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tags/tag29.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Default Extension="vml" ContentType="application/vnd.openxmlformats-officedocument.vmlDrawing"/>
  <Override PartName="/ppt/tags/tag24.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1"/>
  </p:sldMasterIdLst>
  <p:notesMasterIdLst>
    <p:notesMasterId r:id="rId52"/>
  </p:notesMasterIdLst>
  <p:handoutMasterIdLst>
    <p:handoutMasterId r:id="rId53"/>
  </p:handoutMasterIdLst>
  <p:sldIdLst>
    <p:sldId id="291" r:id="rId2"/>
    <p:sldId id="316" r:id="rId3"/>
    <p:sldId id="298" r:id="rId4"/>
    <p:sldId id="565" r:id="rId5"/>
    <p:sldId id="541" r:id="rId6"/>
    <p:sldId id="568" r:id="rId7"/>
    <p:sldId id="569" r:id="rId8"/>
    <p:sldId id="570" r:id="rId9"/>
    <p:sldId id="572" r:id="rId10"/>
    <p:sldId id="573" r:id="rId11"/>
    <p:sldId id="548" r:id="rId12"/>
    <p:sldId id="574" r:id="rId13"/>
    <p:sldId id="575" r:id="rId14"/>
    <p:sldId id="576" r:id="rId15"/>
    <p:sldId id="327" r:id="rId16"/>
    <p:sldId id="549" r:id="rId17"/>
    <p:sldId id="550" r:id="rId18"/>
    <p:sldId id="586" r:id="rId19"/>
    <p:sldId id="551" r:id="rId20"/>
    <p:sldId id="552" r:id="rId21"/>
    <p:sldId id="553" r:id="rId22"/>
    <p:sldId id="554" r:id="rId23"/>
    <p:sldId id="555" r:id="rId24"/>
    <p:sldId id="556" r:id="rId25"/>
    <p:sldId id="587" r:id="rId26"/>
    <p:sldId id="589" r:id="rId27"/>
    <p:sldId id="582" r:id="rId28"/>
    <p:sldId id="583" r:id="rId29"/>
    <p:sldId id="584" r:id="rId30"/>
    <p:sldId id="615" r:id="rId31"/>
    <p:sldId id="474" r:id="rId32"/>
    <p:sldId id="601" r:id="rId33"/>
    <p:sldId id="602" r:id="rId34"/>
    <p:sldId id="600" r:id="rId35"/>
    <p:sldId id="613" r:id="rId36"/>
    <p:sldId id="604" r:id="rId37"/>
    <p:sldId id="605" r:id="rId38"/>
    <p:sldId id="614" r:id="rId39"/>
    <p:sldId id="534" r:id="rId40"/>
    <p:sldId id="557" r:id="rId41"/>
    <p:sldId id="558" r:id="rId42"/>
    <p:sldId id="559" r:id="rId43"/>
    <p:sldId id="560" r:id="rId44"/>
    <p:sldId id="561" r:id="rId45"/>
    <p:sldId id="535" r:id="rId46"/>
    <p:sldId id="607" r:id="rId47"/>
    <p:sldId id="609" r:id="rId48"/>
    <p:sldId id="610" r:id="rId49"/>
    <p:sldId id="611" r:id="rId50"/>
    <p:sldId id="612" r:id="rId51"/>
  </p:sldIdLst>
  <p:sldSz cx="9144000" cy="6858000" type="screen4x3"/>
  <p:notesSz cx="7010400" cy="9296400"/>
  <p:embeddedFontLst>
    <p:embeddedFont>
      <p:font typeface="Calibri" pitchFamily="34" charset="0"/>
      <p:regular r:id="rId54"/>
      <p:bold r:id="rId55"/>
      <p:italic r:id="rId56"/>
      <p:boldItalic r:id="rId57"/>
    </p:embeddedFont>
    <p:embeddedFont>
      <p:font typeface="Cambria Math" pitchFamily="18" charset="0"/>
      <p:regular r:id="rId58"/>
    </p:embeddedFont>
    <p:embeddedFont>
      <p:font typeface="Cambria" pitchFamily="18" charset="0"/>
      <p:regular r:id="rId59"/>
      <p:bold r:id="rId60"/>
      <p:italic r:id="rId61"/>
      <p:boldItalic r:id="rId62"/>
    </p:embeddedFont>
    <p:embeddedFont>
      <p:font typeface="Meiryo UI" pitchFamily="34" charset="-128"/>
      <p:regular r:id="rId63"/>
      <p:bold r:id="rId64"/>
      <p:italic r:id="rId65"/>
      <p:boldItalic r:id="rId6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7" autoAdjust="0"/>
    <p:restoredTop sz="94660"/>
  </p:normalViewPr>
  <p:slideViewPr>
    <p:cSldViewPr>
      <p:cViewPr varScale="1">
        <p:scale>
          <a:sx n="101" d="100"/>
          <a:sy n="101" d="100"/>
        </p:scale>
        <p:origin x="-71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font" Target="fonts/font10.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font" Target="fonts/font5.fntdata"/><Relationship Id="rId66"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61"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7.fntdata"/><Relationship Id="rId65"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2" tIns="46586" rIns="93172" bIns="46586" rtlCol="0"/>
          <a:lstStyle>
            <a:lvl1pPr algn="r">
              <a:defRPr sz="1300"/>
            </a:lvl1pPr>
          </a:lstStyle>
          <a:p>
            <a:fld id="{C0FEF7AE-0C30-4EA7-B74D-470A9C33048D}" type="datetimeFigureOut">
              <a:rPr lang="en-US" smtClean="0"/>
              <a:pPr/>
              <a:t>12/4/2020</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2" tIns="46586" rIns="93172" bIns="46586" rtlCol="0" anchor="b"/>
          <a:lstStyle>
            <a:lvl1pPr algn="r">
              <a:defRPr sz="1300"/>
            </a:lvl1pPr>
          </a:lstStyle>
          <a:p>
            <a:fld id="{E3901582-F5A8-41ED-8946-57B4D8BFA973}" type="slidenum">
              <a:rPr lang="en-US" smtClean="0"/>
              <a:pPr/>
              <a:t>‹#›</a:t>
            </a:fld>
            <a:endParaRPr lang="en-US"/>
          </a:p>
        </p:txBody>
      </p:sp>
    </p:spTree>
    <p:extLst>
      <p:ext uri="{BB962C8B-B14F-4D97-AF65-F5344CB8AC3E}">
        <p14:creationId xmlns:p14="http://schemas.microsoft.com/office/powerpoint/2010/main" xmlns="" val="759208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fld id="{10106763-8029-41BC-9E70-E644A94F0E80}" type="datetimeFigureOut">
              <a:rPr lang="en-US" smtClean="0"/>
              <a:pPr/>
              <a:t>12/4/2020</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A56D6F1B-26ED-417A-B5D8-8AED7AD37922}" type="slidenum">
              <a:rPr lang="en-US" smtClean="0"/>
              <a:pPr/>
              <a:t>‹#›</a:t>
            </a:fld>
            <a:endParaRPr lang="en-US"/>
          </a:p>
        </p:txBody>
      </p:sp>
    </p:spTree>
    <p:extLst>
      <p:ext uri="{BB962C8B-B14F-4D97-AF65-F5344CB8AC3E}">
        <p14:creationId xmlns:p14="http://schemas.microsoft.com/office/powerpoint/2010/main" xmlns="" val="457627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56D6F1B-26ED-417A-B5D8-8AED7AD37922}" type="slidenum">
              <a:rPr lang="en-US" smtClean="0"/>
              <a:pPr/>
              <a:t>34</a:t>
            </a:fld>
            <a:endParaRPr lang="en-US"/>
          </a:p>
        </p:txBody>
      </p:sp>
    </p:spTree>
    <p:extLst>
      <p:ext uri="{BB962C8B-B14F-4D97-AF65-F5344CB8AC3E}">
        <p14:creationId xmlns:p14="http://schemas.microsoft.com/office/powerpoint/2010/main" xmlns="" val="407796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3D15220D-0BB5-4C71-B862-812B075D02FE}" type="datetimeFigureOut">
              <a:rPr lang="en-US" smtClean="0"/>
              <a:pPr/>
              <a:t>12/4/2020</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D15220D-0BB5-4C71-B862-812B075D02FE}" type="datetimeFigureOut">
              <a:rPr lang="en-US" smtClean="0"/>
              <a:pPr/>
              <a:t>12/4/2020</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D15220D-0BB5-4C71-B862-812B075D02FE}" type="datetimeFigureOut">
              <a:rPr lang="en-US" smtClean="0"/>
              <a:pPr/>
              <a:t>12/4/2020</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D15220D-0BB5-4C71-B862-812B075D02FE}" type="datetimeFigureOut">
              <a:rPr lang="en-US" smtClean="0"/>
              <a:pPr/>
              <a:t>12/4/2020</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3D15220D-0BB5-4C71-B862-812B075D02FE}" type="datetimeFigureOut">
              <a:rPr lang="en-US" smtClean="0"/>
              <a:pPr/>
              <a:t>12/4/2020</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3D15220D-0BB5-4C71-B862-812B075D02FE}" type="datetimeFigureOut">
              <a:rPr lang="en-US" smtClean="0"/>
              <a:pPr/>
              <a:t>12/4/2020</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3D15220D-0BB5-4C71-B862-812B075D02FE}" type="datetimeFigureOut">
              <a:rPr lang="en-US" smtClean="0"/>
              <a:pPr/>
              <a:t>12/4/2020</a:t>
            </a:fld>
            <a:endParaRPr lang="en-US"/>
          </a:p>
        </p:txBody>
      </p:sp>
      <p:sp>
        <p:nvSpPr>
          <p:cNvPr id="8" name="頁尾版面配置區 7"/>
          <p:cNvSpPr>
            <a:spLocks noGrp="1"/>
          </p:cNvSpPr>
          <p:nvPr>
            <p:ph type="ftr" sz="quarter" idx="11"/>
          </p:nvPr>
        </p:nvSpPr>
        <p:spPr/>
        <p:txBody>
          <a:bodyPr/>
          <a:lstStyle/>
          <a:p>
            <a:endParaRPr lang="en-US"/>
          </a:p>
        </p:txBody>
      </p:sp>
      <p:sp>
        <p:nvSpPr>
          <p:cNvPr id="9" name="投影片編號版面配置區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3D15220D-0BB5-4C71-B862-812B075D02FE}" type="datetimeFigureOut">
              <a:rPr lang="en-US" smtClean="0"/>
              <a:pPr/>
              <a:t>12/4/2020</a:t>
            </a:fld>
            <a:endParaRPr lang="en-US"/>
          </a:p>
        </p:txBody>
      </p:sp>
      <p:sp>
        <p:nvSpPr>
          <p:cNvPr id="4" name="頁尾版面配置區 3"/>
          <p:cNvSpPr>
            <a:spLocks noGrp="1"/>
          </p:cNvSpPr>
          <p:nvPr>
            <p:ph type="ftr" sz="quarter" idx="11"/>
          </p:nvPr>
        </p:nvSpPr>
        <p:spPr/>
        <p:txBody>
          <a:bodyPr/>
          <a:lstStyle/>
          <a:p>
            <a:endParaRPr lang="en-US"/>
          </a:p>
        </p:txBody>
      </p:sp>
      <p:sp>
        <p:nvSpPr>
          <p:cNvPr id="5" name="投影片編號版面配置區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D15220D-0BB5-4C71-B862-812B075D02FE}" type="datetimeFigureOut">
              <a:rPr lang="en-US" smtClean="0"/>
              <a:pPr/>
              <a:t>12/4/2020</a:t>
            </a:fld>
            <a:endParaRPr lang="en-US"/>
          </a:p>
        </p:txBody>
      </p:sp>
      <p:sp>
        <p:nvSpPr>
          <p:cNvPr id="3" name="頁尾版面配置區 2"/>
          <p:cNvSpPr>
            <a:spLocks noGrp="1"/>
          </p:cNvSpPr>
          <p:nvPr>
            <p:ph type="ftr" sz="quarter" idx="11"/>
          </p:nvPr>
        </p:nvSpPr>
        <p:spPr/>
        <p:txBody>
          <a:bodyPr/>
          <a:lstStyle/>
          <a:p>
            <a:endParaRPr lang="en-US"/>
          </a:p>
        </p:txBody>
      </p:sp>
      <p:sp>
        <p:nvSpPr>
          <p:cNvPr id="4" name="投影片編號版面配置區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D15220D-0BB5-4C71-B862-812B075D02FE}" type="datetimeFigureOut">
              <a:rPr lang="en-US" smtClean="0"/>
              <a:pPr/>
              <a:t>12/4/2020</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D15220D-0BB5-4C71-B862-812B075D02FE}" type="datetimeFigureOut">
              <a:rPr lang="en-US" smtClean="0"/>
              <a:pPr/>
              <a:t>12/4/2020</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5220D-0BB5-4C71-B862-812B075D02FE}" type="datetimeFigureOut">
              <a:rPr lang="en-US" smtClean="0"/>
              <a:pPr/>
              <a:t>12/4/2020</a:t>
            </a:fld>
            <a:endParaRPr 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A217EF-0505-4C33-BB20-8A8DF203902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tags" Target="../tags/tag8.xml"/><Relationship Id="rId7" Type="http://schemas.openxmlformats.org/officeDocument/2006/relationships/slideLayout" Target="../slideLayouts/slideLayout2.xml"/><Relationship Id="rId12" Type="http://schemas.openxmlformats.org/officeDocument/2006/relationships/image" Target="../media/image15.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image" Target="../media/image14.png"/><Relationship Id="rId5" Type="http://schemas.openxmlformats.org/officeDocument/2006/relationships/tags" Target="../tags/tag10.xml"/><Relationship Id="rId10" Type="http://schemas.openxmlformats.org/officeDocument/2006/relationships/image" Target="../media/image13.png"/><Relationship Id="rId4" Type="http://schemas.openxmlformats.org/officeDocument/2006/relationships/tags" Target="../tags/tag9.xml"/><Relationship Id="rId9"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19.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17.xml"/><Relationship Id="rId7" Type="http://schemas.openxmlformats.org/officeDocument/2006/relationships/image" Target="../media/image21.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20.png"/><Relationship Id="rId5" Type="http://schemas.openxmlformats.org/officeDocument/2006/relationships/slideLayout" Target="../slideLayouts/slideLayout2.xml"/><Relationship Id="rId4" Type="http://schemas.openxmlformats.org/officeDocument/2006/relationships/tags" Target="../tags/tag18.xml"/><Relationship Id="rId9"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21.xml"/><Relationship Id="rId7" Type="http://schemas.openxmlformats.org/officeDocument/2006/relationships/image" Target="../media/image26.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25.png"/><Relationship Id="rId5" Type="http://schemas.openxmlformats.org/officeDocument/2006/relationships/slideLayout" Target="../slideLayouts/slideLayout2.xml"/><Relationship Id="rId4" Type="http://schemas.openxmlformats.org/officeDocument/2006/relationships/tags" Target="../tags/tag22.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42.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46.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towersofhanoi.info/Animate.asp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Advanced Counting Techniques </a:t>
            </a:r>
            <a:endParaRPr lang="en-US" dirty="0"/>
          </a:p>
        </p:txBody>
      </p:sp>
      <p:sp>
        <p:nvSpPr>
          <p:cNvPr id="3" name="Subtitle 2"/>
          <p:cNvSpPr>
            <a:spLocks noGrp="1"/>
          </p:cNvSpPr>
          <p:nvPr>
            <p:ph type="subTitle" idx="1"/>
          </p:nvPr>
        </p:nvSpPr>
        <p:spPr/>
        <p:txBody>
          <a:bodyPr/>
          <a:lstStyle/>
          <a:p>
            <a:r>
              <a:rPr lang="en-US" dirty="0" smtClean="0"/>
              <a:t>Chapter 8</a:t>
            </a:r>
            <a:endParaRPr lang="en-US" dirty="0"/>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smtClean="0"/>
              <a:t>Edited by Shih-</a:t>
            </a:r>
            <a:r>
              <a:rPr lang="en-US" dirty="0" err="1" smtClean="0"/>
              <a:t>Tsung</a:t>
            </a:r>
            <a:r>
              <a:rPr lang="en-US" dirty="0" smtClean="0"/>
              <a:t> Liang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Tower of Hanoi (</a:t>
            </a:r>
            <a:r>
              <a:rPr lang="en-US" sz="4000" i="1" dirty="0" smtClean="0"/>
              <a:t>continued</a:t>
            </a:r>
            <a:r>
              <a:rPr lang="en-US" sz="4000" dirty="0" smtClean="0"/>
              <a:t>)</a:t>
            </a:r>
            <a:endParaRPr lang="en-US" sz="4000" dirty="0"/>
          </a:p>
        </p:txBody>
      </p:sp>
      <p:sp>
        <p:nvSpPr>
          <p:cNvPr id="3" name="Content Placeholder 2"/>
          <p:cNvSpPr>
            <a:spLocks noGrp="1"/>
          </p:cNvSpPr>
          <p:nvPr>
            <p:ph idx="1"/>
          </p:nvPr>
        </p:nvSpPr>
        <p:spPr>
          <a:xfrm>
            <a:off x="457200" y="1600200"/>
            <a:ext cx="8229600" cy="4724400"/>
          </a:xfrm>
          <a:solidFill>
            <a:schemeClr val="bg1"/>
          </a:solidFill>
        </p:spPr>
        <p:txBody>
          <a:bodyPr>
            <a:normAutofit fontScale="62500" lnSpcReduction="20000"/>
          </a:bodyPr>
          <a:lstStyle/>
          <a:p>
            <a:pPr>
              <a:buNone/>
            </a:pPr>
            <a:r>
              <a:rPr lang="en-US" b="1" dirty="0" smtClean="0"/>
              <a:t>    Solution</a:t>
            </a:r>
            <a:r>
              <a:rPr lang="en-US" dirty="0" smtClean="0"/>
              <a:t>: Let {</a:t>
            </a:r>
            <a:r>
              <a:rPr lang="en-US" i="1" dirty="0" err="1" smtClean="0"/>
              <a:t>H</a:t>
            </a:r>
            <a:r>
              <a:rPr lang="en-US" i="1" baseline="-25000" dirty="0" err="1" smtClean="0"/>
              <a:t>n</a:t>
            </a:r>
            <a:r>
              <a:rPr lang="en-US" dirty="0" smtClean="0"/>
              <a:t>} denote the number of moves needed to solve the Tower of Hanoi Puzzle with </a:t>
            </a:r>
            <a:r>
              <a:rPr lang="en-US" i="1" dirty="0" smtClean="0"/>
              <a:t>n</a:t>
            </a:r>
            <a:r>
              <a:rPr lang="en-US" dirty="0" smtClean="0"/>
              <a:t> disks. Set up a recurrence   relation for the sequence {</a:t>
            </a:r>
            <a:r>
              <a:rPr lang="en-US" i="1" dirty="0" err="1" smtClean="0"/>
              <a:t>H</a:t>
            </a:r>
            <a:r>
              <a:rPr lang="en-US" i="1" baseline="-25000" dirty="0" err="1" smtClean="0"/>
              <a:t>n</a:t>
            </a:r>
            <a:r>
              <a:rPr lang="en-US" dirty="0" smtClean="0"/>
              <a:t>}. Begin with </a:t>
            </a:r>
            <a:r>
              <a:rPr lang="en-US" i="1" dirty="0" smtClean="0"/>
              <a:t>n</a:t>
            </a:r>
            <a:r>
              <a:rPr lang="en-US" dirty="0" smtClean="0"/>
              <a:t> disks on peg </a:t>
            </a:r>
            <a:r>
              <a:rPr lang="en-US" dirty="0" smtClean="0">
                <a:latin typeface="Cambria Math" pitchFamily="18" charset="0"/>
                <a:ea typeface="Cambria Math" pitchFamily="18" charset="0"/>
              </a:rPr>
              <a:t>1</a:t>
            </a:r>
            <a:r>
              <a:rPr lang="en-US" dirty="0" smtClean="0"/>
              <a:t>. We can transfer the top </a:t>
            </a:r>
            <a:r>
              <a:rPr lang="en-US" i="1" dirty="0" smtClean="0"/>
              <a:t>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 disks, following the rules of the puzzle, to peg </a:t>
            </a:r>
            <a:r>
              <a:rPr lang="en-US" dirty="0" smtClean="0">
                <a:latin typeface="Cambria Math" pitchFamily="18" charset="0"/>
                <a:ea typeface="Cambria Math" pitchFamily="18" charset="0"/>
              </a:rPr>
              <a:t>3</a:t>
            </a:r>
            <a:r>
              <a:rPr lang="en-US" dirty="0" smtClean="0"/>
              <a:t> using H</a:t>
            </a:r>
            <a:r>
              <a:rPr lang="en-US" i="1" baseline="-25000" dirty="0" smtClean="0"/>
              <a:t>n</a:t>
            </a:r>
            <a:r>
              <a:rPr lang="en-US" baseline="-25000" dirty="0" smtClean="0">
                <a:latin typeface="Cambria Math"/>
                <a:ea typeface="Cambria Math"/>
              </a:rPr>
              <a:t>−</a:t>
            </a:r>
            <a:r>
              <a:rPr lang="en-US" baseline="-25000" dirty="0" smtClean="0">
                <a:latin typeface="Cambria Math" pitchFamily="18" charset="0"/>
                <a:ea typeface="Cambria Math" pitchFamily="18" charset="0"/>
              </a:rPr>
              <a:t>1</a:t>
            </a:r>
            <a:r>
              <a:rPr lang="en-US" baseline="-25000" dirty="0" smtClean="0"/>
              <a:t> </a:t>
            </a:r>
            <a:r>
              <a:rPr lang="en-US" dirty="0" smtClean="0"/>
              <a:t>moves.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a:p>
            <a:pPr>
              <a:buNone/>
            </a:pPr>
            <a:r>
              <a:rPr lang="en-US" dirty="0" smtClean="0"/>
              <a:t>	First, we use </a:t>
            </a:r>
            <a:r>
              <a:rPr lang="en-US" dirty="0" smtClean="0">
                <a:latin typeface="Cambria Math" pitchFamily="18" charset="0"/>
                <a:ea typeface="Cambria Math" pitchFamily="18" charset="0"/>
              </a:rPr>
              <a:t>1</a:t>
            </a:r>
            <a:r>
              <a:rPr lang="en-US" dirty="0" smtClean="0"/>
              <a:t> move to transfer the largest disk to the second peg. Then we  transfer the  </a:t>
            </a:r>
            <a:r>
              <a:rPr lang="en-US" i="1" dirty="0" smtClean="0"/>
              <a:t>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 disks from peg</a:t>
            </a:r>
            <a:r>
              <a:rPr lang="en-US" dirty="0" smtClean="0">
                <a:latin typeface="Cambria Math" pitchFamily="18" charset="0"/>
                <a:ea typeface="Cambria Math" pitchFamily="18" charset="0"/>
              </a:rPr>
              <a:t> 3 </a:t>
            </a:r>
            <a:r>
              <a:rPr lang="en-US" dirty="0" smtClean="0"/>
              <a:t>to peg </a:t>
            </a:r>
            <a:r>
              <a:rPr lang="en-US" dirty="0" smtClean="0">
                <a:latin typeface="Cambria Math" pitchFamily="18" charset="0"/>
                <a:ea typeface="Cambria Math" pitchFamily="18" charset="0"/>
              </a:rPr>
              <a:t>2</a:t>
            </a:r>
            <a:r>
              <a:rPr lang="en-US" dirty="0" smtClean="0"/>
              <a:t> using H</a:t>
            </a:r>
            <a:r>
              <a:rPr lang="en-US" i="1" baseline="-25000" dirty="0" smtClean="0"/>
              <a:t>n</a:t>
            </a:r>
            <a:r>
              <a:rPr lang="en-US" baseline="-25000" dirty="0" smtClean="0">
                <a:latin typeface="Cambria Math"/>
                <a:ea typeface="Cambria Math"/>
              </a:rPr>
              <a:t>−</a:t>
            </a:r>
            <a:r>
              <a:rPr lang="en-US" baseline="-25000" dirty="0" smtClean="0">
                <a:latin typeface="Cambria Math" pitchFamily="18" charset="0"/>
                <a:ea typeface="Cambria Math" pitchFamily="18" charset="0"/>
              </a:rPr>
              <a:t>1</a:t>
            </a:r>
            <a:r>
              <a:rPr lang="en-US" baseline="-25000" dirty="0" smtClean="0"/>
              <a:t>  </a:t>
            </a:r>
            <a:r>
              <a:rPr lang="en-US" dirty="0" smtClean="0"/>
              <a:t>additional moves. This can not be done in fewer steps. Hence, </a:t>
            </a:r>
          </a:p>
          <a:p>
            <a:pPr>
              <a:buNone/>
            </a:pPr>
            <a:r>
              <a:rPr lang="en-US" dirty="0" smtClean="0"/>
              <a:t>                            </a:t>
            </a:r>
            <a:r>
              <a:rPr lang="en-US" dirty="0" err="1" smtClean="0"/>
              <a:t>H</a:t>
            </a:r>
            <a:r>
              <a:rPr lang="en-US" i="1" baseline="-25000" dirty="0" err="1" smtClean="0"/>
              <a:t>n</a:t>
            </a:r>
            <a:r>
              <a:rPr lang="en-US" baseline="-25000" dirty="0" smtClean="0"/>
              <a:t> </a:t>
            </a:r>
            <a:r>
              <a:rPr lang="en-US" dirty="0" smtClean="0"/>
              <a:t> = </a:t>
            </a:r>
            <a:r>
              <a:rPr lang="en-US" dirty="0" smtClean="0">
                <a:latin typeface="Cambria Math" pitchFamily="18" charset="0"/>
                <a:ea typeface="Cambria Math" pitchFamily="18" charset="0"/>
              </a:rPr>
              <a:t>2</a:t>
            </a:r>
            <a:r>
              <a:rPr lang="en-US" dirty="0" smtClean="0"/>
              <a:t>H</a:t>
            </a:r>
            <a:r>
              <a:rPr lang="en-US" i="1" baseline="-25000" dirty="0" smtClean="0"/>
              <a:t>n</a:t>
            </a:r>
            <a:r>
              <a:rPr lang="en-US" baseline="-25000" dirty="0" smtClean="0">
                <a:latin typeface="Cambria Math"/>
                <a:ea typeface="Cambria Math"/>
              </a:rPr>
              <a:t>−</a:t>
            </a:r>
            <a:r>
              <a:rPr lang="en-US" baseline="-25000" dirty="0" smtClean="0">
                <a:latin typeface="Cambria Math" pitchFamily="18" charset="0"/>
                <a:ea typeface="Cambria Math" pitchFamily="18" charset="0"/>
              </a:rPr>
              <a:t>1</a:t>
            </a:r>
            <a:r>
              <a:rPr lang="en-US" baseline="-25000" dirty="0" smtClean="0"/>
              <a:t> </a:t>
            </a:r>
            <a:r>
              <a:rPr lang="en-US" dirty="0" smtClean="0"/>
              <a:t>  + </a:t>
            </a:r>
            <a:r>
              <a:rPr lang="en-US" dirty="0" smtClean="0">
                <a:latin typeface="Cambria Math" pitchFamily="18" charset="0"/>
                <a:ea typeface="Cambria Math" pitchFamily="18" charset="0"/>
              </a:rPr>
              <a:t>1.</a:t>
            </a:r>
            <a:r>
              <a:rPr lang="en-US" dirty="0" smtClean="0"/>
              <a:t>  </a:t>
            </a:r>
          </a:p>
          <a:p>
            <a:pPr>
              <a:buNone/>
            </a:pPr>
            <a:r>
              <a:rPr lang="en-US" dirty="0"/>
              <a:t>	</a:t>
            </a:r>
            <a:r>
              <a:rPr lang="en-US" dirty="0" smtClean="0"/>
              <a:t>The initial condition is H</a:t>
            </a:r>
            <a:r>
              <a:rPr lang="en-US" baseline="-25000"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1 since a single disk can be transferred from peg 1 to peg 2 in one move.</a:t>
            </a:r>
            <a:endParaRPr lang="en-US" dirty="0" smtClean="0"/>
          </a:p>
        </p:txBody>
      </p:sp>
      <p:pic>
        <p:nvPicPr>
          <p:cNvPr id="4" name="Picture 3" descr="0703.jpg"/>
          <p:cNvPicPr>
            <a:picLocks noChangeAspect="1"/>
          </p:cNvPicPr>
          <p:nvPr/>
        </p:nvPicPr>
        <p:blipFill>
          <a:blip r:embed="rId2" cstate="print"/>
          <a:stretch>
            <a:fillRect/>
          </a:stretch>
        </p:blipFill>
        <p:spPr>
          <a:xfrm>
            <a:off x="3048000" y="2666238"/>
            <a:ext cx="3759708" cy="167716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Tower of Hanoi (</a:t>
            </a:r>
            <a:r>
              <a:rPr lang="en-US" sz="4000" i="1" dirty="0" smtClean="0"/>
              <a:t>continued</a:t>
            </a:r>
            <a:r>
              <a:rPr lang="en-US" sz="4000" dirty="0" smtClean="0"/>
              <a:t>)</a:t>
            </a:r>
            <a:endParaRPr lang="en-US" sz="4000" dirty="0"/>
          </a:p>
        </p:txBody>
      </p:sp>
      <p:sp>
        <p:nvSpPr>
          <p:cNvPr id="3" name="Content Placeholder 2"/>
          <p:cNvSpPr>
            <a:spLocks noGrp="1"/>
          </p:cNvSpPr>
          <p:nvPr>
            <p:ph idx="1"/>
          </p:nvPr>
        </p:nvSpPr>
        <p:spPr>
          <a:xfrm>
            <a:off x="381000" y="1143000"/>
            <a:ext cx="8534400" cy="5562600"/>
          </a:xfrm>
        </p:spPr>
        <p:txBody>
          <a:bodyPr>
            <a:noAutofit/>
          </a:bodyPr>
          <a:lstStyle/>
          <a:p>
            <a:r>
              <a:rPr lang="en-US" sz="2000" dirty="0" smtClean="0"/>
              <a:t>We can use an iterative approach to solve this recurrence relation by repeatedly expressing </a:t>
            </a:r>
            <a:r>
              <a:rPr lang="en-US" sz="2000" i="1" dirty="0" err="1" smtClean="0"/>
              <a:t>H</a:t>
            </a:r>
            <a:r>
              <a:rPr lang="en-US" sz="2000" i="1" baseline="-25000" dirty="0" err="1" smtClean="0"/>
              <a:t>n</a:t>
            </a:r>
            <a:r>
              <a:rPr lang="en-US" sz="2000" dirty="0" smtClean="0"/>
              <a:t> in terms of the previous terms of the sequence.</a:t>
            </a:r>
          </a:p>
          <a:p>
            <a:pPr>
              <a:buNone/>
            </a:pPr>
            <a:r>
              <a:rPr lang="en-US" sz="1400" dirty="0" smtClean="0"/>
              <a:t>           </a:t>
            </a:r>
            <a:r>
              <a:rPr lang="en-US" sz="1800" i="1" dirty="0" err="1" smtClean="0"/>
              <a:t>H</a:t>
            </a:r>
            <a:r>
              <a:rPr lang="en-US" sz="1800" i="1" baseline="-25000" dirty="0" err="1" smtClean="0"/>
              <a:t>n</a:t>
            </a:r>
            <a:r>
              <a:rPr lang="en-US" sz="1800" i="1" dirty="0" smtClean="0"/>
              <a:t> = </a:t>
            </a:r>
            <a:r>
              <a:rPr lang="en-US" sz="1800" dirty="0" smtClean="0">
                <a:latin typeface="Cambria Math" pitchFamily="18" charset="0"/>
                <a:ea typeface="Cambria Math" pitchFamily="18" charset="0"/>
              </a:rPr>
              <a:t>2</a:t>
            </a:r>
            <a:r>
              <a:rPr lang="en-US" sz="1800" i="1" dirty="0" smtClean="0"/>
              <a:t>H</a:t>
            </a:r>
            <a:r>
              <a:rPr lang="en-US" sz="1800" i="1" baseline="-25000" dirty="0" smtClean="0"/>
              <a:t>n</a:t>
            </a:r>
            <a:r>
              <a:rPr lang="en-US" sz="1800" baseline="-25000" dirty="0" smtClean="0">
                <a:latin typeface="Cambria Math"/>
                <a:ea typeface="Cambria Math"/>
              </a:rPr>
              <a:t>−</a:t>
            </a:r>
            <a:r>
              <a:rPr lang="en-US" sz="1800" baseline="-25000" dirty="0" smtClean="0">
                <a:latin typeface="Cambria Math" pitchFamily="18" charset="0"/>
                <a:ea typeface="Cambria Math" pitchFamily="18" charset="0"/>
              </a:rPr>
              <a:t>1</a:t>
            </a:r>
            <a:r>
              <a:rPr lang="en-US" sz="1800" i="1" dirty="0" smtClean="0"/>
              <a:t> + </a:t>
            </a:r>
            <a:r>
              <a:rPr lang="en-US" sz="1800" dirty="0" smtClean="0">
                <a:latin typeface="Cambria Math" pitchFamily="18" charset="0"/>
                <a:ea typeface="Cambria Math" pitchFamily="18" charset="0"/>
              </a:rPr>
              <a:t>1</a:t>
            </a:r>
          </a:p>
          <a:p>
            <a:pPr lvl="2">
              <a:buNone/>
            </a:pPr>
            <a:r>
              <a:rPr lang="en-US" sz="1800" i="1" dirty="0" smtClean="0"/>
              <a:t>     =  </a:t>
            </a:r>
            <a:r>
              <a:rPr lang="en-US" sz="1800" dirty="0" smtClean="0">
                <a:latin typeface="Cambria Math" pitchFamily="18" charset="0"/>
                <a:ea typeface="Cambria Math" pitchFamily="18" charset="0"/>
              </a:rPr>
              <a:t>2</a:t>
            </a:r>
            <a:r>
              <a:rPr lang="en-US" sz="1800" dirty="0" smtClean="0"/>
              <a:t>(</a:t>
            </a:r>
            <a:r>
              <a:rPr lang="en-US" sz="1800" dirty="0" smtClean="0">
                <a:latin typeface="Cambria Math" pitchFamily="18" charset="0"/>
                <a:ea typeface="Cambria Math" pitchFamily="18" charset="0"/>
              </a:rPr>
              <a:t>2</a:t>
            </a:r>
            <a:r>
              <a:rPr lang="en-US" sz="1800" i="1" dirty="0" smtClean="0"/>
              <a:t>H</a:t>
            </a:r>
            <a:r>
              <a:rPr lang="en-US" sz="1800" i="1" baseline="-25000" dirty="0" smtClean="0"/>
              <a:t>n</a:t>
            </a:r>
            <a:r>
              <a:rPr lang="en-US" sz="1800" baseline="-25000" dirty="0" smtClean="0">
                <a:latin typeface="Cambria Math"/>
                <a:ea typeface="Cambria Math"/>
              </a:rPr>
              <a:t>−</a:t>
            </a:r>
            <a:r>
              <a:rPr lang="en-US" sz="1800" baseline="-25000" dirty="0" smtClean="0">
                <a:latin typeface="Cambria Math" pitchFamily="18" charset="0"/>
                <a:ea typeface="Cambria Math" pitchFamily="18" charset="0"/>
              </a:rPr>
              <a:t>2</a:t>
            </a:r>
            <a:r>
              <a:rPr lang="en-US" sz="1800" i="1" dirty="0" smtClean="0"/>
              <a:t> + </a:t>
            </a:r>
            <a:r>
              <a:rPr lang="en-US" sz="1800" dirty="0" smtClean="0">
                <a:latin typeface="Cambria Math" pitchFamily="18" charset="0"/>
                <a:ea typeface="Cambria Math" pitchFamily="18" charset="0"/>
              </a:rPr>
              <a:t>1</a:t>
            </a:r>
            <a:r>
              <a:rPr lang="en-US" sz="1800" i="1" dirty="0" smtClean="0"/>
              <a:t>) + </a:t>
            </a:r>
            <a:r>
              <a:rPr lang="en-US" sz="1800" dirty="0" smtClean="0">
                <a:latin typeface="Cambria Math" pitchFamily="18" charset="0"/>
                <a:ea typeface="Cambria Math" pitchFamily="18" charset="0"/>
              </a:rPr>
              <a:t>1</a:t>
            </a:r>
            <a:r>
              <a:rPr lang="en-US" sz="1800" i="1" dirty="0" smtClean="0"/>
              <a:t> = </a:t>
            </a:r>
            <a:r>
              <a:rPr lang="en-US" sz="1800" dirty="0" smtClean="0">
                <a:latin typeface="Cambria Math" pitchFamily="18" charset="0"/>
                <a:ea typeface="Cambria Math" pitchFamily="18" charset="0"/>
              </a:rPr>
              <a:t>2</a:t>
            </a:r>
            <a:r>
              <a:rPr lang="en-US" sz="1800" baseline="30000" dirty="0" smtClean="0">
                <a:latin typeface="Cambria Math" pitchFamily="18" charset="0"/>
                <a:ea typeface="Cambria Math" pitchFamily="18" charset="0"/>
              </a:rPr>
              <a:t>2</a:t>
            </a:r>
            <a:r>
              <a:rPr lang="en-US" sz="1800" i="1" dirty="0" smtClean="0"/>
              <a:t> H</a:t>
            </a:r>
            <a:r>
              <a:rPr lang="en-US" sz="1800" i="1" baseline="-25000" dirty="0" smtClean="0"/>
              <a:t>n</a:t>
            </a:r>
            <a:r>
              <a:rPr lang="en-US" sz="1800" baseline="-25000" dirty="0" smtClean="0">
                <a:latin typeface="Cambria Math"/>
                <a:ea typeface="Cambria Math"/>
              </a:rPr>
              <a:t>−</a:t>
            </a:r>
            <a:r>
              <a:rPr lang="en-US" sz="1800" baseline="-25000" dirty="0" smtClean="0">
                <a:latin typeface="Cambria Math" pitchFamily="18" charset="0"/>
                <a:ea typeface="Cambria Math" pitchFamily="18" charset="0"/>
              </a:rPr>
              <a:t>2</a:t>
            </a:r>
            <a:r>
              <a:rPr lang="en-US" sz="1800" i="1" dirty="0" smtClean="0"/>
              <a:t> +</a:t>
            </a:r>
            <a:r>
              <a:rPr lang="en-US" sz="1800" dirty="0" smtClean="0">
                <a:latin typeface="Cambria Math" pitchFamily="18" charset="0"/>
                <a:ea typeface="Cambria Math" pitchFamily="18" charset="0"/>
              </a:rPr>
              <a:t>2</a:t>
            </a:r>
            <a:r>
              <a:rPr lang="en-US" sz="1800" i="1" dirty="0" smtClean="0"/>
              <a:t> + </a:t>
            </a:r>
            <a:r>
              <a:rPr lang="en-US" sz="1800" dirty="0" smtClean="0">
                <a:latin typeface="Cambria Math" pitchFamily="18" charset="0"/>
                <a:ea typeface="Cambria Math" pitchFamily="18" charset="0"/>
              </a:rPr>
              <a:t>1</a:t>
            </a:r>
          </a:p>
          <a:p>
            <a:pPr lvl="2">
              <a:buNone/>
            </a:pPr>
            <a:r>
              <a:rPr lang="en-US" sz="1800" i="1" dirty="0" smtClean="0"/>
              <a:t>     =  </a:t>
            </a:r>
            <a:r>
              <a:rPr lang="en-US" sz="1800" dirty="0" smtClean="0">
                <a:latin typeface="Cambria Math" pitchFamily="18" charset="0"/>
                <a:ea typeface="Cambria Math" pitchFamily="18" charset="0"/>
              </a:rPr>
              <a:t>2</a:t>
            </a:r>
            <a:r>
              <a:rPr lang="en-US" sz="1800" baseline="30000" dirty="0" smtClean="0">
                <a:latin typeface="Cambria Math" pitchFamily="18" charset="0"/>
                <a:ea typeface="Cambria Math" pitchFamily="18" charset="0"/>
              </a:rPr>
              <a:t>2</a:t>
            </a:r>
            <a:r>
              <a:rPr lang="en-US" sz="1800" dirty="0" smtClean="0"/>
              <a:t>(</a:t>
            </a:r>
            <a:r>
              <a:rPr lang="en-US" sz="1800" dirty="0" smtClean="0">
                <a:latin typeface="Cambria Math" pitchFamily="18" charset="0"/>
                <a:ea typeface="Cambria Math" pitchFamily="18" charset="0"/>
              </a:rPr>
              <a:t>2</a:t>
            </a:r>
            <a:r>
              <a:rPr lang="en-US" sz="1800" i="1" dirty="0" smtClean="0"/>
              <a:t>H</a:t>
            </a:r>
            <a:r>
              <a:rPr lang="en-US" sz="1800" i="1" baseline="-25000" dirty="0" smtClean="0"/>
              <a:t>n</a:t>
            </a:r>
            <a:r>
              <a:rPr lang="en-US" sz="1800" baseline="-25000" dirty="0" smtClean="0">
                <a:latin typeface="Cambria Math"/>
                <a:ea typeface="Cambria Math"/>
              </a:rPr>
              <a:t>−</a:t>
            </a:r>
            <a:r>
              <a:rPr lang="en-US" sz="1800" baseline="-25000" dirty="0" smtClean="0">
                <a:latin typeface="Cambria Math" pitchFamily="18" charset="0"/>
                <a:ea typeface="Cambria Math" pitchFamily="18" charset="0"/>
              </a:rPr>
              <a:t>3</a:t>
            </a:r>
            <a:r>
              <a:rPr lang="en-US" sz="1800" i="1" dirty="0" smtClean="0"/>
              <a:t> + </a:t>
            </a:r>
            <a:r>
              <a:rPr lang="en-US" sz="1800" dirty="0" smtClean="0">
                <a:latin typeface="Cambria Math" pitchFamily="18" charset="0"/>
                <a:ea typeface="Cambria Math" pitchFamily="18" charset="0"/>
              </a:rPr>
              <a:t>1</a:t>
            </a:r>
            <a:r>
              <a:rPr lang="en-US" sz="1800" dirty="0" smtClean="0"/>
              <a:t>)</a:t>
            </a:r>
            <a:r>
              <a:rPr lang="en-US" sz="1800" i="1" dirty="0" smtClean="0"/>
              <a:t> + </a:t>
            </a:r>
            <a:r>
              <a:rPr lang="en-US" sz="1800" dirty="0" smtClean="0">
                <a:latin typeface="Cambria Math" pitchFamily="18" charset="0"/>
                <a:ea typeface="Cambria Math" pitchFamily="18" charset="0"/>
              </a:rPr>
              <a:t>2</a:t>
            </a:r>
            <a:r>
              <a:rPr lang="en-US" sz="1800" i="1" dirty="0" smtClean="0"/>
              <a:t> + </a:t>
            </a:r>
            <a:r>
              <a:rPr lang="en-US" sz="1800" dirty="0" smtClean="0">
                <a:latin typeface="Cambria Math" pitchFamily="18" charset="0"/>
                <a:ea typeface="Cambria Math" pitchFamily="18" charset="0"/>
              </a:rPr>
              <a:t>1</a:t>
            </a:r>
            <a:r>
              <a:rPr lang="en-US" sz="1800" i="1" dirty="0" smtClean="0"/>
              <a:t> = </a:t>
            </a:r>
            <a:r>
              <a:rPr lang="en-US" sz="1800" dirty="0" smtClean="0">
                <a:latin typeface="Cambria Math" pitchFamily="18" charset="0"/>
                <a:ea typeface="Cambria Math" pitchFamily="18" charset="0"/>
              </a:rPr>
              <a:t>2</a:t>
            </a:r>
            <a:r>
              <a:rPr lang="en-US" sz="1800" baseline="30000" dirty="0" smtClean="0">
                <a:latin typeface="Cambria Math" pitchFamily="18" charset="0"/>
                <a:ea typeface="Cambria Math" pitchFamily="18" charset="0"/>
              </a:rPr>
              <a:t>3</a:t>
            </a:r>
            <a:r>
              <a:rPr lang="en-US" sz="1800" i="1" dirty="0" smtClean="0"/>
              <a:t> H</a:t>
            </a:r>
            <a:r>
              <a:rPr lang="en-US" sz="1800" i="1" baseline="-25000" dirty="0" smtClean="0"/>
              <a:t>n</a:t>
            </a:r>
            <a:r>
              <a:rPr lang="en-US" sz="1800" baseline="-25000" dirty="0" smtClean="0">
                <a:latin typeface="Cambria Math"/>
                <a:ea typeface="Cambria Math"/>
              </a:rPr>
              <a:t>−</a:t>
            </a:r>
            <a:r>
              <a:rPr lang="en-US" sz="1800" baseline="-25000" dirty="0" smtClean="0">
                <a:latin typeface="Cambria Math" pitchFamily="18" charset="0"/>
                <a:ea typeface="Cambria Math" pitchFamily="18" charset="0"/>
              </a:rPr>
              <a:t>3</a:t>
            </a:r>
            <a:r>
              <a:rPr lang="en-US" sz="1800" i="1" dirty="0" smtClean="0"/>
              <a:t> +</a:t>
            </a:r>
            <a:r>
              <a:rPr lang="en-US" sz="1800" dirty="0" smtClean="0">
                <a:latin typeface="Cambria Math" pitchFamily="18" charset="0"/>
                <a:ea typeface="Cambria Math" pitchFamily="18" charset="0"/>
              </a:rPr>
              <a:t>2</a:t>
            </a:r>
            <a:r>
              <a:rPr lang="en-US" sz="1800" baseline="30000" dirty="0" smtClean="0">
                <a:latin typeface="Cambria Math" pitchFamily="18" charset="0"/>
                <a:ea typeface="Cambria Math" pitchFamily="18" charset="0"/>
              </a:rPr>
              <a:t>2</a:t>
            </a:r>
            <a:r>
              <a:rPr lang="en-US" sz="1800" i="1" dirty="0" smtClean="0"/>
              <a:t> + </a:t>
            </a:r>
            <a:r>
              <a:rPr lang="en-US" sz="1800" dirty="0" smtClean="0">
                <a:latin typeface="Cambria Math" pitchFamily="18" charset="0"/>
                <a:ea typeface="Cambria Math" pitchFamily="18" charset="0"/>
              </a:rPr>
              <a:t>2</a:t>
            </a:r>
            <a:r>
              <a:rPr lang="en-US" sz="1800" i="1" dirty="0" smtClean="0"/>
              <a:t> + </a:t>
            </a:r>
            <a:r>
              <a:rPr lang="en-US" sz="1800" dirty="0" smtClean="0">
                <a:latin typeface="Cambria Math" pitchFamily="18" charset="0"/>
                <a:ea typeface="Cambria Math" pitchFamily="18" charset="0"/>
              </a:rPr>
              <a:t>1</a:t>
            </a:r>
          </a:p>
          <a:p>
            <a:pPr lvl="2">
              <a:buNone/>
            </a:pPr>
            <a:r>
              <a:rPr lang="en-US" sz="1800" i="1" dirty="0" smtClean="0"/>
              <a:t>     </a:t>
            </a:r>
            <a:r>
              <a:rPr lang="en-US" sz="1800" dirty="0" smtClean="0">
                <a:latin typeface="Cambria Math"/>
                <a:ea typeface="Cambria Math"/>
              </a:rPr>
              <a:t>⋮</a:t>
            </a:r>
            <a:endParaRPr lang="en-US" sz="1800" i="1" dirty="0" smtClean="0"/>
          </a:p>
          <a:p>
            <a:pPr lvl="2">
              <a:buNone/>
            </a:pPr>
            <a:r>
              <a:rPr lang="en-US" sz="1800" i="1" dirty="0" smtClean="0"/>
              <a:t>     = </a:t>
            </a:r>
            <a:r>
              <a:rPr lang="en-US" sz="1800" dirty="0" smtClean="0">
                <a:latin typeface="Cambria Math" pitchFamily="18" charset="0"/>
                <a:ea typeface="Cambria Math" pitchFamily="18" charset="0"/>
              </a:rPr>
              <a:t>2</a:t>
            </a:r>
            <a:r>
              <a:rPr lang="en-US" sz="1800" i="1" baseline="30000" dirty="0" smtClean="0"/>
              <a:t>n-</a:t>
            </a:r>
            <a:r>
              <a:rPr lang="en-US" sz="1800" baseline="30000" dirty="0" smtClean="0"/>
              <a:t>1</a:t>
            </a:r>
            <a:r>
              <a:rPr lang="en-US" sz="1800" i="1" dirty="0" smtClean="0"/>
              <a:t>H</a:t>
            </a:r>
            <a:r>
              <a:rPr lang="en-US" sz="1800" baseline="-25000" dirty="0" smtClean="0">
                <a:latin typeface="Cambria Math" pitchFamily="18" charset="0"/>
                <a:ea typeface="Cambria Math" pitchFamily="18" charset="0"/>
              </a:rPr>
              <a:t>1</a:t>
            </a:r>
            <a:r>
              <a:rPr lang="en-US" sz="1800" i="1" dirty="0" smtClean="0"/>
              <a:t> + </a:t>
            </a:r>
            <a:r>
              <a:rPr lang="en-US" sz="1800" dirty="0" smtClean="0">
                <a:latin typeface="Cambria Math" pitchFamily="18" charset="0"/>
                <a:ea typeface="Cambria Math" pitchFamily="18" charset="0"/>
              </a:rPr>
              <a:t>2</a:t>
            </a:r>
            <a:r>
              <a:rPr lang="en-US" sz="1800" i="1" baseline="30000" dirty="0" smtClean="0"/>
              <a:t>n</a:t>
            </a:r>
            <a:r>
              <a:rPr lang="en-US" sz="1800" i="1" baseline="30000" dirty="0" smtClean="0">
                <a:latin typeface="Cambria Math"/>
                <a:ea typeface="Cambria Math"/>
              </a:rPr>
              <a:t>−</a:t>
            </a:r>
            <a:r>
              <a:rPr lang="en-US" sz="1800" baseline="30000" dirty="0" smtClean="0">
                <a:latin typeface="Cambria Math" pitchFamily="18" charset="0"/>
                <a:ea typeface="Cambria Math" pitchFamily="18" charset="0"/>
              </a:rPr>
              <a:t>2</a:t>
            </a:r>
            <a:r>
              <a:rPr lang="en-US" sz="1800" i="1" dirty="0" smtClean="0"/>
              <a:t> + </a:t>
            </a:r>
            <a:r>
              <a:rPr lang="en-US" sz="1800" dirty="0" smtClean="0">
                <a:latin typeface="Cambria Math" pitchFamily="18" charset="0"/>
                <a:ea typeface="Cambria Math" pitchFamily="18" charset="0"/>
              </a:rPr>
              <a:t>2</a:t>
            </a:r>
            <a:r>
              <a:rPr lang="en-US" sz="1800" i="1" baseline="30000" dirty="0" smtClean="0"/>
              <a:t>n</a:t>
            </a:r>
            <a:r>
              <a:rPr lang="en-US" sz="1800" i="1" baseline="30000" dirty="0" smtClean="0">
                <a:latin typeface="Cambria Math"/>
                <a:ea typeface="Cambria Math"/>
              </a:rPr>
              <a:t>−</a:t>
            </a:r>
            <a:r>
              <a:rPr lang="en-US" sz="1800" baseline="30000" dirty="0" smtClean="0">
                <a:latin typeface="Cambria Math" pitchFamily="18" charset="0"/>
                <a:ea typeface="Cambria Math" pitchFamily="18" charset="0"/>
              </a:rPr>
              <a:t>3</a:t>
            </a:r>
            <a:r>
              <a:rPr lang="en-US" sz="1800" i="1" dirty="0" smtClean="0"/>
              <a:t> + …. + </a:t>
            </a:r>
            <a:r>
              <a:rPr lang="en-US" sz="1800" dirty="0" smtClean="0">
                <a:latin typeface="Cambria Math" pitchFamily="18" charset="0"/>
                <a:ea typeface="Cambria Math" pitchFamily="18" charset="0"/>
              </a:rPr>
              <a:t>2</a:t>
            </a:r>
            <a:r>
              <a:rPr lang="en-US" sz="1800" i="1" dirty="0" smtClean="0"/>
              <a:t> + </a:t>
            </a:r>
            <a:r>
              <a:rPr lang="en-US" sz="1800" dirty="0" smtClean="0">
                <a:latin typeface="Cambria Math" pitchFamily="18" charset="0"/>
                <a:ea typeface="Cambria Math" pitchFamily="18" charset="0"/>
              </a:rPr>
              <a:t>1</a:t>
            </a:r>
          </a:p>
          <a:p>
            <a:pPr lvl="2">
              <a:buNone/>
            </a:pPr>
            <a:r>
              <a:rPr lang="en-US" sz="1800" i="1" dirty="0" smtClean="0"/>
              <a:t>     = </a:t>
            </a:r>
            <a:r>
              <a:rPr lang="en-US" sz="1800" dirty="0" smtClean="0">
                <a:latin typeface="Cambria Math" pitchFamily="18" charset="0"/>
                <a:ea typeface="Cambria Math" pitchFamily="18" charset="0"/>
              </a:rPr>
              <a:t>2</a:t>
            </a:r>
            <a:r>
              <a:rPr lang="en-US" sz="1800" i="1" baseline="30000" dirty="0" smtClean="0"/>
              <a:t>n</a:t>
            </a:r>
            <a:r>
              <a:rPr lang="en-US" sz="1800" i="1" baseline="30000" dirty="0" smtClean="0">
                <a:latin typeface="Cambria Math"/>
                <a:ea typeface="Cambria Math"/>
              </a:rPr>
              <a:t>−</a:t>
            </a:r>
            <a:r>
              <a:rPr lang="en-US" sz="1800" baseline="30000" dirty="0" smtClean="0">
                <a:latin typeface="Cambria Math" pitchFamily="18" charset="0"/>
                <a:ea typeface="Cambria Math" pitchFamily="18" charset="0"/>
              </a:rPr>
              <a:t>1</a:t>
            </a:r>
            <a:r>
              <a:rPr lang="en-US" sz="1800" i="1" dirty="0" smtClean="0"/>
              <a:t> + </a:t>
            </a:r>
            <a:r>
              <a:rPr lang="en-US" sz="1800" dirty="0" smtClean="0">
                <a:latin typeface="Cambria Math" pitchFamily="18" charset="0"/>
                <a:ea typeface="Cambria Math" pitchFamily="18" charset="0"/>
              </a:rPr>
              <a:t>2</a:t>
            </a:r>
            <a:r>
              <a:rPr lang="en-US" sz="1800" i="1" baseline="30000" dirty="0" smtClean="0"/>
              <a:t>n</a:t>
            </a:r>
            <a:r>
              <a:rPr lang="en-US" sz="1800" i="1" baseline="30000" dirty="0" smtClean="0">
                <a:latin typeface="Cambria Math"/>
                <a:ea typeface="Cambria Math"/>
              </a:rPr>
              <a:t>−</a:t>
            </a:r>
            <a:r>
              <a:rPr lang="en-US" sz="1800" baseline="30000" dirty="0" smtClean="0">
                <a:latin typeface="Cambria Math" pitchFamily="18" charset="0"/>
                <a:ea typeface="Cambria Math" pitchFamily="18" charset="0"/>
              </a:rPr>
              <a:t>2</a:t>
            </a:r>
            <a:r>
              <a:rPr lang="en-US" sz="1800" i="1" dirty="0" smtClean="0"/>
              <a:t> + </a:t>
            </a:r>
            <a:r>
              <a:rPr lang="en-US" sz="1800" dirty="0" smtClean="0">
                <a:latin typeface="Cambria Math" pitchFamily="18" charset="0"/>
                <a:ea typeface="Cambria Math" pitchFamily="18" charset="0"/>
              </a:rPr>
              <a:t>2</a:t>
            </a:r>
            <a:r>
              <a:rPr lang="en-US" sz="1800" i="1" baseline="30000" dirty="0" smtClean="0"/>
              <a:t>n</a:t>
            </a:r>
            <a:r>
              <a:rPr lang="en-US" sz="1800" i="1" baseline="30000" dirty="0" smtClean="0">
                <a:latin typeface="Cambria Math"/>
                <a:ea typeface="Cambria Math"/>
              </a:rPr>
              <a:t>−</a:t>
            </a:r>
            <a:r>
              <a:rPr lang="en-US" sz="1800" baseline="30000" dirty="0" smtClean="0">
                <a:latin typeface="Cambria Math" pitchFamily="18" charset="0"/>
                <a:ea typeface="Cambria Math" pitchFamily="18" charset="0"/>
              </a:rPr>
              <a:t>3</a:t>
            </a:r>
            <a:r>
              <a:rPr lang="en-US" sz="1800" i="1" dirty="0" smtClean="0"/>
              <a:t> + …. + </a:t>
            </a:r>
            <a:r>
              <a:rPr lang="en-US" sz="1800" dirty="0" smtClean="0">
                <a:latin typeface="Cambria Math" pitchFamily="18" charset="0"/>
                <a:ea typeface="Cambria Math" pitchFamily="18" charset="0"/>
              </a:rPr>
              <a:t>2</a:t>
            </a:r>
            <a:r>
              <a:rPr lang="en-US" sz="1800" i="1" dirty="0" smtClean="0"/>
              <a:t> + </a:t>
            </a:r>
            <a:r>
              <a:rPr lang="en-US" sz="1800" dirty="0" smtClean="0">
                <a:latin typeface="Cambria Math" pitchFamily="18" charset="0"/>
                <a:ea typeface="Cambria Math" pitchFamily="18" charset="0"/>
              </a:rPr>
              <a:t>1       </a:t>
            </a:r>
            <a:r>
              <a:rPr lang="en-US" sz="1800" i="1" dirty="0" smtClean="0">
                <a:solidFill>
                  <a:srgbClr val="FF0000"/>
                </a:solidFill>
                <a:latin typeface="Cambria Math" pitchFamily="18" charset="0"/>
                <a:ea typeface="Cambria Math" pitchFamily="18" charset="0"/>
              </a:rPr>
              <a:t>because</a:t>
            </a:r>
            <a:r>
              <a:rPr lang="en-US" sz="1800" dirty="0" smtClean="0">
                <a:solidFill>
                  <a:srgbClr val="FF0000"/>
                </a:solidFill>
                <a:latin typeface="Cambria Math" pitchFamily="18" charset="0"/>
                <a:ea typeface="Cambria Math" pitchFamily="18" charset="0"/>
              </a:rPr>
              <a:t> </a:t>
            </a:r>
            <a:r>
              <a:rPr lang="en-US" sz="1800" i="1" dirty="0" smtClean="0">
                <a:solidFill>
                  <a:srgbClr val="FF0000"/>
                </a:solidFill>
              </a:rPr>
              <a:t>H</a:t>
            </a:r>
            <a:r>
              <a:rPr lang="en-US" sz="1800" baseline="-25000" dirty="0" smtClean="0">
                <a:solidFill>
                  <a:srgbClr val="FF0000"/>
                </a:solidFill>
                <a:latin typeface="Cambria Math" pitchFamily="18" charset="0"/>
                <a:ea typeface="Cambria Math" pitchFamily="18" charset="0"/>
              </a:rPr>
              <a:t>1</a:t>
            </a:r>
            <a:r>
              <a:rPr lang="en-US" sz="1800" dirty="0" smtClean="0">
                <a:solidFill>
                  <a:srgbClr val="FF0000"/>
                </a:solidFill>
              </a:rPr>
              <a:t>= </a:t>
            </a:r>
            <a:r>
              <a:rPr lang="en-US" sz="1800" dirty="0" smtClean="0">
                <a:solidFill>
                  <a:srgbClr val="FF0000"/>
                </a:solidFill>
                <a:latin typeface="Cambria Math" pitchFamily="18" charset="0"/>
                <a:ea typeface="Cambria Math" pitchFamily="18" charset="0"/>
              </a:rPr>
              <a:t>1</a:t>
            </a:r>
            <a:r>
              <a:rPr lang="en-US" sz="1800" i="1" dirty="0" smtClean="0">
                <a:solidFill>
                  <a:srgbClr val="FF0000"/>
                </a:solidFill>
                <a:latin typeface="Cambria Math" pitchFamily="18" charset="0"/>
                <a:ea typeface="Cambria Math" pitchFamily="18" charset="0"/>
              </a:rPr>
              <a:t> </a:t>
            </a:r>
            <a:endParaRPr lang="en-US" sz="1800" dirty="0" smtClean="0">
              <a:solidFill>
                <a:srgbClr val="FF0000"/>
              </a:solidFill>
              <a:latin typeface="Cambria Math" pitchFamily="18" charset="0"/>
              <a:ea typeface="Cambria Math" pitchFamily="18" charset="0"/>
            </a:endParaRPr>
          </a:p>
          <a:p>
            <a:pPr lvl="2">
              <a:buNone/>
            </a:pPr>
            <a:r>
              <a:rPr lang="en-US" sz="1800" i="1" dirty="0" smtClean="0"/>
              <a:t>     = </a:t>
            </a:r>
            <a:r>
              <a:rPr lang="en-US" sz="1800" dirty="0" smtClean="0">
                <a:latin typeface="Cambria Math" pitchFamily="18" charset="0"/>
                <a:ea typeface="Cambria Math" pitchFamily="18" charset="0"/>
              </a:rPr>
              <a:t>2</a:t>
            </a:r>
            <a:r>
              <a:rPr lang="en-US" sz="1800" i="1" baseline="30000" dirty="0" smtClean="0"/>
              <a:t>n</a:t>
            </a:r>
            <a:r>
              <a:rPr lang="en-US" sz="1800" i="1" dirty="0" smtClean="0"/>
              <a:t> </a:t>
            </a:r>
            <a:r>
              <a:rPr lang="en-US" sz="1800" i="1" dirty="0" smtClean="0">
                <a:latin typeface="Cambria Math"/>
                <a:ea typeface="Cambria Math"/>
              </a:rPr>
              <a:t>− </a:t>
            </a:r>
            <a:r>
              <a:rPr lang="en-US" sz="1800" dirty="0" smtClean="0">
                <a:latin typeface="Cambria Math" pitchFamily="18" charset="0"/>
                <a:ea typeface="Cambria Math" pitchFamily="18" charset="0"/>
              </a:rPr>
              <a:t>1       </a:t>
            </a:r>
            <a:r>
              <a:rPr lang="en-US" sz="1800" i="1" dirty="0" smtClean="0">
                <a:solidFill>
                  <a:srgbClr val="FF0000"/>
                </a:solidFill>
                <a:latin typeface="Cambria Math" pitchFamily="18" charset="0"/>
                <a:ea typeface="Cambria Math" pitchFamily="18" charset="0"/>
              </a:rPr>
              <a:t>using the formula for the sum of the terms of a  geometric series</a:t>
            </a:r>
            <a:endParaRPr lang="en-US" sz="1800" dirty="0">
              <a:latin typeface="Cambria Math" pitchFamily="18" charset="0"/>
              <a:ea typeface="Cambria Math" pitchFamily="18" charset="0"/>
            </a:endParaRPr>
          </a:p>
          <a:p>
            <a:pPr lvl="1"/>
            <a:r>
              <a:rPr lang="en-US" sz="2000" dirty="0" smtClean="0"/>
              <a:t>There was a myth created with the puzzle. Monks  in a tower in Hanoi are transferring 64 gold disks from one peg to another following the rules of the puzzle.  They move one disk each day. When the puzzle is finished, the world will end. </a:t>
            </a:r>
          </a:p>
          <a:p>
            <a:pPr lvl="1"/>
            <a:r>
              <a:rPr lang="en-US" sz="2000" dirty="0" smtClean="0"/>
              <a:t>Using this formula for the </a:t>
            </a:r>
            <a:r>
              <a:rPr lang="en-US" sz="2000" dirty="0" smtClean="0">
                <a:latin typeface="Cambria Math" pitchFamily="18" charset="0"/>
                <a:ea typeface="Cambria Math" pitchFamily="18" charset="0"/>
              </a:rPr>
              <a:t>64</a:t>
            </a:r>
            <a:r>
              <a:rPr lang="en-US" sz="2000" dirty="0" smtClean="0"/>
              <a:t> gold disks of the myth, </a:t>
            </a:r>
          </a:p>
          <a:p>
            <a:pPr lvl="1">
              <a:buNone/>
            </a:pPr>
            <a:r>
              <a:rPr lang="en-US" sz="2000" dirty="0" smtClean="0"/>
              <a:t>                 </a:t>
            </a:r>
            <a:r>
              <a:rPr lang="en-US" sz="2000" dirty="0" smtClean="0">
                <a:latin typeface="Cambria Math" pitchFamily="18" charset="0"/>
                <a:ea typeface="Cambria Math" pitchFamily="18" charset="0"/>
              </a:rPr>
              <a:t>2</a:t>
            </a:r>
            <a:r>
              <a:rPr lang="en-US" sz="2000" baseline="30000" dirty="0" smtClean="0">
                <a:latin typeface="Cambria Math" pitchFamily="18" charset="0"/>
                <a:ea typeface="Cambria Math" pitchFamily="18" charset="0"/>
              </a:rPr>
              <a:t>64</a:t>
            </a:r>
            <a:r>
              <a:rPr lang="en-US" sz="2000" dirty="0" smtClean="0">
                <a:latin typeface="Cambria Math" pitchFamily="18" charset="0"/>
                <a:ea typeface="Cambria Math" pitchFamily="18" charset="0"/>
              </a:rPr>
              <a:t>  </a:t>
            </a:r>
            <a:r>
              <a:rPr lang="en-US" sz="2000" dirty="0" smtClean="0">
                <a:latin typeface="Cambria Math"/>
                <a:ea typeface="Cambria Math"/>
              </a:rPr>
              <a:t>−</a:t>
            </a:r>
            <a:r>
              <a:rPr lang="en-US" sz="2000" dirty="0" smtClean="0">
                <a:latin typeface="Cambria Math" pitchFamily="18" charset="0"/>
                <a:ea typeface="Cambria Math" pitchFamily="18" charset="0"/>
              </a:rPr>
              <a:t>1</a:t>
            </a:r>
            <a:r>
              <a:rPr lang="en-US" sz="2000" dirty="0" smtClean="0"/>
              <a:t> = </a:t>
            </a:r>
            <a:r>
              <a:rPr lang="en-US" sz="2000" dirty="0" smtClean="0">
                <a:latin typeface="Cambria Math" pitchFamily="18" charset="0"/>
                <a:ea typeface="Cambria Math" pitchFamily="18" charset="0"/>
              </a:rPr>
              <a:t>18,446, 744,073, 709,551,615 </a:t>
            </a:r>
          </a:p>
          <a:p>
            <a:pPr lvl="1">
              <a:buNone/>
            </a:pPr>
            <a:r>
              <a:rPr lang="en-US" sz="2000" dirty="0" smtClean="0">
                <a:latin typeface="Cambria Math" pitchFamily="18" charset="0"/>
                <a:ea typeface="Cambria Math" pitchFamily="18" charset="0"/>
              </a:rPr>
              <a:t>     </a:t>
            </a:r>
            <a:r>
              <a:rPr lang="en-US" sz="2000" dirty="0" smtClean="0"/>
              <a:t>days are needed to solve the puzzle, which is more than </a:t>
            </a:r>
            <a:r>
              <a:rPr lang="en-US" sz="2000" dirty="0" smtClean="0">
                <a:latin typeface="Cambria" pitchFamily="18" charset="0"/>
              </a:rPr>
              <a:t>500</a:t>
            </a:r>
            <a:r>
              <a:rPr lang="en-US" sz="2000" dirty="0" smtClean="0"/>
              <a:t> billion years.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Counting Bit Strings</a:t>
            </a:r>
            <a:endParaRPr lang="en-US" sz="4000" dirty="0"/>
          </a:p>
        </p:txBody>
      </p:sp>
      <p:sp>
        <p:nvSpPr>
          <p:cNvPr id="3" name="Content Placeholder 2"/>
          <p:cNvSpPr>
            <a:spLocks noGrp="1"/>
          </p:cNvSpPr>
          <p:nvPr>
            <p:ph idx="1"/>
          </p:nvPr>
        </p:nvSpPr>
        <p:spPr>
          <a:xfrm>
            <a:off x="228600" y="1295400"/>
            <a:ext cx="8763000" cy="5410200"/>
          </a:xfrm>
        </p:spPr>
        <p:txBody>
          <a:bodyPr>
            <a:normAutofit fontScale="25000" lnSpcReduction="20000"/>
          </a:bodyPr>
          <a:lstStyle/>
          <a:p>
            <a:pPr marL="179388" indent="-179388">
              <a:buNone/>
            </a:pPr>
            <a:r>
              <a:rPr lang="en-US" sz="8000" b="1" dirty="0" smtClean="0"/>
              <a:t>Example </a:t>
            </a:r>
            <a:r>
              <a:rPr lang="en-US" sz="8000" b="1" dirty="0" smtClean="0">
                <a:latin typeface="Cambria Math" pitchFamily="18" charset="0"/>
                <a:ea typeface="Cambria Math" pitchFamily="18" charset="0"/>
              </a:rPr>
              <a:t>3</a:t>
            </a:r>
            <a:r>
              <a:rPr lang="en-US" sz="8000" dirty="0" smtClean="0"/>
              <a:t>: Find a </a:t>
            </a:r>
            <a:r>
              <a:rPr lang="en-US" sz="8000" dirty="0" smtClean="0">
                <a:solidFill>
                  <a:srgbClr val="FF0000"/>
                </a:solidFill>
              </a:rPr>
              <a:t>recurrence relation </a:t>
            </a:r>
            <a:r>
              <a:rPr lang="en-US" sz="8000" dirty="0" smtClean="0"/>
              <a:t>and give initial conditions </a:t>
            </a:r>
            <a:r>
              <a:rPr lang="en-US" sz="8000" dirty="0" smtClean="0">
                <a:solidFill>
                  <a:srgbClr val="FF0000"/>
                </a:solidFill>
              </a:rPr>
              <a:t>for the number of bit strings of length </a:t>
            </a:r>
            <a:r>
              <a:rPr lang="en-US" sz="8000" i="1" dirty="0" smtClean="0">
                <a:solidFill>
                  <a:srgbClr val="FF0000"/>
                </a:solidFill>
              </a:rPr>
              <a:t>n</a:t>
            </a:r>
            <a:r>
              <a:rPr lang="en-US" sz="8000" dirty="0" smtClean="0">
                <a:solidFill>
                  <a:srgbClr val="FF0000"/>
                </a:solidFill>
              </a:rPr>
              <a:t> without two consecutive </a:t>
            </a:r>
            <a:r>
              <a:rPr lang="en-US" sz="8000" dirty="0" smtClean="0">
                <a:solidFill>
                  <a:srgbClr val="FF0000"/>
                </a:solidFill>
                <a:latin typeface="Cambria Math" pitchFamily="18" charset="0"/>
                <a:ea typeface="Cambria Math" pitchFamily="18" charset="0"/>
              </a:rPr>
              <a:t>0</a:t>
            </a:r>
            <a:r>
              <a:rPr lang="en-US" sz="8000" dirty="0" smtClean="0">
                <a:solidFill>
                  <a:srgbClr val="FF0000"/>
                </a:solidFill>
              </a:rPr>
              <a:t>s</a:t>
            </a:r>
            <a:r>
              <a:rPr lang="en-US" sz="8000" dirty="0" smtClean="0"/>
              <a:t>. How many such bit strings are there of length </a:t>
            </a:r>
            <a:r>
              <a:rPr lang="en-US" sz="8000" dirty="0"/>
              <a:t>5</a:t>
            </a:r>
            <a:r>
              <a:rPr lang="en-US" sz="8000" dirty="0" smtClean="0"/>
              <a:t>?</a:t>
            </a:r>
          </a:p>
          <a:p>
            <a:pPr>
              <a:buNone/>
            </a:pPr>
            <a:r>
              <a:rPr lang="en-US" sz="8000" b="1" dirty="0" smtClean="0"/>
              <a:t>Solution</a:t>
            </a:r>
            <a:r>
              <a:rPr lang="en-US" sz="8000" dirty="0" smtClean="0"/>
              <a:t>: </a:t>
            </a:r>
          </a:p>
          <a:p>
            <a:pPr marL="179388" indent="-179388">
              <a:buNone/>
            </a:pPr>
            <a:r>
              <a:rPr lang="en-US" sz="8000" dirty="0"/>
              <a:t>	</a:t>
            </a:r>
            <a:r>
              <a:rPr lang="en-US" sz="8000" dirty="0" smtClean="0"/>
              <a:t>Let </a:t>
            </a:r>
            <a:r>
              <a:rPr lang="en-US" sz="8000" i="1" dirty="0" smtClean="0"/>
              <a:t>a</a:t>
            </a:r>
            <a:r>
              <a:rPr lang="en-US" sz="8000" i="1" baseline="-25000" dirty="0" smtClean="0"/>
              <a:t>n </a:t>
            </a:r>
            <a:r>
              <a:rPr lang="en-US" sz="8000" dirty="0" smtClean="0"/>
              <a:t> denote the number of bit strings of length </a:t>
            </a:r>
            <a:r>
              <a:rPr lang="en-US" sz="8000" i="1" dirty="0" smtClean="0"/>
              <a:t>n</a:t>
            </a:r>
            <a:r>
              <a:rPr lang="en-US" sz="8000" dirty="0" smtClean="0"/>
              <a:t> without two consecutive </a:t>
            </a:r>
            <a:r>
              <a:rPr lang="en-US" sz="8000" dirty="0" smtClean="0">
                <a:latin typeface="Cambria Math" pitchFamily="18" charset="0"/>
                <a:ea typeface="Cambria Math" pitchFamily="18" charset="0"/>
              </a:rPr>
              <a:t>0</a:t>
            </a:r>
            <a:r>
              <a:rPr lang="en-US" sz="8000" dirty="0" smtClean="0"/>
              <a:t>s.  </a:t>
            </a:r>
          </a:p>
          <a:p>
            <a:pPr marL="179388" indent="-179388">
              <a:buNone/>
            </a:pPr>
            <a:r>
              <a:rPr lang="en-US" sz="8000" dirty="0"/>
              <a:t>	</a:t>
            </a:r>
            <a:r>
              <a:rPr lang="en-US" sz="8000" dirty="0" smtClean="0"/>
              <a:t>To obtain a recurrence relation for {</a:t>
            </a:r>
            <a:r>
              <a:rPr lang="en-US" sz="8000" i="1" dirty="0" smtClean="0"/>
              <a:t>a</a:t>
            </a:r>
            <a:r>
              <a:rPr lang="en-US" sz="8000" i="1" baseline="-25000" dirty="0" smtClean="0"/>
              <a:t>n </a:t>
            </a:r>
            <a:r>
              <a:rPr lang="en-US" sz="8000" dirty="0" smtClean="0"/>
              <a:t>} note </a:t>
            </a:r>
            <a:r>
              <a:rPr lang="en-US" altLang="zh-TW" sz="8000" b="1" u="sng" dirty="0" smtClean="0"/>
              <a:t>by the sum rule </a:t>
            </a:r>
            <a:r>
              <a:rPr lang="en-US" sz="8000" dirty="0" smtClean="0"/>
              <a:t>that </a:t>
            </a:r>
            <a:r>
              <a:rPr lang="en-US" altLang="zh-TW" sz="8000" i="1" dirty="0" smtClean="0"/>
              <a:t>a</a:t>
            </a:r>
            <a:r>
              <a:rPr lang="en-US" altLang="zh-TW" sz="8000" i="1" baseline="-25000" dirty="0" smtClean="0"/>
              <a:t>n </a:t>
            </a:r>
            <a:r>
              <a:rPr lang="en-US" sz="8000" dirty="0" smtClean="0"/>
              <a:t>is equal to the number of such bit strings ending with a </a:t>
            </a:r>
            <a:r>
              <a:rPr lang="en-US" sz="8000" dirty="0" smtClean="0">
                <a:latin typeface="Cambria Math" pitchFamily="18" charset="0"/>
                <a:ea typeface="Cambria Math" pitchFamily="18" charset="0"/>
              </a:rPr>
              <a:t>0</a:t>
            </a:r>
            <a:r>
              <a:rPr lang="en-US" sz="8000" dirty="0" smtClean="0"/>
              <a:t> </a:t>
            </a:r>
            <a:r>
              <a:rPr lang="en-US" sz="8000" dirty="0" smtClean="0">
                <a:solidFill>
                  <a:srgbClr val="FF0000"/>
                </a:solidFill>
              </a:rPr>
              <a:t>plus</a:t>
            </a:r>
            <a:r>
              <a:rPr lang="en-US" sz="8000" dirty="0" smtClean="0"/>
              <a:t> the number of such bit strings ending with a </a:t>
            </a:r>
            <a:r>
              <a:rPr lang="en-US" sz="8000" dirty="0" smtClean="0">
                <a:latin typeface="Cambria Math" pitchFamily="18" charset="0"/>
                <a:ea typeface="Cambria Math" pitchFamily="18" charset="0"/>
              </a:rPr>
              <a:t>1</a:t>
            </a:r>
            <a:r>
              <a:rPr lang="en-US" sz="8000" dirty="0" smtClean="0"/>
              <a:t>. </a:t>
            </a:r>
          </a:p>
          <a:p>
            <a:pPr marL="179388" indent="-179388">
              <a:buNone/>
            </a:pPr>
            <a:r>
              <a:rPr lang="en-US" sz="8000" dirty="0"/>
              <a:t>	</a:t>
            </a:r>
            <a:r>
              <a:rPr lang="en-US" sz="8000" dirty="0" smtClean="0"/>
              <a:t>Now assume that </a:t>
            </a:r>
            <a:r>
              <a:rPr lang="en-US" sz="8000" i="1" dirty="0" smtClean="0"/>
              <a:t>n</a:t>
            </a:r>
            <a:r>
              <a:rPr lang="en-US" sz="8000" dirty="0" smtClean="0"/>
              <a:t> </a:t>
            </a:r>
            <a:r>
              <a:rPr lang="en-US" sz="8000" dirty="0" smtClean="0">
                <a:latin typeface="Cambria Math"/>
                <a:ea typeface="Cambria Math"/>
              </a:rPr>
              <a:t>≥ </a:t>
            </a:r>
            <a:r>
              <a:rPr lang="en-US" sz="8000" dirty="0" smtClean="0">
                <a:latin typeface="Cambria Math" pitchFamily="18" charset="0"/>
                <a:ea typeface="Cambria Math" pitchFamily="18" charset="0"/>
              </a:rPr>
              <a:t>3. </a:t>
            </a:r>
          </a:p>
          <a:p>
            <a:pPr marL="358775" lvl="1" indent="-179388"/>
            <a:r>
              <a:rPr lang="en-US" sz="8000" dirty="0" smtClean="0">
                <a:latin typeface="Cambria Math" pitchFamily="18" charset="0"/>
                <a:ea typeface="Cambria Math" pitchFamily="18" charset="0"/>
              </a:rPr>
              <a:t>The bit strings of </a:t>
            </a:r>
            <a:r>
              <a:rPr lang="en-US" sz="8000" dirty="0" smtClean="0">
                <a:solidFill>
                  <a:srgbClr val="FF0000"/>
                </a:solidFill>
                <a:latin typeface="Cambria Math" pitchFamily="18" charset="0"/>
                <a:ea typeface="Cambria Math" pitchFamily="18" charset="0"/>
              </a:rPr>
              <a:t>length </a:t>
            </a:r>
            <a:r>
              <a:rPr lang="en-US" sz="8000" i="1" dirty="0" smtClean="0">
                <a:solidFill>
                  <a:srgbClr val="FF0000"/>
                </a:solidFill>
                <a:latin typeface="Cambria Math" pitchFamily="18" charset="0"/>
                <a:ea typeface="Cambria Math" pitchFamily="18" charset="0"/>
              </a:rPr>
              <a:t>n</a:t>
            </a:r>
            <a:r>
              <a:rPr lang="en-US" sz="8000" dirty="0" smtClean="0">
                <a:latin typeface="Cambria Math" pitchFamily="18" charset="0"/>
                <a:ea typeface="Cambria Math" pitchFamily="18" charset="0"/>
              </a:rPr>
              <a:t> ending with 1 without two consecutive 0s are the bit strings of length </a:t>
            </a:r>
            <a:r>
              <a:rPr lang="en-US" sz="8000" i="1" dirty="0" smtClean="0">
                <a:latin typeface="Cambria Math" pitchFamily="18" charset="0"/>
                <a:ea typeface="Cambria Math" pitchFamily="18" charset="0"/>
              </a:rPr>
              <a:t>n</a:t>
            </a:r>
            <a:r>
              <a:rPr lang="en-US" sz="8000" dirty="0" smtClean="0">
                <a:latin typeface="Cambria Math" pitchFamily="18" charset="0"/>
                <a:ea typeface="Cambria Math" pitchFamily="18" charset="0"/>
              </a:rPr>
              <a:t> </a:t>
            </a:r>
            <a:r>
              <a:rPr lang="en-US" sz="8000" dirty="0" smtClean="0">
                <a:latin typeface="Cambria Math"/>
                <a:ea typeface="Cambria Math"/>
              </a:rPr>
              <a:t>−</a:t>
            </a:r>
            <a:r>
              <a:rPr lang="en-US" sz="8000" dirty="0" smtClean="0">
                <a:latin typeface="Cambria Math" pitchFamily="18" charset="0"/>
                <a:ea typeface="Cambria Math" pitchFamily="18" charset="0"/>
              </a:rPr>
              <a:t>1 with no two consecutive 0s with a 1 added at the end. Hence, there are </a:t>
            </a:r>
            <a:r>
              <a:rPr lang="en-US" sz="8000" i="1" dirty="0" smtClean="0"/>
              <a:t>a</a:t>
            </a:r>
            <a:r>
              <a:rPr lang="en-US" sz="8000" i="1" baseline="-25000" dirty="0" smtClean="0"/>
              <a:t>n</a:t>
            </a:r>
            <a:r>
              <a:rPr lang="en-US" sz="8000" i="1" baseline="-25000" dirty="0" smtClean="0">
                <a:latin typeface="Cambria Math"/>
                <a:ea typeface="Cambria Math"/>
              </a:rPr>
              <a:t>−</a:t>
            </a:r>
            <a:r>
              <a:rPr lang="en-US" sz="8000" baseline="-25000" dirty="0" smtClean="0">
                <a:latin typeface="Cambria Math"/>
                <a:ea typeface="Cambria Math"/>
              </a:rPr>
              <a:t>1 </a:t>
            </a:r>
            <a:r>
              <a:rPr lang="en-US" sz="8000" dirty="0" smtClean="0">
                <a:latin typeface="Cambria Math" pitchFamily="18" charset="0"/>
                <a:ea typeface="Cambria Math" pitchFamily="18" charset="0"/>
              </a:rPr>
              <a:t> such bit strings.</a:t>
            </a:r>
          </a:p>
          <a:p>
            <a:pPr marL="179388" lvl="1" indent="-179388"/>
            <a:endParaRPr lang="en-US" sz="8000" dirty="0" smtClean="0">
              <a:latin typeface="Cambria Math" pitchFamily="18" charset="0"/>
              <a:ea typeface="Cambria Math" pitchFamily="18" charset="0"/>
            </a:endParaRPr>
          </a:p>
          <a:p>
            <a:pPr marL="179388" lvl="1" indent="-179388"/>
            <a:endParaRPr lang="en-US" sz="8000" dirty="0">
              <a:latin typeface="Cambria Math" pitchFamily="18" charset="0"/>
              <a:ea typeface="Cambria Math" pitchFamily="18" charset="0"/>
            </a:endParaRPr>
          </a:p>
          <a:p>
            <a:pPr marL="179388" lvl="1" indent="-179388"/>
            <a:endParaRPr lang="en-US" sz="8000" dirty="0" smtClean="0">
              <a:latin typeface="Cambria Math" pitchFamily="18" charset="0"/>
              <a:ea typeface="Cambria Math" pitchFamily="18" charset="0"/>
            </a:endParaRPr>
          </a:p>
          <a:p>
            <a:pPr marL="358775" lvl="1" indent="-179388"/>
            <a:r>
              <a:rPr lang="en-US" sz="8000" dirty="0" smtClean="0">
                <a:latin typeface="Cambria Math" pitchFamily="18" charset="0"/>
                <a:ea typeface="Cambria Math" pitchFamily="18" charset="0"/>
              </a:rPr>
              <a:t>The bit strings of length n ending with 0 without two consecutive 0s are the bit strings of length </a:t>
            </a:r>
            <a:r>
              <a:rPr lang="en-US" sz="8000" i="1" dirty="0" smtClean="0">
                <a:latin typeface="Cambria Math" pitchFamily="18" charset="0"/>
                <a:ea typeface="Cambria Math" pitchFamily="18" charset="0"/>
              </a:rPr>
              <a:t>n</a:t>
            </a:r>
            <a:r>
              <a:rPr lang="en-US" sz="8000" dirty="0" smtClean="0">
                <a:latin typeface="Cambria Math" pitchFamily="18" charset="0"/>
                <a:ea typeface="Cambria Math" pitchFamily="18" charset="0"/>
              </a:rPr>
              <a:t> </a:t>
            </a:r>
            <a:r>
              <a:rPr lang="en-US" sz="8000" dirty="0" smtClean="0">
                <a:latin typeface="Cambria Math"/>
                <a:ea typeface="Cambria Math"/>
              </a:rPr>
              <a:t>−</a:t>
            </a:r>
            <a:r>
              <a:rPr lang="en-US" sz="8000" dirty="0" smtClean="0">
                <a:latin typeface="Cambria Math" pitchFamily="18" charset="0"/>
                <a:ea typeface="Cambria Math" pitchFamily="18" charset="0"/>
              </a:rPr>
              <a:t>2 with no two consecutive 0s with 10  at the end. Hence, there are </a:t>
            </a:r>
            <a:r>
              <a:rPr lang="en-US" sz="8000" i="1" dirty="0" smtClean="0"/>
              <a:t>a</a:t>
            </a:r>
            <a:r>
              <a:rPr lang="en-US" sz="8000" i="1" baseline="-25000" dirty="0" smtClean="0"/>
              <a:t>n</a:t>
            </a:r>
            <a:r>
              <a:rPr lang="en-US" sz="8000" i="1" baseline="-25000" dirty="0" smtClean="0">
                <a:latin typeface="Cambria Math"/>
                <a:ea typeface="Cambria Math"/>
              </a:rPr>
              <a:t>−</a:t>
            </a:r>
            <a:r>
              <a:rPr lang="en-US" sz="8000" baseline="-25000" dirty="0" smtClean="0">
                <a:latin typeface="Cambria Math"/>
                <a:ea typeface="Cambria Math"/>
              </a:rPr>
              <a:t>2 </a:t>
            </a:r>
            <a:r>
              <a:rPr lang="en-US" sz="8000" dirty="0" smtClean="0">
                <a:latin typeface="Cambria Math" pitchFamily="18" charset="0"/>
                <a:ea typeface="Cambria Math" pitchFamily="18" charset="0"/>
              </a:rPr>
              <a:t> such bit strings.</a:t>
            </a:r>
          </a:p>
          <a:p>
            <a:pPr marL="358775" lvl="1" indent="-179388">
              <a:buNone/>
            </a:pPr>
            <a:r>
              <a:rPr lang="en-US" sz="8000" dirty="0" smtClean="0">
                <a:latin typeface="Cambria Math" pitchFamily="18" charset="0"/>
                <a:ea typeface="Cambria Math" pitchFamily="18" charset="0"/>
              </a:rPr>
              <a:t>We conclude that </a:t>
            </a:r>
            <a:r>
              <a:rPr lang="en-US" sz="8000" i="1" dirty="0" smtClean="0"/>
              <a:t>a</a:t>
            </a:r>
            <a:r>
              <a:rPr lang="en-US" sz="8000" i="1" baseline="-25000" dirty="0" smtClean="0"/>
              <a:t>n </a:t>
            </a:r>
            <a:r>
              <a:rPr lang="en-US" sz="8000" dirty="0" smtClean="0"/>
              <a:t> = </a:t>
            </a:r>
            <a:r>
              <a:rPr lang="en-US" sz="8000" i="1" dirty="0" smtClean="0"/>
              <a:t>a</a:t>
            </a:r>
            <a:r>
              <a:rPr lang="en-US" sz="8000" i="1" baseline="-25000" dirty="0" smtClean="0"/>
              <a:t>n</a:t>
            </a:r>
            <a:r>
              <a:rPr lang="en-US" sz="8000" i="1" baseline="-25000" dirty="0" smtClean="0">
                <a:latin typeface="Cambria Math"/>
                <a:ea typeface="Cambria Math"/>
              </a:rPr>
              <a:t>−</a:t>
            </a:r>
            <a:r>
              <a:rPr lang="en-US" sz="8000" baseline="-25000" dirty="0" smtClean="0">
                <a:latin typeface="Cambria Math"/>
                <a:ea typeface="Cambria Math"/>
              </a:rPr>
              <a:t>1</a:t>
            </a:r>
            <a:r>
              <a:rPr lang="en-US" sz="8000" dirty="0" smtClean="0"/>
              <a:t>  + </a:t>
            </a:r>
            <a:r>
              <a:rPr lang="en-US" sz="8000" i="1" dirty="0" smtClean="0"/>
              <a:t>a</a:t>
            </a:r>
            <a:r>
              <a:rPr lang="en-US" sz="8000" i="1" baseline="-25000" dirty="0" smtClean="0"/>
              <a:t>n</a:t>
            </a:r>
            <a:r>
              <a:rPr lang="en-US" sz="8000" i="1" baseline="-25000" dirty="0" smtClean="0">
                <a:latin typeface="Cambria Math"/>
                <a:ea typeface="Cambria Math"/>
              </a:rPr>
              <a:t>−</a:t>
            </a:r>
            <a:r>
              <a:rPr lang="en-US" sz="8000" baseline="-25000" dirty="0" smtClean="0">
                <a:latin typeface="Cambria Math"/>
                <a:ea typeface="Cambria Math"/>
              </a:rPr>
              <a:t>2</a:t>
            </a:r>
            <a:r>
              <a:rPr lang="en-US" sz="8000" dirty="0" smtClean="0"/>
              <a:t>  for </a:t>
            </a:r>
            <a:r>
              <a:rPr lang="en-US" sz="8000" i="1" dirty="0" smtClean="0"/>
              <a:t>n</a:t>
            </a:r>
            <a:r>
              <a:rPr lang="en-US" sz="8000" dirty="0" smtClean="0"/>
              <a:t> </a:t>
            </a:r>
            <a:r>
              <a:rPr lang="en-US" sz="8000" dirty="0" smtClean="0">
                <a:latin typeface="Cambria Math"/>
                <a:ea typeface="Cambria Math"/>
              </a:rPr>
              <a:t>≥ </a:t>
            </a:r>
            <a:r>
              <a:rPr lang="en-US" sz="8000" dirty="0" smtClean="0">
                <a:latin typeface="Cambria Math" pitchFamily="18" charset="0"/>
                <a:ea typeface="Cambria Math" pitchFamily="18" charset="0"/>
              </a:rPr>
              <a:t>3</a:t>
            </a:r>
            <a:r>
              <a:rPr lang="en-US" sz="8000" dirty="0" smtClean="0"/>
              <a:t>.</a:t>
            </a:r>
            <a:endParaRPr lang="en-US" sz="8000" dirty="0" smtClean="0">
              <a:latin typeface="Cambria Math" pitchFamily="18" charset="0"/>
              <a:ea typeface="Cambria Math" pitchFamily="18" charset="0"/>
            </a:endParaRPr>
          </a:p>
          <a:p>
            <a:pPr lvl="1"/>
            <a:endParaRPr lang="en-US" dirty="0" smtClean="0">
              <a:latin typeface="Cambria Math" pitchFamily="18" charset="0"/>
              <a:ea typeface="Cambria Math" pitchFamily="18" charset="0"/>
            </a:endParaRPr>
          </a:p>
          <a:p>
            <a:pPr lvl="2">
              <a:buNone/>
            </a:pPr>
            <a:r>
              <a:rPr lang="en-US" dirty="0" smtClean="0">
                <a:latin typeface="Cambria Math" pitchFamily="18" charset="0"/>
                <a:ea typeface="Cambria Math" pitchFamily="18" charset="0"/>
              </a:rPr>
              <a:t>      </a:t>
            </a:r>
          </a:p>
          <a:p>
            <a:pPr>
              <a:buNone/>
            </a:pPr>
            <a:endParaRPr lang="en-US" dirty="0" smtClean="0"/>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a:p>
        </p:txBody>
      </p:sp>
      <p:pic>
        <p:nvPicPr>
          <p:cNvPr id="5" name="Picture 4" descr="0704.jpg"/>
          <p:cNvPicPr>
            <a:picLocks noChangeAspect="1"/>
          </p:cNvPicPr>
          <p:nvPr/>
        </p:nvPicPr>
        <p:blipFill>
          <a:blip r:embed="rId2" cstate="print"/>
          <a:srcRect t="26586" r="8114" b="9745"/>
          <a:stretch>
            <a:fillRect/>
          </a:stretch>
        </p:blipFill>
        <p:spPr>
          <a:xfrm>
            <a:off x="5257800" y="4343400"/>
            <a:ext cx="3774621" cy="12192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Bit Strings (</a:t>
            </a:r>
            <a:r>
              <a:rPr lang="en-US" sz="4000" i="1" dirty="0" smtClean="0"/>
              <a:t>continued</a:t>
            </a:r>
            <a:r>
              <a:rPr lang="en-US" sz="4000" dirty="0" smtClean="0"/>
              <a:t>)</a:t>
            </a:r>
            <a:endParaRPr lang="en-US" sz="4000" dirty="0"/>
          </a:p>
        </p:txBody>
      </p:sp>
      <p:sp>
        <p:nvSpPr>
          <p:cNvPr id="3" name="Content Placeholder 2"/>
          <p:cNvSpPr>
            <a:spLocks noGrp="1"/>
          </p:cNvSpPr>
          <p:nvPr>
            <p:ph idx="1"/>
          </p:nvPr>
        </p:nvSpPr>
        <p:spPr>
          <a:xfrm>
            <a:off x="457200" y="1219200"/>
            <a:ext cx="8534400" cy="4038600"/>
          </a:xfrm>
        </p:spPr>
        <p:txBody>
          <a:bodyPr>
            <a:normAutofit fontScale="70000" lnSpcReduction="20000"/>
          </a:bodyPr>
          <a:lstStyle/>
          <a:p>
            <a:pPr>
              <a:buNone/>
            </a:pPr>
            <a:r>
              <a:rPr lang="en-US" b="1" dirty="0" smtClean="0"/>
              <a:t>    </a:t>
            </a:r>
            <a:endParaRPr lang="en-US" dirty="0" smtClean="0"/>
          </a:p>
          <a:p>
            <a:pPr>
              <a:buNone/>
            </a:pPr>
            <a:r>
              <a:rPr lang="en-US" dirty="0" smtClean="0"/>
              <a:t>     The </a:t>
            </a:r>
            <a:r>
              <a:rPr lang="en-US" dirty="0" smtClean="0">
                <a:solidFill>
                  <a:srgbClr val="FF0000"/>
                </a:solidFill>
              </a:rPr>
              <a:t>initial conditions </a:t>
            </a:r>
            <a:r>
              <a:rPr lang="en-US" dirty="0" smtClean="0"/>
              <a:t>are:</a:t>
            </a:r>
            <a:r>
              <a:rPr lang="en-US" dirty="0" smtClean="0">
                <a:latin typeface="Cambria Math" pitchFamily="18" charset="0"/>
                <a:ea typeface="Cambria Math" pitchFamily="18" charset="0"/>
              </a:rPr>
              <a:t> </a:t>
            </a:r>
          </a:p>
          <a:p>
            <a:pPr lvl="1"/>
            <a:r>
              <a:rPr lang="en-US" i="1" dirty="0" smtClean="0"/>
              <a:t>a</a:t>
            </a:r>
            <a:r>
              <a:rPr lang="en-US" baseline="-25000" dirty="0" smtClean="0">
                <a:latin typeface="Cambria Math"/>
                <a:ea typeface="Cambria Math"/>
              </a:rPr>
              <a:t>1 </a:t>
            </a:r>
            <a:r>
              <a:rPr lang="en-US" dirty="0" smtClean="0">
                <a:latin typeface="Cambria Math" pitchFamily="18" charset="0"/>
                <a:ea typeface="Cambria Math" pitchFamily="18" charset="0"/>
              </a:rPr>
              <a:t> = 2, since both the bit strings </a:t>
            </a:r>
            <a:r>
              <a:rPr lang="en-US" dirty="0" smtClean="0">
                <a:solidFill>
                  <a:srgbClr val="FF0000"/>
                </a:solidFill>
                <a:latin typeface="Cambria Math" pitchFamily="18" charset="0"/>
                <a:ea typeface="Cambria Math" pitchFamily="18" charset="0"/>
              </a:rPr>
              <a:t>0</a:t>
            </a:r>
            <a:r>
              <a:rPr lang="en-US" dirty="0" smtClean="0">
                <a:latin typeface="Cambria Math" pitchFamily="18" charset="0"/>
                <a:ea typeface="Cambria Math" pitchFamily="18" charset="0"/>
              </a:rPr>
              <a:t> and </a:t>
            </a:r>
            <a:r>
              <a:rPr lang="en-US" dirty="0" smtClean="0">
                <a:solidFill>
                  <a:srgbClr val="FF0000"/>
                </a:solidFill>
                <a:latin typeface="Cambria Math" pitchFamily="18" charset="0"/>
                <a:ea typeface="Cambria Math" pitchFamily="18" charset="0"/>
              </a:rPr>
              <a:t>1</a:t>
            </a:r>
            <a:r>
              <a:rPr lang="en-US" dirty="0" smtClean="0">
                <a:latin typeface="Cambria Math" pitchFamily="18" charset="0"/>
                <a:ea typeface="Cambria Math" pitchFamily="18" charset="0"/>
              </a:rPr>
              <a:t> do not have consecutive 0s.</a:t>
            </a:r>
          </a:p>
          <a:p>
            <a:pPr lvl="1"/>
            <a:r>
              <a:rPr lang="en-US" i="1" dirty="0" smtClean="0"/>
              <a:t>a</a:t>
            </a:r>
            <a:r>
              <a:rPr lang="en-US" baseline="-25000" dirty="0" smtClean="0">
                <a:latin typeface="Cambria Math"/>
                <a:ea typeface="Cambria Math"/>
              </a:rPr>
              <a:t>2 </a:t>
            </a:r>
            <a:r>
              <a:rPr lang="en-US" dirty="0" smtClean="0">
                <a:latin typeface="Cambria Math" pitchFamily="18" charset="0"/>
                <a:ea typeface="Cambria Math" pitchFamily="18" charset="0"/>
              </a:rPr>
              <a:t> = 3, since the bit strings </a:t>
            </a:r>
            <a:r>
              <a:rPr lang="en-US" dirty="0" smtClean="0">
                <a:solidFill>
                  <a:srgbClr val="FF0000"/>
                </a:solidFill>
                <a:latin typeface="Cambria Math" pitchFamily="18" charset="0"/>
                <a:ea typeface="Cambria Math" pitchFamily="18" charset="0"/>
              </a:rPr>
              <a:t>01</a:t>
            </a:r>
            <a:r>
              <a:rPr lang="en-US" dirty="0" smtClean="0">
                <a:latin typeface="Cambria Math" pitchFamily="18" charset="0"/>
                <a:ea typeface="Cambria Math" pitchFamily="18" charset="0"/>
              </a:rPr>
              <a:t>, </a:t>
            </a:r>
            <a:r>
              <a:rPr lang="en-US" dirty="0" smtClean="0">
                <a:solidFill>
                  <a:srgbClr val="FF0000"/>
                </a:solidFill>
                <a:latin typeface="Cambria Math" pitchFamily="18" charset="0"/>
                <a:ea typeface="Cambria Math" pitchFamily="18" charset="0"/>
              </a:rPr>
              <a:t>10</a:t>
            </a:r>
            <a:r>
              <a:rPr lang="en-US" dirty="0" smtClean="0">
                <a:latin typeface="Cambria Math" pitchFamily="18" charset="0"/>
                <a:ea typeface="Cambria Math" pitchFamily="18" charset="0"/>
              </a:rPr>
              <a:t>, and </a:t>
            </a:r>
            <a:r>
              <a:rPr lang="en-US" dirty="0" smtClean="0">
                <a:solidFill>
                  <a:srgbClr val="FF0000"/>
                </a:solidFill>
                <a:latin typeface="Cambria Math" pitchFamily="18" charset="0"/>
                <a:ea typeface="Cambria Math" pitchFamily="18" charset="0"/>
              </a:rPr>
              <a:t>11</a:t>
            </a:r>
            <a:r>
              <a:rPr lang="en-US" dirty="0" smtClean="0">
                <a:latin typeface="Cambria Math" pitchFamily="18" charset="0"/>
                <a:ea typeface="Cambria Math" pitchFamily="18" charset="0"/>
              </a:rPr>
              <a:t> do not have consecutive 0s, while 00 does.</a:t>
            </a:r>
          </a:p>
          <a:p>
            <a:pPr lvl="1"/>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To obtain </a:t>
            </a:r>
            <a:r>
              <a:rPr lang="en-US" i="1" dirty="0" smtClean="0"/>
              <a:t>a</a:t>
            </a:r>
            <a:r>
              <a:rPr lang="en-US" baseline="-25000" dirty="0" smtClean="0">
                <a:latin typeface="Cambria Math"/>
                <a:ea typeface="Cambria Math"/>
              </a:rPr>
              <a:t>5 </a:t>
            </a:r>
            <a:r>
              <a:rPr lang="en-US" dirty="0" smtClean="0">
                <a:latin typeface="Cambria Math" pitchFamily="18" charset="0"/>
                <a:ea typeface="Cambria Math" pitchFamily="18" charset="0"/>
              </a:rPr>
              <a:t>, we use the recurrence relation three times to find that:</a:t>
            </a:r>
          </a:p>
          <a:p>
            <a:pPr>
              <a:buNone/>
            </a:pPr>
            <a:endParaRPr lang="en-US" dirty="0" smtClean="0">
              <a:latin typeface="Cambria Math" pitchFamily="18" charset="0"/>
              <a:ea typeface="Cambria Math" pitchFamily="18" charset="0"/>
            </a:endParaRPr>
          </a:p>
          <a:p>
            <a:pPr lvl="1"/>
            <a:r>
              <a:rPr lang="en-US" dirty="0" smtClean="0">
                <a:latin typeface="Cambria Math" pitchFamily="18" charset="0"/>
                <a:ea typeface="Cambria Math" pitchFamily="18" charset="0"/>
              </a:rPr>
              <a:t> </a:t>
            </a:r>
            <a:r>
              <a:rPr lang="en-US" i="1" dirty="0" smtClean="0"/>
              <a:t>a</a:t>
            </a:r>
            <a:r>
              <a:rPr lang="en-US" baseline="-25000" dirty="0" smtClean="0">
                <a:latin typeface="Cambria Math"/>
                <a:ea typeface="Cambria Math"/>
              </a:rPr>
              <a:t>3</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t>a</a:t>
            </a:r>
            <a:r>
              <a:rPr lang="en-US" baseline="-25000" dirty="0" smtClean="0">
                <a:latin typeface="Cambria Math"/>
                <a:ea typeface="Cambria Math"/>
              </a:rPr>
              <a:t>2 </a:t>
            </a:r>
            <a:r>
              <a:rPr lang="en-US" dirty="0" smtClean="0">
                <a:latin typeface="Cambria Math" pitchFamily="18" charset="0"/>
                <a:ea typeface="Cambria Math" pitchFamily="18" charset="0"/>
              </a:rPr>
              <a:t> + </a:t>
            </a:r>
            <a:r>
              <a:rPr lang="en-US" i="1" dirty="0" smtClean="0"/>
              <a:t>a</a:t>
            </a:r>
            <a:r>
              <a:rPr lang="en-US" baseline="-25000" dirty="0" smtClean="0">
                <a:latin typeface="Cambria Math"/>
                <a:ea typeface="Cambria Math"/>
              </a:rPr>
              <a:t>1 </a:t>
            </a:r>
            <a:r>
              <a:rPr lang="en-US" dirty="0" smtClean="0">
                <a:latin typeface="Cambria Math" pitchFamily="18" charset="0"/>
                <a:ea typeface="Cambria Math" pitchFamily="18" charset="0"/>
              </a:rPr>
              <a:t> = 3 + 2 = 5</a:t>
            </a:r>
          </a:p>
          <a:p>
            <a:pPr lvl="1"/>
            <a:r>
              <a:rPr lang="en-US" i="1" dirty="0" smtClean="0"/>
              <a:t> a</a:t>
            </a:r>
            <a:r>
              <a:rPr lang="en-US" baseline="-25000" dirty="0" smtClean="0">
                <a:latin typeface="Cambria Math"/>
                <a:ea typeface="Cambria Math"/>
              </a:rPr>
              <a:t>4</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t>a</a:t>
            </a:r>
            <a:r>
              <a:rPr lang="en-US" baseline="-25000" dirty="0" smtClean="0">
                <a:latin typeface="Cambria Math"/>
                <a:ea typeface="Cambria Math"/>
              </a:rPr>
              <a:t>3 </a:t>
            </a:r>
            <a:r>
              <a:rPr lang="en-US" dirty="0" smtClean="0">
                <a:latin typeface="Cambria Math" pitchFamily="18" charset="0"/>
                <a:ea typeface="Cambria Math" pitchFamily="18" charset="0"/>
              </a:rPr>
              <a:t> + </a:t>
            </a:r>
            <a:r>
              <a:rPr lang="en-US" i="1" dirty="0" smtClean="0"/>
              <a:t>a</a:t>
            </a:r>
            <a:r>
              <a:rPr lang="en-US" baseline="-25000" dirty="0" smtClean="0">
                <a:latin typeface="Cambria Math"/>
                <a:ea typeface="Cambria Math"/>
              </a:rPr>
              <a:t>2 </a:t>
            </a:r>
            <a:r>
              <a:rPr lang="en-US" dirty="0" smtClean="0">
                <a:latin typeface="Cambria Math" pitchFamily="18" charset="0"/>
                <a:ea typeface="Cambria Math" pitchFamily="18" charset="0"/>
              </a:rPr>
              <a:t> = 5+ 3 = 8</a:t>
            </a:r>
          </a:p>
          <a:p>
            <a:pPr lvl="1"/>
            <a:r>
              <a:rPr lang="en-US" i="1" dirty="0" smtClean="0"/>
              <a:t> a</a:t>
            </a:r>
            <a:r>
              <a:rPr lang="en-US" baseline="-25000" dirty="0" smtClean="0">
                <a:latin typeface="Cambria Math"/>
                <a:ea typeface="Cambria Math"/>
              </a:rPr>
              <a:t>5</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t>a</a:t>
            </a:r>
            <a:r>
              <a:rPr lang="en-US" baseline="-25000" dirty="0" smtClean="0">
                <a:latin typeface="Cambria Math"/>
                <a:ea typeface="Cambria Math"/>
              </a:rPr>
              <a:t>4 </a:t>
            </a:r>
            <a:r>
              <a:rPr lang="en-US" dirty="0" smtClean="0">
                <a:latin typeface="Cambria Math" pitchFamily="18" charset="0"/>
                <a:ea typeface="Cambria Math" pitchFamily="18" charset="0"/>
              </a:rPr>
              <a:t> + </a:t>
            </a:r>
            <a:r>
              <a:rPr lang="en-US" i="1" dirty="0" smtClean="0"/>
              <a:t>a</a:t>
            </a:r>
            <a:r>
              <a:rPr lang="en-US" baseline="-25000" dirty="0" smtClean="0">
                <a:latin typeface="Cambria Math"/>
                <a:ea typeface="Cambria Math"/>
              </a:rPr>
              <a:t>3 </a:t>
            </a:r>
            <a:r>
              <a:rPr lang="en-US" dirty="0" smtClean="0">
                <a:latin typeface="Cambria Math" pitchFamily="18" charset="0"/>
                <a:ea typeface="Cambria Math" pitchFamily="18" charset="0"/>
              </a:rPr>
              <a:t> = 8+ 5 = 13</a:t>
            </a:r>
            <a:endParaRPr lang="en-US" dirty="0" smtClean="0"/>
          </a:p>
          <a:p>
            <a:pPr>
              <a:buNone/>
            </a:pPr>
            <a:endParaRPr lang="en-US" dirty="0" smtClean="0"/>
          </a:p>
        </p:txBody>
      </p:sp>
      <p:sp>
        <p:nvSpPr>
          <p:cNvPr id="6" name="TextBox 5"/>
          <p:cNvSpPr txBox="1"/>
          <p:nvPr/>
        </p:nvSpPr>
        <p:spPr>
          <a:xfrm>
            <a:off x="1066800" y="5325070"/>
            <a:ext cx="7086600" cy="923330"/>
          </a:xfrm>
          <a:prstGeom prst="rect">
            <a:avLst/>
          </a:prstGeom>
          <a:noFill/>
          <a:ln>
            <a:solidFill>
              <a:srgbClr val="0070C0"/>
            </a:solidFill>
          </a:ln>
        </p:spPr>
        <p:txBody>
          <a:bodyPr wrap="square" rtlCol="0">
            <a:spAutoFit/>
          </a:bodyPr>
          <a:lstStyle/>
          <a:p>
            <a:r>
              <a:rPr lang="en-US" dirty="0" smtClean="0"/>
              <a:t>Note that {</a:t>
            </a:r>
            <a:r>
              <a:rPr lang="en-US" i="1" dirty="0" smtClean="0"/>
              <a:t>a</a:t>
            </a:r>
            <a:r>
              <a:rPr lang="en-US" i="1" baseline="-25000" dirty="0" smtClean="0"/>
              <a:t>n </a:t>
            </a:r>
            <a:r>
              <a:rPr lang="en-US" dirty="0" smtClean="0"/>
              <a:t>} satisfies the same recurrence relation as the Fibonacci sequence. Since </a:t>
            </a:r>
            <a:r>
              <a:rPr lang="en-US" i="1" dirty="0" smtClean="0"/>
              <a:t>a</a:t>
            </a:r>
            <a:r>
              <a:rPr lang="en-US" baseline="-25000" dirty="0" smtClean="0">
                <a:latin typeface="Cambria Math"/>
                <a:ea typeface="Cambria Math"/>
              </a:rPr>
              <a:t>1 </a:t>
            </a:r>
            <a:r>
              <a:rPr lang="en-US" dirty="0" smtClean="0">
                <a:latin typeface="Cambria Math" pitchFamily="18" charset="0"/>
                <a:ea typeface="Cambria Math" pitchFamily="18" charset="0"/>
              </a:rPr>
              <a:t> =</a:t>
            </a:r>
            <a:r>
              <a:rPr lang="en-US" i="1" dirty="0" smtClean="0"/>
              <a:t> f</a:t>
            </a:r>
            <a:r>
              <a:rPr lang="en-US" baseline="-25000" dirty="0" smtClean="0">
                <a:latin typeface="Cambria Math" pitchFamily="18" charset="0"/>
                <a:ea typeface="Cambria Math" pitchFamily="18" charset="0"/>
              </a:rPr>
              <a:t>3 </a:t>
            </a:r>
            <a:r>
              <a:rPr lang="en-US" dirty="0" smtClean="0"/>
              <a:t> and  </a:t>
            </a:r>
            <a:r>
              <a:rPr lang="en-US" i="1" dirty="0" smtClean="0"/>
              <a:t>a</a:t>
            </a:r>
            <a:r>
              <a:rPr lang="en-US" baseline="-25000" dirty="0" smtClean="0">
                <a:latin typeface="Cambria Math"/>
                <a:ea typeface="Cambria Math"/>
              </a:rPr>
              <a:t>2 </a:t>
            </a:r>
            <a:r>
              <a:rPr lang="en-US" dirty="0" smtClean="0">
                <a:latin typeface="Cambria Math" pitchFamily="18" charset="0"/>
                <a:ea typeface="Cambria Math" pitchFamily="18" charset="0"/>
              </a:rPr>
              <a:t> =</a:t>
            </a:r>
            <a:r>
              <a:rPr lang="en-US" i="1" dirty="0" smtClean="0"/>
              <a:t> f</a:t>
            </a:r>
            <a:r>
              <a:rPr lang="en-US" baseline="-25000" dirty="0" smtClean="0">
                <a:latin typeface="Cambria Math" pitchFamily="18" charset="0"/>
                <a:ea typeface="Cambria Math" pitchFamily="18" charset="0"/>
              </a:rPr>
              <a:t>4 </a:t>
            </a:r>
            <a:r>
              <a:rPr lang="en-US" dirty="0" smtClean="0"/>
              <a:t>, we conclude that </a:t>
            </a:r>
            <a:r>
              <a:rPr lang="en-US" i="1" dirty="0" smtClean="0"/>
              <a:t>a</a:t>
            </a:r>
            <a:r>
              <a:rPr lang="en-US" i="1" baseline="-25000" dirty="0" smtClean="0">
                <a:ea typeface="Cambria Math"/>
              </a:rPr>
              <a:t>n</a:t>
            </a:r>
            <a:r>
              <a:rPr lang="en-US" baseline="-25000" dirty="0" smtClean="0">
                <a:latin typeface="Cambria Math"/>
                <a:ea typeface="Cambria Math"/>
              </a:rPr>
              <a:t> </a:t>
            </a:r>
            <a:r>
              <a:rPr lang="en-US" dirty="0" smtClean="0">
                <a:latin typeface="Cambria Math" pitchFamily="18" charset="0"/>
                <a:ea typeface="Cambria Math" pitchFamily="18" charset="0"/>
              </a:rPr>
              <a:t> =</a:t>
            </a:r>
            <a:r>
              <a:rPr lang="en-US" i="1" dirty="0" smtClean="0"/>
              <a:t> f</a:t>
            </a:r>
            <a:r>
              <a:rPr lang="en-US" i="1" baseline="-25000" dirty="0" smtClean="0">
                <a:latin typeface="Cambria Math" pitchFamily="18" charset="0"/>
                <a:ea typeface="Cambria Math" pitchFamily="18" charset="0"/>
              </a:rPr>
              <a:t>n</a:t>
            </a:r>
            <a:r>
              <a:rPr lang="en-US" baseline="-25000" dirty="0" smtClean="0">
                <a:latin typeface="Cambria Math" pitchFamily="18" charset="0"/>
                <a:ea typeface="Cambria Math" pitchFamily="18" charset="0"/>
              </a:rPr>
              <a:t>+2 </a:t>
            </a:r>
            <a:r>
              <a:rPr lang="en-US" dirty="0" smtClean="0"/>
              <a:t>.</a:t>
            </a:r>
            <a:endParaRPr lang="en-US" baseline="-25000" dirty="0" smtClean="0">
              <a:latin typeface="Cambria Math" pitchFamily="18" charset="0"/>
              <a:ea typeface="Cambria Math" pitchFamily="18" charset="0"/>
            </a:endParaRPr>
          </a:p>
          <a:p>
            <a:r>
              <a:rPr lang="en-US" baseline="-25000" dirty="0" smtClean="0">
                <a:latin typeface="Cambria Math" pitchFamily="18" charset="0"/>
                <a:ea typeface="Cambria Math" pitchFamily="18" charset="0"/>
              </a:rPr>
              <a:t>      </a:t>
            </a:r>
            <a:r>
              <a:rPr lang="en-US" dirty="0" smtClean="0">
                <a:latin typeface="Cambria Math" pitchFamily="18" charset="0"/>
                <a:ea typeface="Cambria Math" pitchFamily="18" charset="0"/>
              </a:rPr>
              <a:t> </a:t>
            </a:r>
            <a:r>
              <a:rPr lang="en-US" dirty="0" smtClean="0"/>
              <a: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rmAutofit fontScale="90000"/>
          </a:bodyPr>
          <a:lstStyle/>
          <a:p>
            <a:r>
              <a:rPr lang="en-US" sz="4000" dirty="0" smtClean="0"/>
              <a:t>Counting the Ways to Parenthesize a Product</a:t>
            </a:r>
            <a:endParaRPr lang="en-US" sz="4000" dirty="0"/>
          </a:p>
        </p:txBody>
      </p:sp>
      <p:sp>
        <p:nvSpPr>
          <p:cNvPr id="3" name="Content Placeholder 2"/>
          <p:cNvSpPr>
            <a:spLocks noGrp="1"/>
          </p:cNvSpPr>
          <p:nvPr>
            <p:ph idx="1"/>
          </p:nvPr>
        </p:nvSpPr>
        <p:spPr>
          <a:xfrm>
            <a:off x="228600" y="1295400"/>
            <a:ext cx="8686800" cy="5029200"/>
          </a:xfrm>
          <a:ln>
            <a:noFill/>
          </a:ln>
        </p:spPr>
        <p:txBody>
          <a:bodyPr>
            <a:normAutofit fontScale="32500" lnSpcReduction="20000"/>
          </a:bodyPr>
          <a:lstStyle/>
          <a:p>
            <a:pPr marL="179388" indent="-179388">
              <a:buNone/>
            </a:pPr>
            <a:r>
              <a:rPr lang="en-US" sz="5600" b="1" dirty="0" smtClean="0">
                <a:solidFill>
                  <a:srgbClr val="FF0000"/>
                </a:solidFill>
              </a:rPr>
              <a:t>Example</a:t>
            </a:r>
            <a:r>
              <a:rPr lang="en-US" sz="5600" dirty="0" smtClean="0">
                <a:solidFill>
                  <a:srgbClr val="FF0000"/>
                </a:solidFill>
              </a:rPr>
              <a:t>: </a:t>
            </a:r>
            <a:r>
              <a:rPr lang="en-US" sz="5600" dirty="0" smtClean="0"/>
              <a:t>Find a recurrence relation  for </a:t>
            </a:r>
            <a:r>
              <a:rPr lang="en-US" sz="5600" i="1" dirty="0" err="1" smtClean="0"/>
              <a:t>C</a:t>
            </a:r>
            <a:r>
              <a:rPr lang="en-US" sz="5600" i="1" baseline="-25000" dirty="0" err="1" smtClean="0"/>
              <a:t>n</a:t>
            </a:r>
            <a:r>
              <a:rPr lang="en-US" sz="5600" i="1" baseline="-25000" dirty="0" smtClean="0"/>
              <a:t> </a:t>
            </a:r>
            <a:r>
              <a:rPr lang="en-US" sz="5600" dirty="0" smtClean="0"/>
              <a:t>, the number of ways to parenthesize the product of </a:t>
            </a:r>
            <a:r>
              <a:rPr lang="en-US" sz="5600" i="1" dirty="0" smtClean="0"/>
              <a:t>n</a:t>
            </a:r>
            <a:r>
              <a:rPr lang="en-US" sz="5600" dirty="0" smtClean="0"/>
              <a:t> + </a:t>
            </a:r>
            <a:r>
              <a:rPr lang="en-US" sz="5600" dirty="0" smtClean="0">
                <a:latin typeface="Cambria Math" pitchFamily="18" charset="0"/>
                <a:ea typeface="Cambria Math" pitchFamily="18" charset="0"/>
              </a:rPr>
              <a:t>1</a:t>
            </a:r>
            <a:r>
              <a:rPr lang="en-US" sz="5600" dirty="0" smtClean="0"/>
              <a:t> numbers, </a:t>
            </a:r>
            <a:r>
              <a:rPr lang="en-US" sz="5600" i="1" dirty="0" smtClean="0"/>
              <a:t>x</a:t>
            </a:r>
            <a:r>
              <a:rPr lang="en-US" sz="5600" baseline="-25000" dirty="0" smtClean="0">
                <a:latin typeface="Cambria Math" pitchFamily="18" charset="0"/>
                <a:ea typeface="Cambria Math" pitchFamily="18" charset="0"/>
              </a:rPr>
              <a:t>0</a:t>
            </a:r>
            <a:r>
              <a:rPr lang="en-US" sz="5600" dirty="0" smtClean="0"/>
              <a:t> </a:t>
            </a:r>
            <a:r>
              <a:rPr lang="en-US" sz="5600" dirty="0" smtClean="0">
                <a:latin typeface="Cambria Math"/>
                <a:ea typeface="Cambria Math"/>
              </a:rPr>
              <a:t>∙</a:t>
            </a:r>
            <a:r>
              <a:rPr lang="en-US" sz="5600" i="1" dirty="0" smtClean="0"/>
              <a:t> x</a:t>
            </a:r>
            <a:r>
              <a:rPr lang="en-US" sz="5600" baseline="-25000" dirty="0" smtClean="0">
                <a:latin typeface="Cambria Math" pitchFamily="18" charset="0"/>
                <a:ea typeface="Cambria Math" pitchFamily="18" charset="0"/>
              </a:rPr>
              <a:t>1</a:t>
            </a:r>
            <a:r>
              <a:rPr lang="en-US" sz="5600" dirty="0" smtClean="0">
                <a:latin typeface="Cambria Math"/>
                <a:ea typeface="Cambria Math"/>
              </a:rPr>
              <a:t> ∙</a:t>
            </a:r>
            <a:r>
              <a:rPr lang="en-US" sz="5600" i="1" dirty="0" smtClean="0"/>
              <a:t> x</a:t>
            </a:r>
            <a:r>
              <a:rPr lang="en-US" sz="5600" baseline="-25000" dirty="0" smtClean="0">
                <a:latin typeface="Cambria Math" pitchFamily="18" charset="0"/>
                <a:ea typeface="Cambria Math" pitchFamily="18" charset="0"/>
              </a:rPr>
              <a:t>2</a:t>
            </a:r>
            <a:r>
              <a:rPr lang="en-US" sz="5600" dirty="0" smtClean="0">
                <a:latin typeface="Cambria Math"/>
                <a:ea typeface="Cambria Math"/>
              </a:rPr>
              <a:t> ∙ ⋯</a:t>
            </a:r>
            <a:r>
              <a:rPr lang="en-US" sz="5600" i="1" dirty="0" smtClean="0"/>
              <a:t> </a:t>
            </a:r>
            <a:r>
              <a:rPr lang="en-US" sz="5600" dirty="0" smtClean="0">
                <a:latin typeface="Cambria Math"/>
                <a:ea typeface="Cambria Math"/>
              </a:rPr>
              <a:t>∙ </a:t>
            </a:r>
            <a:r>
              <a:rPr lang="en-US" sz="5600" i="1" dirty="0" err="1" smtClean="0"/>
              <a:t>x</a:t>
            </a:r>
            <a:r>
              <a:rPr lang="en-US" sz="5600" i="1" baseline="-25000" dirty="0" err="1" smtClean="0">
                <a:ea typeface="Cambria Math" pitchFamily="18" charset="0"/>
              </a:rPr>
              <a:t>n</a:t>
            </a:r>
            <a:r>
              <a:rPr lang="en-US" sz="5600" dirty="0" smtClean="0"/>
              <a:t>, to specify the order of multiplication. </a:t>
            </a:r>
          </a:p>
          <a:p>
            <a:pPr>
              <a:buNone/>
            </a:pPr>
            <a:r>
              <a:rPr lang="en-US" sz="5600" dirty="0" smtClean="0"/>
              <a:t>For example, </a:t>
            </a:r>
            <a:r>
              <a:rPr lang="en-US" sz="5600" i="1" dirty="0" smtClean="0"/>
              <a:t>C</a:t>
            </a:r>
            <a:r>
              <a:rPr lang="en-US" sz="5600" baseline="-25000" dirty="0" smtClean="0">
                <a:latin typeface="Cambria Math" pitchFamily="18" charset="0"/>
                <a:ea typeface="Cambria Math" pitchFamily="18" charset="0"/>
              </a:rPr>
              <a:t>3 </a:t>
            </a:r>
            <a:r>
              <a:rPr lang="en-US" sz="5600" dirty="0" smtClean="0"/>
              <a:t> = </a:t>
            </a:r>
            <a:r>
              <a:rPr lang="en-US" sz="5600" dirty="0" smtClean="0">
                <a:latin typeface="Cambria Math" pitchFamily="18" charset="0"/>
                <a:ea typeface="Cambria Math" pitchFamily="18" charset="0"/>
              </a:rPr>
              <a:t>5, since all the possible ways to parenthesize 4 numbers are </a:t>
            </a:r>
          </a:p>
          <a:p>
            <a:pPr marL="179388" indent="-179388">
              <a:buNone/>
            </a:pPr>
            <a:r>
              <a:rPr lang="en-US" sz="5600" dirty="0" smtClean="0">
                <a:solidFill>
                  <a:srgbClr val="FF0000"/>
                </a:solidFill>
                <a:latin typeface="Cambria Math" pitchFamily="18" charset="0"/>
                <a:ea typeface="Cambria Math" pitchFamily="18" charset="0"/>
              </a:rPr>
              <a:t> 	</a:t>
            </a:r>
            <a:r>
              <a:rPr lang="en-US" sz="5600" dirty="0" smtClean="0">
                <a:solidFill>
                  <a:srgbClr val="FF0000"/>
                </a:solidFill>
              </a:rPr>
              <a:t>((</a:t>
            </a:r>
            <a:r>
              <a:rPr lang="en-US" sz="5600" i="1" dirty="0" smtClean="0">
                <a:solidFill>
                  <a:srgbClr val="FF0000"/>
                </a:solidFill>
              </a:rPr>
              <a:t>x</a:t>
            </a:r>
            <a:r>
              <a:rPr lang="en-US" sz="5600" baseline="-25000" dirty="0" smtClean="0">
                <a:solidFill>
                  <a:srgbClr val="FF0000"/>
                </a:solidFill>
                <a:latin typeface="Cambria Math" pitchFamily="18" charset="0"/>
                <a:ea typeface="Cambria Math" pitchFamily="18" charset="0"/>
              </a:rPr>
              <a:t>0</a:t>
            </a:r>
            <a:r>
              <a:rPr lang="en-US" sz="5600" dirty="0" smtClean="0">
                <a:solidFill>
                  <a:srgbClr val="FF0000"/>
                </a:solidFill>
                <a:latin typeface="Cambria Math"/>
                <a:ea typeface="Cambria Math"/>
              </a:rPr>
              <a:t>∙</a:t>
            </a:r>
            <a:r>
              <a:rPr lang="en-US" sz="5600" i="1" dirty="0" smtClean="0">
                <a:solidFill>
                  <a:srgbClr val="FF0000"/>
                </a:solidFill>
              </a:rPr>
              <a:t>x</a:t>
            </a:r>
            <a:r>
              <a:rPr lang="en-US" sz="5600" baseline="-25000" dirty="0" smtClean="0">
                <a:solidFill>
                  <a:srgbClr val="FF0000"/>
                </a:solidFill>
                <a:latin typeface="Cambria Math" pitchFamily="18" charset="0"/>
                <a:ea typeface="Cambria Math" pitchFamily="18" charset="0"/>
              </a:rPr>
              <a:t>1</a:t>
            </a:r>
            <a:r>
              <a:rPr lang="en-US" sz="5600" dirty="0" smtClean="0">
                <a:solidFill>
                  <a:srgbClr val="FF0000"/>
                </a:solidFill>
                <a:latin typeface="Cambria Math"/>
                <a:ea typeface="Cambria Math"/>
              </a:rPr>
              <a:t>)∙</a:t>
            </a:r>
            <a:r>
              <a:rPr lang="en-US" sz="5600" i="1" dirty="0" smtClean="0">
                <a:solidFill>
                  <a:srgbClr val="FF0000"/>
                </a:solidFill>
              </a:rPr>
              <a:t>x</a:t>
            </a:r>
            <a:r>
              <a:rPr lang="en-US" sz="5600" baseline="-25000" dirty="0" smtClean="0">
                <a:solidFill>
                  <a:srgbClr val="FF0000"/>
                </a:solidFill>
                <a:latin typeface="Cambria Math" pitchFamily="18" charset="0"/>
                <a:ea typeface="Cambria Math" pitchFamily="18" charset="0"/>
              </a:rPr>
              <a:t>2</a:t>
            </a:r>
            <a:r>
              <a:rPr lang="en-US" sz="5600" dirty="0" smtClean="0">
                <a:solidFill>
                  <a:srgbClr val="FF0000"/>
                </a:solidFill>
                <a:latin typeface="Cambria Math"/>
                <a:ea typeface="Cambria Math"/>
              </a:rPr>
              <a:t>)∙</a:t>
            </a:r>
            <a:r>
              <a:rPr lang="en-US" sz="5600" i="1" dirty="0" smtClean="0">
                <a:solidFill>
                  <a:srgbClr val="FF0000"/>
                </a:solidFill>
              </a:rPr>
              <a:t>x</a:t>
            </a:r>
            <a:r>
              <a:rPr lang="en-US" sz="5600" baseline="-25000" dirty="0" smtClean="0">
                <a:solidFill>
                  <a:srgbClr val="FF0000"/>
                </a:solidFill>
                <a:latin typeface="Cambria Math" pitchFamily="18" charset="0"/>
                <a:ea typeface="Cambria Math" pitchFamily="18" charset="0"/>
              </a:rPr>
              <a:t>3</a:t>
            </a:r>
            <a:r>
              <a:rPr lang="en-US" sz="5600" dirty="0" smtClean="0"/>
              <a:t>,  </a:t>
            </a:r>
            <a:r>
              <a:rPr lang="en-US" sz="5600" dirty="0" smtClean="0">
                <a:solidFill>
                  <a:srgbClr val="00B050"/>
                </a:solidFill>
              </a:rPr>
              <a:t>(</a:t>
            </a:r>
            <a:r>
              <a:rPr lang="en-US" sz="5600" i="1" dirty="0" smtClean="0">
                <a:solidFill>
                  <a:srgbClr val="00B050"/>
                </a:solidFill>
              </a:rPr>
              <a:t>x</a:t>
            </a:r>
            <a:r>
              <a:rPr lang="en-US" sz="5600" baseline="-25000" dirty="0" smtClean="0">
                <a:solidFill>
                  <a:srgbClr val="00B050"/>
                </a:solidFill>
                <a:latin typeface="Cambria Math" pitchFamily="18" charset="0"/>
                <a:ea typeface="Cambria Math" pitchFamily="18" charset="0"/>
              </a:rPr>
              <a:t>0</a:t>
            </a:r>
            <a:r>
              <a:rPr lang="en-US" sz="5600" dirty="0" smtClean="0">
                <a:solidFill>
                  <a:srgbClr val="00B050"/>
                </a:solidFill>
                <a:latin typeface="Cambria Math"/>
                <a:ea typeface="Cambria Math"/>
              </a:rPr>
              <a:t>∙</a:t>
            </a:r>
            <a:r>
              <a:rPr lang="en-US" sz="5600" dirty="0" smtClean="0">
                <a:solidFill>
                  <a:srgbClr val="00B050"/>
                </a:solidFill>
              </a:rPr>
              <a:t>(</a:t>
            </a:r>
            <a:r>
              <a:rPr lang="en-US" sz="5600" i="1" dirty="0" smtClean="0">
                <a:solidFill>
                  <a:srgbClr val="00B050"/>
                </a:solidFill>
              </a:rPr>
              <a:t>x</a:t>
            </a:r>
            <a:r>
              <a:rPr lang="en-US" sz="5600" baseline="-25000" dirty="0" smtClean="0">
                <a:solidFill>
                  <a:srgbClr val="00B050"/>
                </a:solidFill>
                <a:latin typeface="Cambria Math" pitchFamily="18" charset="0"/>
                <a:ea typeface="Cambria Math" pitchFamily="18" charset="0"/>
              </a:rPr>
              <a:t>1</a:t>
            </a:r>
            <a:r>
              <a:rPr lang="en-US" sz="5600" dirty="0" smtClean="0">
                <a:solidFill>
                  <a:srgbClr val="00B050"/>
                </a:solidFill>
                <a:latin typeface="Cambria Math"/>
                <a:ea typeface="Cambria Math"/>
              </a:rPr>
              <a:t>∙</a:t>
            </a:r>
            <a:r>
              <a:rPr lang="en-US" sz="5600" i="1" dirty="0" smtClean="0">
                <a:solidFill>
                  <a:srgbClr val="00B050"/>
                </a:solidFill>
              </a:rPr>
              <a:t>x</a:t>
            </a:r>
            <a:r>
              <a:rPr lang="en-US" sz="5600" baseline="-25000" dirty="0" smtClean="0">
                <a:solidFill>
                  <a:srgbClr val="00B050"/>
                </a:solidFill>
                <a:latin typeface="Cambria Math" pitchFamily="18" charset="0"/>
                <a:ea typeface="Cambria Math" pitchFamily="18" charset="0"/>
              </a:rPr>
              <a:t>2</a:t>
            </a:r>
            <a:r>
              <a:rPr lang="en-US" sz="5600" dirty="0" smtClean="0">
                <a:solidFill>
                  <a:srgbClr val="00B050"/>
                </a:solidFill>
                <a:latin typeface="Cambria Math"/>
                <a:ea typeface="Cambria Math"/>
              </a:rPr>
              <a:t> ))∙</a:t>
            </a:r>
            <a:r>
              <a:rPr lang="en-US" sz="5600" i="1" dirty="0" smtClean="0">
                <a:solidFill>
                  <a:srgbClr val="00B050"/>
                </a:solidFill>
              </a:rPr>
              <a:t>x</a:t>
            </a:r>
            <a:r>
              <a:rPr lang="en-US" sz="5600" baseline="-25000" dirty="0" smtClean="0">
                <a:solidFill>
                  <a:srgbClr val="00B050"/>
                </a:solidFill>
                <a:latin typeface="Cambria Math" pitchFamily="18" charset="0"/>
                <a:ea typeface="Cambria Math" pitchFamily="18" charset="0"/>
              </a:rPr>
              <a:t>3</a:t>
            </a:r>
            <a:r>
              <a:rPr lang="en-US" sz="5600" dirty="0" smtClean="0"/>
              <a:t>,  </a:t>
            </a:r>
            <a:r>
              <a:rPr lang="en-US" sz="5600" dirty="0" smtClean="0">
                <a:solidFill>
                  <a:srgbClr val="FF0000"/>
                </a:solidFill>
              </a:rPr>
              <a:t>(</a:t>
            </a:r>
            <a:r>
              <a:rPr lang="en-US" sz="5600" i="1" dirty="0" smtClean="0">
                <a:solidFill>
                  <a:srgbClr val="FF0000"/>
                </a:solidFill>
              </a:rPr>
              <a:t>x</a:t>
            </a:r>
            <a:r>
              <a:rPr lang="en-US" sz="5600" baseline="-25000" dirty="0" smtClean="0">
                <a:solidFill>
                  <a:srgbClr val="FF0000"/>
                </a:solidFill>
                <a:latin typeface="Cambria Math" pitchFamily="18" charset="0"/>
                <a:ea typeface="Cambria Math" pitchFamily="18" charset="0"/>
              </a:rPr>
              <a:t>0</a:t>
            </a:r>
            <a:r>
              <a:rPr lang="en-US" sz="5600" dirty="0" smtClean="0">
                <a:solidFill>
                  <a:srgbClr val="FF0000"/>
                </a:solidFill>
                <a:latin typeface="Cambria Math"/>
                <a:ea typeface="Cambria Math"/>
              </a:rPr>
              <a:t>∙</a:t>
            </a:r>
            <a:r>
              <a:rPr lang="en-US" sz="5600" i="1" dirty="0" smtClean="0">
                <a:solidFill>
                  <a:srgbClr val="FF0000"/>
                </a:solidFill>
              </a:rPr>
              <a:t>x</a:t>
            </a:r>
            <a:r>
              <a:rPr lang="en-US" sz="5600" baseline="-25000" dirty="0" smtClean="0">
                <a:solidFill>
                  <a:srgbClr val="FF0000"/>
                </a:solidFill>
                <a:latin typeface="Cambria Math" pitchFamily="18" charset="0"/>
                <a:ea typeface="Cambria Math" pitchFamily="18" charset="0"/>
              </a:rPr>
              <a:t>1</a:t>
            </a:r>
            <a:r>
              <a:rPr lang="en-US" sz="5600" dirty="0" smtClean="0">
                <a:solidFill>
                  <a:srgbClr val="FF0000"/>
                </a:solidFill>
                <a:latin typeface="Cambria Math"/>
                <a:ea typeface="Cambria Math"/>
              </a:rPr>
              <a:t>)∙</a:t>
            </a:r>
            <a:r>
              <a:rPr lang="en-US" sz="5600" dirty="0" smtClean="0">
                <a:solidFill>
                  <a:srgbClr val="FF0000"/>
                </a:solidFill>
              </a:rPr>
              <a:t>(</a:t>
            </a:r>
            <a:r>
              <a:rPr lang="en-US" sz="5600" i="1" dirty="0" smtClean="0">
                <a:solidFill>
                  <a:srgbClr val="FF0000"/>
                </a:solidFill>
              </a:rPr>
              <a:t>x</a:t>
            </a:r>
            <a:r>
              <a:rPr lang="en-US" sz="5600" baseline="-25000" dirty="0" smtClean="0">
                <a:solidFill>
                  <a:srgbClr val="FF0000"/>
                </a:solidFill>
                <a:latin typeface="Cambria Math" pitchFamily="18" charset="0"/>
                <a:ea typeface="Cambria Math" pitchFamily="18" charset="0"/>
              </a:rPr>
              <a:t>2</a:t>
            </a:r>
            <a:r>
              <a:rPr lang="en-US" sz="5600" dirty="0" smtClean="0">
                <a:solidFill>
                  <a:srgbClr val="FF0000"/>
                </a:solidFill>
                <a:latin typeface="Cambria Math"/>
                <a:ea typeface="Cambria Math"/>
              </a:rPr>
              <a:t>∙</a:t>
            </a:r>
            <a:r>
              <a:rPr lang="en-US" sz="5600" i="1" dirty="0" smtClean="0">
                <a:solidFill>
                  <a:srgbClr val="FF0000"/>
                </a:solidFill>
              </a:rPr>
              <a:t>x</a:t>
            </a:r>
            <a:r>
              <a:rPr lang="en-US" sz="5600" baseline="-25000" dirty="0" smtClean="0">
                <a:solidFill>
                  <a:srgbClr val="FF0000"/>
                </a:solidFill>
                <a:latin typeface="Cambria Math" pitchFamily="18" charset="0"/>
                <a:ea typeface="Cambria Math" pitchFamily="18" charset="0"/>
              </a:rPr>
              <a:t>3</a:t>
            </a:r>
            <a:r>
              <a:rPr lang="en-US" sz="5600" dirty="0" smtClean="0">
                <a:solidFill>
                  <a:srgbClr val="FF0000"/>
                </a:solidFill>
                <a:latin typeface="Cambria Math"/>
                <a:ea typeface="Cambria Math"/>
              </a:rPr>
              <a:t>)</a:t>
            </a:r>
            <a:r>
              <a:rPr lang="en-US" sz="5600" dirty="0" smtClean="0">
                <a:latin typeface="Cambria Math"/>
                <a:ea typeface="Cambria Math"/>
              </a:rPr>
              <a:t>,  </a:t>
            </a:r>
            <a:r>
              <a:rPr lang="en-US" sz="5600" i="1" dirty="0" smtClean="0">
                <a:solidFill>
                  <a:srgbClr val="00B050"/>
                </a:solidFill>
              </a:rPr>
              <a:t>x</a:t>
            </a:r>
            <a:r>
              <a:rPr lang="en-US" sz="5600" baseline="-25000" dirty="0" smtClean="0">
                <a:solidFill>
                  <a:srgbClr val="00B050"/>
                </a:solidFill>
                <a:latin typeface="Cambria Math" pitchFamily="18" charset="0"/>
                <a:ea typeface="Cambria Math" pitchFamily="18" charset="0"/>
              </a:rPr>
              <a:t>0</a:t>
            </a:r>
            <a:r>
              <a:rPr lang="en-US" sz="5600" dirty="0" smtClean="0">
                <a:solidFill>
                  <a:srgbClr val="00B050"/>
                </a:solidFill>
                <a:latin typeface="Cambria Math"/>
                <a:ea typeface="Cambria Math"/>
              </a:rPr>
              <a:t>∙</a:t>
            </a:r>
            <a:r>
              <a:rPr lang="en-US" sz="5600" dirty="0" smtClean="0">
                <a:solidFill>
                  <a:srgbClr val="00B050"/>
                </a:solidFill>
              </a:rPr>
              <a:t>((</a:t>
            </a:r>
            <a:r>
              <a:rPr lang="en-US" sz="5600" i="1" dirty="0" smtClean="0">
                <a:solidFill>
                  <a:srgbClr val="00B050"/>
                </a:solidFill>
              </a:rPr>
              <a:t>x</a:t>
            </a:r>
            <a:r>
              <a:rPr lang="en-US" sz="5600" baseline="-25000" dirty="0" smtClean="0">
                <a:solidFill>
                  <a:srgbClr val="00B050"/>
                </a:solidFill>
                <a:latin typeface="Cambria Math" pitchFamily="18" charset="0"/>
                <a:ea typeface="Cambria Math" pitchFamily="18" charset="0"/>
              </a:rPr>
              <a:t>1</a:t>
            </a:r>
            <a:r>
              <a:rPr lang="en-US" sz="5600" dirty="0" smtClean="0">
                <a:solidFill>
                  <a:srgbClr val="00B050"/>
                </a:solidFill>
                <a:latin typeface="Cambria Math"/>
                <a:ea typeface="Cambria Math"/>
              </a:rPr>
              <a:t>∙</a:t>
            </a:r>
            <a:r>
              <a:rPr lang="en-US" sz="5600" i="1" dirty="0" smtClean="0">
                <a:solidFill>
                  <a:srgbClr val="00B050"/>
                </a:solidFill>
              </a:rPr>
              <a:t>x</a:t>
            </a:r>
            <a:r>
              <a:rPr lang="en-US" sz="5600" baseline="-25000" dirty="0" smtClean="0">
                <a:solidFill>
                  <a:srgbClr val="00B050"/>
                </a:solidFill>
                <a:latin typeface="Cambria Math" pitchFamily="18" charset="0"/>
                <a:ea typeface="Cambria Math" pitchFamily="18" charset="0"/>
              </a:rPr>
              <a:t>2</a:t>
            </a:r>
            <a:r>
              <a:rPr lang="en-US" sz="5600" dirty="0" smtClean="0">
                <a:solidFill>
                  <a:srgbClr val="00B050"/>
                </a:solidFill>
                <a:latin typeface="Cambria Math"/>
                <a:ea typeface="Cambria Math"/>
              </a:rPr>
              <a:t>)∙</a:t>
            </a:r>
            <a:r>
              <a:rPr lang="en-US" sz="5600" i="1" dirty="0" smtClean="0">
                <a:solidFill>
                  <a:srgbClr val="00B050"/>
                </a:solidFill>
              </a:rPr>
              <a:t>x</a:t>
            </a:r>
            <a:r>
              <a:rPr lang="en-US" sz="5600" baseline="-25000" dirty="0" smtClean="0">
                <a:solidFill>
                  <a:srgbClr val="00B050"/>
                </a:solidFill>
                <a:latin typeface="Cambria Math" pitchFamily="18" charset="0"/>
                <a:ea typeface="Cambria Math" pitchFamily="18" charset="0"/>
              </a:rPr>
              <a:t>3</a:t>
            </a:r>
            <a:r>
              <a:rPr lang="en-US" sz="5600" dirty="0" smtClean="0">
                <a:solidFill>
                  <a:srgbClr val="00B050"/>
                </a:solidFill>
                <a:latin typeface="Cambria Math"/>
                <a:ea typeface="Cambria Math"/>
              </a:rPr>
              <a:t>)</a:t>
            </a:r>
            <a:r>
              <a:rPr lang="en-US" sz="5600" i="1" dirty="0" smtClean="0"/>
              <a:t>,  </a:t>
            </a:r>
            <a:r>
              <a:rPr lang="en-US" sz="5600" i="1" dirty="0" smtClean="0">
                <a:solidFill>
                  <a:srgbClr val="FF0000"/>
                </a:solidFill>
              </a:rPr>
              <a:t>x</a:t>
            </a:r>
            <a:r>
              <a:rPr lang="en-US" sz="5600" baseline="-25000" dirty="0" smtClean="0">
                <a:solidFill>
                  <a:srgbClr val="FF0000"/>
                </a:solidFill>
                <a:latin typeface="Cambria Math" pitchFamily="18" charset="0"/>
                <a:ea typeface="Cambria Math" pitchFamily="18" charset="0"/>
              </a:rPr>
              <a:t>0</a:t>
            </a:r>
            <a:r>
              <a:rPr lang="en-US" sz="5600" dirty="0" smtClean="0">
                <a:solidFill>
                  <a:srgbClr val="FF0000"/>
                </a:solidFill>
                <a:latin typeface="Cambria Math"/>
                <a:ea typeface="Cambria Math"/>
              </a:rPr>
              <a:t>∙</a:t>
            </a:r>
            <a:r>
              <a:rPr lang="en-US" sz="5600" dirty="0" smtClean="0">
                <a:solidFill>
                  <a:srgbClr val="FF0000"/>
                </a:solidFill>
              </a:rPr>
              <a:t>(</a:t>
            </a:r>
            <a:r>
              <a:rPr lang="en-US" sz="5600" i="1" dirty="0" smtClean="0">
                <a:solidFill>
                  <a:srgbClr val="FF0000"/>
                </a:solidFill>
              </a:rPr>
              <a:t>x</a:t>
            </a:r>
            <a:r>
              <a:rPr lang="en-US" sz="5600" baseline="-25000" dirty="0" smtClean="0">
                <a:solidFill>
                  <a:srgbClr val="FF0000"/>
                </a:solidFill>
                <a:latin typeface="Cambria Math" pitchFamily="18" charset="0"/>
                <a:ea typeface="Cambria Math" pitchFamily="18" charset="0"/>
              </a:rPr>
              <a:t>1</a:t>
            </a:r>
            <a:r>
              <a:rPr lang="en-US" sz="5600" dirty="0" smtClean="0">
                <a:solidFill>
                  <a:srgbClr val="FF0000"/>
                </a:solidFill>
                <a:latin typeface="Cambria Math"/>
                <a:ea typeface="Cambria Math"/>
              </a:rPr>
              <a:t>∙</a:t>
            </a:r>
            <a:r>
              <a:rPr lang="en-US" sz="5600" dirty="0" smtClean="0">
                <a:solidFill>
                  <a:srgbClr val="FF0000"/>
                </a:solidFill>
              </a:rPr>
              <a:t>(</a:t>
            </a:r>
            <a:r>
              <a:rPr lang="en-US" sz="5600" i="1" dirty="0" smtClean="0">
                <a:solidFill>
                  <a:srgbClr val="FF0000"/>
                </a:solidFill>
              </a:rPr>
              <a:t>x</a:t>
            </a:r>
            <a:r>
              <a:rPr lang="en-US" sz="5600" baseline="-25000" dirty="0" smtClean="0">
                <a:solidFill>
                  <a:srgbClr val="FF0000"/>
                </a:solidFill>
                <a:latin typeface="Cambria Math" pitchFamily="18" charset="0"/>
                <a:ea typeface="Cambria Math" pitchFamily="18" charset="0"/>
              </a:rPr>
              <a:t>2</a:t>
            </a:r>
            <a:r>
              <a:rPr lang="en-US" sz="5600" dirty="0" smtClean="0">
                <a:solidFill>
                  <a:srgbClr val="FF0000"/>
                </a:solidFill>
                <a:latin typeface="Cambria Math"/>
                <a:ea typeface="Cambria Math"/>
              </a:rPr>
              <a:t>∙</a:t>
            </a:r>
            <a:r>
              <a:rPr lang="en-US" sz="5600" i="1" dirty="0" smtClean="0">
                <a:solidFill>
                  <a:srgbClr val="FF0000"/>
                </a:solidFill>
              </a:rPr>
              <a:t>x</a:t>
            </a:r>
            <a:r>
              <a:rPr lang="en-US" sz="5600" baseline="-25000" dirty="0" smtClean="0">
                <a:solidFill>
                  <a:srgbClr val="FF0000"/>
                </a:solidFill>
                <a:latin typeface="Cambria Math" pitchFamily="18" charset="0"/>
                <a:ea typeface="Cambria Math" pitchFamily="18" charset="0"/>
              </a:rPr>
              <a:t>3</a:t>
            </a:r>
            <a:r>
              <a:rPr lang="en-US" sz="5600" dirty="0" smtClean="0">
                <a:solidFill>
                  <a:srgbClr val="FF0000"/>
                </a:solidFill>
                <a:latin typeface="Cambria Math"/>
                <a:ea typeface="Cambria Math"/>
              </a:rPr>
              <a:t>))</a:t>
            </a:r>
            <a:endParaRPr lang="en-US" sz="5600" dirty="0" smtClean="0">
              <a:latin typeface="Cambria Math" pitchFamily="18" charset="0"/>
              <a:ea typeface="Cambria Math" pitchFamily="18" charset="0"/>
            </a:endParaRPr>
          </a:p>
          <a:p>
            <a:pPr marL="0" indent="0">
              <a:buNone/>
            </a:pPr>
            <a:r>
              <a:rPr lang="en-US" sz="5600" b="1" dirty="0" smtClean="0">
                <a:solidFill>
                  <a:srgbClr val="FF0000"/>
                </a:solidFill>
              </a:rPr>
              <a:t>Solution</a:t>
            </a:r>
            <a:r>
              <a:rPr lang="en-US" sz="5600" dirty="0" smtClean="0">
                <a:solidFill>
                  <a:srgbClr val="FF0000"/>
                </a:solidFill>
              </a:rPr>
              <a:t>:</a:t>
            </a:r>
            <a:r>
              <a:rPr lang="en-US" sz="5600" dirty="0" smtClean="0"/>
              <a:t>  </a:t>
            </a:r>
          </a:p>
          <a:p>
            <a:pPr marL="0" indent="0">
              <a:buNone/>
            </a:pPr>
            <a:r>
              <a:rPr lang="en-US" sz="5600" dirty="0" smtClean="0"/>
              <a:t>Note that however parentheses are inserted in </a:t>
            </a:r>
            <a:r>
              <a:rPr lang="en-US" sz="5600" i="1" dirty="0" smtClean="0"/>
              <a:t>x</a:t>
            </a:r>
            <a:r>
              <a:rPr lang="en-US" sz="5600" baseline="-25000" dirty="0" smtClean="0">
                <a:latin typeface="Cambria Math" pitchFamily="18" charset="0"/>
                <a:ea typeface="Cambria Math" pitchFamily="18" charset="0"/>
              </a:rPr>
              <a:t>0</a:t>
            </a:r>
            <a:r>
              <a:rPr lang="en-US" sz="5600" dirty="0" smtClean="0"/>
              <a:t> </a:t>
            </a:r>
            <a:r>
              <a:rPr lang="en-US" sz="5600" dirty="0" smtClean="0">
                <a:latin typeface="Cambria Math"/>
                <a:ea typeface="Cambria Math"/>
              </a:rPr>
              <a:t>∙</a:t>
            </a:r>
            <a:r>
              <a:rPr lang="en-US" sz="5600" i="1" dirty="0" smtClean="0"/>
              <a:t> x</a:t>
            </a:r>
            <a:r>
              <a:rPr lang="en-US" sz="5600" baseline="-25000" dirty="0" smtClean="0">
                <a:latin typeface="Cambria Math" pitchFamily="18" charset="0"/>
                <a:ea typeface="Cambria Math" pitchFamily="18" charset="0"/>
              </a:rPr>
              <a:t>1</a:t>
            </a:r>
            <a:r>
              <a:rPr lang="en-US" sz="5600" dirty="0" smtClean="0">
                <a:latin typeface="Cambria Math"/>
                <a:ea typeface="Cambria Math"/>
              </a:rPr>
              <a:t> ∙</a:t>
            </a:r>
            <a:r>
              <a:rPr lang="en-US" sz="5600" i="1" dirty="0" smtClean="0"/>
              <a:t> x</a:t>
            </a:r>
            <a:r>
              <a:rPr lang="en-US" sz="5600" baseline="-25000" dirty="0" smtClean="0">
                <a:latin typeface="Cambria Math" pitchFamily="18" charset="0"/>
                <a:ea typeface="Cambria Math" pitchFamily="18" charset="0"/>
              </a:rPr>
              <a:t>2</a:t>
            </a:r>
            <a:r>
              <a:rPr lang="en-US" sz="5600" dirty="0" smtClean="0">
                <a:latin typeface="Cambria Math"/>
                <a:ea typeface="Cambria Math"/>
              </a:rPr>
              <a:t> ∙ ⋯</a:t>
            </a:r>
            <a:r>
              <a:rPr lang="en-US" sz="5600" i="1" dirty="0" smtClean="0"/>
              <a:t> </a:t>
            </a:r>
            <a:r>
              <a:rPr lang="en-US" sz="5600" dirty="0" smtClean="0">
                <a:latin typeface="Cambria Math"/>
                <a:ea typeface="Cambria Math"/>
              </a:rPr>
              <a:t>∙ </a:t>
            </a:r>
            <a:r>
              <a:rPr lang="en-US" sz="5600" i="1" dirty="0" err="1" smtClean="0"/>
              <a:t>x</a:t>
            </a:r>
            <a:r>
              <a:rPr lang="en-US" sz="5600" i="1" baseline="-25000" dirty="0" err="1" smtClean="0">
                <a:ea typeface="Cambria Math" pitchFamily="18" charset="0"/>
              </a:rPr>
              <a:t>n</a:t>
            </a:r>
            <a:r>
              <a:rPr lang="en-US" sz="5600" dirty="0" smtClean="0"/>
              <a:t>, one  “</a:t>
            </a:r>
            <a:r>
              <a:rPr lang="en-US" sz="5600" dirty="0" smtClean="0">
                <a:latin typeface="Cambria Math"/>
                <a:ea typeface="Cambria Math"/>
              </a:rPr>
              <a:t>∙” operator remains  outside all parentheses. </a:t>
            </a:r>
          </a:p>
          <a:p>
            <a:pPr marL="0" indent="0">
              <a:buNone/>
            </a:pPr>
            <a:r>
              <a:rPr lang="en-US" sz="5600" dirty="0" smtClean="0">
                <a:latin typeface="Cambria Math"/>
                <a:ea typeface="Cambria Math"/>
              </a:rPr>
              <a:t>This final operator appears between two of the </a:t>
            </a:r>
            <a:r>
              <a:rPr lang="en-US" sz="5600" i="1" dirty="0" smtClean="0">
                <a:latin typeface="Cambria Math"/>
                <a:ea typeface="Cambria Math"/>
              </a:rPr>
              <a:t>n</a:t>
            </a:r>
            <a:r>
              <a:rPr lang="en-US" sz="5600" dirty="0" smtClean="0">
                <a:latin typeface="Cambria Math"/>
                <a:ea typeface="Cambria Math"/>
              </a:rPr>
              <a:t> + 1 numbers, say </a:t>
            </a:r>
            <a:r>
              <a:rPr lang="en-US" sz="5600" i="1" dirty="0" err="1" smtClean="0"/>
              <a:t>x</a:t>
            </a:r>
            <a:r>
              <a:rPr lang="en-US" sz="5600" i="1" baseline="-25000" dirty="0" err="1" smtClean="0">
                <a:ea typeface="Cambria Math" pitchFamily="18" charset="0"/>
              </a:rPr>
              <a:t>k</a:t>
            </a:r>
            <a:r>
              <a:rPr lang="en-US" sz="5600" dirty="0" smtClean="0"/>
              <a:t> and </a:t>
            </a:r>
            <a:r>
              <a:rPr lang="en-US" sz="5600" i="1" dirty="0" smtClean="0"/>
              <a:t>x</a:t>
            </a:r>
            <a:r>
              <a:rPr lang="en-US" sz="5600" i="1" baseline="-25000" dirty="0" smtClean="0">
                <a:ea typeface="Cambria Math" pitchFamily="18" charset="0"/>
              </a:rPr>
              <a:t>k+</a:t>
            </a:r>
            <a:r>
              <a:rPr lang="en-US" sz="5600" baseline="-25000" dirty="0" smtClean="0">
                <a:latin typeface="Cambria Math" pitchFamily="18" charset="0"/>
                <a:ea typeface="Cambria Math" pitchFamily="18" charset="0"/>
              </a:rPr>
              <a:t>1</a:t>
            </a:r>
            <a:r>
              <a:rPr lang="en-US" sz="5600" dirty="0" smtClean="0"/>
              <a:t>. </a:t>
            </a:r>
          </a:p>
          <a:p>
            <a:pPr marL="0" indent="0">
              <a:buNone/>
            </a:pPr>
            <a:r>
              <a:rPr lang="en-US" sz="5600" dirty="0" smtClean="0"/>
              <a:t>Since there are </a:t>
            </a:r>
            <a:r>
              <a:rPr lang="en-US" sz="5600" i="1" dirty="0" smtClean="0"/>
              <a:t>C</a:t>
            </a:r>
            <a:r>
              <a:rPr lang="en-US" sz="5600" i="1" baseline="-25000" dirty="0" smtClean="0"/>
              <a:t>k</a:t>
            </a:r>
            <a:r>
              <a:rPr lang="en-US" sz="5600" i="1" dirty="0" smtClean="0"/>
              <a:t>  </a:t>
            </a:r>
            <a:r>
              <a:rPr lang="en-US" sz="5600" dirty="0" smtClean="0"/>
              <a:t>ways  to insert parentheses in the product</a:t>
            </a:r>
            <a:r>
              <a:rPr lang="en-US" sz="5600" i="1" dirty="0" smtClean="0"/>
              <a:t> x</a:t>
            </a:r>
            <a:r>
              <a:rPr lang="en-US" sz="5600" baseline="-25000" dirty="0" smtClean="0">
                <a:latin typeface="Cambria Math" pitchFamily="18" charset="0"/>
                <a:ea typeface="Cambria Math" pitchFamily="18" charset="0"/>
              </a:rPr>
              <a:t>0</a:t>
            </a:r>
            <a:r>
              <a:rPr lang="en-US" sz="5600" dirty="0" smtClean="0"/>
              <a:t> </a:t>
            </a:r>
            <a:r>
              <a:rPr lang="en-US" sz="5600" dirty="0" smtClean="0">
                <a:latin typeface="Cambria Math"/>
                <a:ea typeface="Cambria Math"/>
              </a:rPr>
              <a:t>∙</a:t>
            </a:r>
            <a:r>
              <a:rPr lang="en-US" sz="5600" i="1" dirty="0" smtClean="0"/>
              <a:t> x</a:t>
            </a:r>
            <a:r>
              <a:rPr lang="en-US" sz="5600" baseline="-25000" dirty="0" smtClean="0">
                <a:latin typeface="Cambria Math" pitchFamily="18" charset="0"/>
                <a:ea typeface="Cambria Math" pitchFamily="18" charset="0"/>
              </a:rPr>
              <a:t>1</a:t>
            </a:r>
            <a:r>
              <a:rPr lang="en-US" sz="5600" dirty="0" smtClean="0">
                <a:latin typeface="Cambria Math"/>
                <a:ea typeface="Cambria Math"/>
              </a:rPr>
              <a:t> ∙</a:t>
            </a:r>
            <a:r>
              <a:rPr lang="en-US" sz="5600" i="1" dirty="0" smtClean="0"/>
              <a:t> x</a:t>
            </a:r>
            <a:r>
              <a:rPr lang="en-US" sz="5600" baseline="-25000" dirty="0" smtClean="0">
                <a:latin typeface="Cambria Math" pitchFamily="18" charset="0"/>
                <a:ea typeface="Cambria Math" pitchFamily="18" charset="0"/>
              </a:rPr>
              <a:t>2</a:t>
            </a:r>
            <a:r>
              <a:rPr lang="en-US" sz="5600" dirty="0" smtClean="0">
                <a:latin typeface="Cambria Math"/>
                <a:ea typeface="Cambria Math"/>
              </a:rPr>
              <a:t> ∙ ⋯</a:t>
            </a:r>
            <a:r>
              <a:rPr lang="en-US" sz="5600" i="1" dirty="0" smtClean="0"/>
              <a:t> </a:t>
            </a:r>
            <a:r>
              <a:rPr lang="en-US" sz="5600" dirty="0" smtClean="0">
                <a:latin typeface="Cambria Math"/>
                <a:ea typeface="Cambria Math"/>
              </a:rPr>
              <a:t>∙ </a:t>
            </a:r>
            <a:r>
              <a:rPr lang="en-US" sz="5600" i="1" dirty="0" err="1" smtClean="0"/>
              <a:t>x</a:t>
            </a:r>
            <a:r>
              <a:rPr lang="en-US" sz="5600" i="1" baseline="-25000" dirty="0" err="1" smtClean="0">
                <a:ea typeface="Cambria Math" pitchFamily="18" charset="0"/>
              </a:rPr>
              <a:t>k</a:t>
            </a:r>
            <a:r>
              <a:rPr lang="en-US" sz="5600" dirty="0" smtClean="0"/>
              <a:t>  and  </a:t>
            </a:r>
            <a:r>
              <a:rPr lang="en-US" sz="5600" i="1" dirty="0" smtClean="0"/>
              <a:t>C</a:t>
            </a:r>
            <a:r>
              <a:rPr lang="en-US" sz="5600" i="1" baseline="-25000" dirty="0" smtClean="0"/>
              <a:t>n</a:t>
            </a:r>
            <a:r>
              <a:rPr lang="en-US" sz="5600" i="1" baseline="-25000" dirty="0" smtClean="0">
                <a:latin typeface="Cambria Math"/>
                <a:ea typeface="Cambria Math"/>
              </a:rPr>
              <a:t>−k−</a:t>
            </a:r>
            <a:r>
              <a:rPr lang="en-US" sz="5600" baseline="-25000" dirty="0" smtClean="0">
                <a:latin typeface="Cambria Math" pitchFamily="18" charset="0"/>
                <a:ea typeface="Cambria Math" pitchFamily="18" charset="0"/>
              </a:rPr>
              <a:t>1</a:t>
            </a:r>
            <a:r>
              <a:rPr lang="en-US" sz="5600" dirty="0" smtClean="0">
                <a:latin typeface="Cambria Math" pitchFamily="18" charset="0"/>
                <a:ea typeface="Cambria Math" pitchFamily="18" charset="0"/>
              </a:rPr>
              <a:t> </a:t>
            </a:r>
            <a:r>
              <a:rPr lang="en-US" sz="5600" i="1" dirty="0" smtClean="0"/>
              <a:t> </a:t>
            </a:r>
            <a:r>
              <a:rPr lang="en-US" sz="5600" dirty="0" smtClean="0"/>
              <a:t>ways  to insert parentheses in the product</a:t>
            </a:r>
            <a:r>
              <a:rPr lang="en-US" sz="5600" i="1" dirty="0" smtClean="0"/>
              <a:t> x</a:t>
            </a:r>
            <a:r>
              <a:rPr lang="en-US" sz="5600" i="1" baseline="-25000" dirty="0" smtClean="0">
                <a:ea typeface="Cambria Math" pitchFamily="18" charset="0"/>
              </a:rPr>
              <a:t>k</a:t>
            </a:r>
            <a:r>
              <a:rPr lang="en-US" sz="5600" baseline="-25000" dirty="0" smtClean="0">
                <a:latin typeface="Cambria Math" pitchFamily="18" charset="0"/>
                <a:ea typeface="Cambria Math" pitchFamily="18" charset="0"/>
              </a:rPr>
              <a:t>+1</a:t>
            </a:r>
            <a:r>
              <a:rPr lang="en-US" sz="5600" dirty="0" smtClean="0"/>
              <a:t> </a:t>
            </a:r>
            <a:r>
              <a:rPr lang="en-US" sz="5600" dirty="0" smtClean="0">
                <a:latin typeface="Cambria Math"/>
                <a:ea typeface="Cambria Math"/>
              </a:rPr>
              <a:t>∙</a:t>
            </a:r>
            <a:r>
              <a:rPr lang="en-US" sz="5600" i="1" dirty="0" smtClean="0"/>
              <a:t> x</a:t>
            </a:r>
            <a:r>
              <a:rPr lang="en-US" sz="5600" i="1" baseline="-25000" dirty="0" smtClean="0">
                <a:ea typeface="Cambria Math" pitchFamily="18" charset="0"/>
              </a:rPr>
              <a:t>k</a:t>
            </a:r>
            <a:r>
              <a:rPr lang="en-US" sz="5600" baseline="-25000" dirty="0" smtClean="0">
                <a:latin typeface="Cambria Math" pitchFamily="18" charset="0"/>
                <a:ea typeface="Cambria Math" pitchFamily="18" charset="0"/>
              </a:rPr>
              <a:t>+2</a:t>
            </a:r>
            <a:r>
              <a:rPr lang="en-US" sz="5600" dirty="0" smtClean="0"/>
              <a:t> </a:t>
            </a:r>
            <a:r>
              <a:rPr lang="en-US" sz="5600" dirty="0" smtClean="0">
                <a:latin typeface="Cambria Math"/>
                <a:ea typeface="Cambria Math"/>
              </a:rPr>
              <a:t> ∙ ⋯</a:t>
            </a:r>
            <a:r>
              <a:rPr lang="en-US" sz="5600" i="1" dirty="0" smtClean="0"/>
              <a:t> </a:t>
            </a:r>
            <a:r>
              <a:rPr lang="en-US" sz="5600" dirty="0" smtClean="0">
                <a:latin typeface="Cambria Math"/>
                <a:ea typeface="Cambria Math"/>
              </a:rPr>
              <a:t>∙ </a:t>
            </a:r>
            <a:r>
              <a:rPr lang="en-US" sz="5600" i="1" dirty="0" err="1" smtClean="0"/>
              <a:t>x</a:t>
            </a:r>
            <a:r>
              <a:rPr lang="en-US" sz="5600" i="1" baseline="-25000" dirty="0" err="1" smtClean="0">
                <a:ea typeface="Cambria Math" pitchFamily="18" charset="0"/>
              </a:rPr>
              <a:t>n</a:t>
            </a:r>
            <a:r>
              <a:rPr lang="en-US" sz="5600" dirty="0" smtClean="0"/>
              <a:t>, we have </a:t>
            </a:r>
          </a:p>
          <a:p>
            <a:pPr marL="0" indent="0">
              <a:buNone/>
            </a:pPr>
            <a:endParaRPr lang="en-US" sz="5600" dirty="0" smtClean="0">
              <a:latin typeface="Cambria Math" pitchFamily="18" charset="0"/>
              <a:ea typeface="Cambria Math" pitchFamily="18" charset="0"/>
            </a:endParaRPr>
          </a:p>
          <a:p>
            <a:pPr marL="0" indent="0">
              <a:buNone/>
            </a:pPr>
            <a:endParaRPr lang="en-US" sz="5600" dirty="0" smtClean="0">
              <a:latin typeface="Cambria Math" pitchFamily="18" charset="0"/>
              <a:ea typeface="Cambria Math" pitchFamily="18" charset="0"/>
            </a:endParaRPr>
          </a:p>
          <a:p>
            <a:pPr marL="0" indent="0">
              <a:buNone/>
            </a:pPr>
            <a:endParaRPr lang="en-US" sz="5600" dirty="0" smtClean="0">
              <a:latin typeface="Cambria Math" pitchFamily="18" charset="0"/>
              <a:ea typeface="Cambria Math" pitchFamily="18" charset="0"/>
            </a:endParaRPr>
          </a:p>
          <a:p>
            <a:pPr marL="0" indent="0">
              <a:buNone/>
            </a:pPr>
            <a:endParaRPr lang="en-US" sz="5600" dirty="0" smtClean="0">
              <a:latin typeface="Cambria Math" pitchFamily="18" charset="0"/>
              <a:ea typeface="Cambria Math" pitchFamily="18" charset="0"/>
            </a:endParaRPr>
          </a:p>
          <a:p>
            <a:pPr marL="0" indent="0">
              <a:buNone/>
            </a:pPr>
            <a:r>
              <a:rPr lang="en-US" sz="5600" dirty="0" smtClean="0">
                <a:latin typeface="Cambria Math" pitchFamily="18" charset="0"/>
                <a:ea typeface="Cambria Math" pitchFamily="18" charset="0"/>
              </a:rPr>
              <a:t>The initial conditions are </a:t>
            </a:r>
            <a:r>
              <a:rPr lang="en-US" sz="5600" i="1" dirty="0" smtClean="0"/>
              <a:t>C</a:t>
            </a:r>
            <a:r>
              <a:rPr lang="en-US" sz="5600" baseline="-25000" dirty="0" smtClean="0">
                <a:latin typeface="Cambria Math" pitchFamily="18" charset="0"/>
                <a:ea typeface="Cambria Math" pitchFamily="18" charset="0"/>
              </a:rPr>
              <a:t>0</a:t>
            </a:r>
            <a:r>
              <a:rPr lang="en-US" sz="5600" dirty="0" smtClean="0"/>
              <a:t> = </a:t>
            </a:r>
            <a:r>
              <a:rPr lang="en-US" sz="5600" dirty="0" smtClean="0">
                <a:latin typeface="Cambria Math" pitchFamily="18" charset="0"/>
                <a:ea typeface="Cambria Math" pitchFamily="18" charset="0"/>
              </a:rPr>
              <a:t>1 and </a:t>
            </a:r>
            <a:r>
              <a:rPr lang="en-US" sz="5600" i="1" dirty="0" smtClean="0"/>
              <a:t>C</a:t>
            </a:r>
            <a:r>
              <a:rPr lang="en-US" sz="5600" baseline="-25000" dirty="0" smtClean="0">
                <a:latin typeface="Cambria Math" pitchFamily="18" charset="0"/>
                <a:ea typeface="Cambria Math" pitchFamily="18" charset="0"/>
              </a:rPr>
              <a:t>1</a:t>
            </a:r>
            <a:r>
              <a:rPr lang="en-US" sz="5600" dirty="0" smtClean="0"/>
              <a:t> = </a:t>
            </a:r>
            <a:r>
              <a:rPr lang="en-US" sz="5600" dirty="0" smtClean="0">
                <a:latin typeface="Cambria Math" pitchFamily="18" charset="0"/>
                <a:ea typeface="Cambria Math" pitchFamily="18" charset="0"/>
              </a:rPr>
              <a:t>1.</a:t>
            </a:r>
          </a:p>
        </p:txBody>
      </p:sp>
      <p:pic>
        <p:nvPicPr>
          <p:cNvPr id="7" name="Picture 6" descr="addin_tmp.png"/>
          <p:cNvPicPr>
            <a:picLocks noChangeAspect="1"/>
          </p:cNvPicPr>
          <p:nvPr>
            <p:custDataLst>
              <p:tags r:id="rId1"/>
            </p:custDataLst>
          </p:nvPr>
        </p:nvPicPr>
        <p:blipFill>
          <a:blip r:embed="rId4" cstate="print"/>
          <a:stretch>
            <a:fillRect/>
          </a:stretch>
        </p:blipFill>
        <p:spPr>
          <a:xfrm>
            <a:off x="1295400" y="3962400"/>
            <a:ext cx="5715000" cy="223740"/>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1676400" y="4267200"/>
            <a:ext cx="1661004" cy="685800"/>
          </a:xfrm>
          <a:prstGeom prst="rect">
            <a:avLst/>
          </a:prstGeom>
        </p:spPr>
      </p:pic>
      <p:sp>
        <p:nvSpPr>
          <p:cNvPr id="10" name="TextBox 9"/>
          <p:cNvSpPr txBox="1"/>
          <p:nvPr/>
        </p:nvSpPr>
        <p:spPr>
          <a:xfrm>
            <a:off x="457200" y="5477470"/>
            <a:ext cx="5943600" cy="923330"/>
          </a:xfrm>
          <a:prstGeom prst="rect">
            <a:avLst/>
          </a:prstGeom>
          <a:noFill/>
          <a:ln>
            <a:solidFill>
              <a:srgbClr val="0070C0"/>
            </a:solidFill>
          </a:ln>
        </p:spPr>
        <p:txBody>
          <a:bodyPr wrap="square" rtlCol="0">
            <a:spAutoFit/>
          </a:bodyPr>
          <a:lstStyle/>
          <a:p>
            <a:r>
              <a:rPr lang="en-US" dirty="0" smtClean="0"/>
              <a:t>The sequence {</a:t>
            </a:r>
            <a:r>
              <a:rPr lang="en-US" i="1" dirty="0" err="1" smtClean="0"/>
              <a:t>C</a:t>
            </a:r>
            <a:r>
              <a:rPr lang="en-US" i="1" baseline="-25000" dirty="0" err="1" smtClean="0"/>
              <a:t>n</a:t>
            </a:r>
            <a:r>
              <a:rPr lang="en-US" i="1" baseline="-25000" dirty="0" smtClean="0"/>
              <a:t> </a:t>
            </a:r>
            <a:r>
              <a:rPr lang="en-US" dirty="0" smtClean="0"/>
              <a:t>} is the sequence of </a:t>
            </a:r>
            <a:r>
              <a:rPr lang="en-US" b="1" dirty="0" smtClean="0"/>
              <a:t>Catalan Numbers</a:t>
            </a:r>
            <a:r>
              <a:rPr lang="en-US" dirty="0" smtClean="0"/>
              <a:t>. This recurrence  relation can be solved using the method of </a:t>
            </a:r>
            <a:r>
              <a:rPr lang="en-US" dirty="0" smtClean="0">
                <a:solidFill>
                  <a:srgbClr val="FF0000"/>
                </a:solidFill>
              </a:rPr>
              <a:t>generating functions</a:t>
            </a:r>
            <a:r>
              <a:rPr lang="en-US" dirty="0" smtClean="0"/>
              <a:t> (will be introduced in Section </a:t>
            </a:r>
            <a:r>
              <a:rPr lang="en-US" dirty="0" smtClean="0">
                <a:latin typeface="Cambria Math" pitchFamily="18" charset="0"/>
                <a:ea typeface="Cambria Math" pitchFamily="18" charset="0"/>
              </a:rPr>
              <a:t>8.4</a:t>
            </a:r>
            <a:r>
              <a:rPr lang="en-US" dirty="0" smtClean="0"/>
              <a: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Solving Linear Recurrence Relations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8.2</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Linear Homogeneous </a:t>
            </a:r>
            <a:r>
              <a:rPr lang="en-US" dirty="0" smtClean="0"/>
              <a:t>Recurrence Relations</a:t>
            </a:r>
            <a:endParaRPr lang="en-US" dirty="0"/>
          </a:p>
        </p:txBody>
      </p:sp>
      <p:sp>
        <p:nvSpPr>
          <p:cNvPr id="3" name="Content Placeholder 2"/>
          <p:cNvSpPr>
            <a:spLocks noGrp="1"/>
          </p:cNvSpPr>
          <p:nvPr>
            <p:ph idx="1"/>
          </p:nvPr>
        </p:nvSpPr>
        <p:spPr>
          <a:xfrm>
            <a:off x="457200" y="1600200"/>
            <a:ext cx="8229600" cy="4876800"/>
          </a:xfrm>
        </p:spPr>
        <p:txBody>
          <a:bodyPr/>
          <a:lstStyle/>
          <a:p>
            <a:pPr>
              <a:buNone/>
            </a:pPr>
            <a:r>
              <a:rPr lang="en-US" b="1" dirty="0" smtClean="0"/>
              <a:t>   </a:t>
            </a:r>
            <a:r>
              <a:rPr lang="en-US" sz="2400" b="1" dirty="0" smtClean="0"/>
              <a:t>Definition: </a:t>
            </a:r>
            <a:r>
              <a:rPr lang="en-US" sz="2400" dirty="0" smtClean="0"/>
              <a:t>A </a:t>
            </a:r>
            <a:r>
              <a:rPr lang="en-US" sz="2400" b="1" i="1" dirty="0" smtClean="0"/>
              <a:t>linear</a:t>
            </a:r>
            <a:r>
              <a:rPr lang="en-US" sz="2400" i="1" dirty="0" smtClean="0"/>
              <a:t>(</a:t>
            </a:r>
            <a:r>
              <a:rPr lang="zh-TW" altLang="en-US" sz="2400" i="1" dirty="0" smtClean="0"/>
              <a:t>線性</a:t>
            </a:r>
            <a:r>
              <a:rPr lang="en-US" sz="2400" i="1" dirty="0" smtClean="0"/>
              <a:t>) </a:t>
            </a:r>
            <a:r>
              <a:rPr lang="en-US" sz="2400" b="1" i="1" dirty="0" smtClean="0"/>
              <a:t>homogeneous</a:t>
            </a:r>
            <a:r>
              <a:rPr lang="en-US" altLang="zh-TW" sz="2400" i="1" dirty="0" smtClean="0"/>
              <a:t>(</a:t>
            </a:r>
            <a:r>
              <a:rPr lang="zh-TW" altLang="en-US" sz="2400" i="1" dirty="0" smtClean="0"/>
              <a:t>齊次</a:t>
            </a:r>
            <a:r>
              <a:rPr lang="en-US" altLang="zh-TW" sz="2400" i="1" dirty="0" smtClean="0"/>
              <a:t>)</a:t>
            </a:r>
            <a:r>
              <a:rPr lang="en-US" sz="2400" i="1" dirty="0" smtClean="0"/>
              <a:t> recurrence relation of degree </a:t>
            </a:r>
            <a:r>
              <a:rPr lang="en-US" sz="2400" dirty="0" smtClean="0">
                <a:solidFill>
                  <a:srgbClr val="FF0000"/>
                </a:solidFill>
              </a:rPr>
              <a:t>k</a:t>
            </a:r>
            <a:r>
              <a:rPr lang="en-US" sz="2400" i="1" dirty="0" smtClean="0"/>
              <a:t> with constant coefficients </a:t>
            </a:r>
            <a:r>
              <a:rPr lang="en-US" sz="2400" dirty="0" smtClean="0"/>
              <a:t>is a recurrence relation of the form </a:t>
            </a:r>
            <a:r>
              <a:rPr lang="en-US" sz="2400" i="1" dirty="0" smtClean="0"/>
              <a:t>a</a:t>
            </a:r>
            <a:r>
              <a:rPr lang="en-US" sz="2400" i="1" baseline="-25000" dirty="0" smtClean="0"/>
              <a:t>n</a:t>
            </a:r>
            <a:r>
              <a:rPr lang="en-US" sz="2400" i="1" dirty="0" smtClean="0"/>
              <a:t> = c</a:t>
            </a:r>
            <a:r>
              <a:rPr lang="en-US" sz="2400" baseline="-25000" dirty="0" smtClean="0">
                <a:latin typeface="Cambria Math" pitchFamily="18" charset="0"/>
                <a:ea typeface="Cambria Math" pitchFamily="18" charset="0"/>
              </a:rPr>
              <a:t>1</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c</a:t>
            </a:r>
            <a:r>
              <a:rPr lang="en-US" sz="2400" baseline="-25000" dirty="0" smtClean="0">
                <a:latin typeface="Cambria Math" pitchFamily="18" charset="0"/>
                <a:ea typeface="Cambria Math" pitchFamily="18" charset="0"/>
              </a:rPr>
              <a:t>2</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2</a:t>
            </a:r>
            <a:r>
              <a:rPr lang="en-US" sz="2400" i="1" dirty="0" smtClean="0"/>
              <a:t> + ….. + c</a:t>
            </a:r>
            <a:r>
              <a:rPr lang="en-US" sz="2400" i="1" baseline="-25000" dirty="0" smtClean="0"/>
              <a:t>k</a:t>
            </a:r>
            <a:r>
              <a:rPr lang="en-US" sz="2400" i="1" dirty="0" smtClean="0"/>
              <a:t> a</a:t>
            </a:r>
            <a:r>
              <a:rPr lang="en-US" sz="2400" i="1" baseline="-25000" dirty="0" smtClean="0"/>
              <a:t>n</a:t>
            </a:r>
            <a:r>
              <a:rPr lang="en-US" sz="2400" i="1" baseline="-25000" dirty="0" smtClean="0">
                <a:latin typeface="Cambria Math"/>
                <a:ea typeface="Cambria Math"/>
              </a:rPr>
              <a:t>−</a:t>
            </a:r>
            <a:r>
              <a:rPr lang="en-US" sz="2400" i="1" baseline="-25000" dirty="0" smtClean="0"/>
              <a:t>k ,</a:t>
            </a:r>
            <a:r>
              <a:rPr lang="en-US" sz="2400" b="1" dirty="0" smtClean="0"/>
              <a:t> </a:t>
            </a:r>
            <a:r>
              <a:rPr lang="en-US" sz="2400" dirty="0" smtClean="0"/>
              <a:t>where </a:t>
            </a:r>
            <a:r>
              <a:rPr lang="en-US" sz="2400" i="1" dirty="0" smtClean="0"/>
              <a:t>c</a:t>
            </a:r>
            <a:r>
              <a:rPr lang="en-US" sz="2400" baseline="-25000" dirty="0" smtClean="0">
                <a:latin typeface="Cambria Math" pitchFamily="18" charset="0"/>
                <a:ea typeface="Cambria Math" pitchFamily="18" charset="0"/>
              </a:rPr>
              <a:t>1</a:t>
            </a:r>
            <a:r>
              <a:rPr lang="en-US" sz="2400" i="1" dirty="0" smtClean="0"/>
              <a:t>, c</a:t>
            </a:r>
            <a:r>
              <a:rPr lang="en-US" sz="2400" baseline="-25000" dirty="0" smtClean="0">
                <a:latin typeface="Cambria Math" pitchFamily="18" charset="0"/>
                <a:ea typeface="Cambria Math" pitchFamily="18" charset="0"/>
              </a:rPr>
              <a:t>2</a:t>
            </a:r>
            <a:r>
              <a:rPr lang="en-US" sz="2400" i="1" dirty="0" smtClean="0"/>
              <a:t>, ….,c</a:t>
            </a:r>
            <a:r>
              <a:rPr lang="en-US" sz="2400" i="1" baseline="-25000" dirty="0" smtClean="0"/>
              <a:t>k</a:t>
            </a:r>
            <a:r>
              <a:rPr lang="en-US" sz="2400" i="1" dirty="0" smtClean="0"/>
              <a:t> </a:t>
            </a:r>
            <a:r>
              <a:rPr lang="en-US" sz="2400" dirty="0" smtClean="0"/>
              <a:t>are real numbers, and </a:t>
            </a:r>
            <a:r>
              <a:rPr lang="en-US" sz="2400" i="1" dirty="0" smtClean="0"/>
              <a:t>c</a:t>
            </a:r>
            <a:r>
              <a:rPr lang="en-US" sz="2400" i="1" baseline="-25000" dirty="0" smtClean="0">
                <a:solidFill>
                  <a:srgbClr val="FF0000"/>
                </a:solidFill>
              </a:rPr>
              <a:t>k</a:t>
            </a:r>
            <a:r>
              <a:rPr lang="en-US" sz="2400" i="1" dirty="0" smtClean="0"/>
              <a:t> </a:t>
            </a:r>
            <a:r>
              <a:rPr lang="en-US" sz="2400" dirty="0" smtClean="0">
                <a:latin typeface="Cambria Math"/>
                <a:ea typeface="Cambria Math"/>
              </a:rPr>
              <a:t>≠ </a:t>
            </a:r>
            <a:r>
              <a:rPr lang="en-US" sz="2400" dirty="0" smtClean="0">
                <a:latin typeface="Cambria Math" pitchFamily="18" charset="0"/>
                <a:ea typeface="Cambria Math" pitchFamily="18" charset="0"/>
              </a:rPr>
              <a:t>0 </a:t>
            </a:r>
            <a:endParaRPr lang="en-US" sz="2400" dirty="0">
              <a:latin typeface="Cambria Math" pitchFamily="18" charset="0"/>
              <a:ea typeface="Cambria Math" pitchFamily="18" charset="0"/>
            </a:endParaRPr>
          </a:p>
        </p:txBody>
      </p:sp>
      <p:sp>
        <p:nvSpPr>
          <p:cNvPr id="4" name="TextBox 3"/>
          <p:cNvSpPr txBox="1"/>
          <p:nvPr/>
        </p:nvSpPr>
        <p:spPr>
          <a:xfrm>
            <a:off x="533400" y="3657600"/>
            <a:ext cx="8305800" cy="1354217"/>
          </a:xfrm>
          <a:prstGeom prst="rect">
            <a:avLst/>
          </a:prstGeom>
          <a:noFill/>
          <a:ln>
            <a:solidFill>
              <a:schemeClr val="accent1"/>
            </a:solidFill>
          </a:ln>
        </p:spPr>
        <p:txBody>
          <a:bodyPr wrap="square" rtlCol="0">
            <a:spAutoFit/>
          </a:bodyPr>
          <a:lstStyle/>
          <a:p>
            <a:pPr>
              <a:buFont typeface="Arial" pitchFamily="34" charset="0"/>
              <a:buChar char="•"/>
            </a:pPr>
            <a:r>
              <a:rPr lang="en-US" dirty="0" smtClean="0"/>
              <a:t> </a:t>
            </a:r>
            <a:r>
              <a:rPr lang="en-US" sz="1600" dirty="0" smtClean="0"/>
              <a:t>it is </a:t>
            </a:r>
            <a:r>
              <a:rPr lang="en-US" sz="1600" i="1" dirty="0" smtClean="0">
                <a:solidFill>
                  <a:srgbClr val="FF0000"/>
                </a:solidFill>
              </a:rPr>
              <a:t>linear</a:t>
            </a:r>
            <a:r>
              <a:rPr lang="en-US" sz="1600" i="1" dirty="0" smtClean="0"/>
              <a:t> </a:t>
            </a:r>
            <a:r>
              <a:rPr lang="en-US" sz="1600" dirty="0" smtClean="0"/>
              <a:t>because the right-hand side is a sum of the previous terms of the sequence each multiplied by a constant.</a:t>
            </a:r>
          </a:p>
          <a:p>
            <a:pPr>
              <a:buFont typeface="Arial" pitchFamily="34" charset="0"/>
              <a:buChar char="•"/>
            </a:pPr>
            <a:r>
              <a:rPr lang="en-US" sz="1600" i="1" dirty="0" smtClean="0"/>
              <a:t> </a:t>
            </a:r>
            <a:r>
              <a:rPr lang="en-US" sz="1600" dirty="0" smtClean="0"/>
              <a:t>it is </a:t>
            </a:r>
            <a:r>
              <a:rPr lang="en-US" sz="1600" i="1" dirty="0" smtClean="0">
                <a:solidFill>
                  <a:srgbClr val="FF0000"/>
                </a:solidFill>
              </a:rPr>
              <a:t>homogeneous</a:t>
            </a:r>
            <a:r>
              <a:rPr lang="en-US" sz="1600" i="1" dirty="0" smtClean="0"/>
              <a:t> </a:t>
            </a:r>
            <a:r>
              <a:rPr lang="en-US" sz="1600" dirty="0" smtClean="0"/>
              <a:t>because no terms occur that are not multiples of the </a:t>
            </a:r>
            <a:r>
              <a:rPr lang="en-US" sz="1600" i="1" dirty="0" err="1" smtClean="0"/>
              <a:t>a</a:t>
            </a:r>
            <a:r>
              <a:rPr lang="en-US" sz="1600" i="1" baseline="-25000" dirty="0" err="1" smtClean="0"/>
              <a:t>j</a:t>
            </a:r>
            <a:r>
              <a:rPr lang="en-US" sz="1600" dirty="0" err="1" smtClean="0"/>
              <a:t>s</a:t>
            </a:r>
            <a:r>
              <a:rPr lang="en-US" sz="1600" dirty="0" smtClean="0"/>
              <a:t>. Each coefficient is a constant.</a:t>
            </a:r>
          </a:p>
          <a:p>
            <a:pPr>
              <a:buFont typeface="Arial" pitchFamily="34" charset="0"/>
              <a:buChar char="•"/>
            </a:pPr>
            <a:r>
              <a:rPr lang="en-US" sz="1600" i="1" dirty="0" smtClean="0"/>
              <a:t> </a:t>
            </a:r>
            <a:r>
              <a:rPr lang="en-US" sz="1600" dirty="0" smtClean="0"/>
              <a:t>the </a:t>
            </a:r>
            <a:r>
              <a:rPr lang="en-US" sz="1600" i="1" dirty="0" smtClean="0">
                <a:solidFill>
                  <a:srgbClr val="FF0000"/>
                </a:solidFill>
              </a:rPr>
              <a:t>degree </a:t>
            </a:r>
            <a:r>
              <a:rPr lang="en-US" sz="1600" dirty="0" smtClean="0">
                <a:solidFill>
                  <a:srgbClr val="FF0000"/>
                </a:solidFill>
              </a:rPr>
              <a:t>is</a:t>
            </a:r>
            <a:r>
              <a:rPr lang="en-US" sz="1600" i="1" dirty="0" smtClean="0">
                <a:solidFill>
                  <a:srgbClr val="FF0000"/>
                </a:solidFill>
              </a:rPr>
              <a:t> k  </a:t>
            </a:r>
            <a:r>
              <a:rPr lang="en-US" sz="1600" dirty="0" smtClean="0"/>
              <a:t>because  </a:t>
            </a:r>
            <a:r>
              <a:rPr lang="en-US" sz="1600" i="1" dirty="0" smtClean="0"/>
              <a:t>a</a:t>
            </a:r>
            <a:r>
              <a:rPr lang="en-US" sz="1600" i="1" baseline="-25000" dirty="0" smtClean="0"/>
              <a:t>n</a:t>
            </a:r>
            <a:r>
              <a:rPr lang="en-US" sz="1600" i="1" dirty="0" smtClean="0"/>
              <a:t> </a:t>
            </a:r>
            <a:r>
              <a:rPr lang="en-US" sz="1600" dirty="0" smtClean="0"/>
              <a:t>is expressed in terms of the </a:t>
            </a:r>
            <a:r>
              <a:rPr lang="en-US" sz="1600" dirty="0" smtClean="0">
                <a:solidFill>
                  <a:srgbClr val="FF0000"/>
                </a:solidFill>
              </a:rPr>
              <a:t>previous </a:t>
            </a:r>
            <a:r>
              <a:rPr lang="en-US" sz="1600" i="1" dirty="0" smtClean="0">
                <a:solidFill>
                  <a:srgbClr val="FF0000"/>
                </a:solidFill>
              </a:rPr>
              <a:t>k</a:t>
            </a:r>
            <a:r>
              <a:rPr lang="en-US" sz="1600" dirty="0" smtClean="0">
                <a:solidFill>
                  <a:srgbClr val="FF0000"/>
                </a:solidFill>
              </a:rPr>
              <a:t> terms of the sequence</a:t>
            </a:r>
            <a:r>
              <a:rPr lang="en-US" sz="1600" dirty="0" smtClean="0"/>
              <a:t>. </a:t>
            </a:r>
            <a:endParaRPr lang="en-US" sz="1600" i="1" dirty="0"/>
          </a:p>
        </p:txBody>
      </p:sp>
      <p:sp>
        <p:nvSpPr>
          <p:cNvPr id="5" name="TextBox 4"/>
          <p:cNvSpPr txBox="1"/>
          <p:nvPr/>
        </p:nvSpPr>
        <p:spPr>
          <a:xfrm>
            <a:off x="609600" y="5715000"/>
            <a:ext cx="8305800" cy="584775"/>
          </a:xfrm>
          <a:prstGeom prst="rect">
            <a:avLst/>
          </a:prstGeom>
          <a:noFill/>
          <a:ln>
            <a:solidFill>
              <a:schemeClr val="accent1"/>
            </a:solidFill>
          </a:ln>
        </p:spPr>
        <p:txBody>
          <a:bodyPr wrap="square" rtlCol="0">
            <a:spAutoFit/>
          </a:bodyPr>
          <a:lstStyle/>
          <a:p>
            <a:r>
              <a:rPr lang="en-US" altLang="zh-TW" sz="1600" dirty="0" smtClean="0"/>
              <a:t>*Note: A</a:t>
            </a:r>
            <a:r>
              <a:rPr lang="zh-TW" altLang="en-US" sz="1600" dirty="0" smtClean="0"/>
              <a:t> </a:t>
            </a:r>
            <a:r>
              <a:rPr lang="en-US" sz="1600" dirty="0" smtClean="0"/>
              <a:t>sequence satisfying such a recurrence relation is uniquely determined by the recurrence relation and the </a:t>
            </a:r>
            <a:r>
              <a:rPr lang="en-US" sz="1600" i="1" dirty="0" smtClean="0">
                <a:solidFill>
                  <a:srgbClr val="FF0000"/>
                </a:solidFill>
              </a:rPr>
              <a:t>k</a:t>
            </a:r>
            <a:r>
              <a:rPr lang="en-US" sz="1600" dirty="0" smtClean="0">
                <a:solidFill>
                  <a:srgbClr val="FF0000"/>
                </a:solidFill>
              </a:rPr>
              <a:t> initial conditions</a:t>
            </a:r>
            <a:r>
              <a:rPr lang="en-US" sz="1600" dirty="0" smtClean="0"/>
              <a:t> </a:t>
            </a:r>
            <a:r>
              <a:rPr lang="en-US" sz="1600" i="1" dirty="0" smtClean="0"/>
              <a:t>a</a:t>
            </a:r>
            <a:r>
              <a:rPr lang="en-US" sz="1600" baseline="-25000" dirty="0" smtClean="0">
                <a:latin typeface="Cambria Math" pitchFamily="18" charset="0"/>
                <a:ea typeface="Cambria Math" pitchFamily="18" charset="0"/>
              </a:rPr>
              <a:t>0</a:t>
            </a:r>
            <a:r>
              <a:rPr lang="en-US" sz="1600" baseline="-25000" dirty="0" smtClean="0"/>
              <a:t> </a:t>
            </a:r>
            <a:r>
              <a:rPr lang="en-US" sz="1600" dirty="0" smtClean="0"/>
              <a:t> = </a:t>
            </a:r>
            <a:r>
              <a:rPr lang="en-US" sz="1600" i="1" dirty="0" smtClean="0">
                <a:latin typeface="Meiryo UI" pitchFamily="34" charset="-128"/>
                <a:ea typeface="Meiryo UI" pitchFamily="34" charset="-128"/>
                <a:cs typeface="Meiryo UI" pitchFamily="34" charset="-128"/>
              </a:rPr>
              <a:t>C</a:t>
            </a:r>
            <a:r>
              <a:rPr lang="en-US" sz="1600" baseline="-25000" dirty="0" smtClean="0">
                <a:latin typeface="Cambria Math" pitchFamily="18" charset="0"/>
                <a:ea typeface="Cambria Math" pitchFamily="18" charset="0"/>
              </a:rPr>
              <a:t>1</a:t>
            </a:r>
            <a:r>
              <a:rPr lang="en-US" sz="1600" dirty="0" smtClean="0"/>
              <a:t>, </a:t>
            </a:r>
            <a:r>
              <a:rPr lang="en-US" sz="1600" i="1" dirty="0" smtClean="0"/>
              <a:t>a</a:t>
            </a:r>
            <a:r>
              <a:rPr lang="en-US" sz="1600" baseline="-25000" dirty="0" smtClean="0">
                <a:latin typeface="Cambria Math" pitchFamily="18" charset="0"/>
                <a:ea typeface="Cambria Math" pitchFamily="18" charset="0"/>
              </a:rPr>
              <a:t>0</a:t>
            </a:r>
            <a:r>
              <a:rPr lang="en-US" sz="1600" baseline="-25000" dirty="0" smtClean="0"/>
              <a:t> </a:t>
            </a:r>
            <a:r>
              <a:rPr lang="en-US" sz="1600" dirty="0" smtClean="0"/>
              <a:t> = </a:t>
            </a:r>
            <a:r>
              <a:rPr lang="en-US" sz="1600" i="1" dirty="0" smtClean="0">
                <a:latin typeface="Meiryo UI" pitchFamily="34" charset="-128"/>
                <a:ea typeface="Meiryo UI" pitchFamily="34" charset="-128"/>
                <a:cs typeface="Meiryo UI" pitchFamily="34" charset="-128"/>
              </a:rPr>
              <a:t>C</a:t>
            </a:r>
            <a:r>
              <a:rPr lang="en-US" sz="1600" baseline="-25000" dirty="0" smtClean="0">
                <a:latin typeface="Cambria Math" pitchFamily="18" charset="0"/>
                <a:ea typeface="Cambria Math" pitchFamily="18" charset="0"/>
              </a:rPr>
              <a:t>1</a:t>
            </a:r>
            <a:r>
              <a:rPr lang="en-US" sz="1600" dirty="0" smtClean="0"/>
              <a:t> ,</a:t>
            </a:r>
            <a:r>
              <a:rPr lang="en-US" sz="1600" dirty="0" smtClean="0">
                <a:latin typeface="Cambria Math"/>
                <a:ea typeface="Cambria Math"/>
              </a:rPr>
              <a:t>…</a:t>
            </a:r>
            <a:r>
              <a:rPr lang="en-US" sz="1600" dirty="0" smtClean="0"/>
              <a:t> , </a:t>
            </a:r>
            <a:r>
              <a:rPr lang="en-US" sz="1600" i="1" dirty="0" smtClean="0"/>
              <a:t>a</a:t>
            </a:r>
            <a:r>
              <a:rPr lang="en-US" sz="1600" i="1" baseline="-25000" dirty="0" smtClean="0">
                <a:ea typeface="Cambria Math" pitchFamily="18" charset="0"/>
              </a:rPr>
              <a:t>k</a:t>
            </a:r>
            <a:r>
              <a:rPr lang="en-US" sz="1600" baseline="-25000" dirty="0" smtClean="0">
                <a:latin typeface="Cambria Math"/>
                <a:ea typeface="Cambria Math"/>
              </a:rPr>
              <a:t>−1</a:t>
            </a:r>
            <a:r>
              <a:rPr lang="en-US" sz="1600" baseline="-25000" dirty="0" smtClean="0"/>
              <a:t> </a:t>
            </a:r>
            <a:r>
              <a:rPr lang="en-US" sz="1600" dirty="0" smtClean="0"/>
              <a:t> = </a:t>
            </a:r>
            <a:r>
              <a:rPr lang="en-US" sz="1600" i="1" dirty="0" smtClean="0">
                <a:latin typeface="Meiryo UI" pitchFamily="34" charset="-128"/>
                <a:ea typeface="Meiryo UI" pitchFamily="34" charset="-128"/>
                <a:cs typeface="Meiryo UI" pitchFamily="34" charset="-128"/>
              </a:rPr>
              <a:t>C</a:t>
            </a:r>
            <a:r>
              <a:rPr lang="en-US" sz="1600" i="1" baseline="-25000" dirty="0" smtClean="0">
                <a:ea typeface="Cambria Math" pitchFamily="18" charset="0"/>
              </a:rPr>
              <a:t>k</a:t>
            </a:r>
            <a:r>
              <a:rPr lang="en-US" sz="1600" baseline="-25000" dirty="0" smtClean="0">
                <a:latin typeface="Cambria Math"/>
                <a:ea typeface="Cambria Math"/>
              </a:rPr>
              <a:t>−1</a:t>
            </a:r>
            <a:r>
              <a:rPr lang="en-US" sz="1600" dirty="0" smtClean="0"/>
              <a:t>.</a:t>
            </a:r>
            <a:endParaRPr lang="en-US"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Linear Homogeneous Recurrence Relations </a:t>
            </a:r>
            <a:endParaRPr lang="en-US" dirty="0"/>
          </a:p>
        </p:txBody>
      </p:sp>
      <p:sp>
        <p:nvSpPr>
          <p:cNvPr id="3" name="Content Placeholder 2"/>
          <p:cNvSpPr>
            <a:spLocks noGrp="1"/>
          </p:cNvSpPr>
          <p:nvPr>
            <p:ph idx="1"/>
          </p:nvPr>
        </p:nvSpPr>
        <p:spPr/>
        <p:txBody>
          <a:bodyPr/>
          <a:lstStyle/>
          <a:p>
            <a:r>
              <a:rPr lang="en-US" i="1" dirty="0" err="1" smtClean="0"/>
              <a:t>P</a:t>
            </a:r>
            <a:r>
              <a:rPr lang="en-US" i="1" baseline="-25000" dirty="0" err="1" smtClean="0"/>
              <a:t>n</a:t>
            </a:r>
            <a:r>
              <a:rPr lang="en-US" i="1" dirty="0" smtClean="0"/>
              <a:t> = </a:t>
            </a:r>
            <a:r>
              <a:rPr lang="en-US" dirty="0" smtClean="0">
                <a:latin typeface="Cambria Math" pitchFamily="18" charset="0"/>
                <a:ea typeface="Cambria Math" pitchFamily="18" charset="0"/>
              </a:rPr>
              <a:t>(1.11)</a:t>
            </a:r>
            <a:r>
              <a:rPr lang="en-US" i="1" dirty="0" smtClean="0"/>
              <a:t>P</a:t>
            </a:r>
            <a:r>
              <a:rPr lang="en-US" i="1" baseline="-25000" dirty="0" smtClean="0"/>
              <a:t>n-1 </a:t>
            </a:r>
            <a:r>
              <a:rPr lang="en-US" i="1" dirty="0" smtClean="0"/>
              <a:t>    </a:t>
            </a:r>
            <a:r>
              <a:rPr lang="en-US" dirty="0" smtClean="0">
                <a:solidFill>
                  <a:srgbClr val="FF0000"/>
                </a:solidFill>
              </a:rPr>
              <a:t>linear homogeneous recurrence relation of degree one</a:t>
            </a:r>
          </a:p>
          <a:p>
            <a:r>
              <a:rPr lang="en-US" dirty="0" smtClean="0"/>
              <a:t> </a:t>
            </a:r>
            <a:r>
              <a:rPr lang="en-US" i="1" dirty="0" smtClean="0"/>
              <a:t>f</a:t>
            </a:r>
            <a:r>
              <a:rPr lang="en-US" i="1" baseline="-25000" dirty="0" smtClean="0"/>
              <a:t>n</a:t>
            </a:r>
            <a:r>
              <a:rPr lang="en-US" i="1" dirty="0" smtClean="0"/>
              <a:t> = f</a:t>
            </a:r>
            <a:r>
              <a:rPr lang="en-US" i="1" baseline="-25000" dirty="0" smtClean="0"/>
              <a:t>n-1 </a:t>
            </a:r>
            <a:r>
              <a:rPr lang="en-US" i="1" dirty="0" smtClean="0"/>
              <a:t> + f</a:t>
            </a:r>
            <a:r>
              <a:rPr lang="en-US" i="1" baseline="-25000" dirty="0" smtClean="0"/>
              <a:t>n-2</a:t>
            </a:r>
            <a:r>
              <a:rPr lang="en-US" dirty="0" smtClean="0"/>
              <a:t>   </a:t>
            </a:r>
            <a:r>
              <a:rPr lang="en-US" dirty="0" smtClean="0">
                <a:solidFill>
                  <a:srgbClr val="FF0000"/>
                </a:solidFill>
              </a:rPr>
              <a:t>linear homogeneous recurrence relation of degree two</a:t>
            </a:r>
            <a:endParaRPr lang="en-US" i="1" baseline="-25000" dirty="0" smtClean="0">
              <a:solidFill>
                <a:srgbClr val="FF0000"/>
              </a:solidFill>
            </a:endParaRPr>
          </a:p>
          <a:p>
            <a:r>
              <a:rPr lang="en-US" i="1" dirty="0" smtClean="0"/>
              <a:t>                     </a:t>
            </a:r>
            <a:r>
              <a:rPr lang="en-US" i="1" baseline="-25000" dirty="0" smtClean="0"/>
              <a:t>                    </a:t>
            </a:r>
            <a:r>
              <a:rPr lang="en-US" dirty="0" smtClean="0">
                <a:solidFill>
                  <a:srgbClr val="FF0000"/>
                </a:solidFill>
              </a:rPr>
              <a:t>not linear</a:t>
            </a:r>
            <a:endParaRPr lang="en-US" i="1" baseline="-25000" dirty="0" smtClean="0">
              <a:solidFill>
                <a:srgbClr val="FF0000"/>
              </a:solidFill>
            </a:endParaRPr>
          </a:p>
          <a:p>
            <a:r>
              <a:rPr lang="en-US" i="1" dirty="0" err="1" smtClean="0"/>
              <a:t>H</a:t>
            </a:r>
            <a:r>
              <a:rPr lang="en-US" i="1" baseline="-25000" dirty="0" err="1" smtClean="0"/>
              <a:t>n</a:t>
            </a:r>
            <a:r>
              <a:rPr lang="en-US" i="1" dirty="0" smtClean="0"/>
              <a:t> = </a:t>
            </a:r>
            <a:r>
              <a:rPr lang="en-US" dirty="0" smtClean="0">
                <a:latin typeface="Cambria Math" pitchFamily="18" charset="0"/>
                <a:ea typeface="Cambria Math" pitchFamily="18" charset="0"/>
              </a:rPr>
              <a:t>2</a:t>
            </a:r>
            <a:r>
              <a:rPr lang="en-US" i="1" dirty="0" smtClean="0"/>
              <a:t>H</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1</a:t>
            </a:r>
            <a:r>
              <a:rPr lang="en-US" i="1" dirty="0" smtClean="0"/>
              <a:t>   </a:t>
            </a:r>
            <a:r>
              <a:rPr lang="en-US" dirty="0" smtClean="0">
                <a:solidFill>
                  <a:srgbClr val="FF0000"/>
                </a:solidFill>
              </a:rPr>
              <a:t>not homogeneous</a:t>
            </a:r>
            <a:endParaRPr lang="en-US" i="1" dirty="0" smtClean="0">
              <a:solidFill>
                <a:srgbClr val="FF0000"/>
              </a:solidFill>
            </a:endParaRPr>
          </a:p>
          <a:p>
            <a:r>
              <a:rPr lang="en-US" i="1" dirty="0" err="1" smtClean="0"/>
              <a:t>B</a:t>
            </a:r>
            <a:r>
              <a:rPr lang="en-US" i="1" baseline="-25000" dirty="0" err="1" smtClean="0"/>
              <a:t>n</a:t>
            </a:r>
            <a:r>
              <a:rPr lang="en-US" i="1" dirty="0" smtClean="0"/>
              <a:t> = nB</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1 </a:t>
            </a:r>
            <a:r>
              <a:rPr lang="en-US" i="1" baseline="-25000" dirty="0" smtClean="0"/>
              <a:t> </a:t>
            </a:r>
            <a:r>
              <a:rPr lang="en-US" dirty="0" smtClean="0">
                <a:solidFill>
                  <a:srgbClr val="FF0000"/>
                </a:solidFill>
              </a:rPr>
              <a:t>coefficients are not constants </a:t>
            </a:r>
            <a:endParaRPr lang="en-US" i="1" baseline="-25000" dirty="0">
              <a:solidFill>
                <a:srgbClr val="FF0000"/>
              </a:solidFill>
            </a:endParaRPr>
          </a:p>
        </p:txBody>
      </p:sp>
      <p:pic>
        <p:nvPicPr>
          <p:cNvPr id="7" name="Picture 6" descr="addin_tmp.png"/>
          <p:cNvPicPr>
            <a:picLocks noChangeAspect="1"/>
          </p:cNvPicPr>
          <p:nvPr>
            <p:custDataLst>
              <p:tags r:id="rId1"/>
            </p:custDataLst>
          </p:nvPr>
        </p:nvPicPr>
        <p:blipFill>
          <a:blip r:embed="rId3" cstate="print"/>
          <a:stretch>
            <a:fillRect/>
          </a:stretch>
        </p:blipFill>
        <p:spPr>
          <a:xfrm>
            <a:off x="838200" y="3733800"/>
            <a:ext cx="2433638" cy="34528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Linear Homogeneous Recurrence Relations</a:t>
            </a:r>
            <a:endParaRPr lang="en-US" dirty="0"/>
          </a:p>
        </p:txBody>
      </p:sp>
      <p:sp>
        <p:nvSpPr>
          <p:cNvPr id="3" name="Content Placeholder 2"/>
          <p:cNvSpPr>
            <a:spLocks noGrp="1"/>
          </p:cNvSpPr>
          <p:nvPr>
            <p:ph idx="1"/>
          </p:nvPr>
        </p:nvSpPr>
        <p:spPr>
          <a:xfrm>
            <a:off x="304800" y="1600200"/>
            <a:ext cx="8610600" cy="4953000"/>
          </a:xfrm>
        </p:spPr>
        <p:txBody>
          <a:bodyPr>
            <a:normAutofit fontScale="85000" lnSpcReduction="20000"/>
          </a:bodyPr>
          <a:lstStyle/>
          <a:p>
            <a:r>
              <a:rPr lang="en-US" dirty="0" smtClean="0"/>
              <a:t>The basic approach is to look for solutions of the form</a:t>
            </a:r>
            <a:r>
              <a:rPr lang="zh-TW" altLang="en-US" dirty="0" smtClean="0"/>
              <a:t> </a:t>
            </a:r>
            <a:endParaRPr lang="en-US" altLang="zh-TW" dirty="0" smtClean="0"/>
          </a:p>
          <a:p>
            <a:pPr>
              <a:buNone/>
            </a:pPr>
            <a:r>
              <a:rPr lang="en-US" i="1" dirty="0"/>
              <a:t>	</a:t>
            </a:r>
            <a:r>
              <a:rPr lang="en-US" i="1" dirty="0" smtClean="0"/>
              <a:t>a</a:t>
            </a:r>
            <a:r>
              <a:rPr lang="en-US" i="1" baseline="-25000" dirty="0" smtClean="0"/>
              <a:t>n</a:t>
            </a:r>
            <a:r>
              <a:rPr lang="en-US" dirty="0" smtClean="0"/>
              <a:t> = </a:t>
            </a:r>
            <a:r>
              <a:rPr lang="en-US" i="1" dirty="0" err="1" smtClean="0"/>
              <a:t>r</a:t>
            </a:r>
            <a:r>
              <a:rPr lang="en-US" i="1" baseline="30000" dirty="0" err="1" smtClean="0"/>
              <a:t>n</a:t>
            </a:r>
            <a:r>
              <a:rPr lang="en-US" dirty="0" smtClean="0"/>
              <a:t>, where </a:t>
            </a:r>
            <a:r>
              <a:rPr lang="en-US" i="1" dirty="0" smtClean="0"/>
              <a:t>r</a:t>
            </a:r>
            <a:r>
              <a:rPr lang="en-US" dirty="0" smtClean="0"/>
              <a:t> is a constant.  </a:t>
            </a:r>
          </a:p>
          <a:p>
            <a:r>
              <a:rPr lang="en-US" dirty="0" smtClean="0"/>
              <a:t>Note that </a:t>
            </a:r>
            <a:r>
              <a:rPr lang="en-US" i="1" dirty="0" smtClean="0"/>
              <a:t>a</a:t>
            </a:r>
            <a:r>
              <a:rPr lang="en-US" i="1" baseline="-25000" dirty="0" smtClean="0"/>
              <a:t>n</a:t>
            </a:r>
            <a:r>
              <a:rPr lang="en-US" dirty="0" smtClean="0"/>
              <a:t> = </a:t>
            </a:r>
            <a:r>
              <a:rPr lang="en-US" i="1" dirty="0" err="1" smtClean="0"/>
              <a:t>r</a:t>
            </a:r>
            <a:r>
              <a:rPr lang="en-US" i="1" baseline="30000" dirty="0" err="1" smtClean="0"/>
              <a:t>n</a:t>
            </a:r>
            <a:r>
              <a:rPr lang="en-US" dirty="0" smtClean="0"/>
              <a:t>  is a solution to the recurrence relation </a:t>
            </a:r>
          </a:p>
          <a:p>
            <a:pPr>
              <a:buNone/>
            </a:pPr>
            <a:r>
              <a:rPr lang="en-US" sz="2800" i="1" dirty="0"/>
              <a:t>	</a:t>
            </a:r>
            <a:r>
              <a:rPr lang="en-US" sz="2800" i="1" dirty="0" smtClean="0"/>
              <a:t>a</a:t>
            </a:r>
            <a:r>
              <a:rPr lang="en-US" sz="2800" i="1" baseline="-25000" dirty="0" smtClean="0"/>
              <a:t>n</a:t>
            </a:r>
            <a:r>
              <a:rPr lang="en-US" sz="2800" i="1" dirty="0" smtClean="0"/>
              <a:t> = c</a:t>
            </a:r>
            <a:r>
              <a:rPr lang="en-US" sz="2800" baseline="-25000" dirty="0" smtClean="0">
                <a:latin typeface="Cambria Math" pitchFamily="18" charset="0"/>
                <a:ea typeface="Cambria Math" pitchFamily="18" charset="0"/>
              </a:rPr>
              <a:t>1</a:t>
            </a:r>
            <a:r>
              <a:rPr lang="en-US" sz="2800" i="1" dirty="0" smtClean="0"/>
              <a:t>a</a:t>
            </a:r>
            <a:r>
              <a:rPr lang="en-US" sz="2800" i="1" baseline="-25000" dirty="0" smtClean="0"/>
              <a:t>n</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1</a:t>
            </a:r>
            <a:r>
              <a:rPr lang="en-US" sz="2800" i="1" baseline="-25000" dirty="0" smtClean="0"/>
              <a:t> </a:t>
            </a:r>
            <a:r>
              <a:rPr lang="en-US" sz="2800" i="1" dirty="0" smtClean="0"/>
              <a:t>+ c</a:t>
            </a:r>
            <a:r>
              <a:rPr lang="en-US" sz="2800" baseline="-25000" dirty="0" smtClean="0">
                <a:latin typeface="Cambria Math" pitchFamily="18" charset="0"/>
                <a:ea typeface="Cambria Math" pitchFamily="18" charset="0"/>
              </a:rPr>
              <a:t>2</a:t>
            </a:r>
            <a:r>
              <a:rPr lang="en-US" sz="2800" i="1" dirty="0" smtClean="0"/>
              <a:t>a</a:t>
            </a:r>
            <a:r>
              <a:rPr lang="en-US" sz="2800" i="1" baseline="-25000" dirty="0" smtClean="0"/>
              <a:t>n</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2</a:t>
            </a:r>
            <a:r>
              <a:rPr lang="en-US" sz="2800" i="1" dirty="0" smtClean="0"/>
              <a:t> + </a:t>
            </a:r>
            <a:r>
              <a:rPr lang="en-US" sz="2800" dirty="0" smtClean="0">
                <a:latin typeface="Cambria Math"/>
                <a:ea typeface="Cambria Math"/>
              </a:rPr>
              <a:t>⋯</a:t>
            </a:r>
            <a:r>
              <a:rPr lang="en-US" sz="2800" i="1" dirty="0" smtClean="0"/>
              <a:t> + c</a:t>
            </a:r>
            <a:r>
              <a:rPr lang="en-US" sz="2800" i="1" baseline="-25000" dirty="0" smtClean="0"/>
              <a:t>k</a:t>
            </a:r>
            <a:r>
              <a:rPr lang="en-US" sz="2800" i="1" dirty="0" smtClean="0"/>
              <a:t> a</a:t>
            </a:r>
            <a:r>
              <a:rPr lang="en-US" sz="2800" i="1" baseline="-25000" dirty="0" smtClean="0"/>
              <a:t>n</a:t>
            </a:r>
            <a:r>
              <a:rPr lang="en-US" sz="2800" i="1" baseline="-25000" dirty="0" smtClean="0">
                <a:latin typeface="Cambria Math"/>
                <a:ea typeface="Cambria Math"/>
              </a:rPr>
              <a:t>−</a:t>
            </a:r>
            <a:r>
              <a:rPr lang="en-US" sz="2800" i="1" baseline="-25000" dirty="0" smtClean="0"/>
              <a:t>k</a:t>
            </a:r>
            <a:r>
              <a:rPr lang="en-US" sz="2800" dirty="0" smtClean="0"/>
              <a:t> </a:t>
            </a:r>
            <a:r>
              <a:rPr lang="en-US" sz="2800" dirty="0" err="1" smtClean="0">
                <a:solidFill>
                  <a:srgbClr val="0070C0"/>
                </a:solidFill>
              </a:rPr>
              <a:t>iff</a:t>
            </a:r>
            <a:r>
              <a:rPr lang="en-US" sz="2800" dirty="0" smtClean="0"/>
              <a:t> </a:t>
            </a:r>
            <a:r>
              <a:rPr lang="en-US" i="1" dirty="0" err="1" smtClean="0"/>
              <a:t>r</a:t>
            </a:r>
            <a:r>
              <a:rPr lang="en-US" i="1" baseline="30000" dirty="0" err="1" smtClean="0"/>
              <a:t>n</a:t>
            </a:r>
            <a:r>
              <a:rPr lang="en-US" dirty="0" smtClean="0"/>
              <a:t> </a:t>
            </a:r>
            <a:r>
              <a:rPr lang="en-US" sz="2400" i="1" dirty="0" smtClean="0"/>
              <a:t>= c</a:t>
            </a:r>
            <a:r>
              <a:rPr lang="en-US" sz="2400" baseline="-25000" dirty="0" smtClean="0">
                <a:latin typeface="Cambria Math" pitchFamily="18" charset="0"/>
                <a:ea typeface="Cambria Math" pitchFamily="18" charset="0"/>
              </a:rPr>
              <a:t>1</a:t>
            </a:r>
            <a:r>
              <a:rPr lang="en-US" sz="2400" i="1" dirty="0" smtClean="0"/>
              <a:t>r</a:t>
            </a:r>
            <a:r>
              <a:rPr lang="en-US" sz="2400" i="1" baseline="30000" dirty="0" smtClean="0"/>
              <a:t>n</a:t>
            </a:r>
            <a:r>
              <a:rPr lang="en-US" sz="2400" i="1" baseline="30000" dirty="0" smtClean="0">
                <a:latin typeface="Cambria Math"/>
                <a:ea typeface="Cambria Math"/>
              </a:rPr>
              <a:t>−</a:t>
            </a:r>
            <a:r>
              <a:rPr lang="en-US" sz="2400" baseline="30000" dirty="0" smtClean="0">
                <a:latin typeface="Cambria Math" pitchFamily="18" charset="0"/>
                <a:ea typeface="Cambria Math" pitchFamily="18" charset="0"/>
              </a:rPr>
              <a:t>1</a:t>
            </a:r>
            <a:r>
              <a:rPr lang="en-US" sz="2400" i="1" baseline="30000" dirty="0" smtClean="0"/>
              <a:t> </a:t>
            </a:r>
            <a:r>
              <a:rPr lang="en-US" sz="2400" i="1" dirty="0" smtClean="0"/>
              <a:t>+ c</a:t>
            </a:r>
            <a:r>
              <a:rPr lang="en-US" sz="2400" baseline="-25000" dirty="0" smtClean="0">
                <a:latin typeface="Cambria Math" pitchFamily="18" charset="0"/>
                <a:ea typeface="Cambria Math" pitchFamily="18" charset="0"/>
              </a:rPr>
              <a:t>2</a:t>
            </a:r>
            <a:r>
              <a:rPr lang="en-US" sz="2400" i="1" dirty="0" smtClean="0"/>
              <a:t>r</a:t>
            </a:r>
            <a:r>
              <a:rPr lang="en-US" sz="2400" i="1" baseline="30000" dirty="0" smtClean="0"/>
              <a:t>n</a:t>
            </a:r>
            <a:r>
              <a:rPr lang="en-US" sz="2400" i="1" baseline="30000" dirty="0" smtClean="0">
                <a:latin typeface="Cambria Math"/>
                <a:ea typeface="Cambria Math"/>
              </a:rPr>
              <a:t>−</a:t>
            </a:r>
            <a:r>
              <a:rPr lang="en-US" sz="2400" baseline="30000" dirty="0" smtClean="0">
                <a:latin typeface="Cambria Math" pitchFamily="18" charset="0"/>
                <a:ea typeface="Cambria Math" pitchFamily="18" charset="0"/>
              </a:rPr>
              <a:t>2</a:t>
            </a:r>
            <a:r>
              <a:rPr lang="en-US" sz="2400" i="1" baseline="30000" dirty="0" smtClean="0"/>
              <a:t> </a:t>
            </a:r>
            <a:r>
              <a:rPr lang="en-US" sz="2400" i="1" dirty="0" smtClean="0"/>
              <a:t>+ </a:t>
            </a:r>
            <a:r>
              <a:rPr lang="en-US" sz="2400" dirty="0" smtClean="0">
                <a:latin typeface="Cambria Math"/>
                <a:ea typeface="Cambria Math"/>
              </a:rPr>
              <a:t>⋯ </a:t>
            </a:r>
            <a:r>
              <a:rPr lang="en-US" sz="2400" i="1" dirty="0" smtClean="0"/>
              <a:t>+ c</a:t>
            </a:r>
            <a:r>
              <a:rPr lang="en-US" sz="2400" i="1" baseline="-25000" dirty="0" smtClean="0"/>
              <a:t>k</a:t>
            </a:r>
            <a:r>
              <a:rPr lang="en-US" sz="2400" i="1" dirty="0" smtClean="0"/>
              <a:t> </a:t>
            </a:r>
            <a:r>
              <a:rPr lang="en-US" sz="2400" i="1" dirty="0" err="1" smtClean="0"/>
              <a:t>r</a:t>
            </a:r>
            <a:r>
              <a:rPr lang="en-US" sz="2400" i="1" baseline="30000" dirty="0" err="1" smtClean="0"/>
              <a:t>n</a:t>
            </a:r>
            <a:r>
              <a:rPr lang="en-US" sz="2400" baseline="30000" dirty="0" smtClean="0">
                <a:latin typeface="Cambria Math"/>
                <a:ea typeface="Cambria Math"/>
              </a:rPr>
              <a:t>−</a:t>
            </a:r>
            <a:r>
              <a:rPr lang="en-US" sz="2400" i="1" baseline="30000" dirty="0" smtClean="0"/>
              <a:t>k</a:t>
            </a:r>
            <a:r>
              <a:rPr lang="en-US" sz="2400" baseline="30000" dirty="0" smtClean="0"/>
              <a:t> </a:t>
            </a:r>
            <a:r>
              <a:rPr lang="en-US" dirty="0" smtClean="0"/>
              <a:t>.</a:t>
            </a:r>
          </a:p>
          <a:p>
            <a:r>
              <a:rPr lang="en-US" dirty="0" smtClean="0"/>
              <a:t>Algebraic manipulation yields the </a:t>
            </a:r>
            <a:r>
              <a:rPr lang="en-US" i="1" dirty="0" smtClean="0">
                <a:solidFill>
                  <a:srgbClr val="FF0000"/>
                </a:solidFill>
              </a:rPr>
              <a:t>characteristic equation</a:t>
            </a:r>
            <a:r>
              <a:rPr lang="zh-TW" altLang="en-US" i="1" dirty="0" smtClean="0">
                <a:solidFill>
                  <a:srgbClr val="FF0000"/>
                </a:solidFill>
              </a:rPr>
              <a:t>  </a:t>
            </a:r>
            <a:r>
              <a:rPr lang="en-US" i="1" dirty="0" smtClean="0">
                <a:solidFill>
                  <a:srgbClr val="FF0000"/>
                </a:solidFill>
              </a:rPr>
              <a:t>(</a:t>
            </a:r>
            <a:r>
              <a:rPr lang="zh-TW" altLang="en-US" i="1" dirty="0" smtClean="0">
                <a:solidFill>
                  <a:srgbClr val="FF0000"/>
                </a:solidFill>
              </a:rPr>
              <a:t>特徵方程式</a:t>
            </a:r>
            <a:r>
              <a:rPr lang="en-US" i="1" dirty="0" smtClean="0">
                <a:solidFill>
                  <a:srgbClr val="FF0000"/>
                </a:solidFill>
              </a:rPr>
              <a:t>)</a:t>
            </a:r>
            <a:r>
              <a:rPr lang="en-US" dirty="0" smtClean="0"/>
              <a:t>: </a:t>
            </a:r>
            <a:r>
              <a:rPr lang="en-US" i="1" dirty="0" err="1" smtClean="0"/>
              <a:t>r</a:t>
            </a:r>
            <a:r>
              <a:rPr lang="en-US" i="1" baseline="30000" dirty="0" err="1" smtClean="0"/>
              <a:t>k</a:t>
            </a:r>
            <a:r>
              <a:rPr lang="en-US" dirty="0" smtClean="0"/>
              <a:t> </a:t>
            </a:r>
            <a:r>
              <a:rPr lang="en-US" sz="2800" dirty="0" smtClean="0">
                <a:latin typeface="Cambria Math"/>
                <a:ea typeface="Cambria Math"/>
              </a:rPr>
              <a:t>−</a:t>
            </a:r>
            <a:r>
              <a:rPr lang="en-US" sz="2800" i="1" dirty="0" smtClean="0"/>
              <a:t> c</a:t>
            </a:r>
            <a:r>
              <a:rPr lang="en-US" sz="2800" baseline="-25000" dirty="0" smtClean="0">
                <a:latin typeface="Cambria Math" pitchFamily="18" charset="0"/>
                <a:ea typeface="Cambria Math" pitchFamily="18" charset="0"/>
              </a:rPr>
              <a:t>1</a:t>
            </a:r>
            <a:r>
              <a:rPr lang="en-US" sz="2800" i="1" dirty="0" smtClean="0"/>
              <a:t>r</a:t>
            </a:r>
            <a:r>
              <a:rPr lang="en-US" sz="2800" i="1" baseline="30000" dirty="0" smtClean="0"/>
              <a:t>k</a:t>
            </a:r>
            <a:r>
              <a:rPr lang="en-US" sz="2800" i="1" baseline="30000" dirty="0" smtClean="0">
                <a:latin typeface="Cambria Math"/>
                <a:ea typeface="Cambria Math"/>
              </a:rPr>
              <a:t>−</a:t>
            </a:r>
            <a:r>
              <a:rPr lang="en-US" sz="2800" baseline="30000" dirty="0" smtClean="0">
                <a:latin typeface="Cambria Math" pitchFamily="18" charset="0"/>
                <a:ea typeface="Cambria Math" pitchFamily="18" charset="0"/>
              </a:rPr>
              <a:t>1</a:t>
            </a:r>
            <a:r>
              <a:rPr lang="en-US" sz="2800" i="1" baseline="30000" dirty="0" smtClean="0"/>
              <a:t> </a:t>
            </a:r>
            <a:r>
              <a:rPr lang="en-US" sz="2800" i="1" dirty="0" smtClean="0"/>
              <a:t> </a:t>
            </a:r>
            <a:r>
              <a:rPr lang="en-US" sz="2800" i="1" dirty="0" smtClean="0">
                <a:latin typeface="Cambria Math"/>
                <a:ea typeface="Cambria Math"/>
              </a:rPr>
              <a:t>−</a:t>
            </a:r>
            <a:r>
              <a:rPr lang="en-US" sz="2800" i="1" dirty="0" smtClean="0"/>
              <a:t> c</a:t>
            </a:r>
            <a:r>
              <a:rPr lang="en-US" sz="2800" baseline="-25000" dirty="0" smtClean="0">
                <a:latin typeface="Cambria Math" pitchFamily="18" charset="0"/>
                <a:ea typeface="Cambria Math" pitchFamily="18" charset="0"/>
              </a:rPr>
              <a:t>2</a:t>
            </a:r>
            <a:r>
              <a:rPr lang="en-US" sz="2800" i="1" dirty="0" smtClean="0"/>
              <a:t>r</a:t>
            </a:r>
            <a:r>
              <a:rPr lang="en-US" sz="2800" i="1" baseline="30000" dirty="0" smtClean="0"/>
              <a:t>k</a:t>
            </a:r>
            <a:r>
              <a:rPr lang="en-US" sz="2800" i="1" baseline="30000" dirty="0" smtClean="0">
                <a:latin typeface="Cambria Math"/>
                <a:ea typeface="Cambria Math"/>
              </a:rPr>
              <a:t>−</a:t>
            </a:r>
            <a:r>
              <a:rPr lang="en-US" sz="2800" baseline="30000" dirty="0" smtClean="0">
                <a:latin typeface="Cambria Math" pitchFamily="18" charset="0"/>
                <a:ea typeface="Cambria Math" pitchFamily="18" charset="0"/>
              </a:rPr>
              <a:t>2</a:t>
            </a:r>
            <a:r>
              <a:rPr lang="en-US" sz="2800" i="1" baseline="30000" dirty="0" smtClean="0"/>
              <a:t> </a:t>
            </a:r>
            <a:r>
              <a:rPr lang="en-US" sz="2800" i="1" dirty="0" smtClean="0">
                <a:latin typeface="Cambria Math"/>
                <a:ea typeface="Cambria Math"/>
              </a:rPr>
              <a:t>−</a:t>
            </a:r>
            <a:r>
              <a:rPr lang="en-US" sz="2800" i="1" dirty="0" smtClean="0"/>
              <a:t> </a:t>
            </a:r>
            <a:r>
              <a:rPr lang="en-US" sz="2800" dirty="0" smtClean="0">
                <a:latin typeface="Cambria Math"/>
                <a:ea typeface="Cambria Math"/>
              </a:rPr>
              <a:t>⋯</a:t>
            </a:r>
            <a:r>
              <a:rPr lang="en-US" sz="2800" i="1" dirty="0" smtClean="0"/>
              <a:t> </a:t>
            </a:r>
            <a:r>
              <a:rPr lang="en-US" sz="2800" i="1" dirty="0" smtClean="0">
                <a:latin typeface="Cambria Math"/>
                <a:ea typeface="Cambria Math"/>
              </a:rPr>
              <a:t>−</a:t>
            </a:r>
            <a:r>
              <a:rPr lang="en-US" sz="2800" i="1" dirty="0" smtClean="0"/>
              <a:t> c</a:t>
            </a:r>
            <a:r>
              <a:rPr lang="en-US" sz="2800" i="1" baseline="-25000" dirty="0" smtClean="0"/>
              <a:t>k</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1</a:t>
            </a:r>
            <a:r>
              <a:rPr lang="en-US" sz="2800" i="1" dirty="0" smtClean="0"/>
              <a:t>r</a:t>
            </a:r>
            <a:r>
              <a:rPr lang="en-US" sz="2800" baseline="30000" dirty="0" smtClean="0"/>
              <a:t>  </a:t>
            </a:r>
            <a:r>
              <a:rPr lang="en-US" sz="2800" dirty="0" smtClean="0">
                <a:latin typeface="Cambria Math"/>
                <a:ea typeface="Cambria Math"/>
              </a:rPr>
              <a:t>− </a:t>
            </a:r>
            <a:r>
              <a:rPr lang="en-US" sz="2800" i="1" dirty="0" smtClean="0"/>
              <a:t>c</a:t>
            </a:r>
            <a:r>
              <a:rPr lang="en-US" sz="2400" i="1" baseline="-25000" dirty="0" smtClean="0"/>
              <a:t>k   </a:t>
            </a:r>
            <a:r>
              <a:rPr lang="en-US" sz="2400" dirty="0" smtClean="0"/>
              <a:t>= </a:t>
            </a:r>
            <a:r>
              <a:rPr lang="en-US" sz="2400" dirty="0" smtClean="0">
                <a:latin typeface="Cambria Math" pitchFamily="18" charset="0"/>
                <a:ea typeface="Cambria Math" pitchFamily="18" charset="0"/>
              </a:rPr>
              <a:t>0</a:t>
            </a:r>
            <a:endParaRPr lang="en-US" dirty="0" smtClean="0"/>
          </a:p>
          <a:p>
            <a:r>
              <a:rPr lang="en-US" dirty="0" smtClean="0"/>
              <a:t>The sequence {</a:t>
            </a:r>
            <a:r>
              <a:rPr lang="en-US" i="1" dirty="0" smtClean="0"/>
              <a:t>a</a:t>
            </a:r>
            <a:r>
              <a:rPr lang="en-US" i="1" baseline="-25000" dirty="0" smtClean="0"/>
              <a:t>n</a:t>
            </a:r>
            <a:r>
              <a:rPr lang="en-US" dirty="0" smtClean="0"/>
              <a:t>} with  </a:t>
            </a:r>
            <a:r>
              <a:rPr lang="en-US" i="1" dirty="0" smtClean="0">
                <a:solidFill>
                  <a:srgbClr val="FF0000"/>
                </a:solidFill>
              </a:rPr>
              <a:t>a</a:t>
            </a:r>
            <a:r>
              <a:rPr lang="en-US" i="1" baseline="-25000" dirty="0" smtClean="0">
                <a:solidFill>
                  <a:srgbClr val="FF0000"/>
                </a:solidFill>
              </a:rPr>
              <a:t>n</a:t>
            </a:r>
            <a:r>
              <a:rPr lang="en-US" dirty="0" smtClean="0">
                <a:solidFill>
                  <a:srgbClr val="FF0000"/>
                </a:solidFill>
              </a:rPr>
              <a:t> = </a:t>
            </a:r>
            <a:r>
              <a:rPr lang="en-US" i="1" dirty="0" err="1" smtClean="0">
                <a:solidFill>
                  <a:srgbClr val="FF0000"/>
                </a:solidFill>
              </a:rPr>
              <a:t>r</a:t>
            </a:r>
            <a:r>
              <a:rPr lang="en-US" i="1" baseline="30000" dirty="0" err="1" smtClean="0">
                <a:solidFill>
                  <a:srgbClr val="FF0000"/>
                </a:solidFill>
              </a:rPr>
              <a:t>n</a:t>
            </a:r>
            <a:r>
              <a:rPr lang="en-US" dirty="0" smtClean="0">
                <a:solidFill>
                  <a:srgbClr val="FF0000"/>
                </a:solidFill>
              </a:rPr>
              <a:t>  is a solution </a:t>
            </a:r>
            <a:r>
              <a:rPr lang="en-US" dirty="0" err="1" smtClean="0">
                <a:solidFill>
                  <a:srgbClr val="0070C0"/>
                </a:solidFill>
              </a:rPr>
              <a:t>iff</a:t>
            </a:r>
            <a:r>
              <a:rPr lang="en-US" dirty="0" smtClean="0"/>
              <a:t> </a:t>
            </a:r>
            <a:r>
              <a:rPr lang="en-US" i="1" dirty="0" smtClean="0">
                <a:solidFill>
                  <a:srgbClr val="FF0000"/>
                </a:solidFill>
              </a:rPr>
              <a:t>r</a:t>
            </a:r>
            <a:r>
              <a:rPr lang="en-US" dirty="0" smtClean="0">
                <a:solidFill>
                  <a:srgbClr val="FF0000"/>
                </a:solidFill>
              </a:rPr>
              <a:t> is a solution to the characteristic equation</a:t>
            </a:r>
            <a:r>
              <a:rPr lang="en-US" dirty="0" smtClean="0"/>
              <a:t>. </a:t>
            </a:r>
          </a:p>
          <a:p>
            <a:r>
              <a:rPr lang="en-US" dirty="0" smtClean="0"/>
              <a:t>The solutions to the characteristic equation are called the </a:t>
            </a:r>
            <a:r>
              <a:rPr lang="en-US" i="1" dirty="0" smtClean="0">
                <a:solidFill>
                  <a:srgbClr val="FF0000"/>
                </a:solidFill>
              </a:rPr>
              <a:t>characteristic roots</a:t>
            </a:r>
            <a:r>
              <a:rPr lang="en-US" altLang="zh-TW" i="1" dirty="0" smtClean="0">
                <a:solidFill>
                  <a:srgbClr val="FF0000"/>
                </a:solidFill>
              </a:rPr>
              <a:t>(</a:t>
            </a:r>
            <a:r>
              <a:rPr lang="zh-TW" altLang="en-US" i="1" dirty="0" smtClean="0">
                <a:solidFill>
                  <a:srgbClr val="FF0000"/>
                </a:solidFill>
              </a:rPr>
              <a:t>特徵根</a:t>
            </a:r>
            <a:r>
              <a:rPr lang="en-US" altLang="zh-TW" i="1" dirty="0" smtClean="0">
                <a:solidFill>
                  <a:srgbClr val="FF0000"/>
                </a:solidFill>
              </a:rPr>
              <a:t>)</a:t>
            </a:r>
            <a:r>
              <a:rPr lang="zh-TW" altLang="en-US" i="1" dirty="0" smtClean="0">
                <a:solidFill>
                  <a:srgbClr val="FF0000"/>
                </a:solidFill>
              </a:rPr>
              <a:t> </a:t>
            </a:r>
            <a:r>
              <a:rPr lang="en-US" dirty="0" smtClean="0"/>
              <a:t>of the recurrence relation. The roots are used to give an explicit formula for all the solutions of the recurrence relation.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Solving Linear Homogeneous Recurrence Relations of </a:t>
            </a:r>
            <a:r>
              <a:rPr lang="en-US" sz="3600" dirty="0" smtClean="0">
                <a:solidFill>
                  <a:srgbClr val="FF0000"/>
                </a:solidFill>
              </a:rPr>
              <a:t>Degree Two</a:t>
            </a:r>
            <a:endParaRPr lang="en-US" sz="3600" dirty="0">
              <a:solidFill>
                <a:srgbClr val="FF0000"/>
              </a:solidFill>
            </a:endParaRPr>
          </a:p>
        </p:txBody>
      </p:sp>
      <p:sp>
        <p:nvSpPr>
          <p:cNvPr id="3" name="Content Placeholder 2"/>
          <p:cNvSpPr>
            <a:spLocks noGrp="1"/>
          </p:cNvSpPr>
          <p:nvPr>
            <p:ph idx="1"/>
          </p:nvPr>
        </p:nvSpPr>
        <p:spPr>
          <a:xfrm>
            <a:off x="304800" y="1447800"/>
            <a:ext cx="8610600" cy="5410200"/>
          </a:xfrm>
        </p:spPr>
        <p:txBody>
          <a:bodyPr>
            <a:normAutofit fontScale="47500" lnSpcReduction="20000"/>
          </a:bodyPr>
          <a:lstStyle/>
          <a:p>
            <a:pPr marL="0" indent="0">
              <a:buNone/>
            </a:pPr>
            <a:r>
              <a:rPr lang="en-US" altLang="zh-TW" sz="3800" dirty="0" smtClean="0"/>
              <a:t>Recall: </a:t>
            </a:r>
            <a:r>
              <a:rPr lang="en-US" altLang="zh-TW" sz="3800" u="sng" dirty="0" smtClean="0"/>
              <a:t>Linear Homogeneous R.R. of Degree Two</a:t>
            </a:r>
            <a:r>
              <a:rPr lang="en-US" altLang="zh-TW" sz="3800" dirty="0" smtClean="0"/>
              <a:t>:</a:t>
            </a:r>
            <a:r>
              <a:rPr lang="en-US" altLang="zh-TW" sz="3800" dirty="0" smtClean="0">
                <a:solidFill>
                  <a:srgbClr val="FF0000"/>
                </a:solidFill>
              </a:rPr>
              <a:t> </a:t>
            </a:r>
            <a:r>
              <a:rPr lang="en-US" altLang="zh-TW" sz="3800" i="1" dirty="0" smtClean="0">
                <a:solidFill>
                  <a:srgbClr val="FF0000"/>
                </a:solidFill>
              </a:rPr>
              <a:t>a</a:t>
            </a:r>
            <a:r>
              <a:rPr lang="en-US" altLang="zh-TW" sz="3800" i="1" baseline="-25000" dirty="0" smtClean="0">
                <a:solidFill>
                  <a:srgbClr val="FF0000"/>
                </a:solidFill>
              </a:rPr>
              <a:t>n</a:t>
            </a:r>
            <a:r>
              <a:rPr lang="en-US" altLang="zh-TW" sz="3800" i="1" dirty="0" smtClean="0">
                <a:solidFill>
                  <a:srgbClr val="FF0000"/>
                </a:solidFill>
              </a:rPr>
              <a:t> = c</a:t>
            </a:r>
            <a:r>
              <a:rPr lang="en-US" altLang="zh-TW" sz="3800" baseline="-25000" dirty="0" smtClean="0">
                <a:solidFill>
                  <a:srgbClr val="FF0000"/>
                </a:solidFill>
                <a:latin typeface="Cambria Math" pitchFamily="18" charset="0"/>
                <a:ea typeface="Cambria Math" pitchFamily="18" charset="0"/>
              </a:rPr>
              <a:t>1</a:t>
            </a:r>
            <a:r>
              <a:rPr lang="en-US" altLang="zh-TW" sz="3800" i="1" dirty="0" smtClean="0">
                <a:solidFill>
                  <a:srgbClr val="FF0000"/>
                </a:solidFill>
              </a:rPr>
              <a:t>a</a:t>
            </a:r>
            <a:r>
              <a:rPr lang="en-US" altLang="zh-TW" sz="3800" i="1" baseline="-25000" dirty="0" smtClean="0">
                <a:solidFill>
                  <a:srgbClr val="FF0000"/>
                </a:solidFill>
              </a:rPr>
              <a:t>n</a:t>
            </a:r>
            <a:r>
              <a:rPr lang="en-US" altLang="zh-TW" sz="3800" i="1" baseline="-25000" dirty="0" smtClean="0">
                <a:solidFill>
                  <a:srgbClr val="FF0000"/>
                </a:solidFill>
                <a:latin typeface="Cambria Math"/>
                <a:ea typeface="Cambria Math"/>
              </a:rPr>
              <a:t>−</a:t>
            </a:r>
            <a:r>
              <a:rPr lang="en-US" altLang="zh-TW" sz="3800" baseline="-25000" dirty="0" smtClean="0">
                <a:solidFill>
                  <a:srgbClr val="FF0000"/>
                </a:solidFill>
                <a:latin typeface="Cambria Math" pitchFamily="18" charset="0"/>
                <a:ea typeface="Cambria Math" pitchFamily="18" charset="0"/>
              </a:rPr>
              <a:t>1</a:t>
            </a:r>
            <a:r>
              <a:rPr lang="en-US" altLang="zh-TW" sz="3800" i="1" baseline="-25000" dirty="0" smtClean="0">
                <a:solidFill>
                  <a:srgbClr val="FF0000"/>
                </a:solidFill>
              </a:rPr>
              <a:t> </a:t>
            </a:r>
            <a:r>
              <a:rPr lang="en-US" altLang="zh-TW" sz="3800" i="1" dirty="0" smtClean="0">
                <a:solidFill>
                  <a:srgbClr val="FF0000"/>
                </a:solidFill>
              </a:rPr>
              <a:t>+ c</a:t>
            </a:r>
            <a:r>
              <a:rPr lang="en-US" altLang="zh-TW" sz="3800" baseline="-25000" dirty="0" smtClean="0">
                <a:solidFill>
                  <a:srgbClr val="FF0000"/>
                </a:solidFill>
                <a:latin typeface="Cambria Math" pitchFamily="18" charset="0"/>
                <a:ea typeface="Cambria Math" pitchFamily="18" charset="0"/>
              </a:rPr>
              <a:t>2</a:t>
            </a:r>
            <a:r>
              <a:rPr lang="en-US" altLang="zh-TW" sz="3800" i="1" dirty="0" smtClean="0">
                <a:solidFill>
                  <a:srgbClr val="FF0000"/>
                </a:solidFill>
              </a:rPr>
              <a:t>a</a:t>
            </a:r>
            <a:r>
              <a:rPr lang="en-US" altLang="zh-TW" sz="3800" i="1" baseline="-25000" dirty="0" smtClean="0">
                <a:solidFill>
                  <a:srgbClr val="FF0000"/>
                </a:solidFill>
              </a:rPr>
              <a:t>n</a:t>
            </a:r>
            <a:r>
              <a:rPr lang="en-US" altLang="zh-TW" sz="3800" i="1" baseline="-25000" dirty="0" smtClean="0">
                <a:solidFill>
                  <a:srgbClr val="FF0000"/>
                </a:solidFill>
                <a:latin typeface="Cambria Math"/>
                <a:ea typeface="Cambria Math"/>
              </a:rPr>
              <a:t>−</a:t>
            </a:r>
            <a:r>
              <a:rPr lang="en-US" altLang="zh-TW" sz="3800" baseline="-25000" dirty="0" smtClean="0">
                <a:solidFill>
                  <a:srgbClr val="FF0000"/>
                </a:solidFill>
                <a:latin typeface="Cambria Math" pitchFamily="18" charset="0"/>
                <a:ea typeface="Cambria Math" pitchFamily="18" charset="0"/>
              </a:rPr>
              <a:t>2</a:t>
            </a:r>
            <a:r>
              <a:rPr lang="en-US" altLang="zh-TW" sz="3800" i="1" dirty="0" smtClean="0">
                <a:solidFill>
                  <a:srgbClr val="FF0000"/>
                </a:solidFill>
              </a:rPr>
              <a:t> </a:t>
            </a:r>
            <a:endParaRPr lang="en-US" sz="3800" b="1" u="sng" dirty="0" smtClean="0">
              <a:solidFill>
                <a:srgbClr val="FF0000"/>
              </a:solidFill>
            </a:endParaRPr>
          </a:p>
          <a:p>
            <a:pPr marL="0" indent="0">
              <a:buNone/>
            </a:pPr>
            <a:r>
              <a:rPr lang="en-US" sz="3800" b="1" dirty="0" smtClean="0"/>
              <a:t>Theorem </a:t>
            </a:r>
            <a:r>
              <a:rPr lang="en-US" sz="3800" b="1" dirty="0" smtClean="0">
                <a:latin typeface="Cambria Math" pitchFamily="18" charset="0"/>
                <a:ea typeface="Cambria Math" pitchFamily="18" charset="0"/>
              </a:rPr>
              <a:t>1</a:t>
            </a:r>
            <a:r>
              <a:rPr lang="en-US" sz="3800" dirty="0" smtClean="0"/>
              <a:t>:  Let </a:t>
            </a:r>
            <a:r>
              <a:rPr lang="en-US" sz="3800" i="1" dirty="0" smtClean="0"/>
              <a:t>c</a:t>
            </a:r>
            <a:r>
              <a:rPr lang="en-US" sz="3800" baseline="-25000" dirty="0" smtClean="0">
                <a:latin typeface="Cambria Math" pitchFamily="18" charset="0"/>
                <a:ea typeface="Cambria Math" pitchFamily="18" charset="0"/>
              </a:rPr>
              <a:t>1</a:t>
            </a:r>
            <a:r>
              <a:rPr lang="en-US" sz="3800" dirty="0" smtClean="0"/>
              <a:t> and </a:t>
            </a:r>
            <a:r>
              <a:rPr lang="en-US" sz="3800" i="1" dirty="0" smtClean="0"/>
              <a:t>c</a:t>
            </a:r>
            <a:r>
              <a:rPr lang="en-US" sz="3800" baseline="-25000" dirty="0" smtClean="0">
                <a:latin typeface="Cambria Math" pitchFamily="18" charset="0"/>
                <a:ea typeface="Cambria Math" pitchFamily="18" charset="0"/>
              </a:rPr>
              <a:t>2</a:t>
            </a:r>
            <a:r>
              <a:rPr lang="en-US" sz="3800" i="1" dirty="0" smtClean="0"/>
              <a:t> </a:t>
            </a:r>
            <a:r>
              <a:rPr lang="en-US" sz="3800" dirty="0" smtClean="0"/>
              <a:t>be real numbers.</a:t>
            </a:r>
            <a:r>
              <a:rPr lang="en-US" sz="3800" dirty="0"/>
              <a:t> </a:t>
            </a:r>
            <a:r>
              <a:rPr lang="en-US" sz="3800" dirty="0" smtClean="0"/>
              <a:t>Suppose that </a:t>
            </a:r>
            <a:r>
              <a:rPr lang="en-US" sz="3800" i="1" dirty="0" smtClean="0">
                <a:solidFill>
                  <a:srgbClr val="00B050"/>
                </a:solidFill>
              </a:rPr>
              <a:t>r</a:t>
            </a:r>
            <a:r>
              <a:rPr lang="en-US" sz="3800" baseline="30000" dirty="0" smtClean="0">
                <a:solidFill>
                  <a:srgbClr val="00B050"/>
                </a:solidFill>
                <a:latin typeface="Cambria Math" pitchFamily="18" charset="0"/>
                <a:ea typeface="Cambria Math" pitchFamily="18" charset="0"/>
              </a:rPr>
              <a:t>2</a:t>
            </a:r>
            <a:r>
              <a:rPr lang="en-US" sz="3800" i="1" dirty="0" smtClean="0">
                <a:solidFill>
                  <a:srgbClr val="00B050"/>
                </a:solidFill>
              </a:rPr>
              <a:t>–c</a:t>
            </a:r>
            <a:r>
              <a:rPr lang="en-US" sz="3800" baseline="-25000" dirty="0" smtClean="0">
                <a:solidFill>
                  <a:srgbClr val="00B050"/>
                </a:solidFill>
                <a:latin typeface="Cambria Math" pitchFamily="18" charset="0"/>
                <a:ea typeface="Cambria Math" pitchFamily="18" charset="0"/>
              </a:rPr>
              <a:t>1</a:t>
            </a:r>
            <a:r>
              <a:rPr lang="en-US" sz="3800" i="1" dirty="0" smtClean="0">
                <a:solidFill>
                  <a:srgbClr val="00B050"/>
                </a:solidFill>
              </a:rPr>
              <a:t>r–c</a:t>
            </a:r>
            <a:r>
              <a:rPr lang="en-US" sz="3800" baseline="-25000" dirty="0" smtClean="0">
                <a:solidFill>
                  <a:srgbClr val="00B050"/>
                </a:solidFill>
                <a:latin typeface="Cambria Math" pitchFamily="18" charset="0"/>
                <a:ea typeface="Cambria Math" pitchFamily="18" charset="0"/>
              </a:rPr>
              <a:t>2</a:t>
            </a:r>
            <a:r>
              <a:rPr lang="en-US" sz="3800" i="1" dirty="0" smtClean="0">
                <a:solidFill>
                  <a:srgbClr val="00B050"/>
                </a:solidFill>
              </a:rPr>
              <a:t>=</a:t>
            </a:r>
            <a:r>
              <a:rPr lang="en-US" sz="3800" dirty="0" smtClean="0">
                <a:solidFill>
                  <a:srgbClr val="00B050"/>
                </a:solidFill>
                <a:latin typeface="Cambria Math" pitchFamily="18" charset="0"/>
                <a:ea typeface="Cambria Math" pitchFamily="18" charset="0"/>
              </a:rPr>
              <a:t>0</a:t>
            </a:r>
            <a:r>
              <a:rPr lang="en-US" sz="3800" i="1" dirty="0" smtClean="0"/>
              <a:t> </a:t>
            </a:r>
            <a:r>
              <a:rPr lang="en-US" sz="3800" dirty="0" smtClean="0"/>
              <a:t>has two </a:t>
            </a:r>
            <a:r>
              <a:rPr lang="en-US" sz="3800" dirty="0" smtClean="0">
                <a:solidFill>
                  <a:srgbClr val="FF0000"/>
                </a:solidFill>
              </a:rPr>
              <a:t>distinct roots </a:t>
            </a:r>
            <a:r>
              <a:rPr lang="en-US" sz="3800" i="1" dirty="0" smtClean="0"/>
              <a:t>r</a:t>
            </a:r>
            <a:r>
              <a:rPr lang="en-US" sz="3800" i="1" baseline="-25000" dirty="0" smtClean="0"/>
              <a:t>1</a:t>
            </a:r>
            <a:r>
              <a:rPr lang="en-US" sz="3800" dirty="0" smtClean="0"/>
              <a:t> and </a:t>
            </a:r>
            <a:r>
              <a:rPr lang="en-US" sz="3800" i="1" dirty="0" smtClean="0"/>
              <a:t>r</a:t>
            </a:r>
            <a:r>
              <a:rPr lang="en-US" sz="3800" i="1" baseline="-25000" dirty="0" smtClean="0"/>
              <a:t>2</a:t>
            </a:r>
            <a:r>
              <a:rPr lang="en-US" sz="3800" dirty="0" smtClean="0"/>
              <a:t>. Then the sequence {</a:t>
            </a:r>
            <a:r>
              <a:rPr lang="en-US" sz="3800" i="1" dirty="0" smtClean="0"/>
              <a:t>a</a:t>
            </a:r>
            <a:r>
              <a:rPr lang="en-US" sz="3800" i="1" baseline="-25000" dirty="0" smtClean="0"/>
              <a:t>n</a:t>
            </a:r>
            <a:r>
              <a:rPr lang="en-US" sz="3800" dirty="0" smtClean="0"/>
              <a:t>} is a solution to the recurrence relation </a:t>
            </a:r>
            <a:r>
              <a:rPr lang="en-US" sz="3800" i="1" dirty="0" smtClean="0"/>
              <a:t>a</a:t>
            </a:r>
            <a:r>
              <a:rPr lang="en-US" sz="3800" i="1" baseline="-25000" dirty="0" smtClean="0"/>
              <a:t>n</a:t>
            </a:r>
            <a:r>
              <a:rPr lang="en-US" sz="3800" i="1" dirty="0" smtClean="0"/>
              <a:t>= </a:t>
            </a:r>
            <a:r>
              <a:rPr lang="en-US" sz="3800" dirty="0" smtClean="0"/>
              <a:t>c</a:t>
            </a:r>
            <a:r>
              <a:rPr lang="en-US" sz="3800" baseline="-25000" dirty="0" smtClean="0">
                <a:latin typeface="Cambria Math" pitchFamily="18" charset="0"/>
                <a:ea typeface="Cambria Math" pitchFamily="18" charset="0"/>
              </a:rPr>
              <a:t>1</a:t>
            </a:r>
            <a:r>
              <a:rPr lang="en-US" sz="3800" i="1" dirty="0" smtClean="0"/>
              <a:t>a</a:t>
            </a:r>
            <a:r>
              <a:rPr lang="en-US" sz="3800" i="1" baseline="-25000" dirty="0" smtClean="0"/>
              <a:t>n</a:t>
            </a:r>
            <a:r>
              <a:rPr lang="en-US" sz="3800" baseline="-25000" dirty="0" smtClean="0">
                <a:latin typeface="Cambria Math"/>
                <a:ea typeface="Cambria Math"/>
              </a:rPr>
              <a:t>−</a:t>
            </a:r>
            <a:r>
              <a:rPr lang="en-US" sz="3800" baseline="-25000" dirty="0" smtClean="0">
                <a:latin typeface="Cambria Math" pitchFamily="18" charset="0"/>
                <a:ea typeface="Cambria Math" pitchFamily="18" charset="0"/>
              </a:rPr>
              <a:t>1</a:t>
            </a:r>
            <a:r>
              <a:rPr lang="en-US" sz="3800" i="1" dirty="0" smtClean="0"/>
              <a:t>+ c</a:t>
            </a:r>
            <a:r>
              <a:rPr lang="en-US" sz="3800" baseline="-25000" dirty="0" smtClean="0">
                <a:latin typeface="Cambria Math" pitchFamily="18" charset="0"/>
                <a:ea typeface="Cambria Math" pitchFamily="18" charset="0"/>
              </a:rPr>
              <a:t>2</a:t>
            </a:r>
            <a:r>
              <a:rPr lang="en-US" sz="3800" i="1" dirty="0" smtClean="0"/>
              <a:t>a</a:t>
            </a:r>
            <a:r>
              <a:rPr lang="en-US" sz="3800" i="1" baseline="-25000" dirty="0" smtClean="0"/>
              <a:t>n</a:t>
            </a:r>
            <a:r>
              <a:rPr lang="en-US" sz="3800" i="1" baseline="-25000" dirty="0" smtClean="0">
                <a:latin typeface="Cambria Math"/>
                <a:ea typeface="Cambria Math"/>
              </a:rPr>
              <a:t>−</a:t>
            </a:r>
            <a:r>
              <a:rPr lang="en-US" sz="3800" baseline="-25000" dirty="0" smtClean="0">
                <a:latin typeface="Cambria Math" pitchFamily="18" charset="0"/>
                <a:ea typeface="Cambria Math" pitchFamily="18" charset="0"/>
              </a:rPr>
              <a:t>2</a:t>
            </a:r>
            <a:r>
              <a:rPr lang="en-US" sz="3800" i="1" dirty="0" smtClean="0"/>
              <a:t> </a:t>
            </a:r>
            <a:r>
              <a:rPr lang="en-US" sz="3800" dirty="0" smtClean="0"/>
              <a:t>if and only if </a:t>
            </a:r>
            <a:r>
              <a:rPr lang="en-US" altLang="zh-TW" sz="3800" i="1" dirty="0" smtClean="0">
                <a:solidFill>
                  <a:srgbClr val="FF0000"/>
                </a:solidFill>
              </a:rPr>
              <a:t>a</a:t>
            </a:r>
            <a:r>
              <a:rPr lang="en-US" altLang="zh-TW" sz="3800" i="1" baseline="-25000" dirty="0" smtClean="0">
                <a:solidFill>
                  <a:srgbClr val="FF0000"/>
                </a:solidFill>
              </a:rPr>
              <a:t>n </a:t>
            </a:r>
            <a:r>
              <a:rPr lang="en-US" altLang="zh-TW" sz="3800" dirty="0" smtClean="0">
                <a:solidFill>
                  <a:srgbClr val="FF0000"/>
                </a:solidFill>
              </a:rPr>
              <a:t>= </a:t>
            </a:r>
            <a:r>
              <a:rPr lang="el-GR" altLang="zh-TW" sz="3800" dirty="0" smtClean="0">
                <a:solidFill>
                  <a:srgbClr val="FF0000"/>
                </a:solidFill>
              </a:rPr>
              <a:t>α</a:t>
            </a:r>
            <a:r>
              <a:rPr lang="en-US" altLang="zh-TW" sz="3800" baseline="-25000" dirty="0" smtClean="0">
                <a:solidFill>
                  <a:srgbClr val="FF0000"/>
                </a:solidFill>
                <a:latin typeface="Cambria Math" pitchFamily="18" charset="0"/>
                <a:ea typeface="Cambria Math" pitchFamily="18" charset="0"/>
              </a:rPr>
              <a:t>1</a:t>
            </a:r>
            <a:r>
              <a:rPr lang="en-US" altLang="zh-TW" sz="3800" i="1" dirty="0" smtClean="0">
                <a:solidFill>
                  <a:srgbClr val="FF0000"/>
                </a:solidFill>
              </a:rPr>
              <a:t>r</a:t>
            </a:r>
            <a:r>
              <a:rPr lang="en-US" altLang="zh-TW" sz="3800" i="1" baseline="-25000" dirty="0" smtClean="0">
                <a:solidFill>
                  <a:srgbClr val="FF0000"/>
                </a:solidFill>
              </a:rPr>
              <a:t>1</a:t>
            </a:r>
            <a:r>
              <a:rPr lang="en-US" altLang="zh-TW" sz="3800" baseline="30000" dirty="0" smtClean="0">
                <a:solidFill>
                  <a:srgbClr val="FF0000"/>
                </a:solidFill>
                <a:latin typeface="Cambria Math" pitchFamily="18" charset="0"/>
                <a:ea typeface="Cambria Math" pitchFamily="18" charset="0"/>
              </a:rPr>
              <a:t>n </a:t>
            </a:r>
            <a:r>
              <a:rPr lang="en-US" altLang="zh-TW" sz="3800" dirty="0" smtClean="0">
                <a:solidFill>
                  <a:srgbClr val="FF0000"/>
                </a:solidFill>
              </a:rPr>
              <a:t>+</a:t>
            </a:r>
            <a:r>
              <a:rPr lang="el-GR" altLang="zh-TW" sz="3800" dirty="0" smtClean="0">
                <a:solidFill>
                  <a:srgbClr val="FF0000"/>
                </a:solidFill>
              </a:rPr>
              <a:t> α</a:t>
            </a:r>
            <a:r>
              <a:rPr lang="en-US" altLang="zh-TW" sz="3800" baseline="-25000" dirty="0" smtClean="0">
                <a:solidFill>
                  <a:srgbClr val="FF0000"/>
                </a:solidFill>
                <a:latin typeface="Cambria Math" pitchFamily="18" charset="0"/>
                <a:ea typeface="Cambria Math" pitchFamily="18" charset="0"/>
              </a:rPr>
              <a:t>2</a:t>
            </a:r>
            <a:r>
              <a:rPr lang="en-US" altLang="zh-TW" sz="3800" i="1" dirty="0" smtClean="0">
                <a:solidFill>
                  <a:srgbClr val="FF0000"/>
                </a:solidFill>
              </a:rPr>
              <a:t>r</a:t>
            </a:r>
            <a:r>
              <a:rPr lang="en-US" altLang="zh-TW" sz="3800" i="1" baseline="-25000" dirty="0" smtClean="0">
                <a:solidFill>
                  <a:srgbClr val="FF0000"/>
                </a:solidFill>
              </a:rPr>
              <a:t>2</a:t>
            </a:r>
            <a:r>
              <a:rPr lang="en-US" altLang="zh-TW" sz="3800" baseline="30000" dirty="0" smtClean="0">
                <a:solidFill>
                  <a:srgbClr val="FF0000"/>
                </a:solidFill>
                <a:latin typeface="Cambria Math" pitchFamily="18" charset="0"/>
                <a:ea typeface="Cambria Math" pitchFamily="18" charset="0"/>
              </a:rPr>
              <a:t>n</a:t>
            </a:r>
            <a:r>
              <a:rPr lang="en-US" altLang="zh-TW" sz="3800" dirty="0" smtClean="0"/>
              <a:t>, </a:t>
            </a:r>
            <a:r>
              <a:rPr lang="en-US" sz="3800" dirty="0" smtClean="0"/>
              <a:t>for </a:t>
            </a:r>
            <a:r>
              <a:rPr lang="en-US" sz="3800" i="1" dirty="0" smtClean="0"/>
              <a:t>n = </a:t>
            </a:r>
            <a:r>
              <a:rPr lang="en-US" sz="3800" dirty="0" smtClean="0">
                <a:latin typeface="Cambria Math" pitchFamily="18" charset="0"/>
                <a:ea typeface="Cambria Math" pitchFamily="18" charset="0"/>
              </a:rPr>
              <a:t>0</a:t>
            </a:r>
            <a:r>
              <a:rPr lang="en-US" sz="3800" i="1" dirty="0" smtClean="0"/>
              <a:t>,</a:t>
            </a:r>
            <a:r>
              <a:rPr lang="en-US" sz="3800" dirty="0" smtClean="0">
                <a:latin typeface="Cambria Math" pitchFamily="18" charset="0"/>
                <a:ea typeface="Cambria Math" pitchFamily="18" charset="0"/>
              </a:rPr>
              <a:t>1</a:t>
            </a:r>
            <a:r>
              <a:rPr lang="en-US" sz="3800" i="1" dirty="0" smtClean="0"/>
              <a:t>,</a:t>
            </a:r>
            <a:r>
              <a:rPr lang="en-US" sz="3800" dirty="0" smtClean="0">
                <a:latin typeface="Cambria Math" pitchFamily="18" charset="0"/>
                <a:ea typeface="Cambria Math" pitchFamily="18" charset="0"/>
              </a:rPr>
              <a:t>2</a:t>
            </a:r>
            <a:r>
              <a:rPr lang="en-US" sz="3800" i="1" dirty="0" smtClean="0"/>
              <a:t>,…</a:t>
            </a:r>
            <a:r>
              <a:rPr lang="en-US" sz="3800" dirty="0" smtClean="0"/>
              <a:t>, where </a:t>
            </a:r>
            <a:r>
              <a:rPr lang="el-GR" sz="3800" dirty="0" smtClean="0"/>
              <a:t>α</a:t>
            </a:r>
            <a:r>
              <a:rPr lang="en-US" sz="3800" baseline="-25000" dirty="0" smtClean="0">
                <a:latin typeface="Cambria Math" pitchFamily="18" charset="0"/>
                <a:ea typeface="Cambria Math" pitchFamily="18" charset="0"/>
              </a:rPr>
              <a:t>1</a:t>
            </a:r>
            <a:r>
              <a:rPr lang="en-US" sz="3800" baseline="-25000" dirty="0" smtClean="0"/>
              <a:t> </a:t>
            </a:r>
            <a:r>
              <a:rPr lang="en-US" sz="3800" dirty="0" smtClean="0"/>
              <a:t>and</a:t>
            </a:r>
            <a:r>
              <a:rPr lang="en-US" sz="3800" baseline="-25000" dirty="0" smtClean="0"/>
              <a:t> </a:t>
            </a:r>
            <a:r>
              <a:rPr lang="el-GR" sz="3800" dirty="0" smtClean="0"/>
              <a:t>α</a:t>
            </a:r>
            <a:r>
              <a:rPr lang="en-US" sz="3800" baseline="-25000" dirty="0" smtClean="0">
                <a:latin typeface="Cambria Math" pitchFamily="18" charset="0"/>
                <a:ea typeface="Cambria Math" pitchFamily="18" charset="0"/>
              </a:rPr>
              <a:t>2</a:t>
            </a:r>
            <a:r>
              <a:rPr lang="en-US" sz="3800" dirty="0" smtClean="0"/>
              <a:t> are constants.</a:t>
            </a:r>
          </a:p>
          <a:p>
            <a:pPr marL="0" indent="0">
              <a:buNone/>
            </a:pPr>
            <a:r>
              <a:rPr lang="en-US" sz="4200" b="1" dirty="0" smtClean="0"/>
              <a:t>Proof: </a:t>
            </a:r>
          </a:p>
          <a:p>
            <a:pPr marL="0" indent="0">
              <a:buNone/>
            </a:pPr>
            <a:r>
              <a:rPr lang="en-US" sz="3800" dirty="0" smtClean="0">
                <a:sym typeface="Wingdings" pitchFamily="2" charset="2"/>
              </a:rPr>
              <a:t>(</a:t>
            </a:r>
            <a:r>
              <a:rPr lang="en-US" sz="3800" dirty="0" smtClean="0">
                <a:solidFill>
                  <a:srgbClr val="FF0000"/>
                </a:solidFill>
                <a:sym typeface="Symbol"/>
              </a:rPr>
              <a:t></a:t>
            </a:r>
            <a:r>
              <a:rPr lang="en-US" sz="3800" dirty="0" smtClean="0">
                <a:sym typeface="Wingdings" pitchFamily="2" charset="2"/>
              </a:rPr>
              <a:t>) ( i.e., </a:t>
            </a:r>
            <a:r>
              <a:rPr lang="en-US" altLang="zh-TW" sz="3800" i="1" dirty="0" smtClean="0"/>
              <a:t>a</a:t>
            </a:r>
            <a:r>
              <a:rPr lang="en-US" altLang="zh-TW" sz="3800" i="1" baseline="-25000" dirty="0" smtClean="0"/>
              <a:t>n </a:t>
            </a:r>
            <a:r>
              <a:rPr lang="en-US" altLang="zh-TW" sz="3800" dirty="0" smtClean="0"/>
              <a:t>= </a:t>
            </a:r>
            <a:r>
              <a:rPr lang="el-GR" altLang="zh-TW" sz="3800" dirty="0" smtClean="0"/>
              <a:t>α</a:t>
            </a:r>
            <a:r>
              <a:rPr lang="en-US" altLang="zh-TW" sz="3800" baseline="-25000" dirty="0" smtClean="0">
                <a:latin typeface="Cambria Math" pitchFamily="18" charset="0"/>
                <a:ea typeface="Cambria Math" pitchFamily="18" charset="0"/>
              </a:rPr>
              <a:t>1</a:t>
            </a:r>
            <a:r>
              <a:rPr lang="en-US" altLang="zh-TW" sz="3800" i="1" dirty="0" smtClean="0"/>
              <a:t>r</a:t>
            </a:r>
            <a:r>
              <a:rPr lang="en-US" altLang="zh-TW" sz="3800" i="1" baseline="-25000" dirty="0" smtClean="0"/>
              <a:t>1</a:t>
            </a:r>
            <a:r>
              <a:rPr lang="en-US" altLang="zh-TW" sz="3800" baseline="30000" dirty="0" smtClean="0">
                <a:latin typeface="Cambria Math" pitchFamily="18" charset="0"/>
                <a:ea typeface="Cambria Math" pitchFamily="18" charset="0"/>
              </a:rPr>
              <a:t>n </a:t>
            </a:r>
            <a:r>
              <a:rPr lang="en-US" altLang="zh-TW" sz="3800" dirty="0" smtClean="0"/>
              <a:t>+</a:t>
            </a:r>
            <a:r>
              <a:rPr lang="el-GR" altLang="zh-TW" sz="3800" dirty="0" smtClean="0"/>
              <a:t> α</a:t>
            </a:r>
            <a:r>
              <a:rPr lang="en-US" altLang="zh-TW" sz="3800" baseline="-25000" dirty="0" smtClean="0">
                <a:latin typeface="Cambria Math" pitchFamily="18" charset="0"/>
                <a:ea typeface="Cambria Math" pitchFamily="18" charset="0"/>
              </a:rPr>
              <a:t>2</a:t>
            </a:r>
            <a:r>
              <a:rPr lang="en-US" altLang="zh-TW" sz="3800" i="1" dirty="0" smtClean="0"/>
              <a:t>r</a:t>
            </a:r>
            <a:r>
              <a:rPr lang="en-US" altLang="zh-TW" sz="3800" i="1" baseline="-25000" dirty="0" smtClean="0"/>
              <a:t>2</a:t>
            </a:r>
            <a:r>
              <a:rPr lang="en-US" altLang="zh-TW" sz="3800" baseline="30000" dirty="0" smtClean="0">
                <a:latin typeface="Cambria Math" pitchFamily="18" charset="0"/>
                <a:ea typeface="Cambria Math" pitchFamily="18" charset="0"/>
              </a:rPr>
              <a:t>n </a:t>
            </a:r>
            <a:r>
              <a:rPr lang="en-US" altLang="zh-TW" sz="3800" dirty="0" smtClean="0">
                <a:latin typeface="Cambria Math" pitchFamily="18" charset="0"/>
                <a:ea typeface="Cambria Math" pitchFamily="18" charset="0"/>
                <a:sym typeface="Symbol"/>
              </a:rPr>
              <a:t></a:t>
            </a:r>
            <a:r>
              <a:rPr lang="en-US" altLang="zh-TW" sz="3800" i="1" dirty="0" smtClean="0"/>
              <a:t> </a:t>
            </a:r>
            <a:r>
              <a:rPr lang="en-US" altLang="zh-TW" sz="3800" b="1" i="1" dirty="0" smtClean="0">
                <a:solidFill>
                  <a:srgbClr val="7030A0"/>
                </a:solidFill>
              </a:rPr>
              <a:t>a</a:t>
            </a:r>
            <a:r>
              <a:rPr lang="en-US" altLang="zh-TW" sz="3800" b="1" i="1" baseline="-25000" dirty="0" smtClean="0">
                <a:solidFill>
                  <a:srgbClr val="7030A0"/>
                </a:solidFill>
              </a:rPr>
              <a:t>n</a:t>
            </a:r>
            <a:r>
              <a:rPr lang="en-US" altLang="zh-TW" sz="3800" b="1" i="1" dirty="0" smtClean="0">
                <a:solidFill>
                  <a:srgbClr val="7030A0"/>
                </a:solidFill>
              </a:rPr>
              <a:t>= </a:t>
            </a:r>
            <a:r>
              <a:rPr lang="en-US" altLang="zh-TW" sz="3800" b="1" dirty="0" smtClean="0">
                <a:solidFill>
                  <a:srgbClr val="7030A0"/>
                </a:solidFill>
              </a:rPr>
              <a:t>c</a:t>
            </a:r>
            <a:r>
              <a:rPr lang="en-US" altLang="zh-TW" sz="3800" b="1" baseline="-25000" dirty="0" smtClean="0">
                <a:solidFill>
                  <a:srgbClr val="7030A0"/>
                </a:solidFill>
                <a:latin typeface="Cambria Math" pitchFamily="18" charset="0"/>
                <a:ea typeface="Cambria Math" pitchFamily="18" charset="0"/>
              </a:rPr>
              <a:t>1</a:t>
            </a:r>
            <a:r>
              <a:rPr lang="en-US" altLang="zh-TW" sz="3800" b="1" i="1" dirty="0" smtClean="0">
                <a:solidFill>
                  <a:srgbClr val="7030A0"/>
                </a:solidFill>
              </a:rPr>
              <a:t>a</a:t>
            </a:r>
            <a:r>
              <a:rPr lang="en-US" altLang="zh-TW" sz="3800" b="1" i="1" baseline="-25000" dirty="0" smtClean="0">
                <a:solidFill>
                  <a:srgbClr val="7030A0"/>
                </a:solidFill>
              </a:rPr>
              <a:t>n</a:t>
            </a:r>
            <a:r>
              <a:rPr lang="en-US" altLang="zh-TW" sz="3800" b="1" baseline="-25000" dirty="0" smtClean="0">
                <a:solidFill>
                  <a:srgbClr val="7030A0"/>
                </a:solidFill>
                <a:latin typeface="Cambria Math"/>
                <a:ea typeface="Cambria Math"/>
              </a:rPr>
              <a:t>−</a:t>
            </a:r>
            <a:r>
              <a:rPr lang="en-US" altLang="zh-TW" sz="3800" b="1" baseline="-25000" dirty="0" smtClean="0">
                <a:solidFill>
                  <a:srgbClr val="7030A0"/>
                </a:solidFill>
                <a:latin typeface="Cambria Math" pitchFamily="18" charset="0"/>
                <a:ea typeface="Cambria Math" pitchFamily="18" charset="0"/>
              </a:rPr>
              <a:t>1</a:t>
            </a:r>
            <a:r>
              <a:rPr lang="en-US" altLang="zh-TW" sz="3800" b="1" i="1" dirty="0" smtClean="0">
                <a:solidFill>
                  <a:srgbClr val="7030A0"/>
                </a:solidFill>
              </a:rPr>
              <a:t>+ c</a:t>
            </a:r>
            <a:r>
              <a:rPr lang="en-US" altLang="zh-TW" sz="3800" b="1" baseline="-25000" dirty="0" smtClean="0">
                <a:solidFill>
                  <a:srgbClr val="7030A0"/>
                </a:solidFill>
                <a:latin typeface="Cambria Math" pitchFamily="18" charset="0"/>
                <a:ea typeface="Cambria Math" pitchFamily="18" charset="0"/>
              </a:rPr>
              <a:t>2</a:t>
            </a:r>
            <a:r>
              <a:rPr lang="en-US" altLang="zh-TW" sz="3800" b="1" i="1" dirty="0" smtClean="0">
                <a:solidFill>
                  <a:srgbClr val="7030A0"/>
                </a:solidFill>
              </a:rPr>
              <a:t>a</a:t>
            </a:r>
            <a:r>
              <a:rPr lang="en-US" altLang="zh-TW" sz="3800" b="1" i="1" baseline="-25000" dirty="0" smtClean="0">
                <a:solidFill>
                  <a:srgbClr val="7030A0"/>
                </a:solidFill>
              </a:rPr>
              <a:t>n</a:t>
            </a:r>
            <a:r>
              <a:rPr lang="en-US" altLang="zh-TW" sz="3800" b="1" i="1" baseline="-25000" dirty="0" smtClean="0">
                <a:solidFill>
                  <a:srgbClr val="7030A0"/>
                </a:solidFill>
                <a:latin typeface="Cambria Math"/>
                <a:ea typeface="Cambria Math"/>
              </a:rPr>
              <a:t>−</a:t>
            </a:r>
            <a:r>
              <a:rPr lang="en-US" altLang="zh-TW" sz="3800" b="1" baseline="-25000" dirty="0" smtClean="0">
                <a:solidFill>
                  <a:srgbClr val="7030A0"/>
                </a:solidFill>
                <a:latin typeface="Cambria Math" pitchFamily="18" charset="0"/>
                <a:ea typeface="Cambria Math" pitchFamily="18" charset="0"/>
              </a:rPr>
              <a:t>2</a:t>
            </a:r>
            <a:r>
              <a:rPr lang="en-US" altLang="zh-TW" sz="3800" b="1" i="1" dirty="0" smtClean="0">
                <a:solidFill>
                  <a:srgbClr val="7030A0"/>
                </a:solidFill>
              </a:rPr>
              <a:t> </a:t>
            </a:r>
            <a:r>
              <a:rPr lang="en-US" altLang="zh-TW" sz="3800" dirty="0" smtClean="0">
                <a:latin typeface="Cambria Math" pitchFamily="18" charset="0"/>
                <a:ea typeface="Cambria Math" pitchFamily="18" charset="0"/>
              </a:rPr>
              <a:t>)</a:t>
            </a:r>
          </a:p>
          <a:p>
            <a:pPr marL="358775" indent="0">
              <a:buNone/>
            </a:pPr>
            <a:r>
              <a:rPr lang="en-US" altLang="zh-TW" sz="3800" dirty="0" smtClean="0"/>
              <a:t>c</a:t>
            </a:r>
            <a:r>
              <a:rPr lang="en-US" altLang="zh-TW" sz="3800" baseline="-25000" dirty="0" smtClean="0">
                <a:latin typeface="Cambria Math" pitchFamily="18" charset="0"/>
                <a:ea typeface="Cambria Math" pitchFamily="18" charset="0"/>
              </a:rPr>
              <a:t>1</a:t>
            </a:r>
            <a:r>
              <a:rPr lang="en-US" altLang="zh-TW" sz="3800" i="1" dirty="0" smtClean="0">
                <a:solidFill>
                  <a:srgbClr val="FF0000"/>
                </a:solidFill>
              </a:rPr>
              <a:t>a</a:t>
            </a:r>
            <a:r>
              <a:rPr lang="en-US" altLang="zh-TW" sz="3800" i="1" baseline="-25000" dirty="0" smtClean="0">
                <a:solidFill>
                  <a:srgbClr val="FF0000"/>
                </a:solidFill>
              </a:rPr>
              <a:t>n</a:t>
            </a:r>
            <a:r>
              <a:rPr lang="en-US" altLang="zh-TW" sz="3800" baseline="-25000" dirty="0" smtClean="0">
                <a:solidFill>
                  <a:srgbClr val="FF0000"/>
                </a:solidFill>
                <a:latin typeface="Cambria Math"/>
                <a:ea typeface="Cambria Math"/>
              </a:rPr>
              <a:t>−</a:t>
            </a:r>
            <a:r>
              <a:rPr lang="en-US" altLang="zh-TW" sz="3800" baseline="-25000" dirty="0" smtClean="0">
                <a:solidFill>
                  <a:srgbClr val="FF0000"/>
                </a:solidFill>
                <a:latin typeface="Cambria Math" pitchFamily="18" charset="0"/>
                <a:ea typeface="Cambria Math" pitchFamily="18" charset="0"/>
              </a:rPr>
              <a:t>1</a:t>
            </a:r>
            <a:r>
              <a:rPr lang="en-US" altLang="zh-TW" sz="3800" dirty="0" smtClean="0"/>
              <a:t>+</a:t>
            </a:r>
            <a:r>
              <a:rPr lang="en-US" altLang="zh-TW" sz="3800" i="1" dirty="0" smtClean="0"/>
              <a:t>c</a:t>
            </a:r>
            <a:r>
              <a:rPr lang="en-US" altLang="zh-TW" sz="3800" baseline="-25000" dirty="0" smtClean="0">
                <a:latin typeface="Cambria Math" pitchFamily="18" charset="0"/>
                <a:ea typeface="Cambria Math" pitchFamily="18" charset="0"/>
              </a:rPr>
              <a:t>2</a:t>
            </a:r>
            <a:r>
              <a:rPr lang="en-US" altLang="zh-TW" sz="3800" i="1" dirty="0" smtClean="0">
                <a:solidFill>
                  <a:srgbClr val="FF0000"/>
                </a:solidFill>
              </a:rPr>
              <a:t>a</a:t>
            </a:r>
            <a:r>
              <a:rPr lang="en-US" altLang="zh-TW" sz="3800" i="1" baseline="-25000" dirty="0" smtClean="0">
                <a:solidFill>
                  <a:srgbClr val="FF0000"/>
                </a:solidFill>
              </a:rPr>
              <a:t>n</a:t>
            </a:r>
            <a:r>
              <a:rPr lang="en-US" altLang="zh-TW" sz="3800" i="1" baseline="-25000" dirty="0" smtClean="0">
                <a:solidFill>
                  <a:srgbClr val="FF0000"/>
                </a:solidFill>
                <a:latin typeface="Cambria Math"/>
                <a:ea typeface="Cambria Math"/>
              </a:rPr>
              <a:t>−</a:t>
            </a:r>
            <a:r>
              <a:rPr lang="en-US" altLang="zh-TW" sz="3800" baseline="-25000" dirty="0" smtClean="0">
                <a:solidFill>
                  <a:srgbClr val="FF0000"/>
                </a:solidFill>
                <a:latin typeface="Cambria Math" pitchFamily="18" charset="0"/>
                <a:ea typeface="Cambria Math" pitchFamily="18" charset="0"/>
              </a:rPr>
              <a:t>2 </a:t>
            </a:r>
            <a:r>
              <a:rPr lang="en-US" altLang="zh-TW" sz="3800" dirty="0" smtClean="0"/>
              <a:t>=c</a:t>
            </a:r>
            <a:r>
              <a:rPr lang="en-US" altLang="zh-TW" sz="3800" baseline="-25000" dirty="0" smtClean="0">
                <a:latin typeface="Cambria Math" pitchFamily="18" charset="0"/>
                <a:ea typeface="Cambria Math" pitchFamily="18" charset="0"/>
              </a:rPr>
              <a:t>1</a:t>
            </a:r>
            <a:r>
              <a:rPr lang="en-US" altLang="zh-TW" sz="3800" dirty="0" smtClean="0"/>
              <a:t>(</a:t>
            </a:r>
            <a:r>
              <a:rPr lang="el-GR" altLang="zh-TW" sz="3800" dirty="0" smtClean="0">
                <a:solidFill>
                  <a:srgbClr val="FF0000"/>
                </a:solidFill>
              </a:rPr>
              <a:t>α</a:t>
            </a:r>
            <a:r>
              <a:rPr lang="en-US" altLang="zh-TW" sz="3800" baseline="-25000" dirty="0" smtClean="0">
                <a:solidFill>
                  <a:srgbClr val="FF0000"/>
                </a:solidFill>
              </a:rPr>
              <a:t>1</a:t>
            </a:r>
            <a:r>
              <a:rPr lang="en-US" altLang="zh-TW" sz="3800" dirty="0" smtClean="0">
                <a:solidFill>
                  <a:srgbClr val="FF0000"/>
                </a:solidFill>
              </a:rPr>
              <a:t>r</a:t>
            </a:r>
            <a:r>
              <a:rPr lang="en-US" altLang="zh-TW" sz="3800" baseline="-25000" dirty="0" smtClean="0">
                <a:solidFill>
                  <a:srgbClr val="FF0000"/>
                </a:solidFill>
              </a:rPr>
              <a:t>1</a:t>
            </a:r>
            <a:r>
              <a:rPr lang="en-US" altLang="zh-TW" sz="3800" baseline="30000" dirty="0">
                <a:solidFill>
                  <a:srgbClr val="FF0000"/>
                </a:solidFill>
              </a:rPr>
              <a:t>n</a:t>
            </a:r>
            <a:r>
              <a:rPr lang="en-US" altLang="zh-TW" sz="3800" baseline="30000" dirty="0" smtClean="0">
                <a:solidFill>
                  <a:srgbClr val="FF0000"/>
                </a:solidFill>
              </a:rPr>
              <a:t>-1</a:t>
            </a:r>
            <a:r>
              <a:rPr lang="en-US" altLang="zh-TW" sz="3800" dirty="0" smtClean="0">
                <a:solidFill>
                  <a:srgbClr val="FF0000"/>
                </a:solidFill>
              </a:rPr>
              <a:t> +</a:t>
            </a:r>
            <a:r>
              <a:rPr lang="el-GR" altLang="zh-TW" sz="3800" dirty="0" smtClean="0">
                <a:solidFill>
                  <a:srgbClr val="FF0000"/>
                </a:solidFill>
              </a:rPr>
              <a:t> α</a:t>
            </a:r>
            <a:r>
              <a:rPr lang="en-US" altLang="zh-TW" sz="3800" baseline="-25000" dirty="0" smtClean="0">
                <a:solidFill>
                  <a:srgbClr val="FF0000"/>
                </a:solidFill>
              </a:rPr>
              <a:t>2</a:t>
            </a:r>
            <a:r>
              <a:rPr lang="en-US" altLang="zh-TW" sz="3800" dirty="0" smtClean="0">
                <a:solidFill>
                  <a:srgbClr val="FF0000"/>
                </a:solidFill>
              </a:rPr>
              <a:t>r</a:t>
            </a:r>
            <a:r>
              <a:rPr lang="en-US" altLang="zh-TW" sz="3800" baseline="-25000" dirty="0" smtClean="0">
                <a:solidFill>
                  <a:srgbClr val="FF0000"/>
                </a:solidFill>
              </a:rPr>
              <a:t>2</a:t>
            </a:r>
            <a:r>
              <a:rPr lang="en-US" altLang="zh-TW" sz="3800" baseline="30000" dirty="0">
                <a:solidFill>
                  <a:srgbClr val="FF0000"/>
                </a:solidFill>
              </a:rPr>
              <a:t>n</a:t>
            </a:r>
            <a:r>
              <a:rPr lang="en-US" altLang="zh-TW" sz="3800" baseline="30000" dirty="0" smtClean="0">
                <a:solidFill>
                  <a:srgbClr val="FF0000"/>
                </a:solidFill>
              </a:rPr>
              <a:t>-1</a:t>
            </a:r>
            <a:r>
              <a:rPr lang="en-US" altLang="zh-TW" sz="3800" dirty="0" smtClean="0"/>
              <a:t>)+</a:t>
            </a:r>
            <a:r>
              <a:rPr lang="en-US" altLang="zh-TW" sz="3800" i="1" dirty="0" smtClean="0"/>
              <a:t>c</a:t>
            </a:r>
            <a:r>
              <a:rPr lang="en-US" altLang="zh-TW" sz="3800" baseline="-25000" dirty="0" smtClean="0">
                <a:latin typeface="Cambria Math" pitchFamily="18" charset="0"/>
                <a:ea typeface="Cambria Math" pitchFamily="18" charset="0"/>
              </a:rPr>
              <a:t>2</a:t>
            </a:r>
            <a:r>
              <a:rPr lang="en-US" altLang="zh-TW" sz="3800" dirty="0" smtClean="0"/>
              <a:t>(</a:t>
            </a:r>
            <a:r>
              <a:rPr lang="el-GR" altLang="zh-TW" sz="3800" dirty="0" smtClean="0">
                <a:solidFill>
                  <a:srgbClr val="FF0000"/>
                </a:solidFill>
              </a:rPr>
              <a:t>α</a:t>
            </a:r>
            <a:r>
              <a:rPr lang="en-US" altLang="zh-TW" sz="3800" baseline="-25000" dirty="0" smtClean="0">
                <a:solidFill>
                  <a:srgbClr val="FF0000"/>
                </a:solidFill>
              </a:rPr>
              <a:t>1</a:t>
            </a:r>
            <a:r>
              <a:rPr lang="en-US" altLang="zh-TW" sz="3800" dirty="0" smtClean="0">
                <a:solidFill>
                  <a:srgbClr val="FF0000"/>
                </a:solidFill>
              </a:rPr>
              <a:t>r</a:t>
            </a:r>
            <a:r>
              <a:rPr lang="en-US" altLang="zh-TW" sz="3800" baseline="-25000" dirty="0" smtClean="0">
                <a:solidFill>
                  <a:srgbClr val="FF0000"/>
                </a:solidFill>
              </a:rPr>
              <a:t>1</a:t>
            </a:r>
            <a:r>
              <a:rPr lang="en-US" altLang="zh-TW" sz="3800" baseline="30000" dirty="0" smtClean="0">
                <a:solidFill>
                  <a:srgbClr val="FF0000"/>
                </a:solidFill>
              </a:rPr>
              <a:t>n-2</a:t>
            </a:r>
            <a:r>
              <a:rPr lang="en-US" altLang="zh-TW" sz="3800" dirty="0" smtClean="0">
                <a:solidFill>
                  <a:srgbClr val="FF0000"/>
                </a:solidFill>
              </a:rPr>
              <a:t> +</a:t>
            </a:r>
            <a:r>
              <a:rPr lang="el-GR" altLang="zh-TW" sz="3800" dirty="0" smtClean="0">
                <a:solidFill>
                  <a:srgbClr val="FF0000"/>
                </a:solidFill>
              </a:rPr>
              <a:t> α</a:t>
            </a:r>
            <a:r>
              <a:rPr lang="en-US" altLang="zh-TW" sz="3800" baseline="-25000" dirty="0" smtClean="0">
                <a:solidFill>
                  <a:srgbClr val="FF0000"/>
                </a:solidFill>
              </a:rPr>
              <a:t>2</a:t>
            </a:r>
            <a:r>
              <a:rPr lang="en-US" altLang="zh-TW" sz="3800" dirty="0" smtClean="0">
                <a:solidFill>
                  <a:srgbClr val="FF0000"/>
                </a:solidFill>
              </a:rPr>
              <a:t>r</a:t>
            </a:r>
            <a:r>
              <a:rPr lang="en-US" altLang="zh-TW" sz="3800" baseline="-25000" dirty="0" smtClean="0">
                <a:solidFill>
                  <a:srgbClr val="FF0000"/>
                </a:solidFill>
              </a:rPr>
              <a:t>2</a:t>
            </a:r>
            <a:r>
              <a:rPr lang="en-US" altLang="zh-TW" sz="3800" baseline="30000" dirty="0" smtClean="0">
                <a:solidFill>
                  <a:srgbClr val="FF0000"/>
                </a:solidFill>
              </a:rPr>
              <a:t>n-2</a:t>
            </a:r>
            <a:r>
              <a:rPr lang="en-US" altLang="zh-TW" sz="3800" dirty="0" smtClean="0"/>
              <a:t>)</a:t>
            </a:r>
          </a:p>
          <a:p>
            <a:pPr marL="358775" indent="0">
              <a:buNone/>
              <a:tabLst>
                <a:tab pos="1706563" algn="l"/>
              </a:tabLst>
            </a:pPr>
            <a:r>
              <a:rPr lang="en-US" altLang="zh-TW" sz="3800" dirty="0"/>
              <a:t>	</a:t>
            </a:r>
            <a:r>
              <a:rPr lang="en-US" altLang="zh-TW" sz="3800" dirty="0" smtClean="0"/>
              <a:t>=</a:t>
            </a:r>
            <a:r>
              <a:rPr lang="el-GR" altLang="zh-TW" sz="3800" dirty="0" smtClean="0">
                <a:solidFill>
                  <a:srgbClr val="FF0000"/>
                </a:solidFill>
              </a:rPr>
              <a:t>α</a:t>
            </a:r>
            <a:r>
              <a:rPr lang="en-US" altLang="zh-TW" sz="3800" baseline="-25000" dirty="0" smtClean="0">
                <a:solidFill>
                  <a:srgbClr val="FF0000"/>
                </a:solidFill>
              </a:rPr>
              <a:t>1</a:t>
            </a:r>
            <a:r>
              <a:rPr lang="en-US" altLang="zh-TW" sz="3800" dirty="0" smtClean="0">
                <a:solidFill>
                  <a:srgbClr val="FF0000"/>
                </a:solidFill>
              </a:rPr>
              <a:t>r</a:t>
            </a:r>
            <a:r>
              <a:rPr lang="en-US" altLang="zh-TW" sz="3800" baseline="-25000" dirty="0" smtClean="0">
                <a:solidFill>
                  <a:srgbClr val="FF0000"/>
                </a:solidFill>
              </a:rPr>
              <a:t>1</a:t>
            </a:r>
            <a:r>
              <a:rPr lang="en-US" altLang="zh-TW" sz="3800" baseline="30000" dirty="0" smtClean="0">
                <a:solidFill>
                  <a:srgbClr val="FF0000"/>
                </a:solidFill>
              </a:rPr>
              <a:t>n-2</a:t>
            </a:r>
            <a:r>
              <a:rPr lang="en-US" altLang="zh-TW" sz="3800" dirty="0" smtClean="0">
                <a:solidFill>
                  <a:srgbClr val="002060"/>
                </a:solidFill>
              </a:rPr>
              <a:t>(</a:t>
            </a:r>
            <a:r>
              <a:rPr lang="en-US" altLang="zh-TW" sz="3800" dirty="0" smtClean="0">
                <a:solidFill>
                  <a:srgbClr val="00B050"/>
                </a:solidFill>
              </a:rPr>
              <a:t>c</a:t>
            </a:r>
            <a:r>
              <a:rPr lang="en-US" altLang="zh-TW" sz="3800" baseline="-25000" dirty="0" smtClean="0">
                <a:solidFill>
                  <a:srgbClr val="00B050"/>
                </a:solidFill>
              </a:rPr>
              <a:t>1</a:t>
            </a:r>
            <a:r>
              <a:rPr lang="en-US" altLang="zh-TW" sz="3800" dirty="0" smtClean="0">
                <a:solidFill>
                  <a:srgbClr val="00B050"/>
                </a:solidFill>
              </a:rPr>
              <a:t>r</a:t>
            </a:r>
            <a:r>
              <a:rPr lang="en-US" altLang="zh-TW" sz="3800" baseline="-25000" dirty="0" smtClean="0">
                <a:solidFill>
                  <a:srgbClr val="00B050"/>
                </a:solidFill>
              </a:rPr>
              <a:t>1</a:t>
            </a:r>
            <a:r>
              <a:rPr lang="en-US" altLang="zh-TW" sz="3800" dirty="0" smtClean="0">
                <a:solidFill>
                  <a:srgbClr val="00B050"/>
                </a:solidFill>
              </a:rPr>
              <a:t>+c</a:t>
            </a:r>
            <a:r>
              <a:rPr lang="en-US" altLang="zh-TW" sz="3800" baseline="-25000" dirty="0" smtClean="0">
                <a:solidFill>
                  <a:srgbClr val="00B050"/>
                </a:solidFill>
              </a:rPr>
              <a:t>2</a:t>
            </a:r>
            <a:r>
              <a:rPr lang="en-US" altLang="zh-TW" sz="3800" dirty="0" smtClean="0">
                <a:solidFill>
                  <a:srgbClr val="002060"/>
                </a:solidFill>
              </a:rPr>
              <a:t>)</a:t>
            </a:r>
            <a:r>
              <a:rPr lang="en-US" altLang="zh-TW" sz="3800" dirty="0" smtClean="0">
                <a:solidFill>
                  <a:srgbClr val="FF0000"/>
                </a:solidFill>
              </a:rPr>
              <a:t>+</a:t>
            </a:r>
            <a:r>
              <a:rPr lang="el-GR" altLang="zh-TW" sz="3800" dirty="0" smtClean="0">
                <a:solidFill>
                  <a:srgbClr val="FF0000"/>
                </a:solidFill>
              </a:rPr>
              <a:t> α</a:t>
            </a:r>
            <a:r>
              <a:rPr lang="en-US" altLang="zh-TW" sz="3800" baseline="-25000" dirty="0" smtClean="0">
                <a:solidFill>
                  <a:srgbClr val="FF0000"/>
                </a:solidFill>
              </a:rPr>
              <a:t>2</a:t>
            </a:r>
            <a:r>
              <a:rPr lang="en-US" altLang="zh-TW" sz="3800" dirty="0" smtClean="0">
                <a:solidFill>
                  <a:srgbClr val="FF0000"/>
                </a:solidFill>
              </a:rPr>
              <a:t>r</a:t>
            </a:r>
            <a:r>
              <a:rPr lang="en-US" altLang="zh-TW" sz="3800" baseline="-25000" dirty="0" smtClean="0">
                <a:solidFill>
                  <a:srgbClr val="FF0000"/>
                </a:solidFill>
              </a:rPr>
              <a:t>2</a:t>
            </a:r>
            <a:r>
              <a:rPr lang="en-US" altLang="zh-TW" sz="3800" baseline="30000" dirty="0" smtClean="0">
                <a:solidFill>
                  <a:srgbClr val="FF0000"/>
                </a:solidFill>
              </a:rPr>
              <a:t>n-2</a:t>
            </a:r>
            <a:r>
              <a:rPr lang="en-US" altLang="zh-TW" sz="3800" dirty="0" smtClean="0"/>
              <a:t>(</a:t>
            </a:r>
            <a:r>
              <a:rPr lang="en-US" altLang="zh-TW" sz="3800" dirty="0" smtClean="0">
                <a:solidFill>
                  <a:srgbClr val="00B050"/>
                </a:solidFill>
              </a:rPr>
              <a:t>c</a:t>
            </a:r>
            <a:r>
              <a:rPr lang="en-US" altLang="zh-TW" sz="3800" baseline="-25000" dirty="0" smtClean="0">
                <a:solidFill>
                  <a:srgbClr val="00B050"/>
                </a:solidFill>
              </a:rPr>
              <a:t>1</a:t>
            </a:r>
            <a:r>
              <a:rPr lang="en-US" altLang="zh-TW" sz="3800" dirty="0" smtClean="0">
                <a:solidFill>
                  <a:srgbClr val="00B050"/>
                </a:solidFill>
              </a:rPr>
              <a:t>r</a:t>
            </a:r>
            <a:r>
              <a:rPr lang="en-US" altLang="zh-TW" sz="3800" baseline="-25000" dirty="0" smtClean="0">
                <a:solidFill>
                  <a:srgbClr val="00B050"/>
                </a:solidFill>
              </a:rPr>
              <a:t>2</a:t>
            </a:r>
            <a:r>
              <a:rPr lang="en-US" altLang="zh-TW" sz="3800" dirty="0" smtClean="0">
                <a:solidFill>
                  <a:srgbClr val="00B050"/>
                </a:solidFill>
              </a:rPr>
              <a:t>+c</a:t>
            </a:r>
            <a:r>
              <a:rPr lang="en-US" altLang="zh-TW" sz="3800" baseline="-25000" dirty="0" smtClean="0">
                <a:solidFill>
                  <a:srgbClr val="00B050"/>
                </a:solidFill>
              </a:rPr>
              <a:t>2</a:t>
            </a:r>
            <a:r>
              <a:rPr lang="en-US" altLang="zh-TW" sz="3800" dirty="0" smtClean="0"/>
              <a:t>)=</a:t>
            </a:r>
            <a:r>
              <a:rPr lang="el-GR" altLang="zh-TW" sz="3800" dirty="0" smtClean="0"/>
              <a:t>α</a:t>
            </a:r>
            <a:r>
              <a:rPr lang="en-US" altLang="zh-TW" sz="3800" baseline="-25000" dirty="0" smtClean="0"/>
              <a:t>1</a:t>
            </a:r>
            <a:r>
              <a:rPr lang="en-US" altLang="zh-TW" sz="3800" dirty="0" smtClean="0"/>
              <a:t>r</a:t>
            </a:r>
            <a:r>
              <a:rPr lang="en-US" altLang="zh-TW" sz="3800" baseline="-25000" dirty="0" smtClean="0"/>
              <a:t>1</a:t>
            </a:r>
            <a:r>
              <a:rPr lang="en-US" altLang="zh-TW" sz="3800" baseline="30000" dirty="0" smtClean="0"/>
              <a:t>n</a:t>
            </a:r>
            <a:r>
              <a:rPr lang="en-US" altLang="zh-TW" sz="3800" dirty="0" smtClean="0"/>
              <a:t>+</a:t>
            </a:r>
            <a:r>
              <a:rPr lang="el-GR" altLang="zh-TW" sz="3800" dirty="0" smtClean="0"/>
              <a:t>α</a:t>
            </a:r>
            <a:r>
              <a:rPr lang="en-US" altLang="zh-TW" sz="3800" baseline="-25000" dirty="0" smtClean="0"/>
              <a:t>2</a:t>
            </a:r>
            <a:r>
              <a:rPr lang="en-US" altLang="zh-TW" sz="3800" dirty="0" smtClean="0"/>
              <a:t>r</a:t>
            </a:r>
            <a:r>
              <a:rPr lang="en-US" altLang="zh-TW" sz="3800" baseline="-25000" dirty="0" smtClean="0"/>
              <a:t>2</a:t>
            </a:r>
            <a:r>
              <a:rPr lang="en-US" altLang="zh-TW" sz="3800" baseline="30000" dirty="0" smtClean="0"/>
              <a:t>n</a:t>
            </a:r>
            <a:r>
              <a:rPr lang="en-US" altLang="zh-TW" sz="3800" dirty="0" smtClean="0">
                <a:solidFill>
                  <a:srgbClr val="FF0000"/>
                </a:solidFill>
              </a:rPr>
              <a:t>=</a:t>
            </a:r>
            <a:r>
              <a:rPr lang="en-US" altLang="zh-TW" sz="3800" i="1" dirty="0" smtClean="0">
                <a:solidFill>
                  <a:srgbClr val="FF0000"/>
                </a:solidFill>
              </a:rPr>
              <a:t>a</a:t>
            </a:r>
            <a:r>
              <a:rPr lang="en-US" altLang="zh-TW" sz="3800" i="1" baseline="-25000" dirty="0" smtClean="0">
                <a:solidFill>
                  <a:srgbClr val="FF0000"/>
                </a:solidFill>
              </a:rPr>
              <a:t>n</a:t>
            </a:r>
            <a:endParaRPr lang="en-US" altLang="zh-TW" sz="3800" dirty="0" smtClean="0">
              <a:latin typeface="Cambria Math" pitchFamily="18" charset="0"/>
              <a:ea typeface="Cambria Math" pitchFamily="18" charset="0"/>
            </a:endParaRPr>
          </a:p>
          <a:p>
            <a:pPr marL="0" indent="0">
              <a:buNone/>
            </a:pPr>
            <a:r>
              <a:rPr lang="en-US" altLang="zh-TW" sz="3300" dirty="0" smtClean="0">
                <a:latin typeface="Cambria Math" pitchFamily="18" charset="0"/>
                <a:ea typeface="Cambria Math" pitchFamily="18" charset="0"/>
              </a:rPr>
              <a:t>(</a:t>
            </a:r>
            <a:r>
              <a:rPr lang="en-US" altLang="zh-TW" sz="3300" dirty="0" smtClean="0">
                <a:solidFill>
                  <a:srgbClr val="FF0000"/>
                </a:solidFill>
                <a:sym typeface="Symbol"/>
              </a:rPr>
              <a:t></a:t>
            </a:r>
            <a:r>
              <a:rPr lang="en-US" altLang="zh-TW" sz="3300" dirty="0" smtClean="0">
                <a:sym typeface="Symbol"/>
              </a:rPr>
              <a:t>) </a:t>
            </a:r>
            <a:r>
              <a:rPr lang="en-US" altLang="zh-TW" sz="3800" dirty="0" smtClean="0">
                <a:sym typeface="Symbol"/>
              </a:rPr>
              <a:t>( i.e., </a:t>
            </a:r>
            <a:r>
              <a:rPr lang="en-US" altLang="zh-TW" sz="3800" i="1" dirty="0" smtClean="0"/>
              <a:t>a</a:t>
            </a:r>
            <a:r>
              <a:rPr lang="en-US" altLang="zh-TW" sz="3800" i="1" baseline="-25000" dirty="0" smtClean="0"/>
              <a:t>n</a:t>
            </a:r>
            <a:r>
              <a:rPr lang="en-US" altLang="zh-TW" sz="3800" i="1" dirty="0" smtClean="0"/>
              <a:t>= </a:t>
            </a:r>
            <a:r>
              <a:rPr lang="en-US" altLang="zh-TW" sz="3800" dirty="0" smtClean="0"/>
              <a:t>c</a:t>
            </a:r>
            <a:r>
              <a:rPr lang="en-US" altLang="zh-TW" sz="3800" baseline="-25000" dirty="0" smtClean="0">
                <a:latin typeface="Cambria Math" pitchFamily="18" charset="0"/>
                <a:ea typeface="Cambria Math" pitchFamily="18" charset="0"/>
              </a:rPr>
              <a:t>1</a:t>
            </a:r>
            <a:r>
              <a:rPr lang="en-US" altLang="zh-TW" sz="3800" i="1" dirty="0" smtClean="0"/>
              <a:t>a</a:t>
            </a:r>
            <a:r>
              <a:rPr lang="en-US" altLang="zh-TW" sz="3800" i="1" baseline="-25000" dirty="0" smtClean="0"/>
              <a:t>n</a:t>
            </a:r>
            <a:r>
              <a:rPr lang="en-US" altLang="zh-TW" sz="3800" baseline="-25000" dirty="0" smtClean="0">
                <a:latin typeface="Cambria Math"/>
                <a:ea typeface="Cambria Math"/>
              </a:rPr>
              <a:t>−</a:t>
            </a:r>
            <a:r>
              <a:rPr lang="en-US" altLang="zh-TW" sz="3800" baseline="-25000" dirty="0" smtClean="0">
                <a:latin typeface="Cambria Math" pitchFamily="18" charset="0"/>
                <a:ea typeface="Cambria Math" pitchFamily="18" charset="0"/>
              </a:rPr>
              <a:t>1</a:t>
            </a:r>
            <a:r>
              <a:rPr lang="en-US" altLang="zh-TW" sz="3800" i="1" dirty="0" smtClean="0"/>
              <a:t>+ c</a:t>
            </a:r>
            <a:r>
              <a:rPr lang="en-US" altLang="zh-TW" sz="3800" baseline="-25000" dirty="0" smtClean="0">
                <a:latin typeface="Cambria Math" pitchFamily="18" charset="0"/>
                <a:ea typeface="Cambria Math" pitchFamily="18" charset="0"/>
              </a:rPr>
              <a:t>2</a:t>
            </a:r>
            <a:r>
              <a:rPr lang="en-US" altLang="zh-TW" sz="3800" i="1" dirty="0" smtClean="0"/>
              <a:t>a</a:t>
            </a:r>
            <a:r>
              <a:rPr lang="en-US" altLang="zh-TW" sz="3800" i="1" baseline="-25000" dirty="0" smtClean="0"/>
              <a:t>n</a:t>
            </a:r>
            <a:r>
              <a:rPr lang="en-US" altLang="zh-TW" sz="3800" i="1" baseline="-25000" dirty="0" smtClean="0">
                <a:latin typeface="Cambria Math"/>
                <a:ea typeface="Cambria Math"/>
              </a:rPr>
              <a:t>−</a:t>
            </a:r>
            <a:r>
              <a:rPr lang="en-US" altLang="zh-TW" sz="3800" baseline="-25000" dirty="0" smtClean="0">
                <a:latin typeface="Cambria Math" pitchFamily="18" charset="0"/>
                <a:ea typeface="Cambria Math" pitchFamily="18" charset="0"/>
              </a:rPr>
              <a:t>2</a:t>
            </a:r>
            <a:r>
              <a:rPr lang="en-US" altLang="zh-TW" sz="3800" i="1" dirty="0" smtClean="0"/>
              <a:t> with a</a:t>
            </a:r>
            <a:r>
              <a:rPr lang="en-US" altLang="zh-TW" sz="3800" i="1" baseline="-25000" dirty="0" smtClean="0"/>
              <a:t>0</a:t>
            </a:r>
            <a:r>
              <a:rPr lang="en-US" altLang="zh-TW" sz="3800" dirty="0" smtClean="0"/>
              <a:t>=K</a:t>
            </a:r>
            <a:r>
              <a:rPr lang="en-US" altLang="zh-TW" sz="3800" baseline="-25000" dirty="0" smtClean="0">
                <a:latin typeface="Cambria Math" pitchFamily="18" charset="0"/>
                <a:ea typeface="Cambria Math" pitchFamily="18" charset="0"/>
              </a:rPr>
              <a:t>0</a:t>
            </a:r>
            <a:r>
              <a:rPr lang="en-US" altLang="zh-TW" sz="3800" i="1" dirty="0" smtClean="0"/>
              <a:t> </a:t>
            </a:r>
            <a:r>
              <a:rPr lang="en-US" altLang="zh-TW" sz="3800" dirty="0" smtClean="0"/>
              <a:t>and</a:t>
            </a:r>
            <a:r>
              <a:rPr lang="en-US" altLang="zh-TW" sz="3800" i="1" dirty="0" smtClean="0"/>
              <a:t> a</a:t>
            </a:r>
            <a:r>
              <a:rPr lang="en-US" altLang="zh-TW" sz="3800" i="1" baseline="-25000" dirty="0" smtClean="0"/>
              <a:t>1</a:t>
            </a:r>
            <a:r>
              <a:rPr lang="en-US" altLang="zh-TW" sz="3800" dirty="0" smtClean="0"/>
              <a:t>=K</a:t>
            </a:r>
            <a:r>
              <a:rPr lang="en-US" altLang="zh-TW" sz="3800" baseline="-25000" dirty="0" smtClean="0">
                <a:latin typeface="Cambria Math" pitchFamily="18" charset="0"/>
                <a:ea typeface="Cambria Math" pitchFamily="18" charset="0"/>
              </a:rPr>
              <a:t>1</a:t>
            </a:r>
            <a:r>
              <a:rPr lang="en-US" altLang="zh-TW" sz="3800" i="1" dirty="0" smtClean="0"/>
              <a:t> </a:t>
            </a:r>
            <a:r>
              <a:rPr lang="en-US" altLang="zh-TW" sz="3800" dirty="0" smtClean="0">
                <a:latin typeface="Cambria Math" pitchFamily="18" charset="0"/>
                <a:ea typeface="Cambria Math" pitchFamily="18" charset="0"/>
                <a:sym typeface="Symbol"/>
              </a:rPr>
              <a:t> </a:t>
            </a:r>
            <a:r>
              <a:rPr lang="en-US" altLang="zh-TW" sz="3800" i="1" dirty="0" smtClean="0">
                <a:solidFill>
                  <a:srgbClr val="7030A0"/>
                </a:solidFill>
              </a:rPr>
              <a:t>a</a:t>
            </a:r>
            <a:r>
              <a:rPr lang="en-US" altLang="zh-TW" sz="3800" i="1" baseline="-25000" dirty="0" smtClean="0">
                <a:solidFill>
                  <a:srgbClr val="7030A0"/>
                </a:solidFill>
              </a:rPr>
              <a:t>n </a:t>
            </a:r>
            <a:r>
              <a:rPr lang="en-US" altLang="zh-TW" sz="3800" dirty="0" smtClean="0">
                <a:solidFill>
                  <a:srgbClr val="7030A0"/>
                </a:solidFill>
              </a:rPr>
              <a:t>= </a:t>
            </a:r>
            <a:r>
              <a:rPr lang="el-GR" altLang="zh-TW" sz="3800" dirty="0" smtClean="0">
                <a:solidFill>
                  <a:srgbClr val="7030A0"/>
                </a:solidFill>
              </a:rPr>
              <a:t>α</a:t>
            </a:r>
            <a:r>
              <a:rPr lang="en-US" altLang="zh-TW" sz="3800" baseline="-25000" dirty="0" smtClean="0">
                <a:solidFill>
                  <a:srgbClr val="7030A0"/>
                </a:solidFill>
                <a:latin typeface="Cambria Math" pitchFamily="18" charset="0"/>
                <a:ea typeface="Cambria Math" pitchFamily="18" charset="0"/>
              </a:rPr>
              <a:t>1</a:t>
            </a:r>
            <a:r>
              <a:rPr lang="en-US" altLang="zh-TW" sz="3800" i="1" dirty="0" smtClean="0">
                <a:solidFill>
                  <a:srgbClr val="7030A0"/>
                </a:solidFill>
              </a:rPr>
              <a:t>r</a:t>
            </a:r>
            <a:r>
              <a:rPr lang="en-US" altLang="zh-TW" sz="3800" i="1" baseline="-25000" dirty="0" smtClean="0">
                <a:solidFill>
                  <a:srgbClr val="7030A0"/>
                </a:solidFill>
              </a:rPr>
              <a:t>1</a:t>
            </a:r>
            <a:r>
              <a:rPr lang="en-US" altLang="zh-TW" sz="3800" baseline="30000" dirty="0" smtClean="0">
                <a:solidFill>
                  <a:srgbClr val="7030A0"/>
                </a:solidFill>
                <a:latin typeface="Cambria Math" pitchFamily="18" charset="0"/>
                <a:ea typeface="Cambria Math" pitchFamily="18" charset="0"/>
              </a:rPr>
              <a:t>n </a:t>
            </a:r>
            <a:r>
              <a:rPr lang="en-US" altLang="zh-TW" sz="3800" dirty="0" smtClean="0">
                <a:solidFill>
                  <a:srgbClr val="7030A0"/>
                </a:solidFill>
              </a:rPr>
              <a:t>+</a:t>
            </a:r>
            <a:r>
              <a:rPr lang="el-GR" altLang="zh-TW" sz="3800" dirty="0" smtClean="0">
                <a:solidFill>
                  <a:srgbClr val="7030A0"/>
                </a:solidFill>
              </a:rPr>
              <a:t> α</a:t>
            </a:r>
            <a:r>
              <a:rPr lang="en-US" altLang="zh-TW" sz="3800" baseline="-25000" dirty="0" smtClean="0">
                <a:solidFill>
                  <a:srgbClr val="7030A0"/>
                </a:solidFill>
                <a:latin typeface="Cambria Math" pitchFamily="18" charset="0"/>
                <a:ea typeface="Cambria Math" pitchFamily="18" charset="0"/>
              </a:rPr>
              <a:t>2</a:t>
            </a:r>
            <a:r>
              <a:rPr lang="en-US" altLang="zh-TW" sz="3800" i="1" dirty="0" smtClean="0">
                <a:solidFill>
                  <a:srgbClr val="7030A0"/>
                </a:solidFill>
              </a:rPr>
              <a:t>r</a:t>
            </a:r>
            <a:r>
              <a:rPr lang="en-US" altLang="zh-TW" sz="3800" i="1" baseline="-25000" dirty="0" smtClean="0">
                <a:solidFill>
                  <a:srgbClr val="7030A0"/>
                </a:solidFill>
              </a:rPr>
              <a:t>2</a:t>
            </a:r>
            <a:r>
              <a:rPr lang="en-US" altLang="zh-TW" sz="3800" baseline="30000" dirty="0" smtClean="0">
                <a:solidFill>
                  <a:srgbClr val="7030A0"/>
                </a:solidFill>
                <a:latin typeface="Cambria Math" pitchFamily="18" charset="0"/>
                <a:ea typeface="Cambria Math" pitchFamily="18" charset="0"/>
              </a:rPr>
              <a:t>n </a:t>
            </a:r>
            <a:r>
              <a:rPr lang="en-US" altLang="zh-TW" sz="3800" dirty="0" smtClean="0">
                <a:latin typeface="Cambria Math" pitchFamily="18" charset="0"/>
                <a:ea typeface="Cambria Math" pitchFamily="18" charset="0"/>
              </a:rPr>
              <a:t>)</a:t>
            </a:r>
          </a:p>
          <a:p>
            <a:pPr indent="15875">
              <a:lnSpc>
                <a:spcPct val="95000"/>
              </a:lnSpc>
              <a:buNone/>
            </a:pPr>
            <a:r>
              <a:rPr lang="en-US" altLang="zh-TW" sz="3800" dirty="0" smtClean="0"/>
              <a:t>We will prove this by using </a:t>
            </a:r>
            <a:r>
              <a:rPr lang="en-US" altLang="zh-TW" sz="3800" b="1" dirty="0" smtClean="0"/>
              <a:t>strong induction</a:t>
            </a:r>
            <a:r>
              <a:rPr lang="en-US" altLang="zh-TW" sz="3800" dirty="0" smtClean="0"/>
              <a:t>:</a:t>
            </a:r>
          </a:p>
          <a:p>
            <a:pPr indent="15875">
              <a:lnSpc>
                <a:spcPct val="95000"/>
              </a:lnSpc>
              <a:buNone/>
            </a:pPr>
            <a:r>
              <a:rPr lang="en-US" altLang="zh-TW" sz="3800" dirty="0" smtClean="0">
                <a:solidFill>
                  <a:srgbClr val="00B0F0"/>
                </a:solidFill>
              </a:rPr>
              <a:t>Basis Step: </a:t>
            </a:r>
          </a:p>
          <a:p>
            <a:pPr lvl="1">
              <a:lnSpc>
                <a:spcPct val="95000"/>
              </a:lnSpc>
            </a:pPr>
            <a:r>
              <a:rPr lang="en-US" altLang="zh-TW" sz="3800" i="1" dirty="0"/>
              <a:t>a</a:t>
            </a:r>
            <a:r>
              <a:rPr lang="en-US" altLang="zh-TW" sz="3800" baseline="-25000" dirty="0" smtClean="0"/>
              <a:t>0</a:t>
            </a:r>
            <a:r>
              <a:rPr lang="en-US" altLang="zh-TW" sz="3800" dirty="0" smtClean="0"/>
              <a:t> =K</a:t>
            </a:r>
            <a:r>
              <a:rPr lang="en-US" altLang="zh-TW" sz="3800" baseline="-25000" dirty="0" smtClean="0">
                <a:latin typeface="Cambria Math" pitchFamily="18" charset="0"/>
                <a:ea typeface="Cambria Math" pitchFamily="18" charset="0"/>
              </a:rPr>
              <a:t>0</a:t>
            </a:r>
            <a:r>
              <a:rPr lang="en-US" altLang="zh-TW" sz="3800" dirty="0" smtClean="0"/>
              <a:t>=</a:t>
            </a:r>
            <a:r>
              <a:rPr lang="el-GR" altLang="zh-TW" sz="3800" dirty="0" smtClean="0">
                <a:solidFill>
                  <a:srgbClr val="FF0000"/>
                </a:solidFill>
              </a:rPr>
              <a:t>α</a:t>
            </a:r>
            <a:r>
              <a:rPr lang="en-US" altLang="zh-TW" sz="3800" baseline="-25000" dirty="0" smtClean="0">
                <a:solidFill>
                  <a:srgbClr val="FF0000"/>
                </a:solidFill>
                <a:latin typeface="Cambria Math" pitchFamily="18" charset="0"/>
                <a:ea typeface="Cambria Math" pitchFamily="18" charset="0"/>
              </a:rPr>
              <a:t>1</a:t>
            </a:r>
            <a:r>
              <a:rPr lang="en-US" altLang="zh-TW" sz="3800" i="1" dirty="0" smtClean="0">
                <a:solidFill>
                  <a:srgbClr val="FF0000"/>
                </a:solidFill>
              </a:rPr>
              <a:t>r</a:t>
            </a:r>
            <a:r>
              <a:rPr lang="en-US" altLang="zh-TW" sz="3800" i="1" baseline="-25000" dirty="0" smtClean="0">
                <a:solidFill>
                  <a:srgbClr val="FF0000"/>
                </a:solidFill>
              </a:rPr>
              <a:t>1</a:t>
            </a:r>
            <a:r>
              <a:rPr lang="en-US" altLang="zh-TW" sz="3800" baseline="30000" dirty="0">
                <a:solidFill>
                  <a:srgbClr val="FF0000"/>
                </a:solidFill>
                <a:latin typeface="Cambria Math" pitchFamily="18" charset="0"/>
                <a:ea typeface="Cambria Math" pitchFamily="18" charset="0"/>
              </a:rPr>
              <a:t>0</a:t>
            </a:r>
            <a:r>
              <a:rPr lang="en-US" altLang="zh-TW" sz="3800" baseline="30000" dirty="0" smtClean="0">
                <a:solidFill>
                  <a:srgbClr val="FF0000"/>
                </a:solidFill>
                <a:latin typeface="Cambria Math" pitchFamily="18" charset="0"/>
                <a:ea typeface="Cambria Math" pitchFamily="18" charset="0"/>
              </a:rPr>
              <a:t> </a:t>
            </a:r>
            <a:r>
              <a:rPr lang="en-US" altLang="zh-TW" sz="3800" dirty="0" smtClean="0">
                <a:solidFill>
                  <a:srgbClr val="FF0000"/>
                </a:solidFill>
              </a:rPr>
              <a:t>+</a:t>
            </a:r>
            <a:r>
              <a:rPr lang="el-GR" altLang="zh-TW" sz="3800" dirty="0" smtClean="0">
                <a:solidFill>
                  <a:srgbClr val="FF0000"/>
                </a:solidFill>
              </a:rPr>
              <a:t> α</a:t>
            </a:r>
            <a:r>
              <a:rPr lang="en-US" altLang="zh-TW" sz="3800" baseline="-25000" dirty="0" smtClean="0">
                <a:solidFill>
                  <a:srgbClr val="FF0000"/>
                </a:solidFill>
                <a:latin typeface="Cambria Math" pitchFamily="18" charset="0"/>
                <a:ea typeface="Cambria Math" pitchFamily="18" charset="0"/>
              </a:rPr>
              <a:t>2</a:t>
            </a:r>
            <a:r>
              <a:rPr lang="en-US" altLang="zh-TW" sz="3800" i="1" dirty="0" smtClean="0">
                <a:solidFill>
                  <a:srgbClr val="FF0000"/>
                </a:solidFill>
              </a:rPr>
              <a:t>r</a:t>
            </a:r>
            <a:r>
              <a:rPr lang="en-US" altLang="zh-TW" sz="3800" i="1" baseline="-25000" dirty="0" smtClean="0">
                <a:solidFill>
                  <a:srgbClr val="FF0000"/>
                </a:solidFill>
              </a:rPr>
              <a:t>2</a:t>
            </a:r>
            <a:r>
              <a:rPr lang="en-US" altLang="zh-TW" sz="3800" baseline="30000" dirty="0">
                <a:solidFill>
                  <a:srgbClr val="FF0000"/>
                </a:solidFill>
                <a:latin typeface="Cambria Math" pitchFamily="18" charset="0"/>
                <a:ea typeface="Cambria Math" pitchFamily="18" charset="0"/>
              </a:rPr>
              <a:t>0</a:t>
            </a:r>
            <a:r>
              <a:rPr lang="en-US" altLang="zh-TW" sz="3800" dirty="0" smtClean="0"/>
              <a:t> =</a:t>
            </a:r>
            <a:r>
              <a:rPr lang="el-GR" altLang="zh-TW" sz="3800" dirty="0" smtClean="0">
                <a:solidFill>
                  <a:srgbClr val="FF0000"/>
                </a:solidFill>
              </a:rPr>
              <a:t> α</a:t>
            </a:r>
            <a:r>
              <a:rPr lang="en-US" altLang="zh-TW" sz="3800" baseline="-25000" dirty="0" smtClean="0">
                <a:solidFill>
                  <a:srgbClr val="FF0000"/>
                </a:solidFill>
                <a:latin typeface="Cambria Math" pitchFamily="18" charset="0"/>
                <a:ea typeface="Cambria Math" pitchFamily="18" charset="0"/>
              </a:rPr>
              <a:t>1</a:t>
            </a:r>
            <a:r>
              <a:rPr lang="en-US" altLang="zh-TW" sz="3800" dirty="0" smtClean="0">
                <a:solidFill>
                  <a:srgbClr val="FF0000"/>
                </a:solidFill>
              </a:rPr>
              <a:t>+</a:t>
            </a:r>
            <a:r>
              <a:rPr lang="el-GR" altLang="zh-TW" sz="3800" dirty="0" smtClean="0">
                <a:solidFill>
                  <a:srgbClr val="FF0000"/>
                </a:solidFill>
              </a:rPr>
              <a:t> α</a:t>
            </a:r>
            <a:r>
              <a:rPr lang="en-US" altLang="zh-TW" sz="3800" baseline="-25000" dirty="0" smtClean="0">
                <a:solidFill>
                  <a:srgbClr val="FF0000"/>
                </a:solidFill>
                <a:latin typeface="Cambria Math" pitchFamily="18" charset="0"/>
                <a:ea typeface="Cambria Math" pitchFamily="18" charset="0"/>
              </a:rPr>
              <a:t>2</a:t>
            </a:r>
            <a:r>
              <a:rPr lang="en-US" altLang="zh-TW" sz="3800" dirty="0" smtClean="0"/>
              <a:t> ;  </a:t>
            </a:r>
          </a:p>
          <a:p>
            <a:pPr lvl="1">
              <a:lnSpc>
                <a:spcPct val="95000"/>
              </a:lnSpc>
            </a:pPr>
            <a:r>
              <a:rPr lang="en-US" altLang="zh-TW" sz="3800" i="1" dirty="0" smtClean="0"/>
              <a:t>a</a:t>
            </a:r>
            <a:r>
              <a:rPr lang="en-US" altLang="zh-TW" sz="3800" baseline="-25000" dirty="0" smtClean="0"/>
              <a:t>1</a:t>
            </a:r>
            <a:r>
              <a:rPr lang="en-US" altLang="zh-TW" sz="3800" dirty="0" smtClean="0"/>
              <a:t> =K</a:t>
            </a:r>
            <a:r>
              <a:rPr lang="en-US" altLang="zh-TW" sz="3800" baseline="-25000" dirty="0" smtClean="0">
                <a:latin typeface="Cambria Math" pitchFamily="18" charset="0"/>
                <a:ea typeface="Cambria Math" pitchFamily="18" charset="0"/>
              </a:rPr>
              <a:t>1</a:t>
            </a:r>
            <a:r>
              <a:rPr lang="en-US" altLang="zh-TW" sz="3800" dirty="0" smtClean="0">
                <a:latin typeface="Cambria Math" pitchFamily="18" charset="0"/>
                <a:ea typeface="Cambria Math" pitchFamily="18" charset="0"/>
              </a:rPr>
              <a:t>=</a:t>
            </a:r>
            <a:r>
              <a:rPr lang="el-GR" altLang="zh-TW" sz="3800" dirty="0" smtClean="0">
                <a:solidFill>
                  <a:srgbClr val="FF0000"/>
                </a:solidFill>
              </a:rPr>
              <a:t>α</a:t>
            </a:r>
            <a:r>
              <a:rPr lang="en-US" altLang="zh-TW" sz="3800" baseline="-25000" dirty="0" smtClean="0">
                <a:solidFill>
                  <a:srgbClr val="FF0000"/>
                </a:solidFill>
                <a:latin typeface="Cambria Math" pitchFamily="18" charset="0"/>
                <a:ea typeface="Cambria Math" pitchFamily="18" charset="0"/>
              </a:rPr>
              <a:t>1</a:t>
            </a:r>
            <a:r>
              <a:rPr lang="en-US" altLang="zh-TW" sz="3800" dirty="0" smtClean="0"/>
              <a:t>r</a:t>
            </a:r>
            <a:r>
              <a:rPr lang="en-US" altLang="zh-TW" sz="3800" baseline="-25000" dirty="0" smtClean="0"/>
              <a:t>1</a:t>
            </a:r>
            <a:r>
              <a:rPr lang="en-US" altLang="zh-TW" sz="3800" dirty="0" smtClean="0"/>
              <a:t> + </a:t>
            </a:r>
            <a:r>
              <a:rPr lang="el-GR" altLang="zh-TW" sz="3800" dirty="0" smtClean="0">
                <a:solidFill>
                  <a:srgbClr val="FF0000"/>
                </a:solidFill>
              </a:rPr>
              <a:t>α</a:t>
            </a:r>
            <a:r>
              <a:rPr lang="en-US" altLang="zh-TW" sz="3800" baseline="-25000" dirty="0" smtClean="0">
                <a:solidFill>
                  <a:srgbClr val="FF0000"/>
                </a:solidFill>
                <a:latin typeface="Cambria Math" pitchFamily="18" charset="0"/>
                <a:ea typeface="Cambria Math" pitchFamily="18" charset="0"/>
              </a:rPr>
              <a:t>2</a:t>
            </a:r>
            <a:r>
              <a:rPr lang="en-US" altLang="zh-TW" sz="3800" dirty="0" smtClean="0"/>
              <a:t>r</a:t>
            </a:r>
            <a:r>
              <a:rPr lang="en-US" altLang="zh-TW" sz="3800" baseline="-25000" dirty="0" smtClean="0"/>
              <a:t>2</a:t>
            </a:r>
            <a:r>
              <a:rPr lang="en-US" altLang="zh-TW" sz="3800" dirty="0" smtClean="0"/>
              <a:t>  (since r</a:t>
            </a:r>
            <a:r>
              <a:rPr lang="en-US" altLang="zh-TW" sz="3800" baseline="-25000" dirty="0" smtClean="0"/>
              <a:t>1</a:t>
            </a:r>
            <a:r>
              <a:rPr lang="en-US" altLang="zh-TW" sz="3800" dirty="0" smtClean="0"/>
              <a:t> </a:t>
            </a:r>
            <a:r>
              <a:rPr lang="en-US" altLang="zh-TW" sz="3800" dirty="0" smtClean="0">
                <a:sym typeface="Symbol" pitchFamily="18" charset="2"/>
              </a:rPr>
              <a:t></a:t>
            </a:r>
            <a:r>
              <a:rPr lang="en-US" altLang="zh-TW" sz="3800" dirty="0" smtClean="0"/>
              <a:t> r</a:t>
            </a:r>
            <a:r>
              <a:rPr lang="en-US" altLang="zh-TW" sz="3800" baseline="-25000" dirty="0" smtClean="0"/>
              <a:t>2</a:t>
            </a:r>
            <a:r>
              <a:rPr lang="en-US" altLang="zh-TW" sz="3800" dirty="0" smtClean="0"/>
              <a:t>, (</a:t>
            </a:r>
            <a:r>
              <a:rPr lang="el-GR" altLang="zh-TW" sz="3800" dirty="0" smtClean="0">
                <a:solidFill>
                  <a:srgbClr val="FF0000"/>
                </a:solidFill>
              </a:rPr>
              <a:t>α</a:t>
            </a:r>
            <a:r>
              <a:rPr lang="en-US" altLang="zh-TW" sz="3800" baseline="-25000" dirty="0" smtClean="0">
                <a:solidFill>
                  <a:srgbClr val="FF0000"/>
                </a:solidFill>
                <a:latin typeface="Cambria Math" pitchFamily="18" charset="0"/>
                <a:ea typeface="Cambria Math" pitchFamily="18" charset="0"/>
              </a:rPr>
              <a:t>1</a:t>
            </a:r>
            <a:r>
              <a:rPr lang="en-US" altLang="zh-TW" sz="3800" dirty="0" smtClean="0"/>
              <a:t>,</a:t>
            </a:r>
            <a:r>
              <a:rPr lang="el-GR" altLang="zh-TW" sz="3800" dirty="0" smtClean="0">
                <a:solidFill>
                  <a:srgbClr val="FF0000"/>
                </a:solidFill>
              </a:rPr>
              <a:t> α</a:t>
            </a:r>
            <a:r>
              <a:rPr lang="en-US" altLang="zh-TW" sz="3800" baseline="-25000" dirty="0" smtClean="0">
                <a:solidFill>
                  <a:srgbClr val="FF0000"/>
                </a:solidFill>
                <a:latin typeface="Cambria Math" pitchFamily="18" charset="0"/>
                <a:ea typeface="Cambria Math" pitchFamily="18" charset="0"/>
              </a:rPr>
              <a:t>2</a:t>
            </a:r>
            <a:r>
              <a:rPr lang="en-US" altLang="zh-TW" sz="3800" dirty="0" smtClean="0"/>
              <a:t>) must exist!) ,</a:t>
            </a:r>
          </a:p>
          <a:p>
            <a:pPr indent="15875">
              <a:lnSpc>
                <a:spcPct val="95000"/>
              </a:lnSpc>
              <a:buNone/>
            </a:pPr>
            <a:r>
              <a:rPr lang="en-US" altLang="zh-TW" sz="3800" dirty="0" smtClean="0">
                <a:solidFill>
                  <a:srgbClr val="00B0F0"/>
                </a:solidFill>
              </a:rPr>
              <a:t>Induction Step:</a:t>
            </a:r>
          </a:p>
          <a:p>
            <a:pPr marL="442913" indent="-442913">
              <a:lnSpc>
                <a:spcPct val="95000"/>
              </a:lnSpc>
              <a:buNone/>
            </a:pPr>
            <a:r>
              <a:rPr lang="en-US" altLang="zh-TW" sz="3800" dirty="0" smtClean="0"/>
              <a:t>	</a:t>
            </a:r>
            <a:r>
              <a:rPr lang="en-US" altLang="zh-TW" sz="3800" u="sng" dirty="0" smtClean="0"/>
              <a:t>Inductive hypothesis</a:t>
            </a:r>
            <a:r>
              <a:rPr lang="en-US" altLang="zh-TW" sz="3800" dirty="0" smtClean="0"/>
              <a:t>: </a:t>
            </a:r>
            <a:r>
              <a:rPr lang="en-US" altLang="zh-TW" sz="3800" i="1" dirty="0" err="1" smtClean="0">
                <a:solidFill>
                  <a:srgbClr val="FF0000"/>
                </a:solidFill>
              </a:rPr>
              <a:t>a</a:t>
            </a:r>
            <a:r>
              <a:rPr lang="en-US" altLang="zh-TW" sz="3800" i="1" baseline="-25000" dirty="0" err="1" smtClean="0">
                <a:solidFill>
                  <a:srgbClr val="FF0000"/>
                </a:solidFill>
              </a:rPr>
              <a:t>j</a:t>
            </a:r>
            <a:r>
              <a:rPr lang="en-US" altLang="zh-TW" sz="3800" i="1" baseline="-25000" dirty="0" smtClean="0">
                <a:solidFill>
                  <a:srgbClr val="FF0000"/>
                </a:solidFill>
              </a:rPr>
              <a:t> </a:t>
            </a:r>
            <a:r>
              <a:rPr lang="en-US" altLang="zh-TW" sz="3800" dirty="0" smtClean="0">
                <a:solidFill>
                  <a:srgbClr val="FF0000"/>
                </a:solidFill>
              </a:rPr>
              <a:t>=</a:t>
            </a:r>
            <a:r>
              <a:rPr lang="en-US" altLang="zh-TW" sz="3800" dirty="0" smtClean="0"/>
              <a:t> </a:t>
            </a:r>
            <a:r>
              <a:rPr lang="el-GR" altLang="zh-TW" sz="3800" dirty="0" smtClean="0">
                <a:solidFill>
                  <a:srgbClr val="FF0000"/>
                </a:solidFill>
              </a:rPr>
              <a:t>α</a:t>
            </a:r>
            <a:r>
              <a:rPr lang="en-US" altLang="zh-TW" sz="3800" baseline="-25000" dirty="0" smtClean="0">
                <a:solidFill>
                  <a:srgbClr val="FF0000"/>
                </a:solidFill>
                <a:latin typeface="Cambria Math" pitchFamily="18" charset="0"/>
                <a:ea typeface="Cambria Math" pitchFamily="18" charset="0"/>
              </a:rPr>
              <a:t>1</a:t>
            </a:r>
            <a:r>
              <a:rPr lang="en-US" altLang="zh-TW" sz="3800" i="1" dirty="0" smtClean="0">
                <a:solidFill>
                  <a:srgbClr val="FF0000"/>
                </a:solidFill>
              </a:rPr>
              <a:t>r</a:t>
            </a:r>
            <a:r>
              <a:rPr lang="en-US" altLang="zh-TW" sz="3800" i="1" baseline="-25000" dirty="0" smtClean="0">
                <a:solidFill>
                  <a:srgbClr val="FF0000"/>
                </a:solidFill>
              </a:rPr>
              <a:t>1</a:t>
            </a:r>
            <a:r>
              <a:rPr lang="en-US" altLang="zh-TW" sz="3800" baseline="30000" dirty="0" smtClean="0">
                <a:solidFill>
                  <a:srgbClr val="FF0000"/>
                </a:solidFill>
                <a:latin typeface="Cambria Math" pitchFamily="18" charset="0"/>
                <a:ea typeface="Cambria Math" pitchFamily="18" charset="0"/>
              </a:rPr>
              <a:t>j </a:t>
            </a:r>
            <a:r>
              <a:rPr lang="en-US" altLang="zh-TW" sz="3800" dirty="0" smtClean="0">
                <a:solidFill>
                  <a:srgbClr val="FF0000"/>
                </a:solidFill>
              </a:rPr>
              <a:t>+</a:t>
            </a:r>
            <a:r>
              <a:rPr lang="el-GR" altLang="zh-TW" sz="3800" dirty="0" smtClean="0">
                <a:solidFill>
                  <a:srgbClr val="FF0000"/>
                </a:solidFill>
              </a:rPr>
              <a:t> α</a:t>
            </a:r>
            <a:r>
              <a:rPr lang="en-US" altLang="zh-TW" sz="3800" baseline="-25000" dirty="0" smtClean="0">
                <a:solidFill>
                  <a:srgbClr val="FF0000"/>
                </a:solidFill>
                <a:latin typeface="Cambria Math" pitchFamily="18" charset="0"/>
                <a:ea typeface="Cambria Math" pitchFamily="18" charset="0"/>
              </a:rPr>
              <a:t>2</a:t>
            </a:r>
            <a:r>
              <a:rPr lang="en-US" altLang="zh-TW" sz="3800" i="1" dirty="0" smtClean="0">
                <a:solidFill>
                  <a:srgbClr val="FF0000"/>
                </a:solidFill>
              </a:rPr>
              <a:t>r</a:t>
            </a:r>
            <a:r>
              <a:rPr lang="en-US" altLang="zh-TW" sz="3800" i="1" baseline="-25000" dirty="0" smtClean="0">
                <a:solidFill>
                  <a:srgbClr val="FF0000"/>
                </a:solidFill>
              </a:rPr>
              <a:t>2</a:t>
            </a:r>
            <a:r>
              <a:rPr lang="en-US" altLang="zh-TW" sz="3800" baseline="30000" dirty="0" smtClean="0">
                <a:solidFill>
                  <a:srgbClr val="FF0000"/>
                </a:solidFill>
                <a:latin typeface="Cambria Math" pitchFamily="18" charset="0"/>
                <a:ea typeface="Cambria Math" pitchFamily="18" charset="0"/>
              </a:rPr>
              <a:t>j </a:t>
            </a:r>
            <a:r>
              <a:rPr lang="en-US" altLang="zh-TW" sz="3800" dirty="0" smtClean="0">
                <a:solidFill>
                  <a:srgbClr val="FF0000"/>
                </a:solidFill>
                <a:latin typeface="Cambria Math" pitchFamily="18" charset="0"/>
                <a:ea typeface="Cambria Math" pitchFamily="18" charset="0"/>
              </a:rPr>
              <a:t>, for 1</a:t>
            </a:r>
            <a:r>
              <a:rPr lang="en-US" altLang="zh-TW" sz="3800" dirty="0" smtClean="0">
                <a:solidFill>
                  <a:srgbClr val="FF0000"/>
                </a:solidFill>
                <a:latin typeface="Cambria Math" pitchFamily="18" charset="0"/>
                <a:ea typeface="Cambria Math" pitchFamily="18" charset="0"/>
                <a:sym typeface="Symbol"/>
              </a:rPr>
              <a:t></a:t>
            </a:r>
            <a:r>
              <a:rPr lang="en-US" altLang="zh-TW" sz="3800" dirty="0">
                <a:solidFill>
                  <a:srgbClr val="FF0000"/>
                </a:solidFill>
                <a:latin typeface="Cambria Math" pitchFamily="18" charset="0"/>
                <a:ea typeface="Cambria Math" pitchFamily="18" charset="0"/>
                <a:sym typeface="Symbol"/>
              </a:rPr>
              <a:t>j</a:t>
            </a:r>
            <a:r>
              <a:rPr lang="en-US" altLang="zh-TW" sz="3800" dirty="0" smtClean="0">
                <a:solidFill>
                  <a:srgbClr val="FF0000"/>
                </a:solidFill>
                <a:latin typeface="Cambria Math" pitchFamily="18" charset="0"/>
                <a:ea typeface="Cambria Math" pitchFamily="18" charset="0"/>
                <a:sym typeface="Symbol"/>
              </a:rPr>
              <a:t>k</a:t>
            </a:r>
            <a:endParaRPr lang="en-US" altLang="zh-TW" sz="3800" dirty="0" smtClean="0"/>
          </a:p>
          <a:p>
            <a:pPr marL="442913" indent="-442913">
              <a:lnSpc>
                <a:spcPct val="95000"/>
              </a:lnSpc>
              <a:buNone/>
            </a:pPr>
            <a:r>
              <a:rPr lang="en-US" altLang="zh-TW" sz="3800" dirty="0" smtClean="0"/>
              <a:t> 	</a:t>
            </a:r>
            <a:r>
              <a:rPr lang="en-US" altLang="zh-TW" sz="3800" i="1" dirty="0" smtClean="0"/>
              <a:t>a</a:t>
            </a:r>
            <a:r>
              <a:rPr lang="en-US" altLang="zh-TW" sz="3800" baseline="-25000" dirty="0" smtClean="0"/>
              <a:t>k+1</a:t>
            </a:r>
            <a:r>
              <a:rPr lang="en-US" altLang="zh-TW" sz="3800" dirty="0" smtClean="0"/>
              <a:t> = c</a:t>
            </a:r>
            <a:r>
              <a:rPr lang="en-US" altLang="zh-TW" sz="3800" baseline="-25000" dirty="0" smtClean="0"/>
              <a:t>1</a:t>
            </a:r>
            <a:r>
              <a:rPr lang="en-US" altLang="zh-TW" sz="3800" i="1" dirty="0" smtClean="0">
                <a:solidFill>
                  <a:srgbClr val="FF0000"/>
                </a:solidFill>
              </a:rPr>
              <a:t>a</a:t>
            </a:r>
            <a:r>
              <a:rPr lang="en-US" altLang="zh-TW" sz="3800" baseline="-25000" dirty="0" smtClean="0">
                <a:solidFill>
                  <a:srgbClr val="FF0000"/>
                </a:solidFill>
              </a:rPr>
              <a:t>k</a:t>
            </a:r>
            <a:r>
              <a:rPr lang="en-US" altLang="zh-TW" sz="3800" dirty="0" smtClean="0"/>
              <a:t> + c</a:t>
            </a:r>
            <a:r>
              <a:rPr lang="en-US" altLang="zh-TW" sz="3800" baseline="-25000" dirty="0" smtClean="0"/>
              <a:t>2</a:t>
            </a:r>
            <a:r>
              <a:rPr lang="en-US" altLang="zh-TW" sz="3800" i="1" dirty="0" smtClean="0">
                <a:solidFill>
                  <a:srgbClr val="FF0000"/>
                </a:solidFill>
              </a:rPr>
              <a:t>a</a:t>
            </a:r>
            <a:r>
              <a:rPr lang="en-US" altLang="zh-TW" sz="3800" baseline="-25000" dirty="0" smtClean="0">
                <a:solidFill>
                  <a:srgbClr val="FF0000"/>
                </a:solidFill>
              </a:rPr>
              <a:t>k-1</a:t>
            </a:r>
            <a:r>
              <a:rPr lang="en-US" altLang="zh-TW" sz="3800" dirty="0" smtClean="0"/>
              <a:t> </a:t>
            </a:r>
          </a:p>
          <a:p>
            <a:pPr marL="442913" indent="-442913">
              <a:lnSpc>
                <a:spcPct val="95000"/>
              </a:lnSpc>
              <a:buNone/>
            </a:pPr>
            <a:r>
              <a:rPr lang="en-US" altLang="zh-TW" sz="3800" dirty="0"/>
              <a:t>	</a:t>
            </a:r>
            <a:r>
              <a:rPr lang="en-US" altLang="zh-TW" sz="3800" dirty="0" smtClean="0"/>
              <a:t>= (by ind.hyp.)  c</a:t>
            </a:r>
            <a:r>
              <a:rPr lang="en-US" altLang="zh-TW" sz="3800" baseline="-25000" dirty="0" smtClean="0"/>
              <a:t>1</a:t>
            </a:r>
            <a:r>
              <a:rPr lang="en-US" altLang="zh-TW" sz="3800" dirty="0" smtClean="0"/>
              <a:t>(</a:t>
            </a:r>
            <a:r>
              <a:rPr lang="el-GR" altLang="zh-TW" sz="3800" dirty="0" smtClean="0">
                <a:solidFill>
                  <a:srgbClr val="FF0000"/>
                </a:solidFill>
              </a:rPr>
              <a:t>α</a:t>
            </a:r>
            <a:r>
              <a:rPr lang="en-US" altLang="zh-TW" sz="3800" baseline="-25000" dirty="0" smtClean="0">
                <a:solidFill>
                  <a:srgbClr val="FF0000"/>
                </a:solidFill>
                <a:latin typeface="Cambria Math" pitchFamily="18" charset="0"/>
                <a:ea typeface="Cambria Math" pitchFamily="18" charset="0"/>
              </a:rPr>
              <a:t>1</a:t>
            </a:r>
            <a:r>
              <a:rPr lang="en-US" altLang="zh-TW" sz="3800" dirty="0" smtClean="0">
                <a:solidFill>
                  <a:srgbClr val="FF0000"/>
                </a:solidFill>
              </a:rPr>
              <a:t>r</a:t>
            </a:r>
            <a:r>
              <a:rPr lang="en-US" altLang="zh-TW" sz="3800" baseline="-25000" dirty="0" smtClean="0">
                <a:solidFill>
                  <a:srgbClr val="FF0000"/>
                </a:solidFill>
              </a:rPr>
              <a:t>1</a:t>
            </a:r>
            <a:r>
              <a:rPr lang="en-US" altLang="zh-TW" sz="3800" baseline="30000" dirty="0" smtClean="0">
                <a:solidFill>
                  <a:srgbClr val="FF0000"/>
                </a:solidFill>
              </a:rPr>
              <a:t>k</a:t>
            </a:r>
            <a:r>
              <a:rPr lang="en-US" altLang="zh-TW" sz="3800" dirty="0" smtClean="0">
                <a:solidFill>
                  <a:srgbClr val="FF0000"/>
                </a:solidFill>
              </a:rPr>
              <a:t>+</a:t>
            </a:r>
            <a:r>
              <a:rPr lang="el-GR" altLang="zh-TW" sz="3800" dirty="0" smtClean="0">
                <a:solidFill>
                  <a:srgbClr val="FF0000"/>
                </a:solidFill>
              </a:rPr>
              <a:t> α</a:t>
            </a:r>
            <a:r>
              <a:rPr lang="en-US" altLang="zh-TW" sz="3800" baseline="-25000" dirty="0" smtClean="0">
                <a:solidFill>
                  <a:srgbClr val="FF0000"/>
                </a:solidFill>
              </a:rPr>
              <a:t>2</a:t>
            </a:r>
            <a:r>
              <a:rPr lang="en-US" altLang="zh-TW" sz="3800" dirty="0" smtClean="0">
                <a:solidFill>
                  <a:srgbClr val="FF0000"/>
                </a:solidFill>
              </a:rPr>
              <a:t>r</a:t>
            </a:r>
            <a:r>
              <a:rPr lang="en-US" altLang="zh-TW" sz="3800" baseline="-25000" dirty="0" smtClean="0">
                <a:solidFill>
                  <a:srgbClr val="FF0000"/>
                </a:solidFill>
              </a:rPr>
              <a:t>2</a:t>
            </a:r>
            <a:r>
              <a:rPr lang="en-US" altLang="zh-TW" sz="3800" baseline="30000" dirty="0" smtClean="0">
                <a:solidFill>
                  <a:srgbClr val="FF0000"/>
                </a:solidFill>
              </a:rPr>
              <a:t>k</a:t>
            </a:r>
            <a:r>
              <a:rPr lang="en-US" altLang="zh-TW" sz="3800" dirty="0" smtClean="0"/>
              <a:t>) + c</a:t>
            </a:r>
            <a:r>
              <a:rPr lang="en-US" altLang="zh-TW" sz="3800" baseline="-25000" dirty="0" smtClean="0"/>
              <a:t>2</a:t>
            </a:r>
            <a:r>
              <a:rPr lang="en-US" altLang="zh-TW" sz="3800" dirty="0" smtClean="0"/>
              <a:t> (</a:t>
            </a:r>
            <a:r>
              <a:rPr lang="el-GR" altLang="zh-TW" sz="3800" dirty="0" smtClean="0">
                <a:solidFill>
                  <a:srgbClr val="FF0000"/>
                </a:solidFill>
              </a:rPr>
              <a:t>α</a:t>
            </a:r>
            <a:r>
              <a:rPr lang="en-US" altLang="zh-TW" sz="3800" baseline="-25000" dirty="0" smtClean="0">
                <a:solidFill>
                  <a:srgbClr val="FF0000"/>
                </a:solidFill>
              </a:rPr>
              <a:t>1</a:t>
            </a:r>
            <a:r>
              <a:rPr lang="en-US" altLang="zh-TW" sz="3800" dirty="0" smtClean="0">
                <a:solidFill>
                  <a:srgbClr val="FF0000"/>
                </a:solidFill>
              </a:rPr>
              <a:t>r</a:t>
            </a:r>
            <a:r>
              <a:rPr lang="en-US" altLang="zh-TW" sz="3800" baseline="-25000" dirty="0" smtClean="0">
                <a:solidFill>
                  <a:srgbClr val="FF0000"/>
                </a:solidFill>
              </a:rPr>
              <a:t>1</a:t>
            </a:r>
            <a:r>
              <a:rPr lang="en-US" altLang="zh-TW" sz="3800" baseline="30000" dirty="0" smtClean="0">
                <a:solidFill>
                  <a:srgbClr val="FF0000"/>
                </a:solidFill>
              </a:rPr>
              <a:t>k-1</a:t>
            </a:r>
            <a:r>
              <a:rPr lang="en-US" altLang="zh-TW" sz="3800" dirty="0" smtClean="0">
                <a:solidFill>
                  <a:srgbClr val="FF0000"/>
                </a:solidFill>
              </a:rPr>
              <a:t> +</a:t>
            </a:r>
            <a:r>
              <a:rPr lang="el-GR" altLang="zh-TW" sz="3800" dirty="0" smtClean="0">
                <a:solidFill>
                  <a:srgbClr val="FF0000"/>
                </a:solidFill>
              </a:rPr>
              <a:t> α</a:t>
            </a:r>
            <a:r>
              <a:rPr lang="en-US" altLang="zh-TW" sz="3800" baseline="-25000" dirty="0" smtClean="0">
                <a:solidFill>
                  <a:srgbClr val="FF0000"/>
                </a:solidFill>
              </a:rPr>
              <a:t>2</a:t>
            </a:r>
            <a:r>
              <a:rPr lang="en-US" altLang="zh-TW" sz="3800" dirty="0" smtClean="0">
                <a:solidFill>
                  <a:srgbClr val="FF0000"/>
                </a:solidFill>
              </a:rPr>
              <a:t>r</a:t>
            </a:r>
            <a:r>
              <a:rPr lang="en-US" altLang="zh-TW" sz="3800" baseline="-25000" dirty="0" smtClean="0">
                <a:solidFill>
                  <a:srgbClr val="FF0000"/>
                </a:solidFill>
              </a:rPr>
              <a:t>2</a:t>
            </a:r>
            <a:r>
              <a:rPr lang="en-US" altLang="zh-TW" sz="3800" baseline="30000" dirty="0" smtClean="0">
                <a:solidFill>
                  <a:srgbClr val="FF0000"/>
                </a:solidFill>
              </a:rPr>
              <a:t>k-1</a:t>
            </a:r>
            <a:r>
              <a:rPr lang="en-US" altLang="zh-TW" sz="3800" dirty="0" smtClean="0"/>
              <a:t>) </a:t>
            </a:r>
          </a:p>
          <a:p>
            <a:pPr marL="442913" indent="-442913">
              <a:lnSpc>
                <a:spcPct val="95000"/>
              </a:lnSpc>
              <a:buNone/>
            </a:pPr>
            <a:r>
              <a:rPr lang="en-US" altLang="zh-TW" sz="3800" dirty="0"/>
              <a:t>	</a:t>
            </a:r>
            <a:r>
              <a:rPr lang="en-US" altLang="zh-TW" sz="3800" dirty="0" smtClean="0"/>
              <a:t>= </a:t>
            </a:r>
            <a:r>
              <a:rPr lang="el-GR" altLang="zh-TW" sz="3800" dirty="0" smtClean="0"/>
              <a:t>α</a:t>
            </a:r>
            <a:r>
              <a:rPr lang="en-US" altLang="zh-TW" sz="3800" baseline="-25000" dirty="0" smtClean="0"/>
              <a:t>1</a:t>
            </a:r>
            <a:r>
              <a:rPr lang="en-US" altLang="zh-TW" sz="3800" dirty="0" smtClean="0"/>
              <a:t>(c</a:t>
            </a:r>
            <a:r>
              <a:rPr lang="en-US" altLang="zh-TW" sz="3800" baseline="-25000" dirty="0" smtClean="0"/>
              <a:t>1</a:t>
            </a:r>
            <a:r>
              <a:rPr lang="en-US" altLang="zh-TW" sz="3800" dirty="0" smtClean="0"/>
              <a:t>r</a:t>
            </a:r>
            <a:r>
              <a:rPr lang="en-US" altLang="zh-TW" sz="3800" baseline="-25000" dirty="0" smtClean="0"/>
              <a:t>1</a:t>
            </a:r>
            <a:r>
              <a:rPr lang="en-US" altLang="zh-TW" sz="3800" baseline="30000" dirty="0" smtClean="0"/>
              <a:t>k</a:t>
            </a:r>
            <a:r>
              <a:rPr lang="en-US" altLang="zh-TW" sz="3800" dirty="0" smtClean="0"/>
              <a:t>+c</a:t>
            </a:r>
            <a:r>
              <a:rPr lang="en-US" altLang="zh-TW" sz="3800" baseline="-25000" dirty="0" smtClean="0"/>
              <a:t>2</a:t>
            </a:r>
            <a:r>
              <a:rPr lang="en-US" altLang="zh-TW" sz="3800" dirty="0" smtClean="0"/>
              <a:t>r</a:t>
            </a:r>
            <a:r>
              <a:rPr lang="en-US" altLang="zh-TW" sz="3800" baseline="-25000" dirty="0" smtClean="0"/>
              <a:t>1</a:t>
            </a:r>
            <a:r>
              <a:rPr lang="en-US" altLang="zh-TW" sz="3800" baseline="30000" dirty="0" smtClean="0"/>
              <a:t>k-1</a:t>
            </a:r>
            <a:r>
              <a:rPr lang="en-US" altLang="zh-TW" sz="3800" dirty="0" smtClean="0"/>
              <a:t>) +</a:t>
            </a:r>
            <a:r>
              <a:rPr lang="el-GR" altLang="zh-TW" sz="3800" dirty="0" smtClean="0"/>
              <a:t> α</a:t>
            </a:r>
            <a:r>
              <a:rPr lang="en-US" altLang="zh-TW" sz="3800" baseline="-25000" dirty="0" smtClean="0"/>
              <a:t>2</a:t>
            </a:r>
            <a:r>
              <a:rPr lang="en-US" altLang="zh-TW" sz="3800" dirty="0" smtClean="0"/>
              <a:t>(c</a:t>
            </a:r>
            <a:r>
              <a:rPr lang="en-US" altLang="zh-TW" sz="3800" baseline="-25000" dirty="0" smtClean="0"/>
              <a:t>1</a:t>
            </a:r>
            <a:r>
              <a:rPr lang="en-US" altLang="zh-TW" sz="3800" dirty="0" smtClean="0"/>
              <a:t>r</a:t>
            </a:r>
            <a:r>
              <a:rPr lang="en-US" altLang="zh-TW" sz="3800" baseline="-25000" dirty="0" smtClean="0"/>
              <a:t>2</a:t>
            </a:r>
            <a:r>
              <a:rPr lang="en-US" altLang="zh-TW" sz="3800" baseline="30000" dirty="0" smtClean="0"/>
              <a:t>k</a:t>
            </a:r>
            <a:r>
              <a:rPr lang="en-US" altLang="zh-TW" sz="3800" dirty="0" smtClean="0"/>
              <a:t>+c</a:t>
            </a:r>
            <a:r>
              <a:rPr lang="en-US" altLang="zh-TW" sz="3800" baseline="-25000" dirty="0" smtClean="0"/>
              <a:t>2</a:t>
            </a:r>
            <a:r>
              <a:rPr lang="en-US" altLang="zh-TW" sz="3800" dirty="0" smtClean="0"/>
              <a:t>r</a:t>
            </a:r>
            <a:r>
              <a:rPr lang="en-US" altLang="zh-TW" sz="3800" baseline="-25000" dirty="0" smtClean="0"/>
              <a:t>2</a:t>
            </a:r>
            <a:r>
              <a:rPr lang="en-US" altLang="zh-TW" sz="3800" baseline="30000" dirty="0" smtClean="0"/>
              <a:t>k-1</a:t>
            </a:r>
            <a:r>
              <a:rPr lang="en-US" altLang="zh-TW" sz="3800" dirty="0" smtClean="0"/>
              <a:t>)</a:t>
            </a:r>
          </a:p>
          <a:p>
            <a:pPr marL="442913" indent="-442913">
              <a:lnSpc>
                <a:spcPct val="95000"/>
              </a:lnSpc>
              <a:buNone/>
            </a:pPr>
            <a:r>
              <a:rPr lang="en-US" altLang="zh-TW" sz="3800" dirty="0"/>
              <a:t>	</a:t>
            </a:r>
            <a:r>
              <a:rPr lang="en-US" altLang="zh-TW" sz="3800" dirty="0" smtClean="0"/>
              <a:t>= </a:t>
            </a:r>
            <a:r>
              <a:rPr lang="el-GR" altLang="zh-TW" sz="3800" dirty="0" smtClean="0"/>
              <a:t>α</a:t>
            </a:r>
            <a:r>
              <a:rPr lang="en-US" altLang="zh-TW" sz="3800" baseline="-25000" dirty="0" smtClean="0"/>
              <a:t>1</a:t>
            </a:r>
            <a:r>
              <a:rPr lang="en-US" altLang="zh-TW" sz="3800" dirty="0" smtClean="0"/>
              <a:t>r</a:t>
            </a:r>
            <a:r>
              <a:rPr lang="en-US" altLang="zh-TW" sz="3800" baseline="-25000" dirty="0" smtClean="0"/>
              <a:t>1</a:t>
            </a:r>
            <a:r>
              <a:rPr lang="en-US" altLang="zh-TW" sz="3800" baseline="30000" dirty="0" smtClean="0"/>
              <a:t>k-1</a:t>
            </a:r>
            <a:r>
              <a:rPr lang="en-US" altLang="zh-TW" sz="3800" dirty="0" smtClean="0"/>
              <a:t>(</a:t>
            </a:r>
            <a:r>
              <a:rPr lang="en-US" altLang="zh-TW" sz="3800" dirty="0" smtClean="0">
                <a:solidFill>
                  <a:srgbClr val="00B050"/>
                </a:solidFill>
              </a:rPr>
              <a:t>c</a:t>
            </a:r>
            <a:r>
              <a:rPr lang="en-US" altLang="zh-TW" sz="3800" baseline="-25000" dirty="0" smtClean="0">
                <a:solidFill>
                  <a:srgbClr val="00B050"/>
                </a:solidFill>
              </a:rPr>
              <a:t>1</a:t>
            </a:r>
            <a:r>
              <a:rPr lang="en-US" altLang="zh-TW" sz="3800" dirty="0" smtClean="0">
                <a:solidFill>
                  <a:srgbClr val="00B050"/>
                </a:solidFill>
              </a:rPr>
              <a:t>r</a:t>
            </a:r>
            <a:r>
              <a:rPr lang="en-US" altLang="zh-TW" sz="3800" baseline="-25000" dirty="0" smtClean="0">
                <a:solidFill>
                  <a:srgbClr val="00B050"/>
                </a:solidFill>
              </a:rPr>
              <a:t>1</a:t>
            </a:r>
            <a:r>
              <a:rPr lang="en-US" altLang="zh-TW" sz="3800" dirty="0" smtClean="0">
                <a:solidFill>
                  <a:srgbClr val="00B050"/>
                </a:solidFill>
              </a:rPr>
              <a:t>+c</a:t>
            </a:r>
            <a:r>
              <a:rPr lang="en-US" altLang="zh-TW" sz="3800" baseline="-25000" dirty="0" smtClean="0">
                <a:solidFill>
                  <a:srgbClr val="00B050"/>
                </a:solidFill>
              </a:rPr>
              <a:t>2</a:t>
            </a:r>
            <a:r>
              <a:rPr lang="en-US" altLang="zh-TW" sz="3800" dirty="0" smtClean="0"/>
              <a:t>) +</a:t>
            </a:r>
            <a:r>
              <a:rPr lang="el-GR" altLang="zh-TW" sz="3800" dirty="0" smtClean="0"/>
              <a:t> α</a:t>
            </a:r>
            <a:r>
              <a:rPr lang="en-US" altLang="zh-TW" sz="3800" baseline="-25000" dirty="0" smtClean="0"/>
              <a:t>2</a:t>
            </a:r>
            <a:r>
              <a:rPr lang="en-US" altLang="zh-TW" sz="3800" dirty="0" smtClean="0"/>
              <a:t>r</a:t>
            </a:r>
            <a:r>
              <a:rPr lang="en-US" altLang="zh-TW" sz="3800" baseline="-25000" dirty="0" smtClean="0"/>
              <a:t>2</a:t>
            </a:r>
            <a:r>
              <a:rPr lang="en-US" altLang="zh-TW" sz="3800" baseline="30000" dirty="0" smtClean="0"/>
              <a:t>k-1 </a:t>
            </a:r>
            <a:r>
              <a:rPr lang="en-US" altLang="zh-TW" sz="3800" dirty="0" smtClean="0"/>
              <a:t>(</a:t>
            </a:r>
            <a:r>
              <a:rPr lang="en-US" altLang="zh-TW" sz="3800" dirty="0" smtClean="0">
                <a:solidFill>
                  <a:srgbClr val="00B050"/>
                </a:solidFill>
              </a:rPr>
              <a:t>c</a:t>
            </a:r>
            <a:r>
              <a:rPr lang="en-US" altLang="zh-TW" sz="3800" baseline="-25000" dirty="0" smtClean="0">
                <a:solidFill>
                  <a:srgbClr val="00B050"/>
                </a:solidFill>
              </a:rPr>
              <a:t>1</a:t>
            </a:r>
            <a:r>
              <a:rPr lang="en-US" altLang="zh-TW" sz="3800" dirty="0" smtClean="0">
                <a:solidFill>
                  <a:srgbClr val="00B050"/>
                </a:solidFill>
              </a:rPr>
              <a:t>r</a:t>
            </a:r>
            <a:r>
              <a:rPr lang="en-US" altLang="zh-TW" sz="3800" baseline="-25000" dirty="0" smtClean="0">
                <a:solidFill>
                  <a:srgbClr val="00B050"/>
                </a:solidFill>
              </a:rPr>
              <a:t>2</a:t>
            </a:r>
            <a:r>
              <a:rPr lang="en-US" altLang="zh-TW" sz="3800" dirty="0" smtClean="0">
                <a:solidFill>
                  <a:srgbClr val="00B050"/>
                </a:solidFill>
              </a:rPr>
              <a:t>+c</a:t>
            </a:r>
            <a:r>
              <a:rPr lang="en-US" altLang="zh-TW" sz="3800" baseline="-25000" dirty="0" smtClean="0">
                <a:solidFill>
                  <a:srgbClr val="00B050"/>
                </a:solidFill>
              </a:rPr>
              <a:t>2</a:t>
            </a:r>
            <a:r>
              <a:rPr lang="en-US" altLang="zh-TW" sz="3800" dirty="0" smtClean="0"/>
              <a:t>) = </a:t>
            </a:r>
            <a:r>
              <a:rPr lang="el-GR" altLang="zh-TW" sz="3800" dirty="0" smtClean="0"/>
              <a:t>α</a:t>
            </a:r>
            <a:r>
              <a:rPr lang="en-US" altLang="zh-TW" sz="3800" baseline="-25000" dirty="0" smtClean="0"/>
              <a:t>1</a:t>
            </a:r>
            <a:r>
              <a:rPr lang="en-US" altLang="zh-TW" sz="3800" dirty="0" smtClean="0"/>
              <a:t>r</a:t>
            </a:r>
            <a:r>
              <a:rPr lang="en-US" altLang="zh-TW" sz="3800" baseline="-25000" dirty="0" smtClean="0"/>
              <a:t>1</a:t>
            </a:r>
            <a:r>
              <a:rPr lang="en-US" altLang="zh-TW" sz="3800" baseline="30000" dirty="0" smtClean="0"/>
              <a:t>k+1</a:t>
            </a:r>
            <a:r>
              <a:rPr lang="en-US" altLang="zh-TW" sz="3800" dirty="0" smtClean="0"/>
              <a:t> + </a:t>
            </a:r>
            <a:r>
              <a:rPr lang="el-GR" altLang="zh-TW" sz="3800" dirty="0" smtClean="0"/>
              <a:t>α</a:t>
            </a:r>
            <a:r>
              <a:rPr lang="en-US" altLang="zh-TW" sz="3800" baseline="-25000" dirty="0" smtClean="0"/>
              <a:t>2</a:t>
            </a:r>
            <a:r>
              <a:rPr lang="en-US" altLang="zh-TW" sz="3800" dirty="0" smtClean="0"/>
              <a:t>r</a:t>
            </a:r>
            <a:r>
              <a:rPr lang="en-US" altLang="zh-TW" sz="3800" baseline="-25000" dirty="0" smtClean="0"/>
              <a:t>2</a:t>
            </a:r>
            <a:r>
              <a:rPr lang="en-US" altLang="zh-TW" sz="3800" baseline="30000" dirty="0" smtClean="0"/>
              <a:t>k+1</a:t>
            </a:r>
          </a:p>
          <a:p>
            <a:pPr marL="442913" indent="-442913">
              <a:lnSpc>
                <a:spcPct val="95000"/>
              </a:lnSpc>
              <a:buNone/>
            </a:pPr>
            <a:r>
              <a:rPr lang="en-US" sz="3800" dirty="0" smtClean="0"/>
              <a:t>	based on mathematical induction have shown that </a:t>
            </a:r>
            <a:r>
              <a:rPr lang="en-US" altLang="zh-TW" sz="3800" i="1" dirty="0" smtClean="0">
                <a:solidFill>
                  <a:srgbClr val="7030A0"/>
                </a:solidFill>
              </a:rPr>
              <a:t>a</a:t>
            </a:r>
            <a:r>
              <a:rPr lang="en-US" altLang="zh-TW" sz="3800" i="1" baseline="-25000" dirty="0" smtClean="0">
                <a:solidFill>
                  <a:srgbClr val="7030A0"/>
                </a:solidFill>
              </a:rPr>
              <a:t>n </a:t>
            </a:r>
            <a:r>
              <a:rPr lang="en-US" altLang="zh-TW" sz="3800" dirty="0" smtClean="0">
                <a:solidFill>
                  <a:srgbClr val="7030A0"/>
                </a:solidFill>
              </a:rPr>
              <a:t>= </a:t>
            </a:r>
            <a:r>
              <a:rPr lang="el-GR" altLang="zh-TW" sz="3800" dirty="0" smtClean="0">
                <a:solidFill>
                  <a:srgbClr val="7030A0"/>
                </a:solidFill>
              </a:rPr>
              <a:t>α</a:t>
            </a:r>
            <a:r>
              <a:rPr lang="en-US" altLang="zh-TW" sz="3800" baseline="-25000" dirty="0" smtClean="0">
                <a:solidFill>
                  <a:srgbClr val="7030A0"/>
                </a:solidFill>
                <a:latin typeface="Cambria Math" pitchFamily="18" charset="0"/>
                <a:ea typeface="Cambria Math" pitchFamily="18" charset="0"/>
              </a:rPr>
              <a:t>1</a:t>
            </a:r>
            <a:r>
              <a:rPr lang="en-US" altLang="zh-TW" sz="3800" i="1" dirty="0" smtClean="0">
                <a:solidFill>
                  <a:srgbClr val="7030A0"/>
                </a:solidFill>
              </a:rPr>
              <a:t>r</a:t>
            </a:r>
            <a:r>
              <a:rPr lang="en-US" altLang="zh-TW" sz="3800" i="1" baseline="-25000" dirty="0" smtClean="0">
                <a:solidFill>
                  <a:srgbClr val="7030A0"/>
                </a:solidFill>
              </a:rPr>
              <a:t>1</a:t>
            </a:r>
            <a:r>
              <a:rPr lang="en-US" altLang="zh-TW" sz="3800" baseline="30000" dirty="0" smtClean="0">
                <a:solidFill>
                  <a:srgbClr val="7030A0"/>
                </a:solidFill>
                <a:latin typeface="Cambria Math" pitchFamily="18" charset="0"/>
                <a:ea typeface="Cambria Math" pitchFamily="18" charset="0"/>
              </a:rPr>
              <a:t>n </a:t>
            </a:r>
            <a:r>
              <a:rPr lang="en-US" altLang="zh-TW" sz="3800" dirty="0" smtClean="0">
                <a:solidFill>
                  <a:srgbClr val="7030A0"/>
                </a:solidFill>
              </a:rPr>
              <a:t>+</a:t>
            </a:r>
            <a:r>
              <a:rPr lang="el-GR" altLang="zh-TW" sz="3800" dirty="0" smtClean="0">
                <a:solidFill>
                  <a:srgbClr val="7030A0"/>
                </a:solidFill>
              </a:rPr>
              <a:t> α</a:t>
            </a:r>
            <a:r>
              <a:rPr lang="en-US" altLang="zh-TW" sz="3800" baseline="-25000" dirty="0" smtClean="0">
                <a:solidFill>
                  <a:srgbClr val="7030A0"/>
                </a:solidFill>
                <a:latin typeface="Cambria Math" pitchFamily="18" charset="0"/>
                <a:ea typeface="Cambria Math" pitchFamily="18" charset="0"/>
              </a:rPr>
              <a:t>2</a:t>
            </a:r>
            <a:r>
              <a:rPr lang="en-US" altLang="zh-TW" sz="3800" i="1" dirty="0" smtClean="0">
                <a:solidFill>
                  <a:srgbClr val="7030A0"/>
                </a:solidFill>
              </a:rPr>
              <a:t>r</a:t>
            </a:r>
            <a:r>
              <a:rPr lang="en-US" altLang="zh-TW" sz="3800" i="1" baseline="-25000" dirty="0" smtClean="0">
                <a:solidFill>
                  <a:srgbClr val="7030A0"/>
                </a:solidFill>
              </a:rPr>
              <a:t>2</a:t>
            </a:r>
            <a:r>
              <a:rPr lang="en-US" altLang="zh-TW" sz="3800" baseline="30000" dirty="0" smtClean="0">
                <a:solidFill>
                  <a:srgbClr val="7030A0"/>
                </a:solidFill>
                <a:latin typeface="Cambria Math" pitchFamily="18" charset="0"/>
                <a:ea typeface="Cambria Math" pitchFamily="18" charset="0"/>
              </a:rPr>
              <a:t>n </a:t>
            </a:r>
            <a:r>
              <a:rPr lang="en-US" altLang="zh-TW" sz="3800" dirty="0" smtClean="0"/>
              <a:t>, for </a:t>
            </a:r>
            <a:r>
              <a:rPr lang="en-US" altLang="zh-TW" sz="3800" i="1" dirty="0" smtClean="0"/>
              <a:t>n = </a:t>
            </a:r>
            <a:r>
              <a:rPr lang="en-US" altLang="zh-TW" sz="3800" dirty="0" smtClean="0">
                <a:latin typeface="Cambria Math" pitchFamily="18" charset="0"/>
                <a:ea typeface="Cambria Math" pitchFamily="18" charset="0"/>
              </a:rPr>
              <a:t>0</a:t>
            </a:r>
            <a:r>
              <a:rPr lang="en-US" altLang="zh-TW" sz="3800" i="1" dirty="0" smtClean="0"/>
              <a:t>,</a:t>
            </a:r>
            <a:r>
              <a:rPr lang="en-US" altLang="zh-TW" sz="3800" dirty="0" smtClean="0">
                <a:latin typeface="Cambria Math" pitchFamily="18" charset="0"/>
                <a:ea typeface="Cambria Math" pitchFamily="18" charset="0"/>
              </a:rPr>
              <a:t>1</a:t>
            </a:r>
            <a:r>
              <a:rPr lang="en-US" altLang="zh-TW" sz="3800" i="1" dirty="0" smtClean="0"/>
              <a:t>,</a:t>
            </a:r>
            <a:r>
              <a:rPr lang="en-US" altLang="zh-TW" sz="3800" dirty="0" smtClean="0">
                <a:latin typeface="Cambria Math" pitchFamily="18" charset="0"/>
                <a:ea typeface="Cambria Math" pitchFamily="18" charset="0"/>
              </a:rPr>
              <a:t>2</a:t>
            </a:r>
            <a:r>
              <a:rPr lang="en-US" altLang="zh-TW" sz="3800" i="1" dirty="0" smtClean="0"/>
              <a:t>,… </a:t>
            </a:r>
            <a:endParaRPr lang="en-US" sz="3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Applications of Recurrence Relations</a:t>
            </a:r>
          </a:p>
          <a:p>
            <a:r>
              <a:rPr lang="en-US" dirty="0" smtClean="0"/>
              <a:t>Solving Linear Recurrence Relations</a:t>
            </a:r>
          </a:p>
          <a:p>
            <a:pPr lvl="1"/>
            <a:r>
              <a:rPr lang="en-US" dirty="0" smtClean="0"/>
              <a:t>Homogeneous Recurrence Relations</a:t>
            </a:r>
          </a:p>
          <a:p>
            <a:pPr lvl="1"/>
            <a:r>
              <a:rPr lang="en-US" dirty="0" err="1" smtClean="0"/>
              <a:t>Nonhomogeneous</a:t>
            </a:r>
            <a:r>
              <a:rPr lang="en-US" dirty="0" smtClean="0"/>
              <a:t> Recurrence Relations</a:t>
            </a:r>
          </a:p>
          <a:p>
            <a:r>
              <a:rPr lang="en-US" dirty="0" smtClean="0">
                <a:solidFill>
                  <a:srgbClr val="C0C0C0"/>
                </a:solidFill>
              </a:rPr>
              <a:t>Divide-and-Conquer Algorithms and Recurrence Relations</a:t>
            </a:r>
          </a:p>
          <a:p>
            <a:r>
              <a:rPr lang="en-US" dirty="0" smtClean="0"/>
              <a:t>Generating Functions</a:t>
            </a:r>
          </a:p>
          <a:p>
            <a:r>
              <a:rPr lang="en-US" dirty="0" smtClean="0"/>
              <a:t>Inclusion-Exclusion</a:t>
            </a:r>
          </a:p>
          <a:p>
            <a:r>
              <a:rPr lang="en-US" dirty="0" smtClean="0"/>
              <a:t>Applications of Inclusion-Exclusion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Theorem 1</a:t>
            </a:r>
            <a:endParaRPr lang="en-US" dirty="0"/>
          </a:p>
        </p:txBody>
      </p:sp>
      <p:sp>
        <p:nvSpPr>
          <p:cNvPr id="3" name="Content Placeholder 2"/>
          <p:cNvSpPr>
            <a:spLocks noGrp="1"/>
          </p:cNvSpPr>
          <p:nvPr>
            <p:ph idx="1"/>
          </p:nvPr>
        </p:nvSpPr>
        <p:spPr>
          <a:xfrm>
            <a:off x="457200" y="1600200"/>
            <a:ext cx="8229600" cy="4953000"/>
          </a:xfrm>
        </p:spPr>
        <p:txBody>
          <a:bodyPr>
            <a:noAutofit/>
          </a:bodyPr>
          <a:lstStyle/>
          <a:p>
            <a:pPr>
              <a:buNone/>
            </a:pPr>
            <a:r>
              <a:rPr lang="en-US" sz="2400" dirty="0" smtClean="0"/>
              <a:t>    </a:t>
            </a:r>
            <a:r>
              <a:rPr lang="en-US" sz="2400" b="1" dirty="0" smtClean="0"/>
              <a:t>Example</a:t>
            </a:r>
            <a:r>
              <a:rPr lang="en-US" sz="2400" dirty="0" smtClean="0"/>
              <a:t>: What is the solution to the recurrence relation  </a:t>
            </a:r>
          </a:p>
          <a:p>
            <a:pPr>
              <a:buNone/>
            </a:pPr>
            <a:r>
              <a:rPr lang="en-US" sz="2400" dirty="0" smtClean="0"/>
              <a:t>                       </a:t>
            </a:r>
            <a:r>
              <a:rPr lang="en-US" sz="2400" i="1" dirty="0" smtClean="0"/>
              <a:t>a</a:t>
            </a:r>
            <a:r>
              <a:rPr lang="en-US" sz="2400" i="1" baseline="-25000" dirty="0" smtClean="0"/>
              <a:t>n</a:t>
            </a:r>
            <a:r>
              <a:rPr lang="en-US" sz="2400" dirty="0" smtClean="0"/>
              <a:t> = </a:t>
            </a:r>
            <a:r>
              <a:rPr lang="en-US" sz="2400" i="1" dirty="0" smtClean="0"/>
              <a:t>a</a:t>
            </a:r>
            <a:r>
              <a:rPr lang="en-US" sz="2400" i="1" baseline="-25000" dirty="0" smtClean="0"/>
              <a:t>n</a:t>
            </a:r>
            <a:r>
              <a:rPr lang="en-US" sz="2400"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dirty="0" smtClean="0"/>
              <a:t> + </a:t>
            </a:r>
            <a:r>
              <a:rPr lang="en-US" sz="2400" dirty="0" smtClean="0">
                <a:latin typeface="Cambria Math" pitchFamily="18" charset="0"/>
                <a:ea typeface="Cambria Math" pitchFamily="18" charset="0"/>
              </a:rPr>
              <a:t>2</a:t>
            </a:r>
            <a:r>
              <a:rPr lang="en-US" sz="2400" i="1" dirty="0" smtClean="0"/>
              <a:t>a</a:t>
            </a:r>
            <a:r>
              <a:rPr lang="en-US" sz="2400" i="1" baseline="-25000" dirty="0" smtClean="0"/>
              <a:t>n</a:t>
            </a:r>
            <a:r>
              <a:rPr lang="en-US" sz="2400" baseline="-25000" dirty="0" smtClean="0">
                <a:latin typeface="Cambria Math"/>
                <a:ea typeface="Cambria Math"/>
              </a:rPr>
              <a:t>−</a:t>
            </a:r>
            <a:r>
              <a:rPr lang="en-US" sz="2400" baseline="-25000" dirty="0" smtClean="0">
                <a:latin typeface="Cambria Math" pitchFamily="18" charset="0"/>
                <a:ea typeface="Cambria Math" pitchFamily="18" charset="0"/>
              </a:rPr>
              <a:t>2</a:t>
            </a:r>
            <a:r>
              <a:rPr lang="en-US" sz="2400" dirty="0" smtClean="0"/>
              <a:t> with </a:t>
            </a:r>
            <a:r>
              <a:rPr lang="en-US" sz="2400" i="1" dirty="0" smtClean="0"/>
              <a:t>a</a:t>
            </a:r>
            <a:r>
              <a:rPr lang="en-US" sz="2400" baseline="-25000" dirty="0" smtClean="0">
                <a:latin typeface="Cambria Math" pitchFamily="18" charset="0"/>
                <a:ea typeface="Cambria Math" pitchFamily="18" charset="0"/>
              </a:rPr>
              <a:t>0</a:t>
            </a:r>
            <a:r>
              <a:rPr lang="en-US" sz="2400" dirty="0" smtClean="0"/>
              <a:t> = </a:t>
            </a:r>
            <a:r>
              <a:rPr lang="en-US" sz="2400" dirty="0" smtClean="0">
                <a:latin typeface="Cambria Math" pitchFamily="18" charset="0"/>
                <a:ea typeface="Cambria Math" pitchFamily="18" charset="0"/>
              </a:rPr>
              <a:t>2</a:t>
            </a:r>
            <a:r>
              <a:rPr lang="en-US" sz="2400" dirty="0" smtClean="0"/>
              <a:t> and </a:t>
            </a:r>
            <a:r>
              <a:rPr lang="en-US" sz="2400" i="1" dirty="0" smtClean="0">
                <a:ea typeface="Cambria Math" pitchFamily="18" charset="0"/>
              </a:rPr>
              <a:t>a</a:t>
            </a:r>
            <a:r>
              <a:rPr lang="en-US" sz="2400" baseline="-25000" dirty="0" smtClean="0">
                <a:latin typeface="Cambria Math" pitchFamily="18" charset="0"/>
                <a:ea typeface="Cambria Math" pitchFamily="18" charset="0"/>
              </a:rPr>
              <a:t>1</a:t>
            </a:r>
            <a:r>
              <a:rPr lang="en-US" sz="2400" dirty="0" smtClean="0"/>
              <a:t> = </a:t>
            </a:r>
            <a:r>
              <a:rPr lang="en-US" sz="2400" dirty="0" smtClean="0">
                <a:latin typeface="Cambria Math" pitchFamily="18" charset="0"/>
                <a:ea typeface="Cambria Math" pitchFamily="18" charset="0"/>
              </a:rPr>
              <a:t>7</a:t>
            </a:r>
            <a:r>
              <a:rPr lang="en-US" sz="2400" dirty="0" smtClean="0"/>
              <a:t>? </a:t>
            </a:r>
          </a:p>
          <a:p>
            <a:pPr>
              <a:buNone/>
            </a:pPr>
            <a:r>
              <a:rPr lang="en-US" sz="2400" b="1" dirty="0" smtClean="0"/>
              <a:t>    Solution</a:t>
            </a:r>
            <a:r>
              <a:rPr lang="en-US" sz="2400" dirty="0" smtClean="0"/>
              <a:t>: The </a:t>
            </a:r>
            <a:r>
              <a:rPr lang="en-US" sz="2400" dirty="0" smtClean="0">
                <a:solidFill>
                  <a:srgbClr val="FF0000"/>
                </a:solidFill>
              </a:rPr>
              <a:t>characteristic equation </a:t>
            </a:r>
            <a:r>
              <a:rPr lang="en-US" sz="2400" dirty="0" smtClean="0"/>
              <a:t>is  </a:t>
            </a:r>
            <a:r>
              <a:rPr lang="en-US" sz="2400" i="1" dirty="0" smtClean="0"/>
              <a:t>r</a:t>
            </a:r>
            <a:r>
              <a:rPr lang="en-US" sz="2400" baseline="30000" dirty="0" smtClean="0">
                <a:latin typeface="Cambria Math" pitchFamily="18" charset="0"/>
                <a:ea typeface="Cambria Math" pitchFamily="18" charset="0"/>
              </a:rPr>
              <a:t>2</a:t>
            </a:r>
            <a:r>
              <a:rPr lang="en-US" sz="2400" i="1" dirty="0" smtClean="0"/>
              <a:t> </a:t>
            </a:r>
            <a:r>
              <a:rPr lang="en-US" sz="2400" i="1" dirty="0" smtClean="0">
                <a:latin typeface="Cambria Math"/>
                <a:ea typeface="Cambria Math"/>
              </a:rPr>
              <a:t>−</a:t>
            </a:r>
            <a:r>
              <a:rPr lang="en-US" sz="2400" i="1" dirty="0" smtClean="0"/>
              <a:t>  r </a:t>
            </a:r>
            <a:r>
              <a:rPr lang="en-US" sz="2400" i="1" dirty="0" smtClean="0">
                <a:latin typeface="Cambria Math"/>
                <a:ea typeface="Cambria Math"/>
              </a:rPr>
              <a:t>−</a:t>
            </a:r>
            <a:r>
              <a:rPr lang="en-US" sz="2400" i="1" dirty="0" smtClean="0"/>
              <a:t> </a:t>
            </a:r>
            <a:r>
              <a:rPr lang="en-US" sz="2400" dirty="0" smtClean="0">
                <a:latin typeface="Cambria Math" pitchFamily="18" charset="0"/>
                <a:ea typeface="Cambria Math" pitchFamily="18" charset="0"/>
              </a:rPr>
              <a:t>2</a:t>
            </a:r>
            <a:r>
              <a:rPr lang="en-US" sz="2400" i="1" dirty="0" smtClean="0"/>
              <a:t> = </a:t>
            </a:r>
            <a:r>
              <a:rPr lang="en-US" sz="2400" dirty="0" smtClean="0">
                <a:latin typeface="Cambria Math" pitchFamily="18" charset="0"/>
                <a:ea typeface="Cambria Math" pitchFamily="18" charset="0"/>
              </a:rPr>
              <a:t>0. </a:t>
            </a:r>
            <a:r>
              <a:rPr lang="en-US" sz="2400" i="1" dirty="0" smtClean="0"/>
              <a:t>  </a:t>
            </a:r>
          </a:p>
          <a:p>
            <a:pPr indent="15875">
              <a:buNone/>
            </a:pPr>
            <a:r>
              <a:rPr lang="en-US" sz="2400" dirty="0" smtClean="0"/>
              <a:t>Its roots are </a:t>
            </a:r>
            <a:r>
              <a:rPr lang="en-US" sz="2400" i="1" dirty="0" smtClean="0"/>
              <a:t>r = </a:t>
            </a:r>
            <a:r>
              <a:rPr lang="en-US" sz="2400" dirty="0" smtClean="0">
                <a:solidFill>
                  <a:srgbClr val="FF0000"/>
                </a:solidFill>
                <a:latin typeface="Cambria Math" pitchFamily="18" charset="0"/>
                <a:ea typeface="Cambria Math" pitchFamily="18" charset="0"/>
              </a:rPr>
              <a:t>2</a:t>
            </a:r>
            <a:r>
              <a:rPr lang="en-US" sz="2400" dirty="0" smtClean="0">
                <a:latin typeface="Cambria Math" pitchFamily="18" charset="0"/>
                <a:ea typeface="Cambria Math" pitchFamily="18" charset="0"/>
              </a:rPr>
              <a:t> </a:t>
            </a:r>
            <a:r>
              <a:rPr lang="en-US" sz="2400" dirty="0" smtClean="0"/>
              <a:t>and </a:t>
            </a:r>
            <a:r>
              <a:rPr lang="en-US" sz="2400" i="1" dirty="0" smtClean="0"/>
              <a:t>r = </a:t>
            </a:r>
            <a:r>
              <a:rPr lang="en-US" sz="2400" i="1" dirty="0" smtClean="0">
                <a:solidFill>
                  <a:srgbClr val="FF0000"/>
                </a:solidFill>
                <a:latin typeface="Cambria Math"/>
                <a:ea typeface="Cambria Math"/>
              </a:rPr>
              <a:t>−</a:t>
            </a:r>
            <a:r>
              <a:rPr lang="en-US" sz="2400" dirty="0" smtClean="0">
                <a:solidFill>
                  <a:srgbClr val="FF0000"/>
                </a:solidFill>
                <a:latin typeface="Cambria Math" pitchFamily="18" charset="0"/>
                <a:ea typeface="Cambria Math" pitchFamily="18" charset="0"/>
              </a:rPr>
              <a:t>1</a:t>
            </a:r>
            <a:r>
              <a:rPr lang="en-US" sz="2400" i="1" dirty="0" smtClean="0"/>
              <a:t> . </a:t>
            </a:r>
            <a:r>
              <a:rPr lang="en-US" sz="2400" dirty="0" smtClean="0"/>
              <a:t>Therefore, {</a:t>
            </a:r>
            <a:r>
              <a:rPr lang="en-US" sz="2400" i="1" dirty="0" smtClean="0"/>
              <a:t>a</a:t>
            </a:r>
            <a:r>
              <a:rPr lang="en-US" sz="2400" i="1" baseline="-25000" dirty="0" smtClean="0"/>
              <a:t>n</a:t>
            </a:r>
            <a:r>
              <a:rPr lang="en-US" sz="2400" dirty="0" smtClean="0"/>
              <a:t>}</a:t>
            </a:r>
            <a:r>
              <a:rPr lang="en-US" sz="2400" i="1" dirty="0" smtClean="0"/>
              <a:t> </a:t>
            </a:r>
            <a:r>
              <a:rPr lang="en-US" sz="2400" dirty="0" smtClean="0"/>
              <a:t>is a solution to the recurrence relation if and only if  </a:t>
            </a:r>
            <a:r>
              <a:rPr lang="en-US" sz="2400" i="1" dirty="0" smtClean="0"/>
              <a:t>a</a:t>
            </a:r>
            <a:r>
              <a:rPr lang="en-US" sz="2400" i="1" baseline="-25000" dirty="0" smtClean="0"/>
              <a:t>n</a:t>
            </a:r>
            <a:r>
              <a:rPr lang="en-US" sz="2400" i="1" dirty="0" smtClean="0"/>
              <a:t> = </a:t>
            </a:r>
            <a:r>
              <a:rPr lang="el-GR" sz="2400" i="1" dirty="0" smtClean="0"/>
              <a:t>α</a:t>
            </a:r>
            <a:r>
              <a:rPr lang="en-US" sz="2400" baseline="-25000" dirty="0" smtClean="0">
                <a:latin typeface="Cambria Math" pitchFamily="18" charset="0"/>
                <a:ea typeface="Cambria Math" pitchFamily="18" charset="0"/>
              </a:rPr>
              <a:t>1</a:t>
            </a:r>
            <a:r>
              <a:rPr lang="en-US" sz="2400" dirty="0" smtClean="0">
                <a:solidFill>
                  <a:srgbClr val="FF0000"/>
                </a:solidFill>
                <a:latin typeface="Cambria Math" pitchFamily="18" charset="0"/>
                <a:ea typeface="Cambria Math" pitchFamily="18" charset="0"/>
              </a:rPr>
              <a:t>2</a:t>
            </a:r>
            <a:r>
              <a:rPr lang="en-US" sz="2400" i="1" baseline="30000" dirty="0" smtClean="0"/>
              <a:t>n</a:t>
            </a:r>
            <a:r>
              <a:rPr lang="en-US" sz="2400" i="1" dirty="0" smtClean="0"/>
              <a:t> + </a:t>
            </a:r>
            <a:r>
              <a:rPr lang="el-GR" sz="2400" i="1" dirty="0" smtClean="0"/>
              <a:t>α</a:t>
            </a:r>
            <a:r>
              <a:rPr lang="en-US" sz="2400" baseline="-25000" dirty="0" smtClean="0">
                <a:latin typeface="Cambria Math" pitchFamily="18" charset="0"/>
                <a:ea typeface="Cambria Math" pitchFamily="18" charset="0"/>
              </a:rPr>
              <a:t>2</a:t>
            </a:r>
            <a:r>
              <a:rPr lang="en-US" sz="2400" dirty="0" smtClean="0">
                <a:solidFill>
                  <a:srgbClr val="FF0000"/>
                </a:solidFill>
              </a:rPr>
              <a:t>(</a:t>
            </a:r>
            <a:r>
              <a:rPr lang="en-US" sz="2400" i="1" dirty="0" smtClean="0">
                <a:solidFill>
                  <a:srgbClr val="FF0000"/>
                </a:solidFill>
                <a:latin typeface="Cambria Math"/>
                <a:ea typeface="Cambria Math"/>
              </a:rPr>
              <a:t>−</a:t>
            </a:r>
            <a:r>
              <a:rPr lang="en-US" sz="2400" dirty="0" smtClean="0">
                <a:solidFill>
                  <a:srgbClr val="FF0000"/>
                </a:solidFill>
                <a:latin typeface="Cambria Math" pitchFamily="18" charset="0"/>
                <a:ea typeface="Cambria Math" pitchFamily="18" charset="0"/>
              </a:rPr>
              <a:t>1</a:t>
            </a:r>
            <a:r>
              <a:rPr lang="en-US" sz="2400" i="1" dirty="0" smtClean="0">
                <a:solidFill>
                  <a:srgbClr val="FF0000"/>
                </a:solidFill>
              </a:rPr>
              <a:t>)</a:t>
            </a:r>
            <a:r>
              <a:rPr lang="en-US" sz="2400" i="1" baseline="30000" dirty="0" smtClean="0"/>
              <a:t>n</a:t>
            </a:r>
            <a:r>
              <a:rPr lang="en-US" sz="2400" dirty="0" smtClean="0"/>
              <a:t>, for some constants </a:t>
            </a:r>
            <a:r>
              <a:rPr lang="el-GR" sz="2400" i="1" dirty="0" smtClean="0"/>
              <a:t>α</a:t>
            </a:r>
            <a:r>
              <a:rPr lang="en-US" sz="2400" baseline="-25000" dirty="0" smtClean="0">
                <a:latin typeface="Cambria Math" pitchFamily="18" charset="0"/>
                <a:ea typeface="Cambria Math" pitchFamily="18" charset="0"/>
              </a:rPr>
              <a:t>1</a:t>
            </a:r>
            <a:r>
              <a:rPr lang="en-US" sz="2400" i="1" dirty="0" smtClean="0"/>
              <a:t> </a:t>
            </a:r>
            <a:r>
              <a:rPr lang="en-US" sz="2400" dirty="0" smtClean="0"/>
              <a:t>and</a:t>
            </a:r>
            <a:r>
              <a:rPr lang="en-US" sz="2400" i="1" dirty="0" smtClean="0"/>
              <a:t> </a:t>
            </a:r>
            <a:r>
              <a:rPr lang="el-GR" sz="2400" i="1" dirty="0" smtClean="0"/>
              <a:t>α</a:t>
            </a:r>
            <a:r>
              <a:rPr lang="en-US" sz="2400" baseline="-25000" dirty="0" smtClean="0">
                <a:latin typeface="Cambria Math" pitchFamily="18" charset="0"/>
                <a:ea typeface="Cambria Math" pitchFamily="18" charset="0"/>
              </a:rPr>
              <a:t>2</a:t>
            </a:r>
            <a:r>
              <a:rPr lang="en-US" sz="2400" dirty="0" smtClean="0"/>
              <a:t>.</a:t>
            </a:r>
          </a:p>
          <a:p>
            <a:pPr>
              <a:buNone/>
            </a:pPr>
            <a:r>
              <a:rPr lang="en-US" sz="2400" dirty="0" smtClean="0"/>
              <a:t>     To find the constants  </a:t>
            </a:r>
            <a:r>
              <a:rPr lang="el-GR" sz="2400" dirty="0" smtClean="0"/>
              <a:t>α</a:t>
            </a:r>
            <a:r>
              <a:rPr lang="en-US" sz="2400" baseline="-25000" dirty="0" smtClean="0">
                <a:latin typeface="Cambria Math" pitchFamily="18" charset="0"/>
                <a:ea typeface="Cambria Math" pitchFamily="18" charset="0"/>
              </a:rPr>
              <a:t>1</a:t>
            </a:r>
            <a:r>
              <a:rPr lang="en-US" sz="2400" dirty="0" smtClean="0"/>
              <a:t> and </a:t>
            </a:r>
            <a:r>
              <a:rPr lang="el-GR" sz="2400" dirty="0" smtClean="0"/>
              <a:t>α</a:t>
            </a:r>
            <a:r>
              <a:rPr lang="en-US" sz="2400" baseline="-25000" dirty="0" smtClean="0">
                <a:latin typeface="Cambria Math" pitchFamily="18" charset="0"/>
                <a:ea typeface="Cambria Math" pitchFamily="18" charset="0"/>
              </a:rPr>
              <a:t>2</a:t>
            </a:r>
            <a:r>
              <a:rPr lang="en-US" sz="2400" dirty="0" smtClean="0"/>
              <a:t>, note that</a:t>
            </a:r>
          </a:p>
          <a:p>
            <a:pPr>
              <a:buNone/>
            </a:pPr>
            <a:r>
              <a:rPr lang="en-US" sz="2400" dirty="0" smtClean="0"/>
              <a:t>            </a:t>
            </a:r>
            <a:r>
              <a:rPr lang="en-US" sz="2400" i="1" dirty="0" smtClean="0"/>
              <a:t>a</a:t>
            </a:r>
            <a:r>
              <a:rPr lang="en-US" sz="2400" baseline="-25000" dirty="0" smtClean="0">
                <a:latin typeface="Cambria Math" pitchFamily="18" charset="0"/>
                <a:ea typeface="Cambria Math" pitchFamily="18" charset="0"/>
              </a:rPr>
              <a:t>0</a:t>
            </a:r>
            <a:r>
              <a:rPr lang="en-US" sz="2400" dirty="0" smtClean="0"/>
              <a:t> = </a:t>
            </a:r>
            <a:r>
              <a:rPr lang="en-US" sz="2400" dirty="0" smtClean="0">
                <a:latin typeface="Cambria Math" pitchFamily="18" charset="0"/>
                <a:ea typeface="Cambria Math" pitchFamily="18" charset="0"/>
              </a:rPr>
              <a:t>2</a:t>
            </a:r>
            <a:r>
              <a:rPr lang="en-US" sz="2400" dirty="0" smtClean="0"/>
              <a:t> = </a:t>
            </a:r>
            <a:r>
              <a:rPr lang="el-GR" sz="2400" i="1" dirty="0" smtClean="0"/>
              <a:t>α</a:t>
            </a:r>
            <a:r>
              <a:rPr lang="en-US" sz="2400" baseline="-25000" dirty="0" smtClean="0">
                <a:latin typeface="Cambria Math" pitchFamily="18" charset="0"/>
                <a:ea typeface="Cambria Math" pitchFamily="18" charset="0"/>
              </a:rPr>
              <a:t>1</a:t>
            </a:r>
            <a:r>
              <a:rPr lang="en-US" sz="2400" i="1" dirty="0" smtClean="0"/>
              <a:t> + </a:t>
            </a:r>
            <a:r>
              <a:rPr lang="el-GR" sz="2400" i="1" dirty="0" smtClean="0"/>
              <a:t>α</a:t>
            </a:r>
            <a:r>
              <a:rPr lang="en-US" sz="2400" baseline="-25000" dirty="0" smtClean="0">
                <a:latin typeface="Cambria Math" pitchFamily="18" charset="0"/>
                <a:ea typeface="Cambria Math" pitchFamily="18" charset="0"/>
              </a:rPr>
              <a:t>2</a:t>
            </a:r>
            <a:r>
              <a:rPr lang="en-US" sz="2400" dirty="0" smtClean="0"/>
              <a:t>  and  </a:t>
            </a:r>
            <a:r>
              <a:rPr lang="en-US" sz="2400" i="1" dirty="0" smtClean="0"/>
              <a:t>a</a:t>
            </a:r>
            <a:r>
              <a:rPr lang="en-US" sz="2400" baseline="-25000" dirty="0" smtClean="0">
                <a:latin typeface="Cambria Math" pitchFamily="18" charset="0"/>
                <a:ea typeface="Cambria Math" pitchFamily="18" charset="0"/>
              </a:rPr>
              <a:t>1</a:t>
            </a:r>
            <a:r>
              <a:rPr lang="en-US" sz="2400" dirty="0" smtClean="0"/>
              <a:t> = </a:t>
            </a:r>
            <a:r>
              <a:rPr lang="en-US" sz="2400" dirty="0" smtClean="0">
                <a:latin typeface="Cambria Math" pitchFamily="18" charset="0"/>
                <a:ea typeface="Cambria Math" pitchFamily="18" charset="0"/>
              </a:rPr>
              <a:t>7</a:t>
            </a:r>
            <a:r>
              <a:rPr lang="en-US" sz="2400" dirty="0" smtClean="0"/>
              <a:t> = </a:t>
            </a:r>
            <a:r>
              <a:rPr lang="el-GR" sz="2400" dirty="0" smtClean="0"/>
              <a:t>α</a:t>
            </a:r>
            <a:r>
              <a:rPr lang="en-US" sz="2400" baseline="-25000" dirty="0" smtClean="0">
                <a:latin typeface="Cambria Math" pitchFamily="18" charset="0"/>
                <a:ea typeface="Cambria Math" pitchFamily="18" charset="0"/>
              </a:rPr>
              <a:t>1</a:t>
            </a:r>
            <a:r>
              <a:rPr lang="en-US" sz="2400" dirty="0" smtClean="0">
                <a:latin typeface="Cambria Math" pitchFamily="18" charset="0"/>
                <a:ea typeface="Cambria Math" pitchFamily="18" charset="0"/>
              </a:rPr>
              <a:t>2</a:t>
            </a:r>
            <a:r>
              <a:rPr lang="en-US" sz="2400" dirty="0" smtClean="0"/>
              <a:t> + </a:t>
            </a:r>
            <a:r>
              <a:rPr lang="el-GR" sz="2400" dirty="0" smtClean="0"/>
              <a:t>α</a:t>
            </a:r>
            <a:r>
              <a:rPr lang="en-US" sz="2400" baseline="-25000" dirty="0" smtClean="0">
                <a:latin typeface="Cambria Math" pitchFamily="18" charset="0"/>
                <a:ea typeface="Cambria Math" pitchFamily="18" charset="0"/>
              </a:rPr>
              <a:t>2</a:t>
            </a:r>
            <a:r>
              <a:rPr lang="en-US" sz="2400" dirty="0" smtClean="0"/>
              <a:t>(</a:t>
            </a:r>
            <a:r>
              <a:rPr lang="en-US" sz="2400" dirty="0" smtClean="0">
                <a:latin typeface="Cambria Math"/>
                <a:ea typeface="Cambria Math"/>
              </a:rPr>
              <a:t>−</a:t>
            </a:r>
            <a:r>
              <a:rPr lang="en-US" sz="2400" dirty="0" smtClean="0">
                <a:latin typeface="Cambria Math" pitchFamily="18" charset="0"/>
                <a:ea typeface="Cambria Math" pitchFamily="18" charset="0"/>
              </a:rPr>
              <a:t>1</a:t>
            </a:r>
            <a:r>
              <a:rPr lang="en-US" sz="2400" dirty="0" smtClean="0"/>
              <a:t>).</a:t>
            </a:r>
          </a:p>
          <a:p>
            <a:pPr>
              <a:buNone/>
            </a:pPr>
            <a:r>
              <a:rPr lang="en-US" sz="2400" dirty="0" smtClean="0"/>
              <a:t>     Solving these equations, we find that   </a:t>
            </a:r>
            <a:r>
              <a:rPr lang="el-GR" sz="2400" dirty="0" smtClean="0"/>
              <a:t>α</a:t>
            </a:r>
            <a:r>
              <a:rPr lang="en-US" sz="2400" baseline="-25000" dirty="0" smtClean="0">
                <a:latin typeface="Cambria Math" pitchFamily="18" charset="0"/>
                <a:ea typeface="Cambria Math" pitchFamily="18" charset="0"/>
              </a:rPr>
              <a:t>1</a:t>
            </a:r>
            <a:r>
              <a:rPr lang="en-US" sz="2400" baseline="-25000" dirty="0" smtClean="0"/>
              <a:t> </a:t>
            </a:r>
            <a:r>
              <a:rPr lang="en-US" sz="2400" dirty="0" smtClean="0"/>
              <a:t> = </a:t>
            </a:r>
            <a:r>
              <a:rPr lang="en-US" sz="2400" dirty="0" smtClean="0">
                <a:latin typeface="Cambria Math" pitchFamily="18" charset="0"/>
                <a:ea typeface="Cambria Math" pitchFamily="18" charset="0"/>
              </a:rPr>
              <a:t>3</a:t>
            </a:r>
            <a:r>
              <a:rPr lang="en-US" sz="2400" dirty="0" smtClean="0"/>
              <a:t> and </a:t>
            </a:r>
            <a:r>
              <a:rPr lang="el-GR" sz="2400" dirty="0" smtClean="0"/>
              <a:t>α</a:t>
            </a:r>
            <a:r>
              <a:rPr lang="en-US" sz="2400" baseline="-25000" dirty="0" smtClean="0">
                <a:latin typeface="Cambria Math" pitchFamily="18" charset="0"/>
                <a:ea typeface="Cambria Math" pitchFamily="18" charset="0"/>
              </a:rPr>
              <a:t>2</a:t>
            </a:r>
            <a:r>
              <a:rPr lang="en-US" sz="2400" baseline="-25000" dirty="0" smtClean="0"/>
              <a:t> </a:t>
            </a:r>
            <a:r>
              <a:rPr lang="en-US" sz="2400" dirty="0" smtClean="0"/>
              <a:t> = </a:t>
            </a:r>
            <a:r>
              <a:rPr lang="en-US" sz="2400" dirty="0" smtClean="0">
                <a:latin typeface="Cambria Math"/>
                <a:ea typeface="Cambria Math"/>
              </a:rPr>
              <a:t>−</a:t>
            </a:r>
            <a:r>
              <a:rPr lang="en-US" sz="2400" dirty="0" smtClean="0">
                <a:latin typeface="Cambria Math" pitchFamily="18" charset="0"/>
                <a:ea typeface="Cambria Math" pitchFamily="18" charset="0"/>
              </a:rPr>
              <a:t>1. </a:t>
            </a:r>
            <a:r>
              <a:rPr lang="en-US" sz="2400" dirty="0" smtClean="0"/>
              <a:t> </a:t>
            </a:r>
            <a:endParaRPr lang="en-US" sz="2400" baseline="-25000" dirty="0" smtClean="0"/>
          </a:p>
          <a:p>
            <a:pPr>
              <a:buNone/>
            </a:pPr>
            <a:r>
              <a:rPr lang="en-US" sz="2400" dirty="0" smtClean="0"/>
              <a:t>     Hence, the solution is the sequence {</a:t>
            </a:r>
            <a:r>
              <a:rPr lang="en-US" sz="2400" i="1" dirty="0" smtClean="0"/>
              <a:t>a</a:t>
            </a:r>
            <a:r>
              <a:rPr lang="en-US" sz="2400" i="1" baseline="-25000" dirty="0" smtClean="0"/>
              <a:t>n</a:t>
            </a:r>
            <a:r>
              <a:rPr lang="en-US" sz="2400" dirty="0" smtClean="0"/>
              <a:t>}</a:t>
            </a:r>
            <a:r>
              <a:rPr lang="en-US" sz="2400" i="1" dirty="0" smtClean="0"/>
              <a:t> </a:t>
            </a:r>
            <a:r>
              <a:rPr lang="en-US" sz="2400" dirty="0" smtClean="0"/>
              <a:t>with </a:t>
            </a:r>
            <a:r>
              <a:rPr lang="en-US" sz="2400" i="1" dirty="0" smtClean="0"/>
              <a:t>a</a:t>
            </a:r>
            <a:r>
              <a:rPr lang="en-US" sz="2400" i="1" baseline="-25000" dirty="0" smtClean="0"/>
              <a:t>n</a:t>
            </a:r>
            <a:r>
              <a:rPr lang="en-US" sz="2400" dirty="0" smtClean="0"/>
              <a:t> = </a:t>
            </a:r>
            <a:r>
              <a:rPr lang="en-US" sz="2400" dirty="0" smtClean="0">
                <a:latin typeface="Cambria Math" pitchFamily="18" charset="0"/>
                <a:ea typeface="Cambria Math" pitchFamily="18" charset="0"/>
              </a:rPr>
              <a:t>3∙2</a:t>
            </a:r>
            <a:r>
              <a:rPr lang="en-US" sz="2400" i="1" baseline="30000" dirty="0" smtClean="0"/>
              <a:t>n</a:t>
            </a:r>
            <a:r>
              <a:rPr lang="en-US" sz="2400" dirty="0" smtClean="0">
                <a:latin typeface="Cambria Math"/>
                <a:ea typeface="Cambria Math"/>
              </a:rPr>
              <a:t>−</a:t>
            </a:r>
            <a:r>
              <a:rPr lang="en-US" sz="2400" dirty="0" smtClean="0"/>
              <a:t>(</a:t>
            </a:r>
            <a:r>
              <a:rPr lang="en-US" sz="2400" dirty="0" smtClean="0">
                <a:latin typeface="Cambria Math"/>
                <a:ea typeface="Cambria Math"/>
              </a:rPr>
              <a:t>−</a:t>
            </a:r>
            <a:r>
              <a:rPr lang="en-US" sz="2400" dirty="0" smtClean="0">
                <a:latin typeface="Cambria Math" pitchFamily="18" charset="0"/>
                <a:ea typeface="Cambria Math" pitchFamily="18" charset="0"/>
              </a:rPr>
              <a:t>1</a:t>
            </a:r>
            <a:r>
              <a:rPr lang="en-US" sz="2400" dirty="0" smtClean="0"/>
              <a:t>)</a:t>
            </a:r>
            <a:r>
              <a:rPr lang="en-US" sz="2400" i="1" baseline="30000" dirty="0" smtClean="0"/>
              <a:t>n</a:t>
            </a:r>
            <a:r>
              <a:rPr lang="en-US" sz="2400" dirty="0" smtClean="0"/>
              <a:t>.</a:t>
            </a:r>
          </a:p>
          <a:p>
            <a:pPr>
              <a:buNone/>
            </a:pP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Autofit/>
          </a:bodyPr>
          <a:lstStyle/>
          <a:p>
            <a:r>
              <a:rPr lang="en-US" sz="3200" dirty="0" smtClean="0"/>
              <a:t>An Explicit Formula for the Fibonacci Numbers</a:t>
            </a:r>
            <a:endParaRPr lang="en-US" sz="3200" dirty="0"/>
          </a:p>
        </p:txBody>
      </p:sp>
      <p:sp>
        <p:nvSpPr>
          <p:cNvPr id="3" name="Content Placeholder 2"/>
          <p:cNvSpPr>
            <a:spLocks noGrp="1"/>
          </p:cNvSpPr>
          <p:nvPr>
            <p:ph idx="1"/>
          </p:nvPr>
        </p:nvSpPr>
        <p:spPr/>
        <p:txBody>
          <a:bodyPr>
            <a:normAutofit fontScale="85000" lnSpcReduction="20000"/>
          </a:bodyPr>
          <a:lstStyle/>
          <a:p>
            <a:pPr>
              <a:buNone/>
            </a:pPr>
            <a:r>
              <a:rPr lang="en-US" i="1" dirty="0" smtClean="0"/>
              <a:t>    </a:t>
            </a:r>
            <a:r>
              <a:rPr lang="en-US" dirty="0" smtClean="0"/>
              <a:t>We can use Theorem </a:t>
            </a:r>
            <a:r>
              <a:rPr lang="en-US" dirty="0" smtClean="0">
                <a:latin typeface="Cambria Math" pitchFamily="18" charset="0"/>
                <a:ea typeface="Cambria Math" pitchFamily="18" charset="0"/>
              </a:rPr>
              <a:t>1</a:t>
            </a:r>
            <a:r>
              <a:rPr lang="en-US" dirty="0" smtClean="0"/>
              <a:t> to find an explicit formula for the Fibonacci numbers. The sequence of Fibonacci numbers satisfies the recurrence relation   </a:t>
            </a:r>
            <a:r>
              <a:rPr lang="en-US" i="1" dirty="0" smtClean="0"/>
              <a:t>f</a:t>
            </a:r>
            <a:r>
              <a:rPr lang="en-US" i="1" baseline="-25000" dirty="0" smtClean="0"/>
              <a:t>n</a:t>
            </a:r>
            <a:r>
              <a:rPr lang="en-US" i="1" dirty="0" smtClean="0"/>
              <a:t> = f</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i="1" dirty="0" smtClean="0"/>
              <a:t>  +  f</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2</a:t>
            </a:r>
            <a:r>
              <a:rPr lang="en-US" dirty="0" smtClean="0"/>
              <a:t> with the initial conditions:</a:t>
            </a:r>
            <a:r>
              <a:rPr lang="en-US" i="1" baseline="-25000" dirty="0" smtClean="0"/>
              <a:t> </a:t>
            </a:r>
            <a:r>
              <a:rPr lang="en-US" i="1" dirty="0" smtClean="0"/>
              <a:t> f</a:t>
            </a:r>
            <a:r>
              <a:rPr lang="en-US" baseline="-25000" dirty="0" smtClean="0">
                <a:latin typeface="Cambria Math" pitchFamily="18" charset="0"/>
                <a:ea typeface="Cambria Math" pitchFamily="18" charset="0"/>
              </a:rPr>
              <a:t>0</a:t>
            </a:r>
            <a:r>
              <a:rPr lang="en-US" i="1" dirty="0" smtClean="0"/>
              <a:t> = </a:t>
            </a:r>
            <a:r>
              <a:rPr lang="en-US" dirty="0" smtClean="0">
                <a:latin typeface="Cambria Math" pitchFamily="18" charset="0"/>
                <a:ea typeface="Cambria Math" pitchFamily="18" charset="0"/>
              </a:rPr>
              <a:t>0  </a:t>
            </a:r>
            <a:r>
              <a:rPr lang="en-US" dirty="0" smtClean="0"/>
              <a:t>and </a:t>
            </a:r>
            <a:r>
              <a:rPr lang="en-US" i="1" dirty="0" smtClean="0"/>
              <a:t>f</a:t>
            </a:r>
            <a:r>
              <a:rPr lang="en-US" baseline="-25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1</a:t>
            </a:r>
            <a:r>
              <a:rPr lang="en-US" dirty="0" smtClean="0"/>
              <a:t>.</a:t>
            </a:r>
          </a:p>
          <a:p>
            <a:pPr>
              <a:buNone/>
            </a:pPr>
            <a:endParaRPr lang="en-US" dirty="0" smtClean="0">
              <a:latin typeface="Cambria Math" pitchFamily="18" charset="0"/>
              <a:ea typeface="Cambria Math" pitchFamily="18" charset="0"/>
            </a:endParaRPr>
          </a:p>
          <a:p>
            <a:pPr>
              <a:buNone/>
            </a:pPr>
            <a:r>
              <a:rPr lang="en-US" i="1" dirty="0" smtClean="0"/>
              <a:t>    </a:t>
            </a:r>
            <a:r>
              <a:rPr lang="en-US" b="1" dirty="0" smtClean="0"/>
              <a:t>Solution</a:t>
            </a:r>
            <a:r>
              <a:rPr lang="en-US" dirty="0" smtClean="0"/>
              <a:t>:  The roots of the characteristic equation                            </a:t>
            </a:r>
            <a:r>
              <a:rPr lang="en-US" i="1" dirty="0" smtClean="0"/>
              <a:t>r</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i="1" dirty="0" smtClean="0"/>
              <a:t>– r – </a:t>
            </a:r>
            <a:r>
              <a:rPr lang="en-US"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0 are</a:t>
            </a: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a:t>
            </a:r>
          </a:p>
          <a:p>
            <a:pPr>
              <a:buNone/>
            </a:pPr>
            <a:endParaRPr lang="en-US" i="1" dirty="0" smtClean="0"/>
          </a:p>
        </p:txBody>
      </p:sp>
      <p:pic>
        <p:nvPicPr>
          <p:cNvPr id="9" name="Picture 8" descr="addin_tmp.png"/>
          <p:cNvPicPr>
            <a:picLocks noChangeAspect="1"/>
          </p:cNvPicPr>
          <p:nvPr>
            <p:custDataLst>
              <p:tags r:id="rId1"/>
            </p:custDataLst>
          </p:nvPr>
        </p:nvPicPr>
        <p:blipFill>
          <a:blip r:embed="rId4" cstate="print"/>
          <a:stretch>
            <a:fillRect/>
          </a:stretch>
        </p:blipFill>
        <p:spPr>
          <a:xfrm>
            <a:off x="3429000" y="4343400"/>
            <a:ext cx="1671638" cy="517208"/>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505200" y="5181600"/>
            <a:ext cx="1677353" cy="51720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Fibonacci Numbers (</a:t>
            </a:r>
            <a:r>
              <a:rPr lang="en-US" sz="4000" i="1" dirty="0" smtClean="0"/>
              <a:t>continued</a:t>
            </a:r>
            <a:r>
              <a:rPr lang="en-US" sz="4000" dirty="0" smtClean="0"/>
              <a:t>)</a:t>
            </a:r>
            <a:endParaRPr lang="en-US" sz="4000" dirty="0"/>
          </a:p>
        </p:txBody>
      </p:sp>
      <p:sp>
        <p:nvSpPr>
          <p:cNvPr id="6" name="Content Placeholder 5"/>
          <p:cNvSpPr>
            <a:spLocks noGrp="1"/>
          </p:cNvSpPr>
          <p:nvPr>
            <p:ph idx="1"/>
          </p:nvPr>
        </p:nvSpPr>
        <p:spPr>
          <a:xfrm>
            <a:off x="685800" y="1981200"/>
            <a:ext cx="8229600" cy="4389120"/>
          </a:xfrm>
        </p:spPr>
        <p:txBody>
          <a:bodyPr>
            <a:normAutofit fontScale="92500" lnSpcReduction="20000"/>
          </a:bodyPr>
          <a:lstStyle/>
          <a:p>
            <a:pPr>
              <a:buNone/>
            </a:pPr>
            <a:r>
              <a:rPr lang="en-US" dirty="0" smtClean="0"/>
              <a:t>     Therefore by Theorem </a:t>
            </a:r>
            <a:r>
              <a:rPr lang="en-US" dirty="0" smtClean="0">
                <a:latin typeface="Cambria Math" pitchFamily="18" charset="0"/>
                <a:ea typeface="Cambria Math" pitchFamily="18" charset="0"/>
              </a:rPr>
              <a:t>1</a:t>
            </a:r>
            <a:endParaRPr lang="en-US" dirty="0" smtClean="0"/>
          </a:p>
          <a:p>
            <a:pPr>
              <a:buNone/>
            </a:pPr>
            <a:endParaRPr lang="en-US" dirty="0" smtClean="0"/>
          </a:p>
          <a:p>
            <a:pPr>
              <a:buNone/>
            </a:pPr>
            <a:r>
              <a:rPr lang="en-US" dirty="0" smtClean="0"/>
              <a:t>     for some constants</a:t>
            </a:r>
            <a:r>
              <a:rPr lang="el-GR" i="1" dirty="0" smtClean="0"/>
              <a:t> α</a:t>
            </a:r>
            <a:r>
              <a:rPr lang="en-US" baseline="-25000" dirty="0" smtClean="0">
                <a:latin typeface="Cambria Math" pitchFamily="18" charset="0"/>
                <a:ea typeface="Cambria Math" pitchFamily="18" charset="0"/>
              </a:rPr>
              <a:t>1</a:t>
            </a:r>
            <a:r>
              <a:rPr lang="en-US" i="1" dirty="0" smtClean="0"/>
              <a:t> </a:t>
            </a:r>
            <a:r>
              <a:rPr lang="en-US" dirty="0" smtClean="0"/>
              <a:t>and</a:t>
            </a:r>
            <a:r>
              <a:rPr lang="en-US" i="1" dirty="0" smtClean="0"/>
              <a:t> </a:t>
            </a:r>
            <a:r>
              <a:rPr lang="el-GR" i="1" dirty="0" smtClean="0"/>
              <a:t>α</a:t>
            </a:r>
            <a:r>
              <a:rPr lang="en-US" baseline="-25000" dirty="0" smtClean="0">
                <a:latin typeface="Cambria Math" pitchFamily="18" charset="0"/>
                <a:ea typeface="Cambria Math" pitchFamily="18" charset="0"/>
              </a:rPr>
              <a:t>2</a:t>
            </a:r>
            <a:r>
              <a:rPr lang="en-US" dirty="0" smtClean="0"/>
              <a:t>.</a:t>
            </a:r>
          </a:p>
          <a:p>
            <a:pPr>
              <a:buNone/>
            </a:pPr>
            <a:r>
              <a:rPr lang="en-US" dirty="0" smtClean="0"/>
              <a:t>    Using the initial conditions </a:t>
            </a:r>
            <a:r>
              <a:rPr lang="en-US" i="1" dirty="0" smtClean="0"/>
              <a:t>f</a:t>
            </a:r>
            <a:r>
              <a:rPr lang="en-US" baseline="-25000" dirty="0" smtClean="0">
                <a:latin typeface="Cambria Math" pitchFamily="18" charset="0"/>
                <a:ea typeface="Cambria Math" pitchFamily="18" charset="0"/>
              </a:rPr>
              <a:t>0</a:t>
            </a:r>
            <a:r>
              <a:rPr lang="en-US" i="1" dirty="0" smtClean="0"/>
              <a:t> = </a:t>
            </a:r>
            <a:r>
              <a:rPr lang="en-US" dirty="0" smtClean="0">
                <a:latin typeface="Cambria Math" pitchFamily="18" charset="0"/>
                <a:ea typeface="Cambria Math" pitchFamily="18" charset="0"/>
              </a:rPr>
              <a:t>0 </a:t>
            </a:r>
            <a:r>
              <a:rPr lang="en-US" dirty="0" smtClean="0"/>
              <a:t>and  </a:t>
            </a:r>
            <a:r>
              <a:rPr lang="en-US" i="1" dirty="0" smtClean="0"/>
              <a:t>f</a:t>
            </a:r>
            <a:r>
              <a:rPr lang="en-US" baseline="-25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1</a:t>
            </a:r>
            <a:r>
              <a:rPr lang="en-US" dirty="0" smtClean="0"/>
              <a:t> , we have</a:t>
            </a:r>
          </a:p>
          <a:p>
            <a:pPr>
              <a:buNone/>
            </a:pPr>
            <a:endParaRPr lang="en-US" dirty="0" smtClean="0"/>
          </a:p>
          <a:p>
            <a:pPr>
              <a:buNone/>
            </a:pPr>
            <a:endParaRPr lang="en-US" dirty="0" smtClean="0"/>
          </a:p>
          <a:p>
            <a:pPr>
              <a:buNone/>
            </a:pPr>
            <a:r>
              <a:rPr lang="en-US" dirty="0" smtClean="0"/>
              <a:t>     Solving, we obtain                                     .</a:t>
            </a:r>
          </a:p>
          <a:p>
            <a:pPr>
              <a:buNone/>
            </a:pPr>
            <a:r>
              <a:rPr lang="en-US" dirty="0" smtClean="0"/>
              <a:t>     Hence, </a:t>
            </a:r>
          </a:p>
          <a:p>
            <a:endParaRPr lang="en-US" dirty="0"/>
          </a:p>
        </p:txBody>
      </p:sp>
      <p:pic>
        <p:nvPicPr>
          <p:cNvPr id="13" name="Picture 12" descr="addin_tmp.png"/>
          <p:cNvPicPr>
            <a:picLocks noChangeAspect="1"/>
          </p:cNvPicPr>
          <p:nvPr>
            <p:custDataLst>
              <p:tags r:id="rId1"/>
            </p:custDataLst>
          </p:nvPr>
        </p:nvPicPr>
        <p:blipFill>
          <a:blip r:embed="rId8" cstate="print"/>
          <a:stretch>
            <a:fillRect/>
          </a:stretch>
        </p:blipFill>
        <p:spPr>
          <a:xfrm>
            <a:off x="3200400" y="2438400"/>
            <a:ext cx="3562350" cy="472440"/>
          </a:xfrm>
          <a:prstGeom prst="rect">
            <a:avLst/>
          </a:prstGeom>
        </p:spPr>
      </p:pic>
      <p:pic>
        <p:nvPicPr>
          <p:cNvPr id="14" name="Picture 13" descr="addin_tmp.png"/>
          <p:cNvPicPr>
            <a:picLocks noChangeAspect="1"/>
          </p:cNvPicPr>
          <p:nvPr>
            <p:custDataLst>
              <p:tags r:id="rId2"/>
            </p:custDataLst>
          </p:nvPr>
        </p:nvPicPr>
        <p:blipFill>
          <a:blip r:embed="rId9" cstate="print"/>
          <a:stretch>
            <a:fillRect/>
          </a:stretch>
        </p:blipFill>
        <p:spPr>
          <a:xfrm>
            <a:off x="2057400" y="3962401"/>
            <a:ext cx="1878330" cy="230505"/>
          </a:xfrm>
          <a:prstGeom prst="rect">
            <a:avLst/>
          </a:prstGeom>
        </p:spPr>
      </p:pic>
      <p:pic>
        <p:nvPicPr>
          <p:cNvPr id="11" name="Picture 10" descr="addin_tmp.png"/>
          <p:cNvPicPr>
            <a:picLocks noChangeAspect="1"/>
          </p:cNvPicPr>
          <p:nvPr>
            <p:custDataLst>
              <p:tags r:id="rId3"/>
            </p:custDataLst>
          </p:nvPr>
        </p:nvPicPr>
        <p:blipFill>
          <a:blip r:embed="rId10" cstate="print"/>
          <a:stretch>
            <a:fillRect/>
          </a:stretch>
        </p:blipFill>
        <p:spPr>
          <a:xfrm>
            <a:off x="2057400" y="4343400"/>
            <a:ext cx="3726180" cy="457200"/>
          </a:xfrm>
          <a:prstGeom prst="rect">
            <a:avLst/>
          </a:prstGeom>
        </p:spPr>
      </p:pic>
      <p:pic>
        <p:nvPicPr>
          <p:cNvPr id="18" name="Picture 17" descr="addin_tmp.png"/>
          <p:cNvPicPr>
            <a:picLocks noChangeAspect="1"/>
          </p:cNvPicPr>
          <p:nvPr>
            <p:custDataLst>
              <p:tags r:id="rId4"/>
            </p:custDataLst>
          </p:nvPr>
        </p:nvPicPr>
        <p:blipFill>
          <a:blip r:embed="rId11" cstate="print"/>
          <a:stretch>
            <a:fillRect/>
          </a:stretch>
        </p:blipFill>
        <p:spPr>
          <a:xfrm>
            <a:off x="4267200" y="4876800"/>
            <a:ext cx="902970" cy="358140"/>
          </a:xfrm>
          <a:prstGeom prst="rect">
            <a:avLst/>
          </a:prstGeom>
        </p:spPr>
      </p:pic>
      <p:pic>
        <p:nvPicPr>
          <p:cNvPr id="19" name="Picture 18" descr="addin_tmp.png"/>
          <p:cNvPicPr>
            <a:picLocks noChangeAspect="1"/>
          </p:cNvPicPr>
          <p:nvPr>
            <p:custDataLst>
              <p:tags r:id="rId5"/>
            </p:custDataLst>
          </p:nvPr>
        </p:nvPicPr>
        <p:blipFill>
          <a:blip r:embed="rId12" cstate="print"/>
          <a:stretch>
            <a:fillRect/>
          </a:stretch>
        </p:blipFill>
        <p:spPr>
          <a:xfrm>
            <a:off x="5638800" y="4876800"/>
            <a:ext cx="1099185" cy="358140"/>
          </a:xfrm>
          <a:prstGeom prst="rect">
            <a:avLst/>
          </a:prstGeom>
        </p:spPr>
      </p:pic>
      <p:pic>
        <p:nvPicPr>
          <p:cNvPr id="12" name="Picture 11" descr="addin_tmp.png"/>
          <p:cNvPicPr>
            <a:picLocks noChangeAspect="1"/>
          </p:cNvPicPr>
          <p:nvPr>
            <p:custDataLst>
              <p:tags r:id="rId6"/>
            </p:custDataLst>
          </p:nvPr>
        </p:nvPicPr>
        <p:blipFill>
          <a:blip r:embed="rId13" cstate="print"/>
          <a:stretch>
            <a:fillRect/>
          </a:stretch>
        </p:blipFill>
        <p:spPr>
          <a:xfrm>
            <a:off x="3048001" y="5638800"/>
            <a:ext cx="3667125" cy="472440"/>
          </a:xfrm>
          <a:prstGeom prst="rect">
            <a:avLst/>
          </a:prstGeom>
        </p:spPr>
      </p:pic>
      <p:sp>
        <p:nvSpPr>
          <p:cNvPr id="21" name="TextBox 20"/>
          <p:cNvSpPr txBox="1"/>
          <p:nvPr/>
        </p:nvSpPr>
        <p:spPr>
          <a:xfrm>
            <a:off x="5791200" y="4343400"/>
            <a:ext cx="381000" cy="369332"/>
          </a:xfrm>
          <a:prstGeom prst="rect">
            <a:avLst/>
          </a:prstGeom>
          <a:noFill/>
        </p:spPr>
        <p:txBody>
          <a:bodyPr wrap="square" rtlCol="0">
            <a:spAutoFit/>
          </a:bodyPr>
          <a:lstStyle/>
          <a:p>
            <a:r>
              <a:rPr lang="en-US" dirty="0" smtClean="0"/>
              <a:t>.</a:t>
            </a:r>
            <a:endParaRPr lang="en-US" dirty="0"/>
          </a:p>
        </p:txBody>
      </p:sp>
      <p:sp>
        <p:nvSpPr>
          <p:cNvPr id="15" name="TextBox 14"/>
          <p:cNvSpPr txBox="1"/>
          <p:nvPr/>
        </p:nvSpPr>
        <p:spPr>
          <a:xfrm>
            <a:off x="5257800" y="4800600"/>
            <a:ext cx="243978" cy="369332"/>
          </a:xfrm>
          <a:prstGeom prst="rect">
            <a:avLst/>
          </a:prstGeom>
          <a:noFill/>
        </p:spPr>
        <p:txBody>
          <a:bodyPr wrap="none" rtlCol="0">
            <a:spAutoFit/>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868362"/>
          </a:xfrm>
        </p:spPr>
        <p:txBody>
          <a:bodyPr>
            <a:noAutofit/>
          </a:bodyPr>
          <a:lstStyle/>
          <a:p>
            <a:r>
              <a:rPr lang="en-US" sz="3200" dirty="0" smtClean="0"/>
              <a:t>The Solution when there is a </a:t>
            </a:r>
            <a:r>
              <a:rPr lang="en-US" sz="3200" dirty="0" smtClean="0">
                <a:solidFill>
                  <a:srgbClr val="FF0000"/>
                </a:solidFill>
              </a:rPr>
              <a:t>Repeated Root</a:t>
            </a:r>
            <a:r>
              <a:rPr lang="en-US" sz="3200" dirty="0" smtClean="0"/>
              <a:t>(</a:t>
            </a:r>
            <a:r>
              <a:rPr lang="zh-TW" altLang="en-US" sz="3200" dirty="0" smtClean="0"/>
              <a:t>重根</a:t>
            </a:r>
            <a:r>
              <a:rPr lang="en-US" sz="3200" dirty="0" smtClean="0"/>
              <a:t>)</a:t>
            </a:r>
            <a:endParaRPr lang="en-US" sz="3200" dirty="0"/>
          </a:p>
        </p:txBody>
      </p:sp>
      <p:sp>
        <p:nvSpPr>
          <p:cNvPr id="3" name="Content Placeholder 2"/>
          <p:cNvSpPr>
            <a:spLocks noGrp="1"/>
          </p:cNvSpPr>
          <p:nvPr>
            <p:ph idx="1"/>
          </p:nvPr>
        </p:nvSpPr>
        <p:spPr>
          <a:xfrm>
            <a:off x="152400" y="1066800"/>
            <a:ext cx="8763000" cy="5791200"/>
          </a:xfrm>
        </p:spPr>
        <p:txBody>
          <a:bodyPr>
            <a:normAutofit fontScale="55000" lnSpcReduction="20000"/>
          </a:bodyPr>
          <a:lstStyle/>
          <a:p>
            <a:pPr marL="0" indent="0" algn="just">
              <a:buNone/>
            </a:pPr>
            <a:r>
              <a:rPr lang="en-US" sz="3300" b="1" dirty="0" smtClean="0">
                <a:latin typeface="Cambria Math" pitchFamily="18" charset="0"/>
                <a:ea typeface="Cambria Math" pitchFamily="18" charset="0"/>
              </a:rPr>
              <a:t>Theorem 2</a:t>
            </a:r>
            <a:r>
              <a:rPr lang="en-US" sz="3300" dirty="0" smtClean="0"/>
              <a:t>:  Let </a:t>
            </a:r>
            <a:r>
              <a:rPr lang="en-US" sz="3300" i="1" dirty="0" smtClean="0"/>
              <a:t>c</a:t>
            </a:r>
            <a:r>
              <a:rPr lang="en-US" sz="3300" baseline="-25000" dirty="0" smtClean="0">
                <a:latin typeface="Cambria Math" pitchFamily="18" charset="0"/>
                <a:ea typeface="Cambria Math" pitchFamily="18" charset="0"/>
              </a:rPr>
              <a:t>1</a:t>
            </a:r>
            <a:r>
              <a:rPr lang="en-US" sz="3300" dirty="0" smtClean="0"/>
              <a:t> and </a:t>
            </a:r>
            <a:r>
              <a:rPr lang="en-US" sz="3300" i="1" dirty="0" smtClean="0"/>
              <a:t>c</a:t>
            </a:r>
            <a:r>
              <a:rPr lang="en-US" sz="3300" baseline="-25000" dirty="0" smtClean="0">
                <a:latin typeface="Cambria Math" pitchFamily="18" charset="0"/>
                <a:ea typeface="Cambria Math" pitchFamily="18" charset="0"/>
              </a:rPr>
              <a:t>2</a:t>
            </a:r>
            <a:r>
              <a:rPr lang="en-US" sz="3300" i="1" dirty="0" smtClean="0"/>
              <a:t> </a:t>
            </a:r>
            <a:r>
              <a:rPr lang="en-US" sz="3300" dirty="0" smtClean="0"/>
              <a:t>be real numbers with </a:t>
            </a:r>
            <a:r>
              <a:rPr lang="en-US" sz="3300" i="1" dirty="0" smtClean="0"/>
              <a:t>c</a:t>
            </a:r>
            <a:r>
              <a:rPr lang="en-US" sz="3300" baseline="-25000" dirty="0" smtClean="0">
                <a:latin typeface="Cambria Math" pitchFamily="18" charset="0"/>
                <a:ea typeface="Cambria Math" pitchFamily="18" charset="0"/>
              </a:rPr>
              <a:t>2</a:t>
            </a:r>
            <a:r>
              <a:rPr lang="en-US" sz="3300" i="1" baseline="-25000" dirty="0" smtClean="0"/>
              <a:t> </a:t>
            </a:r>
            <a:r>
              <a:rPr lang="en-US" sz="3300" dirty="0" smtClean="0">
                <a:latin typeface="Cambria Math"/>
                <a:ea typeface="Cambria Math"/>
              </a:rPr>
              <a:t>≠ 0</a:t>
            </a:r>
            <a:r>
              <a:rPr lang="en-US" sz="3300" dirty="0" smtClean="0"/>
              <a:t>.  Suppose that </a:t>
            </a:r>
            <a:r>
              <a:rPr lang="en-US" sz="3300" i="1" dirty="0" smtClean="0">
                <a:solidFill>
                  <a:srgbClr val="00B050"/>
                </a:solidFill>
              </a:rPr>
              <a:t>r</a:t>
            </a:r>
            <a:r>
              <a:rPr lang="en-US" sz="3300" baseline="30000" dirty="0" smtClean="0">
                <a:solidFill>
                  <a:srgbClr val="00B050"/>
                </a:solidFill>
                <a:latin typeface="Cambria Math" pitchFamily="18" charset="0"/>
                <a:ea typeface="Cambria Math" pitchFamily="18" charset="0"/>
              </a:rPr>
              <a:t>2</a:t>
            </a:r>
            <a:r>
              <a:rPr lang="en-US" sz="3300" i="1" dirty="0" smtClean="0">
                <a:solidFill>
                  <a:srgbClr val="00B050"/>
                </a:solidFill>
              </a:rPr>
              <a:t>–c</a:t>
            </a:r>
            <a:r>
              <a:rPr lang="en-US" sz="3300" baseline="-25000" dirty="0" smtClean="0">
                <a:solidFill>
                  <a:srgbClr val="00B050"/>
                </a:solidFill>
                <a:latin typeface="Cambria Math" pitchFamily="18" charset="0"/>
                <a:ea typeface="Cambria Math" pitchFamily="18" charset="0"/>
              </a:rPr>
              <a:t>1</a:t>
            </a:r>
            <a:r>
              <a:rPr lang="en-US" sz="3300" i="1" dirty="0" smtClean="0">
                <a:solidFill>
                  <a:srgbClr val="00B050"/>
                </a:solidFill>
              </a:rPr>
              <a:t>r–c</a:t>
            </a:r>
            <a:r>
              <a:rPr lang="en-US" sz="3300" baseline="-25000" dirty="0" smtClean="0">
                <a:solidFill>
                  <a:srgbClr val="00B050"/>
                </a:solidFill>
                <a:latin typeface="Cambria Math" pitchFamily="18" charset="0"/>
                <a:ea typeface="Cambria Math" pitchFamily="18" charset="0"/>
              </a:rPr>
              <a:t>2</a:t>
            </a:r>
            <a:r>
              <a:rPr lang="en-US" sz="3300" i="1" dirty="0" smtClean="0">
                <a:solidFill>
                  <a:srgbClr val="00B050"/>
                </a:solidFill>
              </a:rPr>
              <a:t>=</a:t>
            </a:r>
            <a:r>
              <a:rPr lang="en-US" sz="3300" dirty="0" smtClean="0">
                <a:solidFill>
                  <a:srgbClr val="00B050"/>
                </a:solidFill>
                <a:latin typeface="Cambria Math" pitchFamily="18" charset="0"/>
                <a:ea typeface="Cambria Math" pitchFamily="18" charset="0"/>
              </a:rPr>
              <a:t>0</a:t>
            </a:r>
            <a:r>
              <a:rPr lang="en-US" sz="3300" i="1" dirty="0" smtClean="0">
                <a:solidFill>
                  <a:srgbClr val="00B050"/>
                </a:solidFill>
              </a:rPr>
              <a:t> </a:t>
            </a:r>
            <a:r>
              <a:rPr lang="en-US" sz="3300" dirty="0" smtClean="0"/>
              <a:t>has </a:t>
            </a:r>
            <a:r>
              <a:rPr lang="en-US" sz="3300" dirty="0" smtClean="0">
                <a:solidFill>
                  <a:srgbClr val="FF0000"/>
                </a:solidFill>
              </a:rPr>
              <a:t>only one root </a:t>
            </a:r>
            <a:r>
              <a:rPr lang="en-US" sz="3300" i="1" dirty="0" smtClean="0">
                <a:solidFill>
                  <a:srgbClr val="FF0000"/>
                </a:solidFill>
              </a:rPr>
              <a:t>r</a:t>
            </a:r>
            <a:r>
              <a:rPr lang="en-US" sz="3300" baseline="-25000" dirty="0" smtClean="0">
                <a:solidFill>
                  <a:srgbClr val="FF0000"/>
                </a:solidFill>
                <a:latin typeface="Cambria Math" pitchFamily="18" charset="0"/>
                <a:ea typeface="Cambria Math" pitchFamily="18" charset="0"/>
              </a:rPr>
              <a:t>0</a:t>
            </a:r>
            <a:r>
              <a:rPr lang="en-US" sz="3300" dirty="0" smtClean="0"/>
              <a:t>. Then the sequence {</a:t>
            </a:r>
            <a:r>
              <a:rPr lang="en-US" sz="3300" i="1" dirty="0" smtClean="0"/>
              <a:t>a</a:t>
            </a:r>
            <a:r>
              <a:rPr lang="en-US" sz="3300" i="1" baseline="-25000" dirty="0" smtClean="0"/>
              <a:t>n</a:t>
            </a:r>
            <a:r>
              <a:rPr lang="en-US" sz="3300" dirty="0" smtClean="0"/>
              <a:t>} is a solution to the recurrence relation </a:t>
            </a:r>
            <a:r>
              <a:rPr lang="en-US" sz="3300" i="1" dirty="0" smtClean="0"/>
              <a:t>a</a:t>
            </a:r>
            <a:r>
              <a:rPr lang="en-US" sz="3300" i="1" baseline="-25000" dirty="0" smtClean="0"/>
              <a:t>n</a:t>
            </a:r>
            <a:r>
              <a:rPr lang="en-US" sz="3300" i="1" dirty="0" smtClean="0"/>
              <a:t> = c</a:t>
            </a:r>
            <a:r>
              <a:rPr lang="en-US" sz="3300" baseline="-25000" dirty="0" smtClean="0">
                <a:latin typeface="Cambria Math" pitchFamily="18" charset="0"/>
                <a:ea typeface="Cambria Math" pitchFamily="18" charset="0"/>
              </a:rPr>
              <a:t>1</a:t>
            </a:r>
            <a:r>
              <a:rPr lang="en-US" sz="3300" i="1" dirty="0" smtClean="0"/>
              <a:t>a</a:t>
            </a:r>
            <a:r>
              <a:rPr lang="en-US" sz="3300" i="1" baseline="-25000" dirty="0" smtClean="0"/>
              <a:t>n</a:t>
            </a:r>
            <a:r>
              <a:rPr lang="en-US" sz="3300" i="1" baseline="-25000" dirty="0" smtClean="0">
                <a:latin typeface="Cambria Math"/>
                <a:ea typeface="Cambria Math"/>
              </a:rPr>
              <a:t>−</a:t>
            </a:r>
            <a:r>
              <a:rPr lang="en-US" sz="3300" baseline="-25000" dirty="0" smtClean="0">
                <a:latin typeface="Cambria Math" pitchFamily="18" charset="0"/>
                <a:ea typeface="Cambria Math" pitchFamily="18" charset="0"/>
              </a:rPr>
              <a:t>1</a:t>
            </a:r>
            <a:r>
              <a:rPr lang="en-US" sz="3300" i="1" dirty="0" smtClean="0"/>
              <a:t> + c</a:t>
            </a:r>
            <a:r>
              <a:rPr lang="en-US" sz="3300" baseline="-25000" dirty="0" smtClean="0">
                <a:latin typeface="Cambria Math" pitchFamily="18" charset="0"/>
                <a:ea typeface="Cambria Math" pitchFamily="18" charset="0"/>
              </a:rPr>
              <a:t>2</a:t>
            </a:r>
            <a:r>
              <a:rPr lang="en-US" sz="3300" i="1" dirty="0" smtClean="0"/>
              <a:t>a</a:t>
            </a:r>
            <a:r>
              <a:rPr lang="en-US" sz="3300" i="1" baseline="-25000" dirty="0" smtClean="0"/>
              <a:t>n</a:t>
            </a:r>
            <a:r>
              <a:rPr lang="en-US" sz="3300" i="1" baseline="-25000" dirty="0" smtClean="0">
                <a:latin typeface="Cambria Math"/>
                <a:ea typeface="Cambria Math"/>
              </a:rPr>
              <a:t>−</a:t>
            </a:r>
            <a:r>
              <a:rPr lang="en-US" sz="3300" baseline="-25000" dirty="0" smtClean="0">
                <a:latin typeface="Cambria Math" pitchFamily="18" charset="0"/>
                <a:ea typeface="Cambria Math" pitchFamily="18" charset="0"/>
              </a:rPr>
              <a:t>2</a:t>
            </a:r>
            <a:r>
              <a:rPr lang="en-US" sz="3300" i="1" dirty="0" smtClean="0"/>
              <a:t> </a:t>
            </a:r>
            <a:r>
              <a:rPr lang="en-US" sz="3300" dirty="0" smtClean="0"/>
              <a:t>if and only if</a:t>
            </a:r>
            <a:r>
              <a:rPr lang="zh-TW" altLang="en-US" sz="3300" dirty="0" smtClean="0"/>
              <a:t> </a:t>
            </a:r>
            <a:r>
              <a:rPr lang="en-US" altLang="zh-TW" sz="3300" i="1" dirty="0" smtClean="0">
                <a:solidFill>
                  <a:srgbClr val="FF0000"/>
                </a:solidFill>
              </a:rPr>
              <a:t>a</a:t>
            </a:r>
            <a:r>
              <a:rPr lang="en-US" altLang="zh-TW" sz="3300" i="1" baseline="-25000" dirty="0" smtClean="0">
                <a:solidFill>
                  <a:srgbClr val="FF0000"/>
                </a:solidFill>
              </a:rPr>
              <a:t>n </a:t>
            </a:r>
            <a:r>
              <a:rPr lang="en-US" altLang="zh-TW" sz="3300" dirty="0" smtClean="0">
                <a:solidFill>
                  <a:srgbClr val="FF0000"/>
                </a:solidFill>
              </a:rPr>
              <a:t>= </a:t>
            </a:r>
            <a:r>
              <a:rPr lang="el-GR" altLang="zh-TW" sz="3300" dirty="0" smtClean="0">
                <a:solidFill>
                  <a:srgbClr val="FF0000"/>
                </a:solidFill>
              </a:rPr>
              <a:t>α</a:t>
            </a:r>
            <a:r>
              <a:rPr lang="en-US" altLang="zh-TW" sz="3300" baseline="-25000" dirty="0" smtClean="0">
                <a:solidFill>
                  <a:srgbClr val="FF0000"/>
                </a:solidFill>
                <a:latin typeface="Cambria Math" pitchFamily="18" charset="0"/>
                <a:ea typeface="Cambria Math" pitchFamily="18" charset="0"/>
              </a:rPr>
              <a:t>1</a:t>
            </a:r>
            <a:r>
              <a:rPr lang="en-US" altLang="zh-TW" sz="3300" i="1" dirty="0" smtClean="0">
                <a:solidFill>
                  <a:srgbClr val="FF0000"/>
                </a:solidFill>
              </a:rPr>
              <a:t>r</a:t>
            </a:r>
            <a:r>
              <a:rPr lang="en-US" altLang="zh-TW" sz="3300" i="1" baseline="-25000" dirty="0" smtClean="0">
                <a:solidFill>
                  <a:srgbClr val="FF0000"/>
                </a:solidFill>
              </a:rPr>
              <a:t>0</a:t>
            </a:r>
            <a:r>
              <a:rPr lang="en-US" altLang="zh-TW" sz="3300" baseline="30000" dirty="0" smtClean="0">
                <a:solidFill>
                  <a:srgbClr val="FF0000"/>
                </a:solidFill>
                <a:latin typeface="Cambria Math" pitchFamily="18" charset="0"/>
                <a:ea typeface="Cambria Math" pitchFamily="18" charset="0"/>
              </a:rPr>
              <a:t>n </a:t>
            </a:r>
            <a:r>
              <a:rPr lang="en-US" altLang="zh-TW" sz="3300" dirty="0" smtClean="0">
                <a:solidFill>
                  <a:srgbClr val="FF0000"/>
                </a:solidFill>
              </a:rPr>
              <a:t>+</a:t>
            </a:r>
            <a:r>
              <a:rPr lang="el-GR" altLang="zh-TW" sz="3300" dirty="0" smtClean="0">
                <a:solidFill>
                  <a:srgbClr val="FF0000"/>
                </a:solidFill>
              </a:rPr>
              <a:t> α</a:t>
            </a:r>
            <a:r>
              <a:rPr lang="en-US" altLang="zh-TW" sz="3300" baseline="-25000" dirty="0" smtClean="0">
                <a:solidFill>
                  <a:srgbClr val="FF0000"/>
                </a:solidFill>
                <a:latin typeface="Cambria Math" pitchFamily="18" charset="0"/>
                <a:ea typeface="Cambria Math" pitchFamily="18" charset="0"/>
              </a:rPr>
              <a:t>2</a:t>
            </a:r>
            <a:r>
              <a:rPr lang="en-US" altLang="zh-TW" sz="3300" b="1" i="1" dirty="0" smtClean="0">
                <a:solidFill>
                  <a:srgbClr val="FF0000"/>
                </a:solidFill>
              </a:rPr>
              <a:t>n</a:t>
            </a:r>
            <a:r>
              <a:rPr lang="en-US" altLang="zh-TW" sz="3300" i="1" dirty="0" smtClean="0">
                <a:solidFill>
                  <a:srgbClr val="FF0000"/>
                </a:solidFill>
              </a:rPr>
              <a:t>r</a:t>
            </a:r>
            <a:r>
              <a:rPr lang="en-US" altLang="zh-TW" sz="3300" i="1" baseline="-25000" dirty="0" smtClean="0">
                <a:solidFill>
                  <a:srgbClr val="FF0000"/>
                </a:solidFill>
              </a:rPr>
              <a:t>0</a:t>
            </a:r>
            <a:r>
              <a:rPr lang="en-US" altLang="zh-TW" sz="3300" baseline="30000" dirty="0" smtClean="0">
                <a:solidFill>
                  <a:srgbClr val="FF0000"/>
                </a:solidFill>
                <a:latin typeface="Cambria Math" pitchFamily="18" charset="0"/>
                <a:ea typeface="Cambria Math" pitchFamily="18" charset="0"/>
              </a:rPr>
              <a:t>n</a:t>
            </a:r>
            <a:r>
              <a:rPr lang="en-US" altLang="zh-TW" sz="3300" dirty="0" smtClean="0"/>
              <a:t>, for </a:t>
            </a:r>
            <a:r>
              <a:rPr lang="en-US" altLang="zh-TW" sz="3300" i="1" dirty="0" smtClean="0"/>
              <a:t>n = </a:t>
            </a:r>
            <a:r>
              <a:rPr lang="en-US" altLang="zh-TW" sz="3300" dirty="0" smtClean="0">
                <a:latin typeface="Cambria Math" pitchFamily="18" charset="0"/>
                <a:ea typeface="Cambria Math" pitchFamily="18" charset="0"/>
              </a:rPr>
              <a:t>0,1,2</a:t>
            </a:r>
            <a:r>
              <a:rPr lang="en-US" altLang="zh-TW" sz="3300" i="1" dirty="0" smtClean="0"/>
              <a:t>,… </a:t>
            </a:r>
            <a:r>
              <a:rPr lang="en-US" altLang="zh-TW" sz="3300" dirty="0" smtClean="0"/>
              <a:t>, where </a:t>
            </a:r>
            <a:r>
              <a:rPr lang="el-GR" altLang="zh-TW" sz="3300" dirty="0" smtClean="0"/>
              <a:t>α</a:t>
            </a:r>
            <a:r>
              <a:rPr lang="en-US" altLang="zh-TW" sz="3300" baseline="-25000" dirty="0" smtClean="0">
                <a:latin typeface="Cambria Math" pitchFamily="18" charset="0"/>
                <a:ea typeface="Cambria Math" pitchFamily="18" charset="0"/>
              </a:rPr>
              <a:t>1</a:t>
            </a:r>
            <a:r>
              <a:rPr lang="en-US" altLang="zh-TW" sz="3300" baseline="-25000" dirty="0" smtClean="0"/>
              <a:t> </a:t>
            </a:r>
            <a:r>
              <a:rPr lang="en-US" altLang="zh-TW" sz="3300" dirty="0" smtClean="0"/>
              <a:t>and</a:t>
            </a:r>
            <a:r>
              <a:rPr lang="en-US" altLang="zh-TW" sz="3300" baseline="-25000" dirty="0" smtClean="0"/>
              <a:t> </a:t>
            </a:r>
            <a:r>
              <a:rPr lang="el-GR" altLang="zh-TW" sz="3300" dirty="0" smtClean="0"/>
              <a:t>α</a:t>
            </a:r>
            <a:r>
              <a:rPr lang="en-US" altLang="zh-TW" sz="3300" baseline="-25000" dirty="0" smtClean="0">
                <a:latin typeface="Cambria Math" pitchFamily="18" charset="0"/>
                <a:ea typeface="Cambria Math" pitchFamily="18" charset="0"/>
              </a:rPr>
              <a:t>2</a:t>
            </a:r>
            <a:r>
              <a:rPr lang="en-US" altLang="zh-TW" sz="3300" dirty="0" smtClean="0"/>
              <a:t>  are constants.</a:t>
            </a:r>
            <a:endParaRPr lang="en-US" altLang="zh-TW" sz="3300" baseline="-25000" dirty="0" smtClean="0"/>
          </a:p>
          <a:p>
            <a:pPr>
              <a:buNone/>
            </a:pPr>
            <a:r>
              <a:rPr lang="en-US" altLang="zh-TW" sz="3300" b="1" dirty="0" smtClean="0"/>
              <a:t>Proof</a:t>
            </a:r>
            <a:r>
              <a:rPr lang="en-US" altLang="zh-TW" sz="3300" dirty="0" smtClean="0"/>
              <a:t>: =&gt; (Similar to Theorem 1; </a:t>
            </a:r>
            <a:r>
              <a:rPr lang="en-US" altLang="zh-TW" sz="3300" u="sng" dirty="0" smtClean="0">
                <a:solidFill>
                  <a:srgbClr val="FF0000"/>
                </a:solidFill>
              </a:rPr>
              <a:t>Reading Exercise! </a:t>
            </a:r>
            <a:r>
              <a:rPr lang="en-US" altLang="zh-TW" sz="3300" dirty="0" smtClean="0"/>
              <a:t>)</a:t>
            </a:r>
          </a:p>
          <a:p>
            <a:pPr>
              <a:buNone/>
              <a:tabLst>
                <a:tab pos="442913" algn="l"/>
              </a:tabLst>
            </a:pPr>
            <a:r>
              <a:rPr lang="en-US" altLang="zh-TW" sz="3300" dirty="0" smtClean="0"/>
              <a:t> </a:t>
            </a:r>
            <a:r>
              <a:rPr lang="en-US" altLang="zh-TW" sz="3300" dirty="0" smtClean="0">
                <a:sym typeface="Wingdings" pitchFamily="2" charset="2"/>
              </a:rPr>
              <a:t>(</a:t>
            </a:r>
            <a:r>
              <a:rPr lang="en-US" altLang="zh-TW" sz="3300" dirty="0" smtClean="0">
                <a:solidFill>
                  <a:srgbClr val="FF0000"/>
                </a:solidFill>
                <a:sym typeface="Symbol"/>
              </a:rPr>
              <a:t></a:t>
            </a:r>
            <a:r>
              <a:rPr lang="en-US" altLang="zh-TW" sz="3300" dirty="0" smtClean="0">
                <a:sym typeface="Wingdings" pitchFamily="2" charset="2"/>
              </a:rPr>
              <a:t>)</a:t>
            </a:r>
            <a:r>
              <a:rPr lang="en-US" altLang="zh-TW" sz="3300" dirty="0" smtClean="0"/>
              <a:t> : </a:t>
            </a:r>
            <a:r>
              <a:rPr lang="en-US" altLang="zh-TW" sz="3300" dirty="0" smtClean="0">
                <a:sym typeface="Wingdings" pitchFamily="2" charset="2"/>
              </a:rPr>
              <a:t>( i.e., </a:t>
            </a:r>
            <a:r>
              <a:rPr lang="en-US" altLang="zh-TW" sz="3300" i="1" dirty="0" smtClean="0">
                <a:solidFill>
                  <a:srgbClr val="FF0000"/>
                </a:solidFill>
              </a:rPr>
              <a:t>a</a:t>
            </a:r>
            <a:r>
              <a:rPr lang="en-US" altLang="zh-TW" sz="3300" i="1" baseline="-25000" dirty="0" smtClean="0">
                <a:solidFill>
                  <a:srgbClr val="FF0000"/>
                </a:solidFill>
              </a:rPr>
              <a:t>n </a:t>
            </a:r>
            <a:r>
              <a:rPr lang="en-US" altLang="zh-TW" sz="3300" dirty="0" smtClean="0">
                <a:solidFill>
                  <a:srgbClr val="FF0000"/>
                </a:solidFill>
              </a:rPr>
              <a:t>= </a:t>
            </a:r>
            <a:r>
              <a:rPr lang="el-GR" altLang="zh-TW" sz="3300" dirty="0" smtClean="0">
                <a:solidFill>
                  <a:srgbClr val="FF0000"/>
                </a:solidFill>
              </a:rPr>
              <a:t>α</a:t>
            </a:r>
            <a:r>
              <a:rPr lang="en-US" altLang="zh-TW" sz="3300" baseline="-25000" dirty="0" smtClean="0">
                <a:solidFill>
                  <a:srgbClr val="FF0000"/>
                </a:solidFill>
                <a:latin typeface="Cambria Math" pitchFamily="18" charset="0"/>
                <a:ea typeface="Cambria Math" pitchFamily="18" charset="0"/>
              </a:rPr>
              <a:t>1</a:t>
            </a:r>
            <a:r>
              <a:rPr lang="en-US" altLang="zh-TW" sz="3300" i="1" dirty="0" smtClean="0">
                <a:solidFill>
                  <a:srgbClr val="FF0000"/>
                </a:solidFill>
              </a:rPr>
              <a:t>r</a:t>
            </a:r>
            <a:r>
              <a:rPr lang="en-US" altLang="zh-TW" sz="3300" i="1" baseline="-25000" dirty="0" smtClean="0">
                <a:solidFill>
                  <a:srgbClr val="FF0000"/>
                </a:solidFill>
              </a:rPr>
              <a:t>0</a:t>
            </a:r>
            <a:r>
              <a:rPr lang="en-US" altLang="zh-TW" sz="3300" baseline="30000" dirty="0" smtClean="0">
                <a:solidFill>
                  <a:srgbClr val="FF0000"/>
                </a:solidFill>
                <a:latin typeface="Cambria Math" pitchFamily="18" charset="0"/>
                <a:ea typeface="Cambria Math" pitchFamily="18" charset="0"/>
              </a:rPr>
              <a:t>n </a:t>
            </a:r>
            <a:r>
              <a:rPr lang="en-US" altLang="zh-TW" sz="3300" dirty="0" smtClean="0">
                <a:solidFill>
                  <a:srgbClr val="FF0000"/>
                </a:solidFill>
              </a:rPr>
              <a:t>+</a:t>
            </a:r>
            <a:r>
              <a:rPr lang="el-GR" altLang="zh-TW" sz="3300" dirty="0" smtClean="0">
                <a:solidFill>
                  <a:srgbClr val="FF0000"/>
                </a:solidFill>
              </a:rPr>
              <a:t> α</a:t>
            </a:r>
            <a:r>
              <a:rPr lang="en-US" altLang="zh-TW" sz="3300" baseline="-25000" dirty="0" smtClean="0">
                <a:solidFill>
                  <a:srgbClr val="FF0000"/>
                </a:solidFill>
                <a:latin typeface="Cambria Math" pitchFamily="18" charset="0"/>
                <a:ea typeface="Cambria Math" pitchFamily="18" charset="0"/>
              </a:rPr>
              <a:t>2</a:t>
            </a:r>
            <a:r>
              <a:rPr lang="en-US" altLang="zh-TW" sz="3300" i="1" dirty="0" smtClean="0">
                <a:solidFill>
                  <a:srgbClr val="FF0000"/>
                </a:solidFill>
              </a:rPr>
              <a:t>nr</a:t>
            </a:r>
            <a:r>
              <a:rPr lang="en-US" altLang="zh-TW" sz="3300" i="1" baseline="-25000" dirty="0" smtClean="0">
                <a:solidFill>
                  <a:srgbClr val="FF0000"/>
                </a:solidFill>
              </a:rPr>
              <a:t>0</a:t>
            </a:r>
            <a:r>
              <a:rPr lang="en-US" altLang="zh-TW" sz="3300" baseline="30000" dirty="0" smtClean="0">
                <a:solidFill>
                  <a:srgbClr val="FF0000"/>
                </a:solidFill>
                <a:latin typeface="Cambria Math" pitchFamily="18" charset="0"/>
                <a:ea typeface="Cambria Math" pitchFamily="18" charset="0"/>
              </a:rPr>
              <a:t>n </a:t>
            </a:r>
            <a:r>
              <a:rPr lang="en-US" altLang="zh-TW" sz="3300" dirty="0" smtClean="0">
                <a:latin typeface="Cambria Math" pitchFamily="18" charset="0"/>
                <a:ea typeface="Cambria Math" pitchFamily="18" charset="0"/>
                <a:sym typeface="Symbol"/>
              </a:rPr>
              <a:t></a:t>
            </a:r>
            <a:r>
              <a:rPr lang="en-US" altLang="zh-TW" sz="3300" i="1" dirty="0" smtClean="0"/>
              <a:t> </a:t>
            </a:r>
            <a:r>
              <a:rPr lang="en-US" altLang="zh-TW" sz="3300" i="1" dirty="0" smtClean="0">
                <a:solidFill>
                  <a:srgbClr val="7030A0"/>
                </a:solidFill>
              </a:rPr>
              <a:t>a</a:t>
            </a:r>
            <a:r>
              <a:rPr lang="en-US" altLang="zh-TW" sz="3300" i="1" baseline="-25000" dirty="0" smtClean="0">
                <a:solidFill>
                  <a:srgbClr val="7030A0"/>
                </a:solidFill>
              </a:rPr>
              <a:t>n</a:t>
            </a:r>
            <a:r>
              <a:rPr lang="en-US" altLang="zh-TW" sz="3300" i="1" dirty="0" smtClean="0">
                <a:solidFill>
                  <a:srgbClr val="7030A0"/>
                </a:solidFill>
              </a:rPr>
              <a:t>= </a:t>
            </a:r>
            <a:r>
              <a:rPr lang="en-US" altLang="zh-TW" sz="3300" dirty="0" smtClean="0">
                <a:solidFill>
                  <a:srgbClr val="7030A0"/>
                </a:solidFill>
              </a:rPr>
              <a:t>c</a:t>
            </a:r>
            <a:r>
              <a:rPr lang="en-US" altLang="zh-TW" sz="3300" baseline="-25000" dirty="0" smtClean="0">
                <a:solidFill>
                  <a:srgbClr val="7030A0"/>
                </a:solidFill>
                <a:latin typeface="Cambria Math" pitchFamily="18" charset="0"/>
                <a:ea typeface="Cambria Math" pitchFamily="18" charset="0"/>
              </a:rPr>
              <a:t>1</a:t>
            </a:r>
            <a:r>
              <a:rPr lang="en-US" altLang="zh-TW" sz="3300" i="1" dirty="0" smtClean="0">
                <a:solidFill>
                  <a:srgbClr val="7030A0"/>
                </a:solidFill>
              </a:rPr>
              <a:t>a</a:t>
            </a:r>
            <a:r>
              <a:rPr lang="en-US" altLang="zh-TW" sz="3300" i="1" baseline="-25000" dirty="0" smtClean="0">
                <a:solidFill>
                  <a:srgbClr val="7030A0"/>
                </a:solidFill>
              </a:rPr>
              <a:t>n</a:t>
            </a:r>
            <a:r>
              <a:rPr lang="en-US" altLang="zh-TW" sz="3300" baseline="-25000" dirty="0" smtClean="0">
                <a:solidFill>
                  <a:srgbClr val="7030A0"/>
                </a:solidFill>
                <a:latin typeface="Cambria Math"/>
                <a:ea typeface="Cambria Math"/>
              </a:rPr>
              <a:t>−</a:t>
            </a:r>
            <a:r>
              <a:rPr lang="en-US" altLang="zh-TW" sz="3300" baseline="-25000" dirty="0" smtClean="0">
                <a:solidFill>
                  <a:srgbClr val="7030A0"/>
                </a:solidFill>
                <a:latin typeface="Cambria Math" pitchFamily="18" charset="0"/>
                <a:ea typeface="Cambria Math" pitchFamily="18" charset="0"/>
              </a:rPr>
              <a:t>1</a:t>
            </a:r>
            <a:r>
              <a:rPr lang="en-US" altLang="zh-TW" sz="3300" i="1" dirty="0" smtClean="0">
                <a:solidFill>
                  <a:srgbClr val="7030A0"/>
                </a:solidFill>
              </a:rPr>
              <a:t>+ c</a:t>
            </a:r>
            <a:r>
              <a:rPr lang="en-US" altLang="zh-TW" sz="3300" baseline="-25000" dirty="0" smtClean="0">
                <a:solidFill>
                  <a:srgbClr val="7030A0"/>
                </a:solidFill>
                <a:latin typeface="Cambria Math" pitchFamily="18" charset="0"/>
                <a:ea typeface="Cambria Math" pitchFamily="18" charset="0"/>
              </a:rPr>
              <a:t>2</a:t>
            </a:r>
            <a:r>
              <a:rPr lang="en-US" altLang="zh-TW" sz="3300" i="1" dirty="0" smtClean="0">
                <a:solidFill>
                  <a:srgbClr val="7030A0"/>
                </a:solidFill>
              </a:rPr>
              <a:t>a</a:t>
            </a:r>
            <a:r>
              <a:rPr lang="en-US" altLang="zh-TW" sz="3300" i="1" baseline="-25000" dirty="0" smtClean="0">
                <a:solidFill>
                  <a:srgbClr val="7030A0"/>
                </a:solidFill>
              </a:rPr>
              <a:t>n</a:t>
            </a:r>
            <a:r>
              <a:rPr lang="en-US" altLang="zh-TW" sz="3300" i="1" baseline="-25000" dirty="0" smtClean="0">
                <a:solidFill>
                  <a:srgbClr val="7030A0"/>
                </a:solidFill>
                <a:latin typeface="Cambria Math"/>
                <a:ea typeface="Cambria Math"/>
              </a:rPr>
              <a:t>−</a:t>
            </a:r>
            <a:r>
              <a:rPr lang="en-US" altLang="zh-TW" sz="3300" baseline="-25000" dirty="0" smtClean="0">
                <a:solidFill>
                  <a:srgbClr val="7030A0"/>
                </a:solidFill>
                <a:latin typeface="Cambria Math" pitchFamily="18" charset="0"/>
                <a:ea typeface="Cambria Math" pitchFamily="18" charset="0"/>
              </a:rPr>
              <a:t>2</a:t>
            </a:r>
            <a:r>
              <a:rPr lang="en-US" altLang="zh-TW" sz="3300" i="1" dirty="0" smtClean="0">
                <a:solidFill>
                  <a:srgbClr val="7030A0"/>
                </a:solidFill>
              </a:rPr>
              <a:t> </a:t>
            </a:r>
            <a:r>
              <a:rPr lang="en-US" altLang="zh-TW" sz="3300" dirty="0" smtClean="0">
                <a:latin typeface="Cambria Math" pitchFamily="18" charset="0"/>
                <a:ea typeface="Cambria Math" pitchFamily="18" charset="0"/>
              </a:rPr>
              <a:t>) </a:t>
            </a:r>
          </a:p>
          <a:p>
            <a:pPr>
              <a:buNone/>
              <a:tabLst>
                <a:tab pos="631825" algn="l"/>
              </a:tabLst>
            </a:pPr>
            <a:r>
              <a:rPr lang="en-US" altLang="zh-TW" sz="3300" i="1" dirty="0">
                <a:latin typeface="Cambria Math" pitchFamily="18" charset="0"/>
                <a:ea typeface="Cambria Math" pitchFamily="18" charset="0"/>
              </a:rPr>
              <a:t>	</a:t>
            </a:r>
            <a:r>
              <a:rPr lang="en-US" altLang="zh-TW" sz="3300" i="1" dirty="0" smtClean="0">
                <a:latin typeface="Cambria Math" pitchFamily="18" charset="0"/>
                <a:ea typeface="Cambria Math" pitchFamily="18" charset="0"/>
              </a:rPr>
              <a:t>	</a:t>
            </a:r>
            <a:r>
              <a:rPr lang="en-US" altLang="zh-TW" sz="3300" dirty="0" smtClean="0"/>
              <a:t>c</a:t>
            </a:r>
            <a:r>
              <a:rPr lang="en-US" altLang="zh-TW" sz="3300" baseline="-25000" dirty="0" smtClean="0">
                <a:latin typeface="Cambria Math" pitchFamily="18" charset="0"/>
                <a:ea typeface="Cambria Math" pitchFamily="18" charset="0"/>
              </a:rPr>
              <a:t>1</a:t>
            </a:r>
            <a:r>
              <a:rPr lang="en-US" altLang="zh-TW" sz="3300" i="1" dirty="0" smtClean="0">
                <a:solidFill>
                  <a:srgbClr val="FF0000"/>
                </a:solidFill>
              </a:rPr>
              <a:t>a</a:t>
            </a:r>
            <a:r>
              <a:rPr lang="en-US" altLang="zh-TW" sz="3300" baseline="-25000" dirty="0" smtClean="0">
                <a:solidFill>
                  <a:srgbClr val="FF0000"/>
                </a:solidFill>
              </a:rPr>
              <a:t>n-1</a:t>
            </a:r>
            <a:r>
              <a:rPr lang="en-US" altLang="zh-TW" sz="3300" dirty="0" smtClean="0"/>
              <a:t> +</a:t>
            </a:r>
            <a:r>
              <a:rPr lang="en-US" altLang="zh-TW" sz="3300" i="1" dirty="0" smtClean="0"/>
              <a:t>c</a:t>
            </a:r>
            <a:r>
              <a:rPr lang="en-US" altLang="zh-TW" sz="3300" baseline="-25000" dirty="0" smtClean="0">
                <a:latin typeface="Cambria Math" pitchFamily="18" charset="0"/>
                <a:ea typeface="Cambria Math" pitchFamily="18" charset="0"/>
              </a:rPr>
              <a:t>2</a:t>
            </a:r>
            <a:r>
              <a:rPr lang="en-US" altLang="zh-TW" sz="3300" i="1" dirty="0" smtClean="0">
                <a:solidFill>
                  <a:srgbClr val="FF0000"/>
                </a:solidFill>
              </a:rPr>
              <a:t>a</a:t>
            </a:r>
            <a:r>
              <a:rPr lang="en-US" altLang="zh-TW" sz="3300" i="1" baseline="-25000" dirty="0" smtClean="0">
                <a:solidFill>
                  <a:srgbClr val="FF0000"/>
                </a:solidFill>
              </a:rPr>
              <a:t>n</a:t>
            </a:r>
            <a:r>
              <a:rPr lang="en-US" altLang="zh-TW" sz="3300" i="1" baseline="-25000" dirty="0" smtClean="0">
                <a:solidFill>
                  <a:srgbClr val="FF0000"/>
                </a:solidFill>
                <a:latin typeface="Cambria Math"/>
                <a:ea typeface="Cambria Math"/>
              </a:rPr>
              <a:t>−</a:t>
            </a:r>
            <a:r>
              <a:rPr lang="en-US" altLang="zh-TW" sz="3300" baseline="-25000" dirty="0" smtClean="0">
                <a:solidFill>
                  <a:srgbClr val="FF0000"/>
                </a:solidFill>
                <a:latin typeface="Cambria Math" pitchFamily="18" charset="0"/>
                <a:ea typeface="Cambria Math" pitchFamily="18" charset="0"/>
              </a:rPr>
              <a:t>2</a:t>
            </a:r>
            <a:r>
              <a:rPr lang="en-US" altLang="zh-TW" sz="3300" dirty="0" smtClean="0"/>
              <a:t>= c</a:t>
            </a:r>
            <a:r>
              <a:rPr lang="en-US" altLang="zh-TW" sz="3300" baseline="-25000" dirty="0" smtClean="0">
                <a:latin typeface="Cambria Math" pitchFamily="18" charset="0"/>
                <a:ea typeface="Cambria Math" pitchFamily="18" charset="0"/>
              </a:rPr>
              <a:t>1</a:t>
            </a:r>
            <a:r>
              <a:rPr lang="en-US" altLang="zh-TW" sz="3300" dirty="0" smtClean="0">
                <a:sym typeface="Wingdings" pitchFamily="2" charset="2"/>
              </a:rPr>
              <a:t>(</a:t>
            </a:r>
            <a:r>
              <a:rPr lang="el-GR" altLang="zh-TW" sz="3300" dirty="0" smtClean="0">
                <a:solidFill>
                  <a:srgbClr val="FF0000"/>
                </a:solidFill>
              </a:rPr>
              <a:t>α</a:t>
            </a:r>
            <a:r>
              <a:rPr lang="en-US" altLang="zh-TW" sz="3300" baseline="-25000" dirty="0" smtClean="0">
                <a:solidFill>
                  <a:srgbClr val="FF0000"/>
                </a:solidFill>
              </a:rPr>
              <a:t>1</a:t>
            </a:r>
            <a:r>
              <a:rPr lang="en-US" altLang="zh-TW" sz="3300" dirty="0" smtClean="0">
                <a:solidFill>
                  <a:srgbClr val="FF0000"/>
                </a:solidFill>
              </a:rPr>
              <a:t>r</a:t>
            </a:r>
            <a:r>
              <a:rPr lang="en-US" altLang="zh-TW" sz="3300" baseline="-25000" dirty="0" smtClean="0">
                <a:solidFill>
                  <a:srgbClr val="FF0000"/>
                </a:solidFill>
              </a:rPr>
              <a:t>0</a:t>
            </a:r>
            <a:r>
              <a:rPr lang="en-US" altLang="zh-TW" sz="3300" baseline="30000" dirty="0" smtClean="0">
                <a:solidFill>
                  <a:srgbClr val="FF0000"/>
                </a:solidFill>
              </a:rPr>
              <a:t>n-1</a:t>
            </a:r>
            <a:r>
              <a:rPr lang="en-US" altLang="zh-TW" sz="3300" dirty="0" smtClean="0">
                <a:solidFill>
                  <a:srgbClr val="FF0000"/>
                </a:solidFill>
              </a:rPr>
              <a:t> + </a:t>
            </a:r>
            <a:r>
              <a:rPr lang="el-GR" altLang="zh-TW" sz="3300" dirty="0" smtClean="0">
                <a:solidFill>
                  <a:srgbClr val="FF0000"/>
                </a:solidFill>
              </a:rPr>
              <a:t>α</a:t>
            </a:r>
            <a:r>
              <a:rPr lang="en-US" altLang="zh-TW" sz="3300" baseline="-25000" dirty="0" smtClean="0">
                <a:solidFill>
                  <a:srgbClr val="FF0000"/>
                </a:solidFill>
              </a:rPr>
              <a:t>2</a:t>
            </a:r>
            <a:r>
              <a:rPr lang="en-US" altLang="zh-TW" sz="3300" dirty="0" smtClean="0">
                <a:solidFill>
                  <a:srgbClr val="FF0000"/>
                </a:solidFill>
              </a:rPr>
              <a:t>(n-1) r</a:t>
            </a:r>
            <a:r>
              <a:rPr lang="en-US" altLang="zh-TW" sz="3300" baseline="-25000" dirty="0" smtClean="0">
                <a:solidFill>
                  <a:srgbClr val="FF0000"/>
                </a:solidFill>
              </a:rPr>
              <a:t>0</a:t>
            </a:r>
            <a:r>
              <a:rPr lang="en-US" altLang="zh-TW" sz="3300" baseline="30000" dirty="0" smtClean="0">
                <a:solidFill>
                  <a:srgbClr val="FF0000"/>
                </a:solidFill>
              </a:rPr>
              <a:t>n-1 </a:t>
            </a:r>
            <a:r>
              <a:rPr lang="en-US" altLang="zh-TW" sz="3300" dirty="0" smtClean="0">
                <a:latin typeface="Cambria Math" pitchFamily="18" charset="0"/>
                <a:ea typeface="Cambria Math" pitchFamily="18" charset="0"/>
              </a:rPr>
              <a:t>)+</a:t>
            </a:r>
            <a:r>
              <a:rPr lang="en-US" altLang="zh-TW" sz="3300" i="1" dirty="0" smtClean="0"/>
              <a:t>c</a:t>
            </a:r>
            <a:r>
              <a:rPr lang="en-US" altLang="zh-TW" sz="3300" baseline="-25000" dirty="0" smtClean="0">
                <a:latin typeface="Cambria Math" pitchFamily="18" charset="0"/>
                <a:ea typeface="Cambria Math" pitchFamily="18" charset="0"/>
              </a:rPr>
              <a:t>2</a:t>
            </a:r>
            <a:r>
              <a:rPr lang="en-US" altLang="zh-TW" sz="3300" dirty="0" smtClean="0">
                <a:sym typeface="Wingdings" pitchFamily="2" charset="2"/>
              </a:rPr>
              <a:t>(</a:t>
            </a:r>
            <a:r>
              <a:rPr lang="el-GR" altLang="zh-TW" sz="3300" dirty="0" smtClean="0">
                <a:solidFill>
                  <a:srgbClr val="FF0000"/>
                </a:solidFill>
              </a:rPr>
              <a:t>α</a:t>
            </a:r>
            <a:r>
              <a:rPr lang="en-US" altLang="zh-TW" sz="3300" baseline="-25000" dirty="0" smtClean="0">
                <a:solidFill>
                  <a:srgbClr val="FF0000"/>
                </a:solidFill>
              </a:rPr>
              <a:t>1</a:t>
            </a:r>
            <a:r>
              <a:rPr lang="en-US" altLang="zh-TW" sz="3300" dirty="0" smtClean="0">
                <a:solidFill>
                  <a:srgbClr val="FF0000"/>
                </a:solidFill>
              </a:rPr>
              <a:t>r</a:t>
            </a:r>
            <a:r>
              <a:rPr lang="en-US" altLang="zh-TW" sz="3300" baseline="-25000" dirty="0" smtClean="0">
                <a:solidFill>
                  <a:srgbClr val="FF0000"/>
                </a:solidFill>
              </a:rPr>
              <a:t>0</a:t>
            </a:r>
            <a:r>
              <a:rPr lang="en-US" altLang="zh-TW" sz="3300" baseline="30000" dirty="0" smtClean="0">
                <a:solidFill>
                  <a:srgbClr val="FF0000"/>
                </a:solidFill>
              </a:rPr>
              <a:t>n-2</a:t>
            </a:r>
            <a:r>
              <a:rPr lang="en-US" altLang="zh-TW" sz="3300" dirty="0" smtClean="0">
                <a:solidFill>
                  <a:srgbClr val="FF0000"/>
                </a:solidFill>
              </a:rPr>
              <a:t> + </a:t>
            </a:r>
            <a:r>
              <a:rPr lang="el-GR" altLang="zh-TW" sz="3300" dirty="0" smtClean="0">
                <a:solidFill>
                  <a:srgbClr val="FF0000"/>
                </a:solidFill>
              </a:rPr>
              <a:t>α</a:t>
            </a:r>
            <a:r>
              <a:rPr lang="en-US" altLang="zh-TW" sz="3300" baseline="-25000" dirty="0" smtClean="0">
                <a:solidFill>
                  <a:srgbClr val="FF0000"/>
                </a:solidFill>
              </a:rPr>
              <a:t>2</a:t>
            </a:r>
            <a:r>
              <a:rPr lang="en-US" altLang="zh-TW" sz="3300" dirty="0" smtClean="0">
                <a:solidFill>
                  <a:srgbClr val="FF0000"/>
                </a:solidFill>
              </a:rPr>
              <a:t>(n-2) r</a:t>
            </a:r>
            <a:r>
              <a:rPr lang="en-US" altLang="zh-TW" sz="3300" baseline="-25000" dirty="0" smtClean="0">
                <a:solidFill>
                  <a:srgbClr val="FF0000"/>
                </a:solidFill>
              </a:rPr>
              <a:t>0</a:t>
            </a:r>
            <a:r>
              <a:rPr lang="en-US" altLang="zh-TW" sz="3300" baseline="30000" dirty="0" smtClean="0">
                <a:solidFill>
                  <a:srgbClr val="FF0000"/>
                </a:solidFill>
              </a:rPr>
              <a:t>n-2</a:t>
            </a:r>
            <a:r>
              <a:rPr lang="en-US" altLang="zh-TW" sz="3300" dirty="0" smtClean="0">
                <a:sym typeface="Wingdings" pitchFamily="2" charset="2"/>
              </a:rPr>
              <a:t>)</a:t>
            </a:r>
          </a:p>
          <a:p>
            <a:pPr>
              <a:buNone/>
              <a:tabLst>
                <a:tab pos="631825" algn="l"/>
                <a:tab pos="1970088" algn="l"/>
              </a:tabLst>
            </a:pPr>
            <a:r>
              <a:rPr lang="en-US" altLang="zh-TW" sz="3300" dirty="0">
                <a:sym typeface="Wingdings" pitchFamily="2" charset="2"/>
              </a:rPr>
              <a:t>	</a:t>
            </a:r>
            <a:r>
              <a:rPr lang="en-US" altLang="zh-TW" sz="3300" dirty="0" smtClean="0">
                <a:sym typeface="Wingdings" pitchFamily="2" charset="2"/>
              </a:rPr>
              <a:t>	= </a:t>
            </a:r>
            <a:r>
              <a:rPr lang="el-GR" altLang="zh-TW" sz="3300" dirty="0" smtClean="0"/>
              <a:t>α</a:t>
            </a:r>
            <a:r>
              <a:rPr lang="en-US" altLang="zh-TW" sz="3300" baseline="-25000" dirty="0" smtClean="0"/>
              <a:t>1</a:t>
            </a:r>
            <a:r>
              <a:rPr lang="en-US" altLang="zh-TW" sz="3300" dirty="0" smtClean="0"/>
              <a:t>r</a:t>
            </a:r>
            <a:r>
              <a:rPr lang="en-US" altLang="zh-TW" sz="3300" baseline="-25000" dirty="0" smtClean="0"/>
              <a:t>0</a:t>
            </a:r>
            <a:r>
              <a:rPr lang="en-US" altLang="zh-TW" sz="3300" baseline="30000" dirty="0" smtClean="0"/>
              <a:t>n-2</a:t>
            </a:r>
            <a:r>
              <a:rPr lang="en-US" altLang="zh-TW" sz="3300" dirty="0" smtClean="0"/>
              <a:t> (c</a:t>
            </a:r>
            <a:r>
              <a:rPr lang="en-US" altLang="zh-TW" sz="3300" baseline="-25000" dirty="0" smtClean="0">
                <a:latin typeface="Cambria Math" pitchFamily="18" charset="0"/>
                <a:ea typeface="Cambria Math" pitchFamily="18" charset="0"/>
              </a:rPr>
              <a:t>1</a:t>
            </a:r>
            <a:r>
              <a:rPr lang="en-US" altLang="zh-TW" sz="3300" dirty="0" smtClean="0"/>
              <a:t>r</a:t>
            </a:r>
            <a:r>
              <a:rPr lang="en-US" altLang="zh-TW" sz="3300" baseline="-25000" dirty="0" smtClean="0"/>
              <a:t>0</a:t>
            </a:r>
            <a:r>
              <a:rPr lang="en-US" altLang="zh-TW" sz="3300" dirty="0" smtClean="0">
                <a:latin typeface="Cambria Math" pitchFamily="18" charset="0"/>
                <a:ea typeface="Cambria Math" pitchFamily="18" charset="0"/>
              </a:rPr>
              <a:t>+</a:t>
            </a:r>
            <a:r>
              <a:rPr lang="en-US" altLang="zh-TW" sz="3300" i="1" dirty="0" smtClean="0"/>
              <a:t>c</a:t>
            </a:r>
            <a:r>
              <a:rPr lang="en-US" altLang="zh-TW" sz="3300" baseline="-25000" dirty="0" smtClean="0">
                <a:latin typeface="Cambria Math" pitchFamily="18" charset="0"/>
                <a:ea typeface="Cambria Math" pitchFamily="18" charset="0"/>
              </a:rPr>
              <a:t>2</a:t>
            </a:r>
            <a:r>
              <a:rPr lang="en-US" altLang="zh-TW" sz="3300" dirty="0" smtClean="0"/>
              <a:t>)+</a:t>
            </a:r>
            <a:r>
              <a:rPr lang="el-GR" altLang="zh-TW" sz="3300" dirty="0" smtClean="0"/>
              <a:t> α</a:t>
            </a:r>
            <a:r>
              <a:rPr lang="en-US" altLang="zh-TW" sz="3300" baseline="-25000" dirty="0" smtClean="0"/>
              <a:t>2</a:t>
            </a:r>
            <a:r>
              <a:rPr lang="en-US" altLang="zh-TW" sz="3300" dirty="0" smtClean="0"/>
              <a:t>r</a:t>
            </a:r>
            <a:r>
              <a:rPr lang="en-US" altLang="zh-TW" sz="3300" baseline="-25000" dirty="0" smtClean="0"/>
              <a:t>0</a:t>
            </a:r>
            <a:r>
              <a:rPr lang="en-US" altLang="zh-TW" sz="3300" baseline="30000" dirty="0" smtClean="0"/>
              <a:t>n-2</a:t>
            </a:r>
            <a:r>
              <a:rPr lang="en-US" altLang="zh-TW" sz="3300" dirty="0" smtClean="0"/>
              <a:t>((n-1)(c</a:t>
            </a:r>
            <a:r>
              <a:rPr lang="en-US" altLang="zh-TW" sz="3300" baseline="-25000" dirty="0" smtClean="0">
                <a:latin typeface="Cambria Math" pitchFamily="18" charset="0"/>
                <a:ea typeface="Cambria Math" pitchFamily="18" charset="0"/>
              </a:rPr>
              <a:t>1</a:t>
            </a:r>
            <a:r>
              <a:rPr lang="en-US" altLang="zh-TW" sz="3300" dirty="0" smtClean="0"/>
              <a:t>r</a:t>
            </a:r>
            <a:r>
              <a:rPr lang="en-US" altLang="zh-TW" sz="3300" baseline="-25000" dirty="0" smtClean="0"/>
              <a:t>0</a:t>
            </a:r>
            <a:r>
              <a:rPr lang="en-US" altLang="zh-TW" sz="3300" dirty="0" smtClean="0"/>
              <a:t>+</a:t>
            </a:r>
            <a:r>
              <a:rPr lang="en-US" altLang="zh-TW" sz="3300" i="1" dirty="0" smtClean="0"/>
              <a:t>c</a:t>
            </a:r>
            <a:r>
              <a:rPr lang="en-US" altLang="zh-TW" sz="3300" baseline="-25000" dirty="0" smtClean="0">
                <a:latin typeface="Cambria Math" pitchFamily="18" charset="0"/>
                <a:ea typeface="Cambria Math" pitchFamily="18" charset="0"/>
              </a:rPr>
              <a:t>2</a:t>
            </a:r>
            <a:r>
              <a:rPr lang="en-US" altLang="zh-TW" sz="3300" dirty="0" smtClean="0"/>
              <a:t>)</a:t>
            </a:r>
            <a:r>
              <a:rPr lang="en-US" altLang="zh-TW" sz="3300" dirty="0" smtClean="0">
                <a:solidFill>
                  <a:srgbClr val="00B0F0"/>
                </a:solidFill>
              </a:rPr>
              <a:t>-c</a:t>
            </a:r>
            <a:r>
              <a:rPr lang="en-US" altLang="zh-TW" sz="3300" baseline="-25000" dirty="0" smtClean="0">
                <a:solidFill>
                  <a:srgbClr val="00B0F0"/>
                </a:solidFill>
              </a:rPr>
              <a:t>2</a:t>
            </a:r>
            <a:r>
              <a:rPr lang="en-US" altLang="zh-TW" sz="3300" dirty="0" smtClean="0"/>
              <a:t>)</a:t>
            </a:r>
          </a:p>
          <a:p>
            <a:pPr>
              <a:buNone/>
              <a:tabLst>
                <a:tab pos="631825" algn="l"/>
                <a:tab pos="1970088" algn="l"/>
              </a:tabLst>
            </a:pPr>
            <a:r>
              <a:rPr lang="en-US" altLang="zh-TW" sz="3300" dirty="0"/>
              <a:t>	</a:t>
            </a:r>
            <a:r>
              <a:rPr lang="en-US" altLang="zh-TW" sz="3300" dirty="0" smtClean="0"/>
              <a:t>	=</a:t>
            </a:r>
            <a:r>
              <a:rPr lang="el-GR" altLang="zh-TW" sz="3300" dirty="0" smtClean="0"/>
              <a:t> α</a:t>
            </a:r>
            <a:r>
              <a:rPr lang="en-US" altLang="zh-TW" sz="3300" baseline="-25000" dirty="0" smtClean="0"/>
              <a:t>1</a:t>
            </a:r>
            <a:r>
              <a:rPr lang="en-US" altLang="zh-TW" sz="3300" dirty="0" smtClean="0">
                <a:solidFill>
                  <a:srgbClr val="FF0000"/>
                </a:solidFill>
              </a:rPr>
              <a:t>r</a:t>
            </a:r>
            <a:r>
              <a:rPr lang="en-US" altLang="zh-TW" sz="3300" baseline="-25000" dirty="0" smtClean="0">
                <a:solidFill>
                  <a:srgbClr val="FF0000"/>
                </a:solidFill>
              </a:rPr>
              <a:t>0</a:t>
            </a:r>
            <a:r>
              <a:rPr lang="en-US" altLang="zh-TW" sz="3300" baseline="30000" dirty="0" smtClean="0">
                <a:solidFill>
                  <a:srgbClr val="FF0000"/>
                </a:solidFill>
              </a:rPr>
              <a:t>n</a:t>
            </a:r>
            <a:r>
              <a:rPr lang="en-US" altLang="zh-TW" sz="3300" dirty="0" smtClean="0"/>
              <a:t> + </a:t>
            </a:r>
            <a:r>
              <a:rPr lang="el-GR" altLang="zh-TW" sz="3300" dirty="0" smtClean="0"/>
              <a:t>α</a:t>
            </a:r>
            <a:r>
              <a:rPr lang="en-US" altLang="zh-TW" sz="3300" baseline="-25000" dirty="0" smtClean="0"/>
              <a:t>2</a:t>
            </a:r>
            <a:r>
              <a:rPr lang="en-US" altLang="zh-TW" sz="3300" dirty="0" smtClean="0"/>
              <a:t>r</a:t>
            </a:r>
            <a:r>
              <a:rPr lang="en-US" altLang="zh-TW" sz="3300" baseline="-25000" dirty="0" smtClean="0"/>
              <a:t>0</a:t>
            </a:r>
            <a:r>
              <a:rPr lang="en-US" altLang="zh-TW" sz="3300" baseline="30000" dirty="0" smtClean="0"/>
              <a:t>n-2</a:t>
            </a:r>
            <a:r>
              <a:rPr lang="en-US" altLang="zh-TW" sz="3300" dirty="0" smtClean="0"/>
              <a:t>((n-1) r</a:t>
            </a:r>
            <a:r>
              <a:rPr lang="en-US" altLang="zh-TW" sz="3300" baseline="-25000" dirty="0" smtClean="0"/>
              <a:t>0</a:t>
            </a:r>
            <a:r>
              <a:rPr lang="en-US" altLang="zh-TW" sz="3300" baseline="30000" dirty="0" smtClean="0"/>
              <a:t>2</a:t>
            </a:r>
            <a:r>
              <a:rPr lang="en-US" altLang="zh-TW" sz="3300" dirty="0" smtClean="0"/>
              <a:t> </a:t>
            </a:r>
            <a:r>
              <a:rPr lang="en-US" altLang="zh-TW" sz="3300" dirty="0" smtClean="0">
                <a:solidFill>
                  <a:srgbClr val="00B0F0"/>
                </a:solidFill>
              </a:rPr>
              <a:t>+ r</a:t>
            </a:r>
            <a:r>
              <a:rPr lang="en-US" altLang="zh-TW" sz="3300" baseline="-25000" dirty="0" smtClean="0">
                <a:solidFill>
                  <a:srgbClr val="00B0F0"/>
                </a:solidFill>
              </a:rPr>
              <a:t>0</a:t>
            </a:r>
            <a:r>
              <a:rPr lang="en-US" altLang="zh-TW" sz="3300" baseline="30000" dirty="0" smtClean="0">
                <a:solidFill>
                  <a:srgbClr val="00B0F0"/>
                </a:solidFill>
              </a:rPr>
              <a:t>2</a:t>
            </a:r>
            <a:r>
              <a:rPr lang="en-US" altLang="zh-TW" sz="3300" dirty="0" smtClean="0"/>
              <a:t>) = </a:t>
            </a:r>
            <a:r>
              <a:rPr lang="el-GR" altLang="zh-TW" sz="3300" dirty="0" smtClean="0"/>
              <a:t>α</a:t>
            </a:r>
            <a:r>
              <a:rPr lang="en-US" altLang="zh-TW" sz="3300" baseline="-25000" dirty="0" smtClean="0"/>
              <a:t>1</a:t>
            </a:r>
            <a:r>
              <a:rPr lang="en-US" altLang="zh-TW" sz="3300" dirty="0" smtClean="0"/>
              <a:t>r</a:t>
            </a:r>
            <a:r>
              <a:rPr lang="en-US" altLang="zh-TW" sz="3300" baseline="-25000" dirty="0" smtClean="0"/>
              <a:t>0</a:t>
            </a:r>
            <a:r>
              <a:rPr lang="en-US" altLang="zh-TW" sz="3300" baseline="30000" dirty="0" smtClean="0"/>
              <a:t>n</a:t>
            </a:r>
            <a:r>
              <a:rPr lang="en-US" altLang="zh-TW" sz="3300" dirty="0" smtClean="0"/>
              <a:t> + </a:t>
            </a:r>
            <a:r>
              <a:rPr lang="el-GR" altLang="zh-TW" sz="3300" dirty="0" smtClean="0"/>
              <a:t>α</a:t>
            </a:r>
            <a:r>
              <a:rPr lang="en-US" altLang="zh-TW" sz="3300" baseline="-25000" dirty="0" smtClean="0"/>
              <a:t>2</a:t>
            </a:r>
            <a:r>
              <a:rPr lang="en-US" altLang="zh-TW" sz="3300" dirty="0" smtClean="0"/>
              <a:t>nr</a:t>
            </a:r>
            <a:r>
              <a:rPr lang="en-US" altLang="zh-TW" sz="3300" baseline="-25000" dirty="0" smtClean="0"/>
              <a:t>0</a:t>
            </a:r>
            <a:r>
              <a:rPr lang="en-US" altLang="zh-TW" sz="3300" baseline="30000" dirty="0" smtClean="0"/>
              <a:t>n</a:t>
            </a:r>
            <a:r>
              <a:rPr lang="en-US" altLang="zh-TW" sz="3300" dirty="0" smtClean="0"/>
              <a:t> =</a:t>
            </a:r>
            <a:r>
              <a:rPr lang="en-US" altLang="zh-TW" sz="3300" i="1" dirty="0" smtClean="0">
                <a:solidFill>
                  <a:srgbClr val="FF0000"/>
                </a:solidFill>
              </a:rPr>
              <a:t>a</a:t>
            </a:r>
            <a:r>
              <a:rPr lang="en-US" altLang="zh-TW" sz="3300" i="1" baseline="-25000" dirty="0" smtClean="0">
                <a:solidFill>
                  <a:srgbClr val="FF0000"/>
                </a:solidFill>
              </a:rPr>
              <a:t>n </a:t>
            </a:r>
          </a:p>
          <a:p>
            <a:pPr>
              <a:buNone/>
              <a:tabLst>
                <a:tab pos="631825" algn="l"/>
                <a:tab pos="1970088" algn="l"/>
              </a:tabLst>
            </a:pPr>
            <a:endParaRPr lang="en-US" altLang="zh-TW" sz="3300" baseline="30000" dirty="0" smtClean="0"/>
          </a:p>
          <a:p>
            <a:pPr>
              <a:buNone/>
            </a:pPr>
            <a:r>
              <a:rPr lang="en-US" altLang="zh-TW" sz="3300" dirty="0" smtClean="0"/>
              <a:t> </a:t>
            </a:r>
            <a:r>
              <a:rPr lang="en-US" altLang="zh-TW" sz="3300" dirty="0" smtClean="0">
                <a:latin typeface="Cambria Math" pitchFamily="18" charset="0"/>
                <a:ea typeface="Cambria Math" pitchFamily="18" charset="0"/>
              </a:rPr>
              <a:t>(</a:t>
            </a:r>
            <a:r>
              <a:rPr lang="en-US" altLang="zh-TW" sz="3300" dirty="0" smtClean="0">
                <a:solidFill>
                  <a:srgbClr val="FF0000"/>
                </a:solidFill>
                <a:sym typeface="Symbol"/>
              </a:rPr>
              <a:t></a:t>
            </a:r>
            <a:r>
              <a:rPr lang="en-US" altLang="zh-TW" sz="3300" dirty="0" smtClean="0">
                <a:sym typeface="Symbol"/>
              </a:rPr>
              <a:t>)</a:t>
            </a:r>
            <a:r>
              <a:rPr lang="en-US" altLang="zh-TW" sz="3300" dirty="0" smtClean="0"/>
              <a:t> :</a:t>
            </a:r>
            <a:r>
              <a:rPr lang="en-US" altLang="zh-TW" sz="3300" dirty="0" smtClean="0">
                <a:sym typeface="Wingdings" pitchFamily="2" charset="2"/>
              </a:rPr>
              <a:t>( i.e., </a:t>
            </a:r>
            <a:r>
              <a:rPr lang="en-US" altLang="zh-TW" sz="3300" i="1" dirty="0" smtClean="0">
                <a:solidFill>
                  <a:srgbClr val="FF0000"/>
                </a:solidFill>
              </a:rPr>
              <a:t>a</a:t>
            </a:r>
            <a:r>
              <a:rPr lang="en-US" altLang="zh-TW" sz="3300" i="1" baseline="-25000" dirty="0" smtClean="0">
                <a:solidFill>
                  <a:srgbClr val="FF0000"/>
                </a:solidFill>
              </a:rPr>
              <a:t>n</a:t>
            </a:r>
            <a:r>
              <a:rPr lang="en-US" altLang="zh-TW" sz="3300" i="1" dirty="0" smtClean="0">
                <a:solidFill>
                  <a:srgbClr val="FF0000"/>
                </a:solidFill>
              </a:rPr>
              <a:t>= </a:t>
            </a:r>
            <a:r>
              <a:rPr lang="en-US" altLang="zh-TW" sz="3300" dirty="0" smtClean="0">
                <a:solidFill>
                  <a:srgbClr val="FF0000"/>
                </a:solidFill>
              </a:rPr>
              <a:t>c</a:t>
            </a:r>
            <a:r>
              <a:rPr lang="en-US" altLang="zh-TW" sz="3300" baseline="-25000" dirty="0" smtClean="0">
                <a:solidFill>
                  <a:srgbClr val="FF0000"/>
                </a:solidFill>
                <a:latin typeface="Cambria Math" pitchFamily="18" charset="0"/>
                <a:ea typeface="Cambria Math" pitchFamily="18" charset="0"/>
              </a:rPr>
              <a:t>1</a:t>
            </a:r>
            <a:r>
              <a:rPr lang="en-US" altLang="zh-TW" sz="3300" i="1" dirty="0" smtClean="0">
                <a:solidFill>
                  <a:srgbClr val="FF0000"/>
                </a:solidFill>
              </a:rPr>
              <a:t>a</a:t>
            </a:r>
            <a:r>
              <a:rPr lang="en-US" altLang="zh-TW" sz="3300" i="1" baseline="-25000" dirty="0" smtClean="0">
                <a:solidFill>
                  <a:srgbClr val="FF0000"/>
                </a:solidFill>
              </a:rPr>
              <a:t>n</a:t>
            </a:r>
            <a:r>
              <a:rPr lang="en-US" altLang="zh-TW" sz="3300" baseline="-25000" dirty="0" smtClean="0">
                <a:solidFill>
                  <a:srgbClr val="FF0000"/>
                </a:solidFill>
                <a:latin typeface="Cambria Math"/>
                <a:ea typeface="Cambria Math"/>
              </a:rPr>
              <a:t>−</a:t>
            </a:r>
            <a:r>
              <a:rPr lang="en-US" altLang="zh-TW" sz="3300" baseline="-25000" dirty="0" smtClean="0">
                <a:solidFill>
                  <a:srgbClr val="FF0000"/>
                </a:solidFill>
                <a:latin typeface="Cambria Math" pitchFamily="18" charset="0"/>
                <a:ea typeface="Cambria Math" pitchFamily="18" charset="0"/>
              </a:rPr>
              <a:t>1</a:t>
            </a:r>
            <a:r>
              <a:rPr lang="en-US" altLang="zh-TW" sz="3300" i="1" dirty="0" smtClean="0">
                <a:solidFill>
                  <a:srgbClr val="FF0000"/>
                </a:solidFill>
              </a:rPr>
              <a:t>+ c</a:t>
            </a:r>
            <a:r>
              <a:rPr lang="en-US" altLang="zh-TW" sz="3300" baseline="-25000" dirty="0" smtClean="0">
                <a:solidFill>
                  <a:srgbClr val="FF0000"/>
                </a:solidFill>
                <a:latin typeface="Cambria Math" pitchFamily="18" charset="0"/>
                <a:ea typeface="Cambria Math" pitchFamily="18" charset="0"/>
              </a:rPr>
              <a:t>2</a:t>
            </a:r>
            <a:r>
              <a:rPr lang="en-US" altLang="zh-TW" sz="3300" i="1" dirty="0" smtClean="0">
                <a:solidFill>
                  <a:srgbClr val="FF0000"/>
                </a:solidFill>
              </a:rPr>
              <a:t>a</a:t>
            </a:r>
            <a:r>
              <a:rPr lang="en-US" altLang="zh-TW" sz="3300" i="1" baseline="-25000" dirty="0" smtClean="0">
                <a:solidFill>
                  <a:srgbClr val="FF0000"/>
                </a:solidFill>
              </a:rPr>
              <a:t>n</a:t>
            </a:r>
            <a:r>
              <a:rPr lang="en-US" altLang="zh-TW" sz="3300" i="1" baseline="-25000" dirty="0" smtClean="0">
                <a:solidFill>
                  <a:srgbClr val="FF0000"/>
                </a:solidFill>
                <a:latin typeface="Cambria Math"/>
                <a:ea typeface="Cambria Math"/>
              </a:rPr>
              <a:t>−</a:t>
            </a:r>
            <a:r>
              <a:rPr lang="en-US" altLang="zh-TW" sz="3300" baseline="-25000" dirty="0" smtClean="0">
                <a:solidFill>
                  <a:srgbClr val="FF0000"/>
                </a:solidFill>
                <a:latin typeface="Cambria Math" pitchFamily="18" charset="0"/>
                <a:ea typeface="Cambria Math" pitchFamily="18" charset="0"/>
              </a:rPr>
              <a:t>2</a:t>
            </a:r>
            <a:r>
              <a:rPr lang="en-US" altLang="zh-TW" sz="3300" i="1" dirty="0" smtClean="0">
                <a:solidFill>
                  <a:srgbClr val="FF0000"/>
                </a:solidFill>
              </a:rPr>
              <a:t> </a:t>
            </a:r>
            <a:r>
              <a:rPr lang="en-US" altLang="zh-TW" sz="3300" i="1" dirty="0" smtClean="0"/>
              <a:t>with a</a:t>
            </a:r>
            <a:r>
              <a:rPr lang="en-US" altLang="zh-TW" sz="3300" i="1" baseline="-25000" dirty="0" smtClean="0"/>
              <a:t>0</a:t>
            </a:r>
            <a:r>
              <a:rPr lang="en-US" altLang="zh-TW" sz="3300" dirty="0" smtClean="0"/>
              <a:t>=C</a:t>
            </a:r>
            <a:r>
              <a:rPr lang="en-US" altLang="zh-TW" sz="3300" baseline="-25000" dirty="0" smtClean="0">
                <a:latin typeface="Cambria Math" pitchFamily="18" charset="0"/>
                <a:ea typeface="Cambria Math" pitchFamily="18" charset="0"/>
              </a:rPr>
              <a:t>0</a:t>
            </a:r>
            <a:r>
              <a:rPr lang="en-US" altLang="zh-TW" sz="3300" i="1" dirty="0" smtClean="0"/>
              <a:t> </a:t>
            </a:r>
            <a:r>
              <a:rPr lang="en-US" altLang="zh-TW" sz="3300" dirty="0" smtClean="0"/>
              <a:t>and</a:t>
            </a:r>
            <a:r>
              <a:rPr lang="en-US" altLang="zh-TW" sz="3300" i="1" dirty="0" smtClean="0"/>
              <a:t> a</a:t>
            </a:r>
            <a:r>
              <a:rPr lang="en-US" altLang="zh-TW" sz="3300" i="1" baseline="-25000" dirty="0" smtClean="0"/>
              <a:t>1</a:t>
            </a:r>
            <a:r>
              <a:rPr lang="en-US" altLang="zh-TW" sz="3300" dirty="0" smtClean="0"/>
              <a:t>=C</a:t>
            </a:r>
            <a:r>
              <a:rPr lang="en-US" altLang="zh-TW" sz="3300" baseline="-25000" dirty="0" smtClean="0">
                <a:latin typeface="Cambria Math" pitchFamily="18" charset="0"/>
                <a:ea typeface="Cambria Math" pitchFamily="18" charset="0"/>
              </a:rPr>
              <a:t>1</a:t>
            </a:r>
            <a:r>
              <a:rPr lang="en-US" altLang="zh-TW" sz="3300" i="1" dirty="0" smtClean="0"/>
              <a:t> </a:t>
            </a:r>
            <a:r>
              <a:rPr lang="en-US" altLang="zh-TW" sz="3300" dirty="0" smtClean="0">
                <a:latin typeface="Cambria Math" pitchFamily="18" charset="0"/>
                <a:ea typeface="Cambria Math" pitchFamily="18" charset="0"/>
                <a:sym typeface="Symbol"/>
              </a:rPr>
              <a:t></a:t>
            </a:r>
            <a:r>
              <a:rPr lang="en-US" altLang="zh-TW" sz="3300" i="1" dirty="0" smtClean="0">
                <a:solidFill>
                  <a:srgbClr val="7030A0"/>
                </a:solidFill>
              </a:rPr>
              <a:t>a</a:t>
            </a:r>
            <a:r>
              <a:rPr lang="en-US" altLang="zh-TW" sz="3300" i="1" baseline="-25000" dirty="0" smtClean="0">
                <a:solidFill>
                  <a:srgbClr val="7030A0"/>
                </a:solidFill>
              </a:rPr>
              <a:t>n </a:t>
            </a:r>
            <a:r>
              <a:rPr lang="en-US" altLang="zh-TW" sz="3300" dirty="0" smtClean="0">
                <a:solidFill>
                  <a:srgbClr val="7030A0"/>
                </a:solidFill>
              </a:rPr>
              <a:t>= </a:t>
            </a:r>
            <a:r>
              <a:rPr lang="el-GR" altLang="zh-TW" sz="3300" dirty="0" smtClean="0">
                <a:solidFill>
                  <a:srgbClr val="7030A0"/>
                </a:solidFill>
              </a:rPr>
              <a:t>α</a:t>
            </a:r>
            <a:r>
              <a:rPr lang="en-US" altLang="zh-TW" sz="3300" baseline="-25000" dirty="0" smtClean="0">
                <a:solidFill>
                  <a:srgbClr val="7030A0"/>
                </a:solidFill>
                <a:latin typeface="Cambria Math" pitchFamily="18" charset="0"/>
                <a:ea typeface="Cambria Math" pitchFamily="18" charset="0"/>
              </a:rPr>
              <a:t>1</a:t>
            </a:r>
            <a:r>
              <a:rPr lang="en-US" altLang="zh-TW" sz="3300" i="1" dirty="0" smtClean="0">
                <a:solidFill>
                  <a:srgbClr val="7030A0"/>
                </a:solidFill>
              </a:rPr>
              <a:t>r</a:t>
            </a:r>
            <a:r>
              <a:rPr lang="en-US" altLang="zh-TW" sz="3300" i="1" baseline="-25000" dirty="0" smtClean="0">
                <a:solidFill>
                  <a:srgbClr val="7030A0"/>
                </a:solidFill>
              </a:rPr>
              <a:t>0</a:t>
            </a:r>
            <a:r>
              <a:rPr lang="en-US" altLang="zh-TW" sz="3300" baseline="30000" dirty="0" smtClean="0">
                <a:solidFill>
                  <a:srgbClr val="7030A0"/>
                </a:solidFill>
                <a:latin typeface="Cambria Math" pitchFamily="18" charset="0"/>
                <a:ea typeface="Cambria Math" pitchFamily="18" charset="0"/>
              </a:rPr>
              <a:t>n </a:t>
            </a:r>
            <a:r>
              <a:rPr lang="en-US" altLang="zh-TW" sz="3300" dirty="0" smtClean="0">
                <a:solidFill>
                  <a:srgbClr val="7030A0"/>
                </a:solidFill>
              </a:rPr>
              <a:t>+</a:t>
            </a:r>
            <a:r>
              <a:rPr lang="el-GR" altLang="zh-TW" sz="3300" dirty="0" smtClean="0">
                <a:solidFill>
                  <a:srgbClr val="7030A0"/>
                </a:solidFill>
              </a:rPr>
              <a:t> α</a:t>
            </a:r>
            <a:r>
              <a:rPr lang="en-US" altLang="zh-TW" sz="3300" baseline="-25000" dirty="0" smtClean="0">
                <a:solidFill>
                  <a:srgbClr val="7030A0"/>
                </a:solidFill>
                <a:latin typeface="Cambria Math" pitchFamily="18" charset="0"/>
                <a:ea typeface="Cambria Math" pitchFamily="18" charset="0"/>
              </a:rPr>
              <a:t>2</a:t>
            </a:r>
            <a:r>
              <a:rPr lang="en-US" altLang="zh-TW" sz="3300" i="1" dirty="0" smtClean="0">
                <a:solidFill>
                  <a:srgbClr val="7030A0"/>
                </a:solidFill>
              </a:rPr>
              <a:t>nr</a:t>
            </a:r>
            <a:r>
              <a:rPr lang="en-US" altLang="zh-TW" sz="3300" i="1" baseline="-25000" dirty="0" smtClean="0">
                <a:solidFill>
                  <a:srgbClr val="7030A0"/>
                </a:solidFill>
              </a:rPr>
              <a:t>0</a:t>
            </a:r>
            <a:r>
              <a:rPr lang="en-US" altLang="zh-TW" sz="3300" baseline="30000" dirty="0" smtClean="0">
                <a:solidFill>
                  <a:srgbClr val="7030A0"/>
                </a:solidFill>
                <a:latin typeface="Cambria Math" pitchFamily="18" charset="0"/>
                <a:ea typeface="Cambria Math" pitchFamily="18" charset="0"/>
              </a:rPr>
              <a:t>n </a:t>
            </a:r>
            <a:r>
              <a:rPr lang="en-US" altLang="zh-TW" sz="3300" dirty="0" smtClean="0">
                <a:latin typeface="Cambria Math" pitchFamily="18" charset="0"/>
                <a:ea typeface="Cambria Math" pitchFamily="18" charset="0"/>
              </a:rPr>
              <a:t>) </a:t>
            </a:r>
            <a:endParaRPr lang="en-US" altLang="zh-TW" sz="3300" dirty="0" smtClean="0"/>
          </a:p>
          <a:p>
            <a:pPr indent="15875">
              <a:lnSpc>
                <a:spcPct val="95000"/>
              </a:lnSpc>
              <a:buNone/>
            </a:pPr>
            <a:r>
              <a:rPr lang="en-US" altLang="zh-TW" sz="3300" dirty="0" smtClean="0"/>
              <a:t>We will prove this by using </a:t>
            </a:r>
            <a:r>
              <a:rPr lang="en-US" altLang="zh-TW" sz="3300" b="1" dirty="0" smtClean="0"/>
              <a:t>strong induction</a:t>
            </a:r>
            <a:r>
              <a:rPr lang="en-US" altLang="zh-TW" sz="3300" dirty="0" smtClean="0"/>
              <a:t>:</a:t>
            </a:r>
          </a:p>
          <a:p>
            <a:pPr indent="15875">
              <a:lnSpc>
                <a:spcPct val="95000"/>
              </a:lnSpc>
              <a:buNone/>
            </a:pPr>
            <a:r>
              <a:rPr lang="en-US" altLang="zh-TW" sz="3300" dirty="0" smtClean="0">
                <a:solidFill>
                  <a:srgbClr val="00B0F0"/>
                </a:solidFill>
              </a:rPr>
              <a:t>Basis Step: </a:t>
            </a:r>
          </a:p>
          <a:p>
            <a:pPr lvl="1">
              <a:lnSpc>
                <a:spcPct val="95000"/>
              </a:lnSpc>
            </a:pPr>
            <a:r>
              <a:rPr lang="en-US" altLang="zh-TW" sz="3300" i="1" dirty="0" smtClean="0"/>
              <a:t>a</a:t>
            </a:r>
            <a:r>
              <a:rPr lang="en-US" altLang="zh-TW" sz="3300" baseline="-25000" dirty="0" smtClean="0"/>
              <a:t>0</a:t>
            </a:r>
            <a:r>
              <a:rPr lang="en-US" altLang="zh-TW" sz="3300" dirty="0" smtClean="0"/>
              <a:t> =C</a:t>
            </a:r>
            <a:r>
              <a:rPr lang="en-US" altLang="zh-TW" sz="3300" baseline="-25000" dirty="0" smtClean="0">
                <a:latin typeface="Cambria Math" pitchFamily="18" charset="0"/>
                <a:ea typeface="Cambria Math" pitchFamily="18" charset="0"/>
              </a:rPr>
              <a:t>0</a:t>
            </a:r>
            <a:r>
              <a:rPr lang="en-US" altLang="zh-TW" sz="3300" dirty="0" smtClean="0"/>
              <a:t>=</a:t>
            </a:r>
            <a:r>
              <a:rPr lang="el-GR" altLang="zh-TW" sz="3300" dirty="0" smtClean="0">
                <a:solidFill>
                  <a:srgbClr val="FF0000"/>
                </a:solidFill>
              </a:rPr>
              <a:t>α</a:t>
            </a:r>
            <a:r>
              <a:rPr lang="en-US" altLang="zh-TW" sz="3300" baseline="-25000" dirty="0" smtClean="0">
                <a:solidFill>
                  <a:srgbClr val="FF0000"/>
                </a:solidFill>
                <a:latin typeface="Cambria Math" pitchFamily="18" charset="0"/>
                <a:ea typeface="Cambria Math" pitchFamily="18" charset="0"/>
              </a:rPr>
              <a:t>1</a:t>
            </a:r>
            <a:r>
              <a:rPr lang="en-US" altLang="zh-TW" sz="3300" i="1" dirty="0" smtClean="0">
                <a:solidFill>
                  <a:srgbClr val="FF0000"/>
                </a:solidFill>
              </a:rPr>
              <a:t>r</a:t>
            </a:r>
            <a:r>
              <a:rPr lang="en-US" altLang="zh-TW" sz="3300" i="1" baseline="-25000" dirty="0" smtClean="0">
                <a:solidFill>
                  <a:srgbClr val="FF0000"/>
                </a:solidFill>
              </a:rPr>
              <a:t>0</a:t>
            </a:r>
            <a:r>
              <a:rPr lang="en-US" altLang="zh-TW" sz="3300" baseline="30000" dirty="0" smtClean="0">
                <a:solidFill>
                  <a:srgbClr val="FF0000"/>
                </a:solidFill>
                <a:latin typeface="Cambria Math" pitchFamily="18" charset="0"/>
                <a:ea typeface="Cambria Math" pitchFamily="18" charset="0"/>
              </a:rPr>
              <a:t>0 </a:t>
            </a:r>
            <a:r>
              <a:rPr lang="en-US" altLang="zh-TW" sz="3300" dirty="0" smtClean="0">
                <a:solidFill>
                  <a:srgbClr val="FF0000"/>
                </a:solidFill>
              </a:rPr>
              <a:t>+</a:t>
            </a:r>
            <a:r>
              <a:rPr lang="el-GR" altLang="zh-TW" sz="3300" dirty="0" smtClean="0">
                <a:solidFill>
                  <a:srgbClr val="FF0000"/>
                </a:solidFill>
              </a:rPr>
              <a:t> α</a:t>
            </a:r>
            <a:r>
              <a:rPr lang="en-US" altLang="zh-TW" sz="3300" baseline="-25000" dirty="0" smtClean="0">
                <a:solidFill>
                  <a:srgbClr val="FF0000"/>
                </a:solidFill>
                <a:latin typeface="Cambria Math" pitchFamily="18" charset="0"/>
                <a:ea typeface="Cambria Math" pitchFamily="18" charset="0"/>
              </a:rPr>
              <a:t>2</a:t>
            </a:r>
            <a:r>
              <a:rPr lang="en-US" altLang="zh-TW" sz="3300" i="1" dirty="0" smtClean="0">
                <a:solidFill>
                  <a:srgbClr val="FF0000"/>
                </a:solidFill>
                <a:sym typeface="Symbol"/>
              </a:rPr>
              <a:t></a:t>
            </a:r>
            <a:r>
              <a:rPr lang="en-US" altLang="zh-TW" sz="3300" i="1" dirty="0" smtClean="0">
                <a:solidFill>
                  <a:srgbClr val="FF0000"/>
                </a:solidFill>
              </a:rPr>
              <a:t>0</a:t>
            </a:r>
            <a:r>
              <a:rPr lang="en-US" altLang="zh-TW" sz="3300" i="1" dirty="0" smtClean="0">
                <a:solidFill>
                  <a:srgbClr val="FF0000"/>
                </a:solidFill>
                <a:sym typeface="Symbol"/>
              </a:rPr>
              <a:t></a:t>
            </a:r>
            <a:r>
              <a:rPr lang="en-US" altLang="zh-TW" sz="3300" i="1" dirty="0" smtClean="0">
                <a:solidFill>
                  <a:srgbClr val="FF0000"/>
                </a:solidFill>
              </a:rPr>
              <a:t>r</a:t>
            </a:r>
            <a:r>
              <a:rPr lang="en-US" altLang="zh-TW" sz="3300" i="1" baseline="-25000" dirty="0" smtClean="0">
                <a:solidFill>
                  <a:srgbClr val="FF0000"/>
                </a:solidFill>
              </a:rPr>
              <a:t>0</a:t>
            </a:r>
            <a:r>
              <a:rPr lang="en-US" altLang="zh-TW" sz="3300" baseline="30000" dirty="0" smtClean="0">
                <a:solidFill>
                  <a:srgbClr val="FF0000"/>
                </a:solidFill>
                <a:latin typeface="Cambria Math" pitchFamily="18" charset="0"/>
                <a:ea typeface="Cambria Math" pitchFamily="18" charset="0"/>
              </a:rPr>
              <a:t>0</a:t>
            </a:r>
            <a:r>
              <a:rPr lang="en-US" altLang="zh-TW" sz="3300" dirty="0" smtClean="0"/>
              <a:t> =</a:t>
            </a:r>
            <a:r>
              <a:rPr lang="el-GR" altLang="zh-TW" sz="3300" dirty="0" smtClean="0">
                <a:solidFill>
                  <a:srgbClr val="FF0000"/>
                </a:solidFill>
              </a:rPr>
              <a:t> α</a:t>
            </a:r>
            <a:r>
              <a:rPr lang="en-US" altLang="zh-TW" sz="3300" baseline="-25000" dirty="0" smtClean="0">
                <a:solidFill>
                  <a:srgbClr val="FF0000"/>
                </a:solidFill>
                <a:latin typeface="Cambria Math" pitchFamily="18" charset="0"/>
                <a:ea typeface="Cambria Math" pitchFamily="18" charset="0"/>
              </a:rPr>
              <a:t>1</a:t>
            </a:r>
            <a:r>
              <a:rPr lang="en-US" altLang="zh-TW" sz="3300" dirty="0" smtClean="0"/>
              <a:t> ;  </a:t>
            </a:r>
          </a:p>
          <a:p>
            <a:pPr lvl="1">
              <a:lnSpc>
                <a:spcPct val="95000"/>
              </a:lnSpc>
            </a:pPr>
            <a:r>
              <a:rPr lang="en-US" altLang="zh-TW" sz="3300" i="1" dirty="0" smtClean="0"/>
              <a:t>a</a:t>
            </a:r>
            <a:r>
              <a:rPr lang="en-US" altLang="zh-TW" sz="3300" baseline="-25000" dirty="0" smtClean="0"/>
              <a:t>1</a:t>
            </a:r>
            <a:r>
              <a:rPr lang="en-US" altLang="zh-TW" sz="3300" dirty="0" smtClean="0"/>
              <a:t> =C</a:t>
            </a:r>
            <a:r>
              <a:rPr lang="en-US" altLang="zh-TW" sz="3300" baseline="-25000" dirty="0" smtClean="0">
                <a:latin typeface="Cambria Math" pitchFamily="18" charset="0"/>
                <a:ea typeface="Cambria Math" pitchFamily="18" charset="0"/>
              </a:rPr>
              <a:t>1</a:t>
            </a:r>
            <a:r>
              <a:rPr lang="en-US" altLang="zh-TW" sz="3300" dirty="0" smtClean="0">
                <a:latin typeface="Cambria Math" pitchFamily="18" charset="0"/>
                <a:ea typeface="Cambria Math" pitchFamily="18" charset="0"/>
              </a:rPr>
              <a:t>=</a:t>
            </a:r>
            <a:r>
              <a:rPr lang="el-GR" altLang="zh-TW" sz="3300" dirty="0" smtClean="0">
                <a:solidFill>
                  <a:srgbClr val="FF0000"/>
                </a:solidFill>
              </a:rPr>
              <a:t>α</a:t>
            </a:r>
            <a:r>
              <a:rPr lang="en-US" altLang="zh-TW" sz="3300" baseline="-25000" dirty="0" smtClean="0">
                <a:solidFill>
                  <a:srgbClr val="FF0000"/>
                </a:solidFill>
                <a:latin typeface="Cambria Math" pitchFamily="18" charset="0"/>
                <a:ea typeface="Cambria Math" pitchFamily="18" charset="0"/>
              </a:rPr>
              <a:t>1</a:t>
            </a:r>
            <a:r>
              <a:rPr lang="en-US" altLang="zh-TW" sz="3300" dirty="0" smtClean="0"/>
              <a:t>r</a:t>
            </a:r>
            <a:r>
              <a:rPr lang="en-US" altLang="zh-TW" sz="3300" baseline="-25000" dirty="0" smtClean="0"/>
              <a:t>0</a:t>
            </a:r>
            <a:r>
              <a:rPr lang="en-US" altLang="zh-TW" sz="3300" dirty="0" smtClean="0"/>
              <a:t> + </a:t>
            </a:r>
            <a:r>
              <a:rPr lang="el-GR" altLang="zh-TW" sz="3300" dirty="0" smtClean="0">
                <a:solidFill>
                  <a:srgbClr val="FF0000"/>
                </a:solidFill>
              </a:rPr>
              <a:t>α</a:t>
            </a:r>
            <a:r>
              <a:rPr lang="en-US" altLang="zh-TW" sz="3300" baseline="-25000" dirty="0" smtClean="0">
                <a:solidFill>
                  <a:srgbClr val="FF0000"/>
                </a:solidFill>
                <a:latin typeface="Cambria Math" pitchFamily="18" charset="0"/>
                <a:ea typeface="Cambria Math" pitchFamily="18" charset="0"/>
              </a:rPr>
              <a:t>2</a:t>
            </a:r>
            <a:r>
              <a:rPr lang="en-US" altLang="zh-TW" sz="3300" i="1" dirty="0" smtClean="0">
                <a:solidFill>
                  <a:srgbClr val="FF0000"/>
                </a:solidFill>
                <a:sym typeface="Symbol"/>
              </a:rPr>
              <a:t></a:t>
            </a:r>
            <a:r>
              <a:rPr lang="en-US" altLang="zh-TW" sz="3300" dirty="0" smtClean="0"/>
              <a:t>1</a:t>
            </a:r>
            <a:r>
              <a:rPr lang="en-US" altLang="zh-TW" sz="3300" i="1" dirty="0" smtClean="0">
                <a:solidFill>
                  <a:srgbClr val="FF0000"/>
                </a:solidFill>
                <a:sym typeface="Symbol"/>
              </a:rPr>
              <a:t></a:t>
            </a:r>
            <a:r>
              <a:rPr lang="en-US" altLang="zh-TW" sz="3300" dirty="0" smtClean="0"/>
              <a:t>r</a:t>
            </a:r>
            <a:r>
              <a:rPr lang="en-US" altLang="zh-TW" sz="3300" baseline="-25000" dirty="0" smtClean="0"/>
              <a:t>0</a:t>
            </a:r>
            <a:r>
              <a:rPr lang="en-US" altLang="zh-TW" sz="3300" dirty="0" smtClean="0"/>
              <a:t>   (such (</a:t>
            </a:r>
            <a:r>
              <a:rPr lang="el-GR" altLang="zh-TW" sz="3300" dirty="0" smtClean="0">
                <a:solidFill>
                  <a:srgbClr val="FF0000"/>
                </a:solidFill>
              </a:rPr>
              <a:t>α</a:t>
            </a:r>
            <a:r>
              <a:rPr lang="en-US" altLang="zh-TW" sz="3300" baseline="-25000" dirty="0" smtClean="0">
                <a:solidFill>
                  <a:srgbClr val="FF0000"/>
                </a:solidFill>
                <a:latin typeface="Cambria Math" pitchFamily="18" charset="0"/>
                <a:ea typeface="Cambria Math" pitchFamily="18" charset="0"/>
              </a:rPr>
              <a:t>1</a:t>
            </a:r>
            <a:r>
              <a:rPr lang="en-US" altLang="zh-TW" sz="3300" dirty="0" smtClean="0"/>
              <a:t>,</a:t>
            </a:r>
            <a:r>
              <a:rPr lang="el-GR" altLang="zh-TW" sz="3300" dirty="0" smtClean="0">
                <a:solidFill>
                  <a:srgbClr val="FF0000"/>
                </a:solidFill>
              </a:rPr>
              <a:t> α</a:t>
            </a:r>
            <a:r>
              <a:rPr lang="en-US" altLang="zh-TW" sz="3300" baseline="-25000" dirty="0" smtClean="0">
                <a:solidFill>
                  <a:srgbClr val="FF0000"/>
                </a:solidFill>
                <a:latin typeface="Cambria Math" pitchFamily="18" charset="0"/>
                <a:ea typeface="Cambria Math" pitchFamily="18" charset="0"/>
              </a:rPr>
              <a:t>2</a:t>
            </a:r>
            <a:r>
              <a:rPr lang="en-US" altLang="zh-TW" sz="3300" dirty="0" smtClean="0"/>
              <a:t>) exist! (</a:t>
            </a:r>
            <a:r>
              <a:rPr lang="el-GR" altLang="zh-TW" sz="3300" dirty="0" smtClean="0">
                <a:solidFill>
                  <a:srgbClr val="FF0000"/>
                </a:solidFill>
              </a:rPr>
              <a:t>α</a:t>
            </a:r>
            <a:r>
              <a:rPr lang="en-US" altLang="zh-TW" sz="3300" baseline="-25000" dirty="0" smtClean="0">
                <a:solidFill>
                  <a:srgbClr val="FF0000"/>
                </a:solidFill>
                <a:latin typeface="Cambria Math" pitchFamily="18" charset="0"/>
                <a:ea typeface="Cambria Math" pitchFamily="18" charset="0"/>
              </a:rPr>
              <a:t>1</a:t>
            </a:r>
            <a:r>
              <a:rPr lang="en-US" altLang="zh-TW" sz="3300" dirty="0" smtClean="0"/>
              <a:t>,</a:t>
            </a:r>
            <a:r>
              <a:rPr lang="el-GR" altLang="zh-TW" sz="3300" dirty="0" smtClean="0">
                <a:solidFill>
                  <a:srgbClr val="FF0000"/>
                </a:solidFill>
              </a:rPr>
              <a:t> α</a:t>
            </a:r>
            <a:r>
              <a:rPr lang="en-US" altLang="zh-TW" sz="3300" baseline="-25000" dirty="0" smtClean="0">
                <a:solidFill>
                  <a:srgbClr val="FF0000"/>
                </a:solidFill>
                <a:latin typeface="Cambria Math" pitchFamily="18" charset="0"/>
                <a:ea typeface="Cambria Math" pitchFamily="18" charset="0"/>
              </a:rPr>
              <a:t>2</a:t>
            </a:r>
            <a:r>
              <a:rPr lang="en-US" altLang="zh-TW" sz="3300" dirty="0" smtClean="0"/>
              <a:t>)=(C</a:t>
            </a:r>
            <a:r>
              <a:rPr lang="en-US" altLang="zh-TW" sz="3300" baseline="-25000" dirty="0" smtClean="0">
                <a:latin typeface="Cambria Math" pitchFamily="18" charset="0"/>
                <a:ea typeface="Cambria Math" pitchFamily="18" charset="0"/>
              </a:rPr>
              <a:t>0</a:t>
            </a:r>
            <a:r>
              <a:rPr lang="en-US" altLang="zh-TW" sz="3300" dirty="0" smtClean="0"/>
              <a:t>, -C</a:t>
            </a:r>
            <a:r>
              <a:rPr lang="en-US" altLang="zh-TW" sz="3300" baseline="-25000" dirty="0" smtClean="0">
                <a:latin typeface="Cambria Math" pitchFamily="18" charset="0"/>
                <a:ea typeface="Cambria Math" pitchFamily="18" charset="0"/>
              </a:rPr>
              <a:t>0</a:t>
            </a:r>
            <a:r>
              <a:rPr lang="en-US" altLang="zh-TW" sz="3300" dirty="0" smtClean="0"/>
              <a:t>+C</a:t>
            </a:r>
            <a:r>
              <a:rPr lang="en-US" altLang="zh-TW" sz="3300" baseline="-25000" dirty="0" smtClean="0">
                <a:latin typeface="Cambria Math" pitchFamily="18" charset="0"/>
                <a:ea typeface="Cambria Math" pitchFamily="18" charset="0"/>
              </a:rPr>
              <a:t>1</a:t>
            </a:r>
            <a:r>
              <a:rPr lang="en-US" altLang="zh-TW" sz="3300" dirty="0" smtClean="0"/>
              <a:t>/</a:t>
            </a:r>
            <a:r>
              <a:rPr lang="en-US" altLang="zh-TW" sz="3300" i="1" dirty="0" smtClean="0">
                <a:solidFill>
                  <a:srgbClr val="FF0000"/>
                </a:solidFill>
              </a:rPr>
              <a:t>r</a:t>
            </a:r>
            <a:r>
              <a:rPr lang="en-US" altLang="zh-TW" sz="3300" i="1" baseline="-25000" dirty="0" smtClean="0">
                <a:solidFill>
                  <a:srgbClr val="FF0000"/>
                </a:solidFill>
              </a:rPr>
              <a:t>0</a:t>
            </a:r>
            <a:r>
              <a:rPr lang="en-US" altLang="zh-TW" sz="3300" dirty="0" smtClean="0"/>
              <a:t>))</a:t>
            </a:r>
          </a:p>
          <a:p>
            <a:pPr indent="15875">
              <a:lnSpc>
                <a:spcPct val="95000"/>
              </a:lnSpc>
              <a:buNone/>
            </a:pPr>
            <a:r>
              <a:rPr lang="en-US" altLang="zh-TW" sz="3300" dirty="0" smtClean="0">
                <a:solidFill>
                  <a:srgbClr val="00B0F0"/>
                </a:solidFill>
              </a:rPr>
              <a:t>Induction Step:</a:t>
            </a:r>
          </a:p>
          <a:p>
            <a:pPr marL="442913" indent="-442913">
              <a:lnSpc>
                <a:spcPct val="95000"/>
              </a:lnSpc>
              <a:buNone/>
            </a:pPr>
            <a:r>
              <a:rPr lang="en-US" altLang="zh-TW" sz="3800" dirty="0" smtClean="0"/>
              <a:t>	</a:t>
            </a:r>
            <a:r>
              <a:rPr lang="en-US" altLang="zh-TW" sz="3300" u="sng" dirty="0" smtClean="0"/>
              <a:t>Inductive hypothesis</a:t>
            </a:r>
            <a:r>
              <a:rPr lang="en-US" altLang="zh-TW" sz="3300" dirty="0" smtClean="0"/>
              <a:t>: </a:t>
            </a:r>
            <a:r>
              <a:rPr lang="en-US" altLang="zh-TW" sz="3300" i="1" dirty="0" err="1" smtClean="0">
                <a:solidFill>
                  <a:srgbClr val="FF0000"/>
                </a:solidFill>
              </a:rPr>
              <a:t>a</a:t>
            </a:r>
            <a:r>
              <a:rPr lang="en-US" altLang="zh-TW" sz="3300" i="1" baseline="-25000" dirty="0" err="1" smtClean="0">
                <a:solidFill>
                  <a:srgbClr val="FF0000"/>
                </a:solidFill>
              </a:rPr>
              <a:t>j</a:t>
            </a:r>
            <a:r>
              <a:rPr lang="en-US" altLang="zh-TW" sz="3300" i="1" baseline="-25000" dirty="0" smtClean="0">
                <a:solidFill>
                  <a:srgbClr val="FF0000"/>
                </a:solidFill>
              </a:rPr>
              <a:t> </a:t>
            </a:r>
            <a:r>
              <a:rPr lang="en-US" altLang="zh-TW" sz="3300" dirty="0" smtClean="0">
                <a:solidFill>
                  <a:srgbClr val="FF0000"/>
                </a:solidFill>
              </a:rPr>
              <a:t>=</a:t>
            </a:r>
            <a:r>
              <a:rPr lang="en-US" altLang="zh-TW" sz="3300" dirty="0" smtClean="0"/>
              <a:t> </a:t>
            </a:r>
            <a:r>
              <a:rPr lang="el-GR" altLang="zh-TW" sz="3300" dirty="0" smtClean="0">
                <a:solidFill>
                  <a:srgbClr val="FF0000"/>
                </a:solidFill>
              </a:rPr>
              <a:t>α</a:t>
            </a:r>
            <a:r>
              <a:rPr lang="en-US" altLang="zh-TW" sz="3300" baseline="-25000" dirty="0" smtClean="0">
                <a:solidFill>
                  <a:srgbClr val="FF0000"/>
                </a:solidFill>
                <a:latin typeface="Cambria Math" pitchFamily="18" charset="0"/>
                <a:ea typeface="Cambria Math" pitchFamily="18" charset="0"/>
              </a:rPr>
              <a:t>1</a:t>
            </a:r>
            <a:r>
              <a:rPr lang="en-US" altLang="zh-TW" sz="3300" i="1" dirty="0" smtClean="0">
                <a:solidFill>
                  <a:srgbClr val="FF0000"/>
                </a:solidFill>
              </a:rPr>
              <a:t>r</a:t>
            </a:r>
            <a:r>
              <a:rPr lang="en-US" altLang="zh-TW" sz="3300" i="1" baseline="-25000" dirty="0">
                <a:solidFill>
                  <a:srgbClr val="FF0000"/>
                </a:solidFill>
              </a:rPr>
              <a:t>0</a:t>
            </a:r>
            <a:r>
              <a:rPr lang="en-US" altLang="zh-TW" sz="3300" baseline="30000" dirty="0" smtClean="0">
                <a:solidFill>
                  <a:srgbClr val="FF0000"/>
                </a:solidFill>
                <a:latin typeface="Cambria Math" pitchFamily="18" charset="0"/>
                <a:ea typeface="Cambria Math" pitchFamily="18" charset="0"/>
              </a:rPr>
              <a:t>j </a:t>
            </a:r>
            <a:r>
              <a:rPr lang="en-US" altLang="zh-TW" sz="3300" dirty="0" smtClean="0">
                <a:solidFill>
                  <a:srgbClr val="FF0000"/>
                </a:solidFill>
              </a:rPr>
              <a:t>+</a:t>
            </a:r>
            <a:r>
              <a:rPr lang="el-GR" altLang="zh-TW" sz="3300" dirty="0" smtClean="0">
                <a:solidFill>
                  <a:srgbClr val="FF0000"/>
                </a:solidFill>
              </a:rPr>
              <a:t> α</a:t>
            </a:r>
            <a:r>
              <a:rPr lang="en-US" altLang="zh-TW" sz="3300" baseline="-25000" dirty="0" smtClean="0">
                <a:solidFill>
                  <a:srgbClr val="FF0000"/>
                </a:solidFill>
                <a:latin typeface="Cambria Math" pitchFamily="18" charset="0"/>
                <a:ea typeface="Cambria Math" pitchFamily="18" charset="0"/>
              </a:rPr>
              <a:t>2</a:t>
            </a:r>
            <a:r>
              <a:rPr lang="en-US" altLang="zh-TW" sz="3300" i="1" dirty="0" smtClean="0">
                <a:solidFill>
                  <a:srgbClr val="FF0000"/>
                </a:solidFill>
              </a:rPr>
              <a:t>jr</a:t>
            </a:r>
            <a:r>
              <a:rPr lang="en-US" altLang="zh-TW" sz="3300" i="1" baseline="-25000" dirty="0">
                <a:solidFill>
                  <a:srgbClr val="FF0000"/>
                </a:solidFill>
              </a:rPr>
              <a:t>0</a:t>
            </a:r>
            <a:r>
              <a:rPr lang="en-US" altLang="zh-TW" sz="3300" baseline="30000" dirty="0" smtClean="0">
                <a:solidFill>
                  <a:srgbClr val="FF0000"/>
                </a:solidFill>
                <a:latin typeface="Cambria Math" pitchFamily="18" charset="0"/>
                <a:ea typeface="Cambria Math" pitchFamily="18" charset="0"/>
              </a:rPr>
              <a:t>j </a:t>
            </a:r>
            <a:r>
              <a:rPr lang="en-US" altLang="zh-TW" sz="3300" dirty="0" smtClean="0">
                <a:solidFill>
                  <a:srgbClr val="FF0000"/>
                </a:solidFill>
                <a:latin typeface="Cambria Math" pitchFamily="18" charset="0"/>
                <a:ea typeface="Cambria Math" pitchFamily="18" charset="0"/>
              </a:rPr>
              <a:t>, for 1</a:t>
            </a:r>
            <a:r>
              <a:rPr lang="en-US" altLang="zh-TW" sz="3300" dirty="0" smtClean="0">
                <a:solidFill>
                  <a:srgbClr val="FF0000"/>
                </a:solidFill>
                <a:latin typeface="Cambria Math" pitchFamily="18" charset="0"/>
                <a:ea typeface="Cambria Math" pitchFamily="18" charset="0"/>
                <a:sym typeface="Symbol"/>
              </a:rPr>
              <a:t>jk</a:t>
            </a:r>
            <a:endParaRPr lang="en-US" altLang="zh-TW" sz="3300" dirty="0" smtClean="0"/>
          </a:p>
          <a:p>
            <a:pPr indent="193675">
              <a:buNone/>
            </a:pPr>
            <a:r>
              <a:rPr lang="en-US" altLang="zh-TW" sz="3300" i="1" dirty="0" smtClean="0">
                <a:solidFill>
                  <a:srgbClr val="FF0000"/>
                </a:solidFill>
              </a:rPr>
              <a:t>a</a:t>
            </a:r>
            <a:r>
              <a:rPr lang="en-US" altLang="zh-TW" sz="3300" baseline="-25000" dirty="0" smtClean="0">
                <a:solidFill>
                  <a:srgbClr val="FF0000"/>
                </a:solidFill>
              </a:rPr>
              <a:t>n</a:t>
            </a:r>
            <a:r>
              <a:rPr lang="en-US" altLang="zh-TW" sz="3300" dirty="0" smtClean="0">
                <a:solidFill>
                  <a:srgbClr val="FF0000"/>
                </a:solidFill>
              </a:rPr>
              <a:t>=c</a:t>
            </a:r>
            <a:r>
              <a:rPr lang="en-US" altLang="zh-TW" sz="3300" baseline="-25000" dirty="0" smtClean="0">
                <a:solidFill>
                  <a:srgbClr val="FF0000"/>
                </a:solidFill>
              </a:rPr>
              <a:t>1</a:t>
            </a:r>
            <a:r>
              <a:rPr lang="en-US" altLang="zh-TW" sz="3300" i="1" dirty="0" smtClean="0">
                <a:solidFill>
                  <a:srgbClr val="FF0000"/>
                </a:solidFill>
              </a:rPr>
              <a:t>a</a:t>
            </a:r>
            <a:r>
              <a:rPr lang="en-US" altLang="zh-TW" sz="3300" baseline="-25000" dirty="0" smtClean="0">
                <a:solidFill>
                  <a:srgbClr val="FF0000"/>
                </a:solidFill>
              </a:rPr>
              <a:t>n-1</a:t>
            </a:r>
            <a:r>
              <a:rPr lang="en-US" altLang="zh-TW" sz="3300" dirty="0" smtClean="0">
                <a:solidFill>
                  <a:srgbClr val="FF0000"/>
                </a:solidFill>
              </a:rPr>
              <a:t>+c</a:t>
            </a:r>
            <a:r>
              <a:rPr lang="en-US" altLang="zh-TW" sz="3300" baseline="-25000" dirty="0" smtClean="0">
                <a:solidFill>
                  <a:srgbClr val="FF0000"/>
                </a:solidFill>
              </a:rPr>
              <a:t>2</a:t>
            </a:r>
            <a:r>
              <a:rPr lang="en-US" altLang="zh-TW" sz="3300" i="1" dirty="0" smtClean="0">
                <a:solidFill>
                  <a:srgbClr val="FF0000"/>
                </a:solidFill>
              </a:rPr>
              <a:t>a</a:t>
            </a:r>
            <a:r>
              <a:rPr lang="en-US" altLang="zh-TW" sz="3300" baseline="-25000" dirty="0" smtClean="0">
                <a:solidFill>
                  <a:srgbClr val="FF0000"/>
                </a:solidFill>
              </a:rPr>
              <a:t>n-2</a:t>
            </a:r>
            <a:r>
              <a:rPr lang="en-US" altLang="zh-TW" sz="3300" dirty="0" smtClean="0"/>
              <a:t>=(by ind.hyp.) c</a:t>
            </a:r>
            <a:r>
              <a:rPr lang="en-US" altLang="zh-TW" sz="3300" baseline="-25000" dirty="0" smtClean="0"/>
              <a:t>1</a:t>
            </a:r>
            <a:r>
              <a:rPr lang="en-US" altLang="zh-TW" sz="3300" dirty="0" smtClean="0"/>
              <a:t>(</a:t>
            </a:r>
            <a:r>
              <a:rPr lang="el-GR" altLang="zh-TW" sz="3300" dirty="0" smtClean="0">
                <a:solidFill>
                  <a:srgbClr val="FF0000"/>
                </a:solidFill>
              </a:rPr>
              <a:t>α</a:t>
            </a:r>
            <a:r>
              <a:rPr lang="en-US" altLang="zh-TW" sz="3300" baseline="-25000" dirty="0" smtClean="0">
                <a:solidFill>
                  <a:srgbClr val="FF0000"/>
                </a:solidFill>
              </a:rPr>
              <a:t>1 </a:t>
            </a:r>
            <a:r>
              <a:rPr lang="en-US" altLang="zh-TW" sz="3300" dirty="0" smtClean="0">
                <a:solidFill>
                  <a:srgbClr val="FF0000"/>
                </a:solidFill>
              </a:rPr>
              <a:t>r</a:t>
            </a:r>
            <a:r>
              <a:rPr lang="en-US" altLang="zh-TW" sz="3300" baseline="-25000" dirty="0" smtClean="0">
                <a:solidFill>
                  <a:srgbClr val="FF0000"/>
                </a:solidFill>
              </a:rPr>
              <a:t>0</a:t>
            </a:r>
            <a:r>
              <a:rPr lang="en-US" altLang="zh-TW" sz="3300" baseline="30000" dirty="0" smtClean="0">
                <a:solidFill>
                  <a:srgbClr val="FF0000"/>
                </a:solidFill>
              </a:rPr>
              <a:t>n-1</a:t>
            </a:r>
            <a:r>
              <a:rPr lang="en-US" altLang="zh-TW" sz="3300" dirty="0" smtClean="0">
                <a:solidFill>
                  <a:srgbClr val="FF0000"/>
                </a:solidFill>
              </a:rPr>
              <a:t> + </a:t>
            </a:r>
            <a:r>
              <a:rPr lang="el-GR" altLang="zh-TW" sz="3300" dirty="0" smtClean="0">
                <a:solidFill>
                  <a:srgbClr val="FF0000"/>
                </a:solidFill>
              </a:rPr>
              <a:t>α</a:t>
            </a:r>
            <a:r>
              <a:rPr lang="en-US" altLang="zh-TW" sz="3300" baseline="-25000" dirty="0" smtClean="0">
                <a:solidFill>
                  <a:srgbClr val="FF0000"/>
                </a:solidFill>
              </a:rPr>
              <a:t>2 </a:t>
            </a:r>
            <a:r>
              <a:rPr lang="en-US" altLang="zh-TW" sz="3300" dirty="0" smtClean="0">
                <a:solidFill>
                  <a:srgbClr val="FF0000"/>
                </a:solidFill>
              </a:rPr>
              <a:t>(n-1) r</a:t>
            </a:r>
            <a:r>
              <a:rPr lang="en-US" altLang="zh-TW" sz="3300" baseline="-25000" dirty="0" smtClean="0">
                <a:solidFill>
                  <a:srgbClr val="FF0000"/>
                </a:solidFill>
              </a:rPr>
              <a:t>0</a:t>
            </a:r>
            <a:r>
              <a:rPr lang="en-US" altLang="zh-TW" sz="3300" baseline="30000" dirty="0" smtClean="0">
                <a:solidFill>
                  <a:srgbClr val="FF0000"/>
                </a:solidFill>
              </a:rPr>
              <a:t>n-1</a:t>
            </a:r>
            <a:r>
              <a:rPr lang="en-US" altLang="zh-TW" sz="3300" dirty="0" smtClean="0"/>
              <a:t>)+c</a:t>
            </a:r>
            <a:r>
              <a:rPr lang="en-US" altLang="zh-TW" sz="3300" baseline="-25000" dirty="0" smtClean="0"/>
              <a:t>2</a:t>
            </a:r>
            <a:r>
              <a:rPr lang="en-US" altLang="zh-TW" sz="3300" dirty="0" smtClean="0"/>
              <a:t>(</a:t>
            </a:r>
            <a:r>
              <a:rPr lang="el-GR" altLang="zh-TW" sz="3300" dirty="0" smtClean="0">
                <a:solidFill>
                  <a:srgbClr val="FF0000"/>
                </a:solidFill>
              </a:rPr>
              <a:t>α</a:t>
            </a:r>
            <a:r>
              <a:rPr lang="en-US" altLang="zh-TW" sz="3300" baseline="-25000" dirty="0" smtClean="0">
                <a:solidFill>
                  <a:srgbClr val="FF0000"/>
                </a:solidFill>
              </a:rPr>
              <a:t>1</a:t>
            </a:r>
            <a:r>
              <a:rPr lang="en-US" altLang="zh-TW" sz="3300" dirty="0" smtClean="0">
                <a:solidFill>
                  <a:srgbClr val="FF0000"/>
                </a:solidFill>
              </a:rPr>
              <a:t>r</a:t>
            </a:r>
            <a:r>
              <a:rPr lang="en-US" altLang="zh-TW" sz="3300" baseline="-25000" dirty="0" smtClean="0">
                <a:solidFill>
                  <a:srgbClr val="FF0000"/>
                </a:solidFill>
              </a:rPr>
              <a:t>0</a:t>
            </a:r>
            <a:r>
              <a:rPr lang="en-US" altLang="zh-TW" sz="3300" baseline="30000" dirty="0" smtClean="0">
                <a:solidFill>
                  <a:srgbClr val="FF0000"/>
                </a:solidFill>
              </a:rPr>
              <a:t>n-2</a:t>
            </a:r>
            <a:r>
              <a:rPr lang="en-US" altLang="zh-TW" sz="3300" dirty="0" smtClean="0">
                <a:solidFill>
                  <a:srgbClr val="FF0000"/>
                </a:solidFill>
              </a:rPr>
              <a:t> + </a:t>
            </a:r>
            <a:r>
              <a:rPr lang="el-GR" altLang="zh-TW" sz="3300" dirty="0" smtClean="0">
                <a:solidFill>
                  <a:srgbClr val="FF0000"/>
                </a:solidFill>
              </a:rPr>
              <a:t>α</a:t>
            </a:r>
            <a:r>
              <a:rPr lang="en-US" altLang="zh-TW" sz="3300" baseline="-25000" dirty="0" smtClean="0">
                <a:solidFill>
                  <a:srgbClr val="FF0000"/>
                </a:solidFill>
              </a:rPr>
              <a:t>2</a:t>
            </a:r>
            <a:r>
              <a:rPr lang="en-US" altLang="zh-TW" sz="3300" dirty="0" smtClean="0">
                <a:solidFill>
                  <a:srgbClr val="FF0000"/>
                </a:solidFill>
              </a:rPr>
              <a:t>(n-2)r</a:t>
            </a:r>
            <a:r>
              <a:rPr lang="en-US" altLang="zh-TW" sz="3300" baseline="-25000" dirty="0" smtClean="0">
                <a:solidFill>
                  <a:srgbClr val="FF0000"/>
                </a:solidFill>
              </a:rPr>
              <a:t>0</a:t>
            </a:r>
            <a:r>
              <a:rPr lang="en-US" altLang="zh-TW" sz="3300" baseline="30000" dirty="0" smtClean="0">
                <a:solidFill>
                  <a:srgbClr val="FF0000"/>
                </a:solidFill>
              </a:rPr>
              <a:t>n-2</a:t>
            </a:r>
            <a:r>
              <a:rPr lang="en-US" altLang="zh-TW" sz="3300" dirty="0" smtClean="0"/>
              <a:t>)</a:t>
            </a:r>
          </a:p>
          <a:p>
            <a:pPr indent="193675">
              <a:buNone/>
            </a:pPr>
            <a:r>
              <a:rPr lang="en-US" altLang="zh-TW" sz="3300" dirty="0" smtClean="0"/>
              <a:t>= </a:t>
            </a:r>
            <a:r>
              <a:rPr lang="el-GR" altLang="zh-TW" sz="3300" dirty="0" smtClean="0"/>
              <a:t>α</a:t>
            </a:r>
            <a:r>
              <a:rPr lang="en-US" altLang="zh-TW" sz="3300" baseline="-25000" dirty="0" smtClean="0"/>
              <a:t>1</a:t>
            </a:r>
            <a:r>
              <a:rPr lang="en-US" altLang="zh-TW" sz="3300" dirty="0" smtClean="0"/>
              <a:t>(c</a:t>
            </a:r>
            <a:r>
              <a:rPr lang="en-US" altLang="zh-TW" sz="3300" baseline="-25000" dirty="0" smtClean="0"/>
              <a:t>1</a:t>
            </a:r>
            <a:r>
              <a:rPr lang="en-US" altLang="zh-TW" sz="3300" dirty="0" smtClean="0"/>
              <a:t> r</a:t>
            </a:r>
            <a:r>
              <a:rPr lang="en-US" altLang="zh-TW" sz="3300" baseline="-25000" dirty="0" smtClean="0"/>
              <a:t>0</a:t>
            </a:r>
            <a:r>
              <a:rPr lang="en-US" altLang="zh-TW" sz="3300" baseline="30000" dirty="0" smtClean="0"/>
              <a:t>n-1</a:t>
            </a:r>
            <a:r>
              <a:rPr lang="en-US" altLang="zh-TW" sz="3300" dirty="0" smtClean="0"/>
              <a:t> + c</a:t>
            </a:r>
            <a:r>
              <a:rPr lang="en-US" altLang="zh-TW" sz="3300" baseline="-25000" dirty="0" smtClean="0"/>
              <a:t>2</a:t>
            </a:r>
            <a:r>
              <a:rPr lang="en-US" altLang="zh-TW" sz="3300" dirty="0" smtClean="0"/>
              <a:t>r</a:t>
            </a:r>
            <a:r>
              <a:rPr lang="en-US" altLang="zh-TW" sz="3300" baseline="-25000" dirty="0" smtClean="0"/>
              <a:t>0</a:t>
            </a:r>
            <a:r>
              <a:rPr lang="en-US" altLang="zh-TW" sz="3300" baseline="30000" dirty="0" smtClean="0"/>
              <a:t>n-2</a:t>
            </a:r>
            <a:r>
              <a:rPr lang="en-US" altLang="zh-TW" sz="3300" dirty="0" smtClean="0"/>
              <a:t>) + </a:t>
            </a:r>
            <a:r>
              <a:rPr lang="el-GR" altLang="zh-TW" sz="3300" dirty="0" smtClean="0"/>
              <a:t>α</a:t>
            </a:r>
            <a:r>
              <a:rPr lang="en-US" altLang="zh-TW" sz="3300" baseline="-25000" dirty="0" smtClean="0"/>
              <a:t>2</a:t>
            </a:r>
            <a:r>
              <a:rPr lang="en-US" altLang="zh-TW" sz="3300" dirty="0" smtClean="0"/>
              <a:t>(c</a:t>
            </a:r>
            <a:r>
              <a:rPr lang="en-US" altLang="zh-TW" sz="3300" baseline="-25000" dirty="0" smtClean="0"/>
              <a:t>1</a:t>
            </a:r>
            <a:r>
              <a:rPr lang="en-US" altLang="zh-TW" sz="3300" dirty="0" smtClean="0"/>
              <a:t>(n-1)r</a:t>
            </a:r>
            <a:r>
              <a:rPr lang="en-US" altLang="zh-TW" sz="3300" baseline="-25000" dirty="0" smtClean="0"/>
              <a:t>0</a:t>
            </a:r>
            <a:r>
              <a:rPr lang="en-US" altLang="zh-TW" sz="3300" baseline="30000" dirty="0" smtClean="0"/>
              <a:t>n-1</a:t>
            </a:r>
            <a:r>
              <a:rPr lang="en-US" altLang="zh-TW" sz="3300" dirty="0" smtClean="0"/>
              <a:t>  + c</a:t>
            </a:r>
            <a:r>
              <a:rPr lang="en-US" altLang="zh-TW" sz="3300" baseline="-25000" dirty="0" smtClean="0"/>
              <a:t>2</a:t>
            </a:r>
            <a:r>
              <a:rPr lang="en-US" altLang="zh-TW" sz="3300" dirty="0" smtClean="0"/>
              <a:t>(n-2)r</a:t>
            </a:r>
            <a:r>
              <a:rPr lang="en-US" altLang="zh-TW" sz="3300" baseline="-25000" dirty="0" smtClean="0"/>
              <a:t>0</a:t>
            </a:r>
            <a:r>
              <a:rPr lang="en-US" altLang="zh-TW" sz="3300" baseline="30000" dirty="0" smtClean="0"/>
              <a:t>n-2</a:t>
            </a:r>
            <a:r>
              <a:rPr lang="en-US" altLang="zh-TW" sz="3300" dirty="0" smtClean="0"/>
              <a:t>) </a:t>
            </a:r>
          </a:p>
          <a:p>
            <a:pPr indent="193675">
              <a:buNone/>
            </a:pPr>
            <a:r>
              <a:rPr lang="en-US" altLang="zh-TW" sz="3300" dirty="0" smtClean="0"/>
              <a:t>= </a:t>
            </a:r>
            <a:r>
              <a:rPr lang="el-GR" altLang="zh-TW" sz="3300" dirty="0" smtClean="0"/>
              <a:t>α</a:t>
            </a:r>
            <a:r>
              <a:rPr lang="en-US" altLang="zh-TW" sz="3300" baseline="-25000" dirty="0" smtClean="0"/>
              <a:t>1</a:t>
            </a:r>
            <a:r>
              <a:rPr lang="en-US" altLang="zh-TW" sz="3300" dirty="0" smtClean="0"/>
              <a:t>r</a:t>
            </a:r>
            <a:r>
              <a:rPr lang="en-US" altLang="zh-TW" sz="3300" baseline="-25000" dirty="0" smtClean="0"/>
              <a:t>0</a:t>
            </a:r>
            <a:r>
              <a:rPr lang="en-US" altLang="zh-TW" sz="3300" baseline="30000" dirty="0" smtClean="0"/>
              <a:t>n-2</a:t>
            </a:r>
            <a:r>
              <a:rPr lang="en-US" altLang="zh-TW" sz="3300" dirty="0" smtClean="0">
                <a:solidFill>
                  <a:srgbClr val="00B050"/>
                </a:solidFill>
              </a:rPr>
              <a:t>(c</a:t>
            </a:r>
            <a:r>
              <a:rPr lang="en-US" altLang="zh-TW" sz="3300" baseline="-25000" dirty="0" smtClean="0">
                <a:solidFill>
                  <a:srgbClr val="00B050"/>
                </a:solidFill>
              </a:rPr>
              <a:t>1</a:t>
            </a:r>
            <a:r>
              <a:rPr lang="en-US" altLang="zh-TW" sz="3300" dirty="0" smtClean="0">
                <a:solidFill>
                  <a:srgbClr val="00B050"/>
                </a:solidFill>
              </a:rPr>
              <a:t> </a:t>
            </a:r>
            <a:r>
              <a:rPr lang="en-US" altLang="zh-TW" sz="3300" dirty="0" err="1" smtClean="0">
                <a:solidFill>
                  <a:srgbClr val="00B050"/>
                </a:solidFill>
              </a:rPr>
              <a:t>r</a:t>
            </a:r>
            <a:r>
              <a:rPr lang="en-US" altLang="zh-TW" sz="3300" baseline="-25000" dirty="0" err="1" smtClean="0">
                <a:solidFill>
                  <a:srgbClr val="00B050"/>
                </a:solidFill>
              </a:rPr>
              <a:t>o</a:t>
            </a:r>
            <a:r>
              <a:rPr lang="en-US" altLang="zh-TW" sz="3300" dirty="0" smtClean="0">
                <a:solidFill>
                  <a:srgbClr val="00B050"/>
                </a:solidFill>
              </a:rPr>
              <a:t> + c</a:t>
            </a:r>
            <a:r>
              <a:rPr lang="en-US" altLang="zh-TW" sz="3300" baseline="-25000" dirty="0" smtClean="0">
                <a:solidFill>
                  <a:srgbClr val="00B050"/>
                </a:solidFill>
              </a:rPr>
              <a:t>2</a:t>
            </a:r>
            <a:r>
              <a:rPr lang="en-US" altLang="zh-TW" sz="3300" dirty="0" smtClean="0"/>
              <a:t>) + </a:t>
            </a:r>
            <a:r>
              <a:rPr lang="el-GR" altLang="zh-TW" sz="3300" dirty="0" smtClean="0"/>
              <a:t>α</a:t>
            </a:r>
            <a:r>
              <a:rPr lang="en-US" altLang="zh-TW" sz="3300" baseline="-25000" dirty="0" smtClean="0"/>
              <a:t>2</a:t>
            </a:r>
            <a:r>
              <a:rPr lang="en-US" altLang="zh-TW" sz="3300" dirty="0" smtClean="0"/>
              <a:t>r</a:t>
            </a:r>
            <a:r>
              <a:rPr lang="en-US" altLang="zh-TW" sz="3300" baseline="-25000" dirty="0" smtClean="0"/>
              <a:t>0</a:t>
            </a:r>
            <a:r>
              <a:rPr lang="en-US" altLang="zh-TW" sz="3300" baseline="30000" dirty="0" smtClean="0"/>
              <a:t>n-2</a:t>
            </a:r>
            <a:r>
              <a:rPr lang="en-US" altLang="zh-TW" sz="3300" dirty="0" smtClean="0"/>
              <a:t>( (n-1)</a:t>
            </a:r>
            <a:r>
              <a:rPr lang="en-US" altLang="zh-TW" sz="3300" dirty="0" smtClean="0">
                <a:solidFill>
                  <a:srgbClr val="00B050"/>
                </a:solidFill>
              </a:rPr>
              <a:t>(c</a:t>
            </a:r>
            <a:r>
              <a:rPr lang="en-US" altLang="zh-TW" sz="3300" baseline="-25000" dirty="0" smtClean="0">
                <a:solidFill>
                  <a:srgbClr val="00B050"/>
                </a:solidFill>
              </a:rPr>
              <a:t>1</a:t>
            </a:r>
            <a:r>
              <a:rPr lang="en-US" altLang="zh-TW" sz="3300" dirty="0" smtClean="0">
                <a:solidFill>
                  <a:srgbClr val="00B050"/>
                </a:solidFill>
              </a:rPr>
              <a:t>r</a:t>
            </a:r>
            <a:r>
              <a:rPr lang="en-US" altLang="zh-TW" sz="3300" baseline="-25000" dirty="0" smtClean="0">
                <a:solidFill>
                  <a:srgbClr val="00B050"/>
                </a:solidFill>
              </a:rPr>
              <a:t>o</a:t>
            </a:r>
            <a:r>
              <a:rPr lang="en-US" altLang="zh-TW" sz="3300" dirty="0" smtClean="0">
                <a:solidFill>
                  <a:srgbClr val="00B050"/>
                </a:solidFill>
              </a:rPr>
              <a:t>+c</a:t>
            </a:r>
            <a:r>
              <a:rPr lang="en-US" altLang="zh-TW" sz="3300" baseline="-25000" dirty="0" smtClean="0">
                <a:solidFill>
                  <a:srgbClr val="00B050"/>
                </a:solidFill>
              </a:rPr>
              <a:t>2</a:t>
            </a:r>
            <a:r>
              <a:rPr lang="en-US" altLang="zh-TW" sz="3300" dirty="0" smtClean="0">
                <a:solidFill>
                  <a:srgbClr val="00B050"/>
                </a:solidFill>
              </a:rPr>
              <a:t>) </a:t>
            </a:r>
            <a:r>
              <a:rPr lang="en-US" altLang="zh-TW" sz="3300" dirty="0" smtClean="0">
                <a:solidFill>
                  <a:srgbClr val="00B0F0"/>
                </a:solidFill>
              </a:rPr>
              <a:t>- c</a:t>
            </a:r>
            <a:r>
              <a:rPr lang="en-US" altLang="zh-TW" sz="3300" baseline="-25000" dirty="0" smtClean="0">
                <a:solidFill>
                  <a:srgbClr val="00B0F0"/>
                </a:solidFill>
              </a:rPr>
              <a:t>2</a:t>
            </a:r>
            <a:r>
              <a:rPr lang="en-US" altLang="zh-TW" sz="3300" dirty="0" smtClean="0"/>
              <a:t>)= </a:t>
            </a:r>
            <a:r>
              <a:rPr lang="el-GR" altLang="zh-TW" sz="3300" dirty="0" smtClean="0"/>
              <a:t>α</a:t>
            </a:r>
            <a:r>
              <a:rPr lang="en-US" altLang="zh-TW" sz="3300" baseline="-25000" dirty="0" smtClean="0"/>
              <a:t>1</a:t>
            </a:r>
            <a:r>
              <a:rPr lang="en-US" altLang="zh-TW" sz="3300" dirty="0" smtClean="0">
                <a:solidFill>
                  <a:srgbClr val="FF0000"/>
                </a:solidFill>
              </a:rPr>
              <a:t>r</a:t>
            </a:r>
            <a:r>
              <a:rPr lang="en-US" altLang="zh-TW" sz="3300" baseline="-25000" dirty="0" smtClean="0">
                <a:solidFill>
                  <a:srgbClr val="FF0000"/>
                </a:solidFill>
              </a:rPr>
              <a:t>0</a:t>
            </a:r>
            <a:r>
              <a:rPr lang="en-US" altLang="zh-TW" sz="3300" baseline="30000" dirty="0" smtClean="0">
                <a:solidFill>
                  <a:srgbClr val="FF0000"/>
                </a:solidFill>
              </a:rPr>
              <a:t>n</a:t>
            </a:r>
            <a:r>
              <a:rPr lang="en-US" altLang="zh-TW" sz="3300" dirty="0" smtClean="0"/>
              <a:t> + </a:t>
            </a:r>
            <a:r>
              <a:rPr lang="el-GR" altLang="zh-TW" sz="3300" dirty="0" smtClean="0"/>
              <a:t>α</a:t>
            </a:r>
            <a:r>
              <a:rPr lang="en-US" altLang="zh-TW" sz="3300" baseline="-25000" dirty="0" smtClean="0"/>
              <a:t>2</a:t>
            </a:r>
            <a:r>
              <a:rPr lang="en-US" altLang="zh-TW" sz="3300" dirty="0" smtClean="0"/>
              <a:t>r</a:t>
            </a:r>
            <a:r>
              <a:rPr lang="en-US" altLang="zh-TW" sz="3300" baseline="-25000" dirty="0" smtClean="0"/>
              <a:t>0</a:t>
            </a:r>
            <a:r>
              <a:rPr lang="en-US" altLang="zh-TW" sz="3300" baseline="30000" dirty="0" smtClean="0"/>
              <a:t>n-2</a:t>
            </a:r>
            <a:r>
              <a:rPr lang="en-US" altLang="zh-TW" sz="3300" dirty="0" smtClean="0"/>
              <a:t>((n-1) r</a:t>
            </a:r>
            <a:r>
              <a:rPr lang="en-US" altLang="zh-TW" sz="3300" baseline="-25000" dirty="0" smtClean="0"/>
              <a:t>0</a:t>
            </a:r>
            <a:r>
              <a:rPr lang="en-US" altLang="zh-TW" sz="3300" baseline="30000" dirty="0" smtClean="0"/>
              <a:t>2</a:t>
            </a:r>
            <a:r>
              <a:rPr lang="en-US" altLang="zh-TW" sz="3300" dirty="0" smtClean="0"/>
              <a:t> </a:t>
            </a:r>
            <a:r>
              <a:rPr lang="en-US" altLang="zh-TW" sz="3300" dirty="0" smtClean="0">
                <a:solidFill>
                  <a:srgbClr val="00B0F0"/>
                </a:solidFill>
              </a:rPr>
              <a:t>+ r</a:t>
            </a:r>
            <a:r>
              <a:rPr lang="en-US" altLang="zh-TW" sz="3300" baseline="-25000" dirty="0" smtClean="0">
                <a:solidFill>
                  <a:srgbClr val="00B0F0"/>
                </a:solidFill>
              </a:rPr>
              <a:t>0</a:t>
            </a:r>
            <a:r>
              <a:rPr lang="en-US" altLang="zh-TW" sz="3300" baseline="30000" dirty="0" smtClean="0">
                <a:solidFill>
                  <a:srgbClr val="00B0F0"/>
                </a:solidFill>
              </a:rPr>
              <a:t>2</a:t>
            </a:r>
            <a:r>
              <a:rPr lang="en-US" altLang="zh-TW" sz="3300" dirty="0" smtClean="0"/>
              <a:t>)</a:t>
            </a:r>
          </a:p>
          <a:p>
            <a:pPr indent="193675">
              <a:buNone/>
            </a:pPr>
            <a:r>
              <a:rPr lang="en-US" altLang="zh-TW" sz="3300" dirty="0" smtClean="0"/>
              <a:t>= </a:t>
            </a:r>
            <a:r>
              <a:rPr lang="el-GR" altLang="zh-TW" sz="3300" dirty="0" smtClean="0"/>
              <a:t>α</a:t>
            </a:r>
            <a:r>
              <a:rPr lang="en-US" altLang="zh-TW" sz="3300" baseline="-25000" dirty="0" smtClean="0"/>
              <a:t>1</a:t>
            </a:r>
            <a:r>
              <a:rPr lang="en-US" altLang="zh-TW" sz="3300" dirty="0" smtClean="0"/>
              <a:t>r</a:t>
            </a:r>
            <a:r>
              <a:rPr lang="en-US" altLang="zh-TW" sz="3300" baseline="-25000" dirty="0" smtClean="0"/>
              <a:t>0</a:t>
            </a:r>
            <a:r>
              <a:rPr lang="en-US" altLang="zh-TW" sz="3300" baseline="30000" dirty="0" smtClean="0"/>
              <a:t>n</a:t>
            </a:r>
            <a:r>
              <a:rPr lang="en-US" altLang="zh-TW" sz="3300" dirty="0" smtClean="0"/>
              <a:t> + </a:t>
            </a:r>
            <a:r>
              <a:rPr lang="el-GR" altLang="zh-TW" sz="3300" dirty="0" smtClean="0"/>
              <a:t>α</a:t>
            </a:r>
            <a:r>
              <a:rPr lang="en-US" altLang="zh-TW" sz="3300" baseline="-25000" dirty="0" smtClean="0"/>
              <a:t>2</a:t>
            </a:r>
            <a:r>
              <a:rPr lang="en-US" altLang="zh-TW" sz="3300" dirty="0" smtClean="0"/>
              <a:t>nr</a:t>
            </a:r>
            <a:r>
              <a:rPr lang="en-US" altLang="zh-TW" sz="3300" baseline="-25000" dirty="0" smtClean="0"/>
              <a:t>0</a:t>
            </a:r>
            <a:r>
              <a:rPr lang="en-US" altLang="zh-TW" sz="3300" baseline="30000" dirty="0" smtClean="0"/>
              <a:t>n</a:t>
            </a:r>
            <a:r>
              <a:rPr lang="en-US" altLang="zh-TW" sz="3300" dirty="0" smtClean="0"/>
              <a:t> </a:t>
            </a:r>
            <a:endParaRPr lang="en-US" altLang="zh-TW" sz="3300" dirty="0"/>
          </a:p>
          <a:p>
            <a:pPr indent="15875">
              <a:buNone/>
            </a:pPr>
            <a:r>
              <a:rPr lang="en-US" altLang="zh-TW" sz="3300" dirty="0" smtClean="0"/>
              <a:t>based on mathematical induction have shown that </a:t>
            </a:r>
            <a:r>
              <a:rPr lang="en-US" altLang="zh-TW" sz="3300" i="1" dirty="0" smtClean="0">
                <a:solidFill>
                  <a:srgbClr val="7030A0"/>
                </a:solidFill>
              </a:rPr>
              <a:t>a</a:t>
            </a:r>
            <a:r>
              <a:rPr lang="en-US" altLang="zh-TW" sz="3300" i="1" baseline="-25000" dirty="0" smtClean="0">
                <a:solidFill>
                  <a:srgbClr val="7030A0"/>
                </a:solidFill>
              </a:rPr>
              <a:t>n </a:t>
            </a:r>
            <a:r>
              <a:rPr lang="en-US" altLang="zh-TW" sz="3300" dirty="0" smtClean="0">
                <a:solidFill>
                  <a:srgbClr val="7030A0"/>
                </a:solidFill>
              </a:rPr>
              <a:t>= </a:t>
            </a:r>
            <a:r>
              <a:rPr lang="el-GR" altLang="zh-TW" sz="3300" dirty="0" smtClean="0">
                <a:solidFill>
                  <a:srgbClr val="7030A0"/>
                </a:solidFill>
              </a:rPr>
              <a:t>α</a:t>
            </a:r>
            <a:r>
              <a:rPr lang="en-US" altLang="zh-TW" sz="3300" baseline="-25000" dirty="0" smtClean="0">
                <a:solidFill>
                  <a:srgbClr val="7030A0"/>
                </a:solidFill>
                <a:latin typeface="Cambria Math" pitchFamily="18" charset="0"/>
                <a:ea typeface="Cambria Math" pitchFamily="18" charset="0"/>
              </a:rPr>
              <a:t>1</a:t>
            </a:r>
            <a:r>
              <a:rPr lang="en-US" altLang="zh-TW" sz="3300" i="1" dirty="0" smtClean="0">
                <a:solidFill>
                  <a:srgbClr val="7030A0"/>
                </a:solidFill>
              </a:rPr>
              <a:t>r</a:t>
            </a:r>
            <a:r>
              <a:rPr lang="en-US" altLang="zh-TW" sz="3300" i="1" baseline="-25000" dirty="0">
                <a:solidFill>
                  <a:srgbClr val="7030A0"/>
                </a:solidFill>
              </a:rPr>
              <a:t>0</a:t>
            </a:r>
            <a:r>
              <a:rPr lang="en-US" altLang="zh-TW" sz="3300" baseline="30000" dirty="0" smtClean="0">
                <a:solidFill>
                  <a:srgbClr val="7030A0"/>
                </a:solidFill>
                <a:latin typeface="Cambria Math" pitchFamily="18" charset="0"/>
                <a:ea typeface="Cambria Math" pitchFamily="18" charset="0"/>
              </a:rPr>
              <a:t>n </a:t>
            </a:r>
            <a:r>
              <a:rPr lang="en-US" altLang="zh-TW" sz="3300" dirty="0" smtClean="0">
                <a:solidFill>
                  <a:srgbClr val="7030A0"/>
                </a:solidFill>
              </a:rPr>
              <a:t>+</a:t>
            </a:r>
            <a:r>
              <a:rPr lang="el-GR" altLang="zh-TW" sz="3300" dirty="0" smtClean="0">
                <a:solidFill>
                  <a:srgbClr val="7030A0"/>
                </a:solidFill>
              </a:rPr>
              <a:t> α</a:t>
            </a:r>
            <a:r>
              <a:rPr lang="en-US" altLang="zh-TW" sz="3300" baseline="-25000" dirty="0" smtClean="0">
                <a:solidFill>
                  <a:srgbClr val="7030A0"/>
                </a:solidFill>
                <a:latin typeface="Cambria Math" pitchFamily="18" charset="0"/>
                <a:ea typeface="Cambria Math" pitchFamily="18" charset="0"/>
              </a:rPr>
              <a:t>2</a:t>
            </a:r>
            <a:r>
              <a:rPr lang="en-US" altLang="zh-TW" sz="3300" i="1" dirty="0" smtClean="0">
                <a:solidFill>
                  <a:srgbClr val="7030A0"/>
                </a:solidFill>
              </a:rPr>
              <a:t>nr</a:t>
            </a:r>
            <a:r>
              <a:rPr lang="en-US" altLang="zh-TW" sz="3300" i="1" baseline="-25000" dirty="0">
                <a:solidFill>
                  <a:srgbClr val="7030A0"/>
                </a:solidFill>
              </a:rPr>
              <a:t>0</a:t>
            </a:r>
            <a:r>
              <a:rPr lang="en-US" altLang="zh-TW" sz="3300" baseline="30000" dirty="0" smtClean="0">
                <a:solidFill>
                  <a:srgbClr val="7030A0"/>
                </a:solidFill>
                <a:latin typeface="Cambria Math" pitchFamily="18" charset="0"/>
                <a:ea typeface="Cambria Math" pitchFamily="18" charset="0"/>
              </a:rPr>
              <a:t>n </a:t>
            </a:r>
            <a:r>
              <a:rPr lang="en-US" altLang="zh-TW" sz="3300" dirty="0" smtClean="0"/>
              <a:t>, for </a:t>
            </a:r>
            <a:r>
              <a:rPr lang="en-US" altLang="zh-TW" sz="3300" i="1" dirty="0" smtClean="0"/>
              <a:t>n=</a:t>
            </a:r>
            <a:r>
              <a:rPr lang="en-US" altLang="zh-TW" sz="3300" dirty="0" smtClean="0">
                <a:latin typeface="Cambria Math" pitchFamily="18" charset="0"/>
                <a:ea typeface="Cambria Math" pitchFamily="18" charset="0"/>
              </a:rPr>
              <a:t>0</a:t>
            </a:r>
            <a:r>
              <a:rPr lang="en-US" altLang="zh-TW" sz="3300" i="1" dirty="0" smtClean="0"/>
              <a:t>,</a:t>
            </a:r>
            <a:r>
              <a:rPr lang="en-US" altLang="zh-TW" sz="3300" dirty="0" smtClean="0">
                <a:latin typeface="Cambria Math" pitchFamily="18" charset="0"/>
                <a:ea typeface="Cambria Math" pitchFamily="18" charset="0"/>
              </a:rPr>
              <a:t>1</a:t>
            </a:r>
            <a:r>
              <a:rPr lang="en-US" altLang="zh-TW" sz="3300" i="1" dirty="0" smtClean="0"/>
              <a:t>,</a:t>
            </a:r>
            <a:r>
              <a:rPr lang="en-US" altLang="zh-TW" sz="3300" dirty="0" smtClean="0">
                <a:latin typeface="Cambria Math" pitchFamily="18" charset="0"/>
                <a:ea typeface="Cambria Math" pitchFamily="18" charset="0"/>
              </a:rPr>
              <a:t>2</a:t>
            </a:r>
            <a:r>
              <a:rPr lang="en-US" altLang="zh-TW" sz="3300" i="1" dirty="0" smtClean="0"/>
              <a:t>,…</a:t>
            </a:r>
            <a:endParaRPr lang="en-US" altLang="zh-TW" sz="3300" dirty="0" smtClean="0"/>
          </a:p>
        </p:txBody>
      </p:sp>
      <p:sp>
        <p:nvSpPr>
          <p:cNvPr id="5" name="矩形 4"/>
          <p:cNvSpPr/>
          <p:nvPr/>
        </p:nvSpPr>
        <p:spPr>
          <a:xfrm>
            <a:off x="5791200" y="2706469"/>
            <a:ext cx="3124200" cy="646331"/>
          </a:xfrm>
          <a:prstGeom prst="rect">
            <a:avLst/>
          </a:prstGeom>
          <a:ln>
            <a:solidFill>
              <a:schemeClr val="tx1"/>
            </a:solidFill>
          </a:ln>
        </p:spPr>
        <p:txBody>
          <a:bodyPr wrap="square">
            <a:spAutoFit/>
          </a:bodyPr>
          <a:lstStyle/>
          <a:p>
            <a:r>
              <a:rPr lang="en-US" altLang="zh-TW" dirty="0" smtClean="0"/>
              <a:t>∵ </a:t>
            </a:r>
            <a:r>
              <a:rPr lang="en-US" altLang="zh-TW" dirty="0" smtClean="0">
                <a:solidFill>
                  <a:schemeClr val="accent2"/>
                </a:solidFill>
              </a:rPr>
              <a:t>r</a:t>
            </a:r>
            <a:r>
              <a:rPr lang="en-US" altLang="zh-TW" baseline="30000" dirty="0" smtClean="0">
                <a:solidFill>
                  <a:schemeClr val="accent2"/>
                </a:solidFill>
              </a:rPr>
              <a:t>2</a:t>
            </a:r>
            <a:r>
              <a:rPr lang="en-US" altLang="zh-TW" dirty="0" smtClean="0">
                <a:solidFill>
                  <a:schemeClr val="accent2"/>
                </a:solidFill>
              </a:rPr>
              <a:t>- c</a:t>
            </a:r>
            <a:r>
              <a:rPr lang="en-US" altLang="zh-TW" baseline="-25000" dirty="0" smtClean="0">
                <a:solidFill>
                  <a:schemeClr val="accent2"/>
                </a:solidFill>
              </a:rPr>
              <a:t>1</a:t>
            </a:r>
            <a:r>
              <a:rPr lang="en-US" altLang="zh-TW" dirty="0" smtClean="0">
                <a:solidFill>
                  <a:schemeClr val="accent2"/>
                </a:solidFill>
              </a:rPr>
              <a:t>r </a:t>
            </a:r>
            <a:r>
              <a:rPr lang="en-US" altLang="zh-TW" dirty="0" smtClean="0">
                <a:solidFill>
                  <a:srgbClr val="00B0F0"/>
                </a:solidFill>
              </a:rPr>
              <a:t>-c</a:t>
            </a:r>
            <a:r>
              <a:rPr lang="en-US" altLang="zh-TW" baseline="-25000" dirty="0" smtClean="0">
                <a:solidFill>
                  <a:srgbClr val="00B0F0"/>
                </a:solidFill>
              </a:rPr>
              <a:t>2</a:t>
            </a:r>
            <a:r>
              <a:rPr lang="en-US" altLang="zh-TW" dirty="0" smtClean="0">
                <a:solidFill>
                  <a:srgbClr val="00B0F0"/>
                </a:solidFill>
              </a:rPr>
              <a:t> </a:t>
            </a:r>
            <a:r>
              <a:rPr lang="en-US" altLang="zh-TW" dirty="0" smtClean="0">
                <a:solidFill>
                  <a:schemeClr val="accent2"/>
                </a:solidFill>
              </a:rPr>
              <a:t>= (r-r</a:t>
            </a:r>
            <a:r>
              <a:rPr lang="en-US" altLang="zh-TW" baseline="-25000" dirty="0" smtClean="0">
                <a:solidFill>
                  <a:schemeClr val="accent2"/>
                </a:solidFill>
              </a:rPr>
              <a:t>0</a:t>
            </a:r>
            <a:r>
              <a:rPr lang="en-US" altLang="zh-TW" dirty="0" smtClean="0">
                <a:solidFill>
                  <a:schemeClr val="accent2"/>
                </a:solidFill>
              </a:rPr>
              <a:t>)</a:t>
            </a:r>
            <a:r>
              <a:rPr lang="en-US" altLang="zh-TW" baseline="30000" dirty="0" smtClean="0">
                <a:solidFill>
                  <a:schemeClr val="accent2"/>
                </a:solidFill>
              </a:rPr>
              <a:t>2</a:t>
            </a:r>
            <a:r>
              <a:rPr lang="en-US" altLang="zh-TW" dirty="0" smtClean="0"/>
              <a:t> </a:t>
            </a:r>
          </a:p>
          <a:p>
            <a:r>
              <a:rPr lang="en-US" altLang="zh-TW" dirty="0" smtClean="0">
                <a:solidFill>
                  <a:schemeClr val="accent2"/>
                </a:solidFill>
              </a:rPr>
              <a:t>= r</a:t>
            </a:r>
            <a:r>
              <a:rPr lang="en-US" altLang="zh-TW" baseline="30000" dirty="0" smtClean="0">
                <a:solidFill>
                  <a:schemeClr val="accent2"/>
                </a:solidFill>
              </a:rPr>
              <a:t>2</a:t>
            </a:r>
            <a:r>
              <a:rPr lang="en-US" altLang="zh-TW" dirty="0" smtClean="0">
                <a:solidFill>
                  <a:schemeClr val="accent2"/>
                </a:solidFill>
              </a:rPr>
              <a:t> - 2 r</a:t>
            </a:r>
            <a:r>
              <a:rPr lang="en-US" altLang="zh-TW" baseline="-25000" dirty="0" smtClean="0">
                <a:solidFill>
                  <a:schemeClr val="accent2"/>
                </a:solidFill>
              </a:rPr>
              <a:t>0</a:t>
            </a:r>
            <a:r>
              <a:rPr lang="en-US" altLang="zh-TW" dirty="0" smtClean="0">
                <a:solidFill>
                  <a:schemeClr val="accent2"/>
                </a:solidFill>
              </a:rPr>
              <a:t> r </a:t>
            </a:r>
            <a:r>
              <a:rPr lang="en-US" altLang="zh-TW" dirty="0" smtClean="0">
                <a:solidFill>
                  <a:srgbClr val="00B0F0"/>
                </a:solidFill>
              </a:rPr>
              <a:t>+ r</a:t>
            </a:r>
            <a:r>
              <a:rPr lang="en-US" altLang="zh-TW" baseline="-25000" dirty="0" smtClean="0">
                <a:solidFill>
                  <a:srgbClr val="00B0F0"/>
                </a:solidFill>
              </a:rPr>
              <a:t>0</a:t>
            </a:r>
            <a:r>
              <a:rPr lang="en-US" altLang="zh-TW" baseline="30000" dirty="0" smtClean="0">
                <a:solidFill>
                  <a:srgbClr val="00B0F0"/>
                </a:solidFill>
              </a:rPr>
              <a:t>2</a:t>
            </a:r>
            <a:r>
              <a:rPr lang="en-US" altLang="zh-TW" dirty="0" smtClean="0"/>
              <a:t>;	</a:t>
            </a:r>
            <a:r>
              <a:rPr lang="en-US" altLang="zh-TW" dirty="0" smtClean="0">
                <a:solidFill>
                  <a:srgbClr val="00B0F0"/>
                </a:solidFill>
                <a:sym typeface="Symbol"/>
              </a:rPr>
              <a:t></a:t>
            </a:r>
            <a:r>
              <a:rPr lang="en-US" altLang="zh-TW" dirty="0" smtClean="0">
                <a:solidFill>
                  <a:srgbClr val="00B0F0"/>
                </a:solidFill>
              </a:rPr>
              <a:t>-c</a:t>
            </a:r>
            <a:r>
              <a:rPr lang="en-US" altLang="zh-TW" baseline="-25000" dirty="0" smtClean="0">
                <a:solidFill>
                  <a:srgbClr val="00B0F0"/>
                </a:solidFill>
              </a:rPr>
              <a:t>2</a:t>
            </a:r>
            <a:r>
              <a:rPr lang="en-US" altLang="zh-TW" dirty="0" smtClean="0">
                <a:solidFill>
                  <a:schemeClr val="accent2"/>
                </a:solidFill>
              </a:rPr>
              <a:t> = </a:t>
            </a:r>
            <a:r>
              <a:rPr lang="en-US" altLang="zh-TW" dirty="0" smtClean="0">
                <a:solidFill>
                  <a:srgbClr val="00B0F0"/>
                </a:solidFill>
              </a:rPr>
              <a:t>r</a:t>
            </a:r>
            <a:r>
              <a:rPr lang="en-US" altLang="zh-TW" baseline="-25000" dirty="0" smtClean="0">
                <a:solidFill>
                  <a:srgbClr val="00B0F0"/>
                </a:solidFill>
              </a:rPr>
              <a:t>0</a:t>
            </a:r>
            <a:r>
              <a:rPr lang="en-US" altLang="zh-TW" baseline="30000" dirty="0" smtClean="0">
                <a:solidFill>
                  <a:srgbClr val="00B0F0"/>
                </a:solidFill>
              </a:rPr>
              <a:t>2</a:t>
            </a:r>
            <a:endParaRPr lang="zh-TW"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Using Theorem 2</a:t>
            </a:r>
            <a:endParaRPr lang="en-US" sz="4000" dirty="0"/>
          </a:p>
        </p:txBody>
      </p:sp>
      <p:sp>
        <p:nvSpPr>
          <p:cNvPr id="3" name="Content Placeholder 2"/>
          <p:cNvSpPr>
            <a:spLocks noGrp="1"/>
          </p:cNvSpPr>
          <p:nvPr>
            <p:ph idx="1"/>
          </p:nvPr>
        </p:nvSpPr>
        <p:spPr>
          <a:xfrm>
            <a:off x="457200" y="1447800"/>
            <a:ext cx="8229600" cy="5257800"/>
          </a:xfrm>
        </p:spPr>
        <p:txBody>
          <a:bodyPr>
            <a:normAutofit fontScale="77500" lnSpcReduction="20000"/>
          </a:bodyPr>
          <a:lstStyle/>
          <a:p>
            <a:pPr marL="179388" indent="-179388">
              <a:buNone/>
            </a:pPr>
            <a:r>
              <a:rPr lang="en-US" b="1" dirty="0" smtClean="0"/>
              <a:t>Example</a:t>
            </a:r>
            <a:r>
              <a:rPr lang="en-US" dirty="0" smtClean="0"/>
              <a:t>:  What is the solution to the recurrence  relation </a:t>
            </a:r>
            <a:r>
              <a:rPr lang="en-US" i="1" dirty="0" smtClean="0"/>
              <a:t>a</a:t>
            </a:r>
            <a:r>
              <a:rPr lang="en-US" i="1" baseline="-25000" dirty="0" smtClean="0"/>
              <a:t>n</a:t>
            </a:r>
            <a:r>
              <a:rPr lang="en-US" dirty="0" smtClean="0"/>
              <a:t>=6</a:t>
            </a:r>
            <a:r>
              <a:rPr lang="en-US" i="1" dirty="0" smtClean="0"/>
              <a:t>a</a:t>
            </a:r>
            <a:r>
              <a:rPr lang="en-US" i="1" baseline="-25000" dirty="0" smtClean="0"/>
              <a:t>n</a:t>
            </a:r>
            <a:r>
              <a:rPr lang="en-US" baseline="-25000" dirty="0" smtClean="0">
                <a:latin typeface="Cambria Math"/>
                <a:ea typeface="Cambria Math"/>
              </a:rPr>
              <a:t>−</a:t>
            </a:r>
            <a:r>
              <a:rPr lang="en-US" baseline="-25000" dirty="0" smtClean="0">
                <a:latin typeface="Cambria Math" pitchFamily="18" charset="0"/>
                <a:ea typeface="Cambria Math" pitchFamily="18" charset="0"/>
              </a:rPr>
              <a:t>1</a:t>
            </a:r>
            <a:r>
              <a:rPr lang="en-US" dirty="0" smtClean="0">
                <a:latin typeface="Cambria Math"/>
                <a:ea typeface="Cambria Math"/>
              </a:rPr>
              <a:t>−</a:t>
            </a:r>
            <a:r>
              <a:rPr lang="en-US" dirty="0" smtClean="0">
                <a:latin typeface="Cambria Math" pitchFamily="18" charset="0"/>
                <a:ea typeface="Cambria Math" pitchFamily="18" charset="0"/>
              </a:rPr>
              <a:t>9</a:t>
            </a:r>
            <a:r>
              <a:rPr lang="en-US" i="1" dirty="0" smtClean="0"/>
              <a:t>a</a:t>
            </a:r>
            <a:r>
              <a:rPr lang="en-US" i="1" baseline="-25000" dirty="0" smtClean="0"/>
              <a:t>n</a:t>
            </a:r>
            <a:r>
              <a:rPr lang="en-US" baseline="-25000" dirty="0" smtClean="0">
                <a:latin typeface="Cambria Math"/>
                <a:ea typeface="Cambria Math"/>
              </a:rPr>
              <a:t>−</a:t>
            </a:r>
            <a:r>
              <a:rPr lang="en-US" baseline="-25000" dirty="0" smtClean="0">
                <a:latin typeface="Cambria Math" pitchFamily="18" charset="0"/>
                <a:ea typeface="Cambria Math" pitchFamily="18" charset="0"/>
              </a:rPr>
              <a:t>2</a:t>
            </a:r>
            <a:r>
              <a:rPr lang="en-US" dirty="0"/>
              <a:t> </a:t>
            </a:r>
            <a:r>
              <a:rPr lang="en-US" dirty="0" smtClean="0"/>
              <a:t>with </a:t>
            </a:r>
            <a:r>
              <a:rPr lang="en-US" i="1" dirty="0" smtClean="0"/>
              <a:t>a</a:t>
            </a:r>
            <a:r>
              <a:rPr lang="en-US" baseline="-25000"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 </a:t>
            </a:r>
            <a:r>
              <a:rPr lang="en-US" dirty="0" smtClean="0"/>
              <a:t>and </a:t>
            </a:r>
            <a:r>
              <a:rPr lang="en-US" i="1" dirty="0" smtClean="0"/>
              <a:t>a</a:t>
            </a:r>
            <a:r>
              <a:rPr lang="en-US" baseline="-25000" dirty="0" smtClean="0">
                <a:latin typeface="Cambria Math" pitchFamily="18" charset="0"/>
                <a:ea typeface="Cambria Math" pitchFamily="18" charset="0"/>
              </a:rPr>
              <a:t>1</a:t>
            </a:r>
            <a:r>
              <a:rPr lang="en-US" dirty="0" smtClean="0"/>
              <a:t> = 6? </a:t>
            </a:r>
          </a:p>
          <a:p>
            <a:pPr marL="179388" indent="-179388">
              <a:buNone/>
            </a:pPr>
            <a:endParaRPr lang="en-US" dirty="0"/>
          </a:p>
          <a:p>
            <a:pPr marL="179388" indent="-179388">
              <a:buNone/>
            </a:pPr>
            <a:r>
              <a:rPr lang="en-US" b="1" dirty="0" smtClean="0"/>
              <a:t>Solution</a:t>
            </a:r>
            <a:r>
              <a:rPr lang="en-US" dirty="0" smtClean="0"/>
              <a:t>: The characteristic equation is  </a:t>
            </a:r>
            <a:r>
              <a:rPr lang="en-US" i="1" dirty="0" smtClean="0"/>
              <a:t>r</a:t>
            </a:r>
            <a:r>
              <a:rPr lang="en-US" baseline="30000" dirty="0" smtClean="0">
                <a:latin typeface="Cambria Math" pitchFamily="18" charset="0"/>
                <a:ea typeface="Cambria Math" pitchFamily="18" charset="0"/>
              </a:rPr>
              <a:t>2</a:t>
            </a:r>
            <a:r>
              <a:rPr lang="en-US" i="1" dirty="0" smtClean="0"/>
              <a:t> </a:t>
            </a:r>
            <a:r>
              <a:rPr lang="en-US" i="1" dirty="0" smtClean="0">
                <a:latin typeface="Cambria Math"/>
                <a:ea typeface="Cambria Math"/>
              </a:rPr>
              <a:t>− </a:t>
            </a:r>
            <a:r>
              <a:rPr lang="en-US" dirty="0" smtClean="0">
                <a:latin typeface="Cambria Math" pitchFamily="18" charset="0"/>
                <a:ea typeface="Cambria Math" pitchFamily="18" charset="0"/>
              </a:rPr>
              <a:t>6</a:t>
            </a:r>
            <a:r>
              <a:rPr lang="en-US" i="1" dirty="0" smtClean="0"/>
              <a:t>r + </a:t>
            </a:r>
            <a:r>
              <a:rPr lang="en-US" dirty="0" smtClean="0">
                <a:latin typeface="Cambria Math" pitchFamily="18" charset="0"/>
                <a:ea typeface="Cambria Math" pitchFamily="18" charset="0"/>
              </a:rPr>
              <a:t>9</a:t>
            </a:r>
            <a:r>
              <a:rPr lang="en-US" i="1" dirty="0" smtClean="0"/>
              <a:t> = </a:t>
            </a:r>
            <a:r>
              <a:rPr lang="en-US" dirty="0" smtClean="0">
                <a:latin typeface="Cambria Math" pitchFamily="18" charset="0"/>
                <a:ea typeface="Cambria Math" pitchFamily="18" charset="0"/>
              </a:rPr>
              <a:t>0</a:t>
            </a:r>
            <a:r>
              <a:rPr lang="en-US" i="1" dirty="0" smtClean="0"/>
              <a:t>. </a:t>
            </a:r>
          </a:p>
          <a:p>
            <a:pPr>
              <a:buNone/>
            </a:pPr>
            <a:r>
              <a:rPr lang="en-US" i="1" dirty="0"/>
              <a:t>	</a:t>
            </a:r>
            <a:r>
              <a:rPr lang="en-US" dirty="0" smtClean="0"/>
              <a:t>The only root is  </a:t>
            </a:r>
            <a:r>
              <a:rPr lang="en-US" i="1" dirty="0" smtClean="0"/>
              <a:t>r = </a:t>
            </a:r>
            <a:r>
              <a:rPr lang="en-US" dirty="0" smtClean="0">
                <a:latin typeface="Cambria Math" pitchFamily="18" charset="0"/>
                <a:ea typeface="Cambria Math" pitchFamily="18" charset="0"/>
              </a:rPr>
              <a:t>3</a:t>
            </a:r>
            <a:r>
              <a:rPr lang="en-US" i="1" dirty="0" smtClean="0"/>
              <a:t>. </a:t>
            </a:r>
            <a:r>
              <a:rPr lang="en-US" dirty="0" smtClean="0"/>
              <a:t>Therefore,  {</a:t>
            </a:r>
            <a:r>
              <a:rPr lang="en-US" i="1" dirty="0" smtClean="0"/>
              <a:t>a</a:t>
            </a:r>
            <a:r>
              <a:rPr lang="en-US" i="1" baseline="-25000" dirty="0" smtClean="0"/>
              <a:t>n</a:t>
            </a:r>
            <a:r>
              <a:rPr lang="en-US" dirty="0" smtClean="0"/>
              <a:t>}</a:t>
            </a:r>
            <a:r>
              <a:rPr lang="en-US" i="1" dirty="0" smtClean="0"/>
              <a:t> </a:t>
            </a:r>
            <a:r>
              <a:rPr lang="en-US" dirty="0" smtClean="0"/>
              <a:t>is a solution to the recurrence relation  if and only if  </a:t>
            </a:r>
          </a:p>
          <a:p>
            <a:pPr>
              <a:buNone/>
            </a:pPr>
            <a:r>
              <a:rPr lang="en-US" i="1" dirty="0" smtClean="0"/>
              <a:t>                a</a:t>
            </a:r>
            <a:r>
              <a:rPr lang="en-US" i="1" baseline="-25000" dirty="0" smtClean="0"/>
              <a:t>n</a:t>
            </a:r>
            <a:r>
              <a:rPr lang="en-US" i="1" dirty="0" smtClean="0"/>
              <a:t> = </a:t>
            </a:r>
            <a:r>
              <a:rPr lang="el-GR" i="1" dirty="0" smtClean="0"/>
              <a:t>α</a:t>
            </a:r>
            <a:r>
              <a:rPr lang="en-US" baseline="-25000" dirty="0" smtClean="0">
                <a:latin typeface="Cambria Math" pitchFamily="18" charset="0"/>
                <a:ea typeface="Cambria Math" pitchFamily="18" charset="0"/>
              </a:rPr>
              <a:t>1</a:t>
            </a:r>
            <a:r>
              <a:rPr lang="en-US" dirty="0" smtClean="0">
                <a:solidFill>
                  <a:srgbClr val="FF0000"/>
                </a:solidFill>
                <a:latin typeface="Cambria Math" pitchFamily="18" charset="0"/>
                <a:ea typeface="Cambria Math" pitchFamily="18" charset="0"/>
              </a:rPr>
              <a:t>3</a:t>
            </a:r>
            <a:r>
              <a:rPr lang="en-US" i="1" baseline="30000" dirty="0" smtClean="0"/>
              <a:t>n</a:t>
            </a:r>
            <a:r>
              <a:rPr lang="en-US" i="1" dirty="0" smtClean="0"/>
              <a:t> + </a:t>
            </a:r>
            <a:r>
              <a:rPr lang="el-GR" i="1" dirty="0" smtClean="0"/>
              <a:t>α</a:t>
            </a:r>
            <a:r>
              <a:rPr lang="en-US" baseline="-25000" dirty="0" smtClean="0">
                <a:latin typeface="Cambria Math" pitchFamily="18" charset="0"/>
                <a:ea typeface="Cambria Math" pitchFamily="18" charset="0"/>
              </a:rPr>
              <a:t>2</a:t>
            </a:r>
            <a:r>
              <a:rPr lang="en-US" i="1" dirty="0" smtClean="0"/>
              <a:t>n</a:t>
            </a:r>
            <a:r>
              <a:rPr lang="en-US" dirty="0" smtClean="0">
                <a:solidFill>
                  <a:srgbClr val="FF0000"/>
                </a:solidFill>
              </a:rPr>
              <a:t>(</a:t>
            </a:r>
            <a:r>
              <a:rPr lang="en-US" dirty="0" smtClean="0">
                <a:solidFill>
                  <a:srgbClr val="FF0000"/>
                </a:solidFill>
                <a:latin typeface="Cambria Math" pitchFamily="18" charset="0"/>
                <a:ea typeface="Cambria Math" pitchFamily="18" charset="0"/>
              </a:rPr>
              <a:t>3</a:t>
            </a:r>
            <a:r>
              <a:rPr lang="en-US" dirty="0" smtClean="0">
                <a:solidFill>
                  <a:srgbClr val="FF0000"/>
                </a:solidFill>
              </a:rPr>
              <a:t>)</a:t>
            </a:r>
            <a:r>
              <a:rPr lang="en-US" i="1" baseline="30000" dirty="0" smtClean="0"/>
              <a:t>n</a:t>
            </a:r>
            <a:r>
              <a:rPr lang="en-US" dirty="0" smtClean="0"/>
              <a:t>                                                   </a:t>
            </a:r>
          </a:p>
          <a:p>
            <a:pPr>
              <a:buNone/>
            </a:pPr>
            <a:r>
              <a:rPr lang="en-US" dirty="0" smtClean="0"/>
              <a:t>     where </a:t>
            </a:r>
            <a:r>
              <a:rPr lang="el-GR" dirty="0" smtClean="0"/>
              <a:t>α</a:t>
            </a:r>
            <a:r>
              <a:rPr lang="en-US" baseline="-25000" dirty="0" smtClean="0">
                <a:latin typeface="Cambria Math" pitchFamily="18" charset="0"/>
                <a:ea typeface="Cambria Math" pitchFamily="18" charset="0"/>
              </a:rPr>
              <a:t>1</a:t>
            </a:r>
            <a:r>
              <a:rPr lang="en-US" baseline="-25000" dirty="0" smtClean="0"/>
              <a:t> </a:t>
            </a:r>
            <a:r>
              <a:rPr lang="en-US" dirty="0" smtClean="0"/>
              <a:t>and</a:t>
            </a:r>
            <a:r>
              <a:rPr lang="en-US" baseline="-25000" dirty="0" smtClean="0"/>
              <a:t> </a:t>
            </a:r>
            <a:r>
              <a:rPr lang="el-GR" dirty="0" smtClean="0"/>
              <a:t>α</a:t>
            </a:r>
            <a:r>
              <a:rPr lang="en-US" baseline="-25000" dirty="0" smtClean="0">
                <a:latin typeface="Cambria Math" pitchFamily="18" charset="0"/>
                <a:ea typeface="Cambria Math" pitchFamily="18" charset="0"/>
              </a:rPr>
              <a:t>2</a:t>
            </a:r>
            <a:r>
              <a:rPr lang="en-US" dirty="0" smtClean="0"/>
              <a:t>  are constants.</a:t>
            </a:r>
          </a:p>
          <a:p>
            <a:pPr>
              <a:buNone/>
            </a:pPr>
            <a:r>
              <a:rPr lang="en-US" dirty="0"/>
              <a:t>	</a:t>
            </a:r>
            <a:r>
              <a:rPr lang="en-US" dirty="0" smtClean="0"/>
              <a:t>To find the constants  </a:t>
            </a:r>
            <a:r>
              <a:rPr lang="el-GR" dirty="0" smtClean="0"/>
              <a:t>α</a:t>
            </a:r>
            <a:r>
              <a:rPr lang="en-US" baseline="-25000" dirty="0" smtClean="0">
                <a:latin typeface="Cambria Math" pitchFamily="18" charset="0"/>
                <a:ea typeface="Cambria Math" pitchFamily="18" charset="0"/>
              </a:rPr>
              <a:t>1</a:t>
            </a:r>
            <a:r>
              <a:rPr lang="en-US" dirty="0" smtClean="0"/>
              <a:t> and </a:t>
            </a:r>
            <a:r>
              <a:rPr lang="el-GR" dirty="0" smtClean="0"/>
              <a:t>α</a:t>
            </a:r>
            <a:r>
              <a:rPr lang="en-US" baseline="-25000" dirty="0" smtClean="0">
                <a:latin typeface="Cambria Math" pitchFamily="18" charset="0"/>
                <a:ea typeface="Cambria Math" pitchFamily="18" charset="0"/>
              </a:rPr>
              <a:t>2</a:t>
            </a:r>
            <a:r>
              <a:rPr lang="en-US" dirty="0" smtClean="0"/>
              <a:t>, note that </a:t>
            </a:r>
          </a:p>
          <a:p>
            <a:pPr>
              <a:buNone/>
            </a:pPr>
            <a:r>
              <a:rPr lang="en-US" dirty="0" smtClean="0"/>
              <a:t>  </a:t>
            </a:r>
            <a:r>
              <a:rPr lang="en-US" i="1" dirty="0" smtClean="0"/>
              <a:t>                a</a:t>
            </a:r>
            <a:r>
              <a:rPr lang="en-US" baseline="-25000"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r>
              <a:rPr lang="en-US" dirty="0" smtClean="0"/>
              <a:t> = </a:t>
            </a:r>
            <a:r>
              <a:rPr lang="el-GR" i="1" dirty="0" smtClean="0"/>
              <a:t>α</a:t>
            </a:r>
            <a:r>
              <a:rPr lang="en-US" baseline="-25000" dirty="0" smtClean="0">
                <a:latin typeface="Cambria Math" pitchFamily="18" charset="0"/>
                <a:ea typeface="Cambria Math" pitchFamily="18" charset="0"/>
              </a:rPr>
              <a:t>1</a:t>
            </a:r>
            <a:r>
              <a:rPr lang="en-US" i="1" dirty="0" smtClean="0"/>
              <a:t> </a:t>
            </a:r>
            <a:r>
              <a:rPr lang="en-US" dirty="0" smtClean="0"/>
              <a:t>   and       </a:t>
            </a:r>
            <a:r>
              <a:rPr lang="en-US" i="1" dirty="0" smtClean="0"/>
              <a:t>a</a:t>
            </a:r>
            <a:r>
              <a:rPr lang="en-US" baseline="-25000"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6 </a:t>
            </a:r>
            <a:r>
              <a:rPr lang="en-US" dirty="0" smtClean="0"/>
              <a:t>= </a:t>
            </a:r>
            <a:r>
              <a:rPr lang="el-GR" dirty="0" smtClean="0"/>
              <a:t>α</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 3 </a:t>
            </a:r>
            <a:r>
              <a:rPr lang="en-US" dirty="0" smtClean="0"/>
              <a:t>+ </a:t>
            </a:r>
            <a:r>
              <a:rPr lang="el-GR" dirty="0" smtClean="0"/>
              <a:t>α</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∙3.</a:t>
            </a:r>
          </a:p>
          <a:p>
            <a:pPr>
              <a:buNone/>
            </a:pPr>
            <a:r>
              <a:rPr lang="en-US" dirty="0">
                <a:latin typeface="Cambria Math" pitchFamily="18" charset="0"/>
                <a:ea typeface="Cambria Math" pitchFamily="18" charset="0"/>
              </a:rPr>
              <a:t>	</a:t>
            </a:r>
            <a:r>
              <a:rPr lang="en-US" dirty="0" smtClean="0">
                <a:latin typeface="Cambria Math" pitchFamily="18" charset="0"/>
                <a:ea typeface="Cambria Math" pitchFamily="18" charset="0"/>
              </a:rPr>
              <a:t>Solving, we find that  </a:t>
            </a:r>
            <a:r>
              <a:rPr lang="el-GR" dirty="0" smtClean="0"/>
              <a:t>α</a:t>
            </a:r>
            <a:r>
              <a:rPr lang="en-US" baseline="-25000" dirty="0" smtClean="0">
                <a:latin typeface="Cambria Math" pitchFamily="18" charset="0"/>
                <a:ea typeface="Cambria Math" pitchFamily="18" charset="0"/>
              </a:rPr>
              <a:t>1</a:t>
            </a:r>
            <a:r>
              <a:rPr lang="en-US" baseline="-25000" dirty="0" smtClean="0"/>
              <a:t> </a:t>
            </a:r>
            <a:r>
              <a:rPr lang="en-US" dirty="0" smtClean="0"/>
              <a:t> = </a:t>
            </a:r>
            <a:r>
              <a:rPr lang="en-US" dirty="0" smtClean="0">
                <a:latin typeface="Cambria Math" pitchFamily="18" charset="0"/>
                <a:ea typeface="Cambria Math" pitchFamily="18" charset="0"/>
              </a:rPr>
              <a:t>1</a:t>
            </a:r>
            <a:r>
              <a:rPr lang="en-US" dirty="0" smtClean="0"/>
              <a:t> and</a:t>
            </a:r>
            <a:r>
              <a:rPr lang="en-US" dirty="0" smtClean="0">
                <a:solidFill>
                  <a:srgbClr val="FF0000"/>
                </a:solidFill>
              </a:rPr>
              <a:t>    </a:t>
            </a:r>
            <a:r>
              <a:rPr lang="el-GR" dirty="0" smtClean="0"/>
              <a:t>α</a:t>
            </a:r>
            <a:r>
              <a:rPr lang="en-US" baseline="-25000" dirty="0" smtClean="0">
                <a:latin typeface="Cambria Math" pitchFamily="18" charset="0"/>
                <a:ea typeface="Cambria Math" pitchFamily="18" charset="0"/>
              </a:rPr>
              <a:t>2</a:t>
            </a:r>
            <a:r>
              <a:rPr lang="en-US" baseline="-25000" dirty="0" smtClean="0"/>
              <a:t> </a:t>
            </a:r>
            <a:r>
              <a:rPr lang="en-US" dirty="0" smtClean="0"/>
              <a:t> = </a:t>
            </a:r>
            <a:r>
              <a:rPr lang="en-US" dirty="0" smtClean="0">
                <a:latin typeface="Cambria Math" pitchFamily="18" charset="0"/>
                <a:ea typeface="Cambria Math" pitchFamily="18" charset="0"/>
              </a:rPr>
              <a:t>1</a:t>
            </a:r>
            <a:r>
              <a:rPr lang="en-US" dirty="0" smtClean="0"/>
              <a:t>  .</a:t>
            </a:r>
          </a:p>
          <a:p>
            <a:pPr>
              <a:buNone/>
            </a:pPr>
            <a:r>
              <a:rPr lang="en-US" dirty="0"/>
              <a:t>	</a:t>
            </a:r>
            <a:r>
              <a:rPr lang="en-US" dirty="0" smtClean="0"/>
              <a:t>Hence, </a:t>
            </a:r>
          </a:p>
          <a:p>
            <a:pPr>
              <a:buNone/>
            </a:pPr>
            <a:r>
              <a:rPr lang="en-US" dirty="0" smtClean="0"/>
              <a:t>             </a:t>
            </a:r>
            <a:r>
              <a:rPr lang="en-US" i="1" dirty="0" smtClean="0"/>
              <a:t>a</a:t>
            </a:r>
            <a:r>
              <a:rPr lang="en-US" i="1" baseline="-25000" dirty="0" smtClean="0"/>
              <a:t>n</a:t>
            </a:r>
            <a:r>
              <a:rPr lang="en-US" dirty="0" smtClean="0"/>
              <a:t> = </a:t>
            </a:r>
            <a:r>
              <a:rPr lang="en-US" dirty="0" smtClean="0">
                <a:latin typeface="Cambria Math" pitchFamily="18" charset="0"/>
                <a:ea typeface="Cambria Math" pitchFamily="18" charset="0"/>
              </a:rPr>
              <a:t>3</a:t>
            </a:r>
            <a:r>
              <a:rPr lang="en-US" i="1" baseline="30000" dirty="0" smtClean="0"/>
              <a:t>n</a:t>
            </a:r>
            <a:r>
              <a:rPr lang="en-US" dirty="0" smtClean="0"/>
              <a:t> + </a:t>
            </a:r>
            <a:r>
              <a:rPr lang="en-US" i="1" dirty="0" smtClean="0"/>
              <a:t>n</a:t>
            </a:r>
            <a:r>
              <a:rPr lang="en-US" dirty="0" smtClean="0">
                <a:latin typeface="Cambria Math" pitchFamily="18" charset="0"/>
                <a:ea typeface="Cambria Math" pitchFamily="18" charset="0"/>
              </a:rPr>
              <a:t>3</a:t>
            </a:r>
            <a:r>
              <a:rPr lang="en-US" i="1" baseline="30000" dirty="0" smtClean="0"/>
              <a:t>n</a:t>
            </a:r>
            <a:r>
              <a:rPr lang="en-US" dirty="0" smtClean="0"/>
              <a:t> .</a:t>
            </a:r>
            <a:endParaRPr lang="en-US" baseline="30000" dirty="0" smtClean="0"/>
          </a:p>
          <a:p>
            <a:pPr>
              <a:buNone/>
            </a:pPr>
            <a:r>
              <a:rPr lang="en-US" dirty="0" smtClean="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Solving Linear Homogeneous Recurrence Relations of </a:t>
            </a:r>
            <a:r>
              <a:rPr lang="en-US" sz="4000" dirty="0" smtClean="0">
                <a:solidFill>
                  <a:srgbClr val="FF0000"/>
                </a:solidFill>
              </a:rPr>
              <a:t>Arbitrary Degree</a:t>
            </a:r>
            <a:endParaRPr lang="en-US" sz="4000" dirty="0">
              <a:solidFill>
                <a:srgbClr val="FF0000"/>
              </a:solidFill>
            </a:endParaRPr>
          </a:p>
        </p:txBody>
      </p:sp>
      <p:sp>
        <p:nvSpPr>
          <p:cNvPr id="3" name="Content Placeholder 2"/>
          <p:cNvSpPr>
            <a:spLocks noGrp="1"/>
          </p:cNvSpPr>
          <p:nvPr>
            <p:ph idx="1"/>
          </p:nvPr>
        </p:nvSpPr>
        <p:spPr>
          <a:xfrm>
            <a:off x="304800" y="1600201"/>
            <a:ext cx="8382000" cy="3581399"/>
          </a:xfrm>
        </p:spPr>
        <p:txBody>
          <a:bodyPr>
            <a:normAutofit/>
          </a:bodyPr>
          <a:lstStyle/>
          <a:p>
            <a:pPr marL="179388" indent="-179388">
              <a:buNone/>
            </a:pPr>
            <a:r>
              <a:rPr lang="en-US" sz="2000" b="1" dirty="0" smtClean="0"/>
              <a:t>Theorem </a:t>
            </a:r>
            <a:r>
              <a:rPr lang="en-US" sz="2000" b="1" dirty="0" smtClean="0">
                <a:latin typeface="Cambria Math" pitchFamily="18" charset="0"/>
                <a:ea typeface="Cambria Math" pitchFamily="18" charset="0"/>
              </a:rPr>
              <a:t>3</a:t>
            </a:r>
            <a:r>
              <a:rPr lang="en-US" sz="2000" dirty="0" smtClean="0"/>
              <a:t>: Let </a:t>
            </a:r>
            <a:r>
              <a:rPr lang="en-US" sz="2000" i="1" dirty="0" smtClean="0"/>
              <a:t>c</a:t>
            </a:r>
            <a:r>
              <a:rPr lang="en-US" sz="2000" baseline="-25000" dirty="0" smtClean="0">
                <a:latin typeface="Cambria Math" pitchFamily="18" charset="0"/>
                <a:ea typeface="Cambria Math" pitchFamily="18" charset="0"/>
              </a:rPr>
              <a:t>1</a:t>
            </a:r>
            <a:r>
              <a:rPr lang="en-US" sz="2000" dirty="0" smtClean="0"/>
              <a:t>, </a:t>
            </a:r>
            <a:r>
              <a:rPr lang="en-US" sz="2000" i="1" dirty="0" smtClean="0"/>
              <a:t>c</a:t>
            </a:r>
            <a:r>
              <a:rPr lang="en-US" sz="2000" baseline="-25000" dirty="0" smtClean="0">
                <a:latin typeface="Cambria Math" pitchFamily="18" charset="0"/>
                <a:ea typeface="Cambria Math" pitchFamily="18" charset="0"/>
              </a:rPr>
              <a:t>2</a:t>
            </a:r>
            <a:r>
              <a:rPr lang="en-US" sz="2000" i="1" dirty="0" smtClean="0"/>
              <a:t> ,…, c</a:t>
            </a:r>
            <a:r>
              <a:rPr lang="en-US" sz="2000" i="1" baseline="-25000" dirty="0" smtClean="0">
                <a:ea typeface="Cambria Math" pitchFamily="18" charset="0"/>
              </a:rPr>
              <a:t>k</a:t>
            </a:r>
            <a:r>
              <a:rPr lang="en-US" sz="2000" dirty="0" smtClean="0"/>
              <a:t> be real numbers. Suppose that the characteristic equation</a:t>
            </a:r>
            <a:r>
              <a:rPr lang="en-US" sz="2000" i="1" dirty="0" smtClean="0"/>
              <a:t> </a:t>
            </a:r>
            <a:r>
              <a:rPr lang="en-US" sz="2000" i="1" dirty="0" err="1" smtClean="0"/>
              <a:t>r</a:t>
            </a:r>
            <a:r>
              <a:rPr lang="en-US" sz="2000" i="1" baseline="30000" dirty="0" err="1" smtClean="0">
                <a:ea typeface="Cambria Math" pitchFamily="18" charset="0"/>
              </a:rPr>
              <a:t>k</a:t>
            </a:r>
            <a:r>
              <a:rPr lang="en-US" sz="2000" i="1" dirty="0" smtClean="0"/>
              <a:t> –c</a:t>
            </a:r>
            <a:r>
              <a:rPr lang="en-US" sz="2000" baseline="-25000" dirty="0" smtClean="0">
                <a:latin typeface="Cambria Math" pitchFamily="18" charset="0"/>
                <a:ea typeface="Cambria Math" pitchFamily="18" charset="0"/>
              </a:rPr>
              <a:t>1</a:t>
            </a:r>
            <a:r>
              <a:rPr lang="en-US" sz="2000" i="1" dirty="0" smtClean="0"/>
              <a:t>r</a:t>
            </a:r>
            <a:r>
              <a:rPr lang="en-US" sz="2000" i="1" baseline="30000" dirty="0" smtClean="0"/>
              <a:t>k</a:t>
            </a:r>
            <a:r>
              <a:rPr lang="en-US" sz="2000" baseline="30000" dirty="0" smtClean="0">
                <a:latin typeface="Cambria Math"/>
                <a:ea typeface="Cambria Math"/>
              </a:rPr>
              <a:t>−1</a:t>
            </a:r>
            <a:r>
              <a:rPr lang="en-US" sz="2000" i="1" baseline="30000" dirty="0" smtClean="0"/>
              <a:t> </a:t>
            </a:r>
            <a:r>
              <a:rPr lang="en-US" sz="2000" dirty="0" smtClean="0">
                <a:latin typeface="Cambria Math" pitchFamily="18" charset="0"/>
                <a:ea typeface="Cambria Math" pitchFamily="18" charset="0"/>
              </a:rPr>
              <a:t>–</a:t>
            </a:r>
            <a:r>
              <a:rPr lang="en-US" sz="2000" dirty="0" smtClean="0">
                <a:latin typeface="Cambria Math"/>
                <a:ea typeface="Cambria Math"/>
              </a:rPr>
              <a:t>⋯</a:t>
            </a:r>
            <a:r>
              <a:rPr lang="en-US" sz="2000" dirty="0" smtClean="0">
                <a:latin typeface="Cambria Math" pitchFamily="18" charset="0"/>
                <a:ea typeface="Cambria Math" pitchFamily="18" charset="0"/>
              </a:rPr>
              <a:t> –</a:t>
            </a:r>
            <a:r>
              <a:rPr lang="en-US" sz="2000" i="1" dirty="0" smtClean="0"/>
              <a:t> c</a:t>
            </a:r>
            <a:r>
              <a:rPr lang="en-US" sz="2000" i="1" baseline="-25000" dirty="0" smtClean="0">
                <a:ea typeface="Cambria Math" pitchFamily="18" charset="0"/>
              </a:rPr>
              <a:t>k</a:t>
            </a:r>
            <a:r>
              <a:rPr lang="en-US" sz="2000" dirty="0" smtClean="0"/>
              <a:t>=</a:t>
            </a:r>
            <a:r>
              <a:rPr lang="en-US" sz="2000" dirty="0" smtClean="0">
                <a:latin typeface="Cambria Math" pitchFamily="18" charset="0"/>
                <a:ea typeface="Cambria Math" pitchFamily="18" charset="0"/>
              </a:rPr>
              <a:t>0</a:t>
            </a:r>
            <a:r>
              <a:rPr lang="en-US" sz="2000" i="1" dirty="0" smtClean="0"/>
              <a:t> h</a:t>
            </a:r>
            <a:r>
              <a:rPr lang="en-US" sz="2000" dirty="0" smtClean="0"/>
              <a:t>as</a:t>
            </a:r>
            <a:r>
              <a:rPr lang="en-US" sz="2000" i="1" dirty="0" smtClean="0"/>
              <a:t> </a:t>
            </a:r>
            <a:r>
              <a:rPr lang="en-US" sz="2000" i="1" dirty="0" smtClean="0">
                <a:solidFill>
                  <a:srgbClr val="FF0000"/>
                </a:solidFill>
              </a:rPr>
              <a:t>k </a:t>
            </a:r>
            <a:r>
              <a:rPr lang="en-US" sz="2000" dirty="0" smtClean="0">
                <a:solidFill>
                  <a:srgbClr val="FF0000"/>
                </a:solidFill>
              </a:rPr>
              <a:t>distinct roots </a:t>
            </a:r>
            <a:r>
              <a:rPr lang="en-US" sz="2000" i="1" dirty="0" smtClean="0">
                <a:solidFill>
                  <a:srgbClr val="FF0000"/>
                </a:solidFill>
              </a:rPr>
              <a:t>r</a:t>
            </a:r>
            <a:r>
              <a:rPr lang="en-US" sz="2000" baseline="-25000" dirty="0" smtClean="0">
                <a:solidFill>
                  <a:srgbClr val="FF0000"/>
                </a:solidFill>
                <a:latin typeface="Cambria Math" pitchFamily="18" charset="0"/>
                <a:ea typeface="Cambria Math" pitchFamily="18" charset="0"/>
              </a:rPr>
              <a:t>1</a:t>
            </a:r>
            <a:r>
              <a:rPr lang="en-US" sz="2000" dirty="0" smtClean="0">
                <a:solidFill>
                  <a:srgbClr val="FF0000"/>
                </a:solidFill>
              </a:rPr>
              <a:t>, </a:t>
            </a:r>
            <a:r>
              <a:rPr lang="en-US" sz="2000" i="1" dirty="0" smtClean="0">
                <a:solidFill>
                  <a:srgbClr val="FF0000"/>
                </a:solidFill>
              </a:rPr>
              <a:t>r</a:t>
            </a:r>
            <a:r>
              <a:rPr lang="en-US" sz="2000" baseline="-25000" dirty="0" smtClean="0">
                <a:solidFill>
                  <a:srgbClr val="FF0000"/>
                </a:solidFill>
                <a:latin typeface="Cambria Math" pitchFamily="18" charset="0"/>
                <a:ea typeface="Cambria Math" pitchFamily="18" charset="0"/>
              </a:rPr>
              <a:t>2</a:t>
            </a:r>
            <a:r>
              <a:rPr lang="en-US" sz="2000" dirty="0" smtClean="0">
                <a:solidFill>
                  <a:srgbClr val="FF0000"/>
                </a:solidFill>
              </a:rPr>
              <a:t>, …, </a:t>
            </a:r>
            <a:r>
              <a:rPr lang="en-US" sz="2000" i="1" dirty="0" err="1" smtClean="0">
                <a:solidFill>
                  <a:srgbClr val="FF0000"/>
                </a:solidFill>
              </a:rPr>
              <a:t>r</a:t>
            </a:r>
            <a:r>
              <a:rPr lang="en-US" sz="2000" i="1" baseline="-25000" dirty="0" err="1" smtClean="0">
                <a:solidFill>
                  <a:srgbClr val="FF0000"/>
                </a:solidFill>
              </a:rPr>
              <a:t>k</a:t>
            </a:r>
            <a:r>
              <a:rPr lang="en-US" sz="2000" dirty="0" smtClean="0"/>
              <a:t>. Then a sequence {</a:t>
            </a:r>
            <a:r>
              <a:rPr lang="en-US" sz="2000" i="1" dirty="0" smtClean="0"/>
              <a:t>a</a:t>
            </a:r>
            <a:r>
              <a:rPr lang="en-US" sz="2000" i="1" baseline="-25000" dirty="0" smtClean="0"/>
              <a:t>n</a:t>
            </a:r>
            <a:r>
              <a:rPr lang="en-US" sz="2000" dirty="0" smtClean="0"/>
              <a:t>} is a solution of the recurrence relation </a:t>
            </a:r>
            <a:r>
              <a:rPr lang="en-US" sz="2000" i="1" dirty="0" smtClean="0"/>
              <a:t>a</a:t>
            </a:r>
            <a:r>
              <a:rPr lang="en-US" sz="2000" i="1" baseline="-25000" dirty="0" smtClean="0"/>
              <a:t>n</a:t>
            </a:r>
            <a:r>
              <a:rPr lang="en-US" sz="2000" i="1" dirty="0" smtClean="0"/>
              <a:t> = c</a:t>
            </a:r>
            <a:r>
              <a:rPr lang="en-US" sz="2000" baseline="-25000" dirty="0" smtClean="0">
                <a:latin typeface="Cambria Math" pitchFamily="18" charset="0"/>
                <a:ea typeface="Cambria Math" pitchFamily="18" charset="0"/>
              </a:rPr>
              <a:t>1</a:t>
            </a:r>
            <a:r>
              <a:rPr lang="en-US" sz="2000" i="1" dirty="0" smtClean="0"/>
              <a:t>a</a:t>
            </a:r>
            <a:r>
              <a:rPr lang="en-US" sz="2000" i="1" baseline="-25000" dirty="0" smtClean="0"/>
              <a:t>n</a:t>
            </a:r>
            <a:r>
              <a:rPr lang="en-US" sz="2000" i="1" baseline="-25000" dirty="0" smtClean="0">
                <a:latin typeface="Cambria Math"/>
                <a:ea typeface="Cambria Math"/>
              </a:rPr>
              <a:t>−</a:t>
            </a:r>
            <a:r>
              <a:rPr lang="en-US" sz="2000" baseline="-25000" dirty="0" smtClean="0">
                <a:latin typeface="Cambria Math" pitchFamily="18" charset="0"/>
                <a:ea typeface="Cambria Math" pitchFamily="18" charset="0"/>
              </a:rPr>
              <a:t>1</a:t>
            </a:r>
            <a:r>
              <a:rPr lang="en-US" sz="2000" i="1" baseline="-25000" dirty="0" smtClean="0"/>
              <a:t> </a:t>
            </a:r>
            <a:r>
              <a:rPr lang="en-US" sz="2000" i="1" dirty="0" smtClean="0"/>
              <a:t>+ c</a:t>
            </a:r>
            <a:r>
              <a:rPr lang="en-US" sz="2000" baseline="-25000" dirty="0" smtClean="0">
                <a:latin typeface="Cambria Math" pitchFamily="18" charset="0"/>
                <a:ea typeface="Cambria Math" pitchFamily="18" charset="0"/>
              </a:rPr>
              <a:t>2</a:t>
            </a:r>
            <a:r>
              <a:rPr lang="en-US" sz="2000" i="1" dirty="0" smtClean="0"/>
              <a:t>a</a:t>
            </a:r>
            <a:r>
              <a:rPr lang="en-US" sz="2000" i="1" baseline="-25000" dirty="0" smtClean="0"/>
              <a:t>n</a:t>
            </a:r>
            <a:r>
              <a:rPr lang="en-US" sz="2000" i="1" baseline="-25000" dirty="0" smtClean="0">
                <a:latin typeface="Cambria Math"/>
                <a:ea typeface="Cambria Math"/>
              </a:rPr>
              <a:t>−</a:t>
            </a:r>
            <a:r>
              <a:rPr lang="en-US" sz="2000" baseline="-25000" dirty="0" smtClean="0">
                <a:latin typeface="Cambria Math" pitchFamily="18" charset="0"/>
                <a:ea typeface="Cambria Math" pitchFamily="18" charset="0"/>
              </a:rPr>
              <a:t>2</a:t>
            </a:r>
            <a:r>
              <a:rPr lang="en-US" sz="2000" i="1" dirty="0" smtClean="0"/>
              <a:t> + ….. + c</a:t>
            </a:r>
            <a:r>
              <a:rPr lang="en-US" sz="2000" i="1" baseline="-25000" dirty="0" smtClean="0"/>
              <a:t>k</a:t>
            </a:r>
            <a:r>
              <a:rPr lang="en-US" sz="2000" i="1" dirty="0" smtClean="0"/>
              <a:t> a</a:t>
            </a:r>
            <a:r>
              <a:rPr lang="en-US" sz="2000" i="1" baseline="-25000" dirty="0" smtClean="0"/>
              <a:t>n</a:t>
            </a:r>
            <a:r>
              <a:rPr lang="en-US" sz="2000" i="1" baseline="-25000" dirty="0" smtClean="0">
                <a:latin typeface="Cambria Math"/>
                <a:ea typeface="Cambria Math"/>
              </a:rPr>
              <a:t>−</a:t>
            </a:r>
            <a:r>
              <a:rPr lang="en-US" sz="2000" i="1" baseline="-25000" dirty="0" smtClean="0"/>
              <a:t>k</a:t>
            </a:r>
            <a:r>
              <a:rPr lang="en-US" sz="2000" dirty="0" smtClean="0"/>
              <a:t> if and only if </a:t>
            </a:r>
            <a:r>
              <a:rPr lang="en-US" altLang="zh-TW" sz="2000" i="1" dirty="0" smtClean="0">
                <a:solidFill>
                  <a:srgbClr val="FF0000"/>
                </a:solidFill>
              </a:rPr>
              <a:t>a</a:t>
            </a:r>
            <a:r>
              <a:rPr lang="en-US" altLang="zh-TW" sz="2000" i="1" baseline="-25000" dirty="0" smtClean="0">
                <a:solidFill>
                  <a:srgbClr val="FF0000"/>
                </a:solidFill>
              </a:rPr>
              <a:t>n </a:t>
            </a:r>
            <a:r>
              <a:rPr lang="en-US" altLang="zh-TW" sz="2000" dirty="0" smtClean="0">
                <a:solidFill>
                  <a:srgbClr val="FF0000"/>
                </a:solidFill>
              </a:rPr>
              <a:t>= </a:t>
            </a:r>
            <a:r>
              <a:rPr lang="el-GR" altLang="zh-TW" sz="2000" dirty="0" smtClean="0">
                <a:solidFill>
                  <a:srgbClr val="FF0000"/>
                </a:solidFill>
              </a:rPr>
              <a:t>α</a:t>
            </a:r>
            <a:r>
              <a:rPr lang="en-US" altLang="zh-TW" sz="2000" baseline="-25000" dirty="0" smtClean="0">
                <a:solidFill>
                  <a:srgbClr val="FF0000"/>
                </a:solidFill>
                <a:latin typeface="Cambria Math" pitchFamily="18" charset="0"/>
                <a:ea typeface="Cambria Math" pitchFamily="18" charset="0"/>
              </a:rPr>
              <a:t>1</a:t>
            </a:r>
            <a:r>
              <a:rPr lang="en-US" altLang="zh-TW" sz="2000" i="1" dirty="0" smtClean="0">
                <a:solidFill>
                  <a:srgbClr val="FF0000"/>
                </a:solidFill>
              </a:rPr>
              <a:t>r</a:t>
            </a:r>
            <a:r>
              <a:rPr lang="en-US" altLang="zh-TW" sz="2000" i="1" baseline="-25000" dirty="0" smtClean="0">
                <a:solidFill>
                  <a:srgbClr val="FF0000"/>
                </a:solidFill>
              </a:rPr>
              <a:t>1</a:t>
            </a:r>
            <a:r>
              <a:rPr lang="en-US" altLang="zh-TW" sz="2000" baseline="30000" dirty="0" smtClean="0">
                <a:solidFill>
                  <a:srgbClr val="FF0000"/>
                </a:solidFill>
                <a:latin typeface="Cambria Math" pitchFamily="18" charset="0"/>
                <a:ea typeface="Cambria Math" pitchFamily="18" charset="0"/>
              </a:rPr>
              <a:t>n </a:t>
            </a:r>
            <a:r>
              <a:rPr lang="en-US" altLang="zh-TW" sz="2000" dirty="0" smtClean="0">
                <a:solidFill>
                  <a:srgbClr val="FF0000"/>
                </a:solidFill>
              </a:rPr>
              <a:t>+</a:t>
            </a:r>
            <a:r>
              <a:rPr lang="el-GR" altLang="zh-TW" sz="2000" dirty="0" smtClean="0">
                <a:solidFill>
                  <a:srgbClr val="FF0000"/>
                </a:solidFill>
              </a:rPr>
              <a:t> α</a:t>
            </a:r>
            <a:r>
              <a:rPr lang="en-US" altLang="zh-TW" sz="2000" baseline="-25000" dirty="0" smtClean="0">
                <a:solidFill>
                  <a:srgbClr val="FF0000"/>
                </a:solidFill>
                <a:latin typeface="Cambria Math" pitchFamily="18" charset="0"/>
                <a:ea typeface="Cambria Math" pitchFamily="18" charset="0"/>
              </a:rPr>
              <a:t>2</a:t>
            </a:r>
            <a:r>
              <a:rPr lang="en-US" altLang="zh-TW" sz="2000" i="1" dirty="0" smtClean="0">
                <a:solidFill>
                  <a:srgbClr val="FF0000"/>
                </a:solidFill>
              </a:rPr>
              <a:t>r</a:t>
            </a:r>
            <a:r>
              <a:rPr lang="en-US" altLang="zh-TW" sz="2000" i="1" baseline="-25000" dirty="0" smtClean="0">
                <a:solidFill>
                  <a:srgbClr val="FF0000"/>
                </a:solidFill>
              </a:rPr>
              <a:t>2</a:t>
            </a:r>
            <a:r>
              <a:rPr lang="en-US" altLang="zh-TW" sz="2000" baseline="30000" dirty="0" smtClean="0">
                <a:solidFill>
                  <a:srgbClr val="FF0000"/>
                </a:solidFill>
                <a:latin typeface="Cambria Math" pitchFamily="18" charset="0"/>
                <a:ea typeface="Cambria Math" pitchFamily="18" charset="0"/>
              </a:rPr>
              <a:t>n</a:t>
            </a:r>
            <a:r>
              <a:rPr lang="en-US" altLang="zh-TW" sz="2000" dirty="0" smtClean="0">
                <a:solidFill>
                  <a:srgbClr val="FF0000"/>
                </a:solidFill>
              </a:rPr>
              <a:t> +</a:t>
            </a:r>
            <a:r>
              <a:rPr lang="el-GR" altLang="zh-TW" sz="2000" dirty="0" smtClean="0">
                <a:solidFill>
                  <a:srgbClr val="FF0000"/>
                </a:solidFill>
              </a:rPr>
              <a:t> </a:t>
            </a:r>
            <a:r>
              <a:rPr lang="en-US" altLang="zh-TW" sz="2000" dirty="0" smtClean="0">
                <a:solidFill>
                  <a:srgbClr val="FF0000"/>
                </a:solidFill>
              </a:rPr>
              <a:t>…+</a:t>
            </a:r>
            <a:r>
              <a:rPr lang="el-GR" altLang="zh-TW" sz="2000" dirty="0" smtClean="0">
                <a:solidFill>
                  <a:srgbClr val="FF0000"/>
                </a:solidFill>
              </a:rPr>
              <a:t>α</a:t>
            </a:r>
            <a:r>
              <a:rPr lang="en-US" altLang="zh-TW" sz="2000" baseline="-25000" dirty="0" err="1" smtClean="0">
                <a:solidFill>
                  <a:srgbClr val="FF0000"/>
                </a:solidFill>
                <a:latin typeface="Cambria Math" pitchFamily="18" charset="0"/>
                <a:ea typeface="Cambria Math" pitchFamily="18" charset="0"/>
              </a:rPr>
              <a:t>k</a:t>
            </a:r>
            <a:r>
              <a:rPr lang="en-US" altLang="zh-TW" sz="2000" i="1" dirty="0" err="1" smtClean="0">
                <a:solidFill>
                  <a:srgbClr val="FF0000"/>
                </a:solidFill>
              </a:rPr>
              <a:t>r</a:t>
            </a:r>
            <a:r>
              <a:rPr lang="en-US" altLang="zh-TW" sz="2000" i="1" baseline="-25000" dirty="0" err="1" smtClean="0">
                <a:solidFill>
                  <a:srgbClr val="FF0000"/>
                </a:solidFill>
              </a:rPr>
              <a:t>k</a:t>
            </a:r>
            <a:r>
              <a:rPr lang="en-US" altLang="zh-TW" sz="2000" baseline="30000" dirty="0" err="1" smtClean="0">
                <a:solidFill>
                  <a:srgbClr val="FF0000"/>
                </a:solidFill>
                <a:latin typeface="Cambria Math" pitchFamily="18" charset="0"/>
                <a:ea typeface="Cambria Math" pitchFamily="18" charset="0"/>
              </a:rPr>
              <a:t>n</a:t>
            </a:r>
            <a:r>
              <a:rPr lang="en-US" sz="2000" dirty="0" smtClean="0"/>
              <a:t>, for </a:t>
            </a:r>
            <a:r>
              <a:rPr lang="en-US" sz="2000" i="1" dirty="0" smtClean="0"/>
              <a:t>n</a:t>
            </a:r>
            <a:r>
              <a:rPr lang="en-US" sz="2000" dirty="0" smtClean="0"/>
              <a:t> = </a:t>
            </a:r>
            <a:r>
              <a:rPr lang="en-US" sz="2000" dirty="0" smtClean="0">
                <a:latin typeface="Cambria Math" pitchFamily="18" charset="0"/>
                <a:ea typeface="Cambria Math" pitchFamily="18" charset="0"/>
              </a:rPr>
              <a:t>0</a:t>
            </a:r>
            <a:r>
              <a:rPr lang="en-US" sz="2000" dirty="0" smtClean="0"/>
              <a:t>, </a:t>
            </a:r>
            <a:r>
              <a:rPr lang="en-US" sz="2000" dirty="0" smtClean="0">
                <a:latin typeface="Cambria Math" pitchFamily="18" charset="0"/>
                <a:ea typeface="Cambria Math" pitchFamily="18" charset="0"/>
              </a:rPr>
              <a:t>1</a:t>
            </a:r>
            <a:r>
              <a:rPr lang="en-US" sz="2000" dirty="0" smtClean="0"/>
              <a:t>, </a:t>
            </a:r>
            <a:r>
              <a:rPr lang="en-US" sz="2000" dirty="0" smtClean="0">
                <a:latin typeface="Cambria Math" pitchFamily="18" charset="0"/>
                <a:ea typeface="Cambria Math" pitchFamily="18" charset="0"/>
              </a:rPr>
              <a:t>2</a:t>
            </a:r>
            <a:r>
              <a:rPr lang="en-US" sz="2000" dirty="0" smtClean="0"/>
              <a:t>, …, where </a:t>
            </a:r>
            <a:r>
              <a:rPr lang="el-GR" sz="2000" dirty="0" smtClean="0">
                <a:latin typeface="Cambria Math"/>
                <a:ea typeface="Cambria Math"/>
              </a:rPr>
              <a:t>α</a:t>
            </a:r>
            <a:r>
              <a:rPr lang="en-US" sz="2000" baseline="-25000" dirty="0" smtClean="0">
                <a:latin typeface="Cambria Math"/>
                <a:ea typeface="Cambria Math"/>
              </a:rPr>
              <a:t>1</a:t>
            </a:r>
            <a:r>
              <a:rPr lang="en-US" sz="2000" dirty="0" smtClean="0">
                <a:latin typeface="Cambria Math"/>
                <a:ea typeface="Cambria Math"/>
              </a:rPr>
              <a:t>,</a:t>
            </a:r>
            <a:r>
              <a:rPr lang="en-US" sz="2000" dirty="0" smtClean="0"/>
              <a:t> </a:t>
            </a:r>
            <a:r>
              <a:rPr lang="el-GR" sz="2000" dirty="0" smtClean="0">
                <a:latin typeface="Cambria Math"/>
                <a:ea typeface="Cambria Math"/>
              </a:rPr>
              <a:t>α</a:t>
            </a:r>
            <a:r>
              <a:rPr lang="en-US" sz="2000" baseline="-25000" dirty="0" smtClean="0">
                <a:latin typeface="Cambria Math"/>
                <a:ea typeface="Cambria Math"/>
              </a:rPr>
              <a:t>2</a:t>
            </a:r>
            <a:r>
              <a:rPr lang="en-US" sz="2000" dirty="0" smtClean="0">
                <a:latin typeface="Cambria Math"/>
                <a:ea typeface="Cambria Math"/>
              </a:rPr>
              <a:t>,…,</a:t>
            </a:r>
            <a:r>
              <a:rPr lang="el-GR" sz="2000" dirty="0" smtClean="0">
                <a:latin typeface="Cambria Math"/>
                <a:ea typeface="Cambria Math"/>
              </a:rPr>
              <a:t> α</a:t>
            </a:r>
            <a:r>
              <a:rPr lang="en-US" sz="2000" i="1" baseline="-25000" dirty="0" smtClean="0">
                <a:ea typeface="Cambria Math"/>
              </a:rPr>
              <a:t>k</a:t>
            </a:r>
            <a:r>
              <a:rPr lang="en-US" sz="2000" dirty="0">
                <a:latin typeface="Cambria Math"/>
                <a:ea typeface="Cambria Math"/>
              </a:rPr>
              <a:t> </a:t>
            </a:r>
            <a:r>
              <a:rPr lang="en-US" sz="2000" dirty="0" smtClean="0">
                <a:latin typeface="Cambria Math"/>
                <a:ea typeface="Cambria Math"/>
              </a:rPr>
              <a:t>are constants. </a:t>
            </a:r>
          </a:p>
          <a:p>
            <a:pPr marL="179388" indent="-179388">
              <a:buNone/>
            </a:pPr>
            <a:endParaRPr lang="en-US" sz="2000" dirty="0">
              <a:latin typeface="Cambria Math"/>
              <a:ea typeface="Cambria Math"/>
            </a:endParaRPr>
          </a:p>
          <a:p>
            <a:pPr>
              <a:buNone/>
            </a:pPr>
            <a:r>
              <a:rPr lang="en-US" altLang="zh-TW" sz="2000" b="1" dirty="0" smtClean="0"/>
              <a:t>Example 6: </a:t>
            </a:r>
            <a:r>
              <a:rPr lang="en-US" altLang="zh-TW" sz="2000" dirty="0" smtClean="0"/>
              <a:t>Find the solution to the recurrence relation </a:t>
            </a:r>
          </a:p>
          <a:p>
            <a:pPr>
              <a:buNone/>
            </a:pPr>
            <a:r>
              <a:rPr lang="en-US" altLang="zh-TW" sz="2000" i="1" dirty="0"/>
              <a:t>	</a:t>
            </a:r>
            <a:r>
              <a:rPr lang="en-US" altLang="zh-TW" sz="2000" i="1" dirty="0" smtClean="0"/>
              <a:t>a</a:t>
            </a:r>
            <a:r>
              <a:rPr lang="en-US" altLang="zh-TW" sz="2000" i="1" baseline="-25000" dirty="0" smtClean="0"/>
              <a:t>n</a:t>
            </a:r>
            <a:r>
              <a:rPr lang="en-US" altLang="zh-TW" sz="2000" i="1" dirty="0" smtClean="0"/>
              <a:t> = 6a</a:t>
            </a:r>
            <a:r>
              <a:rPr lang="en-US" altLang="zh-TW" sz="2000" i="1" baseline="-25000" dirty="0" smtClean="0"/>
              <a:t>n-1 </a:t>
            </a:r>
            <a:r>
              <a:rPr lang="en-US" altLang="zh-TW" sz="2000" i="1" dirty="0" smtClean="0"/>
              <a:t>- 11a</a:t>
            </a:r>
            <a:r>
              <a:rPr lang="en-US" altLang="zh-TW" sz="2000" i="1" baseline="-25000" dirty="0" smtClean="0"/>
              <a:t>n-2 </a:t>
            </a:r>
            <a:r>
              <a:rPr lang="en-US" altLang="zh-TW" sz="2000" i="1" dirty="0" smtClean="0"/>
              <a:t>+ 6a</a:t>
            </a:r>
            <a:r>
              <a:rPr lang="en-US" altLang="zh-TW" sz="2000" i="1" baseline="-25000" dirty="0" smtClean="0"/>
              <a:t>n-3</a:t>
            </a:r>
          </a:p>
          <a:p>
            <a:pPr>
              <a:buNone/>
            </a:pPr>
            <a:r>
              <a:rPr lang="en-US" altLang="zh-TW" sz="2000" dirty="0" smtClean="0"/>
              <a:t>   with the initial conditions a</a:t>
            </a:r>
            <a:r>
              <a:rPr lang="en-US" altLang="zh-TW" sz="2000" baseline="-25000" dirty="0" smtClean="0"/>
              <a:t>0</a:t>
            </a:r>
            <a:r>
              <a:rPr lang="en-US" altLang="zh-TW" sz="2000" dirty="0" smtClean="0"/>
              <a:t>=2 and a</a:t>
            </a:r>
            <a:r>
              <a:rPr lang="en-US" altLang="zh-TW" sz="2000" baseline="-25000" dirty="0" smtClean="0"/>
              <a:t>1</a:t>
            </a:r>
            <a:r>
              <a:rPr lang="en-US" altLang="zh-TW" sz="2000" dirty="0" smtClean="0"/>
              <a:t>=5, and a</a:t>
            </a:r>
            <a:r>
              <a:rPr lang="en-US" altLang="zh-TW" sz="2000" baseline="-25000" dirty="0" smtClean="0"/>
              <a:t>2</a:t>
            </a:r>
            <a:r>
              <a:rPr lang="en-US" altLang="zh-TW" sz="2000" dirty="0" smtClean="0"/>
              <a:t>=15.</a:t>
            </a:r>
          </a:p>
          <a:p>
            <a:pPr>
              <a:buNone/>
            </a:pPr>
            <a:r>
              <a:rPr lang="en-US" altLang="zh-TW" sz="2000" b="1" dirty="0" smtClean="0"/>
              <a:t>Solution: </a:t>
            </a:r>
            <a:r>
              <a:rPr lang="en-US" altLang="zh-TW" sz="2000" dirty="0" smtClean="0"/>
              <a:t>(</a:t>
            </a:r>
            <a:r>
              <a:rPr lang="en-US" altLang="zh-TW" sz="2000" dirty="0"/>
              <a:t>s</a:t>
            </a:r>
            <a:r>
              <a:rPr lang="en-US" altLang="zh-TW" sz="2000" dirty="0" smtClean="0"/>
              <a:t>how time)</a:t>
            </a:r>
          </a:p>
          <a:p>
            <a:pPr marL="179388" indent="-179388">
              <a:buNone/>
            </a:pPr>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The General Case with Repeated Roots Allowed </a:t>
            </a:r>
            <a:endParaRPr lang="en-US" sz="3200" dirty="0"/>
          </a:p>
        </p:txBody>
      </p:sp>
      <p:sp>
        <p:nvSpPr>
          <p:cNvPr id="3" name="Content Placeholder 2"/>
          <p:cNvSpPr>
            <a:spLocks noGrp="1"/>
          </p:cNvSpPr>
          <p:nvPr>
            <p:ph idx="1"/>
          </p:nvPr>
        </p:nvSpPr>
        <p:spPr>
          <a:xfrm>
            <a:off x="304800" y="1295401"/>
            <a:ext cx="8534400" cy="5105399"/>
          </a:xfrm>
        </p:spPr>
        <p:txBody>
          <a:bodyPr>
            <a:noAutofit/>
          </a:bodyPr>
          <a:lstStyle/>
          <a:p>
            <a:pPr marL="179388" indent="-179388">
              <a:buNone/>
            </a:pPr>
            <a:r>
              <a:rPr lang="en-US" sz="2000" b="1" dirty="0" smtClean="0"/>
              <a:t>Theorem </a:t>
            </a:r>
            <a:r>
              <a:rPr lang="en-US" sz="2000" b="1" dirty="0" smtClean="0">
                <a:latin typeface="Cambria Math" pitchFamily="18" charset="0"/>
                <a:ea typeface="Cambria Math" pitchFamily="18" charset="0"/>
              </a:rPr>
              <a:t>4</a:t>
            </a:r>
            <a:r>
              <a:rPr lang="en-US" sz="2000" dirty="0" smtClean="0"/>
              <a:t>: Let </a:t>
            </a:r>
            <a:r>
              <a:rPr lang="en-US" sz="2000" i="1" dirty="0" smtClean="0"/>
              <a:t>c</a:t>
            </a:r>
            <a:r>
              <a:rPr lang="en-US" sz="2000" baseline="-25000" dirty="0" smtClean="0">
                <a:latin typeface="Cambria Math" pitchFamily="18" charset="0"/>
                <a:ea typeface="Cambria Math" pitchFamily="18" charset="0"/>
              </a:rPr>
              <a:t>1</a:t>
            </a:r>
            <a:r>
              <a:rPr lang="en-US" sz="2000" dirty="0" smtClean="0"/>
              <a:t>, </a:t>
            </a:r>
            <a:r>
              <a:rPr lang="en-US" sz="2000" i="1" dirty="0" smtClean="0"/>
              <a:t>c</a:t>
            </a:r>
            <a:r>
              <a:rPr lang="en-US" sz="2000" baseline="-25000" dirty="0" smtClean="0">
                <a:latin typeface="Cambria Math" pitchFamily="18" charset="0"/>
                <a:ea typeface="Cambria Math" pitchFamily="18" charset="0"/>
              </a:rPr>
              <a:t>2</a:t>
            </a:r>
            <a:r>
              <a:rPr lang="en-US" sz="2000" i="1" dirty="0" smtClean="0"/>
              <a:t> ,…, c</a:t>
            </a:r>
            <a:r>
              <a:rPr lang="en-US" sz="2000" i="1" baseline="-25000" dirty="0" smtClean="0">
                <a:ea typeface="Cambria Math" pitchFamily="18" charset="0"/>
              </a:rPr>
              <a:t>k</a:t>
            </a:r>
            <a:r>
              <a:rPr lang="en-US" sz="2000" dirty="0" smtClean="0"/>
              <a:t> be real numbers. Suppose that the characteristic equation </a:t>
            </a:r>
            <a:r>
              <a:rPr lang="en-US" sz="2000" i="1" dirty="0" err="1" smtClean="0"/>
              <a:t>r</a:t>
            </a:r>
            <a:r>
              <a:rPr lang="en-US" sz="2000" i="1" baseline="30000" dirty="0" err="1" smtClean="0">
                <a:ea typeface="Cambria Math" pitchFamily="18" charset="0"/>
              </a:rPr>
              <a:t>k</a:t>
            </a:r>
            <a:r>
              <a:rPr lang="en-US" sz="2000" i="1" dirty="0" smtClean="0"/>
              <a:t> –c</a:t>
            </a:r>
            <a:r>
              <a:rPr lang="en-US" sz="2000" baseline="-25000" dirty="0" smtClean="0">
                <a:latin typeface="Cambria Math" pitchFamily="18" charset="0"/>
                <a:ea typeface="Cambria Math" pitchFamily="18" charset="0"/>
              </a:rPr>
              <a:t>1</a:t>
            </a:r>
            <a:r>
              <a:rPr lang="en-US" sz="2000" i="1" dirty="0" smtClean="0"/>
              <a:t>r</a:t>
            </a:r>
            <a:r>
              <a:rPr lang="en-US" sz="2000" i="1" baseline="30000" dirty="0" smtClean="0"/>
              <a:t>k</a:t>
            </a:r>
            <a:r>
              <a:rPr lang="en-US" sz="2000" baseline="30000" dirty="0" smtClean="0">
                <a:latin typeface="Cambria Math"/>
                <a:ea typeface="Cambria Math"/>
              </a:rPr>
              <a:t>−1</a:t>
            </a:r>
            <a:r>
              <a:rPr lang="en-US" sz="2000" i="1" baseline="30000" dirty="0" smtClean="0"/>
              <a:t> </a:t>
            </a:r>
            <a:r>
              <a:rPr lang="en-US" sz="2000" dirty="0" smtClean="0">
                <a:latin typeface="Cambria Math" pitchFamily="18" charset="0"/>
                <a:ea typeface="Cambria Math" pitchFamily="18" charset="0"/>
              </a:rPr>
              <a:t>–</a:t>
            </a:r>
            <a:r>
              <a:rPr lang="en-US" sz="2000" dirty="0" smtClean="0">
                <a:latin typeface="Cambria Math"/>
                <a:ea typeface="Cambria Math"/>
              </a:rPr>
              <a:t>⋯</a:t>
            </a:r>
            <a:r>
              <a:rPr lang="en-US" sz="2000" dirty="0" smtClean="0">
                <a:latin typeface="Cambria Math" pitchFamily="18" charset="0"/>
                <a:ea typeface="Cambria Math" pitchFamily="18" charset="0"/>
              </a:rPr>
              <a:t>–</a:t>
            </a:r>
            <a:r>
              <a:rPr lang="en-US" sz="2000" i="1" dirty="0" smtClean="0"/>
              <a:t> c</a:t>
            </a:r>
            <a:r>
              <a:rPr lang="en-US" sz="2000" i="1" baseline="-25000" dirty="0" smtClean="0">
                <a:ea typeface="Cambria Math" pitchFamily="18" charset="0"/>
              </a:rPr>
              <a:t>k</a:t>
            </a:r>
            <a:r>
              <a:rPr lang="en-US" sz="2000" dirty="0" smtClean="0"/>
              <a:t>=</a:t>
            </a:r>
            <a:r>
              <a:rPr lang="en-US" sz="2000" dirty="0" smtClean="0">
                <a:latin typeface="Cambria Math" pitchFamily="18" charset="0"/>
                <a:ea typeface="Cambria Math" pitchFamily="18" charset="0"/>
              </a:rPr>
              <a:t>0</a:t>
            </a:r>
            <a:r>
              <a:rPr lang="en-US" sz="2000" i="1" dirty="0" smtClean="0"/>
              <a:t> </a:t>
            </a:r>
            <a:r>
              <a:rPr lang="en-US" sz="2000" dirty="0" smtClean="0"/>
              <a:t>has</a:t>
            </a:r>
            <a:r>
              <a:rPr lang="en-US" sz="2000" i="1" dirty="0" smtClean="0"/>
              <a:t> t </a:t>
            </a:r>
            <a:r>
              <a:rPr lang="en-US" sz="2000" dirty="0" smtClean="0"/>
              <a:t>distinct roots </a:t>
            </a:r>
            <a:r>
              <a:rPr lang="en-US" sz="2000" i="1" dirty="0" smtClean="0"/>
              <a:t>r</a:t>
            </a:r>
            <a:r>
              <a:rPr lang="en-US" sz="2000" baseline="-25000" dirty="0" smtClean="0">
                <a:latin typeface="Cambria Math" pitchFamily="18" charset="0"/>
                <a:ea typeface="Cambria Math" pitchFamily="18" charset="0"/>
              </a:rPr>
              <a:t>1</a:t>
            </a:r>
            <a:r>
              <a:rPr lang="en-US" sz="2000" dirty="0" smtClean="0"/>
              <a:t>, </a:t>
            </a:r>
            <a:r>
              <a:rPr lang="en-US" sz="2000" i="1" dirty="0" smtClean="0"/>
              <a:t>r</a:t>
            </a:r>
            <a:r>
              <a:rPr lang="en-US" sz="2000" baseline="-25000" dirty="0" smtClean="0">
                <a:latin typeface="Cambria Math" pitchFamily="18" charset="0"/>
                <a:ea typeface="Cambria Math" pitchFamily="18" charset="0"/>
              </a:rPr>
              <a:t>2</a:t>
            </a:r>
            <a:r>
              <a:rPr lang="en-US" sz="2000" dirty="0" smtClean="0"/>
              <a:t>, …, </a:t>
            </a:r>
            <a:r>
              <a:rPr lang="en-US" sz="2000" i="1" dirty="0" err="1" smtClean="0"/>
              <a:t>r</a:t>
            </a:r>
            <a:r>
              <a:rPr lang="en-US" sz="2000" i="1" baseline="-25000" dirty="0" err="1" smtClean="0"/>
              <a:t>t</a:t>
            </a:r>
            <a:r>
              <a:rPr lang="en-US" sz="2000" dirty="0" smtClean="0"/>
              <a:t> with multiplicities  </a:t>
            </a:r>
            <a:r>
              <a:rPr lang="en-US" sz="2000" i="1" dirty="0" smtClean="0"/>
              <a:t>m</a:t>
            </a:r>
            <a:r>
              <a:rPr lang="en-US" sz="2000" baseline="-25000" dirty="0" smtClean="0">
                <a:latin typeface="Cambria Math" pitchFamily="18" charset="0"/>
                <a:ea typeface="Cambria Math" pitchFamily="18" charset="0"/>
              </a:rPr>
              <a:t>1</a:t>
            </a:r>
            <a:r>
              <a:rPr lang="en-US" sz="2000" dirty="0" smtClean="0"/>
              <a:t>, </a:t>
            </a:r>
            <a:r>
              <a:rPr lang="en-US" sz="2000" i="1" dirty="0" smtClean="0"/>
              <a:t>m</a:t>
            </a:r>
            <a:r>
              <a:rPr lang="en-US" sz="2000" baseline="-25000" dirty="0" smtClean="0">
                <a:latin typeface="Cambria Math" pitchFamily="18" charset="0"/>
                <a:ea typeface="Cambria Math" pitchFamily="18" charset="0"/>
              </a:rPr>
              <a:t>2</a:t>
            </a:r>
            <a:r>
              <a:rPr lang="en-US" sz="2000" dirty="0" smtClean="0"/>
              <a:t>, …, </a:t>
            </a:r>
            <a:r>
              <a:rPr lang="en-US" sz="2000" i="1" dirty="0" err="1" smtClean="0"/>
              <a:t>m</a:t>
            </a:r>
            <a:r>
              <a:rPr lang="en-US" sz="2000" i="1" baseline="-25000" dirty="0" err="1" smtClean="0"/>
              <a:t>t</a:t>
            </a:r>
            <a:r>
              <a:rPr lang="en-US" sz="2000" dirty="0" smtClean="0"/>
              <a:t>, respectively so that </a:t>
            </a:r>
            <a:r>
              <a:rPr lang="en-US" sz="2000" i="1" dirty="0" smtClean="0"/>
              <a:t>m</a:t>
            </a:r>
            <a:r>
              <a:rPr lang="en-US" sz="2000" i="1" baseline="-25000" dirty="0" smtClean="0"/>
              <a:t>i</a:t>
            </a:r>
            <a:r>
              <a:rPr lang="en-US" sz="2000" dirty="0" smtClean="0"/>
              <a:t> </a:t>
            </a:r>
            <a:r>
              <a:rPr lang="en-US" sz="2000" dirty="0" smtClean="0">
                <a:latin typeface="Cambria Math"/>
                <a:ea typeface="Cambria Math"/>
              </a:rPr>
              <a:t>≥</a:t>
            </a:r>
            <a:r>
              <a:rPr lang="en-US" sz="2000" dirty="0" smtClean="0"/>
              <a:t> </a:t>
            </a:r>
            <a:r>
              <a:rPr lang="en-US" sz="2000" dirty="0" smtClean="0">
                <a:latin typeface="Cambria Math" pitchFamily="18" charset="0"/>
                <a:ea typeface="Cambria Math" pitchFamily="18" charset="0"/>
              </a:rPr>
              <a:t>1</a:t>
            </a:r>
            <a:r>
              <a:rPr lang="en-US" sz="2000" dirty="0" smtClean="0"/>
              <a:t> for </a:t>
            </a:r>
            <a:r>
              <a:rPr lang="en-US" sz="2000" i="1" dirty="0" smtClean="0"/>
              <a:t>i</a:t>
            </a:r>
            <a:r>
              <a:rPr lang="en-US" sz="2000" dirty="0" smtClean="0"/>
              <a:t> = </a:t>
            </a:r>
            <a:r>
              <a:rPr lang="en-US" sz="2000" dirty="0" smtClean="0">
                <a:latin typeface="Cambria Math" pitchFamily="18" charset="0"/>
                <a:ea typeface="Cambria Math" pitchFamily="18" charset="0"/>
              </a:rPr>
              <a:t>1</a:t>
            </a:r>
            <a:r>
              <a:rPr lang="en-US" sz="2000" dirty="0" smtClean="0"/>
              <a:t>, </a:t>
            </a:r>
            <a:r>
              <a:rPr lang="en-US" sz="2000" dirty="0" smtClean="0">
                <a:latin typeface="Cambria Math" pitchFamily="18" charset="0"/>
                <a:ea typeface="Cambria Math" pitchFamily="18" charset="0"/>
              </a:rPr>
              <a:t>2</a:t>
            </a:r>
            <a:r>
              <a:rPr lang="en-US" sz="2000" dirty="0" smtClean="0"/>
              <a:t>, …,</a:t>
            </a:r>
            <a:r>
              <a:rPr lang="en-US" sz="2000" i="1" dirty="0" smtClean="0"/>
              <a:t>t</a:t>
            </a:r>
            <a:r>
              <a:rPr lang="en-US" sz="2000" dirty="0" smtClean="0"/>
              <a:t> and </a:t>
            </a:r>
            <a:r>
              <a:rPr lang="en-US" sz="2000" i="1" dirty="0" smtClean="0"/>
              <a:t>m</a:t>
            </a:r>
            <a:r>
              <a:rPr lang="en-US" sz="2000" baseline="-25000" dirty="0" smtClean="0">
                <a:latin typeface="Cambria Math" pitchFamily="18" charset="0"/>
                <a:ea typeface="Cambria Math" pitchFamily="18" charset="0"/>
              </a:rPr>
              <a:t>1</a:t>
            </a:r>
            <a:r>
              <a:rPr lang="en-US" sz="2000" dirty="0" smtClean="0"/>
              <a:t> +  </a:t>
            </a:r>
            <a:r>
              <a:rPr lang="en-US" sz="2000" i="1" dirty="0" smtClean="0"/>
              <a:t>m</a:t>
            </a:r>
            <a:r>
              <a:rPr lang="en-US" sz="2000" baseline="-25000" dirty="0" smtClean="0">
                <a:latin typeface="Cambria Math" pitchFamily="18" charset="0"/>
                <a:ea typeface="Cambria Math" pitchFamily="18" charset="0"/>
              </a:rPr>
              <a:t>2</a:t>
            </a:r>
            <a:r>
              <a:rPr lang="en-US" sz="2000" dirty="0" smtClean="0"/>
              <a:t> +  … + </a:t>
            </a:r>
            <a:r>
              <a:rPr lang="en-US" sz="2000" i="1" dirty="0" err="1" smtClean="0"/>
              <a:t>m</a:t>
            </a:r>
            <a:r>
              <a:rPr lang="en-US" sz="2000" i="1" baseline="-25000" dirty="0" err="1" smtClean="0"/>
              <a:t>t</a:t>
            </a:r>
            <a:r>
              <a:rPr lang="en-US" sz="2000" i="1" baseline="-25000" dirty="0" smtClean="0"/>
              <a:t> </a:t>
            </a:r>
            <a:r>
              <a:rPr lang="en-US" sz="2000" dirty="0" smtClean="0"/>
              <a:t>= </a:t>
            </a:r>
            <a:r>
              <a:rPr lang="en-US" sz="2000" i="1" dirty="0" smtClean="0"/>
              <a:t>k</a:t>
            </a:r>
            <a:r>
              <a:rPr lang="en-US" sz="2000" dirty="0" smtClean="0"/>
              <a:t>. Then a sequence {</a:t>
            </a:r>
            <a:r>
              <a:rPr lang="en-US" sz="2000" i="1" dirty="0" smtClean="0"/>
              <a:t>a</a:t>
            </a:r>
            <a:r>
              <a:rPr lang="en-US" sz="2000" i="1" baseline="-25000" dirty="0" smtClean="0"/>
              <a:t>n</a:t>
            </a:r>
            <a:r>
              <a:rPr lang="en-US" sz="2000" dirty="0" smtClean="0"/>
              <a:t>} is a solution of the recurrence relation </a:t>
            </a:r>
            <a:r>
              <a:rPr lang="en-US" sz="2000" i="1" dirty="0" smtClean="0"/>
              <a:t>a</a:t>
            </a:r>
            <a:r>
              <a:rPr lang="en-US" sz="2000" i="1" baseline="-25000" dirty="0" smtClean="0"/>
              <a:t>n</a:t>
            </a:r>
            <a:r>
              <a:rPr lang="en-US" sz="2000" i="1" dirty="0" smtClean="0"/>
              <a:t> = c</a:t>
            </a:r>
            <a:r>
              <a:rPr lang="en-US" sz="2000" baseline="-25000" dirty="0" smtClean="0">
                <a:latin typeface="Cambria Math" pitchFamily="18" charset="0"/>
                <a:ea typeface="Cambria Math" pitchFamily="18" charset="0"/>
              </a:rPr>
              <a:t>1</a:t>
            </a:r>
            <a:r>
              <a:rPr lang="en-US" sz="2000" i="1" dirty="0" smtClean="0"/>
              <a:t>a</a:t>
            </a:r>
            <a:r>
              <a:rPr lang="en-US" sz="2000" i="1" baseline="-25000" dirty="0" smtClean="0"/>
              <a:t>n</a:t>
            </a:r>
            <a:r>
              <a:rPr lang="en-US" sz="2000" i="1" baseline="-25000" dirty="0" smtClean="0">
                <a:latin typeface="Cambria Math"/>
                <a:ea typeface="Cambria Math"/>
              </a:rPr>
              <a:t>−</a:t>
            </a:r>
            <a:r>
              <a:rPr lang="en-US" sz="2000" baseline="-25000" dirty="0" smtClean="0">
                <a:latin typeface="Cambria Math" pitchFamily="18" charset="0"/>
                <a:ea typeface="Cambria Math" pitchFamily="18" charset="0"/>
              </a:rPr>
              <a:t>1</a:t>
            </a:r>
            <a:r>
              <a:rPr lang="en-US" sz="2000" i="1" baseline="-25000" dirty="0" smtClean="0"/>
              <a:t> </a:t>
            </a:r>
            <a:r>
              <a:rPr lang="en-US" sz="2000" i="1" dirty="0" smtClean="0"/>
              <a:t>+ c</a:t>
            </a:r>
            <a:r>
              <a:rPr lang="en-US" sz="2000" baseline="-25000" dirty="0" smtClean="0">
                <a:latin typeface="Cambria Math" pitchFamily="18" charset="0"/>
                <a:ea typeface="Cambria Math" pitchFamily="18" charset="0"/>
              </a:rPr>
              <a:t>2</a:t>
            </a:r>
            <a:r>
              <a:rPr lang="en-US" sz="2000" i="1" dirty="0" smtClean="0"/>
              <a:t>a</a:t>
            </a:r>
            <a:r>
              <a:rPr lang="en-US" sz="2000" i="1" baseline="-25000" dirty="0" smtClean="0"/>
              <a:t>n</a:t>
            </a:r>
            <a:r>
              <a:rPr lang="en-US" sz="2000" i="1" baseline="-25000" dirty="0" smtClean="0">
                <a:latin typeface="Cambria Math"/>
                <a:ea typeface="Cambria Math"/>
              </a:rPr>
              <a:t>−</a:t>
            </a:r>
            <a:r>
              <a:rPr lang="en-US" sz="2000" baseline="-25000" dirty="0" smtClean="0">
                <a:latin typeface="Cambria Math" pitchFamily="18" charset="0"/>
                <a:ea typeface="Cambria Math" pitchFamily="18" charset="0"/>
              </a:rPr>
              <a:t>2</a:t>
            </a:r>
            <a:r>
              <a:rPr lang="en-US" sz="2000" i="1" dirty="0" smtClean="0"/>
              <a:t> + ….. + c</a:t>
            </a:r>
            <a:r>
              <a:rPr lang="en-US" sz="2000" i="1" baseline="-25000" dirty="0" smtClean="0"/>
              <a:t>k</a:t>
            </a:r>
            <a:r>
              <a:rPr lang="en-US" sz="2000" i="1" dirty="0" smtClean="0"/>
              <a:t> a</a:t>
            </a:r>
            <a:r>
              <a:rPr lang="en-US" sz="2000" i="1" baseline="-25000" dirty="0" smtClean="0"/>
              <a:t>n</a:t>
            </a:r>
            <a:r>
              <a:rPr lang="en-US" sz="2000" i="1" baseline="-25000" dirty="0" smtClean="0">
                <a:latin typeface="Cambria Math"/>
                <a:ea typeface="Cambria Math"/>
              </a:rPr>
              <a:t>−</a:t>
            </a:r>
            <a:r>
              <a:rPr lang="en-US" sz="2000" i="1" baseline="-25000" dirty="0" smtClean="0"/>
              <a:t>k</a:t>
            </a:r>
            <a:r>
              <a:rPr lang="en-US" sz="2000" dirty="0" smtClean="0"/>
              <a:t> if and only if</a:t>
            </a:r>
          </a:p>
          <a:p>
            <a:pPr>
              <a:buNone/>
            </a:pPr>
            <a:endParaRPr lang="en-US" sz="2000" dirty="0" smtClean="0"/>
          </a:p>
          <a:p>
            <a:pPr>
              <a:buNone/>
            </a:pPr>
            <a:endParaRPr lang="en-US" sz="2000" dirty="0" smtClean="0"/>
          </a:p>
          <a:p>
            <a:pPr>
              <a:buNone/>
            </a:pPr>
            <a:endParaRPr lang="en-US" sz="2000" dirty="0"/>
          </a:p>
          <a:p>
            <a:pPr marL="179388" indent="-179388">
              <a:buNone/>
            </a:pPr>
            <a:r>
              <a:rPr lang="en-US" sz="2000" dirty="0" smtClean="0"/>
              <a:t>	for </a:t>
            </a:r>
            <a:r>
              <a:rPr lang="en-US" sz="2000" i="1" dirty="0" smtClean="0"/>
              <a:t>n</a:t>
            </a:r>
            <a:r>
              <a:rPr lang="en-US" sz="2000" dirty="0" smtClean="0"/>
              <a:t> = </a:t>
            </a:r>
            <a:r>
              <a:rPr lang="en-US" sz="2000" dirty="0" smtClean="0">
                <a:latin typeface="Cambria Math" pitchFamily="18" charset="0"/>
                <a:ea typeface="Cambria Math" pitchFamily="18" charset="0"/>
              </a:rPr>
              <a:t>0</a:t>
            </a:r>
            <a:r>
              <a:rPr lang="en-US" sz="2000" dirty="0" smtClean="0"/>
              <a:t>, </a:t>
            </a:r>
            <a:r>
              <a:rPr lang="en-US" sz="2000" dirty="0" smtClean="0">
                <a:latin typeface="Cambria Math" pitchFamily="18" charset="0"/>
                <a:ea typeface="Cambria Math" pitchFamily="18" charset="0"/>
              </a:rPr>
              <a:t>1</a:t>
            </a:r>
            <a:r>
              <a:rPr lang="en-US" sz="2000" dirty="0" smtClean="0"/>
              <a:t>, </a:t>
            </a:r>
            <a:r>
              <a:rPr lang="en-US" sz="2000" dirty="0" smtClean="0">
                <a:latin typeface="Cambria Math" pitchFamily="18" charset="0"/>
                <a:ea typeface="Cambria Math" pitchFamily="18" charset="0"/>
              </a:rPr>
              <a:t>2</a:t>
            </a:r>
            <a:r>
              <a:rPr lang="en-US" sz="2000" dirty="0" smtClean="0"/>
              <a:t>, …, where </a:t>
            </a:r>
            <a:r>
              <a:rPr lang="el-GR" sz="2000" dirty="0" smtClean="0">
                <a:latin typeface="Cambria Math"/>
                <a:ea typeface="Cambria Math"/>
              </a:rPr>
              <a:t>α</a:t>
            </a:r>
            <a:r>
              <a:rPr lang="en-US" sz="2000" i="1" baseline="-25000" dirty="0" err="1" smtClean="0">
                <a:ea typeface="Cambria Math"/>
              </a:rPr>
              <a:t>i,j</a:t>
            </a:r>
            <a:r>
              <a:rPr lang="en-US" sz="2000" dirty="0" smtClean="0">
                <a:latin typeface="Cambria Math"/>
                <a:ea typeface="Cambria Math"/>
              </a:rPr>
              <a:t> are constants for 1≤ </a:t>
            </a:r>
            <a:r>
              <a:rPr lang="en-US" sz="2000" i="1" dirty="0" err="1" smtClean="0">
                <a:ea typeface="Cambria Math"/>
              </a:rPr>
              <a:t>i</a:t>
            </a:r>
            <a:r>
              <a:rPr lang="en-US" sz="2000" i="1" dirty="0" smtClean="0">
                <a:ea typeface="Cambria Math"/>
              </a:rPr>
              <a:t> </a:t>
            </a:r>
            <a:r>
              <a:rPr lang="en-US" sz="2000" dirty="0" smtClean="0">
                <a:latin typeface="Cambria Math"/>
                <a:ea typeface="Cambria Math"/>
              </a:rPr>
              <a:t>≤ </a:t>
            </a:r>
            <a:r>
              <a:rPr lang="en-US" sz="2000" i="1" dirty="0" smtClean="0">
                <a:ea typeface="Cambria Math"/>
              </a:rPr>
              <a:t>t</a:t>
            </a:r>
            <a:r>
              <a:rPr lang="en-US" sz="2000" dirty="0" smtClean="0">
                <a:latin typeface="Cambria Math"/>
                <a:ea typeface="Cambria Math"/>
              </a:rPr>
              <a:t>  and 0≤ </a:t>
            </a:r>
            <a:r>
              <a:rPr lang="en-US" sz="2000" i="1" dirty="0" smtClean="0">
                <a:latin typeface="Cambria Math"/>
                <a:ea typeface="Cambria Math"/>
              </a:rPr>
              <a:t>j </a:t>
            </a:r>
            <a:r>
              <a:rPr lang="en-US" sz="2000" dirty="0" smtClean="0">
                <a:latin typeface="Cambria Math"/>
                <a:ea typeface="Cambria Math"/>
              </a:rPr>
              <a:t>≤ </a:t>
            </a:r>
            <a:r>
              <a:rPr lang="en-US" sz="2000" i="1" dirty="0" smtClean="0">
                <a:ea typeface="Cambria Math"/>
              </a:rPr>
              <a:t>m</a:t>
            </a:r>
            <a:r>
              <a:rPr lang="en-US" sz="2000" i="1" baseline="-25000" dirty="0" smtClean="0">
                <a:ea typeface="Cambria Math"/>
              </a:rPr>
              <a:t>i</a:t>
            </a:r>
            <a:r>
              <a:rPr lang="en-US" sz="2000" dirty="0" smtClean="0">
                <a:latin typeface="Cambria Math" pitchFamily="18" charset="0"/>
                <a:ea typeface="Cambria Math" pitchFamily="18" charset="0"/>
              </a:rPr>
              <a:t>-1</a:t>
            </a:r>
            <a:r>
              <a:rPr lang="en-US" sz="2000" dirty="0" smtClean="0">
                <a:latin typeface="Cambria Math"/>
                <a:ea typeface="Cambria Math"/>
              </a:rPr>
              <a:t>.</a:t>
            </a:r>
          </a:p>
          <a:p>
            <a:pPr>
              <a:buNone/>
            </a:pPr>
            <a:endParaRPr lang="en-US" altLang="zh-TW" sz="2000" b="1" dirty="0" smtClean="0"/>
          </a:p>
          <a:p>
            <a:pPr>
              <a:buNone/>
            </a:pPr>
            <a:r>
              <a:rPr lang="en-US" altLang="zh-TW" sz="2000" b="1" dirty="0" smtClean="0"/>
              <a:t>Example 8:</a:t>
            </a:r>
            <a:r>
              <a:rPr lang="en-US" altLang="zh-TW" sz="2000" dirty="0" smtClean="0">
                <a:solidFill>
                  <a:srgbClr val="00B050"/>
                </a:solidFill>
              </a:rPr>
              <a:t> </a:t>
            </a:r>
            <a:r>
              <a:rPr lang="en-US" altLang="zh-TW" sz="2000" dirty="0" smtClean="0"/>
              <a:t>Find the solution to the recurrence relation </a:t>
            </a:r>
          </a:p>
          <a:p>
            <a:pPr>
              <a:buNone/>
            </a:pPr>
            <a:r>
              <a:rPr lang="en-US" altLang="zh-TW" sz="2000" i="1" dirty="0"/>
              <a:t>	</a:t>
            </a:r>
            <a:r>
              <a:rPr lang="en-US" altLang="zh-TW" sz="2000" i="1" dirty="0" smtClean="0"/>
              <a:t>a</a:t>
            </a:r>
            <a:r>
              <a:rPr lang="en-US" altLang="zh-TW" sz="2000" i="1" baseline="-25000" dirty="0" smtClean="0"/>
              <a:t>n</a:t>
            </a:r>
            <a:r>
              <a:rPr lang="en-US" altLang="zh-TW" sz="2000" i="1" dirty="0" smtClean="0"/>
              <a:t> = -3a</a:t>
            </a:r>
            <a:r>
              <a:rPr lang="en-US" altLang="zh-TW" sz="2000" i="1" baseline="-25000" dirty="0" smtClean="0"/>
              <a:t>n-1 </a:t>
            </a:r>
            <a:r>
              <a:rPr lang="en-US" altLang="zh-TW" sz="2000" i="1" dirty="0" smtClean="0"/>
              <a:t>- 3a</a:t>
            </a:r>
            <a:r>
              <a:rPr lang="en-US" altLang="zh-TW" sz="2000" i="1" baseline="-25000" dirty="0" smtClean="0"/>
              <a:t>n-2 </a:t>
            </a:r>
            <a:r>
              <a:rPr lang="en-US" altLang="zh-TW" sz="2000" i="1" dirty="0" smtClean="0"/>
              <a:t>- a</a:t>
            </a:r>
            <a:r>
              <a:rPr lang="en-US" altLang="zh-TW" sz="2000" i="1" baseline="-25000" dirty="0" smtClean="0"/>
              <a:t>n-3</a:t>
            </a:r>
          </a:p>
          <a:p>
            <a:pPr>
              <a:buNone/>
            </a:pPr>
            <a:r>
              <a:rPr lang="en-US" altLang="zh-TW" sz="2000" dirty="0"/>
              <a:t>w</a:t>
            </a:r>
            <a:r>
              <a:rPr lang="en-US" altLang="zh-TW" sz="2000" dirty="0" smtClean="0"/>
              <a:t>ith the initial conditions</a:t>
            </a:r>
            <a:r>
              <a:rPr lang="en-US" altLang="zh-TW" sz="2000" i="1" dirty="0" smtClean="0"/>
              <a:t> a</a:t>
            </a:r>
            <a:r>
              <a:rPr lang="en-US" altLang="zh-TW" sz="2000" i="1" baseline="-25000" dirty="0" smtClean="0"/>
              <a:t>0</a:t>
            </a:r>
            <a:r>
              <a:rPr lang="en-US" altLang="zh-TW" sz="2000" i="1" dirty="0" smtClean="0"/>
              <a:t>=1 </a:t>
            </a:r>
            <a:r>
              <a:rPr lang="en-US" altLang="zh-TW" sz="2000" dirty="0" smtClean="0"/>
              <a:t>and </a:t>
            </a:r>
            <a:r>
              <a:rPr lang="en-US" altLang="zh-TW" sz="2000" i="1" dirty="0" smtClean="0"/>
              <a:t>a</a:t>
            </a:r>
            <a:r>
              <a:rPr lang="en-US" altLang="zh-TW" sz="2000" i="1" baseline="-25000" dirty="0" smtClean="0"/>
              <a:t>1</a:t>
            </a:r>
            <a:r>
              <a:rPr lang="en-US" altLang="zh-TW" sz="2000" dirty="0" smtClean="0"/>
              <a:t>=-2, and </a:t>
            </a:r>
            <a:r>
              <a:rPr lang="en-US" altLang="zh-TW" sz="2000" i="1" dirty="0" smtClean="0"/>
              <a:t>a</a:t>
            </a:r>
            <a:r>
              <a:rPr lang="en-US" altLang="zh-TW" sz="2000" i="1" baseline="-25000" dirty="0" smtClean="0"/>
              <a:t>2</a:t>
            </a:r>
            <a:r>
              <a:rPr lang="en-US" altLang="zh-TW" sz="2000" dirty="0" smtClean="0"/>
              <a:t>=-1.</a:t>
            </a:r>
          </a:p>
          <a:p>
            <a:pPr>
              <a:buNone/>
            </a:pPr>
            <a:r>
              <a:rPr lang="en-US" altLang="zh-TW" sz="2000" b="1" dirty="0" smtClean="0"/>
              <a:t>Solution: </a:t>
            </a:r>
            <a:r>
              <a:rPr lang="en-US" altLang="zh-TW" sz="2000" dirty="0" smtClean="0"/>
              <a:t>(show time)</a:t>
            </a:r>
          </a:p>
          <a:p>
            <a:pPr>
              <a:buNone/>
            </a:pPr>
            <a:endParaRPr lang="zh-TW" altLang="en-US" sz="2000" dirty="0" smtClean="0"/>
          </a:p>
          <a:p>
            <a:pPr>
              <a:buNone/>
            </a:pPr>
            <a:endParaRPr lang="en-US" sz="2000" dirty="0"/>
          </a:p>
        </p:txBody>
      </p:sp>
      <p:pic>
        <p:nvPicPr>
          <p:cNvPr id="11" name="Picture 10" descr="addin_tmp.png"/>
          <p:cNvPicPr>
            <a:picLocks noChangeAspect="1"/>
          </p:cNvPicPr>
          <p:nvPr>
            <p:custDataLst>
              <p:tags r:id="rId1"/>
            </p:custDataLst>
          </p:nvPr>
        </p:nvPicPr>
        <p:blipFill>
          <a:blip r:embed="rId5" cstate="print"/>
          <a:stretch>
            <a:fillRect/>
          </a:stretch>
        </p:blipFill>
        <p:spPr>
          <a:xfrm>
            <a:off x="2057400" y="2997132"/>
            <a:ext cx="4800600" cy="280395"/>
          </a:xfrm>
          <a:prstGeom prst="rect">
            <a:avLst/>
          </a:prstGeom>
        </p:spPr>
      </p:pic>
      <p:pic>
        <p:nvPicPr>
          <p:cNvPr id="13" name="Picture 12" descr="addin_tmp.png"/>
          <p:cNvPicPr>
            <a:picLocks noChangeAspect="1"/>
          </p:cNvPicPr>
          <p:nvPr>
            <p:custDataLst>
              <p:tags r:id="rId2"/>
            </p:custDataLst>
          </p:nvPr>
        </p:nvPicPr>
        <p:blipFill>
          <a:blip r:embed="rId6" cstate="print"/>
          <a:stretch>
            <a:fillRect/>
          </a:stretch>
        </p:blipFill>
        <p:spPr>
          <a:xfrm>
            <a:off x="2438400" y="3312839"/>
            <a:ext cx="4419600" cy="282263"/>
          </a:xfrm>
          <a:prstGeom prst="rect">
            <a:avLst/>
          </a:prstGeom>
        </p:spPr>
      </p:pic>
      <p:pic>
        <p:nvPicPr>
          <p:cNvPr id="15" name="Picture 14" descr="addin_tmp.png"/>
          <p:cNvPicPr>
            <a:picLocks noChangeAspect="1"/>
          </p:cNvPicPr>
          <p:nvPr>
            <p:custDataLst>
              <p:tags r:id="rId3"/>
            </p:custDataLst>
          </p:nvPr>
        </p:nvPicPr>
        <p:blipFill>
          <a:blip r:embed="rId7" cstate="print"/>
          <a:stretch>
            <a:fillRect/>
          </a:stretch>
        </p:blipFill>
        <p:spPr>
          <a:xfrm>
            <a:off x="1828800" y="3599970"/>
            <a:ext cx="5029200" cy="28623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Linear </a:t>
            </a:r>
            <a:r>
              <a:rPr lang="en-US" sz="4000" dirty="0" err="1" smtClean="0">
                <a:solidFill>
                  <a:srgbClr val="FF0000"/>
                </a:solidFill>
              </a:rPr>
              <a:t>Non</a:t>
            </a:r>
            <a:r>
              <a:rPr lang="en-US" sz="4000" dirty="0" err="1" smtClean="0"/>
              <a:t>homogeneous</a:t>
            </a:r>
            <a:r>
              <a:rPr lang="en-US" sz="4000" dirty="0" smtClean="0"/>
              <a:t> Recurrence Relations </a:t>
            </a:r>
            <a:r>
              <a:rPr lang="en-US" sz="4000" dirty="0" smtClean="0">
                <a:solidFill>
                  <a:srgbClr val="FF0000"/>
                </a:solidFill>
              </a:rPr>
              <a:t>with Constant Coefficients</a:t>
            </a:r>
            <a:endParaRPr lang="en-US" sz="4000" dirty="0">
              <a:solidFill>
                <a:srgbClr val="FF0000"/>
              </a:solidFill>
            </a:endParaRPr>
          </a:p>
        </p:txBody>
      </p:sp>
      <p:sp>
        <p:nvSpPr>
          <p:cNvPr id="3" name="Content Placeholder 2"/>
          <p:cNvSpPr>
            <a:spLocks noGrp="1"/>
          </p:cNvSpPr>
          <p:nvPr>
            <p:ph idx="1"/>
          </p:nvPr>
        </p:nvSpPr>
        <p:spPr>
          <a:xfrm>
            <a:off x="304800" y="1600200"/>
            <a:ext cx="8610600" cy="4525963"/>
          </a:xfrm>
        </p:spPr>
        <p:txBody>
          <a:bodyPr/>
          <a:lstStyle/>
          <a:p>
            <a:pPr marL="179388" indent="-179388">
              <a:buNone/>
            </a:pPr>
            <a:r>
              <a:rPr lang="en-US" sz="2400" b="1" dirty="0" smtClean="0"/>
              <a:t>Definition: </a:t>
            </a:r>
            <a:r>
              <a:rPr lang="en-US" sz="2400" dirty="0" smtClean="0"/>
              <a:t>A </a:t>
            </a:r>
            <a:r>
              <a:rPr lang="en-US" sz="2400" i="1" dirty="0" smtClean="0"/>
              <a:t>linear </a:t>
            </a:r>
            <a:r>
              <a:rPr lang="en-US" sz="2400" i="1" dirty="0" err="1" smtClean="0">
                <a:solidFill>
                  <a:srgbClr val="FF0000"/>
                </a:solidFill>
              </a:rPr>
              <a:t>nonhomogeneous</a:t>
            </a:r>
            <a:r>
              <a:rPr lang="en-US" sz="2400" i="1" dirty="0" smtClean="0"/>
              <a:t> recurrence relation with constant coefficients </a:t>
            </a:r>
            <a:r>
              <a:rPr lang="en-US" sz="2400" dirty="0" smtClean="0"/>
              <a:t>is a recurrence relation of the form:</a:t>
            </a:r>
          </a:p>
          <a:p>
            <a:pPr marL="179388" indent="-179388">
              <a:buNone/>
            </a:pPr>
            <a:r>
              <a:rPr lang="en-US" sz="2400" i="1" dirty="0" smtClean="0"/>
              <a:t>          a</a:t>
            </a:r>
            <a:r>
              <a:rPr lang="en-US" sz="2400" i="1" baseline="-25000" dirty="0" smtClean="0"/>
              <a:t>n</a:t>
            </a:r>
            <a:r>
              <a:rPr lang="en-US" sz="2400" i="1" dirty="0" smtClean="0"/>
              <a:t> = c</a:t>
            </a:r>
            <a:r>
              <a:rPr lang="en-US" sz="2400" baseline="-25000" dirty="0" smtClean="0">
                <a:latin typeface="Cambria Math" pitchFamily="18" charset="0"/>
                <a:ea typeface="Cambria Math" pitchFamily="18" charset="0"/>
              </a:rPr>
              <a:t>1</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c</a:t>
            </a:r>
            <a:r>
              <a:rPr lang="en-US" sz="2400" baseline="-25000" dirty="0" smtClean="0">
                <a:latin typeface="Cambria Math" pitchFamily="18" charset="0"/>
                <a:ea typeface="Cambria Math" pitchFamily="18" charset="0"/>
              </a:rPr>
              <a:t>2</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2</a:t>
            </a:r>
            <a:r>
              <a:rPr lang="en-US" sz="2400" i="1" dirty="0" smtClean="0"/>
              <a:t> + ….. + c</a:t>
            </a:r>
            <a:r>
              <a:rPr lang="en-US" sz="2400" i="1" baseline="-25000" dirty="0" smtClean="0"/>
              <a:t>k</a:t>
            </a:r>
            <a:r>
              <a:rPr lang="en-US" sz="2400" i="1" dirty="0" smtClean="0"/>
              <a:t> a</a:t>
            </a:r>
            <a:r>
              <a:rPr lang="en-US" sz="2400" i="1" baseline="-25000" dirty="0" smtClean="0"/>
              <a:t>n</a:t>
            </a:r>
            <a:r>
              <a:rPr lang="en-US" sz="2400" i="1" baseline="-25000" dirty="0" smtClean="0">
                <a:latin typeface="Cambria Math"/>
                <a:ea typeface="Cambria Math"/>
              </a:rPr>
              <a:t>−</a:t>
            </a:r>
            <a:r>
              <a:rPr lang="en-US" sz="2400" i="1" baseline="-25000" dirty="0" smtClean="0"/>
              <a:t>k </a:t>
            </a:r>
            <a:r>
              <a:rPr lang="en-US" sz="2400" i="1" dirty="0" smtClean="0">
                <a:solidFill>
                  <a:srgbClr val="FF0000"/>
                </a:solidFill>
              </a:rPr>
              <a:t>+ F</a:t>
            </a:r>
            <a:r>
              <a:rPr lang="en-US" sz="2400" dirty="0" smtClean="0">
                <a:solidFill>
                  <a:srgbClr val="FF0000"/>
                </a:solidFill>
              </a:rPr>
              <a:t>(</a:t>
            </a:r>
            <a:r>
              <a:rPr lang="en-US" sz="2400" i="1" dirty="0" smtClean="0">
                <a:solidFill>
                  <a:srgbClr val="FF0000"/>
                </a:solidFill>
              </a:rPr>
              <a:t>n</a:t>
            </a:r>
            <a:r>
              <a:rPr lang="en-US" sz="2400" dirty="0" smtClean="0">
                <a:solidFill>
                  <a:srgbClr val="FF0000"/>
                </a:solidFill>
              </a:rPr>
              <a:t>)</a:t>
            </a:r>
            <a:r>
              <a:rPr lang="en-US" sz="2400" i="1" baseline="-25000" dirty="0" smtClean="0">
                <a:solidFill>
                  <a:srgbClr val="FF0000"/>
                </a:solidFill>
              </a:rPr>
              <a:t> </a:t>
            </a:r>
            <a:r>
              <a:rPr lang="en-US" sz="2400" i="1" baseline="-25000" dirty="0" smtClean="0"/>
              <a:t>,</a:t>
            </a:r>
            <a:endParaRPr lang="en-US" sz="2400" b="1" dirty="0"/>
          </a:p>
          <a:p>
            <a:pPr marL="179388" indent="-179388">
              <a:buNone/>
            </a:pPr>
            <a:r>
              <a:rPr lang="en-US" sz="2400" b="1" dirty="0" smtClean="0"/>
              <a:t>	</a:t>
            </a:r>
            <a:r>
              <a:rPr lang="en-US" sz="2400" dirty="0" smtClean="0"/>
              <a:t>where </a:t>
            </a:r>
            <a:r>
              <a:rPr lang="en-US" sz="2400" i="1" dirty="0" smtClean="0"/>
              <a:t>c</a:t>
            </a:r>
            <a:r>
              <a:rPr lang="en-US" sz="2400" baseline="-25000" dirty="0" smtClean="0">
                <a:latin typeface="Cambria Math" pitchFamily="18" charset="0"/>
                <a:ea typeface="Cambria Math" pitchFamily="18" charset="0"/>
              </a:rPr>
              <a:t>1</a:t>
            </a:r>
            <a:r>
              <a:rPr lang="en-US" sz="2400" i="1" dirty="0" smtClean="0"/>
              <a:t>, c</a:t>
            </a:r>
            <a:r>
              <a:rPr lang="en-US" sz="2400" baseline="-25000" dirty="0" smtClean="0">
                <a:latin typeface="Cambria Math" pitchFamily="18" charset="0"/>
                <a:ea typeface="Cambria Math" pitchFamily="18" charset="0"/>
              </a:rPr>
              <a:t>2</a:t>
            </a:r>
            <a:r>
              <a:rPr lang="en-US" sz="2400" i="1" dirty="0" smtClean="0"/>
              <a:t>, ….,c</a:t>
            </a:r>
            <a:r>
              <a:rPr lang="en-US" sz="2400" i="1" baseline="-25000" dirty="0" smtClean="0"/>
              <a:t>k</a:t>
            </a:r>
            <a:r>
              <a:rPr lang="en-US" sz="2400" i="1" dirty="0" smtClean="0"/>
              <a:t> </a:t>
            </a:r>
            <a:r>
              <a:rPr lang="en-US" sz="2400" dirty="0" smtClean="0"/>
              <a:t>are real numbers, and </a:t>
            </a:r>
            <a:r>
              <a:rPr lang="en-US" sz="2400" i="1" dirty="0" smtClean="0"/>
              <a:t>F</a:t>
            </a:r>
            <a:r>
              <a:rPr lang="en-US" sz="2400" dirty="0" smtClean="0"/>
              <a:t>(</a:t>
            </a:r>
            <a:r>
              <a:rPr lang="en-US" sz="2400" i="1" dirty="0" smtClean="0"/>
              <a:t>n</a:t>
            </a:r>
            <a:r>
              <a:rPr lang="en-US" sz="2400" dirty="0" smtClean="0"/>
              <a:t>)</a:t>
            </a:r>
            <a:r>
              <a:rPr lang="en-US" sz="2400" dirty="0" smtClean="0">
                <a:latin typeface="Cambria Math" pitchFamily="18" charset="0"/>
                <a:ea typeface="Cambria Math" pitchFamily="18" charset="0"/>
              </a:rPr>
              <a:t> is a function not identically zero depending only on </a:t>
            </a:r>
            <a:r>
              <a:rPr lang="en-US" sz="2400" i="1" dirty="0" smtClean="0">
                <a:latin typeface="Cambria Math" pitchFamily="18" charset="0"/>
                <a:ea typeface="Cambria Math" pitchFamily="18" charset="0"/>
              </a:rPr>
              <a:t>n</a:t>
            </a:r>
            <a:r>
              <a:rPr lang="en-US" sz="2400" dirty="0" smtClean="0">
                <a:latin typeface="Cambria Math" pitchFamily="18" charset="0"/>
                <a:ea typeface="Cambria Math" pitchFamily="18" charset="0"/>
              </a:rPr>
              <a:t>.</a:t>
            </a:r>
          </a:p>
          <a:p>
            <a:pPr marL="179388" indent="-179388">
              <a:buNone/>
            </a:pPr>
            <a:r>
              <a:rPr lang="en-US" sz="2400" dirty="0">
                <a:latin typeface="Cambria Math" pitchFamily="18" charset="0"/>
                <a:ea typeface="Cambria Math" pitchFamily="18" charset="0"/>
              </a:rPr>
              <a:t>	</a:t>
            </a:r>
            <a:r>
              <a:rPr lang="en-US" sz="2400" dirty="0" smtClean="0">
                <a:latin typeface="Cambria Math" pitchFamily="18" charset="0"/>
                <a:ea typeface="Cambria Math" pitchFamily="18" charset="0"/>
              </a:rPr>
              <a:t>The recurrence relation</a:t>
            </a:r>
          </a:p>
          <a:p>
            <a:pPr>
              <a:buNone/>
            </a:pPr>
            <a:r>
              <a:rPr lang="en-US" sz="2400" i="1" dirty="0" smtClean="0">
                <a:latin typeface="Cambria Math" pitchFamily="18" charset="0"/>
                <a:ea typeface="Cambria Math" pitchFamily="18" charset="0"/>
              </a:rPr>
              <a:t>          </a:t>
            </a:r>
            <a:r>
              <a:rPr lang="en-US" sz="2400" i="1" dirty="0" smtClean="0"/>
              <a:t>a</a:t>
            </a:r>
            <a:r>
              <a:rPr lang="en-US" sz="2400" i="1" baseline="-25000" dirty="0" smtClean="0"/>
              <a:t>n</a:t>
            </a:r>
            <a:r>
              <a:rPr lang="en-US" sz="2400" i="1" dirty="0" smtClean="0"/>
              <a:t> = c</a:t>
            </a:r>
            <a:r>
              <a:rPr lang="en-US" sz="2400" baseline="-25000" dirty="0" smtClean="0">
                <a:latin typeface="Cambria Math" pitchFamily="18" charset="0"/>
                <a:ea typeface="Cambria Math" pitchFamily="18" charset="0"/>
              </a:rPr>
              <a:t>1</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c</a:t>
            </a:r>
            <a:r>
              <a:rPr lang="en-US" sz="2400" baseline="-25000" dirty="0" smtClean="0">
                <a:latin typeface="Cambria Math" pitchFamily="18" charset="0"/>
                <a:ea typeface="Cambria Math" pitchFamily="18" charset="0"/>
              </a:rPr>
              <a:t>2</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2</a:t>
            </a:r>
            <a:r>
              <a:rPr lang="en-US" sz="2400" i="1" dirty="0" smtClean="0"/>
              <a:t> + ….. + c</a:t>
            </a:r>
            <a:r>
              <a:rPr lang="en-US" sz="2400" i="1" baseline="-25000" dirty="0" smtClean="0"/>
              <a:t>k</a:t>
            </a:r>
            <a:r>
              <a:rPr lang="en-US" sz="2400" i="1" dirty="0" smtClean="0"/>
              <a:t> a</a:t>
            </a:r>
            <a:r>
              <a:rPr lang="en-US" sz="2400" i="1" baseline="-25000" dirty="0" smtClean="0"/>
              <a:t>n</a:t>
            </a:r>
            <a:r>
              <a:rPr lang="en-US" sz="2400" i="1" baseline="-25000" dirty="0" smtClean="0">
                <a:latin typeface="Cambria Math"/>
                <a:ea typeface="Cambria Math"/>
              </a:rPr>
              <a:t>−</a:t>
            </a:r>
            <a:r>
              <a:rPr lang="en-US" sz="2400" i="1" baseline="-25000" dirty="0" smtClean="0"/>
              <a:t>k ,</a:t>
            </a:r>
            <a:endParaRPr lang="en-US" sz="2400" dirty="0" smtClean="0">
              <a:latin typeface="Cambria Math" pitchFamily="18" charset="0"/>
              <a:ea typeface="Cambria Math" pitchFamily="18" charset="0"/>
            </a:endParaRPr>
          </a:p>
          <a:p>
            <a:pPr>
              <a:buNone/>
            </a:pPr>
            <a:r>
              <a:rPr lang="en-US" sz="2400" dirty="0" smtClean="0">
                <a:latin typeface="Cambria Math" pitchFamily="18" charset="0"/>
                <a:ea typeface="Cambria Math" pitchFamily="18" charset="0"/>
              </a:rPr>
              <a:t>   is called the </a:t>
            </a:r>
            <a:r>
              <a:rPr lang="en-US" sz="2400" dirty="0" smtClean="0">
                <a:solidFill>
                  <a:srgbClr val="FF0000"/>
                </a:solidFill>
                <a:latin typeface="Cambria Math" pitchFamily="18" charset="0"/>
                <a:ea typeface="Cambria Math" pitchFamily="18" charset="0"/>
              </a:rPr>
              <a:t>associated homogeneous recurrence relation</a:t>
            </a:r>
            <a:r>
              <a:rPr lang="en-US" sz="2400" dirty="0" smtClean="0">
                <a:latin typeface="Cambria Math" pitchFamily="18" charset="0"/>
                <a:ea typeface="Cambria Math" pitchFamily="18" charset="0"/>
              </a:rPr>
              <a:t>.</a:t>
            </a:r>
            <a:endParaRPr lang="en-US" sz="2400"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Linear </a:t>
            </a:r>
            <a:r>
              <a:rPr lang="en-US" sz="3600" dirty="0" err="1" smtClean="0">
                <a:solidFill>
                  <a:srgbClr val="FF0000"/>
                </a:solidFill>
              </a:rPr>
              <a:t>Non</a:t>
            </a:r>
            <a:r>
              <a:rPr lang="en-US" sz="3600" dirty="0" err="1" smtClean="0"/>
              <a:t>homogeneous</a:t>
            </a:r>
            <a:r>
              <a:rPr lang="en-US" sz="3600" dirty="0" smtClean="0"/>
              <a:t> Recurrence Relations with </a:t>
            </a:r>
            <a:r>
              <a:rPr lang="en-US" sz="3600" dirty="0" smtClean="0">
                <a:solidFill>
                  <a:srgbClr val="FF0000"/>
                </a:solidFill>
              </a:rPr>
              <a:t>Constant Coefficients </a:t>
            </a:r>
            <a:r>
              <a:rPr lang="en-US" sz="3600" dirty="0" smtClean="0"/>
              <a:t>(</a:t>
            </a:r>
            <a:r>
              <a:rPr lang="en-US" sz="3600" i="1" dirty="0" smtClean="0"/>
              <a:t>cont.</a:t>
            </a:r>
            <a:r>
              <a:rPr lang="en-US" sz="3600" dirty="0" smtClean="0"/>
              <a:t>)</a:t>
            </a:r>
            <a:endParaRPr lang="en-US" sz="3600" dirty="0"/>
          </a:p>
        </p:txBody>
      </p:sp>
      <p:sp>
        <p:nvSpPr>
          <p:cNvPr id="3" name="Content Placeholder 2"/>
          <p:cNvSpPr>
            <a:spLocks noGrp="1"/>
          </p:cNvSpPr>
          <p:nvPr>
            <p:ph idx="1"/>
          </p:nvPr>
        </p:nvSpPr>
        <p:spPr/>
        <p:txBody>
          <a:bodyPr>
            <a:normAutofit fontScale="92500" lnSpcReduction="10000"/>
          </a:bodyPr>
          <a:lstStyle/>
          <a:p>
            <a:pPr marL="179388" indent="-179388"/>
            <a:r>
              <a:rPr lang="en-US" sz="2400" dirty="0" smtClean="0"/>
              <a:t>The following are linear </a:t>
            </a:r>
            <a:r>
              <a:rPr lang="en-US" sz="2400" dirty="0" err="1" smtClean="0"/>
              <a:t>nonhomogeneous</a:t>
            </a:r>
            <a:r>
              <a:rPr lang="en-US" sz="2400" dirty="0" smtClean="0"/>
              <a:t> recurrence relations with constant coefficients:</a:t>
            </a:r>
          </a:p>
          <a:p>
            <a:pPr>
              <a:buNone/>
            </a:pPr>
            <a:r>
              <a:rPr lang="en-US" sz="2400" b="1" i="1" dirty="0" smtClean="0"/>
              <a:t>    </a:t>
            </a:r>
            <a:r>
              <a:rPr lang="en-US" sz="2400" i="1" dirty="0" smtClean="0"/>
              <a:t>a</a:t>
            </a:r>
            <a:r>
              <a:rPr lang="en-US" sz="2400" i="1" baseline="-25000" dirty="0" smtClean="0"/>
              <a:t>n</a:t>
            </a:r>
            <a:r>
              <a:rPr lang="en-US" sz="2400" i="1" dirty="0" smtClean="0"/>
              <a:t> =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solidFill>
                  <a:srgbClr val="FF0000"/>
                </a:solidFill>
              </a:rPr>
              <a:t>+ </a:t>
            </a:r>
            <a:r>
              <a:rPr lang="en-US" sz="2400" dirty="0" smtClean="0">
                <a:solidFill>
                  <a:srgbClr val="FF0000"/>
                </a:solidFill>
                <a:latin typeface="Cambria Math" pitchFamily="18" charset="0"/>
                <a:ea typeface="Cambria Math" pitchFamily="18" charset="0"/>
              </a:rPr>
              <a:t>2</a:t>
            </a:r>
            <a:r>
              <a:rPr lang="en-US" sz="2400" i="1" baseline="30000" dirty="0" smtClean="0">
                <a:solidFill>
                  <a:srgbClr val="FF0000"/>
                </a:solidFill>
              </a:rPr>
              <a:t>n</a:t>
            </a:r>
            <a:r>
              <a:rPr lang="en-US" sz="2400" i="1" baseline="-25000" dirty="0" smtClean="0">
                <a:solidFill>
                  <a:srgbClr val="FF0000"/>
                </a:solidFill>
              </a:rPr>
              <a:t> </a:t>
            </a:r>
            <a:r>
              <a:rPr lang="en-US" sz="2400" i="1" baseline="-25000" dirty="0" smtClean="0"/>
              <a:t>,</a:t>
            </a:r>
          </a:p>
          <a:p>
            <a:pPr>
              <a:buNone/>
            </a:pPr>
            <a:r>
              <a:rPr lang="en-US" sz="2400" i="1" dirty="0" smtClean="0"/>
              <a:t>    a</a:t>
            </a:r>
            <a:r>
              <a:rPr lang="en-US" sz="2400" i="1" baseline="-25000" dirty="0" smtClean="0"/>
              <a:t>n</a:t>
            </a:r>
            <a:r>
              <a:rPr lang="en-US" sz="2400" i="1" dirty="0" smtClean="0"/>
              <a:t> =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2</a:t>
            </a:r>
            <a:r>
              <a:rPr lang="en-US" sz="2400" i="1" dirty="0" smtClean="0"/>
              <a:t> </a:t>
            </a:r>
            <a:r>
              <a:rPr lang="en-US" sz="2400" i="1" dirty="0" smtClean="0">
                <a:solidFill>
                  <a:srgbClr val="FF0000"/>
                </a:solidFill>
              </a:rPr>
              <a:t>+ n</a:t>
            </a:r>
            <a:r>
              <a:rPr lang="en-US" sz="2400" baseline="30000" dirty="0" smtClean="0">
                <a:solidFill>
                  <a:srgbClr val="FF0000"/>
                </a:solidFill>
                <a:latin typeface="Cambria Math" pitchFamily="18" charset="0"/>
                <a:ea typeface="Cambria Math" pitchFamily="18" charset="0"/>
              </a:rPr>
              <a:t>2</a:t>
            </a:r>
            <a:r>
              <a:rPr lang="en-US" sz="2400" i="1" dirty="0" smtClean="0">
                <a:solidFill>
                  <a:srgbClr val="FF0000"/>
                </a:solidFill>
              </a:rPr>
              <a:t> + n + </a:t>
            </a:r>
            <a:r>
              <a:rPr lang="en-US" sz="2400" dirty="0" smtClean="0">
                <a:solidFill>
                  <a:srgbClr val="FF0000"/>
                </a:solidFill>
                <a:latin typeface="Cambria Math" pitchFamily="18" charset="0"/>
                <a:ea typeface="Cambria Math" pitchFamily="18" charset="0"/>
              </a:rPr>
              <a:t>1</a:t>
            </a:r>
            <a:r>
              <a:rPr lang="en-US" sz="2400" i="1" dirty="0" smtClean="0"/>
              <a:t>, </a:t>
            </a:r>
          </a:p>
          <a:p>
            <a:pPr>
              <a:buNone/>
            </a:pPr>
            <a:r>
              <a:rPr lang="en-US" sz="2400" i="1" dirty="0" smtClean="0"/>
              <a:t>    a</a:t>
            </a:r>
            <a:r>
              <a:rPr lang="en-US" sz="2400" i="1" baseline="-25000" dirty="0" smtClean="0"/>
              <a:t>n</a:t>
            </a:r>
            <a:r>
              <a:rPr lang="en-US" sz="2400" i="1" dirty="0" smtClean="0"/>
              <a:t> = </a:t>
            </a:r>
            <a:r>
              <a:rPr lang="en-US" sz="2400" dirty="0" smtClean="0">
                <a:latin typeface="Cambria Math" pitchFamily="18" charset="0"/>
                <a:ea typeface="Cambria Math" pitchFamily="18" charset="0"/>
              </a:rPr>
              <a:t>3</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solidFill>
                  <a:srgbClr val="FF0000"/>
                </a:solidFill>
              </a:rPr>
              <a:t>+  n</a:t>
            </a:r>
            <a:r>
              <a:rPr lang="en-US" sz="2400" dirty="0" smtClean="0">
                <a:solidFill>
                  <a:srgbClr val="FF0000"/>
                </a:solidFill>
                <a:latin typeface="Cambria Math" pitchFamily="18" charset="0"/>
                <a:ea typeface="Cambria Math" pitchFamily="18" charset="0"/>
              </a:rPr>
              <a:t>3</a:t>
            </a:r>
            <a:r>
              <a:rPr lang="en-US" sz="2400" i="1" baseline="30000" dirty="0" smtClean="0">
                <a:solidFill>
                  <a:srgbClr val="FF0000"/>
                </a:solidFill>
                <a:latin typeface="Cambria Math" pitchFamily="18" charset="0"/>
                <a:ea typeface="Cambria Math" pitchFamily="18" charset="0"/>
              </a:rPr>
              <a:t>n</a:t>
            </a:r>
            <a:r>
              <a:rPr lang="en-US" sz="2400" i="1" dirty="0" smtClean="0">
                <a:solidFill>
                  <a:srgbClr val="FF0000"/>
                </a:solidFill>
              </a:rPr>
              <a:t> </a:t>
            </a:r>
            <a:r>
              <a:rPr lang="en-US" sz="2400" i="1" dirty="0" smtClean="0"/>
              <a:t>,</a:t>
            </a:r>
          </a:p>
          <a:p>
            <a:pPr>
              <a:buNone/>
            </a:pPr>
            <a:r>
              <a:rPr lang="en-US" sz="2400" i="1" dirty="0" smtClean="0"/>
              <a:t>    a</a:t>
            </a:r>
            <a:r>
              <a:rPr lang="en-US" sz="2400" i="1" baseline="-25000" dirty="0" smtClean="0"/>
              <a:t>n</a:t>
            </a:r>
            <a:r>
              <a:rPr lang="en-US" sz="2400" i="1" dirty="0" smtClean="0"/>
              <a:t> =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2</a:t>
            </a:r>
            <a:r>
              <a:rPr lang="en-US" sz="2400" i="1" dirty="0" smtClean="0"/>
              <a:t> +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3 </a:t>
            </a:r>
            <a:r>
              <a:rPr lang="en-US" sz="2400" i="1" dirty="0" smtClean="0">
                <a:solidFill>
                  <a:srgbClr val="FF0000"/>
                </a:solidFill>
              </a:rPr>
              <a:t>+ n</a:t>
            </a:r>
            <a:r>
              <a:rPr lang="en-US" sz="2400" dirty="0" smtClean="0">
                <a:solidFill>
                  <a:srgbClr val="FF0000"/>
                </a:solidFill>
              </a:rPr>
              <a:t>!</a:t>
            </a:r>
            <a:r>
              <a:rPr lang="en-US" sz="2400" dirty="0" smtClean="0"/>
              <a:t> </a:t>
            </a:r>
            <a:endParaRPr lang="en-US" sz="2400" b="1" dirty="0"/>
          </a:p>
          <a:p>
            <a:pPr marL="179388" indent="-179388">
              <a:buNone/>
            </a:pPr>
            <a:r>
              <a:rPr lang="en-US" sz="2400" b="1" dirty="0" smtClean="0"/>
              <a:t>	</a:t>
            </a:r>
            <a:r>
              <a:rPr lang="en-US" sz="2400" dirty="0" smtClean="0"/>
              <a:t>where the following are the </a:t>
            </a:r>
            <a:r>
              <a:rPr lang="en-US" sz="2400" dirty="0" smtClean="0">
                <a:solidFill>
                  <a:srgbClr val="FF0000"/>
                </a:solidFill>
              </a:rPr>
              <a:t>associated linear homogeneous recurrence relations</a:t>
            </a:r>
            <a:r>
              <a:rPr lang="en-US" sz="2400" dirty="0" smtClean="0"/>
              <a:t>, respectively:</a:t>
            </a:r>
          </a:p>
          <a:p>
            <a:pPr marL="179388" indent="-179388">
              <a:buNone/>
            </a:pPr>
            <a:r>
              <a:rPr lang="en-US" sz="2400" i="1" dirty="0" smtClean="0"/>
              <a:t>    a</a:t>
            </a:r>
            <a:r>
              <a:rPr lang="en-US" sz="2400" i="1" baseline="-25000" dirty="0" smtClean="0"/>
              <a:t>n</a:t>
            </a:r>
            <a:r>
              <a:rPr lang="en-US" sz="2400" i="1" dirty="0" smtClean="0"/>
              <a:t> =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p>
          <a:p>
            <a:pPr>
              <a:buNone/>
            </a:pPr>
            <a:r>
              <a:rPr lang="en-US" sz="2400" i="1" dirty="0" smtClean="0"/>
              <a:t>    a</a:t>
            </a:r>
            <a:r>
              <a:rPr lang="en-US" sz="2400" i="1" baseline="-25000" dirty="0" smtClean="0"/>
              <a:t>n</a:t>
            </a:r>
            <a:r>
              <a:rPr lang="en-US" sz="2400" i="1" dirty="0" smtClean="0"/>
              <a:t> =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2</a:t>
            </a:r>
            <a:r>
              <a:rPr lang="en-US" sz="2400" i="1" dirty="0" smtClean="0"/>
              <a:t>, </a:t>
            </a:r>
          </a:p>
          <a:p>
            <a:pPr>
              <a:buNone/>
            </a:pPr>
            <a:r>
              <a:rPr lang="en-US" sz="2400" i="1" dirty="0" smtClean="0"/>
              <a:t>    a</a:t>
            </a:r>
            <a:r>
              <a:rPr lang="en-US" sz="2400" i="1" baseline="-25000" dirty="0" smtClean="0"/>
              <a:t>n</a:t>
            </a:r>
            <a:r>
              <a:rPr lang="en-US" sz="2400" i="1" dirty="0" smtClean="0"/>
              <a:t> = </a:t>
            </a:r>
            <a:r>
              <a:rPr lang="en-US" sz="2400" dirty="0" smtClean="0">
                <a:latin typeface="Cambria Math" pitchFamily="18" charset="0"/>
                <a:ea typeface="Cambria Math" pitchFamily="18" charset="0"/>
              </a:rPr>
              <a:t>3</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dirty="0" smtClean="0"/>
              <a:t> ,</a:t>
            </a:r>
          </a:p>
          <a:p>
            <a:pPr>
              <a:buNone/>
            </a:pPr>
            <a:r>
              <a:rPr lang="en-US" sz="2400" i="1" dirty="0" smtClean="0"/>
              <a:t>    a</a:t>
            </a:r>
            <a:r>
              <a:rPr lang="en-US" sz="2400" i="1" baseline="-25000" dirty="0" smtClean="0"/>
              <a:t>n</a:t>
            </a:r>
            <a:r>
              <a:rPr lang="en-US" sz="2400" i="1" dirty="0" smtClean="0"/>
              <a:t> =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2</a:t>
            </a:r>
            <a:r>
              <a:rPr lang="en-US" sz="2400" i="1" dirty="0" smtClean="0"/>
              <a:t> +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3</a:t>
            </a:r>
            <a:endParaRPr lang="en-US" sz="2400"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Solving Linear </a:t>
            </a:r>
            <a:r>
              <a:rPr lang="en-US" sz="2800" dirty="0" err="1" smtClean="0">
                <a:solidFill>
                  <a:srgbClr val="FF0000"/>
                </a:solidFill>
              </a:rPr>
              <a:t>Non</a:t>
            </a:r>
            <a:r>
              <a:rPr lang="en-US" sz="2800" dirty="0" err="1" smtClean="0"/>
              <a:t>homogeneous</a:t>
            </a:r>
            <a:r>
              <a:rPr lang="en-US" sz="2800" dirty="0" smtClean="0"/>
              <a:t> Recurrence Relations with </a:t>
            </a:r>
            <a:r>
              <a:rPr lang="en-US" sz="2800" dirty="0" smtClean="0">
                <a:solidFill>
                  <a:srgbClr val="FF0000"/>
                </a:solidFill>
              </a:rPr>
              <a:t>Constant Coefficients </a:t>
            </a:r>
            <a:endParaRPr lang="en-US" sz="2800" dirty="0">
              <a:solidFill>
                <a:srgbClr val="FF0000"/>
              </a:solidFill>
            </a:endParaRPr>
          </a:p>
        </p:txBody>
      </p:sp>
      <p:sp>
        <p:nvSpPr>
          <p:cNvPr id="3" name="Content Placeholder 2"/>
          <p:cNvSpPr>
            <a:spLocks noGrp="1"/>
          </p:cNvSpPr>
          <p:nvPr>
            <p:ph idx="1"/>
          </p:nvPr>
        </p:nvSpPr>
        <p:spPr>
          <a:xfrm>
            <a:off x="152400" y="1371600"/>
            <a:ext cx="8991600" cy="5257799"/>
          </a:xfrm>
        </p:spPr>
        <p:txBody>
          <a:bodyPr>
            <a:noAutofit/>
          </a:bodyPr>
          <a:lstStyle/>
          <a:p>
            <a:pPr marL="263525" indent="-263525">
              <a:buNone/>
            </a:pPr>
            <a:r>
              <a:rPr lang="en-US" sz="2000" b="1" dirty="0" smtClean="0">
                <a:latin typeface="Cambria Math" pitchFamily="18" charset="0"/>
                <a:ea typeface="Cambria Math" pitchFamily="18" charset="0"/>
              </a:rPr>
              <a:t>Theorem 5</a:t>
            </a:r>
            <a:r>
              <a:rPr lang="en-US" sz="2000" dirty="0" smtClean="0"/>
              <a:t>:  If {</a:t>
            </a:r>
            <a:r>
              <a:rPr lang="en-US" sz="2000" i="1" dirty="0" smtClean="0"/>
              <a:t>a</a:t>
            </a:r>
            <a:r>
              <a:rPr lang="en-US" sz="2000" i="1" baseline="-25000" dirty="0" smtClean="0"/>
              <a:t>n</a:t>
            </a:r>
            <a:r>
              <a:rPr lang="en-US" sz="2000" baseline="30000" dirty="0" smtClean="0"/>
              <a:t>(</a:t>
            </a:r>
            <a:r>
              <a:rPr lang="en-US" sz="2000" i="1" baseline="30000" dirty="0" smtClean="0">
                <a:solidFill>
                  <a:srgbClr val="FF0000"/>
                </a:solidFill>
              </a:rPr>
              <a:t>p</a:t>
            </a:r>
            <a:r>
              <a:rPr lang="en-US" sz="2000" baseline="30000" dirty="0" smtClean="0"/>
              <a:t>)</a:t>
            </a:r>
            <a:r>
              <a:rPr lang="en-US" sz="2000" dirty="0" smtClean="0"/>
              <a:t>} is a </a:t>
            </a:r>
            <a:r>
              <a:rPr lang="en-US" sz="2000" dirty="0" smtClean="0">
                <a:solidFill>
                  <a:srgbClr val="FF0000"/>
                </a:solidFill>
              </a:rPr>
              <a:t>particular solution </a:t>
            </a:r>
            <a:r>
              <a:rPr lang="en-US" sz="2000" dirty="0" smtClean="0"/>
              <a:t>of the </a:t>
            </a:r>
            <a:r>
              <a:rPr lang="en-US" sz="2000" dirty="0" err="1" smtClean="0"/>
              <a:t>nonhomogeneous</a:t>
            </a:r>
            <a:r>
              <a:rPr lang="en-US" sz="2000" dirty="0" smtClean="0"/>
              <a:t> linear recurrence relation with constant coefficients</a:t>
            </a:r>
            <a:r>
              <a:rPr lang="en-US" sz="2000" i="1" dirty="0"/>
              <a:t> </a:t>
            </a:r>
            <a:r>
              <a:rPr lang="en-US" sz="2000" i="1" dirty="0" smtClean="0">
                <a:solidFill>
                  <a:srgbClr val="00B050"/>
                </a:solidFill>
              </a:rPr>
              <a:t>a</a:t>
            </a:r>
            <a:r>
              <a:rPr lang="en-US" sz="2000" i="1" baseline="-25000" dirty="0" smtClean="0">
                <a:solidFill>
                  <a:srgbClr val="00B050"/>
                </a:solidFill>
              </a:rPr>
              <a:t>n</a:t>
            </a:r>
            <a:r>
              <a:rPr lang="en-US" sz="2000" i="1" dirty="0" smtClean="0">
                <a:solidFill>
                  <a:srgbClr val="00B050"/>
                </a:solidFill>
              </a:rPr>
              <a:t>=c</a:t>
            </a:r>
            <a:r>
              <a:rPr lang="en-US" sz="2000" baseline="-25000" dirty="0" smtClean="0">
                <a:solidFill>
                  <a:srgbClr val="00B050"/>
                </a:solidFill>
                <a:latin typeface="Cambria Math" pitchFamily="18" charset="0"/>
                <a:ea typeface="Cambria Math" pitchFamily="18" charset="0"/>
              </a:rPr>
              <a:t>1</a:t>
            </a:r>
            <a:r>
              <a:rPr lang="en-US" sz="2000" i="1" dirty="0" smtClean="0">
                <a:solidFill>
                  <a:srgbClr val="00B050"/>
                </a:solidFill>
              </a:rPr>
              <a:t>a</a:t>
            </a:r>
            <a:r>
              <a:rPr lang="en-US" sz="2000" i="1" baseline="-25000" dirty="0" smtClean="0">
                <a:solidFill>
                  <a:srgbClr val="00B050"/>
                </a:solidFill>
              </a:rPr>
              <a:t>n</a:t>
            </a:r>
            <a:r>
              <a:rPr lang="en-US" sz="2000" i="1" baseline="-25000" dirty="0" smtClean="0">
                <a:solidFill>
                  <a:srgbClr val="00B050"/>
                </a:solidFill>
                <a:latin typeface="Cambria Math"/>
                <a:ea typeface="Cambria Math"/>
              </a:rPr>
              <a:t>−</a:t>
            </a:r>
            <a:r>
              <a:rPr lang="en-US" sz="2000" baseline="-25000" dirty="0" smtClean="0">
                <a:solidFill>
                  <a:srgbClr val="00B050"/>
                </a:solidFill>
                <a:latin typeface="Cambria Math" pitchFamily="18" charset="0"/>
                <a:ea typeface="Cambria Math" pitchFamily="18" charset="0"/>
              </a:rPr>
              <a:t>1</a:t>
            </a:r>
            <a:r>
              <a:rPr lang="en-US" sz="2000" i="1" dirty="0" smtClean="0">
                <a:solidFill>
                  <a:srgbClr val="00B050"/>
                </a:solidFill>
              </a:rPr>
              <a:t>+c</a:t>
            </a:r>
            <a:r>
              <a:rPr lang="en-US" sz="2000" baseline="-25000" dirty="0" smtClean="0">
                <a:solidFill>
                  <a:srgbClr val="00B050"/>
                </a:solidFill>
                <a:latin typeface="Cambria Math" pitchFamily="18" charset="0"/>
                <a:ea typeface="Cambria Math" pitchFamily="18" charset="0"/>
              </a:rPr>
              <a:t>2</a:t>
            </a:r>
            <a:r>
              <a:rPr lang="en-US" sz="2000" i="1" dirty="0" smtClean="0">
                <a:solidFill>
                  <a:srgbClr val="00B050"/>
                </a:solidFill>
              </a:rPr>
              <a:t>a</a:t>
            </a:r>
            <a:r>
              <a:rPr lang="en-US" sz="2000" i="1" baseline="-25000" dirty="0" smtClean="0">
                <a:solidFill>
                  <a:srgbClr val="00B050"/>
                </a:solidFill>
              </a:rPr>
              <a:t>n</a:t>
            </a:r>
            <a:r>
              <a:rPr lang="en-US" sz="2000" i="1" baseline="-25000" dirty="0" smtClean="0">
                <a:solidFill>
                  <a:srgbClr val="00B050"/>
                </a:solidFill>
                <a:latin typeface="Cambria Math"/>
                <a:ea typeface="Cambria Math"/>
              </a:rPr>
              <a:t>−</a:t>
            </a:r>
            <a:r>
              <a:rPr lang="en-US" sz="2000" baseline="-25000" dirty="0" smtClean="0">
                <a:solidFill>
                  <a:srgbClr val="00B050"/>
                </a:solidFill>
                <a:latin typeface="Cambria Math" pitchFamily="18" charset="0"/>
                <a:ea typeface="Cambria Math" pitchFamily="18" charset="0"/>
              </a:rPr>
              <a:t>2</a:t>
            </a:r>
            <a:r>
              <a:rPr lang="en-US" sz="2000" i="1" dirty="0" smtClean="0">
                <a:solidFill>
                  <a:srgbClr val="00B050"/>
                </a:solidFill>
              </a:rPr>
              <a:t>+</a:t>
            </a:r>
            <a:r>
              <a:rPr lang="en-US" sz="2000" dirty="0" smtClean="0">
                <a:solidFill>
                  <a:srgbClr val="00B050"/>
                </a:solidFill>
                <a:latin typeface="Cambria Math" pitchFamily="18" charset="0"/>
                <a:ea typeface="Cambria Math" pitchFamily="18" charset="0"/>
              </a:rPr>
              <a:t>⋯</a:t>
            </a:r>
            <a:r>
              <a:rPr lang="en-US" sz="2000" i="1" dirty="0" smtClean="0">
                <a:solidFill>
                  <a:srgbClr val="00B050"/>
                </a:solidFill>
              </a:rPr>
              <a:t>+</a:t>
            </a:r>
            <a:r>
              <a:rPr lang="en-US" sz="2000" i="1" dirty="0" err="1" smtClean="0">
                <a:solidFill>
                  <a:srgbClr val="00B050"/>
                </a:solidFill>
              </a:rPr>
              <a:t>c</a:t>
            </a:r>
            <a:r>
              <a:rPr lang="en-US" sz="2000" i="1" baseline="-25000" dirty="0" err="1" smtClean="0">
                <a:solidFill>
                  <a:srgbClr val="00B050"/>
                </a:solidFill>
              </a:rPr>
              <a:t>k</a:t>
            </a:r>
            <a:r>
              <a:rPr lang="en-US" sz="2000" i="1" dirty="0" err="1" smtClean="0">
                <a:solidFill>
                  <a:srgbClr val="00B050"/>
                </a:solidFill>
              </a:rPr>
              <a:t>a</a:t>
            </a:r>
            <a:r>
              <a:rPr lang="en-US" sz="2000" i="1" baseline="-25000" dirty="0" err="1" smtClean="0">
                <a:solidFill>
                  <a:srgbClr val="00B050"/>
                </a:solidFill>
              </a:rPr>
              <a:t>n</a:t>
            </a:r>
            <a:r>
              <a:rPr lang="en-US" sz="2000" i="1" baseline="-25000" dirty="0" err="1" smtClean="0">
                <a:solidFill>
                  <a:srgbClr val="00B050"/>
                </a:solidFill>
                <a:latin typeface="Cambria Math"/>
                <a:ea typeface="Cambria Math"/>
              </a:rPr>
              <a:t>−</a:t>
            </a:r>
            <a:r>
              <a:rPr lang="en-US" sz="2000" i="1" baseline="-25000" dirty="0" err="1" smtClean="0">
                <a:solidFill>
                  <a:srgbClr val="00B050"/>
                </a:solidFill>
              </a:rPr>
              <a:t>k</a:t>
            </a:r>
            <a:r>
              <a:rPr lang="en-US" sz="2000" i="1" dirty="0" err="1" smtClean="0">
                <a:solidFill>
                  <a:srgbClr val="FF0000"/>
                </a:solidFill>
              </a:rPr>
              <a:t>+F</a:t>
            </a:r>
            <a:r>
              <a:rPr lang="en-US" sz="2000" dirty="0" smtClean="0">
                <a:solidFill>
                  <a:srgbClr val="FF0000"/>
                </a:solidFill>
              </a:rPr>
              <a:t>(</a:t>
            </a:r>
            <a:r>
              <a:rPr lang="en-US" sz="2000" i="1" dirty="0" smtClean="0">
                <a:solidFill>
                  <a:srgbClr val="FF0000"/>
                </a:solidFill>
              </a:rPr>
              <a:t>n</a:t>
            </a:r>
            <a:r>
              <a:rPr lang="en-US" sz="2000" dirty="0" smtClean="0">
                <a:solidFill>
                  <a:srgbClr val="FF0000"/>
                </a:solidFill>
              </a:rPr>
              <a:t>)</a:t>
            </a:r>
            <a:r>
              <a:rPr lang="en-US" sz="2000" i="1" baseline="-25000" dirty="0" smtClean="0">
                <a:solidFill>
                  <a:srgbClr val="FF0000"/>
                </a:solidFill>
              </a:rPr>
              <a:t> </a:t>
            </a:r>
            <a:r>
              <a:rPr lang="en-US" sz="2000" i="1" baseline="-25000" dirty="0" smtClean="0"/>
              <a:t>,</a:t>
            </a:r>
            <a:endParaRPr lang="en-US" sz="2000" dirty="0"/>
          </a:p>
          <a:p>
            <a:pPr marL="263525" indent="-263525">
              <a:buNone/>
            </a:pPr>
            <a:r>
              <a:rPr lang="en-US" sz="2000" dirty="0" smtClean="0"/>
              <a:t>	then every solution is of the form </a:t>
            </a:r>
            <a:r>
              <a:rPr lang="en-US" sz="2000" b="1" dirty="0" smtClean="0"/>
              <a:t>{</a:t>
            </a:r>
            <a:r>
              <a:rPr lang="en-US" sz="2000" b="1" i="1" dirty="0" smtClean="0"/>
              <a:t>a</a:t>
            </a:r>
            <a:r>
              <a:rPr lang="en-US" sz="2000" b="1" i="1" baseline="-25000" dirty="0" smtClean="0"/>
              <a:t>n</a:t>
            </a:r>
            <a:r>
              <a:rPr lang="en-US" sz="2000" b="1" baseline="30000" dirty="0" smtClean="0"/>
              <a:t>(</a:t>
            </a:r>
            <a:r>
              <a:rPr lang="en-US" sz="2000" b="1" i="1" baseline="30000" dirty="0" smtClean="0">
                <a:solidFill>
                  <a:srgbClr val="FF0000"/>
                </a:solidFill>
              </a:rPr>
              <a:t>p</a:t>
            </a:r>
            <a:r>
              <a:rPr lang="en-US" sz="2000" b="1" baseline="30000" dirty="0" smtClean="0"/>
              <a:t>)</a:t>
            </a:r>
            <a:r>
              <a:rPr lang="en-US" sz="2000" b="1" dirty="0" smtClean="0"/>
              <a:t> + </a:t>
            </a:r>
            <a:r>
              <a:rPr lang="en-US" sz="2000" b="1" i="1" dirty="0" smtClean="0"/>
              <a:t>a</a:t>
            </a:r>
            <a:r>
              <a:rPr lang="en-US" sz="2000" b="1" i="1" baseline="-25000" dirty="0" smtClean="0"/>
              <a:t>n</a:t>
            </a:r>
            <a:r>
              <a:rPr lang="en-US" sz="2000" b="1" baseline="30000" dirty="0" smtClean="0"/>
              <a:t>(</a:t>
            </a:r>
            <a:r>
              <a:rPr lang="en-US" sz="2000" b="1" i="1" baseline="30000" dirty="0" smtClean="0">
                <a:solidFill>
                  <a:srgbClr val="0070C0"/>
                </a:solidFill>
              </a:rPr>
              <a:t>h</a:t>
            </a:r>
            <a:r>
              <a:rPr lang="en-US" sz="2000" b="1" baseline="30000" dirty="0" smtClean="0"/>
              <a:t>)</a:t>
            </a:r>
            <a:r>
              <a:rPr lang="en-US" sz="2000" b="1" dirty="0" smtClean="0"/>
              <a:t>}</a:t>
            </a:r>
            <a:r>
              <a:rPr lang="en-US" sz="2000" dirty="0" smtClean="0"/>
              <a:t>, where  {</a:t>
            </a:r>
            <a:r>
              <a:rPr lang="en-US" sz="2000" i="1" dirty="0" smtClean="0"/>
              <a:t>a</a:t>
            </a:r>
            <a:r>
              <a:rPr lang="en-US" sz="2000" i="1" baseline="-25000" dirty="0" smtClean="0"/>
              <a:t>n</a:t>
            </a:r>
            <a:r>
              <a:rPr lang="en-US" sz="2000" baseline="30000" dirty="0" smtClean="0"/>
              <a:t>(</a:t>
            </a:r>
            <a:r>
              <a:rPr lang="en-US" sz="2000" i="1" baseline="30000" dirty="0" smtClean="0">
                <a:solidFill>
                  <a:srgbClr val="0070C0"/>
                </a:solidFill>
              </a:rPr>
              <a:t>h</a:t>
            </a:r>
            <a:r>
              <a:rPr lang="en-US" sz="2000" baseline="30000" dirty="0" smtClean="0"/>
              <a:t>)</a:t>
            </a:r>
            <a:r>
              <a:rPr lang="en-US" sz="2000" dirty="0" smtClean="0"/>
              <a:t>} is a </a:t>
            </a:r>
            <a:r>
              <a:rPr lang="en-US" sz="2000" dirty="0" smtClean="0">
                <a:solidFill>
                  <a:srgbClr val="0070C0"/>
                </a:solidFill>
              </a:rPr>
              <a:t>solution of the associated homogeneous recurrence relation </a:t>
            </a:r>
            <a:r>
              <a:rPr lang="en-US" sz="2000" i="1" dirty="0" smtClean="0">
                <a:solidFill>
                  <a:srgbClr val="00B050"/>
                </a:solidFill>
              </a:rPr>
              <a:t>a</a:t>
            </a:r>
            <a:r>
              <a:rPr lang="en-US" sz="2000" i="1" baseline="-25000" dirty="0" smtClean="0">
                <a:solidFill>
                  <a:srgbClr val="00B050"/>
                </a:solidFill>
              </a:rPr>
              <a:t>n</a:t>
            </a:r>
            <a:r>
              <a:rPr lang="en-US" sz="2000" i="1" dirty="0" smtClean="0">
                <a:solidFill>
                  <a:srgbClr val="00B050"/>
                </a:solidFill>
              </a:rPr>
              <a:t>=c</a:t>
            </a:r>
            <a:r>
              <a:rPr lang="en-US" sz="2000" baseline="-25000" dirty="0" smtClean="0">
                <a:solidFill>
                  <a:srgbClr val="00B050"/>
                </a:solidFill>
                <a:latin typeface="Cambria Math" pitchFamily="18" charset="0"/>
                <a:ea typeface="Cambria Math" pitchFamily="18" charset="0"/>
              </a:rPr>
              <a:t>1</a:t>
            </a:r>
            <a:r>
              <a:rPr lang="en-US" sz="2000" i="1" dirty="0" smtClean="0">
                <a:solidFill>
                  <a:srgbClr val="00B050"/>
                </a:solidFill>
              </a:rPr>
              <a:t>a</a:t>
            </a:r>
            <a:r>
              <a:rPr lang="en-US" sz="2000" i="1" baseline="-25000" dirty="0" smtClean="0">
                <a:solidFill>
                  <a:srgbClr val="00B050"/>
                </a:solidFill>
              </a:rPr>
              <a:t>n</a:t>
            </a:r>
            <a:r>
              <a:rPr lang="en-US" sz="2000" i="1" baseline="-25000" dirty="0" smtClean="0">
                <a:solidFill>
                  <a:srgbClr val="00B050"/>
                </a:solidFill>
                <a:latin typeface="Cambria Math"/>
                <a:ea typeface="Cambria Math"/>
              </a:rPr>
              <a:t>−</a:t>
            </a:r>
            <a:r>
              <a:rPr lang="en-US" sz="2000" baseline="-25000" dirty="0" smtClean="0">
                <a:solidFill>
                  <a:srgbClr val="00B050"/>
                </a:solidFill>
                <a:latin typeface="Cambria Math" pitchFamily="18" charset="0"/>
                <a:ea typeface="Cambria Math" pitchFamily="18" charset="0"/>
              </a:rPr>
              <a:t>1</a:t>
            </a:r>
            <a:r>
              <a:rPr lang="en-US" sz="2000" i="1" dirty="0" smtClean="0">
                <a:solidFill>
                  <a:srgbClr val="00B050"/>
                </a:solidFill>
              </a:rPr>
              <a:t>+c</a:t>
            </a:r>
            <a:r>
              <a:rPr lang="en-US" sz="2000" baseline="-25000" dirty="0" smtClean="0">
                <a:solidFill>
                  <a:srgbClr val="00B050"/>
                </a:solidFill>
                <a:latin typeface="Cambria Math" pitchFamily="18" charset="0"/>
                <a:ea typeface="Cambria Math" pitchFamily="18" charset="0"/>
              </a:rPr>
              <a:t>2</a:t>
            </a:r>
            <a:r>
              <a:rPr lang="en-US" sz="2000" i="1" dirty="0" smtClean="0">
                <a:solidFill>
                  <a:srgbClr val="00B050"/>
                </a:solidFill>
              </a:rPr>
              <a:t>a</a:t>
            </a:r>
            <a:r>
              <a:rPr lang="en-US" sz="2000" i="1" baseline="-25000" dirty="0" smtClean="0">
                <a:solidFill>
                  <a:srgbClr val="00B050"/>
                </a:solidFill>
              </a:rPr>
              <a:t>n</a:t>
            </a:r>
            <a:r>
              <a:rPr lang="en-US" sz="2000" i="1" baseline="-25000" dirty="0" smtClean="0">
                <a:solidFill>
                  <a:srgbClr val="00B050"/>
                </a:solidFill>
                <a:latin typeface="Cambria Math"/>
                <a:ea typeface="Cambria Math"/>
              </a:rPr>
              <a:t>−</a:t>
            </a:r>
            <a:r>
              <a:rPr lang="en-US" sz="2000" baseline="-25000" dirty="0" smtClean="0">
                <a:solidFill>
                  <a:srgbClr val="00B050"/>
                </a:solidFill>
                <a:latin typeface="Cambria Math" pitchFamily="18" charset="0"/>
                <a:ea typeface="Cambria Math" pitchFamily="18" charset="0"/>
              </a:rPr>
              <a:t>2</a:t>
            </a:r>
            <a:r>
              <a:rPr lang="en-US" sz="2000" i="1" dirty="0" smtClean="0">
                <a:solidFill>
                  <a:srgbClr val="00B050"/>
                </a:solidFill>
              </a:rPr>
              <a:t>+</a:t>
            </a:r>
            <a:r>
              <a:rPr lang="en-US" sz="2000" dirty="0" smtClean="0">
                <a:solidFill>
                  <a:srgbClr val="00B050"/>
                </a:solidFill>
                <a:latin typeface="Cambria Math"/>
                <a:ea typeface="Cambria Math"/>
              </a:rPr>
              <a:t>⋯</a:t>
            </a:r>
            <a:r>
              <a:rPr lang="en-US" sz="2000" i="1" dirty="0" smtClean="0">
                <a:solidFill>
                  <a:srgbClr val="00B050"/>
                </a:solidFill>
              </a:rPr>
              <a:t>+</a:t>
            </a:r>
            <a:r>
              <a:rPr lang="en-US" sz="2000" i="1" dirty="0" err="1" smtClean="0">
                <a:solidFill>
                  <a:srgbClr val="00B050"/>
                </a:solidFill>
              </a:rPr>
              <a:t>c</a:t>
            </a:r>
            <a:r>
              <a:rPr lang="en-US" sz="2000" i="1" baseline="-25000" dirty="0" err="1" smtClean="0">
                <a:solidFill>
                  <a:srgbClr val="00B050"/>
                </a:solidFill>
              </a:rPr>
              <a:t>k</a:t>
            </a:r>
            <a:r>
              <a:rPr lang="en-US" sz="2000" i="1" dirty="0" err="1" smtClean="0">
                <a:solidFill>
                  <a:srgbClr val="00B050"/>
                </a:solidFill>
              </a:rPr>
              <a:t>a</a:t>
            </a:r>
            <a:r>
              <a:rPr lang="en-US" sz="2000" i="1" baseline="-25000" dirty="0" err="1" smtClean="0">
                <a:solidFill>
                  <a:srgbClr val="00B050"/>
                </a:solidFill>
              </a:rPr>
              <a:t>n</a:t>
            </a:r>
            <a:r>
              <a:rPr lang="en-US" sz="2000" i="1" baseline="-25000" dirty="0" smtClean="0">
                <a:solidFill>
                  <a:srgbClr val="00B050"/>
                </a:solidFill>
                <a:latin typeface="Cambria Math"/>
                <a:ea typeface="Cambria Math"/>
              </a:rPr>
              <a:t>−</a:t>
            </a:r>
            <a:r>
              <a:rPr lang="en-US" sz="2000" i="1" baseline="-25000" dirty="0" smtClean="0">
                <a:solidFill>
                  <a:srgbClr val="00B050"/>
                </a:solidFill>
              </a:rPr>
              <a:t>k </a:t>
            </a:r>
            <a:r>
              <a:rPr lang="en-US" sz="2000" i="1" baseline="-25000" dirty="0" smtClean="0"/>
              <a:t>.</a:t>
            </a:r>
          </a:p>
          <a:p>
            <a:pPr marL="263525" indent="-263525">
              <a:buNone/>
            </a:pPr>
            <a:r>
              <a:rPr lang="en-US" altLang="zh-TW" sz="2000" b="1" dirty="0" smtClean="0"/>
              <a:t>Example</a:t>
            </a:r>
            <a:r>
              <a:rPr lang="en-US" altLang="zh-TW" sz="2000" dirty="0" smtClean="0"/>
              <a:t>: Find all solutions of the recurrence relation a</a:t>
            </a:r>
            <a:r>
              <a:rPr lang="en-US" altLang="zh-TW" sz="2000" baseline="-25000" dirty="0" smtClean="0"/>
              <a:t>n</a:t>
            </a:r>
            <a:r>
              <a:rPr lang="en-US" altLang="zh-TW" sz="2000" dirty="0" smtClean="0"/>
              <a:t> = 3 a</a:t>
            </a:r>
            <a:r>
              <a:rPr lang="en-US" altLang="zh-TW" sz="2000" baseline="-25000" dirty="0" smtClean="0"/>
              <a:t>n-1</a:t>
            </a:r>
            <a:r>
              <a:rPr lang="en-US" altLang="zh-TW" sz="2000" dirty="0" smtClean="0"/>
              <a:t> </a:t>
            </a:r>
            <a:r>
              <a:rPr lang="en-US" altLang="zh-TW" sz="2000" dirty="0" smtClean="0">
                <a:solidFill>
                  <a:schemeClr val="accent2"/>
                </a:solidFill>
              </a:rPr>
              <a:t>+ 2n</a:t>
            </a:r>
            <a:r>
              <a:rPr lang="en-US" altLang="zh-TW" sz="2000" dirty="0" smtClean="0"/>
              <a:t>, and what is the solution with a</a:t>
            </a:r>
            <a:r>
              <a:rPr lang="en-US" altLang="zh-TW" sz="2000" baseline="-25000" dirty="0" smtClean="0"/>
              <a:t>1</a:t>
            </a:r>
            <a:r>
              <a:rPr lang="en-US" altLang="zh-TW" sz="2000" dirty="0" smtClean="0"/>
              <a:t> = 3 ?</a:t>
            </a:r>
          </a:p>
          <a:p>
            <a:pPr>
              <a:buFont typeface="Wingdings" pitchFamily="2" charset="2"/>
              <a:buNone/>
            </a:pPr>
            <a:r>
              <a:rPr lang="en-US" altLang="zh-TW" sz="2000" b="1" dirty="0" smtClean="0"/>
              <a:t>Sol:</a:t>
            </a:r>
            <a:r>
              <a:rPr lang="en-US" altLang="zh-TW" sz="2000" b="0" dirty="0" smtClean="0"/>
              <a:t> The key to the problem is to find a particular solution </a:t>
            </a:r>
            <a:r>
              <a:rPr lang="en-US" altLang="zh-TW" sz="2000" i="1" dirty="0" smtClean="0"/>
              <a:t>a</a:t>
            </a:r>
            <a:r>
              <a:rPr lang="en-US" altLang="zh-TW" sz="2000" i="1" baseline="-25000" dirty="0" smtClean="0"/>
              <a:t>n</a:t>
            </a:r>
            <a:r>
              <a:rPr lang="en-US" altLang="zh-TW" sz="2000" baseline="30000" dirty="0" smtClean="0"/>
              <a:t>(</a:t>
            </a:r>
            <a:r>
              <a:rPr lang="en-US" altLang="zh-TW" sz="2000" i="1" baseline="30000" dirty="0" smtClean="0">
                <a:solidFill>
                  <a:srgbClr val="FF0000"/>
                </a:solidFill>
              </a:rPr>
              <a:t>p</a:t>
            </a:r>
            <a:r>
              <a:rPr lang="en-US" altLang="zh-TW" sz="2000" baseline="30000" dirty="0" smtClean="0"/>
              <a:t>)</a:t>
            </a:r>
            <a:r>
              <a:rPr lang="en-US" altLang="zh-TW" sz="2000" b="0" dirty="0" smtClean="0"/>
              <a:t>.</a:t>
            </a:r>
          </a:p>
          <a:p>
            <a:pPr indent="-79375">
              <a:buFont typeface="Wingdings" pitchFamily="2" charset="2"/>
              <a:buNone/>
            </a:pPr>
            <a:r>
              <a:rPr lang="en-US" altLang="zh-TW" sz="2000" b="0" dirty="0" smtClean="0"/>
              <a:t>We first </a:t>
            </a:r>
            <a:r>
              <a:rPr lang="en-US" altLang="zh-TW" sz="2000" b="0" dirty="0" smtClean="0">
                <a:solidFill>
                  <a:srgbClr val="FF0000"/>
                </a:solidFill>
              </a:rPr>
              <a:t>guess</a:t>
            </a:r>
            <a:r>
              <a:rPr lang="en-US" altLang="zh-TW" sz="2000" b="0" dirty="0" smtClean="0"/>
              <a:t> that </a:t>
            </a:r>
            <a:r>
              <a:rPr lang="en-US" altLang="zh-TW" sz="2000" b="0" dirty="0" err="1" smtClean="0"/>
              <a:t>p</a:t>
            </a:r>
            <a:r>
              <a:rPr lang="en-US" altLang="zh-TW" sz="2000" b="0" baseline="-25000" dirty="0" err="1" smtClean="0"/>
              <a:t>n</a:t>
            </a:r>
            <a:r>
              <a:rPr lang="en-US" altLang="zh-TW" sz="2000" b="0" dirty="0" smtClean="0"/>
              <a:t> is in linear form, i.e., </a:t>
            </a:r>
            <a:r>
              <a:rPr lang="en-US" altLang="zh-TW" sz="2000" i="1" dirty="0" smtClean="0"/>
              <a:t>a</a:t>
            </a:r>
            <a:r>
              <a:rPr lang="en-US" altLang="zh-TW" sz="2000" i="1" baseline="-25000" dirty="0" smtClean="0"/>
              <a:t>n</a:t>
            </a:r>
            <a:r>
              <a:rPr lang="en-US" altLang="zh-TW" sz="2000" baseline="30000" dirty="0" smtClean="0"/>
              <a:t>(</a:t>
            </a:r>
            <a:r>
              <a:rPr lang="en-US" altLang="zh-TW" sz="2000" i="1" baseline="30000" dirty="0" smtClean="0">
                <a:solidFill>
                  <a:srgbClr val="FF0000"/>
                </a:solidFill>
              </a:rPr>
              <a:t>p</a:t>
            </a:r>
            <a:r>
              <a:rPr lang="en-US" altLang="zh-TW" sz="2000" baseline="30000" dirty="0" smtClean="0"/>
              <a:t>)</a:t>
            </a:r>
            <a:r>
              <a:rPr lang="en-US" altLang="zh-TW" sz="2000" b="0" dirty="0" smtClean="0">
                <a:solidFill>
                  <a:srgbClr val="FF0000"/>
                </a:solidFill>
              </a:rPr>
              <a:t> = </a:t>
            </a:r>
            <a:r>
              <a:rPr lang="en-US" altLang="zh-TW" sz="2000" b="0" dirty="0" err="1" smtClean="0">
                <a:solidFill>
                  <a:srgbClr val="FF0000"/>
                </a:solidFill>
              </a:rPr>
              <a:t>cn</a:t>
            </a:r>
            <a:r>
              <a:rPr lang="en-US" altLang="zh-TW" sz="2000" b="0" dirty="0" smtClean="0">
                <a:solidFill>
                  <a:srgbClr val="FF0000"/>
                </a:solidFill>
              </a:rPr>
              <a:t> + d </a:t>
            </a:r>
            <a:r>
              <a:rPr lang="en-US" altLang="zh-TW" sz="2000" b="0" dirty="0" smtClean="0"/>
              <a:t>for some constants c and d.</a:t>
            </a:r>
          </a:p>
          <a:p>
            <a:pPr indent="-79375">
              <a:buFont typeface="Wingdings" pitchFamily="2" charset="2"/>
              <a:buNone/>
            </a:pPr>
            <a:r>
              <a:rPr lang="en-US" altLang="zh-TW" sz="2000" b="0" dirty="0" smtClean="0"/>
              <a:t>We then have </a:t>
            </a:r>
            <a:r>
              <a:rPr lang="en-US" altLang="zh-TW" sz="2000" b="0" dirty="0" err="1" smtClean="0"/>
              <a:t>cn+d</a:t>
            </a:r>
            <a:r>
              <a:rPr lang="en-US" altLang="zh-TW" sz="2000" b="0" dirty="0" smtClean="0"/>
              <a:t> = 3 (c(n-1) + d) + 2n = (3c + 2) n + (3d – 3c).</a:t>
            </a:r>
          </a:p>
          <a:p>
            <a:pPr indent="-79375">
              <a:buFont typeface="Wingdings" pitchFamily="2" charset="2"/>
              <a:buNone/>
            </a:pPr>
            <a:r>
              <a:rPr lang="en-US" altLang="zh-TW" sz="2000" b="0" dirty="0" smtClean="0"/>
              <a:t>As a result (2c+2) n + (2d – 3c) = 0. Hence c = -1 and d =-3/2. </a:t>
            </a:r>
            <a:r>
              <a:rPr lang="en-US" altLang="zh-TW" sz="2000" dirty="0" smtClean="0"/>
              <a:t>=&gt; </a:t>
            </a:r>
            <a:r>
              <a:rPr lang="en-US" altLang="zh-TW" sz="2000" i="1" dirty="0" smtClean="0">
                <a:solidFill>
                  <a:srgbClr val="FF0000"/>
                </a:solidFill>
              </a:rPr>
              <a:t>a</a:t>
            </a:r>
            <a:r>
              <a:rPr lang="en-US" altLang="zh-TW" sz="2000" i="1" baseline="-25000" dirty="0" smtClean="0">
                <a:solidFill>
                  <a:srgbClr val="FF0000"/>
                </a:solidFill>
              </a:rPr>
              <a:t>n</a:t>
            </a:r>
            <a:r>
              <a:rPr lang="en-US" altLang="zh-TW" sz="2000" baseline="30000" dirty="0" smtClean="0">
                <a:solidFill>
                  <a:srgbClr val="FF0000"/>
                </a:solidFill>
              </a:rPr>
              <a:t>(</a:t>
            </a:r>
            <a:r>
              <a:rPr lang="en-US" altLang="zh-TW" sz="2000" i="1" baseline="30000" dirty="0" smtClean="0">
                <a:solidFill>
                  <a:srgbClr val="FF0000"/>
                </a:solidFill>
              </a:rPr>
              <a:t>p</a:t>
            </a:r>
            <a:r>
              <a:rPr lang="en-US" altLang="zh-TW" sz="2000" baseline="30000" dirty="0" smtClean="0">
                <a:solidFill>
                  <a:srgbClr val="FF0000"/>
                </a:solidFill>
              </a:rPr>
              <a:t>)</a:t>
            </a:r>
            <a:r>
              <a:rPr lang="en-US" altLang="zh-TW" sz="2000" dirty="0">
                <a:solidFill>
                  <a:srgbClr val="FF0000"/>
                </a:solidFill>
              </a:rPr>
              <a:t> = </a:t>
            </a:r>
            <a:r>
              <a:rPr lang="en-US" altLang="zh-TW" sz="2000" dirty="0" smtClean="0">
                <a:solidFill>
                  <a:srgbClr val="FF0000"/>
                </a:solidFill>
              </a:rPr>
              <a:t>-n – 3/2</a:t>
            </a:r>
            <a:endParaRPr lang="en-US" altLang="zh-TW" sz="2000" b="0" dirty="0" smtClean="0">
              <a:solidFill>
                <a:srgbClr val="FF0000"/>
              </a:solidFill>
            </a:endParaRPr>
          </a:p>
          <a:p>
            <a:pPr indent="-79375">
              <a:buFont typeface="Wingdings" pitchFamily="2" charset="2"/>
              <a:buNone/>
            </a:pPr>
            <a:r>
              <a:rPr lang="en-US" altLang="zh-TW" sz="2000" b="0" dirty="0" smtClean="0"/>
              <a:t>Next Find general solution of the associated </a:t>
            </a:r>
            <a:r>
              <a:rPr lang="en-US" altLang="zh-TW" sz="2000" b="0" dirty="0" err="1" smtClean="0"/>
              <a:t>lhrr</a:t>
            </a:r>
            <a:r>
              <a:rPr lang="en-US" altLang="zh-TW" sz="2000" b="0" dirty="0" smtClean="0"/>
              <a:t>: </a:t>
            </a:r>
            <a:r>
              <a:rPr lang="en-US" altLang="zh-TW" sz="2000" i="1" dirty="0" smtClean="0">
                <a:solidFill>
                  <a:srgbClr val="00B0F0"/>
                </a:solidFill>
              </a:rPr>
              <a:t>a</a:t>
            </a:r>
            <a:r>
              <a:rPr lang="en-US" altLang="zh-TW" sz="2000" i="1" baseline="-25000" dirty="0" smtClean="0">
                <a:solidFill>
                  <a:srgbClr val="00B0F0"/>
                </a:solidFill>
              </a:rPr>
              <a:t>n</a:t>
            </a:r>
            <a:r>
              <a:rPr lang="en-US" altLang="zh-TW" sz="2000" baseline="30000" dirty="0" smtClean="0">
                <a:solidFill>
                  <a:srgbClr val="00B0F0"/>
                </a:solidFill>
              </a:rPr>
              <a:t>(</a:t>
            </a:r>
            <a:r>
              <a:rPr lang="en-US" altLang="zh-TW" sz="2000" i="1" baseline="30000" dirty="0" smtClean="0">
                <a:solidFill>
                  <a:srgbClr val="00B0F0"/>
                </a:solidFill>
              </a:rPr>
              <a:t>h</a:t>
            </a:r>
            <a:r>
              <a:rPr lang="en-US" altLang="zh-TW" sz="2000" baseline="30000" dirty="0" smtClean="0">
                <a:solidFill>
                  <a:srgbClr val="00B0F0"/>
                </a:solidFill>
              </a:rPr>
              <a:t>)</a:t>
            </a:r>
            <a:r>
              <a:rPr lang="en-US" altLang="zh-TW" sz="2000" b="0" dirty="0" smtClean="0">
                <a:solidFill>
                  <a:srgbClr val="00B0F0"/>
                </a:solidFill>
              </a:rPr>
              <a:t> = 3 </a:t>
            </a:r>
            <a:r>
              <a:rPr lang="en-US" altLang="zh-TW" sz="2000" b="0" i="1" dirty="0" smtClean="0">
                <a:solidFill>
                  <a:srgbClr val="00B0F0"/>
                </a:solidFill>
              </a:rPr>
              <a:t>a</a:t>
            </a:r>
            <a:r>
              <a:rPr lang="en-US" altLang="zh-TW" sz="2000" b="0" baseline="-25000" dirty="0" smtClean="0">
                <a:solidFill>
                  <a:srgbClr val="00B0F0"/>
                </a:solidFill>
              </a:rPr>
              <a:t>n-1</a:t>
            </a:r>
            <a:r>
              <a:rPr lang="en-US" altLang="zh-TW" sz="2000" b="0" dirty="0" smtClean="0">
                <a:solidFill>
                  <a:srgbClr val="00B0F0"/>
                </a:solidFill>
              </a:rPr>
              <a:t> .</a:t>
            </a:r>
          </a:p>
          <a:p>
            <a:pPr indent="-79375">
              <a:buFont typeface="Wingdings" pitchFamily="2" charset="2"/>
              <a:buNone/>
            </a:pPr>
            <a:r>
              <a:rPr lang="en-US" altLang="zh-TW" sz="2000" b="0" dirty="0" smtClean="0"/>
              <a:t> Which we know is of the form </a:t>
            </a:r>
            <a:r>
              <a:rPr lang="en-US" altLang="zh-TW" sz="2000" b="0" dirty="0" smtClean="0">
                <a:latin typeface="Symbol" pitchFamily="18" charset="2"/>
              </a:rPr>
              <a:t>a</a:t>
            </a:r>
            <a:r>
              <a:rPr lang="en-US" altLang="zh-TW" sz="2000" b="0" dirty="0" smtClean="0"/>
              <a:t> 3</a:t>
            </a:r>
            <a:r>
              <a:rPr lang="en-US" altLang="zh-TW" sz="2000" b="0" baseline="30000" dirty="0" smtClean="0"/>
              <a:t>n</a:t>
            </a:r>
            <a:r>
              <a:rPr lang="en-US" altLang="zh-TW" sz="2000" b="0" dirty="0" smtClean="0"/>
              <a:t>. (</a:t>
            </a:r>
            <a:r>
              <a:rPr lang="zh-TW" altLang="en-US" sz="2000" b="0" dirty="0" smtClean="0"/>
              <a:t>特徵方程式</a:t>
            </a:r>
            <a:r>
              <a:rPr lang="en-US" altLang="zh-TW" sz="2000" b="0" dirty="0" smtClean="0"/>
              <a:t>:r-3=0)</a:t>
            </a:r>
          </a:p>
          <a:p>
            <a:pPr indent="-79375">
              <a:buFont typeface="Wingdings" pitchFamily="2" charset="2"/>
              <a:buNone/>
            </a:pPr>
            <a:r>
              <a:rPr lang="en-US" altLang="zh-TW" sz="2000" b="0" dirty="0" smtClean="0"/>
              <a:t>Hence by Theorem 5, </a:t>
            </a:r>
            <a:r>
              <a:rPr lang="en-US" altLang="zh-TW" sz="2000" b="0" dirty="0" smtClean="0">
                <a:solidFill>
                  <a:schemeClr val="accent2"/>
                </a:solidFill>
              </a:rPr>
              <a:t>all solutions are of the form: </a:t>
            </a:r>
            <a:r>
              <a:rPr lang="en-US" altLang="zh-TW" sz="2000" b="0" i="1" dirty="0" smtClean="0">
                <a:solidFill>
                  <a:schemeClr val="accent2"/>
                </a:solidFill>
              </a:rPr>
              <a:t>a</a:t>
            </a:r>
            <a:r>
              <a:rPr lang="en-US" altLang="zh-TW" sz="2000" b="0" baseline="-25000" dirty="0" smtClean="0">
                <a:solidFill>
                  <a:schemeClr val="accent2"/>
                </a:solidFill>
              </a:rPr>
              <a:t>n</a:t>
            </a:r>
            <a:r>
              <a:rPr lang="en-US" altLang="zh-TW" sz="2000" b="0" dirty="0" smtClean="0">
                <a:solidFill>
                  <a:schemeClr val="accent2"/>
                </a:solidFill>
              </a:rPr>
              <a:t>=</a:t>
            </a:r>
            <a:r>
              <a:rPr lang="en-US" altLang="zh-TW" sz="2000" b="0" dirty="0" smtClean="0">
                <a:solidFill>
                  <a:srgbClr val="00B0F0"/>
                </a:solidFill>
                <a:latin typeface="Symbol" pitchFamily="18" charset="2"/>
              </a:rPr>
              <a:t>a</a:t>
            </a:r>
            <a:r>
              <a:rPr lang="en-US" altLang="zh-TW" sz="2000" b="0" dirty="0" smtClean="0">
                <a:solidFill>
                  <a:srgbClr val="00B0F0"/>
                </a:solidFill>
              </a:rPr>
              <a:t>3</a:t>
            </a:r>
            <a:r>
              <a:rPr lang="en-US" altLang="zh-TW" sz="2000" b="0" baseline="30000" dirty="0" smtClean="0">
                <a:solidFill>
                  <a:srgbClr val="00B0F0"/>
                </a:solidFill>
              </a:rPr>
              <a:t>n</a:t>
            </a:r>
            <a:r>
              <a:rPr lang="en-US" altLang="zh-TW" sz="2000" b="0" dirty="0" smtClean="0">
                <a:solidFill>
                  <a:srgbClr val="FF0000"/>
                </a:solidFill>
              </a:rPr>
              <a:t>-n-3/2</a:t>
            </a:r>
            <a:r>
              <a:rPr lang="en-US" altLang="zh-TW" sz="2000" b="0" dirty="0" smtClean="0"/>
              <a:t>.</a:t>
            </a:r>
          </a:p>
          <a:p>
            <a:pPr indent="-79375">
              <a:buFont typeface="Wingdings" pitchFamily="2" charset="2"/>
              <a:buNone/>
            </a:pPr>
            <a:r>
              <a:rPr lang="en-US" altLang="zh-TW" sz="2000" b="0" dirty="0" smtClean="0"/>
              <a:t>If a</a:t>
            </a:r>
            <a:r>
              <a:rPr lang="en-US" altLang="zh-TW" sz="2000" b="0" baseline="-25000" dirty="0" smtClean="0"/>
              <a:t>1</a:t>
            </a:r>
            <a:r>
              <a:rPr lang="en-US" altLang="zh-TW" sz="2000" b="0" dirty="0" smtClean="0"/>
              <a:t> = 3, then 3 = </a:t>
            </a:r>
            <a:r>
              <a:rPr lang="en-US" altLang="zh-TW" sz="2000" b="0" dirty="0" smtClean="0">
                <a:latin typeface="Symbol" pitchFamily="18" charset="2"/>
              </a:rPr>
              <a:t>a</a:t>
            </a:r>
            <a:r>
              <a:rPr lang="en-US" altLang="zh-TW" sz="2000" b="0" dirty="0" smtClean="0"/>
              <a:t>3</a:t>
            </a:r>
            <a:r>
              <a:rPr lang="en-US" altLang="zh-TW" sz="2000" b="0" baseline="30000" dirty="0" smtClean="0"/>
              <a:t>1  </a:t>
            </a:r>
            <a:r>
              <a:rPr lang="en-US" altLang="zh-TW" sz="2000" b="0" dirty="0" smtClean="0"/>
              <a:t>- 1 -3/2 and </a:t>
            </a:r>
            <a:r>
              <a:rPr lang="en-US" altLang="zh-TW" sz="2000" b="0" dirty="0" smtClean="0">
                <a:latin typeface="Symbol" pitchFamily="18" charset="2"/>
              </a:rPr>
              <a:t>a</a:t>
            </a:r>
            <a:r>
              <a:rPr lang="en-US" altLang="zh-TW" sz="2000" b="0" dirty="0" smtClean="0"/>
              <a:t>=11/6.</a:t>
            </a:r>
          </a:p>
          <a:p>
            <a:pPr indent="-79375">
              <a:buFont typeface="Wingdings" pitchFamily="2" charset="2"/>
              <a:buNone/>
            </a:pPr>
            <a:r>
              <a:rPr lang="en-US" altLang="zh-TW" sz="2000" b="0" dirty="0" smtClean="0"/>
              <a:t>Hence </a:t>
            </a:r>
            <a:r>
              <a:rPr lang="en-US" altLang="zh-TW" sz="2000" b="0" i="1" dirty="0" smtClean="0">
                <a:solidFill>
                  <a:schemeClr val="accent2"/>
                </a:solidFill>
              </a:rPr>
              <a:t>a</a:t>
            </a:r>
            <a:r>
              <a:rPr lang="en-US" altLang="zh-TW" sz="2000" b="0" baseline="-25000" dirty="0" smtClean="0">
                <a:solidFill>
                  <a:schemeClr val="accent2"/>
                </a:solidFill>
              </a:rPr>
              <a:t>n</a:t>
            </a:r>
            <a:r>
              <a:rPr lang="en-US" altLang="zh-TW" sz="2000" b="0" dirty="0" smtClean="0">
                <a:solidFill>
                  <a:schemeClr val="accent2"/>
                </a:solidFill>
              </a:rPr>
              <a:t> = 11/6 x 3</a:t>
            </a:r>
            <a:r>
              <a:rPr lang="en-US" altLang="zh-TW" sz="2000" b="0" baseline="30000" dirty="0" smtClean="0">
                <a:solidFill>
                  <a:schemeClr val="accent2"/>
                </a:solidFill>
              </a:rPr>
              <a:t>n </a:t>
            </a:r>
            <a:r>
              <a:rPr lang="en-US" altLang="zh-TW" sz="2000" b="0" dirty="0" smtClean="0">
                <a:solidFill>
                  <a:schemeClr val="accent2"/>
                </a:solidFill>
              </a:rPr>
              <a:t>- n-3/2</a:t>
            </a:r>
            <a:r>
              <a:rPr lang="en-US" altLang="zh-TW" sz="2000" b="0" dirty="0" smtClean="0"/>
              <a:t>.</a:t>
            </a:r>
            <a:endParaRPr lang="en-US" sz="2000" baseline="-25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Recurrence Relations</a:t>
            </a:r>
            <a:endParaRPr lang="en-US" dirty="0"/>
          </a:p>
        </p:txBody>
      </p:sp>
      <p:sp>
        <p:nvSpPr>
          <p:cNvPr id="3" name="Subtitle 2"/>
          <p:cNvSpPr>
            <a:spLocks noGrp="1"/>
          </p:cNvSpPr>
          <p:nvPr>
            <p:ph type="subTitle" idx="1"/>
          </p:nvPr>
        </p:nvSpPr>
        <p:spPr/>
        <p:txBody>
          <a:bodyPr/>
          <a:lstStyle/>
          <a:p>
            <a:r>
              <a:rPr lang="en-US" dirty="0" smtClean="0"/>
              <a:t>Section 8.</a:t>
            </a:r>
            <a:r>
              <a:rPr lang="en-US" dirty="0" smtClean="0">
                <a:latin typeface="Cambria Math" pitchFamily="18" charset="0"/>
                <a:ea typeface="Cambria Math" pitchFamily="18" charset="0"/>
              </a:rPr>
              <a:t>1</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Solving Linear </a:t>
            </a:r>
            <a:r>
              <a:rPr lang="en-US" sz="2800" dirty="0" err="1" smtClean="0">
                <a:solidFill>
                  <a:srgbClr val="FF0000"/>
                </a:solidFill>
              </a:rPr>
              <a:t>Non</a:t>
            </a:r>
            <a:r>
              <a:rPr lang="en-US" sz="2800" dirty="0" err="1" smtClean="0"/>
              <a:t>homogeneous</a:t>
            </a:r>
            <a:r>
              <a:rPr lang="en-US" sz="2800" dirty="0" smtClean="0"/>
              <a:t> Recurrence Relations with </a:t>
            </a:r>
            <a:r>
              <a:rPr lang="en-US" sz="2800" dirty="0" smtClean="0">
                <a:solidFill>
                  <a:srgbClr val="FF0000"/>
                </a:solidFill>
              </a:rPr>
              <a:t>Constant Coefficients </a:t>
            </a:r>
            <a:endParaRPr lang="en-US" sz="2800" dirty="0">
              <a:solidFill>
                <a:srgbClr val="FF0000"/>
              </a:solidFill>
            </a:endParaRPr>
          </a:p>
        </p:txBody>
      </p:sp>
      <p:sp>
        <p:nvSpPr>
          <p:cNvPr id="5" name="內容版面配置區 2"/>
          <p:cNvSpPr>
            <a:spLocks noGrp="1"/>
          </p:cNvSpPr>
          <p:nvPr>
            <p:ph idx="1"/>
          </p:nvPr>
        </p:nvSpPr>
        <p:spPr>
          <a:xfrm>
            <a:off x="228600" y="1295400"/>
            <a:ext cx="6858000" cy="5500726"/>
          </a:xfrm>
        </p:spPr>
        <p:txBody>
          <a:bodyPr>
            <a:normAutofit fontScale="70000" lnSpcReduction="20000"/>
          </a:bodyPr>
          <a:lstStyle/>
          <a:p>
            <a:pPr>
              <a:lnSpc>
                <a:spcPct val="120000"/>
              </a:lnSpc>
            </a:pPr>
            <a:r>
              <a:rPr lang="en-US" altLang="zh-TW" sz="2600" dirty="0" smtClean="0">
                <a:solidFill>
                  <a:srgbClr val="FF0000"/>
                </a:solidFill>
              </a:rPr>
              <a:t>The key to the problem is to find a particular solution </a:t>
            </a:r>
            <a:r>
              <a:rPr lang="en-US" altLang="zh-TW" sz="2600" dirty="0" err="1" smtClean="0">
                <a:solidFill>
                  <a:srgbClr val="FF0000"/>
                </a:solidFill>
              </a:rPr>
              <a:t>p</a:t>
            </a:r>
            <a:r>
              <a:rPr lang="en-US" altLang="zh-TW" sz="2600" baseline="-25000" dirty="0" err="1" smtClean="0">
                <a:solidFill>
                  <a:srgbClr val="FF0000"/>
                </a:solidFill>
              </a:rPr>
              <a:t>n</a:t>
            </a:r>
            <a:r>
              <a:rPr lang="en-US" altLang="zh-TW" sz="2600" dirty="0" smtClean="0">
                <a:solidFill>
                  <a:srgbClr val="FF0000"/>
                </a:solidFill>
              </a:rPr>
              <a:t>! How?</a:t>
            </a:r>
          </a:p>
          <a:p>
            <a:pPr>
              <a:lnSpc>
                <a:spcPct val="120000"/>
              </a:lnSpc>
            </a:pPr>
            <a:r>
              <a:rPr lang="en-US" altLang="zh-TW" sz="3100" b="1" dirty="0" smtClean="0">
                <a:latin typeface="Cambria Math" pitchFamily="18" charset="0"/>
                <a:ea typeface="Cambria Math" pitchFamily="18" charset="0"/>
              </a:rPr>
              <a:t>Theorem 6</a:t>
            </a:r>
            <a:r>
              <a:rPr lang="en-US" altLang="zh-TW" sz="3100" dirty="0" smtClean="0"/>
              <a:t>:</a:t>
            </a:r>
            <a:r>
              <a:rPr lang="en-US" altLang="zh-TW" sz="3100" dirty="0" smtClean="0">
                <a:solidFill>
                  <a:srgbClr val="00B050"/>
                </a:solidFill>
              </a:rPr>
              <a:t> </a:t>
            </a:r>
            <a:r>
              <a:rPr lang="en-US" altLang="zh-TW" sz="2900" dirty="0" smtClean="0"/>
              <a:t>Suppose {</a:t>
            </a:r>
            <a:r>
              <a:rPr lang="en-US" altLang="zh-TW" sz="2900" i="1" dirty="0" smtClean="0"/>
              <a:t>a</a:t>
            </a:r>
            <a:r>
              <a:rPr lang="en-US" altLang="zh-TW" sz="2900" i="1" baseline="-25000" dirty="0" smtClean="0"/>
              <a:t>n</a:t>
            </a:r>
            <a:r>
              <a:rPr lang="en-US" altLang="zh-TW" sz="2900" dirty="0" smtClean="0"/>
              <a:t>} satisfies the linear </a:t>
            </a:r>
            <a:r>
              <a:rPr lang="en-US" altLang="zh-TW" sz="2900" dirty="0" err="1" smtClean="0"/>
              <a:t>nonhomogeneous</a:t>
            </a:r>
            <a:r>
              <a:rPr lang="en-US" altLang="zh-TW" sz="2900" dirty="0" smtClean="0"/>
              <a:t> recurrence relation</a:t>
            </a:r>
          </a:p>
          <a:p>
            <a:pPr algn="ctr">
              <a:lnSpc>
                <a:spcPct val="120000"/>
              </a:lnSpc>
              <a:buNone/>
            </a:pPr>
            <a:r>
              <a:rPr lang="en-US" altLang="zh-TW" sz="2900" i="1" dirty="0" smtClean="0">
                <a:solidFill>
                  <a:srgbClr val="C00000"/>
                </a:solidFill>
              </a:rPr>
              <a:t>a</a:t>
            </a:r>
            <a:r>
              <a:rPr lang="en-US" altLang="zh-TW" sz="2900" i="1" baseline="-25000" dirty="0" smtClean="0">
                <a:solidFill>
                  <a:srgbClr val="C00000"/>
                </a:solidFill>
              </a:rPr>
              <a:t>n </a:t>
            </a:r>
            <a:r>
              <a:rPr lang="en-US" altLang="zh-TW" sz="2900" i="1" dirty="0" smtClean="0">
                <a:solidFill>
                  <a:srgbClr val="C00000"/>
                </a:solidFill>
              </a:rPr>
              <a:t>= c</a:t>
            </a:r>
            <a:r>
              <a:rPr lang="en-US" altLang="zh-TW" sz="2900" i="1" baseline="-25000" dirty="0" smtClean="0">
                <a:solidFill>
                  <a:srgbClr val="C00000"/>
                </a:solidFill>
              </a:rPr>
              <a:t>1</a:t>
            </a:r>
            <a:r>
              <a:rPr lang="en-US" altLang="zh-TW" sz="2900" i="1" dirty="0" smtClean="0">
                <a:solidFill>
                  <a:srgbClr val="C00000"/>
                </a:solidFill>
              </a:rPr>
              <a:t>a</a:t>
            </a:r>
            <a:r>
              <a:rPr lang="en-US" altLang="zh-TW" sz="2900" i="1" baseline="-25000" dirty="0" smtClean="0">
                <a:solidFill>
                  <a:srgbClr val="C00000"/>
                </a:solidFill>
              </a:rPr>
              <a:t>n-1 </a:t>
            </a:r>
            <a:r>
              <a:rPr lang="en-US" altLang="zh-TW" sz="2900" i="1" dirty="0" smtClean="0">
                <a:solidFill>
                  <a:srgbClr val="C00000"/>
                </a:solidFill>
              </a:rPr>
              <a:t>+ c</a:t>
            </a:r>
            <a:r>
              <a:rPr lang="en-US" altLang="zh-TW" sz="2900" i="1" baseline="-25000" dirty="0" smtClean="0">
                <a:solidFill>
                  <a:srgbClr val="C00000"/>
                </a:solidFill>
              </a:rPr>
              <a:t>2</a:t>
            </a:r>
            <a:r>
              <a:rPr lang="en-US" altLang="zh-TW" sz="2900" i="1" dirty="0" smtClean="0">
                <a:solidFill>
                  <a:srgbClr val="C00000"/>
                </a:solidFill>
              </a:rPr>
              <a:t>a</a:t>
            </a:r>
            <a:r>
              <a:rPr lang="en-US" altLang="zh-TW" sz="2900" i="1" baseline="-25000" dirty="0" smtClean="0">
                <a:solidFill>
                  <a:srgbClr val="C00000"/>
                </a:solidFill>
              </a:rPr>
              <a:t>n-2  </a:t>
            </a:r>
            <a:r>
              <a:rPr lang="en-US" altLang="zh-TW" sz="2900" i="1" dirty="0" smtClean="0">
                <a:solidFill>
                  <a:srgbClr val="C00000"/>
                </a:solidFill>
              </a:rPr>
              <a:t>+. . . + </a:t>
            </a:r>
            <a:r>
              <a:rPr lang="en-US" altLang="zh-TW" sz="2900" i="1" dirty="0" err="1" smtClean="0">
                <a:solidFill>
                  <a:srgbClr val="C00000"/>
                </a:solidFill>
              </a:rPr>
              <a:t>c</a:t>
            </a:r>
            <a:r>
              <a:rPr lang="en-US" altLang="zh-TW" sz="2900" i="1" baseline="-25000" dirty="0" err="1" smtClean="0">
                <a:solidFill>
                  <a:srgbClr val="C00000"/>
                </a:solidFill>
              </a:rPr>
              <a:t>k</a:t>
            </a:r>
            <a:r>
              <a:rPr lang="en-US" altLang="zh-TW" sz="2900" i="1" dirty="0" err="1" smtClean="0">
                <a:solidFill>
                  <a:srgbClr val="C00000"/>
                </a:solidFill>
              </a:rPr>
              <a:t>a</a:t>
            </a:r>
            <a:r>
              <a:rPr lang="en-US" altLang="zh-TW" sz="2900" i="1" baseline="-25000" dirty="0" err="1" smtClean="0">
                <a:solidFill>
                  <a:srgbClr val="C00000"/>
                </a:solidFill>
              </a:rPr>
              <a:t>n</a:t>
            </a:r>
            <a:r>
              <a:rPr lang="en-US" altLang="zh-TW" sz="2900" i="1" baseline="-25000" dirty="0" smtClean="0">
                <a:solidFill>
                  <a:srgbClr val="C00000"/>
                </a:solidFill>
              </a:rPr>
              <a:t>-k </a:t>
            </a:r>
            <a:r>
              <a:rPr lang="en-US" altLang="zh-TW" sz="2900" i="1" dirty="0" smtClean="0">
                <a:solidFill>
                  <a:srgbClr val="C00000"/>
                </a:solidFill>
              </a:rPr>
              <a:t>+ </a:t>
            </a:r>
            <a:r>
              <a:rPr lang="en-US" altLang="zh-TW" sz="2900" b="1" i="1" dirty="0" smtClean="0">
                <a:solidFill>
                  <a:srgbClr val="C00000"/>
                </a:solidFill>
              </a:rPr>
              <a:t>F(n)</a:t>
            </a:r>
            <a:r>
              <a:rPr lang="en-US" altLang="zh-TW" sz="2900" i="1" dirty="0" smtClean="0">
                <a:solidFill>
                  <a:srgbClr val="C00000"/>
                </a:solidFill>
              </a:rPr>
              <a:t> </a:t>
            </a:r>
          </a:p>
          <a:p>
            <a:pPr>
              <a:lnSpc>
                <a:spcPct val="120000"/>
              </a:lnSpc>
              <a:buNone/>
            </a:pPr>
            <a:r>
              <a:rPr lang="en-US" altLang="zh-TW" sz="2900" dirty="0" smtClean="0"/>
              <a:t>     where </a:t>
            </a:r>
            <a:r>
              <a:rPr lang="en-US" altLang="zh-TW" sz="2900" i="1" dirty="0" smtClean="0"/>
              <a:t>c</a:t>
            </a:r>
            <a:r>
              <a:rPr lang="en-US" altLang="zh-TW" sz="2900" i="1" baseline="-25000" dirty="0" smtClean="0"/>
              <a:t>1</a:t>
            </a:r>
            <a:r>
              <a:rPr lang="en-US" altLang="zh-TW" sz="2900" dirty="0" smtClean="0"/>
              <a:t> , </a:t>
            </a:r>
            <a:r>
              <a:rPr lang="en-US" altLang="zh-TW" sz="2900" i="1" dirty="0" smtClean="0"/>
              <a:t>c</a:t>
            </a:r>
            <a:r>
              <a:rPr lang="en-US" altLang="zh-TW" sz="2900" i="1" baseline="-25000" dirty="0" smtClean="0"/>
              <a:t>2</a:t>
            </a:r>
            <a:r>
              <a:rPr lang="en-US" altLang="zh-TW" sz="2900" dirty="0" smtClean="0"/>
              <a:t> ,. . ., </a:t>
            </a:r>
            <a:r>
              <a:rPr lang="en-US" altLang="zh-TW" sz="2900" i="1" dirty="0" smtClean="0"/>
              <a:t>c</a:t>
            </a:r>
            <a:r>
              <a:rPr lang="en-US" altLang="zh-TW" sz="2900" i="1" baseline="-25000" dirty="0" smtClean="0"/>
              <a:t>k </a:t>
            </a:r>
            <a:r>
              <a:rPr lang="en-US" altLang="zh-TW" sz="2900" dirty="0" smtClean="0"/>
              <a:t>be real numbers and </a:t>
            </a:r>
          </a:p>
          <a:p>
            <a:pPr algn="ctr">
              <a:lnSpc>
                <a:spcPct val="120000"/>
              </a:lnSpc>
              <a:buNone/>
            </a:pPr>
            <a:r>
              <a:rPr lang="en-US" altLang="zh-TW" sz="2900" b="1" i="1" dirty="0" smtClean="0">
                <a:solidFill>
                  <a:srgbClr val="C00000"/>
                </a:solidFill>
              </a:rPr>
              <a:t>F(n) = (</a:t>
            </a:r>
            <a:r>
              <a:rPr lang="en-US" altLang="zh-TW" sz="2900" b="1" i="1" dirty="0" err="1" smtClean="0">
                <a:solidFill>
                  <a:srgbClr val="C00000"/>
                </a:solidFill>
              </a:rPr>
              <a:t>b</a:t>
            </a:r>
            <a:r>
              <a:rPr lang="en-US" altLang="zh-TW" sz="2900" b="1" i="1" baseline="-25000" dirty="0" err="1" smtClean="0">
                <a:solidFill>
                  <a:srgbClr val="C00000"/>
                </a:solidFill>
              </a:rPr>
              <a:t>t</a:t>
            </a:r>
            <a:r>
              <a:rPr lang="en-US" altLang="zh-TW" sz="2900" b="1" i="1" dirty="0" err="1" smtClean="0">
                <a:solidFill>
                  <a:srgbClr val="C00000"/>
                </a:solidFill>
              </a:rPr>
              <a:t>n</a:t>
            </a:r>
            <a:r>
              <a:rPr lang="en-US" altLang="zh-TW" sz="2900" b="1" i="1" baseline="30000" dirty="0" err="1" smtClean="0">
                <a:solidFill>
                  <a:srgbClr val="C00000"/>
                </a:solidFill>
              </a:rPr>
              <a:t>t</a:t>
            </a:r>
            <a:r>
              <a:rPr lang="en-US" altLang="zh-TW" sz="2900" b="1" i="1" baseline="-25000" dirty="0" smtClean="0">
                <a:solidFill>
                  <a:srgbClr val="C00000"/>
                </a:solidFill>
              </a:rPr>
              <a:t> </a:t>
            </a:r>
            <a:r>
              <a:rPr lang="en-US" altLang="zh-TW" sz="2900" b="1" i="1" dirty="0" smtClean="0">
                <a:solidFill>
                  <a:srgbClr val="C00000"/>
                </a:solidFill>
              </a:rPr>
              <a:t>+ b</a:t>
            </a:r>
            <a:r>
              <a:rPr lang="en-US" altLang="zh-TW" sz="2900" b="1" i="1" baseline="-25000" dirty="0" smtClean="0">
                <a:solidFill>
                  <a:srgbClr val="C00000"/>
                </a:solidFill>
              </a:rPr>
              <a:t>t-1</a:t>
            </a:r>
            <a:r>
              <a:rPr lang="en-US" altLang="zh-TW" sz="2900" b="1" i="1" dirty="0" smtClean="0">
                <a:solidFill>
                  <a:srgbClr val="C00000"/>
                </a:solidFill>
              </a:rPr>
              <a:t>n</a:t>
            </a:r>
            <a:r>
              <a:rPr lang="en-US" altLang="zh-TW" sz="2900" b="1" i="1" baseline="30000" dirty="0" smtClean="0">
                <a:solidFill>
                  <a:srgbClr val="C00000"/>
                </a:solidFill>
              </a:rPr>
              <a:t>t-1</a:t>
            </a:r>
            <a:r>
              <a:rPr lang="en-US" altLang="zh-TW" sz="2900" b="1" i="1" baseline="-25000" dirty="0" smtClean="0">
                <a:solidFill>
                  <a:srgbClr val="C00000"/>
                </a:solidFill>
              </a:rPr>
              <a:t>  </a:t>
            </a:r>
            <a:r>
              <a:rPr lang="en-US" altLang="zh-TW" sz="2900" b="1" i="1" dirty="0" smtClean="0">
                <a:solidFill>
                  <a:srgbClr val="C00000"/>
                </a:solidFill>
              </a:rPr>
              <a:t>+. . .+ b</a:t>
            </a:r>
            <a:r>
              <a:rPr lang="en-US" altLang="zh-TW" sz="2900" b="1" i="1" baseline="-25000" dirty="0" smtClean="0">
                <a:solidFill>
                  <a:srgbClr val="C00000"/>
                </a:solidFill>
              </a:rPr>
              <a:t>1</a:t>
            </a:r>
            <a:r>
              <a:rPr lang="en-US" altLang="zh-TW" sz="2900" b="1" i="1" dirty="0" smtClean="0">
                <a:solidFill>
                  <a:srgbClr val="C00000"/>
                </a:solidFill>
              </a:rPr>
              <a:t>n</a:t>
            </a:r>
            <a:r>
              <a:rPr lang="en-US" altLang="zh-TW" sz="2900" b="1" i="1" baseline="-25000" dirty="0" smtClean="0">
                <a:solidFill>
                  <a:srgbClr val="C00000"/>
                </a:solidFill>
              </a:rPr>
              <a:t>  </a:t>
            </a:r>
            <a:r>
              <a:rPr lang="en-US" altLang="zh-TW" sz="2900" b="1" i="1" dirty="0" smtClean="0">
                <a:solidFill>
                  <a:srgbClr val="C00000"/>
                </a:solidFill>
              </a:rPr>
              <a:t>+ b</a:t>
            </a:r>
            <a:r>
              <a:rPr lang="en-US" altLang="zh-TW" sz="2900" b="1" i="1" baseline="-25000" dirty="0" smtClean="0">
                <a:solidFill>
                  <a:srgbClr val="C00000"/>
                </a:solidFill>
              </a:rPr>
              <a:t>0</a:t>
            </a:r>
            <a:r>
              <a:rPr lang="en-US" altLang="zh-TW" sz="2900" b="1" i="1" dirty="0" smtClean="0">
                <a:solidFill>
                  <a:srgbClr val="C00000"/>
                </a:solidFill>
              </a:rPr>
              <a:t> )*</a:t>
            </a:r>
            <a:r>
              <a:rPr lang="en-US" altLang="zh-TW" sz="2900" b="1" i="1" dirty="0" err="1" smtClean="0">
                <a:solidFill>
                  <a:srgbClr val="7030A0"/>
                </a:solidFill>
              </a:rPr>
              <a:t>s</a:t>
            </a:r>
            <a:r>
              <a:rPr lang="en-US" altLang="zh-TW" sz="2900" b="1" i="1" baseline="30000" dirty="0" err="1" smtClean="0">
                <a:solidFill>
                  <a:srgbClr val="C00000"/>
                </a:solidFill>
              </a:rPr>
              <a:t>n</a:t>
            </a:r>
            <a:r>
              <a:rPr lang="en-US" altLang="zh-TW" sz="2900" b="1" i="1" baseline="30000" dirty="0" smtClean="0">
                <a:solidFill>
                  <a:srgbClr val="C00000"/>
                </a:solidFill>
              </a:rPr>
              <a:t> </a:t>
            </a:r>
          </a:p>
          <a:p>
            <a:pPr>
              <a:lnSpc>
                <a:spcPct val="120000"/>
              </a:lnSpc>
              <a:buNone/>
            </a:pPr>
            <a:r>
              <a:rPr lang="en-US" altLang="zh-TW" sz="2900" dirty="0" smtClean="0"/>
              <a:t>     where </a:t>
            </a:r>
            <a:r>
              <a:rPr lang="en-US" altLang="zh-TW" sz="2900" i="1" dirty="0" smtClean="0"/>
              <a:t>b</a:t>
            </a:r>
            <a:r>
              <a:rPr lang="en-US" altLang="zh-TW" sz="2900" i="1" baseline="-25000" dirty="0" smtClean="0"/>
              <a:t>1</a:t>
            </a:r>
            <a:r>
              <a:rPr lang="en-US" altLang="zh-TW" sz="2900" dirty="0" smtClean="0"/>
              <a:t> , </a:t>
            </a:r>
            <a:r>
              <a:rPr lang="en-US" altLang="zh-TW" sz="2900" i="1" dirty="0" smtClean="0"/>
              <a:t>b</a:t>
            </a:r>
            <a:r>
              <a:rPr lang="en-US" altLang="zh-TW" sz="2900" i="1" baseline="-25000" dirty="0" smtClean="0"/>
              <a:t>2</a:t>
            </a:r>
            <a:r>
              <a:rPr lang="en-US" altLang="zh-TW" sz="2900" dirty="0" smtClean="0"/>
              <a:t> ,. . ., </a:t>
            </a:r>
            <a:r>
              <a:rPr lang="en-US" altLang="zh-TW" sz="2900" i="1" dirty="0" err="1" smtClean="0"/>
              <a:t>b</a:t>
            </a:r>
            <a:r>
              <a:rPr lang="en-US" altLang="zh-TW" sz="2900" i="1" baseline="-25000" dirty="0" err="1" smtClean="0"/>
              <a:t>t</a:t>
            </a:r>
            <a:r>
              <a:rPr lang="en-US" altLang="zh-TW" sz="2900" i="1" baseline="-25000" dirty="0" smtClean="0"/>
              <a:t>  </a:t>
            </a:r>
            <a:r>
              <a:rPr lang="en-US" altLang="zh-TW" sz="2900" i="1" dirty="0" smtClean="0"/>
              <a:t> </a:t>
            </a:r>
            <a:r>
              <a:rPr lang="en-US" altLang="zh-TW" sz="2900" dirty="0" smtClean="0"/>
              <a:t>and </a:t>
            </a:r>
            <a:r>
              <a:rPr lang="en-US" altLang="zh-TW" sz="2900" i="1" dirty="0" smtClean="0">
                <a:solidFill>
                  <a:srgbClr val="00B050"/>
                </a:solidFill>
              </a:rPr>
              <a:t>s</a:t>
            </a:r>
            <a:r>
              <a:rPr lang="en-US" altLang="zh-TW" sz="2900" dirty="0" smtClean="0"/>
              <a:t> are </a:t>
            </a:r>
            <a:r>
              <a:rPr lang="en-US" altLang="zh-TW" sz="2900" dirty="0" smtClean="0">
                <a:solidFill>
                  <a:srgbClr val="00B0F0"/>
                </a:solidFill>
              </a:rPr>
              <a:t>real numbers</a:t>
            </a:r>
            <a:r>
              <a:rPr lang="en-US" altLang="zh-TW" sz="2900" dirty="0" smtClean="0"/>
              <a:t>. </a:t>
            </a:r>
          </a:p>
          <a:p>
            <a:pPr>
              <a:lnSpc>
                <a:spcPct val="120000"/>
              </a:lnSpc>
              <a:buNone/>
            </a:pPr>
            <a:r>
              <a:rPr lang="en-US" altLang="zh-TW" sz="2900" dirty="0" smtClean="0"/>
              <a:t>	(1) When </a:t>
            </a:r>
            <a:r>
              <a:rPr lang="en-US" altLang="zh-TW" sz="2900" dirty="0" smtClean="0">
                <a:solidFill>
                  <a:srgbClr val="7030A0"/>
                </a:solidFill>
              </a:rPr>
              <a:t>s</a:t>
            </a:r>
            <a:r>
              <a:rPr lang="en-US" altLang="zh-TW" sz="2900" dirty="0" smtClean="0"/>
              <a:t> </a:t>
            </a:r>
            <a:r>
              <a:rPr lang="en-US" altLang="zh-TW" sz="2900" u="sng" dirty="0" smtClean="0"/>
              <a:t>is not </a:t>
            </a:r>
            <a:r>
              <a:rPr lang="en-US" altLang="zh-TW" sz="2900" dirty="0" smtClean="0"/>
              <a:t>a </a:t>
            </a:r>
            <a:r>
              <a:rPr lang="en-US" altLang="zh-TW" sz="2900" b="1" dirty="0" smtClean="0">
                <a:solidFill>
                  <a:srgbClr val="002060"/>
                </a:solidFill>
              </a:rPr>
              <a:t>root  of  the  characteristic  equation </a:t>
            </a:r>
            <a:r>
              <a:rPr lang="en-US" altLang="zh-TW" sz="2900" dirty="0" smtClean="0">
                <a:solidFill>
                  <a:srgbClr val="00B050"/>
                </a:solidFill>
              </a:rPr>
              <a:t>of the associated linear homogeneous recurrence relation</a:t>
            </a:r>
            <a:r>
              <a:rPr lang="en-US" altLang="zh-TW" sz="2900" dirty="0" smtClean="0"/>
              <a:t>, there is a particular  solution of the form</a:t>
            </a:r>
          </a:p>
          <a:p>
            <a:pPr algn="ctr">
              <a:lnSpc>
                <a:spcPct val="120000"/>
              </a:lnSpc>
              <a:buNone/>
            </a:pPr>
            <a:r>
              <a:rPr lang="en-US" altLang="zh-TW" sz="2900" i="1" dirty="0" smtClean="0">
                <a:solidFill>
                  <a:srgbClr val="C00000"/>
                </a:solidFill>
              </a:rPr>
              <a:t>(p</a:t>
            </a:r>
            <a:r>
              <a:rPr lang="en-US" altLang="zh-TW" sz="2900" i="1" baseline="-25000" dirty="0" smtClean="0">
                <a:solidFill>
                  <a:srgbClr val="C00000"/>
                </a:solidFill>
              </a:rPr>
              <a:t>1</a:t>
            </a:r>
            <a:r>
              <a:rPr lang="en-US" altLang="zh-TW" sz="2900" i="1" dirty="0" smtClean="0">
                <a:solidFill>
                  <a:srgbClr val="C00000"/>
                </a:solidFill>
              </a:rPr>
              <a:t>n</a:t>
            </a:r>
            <a:r>
              <a:rPr lang="en-US" altLang="zh-TW" sz="2900" i="1" baseline="30000" dirty="0" smtClean="0">
                <a:solidFill>
                  <a:srgbClr val="C00000"/>
                </a:solidFill>
              </a:rPr>
              <a:t>t</a:t>
            </a:r>
            <a:r>
              <a:rPr lang="en-US" altLang="zh-TW" sz="2900" i="1" baseline="-25000" dirty="0" smtClean="0">
                <a:solidFill>
                  <a:srgbClr val="C00000"/>
                </a:solidFill>
              </a:rPr>
              <a:t> </a:t>
            </a:r>
            <a:r>
              <a:rPr lang="en-US" altLang="zh-TW" sz="2900" i="1" dirty="0" smtClean="0">
                <a:solidFill>
                  <a:srgbClr val="C00000"/>
                </a:solidFill>
              </a:rPr>
              <a:t>+ p</a:t>
            </a:r>
            <a:r>
              <a:rPr lang="en-US" altLang="zh-TW" sz="2900" i="1" baseline="-25000" dirty="0" smtClean="0">
                <a:solidFill>
                  <a:srgbClr val="C00000"/>
                </a:solidFill>
              </a:rPr>
              <a:t>t-1</a:t>
            </a:r>
            <a:r>
              <a:rPr lang="en-US" altLang="zh-TW" sz="2900" i="1" dirty="0" smtClean="0">
                <a:solidFill>
                  <a:srgbClr val="C00000"/>
                </a:solidFill>
              </a:rPr>
              <a:t>n</a:t>
            </a:r>
            <a:r>
              <a:rPr lang="en-US" altLang="zh-TW" sz="2900" i="1" baseline="30000" dirty="0" smtClean="0">
                <a:solidFill>
                  <a:srgbClr val="C00000"/>
                </a:solidFill>
              </a:rPr>
              <a:t>t-1</a:t>
            </a:r>
            <a:r>
              <a:rPr lang="en-US" altLang="zh-TW" sz="2900" i="1" baseline="-25000" dirty="0" smtClean="0">
                <a:solidFill>
                  <a:srgbClr val="C00000"/>
                </a:solidFill>
              </a:rPr>
              <a:t>  </a:t>
            </a:r>
            <a:r>
              <a:rPr lang="en-US" altLang="zh-TW" sz="2900" i="1" dirty="0" smtClean="0">
                <a:solidFill>
                  <a:srgbClr val="C00000"/>
                </a:solidFill>
              </a:rPr>
              <a:t>+. . .+ p</a:t>
            </a:r>
            <a:r>
              <a:rPr lang="en-US" altLang="zh-TW" sz="2900" i="1" baseline="-25000" dirty="0" smtClean="0">
                <a:solidFill>
                  <a:srgbClr val="C00000"/>
                </a:solidFill>
              </a:rPr>
              <a:t>1</a:t>
            </a:r>
            <a:r>
              <a:rPr lang="en-US" altLang="zh-TW" sz="2900" i="1" dirty="0" smtClean="0">
                <a:solidFill>
                  <a:srgbClr val="C00000"/>
                </a:solidFill>
              </a:rPr>
              <a:t>n</a:t>
            </a:r>
            <a:r>
              <a:rPr lang="en-US" altLang="zh-TW" sz="2900" i="1" baseline="-25000" dirty="0" smtClean="0">
                <a:solidFill>
                  <a:srgbClr val="C00000"/>
                </a:solidFill>
              </a:rPr>
              <a:t>  </a:t>
            </a:r>
            <a:r>
              <a:rPr lang="en-US" altLang="zh-TW" sz="2900" i="1" dirty="0" smtClean="0">
                <a:solidFill>
                  <a:srgbClr val="C00000"/>
                </a:solidFill>
              </a:rPr>
              <a:t>+ p</a:t>
            </a:r>
            <a:r>
              <a:rPr lang="en-US" altLang="zh-TW" sz="2900" i="1" baseline="-25000" dirty="0" smtClean="0">
                <a:solidFill>
                  <a:srgbClr val="C00000"/>
                </a:solidFill>
              </a:rPr>
              <a:t>0</a:t>
            </a:r>
            <a:r>
              <a:rPr lang="en-US" altLang="zh-TW" sz="2900" i="1" dirty="0" smtClean="0">
                <a:solidFill>
                  <a:srgbClr val="C00000"/>
                </a:solidFill>
              </a:rPr>
              <a:t> )*</a:t>
            </a:r>
            <a:r>
              <a:rPr lang="en-US" altLang="zh-TW" sz="2900" i="1" dirty="0" err="1" smtClean="0">
                <a:solidFill>
                  <a:srgbClr val="7030A0"/>
                </a:solidFill>
              </a:rPr>
              <a:t>s</a:t>
            </a:r>
            <a:r>
              <a:rPr lang="en-US" altLang="zh-TW" sz="2900" i="1" baseline="30000" dirty="0" err="1" smtClean="0">
                <a:solidFill>
                  <a:srgbClr val="C00000"/>
                </a:solidFill>
              </a:rPr>
              <a:t>n</a:t>
            </a:r>
            <a:endParaRPr lang="en-US" altLang="zh-TW" sz="2900" dirty="0" smtClean="0">
              <a:solidFill>
                <a:srgbClr val="C00000"/>
              </a:solidFill>
            </a:endParaRPr>
          </a:p>
          <a:p>
            <a:pPr>
              <a:lnSpc>
                <a:spcPct val="120000"/>
              </a:lnSpc>
              <a:buNone/>
            </a:pPr>
            <a:r>
              <a:rPr lang="en-US" altLang="zh-TW" sz="2900" dirty="0" smtClean="0"/>
              <a:t>   	(2) When </a:t>
            </a:r>
            <a:r>
              <a:rPr lang="en-US" altLang="zh-TW" sz="2900" i="1" dirty="0" smtClean="0">
                <a:solidFill>
                  <a:srgbClr val="7030A0"/>
                </a:solidFill>
              </a:rPr>
              <a:t>s</a:t>
            </a:r>
            <a:r>
              <a:rPr lang="en-US" altLang="zh-TW" sz="2900" dirty="0" smtClean="0"/>
              <a:t> </a:t>
            </a:r>
            <a:r>
              <a:rPr lang="en-US" altLang="zh-TW" sz="2900" u="sng" dirty="0" smtClean="0"/>
              <a:t>is</a:t>
            </a:r>
            <a:r>
              <a:rPr lang="en-US" altLang="zh-TW" sz="2900" dirty="0" smtClean="0"/>
              <a:t> a root of this characteristic equation and its </a:t>
            </a:r>
            <a:r>
              <a:rPr lang="en-US" altLang="zh-TW" sz="2900" dirty="0" smtClean="0">
                <a:solidFill>
                  <a:schemeClr val="accent6">
                    <a:lumMod val="50000"/>
                  </a:schemeClr>
                </a:solidFill>
              </a:rPr>
              <a:t>multiplicity is m</a:t>
            </a:r>
            <a:r>
              <a:rPr lang="en-US" altLang="zh-TW" sz="2900" dirty="0" smtClean="0"/>
              <a:t>, there is a particular solution of the form</a:t>
            </a:r>
          </a:p>
          <a:p>
            <a:pPr algn="ctr">
              <a:lnSpc>
                <a:spcPct val="120000"/>
              </a:lnSpc>
              <a:buNone/>
            </a:pPr>
            <a:r>
              <a:rPr lang="en-US" altLang="zh-TW" sz="2900" b="1" i="1" dirty="0" smtClean="0">
                <a:solidFill>
                  <a:schemeClr val="accent6">
                    <a:lumMod val="50000"/>
                  </a:schemeClr>
                </a:solidFill>
              </a:rPr>
              <a:t>n</a:t>
            </a:r>
            <a:r>
              <a:rPr lang="en-US" altLang="zh-TW" sz="2900" b="1" i="1" baseline="30000" dirty="0" smtClean="0">
                <a:solidFill>
                  <a:schemeClr val="accent6">
                    <a:lumMod val="50000"/>
                  </a:schemeClr>
                </a:solidFill>
              </a:rPr>
              <a:t>m</a:t>
            </a:r>
            <a:r>
              <a:rPr lang="en-US" altLang="zh-TW" sz="2900" baseline="30000" dirty="0" smtClean="0">
                <a:solidFill>
                  <a:srgbClr val="C00000"/>
                </a:solidFill>
              </a:rPr>
              <a:t> </a:t>
            </a:r>
            <a:r>
              <a:rPr lang="en-US" altLang="zh-TW" sz="2900" i="1" dirty="0" smtClean="0">
                <a:solidFill>
                  <a:srgbClr val="C00000"/>
                </a:solidFill>
              </a:rPr>
              <a:t>(p</a:t>
            </a:r>
            <a:r>
              <a:rPr lang="en-US" altLang="zh-TW" sz="2900" i="1" baseline="-25000" dirty="0" smtClean="0">
                <a:solidFill>
                  <a:srgbClr val="C00000"/>
                </a:solidFill>
              </a:rPr>
              <a:t>1</a:t>
            </a:r>
            <a:r>
              <a:rPr lang="en-US" altLang="zh-TW" sz="2900" i="1" dirty="0" smtClean="0">
                <a:solidFill>
                  <a:srgbClr val="C00000"/>
                </a:solidFill>
              </a:rPr>
              <a:t>n</a:t>
            </a:r>
            <a:r>
              <a:rPr lang="en-US" altLang="zh-TW" sz="2900" i="1" baseline="30000" dirty="0" smtClean="0">
                <a:solidFill>
                  <a:srgbClr val="C00000"/>
                </a:solidFill>
              </a:rPr>
              <a:t>t</a:t>
            </a:r>
            <a:r>
              <a:rPr lang="en-US" altLang="zh-TW" sz="2900" i="1" baseline="-25000" dirty="0" smtClean="0">
                <a:solidFill>
                  <a:srgbClr val="C00000"/>
                </a:solidFill>
              </a:rPr>
              <a:t> </a:t>
            </a:r>
            <a:r>
              <a:rPr lang="en-US" altLang="zh-TW" sz="2900" i="1" dirty="0" smtClean="0">
                <a:solidFill>
                  <a:srgbClr val="C00000"/>
                </a:solidFill>
              </a:rPr>
              <a:t>+ p</a:t>
            </a:r>
            <a:r>
              <a:rPr lang="en-US" altLang="zh-TW" sz="2900" i="1" baseline="-25000" dirty="0" smtClean="0">
                <a:solidFill>
                  <a:srgbClr val="C00000"/>
                </a:solidFill>
              </a:rPr>
              <a:t>t-1</a:t>
            </a:r>
            <a:r>
              <a:rPr lang="en-US" altLang="zh-TW" sz="2900" i="1" dirty="0" smtClean="0">
                <a:solidFill>
                  <a:srgbClr val="C00000"/>
                </a:solidFill>
              </a:rPr>
              <a:t>n</a:t>
            </a:r>
            <a:r>
              <a:rPr lang="en-US" altLang="zh-TW" sz="2900" i="1" baseline="30000" dirty="0" smtClean="0">
                <a:solidFill>
                  <a:srgbClr val="C00000"/>
                </a:solidFill>
              </a:rPr>
              <a:t>t-1</a:t>
            </a:r>
            <a:r>
              <a:rPr lang="en-US" altLang="zh-TW" sz="2900" i="1" baseline="-25000" dirty="0" smtClean="0">
                <a:solidFill>
                  <a:srgbClr val="C00000"/>
                </a:solidFill>
              </a:rPr>
              <a:t>  </a:t>
            </a:r>
            <a:r>
              <a:rPr lang="en-US" altLang="zh-TW" sz="2900" i="1" dirty="0" smtClean="0">
                <a:solidFill>
                  <a:srgbClr val="C00000"/>
                </a:solidFill>
              </a:rPr>
              <a:t>+. . .+ p</a:t>
            </a:r>
            <a:r>
              <a:rPr lang="en-US" altLang="zh-TW" sz="2900" i="1" baseline="-25000" dirty="0" smtClean="0">
                <a:solidFill>
                  <a:srgbClr val="C00000"/>
                </a:solidFill>
              </a:rPr>
              <a:t>1</a:t>
            </a:r>
            <a:r>
              <a:rPr lang="en-US" altLang="zh-TW" sz="2900" i="1" dirty="0" smtClean="0">
                <a:solidFill>
                  <a:srgbClr val="C00000"/>
                </a:solidFill>
              </a:rPr>
              <a:t>n</a:t>
            </a:r>
            <a:r>
              <a:rPr lang="en-US" altLang="zh-TW" sz="2900" i="1" baseline="-25000" dirty="0" smtClean="0">
                <a:solidFill>
                  <a:srgbClr val="C00000"/>
                </a:solidFill>
              </a:rPr>
              <a:t>  </a:t>
            </a:r>
            <a:r>
              <a:rPr lang="en-US" altLang="zh-TW" sz="2900" i="1" dirty="0" smtClean="0">
                <a:solidFill>
                  <a:srgbClr val="C00000"/>
                </a:solidFill>
              </a:rPr>
              <a:t>+ p</a:t>
            </a:r>
            <a:r>
              <a:rPr lang="en-US" altLang="zh-TW" sz="2900" i="1" baseline="-25000" dirty="0" smtClean="0">
                <a:solidFill>
                  <a:srgbClr val="C00000"/>
                </a:solidFill>
              </a:rPr>
              <a:t>0</a:t>
            </a:r>
            <a:r>
              <a:rPr lang="en-US" altLang="zh-TW" sz="2900" i="1" dirty="0" smtClean="0">
                <a:solidFill>
                  <a:srgbClr val="C00000"/>
                </a:solidFill>
              </a:rPr>
              <a:t> )*</a:t>
            </a:r>
            <a:r>
              <a:rPr lang="en-US" altLang="zh-TW" sz="2900" i="1" dirty="0" err="1" smtClean="0">
                <a:solidFill>
                  <a:srgbClr val="7030A0"/>
                </a:solidFill>
              </a:rPr>
              <a:t>s</a:t>
            </a:r>
            <a:r>
              <a:rPr lang="en-US" altLang="zh-TW" sz="2900" i="1" baseline="30000" dirty="0" err="1" smtClean="0">
                <a:solidFill>
                  <a:srgbClr val="C00000"/>
                </a:solidFill>
              </a:rPr>
              <a:t>n</a:t>
            </a:r>
            <a:endParaRPr lang="en-US" altLang="zh-TW" sz="2900" dirty="0" smtClean="0">
              <a:solidFill>
                <a:srgbClr val="C00000"/>
              </a:solidFill>
            </a:endParaRPr>
          </a:p>
          <a:p>
            <a:pPr>
              <a:buNone/>
            </a:pPr>
            <a:endParaRPr lang="zh-TW" altLang="en-US" baseline="30000" dirty="0"/>
          </a:p>
        </p:txBody>
      </p:sp>
      <p:sp>
        <p:nvSpPr>
          <p:cNvPr id="6" name="文字方塊 5"/>
          <p:cNvSpPr txBox="1"/>
          <p:nvPr/>
        </p:nvSpPr>
        <p:spPr>
          <a:xfrm>
            <a:off x="7282542" y="2318266"/>
            <a:ext cx="1542410" cy="369332"/>
          </a:xfrm>
          <a:prstGeom prst="rect">
            <a:avLst/>
          </a:prstGeom>
          <a:noFill/>
        </p:spPr>
        <p:txBody>
          <a:bodyPr wrap="none" rtlCol="0">
            <a:spAutoFit/>
          </a:bodyPr>
          <a:lstStyle/>
          <a:p>
            <a:r>
              <a:rPr lang="en-US" altLang="zh-TW" i="1" dirty="0"/>
              <a:t>a</a:t>
            </a:r>
            <a:r>
              <a:rPr lang="en-US" altLang="zh-TW" i="1" baseline="-25000" dirty="0"/>
              <a:t>n</a:t>
            </a:r>
            <a:r>
              <a:rPr lang="en-US" altLang="zh-TW" i="1" dirty="0"/>
              <a:t> = 3 a</a:t>
            </a:r>
            <a:r>
              <a:rPr lang="en-US" altLang="zh-TW" i="1" baseline="-25000" dirty="0"/>
              <a:t>n-1</a:t>
            </a:r>
            <a:r>
              <a:rPr lang="en-US" altLang="zh-TW" i="1" dirty="0"/>
              <a:t> </a:t>
            </a:r>
            <a:r>
              <a:rPr lang="en-US" altLang="zh-TW" i="1" u="sng" dirty="0">
                <a:solidFill>
                  <a:schemeClr val="accent2"/>
                </a:solidFill>
              </a:rPr>
              <a:t>+ 2n</a:t>
            </a:r>
            <a:endParaRPr lang="zh-TW" altLang="en-US" i="1" u="sng" dirty="0"/>
          </a:p>
        </p:txBody>
      </p:sp>
      <p:cxnSp>
        <p:nvCxnSpPr>
          <p:cNvPr id="8" name="直線接點 7"/>
          <p:cNvCxnSpPr/>
          <p:nvPr/>
        </p:nvCxnSpPr>
        <p:spPr>
          <a:xfrm>
            <a:off x="6934200" y="1366548"/>
            <a:ext cx="0" cy="5257800"/>
          </a:xfrm>
          <a:prstGeom prst="line">
            <a:avLst/>
          </a:prstGeom>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7086600" y="3059668"/>
            <a:ext cx="1905000" cy="369332"/>
          </a:xfrm>
          <a:prstGeom prst="rect">
            <a:avLst/>
          </a:prstGeom>
        </p:spPr>
        <p:txBody>
          <a:bodyPr wrap="square">
            <a:spAutoFit/>
          </a:bodyPr>
          <a:lstStyle/>
          <a:p>
            <a:r>
              <a:rPr lang="en-US" altLang="zh-TW" b="1" i="1" dirty="0">
                <a:solidFill>
                  <a:srgbClr val="C00000"/>
                </a:solidFill>
              </a:rPr>
              <a:t>F(n) </a:t>
            </a:r>
            <a:r>
              <a:rPr lang="en-US" altLang="zh-TW" b="1" i="1" dirty="0" smtClean="0">
                <a:solidFill>
                  <a:srgbClr val="C00000"/>
                </a:solidFill>
              </a:rPr>
              <a:t>=(b</a:t>
            </a:r>
            <a:r>
              <a:rPr lang="en-US" altLang="zh-TW" b="1" i="1" baseline="-25000" dirty="0" smtClean="0">
                <a:solidFill>
                  <a:srgbClr val="C00000"/>
                </a:solidFill>
              </a:rPr>
              <a:t>1</a:t>
            </a:r>
            <a:r>
              <a:rPr lang="en-US" altLang="zh-TW" b="1" i="1" dirty="0" smtClean="0">
                <a:solidFill>
                  <a:srgbClr val="C00000"/>
                </a:solidFill>
              </a:rPr>
              <a:t>n+b</a:t>
            </a:r>
            <a:r>
              <a:rPr lang="en-US" altLang="zh-TW" b="1" i="1" baseline="-25000" dirty="0" smtClean="0">
                <a:solidFill>
                  <a:srgbClr val="C00000"/>
                </a:solidFill>
              </a:rPr>
              <a:t>0</a:t>
            </a:r>
            <a:r>
              <a:rPr lang="en-US" altLang="zh-TW" b="1" i="1" dirty="0" smtClean="0">
                <a:solidFill>
                  <a:srgbClr val="C00000"/>
                </a:solidFill>
              </a:rPr>
              <a:t>)*</a:t>
            </a:r>
            <a:r>
              <a:rPr lang="en-US" altLang="zh-TW" b="1" i="1" dirty="0" err="1" smtClean="0">
                <a:solidFill>
                  <a:srgbClr val="7030A0"/>
                </a:solidFill>
              </a:rPr>
              <a:t>s</a:t>
            </a:r>
            <a:r>
              <a:rPr lang="en-US" altLang="zh-TW" b="1" i="1" baseline="30000" dirty="0" err="1" smtClean="0">
                <a:solidFill>
                  <a:srgbClr val="C00000"/>
                </a:solidFill>
              </a:rPr>
              <a:t>n</a:t>
            </a:r>
            <a:r>
              <a:rPr lang="en-US" altLang="zh-TW" b="1" i="1" dirty="0" smtClean="0">
                <a:solidFill>
                  <a:srgbClr val="C00000"/>
                </a:solidFill>
              </a:rPr>
              <a:t> </a:t>
            </a:r>
            <a:endParaRPr lang="zh-TW" altLang="en-US" dirty="0"/>
          </a:p>
        </p:txBody>
      </p:sp>
      <p:sp>
        <p:nvSpPr>
          <p:cNvPr id="10" name="文字方塊 9"/>
          <p:cNvSpPr txBox="1"/>
          <p:nvPr/>
        </p:nvSpPr>
        <p:spPr>
          <a:xfrm>
            <a:off x="7012647" y="1761921"/>
            <a:ext cx="2131353" cy="369332"/>
          </a:xfrm>
          <a:prstGeom prst="rect">
            <a:avLst/>
          </a:prstGeom>
          <a:noFill/>
        </p:spPr>
        <p:txBody>
          <a:bodyPr wrap="none" rtlCol="0">
            <a:spAutoFit/>
          </a:bodyPr>
          <a:lstStyle/>
          <a:p>
            <a:r>
              <a:rPr lang="zh-TW" altLang="en-US" dirty="0" smtClean="0"/>
              <a:t>以前頁</a:t>
            </a:r>
            <a:r>
              <a:rPr lang="en-US" altLang="zh-TW" dirty="0" smtClean="0"/>
              <a:t>Example</a:t>
            </a:r>
            <a:r>
              <a:rPr lang="zh-TW" altLang="en-US" dirty="0" smtClean="0"/>
              <a:t>為例</a:t>
            </a:r>
            <a:endParaRPr lang="en-US" altLang="zh-TW" dirty="0" smtClean="0"/>
          </a:p>
        </p:txBody>
      </p:sp>
      <p:sp>
        <p:nvSpPr>
          <p:cNvPr id="12" name="矩形 11"/>
          <p:cNvSpPr/>
          <p:nvPr/>
        </p:nvSpPr>
        <p:spPr>
          <a:xfrm>
            <a:off x="7208584" y="3810782"/>
            <a:ext cx="1661032" cy="369332"/>
          </a:xfrm>
          <a:prstGeom prst="rect">
            <a:avLst/>
          </a:prstGeom>
        </p:spPr>
        <p:txBody>
          <a:bodyPr wrap="none">
            <a:spAutoFit/>
          </a:bodyPr>
          <a:lstStyle/>
          <a:p>
            <a:r>
              <a:rPr lang="en-US" altLang="zh-TW" b="1" i="1" dirty="0" err="1" smtClean="0">
                <a:solidFill>
                  <a:srgbClr val="00B050"/>
                </a:solidFill>
              </a:rPr>
              <a:t>Lhrr</a:t>
            </a:r>
            <a:r>
              <a:rPr lang="en-US" altLang="zh-TW" b="1" i="1" dirty="0" smtClean="0">
                <a:solidFill>
                  <a:srgbClr val="00B050"/>
                </a:solidFill>
              </a:rPr>
              <a:t>: a</a:t>
            </a:r>
            <a:r>
              <a:rPr lang="en-US" altLang="zh-TW" b="1" i="1" baseline="-25000" dirty="0" smtClean="0">
                <a:solidFill>
                  <a:srgbClr val="00B050"/>
                </a:solidFill>
              </a:rPr>
              <a:t>n</a:t>
            </a:r>
            <a:r>
              <a:rPr lang="en-US" altLang="zh-TW" b="1" i="1" dirty="0" smtClean="0">
                <a:solidFill>
                  <a:srgbClr val="00B050"/>
                </a:solidFill>
              </a:rPr>
              <a:t> </a:t>
            </a:r>
            <a:r>
              <a:rPr lang="en-US" altLang="zh-TW" b="1" i="1" dirty="0">
                <a:solidFill>
                  <a:srgbClr val="00B050"/>
                </a:solidFill>
              </a:rPr>
              <a:t>= 3 a</a:t>
            </a:r>
            <a:r>
              <a:rPr lang="en-US" altLang="zh-TW" b="1" i="1" baseline="-25000" dirty="0">
                <a:solidFill>
                  <a:srgbClr val="00B050"/>
                </a:solidFill>
              </a:rPr>
              <a:t>n-1</a:t>
            </a:r>
            <a:r>
              <a:rPr lang="en-US" altLang="zh-TW" b="1" i="1" dirty="0">
                <a:solidFill>
                  <a:srgbClr val="00B050"/>
                </a:solidFill>
              </a:rPr>
              <a:t> </a:t>
            </a:r>
            <a:endParaRPr lang="zh-TW" altLang="en-US" b="1" dirty="0">
              <a:solidFill>
                <a:srgbClr val="00B050"/>
              </a:solidFill>
            </a:endParaRPr>
          </a:p>
        </p:txBody>
      </p:sp>
      <p:sp>
        <p:nvSpPr>
          <p:cNvPr id="13" name="矩形 12"/>
          <p:cNvSpPr/>
          <p:nvPr/>
        </p:nvSpPr>
        <p:spPr>
          <a:xfrm>
            <a:off x="7277870" y="4169228"/>
            <a:ext cx="1308371" cy="369332"/>
          </a:xfrm>
          <a:prstGeom prst="rect">
            <a:avLst/>
          </a:prstGeom>
        </p:spPr>
        <p:txBody>
          <a:bodyPr wrap="none">
            <a:spAutoFit/>
          </a:bodyPr>
          <a:lstStyle/>
          <a:p>
            <a:r>
              <a:rPr lang="zh-TW" altLang="en-US" b="1" i="1" dirty="0" smtClean="0">
                <a:solidFill>
                  <a:srgbClr val="002060"/>
                </a:solidFill>
              </a:rPr>
              <a:t>特徵根</a:t>
            </a:r>
            <a:r>
              <a:rPr lang="en-US" altLang="zh-TW" b="1" i="1" dirty="0" smtClean="0">
                <a:solidFill>
                  <a:srgbClr val="002060"/>
                </a:solidFill>
              </a:rPr>
              <a:t>:</a:t>
            </a:r>
            <a:r>
              <a:rPr lang="zh-TW" altLang="en-US" b="1" i="1" dirty="0" smtClean="0">
                <a:solidFill>
                  <a:srgbClr val="002060"/>
                </a:solidFill>
              </a:rPr>
              <a:t> </a:t>
            </a:r>
            <a:r>
              <a:rPr lang="en-US" altLang="zh-TW" b="1" i="1" dirty="0" smtClean="0">
                <a:solidFill>
                  <a:srgbClr val="002060"/>
                </a:solidFill>
              </a:rPr>
              <a:t>r=3</a:t>
            </a:r>
            <a:endParaRPr lang="zh-TW" altLang="en-US" b="1" dirty="0">
              <a:solidFill>
                <a:srgbClr val="002060"/>
              </a:solidFill>
            </a:endParaRPr>
          </a:p>
        </p:txBody>
      </p:sp>
      <p:sp>
        <p:nvSpPr>
          <p:cNvPr id="14" name="矩形 13"/>
          <p:cNvSpPr/>
          <p:nvPr/>
        </p:nvSpPr>
        <p:spPr>
          <a:xfrm>
            <a:off x="7688309" y="3336862"/>
            <a:ext cx="301686" cy="369332"/>
          </a:xfrm>
          <a:prstGeom prst="rect">
            <a:avLst/>
          </a:prstGeom>
        </p:spPr>
        <p:txBody>
          <a:bodyPr wrap="none">
            <a:spAutoFit/>
          </a:bodyPr>
          <a:lstStyle/>
          <a:p>
            <a:r>
              <a:rPr lang="en-US" altLang="zh-TW" dirty="0" smtClean="0"/>
              <a:t>2</a:t>
            </a:r>
            <a:endParaRPr lang="zh-TW" altLang="en-US" dirty="0"/>
          </a:p>
        </p:txBody>
      </p:sp>
      <p:sp>
        <p:nvSpPr>
          <p:cNvPr id="15" name="矩形 14"/>
          <p:cNvSpPr/>
          <p:nvPr/>
        </p:nvSpPr>
        <p:spPr>
          <a:xfrm>
            <a:off x="8150285" y="3336862"/>
            <a:ext cx="301686" cy="369332"/>
          </a:xfrm>
          <a:prstGeom prst="rect">
            <a:avLst/>
          </a:prstGeom>
        </p:spPr>
        <p:txBody>
          <a:bodyPr wrap="none">
            <a:spAutoFit/>
          </a:bodyPr>
          <a:lstStyle/>
          <a:p>
            <a:r>
              <a:rPr lang="en-US" altLang="zh-TW" dirty="0"/>
              <a:t>0</a:t>
            </a:r>
            <a:endParaRPr lang="zh-TW" altLang="en-US" dirty="0"/>
          </a:p>
        </p:txBody>
      </p:sp>
      <p:sp>
        <p:nvSpPr>
          <p:cNvPr id="16" name="矩形 15"/>
          <p:cNvSpPr/>
          <p:nvPr/>
        </p:nvSpPr>
        <p:spPr>
          <a:xfrm>
            <a:off x="7176564" y="4571217"/>
            <a:ext cx="1662635" cy="369332"/>
          </a:xfrm>
          <a:prstGeom prst="rect">
            <a:avLst/>
          </a:prstGeom>
        </p:spPr>
        <p:txBody>
          <a:bodyPr wrap="none">
            <a:spAutoFit/>
          </a:bodyPr>
          <a:lstStyle/>
          <a:p>
            <a:r>
              <a:rPr lang="en-US" altLang="zh-TW" b="1" i="1" dirty="0" smtClean="0">
                <a:solidFill>
                  <a:srgbClr val="7030A0"/>
                </a:solidFill>
                <a:sym typeface="Symbol"/>
              </a:rPr>
              <a:t>s=1</a:t>
            </a:r>
            <a:r>
              <a:rPr lang="zh-TW" altLang="en-US" b="1" u="sng" dirty="0" smtClean="0">
                <a:solidFill>
                  <a:srgbClr val="002060"/>
                </a:solidFill>
                <a:sym typeface="Symbol"/>
              </a:rPr>
              <a:t>不是</a:t>
            </a:r>
            <a:r>
              <a:rPr lang="zh-TW" altLang="en-US" b="1" i="1" dirty="0">
                <a:solidFill>
                  <a:srgbClr val="002060"/>
                </a:solidFill>
                <a:sym typeface="Symbol"/>
              </a:rPr>
              <a:t>特徵根</a:t>
            </a:r>
            <a:endParaRPr lang="zh-TW" altLang="en-US" b="1" dirty="0">
              <a:solidFill>
                <a:srgbClr val="002060"/>
              </a:solidFill>
            </a:endParaRPr>
          </a:p>
        </p:txBody>
      </p:sp>
      <p:sp>
        <p:nvSpPr>
          <p:cNvPr id="17" name="矩形 16"/>
          <p:cNvSpPr/>
          <p:nvPr/>
        </p:nvSpPr>
        <p:spPr>
          <a:xfrm>
            <a:off x="8537513" y="3336862"/>
            <a:ext cx="301686" cy="369332"/>
          </a:xfrm>
          <a:prstGeom prst="rect">
            <a:avLst/>
          </a:prstGeom>
        </p:spPr>
        <p:txBody>
          <a:bodyPr wrap="none">
            <a:spAutoFit/>
          </a:bodyPr>
          <a:lstStyle/>
          <a:p>
            <a:r>
              <a:rPr lang="en-US" altLang="zh-TW" dirty="0" smtClean="0">
                <a:solidFill>
                  <a:srgbClr val="7030A0"/>
                </a:solidFill>
              </a:rPr>
              <a:t>1</a:t>
            </a:r>
            <a:endParaRPr lang="zh-TW" altLang="en-US" dirty="0">
              <a:solidFill>
                <a:srgbClr val="7030A0"/>
              </a:solidFill>
            </a:endParaRPr>
          </a:p>
        </p:txBody>
      </p:sp>
      <p:sp>
        <p:nvSpPr>
          <p:cNvPr id="18" name="矩形 17"/>
          <p:cNvSpPr/>
          <p:nvPr/>
        </p:nvSpPr>
        <p:spPr>
          <a:xfrm>
            <a:off x="7159046" y="4962320"/>
            <a:ext cx="1965603" cy="369332"/>
          </a:xfrm>
          <a:prstGeom prst="rect">
            <a:avLst/>
          </a:prstGeom>
        </p:spPr>
        <p:txBody>
          <a:bodyPr wrap="none">
            <a:spAutoFit/>
          </a:bodyPr>
          <a:lstStyle/>
          <a:p>
            <a:r>
              <a:rPr lang="en-US" altLang="zh-TW" i="1" dirty="0"/>
              <a:t>a</a:t>
            </a:r>
            <a:r>
              <a:rPr lang="en-US" altLang="zh-TW" i="1" baseline="-25000" dirty="0"/>
              <a:t>n</a:t>
            </a:r>
            <a:r>
              <a:rPr lang="en-US" altLang="zh-TW" baseline="30000" dirty="0"/>
              <a:t>(</a:t>
            </a:r>
            <a:r>
              <a:rPr lang="en-US" altLang="zh-TW" i="1" baseline="30000" dirty="0">
                <a:solidFill>
                  <a:srgbClr val="FF0000"/>
                </a:solidFill>
              </a:rPr>
              <a:t>p</a:t>
            </a:r>
            <a:r>
              <a:rPr lang="en-US" altLang="zh-TW" baseline="30000" dirty="0"/>
              <a:t>)</a:t>
            </a:r>
            <a:r>
              <a:rPr lang="en-US" altLang="zh-TW" dirty="0">
                <a:solidFill>
                  <a:srgbClr val="FF0000"/>
                </a:solidFill>
              </a:rPr>
              <a:t> </a:t>
            </a:r>
            <a:r>
              <a:rPr lang="en-US" altLang="zh-TW" dirty="0" smtClean="0">
                <a:solidFill>
                  <a:srgbClr val="FF0000"/>
                </a:solidFill>
              </a:rPr>
              <a:t>=(</a:t>
            </a:r>
            <a:r>
              <a:rPr lang="en-US" altLang="zh-TW" i="1" dirty="0" smtClean="0">
                <a:solidFill>
                  <a:srgbClr val="C00000"/>
                </a:solidFill>
              </a:rPr>
              <a:t>p</a:t>
            </a:r>
            <a:r>
              <a:rPr lang="en-US" altLang="zh-TW" i="1" baseline="-25000" dirty="0" smtClean="0">
                <a:solidFill>
                  <a:srgbClr val="C00000"/>
                </a:solidFill>
              </a:rPr>
              <a:t>1</a:t>
            </a:r>
            <a:r>
              <a:rPr lang="en-US" altLang="zh-TW" dirty="0" smtClean="0">
                <a:solidFill>
                  <a:srgbClr val="FF0000"/>
                </a:solidFill>
              </a:rPr>
              <a:t>n+ </a:t>
            </a:r>
            <a:r>
              <a:rPr lang="en-US" altLang="zh-TW" i="1" dirty="0">
                <a:solidFill>
                  <a:srgbClr val="C00000"/>
                </a:solidFill>
              </a:rPr>
              <a:t>p</a:t>
            </a:r>
            <a:r>
              <a:rPr lang="en-US" altLang="zh-TW" i="1" baseline="-25000" dirty="0">
                <a:solidFill>
                  <a:srgbClr val="C00000"/>
                </a:solidFill>
              </a:rPr>
              <a:t>0</a:t>
            </a:r>
            <a:r>
              <a:rPr lang="en-US" altLang="zh-TW" dirty="0" smtClean="0">
                <a:solidFill>
                  <a:srgbClr val="FF0000"/>
                </a:solidFill>
              </a:rPr>
              <a:t>)*1</a:t>
            </a:r>
            <a:r>
              <a:rPr lang="en-US" altLang="zh-TW" baseline="30000" dirty="0" smtClean="0">
                <a:solidFill>
                  <a:srgbClr val="FF0000"/>
                </a:solidFill>
              </a:rPr>
              <a:t>n</a:t>
            </a:r>
            <a:r>
              <a:rPr lang="en-US" altLang="zh-TW" dirty="0" smtClean="0">
                <a:solidFill>
                  <a:srgbClr val="FF0000"/>
                </a:solidFill>
              </a:rPr>
              <a:t> </a:t>
            </a:r>
            <a:endParaRPr lang="zh-TW" altLang="en-US" dirty="0"/>
          </a:p>
        </p:txBody>
      </p:sp>
      <p:sp>
        <p:nvSpPr>
          <p:cNvPr id="19" name="矩形 18"/>
          <p:cNvSpPr/>
          <p:nvPr/>
        </p:nvSpPr>
        <p:spPr>
          <a:xfrm>
            <a:off x="7154969" y="5482461"/>
            <a:ext cx="1912831" cy="830997"/>
          </a:xfrm>
          <a:prstGeom prst="rect">
            <a:avLst/>
          </a:prstGeom>
          <a:solidFill>
            <a:srgbClr val="FFFF00"/>
          </a:solidFill>
        </p:spPr>
        <p:txBody>
          <a:bodyPr wrap="none">
            <a:spAutoFit/>
          </a:bodyPr>
          <a:lstStyle/>
          <a:p>
            <a:r>
              <a:rPr lang="en-US" altLang="zh-TW" sz="1600" i="1" dirty="0" smtClean="0"/>
              <a:t>Recall: </a:t>
            </a:r>
          </a:p>
          <a:p>
            <a:r>
              <a:rPr lang="zh-TW" altLang="en-US" sz="1600" i="1" dirty="0" smtClean="0"/>
              <a:t>前頁</a:t>
            </a:r>
            <a:r>
              <a:rPr lang="en-US" altLang="zh-TW" sz="1600" i="1" dirty="0" smtClean="0"/>
              <a:t>Example</a:t>
            </a:r>
            <a:r>
              <a:rPr lang="zh-TW" altLang="en-US" sz="1600" i="1" dirty="0" smtClean="0"/>
              <a:t>我們猜</a:t>
            </a:r>
            <a:endParaRPr lang="en-US" altLang="zh-TW" sz="1600" i="1" dirty="0" smtClean="0"/>
          </a:p>
          <a:p>
            <a:r>
              <a:rPr lang="en-US" altLang="zh-TW" sz="1600" i="1" dirty="0" smtClean="0"/>
              <a:t>a</a:t>
            </a:r>
            <a:r>
              <a:rPr lang="en-US" altLang="zh-TW" sz="1600" i="1" baseline="-25000" dirty="0" smtClean="0"/>
              <a:t>n</a:t>
            </a:r>
            <a:r>
              <a:rPr lang="en-US" altLang="zh-TW" sz="1600" baseline="30000" dirty="0" smtClean="0"/>
              <a:t>(</a:t>
            </a:r>
            <a:r>
              <a:rPr lang="en-US" altLang="zh-TW" sz="1600" i="1" baseline="30000" dirty="0" smtClean="0">
                <a:solidFill>
                  <a:srgbClr val="FF0000"/>
                </a:solidFill>
              </a:rPr>
              <a:t>p</a:t>
            </a:r>
            <a:r>
              <a:rPr lang="en-US" altLang="zh-TW" sz="1600" baseline="30000" dirty="0"/>
              <a:t>)</a:t>
            </a:r>
            <a:r>
              <a:rPr lang="en-US" altLang="zh-TW" sz="1600" dirty="0">
                <a:solidFill>
                  <a:srgbClr val="FF0000"/>
                </a:solidFill>
              </a:rPr>
              <a:t> = </a:t>
            </a:r>
            <a:r>
              <a:rPr lang="en-US" altLang="zh-TW" sz="1600" dirty="0" err="1">
                <a:solidFill>
                  <a:srgbClr val="FF0000"/>
                </a:solidFill>
              </a:rPr>
              <a:t>cn</a:t>
            </a:r>
            <a:r>
              <a:rPr lang="en-US" altLang="zh-TW" sz="1600" dirty="0">
                <a:solidFill>
                  <a:srgbClr val="FF0000"/>
                </a:solidFill>
              </a:rPr>
              <a:t> + d </a:t>
            </a:r>
            <a:endParaRPr lang="zh-TW" altLang="en-US" sz="16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Generating Functions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8.4</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Functions</a:t>
            </a:r>
            <a:endParaRPr lang="en-US" dirty="0"/>
          </a:p>
        </p:txBody>
      </p:sp>
      <p:sp>
        <p:nvSpPr>
          <p:cNvPr id="3" name="Content Placeholder 2"/>
          <p:cNvSpPr>
            <a:spLocks noGrp="1"/>
          </p:cNvSpPr>
          <p:nvPr>
            <p:ph idx="1"/>
          </p:nvPr>
        </p:nvSpPr>
        <p:spPr>
          <a:xfrm>
            <a:off x="228600" y="1265237"/>
            <a:ext cx="8839200" cy="4983163"/>
          </a:xfrm>
        </p:spPr>
        <p:txBody>
          <a:bodyPr>
            <a:normAutofit fontScale="92500"/>
          </a:bodyPr>
          <a:lstStyle/>
          <a:p>
            <a:pPr marL="263525" indent="-263525">
              <a:buNone/>
            </a:pPr>
            <a:r>
              <a:rPr lang="en-US" b="1" dirty="0" smtClean="0"/>
              <a:t>Definition</a:t>
            </a:r>
            <a:r>
              <a:rPr lang="en-US" dirty="0" smtClean="0"/>
              <a:t>: The </a:t>
            </a:r>
            <a:r>
              <a:rPr lang="en-US" i="1" dirty="0" smtClean="0"/>
              <a:t>generating function for the sequence a</a:t>
            </a:r>
            <a:r>
              <a:rPr lang="en-US" baseline="-25000" dirty="0" smtClean="0">
                <a:latin typeface="Cambria Math" pitchFamily="18" charset="0"/>
                <a:ea typeface="Cambria Math" pitchFamily="18" charset="0"/>
              </a:rPr>
              <a:t>0</a:t>
            </a: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err="1" smtClean="0"/>
              <a:t>a</a:t>
            </a:r>
            <a:r>
              <a:rPr lang="en-US" i="1" baseline="-25000" dirty="0" err="1" smtClean="0"/>
              <a:t>k</a:t>
            </a:r>
            <a:r>
              <a:rPr lang="en-US" dirty="0" smtClean="0"/>
              <a:t>, … of real numbers is the infinite series</a:t>
            </a:r>
          </a:p>
          <a:p>
            <a:pPr>
              <a:buNone/>
            </a:pPr>
            <a:endParaRPr lang="en-US" i="1" dirty="0" smtClean="0"/>
          </a:p>
          <a:p>
            <a:pPr>
              <a:buNone/>
            </a:pPr>
            <a:r>
              <a:rPr lang="en-US" b="1" dirty="0" smtClean="0"/>
              <a:t>Examples</a:t>
            </a:r>
            <a:r>
              <a:rPr lang="en-US" dirty="0" smtClean="0"/>
              <a:t>:</a:t>
            </a:r>
          </a:p>
          <a:p>
            <a:pPr marL="536575" lvl="1" indent="-273050">
              <a:lnSpc>
                <a:spcPct val="150000"/>
              </a:lnSpc>
            </a:pPr>
            <a:r>
              <a:rPr lang="en-US" sz="2400" dirty="0" smtClean="0"/>
              <a:t>The sequence {</a:t>
            </a:r>
            <a:r>
              <a:rPr lang="en-US" sz="2400" i="1" dirty="0" err="1" smtClean="0"/>
              <a:t>a</a:t>
            </a:r>
            <a:r>
              <a:rPr lang="en-US" sz="2400" i="1" baseline="-25000" dirty="0" err="1" smtClean="0"/>
              <a:t>k</a:t>
            </a:r>
            <a:r>
              <a:rPr lang="en-US" sz="2400" dirty="0" smtClean="0"/>
              <a:t>} with </a:t>
            </a:r>
            <a:r>
              <a:rPr lang="en-US" sz="2400" i="1" dirty="0" err="1" smtClean="0"/>
              <a:t>a</a:t>
            </a:r>
            <a:r>
              <a:rPr lang="en-US" sz="2400" i="1" baseline="-25000" dirty="0" err="1" smtClean="0"/>
              <a:t>k</a:t>
            </a:r>
            <a:r>
              <a:rPr lang="en-US" sz="2400" dirty="0" smtClean="0"/>
              <a:t> = </a:t>
            </a:r>
            <a:r>
              <a:rPr lang="en-US" sz="2400" dirty="0" smtClean="0">
                <a:latin typeface="Cambria Math" pitchFamily="18" charset="0"/>
                <a:ea typeface="Cambria Math" pitchFamily="18" charset="0"/>
              </a:rPr>
              <a:t>3</a:t>
            </a:r>
            <a:r>
              <a:rPr lang="en-US" sz="2400" dirty="0" smtClean="0"/>
              <a:t>  has the generating function </a:t>
            </a:r>
          </a:p>
          <a:p>
            <a:pPr marL="536575" lvl="1" indent="-273050">
              <a:lnSpc>
                <a:spcPct val="150000"/>
              </a:lnSpc>
            </a:pPr>
            <a:r>
              <a:rPr lang="en-US" sz="2400" dirty="0" smtClean="0"/>
              <a:t>The sequence {</a:t>
            </a:r>
            <a:r>
              <a:rPr lang="en-US" sz="2400" i="1" dirty="0" err="1" smtClean="0"/>
              <a:t>a</a:t>
            </a:r>
            <a:r>
              <a:rPr lang="en-US" sz="2400" i="1" baseline="-25000" dirty="0" err="1" smtClean="0"/>
              <a:t>k</a:t>
            </a:r>
            <a:r>
              <a:rPr lang="en-US" sz="2400" dirty="0" smtClean="0"/>
              <a:t>} with </a:t>
            </a:r>
            <a:r>
              <a:rPr lang="en-US" sz="2400" i="1" dirty="0" err="1" smtClean="0"/>
              <a:t>a</a:t>
            </a:r>
            <a:r>
              <a:rPr lang="en-US" sz="2400" i="1" baseline="-25000" dirty="0" err="1" smtClean="0"/>
              <a:t>k</a:t>
            </a:r>
            <a:r>
              <a:rPr lang="en-US" sz="2400" dirty="0" smtClean="0"/>
              <a:t> = </a:t>
            </a:r>
            <a:r>
              <a:rPr lang="en-US" sz="2400" dirty="0" smtClean="0">
                <a:latin typeface="Cambria Math" pitchFamily="18" charset="0"/>
                <a:ea typeface="Cambria Math" pitchFamily="18" charset="0"/>
              </a:rPr>
              <a:t> </a:t>
            </a:r>
            <a:r>
              <a:rPr lang="en-US" sz="2400" i="1" dirty="0" smtClean="0">
                <a:ea typeface="Cambria Math" pitchFamily="18" charset="0"/>
              </a:rPr>
              <a:t>k </a:t>
            </a:r>
            <a:r>
              <a:rPr lang="en-US" sz="2400" dirty="0" smtClean="0">
                <a:latin typeface="Cambria Math" pitchFamily="18" charset="0"/>
                <a:ea typeface="Cambria Math" pitchFamily="18" charset="0"/>
              </a:rPr>
              <a:t>+ 1</a:t>
            </a:r>
            <a:r>
              <a:rPr lang="en-US" sz="2400" dirty="0" smtClean="0"/>
              <a:t> has the generating function  has the generating function</a:t>
            </a:r>
          </a:p>
          <a:p>
            <a:pPr marL="536575" lvl="1" indent="-273050">
              <a:lnSpc>
                <a:spcPct val="150000"/>
              </a:lnSpc>
            </a:pPr>
            <a:r>
              <a:rPr lang="en-US" sz="2400" dirty="0" smtClean="0"/>
              <a:t>The sequence {</a:t>
            </a:r>
            <a:r>
              <a:rPr lang="en-US" sz="2400" i="1" dirty="0" err="1" smtClean="0"/>
              <a:t>a</a:t>
            </a:r>
            <a:r>
              <a:rPr lang="en-US" sz="2400" i="1" baseline="-25000" dirty="0" err="1" smtClean="0"/>
              <a:t>k</a:t>
            </a:r>
            <a:r>
              <a:rPr lang="en-US" sz="2400" dirty="0" smtClean="0"/>
              <a:t>} with </a:t>
            </a:r>
            <a:r>
              <a:rPr lang="en-US" sz="2400" i="1" dirty="0" err="1" smtClean="0"/>
              <a:t>a</a:t>
            </a:r>
            <a:r>
              <a:rPr lang="en-US" sz="2400" i="1" baseline="-25000" dirty="0" err="1" smtClean="0"/>
              <a:t>k</a:t>
            </a:r>
            <a:r>
              <a:rPr lang="en-US" sz="2400" dirty="0" smtClean="0"/>
              <a:t> = </a:t>
            </a:r>
            <a:r>
              <a:rPr lang="en-US" sz="2400" dirty="0" smtClean="0">
                <a:latin typeface="Cambria Math" pitchFamily="18" charset="0"/>
                <a:ea typeface="Cambria Math" pitchFamily="18" charset="0"/>
              </a:rPr>
              <a:t> 2</a:t>
            </a:r>
            <a:r>
              <a:rPr lang="en-US" sz="2400" i="1" baseline="30000" dirty="0" smtClean="0">
                <a:ea typeface="Cambria Math" pitchFamily="18" charset="0"/>
              </a:rPr>
              <a:t>k</a:t>
            </a:r>
            <a:r>
              <a:rPr lang="en-US" sz="2400" i="1" dirty="0" smtClean="0">
                <a:ea typeface="Cambria Math" pitchFamily="18" charset="0"/>
              </a:rPr>
              <a:t> </a:t>
            </a:r>
            <a:r>
              <a:rPr lang="en-US" sz="2400" dirty="0" smtClean="0"/>
              <a:t> has the generating function  has the generating function</a:t>
            </a:r>
          </a:p>
        </p:txBody>
      </p:sp>
      <p:pic>
        <p:nvPicPr>
          <p:cNvPr id="6" name="Picture 5" descr="addin_tmp.png"/>
          <p:cNvPicPr>
            <a:picLocks noChangeAspect="1"/>
          </p:cNvPicPr>
          <p:nvPr>
            <p:custDataLst>
              <p:tags r:id="rId1"/>
            </p:custDataLst>
          </p:nvPr>
        </p:nvPicPr>
        <p:blipFill>
          <a:blip r:embed="rId6" cstate="print"/>
          <a:stretch>
            <a:fillRect/>
          </a:stretch>
        </p:blipFill>
        <p:spPr>
          <a:xfrm>
            <a:off x="603885" y="2209800"/>
            <a:ext cx="5187315" cy="702945"/>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7543800" y="3429000"/>
            <a:ext cx="632936" cy="527209"/>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3179921" y="4495800"/>
            <a:ext cx="1087279" cy="527209"/>
          </a:xfrm>
          <a:prstGeom prst="rect">
            <a:avLst/>
          </a:prstGeom>
        </p:spPr>
      </p:pic>
      <p:pic>
        <p:nvPicPr>
          <p:cNvPr id="13" name="Picture 12" descr="addin_tmp.png"/>
          <p:cNvPicPr>
            <a:picLocks noChangeAspect="1"/>
          </p:cNvPicPr>
          <p:nvPr>
            <p:custDataLst>
              <p:tags r:id="rId4"/>
            </p:custDataLst>
          </p:nvPr>
        </p:nvPicPr>
        <p:blipFill>
          <a:blip r:embed="rId9" cstate="print"/>
          <a:stretch>
            <a:fillRect/>
          </a:stretch>
        </p:blipFill>
        <p:spPr>
          <a:xfrm>
            <a:off x="3200400" y="5562600"/>
            <a:ext cx="727234" cy="527209"/>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Generating Functions for Finite Sequences</a:t>
            </a:r>
            <a:endParaRPr lang="en-US" sz="3600" dirty="0"/>
          </a:p>
        </p:txBody>
      </p:sp>
      <p:sp>
        <p:nvSpPr>
          <p:cNvPr id="3" name="Content Placeholder 2"/>
          <p:cNvSpPr>
            <a:spLocks noGrp="1"/>
          </p:cNvSpPr>
          <p:nvPr>
            <p:ph idx="1"/>
          </p:nvPr>
        </p:nvSpPr>
        <p:spPr>
          <a:xfrm>
            <a:off x="304800" y="1600200"/>
            <a:ext cx="8610600" cy="4876800"/>
          </a:xfrm>
        </p:spPr>
        <p:txBody>
          <a:bodyPr>
            <a:normAutofit lnSpcReduction="10000"/>
          </a:bodyPr>
          <a:lstStyle/>
          <a:p>
            <a:r>
              <a:rPr lang="en-US" sz="2000" dirty="0" smtClean="0"/>
              <a:t>Generating functions for finite sequences of real numbers can be defined by extending a finite sequence  </a:t>
            </a:r>
            <a:r>
              <a:rPr lang="en-US" sz="2000" i="1" dirty="0" smtClean="0"/>
              <a:t>a</a:t>
            </a:r>
            <a:r>
              <a:rPr lang="en-US" sz="2000" baseline="-25000" dirty="0" smtClean="0">
                <a:latin typeface="Cambria Math" pitchFamily="18" charset="0"/>
                <a:ea typeface="Cambria Math" pitchFamily="18" charset="0"/>
              </a:rPr>
              <a:t>0</a:t>
            </a:r>
            <a:r>
              <a:rPr lang="en-US" sz="2000" dirty="0" smtClean="0"/>
              <a:t>,</a:t>
            </a:r>
            <a:r>
              <a:rPr lang="en-US" sz="2000" i="1" dirty="0" smtClean="0"/>
              <a:t>a</a:t>
            </a:r>
            <a:r>
              <a:rPr lang="en-US" sz="2000" baseline="-25000" dirty="0" smtClean="0">
                <a:latin typeface="Cambria Math" pitchFamily="18" charset="0"/>
                <a:ea typeface="Cambria Math" pitchFamily="18" charset="0"/>
              </a:rPr>
              <a:t>1</a:t>
            </a:r>
            <a:r>
              <a:rPr lang="en-US" sz="2000" dirty="0" smtClean="0"/>
              <a:t>, … , </a:t>
            </a:r>
            <a:r>
              <a:rPr lang="en-US" sz="2000" i="1" dirty="0" smtClean="0"/>
              <a:t>a</a:t>
            </a:r>
            <a:r>
              <a:rPr lang="en-US" sz="2000" i="1" baseline="-25000" dirty="0" smtClean="0"/>
              <a:t>n   </a:t>
            </a:r>
            <a:r>
              <a:rPr lang="en-US" sz="2000" dirty="0" smtClean="0"/>
              <a:t>into an infinite sequence by setting </a:t>
            </a:r>
            <a:r>
              <a:rPr lang="en-US" sz="2000" i="1" dirty="0" smtClean="0"/>
              <a:t>a</a:t>
            </a:r>
            <a:r>
              <a:rPr lang="en-US" sz="2000" i="1" baseline="-25000" dirty="0" smtClean="0"/>
              <a:t>n+1</a:t>
            </a:r>
            <a:r>
              <a:rPr lang="en-US" sz="2000" dirty="0" smtClean="0"/>
              <a:t>=</a:t>
            </a:r>
            <a:r>
              <a:rPr lang="en-US" sz="2000" dirty="0" smtClean="0">
                <a:latin typeface="Cambria Math" pitchFamily="18" charset="0"/>
                <a:ea typeface="Cambria Math" pitchFamily="18" charset="0"/>
              </a:rPr>
              <a:t>0,</a:t>
            </a:r>
            <a:r>
              <a:rPr lang="en-US" sz="2000" i="1" dirty="0" smtClean="0"/>
              <a:t> a</a:t>
            </a:r>
            <a:r>
              <a:rPr lang="en-US" sz="2000" i="1" baseline="-25000" dirty="0" smtClean="0"/>
              <a:t>n+2</a:t>
            </a:r>
            <a:r>
              <a:rPr lang="en-US" sz="2000" dirty="0" smtClean="0"/>
              <a:t>=</a:t>
            </a:r>
            <a:r>
              <a:rPr lang="en-US" sz="2000" dirty="0" smtClean="0">
                <a:latin typeface="Cambria Math" pitchFamily="18" charset="0"/>
                <a:ea typeface="Cambria Math" pitchFamily="18" charset="0"/>
              </a:rPr>
              <a:t>0, </a:t>
            </a:r>
            <a:r>
              <a:rPr lang="en-US" sz="2000" dirty="0" smtClean="0">
                <a:ea typeface="Cambria Math" pitchFamily="18" charset="0"/>
              </a:rPr>
              <a:t>and so on.</a:t>
            </a:r>
          </a:p>
          <a:p>
            <a:r>
              <a:rPr lang="en-US" sz="2000" dirty="0" smtClean="0">
                <a:ea typeface="Cambria Math" pitchFamily="18" charset="0"/>
              </a:rPr>
              <a:t>The generating function </a:t>
            </a:r>
            <a:r>
              <a:rPr lang="en-US" sz="2000" i="1" dirty="0" smtClean="0">
                <a:ea typeface="Cambria Math" pitchFamily="18" charset="0"/>
              </a:rPr>
              <a:t>G</a:t>
            </a:r>
            <a:r>
              <a:rPr lang="en-US" sz="2000" dirty="0" smtClean="0">
                <a:ea typeface="Cambria Math" pitchFamily="18" charset="0"/>
              </a:rPr>
              <a:t>(</a:t>
            </a:r>
            <a:r>
              <a:rPr lang="en-US" sz="2000" i="1" dirty="0" smtClean="0">
                <a:ea typeface="Cambria Math" pitchFamily="18" charset="0"/>
              </a:rPr>
              <a:t>x</a:t>
            </a:r>
            <a:r>
              <a:rPr lang="en-US" sz="2000" dirty="0" smtClean="0">
                <a:ea typeface="Cambria Math" pitchFamily="18" charset="0"/>
              </a:rPr>
              <a:t>) of this finite sequence {</a:t>
            </a:r>
            <a:r>
              <a:rPr lang="en-US" sz="2000" i="1" dirty="0" smtClean="0"/>
              <a:t>a</a:t>
            </a:r>
            <a:r>
              <a:rPr lang="en-US" sz="2000" i="1" baseline="-25000" dirty="0" smtClean="0"/>
              <a:t>n</a:t>
            </a:r>
            <a:r>
              <a:rPr lang="en-US" sz="2000" dirty="0" smtClean="0">
                <a:ea typeface="Cambria Math" pitchFamily="18" charset="0"/>
              </a:rPr>
              <a:t>} is a polynomial of degree n because no terms of the form </a:t>
            </a:r>
            <a:r>
              <a:rPr lang="en-US" sz="2000" i="1" dirty="0" err="1" smtClean="0">
                <a:ea typeface="Cambria Math" pitchFamily="18" charset="0"/>
              </a:rPr>
              <a:t>a</a:t>
            </a:r>
            <a:r>
              <a:rPr lang="en-US" sz="2000" i="1" baseline="-25000" dirty="0" err="1" smtClean="0">
                <a:ea typeface="Cambria Math" pitchFamily="18" charset="0"/>
              </a:rPr>
              <a:t>j</a:t>
            </a:r>
            <a:r>
              <a:rPr lang="en-US" sz="2000" i="1" dirty="0" err="1" smtClean="0">
                <a:ea typeface="Cambria Math" pitchFamily="18" charset="0"/>
              </a:rPr>
              <a:t>x</a:t>
            </a:r>
            <a:r>
              <a:rPr lang="en-US" sz="2000" i="1" baseline="30000" dirty="0" err="1" smtClean="0">
                <a:ea typeface="Cambria Math" pitchFamily="18" charset="0"/>
              </a:rPr>
              <a:t>j</a:t>
            </a:r>
            <a:r>
              <a:rPr lang="en-US" sz="2000" i="1" dirty="0" smtClean="0">
                <a:ea typeface="Cambria Math" pitchFamily="18" charset="0"/>
              </a:rPr>
              <a:t> </a:t>
            </a:r>
            <a:r>
              <a:rPr lang="en-US" sz="2000" dirty="0" smtClean="0">
                <a:ea typeface="Cambria Math" pitchFamily="18" charset="0"/>
              </a:rPr>
              <a:t>with </a:t>
            </a:r>
            <a:r>
              <a:rPr lang="en-US" sz="2000" i="1" dirty="0" smtClean="0">
                <a:ea typeface="Cambria Math" pitchFamily="18" charset="0"/>
              </a:rPr>
              <a:t>j</a:t>
            </a:r>
            <a:r>
              <a:rPr lang="en-US" sz="2000" dirty="0" smtClean="0">
                <a:ea typeface="Cambria Math" pitchFamily="18" charset="0"/>
              </a:rPr>
              <a:t> &gt; </a:t>
            </a:r>
            <a:r>
              <a:rPr lang="en-US" sz="2000" i="1" dirty="0" smtClean="0">
                <a:ea typeface="Cambria Math" pitchFamily="18" charset="0"/>
              </a:rPr>
              <a:t>n</a:t>
            </a:r>
            <a:r>
              <a:rPr lang="en-US" sz="2000" dirty="0" smtClean="0">
                <a:ea typeface="Cambria Math" pitchFamily="18" charset="0"/>
              </a:rPr>
              <a:t> occur, that is,</a:t>
            </a:r>
          </a:p>
          <a:p>
            <a:pPr>
              <a:buNone/>
            </a:pPr>
            <a:r>
              <a:rPr lang="en-US" sz="2000" dirty="0" smtClean="0">
                <a:ea typeface="Cambria Math" pitchFamily="18" charset="0"/>
              </a:rPr>
              <a:t>       </a:t>
            </a:r>
            <a:r>
              <a:rPr lang="en-US" sz="2000" i="1" dirty="0" smtClean="0">
                <a:ea typeface="Cambria Math" pitchFamily="18" charset="0"/>
              </a:rPr>
              <a:t>G</a:t>
            </a:r>
            <a:r>
              <a:rPr lang="en-US" sz="2000" dirty="0" smtClean="0">
                <a:ea typeface="Cambria Math" pitchFamily="18" charset="0"/>
              </a:rPr>
              <a:t>(</a:t>
            </a:r>
            <a:r>
              <a:rPr lang="en-US" sz="2000" i="1" dirty="0" smtClean="0">
                <a:ea typeface="Cambria Math" pitchFamily="18" charset="0"/>
              </a:rPr>
              <a:t>x</a:t>
            </a:r>
            <a:r>
              <a:rPr lang="en-US" sz="2000" dirty="0" smtClean="0">
                <a:ea typeface="Cambria Math" pitchFamily="18" charset="0"/>
              </a:rPr>
              <a:t>) = </a:t>
            </a:r>
            <a:r>
              <a:rPr lang="en-US" sz="2000" i="1" dirty="0" smtClean="0"/>
              <a:t>a</a:t>
            </a:r>
            <a:r>
              <a:rPr lang="en-US" sz="2000" baseline="-25000" dirty="0" smtClean="0">
                <a:latin typeface="Cambria Math" pitchFamily="18" charset="0"/>
                <a:ea typeface="Cambria Math" pitchFamily="18" charset="0"/>
              </a:rPr>
              <a:t>0</a:t>
            </a:r>
            <a:r>
              <a:rPr lang="en-US" sz="2000" dirty="0" smtClean="0"/>
              <a:t> + </a:t>
            </a:r>
            <a:r>
              <a:rPr lang="en-US" sz="2000" i="1" dirty="0" smtClean="0"/>
              <a:t>a</a:t>
            </a:r>
            <a:r>
              <a:rPr lang="en-US" sz="2000" baseline="-25000" dirty="0" smtClean="0">
                <a:latin typeface="Cambria Math" pitchFamily="18" charset="0"/>
                <a:ea typeface="Cambria Math" pitchFamily="18" charset="0"/>
              </a:rPr>
              <a:t>1</a:t>
            </a:r>
            <a:r>
              <a:rPr lang="en-US" sz="2000" i="1" dirty="0" smtClean="0"/>
              <a:t>x</a:t>
            </a:r>
            <a:r>
              <a:rPr lang="en-US" sz="2000" dirty="0" smtClean="0"/>
              <a:t> + </a:t>
            </a:r>
            <a:r>
              <a:rPr lang="en-US" sz="2000" dirty="0" smtClean="0">
                <a:latin typeface="Cambria Math"/>
                <a:ea typeface="Cambria Math"/>
              </a:rPr>
              <a:t>⋯ </a:t>
            </a:r>
            <a:r>
              <a:rPr lang="en-US" sz="2000" dirty="0" smtClean="0"/>
              <a:t>+ </a:t>
            </a:r>
            <a:r>
              <a:rPr lang="en-US" sz="2000" i="1" dirty="0" smtClean="0"/>
              <a:t>a</a:t>
            </a:r>
            <a:r>
              <a:rPr lang="en-US" sz="2000" i="1" baseline="-25000" dirty="0" smtClean="0"/>
              <a:t>n </a:t>
            </a:r>
            <a:r>
              <a:rPr lang="en-US" sz="2000" i="1" dirty="0" err="1" smtClean="0"/>
              <a:t>x</a:t>
            </a:r>
            <a:r>
              <a:rPr lang="en-US" sz="2000" i="1" baseline="30000" dirty="0" err="1" smtClean="0"/>
              <a:t>n</a:t>
            </a:r>
            <a:r>
              <a:rPr lang="en-US" sz="2000" i="1" dirty="0" smtClean="0"/>
              <a:t>.</a:t>
            </a:r>
          </a:p>
          <a:p>
            <a:pPr>
              <a:buNone/>
            </a:pPr>
            <a:endParaRPr lang="en-US" altLang="zh-TW" sz="2000" b="1" dirty="0" smtClean="0"/>
          </a:p>
          <a:p>
            <a:pPr>
              <a:buNone/>
            </a:pPr>
            <a:r>
              <a:rPr lang="en-US" altLang="zh-TW" sz="2000" b="1" dirty="0" smtClean="0"/>
              <a:t>Example</a:t>
            </a:r>
            <a:r>
              <a:rPr lang="en-US" altLang="zh-TW" sz="2000" dirty="0" smtClean="0"/>
              <a:t>:  What is the generating function for the sequence </a:t>
            </a:r>
            <a:r>
              <a:rPr lang="en-US" altLang="zh-TW" sz="2000" dirty="0" smtClean="0">
                <a:latin typeface="Cambria Math" pitchFamily="18" charset="0"/>
                <a:ea typeface="Cambria Math" pitchFamily="18" charset="0"/>
              </a:rPr>
              <a:t>1,1,1,1,1,1</a:t>
            </a:r>
            <a:r>
              <a:rPr lang="en-US" altLang="zh-TW" sz="2000" dirty="0" smtClean="0"/>
              <a:t>?</a:t>
            </a:r>
          </a:p>
          <a:p>
            <a:pPr>
              <a:buNone/>
            </a:pPr>
            <a:r>
              <a:rPr lang="en-US" altLang="zh-TW" sz="2000" b="1" dirty="0" smtClean="0"/>
              <a:t>Solution</a:t>
            </a:r>
            <a:r>
              <a:rPr lang="en-US" altLang="zh-TW" sz="2000" dirty="0" smtClean="0"/>
              <a:t>: The generating function of </a:t>
            </a:r>
            <a:r>
              <a:rPr lang="en-US" altLang="zh-TW" sz="2000" dirty="0" smtClean="0">
                <a:latin typeface="Cambria Math" pitchFamily="18" charset="0"/>
                <a:ea typeface="Cambria Math" pitchFamily="18" charset="0"/>
              </a:rPr>
              <a:t>1,1,1,1,1,1  is </a:t>
            </a:r>
          </a:p>
          <a:p>
            <a:pPr marL="263525" indent="-263525">
              <a:buNone/>
            </a:pPr>
            <a:r>
              <a:rPr lang="en-US" altLang="zh-TW" sz="2000" dirty="0" smtClean="0">
                <a:latin typeface="Cambria Math" pitchFamily="18" charset="0"/>
                <a:ea typeface="Cambria Math" pitchFamily="18" charset="0"/>
              </a:rPr>
              <a:t>	1 + </a:t>
            </a:r>
            <a:r>
              <a:rPr lang="en-US" altLang="zh-TW" sz="2000" i="1" dirty="0" smtClean="0">
                <a:ea typeface="Cambria Math" pitchFamily="18" charset="0"/>
              </a:rPr>
              <a:t>x</a:t>
            </a:r>
            <a:r>
              <a:rPr lang="en-US" altLang="zh-TW" sz="2000" dirty="0" smtClean="0">
                <a:latin typeface="Cambria Math" pitchFamily="18" charset="0"/>
                <a:ea typeface="Cambria Math" pitchFamily="18" charset="0"/>
              </a:rPr>
              <a:t> + </a:t>
            </a:r>
            <a:r>
              <a:rPr lang="en-US" altLang="zh-TW" sz="2000" i="1" dirty="0" smtClean="0">
                <a:ea typeface="Cambria Math" pitchFamily="18" charset="0"/>
              </a:rPr>
              <a:t>x</a:t>
            </a:r>
            <a:r>
              <a:rPr lang="en-US" altLang="zh-TW" sz="2000" baseline="30000" dirty="0" smtClean="0">
                <a:latin typeface="Cambria Math" pitchFamily="18" charset="0"/>
                <a:ea typeface="Cambria Math" pitchFamily="18" charset="0"/>
              </a:rPr>
              <a:t>2</a:t>
            </a:r>
            <a:r>
              <a:rPr lang="en-US" altLang="zh-TW" sz="2000" dirty="0" smtClean="0">
                <a:latin typeface="Cambria Math" pitchFamily="18" charset="0"/>
                <a:ea typeface="Cambria Math" pitchFamily="18" charset="0"/>
              </a:rPr>
              <a:t> + </a:t>
            </a:r>
            <a:r>
              <a:rPr lang="en-US" altLang="zh-TW" sz="2000" i="1" dirty="0" smtClean="0">
                <a:ea typeface="Cambria Math" pitchFamily="18" charset="0"/>
              </a:rPr>
              <a:t>x</a:t>
            </a:r>
            <a:r>
              <a:rPr lang="en-US" altLang="zh-TW" sz="2000" baseline="30000" dirty="0" smtClean="0">
                <a:latin typeface="Cambria Math" pitchFamily="18" charset="0"/>
                <a:ea typeface="Cambria Math" pitchFamily="18" charset="0"/>
              </a:rPr>
              <a:t>3</a:t>
            </a:r>
            <a:r>
              <a:rPr lang="en-US" altLang="zh-TW" sz="2000" dirty="0" smtClean="0">
                <a:latin typeface="Cambria Math" pitchFamily="18" charset="0"/>
                <a:ea typeface="Cambria Math" pitchFamily="18" charset="0"/>
              </a:rPr>
              <a:t> + </a:t>
            </a:r>
            <a:r>
              <a:rPr lang="en-US" altLang="zh-TW" sz="2000" i="1" dirty="0" smtClean="0">
                <a:ea typeface="Cambria Math" pitchFamily="18" charset="0"/>
              </a:rPr>
              <a:t>x</a:t>
            </a:r>
            <a:r>
              <a:rPr lang="en-US" altLang="zh-TW" sz="2000" baseline="30000" dirty="0" smtClean="0">
                <a:latin typeface="Cambria Math" pitchFamily="18" charset="0"/>
                <a:ea typeface="Cambria Math" pitchFamily="18" charset="0"/>
              </a:rPr>
              <a:t>4</a:t>
            </a:r>
            <a:r>
              <a:rPr lang="en-US" altLang="zh-TW" sz="2000" dirty="0" smtClean="0">
                <a:latin typeface="Cambria Math" pitchFamily="18" charset="0"/>
                <a:ea typeface="Cambria Math" pitchFamily="18" charset="0"/>
              </a:rPr>
              <a:t> + </a:t>
            </a:r>
            <a:r>
              <a:rPr lang="en-US" altLang="zh-TW" sz="2000" i="1" dirty="0" smtClean="0">
                <a:ea typeface="Cambria Math" pitchFamily="18" charset="0"/>
              </a:rPr>
              <a:t>x</a:t>
            </a:r>
            <a:r>
              <a:rPr lang="en-US" altLang="zh-TW" sz="2000" baseline="30000" dirty="0" smtClean="0">
                <a:latin typeface="Cambria Math" pitchFamily="18" charset="0"/>
                <a:ea typeface="Cambria Math" pitchFamily="18" charset="0"/>
              </a:rPr>
              <a:t>5</a:t>
            </a:r>
            <a:r>
              <a:rPr lang="en-US" altLang="zh-TW" sz="2000" dirty="0" smtClean="0">
                <a:latin typeface="Cambria Math" pitchFamily="18" charset="0"/>
                <a:ea typeface="Cambria Math" pitchFamily="18" charset="0"/>
              </a:rPr>
              <a:t>. </a:t>
            </a:r>
          </a:p>
          <a:p>
            <a:pPr marL="263525" indent="-263525">
              <a:buNone/>
            </a:pPr>
            <a:r>
              <a:rPr lang="en-US" altLang="zh-TW" sz="2000" dirty="0" smtClean="0">
                <a:latin typeface="Cambria Math" pitchFamily="18" charset="0"/>
                <a:ea typeface="Cambria Math" pitchFamily="18" charset="0"/>
              </a:rPr>
              <a:t>	</a:t>
            </a:r>
            <a:r>
              <a:rPr lang="en-US" altLang="zh-TW" sz="2000" dirty="0" smtClean="0">
                <a:ea typeface="Cambria Math" pitchFamily="18" charset="0"/>
              </a:rPr>
              <a:t>By Theorem 1 of Section </a:t>
            </a:r>
            <a:r>
              <a:rPr lang="en-US" altLang="zh-TW" sz="2000" dirty="0" smtClean="0">
                <a:latin typeface="Cambria Math" pitchFamily="18" charset="0"/>
                <a:ea typeface="Cambria Math" pitchFamily="18" charset="0"/>
              </a:rPr>
              <a:t>2.4 (</a:t>
            </a:r>
            <a:r>
              <a:rPr lang="zh-TW" altLang="en-US" sz="2000" dirty="0" smtClean="0">
                <a:latin typeface="Cambria Math" pitchFamily="18" charset="0"/>
                <a:ea typeface="Cambria Math" pitchFamily="18" charset="0"/>
              </a:rPr>
              <a:t>等比級數</a:t>
            </a:r>
            <a:r>
              <a:rPr lang="en-US" altLang="zh-TW" sz="2000" dirty="0" smtClean="0">
                <a:latin typeface="Cambria Math" pitchFamily="18" charset="0"/>
                <a:ea typeface="Cambria Math" pitchFamily="18" charset="0"/>
              </a:rPr>
              <a:t>)</a:t>
            </a:r>
            <a:r>
              <a:rPr lang="en-US" altLang="zh-TW" sz="2000" dirty="0" smtClean="0">
                <a:ea typeface="Cambria Math" pitchFamily="18" charset="0"/>
              </a:rPr>
              <a:t>, we have</a:t>
            </a:r>
          </a:p>
          <a:p>
            <a:pPr marL="263525" indent="-263525">
              <a:buNone/>
            </a:pPr>
            <a:r>
              <a:rPr lang="en-US" altLang="zh-TW" sz="2000" dirty="0" smtClean="0">
                <a:ea typeface="Cambria Math" pitchFamily="18" charset="0"/>
              </a:rPr>
              <a:t>	(</a:t>
            </a:r>
            <a:r>
              <a:rPr lang="en-US" altLang="zh-TW" sz="2000" i="1" dirty="0" smtClean="0">
                <a:ea typeface="Cambria Math" pitchFamily="18" charset="0"/>
              </a:rPr>
              <a:t>x</a:t>
            </a:r>
            <a:r>
              <a:rPr lang="en-US" altLang="zh-TW" sz="2000" baseline="30000" dirty="0" smtClean="0">
                <a:latin typeface="Cambria Math" pitchFamily="18" charset="0"/>
                <a:ea typeface="Cambria Math" pitchFamily="18" charset="0"/>
              </a:rPr>
              <a:t>6</a:t>
            </a:r>
            <a:r>
              <a:rPr lang="en-US" altLang="zh-TW" sz="2000" dirty="0" smtClean="0">
                <a:ea typeface="Cambria Math" pitchFamily="18" charset="0"/>
              </a:rPr>
              <a:t> </a:t>
            </a:r>
            <a:r>
              <a:rPr lang="en-US" altLang="zh-TW" sz="2000" dirty="0" smtClean="0">
                <a:latin typeface="Cambria Math"/>
                <a:ea typeface="Cambria Math"/>
              </a:rPr>
              <a:t>− 1)/(</a:t>
            </a:r>
            <a:r>
              <a:rPr lang="en-US" altLang="zh-TW" sz="2000" i="1" dirty="0" smtClean="0">
                <a:ea typeface="Cambria Math"/>
              </a:rPr>
              <a:t>x</a:t>
            </a:r>
            <a:r>
              <a:rPr lang="en-US" altLang="zh-TW" sz="2000" dirty="0" smtClean="0">
                <a:latin typeface="Cambria Math"/>
                <a:ea typeface="Cambria Math"/>
              </a:rPr>
              <a:t> −1) = </a:t>
            </a:r>
            <a:r>
              <a:rPr lang="en-US" altLang="zh-TW" sz="2000" dirty="0" smtClean="0">
                <a:latin typeface="Cambria Math" pitchFamily="18" charset="0"/>
                <a:ea typeface="Cambria Math" pitchFamily="18" charset="0"/>
              </a:rPr>
              <a:t>1 + </a:t>
            </a:r>
            <a:r>
              <a:rPr lang="en-US" altLang="zh-TW" sz="2000" i="1" dirty="0" smtClean="0">
                <a:ea typeface="Cambria Math" pitchFamily="18" charset="0"/>
              </a:rPr>
              <a:t>x</a:t>
            </a:r>
            <a:r>
              <a:rPr lang="en-US" altLang="zh-TW" sz="2000" dirty="0" smtClean="0">
                <a:latin typeface="Cambria Math" pitchFamily="18" charset="0"/>
                <a:ea typeface="Cambria Math" pitchFamily="18" charset="0"/>
              </a:rPr>
              <a:t> + </a:t>
            </a:r>
            <a:r>
              <a:rPr lang="en-US" altLang="zh-TW" sz="2000" i="1" dirty="0" smtClean="0">
                <a:ea typeface="Cambria Math" pitchFamily="18" charset="0"/>
              </a:rPr>
              <a:t>x</a:t>
            </a:r>
            <a:r>
              <a:rPr lang="en-US" altLang="zh-TW" sz="2000" baseline="30000" dirty="0" smtClean="0">
                <a:latin typeface="Cambria Math" pitchFamily="18" charset="0"/>
                <a:ea typeface="Cambria Math" pitchFamily="18" charset="0"/>
              </a:rPr>
              <a:t>2</a:t>
            </a:r>
            <a:r>
              <a:rPr lang="en-US" altLang="zh-TW" sz="2000" dirty="0" smtClean="0">
                <a:latin typeface="Cambria Math" pitchFamily="18" charset="0"/>
                <a:ea typeface="Cambria Math" pitchFamily="18" charset="0"/>
              </a:rPr>
              <a:t> + </a:t>
            </a:r>
            <a:r>
              <a:rPr lang="en-US" altLang="zh-TW" sz="2000" i="1" dirty="0" smtClean="0">
                <a:ea typeface="Cambria Math" pitchFamily="18" charset="0"/>
              </a:rPr>
              <a:t>x</a:t>
            </a:r>
            <a:r>
              <a:rPr lang="en-US" altLang="zh-TW" sz="2000" baseline="30000" dirty="0" smtClean="0">
                <a:latin typeface="Cambria Math" pitchFamily="18" charset="0"/>
                <a:ea typeface="Cambria Math" pitchFamily="18" charset="0"/>
              </a:rPr>
              <a:t>3</a:t>
            </a:r>
            <a:r>
              <a:rPr lang="en-US" altLang="zh-TW" sz="2000" dirty="0" smtClean="0">
                <a:latin typeface="Cambria Math" pitchFamily="18" charset="0"/>
                <a:ea typeface="Cambria Math" pitchFamily="18" charset="0"/>
              </a:rPr>
              <a:t> + </a:t>
            </a:r>
            <a:r>
              <a:rPr lang="en-US" altLang="zh-TW" sz="2000" i="1" dirty="0" smtClean="0">
                <a:ea typeface="Cambria Math" pitchFamily="18" charset="0"/>
              </a:rPr>
              <a:t>x</a:t>
            </a:r>
            <a:r>
              <a:rPr lang="en-US" altLang="zh-TW" sz="2000" baseline="30000" dirty="0" smtClean="0">
                <a:latin typeface="Cambria Math" pitchFamily="18" charset="0"/>
                <a:ea typeface="Cambria Math" pitchFamily="18" charset="0"/>
              </a:rPr>
              <a:t>4</a:t>
            </a:r>
            <a:r>
              <a:rPr lang="en-US" altLang="zh-TW" sz="2000" dirty="0" smtClean="0">
                <a:latin typeface="Cambria Math" pitchFamily="18" charset="0"/>
                <a:ea typeface="Cambria Math" pitchFamily="18" charset="0"/>
              </a:rPr>
              <a:t> + </a:t>
            </a:r>
            <a:r>
              <a:rPr lang="en-US" altLang="zh-TW" sz="2000" i="1" dirty="0" smtClean="0">
                <a:ea typeface="Cambria Math" pitchFamily="18" charset="0"/>
              </a:rPr>
              <a:t>x</a:t>
            </a:r>
            <a:r>
              <a:rPr lang="en-US" altLang="zh-TW" sz="2000" baseline="30000" dirty="0" smtClean="0">
                <a:latin typeface="Cambria Math" pitchFamily="18" charset="0"/>
                <a:ea typeface="Cambria Math" pitchFamily="18" charset="0"/>
              </a:rPr>
              <a:t>5</a:t>
            </a:r>
            <a:r>
              <a:rPr lang="zh-TW" altLang="en-US" sz="2000" dirty="0" smtClean="0">
                <a:latin typeface="Cambria Math" pitchFamily="18" charset="0"/>
                <a:ea typeface="Cambria Math" pitchFamily="18" charset="0"/>
              </a:rPr>
              <a:t> </a:t>
            </a:r>
            <a:r>
              <a:rPr lang="en-US" altLang="zh-TW" sz="2000" dirty="0" smtClean="0">
                <a:latin typeface="Cambria Math" pitchFamily="18" charset="0"/>
                <a:ea typeface="Cambria Math" pitchFamily="18" charset="0"/>
              </a:rPr>
              <a:t>when </a:t>
            </a:r>
            <a:r>
              <a:rPr lang="en-US" altLang="zh-TW" sz="2000" i="1" dirty="0" smtClean="0">
                <a:ea typeface="Cambria Math" pitchFamily="18" charset="0"/>
              </a:rPr>
              <a:t>x</a:t>
            </a:r>
            <a:r>
              <a:rPr lang="en-US" altLang="zh-TW" sz="2000" dirty="0" smtClean="0">
                <a:latin typeface="Cambria Math" pitchFamily="18" charset="0"/>
                <a:ea typeface="Cambria Math" pitchFamily="18" charset="0"/>
              </a:rPr>
              <a:t> </a:t>
            </a:r>
            <a:r>
              <a:rPr lang="en-US" altLang="zh-TW" sz="2000" dirty="0" smtClean="0">
                <a:latin typeface="Cambria Math"/>
                <a:ea typeface="Cambria Math"/>
              </a:rPr>
              <a:t>≠</a:t>
            </a:r>
            <a:r>
              <a:rPr lang="en-US" altLang="zh-TW" sz="2000" dirty="0" smtClean="0">
                <a:latin typeface="Cambria Math" pitchFamily="18" charset="0"/>
                <a:ea typeface="Cambria Math" pitchFamily="18" charset="0"/>
              </a:rPr>
              <a:t> 1.</a:t>
            </a:r>
          </a:p>
          <a:p>
            <a:pPr marL="263525" indent="-263525">
              <a:buNone/>
            </a:pPr>
            <a:r>
              <a:rPr lang="en-US" altLang="zh-TW" sz="2000" dirty="0" smtClean="0">
                <a:latin typeface="Cambria Math" pitchFamily="18" charset="0"/>
                <a:ea typeface="Cambria Math" pitchFamily="18" charset="0"/>
              </a:rPr>
              <a:t>	Consequently </a:t>
            </a:r>
            <a:r>
              <a:rPr lang="en-US" altLang="zh-TW" sz="2000" i="1" dirty="0" smtClean="0">
                <a:ea typeface="Cambria Math" pitchFamily="18" charset="0"/>
              </a:rPr>
              <a:t>G</a:t>
            </a:r>
            <a:r>
              <a:rPr lang="en-US" altLang="zh-TW" sz="2000" dirty="0" smtClean="0">
                <a:latin typeface="Cambria Math" pitchFamily="18" charset="0"/>
                <a:ea typeface="Cambria Math" pitchFamily="18" charset="0"/>
              </a:rPr>
              <a:t>(</a:t>
            </a:r>
            <a:r>
              <a:rPr lang="en-US" altLang="zh-TW" sz="2000" i="1" dirty="0" smtClean="0">
                <a:ea typeface="Cambria Math" pitchFamily="18" charset="0"/>
              </a:rPr>
              <a:t>x</a:t>
            </a:r>
            <a:r>
              <a:rPr lang="en-US" altLang="zh-TW" sz="2000" dirty="0" smtClean="0">
                <a:latin typeface="Cambria Math" pitchFamily="18" charset="0"/>
                <a:ea typeface="Cambria Math" pitchFamily="18" charset="0"/>
              </a:rPr>
              <a:t>) = </a:t>
            </a:r>
            <a:r>
              <a:rPr lang="en-US" altLang="zh-TW" sz="2000" dirty="0" smtClean="0">
                <a:ea typeface="Cambria Math" pitchFamily="18" charset="0"/>
              </a:rPr>
              <a:t>(</a:t>
            </a:r>
            <a:r>
              <a:rPr lang="en-US" altLang="zh-TW" sz="2000" i="1" dirty="0" smtClean="0">
                <a:ea typeface="Cambria Math" pitchFamily="18" charset="0"/>
              </a:rPr>
              <a:t>x</a:t>
            </a:r>
            <a:r>
              <a:rPr lang="en-US" altLang="zh-TW" sz="2000" baseline="30000" dirty="0" smtClean="0">
                <a:latin typeface="Cambria Math" pitchFamily="18" charset="0"/>
                <a:ea typeface="Cambria Math" pitchFamily="18" charset="0"/>
              </a:rPr>
              <a:t>6</a:t>
            </a:r>
            <a:r>
              <a:rPr lang="en-US" altLang="zh-TW" sz="2000" dirty="0" smtClean="0">
                <a:ea typeface="Cambria Math" pitchFamily="18" charset="0"/>
              </a:rPr>
              <a:t> </a:t>
            </a:r>
            <a:r>
              <a:rPr lang="en-US" altLang="zh-TW" sz="2000" dirty="0" smtClean="0">
                <a:latin typeface="Cambria Math"/>
                <a:ea typeface="Cambria Math"/>
              </a:rPr>
              <a:t>− 1)/(</a:t>
            </a:r>
            <a:r>
              <a:rPr lang="en-US" altLang="zh-TW" sz="2000" i="1" dirty="0" smtClean="0">
                <a:latin typeface="Cambria Math"/>
                <a:ea typeface="Cambria Math"/>
              </a:rPr>
              <a:t>x</a:t>
            </a:r>
            <a:r>
              <a:rPr lang="en-US" altLang="zh-TW" sz="2000" dirty="0" smtClean="0">
                <a:latin typeface="Cambria Math"/>
                <a:ea typeface="Cambria Math"/>
              </a:rPr>
              <a:t> −1) is the generating function of the</a:t>
            </a:r>
            <a:r>
              <a:rPr lang="zh-TW" altLang="en-US" sz="2000" dirty="0" smtClean="0">
                <a:latin typeface="Cambria Math"/>
                <a:ea typeface="Cambria Math"/>
              </a:rPr>
              <a:t> </a:t>
            </a:r>
            <a:r>
              <a:rPr lang="en-US" altLang="zh-TW" sz="2000" dirty="0" smtClean="0">
                <a:latin typeface="Cambria Math"/>
                <a:ea typeface="Cambria Math"/>
              </a:rPr>
              <a:t>sequence. </a:t>
            </a:r>
            <a:endParaRPr lang="en-US" altLang="zh-TW" sz="2000" dirty="0" smtClean="0">
              <a:ea typeface="Cambria Math" pitchFamily="18" charset="0"/>
            </a:endParaRPr>
          </a:p>
          <a:p>
            <a:pPr>
              <a:buNone/>
            </a:pPr>
            <a:endParaRPr lang="en-US" sz="2000" dirty="0">
              <a:ea typeface="Cambria Math"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Generating Functions</a:t>
            </a:r>
            <a:endParaRPr lang="en-US" dirty="0"/>
          </a:p>
        </p:txBody>
      </p:sp>
      <p:pic>
        <p:nvPicPr>
          <p:cNvPr id="4" name="Content Placeholder 3" descr="table35.jpg"/>
          <p:cNvPicPr>
            <a:picLocks noGrp="1" noChangeAspect="1"/>
          </p:cNvPicPr>
          <p:nvPr>
            <p:ph idx="1"/>
          </p:nvPr>
        </p:nvPicPr>
        <p:blipFill>
          <a:blip r:embed="rId3" cstate="print"/>
          <a:srcRect b="44903"/>
          <a:stretch>
            <a:fillRect/>
          </a:stretch>
        </p:blipFill>
        <p:spPr>
          <a:xfrm>
            <a:off x="304799" y="1219200"/>
            <a:ext cx="8684855" cy="5410200"/>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Generating Functions</a:t>
            </a:r>
            <a:endParaRPr lang="en-US" dirty="0"/>
          </a:p>
        </p:txBody>
      </p:sp>
      <p:pic>
        <p:nvPicPr>
          <p:cNvPr id="4" name="Content Placeholder 3" descr="table35.jpg"/>
          <p:cNvPicPr>
            <a:picLocks noGrp="1" noChangeAspect="1"/>
          </p:cNvPicPr>
          <p:nvPr>
            <p:ph idx="1"/>
          </p:nvPr>
        </p:nvPicPr>
        <p:blipFill>
          <a:blip r:embed="rId2" cstate="print"/>
          <a:srcRect t="54623"/>
          <a:stretch>
            <a:fillRect/>
          </a:stretch>
        </p:blipFill>
        <p:spPr>
          <a:xfrm>
            <a:off x="228601" y="1752600"/>
            <a:ext cx="8763000" cy="4495800"/>
          </a:xfrm>
        </p:spPr>
      </p:pic>
      <p:sp>
        <p:nvSpPr>
          <p:cNvPr id="3" name="矩形 2"/>
          <p:cNvSpPr/>
          <p:nvPr/>
        </p:nvSpPr>
        <p:spPr>
          <a:xfrm>
            <a:off x="228600" y="2362200"/>
            <a:ext cx="8763000" cy="2438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228600" y="1143000"/>
            <a:ext cx="8763000" cy="369332"/>
          </a:xfrm>
          <a:prstGeom prst="rect">
            <a:avLst/>
          </a:prstGeom>
          <a:noFill/>
        </p:spPr>
        <p:txBody>
          <a:bodyPr wrap="square" rtlCol="0">
            <a:spAutoFit/>
          </a:bodyPr>
          <a:lstStyle/>
          <a:p>
            <a:r>
              <a:rPr lang="en-US" altLang="zh-TW" dirty="0" smtClean="0">
                <a:solidFill>
                  <a:srgbClr val="FF0000"/>
                </a:solidFill>
              </a:rPr>
              <a:t>Reading Exercise: The EXTENDED BINOMIAL THEOREM (Text Book p.566-567)</a:t>
            </a:r>
            <a:endParaRPr lang="zh-TW" altLang="en-US" dirty="0">
              <a:solidFill>
                <a:srgbClr val="FF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Counting Problems and Generating Functions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Example</a:t>
            </a:r>
            <a:r>
              <a:rPr lang="en-US" dirty="0" smtClean="0"/>
              <a:t>: Find the number of solutions of </a:t>
            </a:r>
          </a:p>
          <a:p>
            <a:pPr>
              <a:buNone/>
            </a:pPr>
            <a:r>
              <a:rPr lang="en-US" dirty="0" smtClean="0"/>
              <a:t>          </a:t>
            </a:r>
            <a:r>
              <a:rPr lang="en-US" i="1" dirty="0" smtClean="0"/>
              <a:t>e</a:t>
            </a:r>
            <a:r>
              <a:rPr lang="en-US" baseline="-25000" dirty="0" smtClean="0">
                <a:latin typeface="Cambria Math" pitchFamily="18" charset="0"/>
                <a:ea typeface="Cambria Math" pitchFamily="18" charset="0"/>
              </a:rPr>
              <a:t>1</a:t>
            </a:r>
            <a:r>
              <a:rPr lang="en-US" dirty="0" smtClean="0"/>
              <a:t> + </a:t>
            </a:r>
            <a:r>
              <a:rPr lang="en-US" i="1" dirty="0" smtClean="0"/>
              <a:t>e</a:t>
            </a:r>
            <a:r>
              <a:rPr lang="en-US" baseline="-25000" dirty="0" smtClean="0">
                <a:latin typeface="Cambria Math" pitchFamily="18" charset="0"/>
                <a:ea typeface="Cambria Math" pitchFamily="18" charset="0"/>
              </a:rPr>
              <a:t>2</a:t>
            </a:r>
            <a:r>
              <a:rPr lang="en-US" dirty="0" smtClean="0"/>
              <a:t> + </a:t>
            </a:r>
            <a:r>
              <a:rPr lang="en-US" i="1" dirty="0" smtClean="0"/>
              <a:t>e</a:t>
            </a:r>
            <a:r>
              <a:rPr lang="en-US" baseline="-25000"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17,</a:t>
            </a:r>
          </a:p>
          <a:p>
            <a:pPr>
              <a:buNone/>
            </a:pPr>
            <a:r>
              <a:rPr lang="en-US" dirty="0" smtClean="0"/>
              <a:t>    where </a:t>
            </a:r>
            <a:r>
              <a:rPr lang="en-US" i="1" dirty="0" smtClean="0"/>
              <a:t>e</a:t>
            </a:r>
            <a:r>
              <a:rPr lang="en-US" baseline="-25000" dirty="0" smtClean="0">
                <a:latin typeface="Cambria Math" pitchFamily="18" charset="0"/>
                <a:ea typeface="Cambria Math" pitchFamily="18" charset="0"/>
              </a:rPr>
              <a:t>1</a:t>
            </a:r>
            <a:r>
              <a:rPr lang="en-US" dirty="0" smtClean="0"/>
              <a:t>, </a:t>
            </a:r>
            <a:r>
              <a:rPr lang="en-US" i="1" dirty="0" smtClean="0"/>
              <a:t>e</a:t>
            </a:r>
            <a:r>
              <a:rPr lang="en-US" baseline="-25000" dirty="0" smtClean="0">
                <a:latin typeface="Cambria Math" pitchFamily="18" charset="0"/>
                <a:ea typeface="Cambria Math" pitchFamily="18" charset="0"/>
              </a:rPr>
              <a:t>2</a:t>
            </a:r>
            <a:r>
              <a:rPr lang="en-US" dirty="0" smtClean="0"/>
              <a:t>, and </a:t>
            </a:r>
            <a:r>
              <a:rPr lang="en-US" i="1" dirty="0" smtClean="0"/>
              <a:t>e</a:t>
            </a:r>
            <a:r>
              <a:rPr lang="en-US" baseline="-25000" dirty="0" smtClean="0">
                <a:latin typeface="Cambria Math" pitchFamily="18" charset="0"/>
                <a:ea typeface="Cambria Math" pitchFamily="18" charset="0"/>
              </a:rPr>
              <a:t>3</a:t>
            </a:r>
            <a:r>
              <a:rPr lang="en-US" dirty="0" smtClean="0"/>
              <a:t> are nonnegative integers with                                 </a:t>
            </a:r>
            <a:r>
              <a:rPr lang="en-US" dirty="0" smtClean="0">
                <a:latin typeface="Cambria Math" pitchFamily="18" charset="0"/>
                <a:ea typeface="Cambria Math" pitchFamily="18" charset="0"/>
              </a:rPr>
              <a:t>2 </a:t>
            </a:r>
            <a:r>
              <a:rPr lang="en-US" dirty="0" smtClean="0">
                <a:latin typeface="Cambria Math"/>
                <a:ea typeface="Cambria Math"/>
              </a:rPr>
              <a:t>≤</a:t>
            </a:r>
            <a:r>
              <a:rPr lang="en-US" dirty="0" smtClean="0"/>
              <a:t> </a:t>
            </a:r>
            <a:r>
              <a:rPr lang="en-US" i="1" dirty="0" smtClean="0"/>
              <a:t>e</a:t>
            </a:r>
            <a:r>
              <a:rPr lang="en-US" baseline="-25000" dirty="0" smtClean="0">
                <a:latin typeface="Cambria Math" pitchFamily="18" charset="0"/>
                <a:ea typeface="Cambria Math" pitchFamily="18" charset="0"/>
              </a:rPr>
              <a:t>1</a:t>
            </a:r>
            <a:r>
              <a:rPr lang="en-US" dirty="0" smtClean="0">
                <a:latin typeface="Cambria Math"/>
                <a:ea typeface="Cambria Math"/>
              </a:rPr>
              <a:t>≤ 5</a:t>
            </a:r>
            <a:r>
              <a:rPr lang="en-US" dirty="0" smtClean="0"/>
              <a:t>, </a:t>
            </a:r>
            <a:r>
              <a:rPr lang="en-US" dirty="0" smtClean="0">
                <a:latin typeface="Cambria Math" pitchFamily="18" charset="0"/>
                <a:ea typeface="Cambria Math" pitchFamily="18" charset="0"/>
              </a:rPr>
              <a:t>3 </a:t>
            </a:r>
            <a:r>
              <a:rPr lang="en-US" dirty="0" smtClean="0">
                <a:latin typeface="Cambria Math"/>
                <a:ea typeface="Cambria Math"/>
              </a:rPr>
              <a:t>≤ </a:t>
            </a:r>
            <a:r>
              <a:rPr lang="en-US" i="1" dirty="0" smtClean="0"/>
              <a:t>e</a:t>
            </a:r>
            <a:r>
              <a:rPr lang="en-US" baseline="-25000" dirty="0" smtClean="0">
                <a:latin typeface="Cambria Math" pitchFamily="18" charset="0"/>
                <a:ea typeface="Cambria Math" pitchFamily="18" charset="0"/>
              </a:rPr>
              <a:t>2</a:t>
            </a:r>
            <a:r>
              <a:rPr lang="en-US" dirty="0" smtClean="0">
                <a:latin typeface="Cambria Math"/>
                <a:ea typeface="Cambria Math"/>
              </a:rPr>
              <a:t> ≤ 6</a:t>
            </a:r>
            <a:r>
              <a:rPr lang="en-US" dirty="0" smtClean="0"/>
              <a:t>, and </a:t>
            </a:r>
            <a:r>
              <a:rPr lang="en-US" dirty="0" smtClean="0">
                <a:latin typeface="Cambria Math" pitchFamily="18" charset="0"/>
                <a:ea typeface="Cambria Math" pitchFamily="18" charset="0"/>
              </a:rPr>
              <a:t>4 </a:t>
            </a:r>
            <a:r>
              <a:rPr lang="en-US" dirty="0" smtClean="0">
                <a:latin typeface="Cambria Math"/>
                <a:ea typeface="Cambria Math"/>
              </a:rPr>
              <a:t>≤ </a:t>
            </a:r>
            <a:r>
              <a:rPr lang="en-US" i="1" dirty="0" smtClean="0"/>
              <a:t>e</a:t>
            </a:r>
            <a:r>
              <a:rPr lang="en-US" baseline="-25000" dirty="0" smtClean="0">
                <a:latin typeface="Cambria Math" pitchFamily="18" charset="0"/>
                <a:ea typeface="Cambria Math" pitchFamily="18" charset="0"/>
              </a:rPr>
              <a:t>3</a:t>
            </a:r>
            <a:r>
              <a:rPr lang="en-US" dirty="0" smtClean="0"/>
              <a:t> </a:t>
            </a:r>
            <a:r>
              <a:rPr lang="en-US" dirty="0" smtClean="0">
                <a:latin typeface="Cambria Math"/>
                <a:ea typeface="Cambria Math"/>
              </a:rPr>
              <a:t>≤ 7.</a:t>
            </a:r>
            <a:r>
              <a:rPr lang="en-US" dirty="0" smtClean="0"/>
              <a:t>  </a:t>
            </a:r>
          </a:p>
          <a:p>
            <a:pPr>
              <a:buNone/>
            </a:pPr>
            <a:r>
              <a:rPr lang="en-US" dirty="0" smtClean="0"/>
              <a:t>    </a:t>
            </a:r>
            <a:r>
              <a:rPr lang="en-US" b="1" dirty="0" smtClean="0"/>
              <a:t>Solution</a:t>
            </a:r>
            <a:r>
              <a:rPr lang="en-US" dirty="0" smtClean="0"/>
              <a:t>: The number of solutions is the coefficient of </a:t>
            </a:r>
            <a:r>
              <a:rPr lang="en-US" i="1" dirty="0" smtClean="0"/>
              <a:t>x</a:t>
            </a:r>
            <a:r>
              <a:rPr lang="en-US" baseline="30000" dirty="0" smtClean="0">
                <a:latin typeface="Cambria Math" pitchFamily="18" charset="0"/>
                <a:ea typeface="Cambria Math" pitchFamily="18" charset="0"/>
              </a:rPr>
              <a:t>17</a:t>
            </a:r>
            <a:r>
              <a:rPr lang="en-US" dirty="0" smtClean="0"/>
              <a:t> in the expansion of  </a:t>
            </a:r>
          </a:p>
          <a:p>
            <a:pPr>
              <a:buNone/>
            </a:pPr>
            <a:r>
              <a:rPr lang="en-US" sz="2200" dirty="0" smtClean="0"/>
              <a:t>            (</a:t>
            </a:r>
            <a:r>
              <a:rPr lang="en-US" sz="2200" i="1" dirty="0" smtClean="0">
                <a:ea typeface="Cambria Math" pitchFamily="18" charset="0"/>
              </a:rPr>
              <a:t>x</a:t>
            </a:r>
            <a:r>
              <a:rPr lang="en-US" sz="2200" baseline="30000" dirty="0" smtClean="0">
                <a:latin typeface="Cambria Math" pitchFamily="18" charset="0"/>
                <a:ea typeface="Cambria Math" pitchFamily="18" charset="0"/>
              </a:rPr>
              <a:t>2</a:t>
            </a:r>
            <a:r>
              <a:rPr lang="en-US" sz="2200" dirty="0" smtClean="0">
                <a:latin typeface="Cambria Math" pitchFamily="18" charset="0"/>
                <a:ea typeface="Cambria Math" pitchFamily="18" charset="0"/>
              </a:rPr>
              <a:t> + </a:t>
            </a:r>
            <a:r>
              <a:rPr lang="en-US" sz="2200" i="1" dirty="0" smtClean="0">
                <a:ea typeface="Cambria Math" pitchFamily="18" charset="0"/>
              </a:rPr>
              <a:t>x</a:t>
            </a:r>
            <a:r>
              <a:rPr lang="en-US" sz="2200" baseline="30000" dirty="0" smtClean="0">
                <a:latin typeface="Cambria Math" pitchFamily="18" charset="0"/>
                <a:ea typeface="Cambria Math" pitchFamily="18" charset="0"/>
              </a:rPr>
              <a:t>3</a:t>
            </a:r>
            <a:r>
              <a:rPr lang="en-US" sz="2200" dirty="0" smtClean="0">
                <a:latin typeface="Cambria Math" pitchFamily="18" charset="0"/>
                <a:ea typeface="Cambria Math" pitchFamily="18" charset="0"/>
              </a:rPr>
              <a:t> + </a:t>
            </a:r>
            <a:r>
              <a:rPr lang="en-US" sz="2200" i="1" dirty="0" smtClean="0">
                <a:ea typeface="Cambria Math" pitchFamily="18" charset="0"/>
              </a:rPr>
              <a:t>x</a:t>
            </a:r>
            <a:r>
              <a:rPr lang="en-US" sz="2200" baseline="30000" dirty="0" smtClean="0">
                <a:latin typeface="Cambria Math" pitchFamily="18" charset="0"/>
                <a:ea typeface="Cambria Math" pitchFamily="18" charset="0"/>
              </a:rPr>
              <a:t>4</a:t>
            </a:r>
            <a:r>
              <a:rPr lang="en-US" sz="2200" dirty="0" smtClean="0">
                <a:latin typeface="Cambria Math" pitchFamily="18" charset="0"/>
                <a:ea typeface="Cambria Math" pitchFamily="18" charset="0"/>
              </a:rPr>
              <a:t> + </a:t>
            </a:r>
            <a:r>
              <a:rPr lang="en-US" sz="2200" i="1" dirty="0" smtClean="0">
                <a:ea typeface="Cambria Math" pitchFamily="18" charset="0"/>
              </a:rPr>
              <a:t>x</a:t>
            </a:r>
            <a:r>
              <a:rPr lang="en-US" sz="2200" baseline="30000" dirty="0" smtClean="0">
                <a:latin typeface="Cambria Math" pitchFamily="18" charset="0"/>
                <a:ea typeface="Cambria Math" pitchFamily="18" charset="0"/>
              </a:rPr>
              <a:t>5</a:t>
            </a:r>
            <a:r>
              <a:rPr lang="en-US" sz="2200" dirty="0" smtClean="0">
                <a:ea typeface="Cambria Math" pitchFamily="18" charset="0"/>
              </a:rPr>
              <a:t>)</a:t>
            </a:r>
            <a:r>
              <a:rPr lang="en-US" sz="2200" dirty="0" smtClean="0"/>
              <a:t> (</a:t>
            </a:r>
            <a:r>
              <a:rPr lang="en-US" sz="2200" i="1" dirty="0" smtClean="0">
                <a:ea typeface="Cambria Math" pitchFamily="18" charset="0"/>
              </a:rPr>
              <a:t>x</a:t>
            </a:r>
            <a:r>
              <a:rPr lang="en-US" sz="2200" baseline="30000" dirty="0" smtClean="0">
                <a:latin typeface="Cambria Math" pitchFamily="18" charset="0"/>
                <a:ea typeface="Cambria Math" pitchFamily="18" charset="0"/>
              </a:rPr>
              <a:t>3</a:t>
            </a:r>
            <a:r>
              <a:rPr lang="en-US" sz="2200" dirty="0" smtClean="0">
                <a:latin typeface="Cambria Math" pitchFamily="18" charset="0"/>
                <a:ea typeface="Cambria Math" pitchFamily="18" charset="0"/>
              </a:rPr>
              <a:t> + </a:t>
            </a:r>
            <a:r>
              <a:rPr lang="en-US" sz="2200" i="1" dirty="0" smtClean="0">
                <a:ea typeface="Cambria Math" pitchFamily="18" charset="0"/>
              </a:rPr>
              <a:t>x</a:t>
            </a:r>
            <a:r>
              <a:rPr lang="en-US" sz="2200" baseline="30000" dirty="0" smtClean="0">
                <a:latin typeface="Cambria Math" pitchFamily="18" charset="0"/>
                <a:ea typeface="Cambria Math" pitchFamily="18" charset="0"/>
              </a:rPr>
              <a:t>4</a:t>
            </a:r>
            <a:r>
              <a:rPr lang="en-US" sz="2200" dirty="0" smtClean="0">
                <a:latin typeface="Cambria Math" pitchFamily="18" charset="0"/>
                <a:ea typeface="Cambria Math" pitchFamily="18" charset="0"/>
              </a:rPr>
              <a:t> + </a:t>
            </a:r>
            <a:r>
              <a:rPr lang="en-US" sz="2200" i="1" dirty="0" smtClean="0">
                <a:ea typeface="Cambria Math" pitchFamily="18" charset="0"/>
              </a:rPr>
              <a:t>x</a:t>
            </a:r>
            <a:r>
              <a:rPr lang="en-US" sz="2200" baseline="30000" dirty="0" smtClean="0">
                <a:latin typeface="Cambria Math" pitchFamily="18" charset="0"/>
                <a:ea typeface="Cambria Math" pitchFamily="18" charset="0"/>
              </a:rPr>
              <a:t>5</a:t>
            </a:r>
            <a:r>
              <a:rPr lang="en-US" sz="2200" dirty="0" smtClean="0">
                <a:latin typeface="Cambria Math" pitchFamily="18" charset="0"/>
                <a:ea typeface="Cambria Math" pitchFamily="18" charset="0"/>
              </a:rPr>
              <a:t> + </a:t>
            </a:r>
            <a:r>
              <a:rPr lang="en-US" sz="2200" i="1" dirty="0" smtClean="0">
                <a:ea typeface="Cambria Math" pitchFamily="18" charset="0"/>
              </a:rPr>
              <a:t>x</a:t>
            </a:r>
            <a:r>
              <a:rPr lang="en-US" sz="2200" baseline="30000" dirty="0" smtClean="0">
                <a:latin typeface="Cambria Math" pitchFamily="18" charset="0"/>
                <a:ea typeface="Cambria Math" pitchFamily="18" charset="0"/>
              </a:rPr>
              <a:t>6</a:t>
            </a:r>
            <a:r>
              <a:rPr lang="en-US" sz="2200" dirty="0" smtClean="0">
                <a:ea typeface="Cambria Math" pitchFamily="18" charset="0"/>
              </a:rPr>
              <a:t>)</a:t>
            </a:r>
            <a:r>
              <a:rPr lang="en-US" sz="2200" dirty="0" smtClean="0"/>
              <a:t> (</a:t>
            </a:r>
            <a:r>
              <a:rPr lang="en-US" sz="2200" i="1" dirty="0" smtClean="0">
                <a:ea typeface="Cambria Math" pitchFamily="18" charset="0"/>
              </a:rPr>
              <a:t>x</a:t>
            </a:r>
            <a:r>
              <a:rPr lang="en-US" sz="2200" baseline="30000" dirty="0" smtClean="0">
                <a:latin typeface="Cambria Math" pitchFamily="18" charset="0"/>
                <a:ea typeface="Cambria Math" pitchFamily="18" charset="0"/>
              </a:rPr>
              <a:t>4</a:t>
            </a:r>
            <a:r>
              <a:rPr lang="en-US" sz="2200" dirty="0" smtClean="0">
                <a:latin typeface="Cambria Math" pitchFamily="18" charset="0"/>
                <a:ea typeface="Cambria Math" pitchFamily="18" charset="0"/>
              </a:rPr>
              <a:t> + </a:t>
            </a:r>
            <a:r>
              <a:rPr lang="en-US" sz="2200" i="1" dirty="0" smtClean="0">
                <a:ea typeface="Cambria Math" pitchFamily="18" charset="0"/>
              </a:rPr>
              <a:t>x</a:t>
            </a:r>
            <a:r>
              <a:rPr lang="en-US" sz="2200" baseline="30000" dirty="0" smtClean="0">
                <a:latin typeface="Cambria Math" pitchFamily="18" charset="0"/>
                <a:ea typeface="Cambria Math" pitchFamily="18" charset="0"/>
              </a:rPr>
              <a:t>5</a:t>
            </a:r>
            <a:r>
              <a:rPr lang="en-US" sz="2200" dirty="0" smtClean="0">
                <a:latin typeface="Cambria Math" pitchFamily="18" charset="0"/>
                <a:ea typeface="Cambria Math" pitchFamily="18" charset="0"/>
              </a:rPr>
              <a:t> + </a:t>
            </a:r>
            <a:r>
              <a:rPr lang="en-US" sz="2200" i="1" dirty="0" smtClean="0">
                <a:ea typeface="Cambria Math" pitchFamily="18" charset="0"/>
              </a:rPr>
              <a:t>x</a:t>
            </a:r>
            <a:r>
              <a:rPr lang="en-US" sz="2200" baseline="30000" dirty="0" smtClean="0">
                <a:latin typeface="Cambria Math" pitchFamily="18" charset="0"/>
                <a:ea typeface="Cambria Math" pitchFamily="18" charset="0"/>
              </a:rPr>
              <a:t>6</a:t>
            </a:r>
            <a:r>
              <a:rPr lang="en-US" sz="2200" dirty="0" smtClean="0">
                <a:latin typeface="Cambria Math" pitchFamily="18" charset="0"/>
                <a:ea typeface="Cambria Math" pitchFamily="18" charset="0"/>
              </a:rPr>
              <a:t> + </a:t>
            </a:r>
            <a:r>
              <a:rPr lang="en-US" sz="2200" i="1" dirty="0" smtClean="0">
                <a:ea typeface="Cambria Math" pitchFamily="18" charset="0"/>
              </a:rPr>
              <a:t>x</a:t>
            </a:r>
            <a:r>
              <a:rPr lang="en-US" sz="2200" baseline="30000" dirty="0" smtClean="0">
                <a:latin typeface="Cambria Math" pitchFamily="18" charset="0"/>
                <a:ea typeface="Cambria Math" pitchFamily="18" charset="0"/>
              </a:rPr>
              <a:t>7</a:t>
            </a:r>
            <a:r>
              <a:rPr lang="en-US" sz="2200" dirty="0" smtClean="0">
                <a:ea typeface="Cambria Math" pitchFamily="18" charset="0"/>
              </a:rPr>
              <a:t>).</a:t>
            </a:r>
          </a:p>
          <a:p>
            <a:pPr>
              <a:buNone/>
            </a:pPr>
            <a:r>
              <a:rPr lang="en-US" dirty="0" smtClean="0">
                <a:ea typeface="Cambria Math" pitchFamily="18" charset="0"/>
              </a:rPr>
              <a:t>    This follows because a term equal to  is obtained in the product by picking a term in the first sum </a:t>
            </a:r>
            <a:r>
              <a:rPr lang="en-US" i="1" dirty="0" smtClean="0">
                <a:ea typeface="Cambria Math" pitchFamily="18" charset="0"/>
              </a:rPr>
              <a:t>x</a:t>
            </a:r>
            <a:r>
              <a:rPr lang="en-US" i="1" baseline="30000" dirty="0" smtClean="0">
                <a:ea typeface="Cambria Math" pitchFamily="18" charset="0"/>
              </a:rPr>
              <a:t>e</a:t>
            </a:r>
            <a:r>
              <a:rPr lang="en-US" sz="1500" baseline="30000" dirty="0" smtClean="0">
                <a:latin typeface="Cambria Math" pitchFamily="18" charset="0"/>
                <a:ea typeface="Cambria Math" pitchFamily="18" charset="0"/>
              </a:rPr>
              <a:t>1</a:t>
            </a:r>
            <a:r>
              <a:rPr lang="en-US" dirty="0" smtClean="0">
                <a:ea typeface="Cambria Math" pitchFamily="18" charset="0"/>
              </a:rPr>
              <a:t>, a term in the second sum</a:t>
            </a:r>
            <a:r>
              <a:rPr lang="en-US" i="1" dirty="0" smtClean="0">
                <a:ea typeface="Cambria Math" pitchFamily="18" charset="0"/>
              </a:rPr>
              <a:t> x</a:t>
            </a:r>
            <a:r>
              <a:rPr lang="en-US" i="1" baseline="30000" dirty="0" smtClean="0">
                <a:ea typeface="Cambria Math" pitchFamily="18" charset="0"/>
              </a:rPr>
              <a:t>e</a:t>
            </a:r>
            <a:r>
              <a:rPr lang="en-US" sz="1500" baseline="30000" dirty="0" smtClean="0">
                <a:latin typeface="Cambria Math" pitchFamily="18" charset="0"/>
                <a:ea typeface="Cambria Math" pitchFamily="18" charset="0"/>
              </a:rPr>
              <a:t>2</a:t>
            </a:r>
            <a:r>
              <a:rPr lang="en-US" dirty="0" smtClean="0">
                <a:ea typeface="Cambria Math" pitchFamily="18" charset="0"/>
              </a:rPr>
              <a:t>, and a term in the third sum</a:t>
            </a:r>
            <a:r>
              <a:rPr lang="en-US" i="1" dirty="0" smtClean="0">
                <a:ea typeface="Cambria Math" pitchFamily="18" charset="0"/>
              </a:rPr>
              <a:t> x</a:t>
            </a:r>
            <a:r>
              <a:rPr lang="en-US" i="1" baseline="30000" dirty="0" smtClean="0">
                <a:ea typeface="Cambria Math" pitchFamily="18" charset="0"/>
              </a:rPr>
              <a:t>e</a:t>
            </a:r>
            <a:r>
              <a:rPr lang="en-US" sz="1500" baseline="30000" dirty="0" smtClean="0">
                <a:latin typeface="Cambria Math" pitchFamily="18" charset="0"/>
                <a:ea typeface="Cambria Math" pitchFamily="18" charset="0"/>
              </a:rPr>
              <a:t>3</a:t>
            </a:r>
            <a:r>
              <a:rPr lang="en-US" dirty="0" smtClean="0">
                <a:ea typeface="Cambria Math" pitchFamily="18" charset="0"/>
              </a:rPr>
              <a:t>, where  </a:t>
            </a:r>
            <a:r>
              <a:rPr lang="en-US" i="1" dirty="0" smtClean="0"/>
              <a:t>e</a:t>
            </a:r>
            <a:r>
              <a:rPr lang="en-US" baseline="-25000" dirty="0" smtClean="0">
                <a:latin typeface="Cambria Math" pitchFamily="18" charset="0"/>
                <a:ea typeface="Cambria Math" pitchFamily="18" charset="0"/>
              </a:rPr>
              <a:t>1</a:t>
            </a:r>
            <a:r>
              <a:rPr lang="en-US" dirty="0" smtClean="0"/>
              <a:t> + </a:t>
            </a:r>
            <a:r>
              <a:rPr lang="en-US" i="1" dirty="0" smtClean="0"/>
              <a:t>e</a:t>
            </a:r>
            <a:r>
              <a:rPr lang="en-US" baseline="-25000" dirty="0" smtClean="0">
                <a:latin typeface="Cambria Math" pitchFamily="18" charset="0"/>
                <a:ea typeface="Cambria Math" pitchFamily="18" charset="0"/>
              </a:rPr>
              <a:t>2</a:t>
            </a:r>
            <a:r>
              <a:rPr lang="en-US" dirty="0" smtClean="0"/>
              <a:t> + </a:t>
            </a:r>
            <a:r>
              <a:rPr lang="en-US" i="1" dirty="0" smtClean="0"/>
              <a:t>e</a:t>
            </a:r>
            <a:r>
              <a:rPr lang="en-US" baseline="-25000"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17.</a:t>
            </a:r>
          </a:p>
          <a:p>
            <a:pPr>
              <a:buNone/>
            </a:pPr>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There are three solutions since the coefficient of </a:t>
            </a:r>
            <a:r>
              <a:rPr lang="en-US" i="1" dirty="0" smtClean="0"/>
              <a:t>x</a:t>
            </a:r>
            <a:r>
              <a:rPr lang="en-US" baseline="30000" dirty="0" smtClean="0">
                <a:latin typeface="Cambria Math" pitchFamily="18" charset="0"/>
                <a:ea typeface="Cambria Math" pitchFamily="18" charset="0"/>
              </a:rPr>
              <a:t>17</a:t>
            </a:r>
            <a:r>
              <a:rPr lang="en-US" dirty="0" smtClean="0">
                <a:latin typeface="Cambria Math" pitchFamily="18" charset="0"/>
                <a:ea typeface="Cambria Math" pitchFamily="18" charset="0"/>
              </a:rPr>
              <a:t> in the product is 3. </a:t>
            </a:r>
          </a:p>
          <a:p>
            <a:pPr>
              <a:buNone/>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Counting Problems and Generating Functions (</a:t>
            </a:r>
            <a:r>
              <a:rPr lang="en-US" i="1" dirty="0" smtClean="0"/>
              <a:t>continued</a:t>
            </a:r>
            <a:r>
              <a:rPr lang="en-US" dirty="0" smtClean="0"/>
              <a:t>)</a:t>
            </a:r>
            <a:endParaRPr lang="en-US" dirty="0"/>
          </a:p>
        </p:txBody>
      </p:sp>
      <p:sp>
        <p:nvSpPr>
          <p:cNvPr id="3" name="Content Placeholder 2"/>
          <p:cNvSpPr>
            <a:spLocks noGrp="1"/>
          </p:cNvSpPr>
          <p:nvPr>
            <p:ph idx="1"/>
          </p:nvPr>
        </p:nvSpPr>
        <p:spPr>
          <a:xfrm>
            <a:off x="228600" y="1600200"/>
            <a:ext cx="8458200" cy="4525963"/>
          </a:xfrm>
        </p:spPr>
        <p:txBody>
          <a:bodyPr>
            <a:noAutofit/>
          </a:bodyPr>
          <a:lstStyle/>
          <a:p>
            <a:pPr>
              <a:buNone/>
            </a:pPr>
            <a:r>
              <a:rPr lang="en-US" sz="2000" b="1" dirty="0" smtClean="0"/>
              <a:t>    Example</a:t>
            </a:r>
            <a:r>
              <a:rPr lang="en-US" sz="2000" dirty="0" smtClean="0"/>
              <a:t>: Use generating functions to find the number of </a:t>
            </a:r>
            <a:r>
              <a:rPr lang="en-US" sz="2000" i="1" dirty="0" smtClean="0"/>
              <a:t>k</a:t>
            </a:r>
            <a:r>
              <a:rPr lang="en-US" sz="2000" dirty="0" smtClean="0"/>
              <a:t>-combinations of a set with </a:t>
            </a:r>
            <a:r>
              <a:rPr lang="en-US" sz="2000" i="1" dirty="0" smtClean="0"/>
              <a:t>n</a:t>
            </a:r>
            <a:r>
              <a:rPr lang="en-US" sz="2000" dirty="0" smtClean="0"/>
              <a:t> elements, i.e., </a:t>
            </a:r>
            <a:r>
              <a:rPr lang="en-US" sz="2000" i="1" dirty="0" smtClean="0"/>
              <a:t>C</a:t>
            </a:r>
            <a:r>
              <a:rPr lang="en-US" sz="2000" dirty="0" smtClean="0"/>
              <a:t>(</a:t>
            </a:r>
            <a:r>
              <a:rPr lang="en-US" sz="2000" i="1" dirty="0" err="1" smtClean="0"/>
              <a:t>n</a:t>
            </a:r>
            <a:r>
              <a:rPr lang="en-US" sz="2000" dirty="0" err="1" smtClean="0"/>
              <a:t>,</a:t>
            </a:r>
            <a:r>
              <a:rPr lang="en-US" sz="2000" i="1" dirty="0" err="1" smtClean="0"/>
              <a:t>k</a:t>
            </a:r>
            <a:r>
              <a:rPr lang="en-US" sz="2000" dirty="0" smtClean="0"/>
              <a:t>). </a:t>
            </a:r>
          </a:p>
          <a:p>
            <a:pPr>
              <a:buNone/>
            </a:pPr>
            <a:r>
              <a:rPr lang="en-US" sz="2000" b="1" dirty="0" smtClean="0"/>
              <a:t>    Solution</a:t>
            </a:r>
            <a:r>
              <a:rPr lang="en-US" sz="2000" dirty="0" smtClean="0"/>
              <a:t>: </a:t>
            </a:r>
          </a:p>
          <a:p>
            <a:pPr>
              <a:buNone/>
            </a:pPr>
            <a:r>
              <a:rPr lang="en-US" altLang="zh-TW" sz="2000" dirty="0" smtClean="0"/>
              <a:t>	</a:t>
            </a:r>
            <a:r>
              <a:rPr lang="en-US" altLang="zh-TW" sz="2000" u="sng" dirty="0" smtClean="0">
                <a:solidFill>
                  <a:srgbClr val="FF0000"/>
                </a:solidFill>
              </a:rPr>
              <a:t>Each of the n elements </a:t>
            </a:r>
            <a:r>
              <a:rPr lang="en-US" altLang="zh-TW" sz="2000" dirty="0" smtClean="0"/>
              <a:t>in the set contributes the term (</a:t>
            </a:r>
            <a:r>
              <a:rPr lang="en-US" altLang="zh-TW" sz="2000" dirty="0" smtClean="0">
                <a:latin typeface="Cambria Math" pitchFamily="18" charset="0"/>
                <a:ea typeface="Cambria Math" pitchFamily="18" charset="0"/>
              </a:rPr>
              <a:t>1</a:t>
            </a:r>
            <a:r>
              <a:rPr lang="en-US" altLang="zh-TW" sz="2000" dirty="0" smtClean="0"/>
              <a:t>+ </a:t>
            </a:r>
            <a:r>
              <a:rPr lang="en-US" altLang="zh-TW" sz="2000" i="1" dirty="0" smtClean="0"/>
              <a:t>x</a:t>
            </a:r>
            <a:r>
              <a:rPr lang="en-US" altLang="zh-TW" sz="2000" dirty="0" smtClean="0"/>
              <a:t>) to the generating function		</a:t>
            </a:r>
            <a:r>
              <a:rPr lang="zh-TW" altLang="en-US" sz="2000" dirty="0" smtClean="0"/>
              <a:t>         </a:t>
            </a:r>
            <a:r>
              <a:rPr lang="en-US" altLang="zh-TW" sz="2000" dirty="0" smtClean="0"/>
              <a:t>=</a:t>
            </a:r>
            <a:r>
              <a:rPr lang="zh-TW" altLang="en-US" sz="2000" dirty="0" smtClean="0"/>
              <a:t> </a:t>
            </a:r>
            <a:r>
              <a:rPr lang="en-US" altLang="zh-TW" sz="2000" dirty="0" smtClean="0"/>
              <a:t>(x</a:t>
            </a:r>
            <a:r>
              <a:rPr lang="en-US" altLang="zh-TW" sz="2000" baseline="30000" dirty="0" smtClean="0"/>
              <a:t>0</a:t>
            </a:r>
            <a:r>
              <a:rPr lang="en-US" altLang="zh-TW" sz="2000" dirty="0" smtClean="0"/>
              <a:t>+x</a:t>
            </a:r>
            <a:r>
              <a:rPr lang="en-US" altLang="zh-TW" sz="2000" baseline="30000" dirty="0" smtClean="0"/>
              <a:t>1</a:t>
            </a:r>
            <a:r>
              <a:rPr lang="en-US" altLang="zh-TW" sz="2000" dirty="0" smtClean="0"/>
              <a:t>) (x</a:t>
            </a:r>
            <a:r>
              <a:rPr lang="en-US" altLang="zh-TW" sz="2000" baseline="30000" dirty="0" smtClean="0"/>
              <a:t>0</a:t>
            </a:r>
            <a:r>
              <a:rPr lang="en-US" altLang="zh-TW" sz="2000" dirty="0" smtClean="0"/>
              <a:t>+x</a:t>
            </a:r>
            <a:r>
              <a:rPr lang="en-US" altLang="zh-TW" sz="2000" baseline="30000" dirty="0" smtClean="0"/>
              <a:t>1</a:t>
            </a:r>
            <a:r>
              <a:rPr lang="en-US" altLang="zh-TW" sz="2000" dirty="0" smtClean="0"/>
              <a:t>) … (x</a:t>
            </a:r>
            <a:r>
              <a:rPr lang="en-US" altLang="zh-TW" sz="2000" baseline="30000" dirty="0" smtClean="0"/>
              <a:t>0</a:t>
            </a:r>
            <a:r>
              <a:rPr lang="en-US" altLang="zh-TW" sz="2000" dirty="0" smtClean="0"/>
              <a:t>+x</a:t>
            </a:r>
            <a:r>
              <a:rPr lang="en-US" altLang="zh-TW" sz="2000" baseline="30000" dirty="0" smtClean="0"/>
              <a:t>1</a:t>
            </a:r>
            <a:r>
              <a:rPr lang="en-US" altLang="zh-TW" sz="2000" dirty="0" smtClean="0"/>
              <a:t>) = (1+x)</a:t>
            </a:r>
            <a:r>
              <a:rPr lang="en-US" altLang="zh-TW" sz="2000" baseline="30000" dirty="0" smtClean="0"/>
              <a:t>n .</a:t>
            </a:r>
            <a:endParaRPr lang="en-US" altLang="zh-TW" sz="2000" dirty="0" smtClean="0"/>
          </a:p>
          <a:p>
            <a:pPr>
              <a:buNone/>
            </a:pPr>
            <a:r>
              <a:rPr lang="en-US" altLang="zh-TW" sz="2000" dirty="0" smtClean="0"/>
              <a:t>	</a:t>
            </a:r>
            <a:r>
              <a:rPr lang="en-US" altLang="zh-TW" sz="2000" dirty="0" err="1" smtClean="0"/>
              <a:t>solu</a:t>
            </a:r>
            <a:r>
              <a:rPr lang="en-US" altLang="zh-TW" sz="2000" dirty="0" smtClean="0"/>
              <a:t>: = coefficient of </a:t>
            </a:r>
            <a:r>
              <a:rPr lang="en-US" altLang="zh-TW" sz="2000" dirty="0" err="1" smtClean="0"/>
              <a:t>x</a:t>
            </a:r>
            <a:r>
              <a:rPr lang="en-US" altLang="zh-TW" sz="2000" baseline="30000" dirty="0" err="1" smtClean="0"/>
              <a:t>k</a:t>
            </a:r>
            <a:r>
              <a:rPr lang="en-US" altLang="zh-TW" sz="2000" dirty="0" smtClean="0"/>
              <a:t> in the generating function</a:t>
            </a:r>
          </a:p>
          <a:p>
            <a:pPr>
              <a:buNone/>
            </a:pPr>
            <a:r>
              <a:rPr lang="en-US" altLang="zh-TW" sz="2000" dirty="0" smtClean="0"/>
              <a:t>	By Binominal theorem :</a:t>
            </a:r>
          </a:p>
          <a:p>
            <a:pPr>
              <a:buNone/>
            </a:pPr>
            <a:r>
              <a:rPr lang="en-US" altLang="zh-TW" sz="2000" dirty="0" smtClean="0"/>
              <a:t>				where</a:t>
            </a:r>
          </a:p>
          <a:p>
            <a:pPr>
              <a:buNone/>
            </a:pPr>
            <a:r>
              <a:rPr lang="en-US" altLang="zh-TW" sz="2000" dirty="0" smtClean="0"/>
              <a:t>	</a:t>
            </a:r>
          </a:p>
          <a:p>
            <a:pPr>
              <a:buNone/>
            </a:pPr>
            <a:r>
              <a:rPr lang="en-US" altLang="zh-TW" sz="2000" dirty="0" smtClean="0"/>
              <a:t>	Hence #k-combinations =</a:t>
            </a:r>
            <a:endParaRPr lang="en-US" sz="2000" dirty="0" smtClean="0"/>
          </a:p>
          <a:p>
            <a:pPr>
              <a:buNone/>
            </a:pPr>
            <a:r>
              <a:rPr lang="en-US" sz="2000" dirty="0" smtClean="0"/>
              <a:t>    </a:t>
            </a:r>
          </a:p>
          <a:p>
            <a:pPr>
              <a:buNone/>
            </a:pPr>
            <a:endParaRPr lang="en-US" sz="2000" dirty="0"/>
          </a:p>
        </p:txBody>
      </p:sp>
      <p:pic>
        <p:nvPicPr>
          <p:cNvPr id="4" name="Picture 3" descr="addin_tmp.png"/>
          <p:cNvPicPr>
            <a:picLocks noChangeAspect="1"/>
          </p:cNvPicPr>
          <p:nvPr>
            <p:custDataLst>
              <p:tags r:id="rId1"/>
            </p:custDataLst>
          </p:nvPr>
        </p:nvPicPr>
        <p:blipFill>
          <a:blip r:embed="rId6" cstate="print"/>
          <a:stretch>
            <a:fillRect/>
          </a:stretch>
        </p:blipFill>
        <p:spPr>
          <a:xfrm>
            <a:off x="2743200" y="3048000"/>
            <a:ext cx="1613472" cy="228600"/>
          </a:xfrm>
          <a:prstGeom prst="rect">
            <a:avLst/>
          </a:prstGeom>
        </p:spPr>
      </p:pic>
      <p:pic>
        <p:nvPicPr>
          <p:cNvPr id="5" name="Picture 4" descr="addin_tmp.png"/>
          <p:cNvPicPr>
            <a:picLocks noChangeAspect="1"/>
          </p:cNvPicPr>
          <p:nvPr>
            <p:custDataLst>
              <p:tags r:id="rId2"/>
            </p:custDataLst>
          </p:nvPr>
        </p:nvPicPr>
        <p:blipFill>
          <a:blip r:embed="rId7" cstate="print"/>
          <a:stretch>
            <a:fillRect/>
          </a:stretch>
        </p:blipFill>
        <p:spPr>
          <a:xfrm>
            <a:off x="1195864" y="4044791"/>
            <a:ext cx="1775936" cy="527209"/>
          </a:xfrm>
          <a:prstGeom prst="rect">
            <a:avLst/>
          </a:prstGeom>
        </p:spPr>
      </p:pic>
      <p:pic>
        <p:nvPicPr>
          <p:cNvPr id="7" name="Picture 6" descr="addin_tmp.png"/>
          <p:cNvPicPr>
            <a:picLocks noChangeAspect="1"/>
          </p:cNvPicPr>
          <p:nvPr>
            <p:custDataLst>
              <p:tags r:id="rId3"/>
            </p:custDataLst>
          </p:nvPr>
        </p:nvPicPr>
        <p:blipFill>
          <a:blip r:embed="rId8" cstate="print"/>
          <a:stretch>
            <a:fillRect/>
          </a:stretch>
        </p:blipFill>
        <p:spPr>
          <a:xfrm>
            <a:off x="3810000" y="4038600"/>
            <a:ext cx="1688783" cy="457200"/>
          </a:xfrm>
          <a:prstGeom prst="rect">
            <a:avLst/>
          </a:prstGeom>
        </p:spPr>
      </p:pic>
      <p:pic>
        <p:nvPicPr>
          <p:cNvPr id="9" name="Picture 6" descr="addin_tmp.png"/>
          <p:cNvPicPr>
            <a:picLocks noChangeAspect="1"/>
          </p:cNvPicPr>
          <p:nvPr>
            <p:custDataLst>
              <p:tags r:id="rId4"/>
            </p:custDataLst>
          </p:nvPr>
        </p:nvPicPr>
        <p:blipFill>
          <a:blip r:embed="rId8" cstate="print"/>
          <a:stretch>
            <a:fillRect/>
          </a:stretch>
        </p:blipFill>
        <p:spPr>
          <a:xfrm>
            <a:off x="3276600" y="4724400"/>
            <a:ext cx="1688783" cy="45720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Generating Functions to Solve Recurrent Relations</a:t>
            </a:r>
            <a:endParaRPr lang="en-US" dirty="0"/>
          </a:p>
        </p:txBody>
      </p:sp>
      <p:sp>
        <p:nvSpPr>
          <p:cNvPr id="3" name="Content Placeholder 2"/>
          <p:cNvSpPr>
            <a:spLocks noGrp="1"/>
          </p:cNvSpPr>
          <p:nvPr>
            <p:ph idx="1"/>
          </p:nvPr>
        </p:nvSpPr>
        <p:spPr>
          <a:xfrm>
            <a:off x="228600" y="1447800"/>
            <a:ext cx="8686800" cy="4724400"/>
          </a:xfrm>
        </p:spPr>
        <p:txBody>
          <a:bodyPr>
            <a:noAutofit/>
          </a:bodyPr>
          <a:lstStyle/>
          <a:p>
            <a:pPr algn="just">
              <a:buNone/>
            </a:pPr>
            <a:r>
              <a:rPr lang="en-US" sz="2000" b="1" dirty="0" smtClean="0"/>
              <a:t>    Example</a:t>
            </a:r>
            <a:r>
              <a:rPr lang="en-US" sz="2000" dirty="0" smtClean="0"/>
              <a:t>: Suppose that a valid codeword is an n-digit number in decimal notation containing an even number of 0s. Let </a:t>
            </a:r>
            <a:r>
              <a:rPr lang="en-US" sz="2000" i="1" dirty="0" smtClean="0"/>
              <a:t>a</a:t>
            </a:r>
            <a:r>
              <a:rPr lang="en-US" sz="2000" baseline="-25000" dirty="0" smtClean="0"/>
              <a:t>n</a:t>
            </a:r>
            <a:r>
              <a:rPr lang="en-US" sz="2000" dirty="0" smtClean="0"/>
              <a:t> denote the number of valid </a:t>
            </a:r>
            <a:r>
              <a:rPr lang="en-US" sz="2000" dirty="0" err="1" smtClean="0"/>
              <a:t>codewords</a:t>
            </a:r>
            <a:r>
              <a:rPr lang="en-US" sz="2000" dirty="0" smtClean="0"/>
              <a:t> of length n. It follows from Example 4 of Section 8.1 that  </a:t>
            </a:r>
          </a:p>
          <a:p>
            <a:pPr>
              <a:buNone/>
            </a:pPr>
            <a:r>
              <a:rPr lang="en-US" sz="2000" dirty="0" smtClean="0"/>
              <a:t>		 </a:t>
            </a:r>
            <a:r>
              <a:rPr lang="en-US" altLang="zh-TW" sz="2000" i="1" dirty="0" smtClean="0"/>
              <a:t>a</a:t>
            </a:r>
            <a:r>
              <a:rPr lang="en-US" altLang="zh-TW" sz="2000" baseline="-25000" dirty="0" smtClean="0"/>
              <a:t>n</a:t>
            </a:r>
            <a:r>
              <a:rPr lang="en-US" altLang="zh-TW" sz="2000" dirty="0" smtClean="0"/>
              <a:t>=8</a:t>
            </a:r>
            <a:r>
              <a:rPr lang="en-US" altLang="zh-TW" sz="2000" i="1" dirty="0" smtClean="0"/>
              <a:t>a</a:t>
            </a:r>
            <a:r>
              <a:rPr lang="en-US" altLang="zh-TW" sz="2000" baseline="-25000" dirty="0" smtClean="0"/>
              <a:t>n-1</a:t>
            </a:r>
            <a:r>
              <a:rPr lang="en-US" altLang="zh-TW" sz="2000" dirty="0" smtClean="0"/>
              <a:t>+10</a:t>
            </a:r>
            <a:r>
              <a:rPr lang="en-US" altLang="zh-TW" sz="2000" baseline="30000" dirty="0" smtClean="0"/>
              <a:t>n-1</a:t>
            </a:r>
            <a:r>
              <a:rPr lang="en-US" altLang="zh-TW" sz="2000" dirty="0" smtClean="0"/>
              <a:t>  and the initial condition </a:t>
            </a:r>
            <a:r>
              <a:rPr lang="en-US" altLang="zh-TW" sz="2000" i="1" dirty="0" smtClean="0"/>
              <a:t>a</a:t>
            </a:r>
            <a:r>
              <a:rPr lang="en-US" altLang="zh-TW" sz="2000" baseline="-25000" dirty="0" smtClean="0"/>
              <a:t>1</a:t>
            </a:r>
            <a:r>
              <a:rPr lang="en-US" altLang="zh-TW" sz="2000" dirty="0" smtClean="0"/>
              <a:t>=9.</a:t>
            </a:r>
          </a:p>
          <a:p>
            <a:pPr>
              <a:buNone/>
            </a:pPr>
            <a:r>
              <a:rPr lang="en-US" sz="2000" dirty="0" smtClean="0"/>
              <a:t>	Use </a:t>
            </a:r>
            <a:r>
              <a:rPr lang="en-US" sz="2000" b="1" dirty="0" smtClean="0"/>
              <a:t>generating function </a:t>
            </a:r>
            <a:r>
              <a:rPr lang="en-US" sz="2000" dirty="0" smtClean="0"/>
              <a:t>to find an explicit formula for </a:t>
            </a:r>
            <a:r>
              <a:rPr lang="en-US" altLang="zh-TW" sz="2000" i="1" dirty="0" smtClean="0"/>
              <a:t>a</a:t>
            </a:r>
            <a:r>
              <a:rPr lang="en-US" altLang="zh-TW" sz="2000" baseline="-25000" dirty="0" smtClean="0"/>
              <a:t>n</a:t>
            </a:r>
            <a:r>
              <a:rPr lang="en-US" altLang="zh-TW" sz="2000" dirty="0" smtClean="0"/>
              <a:t> .</a:t>
            </a:r>
            <a:endParaRPr lang="en-US" sz="2000" dirty="0" smtClean="0"/>
          </a:p>
          <a:p>
            <a:pPr>
              <a:buNone/>
            </a:pPr>
            <a:r>
              <a:rPr lang="en-US" sz="2000" b="1" dirty="0" smtClean="0"/>
              <a:t>    Solution</a:t>
            </a:r>
            <a:r>
              <a:rPr lang="en-US" sz="2000" dirty="0" smtClean="0"/>
              <a:t>:  For simplicity, we </a:t>
            </a:r>
            <a:r>
              <a:rPr lang="en-US" sz="2000" i="1" dirty="0"/>
              <a:t>e</a:t>
            </a:r>
            <a:r>
              <a:rPr lang="en-US" altLang="zh-TW" sz="2000" i="1" dirty="0" smtClean="0"/>
              <a:t>xtend this sequence by setting a</a:t>
            </a:r>
            <a:r>
              <a:rPr lang="en-US" altLang="zh-TW" sz="2000" baseline="-25000" dirty="0" smtClean="0"/>
              <a:t>0</a:t>
            </a:r>
            <a:r>
              <a:rPr lang="en-US" altLang="zh-TW" sz="2000" dirty="0" smtClean="0"/>
              <a:t>=1.</a:t>
            </a:r>
            <a:endParaRPr lang="en-US" sz="2000" dirty="0" smtClean="0"/>
          </a:p>
          <a:p>
            <a:pPr>
              <a:buNone/>
            </a:pPr>
            <a:r>
              <a:rPr lang="en-US" altLang="zh-TW" sz="2000" i="1" dirty="0" smtClean="0"/>
              <a:t>	 a</a:t>
            </a:r>
            <a:r>
              <a:rPr lang="en-US" altLang="zh-TW" sz="2000" baseline="-25000" dirty="0" smtClean="0"/>
              <a:t>n</a:t>
            </a:r>
            <a:r>
              <a:rPr lang="en-US" altLang="zh-TW" sz="2000" dirty="0" smtClean="0"/>
              <a:t>=8</a:t>
            </a:r>
            <a:r>
              <a:rPr lang="en-US" altLang="zh-TW" sz="2000" i="1" dirty="0" smtClean="0"/>
              <a:t>a</a:t>
            </a:r>
            <a:r>
              <a:rPr lang="en-US" altLang="zh-TW" sz="2000" baseline="-25000" dirty="0" smtClean="0"/>
              <a:t>n-1</a:t>
            </a:r>
            <a:r>
              <a:rPr lang="en-US" altLang="zh-TW" sz="2000" dirty="0" smtClean="0"/>
              <a:t>+10</a:t>
            </a:r>
            <a:r>
              <a:rPr lang="en-US" altLang="zh-TW" sz="2000" baseline="30000" dirty="0" smtClean="0"/>
              <a:t>n-1 </a:t>
            </a:r>
            <a:r>
              <a:rPr lang="en-US" altLang="zh-TW" sz="2000" dirty="0" smtClean="0">
                <a:sym typeface="Symbol"/>
              </a:rPr>
              <a:t></a:t>
            </a:r>
            <a:r>
              <a:rPr lang="en-US" altLang="zh-TW" sz="2000" i="1" dirty="0" smtClean="0">
                <a:sym typeface="Symbol"/>
              </a:rPr>
              <a:t>a</a:t>
            </a:r>
            <a:r>
              <a:rPr lang="en-US" altLang="zh-TW" sz="2000" baseline="-25000" dirty="0" smtClean="0"/>
              <a:t>n</a:t>
            </a:r>
            <a:r>
              <a:rPr lang="en-US" altLang="zh-TW" sz="2000" dirty="0" smtClean="0"/>
              <a:t> </a:t>
            </a:r>
            <a:r>
              <a:rPr lang="en-US" altLang="zh-TW" sz="2000" dirty="0" err="1" smtClean="0"/>
              <a:t>x</a:t>
            </a:r>
            <a:r>
              <a:rPr lang="en-US" altLang="zh-TW" sz="2000" baseline="30000" dirty="0" err="1" smtClean="0"/>
              <a:t>n</a:t>
            </a:r>
            <a:r>
              <a:rPr lang="en-US" altLang="zh-TW" sz="2000" dirty="0" smtClean="0"/>
              <a:t> = 8</a:t>
            </a:r>
            <a:r>
              <a:rPr lang="en-US" altLang="zh-TW" sz="2000" i="1" dirty="0" smtClean="0"/>
              <a:t>a</a:t>
            </a:r>
            <a:r>
              <a:rPr lang="en-US" altLang="zh-TW" sz="2000" baseline="-25000" dirty="0" smtClean="0"/>
              <a:t>n-1</a:t>
            </a:r>
            <a:r>
              <a:rPr lang="en-US" altLang="zh-TW" sz="2000" dirty="0" smtClean="0"/>
              <a:t> </a:t>
            </a:r>
            <a:r>
              <a:rPr lang="en-US" altLang="zh-TW" sz="2000" dirty="0" err="1" smtClean="0"/>
              <a:t>x</a:t>
            </a:r>
            <a:r>
              <a:rPr lang="en-US" altLang="zh-TW" sz="2000" baseline="30000" dirty="0" err="1" smtClean="0"/>
              <a:t>n</a:t>
            </a:r>
            <a:r>
              <a:rPr lang="en-US" altLang="zh-TW" sz="2000" dirty="0" smtClean="0"/>
              <a:t> + 10</a:t>
            </a:r>
            <a:r>
              <a:rPr lang="en-US" altLang="zh-TW" sz="2000" baseline="30000" dirty="0" smtClean="0"/>
              <a:t>n-1</a:t>
            </a:r>
            <a:r>
              <a:rPr lang="en-US" altLang="zh-TW" sz="2000" dirty="0" smtClean="0"/>
              <a:t> </a:t>
            </a:r>
            <a:r>
              <a:rPr lang="en-US" altLang="zh-TW" sz="2000" dirty="0" err="1" smtClean="0"/>
              <a:t>x</a:t>
            </a:r>
            <a:r>
              <a:rPr lang="en-US" altLang="zh-TW" sz="2000" baseline="30000" dirty="0" err="1" smtClean="0"/>
              <a:t>n</a:t>
            </a:r>
            <a:r>
              <a:rPr lang="en-US" altLang="zh-TW" sz="2000" baseline="30000" dirty="0" smtClean="0"/>
              <a:t> </a:t>
            </a:r>
            <a:endParaRPr lang="en-US" altLang="zh-TW" sz="2000" dirty="0" smtClean="0"/>
          </a:p>
          <a:p>
            <a:pPr>
              <a:lnSpc>
                <a:spcPct val="90000"/>
              </a:lnSpc>
              <a:buNone/>
            </a:pPr>
            <a:r>
              <a:rPr lang="en-US" altLang="zh-TW" sz="2000" dirty="0" smtClean="0"/>
              <a:t>	Let G(x) =</a:t>
            </a:r>
          </a:p>
          <a:p>
            <a:pPr>
              <a:lnSpc>
                <a:spcPct val="90000"/>
              </a:lnSpc>
              <a:buNone/>
            </a:pPr>
            <a:r>
              <a:rPr lang="en-US" altLang="zh-TW" sz="2000" dirty="0" smtClean="0"/>
              <a:t>	  G(x)–1 =                =</a:t>
            </a:r>
          </a:p>
          <a:p>
            <a:pPr>
              <a:lnSpc>
                <a:spcPct val="90000"/>
              </a:lnSpc>
              <a:buNone/>
            </a:pPr>
            <a:r>
              <a:rPr lang="en-US" altLang="zh-TW" sz="2000" dirty="0" smtClean="0"/>
              <a:t>               </a:t>
            </a:r>
          </a:p>
          <a:p>
            <a:pPr>
              <a:lnSpc>
                <a:spcPct val="90000"/>
              </a:lnSpc>
              <a:buFont typeface="Symbol" pitchFamily="18" charset="2"/>
              <a:buChar char="Þ"/>
            </a:pPr>
            <a:endParaRPr lang="en-US" altLang="zh-TW" sz="2000" dirty="0" smtClean="0"/>
          </a:p>
          <a:p>
            <a:pPr>
              <a:lnSpc>
                <a:spcPct val="90000"/>
              </a:lnSpc>
              <a:buFont typeface="Symbol" pitchFamily="18" charset="2"/>
              <a:buChar char="Þ"/>
            </a:pPr>
            <a:r>
              <a:rPr lang="en-US" altLang="zh-TW" sz="2000" dirty="0" smtClean="0"/>
              <a:t>G(x) (1-8x) = 1+ x/(1-10x) </a:t>
            </a:r>
          </a:p>
          <a:p>
            <a:pPr>
              <a:lnSpc>
                <a:spcPct val="90000"/>
              </a:lnSpc>
              <a:buFont typeface="Symbol" pitchFamily="18" charset="2"/>
              <a:buChar char="Þ"/>
            </a:pPr>
            <a:r>
              <a:rPr lang="en-US" altLang="zh-TW" sz="2000" dirty="0" smtClean="0"/>
              <a:t> </a:t>
            </a:r>
          </a:p>
          <a:p>
            <a:pPr>
              <a:lnSpc>
                <a:spcPct val="90000"/>
              </a:lnSpc>
              <a:buNone/>
            </a:pPr>
            <a:endParaRPr lang="en-US" altLang="zh-TW" sz="1600" dirty="0" smtClean="0"/>
          </a:p>
          <a:p>
            <a:pPr>
              <a:lnSpc>
                <a:spcPct val="90000"/>
              </a:lnSpc>
              <a:buNone/>
            </a:pPr>
            <a:r>
              <a:rPr lang="en-US" altLang="zh-TW" sz="2000" dirty="0" smtClean="0"/>
              <a:t>Hence a</a:t>
            </a:r>
            <a:r>
              <a:rPr lang="en-US" altLang="zh-TW" sz="2000" baseline="-25000" dirty="0" smtClean="0"/>
              <a:t>n</a:t>
            </a:r>
            <a:r>
              <a:rPr lang="en-US" altLang="zh-TW" sz="2000" dirty="0" smtClean="0"/>
              <a:t> = ½ (8</a:t>
            </a:r>
            <a:r>
              <a:rPr lang="en-US" altLang="zh-TW" sz="2000" baseline="30000" dirty="0" smtClean="0"/>
              <a:t>n</a:t>
            </a:r>
            <a:r>
              <a:rPr lang="en-US" altLang="zh-TW" sz="2000" dirty="0" smtClean="0"/>
              <a:t> + 10</a:t>
            </a:r>
            <a:r>
              <a:rPr lang="en-US" altLang="zh-TW" sz="2000" baseline="30000" dirty="0" smtClean="0"/>
              <a:t>n</a:t>
            </a:r>
            <a:r>
              <a:rPr lang="en-US" altLang="zh-TW" sz="2000" dirty="0" smtClean="0"/>
              <a:t>).</a:t>
            </a:r>
          </a:p>
          <a:p>
            <a:pPr>
              <a:lnSpc>
                <a:spcPct val="90000"/>
              </a:lnSpc>
              <a:buNone/>
            </a:pPr>
            <a:r>
              <a:rPr lang="en-US" altLang="zh-TW" sz="2000" dirty="0" smtClean="0">
                <a:solidFill>
                  <a:schemeClr val="accent2"/>
                </a:solidFill>
              </a:rPr>
              <a:t>Note: Using the method introduced in 8.2 is easier than using generating function.</a:t>
            </a:r>
          </a:p>
          <a:p>
            <a:pPr>
              <a:buNone/>
            </a:pPr>
            <a:endParaRPr lang="en-US" sz="2000" dirty="0"/>
          </a:p>
        </p:txBody>
      </p:sp>
      <p:graphicFrame>
        <p:nvGraphicFramePr>
          <p:cNvPr id="8" name="物件 7"/>
          <p:cNvGraphicFramePr>
            <a:graphicFrameLocks noChangeAspect="1"/>
          </p:cNvGraphicFramePr>
          <p:nvPr/>
        </p:nvGraphicFramePr>
        <p:xfrm>
          <a:off x="1676400" y="3886200"/>
          <a:ext cx="861391" cy="381000"/>
        </p:xfrm>
        <a:graphic>
          <a:graphicData uri="http://schemas.openxmlformats.org/presentationml/2006/ole">
            <p:oleObj spid="_x0000_s1218" name="方程式" r:id="rId3" imgW="660113" imgH="291973" progId="">
              <p:embed/>
            </p:oleObj>
          </a:graphicData>
        </a:graphic>
      </p:graphicFrame>
      <p:graphicFrame>
        <p:nvGraphicFramePr>
          <p:cNvPr id="10" name="物件 9"/>
          <p:cNvGraphicFramePr>
            <a:graphicFrameLocks noChangeAspect="1"/>
          </p:cNvGraphicFramePr>
          <p:nvPr/>
        </p:nvGraphicFramePr>
        <p:xfrm>
          <a:off x="1676400" y="4191000"/>
          <a:ext cx="904875" cy="408081"/>
        </p:xfrm>
        <a:graphic>
          <a:graphicData uri="http://schemas.openxmlformats.org/presentationml/2006/ole">
            <p:oleObj spid="_x0000_s1219" name="方程式" r:id="rId4" imgW="647700" imgH="292100" progId="">
              <p:embed/>
            </p:oleObj>
          </a:graphicData>
        </a:graphic>
      </p:graphicFrame>
      <p:graphicFrame>
        <p:nvGraphicFramePr>
          <p:cNvPr id="13" name="物件 12"/>
          <p:cNvGraphicFramePr>
            <a:graphicFrameLocks noChangeAspect="1"/>
          </p:cNvGraphicFramePr>
          <p:nvPr/>
        </p:nvGraphicFramePr>
        <p:xfrm>
          <a:off x="2667000" y="4191000"/>
          <a:ext cx="2105025" cy="413808"/>
        </p:xfrm>
        <a:graphic>
          <a:graphicData uri="http://schemas.openxmlformats.org/presentationml/2006/ole">
            <p:oleObj spid="_x0000_s1220" name="方程式" r:id="rId5" imgW="1485900" imgH="292100" progId="">
              <p:embed/>
            </p:oleObj>
          </a:graphicData>
        </a:graphic>
      </p:graphicFrame>
      <p:graphicFrame>
        <p:nvGraphicFramePr>
          <p:cNvPr id="14" name="物件 13"/>
          <p:cNvGraphicFramePr>
            <a:graphicFrameLocks noChangeAspect="1"/>
          </p:cNvGraphicFramePr>
          <p:nvPr/>
        </p:nvGraphicFramePr>
        <p:xfrm>
          <a:off x="4800600" y="4191000"/>
          <a:ext cx="2608262" cy="419100"/>
        </p:xfrm>
        <a:graphic>
          <a:graphicData uri="http://schemas.openxmlformats.org/presentationml/2006/ole">
            <p:oleObj spid="_x0000_s1221" name="方程式" r:id="rId6" imgW="1816100" imgH="292100" progId="">
              <p:embed/>
            </p:oleObj>
          </a:graphicData>
        </a:graphic>
      </p:graphicFrame>
      <p:graphicFrame>
        <p:nvGraphicFramePr>
          <p:cNvPr id="15" name="物件 14"/>
          <p:cNvGraphicFramePr>
            <a:graphicFrameLocks noChangeAspect="1"/>
          </p:cNvGraphicFramePr>
          <p:nvPr/>
        </p:nvGraphicFramePr>
        <p:xfrm>
          <a:off x="1489075" y="4724400"/>
          <a:ext cx="3082925" cy="419100"/>
        </p:xfrm>
        <a:graphic>
          <a:graphicData uri="http://schemas.openxmlformats.org/presentationml/2006/ole">
            <p:oleObj spid="_x0000_s1222" name="方程式" r:id="rId7" imgW="2146300" imgH="292100" progId="">
              <p:embed/>
            </p:oleObj>
          </a:graphicData>
        </a:graphic>
      </p:graphicFrame>
      <p:graphicFrame>
        <p:nvGraphicFramePr>
          <p:cNvPr id="16" name="物件 15"/>
          <p:cNvGraphicFramePr>
            <a:graphicFrameLocks noChangeAspect="1"/>
          </p:cNvGraphicFramePr>
          <p:nvPr/>
        </p:nvGraphicFramePr>
        <p:xfrm>
          <a:off x="4572000" y="4648200"/>
          <a:ext cx="4287837" cy="565150"/>
        </p:xfrm>
        <a:graphic>
          <a:graphicData uri="http://schemas.openxmlformats.org/presentationml/2006/ole">
            <p:oleObj spid="_x0000_s1223" name="方程式" r:id="rId8" imgW="2984500" imgH="393700" progId="">
              <p:embed/>
            </p:oleObj>
          </a:graphicData>
        </a:graphic>
      </p:graphicFrame>
      <p:graphicFrame>
        <p:nvGraphicFramePr>
          <p:cNvPr id="17" name="物件 16"/>
          <p:cNvGraphicFramePr>
            <a:graphicFrameLocks noChangeAspect="1"/>
          </p:cNvGraphicFramePr>
          <p:nvPr/>
        </p:nvGraphicFramePr>
        <p:xfrm>
          <a:off x="609600" y="5486400"/>
          <a:ext cx="8486775" cy="619125"/>
        </p:xfrm>
        <a:graphic>
          <a:graphicData uri="http://schemas.openxmlformats.org/presentationml/2006/ole">
            <p:oleObj spid="_x0000_s1224" name="方程式" r:id="rId9" imgW="5905500" imgH="431800" progId="">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Inclusion-Exclusion</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8.5</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dirty="0" smtClean="0"/>
              <a:t>Recurrence Relations </a:t>
            </a:r>
            <a:br>
              <a:rPr lang="en-US" dirty="0" smtClean="0"/>
            </a:br>
            <a:r>
              <a:rPr lang="en-US" sz="3600" dirty="0" smtClean="0"/>
              <a:t>(recalling definitions from Chapter 2)</a:t>
            </a:r>
            <a:endParaRPr lang="en-US" sz="3600" dirty="0"/>
          </a:p>
        </p:txBody>
      </p:sp>
      <p:sp>
        <p:nvSpPr>
          <p:cNvPr id="3" name="Content Placeholder 2"/>
          <p:cNvSpPr>
            <a:spLocks noGrp="1"/>
          </p:cNvSpPr>
          <p:nvPr>
            <p:ph idx="1"/>
          </p:nvPr>
        </p:nvSpPr>
        <p:spPr>
          <a:xfrm>
            <a:off x="304800" y="1600200"/>
            <a:ext cx="8534400" cy="4525963"/>
          </a:xfrm>
        </p:spPr>
        <p:txBody>
          <a:bodyPr>
            <a:normAutofit fontScale="92500" lnSpcReduction="10000"/>
          </a:bodyPr>
          <a:lstStyle/>
          <a:p>
            <a:pPr algn="just">
              <a:buNone/>
            </a:pPr>
            <a:r>
              <a:rPr lang="en-US" b="1" dirty="0" smtClean="0"/>
              <a:t>Definition: </a:t>
            </a:r>
            <a:r>
              <a:rPr lang="en-US" dirty="0" smtClean="0"/>
              <a:t>A </a:t>
            </a:r>
            <a:r>
              <a:rPr lang="en-US" i="1" dirty="0" smtClean="0">
                <a:solidFill>
                  <a:srgbClr val="FF0000"/>
                </a:solidFill>
              </a:rPr>
              <a:t>recurrence relation </a:t>
            </a:r>
            <a:r>
              <a:rPr lang="en-US" dirty="0" smtClean="0"/>
              <a:t>for the sequence {</a:t>
            </a:r>
            <a:r>
              <a:rPr lang="en-US" i="1" dirty="0" smtClean="0"/>
              <a:t>a</a:t>
            </a:r>
            <a:r>
              <a:rPr lang="en-US" i="1" baseline="-25000" dirty="0" smtClean="0"/>
              <a:t>n</a:t>
            </a:r>
            <a:r>
              <a:rPr lang="en-US" dirty="0" smtClean="0"/>
              <a:t>}</a:t>
            </a:r>
            <a:r>
              <a:rPr lang="en-US" i="1" dirty="0" smtClean="0"/>
              <a:t> </a:t>
            </a:r>
            <a:r>
              <a:rPr lang="en-US" dirty="0" smtClean="0"/>
              <a:t>is an equation that </a:t>
            </a:r>
            <a:r>
              <a:rPr lang="en-US" dirty="0" smtClean="0">
                <a:solidFill>
                  <a:srgbClr val="FF0000"/>
                </a:solidFill>
              </a:rPr>
              <a:t>expresses </a:t>
            </a:r>
            <a:r>
              <a:rPr lang="en-US" i="1" dirty="0" smtClean="0">
                <a:solidFill>
                  <a:srgbClr val="FF0000"/>
                </a:solidFill>
              </a:rPr>
              <a:t>a</a:t>
            </a:r>
            <a:r>
              <a:rPr lang="en-US" i="1" baseline="-25000" dirty="0" smtClean="0">
                <a:solidFill>
                  <a:srgbClr val="FF0000"/>
                </a:solidFill>
              </a:rPr>
              <a:t>n</a:t>
            </a:r>
            <a:r>
              <a:rPr lang="en-US" dirty="0" smtClean="0">
                <a:solidFill>
                  <a:srgbClr val="FF0000"/>
                </a:solidFill>
              </a:rPr>
              <a:t> in terms of one or more of the previous terms </a:t>
            </a:r>
            <a:r>
              <a:rPr lang="en-US" dirty="0" smtClean="0"/>
              <a:t>of the sequence, namely, </a:t>
            </a:r>
            <a:r>
              <a:rPr lang="en-US" i="1" dirty="0" smtClean="0"/>
              <a:t>a</a:t>
            </a:r>
            <a:r>
              <a:rPr lang="en-US" baseline="-25000" dirty="0" smtClean="0">
                <a:latin typeface="Cambria Math" pitchFamily="18" charset="0"/>
                <a:ea typeface="Cambria Math" pitchFamily="18" charset="0"/>
              </a:rPr>
              <a:t>0</a:t>
            </a:r>
            <a:r>
              <a:rPr lang="en-US" i="1" dirty="0" smtClean="0"/>
              <a:t>, a</a:t>
            </a:r>
            <a:r>
              <a:rPr lang="en-US" i="1" baseline="-25000" dirty="0" smtClean="0"/>
              <a:t>1</a:t>
            </a:r>
            <a:r>
              <a:rPr lang="en-US" i="1" dirty="0" smtClean="0"/>
              <a:t>, …, a</a:t>
            </a:r>
            <a:r>
              <a:rPr lang="en-US" i="1" baseline="-25000" dirty="0" smtClean="0"/>
              <a:t>n-1</a:t>
            </a:r>
            <a:r>
              <a:rPr lang="en-US" dirty="0" smtClean="0"/>
              <a:t>, for all integers </a:t>
            </a:r>
            <a:r>
              <a:rPr lang="en-US" i="1" dirty="0" smtClean="0"/>
              <a:t>n</a:t>
            </a:r>
            <a:r>
              <a:rPr lang="en-US" dirty="0" smtClean="0"/>
              <a:t> with </a:t>
            </a:r>
            <a:r>
              <a:rPr lang="en-US" i="1" dirty="0" smtClean="0"/>
              <a:t>n ≥ n</a:t>
            </a:r>
            <a:r>
              <a:rPr lang="en-US" baseline="-25000" dirty="0" smtClean="0">
                <a:latin typeface="Cambria Math" pitchFamily="18" charset="0"/>
                <a:ea typeface="Cambria Math" pitchFamily="18" charset="0"/>
              </a:rPr>
              <a:t>0</a:t>
            </a:r>
            <a:r>
              <a:rPr lang="en-US" dirty="0" smtClean="0"/>
              <a:t>, where </a:t>
            </a:r>
            <a:r>
              <a:rPr lang="en-US" i="1" dirty="0" smtClean="0"/>
              <a:t>n</a:t>
            </a:r>
            <a:r>
              <a:rPr lang="en-US" baseline="-25000" dirty="0" smtClean="0">
                <a:latin typeface="Cambria Math" pitchFamily="18" charset="0"/>
                <a:ea typeface="Cambria Math" pitchFamily="18" charset="0"/>
              </a:rPr>
              <a:t>0</a:t>
            </a:r>
            <a:r>
              <a:rPr lang="en-US" dirty="0" smtClean="0"/>
              <a:t> is a nonnegative integer. </a:t>
            </a:r>
          </a:p>
          <a:p>
            <a:r>
              <a:rPr lang="en-US" dirty="0" smtClean="0"/>
              <a:t>A sequence is called a </a:t>
            </a:r>
            <a:r>
              <a:rPr lang="en-US" i="1" dirty="0" smtClean="0">
                <a:solidFill>
                  <a:srgbClr val="FF0000"/>
                </a:solidFill>
              </a:rPr>
              <a:t>solution</a:t>
            </a:r>
            <a:r>
              <a:rPr lang="en-US" dirty="0" smtClean="0"/>
              <a:t> of a recurrence relation if its terms satisfy the recurrence relation.</a:t>
            </a:r>
          </a:p>
          <a:p>
            <a:r>
              <a:rPr lang="en-US" dirty="0" smtClean="0"/>
              <a:t>The </a:t>
            </a:r>
            <a:r>
              <a:rPr lang="en-US" i="1" dirty="0" smtClean="0">
                <a:solidFill>
                  <a:srgbClr val="FF0000"/>
                </a:solidFill>
              </a:rPr>
              <a:t>initial conditions </a:t>
            </a:r>
            <a:r>
              <a:rPr lang="en-US" dirty="0" smtClean="0"/>
              <a:t>for a sequence specify the terms that precede the </a:t>
            </a:r>
            <a:r>
              <a:rPr lang="en-US" dirty="0" smtClean="0">
                <a:solidFill>
                  <a:srgbClr val="FF0000"/>
                </a:solidFill>
              </a:rPr>
              <a:t>first term </a:t>
            </a:r>
            <a:r>
              <a:rPr lang="en-US" dirty="0" smtClean="0"/>
              <a:t>where the recurrence relation takes effect.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Inclusion-Exclusion</a:t>
            </a:r>
            <a:endParaRPr lang="en-US" dirty="0"/>
          </a:p>
        </p:txBody>
      </p:sp>
      <p:sp>
        <p:nvSpPr>
          <p:cNvPr id="6" name="Content Placeholder 5"/>
          <p:cNvSpPr>
            <a:spLocks noGrp="1"/>
          </p:cNvSpPr>
          <p:nvPr>
            <p:ph idx="1"/>
          </p:nvPr>
        </p:nvSpPr>
        <p:spPr>
          <a:xfrm>
            <a:off x="685800" y="2209800"/>
            <a:ext cx="8229600" cy="4389120"/>
          </a:xfrm>
        </p:spPr>
        <p:txBody>
          <a:bodyPr/>
          <a:lstStyle/>
          <a:p>
            <a:r>
              <a:rPr lang="en-US" dirty="0" smtClean="0"/>
              <a:t>In Section </a:t>
            </a:r>
            <a:r>
              <a:rPr lang="en-US" dirty="0" smtClean="0">
                <a:latin typeface="Cambria Math" pitchFamily="18" charset="0"/>
                <a:ea typeface="Cambria Math" pitchFamily="18" charset="0"/>
              </a:rPr>
              <a:t>2.2</a:t>
            </a:r>
            <a:r>
              <a:rPr lang="en-US" dirty="0" smtClean="0"/>
              <a:t>, we developed the following formula for the number of elements in the union of two finite sets:</a:t>
            </a:r>
          </a:p>
          <a:p>
            <a:endParaRPr lang="en-US" dirty="0" smtClean="0"/>
          </a:p>
          <a:p>
            <a:endParaRPr lang="en-US" dirty="0" smtClean="0"/>
          </a:p>
          <a:p>
            <a:endParaRPr lang="en-US" dirty="0" smtClean="0"/>
          </a:p>
          <a:p>
            <a:r>
              <a:rPr lang="en-US" dirty="0" smtClean="0"/>
              <a:t>We will generalize this formula to finite sets of any size.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1752600" y="4038600"/>
            <a:ext cx="4812030" cy="380048"/>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Finite Sets</a:t>
            </a:r>
            <a:endParaRPr lang="en-US" dirty="0"/>
          </a:p>
        </p:txBody>
      </p:sp>
      <p:sp>
        <p:nvSpPr>
          <p:cNvPr id="3" name="Content Placeholder 2"/>
          <p:cNvSpPr>
            <a:spLocks noGrp="1"/>
          </p:cNvSpPr>
          <p:nvPr>
            <p:ph idx="1"/>
          </p:nvPr>
        </p:nvSpPr>
        <p:spPr/>
        <p:txBody>
          <a:bodyPr>
            <a:normAutofit/>
          </a:bodyPr>
          <a:lstStyle/>
          <a:p>
            <a:pPr>
              <a:buNone/>
            </a:pPr>
            <a:r>
              <a:rPr lang="en-US" b="1" dirty="0" smtClean="0"/>
              <a:t>   </a:t>
            </a:r>
            <a:r>
              <a:rPr lang="en-US" sz="2000" b="1" dirty="0" smtClean="0"/>
              <a:t>Example</a:t>
            </a:r>
            <a:r>
              <a:rPr lang="en-US" sz="2000" dirty="0" smtClean="0"/>
              <a:t>: In a discrete mathematics class every student is a major in computer science or mathematics or both. The number of students having computer science as a  major (possibly along with mathematics) is </a:t>
            </a:r>
            <a:r>
              <a:rPr lang="en-US" sz="2000" dirty="0" smtClean="0">
                <a:latin typeface="Cambria Math" pitchFamily="18" charset="0"/>
                <a:ea typeface="Cambria Math" pitchFamily="18" charset="0"/>
              </a:rPr>
              <a:t>25</a:t>
            </a:r>
            <a:r>
              <a:rPr lang="en-US" sz="2000" dirty="0" smtClean="0"/>
              <a:t>; the number of students having mathematics as a major (possibly along with computer science) is </a:t>
            </a:r>
            <a:r>
              <a:rPr lang="en-US" sz="2000" dirty="0" smtClean="0">
                <a:latin typeface="Cambria Math" pitchFamily="18" charset="0"/>
                <a:ea typeface="Cambria Math" pitchFamily="18" charset="0"/>
              </a:rPr>
              <a:t>13</a:t>
            </a:r>
            <a:r>
              <a:rPr lang="en-US" sz="2000" dirty="0" smtClean="0"/>
              <a:t>; and the number of students majoring in both computer science and mathematics is </a:t>
            </a:r>
            <a:r>
              <a:rPr lang="en-US" sz="2000" dirty="0" smtClean="0">
                <a:latin typeface="Cambria Math" pitchFamily="18" charset="0"/>
                <a:ea typeface="Cambria Math" pitchFamily="18" charset="0"/>
              </a:rPr>
              <a:t>8</a:t>
            </a:r>
            <a:r>
              <a:rPr lang="en-US" sz="2000" dirty="0" smtClean="0"/>
              <a:t>. How many students are in the class?</a:t>
            </a:r>
          </a:p>
          <a:p>
            <a:pPr>
              <a:buNone/>
            </a:pPr>
            <a:r>
              <a:rPr lang="en-US" sz="2000" dirty="0" smtClean="0"/>
              <a:t>     </a:t>
            </a:r>
            <a:r>
              <a:rPr lang="en-US" sz="2000" b="1" dirty="0" smtClean="0"/>
              <a:t>Solution</a:t>
            </a:r>
            <a:r>
              <a:rPr lang="en-US" sz="2000" dirty="0" smtClean="0"/>
              <a:t>: |</a:t>
            </a:r>
            <a:r>
              <a:rPr lang="en-US" sz="2000" i="1" dirty="0" smtClean="0"/>
              <a:t>A</a:t>
            </a:r>
            <a:r>
              <a:rPr lang="en-US" sz="2000" dirty="0" smtClean="0">
                <a:latin typeface="Cambria Math"/>
                <a:ea typeface="Cambria Math"/>
              </a:rPr>
              <a:t>∪</a:t>
            </a:r>
            <a:r>
              <a:rPr lang="en-US" sz="2000" i="1" dirty="0" smtClean="0">
                <a:ea typeface="Cambria Math"/>
              </a:rPr>
              <a:t>B</a:t>
            </a:r>
            <a:r>
              <a:rPr lang="en-US" sz="2000" dirty="0" smtClean="0">
                <a:latin typeface="Cambria Math"/>
                <a:ea typeface="Cambria Math"/>
              </a:rPr>
              <a:t>| = |</a:t>
            </a:r>
            <a:r>
              <a:rPr lang="en-US" sz="2000" i="1" dirty="0" smtClean="0">
                <a:ea typeface="Cambria Math"/>
              </a:rPr>
              <a:t>A</a:t>
            </a:r>
            <a:r>
              <a:rPr lang="en-US" sz="2000" dirty="0" smtClean="0">
                <a:latin typeface="Cambria Math"/>
                <a:ea typeface="Cambria Math"/>
              </a:rPr>
              <a:t>| + |</a:t>
            </a:r>
            <a:r>
              <a:rPr lang="en-US" sz="2000" i="1" dirty="0" smtClean="0">
                <a:ea typeface="Cambria Math"/>
              </a:rPr>
              <a:t>B</a:t>
            </a:r>
            <a:r>
              <a:rPr lang="en-US" sz="2000" dirty="0" smtClean="0">
                <a:latin typeface="Cambria Math"/>
                <a:ea typeface="Cambria Math"/>
              </a:rPr>
              <a:t>| −|</a:t>
            </a:r>
            <a:r>
              <a:rPr lang="en-US" sz="2000" i="1" dirty="0" smtClean="0">
                <a:ea typeface="Cambria Math"/>
              </a:rPr>
              <a:t>A</a:t>
            </a:r>
            <a:r>
              <a:rPr lang="en-US" sz="2000" dirty="0" smtClean="0">
                <a:latin typeface="Cambria Math"/>
                <a:ea typeface="Cambria Math"/>
              </a:rPr>
              <a:t>∩</a:t>
            </a:r>
            <a:r>
              <a:rPr lang="en-US" sz="2000" i="1" dirty="0" smtClean="0">
                <a:ea typeface="Cambria Math"/>
              </a:rPr>
              <a:t>B</a:t>
            </a:r>
            <a:r>
              <a:rPr lang="en-US" sz="2000" dirty="0" smtClean="0">
                <a:latin typeface="Cambria Math"/>
                <a:ea typeface="Cambria Math"/>
              </a:rPr>
              <a:t>| </a:t>
            </a:r>
          </a:p>
          <a:p>
            <a:pPr>
              <a:buNone/>
            </a:pPr>
            <a:r>
              <a:rPr lang="en-US" sz="2000" dirty="0" smtClean="0">
                <a:latin typeface="Cambria Math"/>
                <a:ea typeface="Cambria Math"/>
              </a:rPr>
              <a:t>                                    =  25 + 13 −8 = 30</a:t>
            </a:r>
            <a:endParaRPr lang="en-US" sz="2000" dirty="0"/>
          </a:p>
        </p:txBody>
      </p:sp>
      <p:pic>
        <p:nvPicPr>
          <p:cNvPr id="4" name="Content Placeholder 3" descr="0707.jpg"/>
          <p:cNvPicPr>
            <a:picLocks noChangeAspect="1"/>
          </p:cNvPicPr>
          <p:nvPr/>
        </p:nvPicPr>
        <p:blipFill>
          <a:blip r:embed="rId2" cstate="print"/>
          <a:stretch>
            <a:fillRect/>
          </a:stretch>
        </p:blipFill>
        <p:spPr>
          <a:xfrm>
            <a:off x="5410200" y="4495800"/>
            <a:ext cx="2106930" cy="1559052"/>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Finite Sets</a:t>
            </a:r>
            <a:endParaRPr lang="en-US" dirty="0"/>
          </a:p>
        </p:txBody>
      </p:sp>
      <p:pic>
        <p:nvPicPr>
          <p:cNvPr id="5" name="Content Placeholder 3" descr="0709.jpg"/>
          <p:cNvPicPr>
            <a:picLocks noGrp="1" noChangeAspect="1"/>
          </p:cNvPicPr>
          <p:nvPr>
            <p:ph idx="1"/>
          </p:nvPr>
        </p:nvPicPr>
        <p:blipFill>
          <a:blip r:embed="rId4" cstate="print"/>
          <a:stretch>
            <a:fillRect/>
          </a:stretch>
        </p:blipFill>
        <p:spPr>
          <a:xfrm>
            <a:off x="1752600" y="3581400"/>
            <a:ext cx="5212080" cy="2078182"/>
          </a:xfrm>
        </p:spPr>
      </p:pic>
      <p:pic>
        <p:nvPicPr>
          <p:cNvPr id="10" name="Picture 9" descr="addin_tmp.png"/>
          <p:cNvPicPr>
            <a:picLocks noChangeAspect="1"/>
          </p:cNvPicPr>
          <p:nvPr>
            <p:custDataLst>
              <p:tags r:id="rId1"/>
            </p:custDataLst>
          </p:nvPr>
        </p:nvPicPr>
        <p:blipFill>
          <a:blip r:embed="rId5" cstate="print"/>
          <a:stretch>
            <a:fillRect/>
          </a:stretch>
        </p:blipFill>
        <p:spPr>
          <a:xfrm>
            <a:off x="685800" y="2514600"/>
            <a:ext cx="8205788" cy="316706"/>
          </a:xfrm>
          <a:prstGeom prst="rect">
            <a:avLst/>
          </a:prstGeom>
        </p:spPr>
      </p:pic>
      <p:pic>
        <p:nvPicPr>
          <p:cNvPr id="9" name="Picture 8" descr="addin_tmp.png"/>
          <p:cNvPicPr>
            <a:picLocks noChangeAspect="1"/>
          </p:cNvPicPr>
          <p:nvPr>
            <p:custDataLst>
              <p:tags r:id="rId2"/>
            </p:custDataLst>
          </p:nvPr>
        </p:nvPicPr>
        <p:blipFill>
          <a:blip r:embed="rId6" cstate="print"/>
          <a:stretch>
            <a:fillRect/>
          </a:stretch>
        </p:blipFill>
        <p:spPr>
          <a:xfrm>
            <a:off x="685800" y="1982152"/>
            <a:ext cx="2280285" cy="380048"/>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Finite Sets Continued</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   </a:t>
            </a:r>
            <a:r>
              <a:rPr lang="en-US" b="1" dirty="0" smtClean="0"/>
              <a:t>Example</a:t>
            </a:r>
            <a:r>
              <a:rPr lang="en-US" dirty="0" smtClean="0"/>
              <a:t>: A total of </a:t>
            </a:r>
            <a:r>
              <a:rPr lang="en-US" dirty="0" smtClean="0">
                <a:latin typeface="Cambria Math" pitchFamily="18" charset="0"/>
                <a:ea typeface="Cambria Math" pitchFamily="18" charset="0"/>
              </a:rPr>
              <a:t>1232</a:t>
            </a:r>
            <a:r>
              <a:rPr lang="en-US" dirty="0" smtClean="0"/>
              <a:t> students have taken a course in </a:t>
            </a:r>
            <a:r>
              <a:rPr lang="en-US" dirty="0" smtClean="0">
                <a:solidFill>
                  <a:srgbClr val="00B0F0"/>
                </a:solidFill>
              </a:rPr>
              <a:t>Spanish</a:t>
            </a:r>
            <a:r>
              <a:rPr lang="en-US" dirty="0" smtClean="0"/>
              <a:t>, </a:t>
            </a:r>
            <a:r>
              <a:rPr lang="en-US" dirty="0" smtClean="0">
                <a:latin typeface="Cambria Math" pitchFamily="18" charset="0"/>
                <a:ea typeface="Cambria Math" pitchFamily="18" charset="0"/>
              </a:rPr>
              <a:t>879</a:t>
            </a:r>
            <a:r>
              <a:rPr lang="en-US" dirty="0" smtClean="0"/>
              <a:t> have taken a course in </a:t>
            </a:r>
            <a:r>
              <a:rPr lang="en-US" dirty="0" smtClean="0">
                <a:solidFill>
                  <a:srgbClr val="00B0F0"/>
                </a:solidFill>
              </a:rPr>
              <a:t>French</a:t>
            </a:r>
            <a:r>
              <a:rPr lang="en-US" dirty="0" smtClean="0"/>
              <a:t>, and </a:t>
            </a:r>
            <a:r>
              <a:rPr lang="en-US" dirty="0" smtClean="0">
                <a:latin typeface="Cambria Math" pitchFamily="18" charset="0"/>
                <a:ea typeface="Cambria Math" pitchFamily="18" charset="0"/>
              </a:rPr>
              <a:t>114</a:t>
            </a:r>
            <a:r>
              <a:rPr lang="en-US" dirty="0" smtClean="0"/>
              <a:t> have taken a course in </a:t>
            </a:r>
            <a:r>
              <a:rPr lang="en-US" dirty="0" smtClean="0">
                <a:solidFill>
                  <a:srgbClr val="00B0F0"/>
                </a:solidFill>
              </a:rPr>
              <a:t>Russian</a:t>
            </a:r>
            <a:r>
              <a:rPr lang="en-US" dirty="0" smtClean="0"/>
              <a:t>. Further, </a:t>
            </a:r>
            <a:r>
              <a:rPr lang="en-US" dirty="0" smtClean="0">
                <a:latin typeface="Cambria Math" pitchFamily="18" charset="0"/>
                <a:ea typeface="Cambria Math" pitchFamily="18" charset="0"/>
              </a:rPr>
              <a:t>103 </a:t>
            </a:r>
            <a:r>
              <a:rPr lang="en-US" dirty="0" smtClean="0"/>
              <a:t>have taken courses in both Spanish and French, </a:t>
            </a:r>
            <a:r>
              <a:rPr lang="en-US" dirty="0" smtClean="0">
                <a:latin typeface="Cambria Math" pitchFamily="18" charset="0"/>
                <a:ea typeface="Cambria Math" pitchFamily="18" charset="0"/>
              </a:rPr>
              <a:t>23</a:t>
            </a:r>
            <a:r>
              <a:rPr lang="en-US" dirty="0" smtClean="0"/>
              <a:t> have taken courses in both Spanish and Russian, and </a:t>
            </a:r>
            <a:r>
              <a:rPr lang="en-US" dirty="0" smtClean="0">
                <a:latin typeface="Cambria Math" pitchFamily="18" charset="0"/>
                <a:ea typeface="Cambria Math" pitchFamily="18" charset="0"/>
              </a:rPr>
              <a:t>14</a:t>
            </a:r>
            <a:r>
              <a:rPr lang="en-US" dirty="0" smtClean="0"/>
              <a:t> have taken courses in both French and Russian. If </a:t>
            </a:r>
            <a:r>
              <a:rPr lang="en-US" dirty="0" smtClean="0">
                <a:latin typeface="Cambria Math" pitchFamily="18" charset="0"/>
                <a:ea typeface="Cambria Math" pitchFamily="18" charset="0"/>
              </a:rPr>
              <a:t>2092</a:t>
            </a:r>
            <a:r>
              <a:rPr lang="en-US" dirty="0" smtClean="0"/>
              <a:t> students have taken a course in at least one of Spanish French and Russian, </a:t>
            </a:r>
            <a:r>
              <a:rPr lang="en-US" dirty="0" smtClean="0">
                <a:solidFill>
                  <a:srgbClr val="FF0000"/>
                </a:solidFill>
              </a:rPr>
              <a:t>how many students have taken a course in all </a:t>
            </a:r>
            <a:r>
              <a:rPr lang="en-US" dirty="0" smtClean="0">
                <a:solidFill>
                  <a:srgbClr val="FF0000"/>
                </a:solidFill>
                <a:latin typeface="Cambria Math" pitchFamily="18" charset="0"/>
                <a:ea typeface="Cambria Math" pitchFamily="18" charset="0"/>
              </a:rPr>
              <a:t>3</a:t>
            </a:r>
            <a:r>
              <a:rPr lang="en-US" dirty="0" smtClean="0">
                <a:solidFill>
                  <a:srgbClr val="FF0000"/>
                </a:solidFill>
              </a:rPr>
              <a:t> languages</a:t>
            </a:r>
            <a:r>
              <a:rPr lang="en-US" dirty="0" smtClean="0"/>
              <a:t>. </a:t>
            </a:r>
          </a:p>
          <a:p>
            <a:pPr>
              <a:buNone/>
            </a:pPr>
            <a:r>
              <a:rPr lang="en-US" dirty="0" smtClean="0"/>
              <a:t>    </a:t>
            </a:r>
            <a:r>
              <a:rPr lang="en-US" b="1" dirty="0" smtClean="0"/>
              <a:t>Solution</a:t>
            </a:r>
            <a:r>
              <a:rPr lang="en-US" dirty="0" smtClean="0"/>
              <a:t>: Let </a:t>
            </a:r>
            <a:r>
              <a:rPr lang="en-US" i="1" dirty="0" smtClean="0"/>
              <a:t>S</a:t>
            </a:r>
            <a:r>
              <a:rPr lang="en-US" dirty="0" smtClean="0"/>
              <a:t> be the set of students who have taken a course in Spanish, </a:t>
            </a:r>
            <a:r>
              <a:rPr lang="en-US" i="1" dirty="0" smtClean="0"/>
              <a:t>F</a:t>
            </a:r>
            <a:r>
              <a:rPr lang="en-US" dirty="0" smtClean="0"/>
              <a:t> the set of students who have taken a course in French, and </a:t>
            </a:r>
            <a:r>
              <a:rPr lang="en-US" i="1" dirty="0" smtClean="0"/>
              <a:t>R</a:t>
            </a:r>
            <a:r>
              <a:rPr lang="en-US" dirty="0" smtClean="0"/>
              <a:t> the set of students who have taken a course in Russian. Then, we have</a:t>
            </a:r>
          </a:p>
          <a:p>
            <a:pPr>
              <a:buNone/>
            </a:pPr>
            <a:r>
              <a:rPr lang="en-US" dirty="0" smtClean="0"/>
              <a:t>    |</a:t>
            </a:r>
            <a:r>
              <a:rPr lang="en-US" i="1" dirty="0" smtClean="0"/>
              <a:t>S</a:t>
            </a:r>
            <a:r>
              <a:rPr lang="en-US" dirty="0" smtClean="0"/>
              <a:t>| = </a:t>
            </a:r>
            <a:r>
              <a:rPr lang="en-US" dirty="0" smtClean="0">
                <a:latin typeface="Cambria Math" pitchFamily="18" charset="0"/>
                <a:ea typeface="Cambria Math" pitchFamily="18" charset="0"/>
              </a:rPr>
              <a:t>1232</a:t>
            </a:r>
            <a:r>
              <a:rPr lang="en-US" dirty="0" smtClean="0"/>
              <a:t>, |</a:t>
            </a:r>
            <a:r>
              <a:rPr lang="en-US" i="1" dirty="0" smtClean="0"/>
              <a:t>F</a:t>
            </a:r>
            <a:r>
              <a:rPr lang="en-US" dirty="0" smtClean="0"/>
              <a:t>| = </a:t>
            </a:r>
            <a:r>
              <a:rPr lang="en-US" dirty="0" smtClean="0">
                <a:latin typeface="Cambria Math" pitchFamily="18" charset="0"/>
                <a:ea typeface="Cambria Math" pitchFamily="18" charset="0"/>
              </a:rPr>
              <a:t>879</a:t>
            </a:r>
            <a:r>
              <a:rPr lang="en-US" dirty="0" smtClean="0"/>
              <a:t>, |</a:t>
            </a:r>
            <a:r>
              <a:rPr lang="en-US" i="1" dirty="0" smtClean="0"/>
              <a:t>R</a:t>
            </a:r>
            <a:r>
              <a:rPr lang="en-US" dirty="0" smtClean="0"/>
              <a:t>| = </a:t>
            </a:r>
            <a:r>
              <a:rPr lang="en-US" dirty="0" smtClean="0">
                <a:latin typeface="Cambria Math" pitchFamily="18" charset="0"/>
                <a:ea typeface="Cambria Math" pitchFamily="18" charset="0"/>
              </a:rPr>
              <a:t>114</a:t>
            </a:r>
            <a:r>
              <a:rPr lang="en-US" dirty="0" smtClean="0"/>
              <a:t>, |</a:t>
            </a:r>
            <a:r>
              <a:rPr lang="en-US" i="1" dirty="0" smtClean="0"/>
              <a:t>S</a:t>
            </a:r>
            <a:r>
              <a:rPr lang="en-US" dirty="0" smtClean="0">
                <a:latin typeface="Cambria Math"/>
                <a:ea typeface="Cambria Math"/>
              </a:rPr>
              <a:t>∩</a:t>
            </a:r>
            <a:r>
              <a:rPr lang="en-US" i="1" dirty="0" smtClean="0">
                <a:ea typeface="Cambria Math"/>
              </a:rPr>
              <a:t>F</a:t>
            </a:r>
            <a:r>
              <a:rPr lang="en-US" dirty="0" smtClean="0">
                <a:latin typeface="Cambria Math"/>
                <a:ea typeface="Cambria Math"/>
              </a:rPr>
              <a:t>| = 103, </a:t>
            </a:r>
            <a:r>
              <a:rPr lang="en-US" dirty="0" smtClean="0"/>
              <a:t>|</a:t>
            </a:r>
            <a:r>
              <a:rPr lang="en-US" i="1" dirty="0" smtClean="0"/>
              <a:t>S</a:t>
            </a:r>
            <a:r>
              <a:rPr lang="en-US" dirty="0" smtClean="0">
                <a:latin typeface="Cambria Math"/>
                <a:ea typeface="Cambria Math"/>
              </a:rPr>
              <a:t>∩</a:t>
            </a:r>
            <a:r>
              <a:rPr lang="en-US" i="1" dirty="0" smtClean="0">
                <a:ea typeface="Cambria Math"/>
              </a:rPr>
              <a:t>R</a:t>
            </a:r>
            <a:r>
              <a:rPr lang="en-US" dirty="0" smtClean="0">
                <a:latin typeface="Cambria Math"/>
                <a:ea typeface="Cambria Math"/>
              </a:rPr>
              <a:t>| = 23, </a:t>
            </a:r>
            <a:r>
              <a:rPr lang="en-US" dirty="0" smtClean="0"/>
              <a:t>|</a:t>
            </a:r>
            <a:r>
              <a:rPr lang="en-US" i="1" dirty="0" smtClean="0"/>
              <a:t>F</a:t>
            </a:r>
            <a:r>
              <a:rPr lang="en-US" dirty="0" smtClean="0">
                <a:latin typeface="Cambria Math"/>
                <a:ea typeface="Cambria Math"/>
              </a:rPr>
              <a:t>∩</a:t>
            </a:r>
            <a:r>
              <a:rPr lang="en-US" i="1" dirty="0" smtClean="0">
                <a:ea typeface="Cambria Math"/>
              </a:rPr>
              <a:t>R</a:t>
            </a:r>
            <a:r>
              <a:rPr lang="en-US" dirty="0" smtClean="0">
                <a:latin typeface="Cambria Math"/>
                <a:ea typeface="Cambria Math"/>
              </a:rPr>
              <a:t>| = 14, and </a:t>
            </a:r>
            <a:r>
              <a:rPr lang="en-US" dirty="0" smtClean="0"/>
              <a:t>|</a:t>
            </a:r>
            <a:r>
              <a:rPr lang="en-US" i="1" dirty="0" smtClean="0"/>
              <a:t>S</a:t>
            </a:r>
            <a:r>
              <a:rPr lang="en-US" dirty="0" smtClean="0">
                <a:latin typeface="Cambria Math"/>
                <a:ea typeface="Cambria Math"/>
              </a:rPr>
              <a:t>∪</a:t>
            </a:r>
            <a:r>
              <a:rPr lang="en-US" i="1" dirty="0" smtClean="0">
                <a:ea typeface="Cambria Math"/>
              </a:rPr>
              <a:t>F</a:t>
            </a:r>
            <a:r>
              <a:rPr lang="en-US" dirty="0" smtClean="0">
                <a:latin typeface="Cambria Math"/>
                <a:ea typeface="Cambria Math"/>
              </a:rPr>
              <a:t>∪</a:t>
            </a:r>
            <a:r>
              <a:rPr lang="en-US" i="1" dirty="0" smtClean="0">
                <a:ea typeface="Cambria Math"/>
              </a:rPr>
              <a:t>R</a:t>
            </a:r>
            <a:r>
              <a:rPr lang="en-US" dirty="0" smtClean="0">
                <a:latin typeface="Cambria Math"/>
                <a:ea typeface="Cambria Math"/>
              </a:rPr>
              <a:t>| = 23.</a:t>
            </a:r>
          </a:p>
          <a:p>
            <a:pPr>
              <a:buNone/>
            </a:pPr>
            <a:r>
              <a:rPr lang="en-US" dirty="0" smtClean="0">
                <a:latin typeface="Cambria Math"/>
                <a:ea typeface="Cambria Math"/>
              </a:rPr>
              <a:t>     Using the equation </a:t>
            </a:r>
          </a:p>
          <a:p>
            <a:pPr>
              <a:buNone/>
            </a:pPr>
            <a:r>
              <a:rPr lang="en-US" dirty="0" smtClean="0">
                <a:latin typeface="Cambria Math"/>
                <a:ea typeface="Cambria Math"/>
              </a:rPr>
              <a:t>           </a:t>
            </a:r>
            <a:r>
              <a:rPr lang="en-US" dirty="0" smtClean="0"/>
              <a:t>|</a:t>
            </a:r>
            <a:r>
              <a:rPr lang="en-US" i="1" dirty="0" smtClean="0"/>
              <a:t>S</a:t>
            </a:r>
            <a:r>
              <a:rPr lang="en-US" dirty="0" smtClean="0">
                <a:latin typeface="Cambria Math"/>
                <a:ea typeface="Cambria Math"/>
              </a:rPr>
              <a:t>∪</a:t>
            </a:r>
            <a:r>
              <a:rPr lang="en-US" i="1" dirty="0" smtClean="0">
                <a:ea typeface="Cambria Math"/>
              </a:rPr>
              <a:t>F</a:t>
            </a:r>
            <a:r>
              <a:rPr lang="en-US" dirty="0" smtClean="0">
                <a:latin typeface="Cambria Math"/>
                <a:ea typeface="Cambria Math"/>
              </a:rPr>
              <a:t>∪</a:t>
            </a:r>
            <a:r>
              <a:rPr lang="en-US" i="1" dirty="0" smtClean="0">
                <a:ea typeface="Cambria Math"/>
              </a:rPr>
              <a:t>R</a:t>
            </a:r>
            <a:r>
              <a:rPr lang="en-US" dirty="0" smtClean="0">
                <a:latin typeface="Cambria Math"/>
                <a:ea typeface="Cambria Math"/>
              </a:rPr>
              <a:t>| = </a:t>
            </a:r>
            <a:r>
              <a:rPr lang="en-US" dirty="0" smtClean="0"/>
              <a:t>|</a:t>
            </a:r>
            <a:r>
              <a:rPr lang="en-US" i="1" dirty="0" smtClean="0"/>
              <a:t>S</a:t>
            </a:r>
            <a:r>
              <a:rPr lang="en-US" dirty="0" smtClean="0"/>
              <a:t>|+ |</a:t>
            </a:r>
            <a:r>
              <a:rPr lang="en-US" i="1" dirty="0" smtClean="0"/>
              <a:t>F</a:t>
            </a:r>
            <a:r>
              <a:rPr lang="en-US" dirty="0" smtClean="0"/>
              <a:t>|+ |</a:t>
            </a:r>
            <a:r>
              <a:rPr lang="en-US" i="1" dirty="0" smtClean="0"/>
              <a:t>R</a:t>
            </a:r>
            <a:r>
              <a:rPr lang="en-US" dirty="0" smtClean="0"/>
              <a:t>| </a:t>
            </a:r>
            <a:r>
              <a:rPr lang="en-US" dirty="0" smtClean="0">
                <a:latin typeface="Cambria Math"/>
                <a:ea typeface="Cambria Math"/>
              </a:rPr>
              <a:t>−</a:t>
            </a:r>
            <a:r>
              <a:rPr lang="en-US" dirty="0" smtClean="0"/>
              <a:t> |</a:t>
            </a:r>
            <a:r>
              <a:rPr lang="en-US" i="1" dirty="0" smtClean="0"/>
              <a:t>S</a:t>
            </a:r>
            <a:r>
              <a:rPr lang="en-US" dirty="0" smtClean="0">
                <a:latin typeface="Cambria Math"/>
                <a:ea typeface="Cambria Math"/>
              </a:rPr>
              <a:t>∩</a:t>
            </a:r>
            <a:r>
              <a:rPr lang="en-US" i="1" dirty="0" smtClean="0">
                <a:ea typeface="Cambria Math"/>
              </a:rPr>
              <a:t>F</a:t>
            </a:r>
            <a:r>
              <a:rPr lang="en-US" dirty="0" smtClean="0">
                <a:latin typeface="Cambria Math"/>
                <a:ea typeface="Cambria Math"/>
              </a:rPr>
              <a:t>| −</a:t>
            </a:r>
            <a:r>
              <a:rPr lang="en-US" dirty="0" smtClean="0"/>
              <a:t> |</a:t>
            </a:r>
            <a:r>
              <a:rPr lang="en-US" i="1" dirty="0" smtClean="0"/>
              <a:t>S</a:t>
            </a:r>
            <a:r>
              <a:rPr lang="en-US" dirty="0" smtClean="0">
                <a:latin typeface="Cambria Math"/>
                <a:ea typeface="Cambria Math"/>
              </a:rPr>
              <a:t>∩</a:t>
            </a:r>
            <a:r>
              <a:rPr lang="en-US" i="1" dirty="0" smtClean="0">
                <a:ea typeface="Cambria Math"/>
              </a:rPr>
              <a:t>R</a:t>
            </a:r>
            <a:r>
              <a:rPr lang="en-US" dirty="0" smtClean="0">
                <a:latin typeface="Cambria Math"/>
                <a:ea typeface="Cambria Math"/>
              </a:rPr>
              <a:t>| −</a:t>
            </a:r>
            <a:r>
              <a:rPr lang="en-US" dirty="0" smtClean="0"/>
              <a:t> |</a:t>
            </a:r>
            <a:r>
              <a:rPr lang="en-US" i="1" dirty="0" smtClean="0"/>
              <a:t>F</a:t>
            </a:r>
            <a:r>
              <a:rPr lang="en-US" dirty="0" smtClean="0">
                <a:latin typeface="Cambria Math"/>
                <a:ea typeface="Cambria Math"/>
              </a:rPr>
              <a:t>∩</a:t>
            </a:r>
            <a:r>
              <a:rPr lang="en-US" i="1" dirty="0" smtClean="0">
                <a:ea typeface="Cambria Math"/>
              </a:rPr>
              <a:t>R</a:t>
            </a:r>
            <a:r>
              <a:rPr lang="en-US" dirty="0" smtClean="0">
                <a:latin typeface="Cambria Math"/>
                <a:ea typeface="Cambria Math"/>
              </a:rPr>
              <a:t>| + |</a:t>
            </a:r>
            <a:r>
              <a:rPr lang="en-US" i="1" dirty="0" smtClean="0">
                <a:ea typeface="Cambria Math"/>
              </a:rPr>
              <a:t>S</a:t>
            </a:r>
            <a:r>
              <a:rPr lang="en-US" dirty="0" smtClean="0">
                <a:latin typeface="Cambria Math"/>
                <a:ea typeface="Cambria Math"/>
              </a:rPr>
              <a:t>∩</a:t>
            </a:r>
            <a:r>
              <a:rPr lang="en-US" i="1" dirty="0" smtClean="0">
                <a:ea typeface="Cambria Math"/>
              </a:rPr>
              <a:t>F</a:t>
            </a:r>
            <a:r>
              <a:rPr lang="en-US" dirty="0" smtClean="0">
                <a:latin typeface="Cambria Math"/>
                <a:ea typeface="Cambria Math"/>
              </a:rPr>
              <a:t>∩</a:t>
            </a:r>
            <a:r>
              <a:rPr lang="en-US" i="1" dirty="0" smtClean="0">
                <a:ea typeface="Cambria Math"/>
              </a:rPr>
              <a:t>R</a:t>
            </a:r>
            <a:r>
              <a:rPr lang="en-US" dirty="0" smtClean="0">
                <a:latin typeface="Cambria Math"/>
                <a:ea typeface="Cambria Math"/>
              </a:rPr>
              <a:t>|,</a:t>
            </a:r>
          </a:p>
          <a:p>
            <a:pPr>
              <a:buNone/>
            </a:pPr>
            <a:r>
              <a:rPr lang="en-US" dirty="0" smtClean="0">
                <a:latin typeface="Cambria Math"/>
                <a:ea typeface="Cambria Math"/>
              </a:rPr>
              <a:t>      we obtain 2092 = 1232 + 879 + 114 −103 −23 −14 + |</a:t>
            </a:r>
            <a:r>
              <a:rPr lang="en-US" i="1" dirty="0" smtClean="0">
                <a:ea typeface="Cambria Math"/>
              </a:rPr>
              <a:t>S</a:t>
            </a:r>
            <a:r>
              <a:rPr lang="en-US" dirty="0" smtClean="0">
                <a:latin typeface="Cambria Math"/>
                <a:ea typeface="Cambria Math"/>
              </a:rPr>
              <a:t>∩</a:t>
            </a:r>
            <a:r>
              <a:rPr lang="en-US" i="1" dirty="0" smtClean="0">
                <a:ea typeface="Cambria Math"/>
              </a:rPr>
              <a:t>F</a:t>
            </a:r>
            <a:r>
              <a:rPr lang="en-US" dirty="0" smtClean="0">
                <a:latin typeface="Cambria Math"/>
                <a:ea typeface="Cambria Math"/>
              </a:rPr>
              <a:t>∩</a:t>
            </a:r>
            <a:r>
              <a:rPr lang="en-US" i="1" dirty="0" smtClean="0">
                <a:ea typeface="Cambria Math"/>
              </a:rPr>
              <a:t>R</a:t>
            </a:r>
            <a:r>
              <a:rPr lang="en-US" dirty="0" smtClean="0">
                <a:latin typeface="Cambria Math"/>
                <a:ea typeface="Cambria Math"/>
              </a:rPr>
              <a:t>|.</a:t>
            </a:r>
          </a:p>
          <a:p>
            <a:pPr>
              <a:buNone/>
            </a:pPr>
            <a:r>
              <a:rPr lang="en-US" dirty="0" smtClean="0">
                <a:latin typeface="Cambria Math"/>
                <a:ea typeface="Cambria Math"/>
              </a:rPr>
              <a:t>       Solving for |</a:t>
            </a:r>
            <a:r>
              <a:rPr lang="en-US" i="1" dirty="0" smtClean="0">
                <a:ea typeface="Cambria Math"/>
              </a:rPr>
              <a:t>S</a:t>
            </a:r>
            <a:r>
              <a:rPr lang="en-US" dirty="0" smtClean="0">
                <a:latin typeface="Cambria Math"/>
                <a:ea typeface="Cambria Math"/>
              </a:rPr>
              <a:t>∩</a:t>
            </a:r>
            <a:r>
              <a:rPr lang="en-US" i="1" dirty="0" smtClean="0">
                <a:ea typeface="Cambria Math"/>
              </a:rPr>
              <a:t>F</a:t>
            </a:r>
            <a:r>
              <a:rPr lang="en-US" dirty="0" smtClean="0">
                <a:latin typeface="Cambria Math"/>
                <a:ea typeface="Cambria Math"/>
              </a:rPr>
              <a:t>∩</a:t>
            </a:r>
            <a:r>
              <a:rPr lang="en-US" i="1" dirty="0" smtClean="0">
                <a:ea typeface="Cambria Math"/>
              </a:rPr>
              <a:t>R</a:t>
            </a:r>
            <a:r>
              <a:rPr lang="en-US" dirty="0" smtClean="0">
                <a:latin typeface="Cambria Math"/>
                <a:ea typeface="Cambria Math"/>
              </a:rPr>
              <a:t>| yields 7.</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Principle of Inclusion-Exclusion</a:t>
            </a:r>
            <a:endParaRPr lang="en-US" dirty="0"/>
          </a:p>
        </p:txBody>
      </p:sp>
      <p:sp>
        <p:nvSpPr>
          <p:cNvPr id="3" name="Content Placeholder 2"/>
          <p:cNvSpPr>
            <a:spLocks noGrp="1"/>
          </p:cNvSpPr>
          <p:nvPr>
            <p:ph idx="1"/>
          </p:nvPr>
        </p:nvSpPr>
        <p:spPr/>
        <p:txBody>
          <a:bodyPr/>
          <a:lstStyle/>
          <a:p>
            <a:pPr marL="263525" indent="-263525">
              <a:buNone/>
            </a:pPr>
            <a:r>
              <a:rPr lang="en-US" b="1" dirty="0" smtClean="0"/>
              <a:t>Theorem </a:t>
            </a:r>
            <a:r>
              <a:rPr lang="en-US" b="1" dirty="0" smtClean="0">
                <a:latin typeface="Cambria Math" pitchFamily="18" charset="0"/>
                <a:ea typeface="Cambria Math" pitchFamily="18" charset="0"/>
              </a:rPr>
              <a:t>1. </a:t>
            </a:r>
            <a:r>
              <a:rPr lang="en-US" b="1" dirty="0" smtClean="0"/>
              <a:t>The Principle of Inclusion-Exclusion</a:t>
            </a:r>
            <a:r>
              <a:rPr lang="en-US" dirty="0" smtClean="0"/>
              <a:t>:</a:t>
            </a:r>
            <a:r>
              <a:rPr lang="en-US" b="1" dirty="0" smtClean="0"/>
              <a:t> </a:t>
            </a:r>
            <a:r>
              <a:rPr lang="en-US" dirty="0" smtClean="0"/>
              <a:t>Let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 </a:t>
            </a:r>
            <a:r>
              <a:rPr lang="en-US" i="1" dirty="0" smtClean="0"/>
              <a:t>A</a:t>
            </a:r>
            <a:r>
              <a:rPr lang="en-US" i="1" baseline="-25000" dirty="0" smtClean="0"/>
              <a:t>n</a:t>
            </a:r>
            <a:r>
              <a:rPr lang="en-US" i="1" dirty="0" smtClean="0"/>
              <a:t> </a:t>
            </a:r>
            <a:r>
              <a:rPr lang="en-US" dirty="0" smtClean="0"/>
              <a:t>be finite sets. Then:</a:t>
            </a:r>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1447800" y="3276600"/>
            <a:ext cx="3352800" cy="348377"/>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1676400" y="3886200"/>
            <a:ext cx="3163671" cy="533400"/>
          </a:xfrm>
          <a:prstGeom prst="rect">
            <a:avLst/>
          </a:prstGeom>
        </p:spPr>
      </p:pic>
      <p:pic>
        <p:nvPicPr>
          <p:cNvPr id="13" name="Picture 12" descr="addin_tmp.png"/>
          <p:cNvPicPr>
            <a:picLocks noChangeAspect="1"/>
          </p:cNvPicPr>
          <p:nvPr>
            <p:custDataLst>
              <p:tags r:id="rId3"/>
            </p:custDataLst>
          </p:nvPr>
        </p:nvPicPr>
        <p:blipFill>
          <a:blip r:embed="rId7" cstate="print"/>
          <a:stretch>
            <a:fillRect/>
          </a:stretch>
        </p:blipFill>
        <p:spPr>
          <a:xfrm>
            <a:off x="1447800" y="4648201"/>
            <a:ext cx="6629400" cy="649918"/>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8229600" cy="1470025"/>
          </a:xfrm>
        </p:spPr>
        <p:txBody>
          <a:bodyPr/>
          <a:lstStyle/>
          <a:p>
            <a:r>
              <a:rPr lang="en-US" dirty="0" smtClean="0"/>
              <a:t>Applications of Inclusion-Exclusion</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8.6</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Number of Onto Functions</a:t>
            </a:r>
            <a:endParaRPr lang="en-US" dirty="0"/>
          </a:p>
        </p:txBody>
      </p:sp>
      <p:sp>
        <p:nvSpPr>
          <p:cNvPr id="3" name="Content Placeholder 2"/>
          <p:cNvSpPr>
            <a:spLocks noGrp="1"/>
          </p:cNvSpPr>
          <p:nvPr>
            <p:ph idx="1"/>
          </p:nvPr>
        </p:nvSpPr>
        <p:spPr>
          <a:xfrm>
            <a:off x="457200" y="1371600"/>
            <a:ext cx="8458200" cy="5334000"/>
          </a:xfrm>
        </p:spPr>
        <p:txBody>
          <a:bodyPr>
            <a:normAutofit fontScale="62500" lnSpcReduction="20000"/>
          </a:bodyPr>
          <a:lstStyle/>
          <a:p>
            <a:pPr marL="179388" indent="-179388">
              <a:buNone/>
            </a:pPr>
            <a:r>
              <a:rPr lang="en-US" b="1" dirty="0" smtClean="0"/>
              <a:t>Example</a:t>
            </a:r>
            <a:r>
              <a:rPr lang="en-US" dirty="0" smtClean="0"/>
              <a:t>: How many </a:t>
            </a:r>
            <a:r>
              <a:rPr lang="en-US" b="1" dirty="0" smtClean="0"/>
              <a:t>onto functions </a:t>
            </a:r>
            <a:r>
              <a:rPr lang="en-US" dirty="0" smtClean="0"/>
              <a:t>are there from a set with </a:t>
            </a:r>
            <a:r>
              <a:rPr lang="en-US" u="sng" dirty="0" smtClean="0"/>
              <a:t>6 elements </a:t>
            </a:r>
            <a:r>
              <a:rPr lang="en-US" dirty="0" smtClean="0"/>
              <a:t>to a set with </a:t>
            </a:r>
            <a:r>
              <a:rPr lang="en-US" u="sng" dirty="0" smtClean="0"/>
              <a:t>3 elements</a:t>
            </a:r>
            <a:r>
              <a:rPr lang="en-US" dirty="0" smtClean="0"/>
              <a:t>?</a:t>
            </a:r>
          </a:p>
          <a:p>
            <a:pPr marL="179388" indent="-179388">
              <a:buNone/>
            </a:pPr>
            <a:r>
              <a:rPr lang="en-US" b="1" dirty="0" smtClean="0"/>
              <a:t>Solution</a:t>
            </a:r>
            <a:r>
              <a:rPr lang="en-US" dirty="0" smtClean="0"/>
              <a:t>:  Suppose that the elements in the </a:t>
            </a:r>
            <a:r>
              <a:rPr lang="en-US" dirty="0" err="1" smtClean="0"/>
              <a:t>codomain</a:t>
            </a:r>
            <a:r>
              <a:rPr lang="en-US" dirty="0" smtClean="0"/>
              <a:t> are </a:t>
            </a:r>
            <a:r>
              <a:rPr lang="en-US" i="1" dirty="0" smtClean="0"/>
              <a:t>b</a:t>
            </a:r>
            <a:r>
              <a:rPr lang="en-US" baseline="-25000" dirty="0" smtClean="0"/>
              <a:t>1</a:t>
            </a:r>
            <a:r>
              <a:rPr lang="en-US" dirty="0" smtClean="0"/>
              <a:t>, </a:t>
            </a:r>
            <a:r>
              <a:rPr lang="en-US" i="1" dirty="0" smtClean="0"/>
              <a:t>b</a:t>
            </a:r>
            <a:r>
              <a:rPr lang="en-US" baseline="-25000" dirty="0" smtClean="0"/>
              <a:t>2</a:t>
            </a:r>
            <a:r>
              <a:rPr lang="en-US" dirty="0" smtClean="0"/>
              <a:t>, and </a:t>
            </a:r>
            <a:r>
              <a:rPr lang="en-US" i="1" dirty="0" smtClean="0"/>
              <a:t>b</a:t>
            </a:r>
            <a:r>
              <a:rPr lang="en-US" baseline="-25000" dirty="0" smtClean="0"/>
              <a:t>3</a:t>
            </a:r>
            <a:r>
              <a:rPr lang="en-US" dirty="0" smtClean="0"/>
              <a:t>. Let </a:t>
            </a:r>
            <a:r>
              <a:rPr lang="en-US" i="1" dirty="0" smtClean="0">
                <a:solidFill>
                  <a:srgbClr val="FF0000"/>
                </a:solidFill>
              </a:rPr>
              <a:t>P</a:t>
            </a:r>
            <a:r>
              <a:rPr lang="en-US" baseline="-25000" dirty="0" smtClean="0">
                <a:solidFill>
                  <a:srgbClr val="FF0000"/>
                </a:solidFill>
              </a:rPr>
              <a:t>1</a:t>
            </a:r>
            <a:r>
              <a:rPr lang="en-US" dirty="0" smtClean="0"/>
              <a:t>, </a:t>
            </a:r>
            <a:r>
              <a:rPr lang="en-US" i="1" dirty="0" smtClean="0">
                <a:solidFill>
                  <a:srgbClr val="00B050"/>
                </a:solidFill>
              </a:rPr>
              <a:t>P</a:t>
            </a:r>
            <a:r>
              <a:rPr lang="en-US" baseline="-25000" dirty="0" smtClean="0">
                <a:solidFill>
                  <a:srgbClr val="00B050"/>
                </a:solidFill>
              </a:rPr>
              <a:t>2</a:t>
            </a:r>
            <a:r>
              <a:rPr lang="en-US" dirty="0" smtClean="0"/>
              <a:t>, and </a:t>
            </a:r>
            <a:r>
              <a:rPr lang="en-US" i="1" dirty="0" smtClean="0">
                <a:solidFill>
                  <a:srgbClr val="00B0F0"/>
                </a:solidFill>
              </a:rPr>
              <a:t>P</a:t>
            </a:r>
            <a:r>
              <a:rPr lang="en-US" baseline="-25000" dirty="0" smtClean="0">
                <a:solidFill>
                  <a:srgbClr val="00B0F0"/>
                </a:solidFill>
              </a:rPr>
              <a:t>3</a:t>
            </a:r>
            <a:r>
              <a:rPr lang="en-US" baseline="-25000" dirty="0" smtClean="0"/>
              <a:t> </a:t>
            </a:r>
            <a:r>
              <a:rPr lang="en-US" dirty="0" smtClean="0"/>
              <a:t> be the properties that </a:t>
            </a:r>
            <a:r>
              <a:rPr lang="en-US" i="1" dirty="0" smtClean="0">
                <a:solidFill>
                  <a:srgbClr val="FF0000"/>
                </a:solidFill>
              </a:rPr>
              <a:t>b</a:t>
            </a:r>
            <a:r>
              <a:rPr lang="en-US" baseline="-25000" dirty="0" smtClean="0">
                <a:solidFill>
                  <a:srgbClr val="FF0000"/>
                </a:solidFill>
              </a:rPr>
              <a:t>1</a:t>
            </a:r>
            <a:r>
              <a:rPr lang="en-US" dirty="0" smtClean="0"/>
              <a:t>, </a:t>
            </a:r>
            <a:r>
              <a:rPr lang="en-US" i="1" dirty="0" smtClean="0">
                <a:solidFill>
                  <a:srgbClr val="00B050"/>
                </a:solidFill>
              </a:rPr>
              <a:t>b</a:t>
            </a:r>
            <a:r>
              <a:rPr lang="en-US" baseline="-25000" dirty="0" smtClean="0">
                <a:solidFill>
                  <a:srgbClr val="00B050"/>
                </a:solidFill>
              </a:rPr>
              <a:t>2</a:t>
            </a:r>
            <a:r>
              <a:rPr lang="en-US" dirty="0" smtClean="0"/>
              <a:t>, and </a:t>
            </a:r>
            <a:r>
              <a:rPr lang="en-US" i="1" dirty="0" smtClean="0">
                <a:solidFill>
                  <a:srgbClr val="00B0F0"/>
                </a:solidFill>
              </a:rPr>
              <a:t>b</a:t>
            </a:r>
            <a:r>
              <a:rPr lang="en-US" baseline="-25000" dirty="0" smtClean="0">
                <a:solidFill>
                  <a:srgbClr val="00B0F0"/>
                </a:solidFill>
              </a:rPr>
              <a:t>3</a:t>
            </a:r>
            <a:r>
              <a:rPr lang="en-US" dirty="0" smtClean="0"/>
              <a:t> are </a:t>
            </a:r>
            <a:r>
              <a:rPr lang="en-US" u="sng" dirty="0" smtClean="0"/>
              <a:t>not in the range of the function, </a:t>
            </a:r>
            <a:r>
              <a:rPr lang="en-US" b="1" u="sng" dirty="0" smtClean="0"/>
              <a:t>respectively</a:t>
            </a:r>
            <a:r>
              <a:rPr lang="en-US" dirty="0" smtClean="0"/>
              <a:t>. The function is onto if none of the properties </a:t>
            </a:r>
            <a:r>
              <a:rPr lang="en-US" i="1" dirty="0" smtClean="0"/>
              <a:t>P</a:t>
            </a:r>
            <a:r>
              <a:rPr lang="en-US" baseline="-25000" dirty="0" smtClean="0"/>
              <a:t>1</a:t>
            </a:r>
            <a:r>
              <a:rPr lang="en-US" dirty="0" smtClean="0"/>
              <a:t>, </a:t>
            </a:r>
            <a:r>
              <a:rPr lang="en-US" i="1" dirty="0" smtClean="0"/>
              <a:t>P</a:t>
            </a:r>
            <a:r>
              <a:rPr lang="en-US" baseline="-25000" dirty="0" smtClean="0"/>
              <a:t>2</a:t>
            </a:r>
            <a:r>
              <a:rPr lang="en-US" dirty="0" smtClean="0"/>
              <a:t>, and </a:t>
            </a:r>
            <a:r>
              <a:rPr lang="en-US" i="1" dirty="0" smtClean="0"/>
              <a:t>P</a:t>
            </a:r>
            <a:r>
              <a:rPr lang="en-US" baseline="-25000" dirty="0" smtClean="0"/>
              <a:t>3</a:t>
            </a:r>
            <a:r>
              <a:rPr lang="en-US" dirty="0" smtClean="0"/>
              <a:t>  hold. </a:t>
            </a:r>
          </a:p>
          <a:p>
            <a:pPr marL="179388" indent="-179388">
              <a:buNone/>
            </a:pPr>
            <a:r>
              <a:rPr lang="en-US" dirty="0" smtClean="0"/>
              <a:t>	By the </a:t>
            </a:r>
            <a:r>
              <a:rPr lang="en-US" b="1" dirty="0" smtClean="0"/>
              <a:t>inclusion-exclusion principle </a:t>
            </a:r>
            <a:r>
              <a:rPr lang="en-US" dirty="0" smtClean="0"/>
              <a:t>the number of onto functions from a set with 6 elements to a set with 3 elements is</a:t>
            </a:r>
          </a:p>
          <a:p>
            <a:pPr>
              <a:buNone/>
            </a:pPr>
            <a:r>
              <a:rPr lang="en-US" dirty="0" smtClean="0"/>
              <a:t>     N </a:t>
            </a:r>
            <a:r>
              <a:rPr lang="en-US" dirty="0" smtClean="0">
                <a:latin typeface="Cambria Math"/>
                <a:ea typeface="Cambria Math"/>
              </a:rPr>
              <a:t>− [N(</a:t>
            </a:r>
            <a:r>
              <a:rPr lang="en-US" i="1" dirty="0" smtClean="0"/>
              <a:t>P</a:t>
            </a:r>
            <a:r>
              <a:rPr lang="en-US" baseline="-25000" dirty="0" smtClean="0"/>
              <a:t>1</a:t>
            </a:r>
            <a:r>
              <a:rPr lang="en-US" dirty="0" smtClean="0">
                <a:latin typeface="Cambria Math"/>
                <a:ea typeface="Cambria Math"/>
              </a:rPr>
              <a:t>) + N(</a:t>
            </a:r>
            <a:r>
              <a:rPr lang="en-US" i="1" dirty="0" smtClean="0"/>
              <a:t>P</a:t>
            </a:r>
            <a:r>
              <a:rPr lang="en-US" baseline="-25000" dirty="0" smtClean="0"/>
              <a:t>2</a:t>
            </a:r>
            <a:r>
              <a:rPr lang="en-US" dirty="0" smtClean="0">
                <a:latin typeface="Cambria Math"/>
                <a:ea typeface="Cambria Math"/>
              </a:rPr>
              <a:t>) + N(</a:t>
            </a:r>
            <a:r>
              <a:rPr lang="en-US" i="1" dirty="0" smtClean="0"/>
              <a:t>P</a:t>
            </a:r>
            <a:r>
              <a:rPr lang="en-US" baseline="-25000" dirty="0" smtClean="0"/>
              <a:t>3</a:t>
            </a:r>
            <a:r>
              <a:rPr lang="en-US" dirty="0" smtClean="0">
                <a:latin typeface="Cambria Math"/>
                <a:ea typeface="Cambria Math"/>
              </a:rPr>
              <a:t>)]  + [N(</a:t>
            </a:r>
            <a:r>
              <a:rPr lang="en-US" i="1" dirty="0" smtClean="0"/>
              <a:t>P</a:t>
            </a:r>
            <a:r>
              <a:rPr lang="en-US" baseline="-25000" dirty="0" smtClean="0"/>
              <a:t>1</a:t>
            </a:r>
            <a:r>
              <a:rPr lang="en-US" i="1" dirty="0" smtClean="0"/>
              <a:t>P</a:t>
            </a:r>
            <a:r>
              <a:rPr lang="en-US" baseline="-25000" dirty="0" smtClean="0"/>
              <a:t>2</a:t>
            </a:r>
            <a:r>
              <a:rPr lang="en-US" dirty="0" smtClean="0">
                <a:latin typeface="Cambria Math"/>
                <a:ea typeface="Cambria Math"/>
              </a:rPr>
              <a:t>) + N(</a:t>
            </a:r>
            <a:r>
              <a:rPr lang="en-US" i="1" dirty="0" smtClean="0"/>
              <a:t>P</a:t>
            </a:r>
            <a:r>
              <a:rPr lang="en-US" baseline="-25000" dirty="0" smtClean="0"/>
              <a:t>1</a:t>
            </a:r>
            <a:r>
              <a:rPr lang="en-US" i="1" dirty="0" smtClean="0"/>
              <a:t>P</a:t>
            </a:r>
            <a:r>
              <a:rPr lang="en-US" baseline="-25000" dirty="0" smtClean="0"/>
              <a:t>3</a:t>
            </a:r>
            <a:r>
              <a:rPr lang="en-US" dirty="0" smtClean="0">
                <a:latin typeface="Cambria Math"/>
                <a:ea typeface="Cambria Math"/>
              </a:rPr>
              <a:t>) + N(</a:t>
            </a:r>
            <a:r>
              <a:rPr lang="en-US" i="1" dirty="0" smtClean="0"/>
              <a:t>P</a:t>
            </a:r>
            <a:r>
              <a:rPr lang="en-US" baseline="-25000" dirty="0" smtClean="0"/>
              <a:t>2</a:t>
            </a:r>
            <a:r>
              <a:rPr lang="en-US" i="1" dirty="0" smtClean="0"/>
              <a:t>P</a:t>
            </a:r>
            <a:r>
              <a:rPr lang="en-US" baseline="-25000" dirty="0" smtClean="0"/>
              <a:t>3</a:t>
            </a:r>
            <a:r>
              <a:rPr lang="en-US" dirty="0" smtClean="0">
                <a:latin typeface="Cambria Math"/>
                <a:ea typeface="Cambria Math"/>
              </a:rPr>
              <a:t>)] − N(</a:t>
            </a:r>
            <a:r>
              <a:rPr lang="en-US" i="1" dirty="0" smtClean="0"/>
              <a:t>P</a:t>
            </a:r>
            <a:r>
              <a:rPr lang="en-US" baseline="-25000" dirty="0" smtClean="0"/>
              <a:t>1</a:t>
            </a:r>
            <a:r>
              <a:rPr lang="en-US" i="1" dirty="0" smtClean="0"/>
              <a:t>P</a:t>
            </a:r>
            <a:r>
              <a:rPr lang="en-US" baseline="-25000" dirty="0" smtClean="0"/>
              <a:t>2</a:t>
            </a:r>
            <a:r>
              <a:rPr lang="en-US" i="1" dirty="0" smtClean="0"/>
              <a:t>P</a:t>
            </a:r>
            <a:r>
              <a:rPr lang="en-US" baseline="-25000" dirty="0" smtClean="0"/>
              <a:t>3</a:t>
            </a:r>
            <a:r>
              <a:rPr lang="en-US" dirty="0" smtClean="0">
                <a:latin typeface="Cambria Math"/>
                <a:ea typeface="Cambria Math"/>
              </a:rPr>
              <a:t>)</a:t>
            </a:r>
          </a:p>
          <a:p>
            <a:pPr lvl="1"/>
            <a:endParaRPr lang="en-US" dirty="0" smtClean="0">
              <a:latin typeface="Cambria Math"/>
              <a:ea typeface="Cambria Math"/>
            </a:endParaRPr>
          </a:p>
          <a:p>
            <a:pPr lvl="1"/>
            <a:r>
              <a:rPr lang="en-US" dirty="0" smtClean="0">
                <a:latin typeface="Cambria Math"/>
                <a:ea typeface="Cambria Math"/>
              </a:rPr>
              <a:t>Here the total number of functions from a set with six elements to one with three elements is N = 3</a:t>
            </a:r>
            <a:r>
              <a:rPr lang="en-US" baseline="30000" dirty="0" smtClean="0">
                <a:latin typeface="Cambria Math"/>
                <a:ea typeface="Cambria Math"/>
              </a:rPr>
              <a:t>6</a:t>
            </a:r>
            <a:r>
              <a:rPr lang="en-US" dirty="0" smtClean="0">
                <a:latin typeface="Cambria Math"/>
                <a:ea typeface="Cambria Math"/>
              </a:rPr>
              <a:t>.</a:t>
            </a:r>
          </a:p>
          <a:p>
            <a:pPr lvl="1"/>
            <a:r>
              <a:rPr lang="en-US" dirty="0" smtClean="0">
                <a:latin typeface="Cambria Math"/>
                <a:ea typeface="Cambria Math"/>
              </a:rPr>
              <a:t>The number of functions that do not have  in the range is N(</a:t>
            </a:r>
            <a:r>
              <a:rPr lang="en-US" i="1" dirty="0" smtClean="0"/>
              <a:t>P</a:t>
            </a:r>
            <a:r>
              <a:rPr lang="en-US" baseline="-25000" dirty="0" smtClean="0"/>
              <a:t>1</a:t>
            </a:r>
            <a:r>
              <a:rPr lang="en-US" dirty="0" smtClean="0">
                <a:latin typeface="Cambria Math"/>
                <a:ea typeface="Cambria Math"/>
              </a:rPr>
              <a:t>) = 2</a:t>
            </a:r>
            <a:r>
              <a:rPr lang="en-US" baseline="30000" dirty="0" smtClean="0">
                <a:latin typeface="Cambria Math"/>
                <a:ea typeface="Cambria Math"/>
              </a:rPr>
              <a:t>6</a:t>
            </a:r>
            <a:r>
              <a:rPr lang="en-US" dirty="0" smtClean="0">
                <a:latin typeface="Cambria Math"/>
                <a:ea typeface="Cambria Math"/>
              </a:rPr>
              <a:t>. Similarly, N(</a:t>
            </a:r>
            <a:r>
              <a:rPr lang="en-US" i="1" dirty="0" smtClean="0"/>
              <a:t>P</a:t>
            </a:r>
            <a:r>
              <a:rPr lang="en-US" baseline="-25000" dirty="0" smtClean="0"/>
              <a:t>2</a:t>
            </a:r>
            <a:r>
              <a:rPr lang="en-US" dirty="0" smtClean="0">
                <a:latin typeface="Cambria Math"/>
                <a:ea typeface="Cambria Math"/>
              </a:rPr>
              <a:t>) =  N(</a:t>
            </a:r>
            <a:r>
              <a:rPr lang="en-US" i="1" dirty="0" smtClean="0"/>
              <a:t>3</a:t>
            </a:r>
            <a:r>
              <a:rPr lang="en-US" baseline="-25000" dirty="0" smtClean="0"/>
              <a:t>1</a:t>
            </a:r>
            <a:r>
              <a:rPr lang="en-US" dirty="0" smtClean="0">
                <a:latin typeface="Cambria Math"/>
                <a:ea typeface="Cambria Math"/>
              </a:rPr>
              <a:t>) = 2</a:t>
            </a:r>
            <a:r>
              <a:rPr lang="en-US" baseline="30000" dirty="0" smtClean="0">
                <a:latin typeface="Cambria Math"/>
                <a:ea typeface="Cambria Math"/>
              </a:rPr>
              <a:t>6</a:t>
            </a:r>
            <a:r>
              <a:rPr lang="en-US" dirty="0" smtClean="0">
                <a:latin typeface="Cambria Math"/>
                <a:ea typeface="Cambria Math"/>
              </a:rPr>
              <a:t> .</a:t>
            </a:r>
          </a:p>
          <a:p>
            <a:pPr lvl="1"/>
            <a:r>
              <a:rPr lang="en-US" dirty="0" smtClean="0">
                <a:latin typeface="Cambria Math"/>
                <a:ea typeface="Cambria Math"/>
              </a:rPr>
              <a:t> Note that N(</a:t>
            </a:r>
            <a:r>
              <a:rPr lang="en-US" i="1" dirty="0" smtClean="0"/>
              <a:t>P</a:t>
            </a:r>
            <a:r>
              <a:rPr lang="en-US" baseline="-25000" dirty="0" smtClean="0"/>
              <a:t>1</a:t>
            </a:r>
            <a:r>
              <a:rPr lang="en-US" i="1" dirty="0" smtClean="0"/>
              <a:t>P</a:t>
            </a:r>
            <a:r>
              <a:rPr lang="en-US" baseline="-25000" dirty="0" smtClean="0"/>
              <a:t>2</a:t>
            </a:r>
            <a:r>
              <a:rPr lang="en-US" dirty="0" smtClean="0">
                <a:latin typeface="Cambria Math"/>
                <a:ea typeface="Cambria Math"/>
              </a:rPr>
              <a:t>) = N(</a:t>
            </a:r>
            <a:r>
              <a:rPr lang="en-US" i="1" dirty="0" smtClean="0"/>
              <a:t>P</a:t>
            </a:r>
            <a:r>
              <a:rPr lang="en-US" baseline="-25000" dirty="0" smtClean="0"/>
              <a:t>1</a:t>
            </a:r>
            <a:r>
              <a:rPr lang="en-US" i="1" dirty="0" smtClean="0"/>
              <a:t>P</a:t>
            </a:r>
            <a:r>
              <a:rPr lang="en-US" baseline="-25000" dirty="0" smtClean="0"/>
              <a:t>3</a:t>
            </a:r>
            <a:r>
              <a:rPr lang="en-US" dirty="0" smtClean="0">
                <a:latin typeface="Cambria Math"/>
                <a:ea typeface="Cambria Math"/>
              </a:rPr>
              <a:t>) = N(</a:t>
            </a:r>
            <a:r>
              <a:rPr lang="en-US" i="1" dirty="0" smtClean="0"/>
              <a:t>P</a:t>
            </a:r>
            <a:r>
              <a:rPr lang="en-US" baseline="-25000" dirty="0" smtClean="0"/>
              <a:t>2</a:t>
            </a:r>
            <a:r>
              <a:rPr lang="en-US" i="1" dirty="0" smtClean="0"/>
              <a:t>P</a:t>
            </a:r>
            <a:r>
              <a:rPr lang="en-US" baseline="-25000" dirty="0" smtClean="0"/>
              <a:t>3</a:t>
            </a:r>
            <a:r>
              <a:rPr lang="en-US" dirty="0" smtClean="0">
                <a:latin typeface="Cambria Math"/>
                <a:ea typeface="Cambria Math"/>
              </a:rPr>
              <a:t>) = 1 and N(</a:t>
            </a:r>
            <a:r>
              <a:rPr lang="en-US" i="1" dirty="0" smtClean="0"/>
              <a:t>P</a:t>
            </a:r>
            <a:r>
              <a:rPr lang="en-US" baseline="-25000" dirty="0" smtClean="0"/>
              <a:t>1</a:t>
            </a:r>
            <a:r>
              <a:rPr lang="en-US" i="1" dirty="0" smtClean="0"/>
              <a:t>P</a:t>
            </a:r>
            <a:r>
              <a:rPr lang="en-US" baseline="-25000" dirty="0" smtClean="0"/>
              <a:t>2</a:t>
            </a:r>
            <a:r>
              <a:rPr lang="en-US" i="1" dirty="0" smtClean="0"/>
              <a:t>P</a:t>
            </a:r>
            <a:r>
              <a:rPr lang="en-US" baseline="-25000" dirty="0" smtClean="0"/>
              <a:t>3</a:t>
            </a:r>
            <a:r>
              <a:rPr lang="en-US" dirty="0" smtClean="0">
                <a:latin typeface="Cambria Math"/>
                <a:ea typeface="Cambria Math"/>
              </a:rPr>
              <a:t>)= 0. </a:t>
            </a:r>
          </a:p>
          <a:p>
            <a:pPr>
              <a:buNone/>
            </a:pPr>
            <a:endParaRPr lang="en-US" dirty="0" smtClean="0">
              <a:latin typeface="Cambria Math"/>
              <a:ea typeface="Cambria Math"/>
            </a:endParaRPr>
          </a:p>
          <a:p>
            <a:pPr>
              <a:buNone/>
            </a:pPr>
            <a:r>
              <a:rPr lang="en-US" dirty="0" smtClean="0">
                <a:latin typeface="Cambria Math"/>
                <a:ea typeface="Cambria Math"/>
              </a:rPr>
              <a:t>      Hence, the number of onto functions from a set with six elements to a set with three elements is:</a:t>
            </a:r>
          </a:p>
          <a:p>
            <a:pPr>
              <a:buNone/>
            </a:pPr>
            <a:r>
              <a:rPr lang="en-US" dirty="0" smtClean="0">
                <a:latin typeface="Cambria Math"/>
                <a:ea typeface="Cambria Math"/>
              </a:rPr>
              <a:t>                    3</a:t>
            </a:r>
            <a:r>
              <a:rPr lang="en-US" baseline="30000" dirty="0" smtClean="0">
                <a:latin typeface="Cambria Math"/>
                <a:ea typeface="Cambria Math"/>
              </a:rPr>
              <a:t>6</a:t>
            </a:r>
            <a:r>
              <a:rPr lang="en-US" dirty="0" smtClean="0">
                <a:latin typeface="Cambria Math"/>
                <a:ea typeface="Cambria Math"/>
              </a:rPr>
              <a:t> − 3∙ 2</a:t>
            </a:r>
            <a:r>
              <a:rPr lang="en-US" baseline="30000" dirty="0" smtClean="0">
                <a:latin typeface="Cambria Math"/>
                <a:ea typeface="Cambria Math"/>
              </a:rPr>
              <a:t>6  </a:t>
            </a:r>
            <a:r>
              <a:rPr lang="en-US" dirty="0" smtClean="0">
                <a:latin typeface="Cambria Math"/>
                <a:ea typeface="Cambria Math"/>
              </a:rPr>
              <a:t>+ 3  = 729 − 192 </a:t>
            </a:r>
            <a:r>
              <a:rPr lang="en-US" baseline="30000" dirty="0" smtClean="0">
                <a:latin typeface="Cambria Math"/>
                <a:ea typeface="Cambria Math"/>
              </a:rPr>
              <a:t>  </a:t>
            </a:r>
            <a:r>
              <a:rPr lang="en-US" dirty="0" smtClean="0">
                <a:latin typeface="Cambria Math"/>
                <a:ea typeface="Cambria Math"/>
              </a:rPr>
              <a:t>+ 3  = 540</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Number of Onto Functions (continued)</a:t>
            </a:r>
            <a:endParaRPr lang="en-US" dirty="0"/>
          </a:p>
        </p:txBody>
      </p:sp>
      <p:sp>
        <p:nvSpPr>
          <p:cNvPr id="3" name="Content Placeholder 2"/>
          <p:cNvSpPr>
            <a:spLocks noGrp="1"/>
          </p:cNvSpPr>
          <p:nvPr>
            <p:ph idx="1"/>
          </p:nvPr>
        </p:nvSpPr>
        <p:spPr>
          <a:xfrm>
            <a:off x="457200" y="1600201"/>
            <a:ext cx="8229600" cy="3581400"/>
          </a:xfrm>
        </p:spPr>
        <p:txBody>
          <a:bodyPr>
            <a:normAutofit fontScale="77500" lnSpcReduction="20000"/>
          </a:bodyPr>
          <a:lstStyle/>
          <a:p>
            <a:pPr>
              <a:buNone/>
            </a:pPr>
            <a:r>
              <a:rPr lang="en-US" b="1" dirty="0" smtClean="0"/>
              <a:t>Theorem </a:t>
            </a:r>
            <a:r>
              <a:rPr lang="en-US" b="1" dirty="0" smtClean="0">
                <a:latin typeface="Cambria Math" pitchFamily="18" charset="0"/>
                <a:ea typeface="Cambria Math" pitchFamily="18" charset="0"/>
              </a:rPr>
              <a:t>1</a:t>
            </a:r>
            <a:r>
              <a:rPr lang="en-US" dirty="0" smtClean="0"/>
              <a:t>: Let m and n be positive integers with </a:t>
            </a:r>
            <a:r>
              <a:rPr lang="en-US" i="1" dirty="0" smtClean="0"/>
              <a:t>m</a:t>
            </a:r>
            <a:r>
              <a:rPr lang="en-US" dirty="0" smtClean="0"/>
              <a:t> </a:t>
            </a:r>
            <a:r>
              <a:rPr lang="en-US" dirty="0" smtClean="0">
                <a:latin typeface="Cambria Math"/>
                <a:ea typeface="Cambria Math"/>
              </a:rPr>
              <a:t>≥ </a:t>
            </a:r>
            <a:r>
              <a:rPr lang="en-US" i="1" dirty="0" smtClean="0">
                <a:latin typeface="Cambria Math"/>
                <a:ea typeface="Cambria Math"/>
              </a:rPr>
              <a:t>n</a:t>
            </a:r>
            <a:r>
              <a:rPr lang="en-US" dirty="0" smtClean="0">
                <a:latin typeface="Cambria Math"/>
                <a:ea typeface="Cambria Math"/>
              </a:rPr>
              <a:t>. </a:t>
            </a:r>
          </a:p>
          <a:p>
            <a:pPr>
              <a:buNone/>
            </a:pPr>
            <a:r>
              <a:rPr lang="en-US" dirty="0" smtClean="0">
                <a:latin typeface="Cambria Math"/>
                <a:ea typeface="Cambria Math"/>
              </a:rPr>
              <a:t>	Then there are </a:t>
            </a:r>
          </a:p>
          <a:p>
            <a:pPr>
              <a:buNone/>
            </a:pPr>
            <a:endParaRPr lang="en-US" dirty="0" smtClean="0">
              <a:latin typeface="Cambria Math"/>
              <a:ea typeface="Cambria Math"/>
            </a:endParaRPr>
          </a:p>
          <a:p>
            <a:pPr>
              <a:buNone/>
            </a:pPr>
            <a:endParaRPr lang="en-US" dirty="0" smtClean="0">
              <a:latin typeface="Cambria Math"/>
              <a:ea typeface="Cambria Math"/>
            </a:endParaRPr>
          </a:p>
          <a:p>
            <a:pPr>
              <a:buNone/>
            </a:pPr>
            <a:r>
              <a:rPr lang="en-US" dirty="0" smtClean="0">
                <a:latin typeface="Cambria Math"/>
                <a:ea typeface="Cambria Math"/>
              </a:rPr>
              <a:t>	onto functions from a set with </a:t>
            </a:r>
            <a:r>
              <a:rPr lang="en-US" i="1" dirty="0" smtClean="0">
                <a:latin typeface="Cambria Math"/>
                <a:ea typeface="Cambria Math"/>
              </a:rPr>
              <a:t>m</a:t>
            </a:r>
            <a:r>
              <a:rPr lang="en-US" dirty="0" smtClean="0">
                <a:latin typeface="Cambria Math"/>
                <a:ea typeface="Cambria Math"/>
              </a:rPr>
              <a:t> elements to a set with </a:t>
            </a:r>
            <a:r>
              <a:rPr lang="en-US" i="1" dirty="0" smtClean="0">
                <a:latin typeface="Cambria Math"/>
                <a:ea typeface="Cambria Math"/>
              </a:rPr>
              <a:t>n</a:t>
            </a:r>
            <a:r>
              <a:rPr lang="en-US" dirty="0" smtClean="0">
                <a:latin typeface="Cambria Math"/>
                <a:ea typeface="Cambria Math"/>
              </a:rPr>
              <a:t> elements. </a:t>
            </a:r>
          </a:p>
          <a:p>
            <a:pPr>
              <a:buNone/>
            </a:pPr>
            <a:endParaRPr lang="en-US" dirty="0" smtClean="0">
              <a:latin typeface="Cambria Math"/>
              <a:ea typeface="Cambria Math"/>
            </a:endParaRPr>
          </a:p>
          <a:p>
            <a:pPr>
              <a:buNone/>
            </a:pPr>
            <a:r>
              <a:rPr lang="en-US" dirty="0" smtClean="0">
                <a:latin typeface="Cambria Math"/>
                <a:ea typeface="Cambria Math"/>
              </a:rPr>
              <a:t>    Proof follows from the principle of inclusion-exclusion</a:t>
            </a:r>
            <a:endParaRPr lang="en-US" dirty="0" smtClean="0"/>
          </a:p>
          <a:p>
            <a:pPr>
              <a:buNone/>
            </a:pPr>
            <a:r>
              <a:rPr lang="en-US" b="1" dirty="0" smtClean="0"/>
              <a:t>      </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990600" y="2590800"/>
            <a:ext cx="8044815" cy="28575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Derangements (</a:t>
            </a:r>
            <a:r>
              <a:rPr lang="zh-TW" altLang="en-US" dirty="0" smtClean="0"/>
              <a:t>錯位</a:t>
            </a:r>
            <a:r>
              <a:rPr lang="en-US" altLang="zh-TW" dirty="0" smtClean="0"/>
              <a:t>)</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Definition</a:t>
            </a:r>
            <a:r>
              <a:rPr lang="en-US" dirty="0" smtClean="0"/>
              <a:t>:  A </a:t>
            </a:r>
            <a:r>
              <a:rPr lang="en-US" b="1" i="1" dirty="0" smtClean="0"/>
              <a:t>derangement</a:t>
            </a:r>
            <a:r>
              <a:rPr lang="en-US" dirty="0" smtClean="0"/>
              <a:t> is a permutation of objects that leaves no object in the original position.</a:t>
            </a:r>
          </a:p>
          <a:p>
            <a:pPr>
              <a:buNone/>
            </a:pPr>
            <a:endParaRPr lang="en-US" dirty="0" smtClean="0"/>
          </a:p>
          <a:p>
            <a:pPr>
              <a:buNone/>
            </a:pPr>
            <a:r>
              <a:rPr lang="en-US" dirty="0" smtClean="0"/>
              <a:t>   </a:t>
            </a:r>
            <a:r>
              <a:rPr lang="en-US" b="1" dirty="0" smtClean="0"/>
              <a:t>Example</a:t>
            </a:r>
            <a:r>
              <a:rPr lang="en-US" dirty="0" smtClean="0"/>
              <a:t>: The permutation of </a:t>
            </a:r>
            <a:r>
              <a:rPr lang="en-US" dirty="0" smtClean="0">
                <a:latin typeface="Cambria Math" pitchFamily="18" charset="0"/>
                <a:ea typeface="Cambria Math" pitchFamily="18" charset="0"/>
              </a:rPr>
              <a:t>21453 </a:t>
            </a:r>
            <a:r>
              <a:rPr lang="en-US" dirty="0" smtClean="0"/>
              <a:t>is a derangement of </a:t>
            </a:r>
            <a:r>
              <a:rPr lang="en-US" dirty="0" smtClean="0">
                <a:latin typeface="Cambria Math" pitchFamily="18" charset="0"/>
                <a:ea typeface="Cambria Math" pitchFamily="18" charset="0"/>
              </a:rPr>
              <a:t>12345</a:t>
            </a:r>
            <a:r>
              <a:rPr lang="en-US" dirty="0" smtClean="0"/>
              <a:t> because no number is left in its original position. But </a:t>
            </a:r>
            <a:r>
              <a:rPr lang="en-US" dirty="0" smtClean="0">
                <a:latin typeface="Cambria Math" pitchFamily="18" charset="0"/>
                <a:ea typeface="Cambria Math" pitchFamily="18" charset="0"/>
              </a:rPr>
              <a:t>215</a:t>
            </a:r>
            <a:r>
              <a:rPr lang="en-US" dirty="0" smtClean="0">
                <a:solidFill>
                  <a:srgbClr val="FF0000"/>
                </a:solidFill>
                <a:latin typeface="Cambria Math" pitchFamily="18" charset="0"/>
                <a:ea typeface="Cambria Math" pitchFamily="18" charset="0"/>
              </a:rPr>
              <a:t>4</a:t>
            </a:r>
            <a:r>
              <a:rPr lang="en-US" dirty="0" smtClean="0">
                <a:latin typeface="Cambria Math" pitchFamily="18" charset="0"/>
                <a:ea typeface="Cambria Math" pitchFamily="18" charset="0"/>
              </a:rPr>
              <a:t>3</a:t>
            </a:r>
            <a:r>
              <a:rPr lang="en-US" dirty="0" smtClean="0"/>
              <a:t> is not a derangement of </a:t>
            </a:r>
            <a:r>
              <a:rPr lang="en-US" dirty="0" smtClean="0">
                <a:latin typeface="Cambria Math" pitchFamily="18" charset="0"/>
                <a:ea typeface="Cambria Math" pitchFamily="18" charset="0"/>
              </a:rPr>
              <a:t>12345</a:t>
            </a:r>
            <a:r>
              <a:rPr lang="en-US" dirty="0" smtClean="0"/>
              <a:t>, because </a:t>
            </a:r>
            <a:r>
              <a:rPr lang="en-US" dirty="0" smtClean="0">
                <a:latin typeface="Cambria Math" pitchFamily="18" charset="0"/>
                <a:ea typeface="Cambria Math" pitchFamily="18" charset="0"/>
              </a:rPr>
              <a:t>4</a:t>
            </a:r>
            <a:r>
              <a:rPr lang="en-US" dirty="0" smtClean="0"/>
              <a:t> is in its original position.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Derangements (continued)</a:t>
            </a:r>
            <a:endParaRPr lang="en-US" dirty="0"/>
          </a:p>
        </p:txBody>
      </p:sp>
      <p:sp>
        <p:nvSpPr>
          <p:cNvPr id="3" name="Content Placeholder 2"/>
          <p:cNvSpPr>
            <a:spLocks noGrp="1"/>
          </p:cNvSpPr>
          <p:nvPr>
            <p:ph idx="1"/>
          </p:nvPr>
        </p:nvSpPr>
        <p:spPr/>
        <p:txBody>
          <a:bodyPr/>
          <a:lstStyle/>
          <a:p>
            <a:pPr>
              <a:buNone/>
            </a:pPr>
            <a:r>
              <a:rPr lang="en-US" b="1" dirty="0" smtClean="0"/>
              <a:t>   Theorem </a:t>
            </a:r>
            <a:r>
              <a:rPr lang="en-US" b="1" dirty="0" smtClean="0">
                <a:latin typeface="Cambria Math" pitchFamily="18" charset="0"/>
                <a:ea typeface="Cambria Math" pitchFamily="18" charset="0"/>
              </a:rPr>
              <a:t>2</a:t>
            </a:r>
            <a:r>
              <a:rPr lang="en-US" dirty="0" smtClean="0"/>
              <a:t>: The number of derangements of a set with </a:t>
            </a:r>
            <a:r>
              <a:rPr lang="en-US" i="1" dirty="0" smtClean="0"/>
              <a:t>n</a:t>
            </a:r>
            <a:r>
              <a:rPr lang="en-US" dirty="0" smtClean="0"/>
              <a:t> elements is </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1905000" y="3276600"/>
            <a:ext cx="4981575" cy="609600"/>
          </a:xfrm>
          <a:prstGeom prst="rect">
            <a:avLst/>
          </a:prstGeom>
        </p:spPr>
      </p:pic>
      <p:sp>
        <p:nvSpPr>
          <p:cNvPr id="5" name="Rectangle 4"/>
          <p:cNvSpPr/>
          <p:nvPr/>
        </p:nvSpPr>
        <p:spPr>
          <a:xfrm>
            <a:off x="685800" y="4724400"/>
            <a:ext cx="7543800" cy="369332"/>
          </a:xfrm>
          <a:prstGeom prst="rect">
            <a:avLst/>
          </a:prstGeom>
        </p:spPr>
        <p:txBody>
          <a:bodyPr wrap="square">
            <a:spAutoFit/>
          </a:bodyPr>
          <a:lstStyle/>
          <a:p>
            <a:r>
              <a:rPr lang="en-US" dirty="0" smtClean="0">
                <a:latin typeface="Cambria Math"/>
                <a:ea typeface="Cambria Math"/>
              </a:rPr>
              <a:t>Proof follows from the principle of inclusion-exclusion (</a:t>
            </a:r>
            <a:r>
              <a:rPr lang="en-US" i="1" dirty="0" smtClean="0">
                <a:ea typeface="Cambria Math"/>
              </a:rPr>
              <a:t>see text</a:t>
            </a:r>
            <a:r>
              <a:rPr lang="zh-TW" altLang="en-US" i="1" dirty="0" smtClean="0">
                <a:ea typeface="Cambria Math"/>
              </a:rPr>
              <a:t> </a:t>
            </a:r>
            <a:r>
              <a:rPr lang="en-US" dirty="0" smtClean="0">
                <a:latin typeface="Cambria Math"/>
                <a:ea typeface="Cambria Math"/>
              </a:rPr>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Rabbits and the Fibonacci Numbers</a:t>
            </a:r>
            <a:endParaRPr lang="en-US" sz="4000"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Example</a:t>
            </a:r>
            <a:r>
              <a:rPr lang="en-US" dirty="0" smtClean="0"/>
              <a:t>: A </a:t>
            </a:r>
            <a:r>
              <a:rPr lang="en-US" dirty="0" smtClean="0">
                <a:solidFill>
                  <a:srgbClr val="FF0000"/>
                </a:solidFill>
              </a:rPr>
              <a:t>young pair of rabbits </a:t>
            </a:r>
            <a:r>
              <a:rPr lang="en-US" dirty="0" smtClean="0"/>
              <a:t>(one of each gender) is placed on an island. A pair of rabbits does not breed until they are </a:t>
            </a:r>
            <a:r>
              <a:rPr lang="en-US" dirty="0" smtClean="0">
                <a:latin typeface="Cambria Math" pitchFamily="18" charset="0"/>
                <a:ea typeface="Cambria Math" pitchFamily="18" charset="0"/>
              </a:rPr>
              <a:t>2 </a:t>
            </a:r>
            <a:r>
              <a:rPr lang="en-US" dirty="0" smtClean="0"/>
              <a:t>months old. </a:t>
            </a:r>
            <a:r>
              <a:rPr lang="en-US" dirty="0" smtClean="0">
                <a:solidFill>
                  <a:srgbClr val="FF0000"/>
                </a:solidFill>
              </a:rPr>
              <a:t>After </a:t>
            </a:r>
            <a:r>
              <a:rPr lang="en-US" dirty="0" smtClean="0"/>
              <a:t>they are </a:t>
            </a:r>
            <a:r>
              <a:rPr lang="en-US" dirty="0" smtClean="0">
                <a:solidFill>
                  <a:srgbClr val="FF0000"/>
                </a:solidFill>
                <a:latin typeface="Cambria Math" pitchFamily="18" charset="0"/>
                <a:ea typeface="Cambria Math" pitchFamily="18" charset="0"/>
              </a:rPr>
              <a:t>2</a:t>
            </a:r>
            <a:r>
              <a:rPr lang="en-US" dirty="0" smtClean="0">
                <a:solidFill>
                  <a:srgbClr val="FF0000"/>
                </a:solidFill>
              </a:rPr>
              <a:t> months old</a:t>
            </a:r>
            <a:r>
              <a:rPr lang="en-US" dirty="0" smtClean="0"/>
              <a:t>, each pair of rabbits </a:t>
            </a:r>
            <a:r>
              <a:rPr lang="en-US" dirty="0" smtClean="0">
                <a:solidFill>
                  <a:srgbClr val="FF0000"/>
                </a:solidFill>
              </a:rPr>
              <a:t>produces another pair </a:t>
            </a:r>
            <a:r>
              <a:rPr lang="en-US" u="sng" dirty="0" smtClean="0">
                <a:solidFill>
                  <a:srgbClr val="FF0000"/>
                </a:solidFill>
              </a:rPr>
              <a:t>each month</a:t>
            </a:r>
            <a:r>
              <a:rPr lang="en-US" dirty="0" smtClean="0"/>
              <a:t>. </a:t>
            </a:r>
            <a:r>
              <a:rPr lang="en-US" dirty="0" smtClean="0">
                <a:solidFill>
                  <a:srgbClr val="00B0F0"/>
                </a:solidFill>
              </a:rPr>
              <a:t>Find a </a:t>
            </a:r>
            <a:r>
              <a:rPr lang="en-US" b="1" dirty="0" smtClean="0">
                <a:solidFill>
                  <a:srgbClr val="00B0F0"/>
                </a:solidFill>
              </a:rPr>
              <a:t>recurrence relation </a:t>
            </a:r>
            <a:r>
              <a:rPr lang="en-US" dirty="0" smtClean="0">
                <a:solidFill>
                  <a:srgbClr val="00B0F0"/>
                </a:solidFill>
              </a:rPr>
              <a:t>for </a:t>
            </a:r>
            <a:r>
              <a:rPr lang="en-US" u="sng" dirty="0" smtClean="0">
                <a:solidFill>
                  <a:srgbClr val="00B0F0"/>
                </a:solidFill>
              </a:rPr>
              <a:t>the number of pairs of rabbits on the island at the </a:t>
            </a:r>
            <a:r>
              <a:rPr lang="en-US" i="1" u="sng" dirty="0" smtClean="0">
                <a:solidFill>
                  <a:srgbClr val="00B0F0"/>
                </a:solidFill>
              </a:rPr>
              <a:t>n-</a:t>
            </a:r>
            <a:r>
              <a:rPr lang="en-US" i="1" u="sng" dirty="0" err="1" smtClean="0">
                <a:solidFill>
                  <a:srgbClr val="00B0F0"/>
                </a:solidFill>
              </a:rPr>
              <a:t>th</a:t>
            </a:r>
            <a:r>
              <a:rPr lang="en-US" u="sng" dirty="0" smtClean="0">
                <a:solidFill>
                  <a:srgbClr val="00B0F0"/>
                </a:solidFill>
              </a:rPr>
              <a:t> months</a:t>
            </a:r>
            <a:r>
              <a:rPr lang="en-US" dirty="0" smtClean="0"/>
              <a:t>, assuming that rabbits never die.</a:t>
            </a:r>
          </a:p>
          <a:p>
            <a:pPr>
              <a:buNone/>
            </a:pPr>
            <a:endParaRPr lang="en-US" dirty="0" smtClean="0"/>
          </a:p>
          <a:p>
            <a:pPr>
              <a:buNone/>
            </a:pPr>
            <a:r>
              <a:rPr lang="en-US" dirty="0" smtClean="0"/>
              <a:t>    </a:t>
            </a:r>
            <a:r>
              <a:rPr lang="en-US" i="1" dirty="0" smtClean="0"/>
              <a:t>This is the original problem considered by Leonardo Pisano (Fibonacci) in the thirteenth century</a:t>
            </a:r>
            <a:r>
              <a:rPr lang="en-US" dirty="0" smtClean="0"/>
              <a:t>.</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Derangements (continued)</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The Hatcheck Problem</a:t>
            </a:r>
            <a:r>
              <a:rPr lang="en-US" dirty="0" smtClean="0"/>
              <a:t>: A new employee checks the hats of </a:t>
            </a:r>
            <a:r>
              <a:rPr lang="en-US" i="1" dirty="0" smtClean="0"/>
              <a:t>n</a:t>
            </a:r>
            <a:r>
              <a:rPr lang="en-US" dirty="0" smtClean="0"/>
              <a:t> people at  restaurant, forgetting to put claim check numbers on the hats. When customers return for their hats, the checker gives them back hats chosen at random from the remaining hats. </a:t>
            </a:r>
            <a:r>
              <a:rPr lang="en-US" dirty="0" smtClean="0">
                <a:solidFill>
                  <a:srgbClr val="FF0000"/>
                </a:solidFill>
              </a:rPr>
              <a:t>What is the probability that no one receives the correct hat.</a:t>
            </a:r>
          </a:p>
          <a:p>
            <a:pPr>
              <a:buNone/>
            </a:pPr>
            <a:r>
              <a:rPr lang="en-US" dirty="0" smtClean="0"/>
              <a:t>   </a:t>
            </a:r>
            <a:r>
              <a:rPr lang="en-US" b="1" dirty="0" smtClean="0"/>
              <a:t>Solution</a:t>
            </a:r>
            <a:r>
              <a:rPr lang="en-US" dirty="0" smtClean="0"/>
              <a:t>: The answer is the number of ways the hats can be arranged so that there is no hat in its original position divided by </a:t>
            </a:r>
            <a:r>
              <a:rPr lang="en-US" i="1" dirty="0" smtClean="0"/>
              <a:t>n</a:t>
            </a:r>
            <a:r>
              <a:rPr lang="en-US" dirty="0" smtClean="0"/>
              <a:t>!, the number of permutations of </a:t>
            </a:r>
            <a:r>
              <a:rPr lang="en-US" i="1" dirty="0" smtClean="0"/>
              <a:t>n</a:t>
            </a:r>
            <a:r>
              <a:rPr lang="en-US" dirty="0" smtClean="0"/>
              <a:t> hats. </a:t>
            </a:r>
          </a:p>
          <a:p>
            <a:pPr>
              <a:buNone/>
            </a:pPr>
            <a:endParaRPr lang="en-US" dirty="0" smtClean="0"/>
          </a:p>
          <a:p>
            <a:pPr>
              <a:buNone/>
            </a:pPr>
            <a:endParaRPr lang="en-US" dirty="0" smtClean="0"/>
          </a:p>
          <a:p>
            <a:pPr>
              <a:buNone/>
            </a:pPr>
            <a:endParaRPr lang="en-US" dirty="0" smtClean="0"/>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3352800" y="4800600"/>
            <a:ext cx="4600575" cy="609600"/>
          </a:xfrm>
          <a:prstGeom prst="rect">
            <a:avLst/>
          </a:prstGeom>
        </p:spPr>
      </p:pic>
      <p:pic>
        <p:nvPicPr>
          <p:cNvPr id="5" name="Picture 4" descr="table36.jpg"/>
          <p:cNvPicPr>
            <a:picLocks noChangeAspect="1"/>
          </p:cNvPicPr>
          <p:nvPr/>
        </p:nvPicPr>
        <p:blipFill>
          <a:blip r:embed="rId4" cstate="print"/>
          <a:stretch>
            <a:fillRect/>
          </a:stretch>
        </p:blipFill>
        <p:spPr>
          <a:xfrm>
            <a:off x="3352800" y="5715000"/>
            <a:ext cx="4710684" cy="787908"/>
          </a:xfrm>
          <a:prstGeom prst="rect">
            <a:avLst/>
          </a:prstGeom>
        </p:spPr>
      </p:pic>
      <p:sp>
        <p:nvSpPr>
          <p:cNvPr id="7" name="TextBox 6"/>
          <p:cNvSpPr txBox="1"/>
          <p:nvPr/>
        </p:nvSpPr>
        <p:spPr>
          <a:xfrm>
            <a:off x="762000" y="4876800"/>
            <a:ext cx="2362200" cy="1569660"/>
          </a:xfrm>
          <a:prstGeom prst="rect">
            <a:avLst/>
          </a:prstGeom>
          <a:noFill/>
          <a:ln>
            <a:solidFill>
              <a:schemeClr val="tx2"/>
            </a:solidFill>
          </a:ln>
        </p:spPr>
        <p:txBody>
          <a:bodyPr wrap="square" rtlCol="0">
            <a:spAutoFit/>
          </a:bodyPr>
          <a:lstStyle/>
          <a:p>
            <a:r>
              <a:rPr lang="en-US" sz="1600" b="1" dirty="0" smtClean="0"/>
              <a:t>Remark</a:t>
            </a:r>
            <a:r>
              <a:rPr lang="en-US" sz="1600" dirty="0" smtClean="0"/>
              <a:t>: It can be shown that the probability of a derangement approaches </a:t>
            </a:r>
            <a:r>
              <a:rPr lang="en-US" sz="1600" dirty="0" smtClean="0">
                <a:latin typeface="Cambria Math" pitchFamily="18" charset="0"/>
                <a:ea typeface="Cambria Math" pitchFamily="18" charset="0"/>
              </a:rPr>
              <a:t>1</a:t>
            </a:r>
            <a:r>
              <a:rPr lang="en-US" sz="1600" dirty="0" smtClean="0"/>
              <a:t>/</a:t>
            </a:r>
            <a:r>
              <a:rPr lang="en-US" sz="1600" i="1" dirty="0" smtClean="0"/>
              <a:t>e</a:t>
            </a:r>
            <a:r>
              <a:rPr lang="en-US" sz="1600" dirty="0" smtClean="0"/>
              <a:t> as </a:t>
            </a:r>
            <a:r>
              <a:rPr lang="en-US" sz="1600" i="1" dirty="0" smtClean="0"/>
              <a:t>n</a:t>
            </a:r>
            <a:r>
              <a:rPr lang="en-US" sz="1600" dirty="0" smtClean="0"/>
              <a:t> grows without bound. </a:t>
            </a:r>
            <a:endParaRPr lang="en-US"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Rabbits and the </a:t>
            </a:r>
            <a:r>
              <a:rPr lang="en-US" sz="4000" dirty="0" err="1" smtClean="0"/>
              <a:t>Fiobonacci</a:t>
            </a:r>
            <a:r>
              <a:rPr lang="en-US" sz="4000" dirty="0" smtClean="0"/>
              <a:t> Numbers (</a:t>
            </a:r>
            <a:r>
              <a:rPr lang="en-US" sz="4000" i="1" dirty="0" smtClean="0"/>
              <a:t>cont.</a:t>
            </a:r>
            <a:r>
              <a:rPr lang="en-US" sz="4000" dirty="0" smtClean="0"/>
              <a:t>)</a:t>
            </a:r>
            <a:endParaRPr lang="en-US" sz="4000" dirty="0"/>
          </a:p>
        </p:txBody>
      </p:sp>
      <p:sp>
        <p:nvSpPr>
          <p:cNvPr id="3" name="Content Placeholder 2"/>
          <p:cNvSpPr>
            <a:spLocks noGrp="1"/>
          </p:cNvSpPr>
          <p:nvPr>
            <p:ph idx="1"/>
          </p:nvPr>
        </p:nvSpPr>
        <p:spPr>
          <a:xfrm>
            <a:off x="-152400" y="1600200"/>
            <a:ext cx="8229600" cy="4389120"/>
          </a:xfrm>
        </p:spPr>
        <p:txBody>
          <a:bodyPr>
            <a:normAutofit/>
          </a:bodyPr>
          <a:lstStyle/>
          <a:p>
            <a:pPr>
              <a:buNone/>
            </a:pPr>
            <a:r>
              <a:rPr lang="en-US" b="1" dirty="0" smtClean="0"/>
              <a:t>    </a:t>
            </a:r>
            <a:endParaRPr lang="en-US" dirty="0"/>
          </a:p>
        </p:txBody>
      </p:sp>
      <p:pic>
        <p:nvPicPr>
          <p:cNvPr id="4" name="Picture 3" descr="0701.jpg"/>
          <p:cNvPicPr>
            <a:picLocks noChangeAspect="1"/>
          </p:cNvPicPr>
          <p:nvPr/>
        </p:nvPicPr>
        <p:blipFill>
          <a:blip r:embed="rId2" cstate="print"/>
          <a:stretch>
            <a:fillRect/>
          </a:stretch>
        </p:blipFill>
        <p:spPr>
          <a:xfrm>
            <a:off x="76200" y="1600200"/>
            <a:ext cx="4495800" cy="3886200"/>
          </a:xfrm>
          <a:prstGeom prst="rect">
            <a:avLst/>
          </a:prstGeom>
        </p:spPr>
      </p:pic>
      <p:sp>
        <p:nvSpPr>
          <p:cNvPr id="5" name="TextBox 4"/>
          <p:cNvSpPr txBox="1"/>
          <p:nvPr/>
        </p:nvSpPr>
        <p:spPr>
          <a:xfrm>
            <a:off x="838200" y="5867400"/>
            <a:ext cx="7543800" cy="400110"/>
          </a:xfrm>
          <a:prstGeom prst="rect">
            <a:avLst/>
          </a:prstGeom>
          <a:noFill/>
        </p:spPr>
        <p:txBody>
          <a:bodyPr wrap="square" rtlCol="0">
            <a:spAutoFit/>
          </a:bodyPr>
          <a:lstStyle/>
          <a:p>
            <a:r>
              <a:rPr lang="en-US" sz="2000" b="1" dirty="0" smtClean="0"/>
              <a:t>Modeling the Population Growth of Rabbits on an Island</a:t>
            </a:r>
            <a:endParaRPr lang="en-US" sz="2000" b="1" dirty="0"/>
          </a:p>
        </p:txBody>
      </p:sp>
      <p:pic>
        <p:nvPicPr>
          <p:cNvPr id="32770" name="Picture 2" descr="http://fractalfoundation.org/OFCA/fibtree.jpg"/>
          <p:cNvPicPr>
            <a:picLocks noChangeAspect="1" noChangeArrowheads="1"/>
          </p:cNvPicPr>
          <p:nvPr/>
        </p:nvPicPr>
        <p:blipFill rotWithShape="1">
          <a:blip r:embed="rId3" cstate="print"/>
          <a:srcRect l="4120" t="2156" r="8149"/>
          <a:stretch/>
        </p:blipFill>
        <p:spPr bwMode="auto">
          <a:xfrm>
            <a:off x="4634482" y="1828800"/>
            <a:ext cx="4256022" cy="37338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Rabbits and the Fibonacci Numbers (</a:t>
            </a:r>
            <a:r>
              <a:rPr lang="en-US" sz="4000" i="1" dirty="0" smtClean="0"/>
              <a:t>cont.</a:t>
            </a:r>
            <a:r>
              <a:rPr lang="en-US" sz="4000" dirty="0" smtClean="0"/>
              <a:t>)</a:t>
            </a:r>
            <a:endParaRPr lang="en-US" sz="4000" dirty="0"/>
          </a:p>
        </p:txBody>
      </p:sp>
      <p:sp>
        <p:nvSpPr>
          <p:cNvPr id="3" name="Content Placeholder 2"/>
          <p:cNvSpPr>
            <a:spLocks noGrp="1"/>
          </p:cNvSpPr>
          <p:nvPr>
            <p:ph idx="1"/>
          </p:nvPr>
        </p:nvSpPr>
        <p:spPr>
          <a:solidFill>
            <a:schemeClr val="bg1"/>
          </a:solidFill>
        </p:spPr>
        <p:txBody>
          <a:bodyPr>
            <a:normAutofit fontScale="77500" lnSpcReduction="20000"/>
          </a:bodyPr>
          <a:lstStyle/>
          <a:p>
            <a:pPr>
              <a:buNone/>
            </a:pPr>
            <a:r>
              <a:rPr lang="en-US" b="1" dirty="0" smtClean="0"/>
              <a:t>    Solution</a:t>
            </a:r>
            <a:r>
              <a:rPr lang="en-US" dirty="0" smtClean="0"/>
              <a:t>: Let </a:t>
            </a:r>
            <a:r>
              <a:rPr lang="en-US" i="1" dirty="0" smtClean="0"/>
              <a:t>f</a:t>
            </a:r>
            <a:r>
              <a:rPr lang="en-US" i="1" baseline="-25000" dirty="0" smtClean="0"/>
              <a:t>n </a:t>
            </a:r>
            <a:r>
              <a:rPr lang="en-US" dirty="0" smtClean="0"/>
              <a:t> be the number of pairs of rabbits after </a:t>
            </a:r>
            <a:r>
              <a:rPr lang="en-US" i="1" dirty="0" smtClean="0"/>
              <a:t>n</a:t>
            </a:r>
            <a:r>
              <a:rPr lang="en-US" dirty="0" smtClean="0"/>
              <a:t> months.</a:t>
            </a:r>
          </a:p>
          <a:p>
            <a:pPr lvl="1"/>
            <a:r>
              <a:rPr lang="en-US" sz="2600" dirty="0" smtClean="0"/>
              <a:t>There are is  </a:t>
            </a:r>
            <a:r>
              <a:rPr lang="en-US" sz="2600" i="1" dirty="0" smtClean="0"/>
              <a:t>f</a:t>
            </a:r>
            <a:r>
              <a:rPr lang="en-US" sz="2600" baseline="-25000" dirty="0" smtClean="0">
                <a:latin typeface="Cambria Math" pitchFamily="18" charset="0"/>
                <a:ea typeface="Cambria Math" pitchFamily="18" charset="0"/>
              </a:rPr>
              <a:t>1</a:t>
            </a:r>
            <a:r>
              <a:rPr lang="en-US" sz="2600" i="1" dirty="0" smtClean="0"/>
              <a:t> = </a:t>
            </a:r>
            <a:r>
              <a:rPr lang="en-US" sz="2600" dirty="0" smtClean="0">
                <a:latin typeface="Cambria Math" pitchFamily="18" charset="0"/>
                <a:ea typeface="Cambria Math" pitchFamily="18" charset="0"/>
              </a:rPr>
              <a:t>1 pairs of rabbits on the island at the end of the first month. </a:t>
            </a:r>
            <a:endParaRPr lang="en-US" sz="2600" i="1" dirty="0" smtClean="0"/>
          </a:p>
          <a:p>
            <a:pPr lvl="1"/>
            <a:r>
              <a:rPr lang="en-US" sz="2600" dirty="0" smtClean="0"/>
              <a:t>We also have </a:t>
            </a:r>
            <a:r>
              <a:rPr lang="en-US" sz="2600" i="1" dirty="0" smtClean="0"/>
              <a:t>f</a:t>
            </a:r>
            <a:r>
              <a:rPr lang="en-US" sz="2600" baseline="-25000" dirty="0" smtClean="0">
                <a:latin typeface="Cambria Math" pitchFamily="18" charset="0"/>
                <a:ea typeface="Cambria Math" pitchFamily="18" charset="0"/>
              </a:rPr>
              <a:t>2</a:t>
            </a:r>
            <a:r>
              <a:rPr lang="en-US" sz="2600" i="1" dirty="0" smtClean="0"/>
              <a:t> = </a:t>
            </a:r>
            <a:r>
              <a:rPr lang="en-US" sz="2600" dirty="0" smtClean="0">
                <a:latin typeface="Cambria Math" pitchFamily="18" charset="0"/>
                <a:ea typeface="Cambria Math" pitchFamily="18" charset="0"/>
              </a:rPr>
              <a:t>1 </a:t>
            </a:r>
            <a:r>
              <a:rPr lang="en-US" sz="2600" dirty="0" smtClean="0"/>
              <a:t>because the pair does not breed during the first month</a:t>
            </a:r>
            <a:r>
              <a:rPr lang="en-US" sz="2600" i="1" dirty="0" smtClean="0"/>
              <a:t>.</a:t>
            </a:r>
          </a:p>
          <a:p>
            <a:pPr lvl="1"/>
            <a:r>
              <a:rPr lang="en-US" sz="2600" dirty="0" smtClean="0"/>
              <a:t>To find the number of pairs on the island after </a:t>
            </a:r>
            <a:r>
              <a:rPr lang="en-US" sz="2600" i="1" dirty="0" smtClean="0"/>
              <a:t>n</a:t>
            </a:r>
            <a:r>
              <a:rPr lang="en-US" sz="2600" dirty="0" smtClean="0"/>
              <a:t> months, add the number on the island after the previous month, </a:t>
            </a:r>
            <a:r>
              <a:rPr lang="en-US" sz="2600" i="1" dirty="0" smtClean="0"/>
              <a:t>f</a:t>
            </a:r>
            <a:r>
              <a:rPr lang="en-US" sz="2600" i="1" baseline="-25000" dirty="0" smtClean="0"/>
              <a:t>n-1</a:t>
            </a:r>
            <a:r>
              <a:rPr lang="en-US" sz="2600" dirty="0" smtClean="0"/>
              <a:t>, and the  number of newborn pairs, which equals </a:t>
            </a:r>
            <a:r>
              <a:rPr lang="en-US" sz="2600" i="1" dirty="0" smtClean="0"/>
              <a:t>f</a:t>
            </a:r>
            <a:r>
              <a:rPr lang="en-US" sz="2600" i="1" baseline="-25000" dirty="0" smtClean="0"/>
              <a:t>n-2</a:t>
            </a:r>
            <a:r>
              <a:rPr lang="en-US" sz="2600" dirty="0" smtClean="0"/>
              <a:t>, because each newborn pair comes from a pair at least two months old.</a:t>
            </a:r>
            <a:endParaRPr lang="en-US" sz="2600" i="1" dirty="0" smtClean="0"/>
          </a:p>
          <a:p>
            <a:pPr lvl="1"/>
            <a:endParaRPr lang="en-US" sz="2600" i="1" dirty="0" smtClean="0"/>
          </a:p>
          <a:p>
            <a:pPr marL="274320" lvl="2" indent="0">
              <a:spcBef>
                <a:spcPts val="0"/>
              </a:spcBef>
              <a:buNone/>
            </a:pPr>
            <a:r>
              <a:rPr lang="en-US" sz="2600" dirty="0" smtClean="0"/>
              <a:t>Consequently the sequence {</a:t>
            </a:r>
            <a:r>
              <a:rPr lang="en-US" sz="2600" i="1" dirty="0" smtClean="0"/>
              <a:t>f</a:t>
            </a:r>
            <a:r>
              <a:rPr lang="en-US" sz="2600" i="1" baseline="-25000" dirty="0" smtClean="0"/>
              <a:t>n</a:t>
            </a:r>
            <a:r>
              <a:rPr lang="en-US" sz="2600" i="1" dirty="0" smtClean="0"/>
              <a:t> </a:t>
            </a:r>
            <a:r>
              <a:rPr lang="en-US" sz="2600" dirty="0" smtClean="0"/>
              <a:t>} satisfies the recurrence relation                 </a:t>
            </a:r>
            <a:r>
              <a:rPr lang="en-US" sz="2600" i="1" dirty="0" smtClean="0"/>
              <a:t>f</a:t>
            </a:r>
            <a:r>
              <a:rPr lang="en-US" sz="2600" i="1" baseline="-25000" dirty="0" smtClean="0"/>
              <a:t>n</a:t>
            </a:r>
            <a:r>
              <a:rPr lang="en-US" sz="2600" i="1" dirty="0" smtClean="0"/>
              <a:t> = f</a:t>
            </a:r>
            <a:r>
              <a:rPr lang="en-US" sz="2600" i="1" baseline="-25000" dirty="0" smtClean="0"/>
              <a:t>n-1</a:t>
            </a:r>
            <a:r>
              <a:rPr lang="en-US" sz="2600" i="1" dirty="0" smtClean="0"/>
              <a:t>  +  f</a:t>
            </a:r>
            <a:r>
              <a:rPr lang="en-US" sz="2600" i="1" baseline="-25000" dirty="0" smtClean="0"/>
              <a:t>n-2 </a:t>
            </a:r>
            <a:r>
              <a:rPr lang="en-US" sz="2600" dirty="0" smtClean="0"/>
              <a:t>  for  </a:t>
            </a:r>
            <a:r>
              <a:rPr lang="en-US" sz="2600" i="1" dirty="0" smtClean="0"/>
              <a:t>n</a:t>
            </a:r>
            <a:r>
              <a:rPr lang="en-US" sz="2600" dirty="0" smtClean="0"/>
              <a:t> </a:t>
            </a:r>
            <a:r>
              <a:rPr lang="en-US" sz="2600" dirty="0" smtClean="0">
                <a:latin typeface="Cambria Math"/>
                <a:ea typeface="Cambria Math"/>
              </a:rPr>
              <a:t>≥</a:t>
            </a:r>
            <a:r>
              <a:rPr lang="en-US" sz="2600" dirty="0" smtClean="0"/>
              <a:t>  </a:t>
            </a:r>
            <a:r>
              <a:rPr lang="en-US" sz="2600" dirty="0" smtClean="0">
                <a:latin typeface="Cambria Math" pitchFamily="18" charset="0"/>
                <a:ea typeface="Cambria Math" pitchFamily="18" charset="0"/>
              </a:rPr>
              <a:t>3</a:t>
            </a:r>
            <a:r>
              <a:rPr lang="en-US" sz="2600" dirty="0" smtClean="0"/>
              <a:t> with the initial conditions  </a:t>
            </a:r>
            <a:r>
              <a:rPr lang="en-US" sz="2600" i="1" dirty="0" smtClean="0"/>
              <a:t>f</a:t>
            </a:r>
            <a:r>
              <a:rPr lang="en-US" sz="2600" baseline="-25000" dirty="0" smtClean="0">
                <a:latin typeface="Cambria Math" pitchFamily="18" charset="0"/>
                <a:ea typeface="Cambria Math" pitchFamily="18" charset="0"/>
              </a:rPr>
              <a:t>1</a:t>
            </a:r>
            <a:r>
              <a:rPr lang="en-US" sz="2600" i="1" dirty="0" smtClean="0"/>
              <a:t> = </a:t>
            </a:r>
            <a:r>
              <a:rPr lang="en-US" sz="2600" dirty="0" smtClean="0">
                <a:latin typeface="Cambria Math" pitchFamily="18" charset="0"/>
                <a:ea typeface="Cambria Math" pitchFamily="18" charset="0"/>
              </a:rPr>
              <a:t>1</a:t>
            </a:r>
            <a:r>
              <a:rPr lang="en-US" sz="2600" dirty="0" smtClean="0"/>
              <a:t> and  </a:t>
            </a:r>
            <a:r>
              <a:rPr lang="en-US" sz="2600" i="1" dirty="0" smtClean="0"/>
              <a:t>f</a:t>
            </a:r>
            <a:r>
              <a:rPr lang="en-US" sz="2600" baseline="-25000" dirty="0" smtClean="0">
                <a:latin typeface="Cambria Math" pitchFamily="18" charset="0"/>
                <a:ea typeface="Cambria Math" pitchFamily="18" charset="0"/>
              </a:rPr>
              <a:t>2</a:t>
            </a:r>
            <a:r>
              <a:rPr lang="en-US" sz="2600" i="1" dirty="0" smtClean="0"/>
              <a:t> = </a:t>
            </a:r>
            <a:r>
              <a:rPr lang="en-US" sz="2600" dirty="0" smtClean="0">
                <a:latin typeface="Cambria Math" pitchFamily="18" charset="0"/>
                <a:ea typeface="Cambria Math" pitchFamily="18" charset="0"/>
              </a:rPr>
              <a:t>1</a:t>
            </a:r>
            <a:r>
              <a:rPr lang="en-US" sz="2600" i="1" dirty="0" smtClean="0"/>
              <a:t>. </a:t>
            </a:r>
          </a:p>
          <a:p>
            <a:pPr marL="274320" lvl="2" indent="0">
              <a:spcBef>
                <a:spcPts val="0"/>
              </a:spcBef>
              <a:buNone/>
            </a:pPr>
            <a:r>
              <a:rPr lang="en-US" sz="2600" dirty="0" smtClean="0"/>
              <a:t>The number of pairs of rabbits on the island after </a:t>
            </a:r>
            <a:r>
              <a:rPr lang="en-US" sz="2600" i="1" dirty="0" smtClean="0"/>
              <a:t>n</a:t>
            </a:r>
            <a:r>
              <a:rPr lang="en-US" sz="2600" dirty="0" smtClean="0"/>
              <a:t> months is given by the </a:t>
            </a:r>
            <a:r>
              <a:rPr lang="en-US" sz="2600" i="1" dirty="0" smtClean="0"/>
              <a:t>n</a:t>
            </a:r>
            <a:r>
              <a:rPr lang="en-US" sz="2600" dirty="0" smtClean="0"/>
              <a:t>th Fibonacci number.</a:t>
            </a:r>
            <a:endParaRPr lang="en-US" sz="2600" baseline="-25000" dirty="0" smtClean="0"/>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Tower of Hanoi</a:t>
            </a:r>
            <a:endParaRPr lang="en-US" sz="4000"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pPr>
              <a:buNone/>
            </a:pPr>
            <a:r>
              <a:rPr lang="en-US" b="1" dirty="0" smtClean="0"/>
              <a:t>    </a:t>
            </a:r>
            <a:r>
              <a:rPr lang="en-US" dirty="0" smtClean="0"/>
              <a:t>In the late 19th century, the French mathematician </a:t>
            </a:r>
            <a:r>
              <a:rPr lang="en-US" dirty="0" err="1" smtClean="0">
                <a:latin typeface="Cambria Math"/>
                <a:ea typeface="Cambria Math"/>
              </a:rPr>
              <a:t>É</a:t>
            </a:r>
            <a:r>
              <a:rPr lang="en-US" dirty="0" err="1" smtClean="0"/>
              <a:t>douard</a:t>
            </a:r>
            <a:r>
              <a:rPr lang="en-US" dirty="0" smtClean="0"/>
              <a:t> Lucas invented a puzzle consisting of three pegs on a board with disks of different sizes</a:t>
            </a:r>
            <a:r>
              <a:rPr lang="en-US" dirty="0" smtClean="0">
                <a:solidFill>
                  <a:srgbClr val="0070C0"/>
                </a:solidFill>
              </a:rPr>
              <a:t>. Initially all of the disks are on the first peg in order of size</a:t>
            </a:r>
            <a:r>
              <a:rPr lang="en-US" dirty="0" smtClean="0"/>
              <a:t>, with the largest on the bottom.</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a:p>
        </p:txBody>
      </p:sp>
      <p:sp>
        <p:nvSpPr>
          <p:cNvPr id="4" name="TextBox 3"/>
          <p:cNvSpPr txBox="1"/>
          <p:nvPr/>
        </p:nvSpPr>
        <p:spPr>
          <a:xfrm>
            <a:off x="1143000" y="4114800"/>
            <a:ext cx="6934200" cy="2677656"/>
          </a:xfrm>
          <a:prstGeom prst="rect">
            <a:avLst/>
          </a:prstGeom>
          <a:noFill/>
        </p:spPr>
        <p:txBody>
          <a:bodyPr wrap="square" rtlCol="0">
            <a:spAutoFit/>
          </a:bodyPr>
          <a:lstStyle/>
          <a:p>
            <a:r>
              <a:rPr lang="en-US" sz="2400" b="1" dirty="0" smtClean="0"/>
              <a:t>Rules:</a:t>
            </a:r>
            <a:r>
              <a:rPr lang="en-US" sz="2400" dirty="0" smtClean="0"/>
              <a:t> You are allowed to move the disks </a:t>
            </a:r>
            <a:r>
              <a:rPr lang="en-US" sz="2400" dirty="0" smtClean="0">
                <a:solidFill>
                  <a:srgbClr val="FF0000"/>
                </a:solidFill>
              </a:rPr>
              <a:t>one at a time </a:t>
            </a:r>
            <a:r>
              <a:rPr lang="en-US" sz="2400" dirty="0" smtClean="0"/>
              <a:t>from one peg to another as long as a </a:t>
            </a:r>
            <a:r>
              <a:rPr lang="en-US" sz="2400" dirty="0" smtClean="0">
                <a:solidFill>
                  <a:srgbClr val="FF0000"/>
                </a:solidFill>
              </a:rPr>
              <a:t>larger disk is never placed on a smaller</a:t>
            </a:r>
            <a:r>
              <a:rPr lang="en-US" sz="2400" dirty="0" smtClean="0"/>
              <a:t>.</a:t>
            </a:r>
          </a:p>
          <a:p>
            <a:r>
              <a:rPr lang="en-US" sz="2400" b="1" dirty="0" smtClean="0"/>
              <a:t>Goal:</a:t>
            </a:r>
            <a:r>
              <a:rPr lang="en-US" sz="2400" dirty="0" smtClean="0"/>
              <a:t> Using allowable moves, </a:t>
            </a:r>
            <a:r>
              <a:rPr lang="en-US" sz="2400" dirty="0" smtClean="0">
                <a:solidFill>
                  <a:srgbClr val="0070C0"/>
                </a:solidFill>
              </a:rPr>
              <a:t>end up with all the disks on the second peg</a:t>
            </a:r>
            <a:r>
              <a:rPr lang="en-US" sz="2400" dirty="0" smtClean="0"/>
              <a:t> in order of size with largest on the bottom.</a:t>
            </a:r>
            <a:endParaRPr lang="en-US" sz="2400" dirty="0"/>
          </a:p>
          <a:p>
            <a:pPr algn="r"/>
            <a:r>
              <a:rPr lang="en-US" sz="1200" dirty="0" smtClean="0"/>
              <a:t>Demo: </a:t>
            </a:r>
            <a:r>
              <a:rPr lang="en-US" sz="1200" dirty="0" smtClean="0">
                <a:hlinkClick r:id="rId2"/>
              </a:rPr>
              <a:t>http</a:t>
            </a:r>
            <a:r>
              <a:rPr lang="en-US" sz="1200" dirty="0">
                <a:hlinkClick r:id="rId2"/>
              </a:rPr>
              <a:t>://</a:t>
            </a:r>
            <a:r>
              <a:rPr lang="en-US" sz="1200" dirty="0" smtClean="0">
                <a:hlinkClick r:id="rId2"/>
              </a:rPr>
              <a:t>towersofhanoi.info/Animate.aspx</a:t>
            </a:r>
            <a:endParaRPr lang="en-US" sz="1200" dirty="0" smtClean="0"/>
          </a:p>
          <a:p>
            <a:pPr algn="r"/>
            <a:endParaRPr lang="en-US" sz="1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Tower of Hanoi (</a:t>
            </a:r>
            <a:r>
              <a:rPr lang="en-US" sz="4000" i="1" dirty="0" smtClean="0"/>
              <a:t>continued</a:t>
            </a:r>
            <a:r>
              <a:rPr lang="en-US" sz="4000" dirty="0" smtClean="0"/>
              <a:t>)</a:t>
            </a:r>
            <a:endParaRPr lang="en-US" sz="4000" dirty="0"/>
          </a:p>
        </p:txBody>
      </p:sp>
      <p:sp>
        <p:nvSpPr>
          <p:cNvPr id="3" name="Content Placeholder 2"/>
          <p:cNvSpPr>
            <a:spLocks noGrp="1"/>
          </p:cNvSpPr>
          <p:nvPr>
            <p:ph idx="1"/>
          </p:nvPr>
        </p:nvSpPr>
        <p:spPr/>
        <p:txBody>
          <a:bodyPr>
            <a:normAutofit/>
          </a:bodyPr>
          <a:lstStyle/>
          <a:p>
            <a:pPr>
              <a:buNone/>
            </a:pPr>
            <a:r>
              <a:rPr lang="en-US" b="1" dirty="0" smtClean="0"/>
              <a:t>    </a:t>
            </a:r>
            <a:endParaRPr lang="en-US" dirty="0"/>
          </a:p>
        </p:txBody>
      </p:sp>
      <p:pic>
        <p:nvPicPr>
          <p:cNvPr id="4" name="Picture 3" descr="0702.jpg"/>
          <p:cNvPicPr>
            <a:picLocks noChangeAspect="1"/>
          </p:cNvPicPr>
          <p:nvPr/>
        </p:nvPicPr>
        <p:blipFill>
          <a:blip r:embed="rId2" cstate="print"/>
          <a:stretch>
            <a:fillRect/>
          </a:stretch>
        </p:blipFill>
        <p:spPr>
          <a:xfrm>
            <a:off x="2667000" y="2057400"/>
            <a:ext cx="3347466" cy="1677162"/>
          </a:xfrm>
          <a:prstGeom prst="rect">
            <a:avLst/>
          </a:prstGeom>
        </p:spPr>
      </p:pic>
      <p:sp>
        <p:nvSpPr>
          <p:cNvPr id="5" name="TextBox 4"/>
          <p:cNvSpPr txBox="1"/>
          <p:nvPr/>
        </p:nvSpPr>
        <p:spPr>
          <a:xfrm>
            <a:off x="1219200" y="3962400"/>
            <a:ext cx="6172200" cy="400110"/>
          </a:xfrm>
          <a:prstGeom prst="rect">
            <a:avLst/>
          </a:prstGeom>
          <a:noFill/>
        </p:spPr>
        <p:txBody>
          <a:bodyPr wrap="square" rtlCol="0">
            <a:spAutoFit/>
          </a:bodyPr>
          <a:lstStyle/>
          <a:p>
            <a:r>
              <a:rPr lang="en-US" sz="2000" b="1" dirty="0" smtClean="0"/>
              <a:t>The Initial Position in the Tower of Hanoi Puzzle</a:t>
            </a:r>
            <a:endParaRPr lang="en-US" sz="2000" b="1"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_n = C_0C_{n -1} + C_1C_{n-2} + \cdots + C_{n-2}C_1 + C_{n-1}C_{0}$$&#10;&#10;&#10;\end{document}"/>
  <p:tag name="IGUANATEXSIZE" val="15"/>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lpha_2 = -\frac{1}{\sqrt{5}}$&#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_n = \frac{1}{\sqrt{5}}\left(\frac{1 + \sqrt{5}}{2}\right)^n -\frac{1}{\sqrt{5}}\left(\frac{1 - \sqrt{5}}{2}\right)^{n}$&#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lpha_{1,0}+ \alpha_{1,1}n + \cdots + \alpha_{1,m_{1}- 1}n^{m_{1}-1})r_{1}^{n}$&#10;&#10;\end{document}"/>
  <p:tag name="IGUANATEXSIZE" val="21"/>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alpha_{2,0}+ \alpha_{2,1}n + \cdots + \alpha_{2,{m_{2}- 1}}n^{m_{2}-1})r_{2}^{n}$&#10;&#10;\end{document}"/>
  <p:tag name="IGUANATEXSIZE" val="21"/>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cdots +  (\alpha_{t,0}+ \alpha_{t,1}n + \cdots + \alpha_{t,m_{t}- 1}n^{m_{t}-1})r_{t}^{n}$&#10;&#10;\end{document}"/>
  <p:tag name="IGUANATEXSIZE" val="21"/>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G(x) = a_0 + a_1x + \cdots + a_{k}x^k + \cdots = \sum^{\infty}_{k = 0} a_kx^k .$$&#10;&#10;&#10;\end{document}"/>
  <p:tag name="IGUANATEXSIZE" val="2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infty}_{k = 0} 3x^k .$$&#10;&#10;&#10;\end{document}"/>
  <p:tag name="IGUANATEXSIZE" val="15"/>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infty}_{k = 0} (k + 1)x^k .$$&#10;&#10;&#10;\end{document}"/>
  <p:tag name="IGUANATEXSIZE" val="15"/>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infty}_{k = 0} 2^{k}x^k .$$&#10;&#10;&#10;\end{document}"/>
  <p:tag name="IGUANATEXSIZE" val="15"/>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x) = \sum^{n}_{k = 0} a^{k}x^k .$&#10;&#10;&#10;\end{document}"/>
  <p:tag name="IGUANATEXSIZE" val="1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sum_{k = 0}^{n-1} C_k C_{n-k -1}$$&#10;&#10;&#10;\end{document}"/>
  <p:tag name="IGUANATEXSIZE" val="1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x) = \sum^{n}_{k = 0} \left( \begin{array}{c}n\\k\end{array}\right)x^k ,$$&#10;&#10;&#10;\end{document}"/>
  <p:tag name="IGUANATEXSIZE" val="15"/>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left( \begin{array}{c}n\\k\end{array}\right) = \frac{n!}{k!(n-k)!}.$$&#10;&#10;&#10;\end{document}"/>
  <p:tag name="IGUANATEXSIZE" val="15"/>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left( \begin{array}{c}n\\k\end{array}\right) = \frac{n!}{k!(n-k)!}.$$&#10;&#10;&#10;\end{document}"/>
  <p:tag name="IGUANATEXSIZE" val="1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A \cup B| = |A| + |B| - |A \cap B|$$&#10;&#10;\end{document}"/>
  <p:tag name="IGUANATEXSIZE" val="3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B| + |C|  - |A \cap B| - |A \cap C| - |B \cap C| + |A \cap B \cap C|$$&#10;&#10;\end{document}"/>
  <p:tag name="IGUANATEXSIZE" val="2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 \cup B \cup C| =$$&#10;&#10;\end{document}"/>
  <p:tag name="IGUANATEXSIZE" val="3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_1 \cup A_2 \cup \dots \cup A_n| =$$&#10;&#10;\end{document}"/>
  <p:tag name="IGUANATEXSIZE" val="3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1 \leq i \leq n} |A_i| - \sum_{1 \leq i \leq j \leq n} |A_i \cap A_j| +$$&#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1 \leq i \leq j\leq k \leq n} |A_i \cap A_j \cap A_k| - ... + (-1)^{n+1}|A_1 \cap A_2 \cap \ldots \cap A_n|$$&#10;&#10;\end{document}"/>
  <p:tag name="IGUANATEXSIZE" val="27"/>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m - C(n,1)(n - 1)^m + C(n,2)(n - 2)^m - \cdots + (-1)^{n -1} C(n,n -1)\cdot 1^m$$&#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 a_{n-1} + a^{2}_{n-2}$&#10;&#10;&#10;\end{document}"/>
  <p:tag name="IGUANATEXSIZE" val="25"/>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_n = n! \left[ 1 - \frac{1}{1!} + \frac{1}{2!} - \frac{1}{3!} + \cdots + (-1)^{n}\frac{1}{n!} \right].$$&#10;&#10;\end{document}"/>
  <p:tag name="IGUANATEXSIZE" val="2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rac{D_n}{n!} =  \left[ 1 - \frac{1}{1!} + \frac{1}{2!} - \frac{1}{3!} + \cdots + (-1)^{n}\frac{1}{n!} \right]$$&#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_1 = \frac{1 + \sqrt{5}}{2}$&#10;&#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_2 = \frac{1 - \sqrt{5}}{2}$&#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_n = \alpha_1\left(\frac{1 + \sqrt{5}}{2}\right)^n + \alpha_2\left(\frac{1 - \sqrt{5}}{2}\right)^{n}$&#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_0 = \alpha_1 + \alpha_2 = 0$&#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_1 = \alpha_1\left(\frac{1 + \sqrt{5}}{2}\right) + \alpha_2\left(\frac{1 - \sqrt{5}}{2}\right) = 1$&#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lpha_1 = \frac{1}{\sqrt{5}}$&#10;&#10;\end{document}"/>
  <p:tag name="IGUANATEXSIZE" val="20"/>
</p:tagLst>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76289</TotalTime>
  <Words>3793</Words>
  <Application>Microsoft Office PowerPoint</Application>
  <PresentationFormat>如螢幕大小 (4:3)</PresentationFormat>
  <Paragraphs>422</Paragraphs>
  <Slides>50</Slides>
  <Notes>1</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1</vt:i4>
      </vt:variant>
      <vt:variant>
        <vt:lpstr>投影片標題</vt:lpstr>
      </vt:variant>
      <vt:variant>
        <vt:i4>50</vt:i4>
      </vt:variant>
    </vt:vector>
  </HeadingPairs>
  <TitlesOfParts>
    <vt:vector size="60" baseType="lpstr">
      <vt:lpstr>Arial</vt:lpstr>
      <vt:lpstr>新細明體</vt:lpstr>
      <vt:lpstr>Calibri</vt:lpstr>
      <vt:lpstr>Cambria Math</vt:lpstr>
      <vt:lpstr>Cambria</vt:lpstr>
      <vt:lpstr>Meiryo UI</vt:lpstr>
      <vt:lpstr>Wingdings</vt:lpstr>
      <vt:lpstr>Symbol</vt:lpstr>
      <vt:lpstr>Office 佈景主題</vt:lpstr>
      <vt:lpstr>方程式</vt:lpstr>
      <vt:lpstr>Advanced Counting Techniques </vt:lpstr>
      <vt:lpstr>Chapter Summary</vt:lpstr>
      <vt:lpstr>Applications of Recurrence Relations</vt:lpstr>
      <vt:lpstr>Recurrence Relations  (recalling definitions from Chapter 2)</vt:lpstr>
      <vt:lpstr>Rabbits and the Fibonacci Numbers</vt:lpstr>
      <vt:lpstr>Rabbits and the Fiobonacci Numbers (cont.)</vt:lpstr>
      <vt:lpstr>Rabbits and the Fibonacci Numbers (cont.)</vt:lpstr>
      <vt:lpstr>The Tower of Hanoi</vt:lpstr>
      <vt:lpstr>The Tower of Hanoi (continued)</vt:lpstr>
      <vt:lpstr>The Tower of Hanoi (continued)</vt:lpstr>
      <vt:lpstr>The Tower of Hanoi (continued)</vt:lpstr>
      <vt:lpstr>Counting Bit Strings</vt:lpstr>
      <vt:lpstr>Bit Strings (continued)</vt:lpstr>
      <vt:lpstr>Counting the Ways to Parenthesize a Product</vt:lpstr>
      <vt:lpstr>Solving Linear Recurrence Relations</vt:lpstr>
      <vt:lpstr>Linear Homogeneous Recurrence Relations</vt:lpstr>
      <vt:lpstr>Examples of Linear Homogeneous Recurrence Relations </vt:lpstr>
      <vt:lpstr>Solving Linear Homogeneous Recurrence Relations</vt:lpstr>
      <vt:lpstr>Solving Linear Homogeneous Recurrence Relations of Degree Two</vt:lpstr>
      <vt:lpstr>Using Theorem 1</vt:lpstr>
      <vt:lpstr>An Explicit Formula for the Fibonacci Numbers</vt:lpstr>
      <vt:lpstr>Fibonacci Numbers (continued)</vt:lpstr>
      <vt:lpstr>The Solution when there is a Repeated Root(重根)</vt:lpstr>
      <vt:lpstr>Using Theorem 2</vt:lpstr>
      <vt:lpstr>Solving Linear Homogeneous Recurrence Relations of Arbitrary Degree</vt:lpstr>
      <vt:lpstr>The General Case with Repeated Roots Allowed </vt:lpstr>
      <vt:lpstr>Linear Nonhomogeneous Recurrence Relations with Constant Coefficients</vt:lpstr>
      <vt:lpstr>Linear Nonhomogeneous Recurrence Relations with Constant Coefficients (cont.)</vt:lpstr>
      <vt:lpstr>Solving Linear Nonhomogeneous Recurrence Relations with Constant Coefficients </vt:lpstr>
      <vt:lpstr>Solving Linear Nonhomogeneous Recurrence Relations with Constant Coefficients </vt:lpstr>
      <vt:lpstr>Generating Functions</vt:lpstr>
      <vt:lpstr>Generating Functions</vt:lpstr>
      <vt:lpstr>Generating Functions for Finite Sequences</vt:lpstr>
      <vt:lpstr>Useful Generating Functions</vt:lpstr>
      <vt:lpstr>Useful Generating Functions</vt:lpstr>
      <vt:lpstr>Counting Problems and Generating Functions</vt:lpstr>
      <vt:lpstr>Counting Problems and Generating Functions (continued)</vt:lpstr>
      <vt:lpstr>Using Generating Functions to Solve Recurrent Relations</vt:lpstr>
      <vt:lpstr>Inclusion-Exclusion</vt:lpstr>
      <vt:lpstr>Principle of Inclusion-Exclusion</vt:lpstr>
      <vt:lpstr>Two Finite Sets</vt:lpstr>
      <vt:lpstr>Three Finite Sets</vt:lpstr>
      <vt:lpstr>Three Finite Sets Continued</vt:lpstr>
      <vt:lpstr>The Principle of Inclusion-Exclusion</vt:lpstr>
      <vt:lpstr>Applications of Inclusion-Exclusion</vt:lpstr>
      <vt:lpstr>The Number of Onto Functions</vt:lpstr>
      <vt:lpstr>The Number of Onto Functions (continued)</vt:lpstr>
      <vt:lpstr>Derangements (錯位)</vt:lpstr>
      <vt:lpstr>Derangements (continued)</vt:lpstr>
      <vt:lpstr>Derangements (continued)</vt:lpstr>
    </vt:vector>
  </TitlesOfParts>
  <Company>Monmouth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stliang</cp:lastModifiedBy>
  <cp:revision>4186</cp:revision>
  <dcterms:created xsi:type="dcterms:W3CDTF">2011-03-27T19:09:13Z</dcterms:created>
  <dcterms:modified xsi:type="dcterms:W3CDTF">2020-12-07T05:42:06Z</dcterms:modified>
</cp:coreProperties>
</file>