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5"/>
  </p:notesMasterIdLst>
  <p:sldIdLst>
    <p:sldId id="256" r:id="rId2"/>
    <p:sldId id="315" r:id="rId3"/>
    <p:sldId id="294" r:id="rId4"/>
    <p:sldId id="295" r:id="rId5"/>
    <p:sldId id="297" r:id="rId6"/>
    <p:sldId id="362" r:id="rId7"/>
    <p:sldId id="343" r:id="rId8"/>
    <p:sldId id="298" r:id="rId9"/>
    <p:sldId id="299" r:id="rId10"/>
    <p:sldId id="300" r:id="rId11"/>
    <p:sldId id="301" r:id="rId12"/>
    <p:sldId id="306" r:id="rId13"/>
    <p:sldId id="307" r:id="rId14"/>
    <p:sldId id="346" r:id="rId15"/>
    <p:sldId id="309" r:id="rId16"/>
    <p:sldId id="318" r:id="rId17"/>
    <p:sldId id="324" r:id="rId18"/>
    <p:sldId id="325" r:id="rId19"/>
    <p:sldId id="326" r:id="rId20"/>
    <p:sldId id="329" r:id="rId21"/>
    <p:sldId id="328" r:id="rId22"/>
    <p:sldId id="330" r:id="rId23"/>
    <p:sldId id="341" r:id="rId24"/>
    <p:sldId id="332" r:id="rId25"/>
    <p:sldId id="333" r:id="rId26"/>
    <p:sldId id="334" r:id="rId27"/>
    <p:sldId id="335" r:id="rId28"/>
    <p:sldId id="371" r:id="rId29"/>
    <p:sldId id="367" r:id="rId30"/>
    <p:sldId id="368" r:id="rId31"/>
    <p:sldId id="369" r:id="rId32"/>
    <p:sldId id="383" r:id="rId33"/>
    <p:sldId id="370" r:id="rId34"/>
    <p:sldId id="320" r:id="rId35"/>
    <p:sldId id="348" r:id="rId36"/>
    <p:sldId id="366" r:id="rId37"/>
    <p:sldId id="347" r:id="rId38"/>
    <p:sldId id="349" r:id="rId39"/>
    <p:sldId id="350" r:id="rId40"/>
    <p:sldId id="351" r:id="rId41"/>
    <p:sldId id="355" r:id="rId42"/>
    <p:sldId id="352" r:id="rId43"/>
    <p:sldId id="354" r:id="rId44"/>
    <p:sldId id="322" r:id="rId45"/>
    <p:sldId id="356" r:id="rId46"/>
    <p:sldId id="357" r:id="rId47"/>
    <p:sldId id="358" r:id="rId48"/>
    <p:sldId id="359" r:id="rId49"/>
    <p:sldId id="360" r:id="rId50"/>
    <p:sldId id="361" r:id="rId51"/>
    <p:sldId id="364" r:id="rId52"/>
    <p:sldId id="365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80" r:id="rId62"/>
    <p:sldId id="381" r:id="rId63"/>
    <p:sldId id="382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660"/>
  </p:normalViewPr>
  <p:slideViewPr>
    <p:cSldViewPr>
      <p:cViewPr varScale="1">
        <p:scale>
          <a:sx n="101" d="100"/>
          <a:sy n="101" d="100"/>
        </p:scale>
        <p:origin x="-7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175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134D-0EB3-42CB-9322-AA369738187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EC0BA4-6C9D-4BAB-A6D4-E771DACF1CDD}" type="slidenum">
              <a:rPr lang="en-US" altLang="zh-TW"/>
              <a:pPr/>
              <a:t>60</a:t>
            </a:fld>
            <a:endParaRPr lang="en-US" altLang="zh-TW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ABD381-FD34-4449-8DDF-B753F9D96FCF}" type="slidenum">
              <a:rPr lang="en-US" altLang="zh-TW"/>
              <a:pPr/>
              <a:t>61</a:t>
            </a:fld>
            <a:endParaRPr lang="en-US" altLang="zh-TW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A0CEFC-CCD5-4F32-8A8A-CFA5FDEEAE60}" type="slidenum">
              <a:rPr lang="en-US" altLang="zh-TW"/>
              <a:pPr/>
              <a:t>62</a:t>
            </a:fld>
            <a:endParaRPr lang="en-US" altLang="zh-TW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82FB9F-C8F4-4BBD-9626-B4F0614B3701}" type="slidenum">
              <a:rPr lang="en-US" altLang="zh-TW"/>
              <a:pPr/>
              <a:t>63</a:t>
            </a:fld>
            <a:endParaRPr lang="en-US" altLang="zh-TW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CED03C63-33A5-4694-8962-6F0994887117}" type="slidenum">
              <a:rPr lang="zh-CN" altLang="en-US" sz="1100">
                <a:ea typeface="SimSun" pitchFamily="2" charset="-122"/>
              </a:rPr>
              <a:pPr/>
              <a:t>32</a:t>
            </a:fld>
            <a:endParaRPr lang="en-US" altLang="zh-CN" sz="1100">
              <a:ea typeface="SimSun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877DE-4C37-4D27-A4DF-BD9290B0F54E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CB836-A8CE-4F19-971A-878BE7BD52A3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5E10C-7FB7-4EAD-9311-7634082CB350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65C672-7BBE-4595-8C92-0C550A7BCF87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30494E-CDE0-41FD-A329-9564A60DA7DF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EA9235-3D14-4EA1-AFF2-F224770ED93E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2FC79-91C1-4AB4-B81F-759EF058056F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23539-C274-414E-836E-21403C9CE2AE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Antisymmetric</a:t>
            </a:r>
            <a:r>
              <a:rPr lang="en-US" dirty="0" smtClean="0"/>
              <a:t>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79388" indent="-179388">
              <a:buNone/>
            </a:pPr>
            <a:r>
              <a:rPr lang="en-US" b="1" dirty="0" err="1" smtClean="0"/>
              <a:t>Definition</a:t>
            </a:r>
            <a:r>
              <a:rPr lang="en-US" dirty="0" err="1" smtClean="0"/>
              <a:t>:A</a:t>
            </a:r>
            <a:r>
              <a:rPr lang="en-US" dirty="0" smtClean="0"/>
              <a:t> relation </a:t>
            </a:r>
            <a:r>
              <a:rPr lang="en-US" i="1" dirty="0" smtClean="0"/>
              <a:t>R</a:t>
            </a:r>
            <a:r>
              <a:rPr lang="en-US" dirty="0" smtClean="0"/>
              <a:t> on a set </a:t>
            </a:r>
            <a:r>
              <a:rPr lang="en-US" i="1" dirty="0" smtClean="0"/>
              <a:t>A</a:t>
            </a:r>
            <a:r>
              <a:rPr lang="en-US" dirty="0" smtClean="0"/>
              <a:t> such that for all</a:t>
            </a:r>
            <a:r>
              <a:rPr lang="en-US" i="1" dirty="0" smtClean="0">
                <a:ea typeface="Cambria Math"/>
              </a:rPr>
              <a:t>   </a:t>
            </a:r>
            <a:r>
              <a:rPr lang="en-US" i="1" dirty="0" err="1" smtClean="0">
                <a:ea typeface="Cambria Math"/>
              </a:rPr>
              <a:t>a,b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A</a:t>
            </a:r>
            <a:r>
              <a:rPr lang="en-US" b="1" i="1" dirty="0" smtClean="0">
                <a:ea typeface="Cambria Math"/>
              </a:rPr>
              <a:t>  </a:t>
            </a:r>
            <a:r>
              <a:rPr lang="en-US" dirty="0" smtClean="0"/>
              <a:t>if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b="1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and </a:t>
            </a:r>
            <a:r>
              <a:rPr lang="en-US" dirty="0" smtClean="0"/>
              <a:t>(</a:t>
            </a:r>
            <a:r>
              <a:rPr lang="en-US" i="1" dirty="0" err="1" smtClean="0"/>
              <a:t>b</a:t>
            </a:r>
            <a:r>
              <a:rPr lang="en-US" dirty="0" err="1" smtClean="0"/>
              <a:t>,</a:t>
            </a:r>
            <a:r>
              <a:rPr lang="en-US" i="1" dirty="0" err="1" smtClean="0"/>
              <a:t>a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 </a:t>
            </a:r>
            <a:r>
              <a:rPr lang="en-US" i="1" dirty="0" smtClean="0">
                <a:ea typeface="Cambria Math"/>
              </a:rPr>
              <a:t>R</a:t>
            </a:r>
            <a:r>
              <a:rPr lang="en-US" b="1" i="1" dirty="0" smtClean="0"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then </a:t>
            </a:r>
            <a:r>
              <a:rPr lang="en-US" i="1" dirty="0" smtClean="0">
                <a:ea typeface="Cambria Math"/>
              </a:rPr>
              <a:t>a = b  </a:t>
            </a:r>
            <a:r>
              <a:rPr lang="en-US" dirty="0" smtClean="0">
                <a:ea typeface="Cambria Math"/>
              </a:rPr>
              <a:t>is called </a:t>
            </a:r>
            <a:r>
              <a:rPr lang="en-US" i="1" dirty="0" err="1" smtClean="0">
                <a:ea typeface="Cambria Math"/>
              </a:rPr>
              <a:t>antisymmetric</a:t>
            </a:r>
            <a:r>
              <a:rPr lang="en-US" dirty="0" smtClean="0">
                <a:ea typeface="Cambria Math"/>
              </a:rPr>
              <a:t>. Written symbolically,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 is </a:t>
            </a:r>
            <a:r>
              <a:rPr lang="en-US" dirty="0" err="1" smtClean="0">
                <a:ea typeface="Cambria Math"/>
              </a:rPr>
              <a:t>antisymmetric</a:t>
            </a:r>
            <a:r>
              <a:rPr lang="en-US" dirty="0" smtClean="0">
                <a:ea typeface="Cambria Math"/>
              </a:rPr>
              <a:t> if and only if 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[(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∊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∧ (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 ∊ </a:t>
            </a:r>
            <a:r>
              <a:rPr lang="en-US" i="1" dirty="0" smtClean="0">
                <a:ea typeface="Cambria Math"/>
              </a:rPr>
              <a:t>R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= </a:t>
            </a:r>
            <a:r>
              <a:rPr lang="en-US" i="1" dirty="0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]</a:t>
            </a:r>
            <a:endParaRPr lang="en-US" dirty="0" smtClean="0">
              <a:ea typeface="Cambria Math"/>
            </a:endParaRPr>
          </a:p>
          <a:p>
            <a:pPr>
              <a:buNone/>
            </a:pPr>
            <a:r>
              <a:rPr lang="en-US" b="1" dirty="0" smtClean="0">
                <a:ea typeface="Cambria Math"/>
              </a:rPr>
              <a:t>Example</a:t>
            </a:r>
            <a:r>
              <a:rPr lang="en-US" dirty="0" smtClean="0">
                <a:ea typeface="Cambria Math"/>
              </a:rPr>
              <a:t>: The following relations  on the integers are </a:t>
            </a:r>
            <a:r>
              <a:rPr lang="en-US" dirty="0" err="1" smtClean="0">
                <a:ea typeface="Cambria Math"/>
              </a:rPr>
              <a:t>antisymmetric</a:t>
            </a:r>
            <a:r>
              <a:rPr lang="en-US" dirty="0" smtClean="0">
                <a:ea typeface="Cambria Math"/>
              </a:rPr>
              <a:t>:</a:t>
            </a:r>
          </a:p>
          <a:p>
            <a:pPr lvl="1">
              <a:buNone/>
            </a:pPr>
            <a:r>
              <a:rPr lang="en-US" i="1" dirty="0" smtClean="0">
                <a:latin typeface="+mj-lt"/>
              </a:rPr>
              <a:t>R</a:t>
            </a:r>
            <a:r>
              <a:rPr lang="en-US" baseline="-25000" dirty="0" smtClean="0">
                <a:latin typeface="+mj-lt"/>
                <a:ea typeface="Cambria Math" pitchFamily="18" charset="0"/>
              </a:rPr>
              <a:t>1 </a:t>
            </a:r>
            <a:r>
              <a:rPr lang="en-US" dirty="0" smtClean="0">
                <a:latin typeface="+mj-lt"/>
              </a:rPr>
              <a:t>= {(</a:t>
            </a:r>
            <a:r>
              <a:rPr lang="en-US" i="1" dirty="0" err="1" smtClean="0">
                <a:latin typeface="+mj-lt"/>
              </a:rPr>
              <a:t>a</a:t>
            </a:r>
            <a:r>
              <a:rPr lang="en-US" dirty="0" err="1" smtClean="0">
                <a:latin typeface="+mj-lt"/>
              </a:rPr>
              <a:t>,</a:t>
            </a:r>
            <a:r>
              <a:rPr lang="en-US" i="1" dirty="0" err="1" smtClean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) | 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  <a:ea typeface="Cambria Math"/>
              </a:rPr>
              <a:t>≤ </a:t>
            </a:r>
            <a:r>
              <a:rPr lang="en-US" i="1" dirty="0" smtClean="0">
                <a:latin typeface="+mj-lt"/>
                <a:ea typeface="Cambria Math"/>
              </a:rPr>
              <a:t>b</a:t>
            </a:r>
            <a:r>
              <a:rPr lang="en-US" dirty="0" smtClean="0">
                <a:latin typeface="+mj-lt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>
                <a:latin typeface="+mj-lt"/>
              </a:rPr>
              <a:t>R</a:t>
            </a:r>
            <a:r>
              <a:rPr lang="en-US" baseline="-25000" dirty="0" smtClean="0">
                <a:latin typeface="+mj-lt"/>
                <a:ea typeface="Cambria Math" pitchFamily="18" charset="0"/>
              </a:rPr>
              <a:t>2 </a:t>
            </a:r>
            <a:r>
              <a:rPr lang="en-US" dirty="0" smtClean="0">
                <a:latin typeface="+mj-lt"/>
              </a:rPr>
              <a:t>= {(</a:t>
            </a:r>
            <a:r>
              <a:rPr lang="en-US" i="1" dirty="0" err="1" smtClean="0">
                <a:latin typeface="+mj-lt"/>
              </a:rPr>
              <a:t>a</a:t>
            </a:r>
            <a:r>
              <a:rPr lang="en-US" dirty="0" err="1" smtClean="0">
                <a:latin typeface="+mj-lt"/>
              </a:rPr>
              <a:t>,</a:t>
            </a:r>
            <a:r>
              <a:rPr lang="en-US" i="1" dirty="0" err="1" smtClean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) | 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  <a:ea typeface="Cambria Math"/>
              </a:rPr>
              <a:t>&gt; </a:t>
            </a:r>
            <a:r>
              <a:rPr lang="en-US" i="1" dirty="0" smtClean="0">
                <a:latin typeface="+mj-lt"/>
                <a:ea typeface="Cambria Math"/>
              </a:rPr>
              <a:t>b</a:t>
            </a:r>
            <a:r>
              <a:rPr lang="en-US" dirty="0" smtClean="0">
                <a:latin typeface="+mj-lt"/>
                <a:ea typeface="Cambria Math"/>
              </a:rPr>
              <a:t>},</a:t>
            </a:r>
            <a:endParaRPr lang="en-US" dirty="0" smtClean="0">
              <a:latin typeface="+mj-lt"/>
            </a:endParaRPr>
          </a:p>
          <a:p>
            <a:pPr lvl="1">
              <a:buNone/>
            </a:pPr>
            <a:r>
              <a:rPr lang="en-US" i="1" dirty="0" smtClean="0">
                <a:latin typeface="+mj-lt"/>
              </a:rPr>
              <a:t>R</a:t>
            </a:r>
            <a:r>
              <a:rPr lang="en-US" baseline="-25000" dirty="0" smtClean="0">
                <a:latin typeface="+mj-lt"/>
                <a:ea typeface="Cambria Math" pitchFamily="18" charset="0"/>
              </a:rPr>
              <a:t>4 </a:t>
            </a:r>
            <a:r>
              <a:rPr lang="en-US" dirty="0" smtClean="0">
                <a:latin typeface="+mj-lt"/>
              </a:rPr>
              <a:t>= {(</a:t>
            </a:r>
            <a:r>
              <a:rPr lang="en-US" i="1" dirty="0" err="1" smtClean="0">
                <a:latin typeface="+mj-lt"/>
              </a:rPr>
              <a:t>a</a:t>
            </a:r>
            <a:r>
              <a:rPr lang="en-US" dirty="0" err="1" smtClean="0">
                <a:latin typeface="+mj-lt"/>
              </a:rPr>
              <a:t>,</a:t>
            </a:r>
            <a:r>
              <a:rPr lang="en-US" i="1" dirty="0" err="1" smtClean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) | 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  <a:ea typeface="Cambria Math"/>
              </a:rPr>
              <a:t>= </a:t>
            </a:r>
            <a:r>
              <a:rPr lang="en-US" i="1" dirty="0" smtClean="0">
                <a:latin typeface="+mj-lt"/>
                <a:ea typeface="Cambria Math"/>
              </a:rPr>
              <a:t>b</a:t>
            </a:r>
            <a:r>
              <a:rPr lang="en-US" dirty="0" smtClean="0">
                <a:latin typeface="+mj-lt"/>
                <a:ea typeface="Cambria Math"/>
              </a:rPr>
              <a:t>},</a:t>
            </a:r>
            <a:endParaRPr lang="en-US" dirty="0" smtClean="0">
              <a:latin typeface="+mj-lt"/>
            </a:endParaRPr>
          </a:p>
          <a:p>
            <a:pPr lvl="1">
              <a:buNone/>
            </a:pPr>
            <a:r>
              <a:rPr lang="en-US" i="1" dirty="0" smtClean="0">
                <a:latin typeface="+mj-lt"/>
              </a:rPr>
              <a:t>R</a:t>
            </a:r>
            <a:r>
              <a:rPr lang="en-US" baseline="-25000" dirty="0" smtClean="0">
                <a:latin typeface="+mj-lt"/>
                <a:ea typeface="Cambria Math" pitchFamily="18" charset="0"/>
              </a:rPr>
              <a:t>5 </a:t>
            </a:r>
            <a:r>
              <a:rPr lang="en-US" dirty="0" smtClean="0">
                <a:latin typeface="+mj-lt"/>
              </a:rPr>
              <a:t>= {(</a:t>
            </a:r>
            <a:r>
              <a:rPr lang="en-US" i="1" dirty="0" err="1" smtClean="0">
                <a:latin typeface="+mj-lt"/>
              </a:rPr>
              <a:t>a</a:t>
            </a:r>
            <a:r>
              <a:rPr lang="en-US" dirty="0" err="1" smtClean="0">
                <a:latin typeface="+mj-lt"/>
              </a:rPr>
              <a:t>,</a:t>
            </a:r>
            <a:r>
              <a:rPr lang="en-US" i="1" dirty="0" err="1" smtClean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) | 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  <a:ea typeface="Cambria Math"/>
              </a:rPr>
              <a:t>= </a:t>
            </a:r>
            <a:r>
              <a:rPr lang="en-US" i="1" dirty="0" smtClean="0">
                <a:latin typeface="+mj-lt"/>
                <a:ea typeface="Cambria Math"/>
              </a:rPr>
              <a:t>b </a:t>
            </a:r>
            <a:r>
              <a:rPr lang="en-US" dirty="0" smtClean="0">
                <a:latin typeface="+mj-lt"/>
                <a:ea typeface="Cambria Math"/>
              </a:rPr>
              <a:t>+ 1}.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The following relations are not </a:t>
            </a:r>
            <a:r>
              <a:rPr lang="en-US" dirty="0" err="1" smtClean="0">
                <a:latin typeface="Cambria Math"/>
                <a:ea typeface="Cambria Math"/>
              </a:rPr>
              <a:t>antisymmetric</a:t>
            </a:r>
            <a:r>
              <a:rPr lang="en-US" dirty="0" smtClean="0">
                <a:latin typeface="Cambria Math"/>
                <a:ea typeface="Cambria Math"/>
              </a:rPr>
              <a:t>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latin typeface="+mj-lt"/>
                <a:ea typeface="Cambria Math"/>
              </a:rPr>
              <a:t>a </a:t>
            </a:r>
            <a:r>
              <a:rPr lang="en-US" dirty="0" smtClean="0">
                <a:latin typeface="+mj-lt"/>
                <a:ea typeface="Cambria Math"/>
              </a:rPr>
              <a:t>=</a:t>
            </a:r>
            <a:r>
              <a:rPr lang="en-US" i="1" dirty="0" smtClean="0">
                <a:latin typeface="+mj-lt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 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                   (note that both (1,−1) and (−1,1) belong to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),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 (note that both (1,2) and (2,1) belong to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3124200"/>
            <a:ext cx="457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For any integer, if a</a:t>
            </a:r>
            <a:r>
              <a:rPr lang="en-US" i="1" dirty="0" smtClean="0">
                <a:latin typeface="+mj-lt"/>
              </a:rPr>
              <a:t> a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  <a:ea typeface="Cambria Math"/>
              </a:rPr>
              <a:t>≤ </a:t>
            </a:r>
            <a:r>
              <a:rPr lang="en-US" i="1" dirty="0" smtClean="0">
                <a:latin typeface="+mj-lt"/>
                <a:ea typeface="Cambria Math"/>
              </a:rPr>
              <a:t>b </a:t>
            </a:r>
            <a:r>
              <a:rPr lang="en-US" dirty="0" smtClean="0">
                <a:latin typeface="+mj-lt"/>
                <a:ea typeface="Cambria Math"/>
              </a:rPr>
              <a:t>and </a:t>
            </a:r>
            <a:r>
              <a:rPr lang="en-US" i="1" dirty="0" smtClean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  <a:ea typeface="Cambria Math"/>
              </a:rPr>
              <a:t>≤ </a:t>
            </a:r>
            <a:r>
              <a:rPr lang="en-US" i="1" dirty="0" smtClean="0">
                <a:latin typeface="+mj-lt"/>
                <a:ea typeface="Cambria Math"/>
              </a:rPr>
              <a:t>a, </a:t>
            </a:r>
            <a:r>
              <a:rPr lang="en-US" dirty="0" smtClean="0">
                <a:latin typeface="+mj-lt"/>
                <a:ea typeface="Cambria Math"/>
              </a:rPr>
              <a:t>then</a:t>
            </a:r>
            <a:r>
              <a:rPr lang="en-US" i="1" dirty="0" smtClean="0">
                <a:latin typeface="+mj-lt"/>
                <a:ea typeface="Cambria Math"/>
              </a:rPr>
              <a:t> a = b. </a:t>
            </a:r>
            <a:endParaRPr lang="en-US" dirty="0"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95600" y="3200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   Definition: </a:t>
            </a:r>
            <a:r>
              <a:rPr lang="en-US" dirty="0" smtClean="0"/>
              <a:t>A relation </a:t>
            </a:r>
            <a:r>
              <a:rPr lang="en-US" i="1" dirty="0" smtClean="0"/>
              <a:t>R</a:t>
            </a:r>
            <a:r>
              <a:rPr lang="en-US" dirty="0" smtClean="0"/>
              <a:t> on a set </a:t>
            </a:r>
            <a:r>
              <a:rPr lang="en-US" i="1" dirty="0" smtClean="0"/>
              <a:t>A</a:t>
            </a:r>
            <a:r>
              <a:rPr lang="en-US" dirty="0" smtClean="0"/>
              <a:t> is called </a:t>
            </a:r>
            <a:r>
              <a:rPr lang="en-US" dirty="0" smtClean="0">
                <a:solidFill>
                  <a:srgbClr val="FF0000"/>
                </a:solidFill>
              </a:rPr>
              <a:t>transitive</a:t>
            </a:r>
            <a:r>
              <a:rPr lang="en-US" dirty="0" smtClean="0"/>
              <a:t> if whenever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b="1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and </a:t>
            </a:r>
            <a:r>
              <a:rPr lang="en-US" dirty="0" smtClean="0"/>
              <a:t>(</a:t>
            </a:r>
            <a:r>
              <a:rPr lang="en-US" i="1" dirty="0" err="1" smtClean="0"/>
              <a:t>b</a:t>
            </a:r>
            <a:r>
              <a:rPr lang="en-US" dirty="0" err="1" smtClean="0"/>
              <a:t>,</a:t>
            </a:r>
            <a:r>
              <a:rPr lang="en-US" i="1" dirty="0" err="1" smtClean="0"/>
              <a:t>c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, then 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c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, for all </a:t>
            </a:r>
            <a:r>
              <a:rPr lang="en-US" i="1" dirty="0" err="1" smtClean="0">
                <a:ea typeface="Cambria Math"/>
              </a:rPr>
              <a:t>a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b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c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. Written symbolically,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 is transitive if and only if 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     ∀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∀</a:t>
            </a:r>
            <a:r>
              <a:rPr lang="en-US" i="1" dirty="0" smtClean="0">
                <a:ea typeface="Cambria Math"/>
              </a:rPr>
              <a:t>z</a:t>
            </a:r>
            <a:r>
              <a:rPr lang="en-US" dirty="0" smtClean="0">
                <a:latin typeface="Cambria Math"/>
                <a:ea typeface="Cambria Math"/>
              </a:rPr>
              <a:t>[(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∊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∧ (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z</a:t>
            </a:r>
            <a:r>
              <a:rPr lang="en-US" dirty="0" smtClean="0">
                <a:latin typeface="Cambria Math"/>
                <a:ea typeface="Cambria Math"/>
              </a:rPr>
              <a:t>) ∊ R ⟶ 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z</a:t>
            </a:r>
            <a:r>
              <a:rPr lang="en-US" dirty="0" smtClean="0">
                <a:latin typeface="Cambria Math"/>
                <a:ea typeface="Cambria Math"/>
              </a:rPr>
              <a:t>) ∊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]</a:t>
            </a:r>
            <a:endParaRPr lang="en-US" dirty="0" smtClean="0">
              <a:ea typeface="Cambria Math"/>
            </a:endParaRPr>
          </a:p>
          <a:p>
            <a:r>
              <a:rPr lang="en-US" b="1" dirty="0" smtClean="0">
                <a:ea typeface="Cambria Math"/>
              </a:rPr>
              <a:t>Example</a:t>
            </a:r>
            <a:r>
              <a:rPr lang="en-US" dirty="0" smtClean="0">
                <a:ea typeface="Cambria Math"/>
              </a:rPr>
              <a:t>: The following relations  on the integers are transitive: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The following are not transitive: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 (note that both (3,2) and (4,3) belong to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/>
                <a:ea typeface="Cambria Math"/>
              </a:rPr>
              <a:t>, but not (3,3)),</a:t>
            </a:r>
          </a:p>
          <a:p>
            <a:pPr lvl="1">
              <a:buNone/>
            </a:pP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 (note that both (2,1) and (1,2) belong to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, but not (2,2)).</a:t>
            </a: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>
              <a:ea typeface="Cambria Math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276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86200" y="3124200"/>
            <a:ext cx="495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every integer,</a:t>
            </a:r>
            <a:r>
              <a:rPr lang="en-US" i="1" dirty="0" smtClean="0"/>
              <a:t> 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and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ea typeface="Cambria Math"/>
              </a:rPr>
              <a:t>c</a:t>
            </a:r>
            <a:r>
              <a:rPr lang="en-US" i="1" dirty="0" smtClean="0">
                <a:latin typeface="Cambria Math"/>
                <a:ea typeface="Cambria Math"/>
              </a:rPr>
              <a:t>, </a:t>
            </a:r>
            <a:r>
              <a:rPr lang="en-US" dirty="0" smtClean="0">
                <a:latin typeface="Cambria Math"/>
                <a:ea typeface="Cambria Math"/>
              </a:rPr>
              <a:t>then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ea typeface="Cambria Math"/>
              </a:rPr>
              <a:t>c. 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Given two relations </a:t>
            </a:r>
            <a:r>
              <a:rPr lang="en-US" sz="2400" i="1" dirty="0" smtClean="0"/>
              <a:t>R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 and </a:t>
            </a:r>
            <a:r>
              <a:rPr lang="en-US" sz="2400" i="1" dirty="0" smtClean="0"/>
              <a:t>R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, we can combine them using </a:t>
            </a:r>
            <a:r>
              <a:rPr lang="en-US" sz="2400" dirty="0" smtClean="0">
                <a:solidFill>
                  <a:srgbClr val="FF0000"/>
                </a:solidFill>
              </a:rPr>
              <a:t>basic set operations </a:t>
            </a:r>
            <a:r>
              <a:rPr lang="en-US" sz="2400" dirty="0" smtClean="0"/>
              <a:t>to form new relations such as </a:t>
            </a:r>
          </a:p>
          <a:p>
            <a:pPr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R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∪</a:t>
            </a:r>
            <a:r>
              <a:rPr lang="en-US" sz="2400" dirty="0" smtClean="0"/>
              <a:t> </a:t>
            </a:r>
            <a:r>
              <a:rPr lang="en-US" sz="2400" i="1" dirty="0" smtClean="0"/>
              <a:t>R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, </a:t>
            </a:r>
            <a:r>
              <a:rPr lang="en-US" sz="2400" i="1" dirty="0" smtClean="0"/>
              <a:t>R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∩</a:t>
            </a:r>
            <a:r>
              <a:rPr lang="en-US" sz="2400" dirty="0" smtClean="0"/>
              <a:t> </a:t>
            </a:r>
            <a:r>
              <a:rPr lang="en-US" sz="2400" i="1" dirty="0" smtClean="0"/>
              <a:t>R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, </a:t>
            </a:r>
            <a:r>
              <a:rPr lang="en-US" sz="2400" i="1" dirty="0" smtClean="0"/>
              <a:t>R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− </a:t>
            </a:r>
            <a:r>
              <a:rPr lang="en-US" sz="2400" i="1" dirty="0" smtClean="0"/>
              <a:t>R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, and</a:t>
            </a:r>
            <a:r>
              <a:rPr lang="en-US" sz="2400" i="1" dirty="0" smtClean="0"/>
              <a:t> R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−</a:t>
            </a:r>
            <a:r>
              <a:rPr lang="en-US" sz="2400" dirty="0" smtClean="0"/>
              <a:t> </a:t>
            </a:r>
            <a:r>
              <a:rPr lang="en-US" sz="2400" i="1" dirty="0" smtClean="0"/>
              <a:t>R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Example</a:t>
            </a:r>
            <a:r>
              <a:rPr lang="en-US" sz="2400" dirty="0" smtClean="0"/>
              <a:t>: Let </a:t>
            </a:r>
            <a:r>
              <a:rPr lang="en-US" sz="2400" i="1" dirty="0" smtClean="0"/>
              <a:t>A</a:t>
            </a:r>
            <a:r>
              <a:rPr lang="en-US" sz="2400" dirty="0" smtClean="0"/>
              <a:t> = {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sz="2400" dirty="0" smtClean="0"/>
              <a:t>}</a:t>
            </a:r>
            <a:r>
              <a:rPr lang="en-US" sz="2400" i="1" dirty="0" smtClean="0"/>
              <a:t> </a:t>
            </a:r>
            <a:r>
              <a:rPr lang="en-US" sz="2400" dirty="0" smtClean="0"/>
              <a:t>and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i="1" dirty="0" smtClean="0"/>
              <a:t>= </a:t>
            </a:r>
            <a:r>
              <a:rPr lang="en-US" sz="2400" dirty="0" smtClean="0"/>
              <a:t>{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1,2,3,4</a:t>
            </a:r>
            <a:r>
              <a:rPr lang="en-US" sz="2400" dirty="0" smtClean="0"/>
              <a:t>}. The relations </a:t>
            </a:r>
          </a:p>
          <a:p>
            <a:pPr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R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 = {(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sz="2400" dirty="0" smtClean="0"/>
              <a:t>),(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2,2</a:t>
            </a:r>
            <a:r>
              <a:rPr lang="en-US" sz="2400" dirty="0" smtClean="0"/>
              <a:t>),(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3,3</a:t>
            </a:r>
            <a:r>
              <a:rPr lang="en-US" sz="2400" dirty="0" smtClean="0"/>
              <a:t>)} and </a:t>
            </a:r>
            <a:r>
              <a:rPr lang="en-US" sz="2400" i="1" dirty="0" smtClean="0"/>
              <a:t>R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 = {(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sz="2400" dirty="0" smtClean="0"/>
              <a:t>),(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sz="2400" dirty="0" smtClean="0"/>
              <a:t>),(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1,3</a:t>
            </a:r>
            <a:r>
              <a:rPr lang="en-US" sz="2400" dirty="0" smtClean="0"/>
              <a:t>),(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sz="2400" dirty="0" smtClean="0"/>
              <a:t>)} can be combined using basic set operations to form new relations:</a:t>
            </a: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1910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∪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800" dirty="0" smtClean="0"/>
              <a:t>={(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1,3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2,2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3,3</a:t>
            </a:r>
            <a:r>
              <a:rPr lang="en-US" sz="2800" dirty="0" smtClean="0"/>
              <a:t>)}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48006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∩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800" dirty="0" smtClean="0"/>
              <a:t>={(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sz="2800" dirty="0" smtClean="0"/>
              <a:t>)}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53340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−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800" dirty="0" smtClean="0"/>
              <a:t>={(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2,2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3,3</a:t>
            </a:r>
            <a:r>
              <a:rPr lang="en-US" sz="2800" dirty="0" smtClean="0"/>
              <a:t>)} 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58674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−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800" dirty="0" smtClean="0"/>
              <a:t>={(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1,3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sz="2800" dirty="0" smtClean="0"/>
              <a:t>)}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Definition:</a:t>
            </a:r>
            <a:r>
              <a:rPr lang="en-US" dirty="0" smtClean="0"/>
              <a:t>  Suppose</a:t>
            </a:r>
          </a:p>
          <a:p>
            <a:pPr lvl="1"/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is a relation from a set </a:t>
            </a:r>
            <a:r>
              <a:rPr lang="en-US" i="1" dirty="0" smtClean="0"/>
              <a:t>A</a:t>
            </a:r>
            <a:r>
              <a:rPr lang="en-US" dirty="0" smtClean="0"/>
              <a:t> to a set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is a relation from </a:t>
            </a:r>
            <a:r>
              <a:rPr lang="en-US" i="1" dirty="0" smtClean="0"/>
              <a:t>B</a:t>
            </a:r>
            <a:r>
              <a:rPr lang="en-US" dirty="0" smtClean="0"/>
              <a:t> to a set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Then the </a:t>
            </a:r>
            <a:r>
              <a:rPr lang="en-US" i="1" dirty="0" smtClean="0"/>
              <a:t>composition</a:t>
            </a:r>
            <a:r>
              <a:rPr lang="en-US" dirty="0" smtClean="0"/>
              <a:t> (or </a:t>
            </a:r>
            <a:r>
              <a:rPr lang="en-US" i="1" dirty="0" smtClean="0"/>
              <a:t>composite</a:t>
            </a:r>
            <a:r>
              <a:rPr lang="en-US" dirty="0" smtClean="0"/>
              <a:t>) of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baseline="-25000" dirty="0" smtClean="0"/>
              <a:t>  </a:t>
            </a:r>
            <a:r>
              <a:rPr lang="en-US" dirty="0" smtClean="0"/>
              <a:t>and</a:t>
            </a:r>
            <a:r>
              <a:rPr lang="en-US" b="1" baseline="-25000" dirty="0" smtClean="0"/>
              <a:t>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b="1" dirty="0" smtClean="0"/>
              <a:t> denoted as </a:t>
            </a:r>
            <a:r>
              <a:rPr lang="en-US" altLang="zh-TW" i="1" dirty="0" smtClean="0"/>
              <a:t>R</a:t>
            </a:r>
            <a:r>
              <a:rPr lang="en-US" altLang="zh-TW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zh-TW" b="1" dirty="0" smtClean="0">
                <a:latin typeface="Cambria Math"/>
                <a:ea typeface="Cambria Math"/>
              </a:rPr>
              <a:t>∘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  <a:r>
              <a:rPr lang="en-US" altLang="zh-TW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is a relation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C</a:t>
            </a:r>
            <a:r>
              <a:rPr lang="en-US" dirty="0" smtClean="0"/>
              <a:t> where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x,y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is a member of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 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y,z</a:t>
            </a:r>
            <a:r>
              <a:rPr lang="en-US" dirty="0" smtClean="0"/>
              <a:t>)</a:t>
            </a:r>
            <a:r>
              <a:rPr lang="en-US" i="1" dirty="0" smtClean="0"/>
              <a:t>  </a:t>
            </a:r>
            <a:r>
              <a:rPr lang="en-US" dirty="0" smtClean="0"/>
              <a:t>is a member of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/>
              <a:t>,</a:t>
            </a:r>
            <a:r>
              <a:rPr lang="en-US" dirty="0" smtClean="0"/>
              <a:t> then (</a:t>
            </a:r>
            <a:r>
              <a:rPr lang="en-US" i="1" dirty="0" err="1" smtClean="0"/>
              <a:t>x,z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is a member of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>
                <a:latin typeface="Cambria Math"/>
                <a:ea typeface="Cambria Math"/>
              </a:rPr>
              <a:t>∘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  <a:endParaRPr lang="en-US" i="1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9154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Representing the Composition of a Relation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2209800" y="2209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09800" y="3124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2133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10" name="Oval 9"/>
          <p:cNvSpPr/>
          <p:nvPr/>
        </p:nvSpPr>
        <p:spPr>
          <a:xfrm>
            <a:off x="44958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72000" y="2895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3886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482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1676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05600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5600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56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47800" y="3048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4114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7467600" y="1676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w</a:t>
            </a:r>
            <a:endParaRPr lang="en-US" sz="2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43800" y="2514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x</a:t>
            </a:r>
            <a:endParaRPr lang="en-US" sz="28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7543800" y="3276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y</a:t>
            </a:r>
            <a:endParaRPr lang="en-US" sz="28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43800" y="4648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z</a:t>
            </a:r>
            <a:endParaRPr lang="en-US" sz="28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0" y="1600200"/>
            <a:ext cx="7620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6400" y="1600200"/>
            <a:ext cx="762000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43200" y="2438400"/>
            <a:ext cx="16764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628900" y="2705100"/>
            <a:ext cx="2057400" cy="1981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105400" y="2057400"/>
            <a:ext cx="137160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29200" y="2286000"/>
            <a:ext cx="16002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4724400" y="2819400"/>
            <a:ext cx="2209800" cy="16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400" y="56388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sz="3200" i="1" dirty="0" smtClean="0"/>
              <a:t>R</a:t>
            </a:r>
            <a:r>
              <a:rPr lang="en-US" sz="32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200" b="1" dirty="0" smtClean="0">
                <a:latin typeface="Cambria Math"/>
                <a:ea typeface="Cambria Math"/>
              </a:rPr>
              <a:t>∘</a:t>
            </a:r>
            <a:r>
              <a:rPr lang="en-US" sz="3200" dirty="0" smtClean="0"/>
              <a:t> </a:t>
            </a:r>
            <a:r>
              <a:rPr lang="en-US" sz="3200" i="1" dirty="0" smtClean="0"/>
              <a:t>R</a:t>
            </a:r>
            <a:r>
              <a:rPr lang="en-US" sz="3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3200" b="1" baseline="-25000" dirty="0" smtClean="0"/>
              <a:t>  </a:t>
            </a:r>
            <a:r>
              <a:rPr lang="en-US" sz="3200" b="1" dirty="0" smtClean="0"/>
              <a:t>= </a:t>
            </a:r>
            <a:r>
              <a:rPr lang="en-US" sz="3200" dirty="0" smtClean="0"/>
              <a:t>{(</a:t>
            </a:r>
            <a:r>
              <a:rPr lang="en-US" sz="3200" i="1" dirty="0" err="1" smtClean="0"/>
              <a:t>b</a:t>
            </a:r>
            <a:r>
              <a:rPr lang="en-US" sz="3200" dirty="0" err="1" smtClean="0"/>
              <a:t>,</a:t>
            </a:r>
            <a:r>
              <a:rPr lang="en-US" sz="3200" i="1" dirty="0" err="1" smtClean="0"/>
              <a:t>x</a:t>
            </a:r>
            <a:r>
              <a:rPr lang="en-US" sz="3200" dirty="0" smtClean="0"/>
              <a:t>),(</a:t>
            </a:r>
            <a:r>
              <a:rPr lang="en-US" sz="3200" i="1" dirty="0" err="1" smtClean="0"/>
              <a:t>b</a:t>
            </a:r>
            <a:r>
              <a:rPr lang="en-US" sz="3200" dirty="0" err="1" smtClean="0"/>
              <a:t>,</a:t>
            </a:r>
            <a:r>
              <a:rPr lang="en-US" sz="3200" i="1" dirty="0" err="1" smtClean="0"/>
              <a:t>z</a:t>
            </a:r>
            <a:r>
              <a:rPr lang="en-US" sz="3200" dirty="0" smtClean="0"/>
              <a:t>)}</a:t>
            </a:r>
            <a:endParaRPr lang="en-US" sz="3200" dirty="0"/>
          </a:p>
        </p:txBody>
      </p:sp>
      <p:sp>
        <p:nvSpPr>
          <p:cNvPr id="34" name="Right Brace 33"/>
          <p:cNvSpPr/>
          <p:nvPr/>
        </p:nvSpPr>
        <p:spPr>
          <a:xfrm>
            <a:off x="5105400" y="1676400"/>
            <a:ext cx="609600" cy="3733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>
            <a:off x="914400" y="1600200"/>
            <a:ext cx="533400" cy="3810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8229600" y="1752600"/>
            <a:ext cx="609600" cy="365760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>
            <a:off x="3733800" y="1676400"/>
            <a:ext cx="609600" cy="373380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14800" y="2819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n</a:t>
            </a:r>
            <a:endParaRPr lang="en-US" sz="28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4114800" y="1752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m</a:t>
            </a:r>
            <a:endParaRPr lang="en-US" sz="28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4114800" y="3581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o</a:t>
            </a:r>
            <a:endParaRPr lang="en-US" sz="28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91000" y="4648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Powers of a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8915400" cy="5105400"/>
          </a:xfrm>
        </p:spPr>
        <p:txBody>
          <a:bodyPr>
            <a:normAutofit fontScale="55000" lnSpcReduction="20000"/>
          </a:bodyPr>
          <a:lstStyle/>
          <a:p>
            <a:pPr marL="263525" indent="-263525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 Let </a:t>
            </a:r>
            <a:r>
              <a:rPr lang="en-US" i="1" dirty="0" smtClean="0"/>
              <a:t>R</a:t>
            </a:r>
            <a:r>
              <a:rPr lang="en-US" dirty="0" smtClean="0"/>
              <a:t> be a binary relation on </a:t>
            </a:r>
            <a:r>
              <a:rPr lang="en-US" i="1" dirty="0" smtClean="0"/>
              <a:t>A</a:t>
            </a:r>
            <a:r>
              <a:rPr lang="en-US" dirty="0" smtClean="0"/>
              <a:t>. Then the powers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dirty="0" smtClean="0"/>
              <a:t> of the relation </a:t>
            </a:r>
            <a:r>
              <a:rPr lang="en-US" i="1" dirty="0" smtClean="0"/>
              <a:t>R</a:t>
            </a:r>
            <a:r>
              <a:rPr lang="en-US" dirty="0" smtClean="0"/>
              <a:t> can be defined recursively by:</a:t>
            </a:r>
          </a:p>
          <a:p>
            <a:pPr lvl="1"/>
            <a:r>
              <a:rPr lang="en-US" sz="3300" i="1" dirty="0" smtClean="0"/>
              <a:t>R</a:t>
            </a:r>
            <a:r>
              <a:rPr lang="en-US" sz="3300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300" dirty="0" smtClean="0"/>
              <a:t> = </a:t>
            </a:r>
            <a:r>
              <a:rPr lang="en-US" sz="3300" i="1" dirty="0" smtClean="0"/>
              <a:t>R</a:t>
            </a:r>
          </a:p>
          <a:p>
            <a:pPr lvl="1"/>
            <a:r>
              <a:rPr lang="en-US" sz="3300" i="1" dirty="0" smtClean="0"/>
              <a:t>R</a:t>
            </a:r>
            <a:r>
              <a:rPr lang="en-US" sz="3300" i="1" baseline="30000" dirty="0" smtClean="0"/>
              <a:t>n</a:t>
            </a:r>
            <a:r>
              <a:rPr lang="en-US" sz="3300" baseline="30000" dirty="0" smtClean="0"/>
              <a:t>+</a:t>
            </a:r>
            <a:r>
              <a:rPr lang="en-US" sz="3300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300" dirty="0" smtClean="0"/>
              <a:t> = </a:t>
            </a:r>
            <a:r>
              <a:rPr lang="en-US" sz="3300" i="1" dirty="0" err="1" smtClean="0"/>
              <a:t>R</a:t>
            </a:r>
            <a:r>
              <a:rPr lang="en-US" sz="3300" i="1" baseline="30000" dirty="0" err="1" smtClean="0"/>
              <a:t>n</a:t>
            </a:r>
            <a:r>
              <a:rPr lang="en-US" sz="3300" b="1" baseline="30000" dirty="0" smtClean="0"/>
              <a:t> </a:t>
            </a:r>
            <a:r>
              <a:rPr lang="en-US" sz="3300" b="1" dirty="0" smtClean="0">
                <a:latin typeface="Cambria Math"/>
                <a:ea typeface="Cambria Math"/>
              </a:rPr>
              <a:t>∘</a:t>
            </a:r>
            <a:r>
              <a:rPr lang="en-US" sz="3300" dirty="0" smtClean="0"/>
              <a:t> </a:t>
            </a:r>
            <a:r>
              <a:rPr lang="en-US" sz="3300" i="1" dirty="0" smtClean="0"/>
              <a:t>R</a:t>
            </a:r>
          </a:p>
          <a:p>
            <a:pPr>
              <a:buNone/>
            </a:pPr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: </a:t>
            </a:r>
            <a:r>
              <a:rPr lang="en-US" dirty="0" smtClean="0"/>
              <a:t>The relation </a:t>
            </a:r>
            <a:r>
              <a:rPr lang="en-US" i="1" dirty="0" smtClean="0"/>
              <a:t>R</a:t>
            </a:r>
            <a:r>
              <a:rPr lang="en-US" dirty="0" smtClean="0"/>
              <a:t> on a set </a:t>
            </a:r>
            <a:r>
              <a:rPr lang="en-US" i="1" dirty="0" smtClean="0"/>
              <a:t>A</a:t>
            </a:r>
            <a:r>
              <a:rPr lang="en-US" dirty="0" smtClean="0"/>
              <a:t> is transitive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for </a:t>
            </a:r>
            <a:r>
              <a:rPr lang="en-US" i="1" dirty="0" smtClean="0"/>
              <a:t>n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 </a:t>
            </a:r>
            <a:r>
              <a:rPr lang="en-US" i="1" dirty="0" smtClean="0"/>
              <a:t>….</a:t>
            </a:r>
          </a:p>
          <a:p>
            <a:pPr>
              <a:buNone/>
            </a:pPr>
            <a:r>
              <a:rPr lang="en-US" i="1" dirty="0" smtClean="0"/>
              <a:t>Proof:</a:t>
            </a:r>
          </a:p>
          <a:p>
            <a:pPr marL="514350" indent="-334963">
              <a:buNone/>
            </a:pPr>
            <a:r>
              <a:rPr lang="en-US" i="1" dirty="0" smtClean="0">
                <a:sym typeface="Symbol"/>
              </a:rPr>
              <a:t>(1) (if)</a:t>
            </a:r>
          </a:p>
          <a:p>
            <a:pPr marL="514350" indent="-334963">
              <a:buNone/>
            </a:pPr>
            <a:r>
              <a:rPr lang="en-US" i="1" dirty="0">
                <a:sym typeface="Symbol"/>
              </a:rPr>
              <a:t>	</a:t>
            </a:r>
            <a:r>
              <a:rPr lang="en-US" altLang="zh-TW" i="1" dirty="0" smtClean="0"/>
              <a:t> </a:t>
            </a:r>
            <a:r>
              <a:rPr lang="en-US" altLang="zh-TW" i="1" dirty="0" err="1" smtClean="0"/>
              <a:t>R</a:t>
            </a:r>
            <a:r>
              <a:rPr lang="en-US" altLang="zh-TW" i="1" baseline="30000" dirty="0" err="1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ambria Math"/>
                <a:ea typeface="Cambria Math"/>
              </a:rPr>
              <a:t>⊆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</a:t>
            </a:r>
            <a:r>
              <a:rPr lang="en-US" altLang="zh-TW" i="1" dirty="0" smtClean="0"/>
              <a:t> R</a:t>
            </a:r>
            <a:r>
              <a:rPr lang="en-US" altLang="zh-TW" i="1" baseline="30000" dirty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ambria Math"/>
                <a:ea typeface="Cambria Math"/>
              </a:rPr>
              <a:t>⊆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 Based on the definition of </a:t>
            </a:r>
            <a:r>
              <a:rPr lang="en-US" altLang="zh-TW" i="1" dirty="0" smtClean="0">
                <a:sym typeface="Symbol"/>
              </a:rPr>
              <a:t>R</a:t>
            </a:r>
            <a:r>
              <a:rPr lang="en-US" altLang="zh-TW" b="1" dirty="0" smtClean="0">
                <a:latin typeface="Cambria Math"/>
                <a:ea typeface="Cambria Math"/>
              </a:rPr>
              <a:t>∘</a:t>
            </a:r>
            <a:r>
              <a:rPr lang="en-US" altLang="zh-TW" i="1" dirty="0" smtClean="0"/>
              <a:t>R, </a:t>
            </a:r>
            <a:r>
              <a:rPr lang="en-US" altLang="zh-TW" b="1" dirty="0" smtClean="0">
                <a:solidFill>
                  <a:srgbClr val="FF0000"/>
                </a:solidFill>
                <a:sym typeface="Symbol"/>
              </a:rPr>
              <a:t></a:t>
            </a:r>
            <a:r>
              <a:rPr lang="en-US" altLang="zh-TW" i="1" dirty="0" smtClean="0">
                <a:sym typeface="Symbol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a,b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>
                <a:solidFill>
                  <a:srgbClr val="FF0000"/>
                </a:solidFill>
                <a:sym typeface="Symbol"/>
              </a:rPr>
              <a:t>R and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b,c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>
                <a:solidFill>
                  <a:srgbClr val="FF0000"/>
                </a:solidFill>
                <a:sym typeface="Symbol"/>
              </a:rPr>
              <a:t>R </a:t>
            </a:r>
            <a:r>
              <a:rPr lang="en-US" altLang="zh-TW" dirty="0" smtClean="0">
                <a:sym typeface="Symbol"/>
              </a:rPr>
              <a:t></a:t>
            </a:r>
            <a:r>
              <a:rPr lang="en-US" altLang="zh-TW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  <a:sym typeface="Symbol"/>
              </a:rPr>
              <a:t>a,c</a:t>
            </a:r>
            <a:r>
              <a:rPr lang="en-US" altLang="zh-TW" dirty="0" smtClean="0">
                <a:solidFill>
                  <a:srgbClr val="FF0000"/>
                </a:solidFill>
                <a:sym typeface="Symbol"/>
              </a:rPr>
              <a:t>)</a:t>
            </a:r>
            <a:r>
              <a:rPr lang="en-US" altLang="zh-TW" i="1" dirty="0" smtClean="0"/>
              <a:t>R</a:t>
            </a:r>
            <a:r>
              <a:rPr lang="en-US" altLang="zh-TW" i="1" baseline="30000" dirty="0" smtClean="0"/>
              <a:t>2</a:t>
            </a:r>
            <a:r>
              <a:rPr lang="en-US" altLang="zh-TW" dirty="0" smtClean="0">
                <a:latin typeface="Cambria Math"/>
                <a:ea typeface="Cambria Math"/>
              </a:rPr>
              <a:t>⊆</a:t>
            </a:r>
            <a:r>
              <a:rPr lang="en-US" altLang="zh-TW" i="1" dirty="0" smtClean="0">
                <a:solidFill>
                  <a:srgbClr val="FF0000"/>
                </a:solidFill>
              </a:rPr>
              <a:t>R, </a:t>
            </a:r>
            <a:r>
              <a:rPr lang="en-US" altLang="zh-TW" dirty="0" smtClean="0"/>
              <a:t> i.e., R is transitive.</a:t>
            </a:r>
            <a:endParaRPr lang="en-US" i="1" dirty="0" smtClean="0">
              <a:sym typeface="Symbol"/>
            </a:endParaRPr>
          </a:p>
          <a:p>
            <a:pPr marL="514350" indent="-334963">
              <a:buNone/>
            </a:pPr>
            <a:r>
              <a:rPr lang="en-US" i="1" dirty="0" smtClean="0">
                <a:sym typeface="Symbol"/>
              </a:rPr>
              <a:t>(2) (only if)</a:t>
            </a:r>
          </a:p>
          <a:p>
            <a:pPr indent="15875">
              <a:buNone/>
            </a:pPr>
            <a:r>
              <a:rPr lang="en-US" i="1" dirty="0" smtClean="0">
                <a:sym typeface="Symbol"/>
              </a:rPr>
              <a:t>We use mathematical induction to prove: </a:t>
            </a:r>
            <a:r>
              <a:rPr lang="en-US" altLang="zh-TW" i="1" dirty="0" smtClean="0">
                <a:solidFill>
                  <a:srgbClr val="0070C0"/>
                </a:solidFill>
              </a:rPr>
              <a:t>R</a:t>
            </a:r>
            <a:r>
              <a:rPr lang="en-US" altLang="zh-TW" dirty="0" smtClean="0">
                <a:solidFill>
                  <a:srgbClr val="0070C0"/>
                </a:solidFill>
              </a:rPr>
              <a:t> is transitive </a:t>
            </a:r>
            <a:r>
              <a:rPr lang="en-US" altLang="zh-TW" dirty="0" smtClean="0">
                <a:solidFill>
                  <a:srgbClr val="0070C0"/>
                </a:solidFill>
                <a:sym typeface="Symbol"/>
              </a:rPr>
              <a:t>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i="1" dirty="0" err="1" smtClean="0">
                <a:solidFill>
                  <a:srgbClr val="0070C0"/>
                </a:solidFill>
              </a:rPr>
              <a:t>R</a:t>
            </a:r>
            <a:r>
              <a:rPr lang="en-US" altLang="zh-TW" i="1" baseline="30000" dirty="0" err="1" smtClean="0">
                <a:solidFill>
                  <a:srgbClr val="0070C0"/>
                </a:solidFill>
              </a:rPr>
              <a:t>n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Cambria Math"/>
                <a:ea typeface="Cambria Math"/>
              </a:rPr>
              <a:t>⊆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i="1" dirty="0" smtClean="0">
                <a:solidFill>
                  <a:srgbClr val="0070C0"/>
                </a:solidFill>
              </a:rPr>
              <a:t>R</a:t>
            </a:r>
            <a:r>
              <a:rPr lang="en-US" altLang="zh-TW" dirty="0" smtClean="0">
                <a:solidFill>
                  <a:srgbClr val="0070C0"/>
                </a:solidFill>
              </a:rPr>
              <a:t> for </a:t>
            </a:r>
            <a:r>
              <a:rPr lang="en-US" altLang="zh-TW" i="1" dirty="0" smtClean="0">
                <a:solidFill>
                  <a:srgbClr val="0070C0"/>
                </a:solidFill>
              </a:rPr>
              <a:t>n = </a:t>
            </a:r>
            <a:r>
              <a:rPr lang="en-US" altLang="zh-TW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1,2,3,…</a:t>
            </a:r>
          </a:p>
          <a:p>
            <a:pPr indent="15875">
              <a:buNone/>
            </a:pPr>
            <a:r>
              <a:rPr lang="en-US" i="1" dirty="0" smtClean="0">
                <a:solidFill>
                  <a:srgbClr val="0070C0"/>
                </a:solidFill>
                <a:latin typeface="+mj-lt"/>
                <a:ea typeface="Arial Unicode MS" pitchFamily="34" charset="-120"/>
                <a:cs typeface="Arial Unicode MS" pitchFamily="34" charset="-120"/>
                <a:sym typeface="Symbol"/>
              </a:rPr>
              <a:t>Basis Step: </a:t>
            </a:r>
            <a:r>
              <a:rPr lang="en-US" altLang="zh-TW" i="1" dirty="0" smtClean="0">
                <a:solidFill>
                  <a:srgbClr val="0070C0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R</a:t>
            </a:r>
            <a:r>
              <a:rPr lang="en-US" altLang="zh-TW" i="1" baseline="30000" dirty="0" smtClean="0">
                <a:solidFill>
                  <a:srgbClr val="0070C0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1</a:t>
            </a:r>
            <a:r>
              <a:rPr lang="en-US" altLang="zh-TW" dirty="0" smtClean="0">
                <a:solidFill>
                  <a:srgbClr val="0070C0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 ⊆ </a:t>
            </a:r>
            <a:r>
              <a:rPr lang="en-US" altLang="zh-TW" i="1" dirty="0" smtClean="0">
                <a:solidFill>
                  <a:srgbClr val="0070C0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R</a:t>
            </a:r>
            <a:r>
              <a:rPr lang="en-US" altLang="zh-TW" dirty="0" smtClean="0">
                <a:solidFill>
                  <a:srgbClr val="0070C0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 </a:t>
            </a:r>
          </a:p>
          <a:p>
            <a:pPr indent="15875">
              <a:buNone/>
            </a:pPr>
            <a:r>
              <a:rPr lang="en-US" i="1" dirty="0" smtClean="0">
                <a:solidFill>
                  <a:srgbClr val="0070C0"/>
                </a:solidFill>
                <a:sym typeface="Symbol"/>
              </a:rPr>
              <a:t>Inductive Step:  (</a:t>
            </a:r>
            <a:r>
              <a:rPr lang="en-US" i="1" dirty="0">
                <a:solidFill>
                  <a:srgbClr val="00B050"/>
                </a:solidFill>
                <a:sym typeface="Symbol"/>
              </a:rPr>
              <a:t>I</a:t>
            </a:r>
            <a:r>
              <a:rPr lang="en-US" i="1" dirty="0" smtClean="0">
                <a:solidFill>
                  <a:srgbClr val="00B050"/>
                </a:solidFill>
                <a:sym typeface="Symbol"/>
              </a:rPr>
              <a:t>nductive Hypothesis: </a:t>
            </a:r>
            <a:r>
              <a:rPr lang="en-US" altLang="zh-TW" i="1" dirty="0" err="1" smtClean="0">
                <a:solidFill>
                  <a:srgbClr val="00B050"/>
                </a:solidFill>
              </a:rPr>
              <a:t>R</a:t>
            </a:r>
            <a:r>
              <a:rPr lang="en-US" altLang="zh-TW" i="1" baseline="30000" dirty="0" err="1" smtClean="0">
                <a:solidFill>
                  <a:srgbClr val="00B050"/>
                </a:solidFill>
              </a:rPr>
              <a:t>n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  <a:latin typeface="Cambria Math"/>
                <a:ea typeface="Cambria Math"/>
              </a:rPr>
              <a:t>⊆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i="1" dirty="0" smtClean="0">
                <a:solidFill>
                  <a:srgbClr val="00B050"/>
                </a:solidFill>
              </a:rPr>
              <a:t>R, </a:t>
            </a:r>
            <a:r>
              <a:rPr lang="en-US" altLang="zh-TW" i="1" dirty="0" err="1" smtClean="0">
                <a:solidFill>
                  <a:srgbClr val="00B050"/>
                </a:solidFill>
              </a:rPr>
              <a:t>n</a:t>
            </a:r>
            <a:r>
              <a:rPr lang="en-US" altLang="zh-TW" i="1" dirty="0" err="1" smtClean="0">
                <a:solidFill>
                  <a:srgbClr val="00B050"/>
                </a:solidFill>
                <a:sym typeface="Symbol"/>
              </a:rPr>
              <a:t>N</a:t>
            </a:r>
            <a:r>
              <a:rPr lang="en-US" altLang="zh-TW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70C0"/>
                </a:solidFill>
                <a:sym typeface="Symbol"/>
              </a:rPr>
              <a:t>)</a:t>
            </a:r>
          </a:p>
          <a:p>
            <a:pPr indent="15875">
              <a:buNone/>
            </a:pPr>
            <a:r>
              <a:rPr lang="en-US" i="1" dirty="0" smtClean="0">
                <a:solidFill>
                  <a:srgbClr val="0070C0"/>
                </a:solidFill>
                <a:sym typeface="Symbol"/>
              </a:rPr>
              <a:t>	</a:t>
            </a:r>
            <a:r>
              <a:rPr lang="en-US" altLang="zh-TW" dirty="0" smtClean="0">
                <a:sym typeface="Symbol"/>
              </a:rPr>
              <a:t> </a:t>
            </a:r>
            <a:r>
              <a:rPr lang="en-US" altLang="zh-TW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altLang="zh-TW" i="1" dirty="0" err="1" smtClean="0">
                <a:solidFill>
                  <a:srgbClr val="FF0000"/>
                </a:solidFill>
                <a:sym typeface="Symbol"/>
              </a:rPr>
              <a:t>a</a:t>
            </a:r>
            <a:r>
              <a:rPr lang="en-US" altLang="zh-TW" dirty="0" err="1" smtClean="0">
                <a:solidFill>
                  <a:srgbClr val="FF0000"/>
                </a:solidFill>
                <a:sym typeface="Symbol"/>
              </a:rPr>
              <a:t>,b</a:t>
            </a:r>
            <a:r>
              <a:rPr lang="en-US" altLang="zh-TW" dirty="0" smtClean="0">
                <a:solidFill>
                  <a:srgbClr val="FF0000"/>
                </a:solidFill>
                <a:sym typeface="Symbol"/>
              </a:rPr>
              <a:t>)</a:t>
            </a:r>
            <a:r>
              <a:rPr lang="en-US" altLang="zh-TW" i="1" dirty="0" smtClean="0">
                <a:solidFill>
                  <a:srgbClr val="FF0000"/>
                </a:solidFill>
              </a:rPr>
              <a:t>R</a:t>
            </a:r>
            <a:r>
              <a:rPr lang="en-US" altLang="zh-TW" i="1" baseline="30000" dirty="0" smtClean="0">
                <a:solidFill>
                  <a:srgbClr val="FF0000"/>
                </a:solidFill>
              </a:rPr>
              <a:t>n+1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, (</a:t>
            </a:r>
            <a:r>
              <a:rPr lang="en-US" altLang="zh-TW" i="1" dirty="0" smtClean="0"/>
              <a:t>R</a:t>
            </a:r>
            <a:r>
              <a:rPr lang="en-US" altLang="zh-TW" i="1" baseline="30000" dirty="0" smtClean="0"/>
              <a:t>n+1</a:t>
            </a:r>
            <a:r>
              <a:rPr lang="en-US" altLang="zh-TW" dirty="0" smtClean="0"/>
              <a:t> = </a:t>
            </a:r>
            <a:r>
              <a:rPr lang="en-US" altLang="zh-TW" i="1" dirty="0" err="1" smtClean="0"/>
              <a:t>R</a:t>
            </a:r>
            <a:r>
              <a:rPr lang="en-US" altLang="zh-TW" i="1" baseline="30000" dirty="0" err="1" smtClean="0"/>
              <a:t>n</a:t>
            </a:r>
            <a:r>
              <a:rPr lang="en-US" altLang="zh-TW" b="1" baseline="30000" dirty="0" smtClean="0"/>
              <a:t> </a:t>
            </a:r>
            <a:r>
              <a:rPr lang="en-US" altLang="zh-TW" b="1" dirty="0" smtClean="0">
                <a:latin typeface="Cambria Math"/>
                <a:ea typeface="Cambria Math"/>
              </a:rPr>
              <a:t>∘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 ), </a:t>
            </a:r>
            <a:r>
              <a:rPr lang="en-US" altLang="zh-TW" dirty="0" smtClean="0">
                <a:sym typeface="Symbol"/>
              </a:rPr>
              <a:t> </a:t>
            </a:r>
            <a:r>
              <a:rPr lang="en-US" altLang="zh-TW" dirty="0" err="1" smtClean="0">
                <a:sym typeface="Symbol"/>
              </a:rPr>
              <a:t>x</a:t>
            </a:r>
            <a:r>
              <a:rPr lang="en-US" altLang="zh-TW" i="1" dirty="0" err="1" smtClean="0"/>
              <a:t>A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such that (</a:t>
            </a:r>
            <a:r>
              <a:rPr lang="en-US" altLang="zh-TW" i="1" dirty="0" err="1" smtClean="0"/>
              <a:t>a</a:t>
            </a:r>
            <a:r>
              <a:rPr lang="en-US" altLang="zh-TW" dirty="0" err="1" smtClean="0"/>
              <a:t>,x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Symbol"/>
              </a:rPr>
              <a:t> </a:t>
            </a:r>
            <a:r>
              <a:rPr lang="en-US" altLang="zh-TW" dirty="0" smtClean="0"/>
              <a:t>R and (</a:t>
            </a:r>
            <a:r>
              <a:rPr lang="en-US" altLang="zh-TW" dirty="0" err="1" smtClean="0"/>
              <a:t>x,b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Symbol"/>
              </a:rPr>
              <a:t> </a:t>
            </a:r>
            <a:r>
              <a:rPr lang="en-US" altLang="zh-TW" dirty="0" err="1" smtClean="0"/>
              <a:t>R</a:t>
            </a:r>
            <a:r>
              <a:rPr lang="en-US" altLang="zh-TW" baseline="30000" dirty="0" err="1" smtClean="0"/>
              <a:t>n</a:t>
            </a:r>
            <a:r>
              <a:rPr lang="en-US" altLang="zh-TW" dirty="0" smtClean="0"/>
              <a:t> </a:t>
            </a:r>
          </a:p>
          <a:p>
            <a:pPr indent="15875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Since </a:t>
            </a:r>
            <a:r>
              <a:rPr lang="en-US" altLang="zh-TW" i="1" dirty="0" err="1" smtClean="0">
                <a:solidFill>
                  <a:srgbClr val="00B050"/>
                </a:solidFill>
              </a:rPr>
              <a:t>R</a:t>
            </a:r>
            <a:r>
              <a:rPr lang="en-US" altLang="zh-TW" i="1" baseline="30000" dirty="0" err="1" smtClean="0">
                <a:solidFill>
                  <a:srgbClr val="00B050"/>
                </a:solidFill>
              </a:rPr>
              <a:t>n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  <a:latin typeface="Cambria Math"/>
                <a:ea typeface="Cambria Math"/>
              </a:rPr>
              <a:t>⊆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i="1" dirty="0" smtClean="0">
                <a:solidFill>
                  <a:srgbClr val="00B050"/>
                </a:solidFill>
              </a:rPr>
              <a:t>R </a:t>
            </a:r>
            <a:r>
              <a:rPr lang="en-US" altLang="zh-TW" i="1" dirty="0" smtClean="0"/>
              <a:t>,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x,b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Symbol"/>
              </a:rPr>
              <a:t> </a:t>
            </a:r>
            <a:r>
              <a:rPr lang="en-US" altLang="zh-TW" dirty="0" smtClean="0"/>
              <a:t>R</a:t>
            </a:r>
          </a:p>
          <a:p>
            <a:pPr indent="15875">
              <a:buNone/>
            </a:pPr>
            <a:r>
              <a:rPr lang="en-US" dirty="0">
                <a:solidFill>
                  <a:srgbClr val="00B050"/>
                </a:solidFill>
                <a:sym typeface="Symbol"/>
              </a:rPr>
              <a:t>	</a:t>
            </a:r>
            <a:r>
              <a:rPr lang="en-US" dirty="0" smtClean="0">
                <a:sym typeface="Symbol"/>
              </a:rPr>
              <a:t>Since</a:t>
            </a:r>
            <a:r>
              <a:rPr lang="en-US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US" altLang="zh-TW" i="1" dirty="0" smtClean="0">
                <a:solidFill>
                  <a:srgbClr val="0070C0"/>
                </a:solidFill>
              </a:rPr>
              <a:t>R</a:t>
            </a:r>
            <a:r>
              <a:rPr lang="en-US" altLang="zh-TW" dirty="0" smtClean="0">
                <a:solidFill>
                  <a:srgbClr val="0070C0"/>
                </a:solidFill>
              </a:rPr>
              <a:t> is transitive : 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a</a:t>
            </a:r>
            <a:r>
              <a:rPr lang="en-US" altLang="zh-TW" dirty="0" err="1" smtClean="0"/>
              <a:t>,x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Symbol"/>
              </a:rPr>
              <a:t> </a:t>
            </a:r>
            <a:r>
              <a:rPr lang="en-US" altLang="zh-TW" dirty="0" smtClean="0"/>
              <a:t>R </a:t>
            </a:r>
            <a:r>
              <a:rPr lang="en-US" altLang="zh-TW" i="1" dirty="0" smtClean="0"/>
              <a:t>and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x,b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Symbol"/>
              </a:rPr>
              <a:t> </a:t>
            </a:r>
            <a:r>
              <a:rPr lang="en-US" altLang="zh-TW" dirty="0" smtClean="0"/>
              <a:t>R </a:t>
            </a:r>
            <a:r>
              <a:rPr lang="en-US" altLang="zh-TW" dirty="0" smtClean="0">
                <a:sym typeface="Symbol"/>
              </a:rPr>
              <a:t> </a:t>
            </a:r>
            <a:r>
              <a:rPr lang="en-US" altLang="zh-TW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altLang="zh-TW" i="1" dirty="0" err="1" smtClean="0">
                <a:solidFill>
                  <a:srgbClr val="FF0000"/>
                </a:solidFill>
                <a:sym typeface="Symbol"/>
              </a:rPr>
              <a:t>a</a:t>
            </a:r>
            <a:r>
              <a:rPr lang="en-US" altLang="zh-TW" dirty="0" err="1" smtClean="0">
                <a:solidFill>
                  <a:srgbClr val="FF0000"/>
                </a:solidFill>
                <a:sym typeface="Symbol"/>
              </a:rPr>
              <a:t>,b</a:t>
            </a:r>
            <a:r>
              <a:rPr lang="en-US" altLang="zh-TW" dirty="0" smtClean="0">
                <a:solidFill>
                  <a:srgbClr val="FF0000"/>
                </a:solidFill>
                <a:sym typeface="Symbol"/>
              </a:rPr>
              <a:t>) </a:t>
            </a:r>
            <a:r>
              <a:rPr lang="en-US" altLang="zh-TW" dirty="0" smtClean="0">
                <a:solidFill>
                  <a:srgbClr val="FF0000"/>
                </a:solidFill>
              </a:rPr>
              <a:t>R </a:t>
            </a:r>
          </a:p>
          <a:p>
            <a:pPr indent="15875">
              <a:buNone/>
            </a:pPr>
            <a:r>
              <a:rPr lang="en-US" dirty="0">
                <a:solidFill>
                  <a:srgbClr val="FF0000"/>
                </a:solidFill>
                <a:sym typeface="Symbol"/>
              </a:rPr>
              <a:t>	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Now we have </a:t>
            </a:r>
            <a:r>
              <a:rPr lang="en-US" altLang="zh-TW" dirty="0" smtClean="0">
                <a:sym typeface="Symbol"/>
              </a:rPr>
              <a:t></a:t>
            </a:r>
            <a:r>
              <a:rPr lang="en-US" altLang="zh-TW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altLang="zh-TW" i="1" dirty="0" err="1" smtClean="0">
                <a:solidFill>
                  <a:srgbClr val="FF0000"/>
                </a:solidFill>
                <a:sym typeface="Symbol"/>
              </a:rPr>
              <a:t>a</a:t>
            </a:r>
            <a:r>
              <a:rPr lang="en-US" altLang="zh-TW" dirty="0" err="1" smtClean="0">
                <a:solidFill>
                  <a:srgbClr val="FF0000"/>
                </a:solidFill>
                <a:sym typeface="Symbol"/>
              </a:rPr>
              <a:t>,b</a:t>
            </a:r>
            <a:r>
              <a:rPr lang="en-US" altLang="zh-TW" dirty="0" smtClean="0">
                <a:solidFill>
                  <a:srgbClr val="FF0000"/>
                </a:solidFill>
                <a:sym typeface="Symbol"/>
              </a:rPr>
              <a:t>)</a:t>
            </a:r>
            <a:r>
              <a:rPr lang="en-US" altLang="zh-TW" i="1" dirty="0" smtClean="0">
                <a:solidFill>
                  <a:srgbClr val="FF0000"/>
                </a:solidFill>
              </a:rPr>
              <a:t>R</a:t>
            </a:r>
            <a:r>
              <a:rPr lang="en-US" altLang="zh-TW" i="1" baseline="30000" dirty="0" smtClean="0">
                <a:solidFill>
                  <a:srgbClr val="FF0000"/>
                </a:solidFill>
              </a:rPr>
              <a:t>n+1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ym typeface="Symbol"/>
              </a:rPr>
              <a:t> </a:t>
            </a:r>
            <a:r>
              <a:rPr lang="en-US" altLang="zh-TW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altLang="zh-TW" i="1" dirty="0" err="1" smtClean="0">
                <a:solidFill>
                  <a:srgbClr val="FF0000"/>
                </a:solidFill>
                <a:sym typeface="Symbol"/>
              </a:rPr>
              <a:t>a</a:t>
            </a:r>
            <a:r>
              <a:rPr lang="en-US" altLang="zh-TW" dirty="0" err="1" smtClean="0">
                <a:solidFill>
                  <a:srgbClr val="FF0000"/>
                </a:solidFill>
                <a:sym typeface="Symbol"/>
              </a:rPr>
              <a:t>,b</a:t>
            </a:r>
            <a:r>
              <a:rPr lang="en-US" altLang="zh-TW" dirty="0" smtClean="0">
                <a:solidFill>
                  <a:srgbClr val="FF0000"/>
                </a:solidFill>
                <a:sym typeface="Symbol"/>
              </a:rPr>
              <a:t>) </a:t>
            </a:r>
            <a:r>
              <a:rPr lang="en-US" altLang="zh-TW" dirty="0" smtClean="0">
                <a:solidFill>
                  <a:srgbClr val="FF0000"/>
                </a:solidFill>
              </a:rPr>
              <a:t>R , </a:t>
            </a:r>
            <a:r>
              <a:rPr lang="en-US" altLang="zh-TW" dirty="0" smtClean="0"/>
              <a:t>that is  </a:t>
            </a:r>
            <a:r>
              <a:rPr lang="en-US" altLang="zh-TW" i="1" dirty="0" smtClean="0"/>
              <a:t>R</a:t>
            </a:r>
            <a:r>
              <a:rPr lang="en-US" altLang="zh-TW" i="1" baseline="30000" dirty="0" smtClean="0"/>
              <a:t>n+1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ambria Math"/>
                <a:ea typeface="Cambria Math"/>
              </a:rPr>
              <a:t>⊆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 </a:t>
            </a:r>
          </a:p>
          <a:p>
            <a:pPr indent="15875">
              <a:buNone/>
            </a:pPr>
            <a:r>
              <a:rPr lang="en-US" altLang="zh-TW" i="1" dirty="0" smtClean="0"/>
              <a:t>It follows from the mathematical induction that R</a:t>
            </a:r>
            <a:r>
              <a:rPr lang="en-US" altLang="zh-TW" dirty="0" smtClean="0"/>
              <a:t> is transitive </a:t>
            </a:r>
            <a:r>
              <a:rPr lang="en-US" altLang="zh-TW" dirty="0" smtClean="0">
                <a:sym typeface="Symbol"/>
              </a:rPr>
              <a:t>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R</a:t>
            </a:r>
            <a:r>
              <a:rPr lang="en-US" altLang="zh-TW" i="1" baseline="30000" dirty="0" err="1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ambria Math"/>
                <a:ea typeface="Cambria Math"/>
              </a:rPr>
              <a:t>⊆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 for </a:t>
            </a:r>
            <a:r>
              <a:rPr lang="en-US" altLang="zh-TW" i="1" dirty="0" smtClean="0"/>
              <a:t>n = 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1,2,3,…</a:t>
            </a:r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Representing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9.3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Relations </a:t>
            </a:r>
            <a:r>
              <a:rPr lang="en-US" dirty="0" smtClean="0">
                <a:solidFill>
                  <a:srgbClr val="FF0000"/>
                </a:solidFill>
              </a:rPr>
              <a:t>Using Matrices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relation between finite sets can be represented using a </a:t>
            </a:r>
            <a:r>
              <a:rPr lang="en-US" dirty="0" smtClean="0">
                <a:solidFill>
                  <a:srgbClr val="FF0000"/>
                </a:solidFill>
              </a:rPr>
              <a:t>zero-one matrix </a:t>
            </a:r>
            <a:r>
              <a:rPr lang="en-US" dirty="0" smtClean="0"/>
              <a:t>(</a:t>
            </a:r>
            <a:r>
              <a:rPr lang="zh-TW" altLang="en-US" dirty="0" smtClean="0"/>
              <a:t>零壹矩陣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Suppose </a:t>
            </a:r>
            <a:r>
              <a:rPr lang="en-US" i="1" dirty="0" smtClean="0"/>
              <a:t>R</a:t>
            </a:r>
            <a:r>
              <a:rPr lang="en-US" dirty="0" smtClean="0"/>
              <a:t> is a relation from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dirty="0" smtClean="0"/>
              <a:t>} to                         </a:t>
            </a:r>
            <a:r>
              <a:rPr lang="en-US" i="1" dirty="0" smtClean="0"/>
              <a:t>B</a:t>
            </a:r>
            <a:r>
              <a:rPr lang="en-US" dirty="0" smtClean="0"/>
              <a:t> = {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n</a:t>
            </a:r>
            <a:r>
              <a:rPr lang="en-US" dirty="0" smtClean="0"/>
              <a:t>}.</a:t>
            </a:r>
          </a:p>
          <a:p>
            <a:pPr lvl="1"/>
            <a:r>
              <a:rPr lang="en-US" dirty="0" smtClean="0"/>
              <a:t>The elements of the two sets can be listed in any particular arbitrary order. When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, we use the same ordering. </a:t>
            </a:r>
          </a:p>
          <a:p>
            <a:r>
              <a:rPr lang="en-US" dirty="0" smtClean="0"/>
              <a:t>The relation </a:t>
            </a:r>
            <a:r>
              <a:rPr lang="en-US" i="1" dirty="0" smtClean="0"/>
              <a:t>R</a:t>
            </a:r>
            <a:r>
              <a:rPr lang="en-US" dirty="0" smtClean="0"/>
              <a:t> is represented by the matrix                                         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dirty="0" smtClean="0"/>
              <a:t> = [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], where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matrix representing </a:t>
            </a:r>
            <a:r>
              <a:rPr lang="en-US" i="1" dirty="0" smtClean="0"/>
              <a:t>R</a:t>
            </a:r>
            <a:r>
              <a:rPr lang="en-US" dirty="0" smtClean="0"/>
              <a:t> has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as its 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smtClean="0"/>
              <a:t>) entry when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related to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and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if 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not related to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743200" y="4495800"/>
            <a:ext cx="276034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Representing Relations Using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Suppose that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 smtClean="0"/>
              <a:t>} and </a:t>
            </a:r>
            <a:r>
              <a:rPr lang="en-US" i="1" dirty="0" smtClean="0"/>
              <a:t>B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dirty="0" smtClean="0"/>
              <a:t>}. Let  </a:t>
            </a:r>
            <a:r>
              <a:rPr lang="en-US" i="1" dirty="0" smtClean="0"/>
              <a:t>R</a:t>
            </a:r>
            <a:r>
              <a:rPr lang="en-US" dirty="0" smtClean="0"/>
              <a:t> be  the relation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 containing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if </a:t>
            </a:r>
            <a:r>
              <a:rPr lang="en-US" i="1" dirty="0" err="1" smtClean="0"/>
              <a:t>a</a:t>
            </a:r>
            <a:r>
              <a:rPr lang="en-US" dirty="0" err="1" smtClean="0">
                <a:latin typeface="Cambria Math"/>
                <a:ea typeface="Cambria Math"/>
              </a:rPr>
              <a:t>∈</a:t>
            </a:r>
            <a:r>
              <a:rPr lang="en-US" i="1" dirty="0" err="1" smtClean="0"/>
              <a:t>A</a:t>
            </a:r>
            <a:r>
              <a:rPr lang="en-US" dirty="0" smtClean="0"/>
              <a:t>, </a:t>
            </a:r>
            <a:r>
              <a:rPr lang="en-US" i="1" dirty="0" err="1" smtClean="0"/>
              <a:t>b</a:t>
            </a:r>
            <a:r>
              <a:rPr lang="en-US" dirty="0" err="1" smtClean="0">
                <a:latin typeface="Cambria Math"/>
                <a:ea typeface="Cambria Math"/>
              </a:rPr>
              <a:t>∈</a:t>
            </a:r>
            <a:r>
              <a:rPr lang="en-US" i="1" dirty="0" err="1" smtClean="0"/>
              <a:t>B</a:t>
            </a:r>
            <a:r>
              <a:rPr lang="en-US" dirty="0" smtClean="0"/>
              <a:t>, and </a:t>
            </a:r>
            <a:r>
              <a:rPr lang="en-US" i="1" dirty="0" smtClean="0"/>
              <a:t>a</a:t>
            </a:r>
            <a:r>
              <a:rPr lang="en-US" dirty="0" smtClean="0"/>
              <a:t> &gt; </a:t>
            </a:r>
            <a:r>
              <a:rPr lang="en-US" i="1" dirty="0" smtClean="0"/>
              <a:t>b</a:t>
            </a:r>
            <a:r>
              <a:rPr lang="en-US" dirty="0" smtClean="0"/>
              <a:t>. What is the matrix representing </a:t>
            </a:r>
            <a:r>
              <a:rPr lang="en-US" i="1" dirty="0" smtClean="0"/>
              <a:t>R </a:t>
            </a:r>
            <a:r>
              <a:rPr lang="en-US" dirty="0" smtClean="0"/>
              <a:t>(assuming </a:t>
            </a:r>
            <a:r>
              <a:rPr lang="en-US" altLang="zh-TW" i="1" dirty="0" smtClean="0"/>
              <a:t>a</a:t>
            </a:r>
            <a:r>
              <a:rPr lang="en-US" altLang="zh-TW" i="1" baseline="-25000" dirty="0" smtClean="0"/>
              <a:t>1</a:t>
            </a:r>
            <a:r>
              <a:rPr lang="en-US" altLang="zh-TW" i="1" dirty="0" smtClean="0"/>
              <a:t>=1, a</a:t>
            </a:r>
            <a:r>
              <a:rPr lang="en-US" altLang="zh-TW" i="1" baseline="-25000" dirty="0" smtClean="0"/>
              <a:t>2</a:t>
            </a:r>
            <a:r>
              <a:rPr lang="en-US" altLang="zh-TW" i="1" dirty="0" smtClean="0"/>
              <a:t>=2, a</a:t>
            </a:r>
            <a:r>
              <a:rPr lang="en-US" altLang="zh-TW" i="1" baseline="-25000" dirty="0" smtClean="0"/>
              <a:t>3</a:t>
            </a:r>
            <a:r>
              <a:rPr lang="en-US" altLang="zh-TW" i="1" dirty="0" smtClean="0"/>
              <a:t>=3, and b</a:t>
            </a:r>
            <a:r>
              <a:rPr lang="en-US" altLang="zh-TW" i="1" baseline="-25000" dirty="0" smtClean="0"/>
              <a:t>1</a:t>
            </a:r>
            <a:r>
              <a:rPr lang="en-US" altLang="zh-TW" i="1" dirty="0" smtClean="0"/>
              <a:t>=1, b</a:t>
            </a:r>
            <a:r>
              <a:rPr lang="en-US" altLang="zh-TW" i="1" baseline="-25000" dirty="0" smtClean="0"/>
              <a:t>2</a:t>
            </a:r>
            <a:r>
              <a:rPr lang="en-US" altLang="zh-TW" i="1" dirty="0" smtClean="0"/>
              <a:t>=2</a:t>
            </a:r>
            <a:r>
              <a:rPr lang="en-US" dirty="0" smtClean="0"/>
              <a:t>)?</a:t>
            </a:r>
          </a:p>
          <a:p>
            <a:pPr>
              <a:buNone/>
            </a:pPr>
            <a:r>
              <a:rPr lang="en-US" b="1" dirty="0" smtClean="0"/>
              <a:t>   Solution: </a:t>
            </a:r>
            <a:r>
              <a:rPr lang="en-US" dirty="0" smtClean="0"/>
              <a:t>Because </a:t>
            </a:r>
            <a:r>
              <a:rPr lang="en-US" i="1" dirty="0" smtClean="0"/>
              <a:t>R</a:t>
            </a:r>
            <a:r>
              <a:rPr lang="en-US" dirty="0" smtClean="0"/>
              <a:t> = {(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2,1</a:t>
            </a:r>
            <a:r>
              <a:rPr lang="en-US" dirty="0" smtClean="0"/>
              <a:t>),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3,1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3,2</a:t>
            </a:r>
            <a:r>
              <a:rPr lang="en-US" dirty="0" smtClean="0"/>
              <a:t>)}, the matrix is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90800" y="4953000"/>
            <a:ext cx="2897827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Representing Relations Using Matrices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} and </a:t>
            </a:r>
            <a:r>
              <a:rPr lang="en-US" i="1" dirty="0" smtClean="0"/>
              <a:t>B</a:t>
            </a:r>
            <a:r>
              <a:rPr lang="en-US" dirty="0" smtClean="0"/>
              <a:t> = {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}. Which ordered pairs are in the relation </a:t>
            </a:r>
            <a:r>
              <a:rPr lang="en-US" i="1" dirty="0" smtClean="0"/>
              <a:t>R</a:t>
            </a:r>
            <a:r>
              <a:rPr lang="en-US" dirty="0" smtClean="0"/>
              <a:t> represented by the matrix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Solution: </a:t>
            </a:r>
            <a:r>
              <a:rPr lang="en-US" dirty="0" smtClean="0"/>
              <a:t>Because </a:t>
            </a:r>
            <a:r>
              <a:rPr lang="en-US" i="1" dirty="0" smtClean="0"/>
              <a:t>R</a:t>
            </a:r>
            <a:r>
              <a:rPr lang="en-US" dirty="0" smtClean="0"/>
              <a:t>  consists of those ordered pairs (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dirty="0" smtClean="0"/>
              <a:t>) with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it follows that: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i="1" dirty="0" smtClean="0"/>
              <a:t>          R </a:t>
            </a:r>
            <a:r>
              <a:rPr lang="en-US" sz="2000" dirty="0" smtClean="0"/>
              <a:t>= {(</a:t>
            </a:r>
            <a:r>
              <a:rPr lang="en-US" sz="2000" i="1" dirty="0" smtClean="0"/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>
                <a:ea typeface="Cambria Math" pitchFamily="18" charset="0"/>
              </a:rPr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), (</a:t>
            </a:r>
            <a:r>
              <a:rPr lang="en-US" sz="2000" i="1" dirty="0" smtClean="0">
                <a:ea typeface="Cambria Math" pitchFamily="18" charset="0"/>
              </a:rPr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/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),(</a:t>
            </a:r>
            <a:r>
              <a:rPr lang="en-US" sz="2000" i="1" dirty="0" smtClean="0">
                <a:ea typeface="Cambria Math" pitchFamily="18" charset="0"/>
              </a:rPr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>
                <a:ea typeface="Cambria Math" pitchFamily="18" charset="0"/>
              </a:rPr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), (</a:t>
            </a:r>
            <a:r>
              <a:rPr lang="en-US" sz="2000" i="1" dirty="0" smtClean="0">
                <a:ea typeface="Cambria Math" pitchFamily="18" charset="0"/>
              </a:rPr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/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/>
              <a:t>),(</a:t>
            </a:r>
            <a:r>
              <a:rPr lang="en-US" sz="2000" i="1" dirty="0" smtClean="0">
                <a:ea typeface="Cambria Math" pitchFamily="18" charset="0"/>
              </a:rPr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>
                <a:ea typeface="Cambria Math" pitchFamily="18" charset="0"/>
              </a:rPr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), {(</a:t>
            </a:r>
            <a:r>
              <a:rPr lang="en-US" sz="2000" i="1" dirty="0" smtClean="0"/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>
                <a:ea typeface="Cambria Math" pitchFamily="18" charset="0"/>
              </a:rPr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), (</a:t>
            </a:r>
            <a:r>
              <a:rPr lang="en-US" sz="2000" i="1" dirty="0" smtClean="0">
                <a:ea typeface="Cambria Math" pitchFamily="18" charset="0"/>
              </a:rPr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/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/>
              <a:t>)}. </a:t>
            </a:r>
            <a:endParaRPr lang="en-US" sz="2000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429000" y="2971800"/>
            <a:ext cx="3082290" cy="91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 and Their Properties</a:t>
            </a:r>
          </a:p>
          <a:p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Relations and Their Applications (</a:t>
            </a:r>
            <a:r>
              <a:rPr lang="en-US" i="1" dirty="0" smtClean="0"/>
              <a:t>not currently included in overheads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Representing Relations</a:t>
            </a:r>
          </a:p>
          <a:p>
            <a:r>
              <a:rPr lang="en-US" dirty="0" smtClean="0"/>
              <a:t>Closures of Relations</a:t>
            </a:r>
          </a:p>
          <a:p>
            <a:r>
              <a:rPr lang="en-US" dirty="0" smtClean="0"/>
              <a:t>Equivalence Relations</a:t>
            </a:r>
          </a:p>
          <a:p>
            <a:r>
              <a:rPr lang="en-US" dirty="0" smtClean="0"/>
              <a:t>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 of Relations </a:t>
            </a:r>
            <a:r>
              <a:rPr lang="en-US" dirty="0" smtClean="0">
                <a:solidFill>
                  <a:srgbClr val="FF0000"/>
                </a:solidFill>
              </a:rPr>
              <a:t>on a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square matrix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R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FF0000"/>
                </a:solidFill>
              </a:rPr>
              <a:t>reflexive</a:t>
            </a:r>
            <a:r>
              <a:rPr lang="en-US" dirty="0" smtClean="0"/>
              <a:t> relation, all the elements on the main diagonal of 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dirty="0" smtClean="0"/>
              <a:t> are equal to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FF0000"/>
                </a:solidFill>
              </a:rPr>
              <a:t>symmetric </a:t>
            </a:r>
            <a:r>
              <a:rPr lang="en-US" dirty="0" smtClean="0"/>
              <a:t>relation, if and only if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whenever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ji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  <a:r>
              <a:rPr lang="en-US" i="1" dirty="0" smtClean="0"/>
              <a:t>R</a:t>
            </a:r>
            <a:r>
              <a:rPr lang="en-US" dirty="0" smtClean="0"/>
              <a:t> is an </a:t>
            </a:r>
            <a:r>
              <a:rPr lang="en-US" dirty="0" err="1" smtClean="0"/>
              <a:t>antisymmetric</a:t>
            </a:r>
            <a:r>
              <a:rPr lang="en-US" dirty="0" smtClean="0"/>
              <a:t> relation, if and only if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 or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ji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when  </a:t>
            </a:r>
            <a:r>
              <a:rPr lang="en-US" i="1" dirty="0" err="1" smtClean="0">
                <a:ea typeface="Cambria Math" pitchFamily="18" charset="0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≠</a:t>
            </a:r>
            <a:r>
              <a:rPr lang="en-US" i="1" dirty="0" smtClean="0">
                <a:ea typeface="Cambria Math" pitchFamily="18" charset="0"/>
              </a:rPr>
              <a:t> j</a:t>
            </a:r>
            <a:r>
              <a:rPr lang="en-US" dirty="0" smtClean="0"/>
              <a:t>. </a:t>
            </a:r>
          </a:p>
        </p:txBody>
      </p:sp>
      <p:pic>
        <p:nvPicPr>
          <p:cNvPr id="4" name="Content Placeholder 3" descr="08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2819399"/>
            <a:ext cx="990600" cy="1006265"/>
          </a:xfrm>
          <a:prstGeom prst="rect">
            <a:avLst/>
          </a:prstGeom>
        </p:spPr>
      </p:pic>
      <p:pic>
        <p:nvPicPr>
          <p:cNvPr id="5" name="Content Placeholder 5" descr="08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5181600"/>
            <a:ext cx="2743200" cy="1382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Relation on a 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Suppose that the relation </a:t>
            </a:r>
            <a:r>
              <a:rPr lang="en-US" i="1" dirty="0" smtClean="0"/>
              <a:t>R</a:t>
            </a:r>
            <a:r>
              <a:rPr lang="en-US" dirty="0" smtClean="0"/>
              <a:t> on a set is represented by the matrix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Is </a:t>
            </a:r>
            <a:r>
              <a:rPr lang="en-US" i="1" dirty="0" smtClean="0"/>
              <a:t>R</a:t>
            </a:r>
            <a:r>
              <a:rPr lang="en-US" dirty="0" smtClean="0"/>
              <a:t> reflexive, symmetric, and/or </a:t>
            </a:r>
            <a:r>
              <a:rPr lang="en-US" dirty="0" err="1" smtClean="0"/>
              <a:t>antisymmetric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Because all the diagonal elements are equal to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is reflexive</a:t>
            </a:r>
            <a:r>
              <a:rPr lang="en-US" dirty="0" smtClean="0"/>
              <a:t>. Because 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dirty="0" smtClean="0"/>
              <a:t> is symmetric,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is symmetric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err="1" smtClean="0">
                <a:solidFill>
                  <a:srgbClr val="FF0000"/>
                </a:solidFill>
              </a:rPr>
              <a:t>antisymmetric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because both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" pitchFamily="18" charset="0"/>
              </a:rPr>
              <a:t>1,2</a:t>
            </a:r>
            <a:r>
              <a:rPr lang="en-US" dirty="0" smtClean="0"/>
              <a:t> and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2,1</a:t>
            </a:r>
            <a:r>
              <a:rPr lang="en-US" dirty="0" smtClean="0"/>
              <a:t>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648200" y="2514600"/>
            <a:ext cx="2308860" cy="91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Relations </a:t>
            </a:r>
            <a:r>
              <a:rPr lang="en-US" dirty="0" smtClean="0">
                <a:solidFill>
                  <a:srgbClr val="FF0000"/>
                </a:solidFill>
              </a:rPr>
              <a:t>Using Digraphs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 marL="179388" indent="-179388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 smtClean="0">
                <a:solidFill>
                  <a:srgbClr val="FF0000"/>
                </a:solidFill>
              </a:rPr>
              <a:t>directed graph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有向圖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 or </a:t>
            </a:r>
            <a:r>
              <a:rPr lang="en-US" i="1" dirty="0" smtClean="0"/>
              <a:t>digraph</a:t>
            </a:r>
            <a:r>
              <a:rPr lang="en-US" dirty="0" smtClean="0"/>
              <a:t>, consists of a set </a:t>
            </a:r>
            <a:r>
              <a:rPr lang="en-US" i="1" dirty="0" smtClean="0"/>
              <a:t>V</a:t>
            </a:r>
            <a:r>
              <a:rPr lang="en-US" dirty="0" smtClean="0"/>
              <a:t> of </a:t>
            </a:r>
            <a:r>
              <a:rPr lang="en-US" i="1" dirty="0" smtClean="0"/>
              <a:t>vertices</a:t>
            </a:r>
            <a:r>
              <a:rPr lang="en-US" dirty="0" smtClean="0"/>
              <a:t> (or </a:t>
            </a:r>
            <a:r>
              <a:rPr lang="en-US" i="1" dirty="0" smtClean="0"/>
              <a:t>nodes</a:t>
            </a:r>
            <a:r>
              <a:rPr lang="en-US" dirty="0" smtClean="0"/>
              <a:t>) together with a set </a:t>
            </a:r>
            <a:r>
              <a:rPr lang="en-US" i="1" dirty="0" smtClean="0"/>
              <a:t>E</a:t>
            </a:r>
            <a:r>
              <a:rPr lang="en-US" dirty="0" smtClean="0"/>
              <a:t> of ordered pairs of elements of </a:t>
            </a:r>
            <a:r>
              <a:rPr lang="en-US" i="1" dirty="0" smtClean="0"/>
              <a:t>V</a:t>
            </a:r>
            <a:r>
              <a:rPr lang="en-US" dirty="0" smtClean="0"/>
              <a:t> called </a:t>
            </a:r>
            <a:r>
              <a:rPr lang="en-US" i="1" dirty="0" smtClean="0"/>
              <a:t>edges</a:t>
            </a:r>
            <a:r>
              <a:rPr lang="en-US" dirty="0" smtClean="0"/>
              <a:t> (or </a:t>
            </a:r>
            <a:r>
              <a:rPr lang="en-US" i="1" dirty="0" smtClean="0"/>
              <a:t>arcs</a:t>
            </a:r>
            <a:r>
              <a:rPr lang="en-US" dirty="0" smtClean="0"/>
              <a:t>). The vertex </a:t>
            </a:r>
            <a:r>
              <a:rPr lang="en-US" i="1" dirty="0" smtClean="0"/>
              <a:t>a</a:t>
            </a:r>
            <a:r>
              <a:rPr lang="en-US" dirty="0" smtClean="0"/>
              <a:t> is called the </a:t>
            </a:r>
            <a:r>
              <a:rPr lang="en-US" i="1" dirty="0" smtClean="0">
                <a:solidFill>
                  <a:srgbClr val="FF0000"/>
                </a:solidFill>
              </a:rPr>
              <a:t>initial vertex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起點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of the edge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), and the vertex </a:t>
            </a:r>
            <a:r>
              <a:rPr lang="en-US" i="1" dirty="0" smtClean="0"/>
              <a:t>b</a:t>
            </a:r>
            <a:r>
              <a:rPr lang="en-US" dirty="0" smtClean="0"/>
              <a:t> is called the </a:t>
            </a:r>
            <a:r>
              <a:rPr lang="en-US" i="1" dirty="0" smtClean="0">
                <a:solidFill>
                  <a:srgbClr val="FF0000"/>
                </a:solidFill>
              </a:rPr>
              <a:t>terminal vertex </a:t>
            </a:r>
            <a:r>
              <a:rPr lang="en-US" altLang="zh-TW" i="1" dirty="0" smtClean="0">
                <a:solidFill>
                  <a:srgbClr val="FF0000"/>
                </a:solidFill>
              </a:rPr>
              <a:t>(</a:t>
            </a:r>
            <a:r>
              <a:rPr lang="zh-TW" altLang="en-US" i="1" dirty="0" smtClean="0">
                <a:solidFill>
                  <a:srgbClr val="FF0000"/>
                </a:solidFill>
              </a:rPr>
              <a:t>終點</a:t>
            </a:r>
            <a:r>
              <a:rPr lang="en-US" altLang="zh-TW" i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of this edge.</a:t>
            </a:r>
          </a:p>
          <a:p>
            <a:pPr lvl="1"/>
            <a:r>
              <a:rPr lang="en-US" dirty="0" smtClean="0"/>
              <a:t>An edge of the form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a</a:t>
            </a:r>
            <a:r>
              <a:rPr lang="en-US" dirty="0" smtClean="0"/>
              <a:t>) is called a </a:t>
            </a:r>
            <a:r>
              <a:rPr lang="en-US" i="1" dirty="0" smtClean="0">
                <a:solidFill>
                  <a:srgbClr val="FF0000"/>
                </a:solidFill>
              </a:rPr>
              <a:t>loop</a:t>
            </a:r>
            <a:r>
              <a:rPr lang="zh-TW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TW" i="1" dirty="0" smtClean="0">
                <a:solidFill>
                  <a:srgbClr val="FF0000"/>
                </a:solidFill>
              </a:rPr>
              <a:t>(</a:t>
            </a:r>
            <a:r>
              <a:rPr lang="zh-TW" altLang="en-US" i="1" dirty="0" smtClean="0">
                <a:solidFill>
                  <a:srgbClr val="FF0000"/>
                </a:solidFill>
              </a:rPr>
              <a:t>迴圈</a:t>
            </a:r>
            <a:r>
              <a:rPr lang="en-US" altLang="zh-TW" i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b="1" dirty="0" smtClean="0"/>
              <a:t>    </a:t>
            </a:r>
          </a:p>
          <a:p>
            <a:pPr marL="179388" indent="-179388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: A drawing of the directed graph with vertices </a:t>
            </a:r>
          </a:p>
          <a:p>
            <a:pPr>
              <a:buNone/>
              <a:tabLst>
                <a:tab pos="179388" algn="l"/>
              </a:tabLst>
            </a:pPr>
            <a:r>
              <a:rPr lang="en-US" i="1" dirty="0"/>
              <a:t>	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and </a:t>
            </a:r>
            <a:r>
              <a:rPr lang="en-US" i="1" dirty="0" smtClean="0"/>
              <a:t>d</a:t>
            </a:r>
            <a:r>
              <a:rPr lang="en-US" dirty="0" smtClean="0"/>
              <a:t>, and edges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),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), (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), (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), (</a:t>
            </a:r>
            <a:r>
              <a:rPr lang="en-US" i="1" dirty="0" smtClean="0"/>
              <a:t>c</a:t>
            </a:r>
            <a:r>
              <a:rPr lang="en-US" dirty="0" smtClean="0"/>
              <a:t>, a), </a:t>
            </a:r>
          </a:p>
          <a:p>
            <a:pPr>
              <a:buNone/>
              <a:tabLst>
                <a:tab pos="179388" algn="l"/>
              </a:tabLst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i="1" dirty="0" smtClean="0"/>
              <a:t>c,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), and (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 is shown here.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altLang="zh-TW" b="1" dirty="0" smtClean="0"/>
              <a:t>Example 8</a:t>
            </a:r>
            <a:r>
              <a:rPr lang="en-US" altLang="zh-TW" dirty="0" smtClean="0"/>
              <a:t>: What are the ordered pairs in the relation </a:t>
            </a:r>
          </a:p>
          <a:p>
            <a:pPr marL="179388" indent="-179388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represented by this directed graph?</a:t>
            </a:r>
            <a:endParaRPr lang="en-US" dirty="0" smtClean="0"/>
          </a:p>
          <a:p>
            <a:pPr>
              <a:buNone/>
            </a:pPr>
            <a:r>
              <a:rPr lang="en-US" altLang="zh-TW" b="1" dirty="0" smtClean="0"/>
              <a:t>Solution</a:t>
            </a:r>
            <a:r>
              <a:rPr lang="en-US" altLang="zh-TW" dirty="0" smtClean="0"/>
              <a:t>: The ordered pairs in the relation are</a:t>
            </a:r>
          </a:p>
          <a:p>
            <a:pPr>
              <a:buNone/>
            </a:pPr>
            <a:r>
              <a:rPr lang="en-US" altLang="zh-TW" i="1" dirty="0" smtClean="0"/>
              <a:t>   </a:t>
            </a:r>
            <a:r>
              <a:rPr lang="en-US" altLang="zh-TW" dirty="0" smtClean="0"/>
              <a:t>(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1,3</a:t>
            </a:r>
            <a:r>
              <a:rPr lang="en-US" altLang="zh-TW" dirty="0" smtClean="0"/>
              <a:t>), (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altLang="zh-TW" dirty="0" smtClean="0"/>
              <a:t>), (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2,1</a:t>
            </a:r>
            <a:r>
              <a:rPr lang="en-US" altLang="zh-TW" dirty="0" smtClean="0"/>
              <a:t>), (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2,2</a:t>
            </a:r>
            <a:r>
              <a:rPr lang="en-US" altLang="zh-TW" dirty="0" smtClean="0"/>
              <a:t>), (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2,3</a:t>
            </a:r>
            <a:r>
              <a:rPr lang="en-US" altLang="zh-TW" dirty="0" smtClean="0"/>
              <a:t>), (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3,1</a:t>
            </a:r>
            <a:r>
              <a:rPr lang="en-US" altLang="zh-TW" dirty="0" smtClean="0"/>
              <a:t>), (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3,3</a:t>
            </a:r>
            <a:r>
              <a:rPr lang="en-US" altLang="zh-TW" dirty="0" smtClean="0"/>
              <a:t>),(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4,1</a:t>
            </a:r>
            <a:r>
              <a:rPr lang="en-US" altLang="zh-TW" dirty="0" smtClean="0"/>
              <a:t>), and (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4, 3</a:t>
            </a:r>
            <a:r>
              <a:rPr lang="en-US" altLang="zh-TW" dirty="0" smtClean="0"/>
              <a:t>)</a:t>
            </a:r>
            <a:r>
              <a:rPr lang="en-US" dirty="0" smtClean="0"/>
              <a:t>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Content Placeholder 3" descr="08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2819400"/>
            <a:ext cx="1600200" cy="1817557"/>
          </a:xfrm>
          <a:prstGeom prst="rect">
            <a:avLst/>
          </a:prstGeom>
        </p:spPr>
      </p:pic>
      <p:pic>
        <p:nvPicPr>
          <p:cNvPr id="5" name="Content Placeholder 5" descr="080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3200" y="4648200"/>
            <a:ext cx="1752600" cy="187884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which Properties a Relation has from its Digraph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382000" cy="3886200"/>
          </a:xfrm>
        </p:spPr>
        <p:txBody>
          <a:bodyPr>
            <a:normAutofit/>
          </a:bodyPr>
          <a:lstStyle/>
          <a:p>
            <a:r>
              <a:rPr lang="en-US" sz="2800" i="1" dirty="0" smtClean="0">
                <a:solidFill>
                  <a:srgbClr val="0070C0"/>
                </a:solidFill>
                <a:ea typeface="Cambria Math"/>
              </a:rPr>
              <a:t>Reflexivity</a:t>
            </a:r>
            <a:r>
              <a:rPr lang="en-US" sz="2800" dirty="0" smtClean="0">
                <a:ea typeface="Cambria Math"/>
              </a:rPr>
              <a:t>: A </a:t>
            </a:r>
            <a:r>
              <a:rPr lang="en-US" sz="2800" dirty="0" smtClean="0">
                <a:solidFill>
                  <a:srgbClr val="FF0000"/>
                </a:solidFill>
                <a:ea typeface="Cambria Math"/>
              </a:rPr>
              <a:t>loop</a:t>
            </a:r>
            <a:r>
              <a:rPr lang="en-US" sz="2800" dirty="0" smtClean="0">
                <a:ea typeface="Cambria Math"/>
              </a:rPr>
              <a:t> must be present at </a:t>
            </a:r>
            <a:r>
              <a:rPr lang="en-US" sz="2800" dirty="0" smtClean="0">
                <a:solidFill>
                  <a:srgbClr val="FF0000"/>
                </a:solidFill>
                <a:ea typeface="Cambria Math"/>
              </a:rPr>
              <a:t>all vertices </a:t>
            </a:r>
            <a:r>
              <a:rPr lang="en-US" sz="2800" dirty="0" smtClean="0">
                <a:ea typeface="Cambria Math"/>
              </a:rPr>
              <a:t>in the graph.</a:t>
            </a:r>
          </a:p>
          <a:p>
            <a:r>
              <a:rPr lang="en-US" sz="2800" i="1" dirty="0" smtClean="0">
                <a:solidFill>
                  <a:srgbClr val="0070C0"/>
                </a:solidFill>
                <a:ea typeface="Cambria Math"/>
              </a:rPr>
              <a:t>Symmetry</a:t>
            </a:r>
            <a:r>
              <a:rPr lang="en-US" sz="2800" dirty="0" smtClean="0">
                <a:latin typeface="Cambria Math"/>
                <a:ea typeface="Cambria Math"/>
              </a:rPr>
              <a:t>: </a:t>
            </a:r>
            <a:r>
              <a:rPr lang="en-US" sz="2800" dirty="0" smtClean="0">
                <a:solidFill>
                  <a:srgbClr val="FF0000"/>
                </a:solidFill>
                <a:latin typeface="Cambria Math"/>
                <a:ea typeface="Cambria Math"/>
              </a:rPr>
              <a:t>If </a:t>
            </a:r>
            <a:r>
              <a:rPr lang="en-US" sz="2800" dirty="0" smtClean="0">
                <a:solidFill>
                  <a:srgbClr val="FF0000"/>
                </a:solidFill>
                <a:ea typeface="Cambria Math"/>
              </a:rPr>
              <a:t> (</a:t>
            </a:r>
            <a:r>
              <a:rPr lang="en-US" sz="2800" i="1" dirty="0" err="1" smtClean="0">
                <a:solidFill>
                  <a:srgbClr val="FF0000"/>
                </a:solidFill>
                <a:ea typeface="Cambria Math"/>
              </a:rPr>
              <a:t>x,y</a:t>
            </a:r>
            <a:r>
              <a:rPr lang="en-US" sz="2800" dirty="0" smtClean="0">
                <a:solidFill>
                  <a:srgbClr val="FF0000"/>
                </a:solidFill>
                <a:ea typeface="Cambria Math"/>
              </a:rPr>
              <a:t>) </a:t>
            </a:r>
            <a:r>
              <a:rPr lang="en-US" sz="2800" dirty="0" smtClean="0">
                <a:ea typeface="Cambria Math"/>
              </a:rPr>
              <a:t>is an edge,</a:t>
            </a:r>
            <a:r>
              <a:rPr lang="en-US" sz="2800" i="1" dirty="0" smtClean="0">
                <a:ea typeface="Cambria Math"/>
              </a:rPr>
              <a:t> </a:t>
            </a:r>
            <a:r>
              <a:rPr lang="en-US" sz="2800" dirty="0" smtClean="0">
                <a:ea typeface="Cambria Math"/>
              </a:rPr>
              <a:t>then so is </a:t>
            </a:r>
            <a:r>
              <a:rPr lang="en-US" sz="2800" dirty="0" smtClean="0">
                <a:solidFill>
                  <a:srgbClr val="FF0000"/>
                </a:solidFill>
                <a:ea typeface="Cambria Math"/>
              </a:rPr>
              <a:t>(</a:t>
            </a:r>
            <a:r>
              <a:rPr lang="en-US" sz="2800" i="1" dirty="0" err="1" smtClean="0">
                <a:solidFill>
                  <a:srgbClr val="FF0000"/>
                </a:solidFill>
                <a:ea typeface="Cambria Math"/>
              </a:rPr>
              <a:t>y,x</a:t>
            </a:r>
            <a:r>
              <a:rPr lang="en-US" sz="2800" dirty="0" smtClean="0">
                <a:solidFill>
                  <a:srgbClr val="FF0000"/>
                </a:solidFill>
                <a:ea typeface="Cambria Math"/>
              </a:rPr>
              <a:t>)</a:t>
            </a:r>
            <a:r>
              <a:rPr lang="en-US" sz="2800" i="1" dirty="0" smtClean="0">
                <a:ea typeface="Cambria Math"/>
              </a:rPr>
              <a:t>.</a:t>
            </a:r>
          </a:p>
          <a:p>
            <a:r>
              <a:rPr lang="en-US" sz="2800" i="1" dirty="0" err="1" smtClean="0">
                <a:solidFill>
                  <a:srgbClr val="0070C0"/>
                </a:solidFill>
                <a:ea typeface="Cambria Math"/>
              </a:rPr>
              <a:t>Antisymmetry</a:t>
            </a:r>
            <a:r>
              <a:rPr lang="en-US" sz="2800" dirty="0" smtClean="0">
                <a:ea typeface="Cambria Math"/>
              </a:rPr>
              <a:t>: </a:t>
            </a:r>
            <a:r>
              <a:rPr lang="en-US" sz="2800" dirty="0" smtClean="0">
                <a:solidFill>
                  <a:srgbClr val="FF0000"/>
                </a:solidFill>
                <a:ea typeface="Cambria Math"/>
              </a:rPr>
              <a:t>If (</a:t>
            </a:r>
            <a:r>
              <a:rPr lang="en-US" sz="2800" i="1" dirty="0" err="1" smtClean="0">
                <a:solidFill>
                  <a:srgbClr val="FF0000"/>
                </a:solidFill>
                <a:ea typeface="Cambria Math"/>
              </a:rPr>
              <a:t>x,y</a:t>
            </a:r>
            <a:r>
              <a:rPr lang="en-US" sz="2800" dirty="0" smtClean="0">
                <a:solidFill>
                  <a:srgbClr val="FF0000"/>
                </a:solidFill>
                <a:ea typeface="Cambria Math"/>
              </a:rPr>
              <a:t>) </a:t>
            </a:r>
            <a:r>
              <a:rPr lang="en-US" sz="2800" dirty="0" smtClean="0">
                <a:solidFill>
                  <a:srgbClr val="00B050"/>
                </a:solidFill>
                <a:ea typeface="Cambria Math"/>
              </a:rPr>
              <a:t>with </a:t>
            </a:r>
            <a:r>
              <a:rPr lang="en-US" sz="2800" i="1" dirty="0" smtClean="0">
                <a:solidFill>
                  <a:srgbClr val="00B050"/>
                </a:solidFill>
                <a:ea typeface="Cambria Math"/>
              </a:rPr>
              <a:t>x </a:t>
            </a:r>
            <a:r>
              <a:rPr lang="en-US" sz="2800" dirty="0" smtClean="0">
                <a:solidFill>
                  <a:srgbClr val="00B050"/>
                </a:solidFill>
                <a:latin typeface="Cambria Math"/>
                <a:ea typeface="Cambria Math"/>
              </a:rPr>
              <a:t>≠</a:t>
            </a:r>
            <a:r>
              <a:rPr lang="en-US" sz="2800" i="1" dirty="0" smtClean="0">
                <a:solidFill>
                  <a:srgbClr val="00B050"/>
                </a:solidFill>
                <a:latin typeface="Cambria Math"/>
                <a:ea typeface="Cambria Math"/>
              </a:rPr>
              <a:t> </a:t>
            </a:r>
            <a:r>
              <a:rPr lang="en-US" sz="2800" i="1" dirty="0" smtClean="0">
                <a:solidFill>
                  <a:srgbClr val="00B050"/>
                </a:solidFill>
                <a:ea typeface="Cambria Math"/>
              </a:rPr>
              <a:t>y</a:t>
            </a:r>
            <a:r>
              <a:rPr lang="en-US" sz="2800" dirty="0" smtClean="0">
                <a:solidFill>
                  <a:srgbClr val="00B050"/>
                </a:solidFill>
                <a:ea typeface="Cambria Math"/>
              </a:rPr>
              <a:t> </a:t>
            </a:r>
            <a:r>
              <a:rPr lang="en-US" sz="2800" dirty="0" smtClean="0">
                <a:ea typeface="Cambria Math"/>
              </a:rPr>
              <a:t>is an edge, then </a:t>
            </a:r>
            <a:r>
              <a:rPr lang="en-US" sz="2800" dirty="0" smtClean="0">
                <a:solidFill>
                  <a:srgbClr val="FF0000"/>
                </a:solidFill>
                <a:ea typeface="Cambria Math"/>
              </a:rPr>
              <a:t>(</a:t>
            </a:r>
            <a:r>
              <a:rPr lang="en-US" sz="2800" i="1" dirty="0" err="1" smtClean="0">
                <a:solidFill>
                  <a:srgbClr val="FF0000"/>
                </a:solidFill>
                <a:ea typeface="Cambria Math"/>
              </a:rPr>
              <a:t>y,x</a:t>
            </a:r>
            <a:r>
              <a:rPr lang="en-US" sz="2800" dirty="0" smtClean="0">
                <a:solidFill>
                  <a:srgbClr val="FF0000"/>
                </a:solidFill>
                <a:ea typeface="Cambria Math"/>
              </a:rPr>
              <a:t>) </a:t>
            </a:r>
            <a:r>
              <a:rPr lang="en-US" sz="2800" dirty="0" smtClean="0">
                <a:ea typeface="Cambria Math"/>
              </a:rPr>
              <a:t>is </a:t>
            </a:r>
            <a:r>
              <a:rPr lang="en-US" sz="2800" dirty="0" smtClean="0">
                <a:solidFill>
                  <a:srgbClr val="FF0000"/>
                </a:solidFill>
                <a:ea typeface="Cambria Math"/>
              </a:rPr>
              <a:t>not</a:t>
            </a:r>
            <a:r>
              <a:rPr lang="en-US" sz="2800" dirty="0" smtClean="0">
                <a:ea typeface="Cambria Math"/>
              </a:rPr>
              <a:t> an edge. </a:t>
            </a:r>
          </a:p>
          <a:p>
            <a:r>
              <a:rPr lang="en-US" sz="2800" i="1" dirty="0" smtClean="0">
                <a:solidFill>
                  <a:srgbClr val="0070C0"/>
                </a:solidFill>
                <a:ea typeface="Cambria Math"/>
              </a:rPr>
              <a:t>Transitivity</a:t>
            </a:r>
            <a:r>
              <a:rPr lang="en-US" sz="2800" dirty="0" smtClean="0">
                <a:latin typeface="Cambria Math"/>
                <a:ea typeface="Cambria Math"/>
              </a:rPr>
              <a:t>: </a:t>
            </a:r>
            <a:r>
              <a:rPr lang="en-US" sz="2800" dirty="0" smtClean="0">
                <a:solidFill>
                  <a:srgbClr val="FF0000"/>
                </a:solidFill>
                <a:latin typeface="Cambria Math"/>
                <a:ea typeface="Cambria Math"/>
              </a:rPr>
              <a:t>If </a:t>
            </a:r>
            <a:r>
              <a:rPr lang="en-US" sz="2800" dirty="0" smtClean="0">
                <a:solidFill>
                  <a:srgbClr val="FF0000"/>
                </a:solidFill>
                <a:ea typeface="Cambria Math"/>
              </a:rPr>
              <a:t>(</a:t>
            </a:r>
            <a:r>
              <a:rPr lang="en-US" sz="2800" i="1" dirty="0" err="1" smtClean="0">
                <a:solidFill>
                  <a:srgbClr val="FF0000"/>
                </a:solidFill>
                <a:ea typeface="Cambria Math"/>
              </a:rPr>
              <a:t>x,y</a:t>
            </a:r>
            <a:r>
              <a:rPr lang="en-US" sz="2800" dirty="0" smtClean="0">
                <a:solidFill>
                  <a:srgbClr val="FF0000"/>
                </a:solidFill>
                <a:ea typeface="Cambria Math"/>
              </a:rPr>
              <a:t>) and (</a:t>
            </a:r>
            <a:r>
              <a:rPr lang="en-US" sz="2800" i="1" dirty="0" err="1" smtClean="0">
                <a:solidFill>
                  <a:srgbClr val="FF0000"/>
                </a:solidFill>
                <a:ea typeface="Cambria Math"/>
              </a:rPr>
              <a:t>y,z</a:t>
            </a:r>
            <a:r>
              <a:rPr lang="en-US" sz="2800" dirty="0" smtClean="0">
                <a:solidFill>
                  <a:srgbClr val="FF0000"/>
                </a:solidFill>
                <a:ea typeface="Cambria Math"/>
              </a:rPr>
              <a:t>)</a:t>
            </a:r>
            <a:r>
              <a:rPr lang="en-US" sz="2800" i="1" dirty="0" smtClean="0">
                <a:solidFill>
                  <a:srgbClr val="FF0000"/>
                </a:solidFill>
                <a:ea typeface="Cambria Math"/>
              </a:rPr>
              <a:t> </a:t>
            </a:r>
            <a:r>
              <a:rPr lang="en-US" sz="2800" dirty="0" smtClean="0">
                <a:ea typeface="Cambria Math"/>
              </a:rPr>
              <a:t>are edges, then so is </a:t>
            </a:r>
            <a:r>
              <a:rPr lang="en-US" sz="2800" dirty="0" smtClean="0">
                <a:solidFill>
                  <a:srgbClr val="FF0000"/>
                </a:solidFill>
                <a:ea typeface="Cambria Math"/>
              </a:rPr>
              <a:t>(</a:t>
            </a:r>
            <a:r>
              <a:rPr lang="en-US" sz="2800" i="1" dirty="0" err="1" smtClean="0">
                <a:solidFill>
                  <a:srgbClr val="FF0000"/>
                </a:solidFill>
                <a:ea typeface="Cambria Math"/>
              </a:rPr>
              <a:t>x,z</a:t>
            </a:r>
            <a:r>
              <a:rPr lang="en-US" sz="2800" dirty="0" smtClean="0">
                <a:solidFill>
                  <a:srgbClr val="FF0000"/>
                </a:solidFill>
                <a:ea typeface="Cambria Math"/>
              </a:rPr>
              <a:t>)</a:t>
            </a:r>
            <a:r>
              <a:rPr lang="en-US" sz="2800" i="1" dirty="0" smtClean="0">
                <a:ea typeface="Cambria Math"/>
              </a:rPr>
              <a:t>.</a:t>
            </a:r>
            <a:endParaRPr lang="en-US" sz="2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800" y="21728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21728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4400" y="36968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" y="45720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i="1" dirty="0" smtClean="0"/>
              <a:t>Reflexive?</a:t>
            </a:r>
            <a:r>
              <a:rPr lang="en-US" sz="2000" dirty="0" smtClean="0"/>
              <a:t> No, not every vertex has a loop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i="1" dirty="0" smtClean="0"/>
              <a:t>Symmetric?</a:t>
            </a:r>
            <a:r>
              <a:rPr lang="en-US" sz="2000" dirty="0" smtClean="0"/>
              <a:t> Yes  (trivially), there is no edge from  one vertex to another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i="1" dirty="0" err="1" smtClean="0"/>
              <a:t>Antisymmetric</a:t>
            </a:r>
            <a:r>
              <a:rPr lang="en-US" sz="2000" i="1" dirty="0" smtClean="0"/>
              <a:t>?</a:t>
            </a:r>
            <a:r>
              <a:rPr lang="en-US" sz="2000" dirty="0" smtClean="0"/>
              <a:t> Yes  (trivially), there is no edge from one vertex to another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i="1" dirty="0" smtClean="0"/>
              <a:t>Transitive?</a:t>
            </a:r>
            <a:r>
              <a:rPr lang="en-US" sz="2000" dirty="0" smtClean="0"/>
              <a:t> Yes, (trivially) since there is no edge from one vertex to another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2667000" y="37730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2443216" y="1981200"/>
            <a:ext cx="382419" cy="353085"/>
          </a:xfrm>
          <a:custGeom>
            <a:avLst/>
            <a:gdLst>
              <a:gd name="connsiteX0" fmla="*/ 127968 w 382419"/>
              <a:gd name="connsiteY0" fmla="*/ 353085 h 353085"/>
              <a:gd name="connsiteX1" fmla="*/ 37434 w 382419"/>
              <a:gd name="connsiteY1" fmla="*/ 280658 h 353085"/>
              <a:gd name="connsiteX2" fmla="*/ 19327 w 382419"/>
              <a:gd name="connsiteY2" fmla="*/ 253497 h 353085"/>
              <a:gd name="connsiteX3" fmla="*/ 1220 w 382419"/>
              <a:gd name="connsiteY3" fmla="*/ 226337 h 353085"/>
              <a:gd name="connsiteX4" fmla="*/ 10273 w 382419"/>
              <a:gd name="connsiteY4" fmla="*/ 99588 h 353085"/>
              <a:gd name="connsiteX5" fmla="*/ 73647 w 382419"/>
              <a:gd name="connsiteY5" fmla="*/ 27161 h 353085"/>
              <a:gd name="connsiteX6" fmla="*/ 164182 w 382419"/>
              <a:gd name="connsiteY6" fmla="*/ 0 h 353085"/>
              <a:gd name="connsiteX7" fmla="*/ 290931 w 382419"/>
              <a:gd name="connsiteY7" fmla="*/ 18107 h 353085"/>
              <a:gd name="connsiteX8" fmla="*/ 318091 w 382419"/>
              <a:gd name="connsiteY8" fmla="*/ 36214 h 353085"/>
              <a:gd name="connsiteX9" fmla="*/ 327144 w 382419"/>
              <a:gd name="connsiteY9" fmla="*/ 63375 h 353085"/>
              <a:gd name="connsiteX10" fmla="*/ 345251 w 382419"/>
              <a:gd name="connsiteY10" fmla="*/ 90535 h 353085"/>
              <a:gd name="connsiteX11" fmla="*/ 363358 w 382419"/>
              <a:gd name="connsiteY11" fmla="*/ 144856 h 353085"/>
              <a:gd name="connsiteX12" fmla="*/ 372412 w 382419"/>
              <a:gd name="connsiteY12" fmla="*/ 172016 h 353085"/>
              <a:gd name="connsiteX13" fmla="*/ 381465 w 382419"/>
              <a:gd name="connsiteY13" fmla="*/ 208230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2419" h="353085">
                <a:moveTo>
                  <a:pt x="127968" y="353085"/>
                </a:moveTo>
                <a:cubicBezTo>
                  <a:pt x="53002" y="328098"/>
                  <a:pt x="84234" y="350860"/>
                  <a:pt x="37434" y="280658"/>
                </a:cubicBezTo>
                <a:lnTo>
                  <a:pt x="19327" y="253497"/>
                </a:lnTo>
                <a:lnTo>
                  <a:pt x="1220" y="226337"/>
                </a:lnTo>
                <a:cubicBezTo>
                  <a:pt x="4238" y="184087"/>
                  <a:pt x="0" y="140681"/>
                  <a:pt x="10273" y="99588"/>
                </a:cubicBezTo>
                <a:cubicBezTo>
                  <a:pt x="17157" y="72052"/>
                  <a:pt x="46063" y="39421"/>
                  <a:pt x="73647" y="27161"/>
                </a:cubicBezTo>
                <a:cubicBezTo>
                  <a:pt x="101983" y="14567"/>
                  <a:pt x="134087" y="7524"/>
                  <a:pt x="164182" y="0"/>
                </a:cubicBezTo>
                <a:cubicBezTo>
                  <a:pt x="189615" y="2312"/>
                  <a:pt x="256099" y="691"/>
                  <a:pt x="290931" y="18107"/>
                </a:cubicBezTo>
                <a:cubicBezTo>
                  <a:pt x="300663" y="22973"/>
                  <a:pt x="309038" y="30178"/>
                  <a:pt x="318091" y="36214"/>
                </a:cubicBezTo>
                <a:cubicBezTo>
                  <a:pt x="321109" y="45268"/>
                  <a:pt x="322876" y="54839"/>
                  <a:pt x="327144" y="63375"/>
                </a:cubicBezTo>
                <a:cubicBezTo>
                  <a:pt x="332010" y="73107"/>
                  <a:pt x="340832" y="80592"/>
                  <a:pt x="345251" y="90535"/>
                </a:cubicBezTo>
                <a:cubicBezTo>
                  <a:pt x="353003" y="107976"/>
                  <a:pt x="357322" y="126749"/>
                  <a:pt x="363358" y="144856"/>
                </a:cubicBezTo>
                <a:lnTo>
                  <a:pt x="372412" y="172016"/>
                </a:lnTo>
                <a:cubicBezTo>
                  <a:pt x="382419" y="202038"/>
                  <a:pt x="381465" y="189634"/>
                  <a:pt x="381465" y="20823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133600" y="2325232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67200" y="3620632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0" y="3696832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4267200" y="2249032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Determining which Properties a Relation has from its Digraph – Example 1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24200" y="206758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62600" y="206758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14400" y="4343400"/>
            <a:ext cx="731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i="1" dirty="0" smtClean="0"/>
              <a:t>Reflexive?</a:t>
            </a:r>
            <a:r>
              <a:rPr lang="en-US" sz="2000" dirty="0" smtClean="0"/>
              <a:t> No, there are no loops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i="1" dirty="0" smtClean="0"/>
              <a:t>Symmetric?</a:t>
            </a:r>
            <a:r>
              <a:rPr lang="en-US" sz="2000" dirty="0" smtClean="0"/>
              <a:t> No, there is an edge from </a:t>
            </a:r>
            <a:r>
              <a:rPr lang="en-US" sz="2000" i="1" dirty="0" smtClean="0"/>
              <a:t>a</a:t>
            </a:r>
            <a:r>
              <a:rPr lang="en-US" sz="2000" dirty="0" smtClean="0"/>
              <a:t> to </a:t>
            </a:r>
            <a:r>
              <a:rPr lang="en-US" sz="2000" i="1" dirty="0" smtClean="0"/>
              <a:t>b</a:t>
            </a:r>
            <a:r>
              <a:rPr lang="en-US" sz="2000" dirty="0" smtClean="0"/>
              <a:t>, but not from </a:t>
            </a:r>
            <a:r>
              <a:rPr lang="en-US" sz="2000" i="1" dirty="0" smtClean="0"/>
              <a:t>b</a:t>
            </a:r>
            <a:r>
              <a:rPr lang="en-US" sz="2000" dirty="0" smtClean="0"/>
              <a:t> to </a:t>
            </a:r>
            <a:r>
              <a:rPr lang="en-US" sz="2000" i="1" dirty="0" smtClean="0"/>
              <a:t>a</a:t>
            </a:r>
            <a:endParaRPr lang="en-US" sz="2000" dirty="0" smtClean="0"/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i="1" dirty="0" err="1" smtClean="0"/>
              <a:t>Antisymmetric</a:t>
            </a:r>
            <a:r>
              <a:rPr lang="en-US" sz="2000" i="1" dirty="0" smtClean="0"/>
              <a:t>?</a:t>
            </a:r>
            <a:r>
              <a:rPr lang="en-US" sz="2000" dirty="0" smtClean="0"/>
              <a:t> No, there is an edge from </a:t>
            </a:r>
            <a:r>
              <a:rPr lang="en-US" sz="2000" i="1" dirty="0" smtClean="0"/>
              <a:t>d</a:t>
            </a:r>
            <a:r>
              <a:rPr lang="en-US" sz="2000" dirty="0" smtClean="0"/>
              <a:t> to </a:t>
            </a:r>
            <a:r>
              <a:rPr lang="en-US" sz="2000" i="1" dirty="0" smtClean="0"/>
              <a:t>b</a:t>
            </a:r>
            <a:r>
              <a:rPr lang="en-US" sz="2000" dirty="0" smtClean="0"/>
              <a:t> and </a:t>
            </a:r>
            <a:r>
              <a:rPr lang="en-US" sz="2000" i="1" dirty="0" smtClean="0"/>
              <a:t>b</a:t>
            </a:r>
            <a:r>
              <a:rPr lang="en-US" sz="2000" dirty="0" smtClean="0"/>
              <a:t> to </a:t>
            </a:r>
            <a:r>
              <a:rPr lang="en-US" sz="2000" i="1" dirty="0" smtClean="0"/>
              <a:t>d</a:t>
            </a:r>
            <a:r>
              <a:rPr lang="en-US" sz="2000" dirty="0" smtClean="0"/>
              <a:t>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i="1" dirty="0" smtClean="0"/>
              <a:t>Transitive?</a:t>
            </a:r>
            <a:r>
              <a:rPr lang="en-US" sz="2000" dirty="0" smtClean="0"/>
              <a:t> No, there are edges from </a:t>
            </a:r>
            <a:r>
              <a:rPr lang="en-US" sz="2000" i="1" dirty="0" smtClean="0"/>
              <a:t>a</a:t>
            </a:r>
            <a:r>
              <a:rPr lang="en-US" sz="2000" dirty="0" smtClean="0"/>
              <a:t> to </a:t>
            </a:r>
            <a:r>
              <a:rPr lang="en-US" sz="2000" i="1" dirty="0" smtClean="0"/>
              <a:t>c</a:t>
            </a:r>
            <a:r>
              <a:rPr lang="en-US" sz="2000" dirty="0" smtClean="0"/>
              <a:t> and from </a:t>
            </a:r>
            <a:r>
              <a:rPr lang="en-US" sz="2000" i="1" dirty="0" smtClean="0"/>
              <a:t>c</a:t>
            </a:r>
            <a:r>
              <a:rPr lang="en-US" sz="2000" dirty="0" smtClean="0"/>
              <a:t> to </a:t>
            </a:r>
            <a:r>
              <a:rPr lang="en-US" sz="2000" i="1" dirty="0" smtClean="0"/>
              <a:t>b</a:t>
            </a:r>
            <a:r>
              <a:rPr lang="en-US" sz="2000" dirty="0" smtClean="0"/>
              <a:t>, but  there is no edge from </a:t>
            </a:r>
            <a:r>
              <a:rPr lang="en-US" sz="2000" i="1" dirty="0" smtClean="0"/>
              <a:t>a</a:t>
            </a:r>
            <a:r>
              <a:rPr lang="en-US" sz="2000" dirty="0" smtClean="0"/>
              <a:t> to </a:t>
            </a:r>
            <a:r>
              <a:rPr lang="en-US" sz="2000" i="1" dirty="0" smtClean="0"/>
              <a:t>d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05200" y="2219980"/>
            <a:ext cx="1981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43200" y="21437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23723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2743200" y="35153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5029200" y="35153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34" name="Oval 33"/>
          <p:cNvSpPr/>
          <p:nvPr/>
        </p:nvSpPr>
        <p:spPr>
          <a:xfrm>
            <a:off x="3200400" y="359158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562600" y="366778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562600" y="2448580"/>
            <a:ext cx="0" cy="11430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867400" y="2372380"/>
            <a:ext cx="0" cy="12954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Determining which Properties a Relation has from its Digraph – Example 2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0400" y="199138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38800" y="199138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91200" y="351538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" y="4419600"/>
            <a:ext cx="830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itchFamily="34" charset="0"/>
              <a:buChar char="•"/>
            </a:pPr>
            <a:r>
              <a:rPr lang="en-US" sz="2000" i="1" dirty="0" smtClean="0"/>
              <a:t>Reflexive?</a:t>
            </a:r>
            <a:r>
              <a:rPr lang="en-US" sz="2000" dirty="0" smtClean="0"/>
              <a:t> No, there are no loops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i="1" dirty="0" smtClean="0"/>
              <a:t>Symmetric?</a:t>
            </a:r>
            <a:r>
              <a:rPr lang="en-US" sz="2000" dirty="0" smtClean="0"/>
              <a:t>  No, for example, there is no edge from </a:t>
            </a:r>
            <a:r>
              <a:rPr lang="en-US" sz="2000" i="1" dirty="0" smtClean="0"/>
              <a:t>c</a:t>
            </a:r>
            <a:r>
              <a:rPr lang="en-US" sz="2000" dirty="0" smtClean="0"/>
              <a:t> to 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i="1" dirty="0" err="1" smtClean="0"/>
              <a:t>Antisymmetric</a:t>
            </a:r>
            <a:r>
              <a:rPr lang="en-US" sz="2000" i="1" dirty="0" smtClean="0"/>
              <a:t>?</a:t>
            </a:r>
            <a:r>
              <a:rPr lang="en-US" sz="2000" dirty="0" smtClean="0"/>
              <a:t> Yes, whenever there is an edge from one</a:t>
            </a:r>
            <a:r>
              <a:rPr lang="zh-TW" altLang="en-US" sz="2000" dirty="0" smtClean="0"/>
              <a:t> </a:t>
            </a:r>
            <a:r>
              <a:rPr lang="en-US" sz="2000" dirty="0" smtClean="0"/>
              <a:t>vertex  to another, there is not one going back 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i="1" dirty="0" smtClean="0"/>
              <a:t>Transitive? </a:t>
            </a:r>
            <a:r>
              <a:rPr lang="en-US" sz="2000" dirty="0" smtClean="0"/>
              <a:t>No, there is no edge from </a:t>
            </a:r>
            <a:r>
              <a:rPr lang="en-US" sz="2000" i="1" dirty="0" smtClean="0"/>
              <a:t>a</a:t>
            </a:r>
            <a:r>
              <a:rPr lang="en-US" sz="2000" dirty="0" smtClean="0"/>
              <a:t> to </a:t>
            </a:r>
            <a:r>
              <a:rPr lang="en-US" sz="2000" i="1" dirty="0" smtClean="0"/>
              <a:t>b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81400" y="2143780"/>
            <a:ext cx="1981200" cy="1588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2857500" y="2791480"/>
            <a:ext cx="990600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657600" y="2296180"/>
            <a:ext cx="1905000" cy="990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43200" y="19913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0" y="35153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19400" y="33629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62600" y="23723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24" name="Oval 23"/>
          <p:cNvSpPr/>
          <p:nvPr/>
        </p:nvSpPr>
        <p:spPr>
          <a:xfrm>
            <a:off x="3429000" y="343918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Determining which Properties a Relation has from its Digraph – Example </a:t>
            </a:r>
            <a:r>
              <a:rPr 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95600" y="2286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10200" y="2286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6576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86400" y="3886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2000" y="44958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itchFamily="34" charset="0"/>
              <a:buChar char="•"/>
            </a:pPr>
            <a:r>
              <a:rPr lang="en-US" sz="2000" i="1" dirty="0" smtClean="0"/>
              <a:t>Reflexive?</a:t>
            </a:r>
            <a:r>
              <a:rPr lang="en-US" sz="2000" dirty="0" smtClean="0"/>
              <a:t> No, there are no loops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i="1" dirty="0" smtClean="0"/>
              <a:t>Symmetric?</a:t>
            </a:r>
            <a:r>
              <a:rPr lang="en-US" sz="2000" dirty="0" smtClean="0"/>
              <a:t> No, for example, there is no edge from </a:t>
            </a:r>
            <a:r>
              <a:rPr lang="en-US" sz="2000" i="1" dirty="0" smtClean="0"/>
              <a:t>d</a:t>
            </a:r>
            <a:r>
              <a:rPr lang="en-US" sz="2000" dirty="0" smtClean="0"/>
              <a:t> to 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i="1" dirty="0" err="1" smtClean="0"/>
              <a:t>Antisymmetric</a:t>
            </a:r>
            <a:r>
              <a:rPr lang="en-US" sz="2000" i="1" dirty="0" smtClean="0"/>
              <a:t>?</a:t>
            </a:r>
            <a:r>
              <a:rPr lang="en-US" sz="2000" dirty="0" smtClean="0"/>
              <a:t> Yes, whenever there is an edge from one vertex to another, there is not one going back 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i="1" dirty="0" smtClean="0"/>
              <a:t>Transitive? </a:t>
            </a:r>
            <a:r>
              <a:rPr lang="en-US" sz="2000" dirty="0" smtClean="0"/>
              <a:t>Yes (trivially), there  are no two edges where the first</a:t>
            </a:r>
            <a:r>
              <a:rPr lang="zh-TW" altLang="en-US" sz="2000" dirty="0" smtClean="0"/>
              <a:t> </a:t>
            </a:r>
            <a:r>
              <a:rPr lang="en-US" sz="2000" dirty="0" smtClean="0"/>
              <a:t>edge ends at the vertex where the second edge begins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276600" y="2514600"/>
            <a:ext cx="23622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3352800" y="2438400"/>
            <a:ext cx="1905000" cy="1219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38400" y="2286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029200" y="3733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90800" y="3581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4876800" y="1981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09600" y="3810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Determining which Properties a Relation has from its Digraph – Example </a:t>
            </a:r>
            <a:r>
              <a:rPr 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Closures of</a:t>
            </a:r>
            <a:r>
              <a:rPr lang="en-US" dirty="0" smtClean="0"/>
              <a:t>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9.</a:t>
            </a:r>
            <a:r>
              <a:rPr lang="en-US" altLang="zh-TW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A17ED-964B-477C-8D97-517FBFFACF36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 dirty="0" smtClean="0">
                <a:ea typeface="Gulim" pitchFamily="34" charset="-127"/>
                <a:cs typeface="Times New Roman" pitchFamily="18" charset="0"/>
              </a:rPr>
              <a:t>Closures 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of Relations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305800" cy="50292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ea typeface="Gulim" pitchFamily="34" charset="-127"/>
              </a:rPr>
              <a:t>For any property </a:t>
            </a:r>
            <a:r>
              <a:rPr lang="en-US" altLang="ko-KR" sz="2400" i="1" dirty="0" smtClean="0">
                <a:ea typeface="Gulim" pitchFamily="34" charset="-127"/>
              </a:rPr>
              <a:t>P</a:t>
            </a:r>
            <a:r>
              <a:rPr lang="en-US" altLang="ko-KR" sz="2400" dirty="0" smtClean="0">
                <a:ea typeface="Gulim" pitchFamily="34" charset="-127"/>
              </a:rPr>
              <a:t>, </a:t>
            </a:r>
            <a:r>
              <a:rPr lang="en-US" altLang="ko-KR" sz="2400" dirty="0">
                <a:ea typeface="Gulim" pitchFamily="34" charset="-127"/>
              </a:rPr>
              <a:t>the </a:t>
            </a:r>
            <a:r>
              <a:rPr lang="en-US" altLang="ko-KR" sz="2400" dirty="0" smtClean="0">
                <a:ea typeface="Gulim" pitchFamily="34" charset="-127"/>
              </a:rPr>
              <a:t>“</a:t>
            </a:r>
            <a:r>
              <a:rPr lang="en-US" altLang="ko-KR" sz="2400" i="1" dirty="0" smtClean="0">
                <a:ea typeface="Gulim" pitchFamily="34" charset="-127"/>
              </a:rPr>
              <a:t>P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>
                <a:ea typeface="Gulim" pitchFamily="34" charset="-127"/>
              </a:rPr>
              <a:t>closure” of </a:t>
            </a:r>
            <a:r>
              <a:rPr lang="en-US" altLang="ko-KR" sz="2400" dirty="0" smtClean="0">
                <a:ea typeface="Gulim" pitchFamily="34" charset="-127"/>
              </a:rPr>
              <a:t>relation </a:t>
            </a:r>
            <a:r>
              <a:rPr lang="en-US" altLang="ko-KR" sz="2400" i="1" dirty="0" smtClean="0">
                <a:ea typeface="Gulim" pitchFamily="34" charset="-127"/>
              </a:rPr>
              <a:t>R</a:t>
            </a:r>
            <a:r>
              <a:rPr lang="en-US" altLang="ko-KR" sz="2400" dirty="0" smtClean="0">
                <a:ea typeface="Gulim" pitchFamily="34" charset="-127"/>
              </a:rPr>
              <a:t> on a </a:t>
            </a:r>
            <a:r>
              <a:rPr lang="en-US" altLang="ko-KR" sz="2400" dirty="0">
                <a:ea typeface="Gulim" pitchFamily="34" charset="-127"/>
              </a:rPr>
              <a:t>set </a:t>
            </a:r>
            <a:r>
              <a:rPr lang="en-US" altLang="ko-KR" sz="2400" i="1" dirty="0">
                <a:ea typeface="Gulim" pitchFamily="34" charset="-127"/>
              </a:rPr>
              <a:t>A</a:t>
            </a:r>
            <a:r>
              <a:rPr lang="en-US" altLang="ko-KR" sz="2400" dirty="0">
                <a:ea typeface="Gulim" pitchFamily="34" charset="-127"/>
              </a:rPr>
              <a:t> is defined as the “smallest” superset of </a:t>
            </a:r>
            <a:r>
              <a:rPr lang="en-US" altLang="ko-KR" sz="2400" i="1" dirty="0" smtClean="0">
                <a:ea typeface="Gulim" pitchFamily="34" charset="-127"/>
              </a:rPr>
              <a:t>R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>
                <a:ea typeface="Gulim" pitchFamily="34" charset="-127"/>
              </a:rPr>
              <a:t>that has </a:t>
            </a:r>
            <a:r>
              <a:rPr lang="en-US" altLang="ko-KR" sz="2400" dirty="0" smtClean="0">
                <a:ea typeface="Gulim" pitchFamily="34" charset="-127"/>
              </a:rPr>
              <a:t>property </a:t>
            </a:r>
            <a:r>
              <a:rPr lang="en-US" altLang="ko-KR" sz="2400" i="1" dirty="0" smtClean="0">
                <a:ea typeface="Gulim" pitchFamily="34" charset="-127"/>
              </a:rPr>
              <a:t>P</a:t>
            </a:r>
            <a:r>
              <a:rPr lang="en-US" altLang="ko-KR" sz="2400" dirty="0" smtClean="0">
                <a:ea typeface="Gulim" pitchFamily="34" charset="-127"/>
              </a:rPr>
              <a:t>.</a:t>
            </a:r>
            <a:endParaRPr lang="en-US" altLang="ko-KR" sz="2400" dirty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 smtClean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Gulim" pitchFamily="34" charset="-127"/>
              </a:rPr>
              <a:t>The </a:t>
            </a:r>
            <a:r>
              <a:rPr lang="en-US" altLang="ko-KR" sz="2400" i="1" dirty="0">
                <a:solidFill>
                  <a:srgbClr val="FF0000"/>
                </a:solidFill>
                <a:ea typeface="Gulim" pitchFamily="34" charset="-127"/>
              </a:rPr>
              <a:t>reflexive closure</a:t>
            </a:r>
            <a:r>
              <a:rPr lang="en-US" altLang="ko-KR" sz="2400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2400" dirty="0">
                <a:ea typeface="Gulim" pitchFamily="34" charset="-127"/>
              </a:rPr>
              <a:t>of a relation </a:t>
            </a:r>
            <a:r>
              <a:rPr lang="en-US" altLang="ko-KR" sz="2400" i="1" dirty="0">
                <a:ea typeface="Gulim" pitchFamily="34" charset="-127"/>
              </a:rPr>
              <a:t>R</a:t>
            </a:r>
            <a:r>
              <a:rPr lang="en-US" altLang="ko-KR" sz="2400" dirty="0">
                <a:ea typeface="Gulim" pitchFamily="34" charset="-127"/>
              </a:rPr>
              <a:t> on </a:t>
            </a:r>
            <a:r>
              <a:rPr lang="en-US" altLang="ko-KR" sz="2400" i="1" dirty="0">
                <a:ea typeface="Gulim" pitchFamily="34" charset="-127"/>
              </a:rPr>
              <a:t>A </a:t>
            </a:r>
            <a:r>
              <a:rPr lang="en-US" altLang="ko-KR" sz="2400" dirty="0">
                <a:ea typeface="Gulim" pitchFamily="34" charset="-127"/>
              </a:rPr>
              <a:t>is obtained by adding (</a:t>
            </a:r>
            <a:r>
              <a:rPr lang="en-US" altLang="ko-KR" sz="2400" i="1" dirty="0" err="1">
                <a:ea typeface="Gulim" pitchFamily="34" charset="-127"/>
              </a:rPr>
              <a:t>a</a:t>
            </a:r>
            <a:r>
              <a:rPr lang="en-US" altLang="ko-KR" sz="2400" dirty="0" err="1">
                <a:ea typeface="Gulim" pitchFamily="34" charset="-127"/>
              </a:rPr>
              <a:t>,</a:t>
            </a:r>
            <a:r>
              <a:rPr lang="en-US" altLang="ko-KR" sz="2400" i="1" dirty="0" err="1">
                <a:ea typeface="Gulim" pitchFamily="34" charset="-127"/>
              </a:rPr>
              <a:t>a</a:t>
            </a:r>
            <a:r>
              <a:rPr lang="en-US" altLang="ko-KR" sz="2400" dirty="0">
                <a:ea typeface="Gulim" pitchFamily="34" charset="-127"/>
              </a:rPr>
              <a:t>) to </a:t>
            </a:r>
            <a:r>
              <a:rPr lang="en-US" altLang="ko-KR" sz="2400" i="1" dirty="0">
                <a:ea typeface="Gulim" pitchFamily="34" charset="-127"/>
              </a:rPr>
              <a:t>R</a:t>
            </a:r>
            <a:r>
              <a:rPr lang="en-US" altLang="ko-KR" sz="2400" dirty="0">
                <a:ea typeface="Gulim" pitchFamily="34" charset="-127"/>
              </a:rPr>
              <a:t> for each </a:t>
            </a:r>
            <a:r>
              <a:rPr lang="en-US" altLang="ko-KR" sz="2400" i="1" dirty="0" err="1">
                <a:ea typeface="Gulim" pitchFamily="34" charset="-127"/>
              </a:rPr>
              <a:t>a</a:t>
            </a:r>
            <a:r>
              <a:rPr lang="en-US" altLang="ko-KR" sz="2400" dirty="0" err="1">
                <a:ea typeface="Gulim" pitchFamily="34" charset="-127"/>
                <a:sym typeface="Symbol" pitchFamily="18" charset="2"/>
              </a:rPr>
              <a:t></a:t>
            </a:r>
            <a:r>
              <a:rPr lang="en-US" altLang="ko-KR" sz="2400" i="1" dirty="0" err="1">
                <a:ea typeface="Gulim" pitchFamily="34" charset="-127"/>
                <a:sym typeface="Symbol" pitchFamily="18" charset="2"/>
              </a:rPr>
              <a:t>A</a:t>
            </a:r>
            <a:r>
              <a:rPr lang="en-US" altLang="ko-KR" sz="2400" dirty="0">
                <a:ea typeface="Gulim" pitchFamily="34" charset="-127"/>
                <a:sym typeface="Symbol" pitchFamily="18" charset="2"/>
              </a:rPr>
              <a:t>.   </a:t>
            </a:r>
            <a:r>
              <a:rPr lang="en-US" altLang="ko-KR" sz="2400" i="1" dirty="0" smtClean="0">
                <a:ea typeface="Gulim" pitchFamily="34" charset="-127"/>
                <a:sym typeface="Symbol" pitchFamily="18" charset="2"/>
              </a:rPr>
              <a:t>i.e</a:t>
            </a:r>
            <a:r>
              <a:rPr lang="en-US" altLang="ko-KR" sz="2400" i="1" dirty="0">
                <a:ea typeface="Gulim" pitchFamily="34" charset="-127"/>
                <a:sym typeface="Symbol" pitchFamily="18" charset="2"/>
              </a:rPr>
              <a:t>.</a:t>
            </a:r>
            <a:r>
              <a:rPr lang="en-US" altLang="ko-KR" sz="2400" dirty="0">
                <a:ea typeface="Gulim" pitchFamily="34" charset="-127"/>
                <a:sym typeface="Symbol" pitchFamily="18" charset="2"/>
              </a:rPr>
              <a:t>,</a:t>
            </a:r>
            <a:r>
              <a:rPr lang="en-US" altLang="ko-KR" sz="2400" i="1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sz="2400" dirty="0">
                <a:ea typeface="Gulim" pitchFamily="34" charset="-127"/>
                <a:sym typeface="Symbol" pitchFamily="18" charset="2"/>
              </a:rPr>
              <a:t>it is </a:t>
            </a:r>
            <a:r>
              <a:rPr lang="en-US" altLang="ko-KR" sz="2400" i="1" dirty="0">
                <a:ea typeface="Gulim" pitchFamily="34" charset="-127"/>
                <a:sym typeface="Symbol" pitchFamily="18" charset="2"/>
              </a:rPr>
              <a:t>R</a:t>
            </a:r>
            <a:r>
              <a:rPr lang="en-US" altLang="ko-KR" sz="2400" dirty="0">
                <a:ea typeface="Gulim" pitchFamily="34" charset="-127"/>
                <a:sym typeface="Symbol" pitchFamily="18" charset="2"/>
              </a:rPr>
              <a:t>  </a:t>
            </a:r>
            <a:r>
              <a:rPr lang="el-GR" altLang="ko-KR" sz="2400" dirty="0" smtClean="0">
                <a:solidFill>
                  <a:srgbClr val="FF0000"/>
                </a:solidFill>
                <a:ea typeface="Gulim" pitchFamily="34" charset="-127"/>
                <a:sym typeface="Symbol" pitchFamily="18" charset="2"/>
              </a:rPr>
              <a:t>Δ</a:t>
            </a:r>
            <a:r>
              <a:rPr lang="en-US" altLang="ko-KR" sz="2400" dirty="0" smtClean="0">
                <a:solidFill>
                  <a:srgbClr val="FF0000"/>
                </a:solidFill>
                <a:ea typeface="Gulim" pitchFamily="34" charset="-127"/>
                <a:sym typeface="Symbol" pitchFamily="18" charset="2"/>
              </a:rPr>
              <a:t>, </a:t>
            </a:r>
            <a:r>
              <a:rPr lang="el-GR" altLang="ko-KR" sz="2400" dirty="0" smtClean="0">
                <a:solidFill>
                  <a:srgbClr val="FF0000"/>
                </a:solidFill>
                <a:ea typeface="Gulim" pitchFamily="34" charset="-127"/>
                <a:sym typeface="Symbol" pitchFamily="18" charset="2"/>
              </a:rPr>
              <a:t>Δ</a:t>
            </a:r>
            <a:r>
              <a:rPr lang="en-US" altLang="ko-KR" sz="2400" dirty="0" smtClean="0">
                <a:solidFill>
                  <a:srgbClr val="FF0000"/>
                </a:solidFill>
                <a:ea typeface="Gulim" pitchFamily="34" charset="-127"/>
                <a:sym typeface="Symbol" pitchFamily="18" charset="2"/>
              </a:rPr>
              <a:t>={(</a:t>
            </a:r>
            <a:r>
              <a:rPr lang="en-US" altLang="ko-KR" sz="2400" i="1" dirty="0" err="1" smtClean="0">
                <a:solidFill>
                  <a:srgbClr val="FF0000"/>
                </a:solidFill>
                <a:ea typeface="Gulim" pitchFamily="34" charset="-127"/>
                <a:sym typeface="Symbol" pitchFamily="18" charset="2"/>
              </a:rPr>
              <a:t>a</a:t>
            </a:r>
            <a:r>
              <a:rPr lang="en-US" altLang="ko-KR" sz="2400" dirty="0" err="1" smtClean="0">
                <a:solidFill>
                  <a:srgbClr val="FF0000"/>
                </a:solidFill>
                <a:ea typeface="Gulim" pitchFamily="34" charset="-127"/>
                <a:sym typeface="Symbol" pitchFamily="18" charset="2"/>
              </a:rPr>
              <a:t>,</a:t>
            </a:r>
            <a:r>
              <a:rPr lang="en-US" altLang="ko-KR" sz="2400" i="1" dirty="0" err="1" smtClean="0">
                <a:solidFill>
                  <a:srgbClr val="FF0000"/>
                </a:solidFill>
                <a:ea typeface="Gulim" pitchFamily="34" charset="-127"/>
                <a:sym typeface="Symbol" pitchFamily="18" charset="2"/>
              </a:rPr>
              <a:t>a</a:t>
            </a:r>
            <a:r>
              <a:rPr lang="en-US" altLang="ko-KR" sz="2400" dirty="0" smtClean="0">
                <a:solidFill>
                  <a:srgbClr val="FF0000"/>
                </a:solidFill>
                <a:ea typeface="Gulim" pitchFamily="34" charset="-127"/>
                <a:sym typeface="Symbol" pitchFamily="18" charset="2"/>
              </a:rPr>
              <a:t>)|</a:t>
            </a:r>
            <a:r>
              <a:rPr lang="en-US" altLang="ko-KR" sz="2400" dirty="0" err="1" smtClean="0">
                <a:solidFill>
                  <a:srgbClr val="FF0000"/>
                </a:solidFill>
                <a:ea typeface="Gulim" pitchFamily="34" charset="-127"/>
                <a:sym typeface="Symbol" pitchFamily="18" charset="2"/>
              </a:rPr>
              <a:t>a</a:t>
            </a:r>
            <a:r>
              <a:rPr lang="en-US" altLang="ko-KR" sz="2400" dirty="0" err="1" smtClean="0">
                <a:solidFill>
                  <a:srgbClr val="FF0000"/>
                </a:solidFill>
                <a:ea typeface="Gulim" pitchFamily="34" charset="-127"/>
                <a:sym typeface="Symbol"/>
              </a:rPr>
              <a:t>A</a:t>
            </a:r>
            <a:r>
              <a:rPr lang="en-US" altLang="ko-KR" sz="2400" dirty="0" smtClean="0">
                <a:solidFill>
                  <a:srgbClr val="FF0000"/>
                </a:solidFill>
                <a:ea typeface="Gulim" pitchFamily="34" charset="-127"/>
                <a:sym typeface="Symbol" pitchFamily="18" charset="2"/>
              </a:rPr>
              <a:t>}</a:t>
            </a:r>
            <a:endParaRPr lang="en-US" altLang="ko-KR" sz="2400" dirty="0">
              <a:solidFill>
                <a:srgbClr val="FF0000"/>
              </a:solidFill>
              <a:ea typeface="Gulim" pitchFamily="34" charset="-127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Gulim" pitchFamily="34" charset="-127"/>
                <a:sym typeface="Symbol" pitchFamily="18" charset="2"/>
              </a:rPr>
              <a:t>The </a:t>
            </a:r>
            <a:r>
              <a:rPr lang="en-US" altLang="ko-KR" sz="2400" i="1" dirty="0">
                <a:solidFill>
                  <a:srgbClr val="FF0000"/>
                </a:solidFill>
                <a:ea typeface="Gulim" pitchFamily="34" charset="-127"/>
                <a:sym typeface="Symbol" pitchFamily="18" charset="2"/>
              </a:rPr>
              <a:t>symmetric closure</a:t>
            </a:r>
            <a:r>
              <a:rPr lang="en-US" altLang="ko-KR" sz="2400" dirty="0">
                <a:solidFill>
                  <a:srgbClr val="FF0000"/>
                </a:solidFill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sz="2400" dirty="0">
                <a:ea typeface="Gulim" pitchFamily="34" charset="-127"/>
                <a:sym typeface="Symbol" pitchFamily="18" charset="2"/>
              </a:rPr>
              <a:t>of </a:t>
            </a:r>
            <a:r>
              <a:rPr lang="en-US" altLang="ko-KR" sz="2400" i="1" dirty="0">
                <a:ea typeface="Gulim" pitchFamily="34" charset="-127"/>
                <a:sym typeface="Symbol" pitchFamily="18" charset="2"/>
              </a:rPr>
              <a:t>R</a:t>
            </a:r>
            <a:r>
              <a:rPr lang="en-US" altLang="ko-KR" sz="2400" dirty="0">
                <a:ea typeface="Gulim" pitchFamily="34" charset="-127"/>
                <a:sym typeface="Symbol" pitchFamily="18" charset="2"/>
              </a:rPr>
              <a:t> is obtained by adding (</a:t>
            </a:r>
            <a:r>
              <a:rPr lang="en-US" altLang="ko-KR" sz="2400" i="1" dirty="0" err="1">
                <a:ea typeface="Gulim" pitchFamily="34" charset="-127"/>
                <a:sym typeface="Symbol" pitchFamily="18" charset="2"/>
              </a:rPr>
              <a:t>b</a:t>
            </a:r>
            <a:r>
              <a:rPr lang="en-US" altLang="ko-KR" sz="2400" dirty="0" err="1">
                <a:ea typeface="Gulim" pitchFamily="34" charset="-127"/>
                <a:sym typeface="Symbol" pitchFamily="18" charset="2"/>
              </a:rPr>
              <a:t>,</a:t>
            </a:r>
            <a:r>
              <a:rPr lang="en-US" altLang="ko-KR" sz="2400" i="1" dirty="0" err="1">
                <a:ea typeface="Gulim" pitchFamily="34" charset="-127"/>
                <a:sym typeface="Symbol" pitchFamily="18" charset="2"/>
              </a:rPr>
              <a:t>a</a:t>
            </a:r>
            <a:r>
              <a:rPr lang="en-US" altLang="ko-KR" sz="2400" dirty="0">
                <a:ea typeface="Gulim" pitchFamily="34" charset="-127"/>
                <a:sym typeface="Symbol" pitchFamily="18" charset="2"/>
              </a:rPr>
              <a:t>) to </a:t>
            </a:r>
            <a:r>
              <a:rPr lang="en-US" altLang="ko-KR" sz="2400" i="1" dirty="0">
                <a:ea typeface="Gulim" pitchFamily="34" charset="-127"/>
                <a:sym typeface="Symbol" pitchFamily="18" charset="2"/>
              </a:rPr>
              <a:t>R</a:t>
            </a:r>
            <a:r>
              <a:rPr lang="en-US" altLang="ko-KR" sz="2400" dirty="0">
                <a:ea typeface="Gulim" pitchFamily="34" charset="-127"/>
                <a:sym typeface="Symbol" pitchFamily="18" charset="2"/>
              </a:rPr>
              <a:t> for each (</a:t>
            </a:r>
            <a:r>
              <a:rPr lang="en-US" altLang="ko-KR" sz="2400" i="1" dirty="0" err="1">
                <a:ea typeface="Gulim" pitchFamily="34" charset="-127"/>
                <a:sym typeface="Symbol" pitchFamily="18" charset="2"/>
              </a:rPr>
              <a:t>a</a:t>
            </a:r>
            <a:r>
              <a:rPr lang="en-US" altLang="ko-KR" sz="2400" dirty="0" err="1">
                <a:ea typeface="Gulim" pitchFamily="34" charset="-127"/>
                <a:sym typeface="Symbol" pitchFamily="18" charset="2"/>
              </a:rPr>
              <a:t>,</a:t>
            </a:r>
            <a:r>
              <a:rPr lang="en-US" altLang="ko-KR" sz="2400" i="1" dirty="0" err="1">
                <a:ea typeface="Gulim" pitchFamily="34" charset="-127"/>
                <a:sym typeface="Symbol" pitchFamily="18" charset="2"/>
              </a:rPr>
              <a:t>b</a:t>
            </a:r>
            <a:r>
              <a:rPr lang="en-US" altLang="ko-KR" sz="2400" dirty="0">
                <a:ea typeface="Gulim" pitchFamily="34" charset="-127"/>
                <a:sym typeface="Symbol" pitchFamily="18" charset="2"/>
              </a:rPr>
              <a:t>) in </a:t>
            </a:r>
            <a:r>
              <a:rPr lang="en-US" altLang="ko-KR" sz="2400" i="1" dirty="0">
                <a:ea typeface="Gulim" pitchFamily="34" charset="-127"/>
                <a:sym typeface="Symbol" pitchFamily="18" charset="2"/>
              </a:rPr>
              <a:t>R</a:t>
            </a:r>
            <a:r>
              <a:rPr lang="en-US" altLang="ko-KR" sz="2400" dirty="0">
                <a:ea typeface="Gulim" pitchFamily="34" charset="-127"/>
                <a:sym typeface="Symbol" pitchFamily="18" charset="2"/>
              </a:rPr>
              <a:t>.  </a:t>
            </a:r>
            <a:r>
              <a:rPr lang="en-US" altLang="ko-KR" sz="2400" i="1" dirty="0">
                <a:ea typeface="Gulim" pitchFamily="34" charset="-127"/>
                <a:sym typeface="Symbol" pitchFamily="18" charset="2"/>
              </a:rPr>
              <a:t>I.e.</a:t>
            </a:r>
            <a:r>
              <a:rPr lang="en-US" altLang="ko-KR" sz="2400" dirty="0">
                <a:ea typeface="Gulim" pitchFamily="34" charset="-127"/>
                <a:sym typeface="Symbol" pitchFamily="18" charset="2"/>
              </a:rPr>
              <a:t>, it is </a:t>
            </a:r>
            <a:r>
              <a:rPr lang="en-US" altLang="ko-KR" sz="2400" i="1" dirty="0">
                <a:ea typeface="Gulim" pitchFamily="34" charset="-127"/>
                <a:sym typeface="Symbol" pitchFamily="18" charset="2"/>
              </a:rPr>
              <a:t>R</a:t>
            </a:r>
            <a:r>
              <a:rPr lang="en-US" altLang="ko-KR" sz="2400" dirty="0">
                <a:ea typeface="Gulim" pitchFamily="34" charset="-127"/>
                <a:sym typeface="Symbol" pitchFamily="18" charset="2"/>
              </a:rPr>
              <a:t>  </a:t>
            </a:r>
            <a:r>
              <a:rPr lang="en-US" altLang="ko-KR" sz="2400" i="1" dirty="0">
                <a:ea typeface="Gulim" pitchFamily="34" charset="-127"/>
                <a:sym typeface="Symbol" pitchFamily="18" charset="2"/>
              </a:rPr>
              <a:t>R</a:t>
            </a:r>
            <a:r>
              <a:rPr lang="en-US" altLang="ko-KR" sz="2400" baseline="30000" dirty="0">
                <a:ea typeface="Gulim" pitchFamily="34" charset="-127"/>
                <a:cs typeface="Times New Roman" pitchFamily="18" charset="0"/>
                <a:sym typeface="Symbol" pitchFamily="18" charset="2"/>
              </a:rPr>
              <a:t>−1</a:t>
            </a:r>
            <a:endParaRPr lang="en-US" altLang="ko-KR" sz="2400" dirty="0">
              <a:ea typeface="Gulim" pitchFamily="34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Gulim" pitchFamily="34" charset="-127"/>
                <a:cs typeface="Times New Roman" pitchFamily="18" charset="0"/>
                <a:sym typeface="Symbol" pitchFamily="18" charset="2"/>
              </a:rPr>
              <a:t>The </a:t>
            </a:r>
            <a:r>
              <a:rPr lang="en-US" altLang="ko-KR" sz="2400" i="1" dirty="0">
                <a:solidFill>
                  <a:srgbClr val="FF0000"/>
                </a:solidFill>
                <a:ea typeface="Gulim" pitchFamily="34" charset="-127"/>
                <a:cs typeface="Times New Roman" pitchFamily="18" charset="0"/>
                <a:sym typeface="Symbol" pitchFamily="18" charset="2"/>
              </a:rPr>
              <a:t>transitive closure</a:t>
            </a:r>
            <a:r>
              <a:rPr lang="en-US" altLang="ko-KR" sz="2400" dirty="0">
                <a:solidFill>
                  <a:srgbClr val="FF0000"/>
                </a:solidFill>
                <a:ea typeface="Gulim" pitchFamily="34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400" dirty="0">
                <a:ea typeface="Gulim" pitchFamily="34" charset="-127"/>
                <a:cs typeface="Times New Roman" pitchFamily="18" charset="0"/>
                <a:sym typeface="Symbol" pitchFamily="18" charset="2"/>
              </a:rPr>
              <a:t>or </a:t>
            </a:r>
            <a:r>
              <a:rPr lang="en-US" altLang="ko-KR" sz="2400" i="1" dirty="0">
                <a:ea typeface="Gulim" pitchFamily="34" charset="-127"/>
                <a:cs typeface="Times New Roman" pitchFamily="18" charset="0"/>
                <a:sym typeface="Symbol" pitchFamily="18" charset="2"/>
              </a:rPr>
              <a:t>connectivity relation </a:t>
            </a:r>
            <a:r>
              <a:rPr lang="en-US" altLang="ko-KR" sz="2400" dirty="0">
                <a:ea typeface="Gulim" pitchFamily="34" charset="-127"/>
                <a:cs typeface="Times New Roman" pitchFamily="18" charset="0"/>
                <a:sym typeface="Symbol" pitchFamily="18" charset="2"/>
              </a:rPr>
              <a:t>of </a:t>
            </a:r>
            <a:r>
              <a:rPr lang="en-US" altLang="ko-KR" sz="2400" i="1" dirty="0">
                <a:ea typeface="Gulim" pitchFamily="34" charset="-127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ko-KR" sz="2400" dirty="0">
                <a:ea typeface="Gulim" pitchFamily="34" charset="-127"/>
                <a:cs typeface="Times New Roman" pitchFamily="18" charset="0"/>
                <a:sym typeface="Symbol" pitchFamily="18" charset="2"/>
              </a:rPr>
              <a:t> is obtained by repeatedly adding (</a:t>
            </a:r>
            <a:r>
              <a:rPr lang="en-US" altLang="ko-KR" sz="2400" i="1" dirty="0" err="1">
                <a:ea typeface="Gulim" pitchFamily="34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400" dirty="0" err="1">
                <a:ea typeface="Gulim" pitchFamily="34" charset="-127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ko-KR" sz="2400" i="1" dirty="0" err="1">
                <a:ea typeface="Gulim" pitchFamily="34" charset="-127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ko-KR" sz="2400" dirty="0">
                <a:ea typeface="Gulim" pitchFamily="34" charset="-127"/>
                <a:cs typeface="Times New Roman" pitchFamily="18" charset="0"/>
                <a:sym typeface="Symbol" pitchFamily="18" charset="2"/>
              </a:rPr>
              <a:t>) to </a:t>
            </a:r>
            <a:r>
              <a:rPr lang="en-US" altLang="ko-KR" sz="2400" i="1" dirty="0">
                <a:ea typeface="Gulim" pitchFamily="34" charset="-127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ko-KR" sz="2400" dirty="0">
                <a:ea typeface="Gulim" pitchFamily="34" charset="-127"/>
                <a:cs typeface="Times New Roman" pitchFamily="18" charset="0"/>
                <a:sym typeface="Symbol" pitchFamily="18" charset="2"/>
              </a:rPr>
              <a:t> for each (</a:t>
            </a:r>
            <a:r>
              <a:rPr lang="en-US" altLang="ko-KR" sz="2400" i="1" dirty="0" err="1">
                <a:ea typeface="Gulim" pitchFamily="34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400" dirty="0" err="1">
                <a:ea typeface="Gulim" pitchFamily="34" charset="-127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ko-KR" sz="2400" i="1" dirty="0" err="1">
                <a:ea typeface="Gulim" pitchFamily="34" charset="-127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2400" dirty="0">
                <a:ea typeface="Gulim" pitchFamily="34" charset="-127"/>
                <a:cs typeface="Times New Roman" pitchFamily="18" charset="0"/>
                <a:sym typeface="Symbol" pitchFamily="18" charset="2"/>
              </a:rPr>
              <a:t>),(</a:t>
            </a:r>
            <a:r>
              <a:rPr lang="en-US" altLang="ko-KR" sz="2400" i="1" dirty="0" err="1">
                <a:ea typeface="Gulim" pitchFamily="34" charset="-127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2400" dirty="0" err="1">
                <a:ea typeface="Gulim" pitchFamily="34" charset="-127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ko-KR" sz="2400" i="1" dirty="0" err="1">
                <a:ea typeface="Gulim" pitchFamily="34" charset="-127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ko-KR" sz="2400" dirty="0">
                <a:ea typeface="Gulim" pitchFamily="34" charset="-127"/>
                <a:cs typeface="Times New Roman" pitchFamily="18" charset="0"/>
                <a:sym typeface="Symbol" pitchFamily="18" charset="2"/>
              </a:rPr>
              <a:t>) in </a:t>
            </a:r>
            <a:r>
              <a:rPr lang="en-US" altLang="ko-KR" sz="2400" i="1" dirty="0">
                <a:ea typeface="Gulim" pitchFamily="34" charset="-127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ko-KR" sz="2400" dirty="0">
                <a:ea typeface="Gulim" pitchFamily="34" charset="-127"/>
                <a:cs typeface="Times New Roman" pitchFamily="18" charset="0"/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 dirty="0">
                <a:ea typeface="Gulim" pitchFamily="34" charset="-127"/>
                <a:cs typeface="Times New Roman" pitchFamily="18" charset="0"/>
                <a:sym typeface="Symbol" pitchFamily="18" charset="2"/>
              </a:rPr>
              <a:t>I.e.</a:t>
            </a:r>
            <a:r>
              <a:rPr lang="en-US" altLang="ko-KR" sz="2000" dirty="0">
                <a:ea typeface="Gulim" pitchFamily="34" charset="-127"/>
                <a:cs typeface="Times New Roman" pitchFamily="18" charset="0"/>
                <a:sym typeface="Symbol" pitchFamily="18" charset="2"/>
              </a:rPr>
              <a:t>, it is</a:t>
            </a:r>
            <a:endParaRPr lang="en-US" altLang="ko-KR" sz="2000" dirty="0">
              <a:ea typeface="Gulim" pitchFamily="34" charset="-127"/>
              <a:sym typeface="Symbol" pitchFamily="18" charset="2"/>
            </a:endParaRPr>
          </a:p>
        </p:txBody>
      </p:sp>
      <p:graphicFrame>
        <p:nvGraphicFramePr>
          <p:cNvPr id="87040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667000" y="5257800"/>
          <a:ext cx="2133600" cy="1028700"/>
        </p:xfrm>
        <a:graphic>
          <a:graphicData uri="http://schemas.openxmlformats.org/presentationml/2006/ole">
            <p:oleObj spid="_x0000_s61466" name="Equation" r:id="rId3" imgW="736280" imgH="355446" progId="">
              <p:embed/>
            </p:oleObj>
          </a:graphicData>
        </a:graphic>
      </p:graphicFrame>
      <p:sp>
        <p:nvSpPr>
          <p:cNvPr id="870406" name="Rectangle 6"/>
          <p:cNvSpPr>
            <a:spLocks noChangeArrowheads="1"/>
          </p:cNvSpPr>
          <p:nvPr/>
        </p:nvSpPr>
        <p:spPr bwMode="auto">
          <a:xfrm>
            <a:off x="5181600" y="2895600"/>
            <a:ext cx="7620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407" name="Rectangle 7"/>
          <p:cNvSpPr>
            <a:spLocks noChangeArrowheads="1"/>
          </p:cNvSpPr>
          <p:nvPr/>
        </p:nvSpPr>
        <p:spPr bwMode="auto">
          <a:xfrm>
            <a:off x="4038600" y="3657600"/>
            <a:ext cx="10668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408" name="Rectangle 8"/>
          <p:cNvSpPr>
            <a:spLocks noChangeArrowheads="1"/>
          </p:cNvSpPr>
          <p:nvPr/>
        </p:nvSpPr>
        <p:spPr bwMode="auto">
          <a:xfrm>
            <a:off x="2590800" y="5257800"/>
            <a:ext cx="22098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Relations and Their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9.1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E3757-DDB8-4603-83EC-F94F6238DE20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 sz="4000">
                <a:ea typeface="Gulim" pitchFamily="34" charset="-127"/>
              </a:rPr>
              <a:t>Paths in Digraphs/Binary Relations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800" dirty="0">
                <a:ea typeface="Gulim" pitchFamily="34" charset="-127"/>
              </a:rPr>
              <a:t>A </a:t>
            </a:r>
            <a:r>
              <a:rPr lang="en-US" altLang="ko-KR" sz="2800" i="1" dirty="0">
                <a:solidFill>
                  <a:srgbClr val="FF0000"/>
                </a:solidFill>
                <a:ea typeface="Gulim" pitchFamily="34" charset="-127"/>
              </a:rPr>
              <a:t>path</a:t>
            </a:r>
            <a:r>
              <a:rPr lang="en-US" altLang="ko-KR" sz="2800" dirty="0">
                <a:solidFill>
                  <a:srgbClr val="FF0000"/>
                </a:solidFill>
                <a:ea typeface="Gulim" pitchFamily="34" charset="-127"/>
              </a:rPr>
              <a:t> of length </a:t>
            </a:r>
            <a:r>
              <a:rPr lang="en-US" altLang="ko-KR" sz="2800" i="1" dirty="0">
                <a:solidFill>
                  <a:srgbClr val="FF0000"/>
                </a:solidFill>
                <a:ea typeface="Gulim" pitchFamily="34" charset="-127"/>
              </a:rPr>
              <a:t>n </a:t>
            </a:r>
            <a:r>
              <a:rPr lang="en-US" altLang="ko-KR" sz="2800" dirty="0">
                <a:ea typeface="Gulim" pitchFamily="34" charset="-127"/>
              </a:rPr>
              <a:t>from node </a:t>
            </a:r>
            <a:r>
              <a:rPr lang="en-US" altLang="ko-KR" sz="2800" i="1" dirty="0">
                <a:ea typeface="Gulim" pitchFamily="34" charset="-127"/>
              </a:rPr>
              <a:t>a</a:t>
            </a:r>
            <a:r>
              <a:rPr lang="en-US" altLang="ko-KR" sz="2800" dirty="0">
                <a:ea typeface="Gulim" pitchFamily="34" charset="-127"/>
              </a:rPr>
              <a:t> to </a:t>
            </a:r>
            <a:r>
              <a:rPr lang="en-US" altLang="ko-KR" sz="2800" i="1" dirty="0">
                <a:ea typeface="Gulim" pitchFamily="34" charset="-127"/>
              </a:rPr>
              <a:t>b</a:t>
            </a:r>
            <a:r>
              <a:rPr lang="en-US" altLang="ko-KR" sz="2800" dirty="0">
                <a:ea typeface="Gulim" pitchFamily="34" charset="-127"/>
              </a:rPr>
              <a:t> in the directed graph </a:t>
            </a:r>
            <a:r>
              <a:rPr lang="en-US" altLang="ko-KR" sz="2800" i="1" dirty="0">
                <a:ea typeface="Gulim" pitchFamily="34" charset="-127"/>
              </a:rPr>
              <a:t>G</a:t>
            </a:r>
            <a:r>
              <a:rPr lang="en-US" altLang="ko-KR" sz="2800" dirty="0">
                <a:ea typeface="Gulim" pitchFamily="34" charset="-127"/>
              </a:rPr>
              <a:t> (or the binary relation </a:t>
            </a:r>
            <a:r>
              <a:rPr lang="en-US" altLang="ko-KR" sz="2800" i="1" dirty="0">
                <a:ea typeface="Gulim" pitchFamily="34" charset="-127"/>
              </a:rPr>
              <a:t>R</a:t>
            </a:r>
            <a:r>
              <a:rPr lang="en-US" altLang="ko-KR" sz="2800" dirty="0">
                <a:ea typeface="Gulim" pitchFamily="34" charset="-127"/>
              </a:rPr>
              <a:t>) is a sequence (</a:t>
            </a:r>
            <a:r>
              <a:rPr lang="en-US" altLang="ko-KR" sz="2800" i="1" dirty="0">
                <a:ea typeface="Gulim" pitchFamily="34" charset="-127"/>
              </a:rPr>
              <a:t>a</a:t>
            </a:r>
            <a:r>
              <a:rPr lang="en-US" altLang="ko-KR" sz="2800" dirty="0">
                <a:ea typeface="Gulim" pitchFamily="34" charset="-127"/>
              </a:rPr>
              <a:t>,</a:t>
            </a:r>
            <a:r>
              <a:rPr lang="en-US" altLang="ko-KR" sz="2800" i="1" dirty="0">
                <a:ea typeface="Gulim" pitchFamily="34" charset="-127"/>
              </a:rPr>
              <a:t>x</a:t>
            </a:r>
            <a:r>
              <a:rPr lang="en-US" altLang="ko-KR" sz="2800" baseline="-25000" dirty="0">
                <a:ea typeface="Gulim" pitchFamily="34" charset="-127"/>
              </a:rPr>
              <a:t>1</a:t>
            </a:r>
            <a:r>
              <a:rPr lang="en-US" altLang="ko-KR" sz="2800" dirty="0">
                <a:ea typeface="Gulim" pitchFamily="34" charset="-127"/>
              </a:rPr>
              <a:t>), (</a:t>
            </a:r>
            <a:r>
              <a:rPr lang="en-US" altLang="ko-KR" sz="2800" i="1" dirty="0">
                <a:ea typeface="Gulim" pitchFamily="34" charset="-127"/>
              </a:rPr>
              <a:t>x</a:t>
            </a:r>
            <a:r>
              <a:rPr lang="en-US" altLang="ko-KR" sz="2800" baseline="-25000" dirty="0">
                <a:ea typeface="Gulim" pitchFamily="34" charset="-127"/>
              </a:rPr>
              <a:t>1</a:t>
            </a:r>
            <a:r>
              <a:rPr lang="en-US" altLang="ko-KR" sz="2800" dirty="0">
                <a:ea typeface="Gulim" pitchFamily="34" charset="-127"/>
              </a:rPr>
              <a:t>,</a:t>
            </a:r>
            <a:r>
              <a:rPr lang="en-US" altLang="ko-KR" sz="2800" i="1" dirty="0">
                <a:ea typeface="Gulim" pitchFamily="34" charset="-127"/>
              </a:rPr>
              <a:t>x</a:t>
            </a:r>
            <a:r>
              <a:rPr lang="en-US" altLang="ko-KR" sz="2800" baseline="-25000" dirty="0">
                <a:ea typeface="Gulim" pitchFamily="34" charset="-127"/>
              </a:rPr>
              <a:t>2</a:t>
            </a:r>
            <a:r>
              <a:rPr lang="en-US" altLang="ko-KR" sz="2800" dirty="0">
                <a:ea typeface="Gulim" pitchFamily="34" charset="-127"/>
              </a:rPr>
              <a:t>), …, (</a:t>
            </a:r>
            <a:r>
              <a:rPr lang="en-US" altLang="ko-KR" sz="2800" i="1" dirty="0">
                <a:ea typeface="Gulim" pitchFamily="34" charset="-127"/>
              </a:rPr>
              <a:t>x</a:t>
            </a:r>
            <a:r>
              <a:rPr lang="en-US" altLang="ko-KR" sz="2800" i="1" baseline="-25000" dirty="0">
                <a:ea typeface="Gulim" pitchFamily="34" charset="-127"/>
              </a:rPr>
              <a:t>n</a:t>
            </a:r>
            <a:r>
              <a:rPr lang="en-US" altLang="ko-KR" sz="2800" baseline="-25000" dirty="0">
                <a:ea typeface="Gulim" pitchFamily="34" charset="-127"/>
                <a:cs typeface="Times New Roman" pitchFamily="18" charset="0"/>
              </a:rPr>
              <a:t>−1</a:t>
            </a:r>
            <a:r>
              <a:rPr lang="en-US" altLang="ko-KR" sz="2800" dirty="0">
                <a:ea typeface="Gulim" pitchFamily="34" charset="-127"/>
                <a:cs typeface="Times New Roman" pitchFamily="18" charset="0"/>
              </a:rPr>
              <a:t>,</a:t>
            </a:r>
            <a:r>
              <a:rPr lang="en-US" altLang="ko-KR" sz="2800" i="1" dirty="0">
                <a:ea typeface="Gulim" pitchFamily="34" charset="-127"/>
                <a:cs typeface="Times New Roman" pitchFamily="18" charset="0"/>
              </a:rPr>
              <a:t>b</a:t>
            </a:r>
            <a:r>
              <a:rPr lang="en-US" altLang="ko-KR" sz="2800" dirty="0">
                <a:ea typeface="Gulim" pitchFamily="34" charset="-127"/>
                <a:cs typeface="Times New Roman" pitchFamily="18" charset="0"/>
              </a:rPr>
              <a:t>) of </a:t>
            </a:r>
            <a:r>
              <a:rPr lang="en-US" altLang="ko-KR" sz="2800" i="1" dirty="0">
                <a:ea typeface="Gulim" pitchFamily="34" charset="-127"/>
                <a:cs typeface="Times New Roman" pitchFamily="18" charset="0"/>
              </a:rPr>
              <a:t>n</a:t>
            </a:r>
            <a:r>
              <a:rPr lang="en-US" altLang="ko-KR" sz="2800" dirty="0">
                <a:ea typeface="Gulim" pitchFamily="34" charset="-127"/>
                <a:cs typeface="Times New Roman" pitchFamily="18" charset="0"/>
              </a:rPr>
              <a:t> ordered pairs in </a:t>
            </a:r>
            <a:r>
              <a:rPr lang="en-US" altLang="ko-KR" sz="2800" i="1" dirty="0">
                <a:ea typeface="Gulim" pitchFamily="34" charset="-127"/>
                <a:cs typeface="Times New Roman" pitchFamily="18" charset="0"/>
              </a:rPr>
              <a:t>E</a:t>
            </a:r>
            <a:r>
              <a:rPr lang="en-US" altLang="ko-KR" sz="2800" i="1" baseline="-25000" dirty="0">
                <a:ea typeface="Gulim" pitchFamily="34" charset="-127"/>
                <a:cs typeface="Times New Roman" pitchFamily="18" charset="0"/>
              </a:rPr>
              <a:t>G</a:t>
            </a:r>
            <a:r>
              <a:rPr lang="en-US" altLang="ko-KR" sz="2800" dirty="0">
                <a:ea typeface="Gulim" pitchFamily="34" charset="-127"/>
                <a:cs typeface="Times New Roman" pitchFamily="18" charset="0"/>
              </a:rPr>
              <a:t> (or </a:t>
            </a:r>
            <a:r>
              <a:rPr lang="en-US" altLang="ko-KR" sz="2800" i="1" dirty="0">
                <a:ea typeface="Gulim" pitchFamily="34" charset="-127"/>
                <a:cs typeface="Times New Roman" pitchFamily="18" charset="0"/>
              </a:rPr>
              <a:t>R</a:t>
            </a:r>
            <a:r>
              <a:rPr lang="en-US" altLang="ko-KR" sz="2800" dirty="0">
                <a:ea typeface="Gulim" pitchFamily="34" charset="-127"/>
                <a:cs typeface="Times New Roman" pitchFamily="18" charset="0"/>
              </a:rPr>
              <a:t>).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Gulim" pitchFamily="34" charset="-127"/>
                <a:cs typeface="Times New Roman" pitchFamily="18" charset="0"/>
              </a:rPr>
              <a:t>An empty sequence of edges is considered a path of length 0 from </a:t>
            </a:r>
            <a:r>
              <a:rPr lang="en-US" altLang="ko-KR" sz="2400" i="1" dirty="0">
                <a:ea typeface="Gulim" pitchFamily="34" charset="-127"/>
                <a:cs typeface="Times New Roman" pitchFamily="18" charset="0"/>
              </a:rPr>
              <a:t>a</a:t>
            </a:r>
            <a:r>
              <a:rPr lang="en-US" altLang="ko-KR" sz="2400" dirty="0">
                <a:ea typeface="Gulim" pitchFamily="34" charset="-127"/>
                <a:cs typeface="Times New Roman" pitchFamily="18" charset="0"/>
              </a:rPr>
              <a:t> to </a:t>
            </a:r>
            <a:r>
              <a:rPr lang="en-US" altLang="ko-KR" sz="2400" i="1" dirty="0">
                <a:ea typeface="Gulim" pitchFamily="34" charset="-127"/>
                <a:cs typeface="Times New Roman" pitchFamily="18" charset="0"/>
              </a:rPr>
              <a:t>a</a:t>
            </a:r>
            <a:r>
              <a:rPr lang="en-US" altLang="ko-KR" sz="2400" dirty="0">
                <a:ea typeface="Gulim" pitchFamily="34" charset="-127"/>
                <a:cs typeface="Times New Roman" pitchFamily="18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Gulim" pitchFamily="34" charset="-127"/>
                <a:cs typeface="Times New Roman" pitchFamily="18" charset="0"/>
              </a:rPr>
              <a:t>If any path from </a:t>
            </a:r>
            <a:r>
              <a:rPr lang="en-US" altLang="ko-KR" sz="2400" i="1" dirty="0">
                <a:ea typeface="Gulim" pitchFamily="34" charset="-127"/>
                <a:cs typeface="Times New Roman" pitchFamily="18" charset="0"/>
              </a:rPr>
              <a:t>a</a:t>
            </a:r>
            <a:r>
              <a:rPr lang="en-US" altLang="ko-KR" sz="2400" dirty="0">
                <a:ea typeface="Gulim" pitchFamily="34" charset="-127"/>
                <a:cs typeface="Times New Roman" pitchFamily="18" charset="0"/>
              </a:rPr>
              <a:t> to </a:t>
            </a:r>
            <a:r>
              <a:rPr lang="en-US" altLang="ko-KR" sz="2400" i="1" dirty="0">
                <a:ea typeface="Gulim" pitchFamily="34" charset="-127"/>
                <a:cs typeface="Times New Roman" pitchFamily="18" charset="0"/>
              </a:rPr>
              <a:t>b</a:t>
            </a:r>
            <a:r>
              <a:rPr lang="en-US" altLang="ko-KR" sz="2400" dirty="0">
                <a:ea typeface="Gulim" pitchFamily="34" charset="-127"/>
                <a:cs typeface="Times New Roman" pitchFamily="18" charset="0"/>
              </a:rPr>
              <a:t> exists, then we say that </a:t>
            </a:r>
            <a:r>
              <a:rPr lang="en-US" altLang="ko-KR" sz="2400" i="1" dirty="0">
                <a:ea typeface="Gulim" pitchFamily="34" charset="-127"/>
                <a:cs typeface="Times New Roman" pitchFamily="18" charset="0"/>
              </a:rPr>
              <a:t>a</a:t>
            </a:r>
            <a:r>
              <a:rPr lang="en-US" altLang="ko-KR" sz="2400" dirty="0">
                <a:ea typeface="Gulim" pitchFamily="34" charset="-127"/>
                <a:cs typeface="Times New Roman" pitchFamily="18" charset="0"/>
              </a:rPr>
              <a:t> is </a:t>
            </a:r>
            <a:r>
              <a:rPr lang="en-US" altLang="ko-KR" sz="2400" i="1" dirty="0">
                <a:ea typeface="Gulim" pitchFamily="34" charset="-127"/>
                <a:cs typeface="Times New Roman" pitchFamily="18" charset="0"/>
              </a:rPr>
              <a:t>connected to</a:t>
            </a:r>
            <a:r>
              <a:rPr lang="en-US" altLang="ko-KR" sz="2400" dirty="0">
                <a:ea typeface="Gulim" pitchFamily="34" charset="-127"/>
                <a:cs typeface="Times New Roman" pitchFamily="18" charset="0"/>
              </a:rPr>
              <a:t> </a:t>
            </a:r>
            <a:r>
              <a:rPr lang="en-US" altLang="ko-KR" sz="2400" i="1" dirty="0">
                <a:ea typeface="Gulim" pitchFamily="34" charset="-127"/>
                <a:cs typeface="Times New Roman" pitchFamily="18" charset="0"/>
              </a:rPr>
              <a:t>b</a:t>
            </a:r>
            <a:r>
              <a:rPr lang="en-US" altLang="ko-KR" sz="2400" dirty="0">
                <a:ea typeface="Gulim" pitchFamily="34" charset="-127"/>
                <a:cs typeface="Times New Roman" pitchFamily="18" charset="0"/>
              </a:rPr>
              <a:t>.  (“You can get there from here</a:t>
            </a:r>
            <a:r>
              <a:rPr lang="en-US" altLang="ko-KR" sz="2400" i="1" dirty="0">
                <a:ea typeface="Gulim" pitchFamily="34" charset="-127"/>
                <a:cs typeface="Times New Roman" pitchFamily="18" charset="0"/>
              </a:rPr>
              <a:t>.”)</a:t>
            </a:r>
          </a:p>
          <a:p>
            <a:pPr>
              <a:lnSpc>
                <a:spcPct val="80000"/>
              </a:lnSpc>
            </a:pPr>
            <a:r>
              <a:rPr lang="en-US" altLang="ko-KR" sz="2800" dirty="0">
                <a:ea typeface="Gulim" pitchFamily="34" charset="-127"/>
              </a:rPr>
              <a:t>A path of length </a:t>
            </a:r>
            <a:r>
              <a:rPr lang="en-US" altLang="ko-KR" sz="2800" i="1" dirty="0">
                <a:ea typeface="Gulim" pitchFamily="34" charset="-127"/>
              </a:rPr>
              <a:t>n</a:t>
            </a:r>
            <a:r>
              <a:rPr lang="en-US" altLang="ko-KR" sz="2800" dirty="0">
                <a:ea typeface="Gulim" pitchFamily="34" charset="-127"/>
              </a:rPr>
              <a:t>≥1 from </a:t>
            </a:r>
            <a:r>
              <a:rPr lang="en-US" altLang="ko-KR" sz="2800" i="1" dirty="0">
                <a:ea typeface="Gulim" pitchFamily="34" charset="-127"/>
              </a:rPr>
              <a:t>a</a:t>
            </a:r>
            <a:r>
              <a:rPr lang="en-US" altLang="ko-KR" sz="2800" dirty="0">
                <a:ea typeface="Gulim" pitchFamily="34" charset="-127"/>
              </a:rPr>
              <a:t> to </a:t>
            </a:r>
            <a:r>
              <a:rPr lang="en-US" altLang="ko-KR" sz="2800" i="1" dirty="0">
                <a:ea typeface="Gulim" pitchFamily="34" charset="-127"/>
              </a:rPr>
              <a:t>a</a:t>
            </a:r>
            <a:r>
              <a:rPr lang="en-US" altLang="ko-KR" sz="2800" dirty="0">
                <a:ea typeface="Gulim" pitchFamily="34" charset="-127"/>
              </a:rPr>
              <a:t> is called a </a:t>
            </a:r>
            <a:r>
              <a:rPr lang="en-US" altLang="ko-KR" sz="2800" i="1" dirty="0">
                <a:ea typeface="Gulim" pitchFamily="34" charset="-127"/>
              </a:rPr>
              <a:t>circuit</a:t>
            </a:r>
            <a:r>
              <a:rPr lang="en-US" altLang="ko-KR" sz="2800" dirty="0">
                <a:ea typeface="Gulim" pitchFamily="34" charset="-127"/>
              </a:rPr>
              <a:t> or a cycle.</a:t>
            </a:r>
          </a:p>
          <a:p>
            <a:pPr>
              <a:lnSpc>
                <a:spcPct val="80000"/>
              </a:lnSpc>
            </a:pPr>
            <a:r>
              <a:rPr lang="en-US" altLang="ko-KR" sz="2800" dirty="0">
                <a:ea typeface="Gulim" pitchFamily="34" charset="-127"/>
              </a:rPr>
              <a:t>Note that there exists a path of length </a:t>
            </a:r>
            <a:r>
              <a:rPr lang="en-US" altLang="ko-KR" sz="2800" i="1" dirty="0">
                <a:ea typeface="Gulim" pitchFamily="34" charset="-127"/>
              </a:rPr>
              <a:t>n</a:t>
            </a:r>
            <a:r>
              <a:rPr lang="en-US" altLang="ko-KR" sz="2800" dirty="0">
                <a:ea typeface="Gulim" pitchFamily="34" charset="-127"/>
              </a:rPr>
              <a:t> from </a:t>
            </a:r>
            <a:r>
              <a:rPr lang="en-US" altLang="ko-KR" sz="2800" i="1" dirty="0">
                <a:ea typeface="Gulim" pitchFamily="34" charset="-127"/>
              </a:rPr>
              <a:t>a</a:t>
            </a:r>
            <a:r>
              <a:rPr lang="en-US" altLang="ko-KR" sz="2800" dirty="0">
                <a:ea typeface="Gulim" pitchFamily="34" charset="-127"/>
              </a:rPr>
              <a:t> to </a:t>
            </a:r>
            <a:r>
              <a:rPr lang="en-US" altLang="ko-KR" sz="2800" i="1" dirty="0">
                <a:ea typeface="Gulim" pitchFamily="34" charset="-127"/>
              </a:rPr>
              <a:t>b</a:t>
            </a:r>
            <a:r>
              <a:rPr lang="en-US" altLang="ko-KR" sz="2800" dirty="0">
                <a:ea typeface="Gulim" pitchFamily="34" charset="-127"/>
              </a:rPr>
              <a:t> in </a:t>
            </a:r>
            <a:r>
              <a:rPr lang="en-US" altLang="ko-KR" sz="2800" i="1" dirty="0">
                <a:ea typeface="Gulim" pitchFamily="34" charset="-127"/>
              </a:rPr>
              <a:t>R</a:t>
            </a:r>
            <a:r>
              <a:rPr lang="en-US" altLang="ko-KR" sz="2800" dirty="0">
                <a:ea typeface="Gulim" pitchFamily="34" charset="-127"/>
              </a:rPr>
              <a:t> if and only if (</a:t>
            </a:r>
            <a:r>
              <a:rPr lang="en-US" altLang="ko-KR" sz="2800" i="1" dirty="0" err="1">
                <a:ea typeface="Gulim" pitchFamily="34" charset="-127"/>
              </a:rPr>
              <a:t>a</a:t>
            </a:r>
            <a:r>
              <a:rPr lang="en-US" altLang="ko-KR" sz="2800" dirty="0" err="1">
                <a:ea typeface="Gulim" pitchFamily="34" charset="-127"/>
              </a:rPr>
              <a:t>,</a:t>
            </a:r>
            <a:r>
              <a:rPr lang="en-US" altLang="ko-KR" sz="2800" i="1" dirty="0" err="1">
                <a:ea typeface="Gulim" pitchFamily="34" charset="-127"/>
              </a:rPr>
              <a:t>b</a:t>
            </a:r>
            <a:r>
              <a:rPr lang="en-US" altLang="ko-KR" sz="2800" dirty="0">
                <a:ea typeface="Gulim" pitchFamily="34" charset="-127"/>
              </a:rPr>
              <a:t>)</a:t>
            </a:r>
            <a:r>
              <a:rPr lang="en-US" altLang="ko-KR" sz="2800" dirty="0">
                <a:ea typeface="Gulim" pitchFamily="34" charset="-127"/>
                <a:sym typeface="Symbol" pitchFamily="18" charset="2"/>
              </a:rPr>
              <a:t></a:t>
            </a:r>
            <a:r>
              <a:rPr lang="en-US" altLang="ko-KR" sz="2800" i="1" dirty="0" err="1">
                <a:ea typeface="Gulim" pitchFamily="34" charset="-127"/>
                <a:sym typeface="Symbol" pitchFamily="18" charset="2"/>
              </a:rPr>
              <a:t>R</a:t>
            </a:r>
            <a:r>
              <a:rPr lang="en-US" altLang="ko-KR" sz="2800" i="1" baseline="30000" dirty="0" err="1">
                <a:ea typeface="Gulim" pitchFamily="34" charset="-127"/>
                <a:sym typeface="Symbol" pitchFamily="18" charset="2"/>
              </a:rPr>
              <a:t>n</a:t>
            </a:r>
            <a:r>
              <a:rPr lang="en-US" altLang="ko-KR" sz="2800" dirty="0">
                <a:ea typeface="Gulim" pitchFamily="34" charset="-127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36C8-B137-4BF1-B0E2-63A2015FA1AB}" type="slidenum">
              <a:rPr lang="en-US" altLang="zh-TW"/>
              <a:pPr/>
              <a:t>31</a:t>
            </a:fld>
            <a:endParaRPr lang="en-US" altLang="zh-TW" dirty="0"/>
          </a:p>
        </p:txBody>
      </p:sp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 dirty="0">
                <a:ea typeface="Gulim" pitchFamily="34" charset="-127"/>
              </a:rPr>
              <a:t>Simple Transitive Closure Alg.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ko-KR" dirty="0">
                <a:ea typeface="Gulim" pitchFamily="34" charset="-127"/>
              </a:rPr>
              <a:t>A procedure to compute </a:t>
            </a:r>
            <a:r>
              <a:rPr lang="en-US" altLang="ko-KR" i="1" dirty="0">
                <a:ea typeface="Gulim" pitchFamily="34" charset="-127"/>
              </a:rPr>
              <a:t>R</a:t>
            </a:r>
            <a:r>
              <a:rPr lang="en-US" altLang="ko-KR" baseline="30000" dirty="0">
                <a:ea typeface="Gulim" pitchFamily="34" charset="-127"/>
              </a:rPr>
              <a:t>*</a:t>
            </a:r>
            <a:r>
              <a:rPr lang="en-US" altLang="ko-KR" dirty="0">
                <a:ea typeface="Gulim" pitchFamily="34" charset="-127"/>
              </a:rPr>
              <a:t> with 0-1 matrices.</a:t>
            </a:r>
          </a:p>
          <a:p>
            <a:pPr>
              <a:buFontTx/>
              <a:buNone/>
            </a:pPr>
            <a:r>
              <a:rPr lang="en-US" altLang="ko-KR" b="1" dirty="0">
                <a:ea typeface="Gulim" pitchFamily="34" charset="-127"/>
              </a:rPr>
              <a:t>procedure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i="1" dirty="0" err="1">
                <a:ea typeface="Gulim" pitchFamily="34" charset="-127"/>
              </a:rPr>
              <a:t>transClosure</a:t>
            </a:r>
            <a:r>
              <a:rPr lang="en-US" altLang="ko-KR" dirty="0">
                <a:ea typeface="Gulim" pitchFamily="34" charset="-127"/>
              </a:rPr>
              <a:t>(</a:t>
            </a:r>
            <a:r>
              <a:rPr lang="en-US" altLang="ko-KR" b="1" dirty="0" err="1">
                <a:ea typeface="Gulim" pitchFamily="34" charset="-127"/>
              </a:rPr>
              <a:t>M</a:t>
            </a:r>
            <a:r>
              <a:rPr lang="en-US" altLang="ko-KR" i="1" baseline="-25000" dirty="0" err="1">
                <a:ea typeface="Gulim" pitchFamily="34" charset="-127"/>
              </a:rPr>
              <a:t>R</a:t>
            </a:r>
            <a:r>
              <a:rPr lang="en-US" altLang="ko-KR" dirty="0" err="1">
                <a:ea typeface="Gulim" pitchFamily="34" charset="-127"/>
              </a:rPr>
              <a:t>:rank</a:t>
            </a:r>
            <a:r>
              <a:rPr lang="en-US" altLang="ko-KR" i="1" dirty="0">
                <a:ea typeface="Gulim" pitchFamily="34" charset="-127"/>
              </a:rPr>
              <a:t>-n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 0-1 mat.)</a:t>
            </a:r>
          </a:p>
          <a:p>
            <a:pPr>
              <a:buFontTx/>
              <a:buNone/>
            </a:pPr>
            <a:r>
              <a:rPr lang="en-US" altLang="ko-KR" dirty="0">
                <a:ea typeface="Gulim" pitchFamily="34" charset="-127"/>
                <a:cs typeface="Times New Roman" pitchFamily="18" charset="0"/>
              </a:rPr>
              <a:t>	</a:t>
            </a:r>
            <a:r>
              <a:rPr lang="en-US" altLang="ko-KR" b="1" dirty="0">
                <a:ea typeface="Gulim" pitchFamily="34" charset="-127"/>
                <a:cs typeface="Times New Roman" pitchFamily="18" charset="0"/>
              </a:rPr>
              <a:t>A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 := </a:t>
            </a:r>
            <a:r>
              <a:rPr lang="en-US" altLang="ko-KR" b="1" dirty="0">
                <a:ea typeface="Gulim" pitchFamily="34" charset="-127"/>
                <a:cs typeface="Times New Roman" pitchFamily="18" charset="0"/>
              </a:rPr>
              <a:t>B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 := </a:t>
            </a:r>
            <a:r>
              <a:rPr lang="en-US" altLang="ko-KR" b="1" dirty="0">
                <a:ea typeface="Gulim" pitchFamily="34" charset="-127"/>
                <a:cs typeface="Times New Roman" pitchFamily="18" charset="0"/>
              </a:rPr>
              <a:t>M</a:t>
            </a:r>
            <a:r>
              <a:rPr lang="en-US" altLang="ko-KR" i="1" baseline="-25000" dirty="0">
                <a:ea typeface="Gulim" pitchFamily="34" charset="-127"/>
                <a:cs typeface="Times New Roman" pitchFamily="18" charset="0"/>
              </a:rPr>
              <a:t>R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dirty="0">
                <a:ea typeface="Gulim" pitchFamily="34" charset="-127"/>
                <a:cs typeface="Times New Roman" pitchFamily="18" charset="0"/>
              </a:rPr>
              <a:t>	</a:t>
            </a:r>
            <a:r>
              <a:rPr lang="en-US" altLang="ko-KR" b="1" dirty="0">
                <a:ea typeface="Gulim" pitchFamily="34" charset="-127"/>
                <a:cs typeface="Times New Roman" pitchFamily="18" charset="0"/>
              </a:rPr>
              <a:t>for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 </a:t>
            </a:r>
            <a:r>
              <a:rPr lang="en-US" altLang="ko-KR" i="1" dirty="0" err="1">
                <a:ea typeface="Gulim" pitchFamily="34" charset="-127"/>
                <a:cs typeface="Times New Roman" pitchFamily="18" charset="0"/>
              </a:rPr>
              <a:t>i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 := 2 to </a:t>
            </a:r>
            <a:r>
              <a:rPr lang="en-US" altLang="ko-KR" i="1" dirty="0">
                <a:ea typeface="Gulim" pitchFamily="34" charset="-127"/>
                <a:cs typeface="Times New Roman" pitchFamily="18" charset="0"/>
              </a:rPr>
              <a:t>n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   </a:t>
            </a:r>
            <a:r>
              <a:rPr lang="en-US" altLang="ko-KR" b="1" dirty="0">
                <a:ea typeface="Gulim" pitchFamily="34" charset="-127"/>
                <a:cs typeface="Times New Roman" pitchFamily="18" charset="0"/>
              </a:rPr>
              <a:t>begin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/>
            </a:r>
            <a:br>
              <a:rPr lang="en-US" altLang="ko-KR" dirty="0">
                <a:ea typeface="Gulim" pitchFamily="34" charset="-127"/>
                <a:cs typeface="Times New Roman" pitchFamily="18" charset="0"/>
              </a:rPr>
            </a:br>
            <a:r>
              <a:rPr lang="en-US" altLang="ko-KR" dirty="0">
                <a:ea typeface="Gulim" pitchFamily="34" charset="-127"/>
                <a:cs typeface="Times New Roman" pitchFamily="18" charset="0"/>
              </a:rPr>
              <a:t>	</a:t>
            </a:r>
            <a:r>
              <a:rPr lang="en-US" altLang="ko-KR" b="1" dirty="0">
                <a:ea typeface="Gulim" pitchFamily="34" charset="-127"/>
                <a:cs typeface="Times New Roman" pitchFamily="18" charset="0"/>
              </a:rPr>
              <a:t>A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 := 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  <a:cs typeface="Times New Roman" pitchFamily="18" charset="0"/>
              </a:rPr>
              <a:t>A</a:t>
            </a:r>
            <a:r>
              <a:rPr lang="en-US" altLang="ko-KR" dirty="0">
                <a:solidFill>
                  <a:srgbClr val="FF0000"/>
                </a:solidFill>
                <a:effectLst/>
                <a:ea typeface="Gulim" pitchFamily="34" charset="-127"/>
              </a:rPr>
              <a:t>⊙</a:t>
            </a:r>
            <a:r>
              <a:rPr lang="en-US" altLang="ko-KR" b="1" dirty="0">
                <a:solidFill>
                  <a:srgbClr val="FF0000"/>
                </a:solidFill>
                <a:effectLst/>
                <a:ea typeface="Gulim" pitchFamily="34" charset="-127"/>
              </a:rPr>
              <a:t>M</a:t>
            </a:r>
            <a:r>
              <a:rPr lang="en-US" altLang="ko-KR" i="1" baseline="-25000" dirty="0">
                <a:solidFill>
                  <a:srgbClr val="FF0000"/>
                </a:solidFill>
                <a:effectLst/>
                <a:ea typeface="Gulim" pitchFamily="34" charset="-127"/>
              </a:rPr>
              <a:t>R</a:t>
            </a:r>
            <a:r>
              <a:rPr lang="en-US" altLang="ko-KR" dirty="0">
                <a:effectLst/>
                <a:ea typeface="Gulim" pitchFamily="34" charset="-127"/>
              </a:rPr>
              <a:t>;   </a:t>
            </a:r>
            <a:r>
              <a:rPr lang="en-US" altLang="ko-KR" b="1" dirty="0">
                <a:effectLst/>
                <a:ea typeface="Gulim" pitchFamily="34" charset="-127"/>
              </a:rPr>
              <a:t>B</a:t>
            </a:r>
            <a:r>
              <a:rPr lang="en-US" altLang="ko-KR" dirty="0">
                <a:effectLst/>
                <a:ea typeface="Gulim" pitchFamily="34" charset="-127"/>
              </a:rPr>
              <a:t> := </a:t>
            </a:r>
            <a:r>
              <a:rPr lang="en-US" altLang="ko-KR" b="1" dirty="0">
                <a:effectLst/>
                <a:ea typeface="Gulim" pitchFamily="34" charset="-127"/>
              </a:rPr>
              <a:t>B</a:t>
            </a:r>
            <a:r>
              <a:rPr lang="en-US" altLang="ko-KR" dirty="0">
                <a:effectLst/>
                <a:ea typeface="Gulim" pitchFamily="34" charset="-127"/>
              </a:rPr>
              <a:t> </a:t>
            </a:r>
            <a:r>
              <a:rPr lang="en-US" altLang="ko-KR" dirty="0">
                <a:effectLst/>
                <a:ea typeface="Gulim" pitchFamily="34" charset="-127"/>
                <a:sym typeface="Symbol" pitchFamily="18" charset="2"/>
              </a:rPr>
              <a:t> </a:t>
            </a:r>
            <a:r>
              <a:rPr lang="en-US" altLang="ko-KR" b="1" dirty="0">
                <a:effectLst/>
                <a:ea typeface="Gulim" pitchFamily="34" charset="-127"/>
                <a:sym typeface="Symbol" pitchFamily="18" charset="2"/>
              </a:rPr>
              <a:t>A    </a:t>
            </a:r>
            <a:r>
              <a:rPr lang="en-US" altLang="ko-KR" sz="2000" dirty="0" smtClean="0">
                <a:effectLst/>
                <a:ea typeface="Gulim" pitchFamily="34" charset="-127"/>
                <a:sym typeface="Symbol" pitchFamily="18" charset="2"/>
              </a:rPr>
              <a:t>{</a:t>
            </a:r>
            <a:r>
              <a:rPr lang="en-US" altLang="ko-KR" sz="2000" dirty="0" err="1">
                <a:solidFill>
                  <a:srgbClr val="FF0000"/>
                </a:solidFill>
                <a:ea typeface="Gulim" pitchFamily="34" charset="-127"/>
                <a:sym typeface="Symbol" pitchFamily="18" charset="2"/>
              </a:rPr>
              <a:t>b</a:t>
            </a:r>
            <a:r>
              <a:rPr lang="en-US" altLang="ko-KR" sz="2000" dirty="0" err="1" smtClean="0">
                <a:solidFill>
                  <a:srgbClr val="FF0000"/>
                </a:solidFill>
                <a:effectLst/>
                <a:ea typeface="Gulim" pitchFamily="34" charset="-127"/>
                <a:sym typeface="Symbol" pitchFamily="18" charset="2"/>
              </a:rPr>
              <a:t>oolean</a:t>
            </a:r>
            <a:r>
              <a:rPr lang="en-US" altLang="ko-KR" sz="2000" dirty="0" smtClean="0">
                <a:solidFill>
                  <a:srgbClr val="FF0000"/>
                </a:solidFill>
                <a:effectLst/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ea typeface="Gulim" pitchFamily="34" charset="-127"/>
                <a:sym typeface="Symbol" pitchFamily="18" charset="2"/>
              </a:rPr>
              <a:t>p</a:t>
            </a:r>
            <a:r>
              <a:rPr lang="en-US" altLang="ko-KR" sz="2000" dirty="0" smtClean="0">
                <a:solidFill>
                  <a:srgbClr val="FF0000"/>
                </a:solidFill>
                <a:effectLst/>
                <a:ea typeface="Gulim" pitchFamily="34" charset="-127"/>
                <a:sym typeface="Symbol" pitchFamily="18" charset="2"/>
              </a:rPr>
              <a:t>roduct</a:t>
            </a:r>
            <a:r>
              <a:rPr lang="en-US" altLang="ko-KR" sz="2000" dirty="0" smtClean="0">
                <a:effectLst/>
                <a:ea typeface="Gulim" pitchFamily="34" charset="-127"/>
                <a:sym typeface="Symbol" pitchFamily="18" charset="2"/>
              </a:rPr>
              <a:t>; join</a:t>
            </a:r>
            <a:r>
              <a:rPr lang="en-US" altLang="ko-KR" sz="2000" dirty="0">
                <a:effectLst/>
                <a:ea typeface="Gulim" pitchFamily="34" charset="-127"/>
                <a:sym typeface="Symbol" pitchFamily="18" charset="2"/>
              </a:rPr>
              <a:t>}</a:t>
            </a:r>
            <a:r>
              <a:rPr lang="en-US" altLang="ko-KR" dirty="0">
                <a:effectLst/>
                <a:ea typeface="Gulim" pitchFamily="34" charset="-127"/>
                <a:sym typeface="Symbol" pitchFamily="18" charset="2"/>
              </a:rPr>
              <a:t/>
            </a:r>
            <a:br>
              <a:rPr lang="en-US" altLang="ko-KR" dirty="0">
                <a:effectLst/>
                <a:ea typeface="Gulim" pitchFamily="34" charset="-127"/>
                <a:sym typeface="Symbol" pitchFamily="18" charset="2"/>
              </a:rPr>
            </a:br>
            <a:r>
              <a:rPr lang="en-US" altLang="ko-KR" b="1" dirty="0">
                <a:effectLst/>
                <a:ea typeface="Gulim" pitchFamily="34" charset="-127"/>
                <a:sym typeface="Symbol" pitchFamily="18" charset="2"/>
              </a:rPr>
              <a:t>end</a:t>
            </a:r>
            <a:br>
              <a:rPr lang="en-US" altLang="ko-KR" b="1" dirty="0">
                <a:effectLst/>
                <a:ea typeface="Gulim" pitchFamily="34" charset="-127"/>
                <a:sym typeface="Symbol" pitchFamily="18" charset="2"/>
              </a:rPr>
            </a:br>
            <a:r>
              <a:rPr lang="en-US" altLang="ko-KR" b="1" dirty="0">
                <a:effectLst/>
                <a:ea typeface="Gulim" pitchFamily="34" charset="-127"/>
                <a:sym typeface="Symbol" pitchFamily="18" charset="2"/>
              </a:rPr>
              <a:t>return B	</a:t>
            </a:r>
            <a:r>
              <a:rPr lang="en-US" altLang="ko-KR" dirty="0">
                <a:effectLst/>
                <a:ea typeface="Gulim" pitchFamily="34" charset="-127"/>
                <a:sym typeface="Symbol" pitchFamily="18" charset="2"/>
              </a:rPr>
              <a:t>{Alg. takes </a:t>
            </a:r>
            <a:r>
              <a:rPr lang="el-GR" dirty="0">
                <a:effectLst/>
                <a:cs typeface="Times New Roman" pitchFamily="18" charset="0"/>
                <a:sym typeface="Symbol" pitchFamily="18" charset="2"/>
              </a:rPr>
              <a:t>Θ</a:t>
            </a:r>
            <a:r>
              <a:rPr lang="en-US" altLang="ko-KR" dirty="0">
                <a:effectLst/>
                <a:ea typeface="Gulim" pitchFamily="34" charset="-127"/>
                <a:sym typeface="Symbol" pitchFamily="18" charset="2"/>
              </a:rPr>
              <a:t>(</a:t>
            </a:r>
            <a:r>
              <a:rPr lang="en-US" altLang="ko-KR" i="1" dirty="0">
                <a:effectLst/>
                <a:ea typeface="Gulim" pitchFamily="34" charset="-127"/>
                <a:sym typeface="Symbol" pitchFamily="18" charset="2"/>
              </a:rPr>
              <a:t>n</a:t>
            </a:r>
            <a:r>
              <a:rPr lang="en-US" altLang="ko-KR" baseline="30000" dirty="0">
                <a:effectLst/>
                <a:ea typeface="Gulim" pitchFamily="34" charset="-127"/>
                <a:sym typeface="Symbol" pitchFamily="18" charset="2"/>
              </a:rPr>
              <a:t>4</a:t>
            </a:r>
            <a:r>
              <a:rPr lang="en-US" altLang="ko-KR" dirty="0">
                <a:effectLst/>
                <a:ea typeface="Gulim" pitchFamily="34" charset="-127"/>
                <a:sym typeface="Symbol" pitchFamily="18" charset="2"/>
              </a:rPr>
              <a:t>) time}</a:t>
            </a:r>
            <a:endParaRPr lang="el-GR" dirty="0">
              <a:effectLst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45828" name="Text Box 4"/>
          <p:cNvSpPr txBox="1">
            <a:spLocks noChangeArrowheads="1"/>
          </p:cNvSpPr>
          <p:nvPr/>
        </p:nvSpPr>
        <p:spPr bwMode="auto">
          <a:xfrm>
            <a:off x="3733800" y="28194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>
                <a:ea typeface="新細明體" pitchFamily="18" charset="-120"/>
              </a:rPr>
              <a:t>{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note </a:t>
            </a:r>
            <a:r>
              <a:rPr lang="en-US" altLang="zh-TW" sz="2000" b="1" dirty="0">
                <a:solidFill>
                  <a:srgbClr val="FF0000"/>
                </a:solidFill>
                <a:ea typeface="新細明體" pitchFamily="18" charset="-120"/>
              </a:rPr>
              <a:t>A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 represents 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pitchFamily="18" charset="-120"/>
              </a:rPr>
              <a:t>R</a:t>
            </a:r>
            <a:r>
              <a:rPr lang="en-US" altLang="zh-TW" sz="2000" i="1" baseline="30000" dirty="0" err="1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TW" sz="2000" dirty="0">
                <a:ea typeface="新細明體" pitchFamily="18" charset="-120"/>
              </a:rPr>
              <a:t>}</a:t>
            </a:r>
          </a:p>
        </p:txBody>
      </p:sp>
      <p:graphicFrame>
        <p:nvGraphicFramePr>
          <p:cNvPr id="2" name="物件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697974214"/>
              </p:ext>
            </p:extLst>
          </p:nvPr>
        </p:nvGraphicFramePr>
        <p:xfrm>
          <a:off x="7467600" y="6019800"/>
          <a:ext cx="1295400" cy="624568"/>
        </p:xfrm>
        <a:graphic>
          <a:graphicData uri="http://schemas.openxmlformats.org/presentationml/2006/ole">
            <p:oleObj spid="_x0000_s65548" name="Equation" r:id="rId3" imgW="736280" imgH="35544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839200" cy="7620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ea typeface="SimSun" pitchFamily="2" charset="-122"/>
              </a:rPr>
              <a:t>Roy-</a:t>
            </a:r>
            <a:r>
              <a:rPr lang="en-US" altLang="zh-CN" dirty="0" err="1" smtClean="0">
                <a:ea typeface="SimSun" pitchFamily="2" charset="-122"/>
              </a:rPr>
              <a:t>Warshall’s</a:t>
            </a:r>
            <a:r>
              <a:rPr lang="en-US" altLang="zh-CN" dirty="0" smtClean="0">
                <a:ea typeface="SimSun" pitchFamily="2" charset="-122"/>
              </a:rPr>
              <a:t>  Transitive closure Alg. </a:t>
            </a: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343679" y="969844"/>
            <a:ext cx="810975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zh-CN" sz="2000" u="sng" dirty="0" smtClean="0">
                <a:latin typeface="+mn-lt"/>
                <a:ea typeface="SimSun" pitchFamily="2" charset="-122"/>
              </a:rPr>
              <a:t>Main </a:t>
            </a:r>
            <a:r>
              <a:rPr lang="en-US" altLang="zh-CN" sz="2000" u="sng" dirty="0">
                <a:latin typeface="+mn-lt"/>
                <a:ea typeface="SimSun" pitchFamily="2" charset="-122"/>
              </a:rPr>
              <a:t>idea</a:t>
            </a:r>
            <a:r>
              <a:rPr lang="en-US" altLang="zh-CN" sz="2000" dirty="0">
                <a:latin typeface="+mn-lt"/>
                <a:ea typeface="SimSun" pitchFamily="2" charset="-122"/>
              </a:rPr>
              <a:t>: a path exists between two vertices </a:t>
            </a:r>
            <a:r>
              <a:rPr lang="en-US" altLang="zh-CN" sz="2000" dirty="0" err="1">
                <a:latin typeface="+mn-lt"/>
                <a:ea typeface="SimSun" pitchFamily="2" charset="-122"/>
              </a:rPr>
              <a:t>i</a:t>
            </a:r>
            <a:r>
              <a:rPr lang="en-US" altLang="zh-CN" sz="2000" dirty="0">
                <a:latin typeface="+mn-lt"/>
                <a:ea typeface="SimSun" pitchFamily="2" charset="-122"/>
              </a:rPr>
              <a:t>, j, </a:t>
            </a:r>
            <a:r>
              <a:rPr lang="en-US" altLang="zh-CN" sz="2000" dirty="0" err="1">
                <a:latin typeface="+mn-lt"/>
                <a:ea typeface="SimSun" pitchFamily="2" charset="-122"/>
              </a:rPr>
              <a:t>iff</a:t>
            </a:r>
            <a:endParaRPr lang="en-US" altLang="zh-CN" sz="2000" dirty="0">
              <a:latin typeface="+mn-lt"/>
              <a:ea typeface="SimSun" pitchFamily="2" charset="-122"/>
            </a:endParaRPr>
          </a:p>
          <a:p>
            <a:pPr lvl="1">
              <a:buFontTx/>
              <a:buChar char="•"/>
              <a:defRPr/>
            </a:pPr>
            <a:r>
              <a:rPr lang="en-US" altLang="zh-CN" sz="2000" dirty="0" smtClean="0">
                <a:latin typeface="+mn-lt"/>
                <a:ea typeface="SimSun" pitchFamily="2" charset="-122"/>
              </a:rPr>
              <a:t>there </a:t>
            </a:r>
            <a:r>
              <a:rPr lang="en-US" altLang="zh-CN" sz="2000" dirty="0">
                <a:latin typeface="+mn-lt"/>
                <a:ea typeface="SimSun" pitchFamily="2" charset="-122"/>
              </a:rPr>
              <a:t>is an edge from </a:t>
            </a:r>
            <a:r>
              <a:rPr lang="en-US" altLang="zh-CN" sz="2000" dirty="0" err="1">
                <a:latin typeface="+mn-lt"/>
                <a:ea typeface="SimSun" pitchFamily="2" charset="-122"/>
              </a:rPr>
              <a:t>i</a:t>
            </a:r>
            <a:r>
              <a:rPr lang="en-US" altLang="zh-CN" sz="2000" dirty="0">
                <a:latin typeface="+mn-lt"/>
                <a:ea typeface="SimSun" pitchFamily="2" charset="-122"/>
              </a:rPr>
              <a:t> to j; or</a:t>
            </a:r>
          </a:p>
          <a:p>
            <a:pPr lvl="1">
              <a:buFontTx/>
              <a:buChar char="•"/>
              <a:defRPr/>
            </a:pPr>
            <a:r>
              <a:rPr lang="en-US" altLang="zh-CN" sz="2000" dirty="0" smtClean="0">
                <a:latin typeface="+mn-lt"/>
                <a:ea typeface="SimSun" pitchFamily="2" charset="-122"/>
              </a:rPr>
              <a:t>there </a:t>
            </a:r>
            <a:r>
              <a:rPr lang="en-US" altLang="zh-CN" sz="2000" dirty="0">
                <a:latin typeface="+mn-lt"/>
                <a:ea typeface="SimSun" pitchFamily="2" charset="-122"/>
              </a:rPr>
              <a:t>is a path from </a:t>
            </a:r>
            <a:r>
              <a:rPr lang="en-US" altLang="zh-CN" sz="2000" dirty="0" err="1">
                <a:latin typeface="+mn-lt"/>
                <a:ea typeface="SimSun" pitchFamily="2" charset="-122"/>
              </a:rPr>
              <a:t>i</a:t>
            </a:r>
            <a:r>
              <a:rPr lang="en-US" altLang="zh-CN" sz="2000" dirty="0">
                <a:latin typeface="+mn-lt"/>
                <a:ea typeface="SimSun" pitchFamily="2" charset="-122"/>
              </a:rPr>
              <a:t> to j going through vertex 1; or</a:t>
            </a:r>
          </a:p>
          <a:p>
            <a:pPr lvl="1">
              <a:buFontTx/>
              <a:buChar char="•"/>
              <a:defRPr/>
            </a:pPr>
            <a:r>
              <a:rPr lang="en-US" altLang="zh-CN" sz="2000" dirty="0" smtClean="0">
                <a:latin typeface="+mn-lt"/>
                <a:ea typeface="SimSun" pitchFamily="2" charset="-122"/>
              </a:rPr>
              <a:t>there </a:t>
            </a:r>
            <a:r>
              <a:rPr lang="en-US" altLang="zh-CN" sz="2000" dirty="0">
                <a:latin typeface="+mn-lt"/>
                <a:ea typeface="SimSun" pitchFamily="2" charset="-122"/>
              </a:rPr>
              <a:t>is a path from </a:t>
            </a:r>
            <a:r>
              <a:rPr lang="en-US" altLang="zh-CN" sz="2000" dirty="0" err="1">
                <a:latin typeface="+mn-lt"/>
                <a:ea typeface="SimSun" pitchFamily="2" charset="-122"/>
              </a:rPr>
              <a:t>i</a:t>
            </a:r>
            <a:r>
              <a:rPr lang="en-US" altLang="zh-CN" sz="2000" dirty="0">
                <a:latin typeface="+mn-lt"/>
                <a:ea typeface="SimSun" pitchFamily="2" charset="-122"/>
              </a:rPr>
              <a:t> to j going through vertex 1 and/or 2; or</a:t>
            </a:r>
          </a:p>
          <a:p>
            <a:pPr lvl="1">
              <a:buFontTx/>
              <a:buChar char="•"/>
              <a:defRPr/>
            </a:pPr>
            <a:r>
              <a:rPr lang="en-US" altLang="zh-CN" sz="2000" dirty="0" smtClean="0">
                <a:latin typeface="+mn-lt"/>
                <a:ea typeface="SimSun" pitchFamily="2" charset="-122"/>
              </a:rPr>
              <a:t>there </a:t>
            </a:r>
            <a:r>
              <a:rPr lang="en-US" altLang="zh-CN" sz="2000" dirty="0">
                <a:latin typeface="+mn-lt"/>
                <a:ea typeface="SimSun" pitchFamily="2" charset="-122"/>
              </a:rPr>
              <a:t>is a path from </a:t>
            </a:r>
            <a:r>
              <a:rPr lang="en-US" altLang="zh-CN" sz="2000" dirty="0" err="1">
                <a:latin typeface="+mn-lt"/>
                <a:ea typeface="SimSun" pitchFamily="2" charset="-122"/>
              </a:rPr>
              <a:t>i</a:t>
            </a:r>
            <a:r>
              <a:rPr lang="en-US" altLang="zh-CN" sz="2000" dirty="0">
                <a:latin typeface="+mn-lt"/>
                <a:ea typeface="SimSun" pitchFamily="2" charset="-122"/>
              </a:rPr>
              <a:t> to j going through vertex 1, 2, and/or 3; </a:t>
            </a:r>
            <a:r>
              <a:rPr lang="en-US" altLang="zh-CN" sz="2000" dirty="0" smtClean="0">
                <a:latin typeface="+mn-lt"/>
                <a:ea typeface="SimSun" pitchFamily="2" charset="-122"/>
              </a:rPr>
              <a:t>or</a:t>
            </a:r>
          </a:p>
          <a:p>
            <a:pPr lvl="1">
              <a:buFontTx/>
              <a:buChar char="•"/>
              <a:defRPr/>
            </a:pPr>
            <a:r>
              <a:rPr lang="en-US" altLang="zh-CN" sz="2000" dirty="0" smtClean="0">
                <a:latin typeface="+mn-lt"/>
                <a:ea typeface="SimSun" pitchFamily="2" charset="-122"/>
              </a:rPr>
              <a:t>…</a:t>
            </a:r>
          </a:p>
          <a:p>
            <a:pPr lvl="1">
              <a:buFontTx/>
              <a:buChar char="•"/>
              <a:defRPr/>
            </a:pPr>
            <a:r>
              <a:rPr lang="en-US" altLang="zh-CN" sz="2000" dirty="0">
                <a:latin typeface="+mn-lt"/>
                <a:ea typeface="SimSun" pitchFamily="2" charset="-122"/>
              </a:rPr>
              <a:t>there is a path from </a:t>
            </a:r>
            <a:r>
              <a:rPr lang="en-US" altLang="zh-CN" sz="2000" dirty="0" err="1">
                <a:latin typeface="+mn-lt"/>
                <a:ea typeface="SimSun" pitchFamily="2" charset="-122"/>
              </a:rPr>
              <a:t>i</a:t>
            </a:r>
            <a:r>
              <a:rPr lang="en-US" altLang="zh-CN" sz="2000" dirty="0">
                <a:latin typeface="+mn-lt"/>
                <a:ea typeface="SimSun" pitchFamily="2" charset="-122"/>
              </a:rPr>
              <a:t> to j going through any of the other vertices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1"/>
            <a:ext cx="8808224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04443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0B543-7D04-49B3-85F1-47D3464E5919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 dirty="0">
                <a:ea typeface="Gulim" pitchFamily="34" charset="-127"/>
              </a:rPr>
              <a:t>Roy-</a:t>
            </a:r>
            <a:r>
              <a:rPr lang="en-US" altLang="ko-KR" dirty="0" err="1">
                <a:ea typeface="Gulim" pitchFamily="34" charset="-127"/>
              </a:rPr>
              <a:t>Warshall</a:t>
            </a:r>
            <a:r>
              <a:rPr lang="en-US" altLang="ko-KR" dirty="0">
                <a:ea typeface="Gulim" pitchFamily="34" charset="-127"/>
              </a:rPr>
              <a:t> Algorithm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910" y="1631949"/>
            <a:ext cx="8229600" cy="4525963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Gulim" pitchFamily="34" charset="-127"/>
              </a:rPr>
              <a:t>Uses only </a:t>
            </a:r>
            <a:r>
              <a:rPr lang="el-GR" dirty="0">
                <a:cs typeface="Times New Roman" pitchFamily="18" charset="0"/>
              </a:rPr>
              <a:t>Θ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(</a:t>
            </a:r>
            <a:r>
              <a:rPr lang="en-US" altLang="ko-KR" i="1" dirty="0">
                <a:ea typeface="Gulim" pitchFamily="34" charset="-127"/>
                <a:cs typeface="Times New Roman" pitchFamily="18" charset="0"/>
              </a:rPr>
              <a:t>n</a:t>
            </a:r>
            <a:r>
              <a:rPr lang="en-US" altLang="ko-KR" baseline="30000" dirty="0">
                <a:ea typeface="Gulim" pitchFamily="34" charset="-127"/>
                <a:cs typeface="Times New Roman" pitchFamily="18" charset="0"/>
              </a:rPr>
              <a:t>3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) operations!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b="1" dirty="0">
                <a:ea typeface="Gulim" pitchFamily="34" charset="-127"/>
                <a:cs typeface="Times New Roman" pitchFamily="18" charset="0"/>
              </a:rPr>
              <a:t>Procedure </a:t>
            </a:r>
            <a:r>
              <a:rPr lang="en-US" altLang="ko-KR" i="1" dirty="0" err="1">
                <a:ea typeface="Gulim" pitchFamily="34" charset="-127"/>
                <a:cs typeface="Times New Roman" pitchFamily="18" charset="0"/>
              </a:rPr>
              <a:t>Warshall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(</a:t>
            </a:r>
            <a:r>
              <a:rPr lang="en-US" altLang="ko-KR" b="1" dirty="0">
                <a:ea typeface="Gulim" pitchFamily="34" charset="-127"/>
                <a:cs typeface="Times New Roman" pitchFamily="18" charset="0"/>
              </a:rPr>
              <a:t>M</a:t>
            </a:r>
            <a:r>
              <a:rPr lang="en-US" altLang="ko-KR" i="1" baseline="-25000" dirty="0">
                <a:ea typeface="Gulim" pitchFamily="34" charset="-127"/>
                <a:cs typeface="Times New Roman" pitchFamily="18" charset="0"/>
              </a:rPr>
              <a:t>R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 : rank-</a:t>
            </a:r>
            <a:r>
              <a:rPr lang="en-US" altLang="ko-KR" i="1" dirty="0">
                <a:ea typeface="Gulim" pitchFamily="34" charset="-127"/>
                <a:cs typeface="Times New Roman" pitchFamily="18" charset="0"/>
              </a:rPr>
              <a:t>n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 0-1 matrix)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dirty="0">
                <a:ea typeface="Gulim" pitchFamily="34" charset="-127"/>
                <a:cs typeface="Times New Roman" pitchFamily="18" charset="0"/>
              </a:rPr>
              <a:t>	</a:t>
            </a:r>
            <a:r>
              <a:rPr lang="en-US" altLang="ko-KR" b="1" dirty="0">
                <a:ea typeface="Gulim" pitchFamily="34" charset="-127"/>
                <a:cs typeface="Times New Roman" pitchFamily="18" charset="0"/>
              </a:rPr>
              <a:t>W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 := </a:t>
            </a:r>
            <a:r>
              <a:rPr lang="en-US" altLang="ko-KR" b="1" dirty="0">
                <a:ea typeface="Gulim" pitchFamily="34" charset="-127"/>
                <a:cs typeface="Times New Roman" pitchFamily="18" charset="0"/>
              </a:rPr>
              <a:t>M</a:t>
            </a:r>
            <a:r>
              <a:rPr lang="en-US" altLang="ko-KR" i="1" baseline="-25000" dirty="0">
                <a:ea typeface="Gulim" pitchFamily="34" charset="-127"/>
                <a:cs typeface="Times New Roman" pitchFamily="18" charset="0"/>
              </a:rPr>
              <a:t>R</a:t>
            </a:r>
            <a:endParaRPr lang="en-US" altLang="ko-KR" dirty="0">
              <a:ea typeface="Gulim" pitchFamily="34" charset="-127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dirty="0">
                <a:ea typeface="Gulim" pitchFamily="34" charset="-127"/>
                <a:cs typeface="Times New Roman" pitchFamily="18" charset="0"/>
              </a:rPr>
              <a:t>	</a:t>
            </a:r>
            <a:r>
              <a:rPr lang="en-US" altLang="ko-KR" b="1" dirty="0">
                <a:ea typeface="Gulim" pitchFamily="34" charset="-127"/>
                <a:cs typeface="Times New Roman" pitchFamily="18" charset="0"/>
              </a:rPr>
              <a:t>for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 </a:t>
            </a:r>
            <a:r>
              <a:rPr lang="en-US" altLang="ko-KR" i="1" dirty="0">
                <a:ea typeface="Gulim" pitchFamily="34" charset="-127"/>
                <a:cs typeface="Times New Roman" pitchFamily="18" charset="0"/>
              </a:rPr>
              <a:t>k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 := 1 </a:t>
            </a:r>
            <a:r>
              <a:rPr lang="en-US" altLang="ko-KR" b="1" dirty="0">
                <a:ea typeface="Gulim" pitchFamily="34" charset="-127"/>
                <a:cs typeface="Times New Roman" pitchFamily="18" charset="0"/>
              </a:rPr>
              <a:t>to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 </a:t>
            </a:r>
            <a:r>
              <a:rPr lang="en-US" altLang="ko-KR" i="1" dirty="0">
                <a:ea typeface="Gulim" pitchFamily="34" charset="-127"/>
                <a:cs typeface="Times New Roman" pitchFamily="18" charset="0"/>
              </a:rPr>
              <a:t>n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/>
            </a:r>
            <a:br>
              <a:rPr lang="en-US" altLang="ko-KR" dirty="0">
                <a:ea typeface="Gulim" pitchFamily="34" charset="-127"/>
                <a:cs typeface="Times New Roman" pitchFamily="18" charset="0"/>
              </a:rPr>
            </a:br>
            <a:r>
              <a:rPr lang="en-US" altLang="ko-KR" dirty="0">
                <a:ea typeface="Gulim" pitchFamily="34" charset="-127"/>
                <a:cs typeface="Times New Roman" pitchFamily="18" charset="0"/>
              </a:rPr>
              <a:t>	</a:t>
            </a:r>
            <a:r>
              <a:rPr lang="en-US" altLang="ko-KR" b="1" dirty="0">
                <a:ea typeface="Gulim" pitchFamily="34" charset="-127"/>
                <a:cs typeface="Times New Roman" pitchFamily="18" charset="0"/>
              </a:rPr>
              <a:t>for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 </a:t>
            </a:r>
            <a:r>
              <a:rPr lang="en-US" altLang="ko-KR" i="1" dirty="0" err="1">
                <a:ea typeface="Gulim" pitchFamily="34" charset="-127"/>
                <a:cs typeface="Times New Roman" pitchFamily="18" charset="0"/>
              </a:rPr>
              <a:t>i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 := 1 </a:t>
            </a:r>
            <a:r>
              <a:rPr lang="en-US" altLang="ko-KR" b="1" dirty="0">
                <a:ea typeface="Gulim" pitchFamily="34" charset="-127"/>
                <a:cs typeface="Times New Roman" pitchFamily="18" charset="0"/>
              </a:rPr>
              <a:t>to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 </a:t>
            </a:r>
            <a:r>
              <a:rPr lang="en-US" altLang="ko-KR" i="1" dirty="0">
                <a:ea typeface="Gulim" pitchFamily="34" charset="-127"/>
                <a:cs typeface="Times New Roman" pitchFamily="18" charset="0"/>
              </a:rPr>
              <a:t>n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/>
            </a:r>
            <a:br>
              <a:rPr lang="en-US" altLang="ko-KR" dirty="0">
                <a:ea typeface="Gulim" pitchFamily="34" charset="-127"/>
                <a:cs typeface="Times New Roman" pitchFamily="18" charset="0"/>
              </a:rPr>
            </a:br>
            <a:r>
              <a:rPr lang="en-US" altLang="ko-KR" dirty="0">
                <a:ea typeface="Gulim" pitchFamily="34" charset="-127"/>
                <a:cs typeface="Times New Roman" pitchFamily="18" charset="0"/>
              </a:rPr>
              <a:t>		</a:t>
            </a:r>
            <a:r>
              <a:rPr lang="en-US" altLang="ko-KR" b="1" dirty="0">
                <a:ea typeface="Gulim" pitchFamily="34" charset="-127"/>
                <a:cs typeface="Times New Roman" pitchFamily="18" charset="0"/>
              </a:rPr>
              <a:t>for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 </a:t>
            </a:r>
            <a:r>
              <a:rPr lang="en-US" altLang="ko-KR" i="1" dirty="0">
                <a:ea typeface="Gulim" pitchFamily="34" charset="-127"/>
                <a:cs typeface="Times New Roman" pitchFamily="18" charset="0"/>
              </a:rPr>
              <a:t>j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 := 1 </a:t>
            </a:r>
            <a:r>
              <a:rPr lang="en-US" altLang="ko-KR" b="1" dirty="0">
                <a:ea typeface="Gulim" pitchFamily="34" charset="-127"/>
                <a:cs typeface="Times New Roman" pitchFamily="18" charset="0"/>
              </a:rPr>
              <a:t>to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 </a:t>
            </a:r>
            <a:r>
              <a:rPr lang="en-US" altLang="ko-KR" i="1" dirty="0">
                <a:ea typeface="Gulim" pitchFamily="34" charset="-127"/>
                <a:cs typeface="Times New Roman" pitchFamily="18" charset="0"/>
              </a:rPr>
              <a:t>n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/>
            </a:r>
            <a:br>
              <a:rPr lang="en-US" altLang="ko-KR" dirty="0">
                <a:ea typeface="Gulim" pitchFamily="34" charset="-127"/>
                <a:cs typeface="Times New Roman" pitchFamily="18" charset="0"/>
              </a:rPr>
            </a:br>
            <a:r>
              <a:rPr lang="en-US" altLang="ko-KR" dirty="0">
                <a:ea typeface="Gulim" pitchFamily="34" charset="-127"/>
                <a:cs typeface="Times New Roman" pitchFamily="18" charset="0"/>
              </a:rPr>
              <a:t>			</a:t>
            </a:r>
            <a:r>
              <a:rPr lang="en-US" altLang="ko-KR" i="1" dirty="0" err="1">
                <a:ea typeface="Gulim" pitchFamily="34" charset="-127"/>
                <a:cs typeface="Times New Roman" pitchFamily="18" charset="0"/>
              </a:rPr>
              <a:t>w</a:t>
            </a:r>
            <a:r>
              <a:rPr lang="en-US" altLang="ko-KR" i="1" baseline="-25000" dirty="0" err="1">
                <a:ea typeface="Gulim" pitchFamily="34" charset="-127"/>
                <a:cs typeface="Times New Roman" pitchFamily="18" charset="0"/>
              </a:rPr>
              <a:t>ij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 := </a:t>
            </a:r>
            <a:r>
              <a:rPr lang="en-US" altLang="ko-KR" i="1" dirty="0" err="1">
                <a:solidFill>
                  <a:srgbClr val="FF0000"/>
                </a:solidFill>
                <a:ea typeface="Gulim" pitchFamily="34" charset="-127"/>
                <a:cs typeface="Times New Roman" pitchFamily="18" charset="0"/>
              </a:rPr>
              <a:t>w</a:t>
            </a:r>
            <a:r>
              <a:rPr lang="en-US" altLang="ko-KR" i="1" baseline="-25000" dirty="0" err="1">
                <a:solidFill>
                  <a:srgbClr val="FF0000"/>
                </a:solidFill>
                <a:ea typeface="Gulim" pitchFamily="34" charset="-127"/>
                <a:cs typeface="Times New Roman" pitchFamily="18" charset="0"/>
              </a:rPr>
              <a:t>ij</a:t>
            </a:r>
            <a:r>
              <a:rPr lang="en-US" altLang="ko-KR" dirty="0">
                <a:ea typeface="Gulim" pitchFamily="34" charset="-127"/>
                <a:cs typeface="Times New Roman" pitchFamily="18" charset="0"/>
              </a:rPr>
              <a:t> </a:t>
            </a:r>
            <a:r>
              <a:rPr lang="en-US" altLang="ko-KR" dirty="0">
                <a:ea typeface="Gulim" pitchFamily="34" charset="-127"/>
                <a:cs typeface="Times New Roman" pitchFamily="18" charset="0"/>
                <a:sym typeface="Symbol" pitchFamily="18" charset="2"/>
              </a:rPr>
              <a:t> (</a:t>
            </a:r>
            <a:r>
              <a:rPr lang="en-US" altLang="ko-KR" i="1" dirty="0" err="1">
                <a:solidFill>
                  <a:srgbClr val="00B050"/>
                </a:solidFill>
                <a:ea typeface="Gulim" pitchFamily="34" charset="-127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ko-KR" i="1" baseline="-25000" dirty="0" err="1">
                <a:solidFill>
                  <a:srgbClr val="00B050"/>
                </a:solidFill>
                <a:ea typeface="Gulim" pitchFamily="34" charset="-127"/>
                <a:cs typeface="Times New Roman" pitchFamily="18" charset="0"/>
                <a:sym typeface="Symbol" pitchFamily="18" charset="2"/>
              </a:rPr>
              <a:t>ik</a:t>
            </a:r>
            <a:r>
              <a:rPr lang="en-US" altLang="ko-KR" dirty="0">
                <a:solidFill>
                  <a:srgbClr val="00B050"/>
                </a:solidFill>
                <a:ea typeface="Gulim" pitchFamily="34" charset="-127"/>
                <a:cs typeface="Times New Roman" pitchFamily="18" charset="0"/>
                <a:sym typeface="Symbol" pitchFamily="18" charset="2"/>
              </a:rPr>
              <a:t>  </a:t>
            </a:r>
            <a:r>
              <a:rPr lang="en-US" altLang="ko-KR" i="1" dirty="0" err="1">
                <a:solidFill>
                  <a:srgbClr val="00B050"/>
                </a:solidFill>
                <a:ea typeface="Gulim" pitchFamily="34" charset="-127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ko-KR" i="1" baseline="-25000" dirty="0" err="1">
                <a:solidFill>
                  <a:srgbClr val="00B050"/>
                </a:solidFill>
                <a:ea typeface="Gulim" pitchFamily="34" charset="-127"/>
                <a:cs typeface="Times New Roman" pitchFamily="18" charset="0"/>
                <a:sym typeface="Symbol" pitchFamily="18" charset="2"/>
              </a:rPr>
              <a:t>kj</a:t>
            </a:r>
            <a:r>
              <a:rPr lang="en-US" altLang="ko-KR" dirty="0">
                <a:ea typeface="Gulim" pitchFamily="34" charset="-127"/>
                <a:cs typeface="Times New Roman" pitchFamily="18" charset="0"/>
                <a:sym typeface="Symbol" pitchFamily="18" charset="2"/>
              </a:rPr>
              <a:t>)</a:t>
            </a:r>
            <a:br>
              <a:rPr lang="en-US" altLang="ko-KR" dirty="0">
                <a:ea typeface="Gulim" pitchFamily="34" charset="-127"/>
                <a:cs typeface="Times New Roman" pitchFamily="18" charset="0"/>
                <a:sym typeface="Symbol" pitchFamily="18" charset="2"/>
              </a:rPr>
            </a:br>
            <a:r>
              <a:rPr lang="en-US" altLang="ko-KR" b="1" dirty="0">
                <a:ea typeface="Gulim" pitchFamily="34" charset="-127"/>
                <a:cs typeface="Times New Roman" pitchFamily="18" charset="0"/>
                <a:sym typeface="Symbol" pitchFamily="18" charset="2"/>
              </a:rPr>
              <a:t>return W</a:t>
            </a:r>
            <a:r>
              <a:rPr lang="en-US" altLang="ko-KR" dirty="0">
                <a:ea typeface="Gulim" pitchFamily="34" charset="-127"/>
                <a:cs typeface="Times New Roman" pitchFamily="18" charset="0"/>
                <a:sym typeface="Symbol" pitchFamily="18" charset="2"/>
              </a:rPr>
              <a:t>   {this represents </a:t>
            </a:r>
            <a:r>
              <a:rPr lang="en-US" altLang="ko-KR" i="1" dirty="0">
                <a:ea typeface="Gulim" pitchFamily="34" charset="-127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ko-KR" baseline="30000" dirty="0">
                <a:ea typeface="Gulim" pitchFamily="34" charset="-127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ko-KR" dirty="0">
                <a:ea typeface="Gulim" pitchFamily="34" charset="-127"/>
                <a:cs typeface="Times New Roman" pitchFamily="18" charset="0"/>
                <a:sym typeface="Symbol" pitchFamily="18" charset="2"/>
              </a:rPr>
              <a:t>}</a:t>
            </a:r>
            <a:endParaRPr lang="en-US" altLang="ko-KR" b="1" i="1" dirty="0">
              <a:ea typeface="Gulim" pitchFamily="34" charset="-127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74500" name="Text Box 4"/>
          <p:cNvSpPr txBox="1">
            <a:spLocks noChangeArrowheads="1"/>
          </p:cNvSpPr>
          <p:nvPr/>
        </p:nvSpPr>
        <p:spPr bwMode="auto">
          <a:xfrm>
            <a:off x="212725" y="5915025"/>
            <a:ext cx="8589963" cy="485775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i="1" dirty="0" err="1">
                <a:ea typeface="新細明體" pitchFamily="18" charset="-120"/>
              </a:rPr>
              <a:t>w</a:t>
            </a:r>
            <a:r>
              <a:rPr lang="en-US" altLang="zh-TW" i="1" baseline="-25000" dirty="0" err="1">
                <a:ea typeface="新細明體" pitchFamily="18" charset="-120"/>
              </a:rPr>
              <a:t>ij</a:t>
            </a:r>
            <a:r>
              <a:rPr lang="en-US" altLang="zh-TW" dirty="0">
                <a:ea typeface="新細明體" pitchFamily="18" charset="-120"/>
              </a:rPr>
              <a:t> = 1 means there is a path from </a:t>
            </a:r>
            <a:r>
              <a:rPr lang="en-US" altLang="zh-TW" i="1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to </a:t>
            </a:r>
            <a:r>
              <a:rPr lang="en-US" altLang="zh-TW" i="1" dirty="0">
                <a:ea typeface="新細明體" pitchFamily="18" charset="-120"/>
              </a:rPr>
              <a:t>j</a:t>
            </a:r>
            <a:r>
              <a:rPr lang="en-US" altLang="zh-TW" dirty="0">
                <a:ea typeface="新細明體" pitchFamily="18" charset="-120"/>
              </a:rPr>
              <a:t> going only through nodes </a:t>
            </a:r>
            <a:r>
              <a:rPr lang="en-US" altLang="zh-TW" dirty="0">
                <a:ea typeface="新細明體" pitchFamily="18" charset="-120"/>
                <a:cs typeface="Times New Roman" pitchFamily="18" charset="0"/>
              </a:rPr>
              <a:t>≤</a:t>
            </a:r>
            <a:r>
              <a:rPr lang="en-US" altLang="zh-TW" i="1" dirty="0">
                <a:ea typeface="新細明體" pitchFamily="18" charset="-120"/>
              </a:rPr>
              <a:t>k </a:t>
            </a: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7547719"/>
              </p:ext>
            </p:extLst>
          </p:nvPr>
        </p:nvGraphicFramePr>
        <p:xfrm>
          <a:off x="4714301" y="3969818"/>
          <a:ext cx="114300" cy="215900"/>
        </p:xfrm>
        <a:graphic>
          <a:graphicData uri="http://schemas.openxmlformats.org/presentationml/2006/ole">
            <p:oleObj spid="_x0000_s64535" name="方程式" r:id="rId3" imgW="114120" imgH="215640" progId="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5334000" y="4191000"/>
            <a:ext cx="238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path </a:t>
            </a:r>
            <a:r>
              <a:rPr lang="en-US" altLang="zh-TW" b="1" dirty="0">
                <a:solidFill>
                  <a:srgbClr val="FF0000"/>
                </a:solidFill>
              </a:rPr>
              <a:t>using just 1 ,…,</a:t>
            </a:r>
            <a:r>
              <a:rPr lang="en-US" altLang="zh-TW" b="1" i="1" dirty="0" smtClean="0">
                <a:solidFill>
                  <a:srgbClr val="FF0000"/>
                </a:solidFill>
              </a:rPr>
              <a:t>k-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64653" y="2895600"/>
            <a:ext cx="5034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path from </a:t>
            </a:r>
            <a:r>
              <a:rPr lang="en-US" altLang="zh-TW" b="1" dirty="0" err="1" smtClean="0">
                <a:solidFill>
                  <a:srgbClr val="00B050"/>
                </a:solidFill>
              </a:rPr>
              <a:t>i</a:t>
            </a:r>
            <a:r>
              <a:rPr lang="en-US" altLang="zh-TW" b="1" dirty="0" smtClean="0">
                <a:solidFill>
                  <a:srgbClr val="00B050"/>
                </a:solidFill>
              </a:rPr>
              <a:t> to k and from k to j using </a:t>
            </a:r>
            <a:r>
              <a:rPr lang="en-US" altLang="zh-TW" b="1" dirty="0">
                <a:solidFill>
                  <a:srgbClr val="00B050"/>
                </a:solidFill>
              </a:rPr>
              <a:t>just 1 ,…,</a:t>
            </a:r>
            <a:r>
              <a:rPr lang="en-US" altLang="zh-TW" b="1" i="1" dirty="0" smtClean="0">
                <a:solidFill>
                  <a:srgbClr val="00B050"/>
                </a:solidFill>
              </a:rPr>
              <a:t>k-</a:t>
            </a:r>
            <a:r>
              <a:rPr lang="en-US" altLang="zh-TW" b="1" dirty="0" smtClean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5457251" y="384916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7074441" y="384916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j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143051" y="33919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k</a:t>
            </a:r>
            <a:endParaRPr lang="zh-TW" altLang="en-US" dirty="0"/>
          </a:p>
        </p:txBody>
      </p:sp>
      <p:sp>
        <p:nvSpPr>
          <p:cNvPr id="9" name="手繪多邊形 8"/>
          <p:cNvSpPr/>
          <p:nvPr/>
        </p:nvSpPr>
        <p:spPr>
          <a:xfrm>
            <a:off x="5694240" y="3877750"/>
            <a:ext cx="1375794" cy="154597"/>
          </a:xfrm>
          <a:custGeom>
            <a:avLst/>
            <a:gdLst>
              <a:gd name="connsiteX0" fmla="*/ 0 w 1375794"/>
              <a:gd name="connsiteY0" fmla="*/ 84669 h 154597"/>
              <a:gd name="connsiteX1" fmla="*/ 461394 w 1375794"/>
              <a:gd name="connsiteY1" fmla="*/ 151781 h 154597"/>
              <a:gd name="connsiteX2" fmla="*/ 788565 w 1375794"/>
              <a:gd name="connsiteY2" fmla="*/ 779 h 154597"/>
              <a:gd name="connsiteX3" fmla="*/ 1191237 w 1375794"/>
              <a:gd name="connsiteY3" fmla="*/ 93058 h 154597"/>
              <a:gd name="connsiteX4" fmla="*/ 1375794 w 1375794"/>
              <a:gd name="connsiteY4" fmla="*/ 101447 h 154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794" h="154597">
                <a:moveTo>
                  <a:pt x="0" y="84669"/>
                </a:moveTo>
                <a:cubicBezTo>
                  <a:pt x="164983" y="125216"/>
                  <a:pt x="329967" y="165763"/>
                  <a:pt x="461394" y="151781"/>
                </a:cubicBezTo>
                <a:cubicBezTo>
                  <a:pt x="592821" y="137799"/>
                  <a:pt x="666924" y="10566"/>
                  <a:pt x="788565" y="779"/>
                </a:cubicBezTo>
                <a:cubicBezTo>
                  <a:pt x="910206" y="-9008"/>
                  <a:pt x="1093365" y="76280"/>
                  <a:pt x="1191237" y="93058"/>
                </a:cubicBezTo>
                <a:cubicBezTo>
                  <a:pt x="1289109" y="109836"/>
                  <a:pt x="1332451" y="105641"/>
                  <a:pt x="1375794" y="101447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5643906" y="3584915"/>
            <a:ext cx="528506" cy="293614"/>
          </a:xfrm>
          <a:custGeom>
            <a:avLst/>
            <a:gdLst>
              <a:gd name="connsiteX0" fmla="*/ 0 w 528506"/>
              <a:gd name="connsiteY0" fmla="*/ 293614 h 293614"/>
              <a:gd name="connsiteX1" fmla="*/ 268448 w 528506"/>
              <a:gd name="connsiteY1" fmla="*/ 285225 h 293614"/>
              <a:gd name="connsiteX2" fmla="*/ 453006 w 528506"/>
              <a:gd name="connsiteY2" fmla="*/ 209725 h 293614"/>
              <a:gd name="connsiteX3" fmla="*/ 436228 w 528506"/>
              <a:gd name="connsiteY3" fmla="*/ 92279 h 293614"/>
              <a:gd name="connsiteX4" fmla="*/ 528506 w 528506"/>
              <a:gd name="connsiteY4" fmla="*/ 0 h 29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506" h="293614">
                <a:moveTo>
                  <a:pt x="0" y="293614"/>
                </a:moveTo>
                <a:lnTo>
                  <a:pt x="268448" y="285225"/>
                </a:lnTo>
                <a:cubicBezTo>
                  <a:pt x="343949" y="271244"/>
                  <a:pt x="425043" y="241883"/>
                  <a:pt x="453006" y="209725"/>
                </a:cubicBezTo>
                <a:cubicBezTo>
                  <a:pt x="480969" y="177567"/>
                  <a:pt x="423645" y="127233"/>
                  <a:pt x="436228" y="92279"/>
                </a:cubicBezTo>
                <a:cubicBezTo>
                  <a:pt x="448811" y="57325"/>
                  <a:pt x="488658" y="28662"/>
                  <a:pt x="528506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6373748" y="3551359"/>
            <a:ext cx="729842" cy="352337"/>
          </a:xfrm>
          <a:custGeom>
            <a:avLst/>
            <a:gdLst>
              <a:gd name="connsiteX0" fmla="*/ 0 w 729842"/>
              <a:gd name="connsiteY0" fmla="*/ 0 h 352337"/>
              <a:gd name="connsiteX1" fmla="*/ 109057 w 729842"/>
              <a:gd name="connsiteY1" fmla="*/ 151002 h 352337"/>
              <a:gd name="connsiteX2" fmla="*/ 251670 w 729842"/>
              <a:gd name="connsiteY2" fmla="*/ 226503 h 352337"/>
              <a:gd name="connsiteX3" fmla="*/ 444617 w 729842"/>
              <a:gd name="connsiteY3" fmla="*/ 268448 h 352337"/>
              <a:gd name="connsiteX4" fmla="*/ 729842 w 729842"/>
              <a:gd name="connsiteY4" fmla="*/ 352337 h 35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842" h="352337">
                <a:moveTo>
                  <a:pt x="0" y="0"/>
                </a:moveTo>
                <a:cubicBezTo>
                  <a:pt x="33556" y="56626"/>
                  <a:pt x="67112" y="113252"/>
                  <a:pt x="109057" y="151002"/>
                </a:cubicBezTo>
                <a:cubicBezTo>
                  <a:pt x="151002" y="188752"/>
                  <a:pt x="195743" y="206929"/>
                  <a:pt x="251670" y="226503"/>
                </a:cubicBezTo>
                <a:cubicBezTo>
                  <a:pt x="307597" y="246077"/>
                  <a:pt x="364922" y="247476"/>
                  <a:pt x="444617" y="268448"/>
                </a:cubicBezTo>
                <a:cubicBezTo>
                  <a:pt x="524312" y="289420"/>
                  <a:pt x="627077" y="320878"/>
                  <a:pt x="729842" y="352337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467600" y="3594136"/>
            <a:ext cx="1515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(</a:t>
            </a:r>
            <a:r>
              <a:rPr lang="en-US" altLang="zh-TW" b="1" dirty="0" err="1" smtClean="0"/>
              <a:t>kth</a:t>
            </a:r>
            <a:r>
              <a:rPr lang="en-US" altLang="zh-TW" b="1" dirty="0" smtClean="0"/>
              <a:t> iteration)</a:t>
            </a:r>
            <a:endParaRPr lang="zh-TW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Equivalence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9.5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   Definition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 A relation on a set </a:t>
            </a:r>
            <a:r>
              <a:rPr lang="en-US" i="1" dirty="0" smtClean="0"/>
              <a:t>A</a:t>
            </a:r>
            <a:r>
              <a:rPr lang="en-US" dirty="0" smtClean="0"/>
              <a:t> is called an </a:t>
            </a:r>
            <a:r>
              <a:rPr lang="en-US" i="1" dirty="0" smtClean="0">
                <a:solidFill>
                  <a:srgbClr val="FF0000"/>
                </a:solidFill>
              </a:rPr>
              <a:t>equivalence relation </a:t>
            </a:r>
            <a:r>
              <a:rPr lang="en-US" dirty="0" smtClean="0"/>
              <a:t>if it is </a:t>
            </a:r>
            <a:r>
              <a:rPr lang="en-US" dirty="0" smtClean="0">
                <a:solidFill>
                  <a:srgbClr val="FF0000"/>
                </a:solidFill>
              </a:rPr>
              <a:t>reflexive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symmetric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transitive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Definition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 Two elements </a:t>
            </a:r>
            <a:r>
              <a:rPr lang="en-US" i="1" dirty="0" smtClean="0"/>
              <a:t>a</a:t>
            </a:r>
            <a:r>
              <a:rPr lang="en-US" dirty="0" smtClean="0"/>
              <a:t>, and </a:t>
            </a:r>
            <a:r>
              <a:rPr lang="en-US" i="1" dirty="0" smtClean="0"/>
              <a:t>b</a:t>
            </a:r>
            <a:r>
              <a:rPr lang="en-US" dirty="0" smtClean="0"/>
              <a:t> that are related by an equivalence relation are called  </a:t>
            </a:r>
            <a:r>
              <a:rPr lang="en-US" i="1" dirty="0" smtClean="0"/>
              <a:t>equivalent.  </a:t>
            </a:r>
            <a:r>
              <a:rPr lang="en-US" dirty="0" smtClean="0"/>
              <a:t>The notation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∼ 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often used to denote that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 are equivalent elements </a:t>
            </a:r>
            <a:r>
              <a:rPr lang="en-US" dirty="0" smtClean="0"/>
              <a:t>with respect to a particular equivalence relation.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9225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  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sz="3400" b="1" dirty="0" smtClean="0"/>
              <a:t>Example</a:t>
            </a:r>
            <a:r>
              <a:rPr lang="en-US" sz="3400" dirty="0" smtClean="0"/>
              <a:t>: Suppose that </a:t>
            </a:r>
            <a:r>
              <a:rPr lang="en-US" sz="3400" i="1" dirty="0" smtClean="0">
                <a:solidFill>
                  <a:srgbClr val="FF0000"/>
                </a:solidFill>
              </a:rPr>
              <a:t>R</a:t>
            </a:r>
            <a:r>
              <a:rPr lang="en-US" sz="3400" dirty="0" smtClean="0"/>
              <a:t> is the relation on the set of strings of English letters such that </a:t>
            </a:r>
            <a:r>
              <a:rPr lang="en-US" sz="3400" i="1" dirty="0" err="1" smtClean="0">
                <a:solidFill>
                  <a:srgbClr val="FF0000"/>
                </a:solidFill>
              </a:rPr>
              <a:t>aRb</a:t>
            </a:r>
            <a:r>
              <a:rPr lang="en-US" sz="3400" dirty="0" smtClean="0">
                <a:solidFill>
                  <a:srgbClr val="FF0000"/>
                </a:solidFill>
              </a:rPr>
              <a:t> if and only if </a:t>
            </a:r>
            <a:r>
              <a:rPr lang="en-US" sz="3400" i="1" dirty="0" smtClean="0">
                <a:solidFill>
                  <a:srgbClr val="FF0000"/>
                </a:solidFill>
              </a:rPr>
              <a:t>l</a:t>
            </a:r>
            <a:r>
              <a:rPr lang="en-US" sz="3400" dirty="0" smtClean="0">
                <a:solidFill>
                  <a:srgbClr val="FF0000"/>
                </a:solidFill>
              </a:rPr>
              <a:t>(</a:t>
            </a:r>
            <a:r>
              <a:rPr lang="en-US" sz="3400" i="1" dirty="0" smtClean="0">
                <a:solidFill>
                  <a:srgbClr val="FF0000"/>
                </a:solidFill>
              </a:rPr>
              <a:t>a</a:t>
            </a:r>
            <a:r>
              <a:rPr lang="en-US" sz="3400" dirty="0" smtClean="0">
                <a:solidFill>
                  <a:srgbClr val="FF0000"/>
                </a:solidFill>
              </a:rPr>
              <a:t>) = </a:t>
            </a:r>
            <a:r>
              <a:rPr lang="en-US" sz="3400" i="1" dirty="0" smtClean="0">
                <a:solidFill>
                  <a:srgbClr val="FF0000"/>
                </a:solidFill>
              </a:rPr>
              <a:t>l</a:t>
            </a:r>
            <a:r>
              <a:rPr lang="en-US" sz="3400" dirty="0" smtClean="0">
                <a:solidFill>
                  <a:srgbClr val="FF0000"/>
                </a:solidFill>
              </a:rPr>
              <a:t>(</a:t>
            </a:r>
            <a:r>
              <a:rPr lang="en-US" sz="3400" i="1" dirty="0" smtClean="0">
                <a:solidFill>
                  <a:srgbClr val="FF0000"/>
                </a:solidFill>
              </a:rPr>
              <a:t>b</a:t>
            </a:r>
            <a:r>
              <a:rPr lang="en-US" sz="3400" dirty="0" smtClean="0">
                <a:solidFill>
                  <a:srgbClr val="FF0000"/>
                </a:solidFill>
              </a:rPr>
              <a:t>)</a:t>
            </a:r>
            <a:r>
              <a:rPr lang="en-US" sz="3400" dirty="0" smtClean="0"/>
              <a:t>,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 smtClean="0"/>
              <a:t>where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x</a:t>
            </a:r>
            <a:r>
              <a:rPr lang="en-US" sz="3400" dirty="0" smtClean="0"/>
              <a:t>) is the length of the string </a:t>
            </a:r>
            <a:r>
              <a:rPr lang="en-US" sz="3400" i="1" dirty="0" smtClean="0"/>
              <a:t>x</a:t>
            </a:r>
            <a:r>
              <a:rPr lang="en-US" sz="3400" dirty="0" smtClean="0"/>
              <a:t>. Is </a:t>
            </a:r>
            <a:r>
              <a:rPr lang="en-US" sz="3400" i="1" dirty="0" smtClean="0"/>
              <a:t>R</a:t>
            </a:r>
            <a:r>
              <a:rPr lang="en-US" sz="3400" dirty="0" smtClean="0"/>
              <a:t> an equivalence relation? </a:t>
            </a:r>
          </a:p>
          <a:p>
            <a:pPr>
              <a:buNone/>
            </a:pPr>
            <a:endParaRPr lang="en-US" sz="3400" dirty="0" smtClean="0"/>
          </a:p>
          <a:p>
            <a:pPr>
              <a:buNone/>
            </a:pPr>
            <a:r>
              <a:rPr lang="en-US" sz="3400" dirty="0" smtClean="0"/>
              <a:t>    </a:t>
            </a:r>
            <a:r>
              <a:rPr lang="en-US" sz="3400" b="1" dirty="0" smtClean="0"/>
              <a:t>Solution</a:t>
            </a:r>
            <a:r>
              <a:rPr lang="en-US" sz="3400" dirty="0" smtClean="0"/>
              <a:t>: Show that all of the properties of an equivalence relation hold.</a:t>
            </a:r>
          </a:p>
          <a:p>
            <a:pPr lvl="1"/>
            <a:r>
              <a:rPr lang="en-US" sz="3400" i="1" dirty="0" smtClean="0">
                <a:solidFill>
                  <a:srgbClr val="0070C0"/>
                </a:solidFill>
              </a:rPr>
              <a:t>Reflexivity</a:t>
            </a:r>
            <a:r>
              <a:rPr lang="en-US" sz="3400" dirty="0" smtClean="0"/>
              <a:t>: Because</a:t>
            </a:r>
            <a:r>
              <a:rPr lang="en-US" sz="3400" i="1" dirty="0" smtClean="0"/>
              <a:t> 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), it follows that </a:t>
            </a:r>
            <a:r>
              <a:rPr lang="en-US" sz="3400" i="1" dirty="0" err="1" smtClean="0"/>
              <a:t>aRa</a:t>
            </a:r>
            <a:r>
              <a:rPr lang="en-US" sz="3400" dirty="0" smtClean="0"/>
              <a:t> for all strings </a:t>
            </a:r>
            <a:r>
              <a:rPr lang="en-US" sz="3400" i="1" dirty="0" smtClean="0"/>
              <a:t>a</a:t>
            </a:r>
            <a:r>
              <a:rPr lang="en-US" sz="3400" dirty="0" smtClean="0"/>
              <a:t>. </a:t>
            </a:r>
          </a:p>
          <a:p>
            <a:pPr lvl="1"/>
            <a:r>
              <a:rPr lang="en-US" sz="3400" i="1" dirty="0" smtClean="0">
                <a:solidFill>
                  <a:srgbClr val="0070C0"/>
                </a:solidFill>
              </a:rPr>
              <a:t>Symmetry</a:t>
            </a:r>
            <a:r>
              <a:rPr lang="en-US" sz="3400" dirty="0" smtClean="0"/>
              <a:t>: Suppose that </a:t>
            </a:r>
            <a:r>
              <a:rPr lang="en-US" sz="3400" i="1" dirty="0" err="1" smtClean="0"/>
              <a:t>aRb</a:t>
            </a:r>
            <a:r>
              <a:rPr lang="en-US" sz="3400" i="1" dirty="0" smtClean="0"/>
              <a:t>.</a:t>
            </a:r>
            <a:r>
              <a:rPr lang="en-US" sz="3400" dirty="0" smtClean="0"/>
              <a:t>  Since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b</a:t>
            </a:r>
            <a:r>
              <a:rPr lang="en-US" sz="3400" dirty="0" smtClean="0"/>
              <a:t>),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b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also holds  and </a:t>
            </a:r>
            <a:r>
              <a:rPr lang="en-US" sz="3400" i="1" dirty="0" err="1" smtClean="0"/>
              <a:t>bRa</a:t>
            </a:r>
            <a:r>
              <a:rPr lang="en-US" sz="3400" dirty="0" smtClean="0"/>
              <a:t>. </a:t>
            </a:r>
          </a:p>
          <a:p>
            <a:pPr lvl="1"/>
            <a:r>
              <a:rPr lang="en-US" sz="3400" i="1" dirty="0" smtClean="0">
                <a:solidFill>
                  <a:srgbClr val="0070C0"/>
                </a:solidFill>
              </a:rPr>
              <a:t>Transitivity</a:t>
            </a:r>
            <a:r>
              <a:rPr lang="en-US" sz="3400" dirty="0" smtClean="0"/>
              <a:t>: Suppose that </a:t>
            </a:r>
            <a:r>
              <a:rPr lang="en-US" sz="3400" dirty="0" err="1" smtClean="0"/>
              <a:t>a</a:t>
            </a:r>
            <a:r>
              <a:rPr lang="en-US" sz="3400" i="1" dirty="0" err="1" smtClean="0"/>
              <a:t>R</a:t>
            </a:r>
            <a:r>
              <a:rPr lang="en-US" sz="3400" dirty="0" err="1" smtClean="0"/>
              <a:t>b</a:t>
            </a:r>
            <a:r>
              <a:rPr lang="en-US" sz="3400" i="1" dirty="0" smtClean="0"/>
              <a:t> </a:t>
            </a:r>
            <a:r>
              <a:rPr lang="en-US" sz="3400" dirty="0" smtClean="0"/>
              <a:t>and </a:t>
            </a:r>
            <a:r>
              <a:rPr lang="en-US" sz="3400" i="1" dirty="0" err="1" smtClean="0"/>
              <a:t>bRc</a:t>
            </a:r>
            <a:r>
              <a:rPr lang="en-US" sz="3400" dirty="0" smtClean="0"/>
              <a:t>. Since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b</a:t>
            </a:r>
            <a:r>
              <a:rPr lang="en-US" sz="3400" dirty="0" smtClean="0"/>
              <a:t>),and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b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c</a:t>
            </a:r>
            <a:r>
              <a:rPr lang="en-US" sz="3400" dirty="0" smtClean="0"/>
              <a:t>),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also holds and </a:t>
            </a:r>
            <a:r>
              <a:rPr lang="en-US" sz="3400" i="1" dirty="0" err="1" smtClean="0"/>
              <a:t>aRc</a:t>
            </a:r>
            <a:r>
              <a:rPr lang="en-US" sz="3400" dirty="0" smtClean="0"/>
              <a:t>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Congruence Modulo </a:t>
            </a:r>
            <a:r>
              <a:rPr lang="en-US" i="1" dirty="0" smtClean="0"/>
              <a:t>m </a:t>
            </a:r>
            <a:r>
              <a:rPr lang="en-US" dirty="0" smtClean="0"/>
              <a:t>(</a:t>
            </a:r>
            <a:r>
              <a:rPr lang="zh-TW" altLang="en-US" dirty="0" smtClean="0"/>
              <a:t>模</a:t>
            </a:r>
            <a:r>
              <a:rPr lang="en-US" altLang="zh-TW" dirty="0" smtClean="0"/>
              <a:t>m</a:t>
            </a:r>
            <a:r>
              <a:rPr lang="zh-TW" altLang="en-US" dirty="0" smtClean="0"/>
              <a:t>同餘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 Let </a:t>
            </a:r>
            <a:r>
              <a:rPr lang="en-US" i="1" dirty="0" smtClean="0"/>
              <a:t>m</a:t>
            </a:r>
            <a:r>
              <a:rPr lang="en-US" dirty="0" smtClean="0"/>
              <a:t> be an integer with </a:t>
            </a:r>
            <a:r>
              <a:rPr lang="en-US" i="1" dirty="0" smtClean="0"/>
              <a:t>m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Show that the relation 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i="1" dirty="0" smtClean="0"/>
              <a:t>R</a:t>
            </a:r>
            <a:r>
              <a:rPr lang="en-US" dirty="0" smtClean="0"/>
              <a:t> 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)} </a:t>
            </a:r>
          </a:p>
          <a:p>
            <a:pPr>
              <a:buNone/>
            </a:pPr>
            <a:r>
              <a:rPr lang="en-US" dirty="0" smtClean="0"/>
              <a:t>    is an equivalence relation on the set of integers.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 </a:t>
            </a:r>
            <a:r>
              <a:rPr lang="en-US" altLang="zh-TW" dirty="0" smtClean="0"/>
              <a:t>Note</a:t>
            </a:r>
            <a:r>
              <a:rPr lang="en-US" dirty="0" smtClean="0"/>
              <a:t> that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 (mod </a:t>
            </a:r>
            <a:r>
              <a:rPr lang="en-US" i="1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) if and only if </a:t>
            </a:r>
            <a:r>
              <a:rPr lang="en-US" i="1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 divides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−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Reflexivity</a:t>
            </a:r>
            <a:r>
              <a:rPr lang="en-US" dirty="0" smtClean="0"/>
              <a:t>: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 since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i="1" dirty="0" smtClean="0"/>
              <a:t>a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is divisible by </a:t>
            </a:r>
            <a:r>
              <a:rPr lang="en-US" i="1" dirty="0" smtClean="0"/>
              <a:t>m</a:t>
            </a:r>
            <a:r>
              <a:rPr lang="en-US" dirty="0" smtClean="0"/>
              <a:t> since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Symmetry</a:t>
            </a:r>
            <a:r>
              <a:rPr lang="en-US" dirty="0" smtClean="0"/>
              <a:t>:  Suppose that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). Then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is divisible by </a:t>
            </a:r>
            <a:r>
              <a:rPr lang="en-US" i="1" dirty="0" smtClean="0"/>
              <a:t>m</a:t>
            </a:r>
            <a:r>
              <a:rPr lang="en-US" dirty="0" smtClean="0"/>
              <a:t>, and so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i="1" dirty="0" smtClean="0"/>
              <a:t>m</a:t>
            </a:r>
            <a:r>
              <a:rPr lang="en-US" dirty="0" smtClean="0"/>
              <a:t>, where </a:t>
            </a:r>
            <a:r>
              <a:rPr lang="en-US" i="1" dirty="0" smtClean="0"/>
              <a:t>k</a:t>
            </a:r>
            <a:r>
              <a:rPr lang="en-US" dirty="0" smtClean="0"/>
              <a:t> is an integer. It follows that</a:t>
            </a:r>
            <a:r>
              <a:rPr lang="en-US" i="1" dirty="0" smtClean="0"/>
              <a:t> 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= (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dirty="0" smtClean="0">
                <a:ea typeface="Cambria Math" pitchFamily="18" charset="0"/>
              </a:rPr>
              <a:t>)</a:t>
            </a:r>
            <a:r>
              <a:rPr lang="en-US" dirty="0" smtClean="0"/>
              <a:t> </a:t>
            </a:r>
            <a:r>
              <a:rPr lang="en-US" i="1" dirty="0" smtClean="0"/>
              <a:t>m, so 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). </a:t>
            </a:r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Transitivity</a:t>
            </a:r>
            <a:r>
              <a:rPr lang="en-US" dirty="0" smtClean="0"/>
              <a:t>: Suppose that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 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). Then </a:t>
            </a:r>
            <a:r>
              <a:rPr lang="en-US" i="1" dirty="0" smtClean="0"/>
              <a:t>m</a:t>
            </a:r>
            <a:r>
              <a:rPr lang="en-US" dirty="0" smtClean="0"/>
              <a:t> divides both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c.</a:t>
            </a:r>
            <a:r>
              <a:rPr lang="en-US" dirty="0" smtClean="0"/>
              <a:t> Hence, there are integers </a:t>
            </a:r>
            <a:r>
              <a:rPr lang="en-US" i="1" dirty="0" smtClean="0"/>
              <a:t>k</a:t>
            </a:r>
            <a:r>
              <a:rPr lang="en-US" dirty="0" smtClean="0"/>
              <a:t> and </a:t>
            </a:r>
            <a:r>
              <a:rPr lang="en-US" i="1" dirty="0" smtClean="0"/>
              <a:t>l </a:t>
            </a:r>
            <a:r>
              <a:rPr lang="en-US" dirty="0" smtClean="0"/>
              <a:t>with          </a:t>
            </a:r>
            <a:r>
              <a:rPr lang="en-US" i="1" dirty="0" smtClean="0"/>
              <a:t> 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i="1" dirty="0" smtClean="0"/>
              <a:t>m  and 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i="1" dirty="0" smtClean="0"/>
              <a:t>m. </a:t>
            </a:r>
            <a:r>
              <a:rPr lang="en-US" dirty="0" smtClean="0"/>
              <a:t>We obtain by adding the equations: </a:t>
            </a:r>
          </a:p>
          <a:p>
            <a:pPr lvl="1">
              <a:buNone/>
            </a:pPr>
            <a:r>
              <a:rPr lang="en-US" dirty="0" smtClean="0"/>
              <a:t>              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−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= (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) </a:t>
            </a:r>
            <a:r>
              <a:rPr lang="en-US" i="1" dirty="0" smtClean="0">
                <a:ea typeface="Cambria Math" pitchFamily="18" charset="0"/>
              </a:rPr>
              <a:t> + 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)  =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i="1" dirty="0" smtClean="0"/>
              <a:t>m</a:t>
            </a:r>
            <a:r>
              <a:rPr lang="en-US" dirty="0" smtClean="0"/>
              <a:t> +</a:t>
            </a:r>
            <a:r>
              <a:rPr lang="en-US" i="1" dirty="0" smtClean="0">
                <a:ea typeface="Cambria Math" pitchFamily="18" charset="0"/>
              </a:rPr>
              <a:t> l</a:t>
            </a:r>
            <a:r>
              <a:rPr lang="en-US" i="1" dirty="0" smtClean="0"/>
              <a:t>m =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k + l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m.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Therefore,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 Show that the “divides” relation on the set of positive integers is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an equivalence relation.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The properties of reflexivity, and transitivity do hold, but the relation is not symmetric. Hence, “divides” is not an equivalence relation.</a:t>
            </a:r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Reflexivity</a:t>
            </a:r>
            <a:r>
              <a:rPr lang="en-US" dirty="0" smtClean="0"/>
              <a:t>: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∣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for all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Not Symmetric</a:t>
            </a:r>
            <a:r>
              <a:rPr lang="en-US" dirty="0" smtClean="0"/>
              <a:t>: For example,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∣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, but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∤ 2. </a:t>
            </a:r>
            <a:r>
              <a:rPr lang="en-US" dirty="0" smtClean="0">
                <a:ea typeface="Cambria Math"/>
              </a:rPr>
              <a:t>Hence, the relation is not symmetric. 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Transitivity</a:t>
            </a:r>
            <a:r>
              <a:rPr lang="en-US" dirty="0" smtClean="0"/>
              <a:t>:  Suppose that </a:t>
            </a:r>
            <a:r>
              <a:rPr lang="en-US" i="1" dirty="0" smtClean="0"/>
              <a:t>a</a:t>
            </a:r>
            <a:r>
              <a:rPr lang="en-US" dirty="0" smtClean="0"/>
              <a:t> divides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divides </a:t>
            </a:r>
            <a:r>
              <a:rPr lang="en-US" i="1" dirty="0" smtClean="0"/>
              <a:t>c</a:t>
            </a:r>
            <a:r>
              <a:rPr lang="en-US" dirty="0" smtClean="0"/>
              <a:t>. Then there are positive integers </a:t>
            </a:r>
            <a:r>
              <a:rPr lang="en-US" i="1" dirty="0" smtClean="0"/>
              <a:t>k</a:t>
            </a:r>
            <a:r>
              <a:rPr lang="en-US" dirty="0" smtClean="0"/>
              <a:t> and </a:t>
            </a:r>
            <a:r>
              <a:rPr lang="en-US" i="1" dirty="0" smtClean="0"/>
              <a:t>l </a:t>
            </a:r>
            <a:r>
              <a:rPr lang="en-US" dirty="0" smtClean="0"/>
              <a:t>such that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err="1" smtClean="0"/>
              <a:t>ak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bl</a:t>
            </a:r>
            <a:r>
              <a:rPr lang="en-US" dirty="0" smtClean="0"/>
              <a:t>. Hence,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err="1" smtClean="0"/>
              <a:t>kl</a:t>
            </a:r>
            <a:r>
              <a:rPr lang="en-US" dirty="0" smtClean="0"/>
              <a:t>), so </a:t>
            </a:r>
            <a:r>
              <a:rPr lang="en-US" i="1" dirty="0" smtClean="0"/>
              <a:t>a</a:t>
            </a:r>
            <a:r>
              <a:rPr lang="en-US" dirty="0" smtClean="0"/>
              <a:t> divides </a:t>
            </a:r>
            <a:r>
              <a:rPr lang="en-US" i="1" dirty="0" smtClean="0"/>
              <a:t>c</a:t>
            </a:r>
            <a:r>
              <a:rPr lang="en-US" dirty="0" smtClean="0"/>
              <a:t>. Therefore, the relation is transitive. </a:t>
            </a:r>
          </a:p>
          <a:p>
            <a:pPr>
              <a:buNone/>
            </a:pPr>
            <a:r>
              <a:rPr lang="en-US" dirty="0" smtClean="0"/>
              <a:t>         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 marL="179388" indent="-179388">
              <a:buNone/>
            </a:pPr>
            <a:r>
              <a:rPr lang="en-US" b="1" dirty="0" smtClean="0"/>
              <a:t>Definition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 Let </a:t>
            </a:r>
            <a:r>
              <a:rPr lang="en-US" i="1" dirty="0" smtClean="0"/>
              <a:t>R</a:t>
            </a:r>
            <a:r>
              <a:rPr lang="en-US" dirty="0" smtClean="0"/>
              <a:t> be an equivalence relation on a set </a:t>
            </a:r>
            <a:r>
              <a:rPr lang="en-US" i="1" dirty="0" smtClean="0"/>
              <a:t>A. </a:t>
            </a:r>
            <a:r>
              <a:rPr lang="en-US" dirty="0" smtClean="0"/>
              <a:t> The set of all elements that are </a:t>
            </a:r>
            <a:r>
              <a:rPr lang="en-US" dirty="0" smtClean="0">
                <a:solidFill>
                  <a:srgbClr val="00B0F0"/>
                </a:solidFill>
              </a:rPr>
              <a:t>related to an element </a:t>
            </a:r>
            <a:r>
              <a:rPr lang="en-US" i="1" dirty="0" smtClean="0">
                <a:solidFill>
                  <a:srgbClr val="00B0F0"/>
                </a:solidFill>
              </a:rPr>
              <a:t>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i="1" dirty="0" smtClean="0"/>
              <a:t>A</a:t>
            </a:r>
            <a:r>
              <a:rPr lang="en-US" dirty="0" smtClean="0"/>
              <a:t> is called the </a:t>
            </a:r>
            <a:r>
              <a:rPr lang="en-US" i="1" dirty="0" smtClean="0">
                <a:solidFill>
                  <a:srgbClr val="FF0000"/>
                </a:solidFill>
              </a:rPr>
              <a:t>equivalence class </a:t>
            </a:r>
            <a:r>
              <a:rPr lang="en-US" dirty="0" smtClean="0"/>
              <a:t>of </a:t>
            </a:r>
            <a:r>
              <a:rPr lang="en-US" i="1" dirty="0" smtClean="0">
                <a:solidFill>
                  <a:srgbClr val="00B0F0"/>
                </a:solidFill>
              </a:rPr>
              <a:t>a</a:t>
            </a:r>
            <a:r>
              <a:rPr lang="en-US" dirty="0" smtClean="0"/>
              <a:t>. The </a:t>
            </a:r>
            <a:r>
              <a:rPr lang="en-US" dirty="0" smtClean="0">
                <a:solidFill>
                  <a:srgbClr val="FF0000"/>
                </a:solidFill>
              </a:rPr>
              <a:t>equivalence class of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with respect to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is denoted by 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en-US" i="1" baseline="-25000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.  </a:t>
            </a:r>
          </a:p>
          <a:p>
            <a:pPr marL="179388" indent="-179388">
              <a:buNone/>
            </a:pPr>
            <a:r>
              <a:rPr lang="en-US" dirty="0"/>
              <a:t>	</a:t>
            </a:r>
            <a:r>
              <a:rPr lang="en-US" dirty="0" smtClean="0"/>
              <a:t>When only one relation is under consideration, we can write [</a:t>
            </a:r>
            <a:r>
              <a:rPr lang="en-US" i="1" dirty="0" smtClean="0"/>
              <a:t>a</a:t>
            </a:r>
            <a:r>
              <a:rPr lang="en-US" dirty="0" smtClean="0"/>
              <a:t>], without the subscript </a:t>
            </a:r>
            <a:r>
              <a:rPr lang="en-US" i="1" dirty="0" smtClean="0"/>
              <a:t>R</a:t>
            </a:r>
            <a:r>
              <a:rPr lang="en-US" dirty="0" smtClean="0"/>
              <a:t>,  for this equivalence class. </a:t>
            </a:r>
          </a:p>
          <a:p>
            <a:pPr marL="179388" indent="-179388">
              <a:buNone/>
            </a:pPr>
            <a:r>
              <a:rPr lang="en-US" dirty="0"/>
              <a:t>	</a:t>
            </a:r>
            <a:r>
              <a:rPr lang="en-US" dirty="0" smtClean="0"/>
              <a:t>Note that 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 </a:t>
            </a:r>
            <a:r>
              <a:rPr lang="en-US" i="1" dirty="0" smtClean="0"/>
              <a:t>= </a:t>
            </a:r>
            <a:r>
              <a:rPr lang="en-US" dirty="0" smtClean="0"/>
              <a:t>{</a:t>
            </a:r>
            <a:r>
              <a:rPr lang="en-US" i="1" dirty="0" smtClean="0"/>
              <a:t>s</a:t>
            </a:r>
            <a:r>
              <a:rPr lang="en-US" dirty="0" smtClean="0"/>
              <a:t>|(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s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i="1" dirty="0" smtClean="0"/>
              <a:t> R</a:t>
            </a:r>
            <a:r>
              <a:rPr lang="en-US" dirty="0" smtClean="0"/>
              <a:t>}</a:t>
            </a:r>
            <a:r>
              <a:rPr lang="en-US" i="1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179388" indent="-179388"/>
            <a:r>
              <a:rPr lang="en-US" dirty="0" smtClean="0"/>
              <a:t>If</a:t>
            </a:r>
            <a:r>
              <a:rPr lang="en-US" i="1" dirty="0" smtClean="0"/>
              <a:t>  b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/>
              <a:t>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dirty="0" smtClean="0"/>
              <a:t>, then </a:t>
            </a:r>
            <a:r>
              <a:rPr lang="en-US" i="1" dirty="0" smtClean="0"/>
              <a:t>b</a:t>
            </a:r>
            <a:r>
              <a:rPr lang="en-US" dirty="0" smtClean="0"/>
              <a:t> is called </a:t>
            </a:r>
            <a:r>
              <a:rPr lang="en-US" dirty="0" smtClean="0">
                <a:solidFill>
                  <a:srgbClr val="FF0000"/>
                </a:solidFill>
              </a:rPr>
              <a:t>a representative of this equivalence class</a:t>
            </a:r>
            <a:r>
              <a:rPr lang="en-US" dirty="0" smtClean="0"/>
              <a:t>. Any element of a class can be used as a representative of the class. </a:t>
            </a:r>
          </a:p>
          <a:p>
            <a:pPr marL="179388" indent="-179388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equivalence classes of the relation </a:t>
            </a:r>
            <a:r>
              <a:rPr lang="en-US" b="1" dirty="0" smtClean="0">
                <a:solidFill>
                  <a:srgbClr val="00B050"/>
                </a:solidFill>
              </a:rPr>
              <a:t>congruence modulo </a:t>
            </a:r>
            <a:r>
              <a:rPr lang="en-US" b="1" i="1" dirty="0" smtClean="0">
                <a:solidFill>
                  <a:srgbClr val="00B050"/>
                </a:solidFill>
              </a:rPr>
              <a:t>m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are called the </a:t>
            </a:r>
            <a:r>
              <a:rPr lang="en-US" i="1" dirty="0" smtClean="0">
                <a:solidFill>
                  <a:srgbClr val="FF0000"/>
                </a:solidFill>
              </a:rPr>
              <a:t>congruence classes modulo m</a:t>
            </a:r>
            <a:r>
              <a:rPr lang="en-US" dirty="0" smtClean="0"/>
              <a:t>. The congruence class of an integer </a:t>
            </a:r>
            <a:r>
              <a:rPr lang="en-US" i="1" dirty="0" smtClean="0"/>
              <a:t>a</a:t>
            </a:r>
            <a:r>
              <a:rPr lang="en-US" dirty="0" smtClean="0"/>
              <a:t> modulo m is denoted by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m</a:t>
            </a:r>
            <a:r>
              <a:rPr lang="en-US" dirty="0" smtClean="0"/>
              <a:t>, so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m</a:t>
            </a:r>
            <a:r>
              <a:rPr lang="en-US" i="1" dirty="0" smtClean="0"/>
              <a:t> = </a:t>
            </a:r>
            <a:r>
              <a:rPr lang="en-US" dirty="0" smtClean="0"/>
              <a:t>{…,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−2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+2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+2</a:t>
            </a:r>
            <a:r>
              <a:rPr lang="en-US" i="1" dirty="0" smtClean="0">
                <a:latin typeface="Cambria Math"/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, … </a:t>
            </a:r>
            <a:r>
              <a:rPr lang="en-US" dirty="0" smtClean="0"/>
              <a:t>}</a:t>
            </a:r>
            <a:r>
              <a:rPr lang="en-US" i="1" dirty="0" smtClean="0"/>
              <a:t>. </a:t>
            </a:r>
            <a:r>
              <a:rPr lang="en-US" dirty="0" smtClean="0"/>
              <a:t>For example, </a:t>
            </a:r>
          </a:p>
          <a:p>
            <a:pPr marL="579438" lvl="1" indent="-179388">
              <a:buNone/>
            </a:pPr>
            <a:r>
              <a:rPr lang="en-US" dirty="0" smtClean="0"/>
              <a:t>	</a:t>
            </a:r>
            <a:r>
              <a:rPr lang="en-US" sz="3200" dirty="0" smtClean="0"/>
              <a:t>[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3200" dirty="0" smtClean="0"/>
              <a:t>]</a:t>
            </a:r>
            <a:r>
              <a:rPr lang="en-US" sz="3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3200" dirty="0" smtClean="0"/>
              <a:t> = {…, </a:t>
            </a:r>
            <a:r>
              <a:rPr lang="en-US" sz="3200" dirty="0" smtClean="0">
                <a:latin typeface="Cambria Math"/>
                <a:ea typeface="Cambria Math"/>
              </a:rPr>
              <a:t>−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8,</a:t>
            </a:r>
            <a:r>
              <a:rPr lang="en-US" sz="3200" dirty="0" smtClean="0">
                <a:latin typeface="Cambria Math"/>
                <a:ea typeface="Cambria Math"/>
              </a:rPr>
              <a:t> −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4 , 0, 4 , 8 , …}                       </a:t>
            </a:r>
          </a:p>
          <a:p>
            <a:pPr marL="579438" lvl="1" indent="-179388">
              <a:buNone/>
            </a:pPr>
            <a:r>
              <a:rPr lang="en-US" sz="3200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sz="3200" dirty="0" smtClean="0"/>
              <a:t>[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200" dirty="0" smtClean="0"/>
              <a:t>]</a:t>
            </a:r>
            <a:r>
              <a:rPr lang="en-US" sz="3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3200" dirty="0" smtClean="0"/>
              <a:t> = {…, </a:t>
            </a:r>
            <a:r>
              <a:rPr lang="en-US" sz="3200" dirty="0" smtClean="0">
                <a:latin typeface="Cambria Math"/>
                <a:ea typeface="Cambria Math"/>
              </a:rPr>
              <a:t>−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7,</a:t>
            </a:r>
            <a:r>
              <a:rPr lang="en-US" sz="3200" dirty="0" smtClean="0">
                <a:latin typeface="Cambria Math"/>
                <a:ea typeface="Cambria Math"/>
              </a:rPr>
              <a:t> −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3 , 1, 5 , 9 , …}</a:t>
            </a:r>
          </a:p>
          <a:p>
            <a:pPr marL="579438" lvl="2" indent="-179388">
              <a:buClr>
                <a:schemeClr val="accent3"/>
              </a:buClr>
              <a:buSzPct val="95000"/>
              <a:buNone/>
            </a:pPr>
            <a:r>
              <a:rPr lang="en-US" sz="3200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sz="3200" dirty="0" smtClean="0"/>
              <a:t>[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3200" dirty="0" smtClean="0"/>
              <a:t>]</a:t>
            </a:r>
            <a:r>
              <a:rPr lang="en-US" sz="3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3200" dirty="0" smtClean="0"/>
              <a:t> = {…, </a:t>
            </a:r>
            <a:r>
              <a:rPr lang="en-US" sz="3200" dirty="0" smtClean="0">
                <a:latin typeface="Cambria Math"/>
                <a:ea typeface="Cambria Math"/>
              </a:rPr>
              <a:t>−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6,</a:t>
            </a:r>
            <a:r>
              <a:rPr lang="en-US" sz="3200" dirty="0" smtClean="0">
                <a:latin typeface="Cambria Math"/>
                <a:ea typeface="Cambria Math"/>
              </a:rPr>
              <a:t> −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2 , 2, 6 , 10 , …}</a:t>
            </a:r>
          </a:p>
          <a:p>
            <a:pPr marL="579438" lvl="2" indent="-179388">
              <a:buClr>
                <a:schemeClr val="accent3"/>
              </a:buClr>
              <a:buSzPct val="95000"/>
              <a:buNone/>
            </a:pPr>
            <a:r>
              <a:rPr lang="en-US" sz="3200" dirty="0" smtClean="0"/>
              <a:t>	[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3200" dirty="0" smtClean="0"/>
              <a:t>]</a:t>
            </a:r>
            <a:r>
              <a:rPr lang="en-US" sz="3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3200" dirty="0" smtClean="0"/>
              <a:t> = {…, </a:t>
            </a:r>
            <a:r>
              <a:rPr lang="en-US" sz="3200" dirty="0" smtClean="0">
                <a:latin typeface="Cambria Math"/>
                <a:ea typeface="Cambria Math"/>
              </a:rPr>
              <a:t>−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5,</a:t>
            </a:r>
            <a:r>
              <a:rPr lang="en-US" sz="3200" dirty="0" smtClean="0">
                <a:latin typeface="Cambria Math"/>
                <a:ea typeface="Cambria Math"/>
              </a:rPr>
              <a:t> −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1 , 3, 7 , 11 , …}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Relations (</a:t>
            </a:r>
            <a:r>
              <a:rPr lang="zh-TW" altLang="en-US" dirty="0" smtClean="0"/>
              <a:t>二元關係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05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Definition:</a:t>
            </a:r>
            <a:r>
              <a:rPr lang="en-US" dirty="0" smtClean="0"/>
              <a:t> A </a:t>
            </a:r>
            <a:r>
              <a:rPr lang="en-US" i="1" dirty="0" smtClean="0">
                <a:solidFill>
                  <a:srgbClr val="FF0000"/>
                </a:solidFill>
              </a:rPr>
              <a:t>binary relation </a:t>
            </a:r>
            <a:r>
              <a:rPr lang="en-US" i="1" dirty="0" smtClean="0"/>
              <a:t>R</a:t>
            </a:r>
            <a:r>
              <a:rPr lang="en-US" dirty="0" smtClean="0"/>
              <a:t> from a set </a:t>
            </a:r>
            <a:r>
              <a:rPr lang="en-US" i="1" dirty="0" smtClean="0"/>
              <a:t>A</a:t>
            </a:r>
            <a:r>
              <a:rPr lang="en-US" dirty="0" smtClean="0"/>
              <a:t> to a set </a:t>
            </a:r>
            <a:r>
              <a:rPr lang="en-US" i="1" dirty="0" smtClean="0"/>
              <a:t>B</a:t>
            </a:r>
            <a:r>
              <a:rPr lang="en-US" dirty="0" smtClean="0"/>
              <a:t> is a subset </a:t>
            </a:r>
            <a:r>
              <a:rPr lang="en-US" i="1" dirty="0" smtClean="0"/>
              <a:t>R 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×</a:t>
            </a:r>
            <a:r>
              <a:rPr lang="en-US" i="1" dirty="0" smtClean="0">
                <a:latin typeface="Cambria Math"/>
                <a:ea typeface="Cambria Math"/>
              </a:rPr>
              <a:t>B.</a:t>
            </a:r>
          </a:p>
          <a:p>
            <a:pPr>
              <a:buNone/>
            </a:pPr>
            <a:r>
              <a:rPr lang="en-US" b="1" dirty="0" smtClean="0">
                <a:ea typeface="Cambria Math"/>
              </a:rPr>
              <a:t>    Example</a:t>
            </a:r>
            <a:r>
              <a:rPr lang="en-US" dirty="0" smtClean="0">
                <a:ea typeface="Cambria Math"/>
              </a:rPr>
              <a:t>:</a:t>
            </a:r>
          </a:p>
          <a:p>
            <a:pPr lvl="1"/>
            <a:r>
              <a:rPr lang="en-US" dirty="0" smtClean="0">
                <a:ea typeface="Cambria Math"/>
              </a:rPr>
              <a:t>Let </a:t>
            </a:r>
            <a:r>
              <a:rPr lang="en-US" i="1" dirty="0" smtClean="0">
                <a:ea typeface="Cambria Math"/>
              </a:rPr>
              <a:t>A = </a:t>
            </a:r>
            <a:r>
              <a:rPr lang="en-US" dirty="0" smtClean="0">
                <a:ea typeface="Cambria Math"/>
              </a:rPr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/>
              </a:rPr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dirty="0" smtClean="0">
                <a:ea typeface="Cambria Math"/>
              </a:rPr>
              <a:t>}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and</a:t>
            </a:r>
            <a:r>
              <a:rPr lang="en-US" i="1" dirty="0" smtClean="0">
                <a:ea typeface="Cambria Math"/>
              </a:rPr>
              <a:t> B = </a:t>
            </a:r>
            <a:r>
              <a:rPr lang="en-US" dirty="0" smtClean="0">
                <a:ea typeface="Cambria Math"/>
              </a:rPr>
              <a:t>{</a:t>
            </a:r>
            <a:r>
              <a:rPr lang="en-US" i="1" dirty="0" err="1" smtClean="0">
                <a:ea typeface="Cambria Math"/>
              </a:rPr>
              <a:t>a,b</a:t>
            </a:r>
            <a:r>
              <a:rPr lang="en-US" dirty="0" smtClean="0">
                <a:ea typeface="Cambria Math"/>
              </a:rPr>
              <a:t>} </a:t>
            </a:r>
          </a:p>
          <a:p>
            <a:pPr lvl="1"/>
            <a:r>
              <a:rPr lang="en-US" dirty="0" smtClean="0">
                <a:ea typeface="Cambria Math"/>
              </a:rPr>
              <a:t>{(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) </a:t>
            </a:r>
            <a:r>
              <a:rPr lang="en-US" i="1" dirty="0" smtClean="0"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)} is a relation from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 to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. </a:t>
            </a:r>
          </a:p>
          <a:p>
            <a:pPr lvl="1"/>
            <a:r>
              <a:rPr lang="en-US" dirty="0" smtClean="0">
                <a:ea typeface="Cambria Math"/>
              </a:rPr>
              <a:t>We can represent relations from a set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 to a set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 graphically or using a table: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 descr="08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5181600"/>
            <a:ext cx="2743200" cy="15339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5486400"/>
            <a:ext cx="38862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Relations are more general than functions. A function is a relation where exactly one element of </a:t>
            </a:r>
            <a:r>
              <a:rPr lang="en-US" i="1" dirty="0" smtClean="0"/>
              <a:t>B</a:t>
            </a:r>
            <a:r>
              <a:rPr lang="en-US" dirty="0" smtClean="0"/>
              <a:t> is related to each element of </a:t>
            </a:r>
            <a:r>
              <a:rPr lang="en-US" i="1" dirty="0" smtClean="0"/>
              <a:t>A.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Equivalence Classes and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pPr marL="179388" indent="-179388">
              <a:buNone/>
            </a:pPr>
            <a:r>
              <a:rPr lang="en-US" b="1" dirty="0" smtClean="0"/>
              <a:t>Theorem 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 let </a:t>
            </a:r>
            <a:r>
              <a:rPr lang="en-US" i="1" dirty="0" smtClean="0"/>
              <a:t>R</a:t>
            </a:r>
            <a:r>
              <a:rPr lang="en-US" dirty="0" smtClean="0"/>
              <a:t> be an </a:t>
            </a:r>
            <a:r>
              <a:rPr lang="en-US" dirty="0" smtClean="0">
                <a:solidFill>
                  <a:srgbClr val="FF0000"/>
                </a:solidFill>
              </a:rPr>
              <a:t>equivalence relation </a:t>
            </a:r>
            <a:r>
              <a:rPr lang="en-US" dirty="0" smtClean="0"/>
              <a:t>on a set </a:t>
            </a:r>
            <a:r>
              <a:rPr lang="en-US" i="1" dirty="0" smtClean="0"/>
              <a:t>A. </a:t>
            </a:r>
            <a:r>
              <a:rPr lang="en-US" dirty="0" smtClean="0"/>
              <a:t>These statements for elements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of </a:t>
            </a:r>
            <a:r>
              <a:rPr lang="en-US" i="1" dirty="0" smtClean="0"/>
              <a:t>A </a:t>
            </a:r>
            <a:r>
              <a:rPr lang="en-US" dirty="0" smtClean="0"/>
              <a:t>are equivalent: </a:t>
            </a:r>
          </a:p>
          <a:p>
            <a:pPr lvl="1">
              <a:buNone/>
            </a:pPr>
            <a:r>
              <a:rPr lang="en-US" dirty="0" smtClean="0"/>
              <a:t>    (</a:t>
            </a:r>
            <a:r>
              <a:rPr lang="en-US" i="1" dirty="0" err="1" smtClean="0"/>
              <a:t>i</a:t>
            </a:r>
            <a:r>
              <a:rPr lang="en-US" dirty="0" smtClean="0"/>
              <a:t>)   </a:t>
            </a:r>
            <a:r>
              <a:rPr lang="en-US" i="1" dirty="0" err="1" smtClean="0"/>
              <a:t>aRb</a:t>
            </a:r>
            <a:endParaRPr lang="en-US" i="1" dirty="0" smtClean="0"/>
          </a:p>
          <a:p>
            <a:pPr lvl="1">
              <a:buNone/>
            </a:pPr>
            <a:r>
              <a:rPr lang="en-US" dirty="0" smtClean="0"/>
              <a:t>    (</a:t>
            </a:r>
            <a:r>
              <a:rPr lang="en-US" i="1" dirty="0" smtClean="0"/>
              <a:t>ii</a:t>
            </a:r>
            <a:r>
              <a:rPr lang="en-US" dirty="0" smtClean="0"/>
              <a:t>)  [</a:t>
            </a:r>
            <a:r>
              <a:rPr lang="en-US" i="1" dirty="0" smtClean="0"/>
              <a:t>a</a:t>
            </a:r>
            <a:r>
              <a:rPr lang="en-US" dirty="0" smtClean="0"/>
              <a:t>] = [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</a:p>
          <a:p>
            <a:pPr lvl="1">
              <a:buNone/>
            </a:pPr>
            <a:r>
              <a:rPr lang="en-US" dirty="0" smtClean="0"/>
              <a:t>    (</a:t>
            </a:r>
            <a:r>
              <a:rPr lang="en-US" i="1" dirty="0" smtClean="0"/>
              <a:t>iii</a:t>
            </a:r>
            <a:r>
              <a:rPr lang="en-US" dirty="0" smtClean="0"/>
              <a:t>) [</a:t>
            </a:r>
            <a:r>
              <a:rPr lang="en-US" i="1" dirty="0" smtClean="0"/>
              <a:t>a</a:t>
            </a:r>
            <a:r>
              <a:rPr lang="en-US" dirty="0" smtClean="0"/>
              <a:t>] 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dirty="0" smtClean="0"/>
              <a:t> [</a:t>
            </a:r>
            <a:r>
              <a:rPr lang="en-US" i="1" dirty="0" smtClean="0"/>
              <a:t>b</a:t>
            </a:r>
            <a:r>
              <a:rPr lang="en-US" dirty="0" smtClean="0"/>
              <a:t>] ≠ </a:t>
            </a:r>
            <a:r>
              <a:rPr lang="en-US" dirty="0" smtClean="0">
                <a:latin typeface="Cambria Math"/>
                <a:ea typeface="Cambria Math"/>
              </a:rPr>
              <a:t>∅</a:t>
            </a:r>
          </a:p>
          <a:p>
            <a:pPr lvl="1" indent="-742950">
              <a:buNone/>
            </a:pPr>
            <a:r>
              <a:rPr lang="en-US" b="1" dirty="0" smtClean="0">
                <a:latin typeface="Cambria Math"/>
                <a:ea typeface="Cambria Math"/>
              </a:rPr>
              <a:t>Proof</a:t>
            </a:r>
            <a:r>
              <a:rPr lang="en-US" dirty="0" smtClean="0">
                <a:latin typeface="Cambria Math"/>
                <a:ea typeface="Cambria Math"/>
              </a:rPr>
              <a:t>: We show that (</a:t>
            </a:r>
            <a:r>
              <a:rPr lang="en-US" i="1" dirty="0" err="1" smtClean="0">
                <a:ea typeface="Cambria Math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) implies (</a:t>
            </a:r>
            <a:r>
              <a:rPr lang="en-US" i="1" dirty="0" smtClean="0">
                <a:ea typeface="Cambria Math" pitchFamily="18" charset="0"/>
              </a:rPr>
              <a:t>ii</a:t>
            </a:r>
            <a:r>
              <a:rPr lang="en-US" dirty="0" smtClean="0">
                <a:latin typeface="Cambria Math"/>
                <a:ea typeface="Cambria Math"/>
              </a:rPr>
              <a:t>). </a:t>
            </a:r>
          </a:p>
          <a:p>
            <a:pPr marL="179388" lvl="1" indent="0">
              <a:buNone/>
            </a:pPr>
            <a:r>
              <a:rPr lang="en-US" dirty="0" smtClean="0">
                <a:latin typeface="Cambria Math"/>
                <a:ea typeface="Cambria Math"/>
              </a:rPr>
              <a:t>Assume that </a:t>
            </a:r>
            <a:r>
              <a:rPr lang="en-US" i="1" dirty="0" err="1" smtClean="0">
                <a:ea typeface="Cambria Math"/>
              </a:rPr>
              <a:t>aRb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</a:t>
            </a:r>
            <a:r>
              <a:rPr lang="en-US" dirty="0" smtClean="0">
                <a:latin typeface="Cambria Math"/>
                <a:ea typeface="Cambria Math"/>
              </a:rPr>
              <a:t>c ∈</a:t>
            </a:r>
            <a:r>
              <a:rPr lang="en-US" dirty="0" smtClean="0"/>
              <a:t> [</a:t>
            </a:r>
            <a:r>
              <a:rPr lang="en-US" i="1" dirty="0" smtClean="0"/>
              <a:t>a</a:t>
            </a:r>
            <a:r>
              <a:rPr lang="en-US" dirty="0" smtClean="0"/>
              <a:t>], </a:t>
            </a:r>
            <a:r>
              <a:rPr lang="en-US" i="1" dirty="0" err="1" smtClean="0"/>
              <a:t>aRc</a:t>
            </a:r>
            <a:r>
              <a:rPr lang="en-US" dirty="0" smtClean="0"/>
              <a:t>. </a:t>
            </a:r>
          </a:p>
          <a:p>
            <a:pPr marL="179388" lvl="1" indent="0">
              <a:buNone/>
            </a:pPr>
            <a:r>
              <a:rPr lang="en-US" dirty="0" smtClean="0"/>
              <a:t>Because </a:t>
            </a:r>
            <a:r>
              <a:rPr lang="en-US" i="1" dirty="0" err="1" smtClean="0"/>
              <a:t>aRb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dirty="0" smtClean="0"/>
              <a:t> is symmetric, </a:t>
            </a:r>
            <a:r>
              <a:rPr lang="en-US" i="1" dirty="0" err="1" smtClean="0"/>
              <a:t>bRa</a:t>
            </a:r>
            <a:r>
              <a:rPr lang="en-US" dirty="0" smtClean="0"/>
              <a:t>. </a:t>
            </a:r>
          </a:p>
          <a:p>
            <a:pPr marL="179388" lvl="1" indent="0">
              <a:buNone/>
            </a:pPr>
            <a:r>
              <a:rPr lang="en-US" dirty="0" smtClean="0"/>
              <a:t>Because </a:t>
            </a:r>
            <a:r>
              <a:rPr lang="en-US" i="1" dirty="0" smtClean="0"/>
              <a:t>R</a:t>
            </a:r>
            <a:r>
              <a:rPr lang="en-US" dirty="0" smtClean="0"/>
              <a:t> is transitive: </a:t>
            </a:r>
            <a:r>
              <a:rPr lang="en-US" i="1" dirty="0" err="1" smtClean="0"/>
              <a:t>bRa</a:t>
            </a:r>
            <a:r>
              <a:rPr lang="en-US" dirty="0" smtClean="0"/>
              <a:t> and </a:t>
            </a:r>
            <a:r>
              <a:rPr lang="en-US" i="1" dirty="0" err="1" smtClean="0"/>
              <a:t>aRc</a:t>
            </a:r>
            <a:r>
              <a:rPr lang="en-US" dirty="0" err="1" smtClean="0">
                <a:sym typeface="Symbol"/>
              </a:rPr>
              <a:t></a:t>
            </a:r>
            <a:r>
              <a:rPr lang="en-US" i="1" dirty="0" err="1" smtClean="0"/>
              <a:t>bRc</a:t>
            </a:r>
            <a:r>
              <a:rPr lang="en-US" dirty="0" smtClean="0"/>
              <a:t>. Hence,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c</a:t>
            </a:r>
            <a:r>
              <a:rPr lang="en-US" dirty="0" smtClean="0">
                <a:latin typeface="Cambria Math"/>
                <a:ea typeface="Cambria Math"/>
              </a:rPr>
              <a:t> ∈</a:t>
            </a:r>
            <a:r>
              <a:rPr lang="en-US" dirty="0" smtClean="0"/>
              <a:t> [</a:t>
            </a:r>
            <a:r>
              <a:rPr lang="en-US" i="1" dirty="0" smtClean="0"/>
              <a:t>b</a:t>
            </a:r>
            <a:r>
              <a:rPr lang="en-US" dirty="0" smtClean="0"/>
              <a:t>]. Therefore,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[</a:t>
            </a:r>
            <a:r>
              <a:rPr lang="en-US" i="1" dirty="0" smtClean="0"/>
              <a:t>b</a:t>
            </a:r>
            <a:r>
              <a:rPr lang="en-US" dirty="0" smtClean="0"/>
              <a:t>]. </a:t>
            </a:r>
          </a:p>
          <a:p>
            <a:pPr marL="179388" lvl="1" indent="0">
              <a:buNone/>
            </a:pPr>
            <a:r>
              <a:rPr lang="en-US" dirty="0" smtClean="0"/>
              <a:t>A similar argument (omitted here) shows that [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[</a:t>
            </a:r>
            <a:r>
              <a:rPr lang="en-US" i="1" dirty="0" smtClean="0"/>
              <a:t>a</a:t>
            </a:r>
            <a:r>
              <a:rPr lang="en-US" dirty="0" smtClean="0"/>
              <a:t>]. </a:t>
            </a:r>
          </a:p>
          <a:p>
            <a:pPr marL="179388" lvl="1" indent="0">
              <a:buNone/>
            </a:pPr>
            <a:r>
              <a:rPr lang="en-US" dirty="0" smtClean="0"/>
              <a:t>Since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[</a:t>
            </a:r>
            <a:r>
              <a:rPr lang="en-US" i="1" dirty="0" smtClean="0"/>
              <a:t>b</a:t>
            </a:r>
            <a:r>
              <a:rPr lang="en-US" dirty="0" smtClean="0"/>
              <a:t>] and [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[</a:t>
            </a:r>
            <a:r>
              <a:rPr lang="en-US" i="1" dirty="0" smtClean="0"/>
              <a:t>a</a:t>
            </a:r>
            <a:r>
              <a:rPr lang="en-US" dirty="0" smtClean="0"/>
              <a:t>],  we have shown that [</a:t>
            </a:r>
            <a:r>
              <a:rPr lang="en-US" i="1" dirty="0" smtClean="0"/>
              <a:t>a</a:t>
            </a:r>
            <a:r>
              <a:rPr lang="en-US" dirty="0" smtClean="0"/>
              <a:t>] = [</a:t>
            </a:r>
            <a:r>
              <a:rPr lang="en-US" i="1" dirty="0" smtClean="0"/>
              <a:t>b</a:t>
            </a:r>
            <a:r>
              <a:rPr lang="en-US" dirty="0" smtClean="0"/>
              <a:t>].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60960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i="1" dirty="0" smtClean="0"/>
              <a:t>see text for proof  that </a:t>
            </a:r>
            <a:r>
              <a:rPr lang="en-US" dirty="0" smtClean="0"/>
              <a:t>(</a:t>
            </a:r>
            <a:r>
              <a:rPr lang="en-US" i="1" dirty="0" smtClean="0"/>
              <a:t>ii</a:t>
            </a:r>
            <a:r>
              <a:rPr lang="en-US" dirty="0" smtClean="0"/>
              <a:t>) </a:t>
            </a:r>
            <a:r>
              <a:rPr lang="en-US" i="1" dirty="0" smtClean="0"/>
              <a:t>implies </a:t>
            </a:r>
            <a:r>
              <a:rPr lang="en-US" dirty="0" smtClean="0"/>
              <a:t>(</a:t>
            </a:r>
            <a:r>
              <a:rPr lang="en-US" i="1" dirty="0" smtClean="0"/>
              <a:t>iii</a:t>
            </a:r>
            <a:r>
              <a:rPr lang="en-US" dirty="0" smtClean="0"/>
              <a:t>) </a:t>
            </a:r>
            <a:r>
              <a:rPr lang="en-US" i="1" dirty="0" smtClean="0"/>
              <a:t>and </a:t>
            </a:r>
            <a:r>
              <a:rPr lang="en-US" dirty="0" smtClean="0"/>
              <a:t>(</a:t>
            </a:r>
            <a:r>
              <a:rPr lang="en-US" i="1" dirty="0" smtClean="0"/>
              <a:t>iii</a:t>
            </a:r>
            <a:r>
              <a:rPr lang="en-US" dirty="0" smtClean="0"/>
              <a:t>) </a:t>
            </a:r>
            <a:r>
              <a:rPr lang="en-US" i="1" dirty="0" smtClean="0"/>
              <a:t>implies 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))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of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</a:t>
            </a:r>
            <a:r>
              <a:rPr lang="en-US" i="1" dirty="0" smtClean="0">
                <a:solidFill>
                  <a:srgbClr val="FF0000"/>
                </a:solidFill>
              </a:rPr>
              <a:t>partition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分割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of a set </a:t>
            </a:r>
            <a:r>
              <a:rPr lang="en-US" i="1" dirty="0" smtClean="0"/>
              <a:t>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a collection of disjoint nonempty subsets of </a:t>
            </a: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 that have </a:t>
            </a: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 as their union</a:t>
            </a:r>
            <a:r>
              <a:rPr lang="en-US" dirty="0" smtClean="0"/>
              <a:t>. In other words, the collection of subsets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, where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I</a:t>
            </a:r>
            <a:r>
              <a:rPr lang="en-US" dirty="0" smtClean="0"/>
              <a:t> (where </a:t>
            </a:r>
            <a:r>
              <a:rPr lang="en-US" i="1" dirty="0" smtClean="0"/>
              <a:t>I</a:t>
            </a:r>
            <a:r>
              <a:rPr lang="en-US" dirty="0" smtClean="0"/>
              <a:t> is an index set), forms a partition of </a:t>
            </a:r>
            <a:r>
              <a:rPr lang="en-US" i="1" dirty="0" smtClean="0"/>
              <a:t>S</a:t>
            </a:r>
            <a:r>
              <a:rPr lang="en-US" dirty="0" smtClean="0"/>
              <a:t> if and only if</a:t>
            </a:r>
          </a:p>
          <a:p>
            <a:pPr lvl="1"/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>
                <a:latin typeface="Cambria Math"/>
                <a:ea typeface="Cambria Math"/>
              </a:rPr>
              <a:t> ≠ ∅ for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I,</a:t>
            </a:r>
          </a:p>
          <a:p>
            <a:pPr lvl="1"/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=</a:t>
            </a:r>
            <a:r>
              <a:rPr lang="en-US" dirty="0" smtClean="0">
                <a:latin typeface="Cambria Math"/>
                <a:ea typeface="Cambria Math"/>
              </a:rPr>
              <a:t>∅ </a:t>
            </a:r>
            <a:r>
              <a:rPr lang="en-US" dirty="0" smtClean="0"/>
              <a:t>when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 </a:t>
            </a:r>
            <a:r>
              <a:rPr lang="en-US" i="1" dirty="0" smtClean="0"/>
              <a:t>j,</a:t>
            </a:r>
          </a:p>
          <a:p>
            <a:pPr lvl="1"/>
            <a:r>
              <a:rPr lang="en-US" dirty="0" smtClean="0"/>
              <a:t>and</a:t>
            </a:r>
            <a:endParaRPr lang="en-US" i="1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81200" y="5257800"/>
            <a:ext cx="1163955" cy="558165"/>
          </a:xfrm>
          <a:prstGeom prst="rect">
            <a:avLst/>
          </a:prstGeom>
        </p:spPr>
      </p:pic>
      <p:pic>
        <p:nvPicPr>
          <p:cNvPr id="5" name="Picture 4" descr="082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4267200"/>
            <a:ext cx="2977134" cy="1900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6400" y="6172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Partition of a Set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Equivalence Relation Partitions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R</a:t>
            </a:r>
            <a:r>
              <a:rPr lang="en-US" dirty="0" smtClean="0"/>
              <a:t> be an equivalence relation on a set </a:t>
            </a:r>
            <a:r>
              <a:rPr lang="en-US" i="1" dirty="0" smtClean="0"/>
              <a:t>A</a:t>
            </a:r>
            <a:r>
              <a:rPr lang="en-US" dirty="0" smtClean="0"/>
              <a:t>.  The union of all the equivalence classes of </a:t>
            </a:r>
            <a:r>
              <a:rPr lang="en-US" i="1" dirty="0" smtClean="0"/>
              <a:t>R</a:t>
            </a:r>
            <a:r>
              <a:rPr lang="en-US" dirty="0" smtClean="0"/>
              <a:t> is all of </a:t>
            </a:r>
            <a:r>
              <a:rPr lang="en-US" i="1" dirty="0" smtClean="0"/>
              <a:t>A</a:t>
            </a:r>
            <a:r>
              <a:rPr lang="en-US" dirty="0" smtClean="0"/>
              <a:t>, since  an element </a:t>
            </a:r>
            <a:r>
              <a:rPr lang="en-US" i="1" dirty="0" smtClean="0"/>
              <a:t>a</a:t>
            </a:r>
            <a:r>
              <a:rPr lang="en-US" dirty="0" smtClean="0"/>
              <a:t> of </a:t>
            </a:r>
            <a:r>
              <a:rPr lang="en-US" i="1" dirty="0" smtClean="0"/>
              <a:t>A</a:t>
            </a:r>
            <a:r>
              <a:rPr lang="en-US" dirty="0" smtClean="0"/>
              <a:t> is in its own equivalence class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dirty="0" smtClean="0"/>
              <a:t>.  In other words,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]</a:t>
            </a:r>
            <a:r>
              <a:rPr lang="en-US" altLang="zh-TW" i="1" baseline="-25000" dirty="0" smtClean="0"/>
              <a:t>R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ambria Math"/>
                <a:ea typeface="Cambria Math"/>
              </a:rPr>
              <a:t>∩</a:t>
            </a:r>
            <a:r>
              <a:rPr lang="en-US" altLang="zh-TW" dirty="0" smtClean="0"/>
              <a:t> [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]</a:t>
            </a:r>
            <a:r>
              <a:rPr lang="en-US" altLang="zh-TW" i="1" baseline="-25000" dirty="0" smtClean="0"/>
              <a:t>R</a:t>
            </a:r>
            <a:r>
              <a:rPr lang="en-US" altLang="zh-TW" dirty="0" smtClean="0"/>
              <a:t> ≠ </a:t>
            </a:r>
            <a:r>
              <a:rPr lang="en-US" altLang="zh-TW" dirty="0" smtClean="0">
                <a:latin typeface="Cambria Math"/>
                <a:ea typeface="Cambria Math"/>
              </a:rPr>
              <a:t>∅</a:t>
            </a:r>
            <a:r>
              <a:rPr lang="en-US" altLang="zh-TW" dirty="0" smtClean="0">
                <a:latin typeface="Cambria Math"/>
                <a:ea typeface="Cambria Math"/>
                <a:sym typeface="Symbol"/>
              </a:rPr>
              <a:t>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]</a:t>
            </a:r>
            <a:r>
              <a:rPr lang="en-US" altLang="zh-TW" i="1" baseline="-25000" dirty="0" smtClean="0"/>
              <a:t>R</a:t>
            </a:r>
            <a:r>
              <a:rPr lang="en-US" altLang="zh-TW" dirty="0" smtClean="0"/>
              <a:t> = [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]</a:t>
            </a:r>
            <a:r>
              <a:rPr lang="en-US" altLang="zh-TW" i="1" baseline="-25000" dirty="0" smtClean="0"/>
              <a:t>R</a:t>
            </a:r>
            <a:endParaRPr lang="en-US" altLang="zh-TW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/>
              <a:t>	it follows that 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]</a:t>
            </a:r>
            <a:r>
              <a:rPr lang="en-US" altLang="zh-TW" i="1" baseline="-25000" dirty="0" smtClean="0"/>
              <a:t>R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ambria Math"/>
                <a:ea typeface="Cambria Math"/>
              </a:rPr>
              <a:t>≠ 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]</a:t>
            </a:r>
            <a:r>
              <a:rPr lang="en-US" altLang="zh-TW" i="1" baseline="-25000" dirty="0" smtClean="0"/>
              <a:t>R</a:t>
            </a:r>
            <a:r>
              <a:rPr lang="en-US" altLang="zh-TW" dirty="0" smtClean="0">
                <a:latin typeface="Cambria Math"/>
                <a:ea typeface="Cambria Math"/>
                <a:sym typeface="Symbol"/>
              </a:rPr>
              <a:t>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]</a:t>
            </a:r>
            <a:r>
              <a:rPr lang="en-US" altLang="zh-TW" i="1" baseline="-25000" dirty="0" smtClean="0"/>
              <a:t>R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ambria Math"/>
                <a:ea typeface="Cambria Math"/>
              </a:rPr>
              <a:t>∩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]</a:t>
            </a:r>
            <a:r>
              <a:rPr lang="en-US" altLang="zh-TW" i="1" baseline="-25000" dirty="0" smtClean="0"/>
              <a:t>R</a:t>
            </a:r>
            <a:r>
              <a:rPr lang="en-US" altLang="zh-TW" i="1" dirty="0" smtClean="0"/>
              <a:t>=</a:t>
            </a:r>
            <a:r>
              <a:rPr lang="en-US" altLang="zh-TW" dirty="0" smtClean="0">
                <a:latin typeface="Cambria Math"/>
                <a:ea typeface="Cambria Math"/>
              </a:rPr>
              <a:t>∅ , i.e., 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	</a:t>
            </a:r>
            <a:r>
              <a:rPr lang="en-US" dirty="0" smtClean="0"/>
              <a:t>these equivalence classes are either equal or disjoint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Therefore, </a:t>
            </a:r>
            <a:r>
              <a:rPr lang="en-US" b="1" dirty="0" smtClean="0">
                <a:solidFill>
                  <a:srgbClr val="FF0000"/>
                </a:solidFill>
              </a:rPr>
              <a:t>different</a:t>
            </a:r>
            <a:r>
              <a:rPr lang="en-US" dirty="0" smtClean="0">
                <a:solidFill>
                  <a:srgbClr val="FF0000"/>
                </a:solidFill>
              </a:rPr>
              <a:t> equivalence classes form a partition of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 because they split </a:t>
            </a:r>
            <a:r>
              <a:rPr lang="en-US" i="1" dirty="0" smtClean="0"/>
              <a:t>A</a:t>
            </a:r>
            <a:r>
              <a:rPr lang="en-US" dirty="0" smtClean="0"/>
              <a:t> into disjoint subsets.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l="70865"/>
          <a:stretch>
            <a:fillRect/>
          </a:stretch>
        </p:blipFill>
        <p:spPr>
          <a:xfrm>
            <a:off x="2895600" y="2971800"/>
            <a:ext cx="1754378" cy="939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Equivalence Relation Partitions a Set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5105400"/>
          </a:xfrm>
        </p:spPr>
        <p:txBody>
          <a:bodyPr>
            <a:normAutofit fontScale="70000" lnSpcReduction="20000"/>
          </a:bodyPr>
          <a:lstStyle/>
          <a:p>
            <a:pPr marL="179388" indent="-179388">
              <a:buNone/>
            </a:pPr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Let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be an equivalence relation on a set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 Then the equivalence classes of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form a partition of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Conversely, given a partition {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i="1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| </a:t>
            </a:r>
            <a:r>
              <a:rPr lang="en-US" i="1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∈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} of the set </a:t>
            </a: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, there is an equivalence relation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 that has the sets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i="1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∈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, as its equivalence classes. </a:t>
            </a:r>
          </a:p>
          <a:p>
            <a:pPr>
              <a:buNone/>
            </a:pPr>
            <a:r>
              <a:rPr lang="en-US" b="1" dirty="0" smtClean="0"/>
              <a:t>Proof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We have already shown the first part of the theorem</a:t>
            </a:r>
            <a:endParaRPr lang="en-US" dirty="0" smtClean="0"/>
          </a:p>
          <a:p>
            <a:pPr marL="179388" indent="-179388">
              <a:buNone/>
            </a:pPr>
            <a:r>
              <a:rPr lang="en-US" dirty="0" smtClean="0"/>
              <a:t>   For the second part, assume that {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|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I</a:t>
            </a:r>
            <a:r>
              <a:rPr lang="en-US" dirty="0" smtClean="0"/>
              <a:t>} is a partition of </a:t>
            </a:r>
            <a:r>
              <a:rPr lang="en-US" i="1" dirty="0" smtClean="0"/>
              <a:t>S</a:t>
            </a:r>
            <a:r>
              <a:rPr lang="en-US" dirty="0" smtClean="0"/>
              <a:t>. </a:t>
            </a:r>
          </a:p>
          <a:p>
            <a:pPr marL="179388" indent="-179388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Let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 be the relation on </a:t>
            </a: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 consisting of the pairs (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rgbClr val="FF0000"/>
                </a:solidFill>
              </a:rPr>
              <a:t>) where 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rgbClr val="FF0000"/>
                </a:solidFill>
              </a:rPr>
              <a:t> belong to the same subset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i="1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in the partition</a:t>
            </a:r>
            <a:r>
              <a:rPr lang="en-US" dirty="0" smtClean="0"/>
              <a:t>. We must show that </a:t>
            </a:r>
            <a:r>
              <a:rPr lang="en-US" i="1" dirty="0" smtClean="0"/>
              <a:t>R</a:t>
            </a:r>
            <a:r>
              <a:rPr lang="en-US" dirty="0" smtClean="0"/>
              <a:t> satisfies the properties of an equivalence relation.</a:t>
            </a:r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Reflexivity</a:t>
            </a:r>
            <a:r>
              <a:rPr lang="en-US" dirty="0" smtClean="0"/>
              <a:t>: For every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i="1" dirty="0" smtClean="0"/>
              <a:t>S</a:t>
            </a:r>
            <a:r>
              <a:rPr lang="en-US" dirty="0" smtClean="0"/>
              <a:t>, (</a:t>
            </a:r>
            <a:r>
              <a:rPr lang="en-US" i="1" dirty="0" err="1" smtClean="0"/>
              <a:t>a,a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, because </a:t>
            </a:r>
            <a:r>
              <a:rPr lang="en-US" i="1" dirty="0" smtClean="0"/>
              <a:t>a</a:t>
            </a:r>
            <a:r>
              <a:rPr lang="en-US" dirty="0" smtClean="0"/>
              <a:t> is in the same subset as itself. </a:t>
            </a:r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Symmetry</a:t>
            </a:r>
            <a:r>
              <a:rPr lang="en-US" dirty="0" smtClean="0"/>
              <a:t>: If (</a:t>
            </a:r>
            <a:r>
              <a:rPr lang="en-US" i="1" dirty="0" err="1" smtClean="0"/>
              <a:t>a,b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, then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dirty="0" smtClean="0"/>
              <a:t> are in the same subset of the partition, so (</a:t>
            </a:r>
            <a:r>
              <a:rPr lang="en-US" i="1" dirty="0" err="1" smtClean="0"/>
              <a:t>b,a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. </a:t>
            </a:r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Transitivity</a:t>
            </a:r>
            <a:r>
              <a:rPr lang="en-US" dirty="0" smtClean="0"/>
              <a:t>: If (</a:t>
            </a:r>
            <a:r>
              <a:rPr lang="en-US" i="1" dirty="0" err="1" smtClean="0"/>
              <a:t>a,b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and  (</a:t>
            </a:r>
            <a:r>
              <a:rPr lang="en-US" i="1" dirty="0" err="1" smtClean="0"/>
              <a:t>b,c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, then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in the same subset of the partition, as are </a:t>
            </a:r>
            <a:r>
              <a:rPr lang="en-US" i="1" dirty="0" smtClean="0"/>
              <a:t> b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. Since the subsets are disjoint and </a:t>
            </a:r>
            <a:r>
              <a:rPr lang="en-US" i="1" dirty="0" smtClean="0"/>
              <a:t>b</a:t>
            </a:r>
            <a:r>
              <a:rPr lang="en-US" dirty="0" smtClean="0"/>
              <a:t> belongs to both, the  two subsets of the partition must be identical. Therefore, (</a:t>
            </a:r>
            <a:r>
              <a:rPr lang="en-US" i="1" dirty="0" err="1" smtClean="0"/>
              <a:t>a,c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since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 belong to the same subset of the partition.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Partial Orderings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9.6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Definition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A relation </a:t>
            </a:r>
            <a:r>
              <a:rPr lang="en-US" i="1" dirty="0" smtClean="0"/>
              <a:t>R</a:t>
            </a:r>
            <a:r>
              <a:rPr lang="en-US" dirty="0" smtClean="0"/>
              <a:t> on a set S is called a </a:t>
            </a:r>
            <a:r>
              <a:rPr lang="en-US" i="1" dirty="0" smtClean="0">
                <a:solidFill>
                  <a:srgbClr val="FF0000"/>
                </a:solidFill>
              </a:rPr>
              <a:t>partial ordering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偏序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i="1" dirty="0" smtClean="0"/>
              <a:t>,</a:t>
            </a:r>
            <a:r>
              <a:rPr lang="en-US" dirty="0" smtClean="0"/>
              <a:t> or </a:t>
            </a:r>
            <a:r>
              <a:rPr lang="en-US" i="1" dirty="0" smtClean="0"/>
              <a:t>partial order, </a:t>
            </a:r>
            <a:r>
              <a:rPr lang="en-US" dirty="0" smtClean="0"/>
              <a:t>if it is </a:t>
            </a:r>
            <a:r>
              <a:rPr lang="en-US" dirty="0" smtClean="0">
                <a:solidFill>
                  <a:srgbClr val="FF0000"/>
                </a:solidFill>
              </a:rPr>
              <a:t>reflexive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anti</a:t>
            </a:r>
            <a:r>
              <a:rPr lang="en-US" dirty="0" err="1" smtClean="0">
                <a:solidFill>
                  <a:srgbClr val="FF0000"/>
                </a:solidFill>
              </a:rPr>
              <a:t>symmetric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transitive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A set </a:t>
            </a:r>
            <a:r>
              <a:rPr lang="en-US" altLang="zh-TW" i="1" dirty="0" smtClean="0">
                <a:solidFill>
                  <a:srgbClr val="FF0000"/>
                </a:solidFill>
              </a:rPr>
              <a:t>S</a:t>
            </a:r>
            <a:r>
              <a:rPr lang="zh-TW" alt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together with a partial ordering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called a </a:t>
            </a:r>
            <a:r>
              <a:rPr lang="en-US" b="1" i="1" u="sng" dirty="0" smtClean="0">
                <a:solidFill>
                  <a:srgbClr val="FF0000"/>
                </a:solidFill>
              </a:rPr>
              <a:t>p</a:t>
            </a:r>
            <a:r>
              <a:rPr lang="en-US" i="1" dirty="0" smtClean="0">
                <a:solidFill>
                  <a:srgbClr val="FF0000"/>
                </a:solidFill>
              </a:rPr>
              <a:t>artially </a:t>
            </a:r>
            <a:r>
              <a:rPr lang="en-US" b="1" i="1" u="sng" dirty="0" smtClean="0">
                <a:solidFill>
                  <a:srgbClr val="FF0000"/>
                </a:solidFill>
              </a:rPr>
              <a:t>o</a:t>
            </a:r>
            <a:r>
              <a:rPr lang="en-US" i="1" dirty="0" smtClean="0">
                <a:solidFill>
                  <a:srgbClr val="FF0000"/>
                </a:solidFill>
              </a:rPr>
              <a:t>rdered </a:t>
            </a:r>
            <a:r>
              <a:rPr lang="en-US" b="1" i="1" u="sng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, or </a:t>
            </a:r>
            <a:r>
              <a:rPr lang="en-US" i="1" dirty="0" err="1" smtClean="0">
                <a:solidFill>
                  <a:srgbClr val="FF0000"/>
                </a:solidFill>
              </a:rPr>
              <a:t>poset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偏序集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 and is </a:t>
            </a:r>
            <a:r>
              <a:rPr lang="en-US" dirty="0" smtClean="0">
                <a:solidFill>
                  <a:srgbClr val="FF0000"/>
                </a:solidFill>
              </a:rPr>
              <a:t>denoted by (</a:t>
            </a: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Members of </a:t>
            </a:r>
            <a:r>
              <a:rPr lang="en-US" i="1" dirty="0" smtClean="0"/>
              <a:t>S</a:t>
            </a:r>
            <a:r>
              <a:rPr lang="en-US" dirty="0" smtClean="0"/>
              <a:t> are called </a:t>
            </a:r>
            <a:r>
              <a:rPr lang="en-US" i="1" dirty="0" smtClean="0"/>
              <a:t>elements </a:t>
            </a:r>
            <a:r>
              <a:rPr lang="en-US" dirty="0" smtClean="0"/>
              <a:t>of the </a:t>
            </a:r>
            <a:r>
              <a:rPr lang="en-US" dirty="0" err="1" smtClean="0"/>
              <a:t>poset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Orderings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Show that the “</a:t>
            </a:r>
            <a:r>
              <a:rPr lang="en-US" dirty="0" smtClean="0">
                <a:solidFill>
                  <a:srgbClr val="FF0000"/>
                </a:solidFill>
              </a:rPr>
              <a:t>greater than or equal</a:t>
            </a:r>
            <a:r>
              <a:rPr lang="en-US" dirty="0" smtClean="0"/>
              <a:t>” relation (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≥</a:t>
            </a:r>
            <a:r>
              <a:rPr lang="en-US" dirty="0" smtClean="0"/>
              <a:t>) is a partial ordering on the set of integers.</a:t>
            </a:r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Reflexivity</a:t>
            </a:r>
            <a:r>
              <a:rPr lang="en-US" dirty="0" smtClean="0"/>
              <a:t>: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for every integer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pPr lvl="1"/>
            <a:r>
              <a:rPr lang="en-US" i="1" dirty="0" err="1" smtClean="0">
                <a:solidFill>
                  <a:srgbClr val="0070C0"/>
                </a:solidFill>
              </a:rPr>
              <a:t>Antisymmetry</a:t>
            </a:r>
            <a:r>
              <a:rPr lang="en-US" dirty="0" smtClean="0"/>
              <a:t>: If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, then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b.</a:t>
            </a:r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Transitivity</a:t>
            </a:r>
            <a:r>
              <a:rPr lang="en-US" dirty="0" smtClean="0"/>
              <a:t>: If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, then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 </a:t>
            </a:r>
            <a:r>
              <a:rPr lang="en-US" i="1" dirty="0" smtClean="0"/>
              <a:t>c.</a:t>
            </a:r>
          </a:p>
          <a:p>
            <a:pPr lvl="1"/>
            <a:endParaRPr lang="en-US" i="1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Orderings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79388" indent="-179388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Show that the divisibility relation (</a:t>
            </a:r>
            <a:r>
              <a:rPr lang="en-US" dirty="0" smtClean="0">
                <a:latin typeface="Cambria Math"/>
                <a:ea typeface="Cambria Math"/>
              </a:rPr>
              <a:t>∣</a:t>
            </a:r>
            <a:r>
              <a:rPr lang="en-US" dirty="0" smtClean="0"/>
              <a:t>) is a partial ordering on the set of </a:t>
            </a:r>
            <a:r>
              <a:rPr lang="en-US" dirty="0" smtClean="0">
                <a:solidFill>
                  <a:srgbClr val="FF0000"/>
                </a:solidFill>
              </a:rPr>
              <a:t>positive </a:t>
            </a:r>
            <a:r>
              <a:rPr lang="en-US" dirty="0" smtClean="0"/>
              <a:t>integers.</a:t>
            </a:r>
          </a:p>
          <a:p>
            <a:pPr marL="442913" lvl="1" indent="-263525"/>
            <a:r>
              <a:rPr lang="en-US" i="1" dirty="0" smtClean="0">
                <a:solidFill>
                  <a:srgbClr val="0070C0"/>
                </a:solidFill>
              </a:rPr>
              <a:t>Reflexivity</a:t>
            </a:r>
            <a:r>
              <a:rPr lang="en-US" dirty="0" smtClean="0"/>
              <a:t>: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∣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for all integers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  <a:endParaRPr lang="en-US" dirty="0" smtClean="0"/>
          </a:p>
          <a:p>
            <a:pPr marL="442913" lvl="1" indent="-263525"/>
            <a:r>
              <a:rPr lang="en-US" i="1" dirty="0" err="1" smtClean="0">
                <a:solidFill>
                  <a:srgbClr val="0070C0"/>
                </a:solidFill>
              </a:rPr>
              <a:t>Antisymmetry</a:t>
            </a:r>
            <a:r>
              <a:rPr lang="en-US" dirty="0" smtClean="0"/>
              <a:t>: If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positive integers with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| </a:t>
            </a:r>
            <a:r>
              <a:rPr lang="en-US" i="1" dirty="0" smtClean="0"/>
              <a:t>a</a:t>
            </a:r>
            <a:r>
              <a:rPr lang="en-US" dirty="0" smtClean="0"/>
              <a:t>, then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. </a:t>
            </a:r>
            <a:endParaRPr lang="en-US" i="1" dirty="0" smtClean="0"/>
          </a:p>
          <a:p>
            <a:pPr marL="442913" lvl="1" indent="-263525"/>
            <a:r>
              <a:rPr lang="en-US" i="1" dirty="0" smtClean="0">
                <a:solidFill>
                  <a:srgbClr val="0070C0"/>
                </a:solidFill>
              </a:rPr>
              <a:t>Transitivity</a:t>
            </a:r>
            <a:r>
              <a:rPr lang="en-US" dirty="0" smtClean="0"/>
              <a:t>: Suppose that </a:t>
            </a:r>
            <a:r>
              <a:rPr lang="en-US" i="1" dirty="0" smtClean="0"/>
              <a:t>a</a:t>
            </a:r>
            <a:r>
              <a:rPr lang="en-US" dirty="0" smtClean="0"/>
              <a:t> divides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divides </a:t>
            </a:r>
            <a:r>
              <a:rPr lang="en-US" i="1" dirty="0" smtClean="0"/>
              <a:t>c</a:t>
            </a:r>
            <a:r>
              <a:rPr lang="en-US" dirty="0" smtClean="0"/>
              <a:t>. Then there are positive integers </a:t>
            </a:r>
            <a:r>
              <a:rPr lang="en-US" i="1" dirty="0" smtClean="0"/>
              <a:t>k</a:t>
            </a:r>
            <a:r>
              <a:rPr lang="en-US" dirty="0" smtClean="0"/>
              <a:t> and </a:t>
            </a:r>
            <a:r>
              <a:rPr lang="en-US" i="1" dirty="0" smtClean="0"/>
              <a:t>l</a:t>
            </a:r>
            <a:r>
              <a:rPr lang="en-US" dirty="0" smtClean="0"/>
              <a:t> such that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err="1" smtClean="0"/>
              <a:t>ak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bl</a:t>
            </a:r>
            <a:r>
              <a:rPr lang="en-US" dirty="0" smtClean="0"/>
              <a:t>. Hence,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err="1" smtClean="0"/>
              <a:t>kl</a:t>
            </a:r>
            <a:r>
              <a:rPr lang="en-US" dirty="0" smtClean="0"/>
              <a:t>), so </a:t>
            </a:r>
            <a:r>
              <a:rPr lang="en-US" i="1" dirty="0" smtClean="0"/>
              <a:t>a</a:t>
            </a:r>
            <a:r>
              <a:rPr lang="en-US" dirty="0" smtClean="0"/>
              <a:t> divides </a:t>
            </a:r>
            <a:r>
              <a:rPr lang="en-US" i="1" dirty="0" smtClean="0"/>
              <a:t>c</a:t>
            </a:r>
            <a:r>
              <a:rPr lang="en-US" dirty="0" smtClean="0"/>
              <a:t>. Therefore, the relation is transitive. </a:t>
            </a:r>
            <a:endParaRPr lang="en-US" i="1" dirty="0" smtClean="0"/>
          </a:p>
          <a:p>
            <a:r>
              <a:rPr lang="en-US" dirty="0" smtClean="0"/>
              <a:t>(</a:t>
            </a:r>
            <a:r>
              <a:rPr lang="en-US" b="1" i="1" dirty="0" smtClean="0"/>
              <a:t>Z</a:t>
            </a:r>
            <a:r>
              <a:rPr lang="en-US" baseline="30000" dirty="0" smtClean="0"/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ambria Math"/>
                <a:ea typeface="Cambria Math"/>
              </a:rPr>
              <a:t>∣</a:t>
            </a:r>
            <a:r>
              <a:rPr lang="en-US" dirty="0" smtClean="0"/>
              <a:t>) is a </a:t>
            </a:r>
            <a:r>
              <a:rPr lang="en-US" dirty="0" err="1" smtClean="0"/>
              <a:t>poset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Orderings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Show that the inclusion relation (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) is a partial ordering on </a:t>
            </a:r>
            <a:r>
              <a:rPr lang="en-US" dirty="0" smtClean="0">
                <a:solidFill>
                  <a:srgbClr val="FF0000"/>
                </a:solidFill>
              </a:rPr>
              <a:t>the power set of a set </a:t>
            </a: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Reflexivity</a:t>
            </a:r>
            <a:r>
              <a:rPr lang="en-US" dirty="0" smtClean="0"/>
              <a:t>: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⊆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 whenever </a:t>
            </a:r>
            <a:r>
              <a:rPr lang="en-US" i="1" dirty="0" smtClean="0">
                <a:latin typeface="Cambria Math"/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 is </a:t>
            </a:r>
            <a:r>
              <a:rPr lang="en-US" dirty="0">
                <a:latin typeface="Cambria Math"/>
                <a:ea typeface="Cambria Math"/>
              </a:rPr>
              <a:t>a </a:t>
            </a:r>
            <a:r>
              <a:rPr lang="en-US" dirty="0" smtClean="0">
                <a:latin typeface="Cambria Math"/>
                <a:ea typeface="Cambria Math"/>
              </a:rPr>
              <a:t>subset </a:t>
            </a:r>
            <a:r>
              <a:rPr lang="en-US" dirty="0">
                <a:latin typeface="Cambria Math"/>
                <a:ea typeface="Cambria Math"/>
              </a:rPr>
              <a:t>of S . 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rgbClr val="0070C0"/>
                </a:solidFill>
              </a:rPr>
              <a:t>Antisymmetry</a:t>
            </a:r>
            <a:r>
              <a:rPr lang="en-US" dirty="0" smtClean="0"/>
              <a:t>: If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two </a:t>
            </a:r>
            <a:r>
              <a:rPr lang="en-US" altLang="zh-TW" dirty="0" smtClean="0">
                <a:latin typeface="Cambria Math"/>
                <a:ea typeface="Cambria Math"/>
              </a:rPr>
              <a:t>subsets of S </a:t>
            </a:r>
            <a:r>
              <a:rPr lang="en-US" dirty="0" smtClean="0"/>
              <a:t>with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, then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  <a:endParaRPr lang="en-US" i="1" dirty="0" smtClean="0"/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Transitivity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r>
              <a:rPr lang="en-US" dirty="0" smtClean="0"/>
              <a:t>If</a:t>
            </a:r>
            <a:r>
              <a:rPr lang="en-US" i="1" dirty="0" smtClean="0"/>
              <a:t> 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⊆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, then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  <a:p>
            <a:r>
              <a:rPr lang="en-US" dirty="0" smtClean="0"/>
              <a:t>(</a:t>
            </a:r>
            <a:r>
              <a:rPr lang="en-US" b="1" i="1" dirty="0" smtClean="0">
                <a:latin typeface="FangSong" pitchFamily="49" charset="-122"/>
                <a:ea typeface="FangSong" pitchFamily="49" charset="-122"/>
                <a:cs typeface="Meiryo UI" pitchFamily="34" charset="-128"/>
              </a:rPr>
              <a:t>P</a:t>
            </a:r>
            <a:r>
              <a:rPr lang="en-US" i="1" dirty="0" smtClean="0"/>
              <a:t>(S),</a:t>
            </a:r>
            <a:r>
              <a:rPr lang="en-US" altLang="zh-TW" dirty="0" smtClean="0">
                <a:latin typeface="Cambria Math"/>
                <a:ea typeface="Cambria Math"/>
              </a:rPr>
              <a:t> ⊆</a:t>
            </a:r>
            <a:r>
              <a:rPr lang="en-US" i="1" dirty="0" smtClean="0"/>
              <a:t> </a:t>
            </a:r>
            <a:r>
              <a:rPr lang="en-US" dirty="0" smtClean="0"/>
              <a:t>)</a:t>
            </a:r>
            <a:r>
              <a:rPr lang="en-US" i="1" dirty="0" smtClean="0"/>
              <a:t> is a </a:t>
            </a:r>
            <a:r>
              <a:rPr lang="en-US" i="1" dirty="0" err="1" smtClean="0"/>
              <a:t>poset</a:t>
            </a:r>
            <a:endParaRPr lang="en-US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Comparability (</a:t>
            </a:r>
            <a:r>
              <a:rPr lang="en-US" dirty="0" err="1" smtClean="0"/>
              <a:t>可比較性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 </a:t>
            </a:r>
            <a:r>
              <a:rPr lang="en-US" sz="3100" b="1" dirty="0" smtClean="0"/>
              <a:t>Definition </a:t>
            </a:r>
            <a:r>
              <a:rPr lang="en-US" sz="3100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3100" dirty="0" smtClean="0"/>
              <a:t>: The elements </a:t>
            </a:r>
            <a:r>
              <a:rPr lang="en-US" sz="3100" i="1" dirty="0" smtClean="0"/>
              <a:t>a</a:t>
            </a:r>
            <a:r>
              <a:rPr lang="en-US" sz="3100" dirty="0" smtClean="0"/>
              <a:t> and </a:t>
            </a:r>
            <a:r>
              <a:rPr lang="en-US" sz="3100" i="1" dirty="0" smtClean="0"/>
              <a:t>b</a:t>
            </a:r>
            <a:r>
              <a:rPr lang="en-US" sz="3100" dirty="0" smtClean="0"/>
              <a:t> of a </a:t>
            </a:r>
            <a:r>
              <a:rPr lang="en-US" sz="3100" dirty="0" err="1" smtClean="0">
                <a:solidFill>
                  <a:srgbClr val="0070C0"/>
                </a:solidFill>
              </a:rPr>
              <a:t>poset</a:t>
            </a:r>
            <a:r>
              <a:rPr lang="en-US" sz="3100" dirty="0" smtClean="0">
                <a:solidFill>
                  <a:srgbClr val="0070C0"/>
                </a:solidFill>
              </a:rPr>
              <a:t> (</a:t>
            </a:r>
            <a:r>
              <a:rPr lang="en-US" sz="3100" i="1" dirty="0" smtClean="0">
                <a:solidFill>
                  <a:srgbClr val="0070C0"/>
                </a:solidFill>
              </a:rPr>
              <a:t>S</a:t>
            </a:r>
            <a:r>
              <a:rPr lang="en-US" sz="3100" dirty="0" smtClean="0">
                <a:solidFill>
                  <a:srgbClr val="0070C0"/>
                </a:solidFill>
              </a:rPr>
              <a:t>,</a:t>
            </a:r>
            <a:r>
              <a:rPr lang="en-US" sz="3100" dirty="0" smtClean="0">
                <a:solidFill>
                  <a:srgbClr val="0070C0"/>
                </a:solidFill>
                <a:latin typeface="Cambria Math"/>
                <a:ea typeface="Cambria Math"/>
              </a:rPr>
              <a:t>≼</a:t>
            </a:r>
            <a:r>
              <a:rPr lang="en-US" sz="3100" dirty="0" smtClean="0">
                <a:solidFill>
                  <a:srgbClr val="0070C0"/>
                </a:solidFill>
              </a:rPr>
              <a:t> ) </a:t>
            </a:r>
            <a:r>
              <a:rPr lang="en-US" sz="3100" dirty="0" smtClean="0"/>
              <a:t>are </a:t>
            </a:r>
            <a:r>
              <a:rPr lang="en-US" sz="3100" i="1" dirty="0" smtClean="0">
                <a:solidFill>
                  <a:srgbClr val="FF0000"/>
                </a:solidFill>
              </a:rPr>
              <a:t>comparable</a:t>
            </a:r>
            <a:r>
              <a:rPr lang="en-US" sz="3100" dirty="0" smtClean="0"/>
              <a:t> if </a:t>
            </a:r>
            <a:r>
              <a:rPr lang="en-US" sz="3100" dirty="0" smtClean="0">
                <a:solidFill>
                  <a:srgbClr val="FF0000"/>
                </a:solidFill>
              </a:rPr>
              <a:t>either </a:t>
            </a:r>
            <a:r>
              <a:rPr lang="en-US" sz="3100" i="1" dirty="0" smtClean="0">
                <a:solidFill>
                  <a:srgbClr val="FF0000"/>
                </a:solidFill>
              </a:rPr>
              <a:t>a</a:t>
            </a:r>
            <a:r>
              <a:rPr lang="en-US" sz="3100" dirty="0" smtClean="0">
                <a:solidFill>
                  <a:srgbClr val="FF0000"/>
                </a:solidFill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latin typeface="Cambria Math"/>
                <a:ea typeface="Cambria Math"/>
              </a:rPr>
              <a:t>≼</a:t>
            </a:r>
            <a:r>
              <a:rPr lang="en-US" sz="3100" dirty="0" smtClean="0">
                <a:solidFill>
                  <a:srgbClr val="FF0000"/>
                </a:solidFill>
              </a:rPr>
              <a:t> </a:t>
            </a:r>
            <a:r>
              <a:rPr lang="en-US" sz="3100" i="1" dirty="0" smtClean="0">
                <a:solidFill>
                  <a:srgbClr val="FF0000"/>
                </a:solidFill>
              </a:rPr>
              <a:t>b</a:t>
            </a:r>
            <a:r>
              <a:rPr lang="en-US" sz="3100" dirty="0" smtClean="0">
                <a:solidFill>
                  <a:srgbClr val="FF0000"/>
                </a:solidFill>
              </a:rPr>
              <a:t> or </a:t>
            </a:r>
            <a:r>
              <a:rPr lang="en-US" sz="3100" i="1" dirty="0" smtClean="0">
                <a:solidFill>
                  <a:srgbClr val="FF0000"/>
                </a:solidFill>
              </a:rPr>
              <a:t>b</a:t>
            </a:r>
            <a:r>
              <a:rPr lang="en-US" sz="3100" dirty="0" smtClean="0">
                <a:solidFill>
                  <a:srgbClr val="FF0000"/>
                </a:solidFill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latin typeface="Cambria Math"/>
                <a:ea typeface="Cambria Math"/>
              </a:rPr>
              <a:t>≼</a:t>
            </a:r>
            <a:r>
              <a:rPr lang="en-US" sz="3100" dirty="0" smtClean="0">
                <a:solidFill>
                  <a:srgbClr val="FF0000"/>
                </a:solidFill>
              </a:rPr>
              <a:t> </a:t>
            </a:r>
            <a:r>
              <a:rPr lang="en-US" sz="3100" i="1" dirty="0" smtClean="0">
                <a:solidFill>
                  <a:srgbClr val="FF0000"/>
                </a:solidFill>
              </a:rPr>
              <a:t>a</a:t>
            </a:r>
            <a:r>
              <a:rPr lang="en-US" sz="3100" dirty="0" smtClean="0"/>
              <a:t>. When </a:t>
            </a:r>
            <a:r>
              <a:rPr lang="en-US" sz="3100" i="1" dirty="0" smtClean="0"/>
              <a:t>a</a:t>
            </a:r>
            <a:r>
              <a:rPr lang="en-US" sz="3100" dirty="0" smtClean="0"/>
              <a:t> and </a:t>
            </a:r>
            <a:r>
              <a:rPr lang="en-US" sz="3100" i="1" dirty="0" smtClean="0"/>
              <a:t>b</a:t>
            </a:r>
            <a:r>
              <a:rPr lang="en-US" sz="3100" dirty="0" smtClean="0"/>
              <a:t> are elements of </a:t>
            </a:r>
            <a:r>
              <a:rPr lang="en-US" sz="3100" i="1" dirty="0" smtClean="0"/>
              <a:t>S </a:t>
            </a:r>
            <a:r>
              <a:rPr lang="en-US" sz="3100" dirty="0" smtClean="0"/>
              <a:t>so that neither </a:t>
            </a:r>
            <a:r>
              <a:rPr lang="en-US" sz="3100" i="1" dirty="0" smtClean="0"/>
              <a:t>a</a:t>
            </a:r>
            <a:r>
              <a:rPr lang="en-US" sz="3100" dirty="0" smtClean="0"/>
              <a:t> </a:t>
            </a:r>
            <a:r>
              <a:rPr lang="en-US" sz="3100" dirty="0" smtClean="0">
                <a:latin typeface="Cambria Math"/>
                <a:ea typeface="Cambria Math"/>
              </a:rPr>
              <a:t>≼</a:t>
            </a:r>
            <a:r>
              <a:rPr lang="en-US" sz="3100" dirty="0" smtClean="0"/>
              <a:t> </a:t>
            </a:r>
            <a:r>
              <a:rPr lang="en-US" sz="3100" i="1" dirty="0" smtClean="0"/>
              <a:t>b</a:t>
            </a:r>
            <a:r>
              <a:rPr lang="en-US" sz="3100" dirty="0" smtClean="0"/>
              <a:t> nor </a:t>
            </a:r>
            <a:r>
              <a:rPr lang="en-US" sz="3100" i="1" dirty="0" smtClean="0"/>
              <a:t>b</a:t>
            </a:r>
            <a:r>
              <a:rPr lang="en-US" sz="3100" dirty="0" smtClean="0"/>
              <a:t> </a:t>
            </a:r>
            <a:r>
              <a:rPr lang="en-US" sz="3100" dirty="0" smtClean="0">
                <a:latin typeface="Cambria Math"/>
                <a:ea typeface="Cambria Math"/>
              </a:rPr>
              <a:t>≼</a:t>
            </a:r>
            <a:r>
              <a:rPr lang="en-US" sz="3100" dirty="0" smtClean="0"/>
              <a:t> </a:t>
            </a:r>
            <a:r>
              <a:rPr lang="en-US" sz="3100" i="1" dirty="0" smtClean="0"/>
              <a:t>a</a:t>
            </a:r>
            <a:r>
              <a:rPr lang="en-US" sz="3100" dirty="0" smtClean="0"/>
              <a:t>, then </a:t>
            </a:r>
            <a:r>
              <a:rPr lang="en-US" sz="3100" i="1" dirty="0" smtClean="0"/>
              <a:t>a</a:t>
            </a:r>
            <a:r>
              <a:rPr lang="en-US" sz="3100" dirty="0" smtClean="0"/>
              <a:t> and </a:t>
            </a:r>
            <a:r>
              <a:rPr lang="en-US" sz="3100" i="1" dirty="0" smtClean="0"/>
              <a:t>b</a:t>
            </a:r>
            <a:r>
              <a:rPr lang="en-US" sz="3100" dirty="0" smtClean="0"/>
              <a:t> are called </a:t>
            </a:r>
            <a:r>
              <a:rPr lang="en-US" sz="3100" b="1" dirty="0" smtClean="0">
                <a:solidFill>
                  <a:srgbClr val="FF0000"/>
                </a:solidFill>
              </a:rPr>
              <a:t>i</a:t>
            </a:r>
            <a:r>
              <a:rPr lang="en-US" sz="3100" b="1" i="1" dirty="0" smtClean="0">
                <a:solidFill>
                  <a:srgbClr val="FF0000"/>
                </a:solidFill>
              </a:rPr>
              <a:t>n</a:t>
            </a:r>
            <a:r>
              <a:rPr lang="en-US" sz="3100" i="1" dirty="0" smtClean="0">
                <a:solidFill>
                  <a:srgbClr val="FF0000"/>
                </a:solidFill>
              </a:rPr>
              <a:t>comparable</a:t>
            </a:r>
            <a:r>
              <a:rPr lang="en-US" sz="3100" dirty="0" smtClean="0"/>
              <a:t>.</a:t>
            </a:r>
          </a:p>
          <a:p>
            <a:pPr>
              <a:buNone/>
            </a:pPr>
            <a:endParaRPr lang="en-US" sz="3100" dirty="0" smtClean="0"/>
          </a:p>
          <a:p>
            <a:pPr>
              <a:buNone/>
            </a:pPr>
            <a:endParaRPr lang="en-US" sz="3100" dirty="0" smtClean="0"/>
          </a:p>
          <a:p>
            <a:pPr>
              <a:buNone/>
            </a:pPr>
            <a:r>
              <a:rPr lang="en-US" sz="3100" b="1" dirty="0" smtClean="0"/>
              <a:t>     Definition </a:t>
            </a:r>
            <a:r>
              <a:rPr lang="en-US" sz="3100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3100" dirty="0" smtClean="0"/>
              <a:t>: If  (</a:t>
            </a:r>
            <a:r>
              <a:rPr lang="en-US" sz="3100" i="1" dirty="0" smtClean="0"/>
              <a:t>S</a:t>
            </a:r>
            <a:r>
              <a:rPr lang="en-US" sz="3100" dirty="0" smtClean="0"/>
              <a:t>,</a:t>
            </a:r>
            <a:r>
              <a:rPr lang="en-US" sz="3100" dirty="0" smtClean="0">
                <a:latin typeface="Cambria Math"/>
                <a:ea typeface="Cambria Math"/>
              </a:rPr>
              <a:t>≼</a:t>
            </a:r>
            <a:r>
              <a:rPr lang="en-US" sz="3100" dirty="0" smtClean="0"/>
              <a:t> ) is a </a:t>
            </a:r>
            <a:r>
              <a:rPr lang="en-US" sz="3100" dirty="0" err="1" smtClean="0"/>
              <a:t>poset</a:t>
            </a:r>
            <a:r>
              <a:rPr lang="en-US" sz="3100" dirty="0" smtClean="0"/>
              <a:t> and </a:t>
            </a:r>
            <a:r>
              <a:rPr lang="en-US" sz="3100" dirty="0" smtClean="0">
                <a:solidFill>
                  <a:srgbClr val="0070C0"/>
                </a:solidFill>
              </a:rPr>
              <a:t>every two elements of </a:t>
            </a:r>
            <a:r>
              <a:rPr lang="en-US" sz="3100" i="1" dirty="0" smtClean="0">
                <a:solidFill>
                  <a:srgbClr val="0070C0"/>
                </a:solidFill>
              </a:rPr>
              <a:t>S</a:t>
            </a:r>
            <a:r>
              <a:rPr lang="en-US" sz="3100" dirty="0" smtClean="0">
                <a:solidFill>
                  <a:srgbClr val="0070C0"/>
                </a:solidFill>
              </a:rPr>
              <a:t> are comparable</a:t>
            </a:r>
            <a:r>
              <a:rPr lang="en-US" sz="3100" dirty="0" smtClean="0"/>
              <a:t>, </a:t>
            </a:r>
            <a:r>
              <a:rPr lang="en-US" sz="3100" i="1" dirty="0" smtClean="0"/>
              <a:t>S</a:t>
            </a:r>
            <a:r>
              <a:rPr lang="en-US" sz="3100" dirty="0" smtClean="0"/>
              <a:t> is called a </a:t>
            </a:r>
            <a:r>
              <a:rPr lang="en-US" sz="3100" b="1" i="1" dirty="0" smtClean="0">
                <a:solidFill>
                  <a:srgbClr val="FF0000"/>
                </a:solidFill>
              </a:rPr>
              <a:t>totally ordered </a:t>
            </a:r>
            <a:r>
              <a:rPr lang="en-US" altLang="zh-TW" sz="3100" b="1" i="1" dirty="0" smtClean="0">
                <a:solidFill>
                  <a:srgbClr val="FF0000"/>
                </a:solidFill>
              </a:rPr>
              <a:t>set</a:t>
            </a:r>
            <a:r>
              <a:rPr lang="zh-TW" altLang="en-US" sz="3100" b="1" i="1" dirty="0" smtClean="0">
                <a:solidFill>
                  <a:srgbClr val="FF0000"/>
                </a:solidFill>
              </a:rPr>
              <a:t> </a:t>
            </a:r>
            <a:r>
              <a:rPr lang="en-US" sz="3100" dirty="0" smtClean="0">
                <a:solidFill>
                  <a:srgbClr val="FF0000"/>
                </a:solidFill>
              </a:rPr>
              <a:t>or </a:t>
            </a:r>
            <a:r>
              <a:rPr lang="en-US" sz="3100" i="1" dirty="0" smtClean="0">
                <a:solidFill>
                  <a:srgbClr val="FF0000"/>
                </a:solidFill>
              </a:rPr>
              <a:t>linearly ordered</a:t>
            </a:r>
            <a:r>
              <a:rPr lang="zh-TW" altLang="en-US" sz="3100" i="1" dirty="0" smtClean="0">
                <a:solidFill>
                  <a:srgbClr val="FF0000"/>
                </a:solidFill>
              </a:rPr>
              <a:t> </a:t>
            </a:r>
            <a:r>
              <a:rPr lang="en-US" altLang="zh-TW" sz="3100" i="1" dirty="0" smtClean="0">
                <a:solidFill>
                  <a:srgbClr val="FF0000"/>
                </a:solidFill>
              </a:rPr>
              <a:t>set</a:t>
            </a:r>
            <a:r>
              <a:rPr lang="en-US" sz="3100" dirty="0" smtClean="0"/>
              <a:t>, and </a:t>
            </a:r>
            <a:r>
              <a:rPr lang="en-US" sz="3100" dirty="0" smtClean="0">
                <a:latin typeface="Cambria Math"/>
                <a:ea typeface="Cambria Math"/>
              </a:rPr>
              <a:t>≼ </a:t>
            </a:r>
            <a:r>
              <a:rPr lang="en-US" sz="3100" dirty="0" smtClean="0"/>
              <a:t>is called </a:t>
            </a:r>
            <a:r>
              <a:rPr lang="en-US" sz="3100" dirty="0" smtClean="0">
                <a:solidFill>
                  <a:srgbClr val="FF0000"/>
                </a:solidFill>
              </a:rPr>
              <a:t>a </a:t>
            </a:r>
            <a:r>
              <a:rPr lang="en-US" sz="3100" i="1" dirty="0" smtClean="0">
                <a:solidFill>
                  <a:srgbClr val="FF0000"/>
                </a:solidFill>
              </a:rPr>
              <a:t>total order</a:t>
            </a:r>
            <a:r>
              <a:rPr lang="en-US" sz="3100" i="1" dirty="0" smtClean="0"/>
              <a:t> </a:t>
            </a:r>
            <a:r>
              <a:rPr lang="en-US" sz="3100" dirty="0" smtClean="0">
                <a:solidFill>
                  <a:srgbClr val="FF0000"/>
                </a:solidFill>
              </a:rPr>
              <a:t>(</a:t>
            </a:r>
            <a:r>
              <a:rPr lang="zh-TW" altLang="en-US" sz="3100" dirty="0" smtClean="0">
                <a:solidFill>
                  <a:srgbClr val="FF0000"/>
                </a:solidFill>
              </a:rPr>
              <a:t>全序</a:t>
            </a:r>
            <a:r>
              <a:rPr lang="en-US" sz="3100" dirty="0" smtClean="0">
                <a:solidFill>
                  <a:srgbClr val="FF0000"/>
                </a:solidFill>
              </a:rPr>
              <a:t>)</a:t>
            </a:r>
            <a:r>
              <a:rPr lang="zh-TW" altLang="en-US" sz="3100" dirty="0" smtClean="0">
                <a:solidFill>
                  <a:srgbClr val="FF0000"/>
                </a:solidFill>
              </a:rPr>
              <a:t> </a:t>
            </a:r>
            <a:r>
              <a:rPr lang="en-US" sz="3100" dirty="0" smtClean="0"/>
              <a:t>or a </a:t>
            </a:r>
            <a:r>
              <a:rPr lang="en-US" sz="3100" i="1" dirty="0" smtClean="0"/>
              <a:t>linear order.  </a:t>
            </a:r>
          </a:p>
          <a:p>
            <a:pPr>
              <a:buNone/>
            </a:pPr>
            <a:r>
              <a:rPr lang="en-US" sz="3100" i="1" dirty="0"/>
              <a:t>	</a:t>
            </a:r>
            <a:r>
              <a:rPr lang="en-US" sz="3100" dirty="0" smtClean="0"/>
              <a:t>A totally ordered set is also called a </a:t>
            </a:r>
            <a:r>
              <a:rPr lang="en-US" sz="3100" i="1" dirty="0" smtClean="0">
                <a:solidFill>
                  <a:srgbClr val="FF0000"/>
                </a:solidFill>
              </a:rPr>
              <a:t>chain</a:t>
            </a:r>
            <a:r>
              <a:rPr lang="en-US" altLang="zh-TW" sz="3100" i="1" dirty="0" smtClean="0">
                <a:solidFill>
                  <a:srgbClr val="FF0000"/>
                </a:solidFill>
              </a:rPr>
              <a:t>(</a:t>
            </a:r>
            <a:r>
              <a:rPr lang="zh-TW" altLang="en-US" sz="3100" i="1" dirty="0" smtClean="0">
                <a:solidFill>
                  <a:srgbClr val="FF0000"/>
                </a:solidFill>
              </a:rPr>
              <a:t>鏈</a:t>
            </a:r>
            <a:r>
              <a:rPr lang="en-US" altLang="zh-TW" sz="3100" i="1" dirty="0" smtClean="0">
                <a:solidFill>
                  <a:srgbClr val="FF0000"/>
                </a:solidFill>
              </a:rPr>
              <a:t>)</a:t>
            </a:r>
            <a:r>
              <a:rPr lang="en-US" sz="3100" i="1" dirty="0" smtClean="0"/>
              <a:t>. </a:t>
            </a:r>
          </a:p>
          <a:p>
            <a:pPr>
              <a:buNone/>
            </a:pPr>
            <a:endParaRPr lang="en-US" sz="3100" i="1" dirty="0" smtClean="0"/>
          </a:p>
          <a:p>
            <a:pPr>
              <a:buNone/>
            </a:pPr>
            <a:r>
              <a:rPr lang="en-US" sz="3100" b="1" dirty="0" smtClean="0"/>
              <a:t>    Definition </a:t>
            </a:r>
            <a:r>
              <a:rPr lang="en-US" sz="3100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3100" dirty="0" smtClean="0"/>
              <a:t>: (</a:t>
            </a:r>
            <a:r>
              <a:rPr lang="en-US" sz="3100" i="1" dirty="0" smtClean="0"/>
              <a:t>S</a:t>
            </a:r>
            <a:r>
              <a:rPr lang="en-US" sz="3100" dirty="0" smtClean="0"/>
              <a:t>,</a:t>
            </a:r>
            <a:r>
              <a:rPr lang="en-US" sz="3100" dirty="0" smtClean="0">
                <a:latin typeface="Cambria Math"/>
                <a:ea typeface="Cambria Math"/>
              </a:rPr>
              <a:t>≼</a:t>
            </a:r>
            <a:r>
              <a:rPr lang="en-US" sz="3100" dirty="0" smtClean="0"/>
              <a:t> ) is a </a:t>
            </a:r>
            <a:r>
              <a:rPr lang="en-US" sz="3100" b="1" dirty="0" smtClean="0">
                <a:solidFill>
                  <a:srgbClr val="FF0000"/>
                </a:solidFill>
              </a:rPr>
              <a:t>well-ordered set </a:t>
            </a:r>
            <a:r>
              <a:rPr lang="en-US" sz="3100" dirty="0" smtClean="0"/>
              <a:t>if it is a </a:t>
            </a:r>
            <a:r>
              <a:rPr lang="en-US" sz="3100" dirty="0" err="1" smtClean="0"/>
              <a:t>poset</a:t>
            </a:r>
            <a:r>
              <a:rPr lang="en-US" sz="3100" dirty="0" smtClean="0"/>
              <a:t> such that </a:t>
            </a:r>
            <a:r>
              <a:rPr lang="en-US" sz="3100" dirty="0" smtClean="0">
                <a:latin typeface="Cambria Math"/>
                <a:ea typeface="Cambria Math"/>
              </a:rPr>
              <a:t>≼</a:t>
            </a:r>
            <a:r>
              <a:rPr lang="en-US" sz="3100" dirty="0" smtClean="0"/>
              <a:t> is a </a:t>
            </a:r>
            <a:r>
              <a:rPr lang="en-US" sz="3100" dirty="0" smtClean="0">
                <a:solidFill>
                  <a:srgbClr val="FF0000"/>
                </a:solidFill>
              </a:rPr>
              <a:t>total ordering </a:t>
            </a:r>
            <a:r>
              <a:rPr lang="en-US" sz="3100" dirty="0" smtClean="0"/>
              <a:t>and </a:t>
            </a:r>
            <a:r>
              <a:rPr lang="en-US" sz="3100" dirty="0" smtClean="0">
                <a:solidFill>
                  <a:srgbClr val="FF0000"/>
                </a:solidFill>
              </a:rPr>
              <a:t>every nonempty subset of </a:t>
            </a:r>
            <a:r>
              <a:rPr lang="en-US" sz="3100" i="1" dirty="0" smtClean="0">
                <a:solidFill>
                  <a:srgbClr val="FF0000"/>
                </a:solidFill>
              </a:rPr>
              <a:t>S</a:t>
            </a:r>
            <a:r>
              <a:rPr lang="en-US" sz="3100" dirty="0" smtClean="0">
                <a:solidFill>
                  <a:srgbClr val="FF0000"/>
                </a:solidFill>
              </a:rPr>
              <a:t> has a least element</a:t>
            </a:r>
            <a:r>
              <a:rPr lang="en-US" sz="3100" dirty="0" smtClean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2819400"/>
            <a:ext cx="62484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symbol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ea typeface="Cambria Math"/>
              </a:rPr>
              <a:t>≼</a:t>
            </a:r>
            <a:r>
              <a:rPr lang="en-US" sz="2000" dirty="0" smtClean="0">
                <a:ea typeface="Cambria Math"/>
              </a:rPr>
              <a:t> is used to</a:t>
            </a:r>
            <a:r>
              <a:rPr lang="en-US" sz="2000" dirty="0" smtClean="0"/>
              <a:t>  denote the relation in any </a:t>
            </a:r>
            <a:r>
              <a:rPr lang="en-US" sz="2000" dirty="0" err="1" smtClean="0"/>
              <a:t>poset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 on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15400" cy="4389120"/>
          </a:xfrm>
        </p:spPr>
        <p:txBody>
          <a:bodyPr>
            <a:normAutofit/>
          </a:bodyPr>
          <a:lstStyle/>
          <a:p>
            <a:pPr marL="179388" indent="-179388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A binary relation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on a set 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 subset</a:t>
            </a:r>
            <a:r>
              <a:rPr lang="zh-TW" altLang="en-US" dirty="0" smtClean="0"/>
              <a:t> </a:t>
            </a:r>
            <a:r>
              <a:rPr lang="en-US" dirty="0" smtClean="0"/>
              <a:t>of </a:t>
            </a:r>
            <a:r>
              <a:rPr lang="en-US" i="1" dirty="0" smtClean="0"/>
              <a:t>A </a:t>
            </a:r>
            <a:r>
              <a:rPr lang="en-US" dirty="0" smtClean="0">
                <a:latin typeface="Cambria Math"/>
                <a:ea typeface="Cambria Math"/>
              </a:rPr>
              <a:t>×</a:t>
            </a:r>
            <a:r>
              <a:rPr lang="en-US" i="1" dirty="0" smtClean="0"/>
              <a:t> A </a:t>
            </a:r>
            <a:r>
              <a:rPr lang="en-US" dirty="0" smtClean="0"/>
              <a:t>or a relation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pPr marL="179388" indent="-179388">
              <a:buNone/>
            </a:pPr>
            <a:r>
              <a:rPr lang="en-US" b="1" dirty="0" smtClean="0"/>
              <a:t>  Example</a:t>
            </a:r>
            <a:r>
              <a:rPr lang="en-US" dirty="0" smtClean="0"/>
              <a:t>:</a:t>
            </a:r>
          </a:p>
          <a:p>
            <a:pPr marL="442913" lvl="1" indent="-263525"/>
            <a:r>
              <a:rPr lang="en-US" dirty="0" smtClean="0"/>
              <a:t>Suppose that </a:t>
            </a:r>
            <a:r>
              <a:rPr lang="en-US" i="1" dirty="0" smtClean="0"/>
              <a:t>   A = </a:t>
            </a:r>
            <a:r>
              <a:rPr lang="en-US" dirty="0" smtClean="0"/>
              <a:t>{</a:t>
            </a:r>
            <a:r>
              <a:rPr lang="en-US" i="1" dirty="0" err="1" smtClean="0"/>
              <a:t>a,b,c</a:t>
            </a:r>
            <a:r>
              <a:rPr lang="en-US" dirty="0" smtClean="0"/>
              <a:t>}. Then</a:t>
            </a:r>
            <a:r>
              <a:rPr lang="en-US" i="1" dirty="0" smtClean="0"/>
              <a:t> R = </a:t>
            </a:r>
            <a:r>
              <a:rPr lang="en-US" dirty="0" smtClean="0"/>
              <a:t>{(</a:t>
            </a:r>
            <a:r>
              <a:rPr lang="en-US" i="1" dirty="0" err="1" smtClean="0"/>
              <a:t>a,a</a:t>
            </a:r>
            <a:r>
              <a:rPr lang="en-US" dirty="0" smtClean="0"/>
              <a:t>)</a:t>
            </a:r>
            <a:r>
              <a:rPr lang="en-US" i="1" dirty="0" smtClean="0"/>
              <a:t>,</a:t>
            </a:r>
            <a:r>
              <a:rPr lang="en-US" dirty="0" smtClean="0"/>
              <a:t>(</a:t>
            </a:r>
            <a:r>
              <a:rPr lang="en-US" i="1" dirty="0" err="1" smtClean="0"/>
              <a:t>a,b</a:t>
            </a:r>
            <a:r>
              <a:rPr lang="en-US" dirty="0" smtClean="0"/>
              <a:t>)</a:t>
            </a:r>
            <a:r>
              <a:rPr lang="en-US" i="1" dirty="0" smtClean="0"/>
              <a:t>, </a:t>
            </a:r>
            <a:r>
              <a:rPr lang="en-US" dirty="0" smtClean="0"/>
              <a:t>(</a:t>
            </a:r>
            <a:r>
              <a:rPr lang="en-US" i="1" dirty="0" err="1" smtClean="0"/>
              <a:t>a,c</a:t>
            </a:r>
            <a:r>
              <a:rPr lang="en-US" dirty="0" smtClean="0"/>
              <a:t>)} is a relation on </a:t>
            </a:r>
            <a:r>
              <a:rPr lang="en-US" i="1" dirty="0" smtClean="0"/>
              <a:t>A</a:t>
            </a:r>
            <a:r>
              <a:rPr lang="en-US" dirty="0" smtClean="0"/>
              <a:t>. </a:t>
            </a:r>
          </a:p>
          <a:p>
            <a:pPr marL="442913" lvl="1" indent="-263525"/>
            <a:r>
              <a:rPr lang="en-US" dirty="0" smtClean="0"/>
              <a:t>Let  </a:t>
            </a:r>
            <a:r>
              <a:rPr lang="en-US" i="1" dirty="0" smtClean="0"/>
              <a:t>A = </a:t>
            </a:r>
            <a:r>
              <a:rPr lang="en-US" dirty="0" smtClean="0"/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1, 2, 3, 4</a:t>
            </a:r>
            <a:r>
              <a:rPr lang="en-US" dirty="0" smtClean="0"/>
              <a:t>}. The ordered pairs in the relation </a:t>
            </a:r>
          </a:p>
          <a:p>
            <a:pPr marL="442913" lvl="1" indent="-263525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R </a:t>
            </a:r>
            <a:r>
              <a:rPr lang="en-US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{(</a:t>
            </a:r>
            <a:r>
              <a:rPr lang="en-US" i="1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>
                <a:solidFill>
                  <a:srgbClr val="FF0000"/>
                </a:solidFill>
              </a:rPr>
              <a:t>,</a:t>
            </a:r>
            <a:r>
              <a:rPr lang="en-US" i="1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) |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divides </a:t>
            </a:r>
            <a:r>
              <a:rPr lang="en-US" i="1" dirty="0" smtClean="0">
                <a:solidFill>
                  <a:srgbClr val="FF0000"/>
                </a:solidFill>
                <a:latin typeface="Cambria Math"/>
                <a:ea typeface="Cambria Math"/>
              </a:rPr>
              <a:t>b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} </a:t>
            </a:r>
            <a:r>
              <a:rPr lang="en-US" dirty="0" smtClean="0">
                <a:latin typeface="Cambria Math"/>
                <a:ea typeface="Cambria Math"/>
              </a:rPr>
              <a:t>are</a:t>
            </a:r>
          </a:p>
          <a:p>
            <a:pPr marL="442913" lvl="1" indent="-263525">
              <a:buNone/>
            </a:pPr>
            <a:r>
              <a:rPr lang="en-US" dirty="0" smtClean="0">
                <a:latin typeface="Cambria Math"/>
                <a:ea typeface="Cambria Math"/>
              </a:rPr>
              <a:t>    </a:t>
            </a:r>
            <a:r>
              <a:rPr lang="en-US" altLang="zh-TW" dirty="0" smtClean="0">
                <a:latin typeface="Cambria Math"/>
                <a:ea typeface="Cambria Math"/>
              </a:rPr>
              <a:t>R={</a:t>
            </a:r>
            <a:r>
              <a:rPr lang="en-US" dirty="0" smtClean="0">
                <a:latin typeface="Cambria Math"/>
                <a:ea typeface="Cambria Math"/>
              </a:rPr>
              <a:t>(1,1), (1, 2), (1,3), (1,4), (2,2), (2,4), (3,3), (4,4)</a:t>
            </a:r>
            <a:r>
              <a:rPr lang="en-US" altLang="zh-TW" dirty="0" smtClean="0">
                <a:latin typeface="Cambria Math"/>
                <a:ea typeface="Cambria Math"/>
              </a:rPr>
              <a:t>}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Lexicographic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953000"/>
          </a:xfrm>
        </p:spPr>
        <p:txBody>
          <a:bodyPr>
            <a:normAutofit fontScale="70000" lnSpcReduction="20000"/>
          </a:bodyPr>
          <a:lstStyle/>
          <a:p>
            <a:pPr marL="179388" indent="-179388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Given two </a:t>
            </a:r>
            <a:r>
              <a:rPr lang="en-US" dirty="0" err="1" smtClean="0"/>
              <a:t>posets</a:t>
            </a:r>
            <a:r>
              <a:rPr lang="en-US" dirty="0" smtClean="0"/>
              <a:t> (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/>
                <a:ea typeface="Cambria Math"/>
              </a:rPr>
              <a:t>≼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/>
              <a:t>) and (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latin typeface="Cambria Math"/>
                <a:ea typeface="Cambria Math"/>
              </a:rPr>
              <a:t>≼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r>
              <a:rPr lang="en-US" dirty="0" smtClean="0"/>
              <a:t>), the </a:t>
            </a:r>
            <a:r>
              <a:rPr lang="en-US" i="1" dirty="0" smtClean="0"/>
              <a:t>lexicographic ordering</a:t>
            </a:r>
            <a:r>
              <a:rPr lang="en-US" dirty="0" smtClean="0"/>
              <a:t>  on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/>
                <a:ea typeface="Cambria Math"/>
              </a:rPr>
              <a:t>⨉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is defined by specifying that  (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 is less than (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), that is,</a:t>
            </a:r>
          </a:p>
          <a:p>
            <a:pPr marL="179388" indent="-179388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</a:t>
            </a:r>
            <a:r>
              <a:rPr lang="en-US" dirty="0" smtClean="0">
                <a:latin typeface="Cambria Math"/>
                <a:ea typeface="Cambria Math"/>
              </a:rPr>
              <a:t> ≺</a:t>
            </a:r>
            <a:r>
              <a:rPr lang="en-US" dirty="0" smtClean="0"/>
              <a:t> (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), either if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 ≺</a:t>
            </a:r>
            <a:r>
              <a:rPr lang="en-US" baseline="-25000" dirty="0" smtClean="0">
                <a:latin typeface="Cambria Math"/>
                <a:ea typeface="Cambria Math"/>
              </a:rPr>
              <a:t>1 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or if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 =</a:t>
            </a:r>
            <a:r>
              <a:rPr lang="en-US" baseline="-25000" dirty="0" smtClean="0">
                <a:latin typeface="Cambria Math"/>
                <a:ea typeface="Cambria Math"/>
              </a:rPr>
              <a:t> 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 ≺</a:t>
            </a:r>
            <a:r>
              <a:rPr lang="en-US" baseline="-25000" dirty="0" smtClean="0">
                <a:latin typeface="Cambria Math"/>
                <a:ea typeface="Cambria Math"/>
              </a:rPr>
              <a:t>2 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lexicographic order (with the equality being added) is a partial ordering on the </a:t>
            </a:r>
            <a:r>
              <a:rPr lang="en-US" dirty="0"/>
              <a:t>C</a:t>
            </a:r>
            <a:r>
              <a:rPr lang="en-US" dirty="0" smtClean="0"/>
              <a:t>artesian product of two </a:t>
            </a:r>
            <a:r>
              <a:rPr lang="en-US" dirty="0" err="1" smtClean="0"/>
              <a:t>posets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Example</a:t>
            </a:r>
            <a:r>
              <a:rPr lang="en-US" dirty="0" smtClean="0"/>
              <a:t>:  Consider strings of lowercase English letters. A lexicographic ordering can be defined using the ordering of the letters in the alphabet. This is the same ordering as that used in dictionaries.</a:t>
            </a:r>
          </a:p>
          <a:p>
            <a:pPr lvl="1"/>
            <a:r>
              <a:rPr lang="en-US" i="1" dirty="0" smtClean="0"/>
              <a:t>discreet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≺</a:t>
            </a:r>
            <a:r>
              <a:rPr lang="en-US" dirty="0" smtClean="0"/>
              <a:t> </a:t>
            </a:r>
            <a:r>
              <a:rPr lang="en-US" i="1" dirty="0" smtClean="0"/>
              <a:t>discrete</a:t>
            </a:r>
            <a:r>
              <a:rPr lang="en-US" dirty="0" smtClean="0"/>
              <a:t>, because these strings differ in the seventh position and </a:t>
            </a:r>
            <a:r>
              <a:rPr lang="en-US" i="1" dirty="0" smtClean="0"/>
              <a:t>e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≺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. </a:t>
            </a:r>
          </a:p>
          <a:p>
            <a:pPr lvl="1"/>
            <a:r>
              <a:rPr lang="en-US" i="1" dirty="0" smtClean="0"/>
              <a:t>discreet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≺</a:t>
            </a:r>
            <a:r>
              <a:rPr lang="en-US" dirty="0" smtClean="0"/>
              <a:t> </a:t>
            </a:r>
            <a:r>
              <a:rPr lang="en-US" i="1" dirty="0" smtClean="0"/>
              <a:t>discreetness</a:t>
            </a:r>
            <a:r>
              <a:rPr lang="en-US" dirty="0" smtClean="0"/>
              <a:t>, because the first eight letters agree, but the second string is longer.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Hasse</a:t>
            </a:r>
            <a:r>
              <a:rPr lang="en-US" dirty="0" smtClean="0"/>
              <a:t>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5105400"/>
          </a:xfrm>
        </p:spPr>
        <p:txBody>
          <a:bodyPr>
            <a:normAutofit fontScale="77500" lnSpcReduction="20000"/>
          </a:bodyPr>
          <a:lstStyle/>
          <a:p>
            <a:pPr marL="179388" indent="-179388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 err="1" smtClean="0">
                <a:solidFill>
                  <a:srgbClr val="FF0000"/>
                </a:solidFill>
              </a:rPr>
              <a:t>Hasse</a:t>
            </a:r>
            <a:r>
              <a:rPr lang="en-US" i="1" dirty="0" smtClean="0">
                <a:solidFill>
                  <a:srgbClr val="FF0000"/>
                </a:solidFill>
              </a:rPr>
              <a:t> diagram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哈斯圖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is a </a:t>
            </a:r>
            <a:r>
              <a:rPr lang="en-US" dirty="0" smtClean="0">
                <a:solidFill>
                  <a:srgbClr val="FF0000"/>
                </a:solidFill>
              </a:rPr>
              <a:t>visual representation of a partial ordering</a:t>
            </a:r>
            <a:r>
              <a:rPr lang="en-US" dirty="0" smtClean="0"/>
              <a:t> that remove edges that must be present because of the reflexive and transitive properties.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442913" lvl="1" indent="-263525"/>
            <a:endParaRPr lang="en-US" dirty="0" smtClean="0"/>
          </a:p>
          <a:p>
            <a:pPr marL="442913" lvl="1" indent="-263525"/>
            <a:r>
              <a:rPr lang="en-US" dirty="0" smtClean="0"/>
              <a:t>A partial ordering is shown in (a) of the figure above. </a:t>
            </a:r>
          </a:p>
          <a:p>
            <a:pPr marL="442913" lvl="1" indent="-263525"/>
            <a:r>
              <a:rPr lang="en-US" dirty="0" smtClean="0"/>
              <a:t>The loops due to the reflexive property are deleted in (b). </a:t>
            </a:r>
          </a:p>
          <a:p>
            <a:pPr marL="442913" lvl="1" indent="-263525"/>
            <a:r>
              <a:rPr lang="en-US" dirty="0" smtClean="0"/>
              <a:t>The edges that must be present due to the transitive property are deleted in (c). </a:t>
            </a:r>
          </a:p>
          <a:p>
            <a:pPr marL="442913" lvl="1" indent="-263525"/>
            <a:r>
              <a:rPr lang="en-US" dirty="0" smtClean="0"/>
              <a:t>The </a:t>
            </a:r>
            <a:r>
              <a:rPr lang="en-US" dirty="0" err="1" smtClean="0"/>
              <a:t>Hasse</a:t>
            </a:r>
            <a:r>
              <a:rPr lang="en-US" dirty="0" smtClean="0"/>
              <a:t> diagram for the partial ordering (a), is depicted in (c). </a:t>
            </a:r>
            <a:endParaRPr lang="en-US" dirty="0"/>
          </a:p>
        </p:txBody>
      </p:sp>
      <p:pic>
        <p:nvPicPr>
          <p:cNvPr id="4" name="Picture 3" descr="08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2405676"/>
            <a:ext cx="2971800" cy="2242524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Procedure for Constructing a   </a:t>
            </a:r>
            <a:r>
              <a:rPr lang="en-US" dirty="0" err="1" smtClean="0"/>
              <a:t>Hasse</a:t>
            </a:r>
            <a:r>
              <a:rPr lang="en-US" dirty="0" smtClean="0"/>
              <a:t>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92500" lnSpcReduction="10000"/>
          </a:bodyPr>
          <a:lstStyle/>
          <a:p>
            <a:pPr marL="263525" indent="-263525"/>
            <a:r>
              <a:rPr lang="en-US" dirty="0" smtClean="0"/>
              <a:t>To represent a finite </a:t>
            </a:r>
            <a:r>
              <a:rPr lang="en-US" dirty="0" err="1" smtClean="0"/>
              <a:t>poset</a:t>
            </a:r>
            <a:r>
              <a:rPr lang="en-US" dirty="0" smtClean="0"/>
              <a:t> (</a:t>
            </a:r>
            <a:r>
              <a:rPr lang="en-US" i="1" dirty="0" smtClean="0"/>
              <a:t>S</a:t>
            </a:r>
            <a:r>
              <a:rPr lang="en-US" dirty="0" smtClean="0"/>
              <a:t>,</a:t>
            </a:r>
            <a:r>
              <a:rPr lang="en-US" dirty="0" smtClean="0">
                <a:latin typeface="Cambria Math"/>
                <a:ea typeface="Cambria Math"/>
              </a:rPr>
              <a:t>≼</a:t>
            </a:r>
            <a:r>
              <a:rPr lang="en-US" dirty="0" smtClean="0"/>
              <a:t> ) using a </a:t>
            </a:r>
            <a:r>
              <a:rPr lang="en-US" dirty="0" err="1" smtClean="0"/>
              <a:t>Hasse</a:t>
            </a:r>
            <a:r>
              <a:rPr lang="en-US" dirty="0" smtClean="0"/>
              <a:t> diagram, start with the directed graph of the relation: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Remove the loops 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) present at every vertex due to the reflexive property.</a:t>
            </a:r>
          </a:p>
          <a:p>
            <a:pPr lvl="1"/>
            <a:r>
              <a:rPr lang="en-US" dirty="0" smtClean="0"/>
              <a:t>Remove all edges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for which there is an element </a:t>
            </a:r>
            <a:r>
              <a:rPr lang="en-US" i="1" dirty="0" smtClean="0"/>
              <a:t>z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i="1" dirty="0" smtClean="0"/>
              <a:t>S</a:t>
            </a:r>
            <a:r>
              <a:rPr lang="en-US" dirty="0" smtClean="0"/>
              <a:t> such that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≺ </a:t>
            </a:r>
            <a:r>
              <a:rPr lang="en-US" i="1" dirty="0" smtClean="0"/>
              <a:t>z</a:t>
            </a:r>
            <a:r>
              <a:rPr lang="en-US" dirty="0" smtClean="0"/>
              <a:t> and </a:t>
            </a:r>
            <a:r>
              <a:rPr lang="en-US" i="1" dirty="0" smtClean="0"/>
              <a:t>z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≺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r>
              <a:rPr lang="en-US" dirty="0" smtClean="0"/>
              <a:t>. These are the edges that must be present due to the transitive property. </a:t>
            </a:r>
          </a:p>
          <a:p>
            <a:pPr lvl="1"/>
            <a:r>
              <a:rPr lang="en-US" dirty="0" smtClean="0"/>
              <a:t>Arrange each edge so that its initial vertex is below the terminal vertex.</a:t>
            </a:r>
          </a:p>
          <a:p>
            <a:pPr lvl="1"/>
            <a:r>
              <a:rPr lang="en-US" dirty="0" smtClean="0"/>
              <a:t>Remove all the arrows, because all edges point upwards toward their terminal vertex.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4ACE-077B-4F3D-B17F-1A8A38C84BF5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19125" y="1960563"/>
            <a:ext cx="7839075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ea typeface="新細明體" pitchFamily="18" charset="-120"/>
              </a:rPr>
              <a:t>Let A = {1, 2, 3, 9, 19} and consider the “divides” relation on </a:t>
            </a:r>
            <a:r>
              <a:rPr lang="en-US" altLang="zh-TW" sz="2800" i="1" dirty="0"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800" dirty="0">
                <a:ea typeface="新細明體" pitchFamily="18" charset="-12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TW" sz="2800" dirty="0">
                <a:ea typeface="新細明體" pitchFamily="18" charset="-120"/>
              </a:rPr>
              <a:t>	For all </a:t>
            </a:r>
          </a:p>
        </p:txBody>
      </p:sp>
      <p:graphicFrame>
        <p:nvGraphicFramePr>
          <p:cNvPr id="9114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781300" y="3108325"/>
          <a:ext cx="6057900" cy="466725"/>
        </p:xfrm>
        <a:graphic>
          <a:graphicData uri="http://schemas.openxmlformats.org/presentationml/2006/ole">
            <p:oleObj spid="_x0000_s62489" name="Equation" r:id="rId4" imgW="2641600" imgH="203200" progId="">
              <p:embed/>
            </p:oleObj>
          </a:graphicData>
        </a:graphic>
      </p:graphicFrame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1158875" y="49180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144" name="Oval 8"/>
          <p:cNvSpPr>
            <a:spLocks noChangeArrowheads="1"/>
          </p:cNvSpPr>
          <p:nvPr/>
        </p:nvSpPr>
        <p:spPr bwMode="auto">
          <a:xfrm>
            <a:off x="2408238" y="4095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145" name="Oval 9"/>
          <p:cNvSpPr>
            <a:spLocks noChangeArrowheads="1"/>
          </p:cNvSpPr>
          <p:nvPr/>
        </p:nvSpPr>
        <p:spPr bwMode="auto">
          <a:xfrm>
            <a:off x="3505200" y="46545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146" name="Oval 10"/>
          <p:cNvSpPr>
            <a:spLocks noChangeArrowheads="1"/>
          </p:cNvSpPr>
          <p:nvPr/>
        </p:nvSpPr>
        <p:spPr bwMode="auto">
          <a:xfrm>
            <a:off x="2001838" y="55880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147" name="Oval 11"/>
          <p:cNvSpPr>
            <a:spLocks noChangeArrowheads="1"/>
          </p:cNvSpPr>
          <p:nvPr/>
        </p:nvSpPr>
        <p:spPr bwMode="auto">
          <a:xfrm>
            <a:off x="3068638" y="52863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1798638" y="5676900"/>
            <a:ext cx="40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1</a:t>
            </a:r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619125" y="4733925"/>
            <a:ext cx="40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3235325" y="5197475"/>
            <a:ext cx="40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3794125" y="4470400"/>
            <a:ext cx="40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9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2493963" y="3757613"/>
            <a:ext cx="538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18</a:t>
            </a:r>
          </a:p>
        </p:txBody>
      </p:sp>
      <p:sp>
        <p:nvSpPr>
          <p:cNvPr id="91153" name="Oval 17"/>
          <p:cNvSpPr>
            <a:spLocks noChangeArrowheads="1"/>
          </p:cNvSpPr>
          <p:nvPr/>
        </p:nvSpPr>
        <p:spPr bwMode="auto">
          <a:xfrm>
            <a:off x="2224088" y="3878263"/>
            <a:ext cx="277812" cy="2778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154" name="Oval 18"/>
          <p:cNvSpPr>
            <a:spLocks noChangeArrowheads="1"/>
          </p:cNvSpPr>
          <p:nvPr/>
        </p:nvSpPr>
        <p:spPr bwMode="auto">
          <a:xfrm>
            <a:off x="2001838" y="5588000"/>
            <a:ext cx="277812" cy="2778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155" name="Oval 19"/>
          <p:cNvSpPr>
            <a:spLocks noChangeArrowheads="1"/>
          </p:cNvSpPr>
          <p:nvPr/>
        </p:nvSpPr>
        <p:spPr bwMode="auto">
          <a:xfrm>
            <a:off x="3444875" y="4405313"/>
            <a:ext cx="277813" cy="2778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156" name="Oval 20"/>
          <p:cNvSpPr>
            <a:spLocks noChangeArrowheads="1"/>
          </p:cNvSpPr>
          <p:nvPr/>
        </p:nvSpPr>
        <p:spPr bwMode="auto">
          <a:xfrm>
            <a:off x="2986088" y="5356225"/>
            <a:ext cx="277812" cy="2778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157" name="Oval 21"/>
          <p:cNvSpPr>
            <a:spLocks noChangeArrowheads="1"/>
          </p:cNvSpPr>
          <p:nvPr/>
        </p:nvSpPr>
        <p:spPr bwMode="auto">
          <a:xfrm>
            <a:off x="969963" y="4729163"/>
            <a:ext cx="277812" cy="2778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158" name="AutoShape 22"/>
          <p:cNvSpPr>
            <a:spLocks noChangeArrowheads="1"/>
          </p:cNvSpPr>
          <p:nvPr/>
        </p:nvSpPr>
        <p:spPr bwMode="auto">
          <a:xfrm>
            <a:off x="2216150" y="5629275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159" name="AutoShape 23"/>
          <p:cNvSpPr>
            <a:spLocks noChangeArrowheads="1"/>
          </p:cNvSpPr>
          <p:nvPr/>
        </p:nvSpPr>
        <p:spPr bwMode="auto">
          <a:xfrm>
            <a:off x="3200400" y="5422900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160" name="AutoShape 24"/>
          <p:cNvSpPr>
            <a:spLocks noChangeArrowheads="1"/>
          </p:cNvSpPr>
          <p:nvPr/>
        </p:nvSpPr>
        <p:spPr bwMode="auto">
          <a:xfrm>
            <a:off x="3656013" y="4471988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91161" name="AutoShape 25"/>
          <p:cNvSpPr>
            <a:spLocks noChangeArrowheads="1"/>
          </p:cNvSpPr>
          <p:nvPr/>
        </p:nvSpPr>
        <p:spPr bwMode="auto">
          <a:xfrm rot="-1196166">
            <a:off x="2435225" y="3878263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91162" name="AutoShape 26"/>
          <p:cNvSpPr>
            <a:spLocks noChangeArrowheads="1"/>
          </p:cNvSpPr>
          <p:nvPr/>
        </p:nvSpPr>
        <p:spPr bwMode="auto">
          <a:xfrm rot="15382196">
            <a:off x="1035050" y="4683125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TW" altLang="zh-TW"/>
          </a:p>
        </p:txBody>
      </p:sp>
      <p:sp>
        <p:nvSpPr>
          <p:cNvPr id="91163" name="Line 27"/>
          <p:cNvSpPr>
            <a:spLocks noChangeShapeType="1"/>
          </p:cNvSpPr>
          <p:nvPr/>
        </p:nvSpPr>
        <p:spPr bwMode="auto">
          <a:xfrm flipH="1" flipV="1">
            <a:off x="1247775" y="5006975"/>
            <a:ext cx="754063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 flipV="1">
            <a:off x="2001838" y="4124325"/>
            <a:ext cx="433387" cy="150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91166" name="Freeform 30"/>
          <p:cNvSpPr>
            <a:spLocks/>
          </p:cNvSpPr>
          <p:nvPr/>
        </p:nvSpPr>
        <p:spPr bwMode="auto">
          <a:xfrm>
            <a:off x="2041525" y="4702175"/>
            <a:ext cx="1485900" cy="920750"/>
          </a:xfrm>
          <a:custGeom>
            <a:avLst/>
            <a:gdLst/>
            <a:ahLst/>
            <a:cxnLst>
              <a:cxn ang="0">
                <a:pos x="0" y="580"/>
              </a:cxn>
              <a:cxn ang="0">
                <a:pos x="356" y="134"/>
              </a:cxn>
              <a:cxn ang="0">
                <a:pos x="936" y="0"/>
              </a:cxn>
            </a:cxnLst>
            <a:rect l="0" t="0" r="r" b="b"/>
            <a:pathLst>
              <a:path w="936" h="580">
                <a:moveTo>
                  <a:pt x="0" y="580"/>
                </a:moveTo>
                <a:cubicBezTo>
                  <a:pt x="100" y="405"/>
                  <a:pt x="200" y="231"/>
                  <a:pt x="356" y="134"/>
                </a:cubicBezTo>
                <a:cubicBezTo>
                  <a:pt x="512" y="37"/>
                  <a:pt x="724" y="18"/>
                  <a:pt x="9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91167" name="Freeform 31"/>
          <p:cNvSpPr>
            <a:spLocks/>
          </p:cNvSpPr>
          <p:nvPr/>
        </p:nvSpPr>
        <p:spPr bwMode="auto">
          <a:xfrm>
            <a:off x="2027238" y="5140325"/>
            <a:ext cx="1050925" cy="490538"/>
          </a:xfrm>
          <a:custGeom>
            <a:avLst/>
            <a:gdLst/>
            <a:ahLst/>
            <a:cxnLst>
              <a:cxn ang="0">
                <a:pos x="19" y="285"/>
              </a:cxn>
              <a:cxn ang="0">
                <a:pos x="53" y="266"/>
              </a:cxn>
              <a:cxn ang="0">
                <a:pos x="336" y="26"/>
              </a:cxn>
              <a:cxn ang="0">
                <a:pos x="662" y="108"/>
              </a:cxn>
            </a:cxnLst>
            <a:rect l="0" t="0" r="r" b="b"/>
            <a:pathLst>
              <a:path w="662" h="309">
                <a:moveTo>
                  <a:pt x="19" y="285"/>
                </a:moveTo>
                <a:cubicBezTo>
                  <a:pt x="9" y="297"/>
                  <a:pt x="0" y="309"/>
                  <a:pt x="53" y="266"/>
                </a:cubicBezTo>
                <a:cubicBezTo>
                  <a:pt x="106" y="223"/>
                  <a:pt x="234" y="52"/>
                  <a:pt x="336" y="26"/>
                </a:cubicBezTo>
                <a:cubicBezTo>
                  <a:pt x="438" y="0"/>
                  <a:pt x="550" y="54"/>
                  <a:pt x="662" y="1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91168" name="AutoShape 32"/>
          <p:cNvSpPr>
            <a:spLocks noChangeArrowheads="1"/>
          </p:cNvSpPr>
          <p:nvPr/>
        </p:nvSpPr>
        <p:spPr bwMode="auto">
          <a:xfrm rot="570851">
            <a:off x="2230438" y="4616450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169" name="AutoShape 33"/>
          <p:cNvSpPr>
            <a:spLocks noChangeArrowheads="1"/>
          </p:cNvSpPr>
          <p:nvPr/>
        </p:nvSpPr>
        <p:spPr bwMode="auto">
          <a:xfrm rot="2933260">
            <a:off x="2524125" y="4860925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170" name="AutoShape 34"/>
          <p:cNvSpPr>
            <a:spLocks noChangeArrowheads="1"/>
          </p:cNvSpPr>
          <p:nvPr/>
        </p:nvSpPr>
        <p:spPr bwMode="auto">
          <a:xfrm rot="-14975419">
            <a:off x="2759075" y="5116513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171" name="AutoShape 35"/>
          <p:cNvSpPr>
            <a:spLocks noChangeArrowheads="1"/>
          </p:cNvSpPr>
          <p:nvPr/>
        </p:nvSpPr>
        <p:spPr bwMode="auto">
          <a:xfrm rot="-3303410">
            <a:off x="1646238" y="5276850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172" name="Line 36"/>
          <p:cNvSpPr>
            <a:spLocks noChangeShapeType="1"/>
          </p:cNvSpPr>
          <p:nvPr/>
        </p:nvSpPr>
        <p:spPr bwMode="auto">
          <a:xfrm flipV="1">
            <a:off x="1158875" y="4156075"/>
            <a:ext cx="1276350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91173" name="AutoShape 37"/>
          <p:cNvSpPr>
            <a:spLocks noChangeArrowheads="1"/>
          </p:cNvSpPr>
          <p:nvPr/>
        </p:nvSpPr>
        <p:spPr bwMode="auto">
          <a:xfrm rot="3109939">
            <a:off x="1770063" y="4489450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174" name="Line 38"/>
          <p:cNvSpPr>
            <a:spLocks noChangeShapeType="1"/>
          </p:cNvSpPr>
          <p:nvPr/>
        </p:nvSpPr>
        <p:spPr bwMode="auto">
          <a:xfrm flipH="1" flipV="1">
            <a:off x="2489200" y="4156075"/>
            <a:ext cx="1038225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91175" name="AutoShape 39"/>
          <p:cNvSpPr>
            <a:spLocks noChangeArrowheads="1"/>
          </p:cNvSpPr>
          <p:nvPr/>
        </p:nvSpPr>
        <p:spPr bwMode="auto">
          <a:xfrm rot="-3625092">
            <a:off x="2947988" y="4327525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176" name="Line 40"/>
          <p:cNvSpPr>
            <a:spLocks noChangeShapeType="1"/>
          </p:cNvSpPr>
          <p:nvPr/>
        </p:nvSpPr>
        <p:spPr bwMode="auto">
          <a:xfrm flipV="1">
            <a:off x="3078163" y="4718050"/>
            <a:ext cx="449262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91177" name="AutoShape 41"/>
          <p:cNvSpPr>
            <a:spLocks noChangeArrowheads="1"/>
          </p:cNvSpPr>
          <p:nvPr/>
        </p:nvSpPr>
        <p:spPr bwMode="auto">
          <a:xfrm rot="2284427">
            <a:off x="3292475" y="4897438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178" name="Line 42"/>
          <p:cNvSpPr>
            <a:spLocks noChangeShapeType="1"/>
          </p:cNvSpPr>
          <p:nvPr/>
        </p:nvSpPr>
        <p:spPr bwMode="auto">
          <a:xfrm flipH="1" flipV="1">
            <a:off x="2489200" y="4156075"/>
            <a:ext cx="588963" cy="1155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91179" name="AutoShape 43"/>
          <p:cNvSpPr>
            <a:spLocks noChangeArrowheads="1"/>
          </p:cNvSpPr>
          <p:nvPr/>
        </p:nvSpPr>
        <p:spPr bwMode="auto">
          <a:xfrm rot="-1657483">
            <a:off x="2667000" y="4492625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4800-4CA9-4B13-B7AC-FA6492F51532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619125" y="1881188"/>
            <a:ext cx="7839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000">
                <a:ea typeface="新細明體" pitchFamily="18" charset="-120"/>
              </a:rPr>
              <a:t>Eliminate the loops at all the vertices.</a:t>
            </a:r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1158875" y="49180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2408238" y="4095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3191" name="Oval 7"/>
          <p:cNvSpPr>
            <a:spLocks noChangeArrowheads="1"/>
          </p:cNvSpPr>
          <p:nvPr/>
        </p:nvSpPr>
        <p:spPr bwMode="auto">
          <a:xfrm>
            <a:off x="3505200" y="46545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2001838" y="55880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3068638" y="52863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1798638" y="5676900"/>
            <a:ext cx="40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1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619125" y="4733925"/>
            <a:ext cx="40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3235325" y="5197475"/>
            <a:ext cx="40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3794125" y="4470400"/>
            <a:ext cx="40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9</a:t>
            </a: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2493963" y="3757613"/>
            <a:ext cx="538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18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969963" y="3878263"/>
            <a:ext cx="2774950" cy="1987550"/>
            <a:chOff x="611" y="2443"/>
            <a:chExt cx="1748" cy="1252"/>
          </a:xfrm>
        </p:grpSpPr>
        <p:sp>
          <p:nvSpPr>
            <p:cNvPr id="93199" name="Oval 15"/>
            <p:cNvSpPr>
              <a:spLocks noChangeArrowheads="1"/>
            </p:cNvSpPr>
            <p:nvPr/>
          </p:nvSpPr>
          <p:spPr bwMode="auto">
            <a:xfrm>
              <a:off x="1401" y="2443"/>
              <a:ext cx="175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200" name="Oval 16"/>
            <p:cNvSpPr>
              <a:spLocks noChangeArrowheads="1"/>
            </p:cNvSpPr>
            <p:nvPr/>
          </p:nvSpPr>
          <p:spPr bwMode="auto">
            <a:xfrm>
              <a:off x="1261" y="3520"/>
              <a:ext cx="175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201" name="Oval 17"/>
            <p:cNvSpPr>
              <a:spLocks noChangeArrowheads="1"/>
            </p:cNvSpPr>
            <p:nvPr/>
          </p:nvSpPr>
          <p:spPr bwMode="auto">
            <a:xfrm>
              <a:off x="2170" y="2775"/>
              <a:ext cx="175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202" name="Oval 18"/>
            <p:cNvSpPr>
              <a:spLocks noChangeArrowheads="1"/>
            </p:cNvSpPr>
            <p:nvPr/>
          </p:nvSpPr>
          <p:spPr bwMode="auto">
            <a:xfrm>
              <a:off x="1881" y="3374"/>
              <a:ext cx="175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203" name="Oval 19"/>
            <p:cNvSpPr>
              <a:spLocks noChangeArrowheads="1"/>
            </p:cNvSpPr>
            <p:nvPr/>
          </p:nvSpPr>
          <p:spPr bwMode="auto">
            <a:xfrm>
              <a:off x="611" y="2979"/>
              <a:ext cx="175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204" name="AutoShape 20"/>
            <p:cNvSpPr>
              <a:spLocks noChangeArrowheads="1"/>
            </p:cNvSpPr>
            <p:nvPr/>
          </p:nvSpPr>
          <p:spPr bwMode="auto">
            <a:xfrm>
              <a:off x="1396" y="3546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205" name="AutoShape 21"/>
            <p:cNvSpPr>
              <a:spLocks noChangeArrowheads="1"/>
            </p:cNvSpPr>
            <p:nvPr/>
          </p:nvSpPr>
          <p:spPr bwMode="auto">
            <a:xfrm>
              <a:off x="2016" y="3416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206" name="AutoShape 22"/>
            <p:cNvSpPr>
              <a:spLocks noChangeArrowheads="1"/>
            </p:cNvSpPr>
            <p:nvPr/>
          </p:nvSpPr>
          <p:spPr bwMode="auto">
            <a:xfrm>
              <a:off x="2303" y="2817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/>
            </a:p>
          </p:txBody>
        </p:sp>
        <p:sp>
          <p:nvSpPr>
            <p:cNvPr id="93207" name="AutoShape 23"/>
            <p:cNvSpPr>
              <a:spLocks noChangeArrowheads="1"/>
            </p:cNvSpPr>
            <p:nvPr/>
          </p:nvSpPr>
          <p:spPr bwMode="auto">
            <a:xfrm rot="-1196166">
              <a:off x="1534" y="2443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/>
            </a:p>
          </p:txBody>
        </p:sp>
        <p:sp>
          <p:nvSpPr>
            <p:cNvPr id="93208" name="AutoShape 24"/>
            <p:cNvSpPr>
              <a:spLocks noChangeArrowheads="1"/>
            </p:cNvSpPr>
            <p:nvPr/>
          </p:nvSpPr>
          <p:spPr bwMode="auto">
            <a:xfrm rot="15382196">
              <a:off x="652" y="2950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zh-TW" altLang="zh-TW"/>
            </a:p>
          </p:txBody>
        </p:sp>
      </p:grpSp>
      <p:sp>
        <p:nvSpPr>
          <p:cNvPr id="93209" name="Line 25"/>
          <p:cNvSpPr>
            <a:spLocks noChangeShapeType="1"/>
          </p:cNvSpPr>
          <p:nvPr/>
        </p:nvSpPr>
        <p:spPr bwMode="auto">
          <a:xfrm flipH="1" flipV="1">
            <a:off x="1247775" y="5006975"/>
            <a:ext cx="754063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93212" name="Freeform 28"/>
          <p:cNvSpPr>
            <a:spLocks/>
          </p:cNvSpPr>
          <p:nvPr/>
        </p:nvSpPr>
        <p:spPr bwMode="auto">
          <a:xfrm>
            <a:off x="2027238" y="5140325"/>
            <a:ext cx="1050925" cy="490538"/>
          </a:xfrm>
          <a:custGeom>
            <a:avLst/>
            <a:gdLst/>
            <a:ahLst/>
            <a:cxnLst>
              <a:cxn ang="0">
                <a:pos x="19" y="285"/>
              </a:cxn>
              <a:cxn ang="0">
                <a:pos x="53" y="266"/>
              </a:cxn>
              <a:cxn ang="0">
                <a:pos x="336" y="26"/>
              </a:cxn>
              <a:cxn ang="0">
                <a:pos x="662" y="108"/>
              </a:cxn>
            </a:cxnLst>
            <a:rect l="0" t="0" r="r" b="b"/>
            <a:pathLst>
              <a:path w="662" h="309">
                <a:moveTo>
                  <a:pt x="19" y="285"/>
                </a:moveTo>
                <a:cubicBezTo>
                  <a:pt x="9" y="297"/>
                  <a:pt x="0" y="309"/>
                  <a:pt x="53" y="266"/>
                </a:cubicBezTo>
                <a:cubicBezTo>
                  <a:pt x="106" y="223"/>
                  <a:pt x="234" y="52"/>
                  <a:pt x="336" y="26"/>
                </a:cubicBezTo>
                <a:cubicBezTo>
                  <a:pt x="438" y="0"/>
                  <a:pt x="550" y="54"/>
                  <a:pt x="662" y="1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93217" name="Line 33"/>
          <p:cNvSpPr>
            <a:spLocks noChangeShapeType="1"/>
          </p:cNvSpPr>
          <p:nvPr/>
        </p:nvSpPr>
        <p:spPr bwMode="auto">
          <a:xfrm flipV="1">
            <a:off x="1158875" y="4156075"/>
            <a:ext cx="1276350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93219" name="Line 35"/>
          <p:cNvSpPr>
            <a:spLocks noChangeShapeType="1"/>
          </p:cNvSpPr>
          <p:nvPr/>
        </p:nvSpPr>
        <p:spPr bwMode="auto">
          <a:xfrm flipH="1" flipV="1">
            <a:off x="2489200" y="4156075"/>
            <a:ext cx="1038225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93221" name="Line 37"/>
          <p:cNvSpPr>
            <a:spLocks noChangeShapeType="1"/>
          </p:cNvSpPr>
          <p:nvPr/>
        </p:nvSpPr>
        <p:spPr bwMode="auto">
          <a:xfrm flipV="1">
            <a:off x="3078163" y="4718050"/>
            <a:ext cx="449262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1611313" y="4362450"/>
            <a:ext cx="1770062" cy="1038225"/>
            <a:chOff x="1015" y="2748"/>
            <a:chExt cx="1115" cy="654"/>
          </a:xfrm>
        </p:grpSpPr>
        <p:sp>
          <p:nvSpPr>
            <p:cNvPr id="93215" name="AutoShape 31"/>
            <p:cNvSpPr>
              <a:spLocks noChangeArrowheads="1"/>
            </p:cNvSpPr>
            <p:nvPr/>
          </p:nvSpPr>
          <p:spPr bwMode="auto">
            <a:xfrm rot="-14975419">
              <a:off x="1738" y="3223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216" name="AutoShape 32"/>
            <p:cNvSpPr>
              <a:spLocks noChangeArrowheads="1"/>
            </p:cNvSpPr>
            <p:nvPr/>
          </p:nvSpPr>
          <p:spPr bwMode="auto">
            <a:xfrm rot="-3303410">
              <a:off x="1037" y="3324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218" name="AutoShape 34"/>
            <p:cNvSpPr>
              <a:spLocks noChangeArrowheads="1"/>
            </p:cNvSpPr>
            <p:nvPr/>
          </p:nvSpPr>
          <p:spPr bwMode="auto">
            <a:xfrm rot="3109939">
              <a:off x="1115" y="2828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220" name="AutoShape 36"/>
            <p:cNvSpPr>
              <a:spLocks noChangeArrowheads="1"/>
            </p:cNvSpPr>
            <p:nvPr/>
          </p:nvSpPr>
          <p:spPr bwMode="auto">
            <a:xfrm rot="-3625092">
              <a:off x="1857" y="2726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222" name="AutoShape 38"/>
            <p:cNvSpPr>
              <a:spLocks noChangeArrowheads="1"/>
            </p:cNvSpPr>
            <p:nvPr/>
          </p:nvSpPr>
          <p:spPr bwMode="auto">
            <a:xfrm rot="2284427">
              <a:off x="2074" y="3085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001838" y="4124325"/>
            <a:ext cx="1525587" cy="1504950"/>
            <a:chOff x="1261" y="2598"/>
            <a:chExt cx="961" cy="948"/>
          </a:xfrm>
        </p:grpSpPr>
        <p:sp>
          <p:nvSpPr>
            <p:cNvPr id="93210" name="Line 26"/>
            <p:cNvSpPr>
              <a:spLocks noChangeShapeType="1"/>
            </p:cNvSpPr>
            <p:nvPr/>
          </p:nvSpPr>
          <p:spPr bwMode="auto">
            <a:xfrm flipV="1">
              <a:off x="1261" y="2598"/>
              <a:ext cx="273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93211" name="Freeform 27"/>
            <p:cNvSpPr>
              <a:spLocks/>
            </p:cNvSpPr>
            <p:nvPr/>
          </p:nvSpPr>
          <p:spPr bwMode="auto">
            <a:xfrm>
              <a:off x="1286" y="2962"/>
              <a:ext cx="936" cy="580"/>
            </a:xfrm>
            <a:custGeom>
              <a:avLst/>
              <a:gdLst/>
              <a:ahLst/>
              <a:cxnLst>
                <a:cxn ang="0">
                  <a:pos x="0" y="580"/>
                </a:cxn>
                <a:cxn ang="0">
                  <a:pos x="356" y="134"/>
                </a:cxn>
                <a:cxn ang="0">
                  <a:pos x="936" y="0"/>
                </a:cxn>
              </a:cxnLst>
              <a:rect l="0" t="0" r="r" b="b"/>
              <a:pathLst>
                <a:path w="936" h="580">
                  <a:moveTo>
                    <a:pt x="0" y="580"/>
                  </a:moveTo>
                  <a:cubicBezTo>
                    <a:pt x="100" y="405"/>
                    <a:pt x="200" y="231"/>
                    <a:pt x="356" y="134"/>
                  </a:cubicBezTo>
                  <a:cubicBezTo>
                    <a:pt x="512" y="37"/>
                    <a:pt x="724" y="18"/>
                    <a:pt x="93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93213" name="AutoShape 29"/>
            <p:cNvSpPr>
              <a:spLocks noChangeArrowheads="1"/>
            </p:cNvSpPr>
            <p:nvPr/>
          </p:nvSpPr>
          <p:spPr bwMode="auto">
            <a:xfrm rot="570851">
              <a:off x="1405" y="2908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214" name="AutoShape 30"/>
            <p:cNvSpPr>
              <a:spLocks noChangeArrowheads="1"/>
            </p:cNvSpPr>
            <p:nvPr/>
          </p:nvSpPr>
          <p:spPr bwMode="auto">
            <a:xfrm rot="2933260">
              <a:off x="1590" y="3062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223" name="Line 39"/>
            <p:cNvSpPr>
              <a:spLocks noChangeShapeType="1"/>
            </p:cNvSpPr>
            <p:nvPr/>
          </p:nvSpPr>
          <p:spPr bwMode="auto">
            <a:xfrm flipH="1" flipV="1">
              <a:off x="1568" y="2618"/>
              <a:ext cx="371" cy="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93224" name="AutoShape 40"/>
            <p:cNvSpPr>
              <a:spLocks noChangeArrowheads="1"/>
            </p:cNvSpPr>
            <p:nvPr/>
          </p:nvSpPr>
          <p:spPr bwMode="auto">
            <a:xfrm rot="-1657483">
              <a:off x="1680" y="2830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93227" name="Text Box 43"/>
          <p:cNvSpPr txBox="1">
            <a:spLocks noChangeArrowheads="1"/>
          </p:cNvSpPr>
          <p:nvPr/>
        </p:nvSpPr>
        <p:spPr bwMode="auto">
          <a:xfrm>
            <a:off x="612775" y="2247900"/>
            <a:ext cx="7839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000">
                <a:ea typeface="新細明體" pitchFamily="18" charset="-120"/>
              </a:rPr>
              <a:t>Eliminate all arrows whose existence is implied by the transitive property.</a:t>
            </a:r>
          </a:p>
        </p:txBody>
      </p:sp>
      <p:sp>
        <p:nvSpPr>
          <p:cNvPr id="93229" name="Text Box 45"/>
          <p:cNvSpPr txBox="1">
            <a:spLocks noChangeArrowheads="1"/>
          </p:cNvSpPr>
          <p:nvPr/>
        </p:nvSpPr>
        <p:spPr bwMode="auto">
          <a:xfrm>
            <a:off x="614363" y="2860675"/>
            <a:ext cx="7839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000">
                <a:ea typeface="新細明體" pitchFamily="18" charset="-120"/>
              </a:rPr>
              <a:t>Eliminate the direction indicators on the arrows.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27" grpId="0"/>
      <p:bldP spid="9322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1EB3-ED4D-4F2B-AD25-77856AA11FDF}" type="slidenum">
              <a:rPr lang="en-US" altLang="zh-TW"/>
              <a:pPr/>
              <a:t>55</a:t>
            </a:fld>
            <a:endParaRPr lang="en-US" altLang="zh-TW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04800"/>
            <a:ext cx="5562599" cy="53975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</p:pic>
      <p:pic>
        <p:nvPicPr>
          <p:cNvPr id="1986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1066800"/>
            <a:ext cx="5562600" cy="563880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2BF1-153C-4755-98D7-1A728AFB820B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52400" y="1676400"/>
            <a:ext cx="6934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9388" indent="-179388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TW" sz="2400" i="1" dirty="0"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 is a </a:t>
            </a:r>
            <a:r>
              <a:rPr lang="en-US" altLang="zh-TW" sz="2400" i="1" dirty="0">
                <a:solidFill>
                  <a:srgbClr val="FF0000"/>
                </a:solidFill>
                <a:ea typeface="新細明體" pitchFamily="18" charset="-120"/>
              </a:rPr>
              <a:t>maximal</a:t>
            </a:r>
            <a:r>
              <a:rPr lang="en-US" altLang="zh-TW" sz="2400" dirty="0">
                <a:ea typeface="新細明體" pitchFamily="18" charset="-120"/>
              </a:rPr>
              <a:t> in the </a:t>
            </a:r>
            <a:r>
              <a:rPr lang="en-US" altLang="zh-TW" sz="2400" dirty="0" err="1">
                <a:ea typeface="新細明體" pitchFamily="18" charset="-120"/>
              </a:rPr>
              <a:t>poset</a:t>
            </a:r>
            <a:r>
              <a:rPr lang="en-US" altLang="zh-TW" sz="2400" dirty="0">
                <a:ea typeface="新細明體" pitchFamily="18" charset="-120"/>
              </a:rPr>
              <a:t> (S, </a:t>
            </a:r>
            <a:r>
              <a:rPr lang="en-US" altLang="zh-TW" sz="2400" dirty="0" smtClean="0">
                <a:latin typeface="Cambria Math"/>
                <a:ea typeface="Cambria Math"/>
              </a:rPr>
              <a:t>≼</a:t>
            </a:r>
            <a:r>
              <a:rPr lang="en-US" altLang="zh-TW" sz="2400" dirty="0" smtClean="0">
                <a:ea typeface="新細明體" pitchFamily="18" charset="-120"/>
              </a:rPr>
              <a:t>)  </a:t>
            </a:r>
            <a:r>
              <a:rPr lang="en-US" altLang="zh-TW" sz="2400" dirty="0">
                <a:ea typeface="新細明體" pitchFamily="18" charset="-120"/>
              </a:rPr>
              <a:t>if there is </a:t>
            </a:r>
            <a:r>
              <a:rPr lang="en-US" altLang="zh-TW" sz="2400" dirty="0" smtClean="0">
                <a:ea typeface="新細明體" pitchFamily="18" charset="-120"/>
              </a:rPr>
              <a:t>no element </a:t>
            </a:r>
            <a:r>
              <a:rPr lang="en-US" altLang="zh-TW" sz="2400" dirty="0" err="1" smtClean="0">
                <a:ea typeface="新細明體" pitchFamily="18" charset="-120"/>
              </a:rPr>
              <a:t>b</a:t>
            </a:r>
            <a:r>
              <a:rPr lang="en-US" altLang="zh-TW" sz="2400" dirty="0" err="1" smtClean="0">
                <a:ea typeface="新細明體" pitchFamily="18" charset="-120"/>
                <a:sym typeface="Symbol"/>
              </a:rPr>
              <a:t></a:t>
            </a:r>
            <a:r>
              <a:rPr lang="en-US" altLang="zh-TW" sz="2400" dirty="0" err="1" smtClean="0">
                <a:ea typeface="新細明體" pitchFamily="18" charset="-120"/>
              </a:rPr>
              <a:t>S</a:t>
            </a:r>
            <a:r>
              <a:rPr lang="en-US" altLang="zh-TW" sz="2400" dirty="0" smtClean="0">
                <a:ea typeface="新細明體" pitchFamily="18" charset="-120"/>
              </a:rPr>
              <a:t> such </a:t>
            </a:r>
            <a:r>
              <a:rPr lang="en-US" altLang="zh-TW" sz="2400" dirty="0">
                <a:ea typeface="新細明體" pitchFamily="18" charset="-120"/>
              </a:rPr>
              <a:t>that  </a:t>
            </a:r>
            <a:r>
              <a:rPr lang="en-US" altLang="zh-TW" sz="2400" i="1" dirty="0">
                <a:latin typeface="Times New Roman" pitchFamily="18" charset="0"/>
                <a:ea typeface="新細明體" pitchFamily="18" charset="-120"/>
              </a:rPr>
              <a:t>a </a:t>
            </a:r>
            <a:r>
              <a:rPr lang="en-US" altLang="zh-TW" sz="2400" dirty="0" smtClean="0">
                <a:latin typeface="Cambria Math"/>
                <a:ea typeface="Cambria Math"/>
              </a:rPr>
              <a:t>≼</a:t>
            </a:r>
            <a:r>
              <a:rPr lang="en-US" altLang="zh-TW" sz="2400" i="1" dirty="0" smtClean="0">
                <a:latin typeface="Times New Roman" pitchFamily="18" charset="0"/>
                <a:ea typeface="新細明體" pitchFamily="18" charset="-120"/>
              </a:rPr>
              <a:t>b</a:t>
            </a:r>
            <a:r>
              <a:rPr lang="en-US" altLang="zh-TW" sz="2400" dirty="0">
                <a:ea typeface="新細明體" pitchFamily="18" charset="-120"/>
              </a:rPr>
              <a:t>.  </a:t>
            </a:r>
            <a:endParaRPr lang="en-US" altLang="zh-TW" sz="2400" dirty="0" smtClean="0">
              <a:ea typeface="新細明體" pitchFamily="18" charset="-120"/>
            </a:endParaRPr>
          </a:p>
          <a:p>
            <a:pPr marL="179388" indent="-179388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TW" sz="2400" dirty="0" smtClean="0">
                <a:ea typeface="新細明體" pitchFamily="18" charset="-120"/>
              </a:rPr>
              <a:t>Similarly</a:t>
            </a:r>
            <a:r>
              <a:rPr lang="en-US" altLang="zh-TW" sz="2400" dirty="0">
                <a:ea typeface="新細明體" pitchFamily="18" charset="-120"/>
              </a:rPr>
              <a:t>, an element of a </a:t>
            </a:r>
            <a:r>
              <a:rPr lang="en-US" altLang="zh-TW" sz="2400" dirty="0" err="1">
                <a:ea typeface="新細明體" pitchFamily="18" charset="-120"/>
              </a:rPr>
              <a:t>poset</a:t>
            </a:r>
            <a:r>
              <a:rPr lang="en-US" altLang="zh-TW" sz="2400" dirty="0">
                <a:ea typeface="新細明體" pitchFamily="18" charset="-120"/>
              </a:rPr>
              <a:t> is called </a:t>
            </a:r>
            <a:r>
              <a:rPr lang="en-US" altLang="zh-TW" sz="2400" i="1" dirty="0">
                <a:solidFill>
                  <a:srgbClr val="FF0000"/>
                </a:solidFill>
                <a:ea typeface="新細明體" pitchFamily="18" charset="-120"/>
              </a:rPr>
              <a:t>minimal</a:t>
            </a:r>
            <a:r>
              <a:rPr lang="en-US" altLang="zh-TW" sz="2400" dirty="0">
                <a:ea typeface="新細明體" pitchFamily="18" charset="-120"/>
              </a:rPr>
              <a:t> if it is not greater than any element of the </a:t>
            </a:r>
            <a:r>
              <a:rPr lang="en-US" altLang="zh-TW" sz="2400" dirty="0" err="1">
                <a:ea typeface="新細明體" pitchFamily="18" charset="-120"/>
              </a:rPr>
              <a:t>poset</a:t>
            </a:r>
            <a:r>
              <a:rPr lang="en-US" altLang="zh-TW" sz="2400" dirty="0" smtClean="0">
                <a:ea typeface="新細明體" pitchFamily="18" charset="-120"/>
              </a:rPr>
              <a:t>. </a:t>
            </a:r>
            <a:r>
              <a:rPr lang="en-US" altLang="zh-TW" sz="2400" dirty="0">
                <a:ea typeface="新細明體" pitchFamily="18" charset="-120"/>
              </a:rPr>
              <a:t>That is,  </a:t>
            </a:r>
            <a:r>
              <a:rPr lang="en-US" altLang="zh-TW" sz="2400" i="1" dirty="0"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  is </a:t>
            </a:r>
            <a:r>
              <a:rPr lang="en-US" altLang="zh-TW" sz="2400" i="1" dirty="0">
                <a:solidFill>
                  <a:srgbClr val="FF0000"/>
                </a:solidFill>
                <a:ea typeface="新細明體" pitchFamily="18" charset="-120"/>
              </a:rPr>
              <a:t>minimal</a:t>
            </a:r>
            <a:r>
              <a:rPr lang="en-US" altLang="zh-TW" sz="2400" dirty="0">
                <a:ea typeface="新細明體" pitchFamily="18" charset="-120"/>
              </a:rPr>
              <a:t> if there is no </a:t>
            </a:r>
            <a:r>
              <a:rPr lang="en-US" altLang="zh-TW" sz="2400" dirty="0" smtClean="0">
                <a:ea typeface="新細明體" pitchFamily="18" charset="-120"/>
              </a:rPr>
              <a:t>element </a:t>
            </a:r>
            <a:r>
              <a:rPr lang="en-US" altLang="zh-TW" sz="2400" dirty="0" err="1" smtClean="0">
                <a:ea typeface="新細明體" pitchFamily="18" charset="-120"/>
              </a:rPr>
              <a:t>b</a:t>
            </a:r>
            <a:r>
              <a:rPr lang="en-US" altLang="zh-TW" sz="2400" dirty="0" err="1" smtClean="0">
                <a:ea typeface="新細明體" pitchFamily="18" charset="-120"/>
                <a:sym typeface="Symbol"/>
              </a:rPr>
              <a:t></a:t>
            </a:r>
            <a:r>
              <a:rPr lang="en-US" altLang="zh-TW" sz="2400" dirty="0" err="1" smtClean="0">
                <a:ea typeface="新細明體" pitchFamily="18" charset="-120"/>
              </a:rPr>
              <a:t>S</a:t>
            </a:r>
            <a:r>
              <a:rPr lang="en-US" altLang="zh-TW" sz="2400" dirty="0" smtClean="0">
                <a:ea typeface="新細明體" pitchFamily="18" charset="-120"/>
              </a:rPr>
              <a:t> such </a:t>
            </a:r>
            <a:r>
              <a:rPr lang="en-US" altLang="zh-TW" sz="2400" dirty="0">
                <a:ea typeface="新細明體" pitchFamily="18" charset="-120"/>
              </a:rPr>
              <a:t>that  </a:t>
            </a:r>
            <a:r>
              <a:rPr lang="en-US" altLang="zh-TW" sz="2400" i="1" dirty="0" err="1" smtClean="0">
                <a:latin typeface="Times New Roman" pitchFamily="18" charset="0"/>
                <a:ea typeface="新細明體" pitchFamily="18" charset="-120"/>
              </a:rPr>
              <a:t>b</a:t>
            </a:r>
            <a:r>
              <a:rPr lang="en-US" altLang="zh-TW" sz="2400" dirty="0" err="1" smtClean="0">
                <a:latin typeface="Cambria Math"/>
                <a:ea typeface="Cambria Math"/>
              </a:rPr>
              <a:t>≼</a:t>
            </a:r>
            <a:r>
              <a:rPr lang="en-US" altLang="zh-TW" sz="2400" i="1" dirty="0" err="1" smtClean="0"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.  </a:t>
            </a:r>
          </a:p>
          <a:p>
            <a:pPr marL="179388" indent="-179388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It is possible to have </a:t>
            </a:r>
            <a:r>
              <a:rPr lang="en-US" altLang="zh-TW" sz="2400" dirty="0" smtClean="0">
                <a:ea typeface="新細明體" pitchFamily="18" charset="-120"/>
              </a:rPr>
              <a:t>multiple </a:t>
            </a:r>
            <a:r>
              <a:rPr lang="en-US" altLang="zh-TW" sz="2400" dirty="0" err="1">
                <a:ea typeface="新細明體" pitchFamily="18" charset="-120"/>
              </a:rPr>
              <a:t>minimals</a:t>
            </a:r>
            <a:r>
              <a:rPr lang="en-US" altLang="zh-TW" sz="2400" dirty="0">
                <a:ea typeface="新細明體" pitchFamily="18" charset="-120"/>
              </a:rPr>
              <a:t> and </a:t>
            </a:r>
            <a:r>
              <a:rPr lang="en-US" altLang="zh-TW" sz="2400" dirty="0" err="1">
                <a:ea typeface="新細明體" pitchFamily="18" charset="-120"/>
              </a:rPr>
              <a:t>maximals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Maximal and Minimal Elements</a:t>
            </a:r>
          </a:p>
        </p:txBody>
      </p:sp>
      <p:pic>
        <p:nvPicPr>
          <p:cNvPr id="114709" name="Picture 21" descr="rosen-7"/>
          <p:cNvPicPr>
            <a:picLocks noChangeAspect="1" noChangeArrowheads="1"/>
          </p:cNvPicPr>
          <p:nvPr/>
        </p:nvPicPr>
        <p:blipFill>
          <a:blip r:embed="rId3" cstate="print"/>
          <a:srcRect l="5691" r="6504"/>
          <a:stretch>
            <a:fillRect/>
          </a:stretch>
        </p:blipFill>
        <p:spPr bwMode="auto">
          <a:xfrm>
            <a:off x="7086600" y="1600200"/>
            <a:ext cx="20574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83A7-3F2C-4D36-B1A6-97A7F59DF1DE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61722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3525" indent="-263525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TW" sz="2400" i="1" dirty="0"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 is the </a:t>
            </a:r>
            <a:r>
              <a:rPr lang="en-US" altLang="zh-TW" sz="2400" i="1" dirty="0">
                <a:solidFill>
                  <a:srgbClr val="FF0000"/>
                </a:solidFill>
                <a:ea typeface="新細明體" pitchFamily="18" charset="-120"/>
              </a:rPr>
              <a:t>greatest element</a:t>
            </a:r>
            <a:r>
              <a:rPr lang="en-US" altLang="zh-TW" sz="2400" dirty="0">
                <a:ea typeface="新細明體" pitchFamily="18" charset="-120"/>
              </a:rPr>
              <a:t> in the </a:t>
            </a:r>
            <a:r>
              <a:rPr lang="en-US" altLang="zh-TW" sz="2400" dirty="0" err="1">
                <a:ea typeface="新細明體" pitchFamily="18" charset="-120"/>
              </a:rPr>
              <a:t>poset</a:t>
            </a:r>
            <a:r>
              <a:rPr lang="en-US" altLang="zh-TW" sz="2400" dirty="0">
                <a:ea typeface="新細明體" pitchFamily="18" charset="-120"/>
              </a:rPr>
              <a:t> (S</a:t>
            </a:r>
            <a:r>
              <a:rPr lang="en-US" altLang="zh-TW" sz="2400" dirty="0" smtClean="0">
                <a:ea typeface="新細明體" pitchFamily="18" charset="-120"/>
              </a:rPr>
              <a:t>,</a:t>
            </a:r>
            <a:r>
              <a:rPr lang="en-US" altLang="zh-TW" sz="2400" dirty="0" smtClean="0">
                <a:latin typeface="Cambria Math"/>
                <a:ea typeface="Cambria Math"/>
              </a:rPr>
              <a:t>≼</a:t>
            </a:r>
            <a:r>
              <a:rPr lang="en-US" altLang="zh-TW" sz="2400" dirty="0" smtClean="0">
                <a:ea typeface="新細明體" pitchFamily="18" charset="-120"/>
              </a:rPr>
              <a:t>)  </a:t>
            </a:r>
            <a:r>
              <a:rPr lang="en-US" altLang="zh-TW" sz="2400" dirty="0">
                <a:ea typeface="新細明體" pitchFamily="18" charset="-120"/>
              </a:rPr>
              <a:t>if </a:t>
            </a:r>
            <a:r>
              <a:rPr lang="en-US" altLang="zh-TW" sz="2400" i="1" dirty="0" err="1" smtClean="0">
                <a:latin typeface="Times New Roman" pitchFamily="18" charset="0"/>
                <a:ea typeface="新細明體" pitchFamily="18" charset="-120"/>
              </a:rPr>
              <a:t>b</a:t>
            </a:r>
            <a:r>
              <a:rPr lang="en-US" altLang="zh-TW" sz="2400" dirty="0" err="1" smtClean="0">
                <a:latin typeface="Cambria Math"/>
                <a:ea typeface="Cambria Math"/>
              </a:rPr>
              <a:t>≼</a:t>
            </a:r>
            <a:r>
              <a:rPr lang="en-US" altLang="zh-TW" sz="2400" i="1" dirty="0" err="1" smtClean="0"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400" i="1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400" dirty="0" smtClean="0">
                <a:ea typeface="新細明體" pitchFamily="18" charset="-120"/>
              </a:rPr>
              <a:t>for </a:t>
            </a:r>
            <a:r>
              <a:rPr lang="en-US" altLang="zh-TW" sz="2400" dirty="0">
                <a:ea typeface="新細明體" pitchFamily="18" charset="-120"/>
              </a:rPr>
              <a:t>all </a:t>
            </a:r>
            <a:r>
              <a:rPr lang="en-US" altLang="zh-TW" sz="2400" dirty="0" err="1" smtClean="0">
                <a:ea typeface="新細明體" pitchFamily="18" charset="-120"/>
              </a:rPr>
              <a:t>b</a:t>
            </a:r>
            <a:r>
              <a:rPr lang="en-US" altLang="zh-TW" sz="2400" dirty="0" err="1" smtClean="0">
                <a:ea typeface="新細明體" pitchFamily="18" charset="-120"/>
                <a:sym typeface="Symbol"/>
              </a:rPr>
              <a:t></a:t>
            </a:r>
            <a:r>
              <a:rPr lang="en-US" altLang="zh-TW" sz="2400" dirty="0" err="1" smtClean="0">
                <a:ea typeface="新細明體" pitchFamily="18" charset="-120"/>
              </a:rPr>
              <a:t>S</a:t>
            </a:r>
            <a:r>
              <a:rPr lang="en-US" altLang="zh-TW" sz="2400" dirty="0" smtClean="0">
                <a:ea typeface="新細明體" pitchFamily="18" charset="-120"/>
              </a:rPr>
              <a:t>. </a:t>
            </a:r>
          </a:p>
          <a:p>
            <a:pPr marL="263525" indent="-263525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TW" sz="2400" dirty="0" smtClean="0">
                <a:ea typeface="新細明體" pitchFamily="18" charset="-120"/>
              </a:rPr>
              <a:t>Similarly</a:t>
            </a:r>
            <a:r>
              <a:rPr lang="en-US" altLang="zh-TW" sz="2400" dirty="0">
                <a:ea typeface="新細明體" pitchFamily="18" charset="-120"/>
              </a:rPr>
              <a:t>, an element of a </a:t>
            </a:r>
            <a:r>
              <a:rPr lang="en-US" altLang="zh-TW" sz="2400" dirty="0" err="1">
                <a:ea typeface="新細明體" pitchFamily="18" charset="-120"/>
              </a:rPr>
              <a:t>poset</a:t>
            </a:r>
            <a:r>
              <a:rPr lang="en-US" altLang="zh-TW" sz="2400" dirty="0">
                <a:ea typeface="新細明體" pitchFamily="18" charset="-120"/>
              </a:rPr>
              <a:t> is called the </a:t>
            </a:r>
            <a:r>
              <a:rPr lang="en-US" altLang="zh-TW" sz="2400" i="1" dirty="0">
                <a:solidFill>
                  <a:srgbClr val="FF0000"/>
                </a:solidFill>
                <a:ea typeface="新細明體" pitchFamily="18" charset="-120"/>
              </a:rPr>
              <a:t>least element </a:t>
            </a:r>
            <a:r>
              <a:rPr lang="en-US" altLang="zh-TW" sz="2400" dirty="0">
                <a:ea typeface="新細明體" pitchFamily="18" charset="-120"/>
              </a:rPr>
              <a:t> if it is less or equal than all other elements in the </a:t>
            </a:r>
            <a:r>
              <a:rPr lang="en-US" altLang="zh-TW" sz="2400" dirty="0" err="1">
                <a:ea typeface="新細明體" pitchFamily="18" charset="-120"/>
              </a:rPr>
              <a:t>poset</a:t>
            </a:r>
            <a:r>
              <a:rPr lang="en-US" altLang="zh-TW" sz="2400" dirty="0">
                <a:ea typeface="新細明體" pitchFamily="18" charset="-120"/>
              </a:rPr>
              <a:t>.  That is,  </a:t>
            </a:r>
            <a:r>
              <a:rPr lang="en-US" altLang="zh-TW" sz="2400" i="1" dirty="0"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  is the </a:t>
            </a:r>
            <a:r>
              <a:rPr lang="en-US" altLang="zh-TW" sz="2400" i="1" dirty="0">
                <a:solidFill>
                  <a:srgbClr val="FF0000"/>
                </a:solidFill>
                <a:ea typeface="新細明體" pitchFamily="18" charset="-120"/>
              </a:rPr>
              <a:t>least element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 smtClean="0">
                <a:ea typeface="新細明體" pitchFamily="18" charset="-120"/>
              </a:rPr>
              <a:t>if </a:t>
            </a:r>
            <a:r>
              <a:rPr lang="en-US" altLang="zh-TW" sz="2400" i="1" dirty="0" err="1" smtClean="0">
                <a:ea typeface="新細明體" pitchFamily="18" charset="-120"/>
              </a:rPr>
              <a:t>a</a:t>
            </a:r>
            <a:r>
              <a:rPr lang="en-US" altLang="zh-TW" sz="2400" dirty="0" err="1" smtClean="0">
                <a:latin typeface="Cambria Math"/>
                <a:ea typeface="Cambria Math"/>
              </a:rPr>
              <a:t>≼</a:t>
            </a:r>
            <a:r>
              <a:rPr lang="en-US" altLang="zh-TW" sz="2400" i="1" dirty="0" err="1" smtClean="0">
                <a:ea typeface="新細明體" pitchFamily="18" charset="-120"/>
              </a:rPr>
              <a:t>b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for </a:t>
            </a:r>
            <a:r>
              <a:rPr lang="en-US" altLang="zh-TW" sz="2400" dirty="0" smtClean="0">
                <a:ea typeface="新細明體" pitchFamily="18" charset="-120"/>
              </a:rPr>
              <a:t>all </a:t>
            </a:r>
            <a:r>
              <a:rPr lang="en-US" altLang="zh-TW" sz="2400" dirty="0" err="1" smtClean="0">
                <a:ea typeface="新細明體" pitchFamily="18" charset="-120"/>
              </a:rPr>
              <a:t>b</a:t>
            </a:r>
            <a:r>
              <a:rPr lang="en-US" altLang="zh-TW" sz="2400" dirty="0" err="1" smtClean="0">
                <a:ea typeface="新細明體" pitchFamily="18" charset="-120"/>
                <a:sym typeface="Symbol"/>
              </a:rPr>
              <a:t></a:t>
            </a:r>
            <a:r>
              <a:rPr lang="en-US" altLang="zh-TW" sz="2400" dirty="0" err="1" smtClean="0">
                <a:ea typeface="新細明體" pitchFamily="18" charset="-120"/>
              </a:rPr>
              <a:t>S</a:t>
            </a:r>
            <a:r>
              <a:rPr lang="en-US" altLang="zh-TW" sz="2400" dirty="0" smtClean="0">
                <a:ea typeface="新細明體" pitchFamily="18" charset="-120"/>
              </a:rPr>
              <a:t>. </a:t>
            </a: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pitchFamily="18" charset="-120"/>
              </a:rPr>
              <a:t>Greatest Element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Least Element</a:t>
            </a:r>
          </a:p>
        </p:txBody>
      </p:sp>
      <p:pic>
        <p:nvPicPr>
          <p:cNvPr id="118808" name="Picture 24" descr="rosen-7"/>
          <p:cNvPicPr>
            <a:picLocks noChangeAspect="1" noChangeArrowheads="1"/>
          </p:cNvPicPr>
          <p:nvPr/>
        </p:nvPicPr>
        <p:blipFill>
          <a:blip r:embed="rId3" cstate="print"/>
          <a:srcRect l="4157" t="7847" r="7159"/>
          <a:stretch>
            <a:fillRect/>
          </a:stretch>
        </p:blipFill>
        <p:spPr bwMode="auto">
          <a:xfrm>
            <a:off x="6629400" y="1752600"/>
            <a:ext cx="1981200" cy="3858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09D4-2AA0-457D-80E3-C87694B3A304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Upper bound, Lower bound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304800" y="2009775"/>
            <a:ext cx="8153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9388" indent="-179388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Sometimes it is possible to find </a:t>
            </a:r>
            <a:r>
              <a:rPr lang="en-US" altLang="zh-TW" sz="2400" dirty="0" smtClean="0">
                <a:ea typeface="新細明體" pitchFamily="18" charset="-120"/>
              </a:rPr>
              <a:t>(</a:t>
            </a:r>
            <a:r>
              <a:rPr lang="en-US" altLang="zh-TW" sz="2400" dirty="0" smtClean="0">
                <a:solidFill>
                  <a:srgbClr val="00B050"/>
                </a:solidFill>
                <a:ea typeface="新細明體" pitchFamily="18" charset="-120"/>
              </a:rPr>
              <a:t>an) element(s) </a:t>
            </a:r>
            <a:r>
              <a:rPr lang="en-US" altLang="zh-TW" sz="2400" dirty="0">
                <a:solidFill>
                  <a:srgbClr val="00B050"/>
                </a:solidFill>
                <a:ea typeface="新細明體" pitchFamily="18" charset="-120"/>
              </a:rPr>
              <a:t>that is greater than all the elements in a subset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400" i="1" dirty="0">
                <a:solidFill>
                  <a:srgbClr val="00B0F0"/>
                </a:solidFill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of a </a:t>
            </a:r>
            <a:r>
              <a:rPr lang="en-US" altLang="zh-TW" sz="2400" dirty="0" err="1">
                <a:ea typeface="新細明體" pitchFamily="18" charset="-120"/>
              </a:rPr>
              <a:t>poset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  (</a:t>
            </a:r>
            <a:r>
              <a:rPr lang="en-US" altLang="zh-TW" sz="2400" i="1" dirty="0"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2400" dirty="0" smtClean="0">
                <a:latin typeface="Cambria Math"/>
                <a:ea typeface="Cambria Math"/>
              </a:rPr>
              <a:t>≼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). </a:t>
            </a:r>
          </a:p>
          <a:p>
            <a:pPr marL="179388" indent="-179388">
              <a:spcBef>
                <a:spcPct val="50000"/>
              </a:spcBef>
            </a:pPr>
            <a:r>
              <a:rPr lang="en-US" altLang="zh-TW" sz="2400" dirty="0" smtClean="0">
                <a:ea typeface="新細明體" pitchFamily="18" charset="-120"/>
              </a:rPr>
              <a:t>	If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400" i="1" dirty="0">
                <a:latin typeface="Times New Roman" pitchFamily="18" charset="0"/>
                <a:ea typeface="新細明體" pitchFamily="18" charset="-120"/>
              </a:rPr>
              <a:t>u</a:t>
            </a:r>
            <a:r>
              <a:rPr lang="en-US" altLang="zh-TW" sz="2400" dirty="0">
                <a:ea typeface="新細明體" pitchFamily="18" charset="-120"/>
              </a:rPr>
              <a:t> is an element of </a:t>
            </a:r>
            <a:r>
              <a:rPr lang="en-US" altLang="zh-TW" sz="2400" i="1" dirty="0"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sz="2400" dirty="0">
                <a:ea typeface="新細明體" pitchFamily="18" charset="-120"/>
              </a:rPr>
              <a:t> such </a:t>
            </a:r>
            <a:r>
              <a:rPr lang="en-US" altLang="zh-TW" sz="2400" dirty="0" smtClean="0">
                <a:ea typeface="新細明體" pitchFamily="18" charset="-120"/>
              </a:rPr>
              <a:t>that </a:t>
            </a:r>
            <a:r>
              <a:rPr lang="en-US" altLang="zh-TW" sz="2400" i="1" dirty="0" err="1" smtClean="0"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400" dirty="0" err="1" smtClean="0">
                <a:latin typeface="Cambria Math"/>
                <a:ea typeface="Cambria Math"/>
              </a:rPr>
              <a:t>≼</a:t>
            </a:r>
            <a:r>
              <a:rPr lang="en-US" altLang="zh-TW" sz="2400" i="1" dirty="0" err="1" smtClean="0">
                <a:latin typeface="Times New Roman" pitchFamily="18" charset="0"/>
                <a:ea typeface="新細明體" pitchFamily="18" charset="-120"/>
              </a:rPr>
              <a:t>u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for all </a:t>
            </a:r>
            <a:r>
              <a:rPr lang="en-US" altLang="zh-TW" sz="2400" dirty="0" smtClean="0">
                <a:ea typeface="新細明體" pitchFamily="18" charset="-120"/>
              </a:rPr>
              <a:t>elements </a:t>
            </a:r>
            <a:r>
              <a:rPr lang="en-US" altLang="zh-TW" sz="2400" i="1" dirty="0" err="1" smtClean="0">
                <a:ea typeface="新細明體" pitchFamily="18" charset="-120"/>
              </a:rPr>
              <a:t>a</a:t>
            </a:r>
            <a:r>
              <a:rPr lang="en-US" altLang="zh-TW" sz="2400" dirty="0" err="1" smtClean="0">
                <a:ea typeface="新細明體" pitchFamily="18" charset="-120"/>
                <a:sym typeface="Symbol"/>
              </a:rPr>
              <a:t></a:t>
            </a:r>
            <a:r>
              <a:rPr lang="en-US" altLang="zh-TW" sz="2400" i="1" dirty="0" err="1" smtClean="0">
                <a:ea typeface="新細明體" pitchFamily="18" charset="-120"/>
              </a:rPr>
              <a:t>A</a:t>
            </a:r>
            <a:r>
              <a:rPr lang="en-US" altLang="zh-TW" sz="2400" dirty="0" smtClean="0">
                <a:ea typeface="新細明體" pitchFamily="18" charset="-120"/>
              </a:rPr>
              <a:t>, </a:t>
            </a:r>
            <a:r>
              <a:rPr lang="en-US" altLang="zh-TW" sz="2400" dirty="0">
                <a:ea typeface="新細明體" pitchFamily="18" charset="-120"/>
              </a:rPr>
              <a:t>then </a:t>
            </a:r>
            <a:r>
              <a:rPr lang="en-US" altLang="zh-TW" sz="2400" i="1" dirty="0">
                <a:latin typeface="Times New Roman" pitchFamily="18" charset="0"/>
                <a:ea typeface="新細明體" pitchFamily="18" charset="-120"/>
              </a:rPr>
              <a:t>u</a:t>
            </a:r>
            <a:r>
              <a:rPr lang="en-US" altLang="zh-TW" sz="2400" dirty="0">
                <a:ea typeface="新細明體" pitchFamily="18" charset="-120"/>
              </a:rPr>
              <a:t> is called an </a:t>
            </a:r>
            <a:r>
              <a:rPr lang="en-US" altLang="zh-TW" sz="2400" i="1" dirty="0">
                <a:solidFill>
                  <a:srgbClr val="FF0000"/>
                </a:solidFill>
                <a:ea typeface="新細明體" pitchFamily="18" charset="-120"/>
              </a:rPr>
              <a:t>upper bound</a:t>
            </a:r>
            <a:r>
              <a:rPr lang="en-US" altLang="zh-TW" sz="2400" dirty="0">
                <a:ea typeface="新細明體" pitchFamily="18" charset="-120"/>
              </a:rPr>
              <a:t> of </a:t>
            </a:r>
            <a:r>
              <a:rPr lang="en-US" altLang="zh-TW" sz="2400" i="1" dirty="0">
                <a:solidFill>
                  <a:srgbClr val="00B0F0"/>
                </a:solidFill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.  </a:t>
            </a:r>
            <a:endParaRPr lang="en-US" altLang="zh-TW" sz="2400" dirty="0" smtClean="0">
              <a:ea typeface="新細明體" pitchFamily="18" charset="-120"/>
            </a:endParaRPr>
          </a:p>
          <a:p>
            <a:pPr marL="179388" indent="-179388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TW" sz="2400" dirty="0" smtClean="0">
                <a:ea typeface="新細明體" pitchFamily="18" charset="-120"/>
              </a:rPr>
              <a:t>Likewise</a:t>
            </a:r>
            <a:r>
              <a:rPr lang="en-US" altLang="zh-TW" sz="2400" dirty="0">
                <a:ea typeface="新細明體" pitchFamily="18" charset="-120"/>
              </a:rPr>
              <a:t>, there may be </a:t>
            </a:r>
            <a:r>
              <a:rPr lang="en-US" altLang="zh-TW" sz="2400" dirty="0" smtClean="0">
                <a:ea typeface="新細明體" pitchFamily="18" charset="-120"/>
              </a:rPr>
              <a:t>(an) element(s) </a:t>
            </a:r>
            <a:r>
              <a:rPr lang="en-US" altLang="zh-TW" sz="2400" dirty="0">
                <a:ea typeface="新細明體" pitchFamily="18" charset="-120"/>
              </a:rPr>
              <a:t>less than all the elements in </a:t>
            </a:r>
            <a:r>
              <a:rPr lang="en-US" altLang="zh-TW" sz="2400" i="1" dirty="0"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.  If  </a:t>
            </a:r>
            <a:r>
              <a:rPr lang="en-US" altLang="zh-TW" sz="2400" i="1" dirty="0">
                <a:latin typeface="Times New Roman" pitchFamily="18" charset="0"/>
                <a:ea typeface="新細明體" pitchFamily="18" charset="-120"/>
              </a:rPr>
              <a:t>l</a:t>
            </a:r>
            <a:r>
              <a:rPr lang="en-US" altLang="zh-TW" sz="2400" dirty="0">
                <a:ea typeface="新細明體" pitchFamily="18" charset="-120"/>
              </a:rPr>
              <a:t> is an element of </a:t>
            </a:r>
            <a:r>
              <a:rPr lang="en-US" altLang="zh-TW" sz="2400" i="1" dirty="0"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sz="2400" dirty="0">
                <a:ea typeface="新細明體" pitchFamily="18" charset="-120"/>
              </a:rPr>
              <a:t> such </a:t>
            </a:r>
            <a:r>
              <a:rPr lang="en-US" altLang="zh-TW" sz="2400" dirty="0" smtClean="0">
                <a:ea typeface="新細明體" pitchFamily="18" charset="-120"/>
              </a:rPr>
              <a:t>that </a:t>
            </a:r>
            <a:r>
              <a:rPr lang="en-US" altLang="zh-TW" sz="2400" i="1" dirty="0" err="1" smtClean="0">
                <a:latin typeface="Times New Roman" pitchFamily="18" charset="0"/>
                <a:ea typeface="新細明體" pitchFamily="18" charset="-120"/>
              </a:rPr>
              <a:t>l</a:t>
            </a:r>
            <a:r>
              <a:rPr lang="en-US" altLang="zh-TW" sz="2400" dirty="0" err="1" smtClean="0">
                <a:latin typeface="Cambria Math"/>
                <a:ea typeface="Cambria Math"/>
              </a:rPr>
              <a:t>≼</a:t>
            </a:r>
            <a:r>
              <a:rPr lang="en-US" altLang="zh-TW" sz="2400" i="1" dirty="0" err="1" smtClean="0"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for all elements </a:t>
            </a:r>
            <a:r>
              <a:rPr lang="en-US" altLang="zh-TW" sz="2400" i="1" dirty="0" err="1" smtClean="0">
                <a:ea typeface="新細明體" pitchFamily="18" charset="-120"/>
              </a:rPr>
              <a:t>a</a:t>
            </a:r>
            <a:r>
              <a:rPr lang="en-US" altLang="zh-TW" sz="2400" dirty="0" err="1" smtClean="0">
                <a:ea typeface="新細明體" pitchFamily="18" charset="-120"/>
                <a:sym typeface="Symbol"/>
              </a:rPr>
              <a:t></a:t>
            </a:r>
            <a:r>
              <a:rPr lang="en-US" altLang="zh-TW" sz="2400" i="1" dirty="0" err="1" smtClean="0">
                <a:solidFill>
                  <a:srgbClr val="00B0F0"/>
                </a:solidFill>
                <a:ea typeface="新細明體" pitchFamily="18" charset="-120"/>
              </a:rPr>
              <a:t>A</a:t>
            </a:r>
            <a:r>
              <a:rPr lang="en-US" altLang="zh-TW" sz="2400" i="1" dirty="0" smtClean="0">
                <a:ea typeface="新細明體" pitchFamily="18" charset="-120"/>
              </a:rPr>
              <a:t>,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then </a:t>
            </a:r>
            <a:r>
              <a:rPr lang="en-US" altLang="zh-TW" sz="2400" i="1" dirty="0">
                <a:latin typeface="Times New Roman" pitchFamily="18" charset="0"/>
                <a:ea typeface="新細明體" pitchFamily="18" charset="-120"/>
              </a:rPr>
              <a:t>l</a:t>
            </a:r>
            <a:r>
              <a:rPr lang="en-US" altLang="zh-TW" sz="2400" dirty="0">
                <a:ea typeface="新細明體" pitchFamily="18" charset="-120"/>
              </a:rPr>
              <a:t> is called </a:t>
            </a:r>
            <a:r>
              <a:rPr lang="en-US" altLang="zh-TW" sz="2400" dirty="0" smtClean="0">
                <a:ea typeface="新細明體" pitchFamily="18" charset="-120"/>
              </a:rPr>
              <a:t>a </a:t>
            </a:r>
            <a:r>
              <a:rPr lang="en-US" altLang="zh-TW" sz="2400" i="1" dirty="0">
                <a:solidFill>
                  <a:srgbClr val="FF0000"/>
                </a:solidFill>
                <a:ea typeface="新細明體" pitchFamily="18" charset="-120"/>
              </a:rPr>
              <a:t>lower </a:t>
            </a:r>
            <a:r>
              <a:rPr lang="en-US" altLang="zh-TW" sz="2400" i="1" dirty="0" smtClean="0">
                <a:solidFill>
                  <a:srgbClr val="FF0000"/>
                </a:solidFill>
                <a:ea typeface="新細明體" pitchFamily="18" charset="-120"/>
              </a:rPr>
              <a:t>bound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of </a:t>
            </a:r>
            <a:r>
              <a:rPr lang="en-US" altLang="zh-TW" sz="2400" i="1" dirty="0">
                <a:solidFill>
                  <a:srgbClr val="00B0F0"/>
                </a:solidFill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2D7A-0649-44FA-B691-24A5047334CA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pitchFamily="18" charset="-120"/>
              </a:rPr>
              <a:t>Least Upper Bound,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Greatest Lower Bound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228600" y="1676400"/>
            <a:ext cx="6248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9388" indent="-179388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TW" sz="2800" dirty="0">
                <a:ea typeface="新細明體" pitchFamily="18" charset="-120"/>
              </a:rPr>
              <a:t>The element </a:t>
            </a:r>
            <a:r>
              <a:rPr lang="en-US" altLang="zh-TW" sz="2800" i="1" dirty="0">
                <a:latin typeface="Times New Roman" pitchFamily="18" charset="0"/>
                <a:ea typeface="新細明體" pitchFamily="18" charset="-120"/>
              </a:rPr>
              <a:t>x</a:t>
            </a:r>
            <a:r>
              <a:rPr lang="en-US" altLang="zh-TW" sz="2800" dirty="0">
                <a:ea typeface="新細明體" pitchFamily="18" charset="-120"/>
              </a:rPr>
              <a:t> is called the </a:t>
            </a:r>
            <a:r>
              <a:rPr lang="en-US" altLang="zh-TW" sz="2800" i="1" dirty="0">
                <a:solidFill>
                  <a:srgbClr val="FF0000"/>
                </a:solidFill>
                <a:ea typeface="新細明體" pitchFamily="18" charset="-120"/>
              </a:rPr>
              <a:t>least upper bound</a:t>
            </a:r>
            <a:r>
              <a:rPr lang="en-US" altLang="zh-TW" sz="2800" dirty="0">
                <a:ea typeface="新細明體" pitchFamily="18" charset="-120"/>
              </a:rPr>
              <a:t> (</a:t>
            </a:r>
            <a:r>
              <a:rPr lang="en-US" altLang="zh-TW" sz="2800" dirty="0" err="1">
                <a:ea typeface="新細明體" pitchFamily="18" charset="-120"/>
              </a:rPr>
              <a:t>lub</a:t>
            </a:r>
            <a:r>
              <a:rPr lang="en-US" altLang="zh-TW" sz="2800" dirty="0">
                <a:ea typeface="新細明體" pitchFamily="18" charset="-120"/>
              </a:rPr>
              <a:t>) of the subset </a:t>
            </a:r>
            <a:r>
              <a:rPr lang="en-US" altLang="zh-TW" sz="2800" i="1" dirty="0"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800" dirty="0">
                <a:ea typeface="新細明體" pitchFamily="18" charset="-120"/>
              </a:rPr>
              <a:t> if </a:t>
            </a:r>
            <a:r>
              <a:rPr lang="en-US" altLang="zh-TW" sz="2800" i="1" dirty="0">
                <a:latin typeface="Times New Roman" pitchFamily="18" charset="0"/>
                <a:ea typeface="新細明體" pitchFamily="18" charset="-120"/>
              </a:rPr>
              <a:t>x</a:t>
            </a:r>
            <a:r>
              <a:rPr lang="en-US" altLang="zh-TW" sz="2800" dirty="0">
                <a:ea typeface="新細明體" pitchFamily="18" charset="-120"/>
              </a:rPr>
              <a:t> is an upper bound that is less than every other upper bound of </a:t>
            </a:r>
            <a:r>
              <a:rPr lang="en-US" altLang="zh-TW" sz="2800" i="1" dirty="0"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800" dirty="0">
                <a:ea typeface="新細明體" pitchFamily="18" charset="-120"/>
              </a:rPr>
              <a:t>.</a:t>
            </a:r>
          </a:p>
          <a:p>
            <a:pPr marL="179388" indent="-179388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TW" sz="2800" dirty="0">
                <a:ea typeface="新細明體" pitchFamily="18" charset="-120"/>
              </a:rPr>
              <a:t>The element </a:t>
            </a:r>
            <a:r>
              <a:rPr lang="en-US" altLang="zh-TW" sz="2800" i="1" dirty="0">
                <a:latin typeface="Times New Roman" pitchFamily="18" charset="0"/>
                <a:ea typeface="新細明體" pitchFamily="18" charset="-120"/>
              </a:rPr>
              <a:t>y</a:t>
            </a:r>
            <a:r>
              <a:rPr lang="en-US" altLang="zh-TW" sz="2800" dirty="0">
                <a:ea typeface="新細明體" pitchFamily="18" charset="-120"/>
              </a:rPr>
              <a:t> is called the </a:t>
            </a:r>
            <a:r>
              <a:rPr lang="en-US" altLang="zh-TW" sz="2800" i="1" dirty="0">
                <a:solidFill>
                  <a:srgbClr val="FF0000"/>
                </a:solidFill>
                <a:ea typeface="新細明體" pitchFamily="18" charset="-120"/>
              </a:rPr>
              <a:t>greatest lower bound</a:t>
            </a:r>
            <a:r>
              <a:rPr lang="en-US" altLang="zh-TW" sz="2800" dirty="0">
                <a:ea typeface="新細明體" pitchFamily="18" charset="-120"/>
              </a:rPr>
              <a:t> (</a:t>
            </a:r>
            <a:r>
              <a:rPr lang="en-US" altLang="zh-TW" sz="2800" dirty="0" err="1">
                <a:ea typeface="新細明體" pitchFamily="18" charset="-120"/>
              </a:rPr>
              <a:t>glb</a:t>
            </a:r>
            <a:r>
              <a:rPr lang="en-US" altLang="zh-TW" sz="2800" dirty="0">
                <a:ea typeface="新細明體" pitchFamily="18" charset="-120"/>
              </a:rPr>
              <a:t>) of </a:t>
            </a:r>
            <a:r>
              <a:rPr lang="en-US" altLang="zh-TW" sz="2800" i="1" dirty="0"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800" dirty="0">
                <a:ea typeface="新細明體" pitchFamily="18" charset="-120"/>
              </a:rPr>
              <a:t> if </a:t>
            </a:r>
            <a:r>
              <a:rPr lang="en-US" altLang="zh-TW" sz="2800" i="1" dirty="0">
                <a:latin typeface="Times New Roman" pitchFamily="18" charset="0"/>
                <a:ea typeface="新細明體" pitchFamily="18" charset="-120"/>
              </a:rPr>
              <a:t>y</a:t>
            </a:r>
            <a:r>
              <a:rPr lang="en-US" altLang="zh-TW" sz="2800" dirty="0">
                <a:ea typeface="新細明體" pitchFamily="18" charset="-120"/>
              </a:rPr>
              <a:t> is a lower bound of </a:t>
            </a:r>
            <a:r>
              <a:rPr lang="en-US" altLang="zh-TW" sz="2800" i="1" dirty="0"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800" dirty="0">
                <a:ea typeface="新細明體" pitchFamily="18" charset="-120"/>
              </a:rPr>
              <a:t> and </a:t>
            </a:r>
            <a:r>
              <a:rPr lang="en-US" altLang="zh-TW" sz="2800" i="1" dirty="0" err="1" smtClean="0">
                <a:latin typeface="Times New Roman" pitchFamily="18" charset="0"/>
                <a:ea typeface="新細明體" pitchFamily="18" charset="-120"/>
              </a:rPr>
              <a:t>z</a:t>
            </a:r>
            <a:r>
              <a:rPr lang="en-US" altLang="zh-TW" sz="2800" dirty="0" err="1" smtClean="0">
                <a:latin typeface="Cambria Math"/>
                <a:ea typeface="Cambria Math"/>
              </a:rPr>
              <a:t>≼</a:t>
            </a:r>
            <a:r>
              <a:rPr lang="en-US" altLang="zh-TW" sz="2800" i="1" dirty="0" err="1" smtClean="0">
                <a:latin typeface="Times New Roman" pitchFamily="18" charset="0"/>
                <a:ea typeface="新細明體" pitchFamily="18" charset="-120"/>
              </a:rPr>
              <a:t>y</a:t>
            </a:r>
            <a:r>
              <a:rPr lang="en-US" altLang="zh-TW" sz="2800" dirty="0" smtClean="0"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whenever </a:t>
            </a:r>
            <a:r>
              <a:rPr lang="en-US" altLang="zh-TW" sz="2800" i="1" dirty="0">
                <a:latin typeface="Times New Roman" pitchFamily="18" charset="0"/>
                <a:ea typeface="新細明體" pitchFamily="18" charset="-120"/>
              </a:rPr>
              <a:t>z</a:t>
            </a:r>
            <a:r>
              <a:rPr lang="en-US" altLang="zh-TW" sz="2800" dirty="0">
                <a:ea typeface="新細明體" pitchFamily="18" charset="-120"/>
              </a:rPr>
              <a:t> is a lower bound of </a:t>
            </a:r>
            <a:r>
              <a:rPr lang="en-US" altLang="zh-TW" sz="2800" i="1" dirty="0"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800" dirty="0" smtClean="0">
                <a:ea typeface="新細明體" pitchFamily="18" charset="-120"/>
              </a:rPr>
              <a:t>.</a:t>
            </a:r>
          </a:p>
          <a:p>
            <a:pPr marL="179388" indent="-179388">
              <a:spcBef>
                <a:spcPct val="50000"/>
              </a:spcBef>
              <a:buFont typeface="Arial" pitchFamily="34" charset="0"/>
              <a:buChar char="•"/>
            </a:pPr>
            <a:endParaRPr lang="en-US" altLang="zh-TW" sz="2800" dirty="0" smtClean="0">
              <a:ea typeface="新細明體" pitchFamily="18" charset="-120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 cstate="print"/>
          <a:srcRect l="3127" r="3062" b="2745"/>
          <a:stretch>
            <a:fillRect/>
          </a:stretch>
        </p:blipFill>
        <p:spPr bwMode="auto">
          <a:xfrm>
            <a:off x="6324600" y="1981200"/>
            <a:ext cx="272845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4953000"/>
            <a:ext cx="2070848" cy="49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 on a Set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 marL="274320" lvl="2" indent="-274320">
              <a:buClr>
                <a:schemeClr val="accent3"/>
              </a:buClr>
              <a:buSzPct val="95000"/>
              <a:buNone/>
              <a:tabLst>
                <a:tab pos="263525" algn="l"/>
              </a:tabLst>
            </a:pPr>
            <a:r>
              <a:rPr lang="en-US" sz="2400" b="1" dirty="0" smtClean="0"/>
              <a:t>Question</a:t>
            </a:r>
            <a:r>
              <a:rPr lang="en-US" sz="2400" dirty="0" smtClean="0"/>
              <a:t>: How many relations are there on a set 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with </a:t>
            </a:r>
            <a:r>
              <a:rPr lang="en-US" altLang="zh-TW" dirty="0" smtClean="0"/>
              <a:t>n elements</a:t>
            </a:r>
            <a:r>
              <a:rPr lang="en-US" sz="2400" dirty="0" smtClean="0"/>
              <a:t>?</a:t>
            </a:r>
            <a:endParaRPr lang="en-US" b="1" dirty="0"/>
          </a:p>
          <a:p>
            <a:pPr marL="274320" lvl="2" indent="-274320">
              <a:buClr>
                <a:schemeClr val="accent3"/>
              </a:buClr>
              <a:buSzPct val="95000"/>
              <a:buNone/>
              <a:tabLst>
                <a:tab pos="263525" algn="l"/>
              </a:tabLst>
            </a:pPr>
            <a:r>
              <a:rPr lang="en-US" sz="2400" b="1" dirty="0" smtClean="0"/>
              <a:t>Solution</a:t>
            </a:r>
            <a:r>
              <a:rPr lang="en-US" sz="2400" dirty="0" smtClean="0"/>
              <a:t>:  </a:t>
            </a:r>
          </a:p>
          <a:p>
            <a:pPr marL="274320" lvl="2" indent="-274320">
              <a:buClr>
                <a:schemeClr val="accent3"/>
              </a:buClr>
              <a:buSzPct val="95000"/>
              <a:buNone/>
              <a:tabLst>
                <a:tab pos="263525" algn="l"/>
              </a:tabLst>
            </a:pPr>
            <a:r>
              <a:rPr lang="en-US" dirty="0"/>
              <a:t>	</a:t>
            </a:r>
            <a:r>
              <a:rPr lang="en-US" sz="2400" dirty="0" smtClean="0"/>
              <a:t>Because a relation on </a:t>
            </a:r>
            <a:r>
              <a:rPr lang="en-US" sz="2400" i="1" dirty="0" smtClean="0"/>
              <a:t>A</a:t>
            </a:r>
            <a:r>
              <a:rPr lang="en-US" sz="2400" dirty="0" smtClean="0"/>
              <a:t> is a subset of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⨉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, we count the subsets of </a:t>
            </a:r>
            <a:r>
              <a:rPr lang="en-US" sz="2400" i="1" dirty="0" smtClean="0"/>
              <a:t>A </a:t>
            </a:r>
            <a:r>
              <a:rPr lang="en-US" sz="2400" dirty="0" smtClean="0">
                <a:latin typeface="Cambria Math"/>
                <a:ea typeface="Cambria Math"/>
              </a:rPr>
              <a:t>×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.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274320" lvl="2" indent="-274320">
              <a:buClr>
                <a:schemeClr val="accent3"/>
              </a:buClr>
              <a:buSzPct val="95000"/>
              <a:buNone/>
              <a:tabLst>
                <a:tab pos="263525" algn="l"/>
              </a:tabLst>
            </a:pPr>
            <a:r>
              <a:rPr lang="en-US" sz="2400" dirty="0" smtClean="0">
                <a:ea typeface="Cambria Math" pitchFamily="18" charset="0"/>
              </a:rPr>
              <a:t>	Since </a:t>
            </a:r>
            <a:r>
              <a:rPr lang="en-US" sz="2400" i="1" dirty="0" smtClean="0"/>
              <a:t>A </a:t>
            </a:r>
            <a:r>
              <a:rPr lang="en-US" sz="2400" dirty="0" smtClean="0">
                <a:latin typeface="Cambria Math"/>
                <a:ea typeface="Cambria Math"/>
              </a:rPr>
              <a:t>×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>
                <a:ea typeface="Cambria Math" pitchFamily="18" charset="0"/>
              </a:rPr>
              <a:t> has </a:t>
            </a:r>
            <a:r>
              <a:rPr lang="en-US" sz="2400" i="1" dirty="0" smtClean="0">
                <a:ea typeface="Cambria Math" pitchFamily="18" charset="0"/>
              </a:rPr>
              <a:t>n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ea typeface="Cambria Math" pitchFamily="18" charset="0"/>
              </a:rPr>
              <a:t> elements when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ea typeface="Cambria Math" pitchFamily="18" charset="0"/>
              </a:rPr>
              <a:t> has </a:t>
            </a:r>
            <a:r>
              <a:rPr lang="en-US" sz="2400" i="1" dirty="0" smtClean="0">
                <a:ea typeface="Cambria Math" pitchFamily="18" charset="0"/>
              </a:rPr>
              <a:t>n</a:t>
            </a:r>
            <a:r>
              <a:rPr lang="en-US" sz="2400" dirty="0" smtClean="0">
                <a:ea typeface="Cambria Math" pitchFamily="18" charset="0"/>
              </a:rPr>
              <a:t> elements, and a set with </a:t>
            </a:r>
            <a:r>
              <a:rPr lang="en-US" sz="2400" i="1" dirty="0" smtClean="0">
                <a:ea typeface="Cambria Math" pitchFamily="18" charset="0"/>
              </a:rPr>
              <a:t>m</a:t>
            </a:r>
            <a:r>
              <a:rPr lang="en-US" sz="2400" dirty="0" smtClean="0">
                <a:ea typeface="Cambria Math" pitchFamily="18" charset="0"/>
              </a:rPr>
              <a:t> elements has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 smtClean="0">
                <a:ea typeface="Cambria Math" pitchFamily="18" charset="0"/>
              </a:rPr>
              <a:t>m</a:t>
            </a:r>
            <a:r>
              <a:rPr lang="en-US" sz="2400" dirty="0" smtClean="0">
                <a:ea typeface="Cambria Math" pitchFamily="18" charset="0"/>
              </a:rPr>
              <a:t> subsets, there are         subsets of  </a:t>
            </a:r>
            <a:r>
              <a:rPr lang="en-US" sz="2400" i="1" dirty="0" smtClean="0"/>
              <a:t>A </a:t>
            </a:r>
            <a:r>
              <a:rPr lang="en-US" sz="2400" dirty="0" smtClean="0">
                <a:latin typeface="Cambria Math"/>
                <a:ea typeface="Cambria Math"/>
              </a:rPr>
              <a:t>×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>
                <a:ea typeface="Cambria Math" pitchFamily="18" charset="0"/>
              </a:rPr>
              <a:t>. Therefore,  there are        relations on a set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ea typeface="Cambria Math" pitchFamily="18" charset="0"/>
              </a:rPr>
              <a:t>.</a:t>
            </a:r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6019800" y="3581400"/>
          <a:ext cx="612775" cy="728663"/>
        </p:xfrm>
        <a:graphic>
          <a:graphicData uri="http://schemas.openxmlformats.org/presentationml/2006/ole">
            <p:oleObj spid="_x0000_s41010" name="Equation" r:id="rId3" imgW="203112" imgH="241195" progId="">
              <p:embed/>
            </p:oleObj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3200400" y="3962400"/>
          <a:ext cx="612775" cy="728663"/>
        </p:xfrm>
        <a:graphic>
          <a:graphicData uri="http://schemas.openxmlformats.org/presentationml/2006/ole">
            <p:oleObj spid="_x0000_s41011" name="Equation" r:id="rId4" imgW="203112" imgH="241195" progId="">
              <p:embed/>
            </p:oleObj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153C-C174-4803-9320-E5B44296FC7F}" type="slidenum">
              <a:rPr lang="en-US" altLang="zh-TW"/>
              <a:pPr/>
              <a:t>60</a:t>
            </a:fld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Lattices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304800" y="1447800"/>
            <a:ext cx="8534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3525" indent="-263525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TW" sz="3200" dirty="0">
                <a:ea typeface="新細明體" pitchFamily="18" charset="-120"/>
              </a:rPr>
              <a:t>A partially ordered set in which </a:t>
            </a:r>
            <a:r>
              <a:rPr lang="en-US" altLang="zh-TW" sz="3200" i="1" dirty="0">
                <a:solidFill>
                  <a:srgbClr val="FF0000"/>
                </a:solidFill>
                <a:ea typeface="新細明體" pitchFamily="18" charset="-120"/>
              </a:rPr>
              <a:t>every pair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of elements</a:t>
            </a:r>
            <a:r>
              <a:rPr lang="en-US" altLang="zh-TW" sz="3200" dirty="0">
                <a:ea typeface="新細明體" pitchFamily="18" charset="-120"/>
              </a:rPr>
              <a:t> has </a:t>
            </a:r>
            <a:r>
              <a:rPr lang="en-US" altLang="zh-TW" sz="3200" dirty="0">
                <a:solidFill>
                  <a:srgbClr val="00B0F0"/>
                </a:solidFill>
                <a:ea typeface="新細明體" pitchFamily="18" charset="-120"/>
              </a:rPr>
              <a:t>both a least upper bound and a greatest lower bound </a:t>
            </a:r>
            <a:r>
              <a:rPr lang="en-US" altLang="zh-TW" sz="3200" dirty="0">
                <a:ea typeface="新細明體" pitchFamily="18" charset="-120"/>
              </a:rPr>
              <a:t>is called a </a:t>
            </a:r>
            <a:r>
              <a:rPr lang="en-US" altLang="zh-TW" sz="3200" i="1" dirty="0">
                <a:solidFill>
                  <a:srgbClr val="FF0000"/>
                </a:solidFill>
                <a:ea typeface="新細明體" pitchFamily="18" charset="-120"/>
              </a:rPr>
              <a:t>lattice</a:t>
            </a:r>
            <a:r>
              <a:rPr lang="en-US" altLang="zh-TW" sz="3200" dirty="0">
                <a:ea typeface="新細明體" pitchFamily="18" charset="-120"/>
              </a:rPr>
              <a:t>.</a:t>
            </a:r>
          </a:p>
        </p:txBody>
      </p:sp>
      <p:pic>
        <p:nvPicPr>
          <p:cNvPr id="1249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187" y="4191000"/>
            <a:ext cx="221001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493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6956" y="3278834"/>
            <a:ext cx="3523444" cy="319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40A4-4BA5-48B9-A70D-8F8FAB838C50}" type="slidenum">
              <a:rPr lang="en-US" altLang="zh-TW"/>
              <a:pPr/>
              <a:t>61</a:t>
            </a:fld>
            <a:endParaRPr lang="en-US" altLang="zh-TW"/>
          </a:p>
        </p:txBody>
      </p:sp>
      <p:pic>
        <p:nvPicPr>
          <p:cNvPr id="2007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0943" y="2286000"/>
            <a:ext cx="323965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Lattices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8600" y="1447800"/>
            <a:ext cx="74676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9388" indent="-179388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TW" sz="2800" dirty="0" smtClean="0">
                <a:ea typeface="新細明體" pitchFamily="18" charset="-120"/>
              </a:rPr>
              <a:t>For the </a:t>
            </a:r>
            <a:r>
              <a:rPr lang="en-US" altLang="zh-TW" sz="2800" dirty="0" err="1" smtClean="0">
                <a:ea typeface="新細明體" pitchFamily="18" charset="-120"/>
              </a:rPr>
              <a:t>poset</a:t>
            </a:r>
            <a:r>
              <a:rPr lang="en-US" altLang="zh-TW" sz="2800" dirty="0" smtClean="0">
                <a:ea typeface="新細明體" pitchFamily="18" charset="-120"/>
              </a:rPr>
              <a:t> represented by the </a:t>
            </a:r>
            <a:r>
              <a:rPr lang="en-US" altLang="zh-TW" sz="2800" dirty="0" err="1" smtClean="0">
                <a:ea typeface="新細明體" pitchFamily="18" charset="-120"/>
              </a:rPr>
              <a:t>Hasse</a:t>
            </a:r>
            <a:r>
              <a:rPr lang="en-US" altLang="zh-TW" sz="2800" dirty="0" smtClean="0">
                <a:ea typeface="新細明體" pitchFamily="18" charset="-120"/>
              </a:rPr>
              <a:t> diagram</a:t>
            </a:r>
          </a:p>
          <a:p>
            <a:pPr marL="636588" lvl="1" indent="-457200">
              <a:spcBef>
                <a:spcPct val="50000"/>
              </a:spcBef>
              <a:buFont typeface="Calibri" pitchFamily="34" charset="0"/>
              <a:buChar char="―"/>
            </a:pPr>
            <a:r>
              <a:rPr lang="en-US" altLang="zh-TW" sz="2400" dirty="0" smtClean="0">
                <a:ea typeface="新細明體" pitchFamily="18" charset="-120"/>
              </a:rPr>
              <a:t>Consider element 1 and 3</a:t>
            </a:r>
          </a:p>
          <a:p>
            <a:pPr marL="1093788" lvl="2" indent="-457200">
              <a:spcBef>
                <a:spcPct val="50000"/>
              </a:spcBef>
              <a:buFont typeface="Calibri" pitchFamily="34" charset="0"/>
              <a:buChar char="―"/>
            </a:pPr>
            <a:r>
              <a:rPr lang="en-US" altLang="zh-TW" sz="2000" dirty="0" smtClean="0">
                <a:ea typeface="新細明體" pitchFamily="18" charset="-120"/>
              </a:rPr>
              <a:t>Upper bound of {1} is 1,2,4,5</a:t>
            </a:r>
          </a:p>
          <a:p>
            <a:pPr marL="1093788" lvl="2" indent="-457200">
              <a:spcBef>
                <a:spcPct val="50000"/>
              </a:spcBef>
              <a:buFont typeface="Calibri" pitchFamily="34" charset="0"/>
              <a:buChar char="―"/>
            </a:pPr>
            <a:r>
              <a:rPr lang="en-US" altLang="zh-TW" sz="2000" dirty="0" smtClean="0">
                <a:ea typeface="新細明體" pitchFamily="18" charset="-120"/>
              </a:rPr>
              <a:t>Upper bound of {3} is 3,2,4,5</a:t>
            </a:r>
          </a:p>
          <a:p>
            <a:pPr marL="1093788" lvl="2" indent="-457200">
              <a:spcBef>
                <a:spcPct val="50000"/>
              </a:spcBef>
              <a:buFont typeface="Calibri" pitchFamily="34" charset="0"/>
              <a:buChar char="―"/>
            </a:pPr>
            <a:r>
              <a:rPr lang="en-US" altLang="zh-TW" sz="2000" dirty="0" smtClean="0">
                <a:ea typeface="新細明體" pitchFamily="18" charset="-120"/>
              </a:rPr>
              <a:t>Upper bound of {1,3} is 2,4,5</a:t>
            </a:r>
          </a:p>
          <a:p>
            <a:pPr marL="1093788" lvl="2" indent="-457200">
              <a:spcBef>
                <a:spcPct val="50000"/>
              </a:spcBef>
              <a:buFont typeface="Calibri" pitchFamily="34" charset="0"/>
              <a:buChar char="―"/>
            </a:pPr>
            <a:r>
              <a:rPr lang="en-US" altLang="zh-TW" sz="2000" dirty="0" smtClean="0">
                <a:ea typeface="新細明體" pitchFamily="18" charset="-120"/>
              </a:rPr>
              <a:t>There is no </a:t>
            </a:r>
            <a:r>
              <a:rPr lang="en-US" altLang="zh-TW" sz="2000" dirty="0" err="1" smtClean="0">
                <a:ea typeface="新細明體" pitchFamily="18" charset="-120"/>
              </a:rPr>
              <a:t>lub</a:t>
            </a:r>
            <a:r>
              <a:rPr lang="en-US" altLang="zh-TW" sz="2000" dirty="0" smtClean="0">
                <a:ea typeface="新細明體" pitchFamily="18" charset="-120"/>
              </a:rPr>
              <a:t> of {1,3}</a:t>
            </a:r>
          </a:p>
          <a:p>
            <a:pPr marL="1093788" lvl="2" indent="-457200">
              <a:spcBef>
                <a:spcPct val="50000"/>
              </a:spcBef>
              <a:buFont typeface="Calibri" pitchFamily="34" charset="0"/>
              <a:buChar char="―"/>
            </a:pPr>
            <a:r>
              <a:rPr lang="en-US" altLang="zh-TW" sz="2000" dirty="0" smtClean="0">
                <a:ea typeface="新細明體" pitchFamily="18" charset="-120"/>
              </a:rPr>
              <a:t>There is no </a:t>
            </a:r>
            <a:r>
              <a:rPr lang="en-US" altLang="zh-TW" sz="2000" dirty="0" err="1" smtClean="0">
                <a:ea typeface="新細明體" pitchFamily="18" charset="-120"/>
              </a:rPr>
              <a:t>glb</a:t>
            </a:r>
            <a:r>
              <a:rPr lang="en-US" altLang="zh-TW" sz="2000" dirty="0" smtClean="0">
                <a:ea typeface="新細明體" pitchFamily="18" charset="-120"/>
              </a:rPr>
              <a:t> of {1,3} either</a:t>
            </a:r>
          </a:p>
          <a:p>
            <a:pPr marL="636588" lvl="1" indent="-457200">
              <a:spcBef>
                <a:spcPct val="50000"/>
              </a:spcBef>
              <a:buFont typeface="Calibri" pitchFamily="34" charset="0"/>
              <a:buChar char="―"/>
            </a:pPr>
            <a:r>
              <a:rPr lang="en-US" altLang="zh-TW" sz="2400" dirty="0" smtClean="0">
                <a:ea typeface="新細明體" pitchFamily="18" charset="-120"/>
              </a:rPr>
              <a:t>The </a:t>
            </a:r>
            <a:r>
              <a:rPr lang="en-US" altLang="zh-TW" sz="2400" dirty="0" err="1" smtClean="0">
                <a:ea typeface="新細明體" pitchFamily="18" charset="-120"/>
              </a:rPr>
              <a:t>poset</a:t>
            </a:r>
            <a:r>
              <a:rPr lang="en-US" altLang="zh-TW" sz="2400" dirty="0" smtClean="0">
                <a:ea typeface="新細明體" pitchFamily="18" charset="-120"/>
              </a:rPr>
              <a:t> is not a lattice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0ABA-A4D2-4774-8D7D-34E6B9263ECA}" type="slidenum">
              <a:rPr lang="en-US" altLang="zh-TW"/>
              <a:pPr/>
              <a:t>62</a:t>
            </a:fld>
            <a:endParaRPr lang="en-US" altLang="zh-TW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Topological Sorting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457200" y="1371600"/>
            <a:ext cx="8534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9388" indent="-179388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TW" sz="2800" dirty="0">
                <a:ea typeface="新細明體" pitchFamily="18" charset="-120"/>
              </a:rPr>
              <a:t>A </a:t>
            </a:r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total ordering </a:t>
            </a:r>
            <a:r>
              <a:rPr lang="en-US" altLang="zh-TW" sz="2800" dirty="0" smtClean="0">
                <a:solidFill>
                  <a:srgbClr val="00B050"/>
                </a:solidFill>
                <a:latin typeface="Cambria Math"/>
                <a:ea typeface="Cambria Math"/>
              </a:rPr>
              <a:t>≼</a:t>
            </a:r>
            <a:r>
              <a:rPr lang="en-US" altLang="zh-TW" sz="2800" dirty="0" smtClean="0">
                <a:solidFill>
                  <a:srgbClr val="00B050"/>
                </a:solidFill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is said to be </a:t>
            </a: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compatible</a:t>
            </a:r>
            <a:r>
              <a:rPr lang="en-US" altLang="zh-TW" sz="2800" dirty="0">
                <a:ea typeface="新細明體" pitchFamily="18" charset="-120"/>
              </a:rPr>
              <a:t> with the </a:t>
            </a:r>
            <a:r>
              <a:rPr lang="en-US" altLang="zh-TW" sz="2800" dirty="0">
                <a:solidFill>
                  <a:srgbClr val="00B0F0"/>
                </a:solidFill>
                <a:ea typeface="新細明體" pitchFamily="18" charset="-120"/>
              </a:rPr>
              <a:t>partial ordering </a:t>
            </a:r>
            <a:r>
              <a:rPr lang="en-US" altLang="zh-TW" sz="2800" i="1" dirty="0">
                <a:solidFill>
                  <a:srgbClr val="00B0F0"/>
                </a:solidFill>
                <a:latin typeface="Times New Roman" pitchFamily="18" charset="0"/>
                <a:ea typeface="新細明體" pitchFamily="18" charset="-120"/>
              </a:rPr>
              <a:t>R</a:t>
            </a:r>
            <a:r>
              <a:rPr lang="en-US" altLang="zh-TW" sz="2800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if </a:t>
            </a:r>
            <a:r>
              <a:rPr lang="en-US" altLang="zh-TW" sz="2800" i="1" dirty="0" err="1" smtClean="0"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800" dirty="0" err="1" smtClean="0">
                <a:solidFill>
                  <a:srgbClr val="00B050"/>
                </a:solidFill>
                <a:latin typeface="Cambria Math"/>
                <a:ea typeface="Cambria Math"/>
              </a:rPr>
              <a:t>≼</a:t>
            </a:r>
            <a:r>
              <a:rPr lang="en-US" altLang="zh-TW" sz="2800" i="1" dirty="0" err="1" smtClean="0">
                <a:latin typeface="Times New Roman" pitchFamily="18" charset="0"/>
                <a:ea typeface="新細明體" pitchFamily="18" charset="-120"/>
              </a:rPr>
              <a:t>b</a:t>
            </a:r>
            <a:r>
              <a:rPr lang="en-US" altLang="zh-TW" sz="2800" dirty="0" smtClean="0"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whenever </a:t>
            </a:r>
            <a:r>
              <a:rPr lang="en-US" altLang="zh-TW" sz="2800" i="1" dirty="0">
                <a:latin typeface="Times New Roman" pitchFamily="18" charset="0"/>
                <a:ea typeface="新細明體" pitchFamily="18" charset="-120"/>
              </a:rPr>
              <a:t>a </a:t>
            </a:r>
            <a:r>
              <a:rPr lang="en-US" altLang="zh-TW" sz="2800" i="1" dirty="0" smtClean="0">
                <a:solidFill>
                  <a:srgbClr val="00B0F0"/>
                </a:solidFill>
                <a:latin typeface="Times New Roman" pitchFamily="18" charset="0"/>
                <a:ea typeface="新細明體" pitchFamily="18" charset="-120"/>
              </a:rPr>
              <a:t>R</a:t>
            </a:r>
            <a:r>
              <a:rPr lang="en-US" altLang="zh-TW" sz="2800" i="1" dirty="0" smtClean="0">
                <a:latin typeface="Times New Roman" pitchFamily="18" charset="0"/>
                <a:ea typeface="新細明體" pitchFamily="18" charset="-120"/>
              </a:rPr>
              <a:t> b</a:t>
            </a:r>
            <a:r>
              <a:rPr lang="en-US" altLang="zh-TW" sz="2800" dirty="0">
                <a:ea typeface="新細明體" pitchFamily="18" charset="-120"/>
              </a:rPr>
              <a:t>.  </a:t>
            </a:r>
            <a:endParaRPr lang="en-US" altLang="zh-TW" sz="2800" dirty="0" smtClean="0">
              <a:ea typeface="新細明體" pitchFamily="18" charset="-120"/>
            </a:endParaRPr>
          </a:p>
          <a:p>
            <a:pPr marL="179388" indent="-179388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TW" sz="2800" dirty="0" smtClean="0">
                <a:ea typeface="新細明體" pitchFamily="18" charset="-120"/>
              </a:rPr>
              <a:t>Constructing </a:t>
            </a:r>
            <a:r>
              <a:rPr lang="en-US" altLang="zh-TW" sz="2800" dirty="0">
                <a:ea typeface="新細明體" pitchFamily="18" charset="-120"/>
              </a:rPr>
              <a:t>a </a:t>
            </a:r>
            <a:r>
              <a:rPr lang="en-US" altLang="zh-TW" sz="2800" dirty="0" smtClean="0">
                <a:ea typeface="新細明體" pitchFamily="18" charset="-120"/>
              </a:rPr>
              <a:t>compatible total </a:t>
            </a:r>
            <a:r>
              <a:rPr lang="en-US" altLang="zh-TW" sz="2800" dirty="0">
                <a:ea typeface="新細明體" pitchFamily="18" charset="-120"/>
              </a:rPr>
              <a:t>ordering from a partial ordering is called </a:t>
            </a:r>
            <a:r>
              <a:rPr lang="en-US" altLang="zh-TW" sz="2800" i="1" u="sng" dirty="0">
                <a:solidFill>
                  <a:srgbClr val="FF0000"/>
                </a:solidFill>
                <a:ea typeface="新細明體" pitchFamily="18" charset="-120"/>
              </a:rPr>
              <a:t>topological sorting</a:t>
            </a:r>
            <a:r>
              <a:rPr lang="en-US" altLang="zh-TW" sz="2800" dirty="0" smtClean="0">
                <a:ea typeface="新細明體" pitchFamily="18" charset="-120"/>
              </a:rPr>
              <a:t>. (not unique)</a:t>
            </a:r>
          </a:p>
          <a:p>
            <a:pPr marL="179388" indent="-179388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TW" sz="2800" dirty="0" smtClean="0">
                <a:ea typeface="新細明體" pitchFamily="18" charset="-120"/>
              </a:rPr>
              <a:t>An Algorithm: To sort a </a:t>
            </a:r>
            <a:r>
              <a:rPr lang="en-US" altLang="zh-TW" sz="2800" dirty="0" err="1" smtClean="0">
                <a:ea typeface="新細明體" pitchFamily="18" charset="-120"/>
              </a:rPr>
              <a:t>poset</a:t>
            </a:r>
            <a:r>
              <a:rPr lang="en-US" altLang="zh-TW" sz="2800" dirty="0" smtClean="0">
                <a:ea typeface="新細明體" pitchFamily="18" charset="-120"/>
              </a:rPr>
              <a:t> (S, R)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zh-TW" sz="2400" dirty="0" smtClean="0">
                <a:ea typeface="新細明體" pitchFamily="18" charset="-120"/>
              </a:rPr>
              <a:t>Selected a (any) minimal element and put it in the list. Delete it from S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zh-TW" sz="2400" dirty="0" smtClean="0">
                <a:ea typeface="新細明體" pitchFamily="18" charset="-120"/>
              </a:rPr>
              <a:t>Continue until all elements appear in the list (and S is void)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1C09-4201-4B86-9C85-9099B2A6D206}" type="slidenum">
              <a:rPr lang="en-US" altLang="zh-TW"/>
              <a:pPr/>
              <a:t>63</a:t>
            </a:fld>
            <a:endParaRPr lang="en-US" altLang="zh-TW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304800" y="1676400"/>
            <a:ext cx="8305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9388" indent="-179388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TW" sz="2800" dirty="0">
                <a:ea typeface="新細明體" pitchFamily="18" charset="-120"/>
              </a:rPr>
              <a:t>Consider the set </a:t>
            </a:r>
            <a:r>
              <a:rPr lang="en-US" altLang="zh-TW" sz="2800" i="1" dirty="0"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800" dirty="0">
                <a:ea typeface="新細明體" pitchFamily="18" charset="-120"/>
              </a:rPr>
              <a:t> = {2, 3, 4, 6, 18, 24} ordered by the “divides” relation.  The </a:t>
            </a:r>
            <a:r>
              <a:rPr lang="en-US" altLang="zh-TW" sz="2800" dirty="0" err="1">
                <a:ea typeface="新細明體" pitchFamily="18" charset="-120"/>
              </a:rPr>
              <a:t>Hasse</a:t>
            </a:r>
            <a:r>
              <a:rPr lang="en-US" altLang="zh-TW" sz="2800" dirty="0">
                <a:ea typeface="新細明體" pitchFamily="18" charset="-120"/>
              </a:rPr>
              <a:t> diagram follows:</a:t>
            </a: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304800" y="5103812"/>
            <a:ext cx="8686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179388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TW" sz="2800" dirty="0">
                <a:ea typeface="新細明體" pitchFamily="18" charset="-120"/>
              </a:rPr>
              <a:t>The ordinary “less than or equal to” relation </a:t>
            </a:r>
            <a:r>
              <a:rPr lang="en-US" altLang="zh-TW" sz="2800" dirty="0" smtClean="0">
                <a:ea typeface="新細明體" pitchFamily="18" charset="-120"/>
                <a:sym typeface="Symbol"/>
              </a:rPr>
              <a:t></a:t>
            </a:r>
            <a:r>
              <a:rPr lang="en-US" altLang="zh-TW" sz="2800" dirty="0" smtClean="0">
                <a:ea typeface="新細明體" pitchFamily="18" charset="-120"/>
              </a:rPr>
              <a:t> on </a:t>
            </a:r>
            <a:r>
              <a:rPr lang="en-US" altLang="zh-TW" sz="2800" dirty="0">
                <a:ea typeface="新細明體" pitchFamily="18" charset="-120"/>
              </a:rPr>
              <a:t>this set is </a:t>
            </a: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a</a:t>
            </a:r>
            <a:r>
              <a:rPr lang="en-US" altLang="zh-TW" sz="2800" dirty="0">
                <a:ea typeface="新細明體" pitchFamily="18" charset="-120"/>
              </a:rPr>
              <a:t> topological sorting for it since for positive integers </a:t>
            </a:r>
            <a:r>
              <a:rPr lang="en-US" altLang="zh-TW" sz="2800" i="1" dirty="0"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800" dirty="0">
                <a:ea typeface="新細明體" pitchFamily="18" charset="-120"/>
              </a:rPr>
              <a:t> and </a:t>
            </a:r>
            <a:r>
              <a:rPr lang="en-US" altLang="zh-TW" sz="2800" i="1" dirty="0">
                <a:latin typeface="Times New Roman" pitchFamily="18" charset="0"/>
                <a:ea typeface="新細明體" pitchFamily="18" charset="-120"/>
              </a:rPr>
              <a:t>b</a:t>
            </a:r>
            <a:r>
              <a:rPr lang="en-US" altLang="zh-TW" sz="2800" dirty="0">
                <a:ea typeface="新細明體" pitchFamily="18" charset="-120"/>
              </a:rPr>
              <a:t>, if </a:t>
            </a:r>
            <a:r>
              <a:rPr lang="en-US" altLang="zh-TW" sz="2800" i="1" dirty="0" err="1"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800" dirty="0" err="1">
                <a:ea typeface="新細明體" pitchFamily="18" charset="-120"/>
              </a:rPr>
              <a:t>|</a:t>
            </a:r>
            <a:r>
              <a:rPr lang="en-US" altLang="zh-TW" sz="2800" i="1" dirty="0" err="1">
                <a:latin typeface="Times New Roman" pitchFamily="18" charset="0"/>
                <a:ea typeface="新細明體" pitchFamily="18" charset="-120"/>
              </a:rPr>
              <a:t>b</a:t>
            </a:r>
            <a:r>
              <a:rPr lang="en-US" altLang="zh-TW" sz="2800" dirty="0">
                <a:ea typeface="新細明體" pitchFamily="18" charset="-120"/>
              </a:rPr>
              <a:t> then </a:t>
            </a:r>
            <a:r>
              <a:rPr lang="en-US" altLang="zh-TW" sz="2800" i="1" dirty="0" smtClean="0"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800" dirty="0" smtClean="0">
                <a:ea typeface="新細明體" pitchFamily="18" charset="-120"/>
                <a:sym typeface="Symbol"/>
              </a:rPr>
              <a:t></a:t>
            </a:r>
            <a:r>
              <a:rPr lang="en-US" altLang="zh-TW" sz="2800" dirty="0" smtClean="0">
                <a:ea typeface="新細明體" pitchFamily="18" charset="-120"/>
              </a:rPr>
              <a:t> </a:t>
            </a:r>
            <a:r>
              <a:rPr lang="en-US" altLang="zh-TW" sz="2800" i="1" dirty="0">
                <a:latin typeface="Times New Roman" pitchFamily="18" charset="0"/>
                <a:ea typeface="新細明體" pitchFamily="18" charset="-120"/>
              </a:rPr>
              <a:t>b.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760663" y="2895600"/>
            <a:ext cx="2649537" cy="1743075"/>
            <a:chOff x="1619" y="2001"/>
            <a:chExt cx="1326" cy="849"/>
          </a:xfrm>
        </p:grpSpPr>
        <p:sp>
          <p:nvSpPr>
            <p:cNvPr id="129035" name="Oval 11"/>
            <p:cNvSpPr>
              <a:spLocks noChangeArrowheads="1"/>
            </p:cNvSpPr>
            <p:nvPr/>
          </p:nvSpPr>
          <p:spPr bwMode="auto">
            <a:xfrm>
              <a:off x="1890" y="2089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/>
            </a:p>
          </p:txBody>
        </p:sp>
        <p:sp>
          <p:nvSpPr>
            <p:cNvPr id="129036" name="Oval 12"/>
            <p:cNvSpPr>
              <a:spLocks noChangeArrowheads="1"/>
            </p:cNvSpPr>
            <p:nvPr/>
          </p:nvSpPr>
          <p:spPr bwMode="auto">
            <a:xfrm>
              <a:off x="1890" y="2401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/>
            </a:p>
          </p:txBody>
        </p:sp>
        <p:sp>
          <p:nvSpPr>
            <p:cNvPr id="129037" name="Oval 13"/>
            <p:cNvSpPr>
              <a:spLocks noChangeArrowheads="1"/>
            </p:cNvSpPr>
            <p:nvPr/>
          </p:nvSpPr>
          <p:spPr bwMode="auto">
            <a:xfrm>
              <a:off x="1890" y="2713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/>
            </a:p>
          </p:txBody>
        </p:sp>
        <p:sp>
          <p:nvSpPr>
            <p:cNvPr id="129039" name="Oval 15"/>
            <p:cNvSpPr>
              <a:spLocks noChangeArrowheads="1"/>
            </p:cNvSpPr>
            <p:nvPr/>
          </p:nvSpPr>
          <p:spPr bwMode="auto">
            <a:xfrm>
              <a:off x="2610" y="2089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/>
            </a:p>
          </p:txBody>
        </p:sp>
        <p:sp>
          <p:nvSpPr>
            <p:cNvPr id="129040" name="Oval 16"/>
            <p:cNvSpPr>
              <a:spLocks noChangeArrowheads="1"/>
            </p:cNvSpPr>
            <p:nvPr/>
          </p:nvSpPr>
          <p:spPr bwMode="auto">
            <a:xfrm>
              <a:off x="2610" y="2401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/>
            </a:p>
          </p:txBody>
        </p:sp>
        <p:sp>
          <p:nvSpPr>
            <p:cNvPr id="129041" name="Oval 17"/>
            <p:cNvSpPr>
              <a:spLocks noChangeArrowheads="1"/>
            </p:cNvSpPr>
            <p:nvPr/>
          </p:nvSpPr>
          <p:spPr bwMode="auto">
            <a:xfrm>
              <a:off x="2610" y="2713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/>
            </a:p>
          </p:txBody>
        </p:sp>
        <p:sp>
          <p:nvSpPr>
            <p:cNvPr id="129043" name="Line 19"/>
            <p:cNvSpPr>
              <a:spLocks noChangeShapeType="1"/>
            </p:cNvSpPr>
            <p:nvPr/>
          </p:nvSpPr>
          <p:spPr bwMode="auto">
            <a:xfrm>
              <a:off x="1914" y="2101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29044" name="Line 20"/>
            <p:cNvSpPr>
              <a:spLocks noChangeShapeType="1"/>
            </p:cNvSpPr>
            <p:nvPr/>
          </p:nvSpPr>
          <p:spPr bwMode="auto">
            <a:xfrm>
              <a:off x="2634" y="2119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29045" name="Line 21"/>
            <p:cNvSpPr>
              <a:spLocks noChangeShapeType="1"/>
            </p:cNvSpPr>
            <p:nvPr/>
          </p:nvSpPr>
          <p:spPr bwMode="auto">
            <a:xfrm>
              <a:off x="1914" y="2119"/>
              <a:ext cx="726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29046" name="Line 22"/>
            <p:cNvSpPr>
              <a:spLocks noChangeShapeType="1"/>
            </p:cNvSpPr>
            <p:nvPr/>
          </p:nvSpPr>
          <p:spPr bwMode="auto">
            <a:xfrm flipV="1">
              <a:off x="1914" y="2409"/>
              <a:ext cx="726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29047" name="Text Box 23"/>
            <p:cNvSpPr txBox="1">
              <a:spLocks noChangeArrowheads="1"/>
            </p:cNvSpPr>
            <p:nvPr/>
          </p:nvSpPr>
          <p:spPr bwMode="auto">
            <a:xfrm>
              <a:off x="1619" y="2001"/>
              <a:ext cx="2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pitchFamily="18" charset="-120"/>
                </a:rPr>
                <a:t>24</a:t>
              </a:r>
            </a:p>
          </p:txBody>
        </p:sp>
        <p:sp>
          <p:nvSpPr>
            <p:cNvPr id="129048" name="Text Box 24"/>
            <p:cNvSpPr txBox="1">
              <a:spLocks noChangeArrowheads="1"/>
            </p:cNvSpPr>
            <p:nvPr/>
          </p:nvSpPr>
          <p:spPr bwMode="auto">
            <a:xfrm>
              <a:off x="1619" y="2301"/>
              <a:ext cx="2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129049" name="Text Box 25"/>
            <p:cNvSpPr txBox="1">
              <a:spLocks noChangeArrowheads="1"/>
            </p:cNvSpPr>
            <p:nvPr/>
          </p:nvSpPr>
          <p:spPr bwMode="auto">
            <a:xfrm>
              <a:off x="1625" y="2619"/>
              <a:ext cx="2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129050" name="Text Box 26"/>
            <p:cNvSpPr txBox="1">
              <a:spLocks noChangeArrowheads="1"/>
            </p:cNvSpPr>
            <p:nvPr/>
          </p:nvSpPr>
          <p:spPr bwMode="auto">
            <a:xfrm>
              <a:off x="2651" y="2001"/>
              <a:ext cx="2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pitchFamily="18" charset="-120"/>
                </a:rPr>
                <a:t>18</a:t>
              </a:r>
            </a:p>
          </p:txBody>
        </p:sp>
        <p:sp>
          <p:nvSpPr>
            <p:cNvPr id="129051" name="Text Box 27"/>
            <p:cNvSpPr txBox="1">
              <a:spLocks noChangeArrowheads="1"/>
            </p:cNvSpPr>
            <p:nvPr/>
          </p:nvSpPr>
          <p:spPr bwMode="auto">
            <a:xfrm>
              <a:off x="2657" y="2295"/>
              <a:ext cx="2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dirty="0">
                  <a:ea typeface="新細明體" pitchFamily="18" charset="-120"/>
                </a:rPr>
                <a:t>6</a:t>
              </a:r>
            </a:p>
          </p:txBody>
        </p:sp>
        <p:sp>
          <p:nvSpPr>
            <p:cNvPr id="129052" name="Text Box 28"/>
            <p:cNvSpPr txBox="1">
              <a:spLocks noChangeArrowheads="1"/>
            </p:cNvSpPr>
            <p:nvPr/>
          </p:nvSpPr>
          <p:spPr bwMode="auto">
            <a:xfrm>
              <a:off x="2663" y="2613"/>
              <a:ext cx="2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pitchFamily="18" charset="-120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Relations on a Set (</a:t>
            </a:r>
            <a:r>
              <a:rPr lang="en-US" i="1" dirty="0" smtClean="0"/>
              <a:t>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Consider these relations on the </a:t>
            </a:r>
            <a:r>
              <a:rPr lang="en-US" dirty="0" smtClean="0">
                <a:solidFill>
                  <a:srgbClr val="FF0000"/>
                </a:solidFill>
              </a:rPr>
              <a:t>set of integers</a:t>
            </a:r>
            <a:r>
              <a:rPr lang="en-US" dirty="0" smtClean="0"/>
              <a:t>:</a:t>
            </a:r>
          </a:p>
          <a:p>
            <a:pPr lvl="1" indent="-563563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r>
              <a:rPr lang="en-US" i="1" dirty="0" smtClean="0"/>
              <a:t>                           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 indent="-563563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r>
              <a:rPr lang="en-US" i="1" dirty="0" smtClean="0"/>
              <a:t>                           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+ 1},</a:t>
            </a:r>
            <a:endParaRPr lang="en-US" dirty="0" smtClean="0"/>
          </a:p>
          <a:p>
            <a:pPr lvl="1" indent="-563563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},        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ambria Math"/>
              <a:ea typeface="Cambria Math"/>
            </a:endParaRPr>
          </a:p>
          <a:p>
            <a:pPr lvl="1" indent="-742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ambria Math"/>
                <a:ea typeface="Cambria Math"/>
              </a:rPr>
              <a:t>Which of these relations contain each of the pairs?              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ambria Math"/>
                <a:ea typeface="Cambria Math"/>
              </a:rPr>
              <a:t>           (1,1), (1, 2), (2, 1), (1, −1), and (2, 2)?</a:t>
            </a:r>
            <a:endParaRPr lang="en-US" dirty="0" smtClean="0"/>
          </a:p>
          <a:p>
            <a:pPr marL="179388" indent="-179388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179388" indent="-179388">
              <a:buNone/>
            </a:pPr>
            <a:r>
              <a:rPr lang="en-US" dirty="0" smtClean="0">
                <a:latin typeface="Cambria Math"/>
                <a:ea typeface="Cambria Math"/>
              </a:rPr>
              <a:t>(1,1)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>
                <a:latin typeface="Cambria Math"/>
                <a:ea typeface="Cambria Math"/>
              </a:rPr>
              <a:t>, 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 marL="179388" indent="-179388">
              <a:buNone/>
            </a:pPr>
            <a:r>
              <a:rPr lang="en-US" dirty="0" smtClean="0">
                <a:latin typeface="Cambria Math"/>
                <a:ea typeface="Cambria Math"/>
              </a:rPr>
              <a:t>(1,2)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endParaRPr lang="en-US" dirty="0" smtClean="0">
              <a:latin typeface="Cambria Math"/>
              <a:ea typeface="Cambria Math"/>
            </a:endParaRPr>
          </a:p>
          <a:p>
            <a:pPr marL="179388" indent="-179388">
              <a:buNone/>
            </a:pPr>
            <a:r>
              <a:rPr lang="en-US" dirty="0" smtClean="0">
                <a:latin typeface="Cambria Math"/>
                <a:ea typeface="Cambria Math"/>
              </a:rPr>
              <a:t>(2,1)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 marL="179388" indent="-179388">
              <a:buNone/>
            </a:pPr>
            <a:r>
              <a:rPr lang="en-US" dirty="0" smtClean="0">
                <a:latin typeface="Cambria Math"/>
                <a:ea typeface="Cambria Math"/>
              </a:rPr>
              <a:t>(1, −1)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 marL="179388" indent="-179388">
              <a:buNone/>
            </a:pPr>
            <a:r>
              <a:rPr lang="en-US" dirty="0" smtClean="0">
                <a:latin typeface="Cambria Math"/>
                <a:ea typeface="Cambria Math"/>
              </a:rPr>
              <a:t>(2,2)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831068"/>
            <a:ext cx="8686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these relations are on an infinite set and each of these relations is an infinite 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Reflexive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>
            <a:normAutofit fontScale="85000" lnSpcReduction="20000"/>
          </a:bodyPr>
          <a:lstStyle/>
          <a:p>
            <a:pPr marL="179388" indent="-179388">
              <a:buNone/>
            </a:pPr>
            <a:r>
              <a:rPr lang="en-US" b="1" dirty="0" smtClean="0"/>
              <a:t>Definition: </a:t>
            </a:r>
            <a:r>
              <a:rPr lang="en-US" i="1" dirty="0" smtClean="0"/>
              <a:t>R</a:t>
            </a:r>
            <a:r>
              <a:rPr lang="en-US" b="1" dirty="0" smtClean="0"/>
              <a:t> </a:t>
            </a:r>
            <a:r>
              <a:rPr lang="en-US" dirty="0" smtClean="0"/>
              <a:t>is </a:t>
            </a:r>
            <a:r>
              <a:rPr lang="en-US" i="1" dirty="0" smtClean="0">
                <a:solidFill>
                  <a:srgbClr val="FF0000"/>
                </a:solidFill>
              </a:rPr>
              <a:t>reflexive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(</a:t>
            </a:r>
            <a:r>
              <a:rPr lang="en-US" i="1" dirty="0" err="1" smtClean="0"/>
              <a:t>a,a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i="1" dirty="0" smtClean="0">
                <a:latin typeface="+mj-lt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for every element </a:t>
            </a:r>
            <a:r>
              <a:rPr lang="en-US" i="1" dirty="0" smtClean="0">
                <a:latin typeface="+mj-lt"/>
                <a:ea typeface="Cambria Math"/>
              </a:rPr>
              <a:t>a </a:t>
            </a:r>
            <a:r>
              <a:rPr lang="en-US" dirty="0" smtClean="0">
                <a:latin typeface="Cambria Math"/>
                <a:ea typeface="Cambria Math"/>
              </a:rPr>
              <a:t>∊ </a:t>
            </a:r>
            <a:r>
              <a:rPr lang="en-US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  <a:r>
              <a:rPr lang="en-US" dirty="0" smtClean="0">
                <a:ea typeface="Cambria Math"/>
              </a:rPr>
              <a:t>Written symbolically, R is reflexive if and only if </a:t>
            </a:r>
          </a:p>
          <a:p>
            <a:pPr>
              <a:buNone/>
            </a:pPr>
            <a:r>
              <a:rPr lang="en-US" dirty="0" smtClean="0">
                <a:ea typeface="Cambria Math"/>
              </a:rPr>
              <a:t>           </a:t>
            </a:r>
            <a:r>
              <a:rPr lang="en-US" dirty="0" smtClean="0">
                <a:latin typeface="Cambria Math"/>
                <a:ea typeface="Cambria Math"/>
              </a:rPr>
              <a:t>∀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[</a:t>
            </a:r>
            <a:r>
              <a:rPr lang="en-US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∊</a:t>
            </a:r>
            <a:r>
              <a:rPr lang="en-US" i="1" dirty="0" err="1" smtClean="0">
                <a:ea typeface="Cambria Math"/>
              </a:rPr>
              <a:t>U</a:t>
            </a:r>
            <a:r>
              <a:rPr lang="en-US" dirty="0" smtClean="0">
                <a:latin typeface="Cambria Math"/>
                <a:ea typeface="Cambria Math"/>
              </a:rPr>
              <a:t> ⟶ 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 ∊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]</a:t>
            </a:r>
          </a:p>
          <a:p>
            <a:pPr marL="179388" indent="-179388">
              <a:buNone/>
            </a:pPr>
            <a:r>
              <a:rPr lang="en-US" b="1" dirty="0" smtClean="0">
                <a:ea typeface="Cambria Math"/>
              </a:rPr>
              <a:t>Example</a:t>
            </a:r>
            <a:r>
              <a:rPr lang="en-US" dirty="0" smtClean="0">
                <a:ea typeface="Cambria Math"/>
              </a:rPr>
              <a:t>: The following relations on the integers are reflexive: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a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−b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The following relations are 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not reflexive</a:t>
            </a:r>
            <a:r>
              <a:rPr lang="en-US" dirty="0" smtClean="0">
                <a:latin typeface="Cambria Math"/>
                <a:ea typeface="Cambria Math"/>
              </a:rPr>
              <a:t>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 (note that  3 ≯ 3),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 (note that  3 ≠3 + 1),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  (note that 4  + 4 ≰ 3).</a:t>
            </a: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ea typeface="Cambria Math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3276600"/>
            <a:ext cx="36576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 Math"/>
                <a:ea typeface="Cambria Math"/>
              </a:rPr>
              <a:t>If </a:t>
            </a:r>
            <a:r>
              <a:rPr lang="en-US" sz="1400" i="1" dirty="0" smtClean="0">
                <a:ea typeface="Cambria Math"/>
              </a:rPr>
              <a:t>A</a:t>
            </a:r>
            <a:r>
              <a:rPr lang="en-US" sz="1400" dirty="0" smtClean="0">
                <a:latin typeface="Cambria Math"/>
                <a:ea typeface="Cambria Math"/>
              </a:rPr>
              <a:t> = ∅ </a:t>
            </a:r>
            <a:r>
              <a:rPr lang="en-US" sz="1400" dirty="0" smtClean="0">
                <a:ea typeface="Cambria Math"/>
              </a:rPr>
              <a:t> then the empty relation is reflexive vacuously. That is the </a:t>
            </a:r>
            <a:r>
              <a:rPr lang="en-US" sz="1400" dirty="0" smtClean="0">
                <a:solidFill>
                  <a:srgbClr val="FF0000"/>
                </a:solidFill>
                <a:ea typeface="Cambria Math"/>
              </a:rPr>
              <a:t>empty relation on an empty set is reflexive!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7500" lnSpcReduction="20000"/>
          </a:bodyPr>
          <a:lstStyle/>
          <a:p>
            <a:pPr marL="179388" indent="-179388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is </a:t>
            </a:r>
            <a:r>
              <a:rPr lang="en-US" i="1" dirty="0" smtClean="0">
                <a:solidFill>
                  <a:srgbClr val="FF0000"/>
                </a:solidFill>
              </a:rPr>
              <a:t>symmetric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(</a:t>
            </a:r>
            <a:r>
              <a:rPr lang="en-US" i="1" dirty="0" err="1" smtClean="0"/>
              <a:t>b,a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 </a:t>
            </a:r>
            <a:r>
              <a:rPr lang="en-US" dirty="0" smtClean="0">
                <a:ea typeface="Cambria Math"/>
              </a:rPr>
              <a:t>whenever (</a:t>
            </a:r>
            <a:r>
              <a:rPr lang="en-US" i="1" dirty="0" err="1" smtClean="0">
                <a:ea typeface="Cambria Math"/>
              </a:rPr>
              <a:t>a,b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 </a:t>
            </a:r>
            <a:r>
              <a:rPr lang="en-US" dirty="0" smtClean="0">
                <a:ea typeface="Cambria Math"/>
              </a:rPr>
              <a:t>for all </a:t>
            </a:r>
            <a:r>
              <a:rPr lang="en-US" i="1" dirty="0" err="1" smtClean="0">
                <a:ea typeface="Cambria Math"/>
              </a:rPr>
              <a:t>a,b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A.</a:t>
            </a:r>
            <a:r>
              <a:rPr lang="en-US" dirty="0" smtClean="0">
                <a:ea typeface="Cambria Math"/>
              </a:rPr>
              <a:t> Written symbolically,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 is symmetric if and only if </a:t>
            </a:r>
            <a:endParaRPr lang="en-US" i="1" dirty="0" smtClean="0">
              <a:ea typeface="Cambria Math"/>
            </a:endParaRP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      ∀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[(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∊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⟶ (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 ∊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]</a:t>
            </a:r>
          </a:p>
          <a:p>
            <a:pPr marL="179388" indent="-179388">
              <a:buNone/>
            </a:pPr>
            <a:r>
              <a:rPr lang="en-US" b="1" dirty="0" smtClean="0">
                <a:ea typeface="Cambria Math"/>
              </a:rPr>
              <a:t>Example</a:t>
            </a:r>
            <a:r>
              <a:rPr lang="en-US" dirty="0" smtClean="0">
                <a:ea typeface="Cambria Math"/>
              </a:rPr>
              <a:t>: The following relations on the integers are symmetric: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latin typeface="+mj-lt"/>
                <a:ea typeface="Cambria Math"/>
              </a:rPr>
              <a:t>a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The following are not symmetric: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(note that 3 ≤ 4, but 4 ≰ 3),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 (note that 4 &gt; 3, but 3 ≯ 4),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 (note that 4 = 3 + 1, but 3 ≠4 + 1).</a:t>
            </a: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ea typeface="Cambria Math"/>
            </a:endParaRP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m_{ij} = \left\{ \begin{array}{l}&#10; 1\; \mbox{if} \;(a_i, b_j) \in R,\\&#10;0\; \mbox{if}\; (a_i,b_j) \not\in R.\end{array}\right.&#10;$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}&#10;0 &amp; 0\\&#10;1 &amp;0\\&#10;1&amp; 1&#10;\end{array}&#10;\right].&#10;$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ll}&#10;0&amp;1 &amp; 0&amp; 0 &amp; 0\\&#10;1 &amp;0&amp; 1 &amp; 1 &amp; 0\\&#10;1&amp; 0 &amp; 1 &amp; 0 &amp; 1&#10;\end{array}&#10;\right]?&#10;$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}&#10;1 &amp;1&amp; 0\\&#10;1 &amp;1 &amp; 1\\&#10;0&amp; 1 &amp; 1&#10;\end{array}&#10;\right].&#10;$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bigcup_{i \in I} A_{i} = S.$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bigcup_{a \in A}[a]_{R} = A.$$.&#10;&#10;\end{document}"/>
  <p:tag name="IGUANATEXSIZE" val="2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41058</TotalTime>
  <Words>5305</Words>
  <Application>Microsoft Office PowerPoint</Application>
  <PresentationFormat>如螢幕大小 (4:3)</PresentationFormat>
  <Paragraphs>506</Paragraphs>
  <Slides>63</Slides>
  <Notes>13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63</vt:i4>
      </vt:variant>
    </vt:vector>
  </HeadingPairs>
  <TitlesOfParts>
    <vt:vector size="66" baseType="lpstr">
      <vt:lpstr>Office 佈景主題</vt:lpstr>
      <vt:lpstr>Equation</vt:lpstr>
      <vt:lpstr>方程式</vt:lpstr>
      <vt:lpstr>Relations</vt:lpstr>
      <vt:lpstr>Chapter Summary</vt:lpstr>
      <vt:lpstr>Relations and Their Properties</vt:lpstr>
      <vt:lpstr>Binary Relations (二元關係)</vt:lpstr>
      <vt:lpstr>Binary Relation on a Set</vt:lpstr>
      <vt:lpstr>Binary Relation on a Set (cont.)</vt:lpstr>
      <vt:lpstr>Binary Relations on a Set (cont.)</vt:lpstr>
      <vt:lpstr>Reflexive Relations</vt:lpstr>
      <vt:lpstr>Symmetric Relations</vt:lpstr>
      <vt:lpstr>Antisymmetric Relations</vt:lpstr>
      <vt:lpstr>Transitive Relations</vt:lpstr>
      <vt:lpstr>Combining Relations</vt:lpstr>
      <vt:lpstr>Composition</vt:lpstr>
      <vt:lpstr>Representing the Composition of a Relation</vt:lpstr>
      <vt:lpstr>Powers of a Relation</vt:lpstr>
      <vt:lpstr>Representing Relations</vt:lpstr>
      <vt:lpstr>Representing Relations Using Matrices</vt:lpstr>
      <vt:lpstr>Examples of Representing Relations Using Matrices</vt:lpstr>
      <vt:lpstr>Examples of Representing Relations Using Matrices (cont.)</vt:lpstr>
      <vt:lpstr>Matrices of Relations on a Set</vt:lpstr>
      <vt:lpstr>Example of a Relation on a Set</vt:lpstr>
      <vt:lpstr>Representing Relations Using Digraphs</vt:lpstr>
      <vt:lpstr>Determining which Properties a Relation has from its Digraph</vt:lpstr>
      <vt:lpstr> </vt:lpstr>
      <vt:lpstr>投影片 25</vt:lpstr>
      <vt:lpstr>投影片 26</vt:lpstr>
      <vt:lpstr>投影片 27</vt:lpstr>
      <vt:lpstr>Closures of Relations</vt:lpstr>
      <vt:lpstr>Closures of Relations</vt:lpstr>
      <vt:lpstr>Paths in Digraphs/Binary Relations</vt:lpstr>
      <vt:lpstr>Simple Transitive Closure Alg.</vt:lpstr>
      <vt:lpstr>Roy-Warshall’s  Transitive closure Alg. </vt:lpstr>
      <vt:lpstr>Roy-Warshall Algorithm</vt:lpstr>
      <vt:lpstr>Equivalence Relations</vt:lpstr>
      <vt:lpstr>Equivalence Relations</vt:lpstr>
      <vt:lpstr>Strings</vt:lpstr>
      <vt:lpstr>Congruence Modulo m (模m同餘)</vt:lpstr>
      <vt:lpstr>Divides</vt:lpstr>
      <vt:lpstr>Equivalence Classes</vt:lpstr>
      <vt:lpstr>Equivalence Classes and Partitions</vt:lpstr>
      <vt:lpstr>Partition of a Set</vt:lpstr>
      <vt:lpstr>An Equivalence Relation Partitions a Set</vt:lpstr>
      <vt:lpstr>An Equivalence Relation Partitions a Set (continued)</vt:lpstr>
      <vt:lpstr>Partial Orderings</vt:lpstr>
      <vt:lpstr>Partial Orderings</vt:lpstr>
      <vt:lpstr>Partial Orderings (continued)</vt:lpstr>
      <vt:lpstr>Partial Orderings (continued)</vt:lpstr>
      <vt:lpstr>Partial Orderings (continued)</vt:lpstr>
      <vt:lpstr>Comparability (可比較性)</vt:lpstr>
      <vt:lpstr>Lexicographic Order</vt:lpstr>
      <vt:lpstr>Hasse Diagrams</vt:lpstr>
      <vt:lpstr>Procedure for Constructing a   Hasse Diagram</vt:lpstr>
      <vt:lpstr>Example</vt:lpstr>
      <vt:lpstr>Example</vt:lpstr>
      <vt:lpstr>投影片 55</vt:lpstr>
      <vt:lpstr>Maximal and Minimal Elements</vt:lpstr>
      <vt:lpstr>Greatest Element Least Element</vt:lpstr>
      <vt:lpstr>Upper bound, Lower bound</vt:lpstr>
      <vt:lpstr>Least Upper Bound, Greatest Lower Bound</vt:lpstr>
      <vt:lpstr>Lattices</vt:lpstr>
      <vt:lpstr>投影片 61</vt:lpstr>
      <vt:lpstr>Topological Sorting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stliang</cp:lastModifiedBy>
  <cp:revision>1262</cp:revision>
  <dcterms:created xsi:type="dcterms:W3CDTF">2011-12-08T02:09:54Z</dcterms:created>
  <dcterms:modified xsi:type="dcterms:W3CDTF">2020-12-22T00:16:56Z</dcterms:modified>
</cp:coreProperties>
</file>