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0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13FEF7-411A-9D48-AB8C-F039596F4CE2}" type="datetimeFigureOut">
              <a:rPr lang="en-US" smtClean="0"/>
              <a:t>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8FAA1-B1EF-C04D-A3D7-09E8E019F050}" type="slidenum">
              <a:rPr lang="en-US" smtClean="0"/>
              <a:t>‹#›</a:t>
            </a:fld>
            <a:endParaRPr lang="en-US"/>
          </a:p>
        </p:txBody>
      </p:sp>
    </p:spTree>
    <p:extLst>
      <p:ext uri="{BB962C8B-B14F-4D97-AF65-F5344CB8AC3E}">
        <p14:creationId xmlns:p14="http://schemas.microsoft.com/office/powerpoint/2010/main" val="3748664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a:t>
            </a:r>
            <a:r>
              <a:rPr lang="en-US" baseline="0" dirty="0" smtClean="0"/>
              <a:t> permitting and licensing has to collect streamflow and water right data for each proposed new appropriative water right. The data are housed in different places, and it is time consuming to collect and arrange all the necessary data.</a:t>
            </a:r>
          </a:p>
          <a:p>
            <a:r>
              <a:rPr lang="en-US" dirty="0" smtClean="0"/>
              <a:t>There is an online mapping tool that shows water rights by</a:t>
            </a:r>
            <a:r>
              <a:rPr lang="en-US" baseline="0" dirty="0" smtClean="0"/>
              <a:t> stream (http://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t>
            </a:r>
            <a:r>
              <a:rPr lang="en-US" baseline="0" dirty="0" err="1" smtClean="0"/>
              <a:t>terms.shtml?from</a:t>
            </a:r>
            <a:r>
              <a:rPr lang="en-US" baseline="0" dirty="0" smtClean="0"/>
              <a:t>=http://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/&amp;to=g), </a:t>
            </a:r>
          </a:p>
          <a:p>
            <a:r>
              <a:rPr lang="en-US" baseline="0" dirty="0" smtClean="0"/>
              <a:t>Which is useful for seeing what water rights exist downstream of a proposed diversion, but this is just the first step in the process.</a:t>
            </a:r>
          </a:p>
          <a:p>
            <a:r>
              <a:rPr lang="en-US" baseline="0" dirty="0" smtClean="0"/>
              <a:t>From there, the user needs to go through these steps. Once the water supply information has been assembled, streamflow data are collected and the water availability analysis can be performed.</a:t>
            </a:r>
          </a:p>
          <a:p>
            <a:endParaRPr lang="en-US" baseline="0" dirty="0" smtClean="0"/>
          </a:p>
          <a:p>
            <a:r>
              <a:rPr lang="en-US" baseline="0" dirty="0" smtClean="0"/>
              <a:t>Because the required water right and streamflow data are both publically available, I built a tool that goes through each of these steps in one place, reducing the amount of time that the user must spend preparing a water supply report. </a:t>
            </a:r>
            <a:endParaRPr lang="en-US" dirty="0"/>
          </a:p>
        </p:txBody>
      </p:sp>
      <p:sp>
        <p:nvSpPr>
          <p:cNvPr id="4" name="Slide Number Placeholder 3"/>
          <p:cNvSpPr>
            <a:spLocks noGrp="1"/>
          </p:cNvSpPr>
          <p:nvPr>
            <p:ph type="sldNum" sz="quarter" idx="10"/>
          </p:nvPr>
        </p:nvSpPr>
        <p:spPr/>
        <p:txBody>
          <a:bodyPr/>
          <a:lstStyle/>
          <a:p>
            <a:fld id="{1B98FAA1-B1EF-C04D-A3D7-09E8E019F050}" type="slidenum">
              <a:rPr lang="en-US" smtClean="0"/>
              <a:t>2</a:t>
            </a:fld>
            <a:endParaRPr lang="en-US"/>
          </a:p>
        </p:txBody>
      </p:sp>
    </p:spTree>
    <p:extLst>
      <p:ext uri="{BB962C8B-B14F-4D97-AF65-F5344CB8AC3E}">
        <p14:creationId xmlns:p14="http://schemas.microsoft.com/office/powerpoint/2010/main" val="43349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showing a selected</a:t>
            </a:r>
            <a:r>
              <a:rPr lang="en-US" baseline="0" dirty="0" smtClean="0"/>
              <a:t> water right diversion (purple dot) and its delineated watershed (light green polygon). Table to the right shows area of delineated watershed and the sum of all face value diversions of active appropriative rights within the delineated watershed</a:t>
            </a:r>
            <a:endParaRPr lang="en-US" dirty="0"/>
          </a:p>
        </p:txBody>
      </p:sp>
      <p:sp>
        <p:nvSpPr>
          <p:cNvPr id="4" name="Slide Number Placeholder 3"/>
          <p:cNvSpPr>
            <a:spLocks noGrp="1"/>
          </p:cNvSpPr>
          <p:nvPr>
            <p:ph type="sldNum" sz="quarter" idx="10"/>
          </p:nvPr>
        </p:nvSpPr>
        <p:spPr/>
        <p:txBody>
          <a:bodyPr/>
          <a:lstStyle/>
          <a:p>
            <a:fld id="{1B98FAA1-B1EF-C04D-A3D7-09E8E019F050}" type="slidenum">
              <a:rPr lang="en-US" smtClean="0"/>
              <a:t>4</a:t>
            </a:fld>
            <a:endParaRPr lang="en-US"/>
          </a:p>
        </p:txBody>
      </p:sp>
    </p:spTree>
    <p:extLst>
      <p:ext uri="{BB962C8B-B14F-4D97-AF65-F5344CB8AC3E}">
        <p14:creationId xmlns:p14="http://schemas.microsoft.com/office/powerpoint/2010/main" val="364905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eamstatsags.cr.usgs.gov/streamstatsservices/" TargetMode="External"/><Relationship Id="rId4" Type="http://schemas.openxmlformats.org/officeDocument/2006/relationships/hyperlink" Target="https://txpub.usgs.gov/DSS/streamer/api/3.14/web/index.html%23tab1?top" TargetMode="External"/><Relationship Id="rId1" Type="http://schemas.openxmlformats.org/officeDocument/2006/relationships/slideLayout" Target="../slideLayouts/slideLayout1.xml"/><Relationship Id="rId2" Type="http://schemas.openxmlformats.org/officeDocument/2006/relationships/hyperlink" Target="https://developers.arcgis.com/javascrip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kyliepace.github.io%5CwaterChallen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863"/>
            <a:ext cx="7772400" cy="1156192"/>
          </a:xfrm>
        </p:spPr>
        <p:txBody>
          <a:bodyPr/>
          <a:lstStyle/>
          <a:p>
            <a:r>
              <a:rPr lang="en-US" dirty="0" smtClean="0"/>
              <a:t>Water Supply </a:t>
            </a:r>
            <a:r>
              <a:rPr lang="en-US" dirty="0" smtClean="0"/>
              <a:t>App</a:t>
            </a:r>
            <a:endParaRPr lang="en-US" dirty="0"/>
          </a:p>
        </p:txBody>
      </p:sp>
      <p:sp>
        <p:nvSpPr>
          <p:cNvPr id="3" name="Subtitle 2"/>
          <p:cNvSpPr>
            <a:spLocks noGrp="1"/>
          </p:cNvSpPr>
          <p:nvPr>
            <p:ph type="subTitle" idx="1"/>
          </p:nvPr>
        </p:nvSpPr>
        <p:spPr>
          <a:xfrm>
            <a:off x="1371600" y="2161707"/>
            <a:ext cx="6400800" cy="1229101"/>
          </a:xfrm>
        </p:spPr>
        <p:txBody>
          <a:bodyPr/>
          <a:lstStyle/>
          <a:p>
            <a:r>
              <a:rPr lang="en-US" dirty="0" smtClean="0"/>
              <a:t>A tool to assist the Division of Water Rights’ water availability analysis</a:t>
            </a:r>
            <a:endParaRPr lang="en-US" dirty="0"/>
          </a:p>
        </p:txBody>
      </p:sp>
      <p:sp>
        <p:nvSpPr>
          <p:cNvPr id="4" name="Subtitle 2"/>
          <p:cNvSpPr txBox="1">
            <a:spLocks/>
          </p:cNvSpPr>
          <p:nvPr/>
        </p:nvSpPr>
        <p:spPr>
          <a:xfrm>
            <a:off x="1371600" y="3675006"/>
            <a:ext cx="6400800" cy="24835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hlinkClick r:id="rId2"/>
              </a:rPr>
              <a:t>esri ArcGIS JavaScript API v3.18</a:t>
            </a:r>
            <a:endParaRPr lang="en-US" dirty="0" smtClean="0"/>
          </a:p>
          <a:p>
            <a:r>
              <a:rPr lang="en-US" u="sng" dirty="0" smtClean="0">
                <a:hlinkClick r:id="rId3"/>
              </a:rPr>
              <a:t>USGS </a:t>
            </a:r>
            <a:r>
              <a:rPr lang="en-US" u="sng" dirty="0" err="1" smtClean="0">
                <a:hlinkClick r:id="rId3"/>
              </a:rPr>
              <a:t>StreamStats</a:t>
            </a:r>
            <a:endParaRPr lang="en-US" u="sng" dirty="0" smtClean="0"/>
          </a:p>
          <a:p>
            <a:r>
              <a:rPr lang="en-US" u="sng" dirty="0" smtClean="0">
                <a:hlinkClick r:id="rId4"/>
              </a:rPr>
              <a:t>USGS Streamer</a:t>
            </a:r>
            <a:endParaRPr lang="en-US" u="sng" dirty="0"/>
          </a:p>
        </p:txBody>
      </p:sp>
    </p:spTree>
    <p:extLst>
      <p:ext uri="{BB962C8B-B14F-4D97-AF65-F5344CB8AC3E}">
        <p14:creationId xmlns:p14="http://schemas.microsoft.com/office/powerpoint/2010/main" val="446771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List water right holders downstream of proposed diversion</a:t>
            </a:r>
          </a:p>
          <a:p>
            <a:r>
              <a:rPr lang="en-US" dirty="0" smtClean="0"/>
              <a:t>Delineate watershed of each water right diversion point</a:t>
            </a:r>
          </a:p>
          <a:p>
            <a:r>
              <a:rPr lang="en-US" dirty="0" smtClean="0"/>
              <a:t>Sum all diversions within each watershed</a:t>
            </a:r>
          </a:p>
          <a:p>
            <a:r>
              <a:rPr lang="en-US" dirty="0" smtClean="0">
                <a:solidFill>
                  <a:schemeClr val="tx1">
                    <a:lumMod val="50000"/>
                  </a:schemeClr>
                </a:solidFill>
              </a:rPr>
              <a:t>Find streamflow data </a:t>
            </a:r>
            <a:endParaRPr lang="en-US" dirty="0">
              <a:solidFill>
                <a:schemeClr val="tx1">
                  <a:lumMod val="50000"/>
                </a:schemeClr>
              </a:solidFill>
            </a:endParaRPr>
          </a:p>
        </p:txBody>
      </p:sp>
    </p:spTree>
    <p:extLst>
      <p:ext uri="{BB962C8B-B14F-4D97-AF65-F5344CB8AC3E}">
        <p14:creationId xmlns:p14="http://schemas.microsoft.com/office/powerpoint/2010/main" val="4216732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My Water Supply Report Map</a:t>
            </a:r>
            <a:endParaRPr lang="en-US" dirty="0"/>
          </a:p>
        </p:txBody>
      </p:sp>
      <p:sp>
        <p:nvSpPr>
          <p:cNvPr id="3" name="Content Placeholder 2"/>
          <p:cNvSpPr>
            <a:spLocks noGrp="1"/>
          </p:cNvSpPr>
          <p:nvPr>
            <p:ph idx="1"/>
          </p:nvPr>
        </p:nvSpPr>
        <p:spPr>
          <a:xfrm>
            <a:off x="457200" y="1600200"/>
            <a:ext cx="8229600" cy="5061600"/>
          </a:xfrm>
        </p:spPr>
        <p:txBody>
          <a:bodyPr>
            <a:normAutofit/>
          </a:bodyPr>
          <a:lstStyle/>
          <a:p>
            <a:r>
              <a:rPr lang="en-US" dirty="0" smtClean="0"/>
              <a:t>User clicks on proposed point of diversion</a:t>
            </a:r>
          </a:p>
          <a:p>
            <a:r>
              <a:rPr lang="en-US" dirty="0" err="1" smtClean="0"/>
              <a:t>Flowline</a:t>
            </a:r>
            <a:r>
              <a:rPr lang="en-US" dirty="0" smtClean="0"/>
              <a:t> is traced downstream to Pacific Ocean</a:t>
            </a:r>
          </a:p>
          <a:p>
            <a:r>
              <a:rPr lang="en-US" dirty="0" smtClean="0"/>
              <a:t>User selects water right holders to include</a:t>
            </a:r>
          </a:p>
          <a:p>
            <a:r>
              <a:rPr lang="en-US" dirty="0" smtClean="0"/>
              <a:t>Watershed built from each diversion point</a:t>
            </a:r>
          </a:p>
          <a:p>
            <a:r>
              <a:rPr lang="en-US" dirty="0" smtClean="0"/>
              <a:t>All diversions within each watershed are summed</a:t>
            </a:r>
          </a:p>
        </p:txBody>
      </p:sp>
    </p:spTree>
    <p:extLst>
      <p:ext uri="{BB962C8B-B14F-4D97-AF65-F5344CB8AC3E}">
        <p14:creationId xmlns:p14="http://schemas.microsoft.com/office/powerpoint/2010/main" val="3804736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aterChallenge.png"/>
          <p:cNvPicPr>
            <a:picLocks noGrp="1" noChangeAspect="1"/>
          </p:cNvPicPr>
          <p:nvPr>
            <p:ph idx="1"/>
          </p:nvPr>
        </p:nvPicPr>
        <p:blipFill>
          <a:blip r:embed="rId3">
            <a:extLst>
              <a:ext uri="{28A0092B-C50C-407E-A947-70E740481C1C}">
                <a14:useLocalDpi xmlns:a14="http://schemas.microsoft.com/office/drawing/2010/main" val="0"/>
              </a:ext>
            </a:extLst>
          </a:blip>
          <a:srcRect l="722" r="722"/>
          <a:stretch>
            <a:fillRect/>
          </a:stretch>
        </p:blipFill>
        <p:spPr>
          <a:xfrm>
            <a:off x="-3578172" y="-308226"/>
            <a:ext cx="13030413" cy="7166225"/>
          </a:xfrm>
        </p:spPr>
      </p:pic>
    </p:spTree>
    <p:extLst>
      <p:ext uri="{BB962C8B-B14F-4D97-AF65-F5344CB8AC3E}">
        <p14:creationId xmlns:p14="http://schemas.microsoft.com/office/powerpoint/2010/main" val="1254943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Improvement</a:t>
            </a:r>
            <a:endParaRPr lang="en-US" dirty="0"/>
          </a:p>
        </p:txBody>
      </p:sp>
      <p:sp>
        <p:nvSpPr>
          <p:cNvPr id="3" name="Content Placeholder 2"/>
          <p:cNvSpPr>
            <a:spLocks noGrp="1"/>
          </p:cNvSpPr>
          <p:nvPr>
            <p:ph idx="1"/>
          </p:nvPr>
        </p:nvSpPr>
        <p:spPr/>
        <p:txBody>
          <a:bodyPr/>
          <a:lstStyle/>
          <a:p>
            <a:r>
              <a:rPr lang="en-US" dirty="0" smtClean="0"/>
              <a:t>publish water rights data as an </a:t>
            </a:r>
            <a:r>
              <a:rPr lang="en-US" dirty="0" err="1" smtClean="0"/>
              <a:t>arcGIS</a:t>
            </a:r>
            <a:r>
              <a:rPr lang="en-US" dirty="0" smtClean="0"/>
              <a:t> feature service </a:t>
            </a:r>
          </a:p>
          <a:p>
            <a:r>
              <a:rPr lang="en-US" dirty="0" smtClean="0"/>
              <a:t>Make diversion points snap to </a:t>
            </a:r>
            <a:r>
              <a:rPr lang="en-US" dirty="0" err="1" smtClean="0"/>
              <a:t>flowline</a:t>
            </a:r>
            <a:endParaRPr lang="en-US" dirty="0" smtClean="0"/>
          </a:p>
          <a:p>
            <a:r>
              <a:rPr lang="en-US" dirty="0" smtClean="0"/>
              <a:t> make water rights data available through </a:t>
            </a:r>
            <a:r>
              <a:rPr lang="en-US" dirty="0" err="1" smtClean="0"/>
              <a:t>data.ca.gov</a:t>
            </a:r>
            <a:endParaRPr lang="en-US" dirty="0" smtClean="0"/>
          </a:p>
          <a:p>
            <a:r>
              <a:rPr lang="en-US" dirty="0" smtClean="0"/>
              <a:t>Use USGS </a:t>
            </a:r>
            <a:r>
              <a:rPr lang="en-US" dirty="0" err="1" smtClean="0"/>
              <a:t>StreamStats</a:t>
            </a:r>
            <a:r>
              <a:rPr lang="en-US" dirty="0" smtClean="0"/>
              <a:t> </a:t>
            </a:r>
            <a:r>
              <a:rPr lang="en-US" dirty="0" err="1" smtClean="0"/>
              <a:t>api</a:t>
            </a:r>
            <a:r>
              <a:rPr lang="en-US" dirty="0" smtClean="0"/>
              <a:t> to show nearest active stream gages</a:t>
            </a:r>
          </a:p>
          <a:p>
            <a:pPr marL="0" indent="0">
              <a:buNone/>
            </a:pPr>
            <a:endParaRPr lang="en-US" dirty="0" smtClean="0"/>
          </a:p>
        </p:txBody>
      </p:sp>
    </p:spTree>
    <p:extLst>
      <p:ext uri="{BB962C8B-B14F-4D97-AF65-F5344CB8AC3E}">
        <p14:creationId xmlns:p14="http://schemas.microsoft.com/office/powerpoint/2010/main" val="29091732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1301</TotalTime>
  <Words>373</Words>
  <Application>Microsoft Macintosh PowerPoint</Application>
  <PresentationFormat>On-screen Show (4:3)</PresentationFormat>
  <Paragraphs>30</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Black</vt:lpstr>
      <vt:lpstr>Water Supply App</vt:lpstr>
      <vt:lpstr>Steps</vt:lpstr>
      <vt:lpstr>My Water Supply Report Map</vt:lpstr>
      <vt:lpstr>PowerPoint Presentation</vt:lpstr>
      <vt:lpstr>Ideas for Improvement</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Report</dc:title>
  <dc:creator>Kylie Pace</dc:creator>
  <cp:lastModifiedBy>Kylie Pace</cp:lastModifiedBy>
  <cp:revision>16</cp:revision>
  <dcterms:created xsi:type="dcterms:W3CDTF">2016-12-03T20:25:05Z</dcterms:created>
  <dcterms:modified xsi:type="dcterms:W3CDTF">2016-12-05T16:56:22Z</dcterms:modified>
</cp:coreProperties>
</file>