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3"/>
  </p:notesMasterIdLst>
  <p:sldIdLst>
    <p:sldId id="256" r:id="rId2"/>
    <p:sldId id="257" r:id="rId3"/>
    <p:sldId id="259" r:id="rId4"/>
    <p:sldId id="260" r:id="rId5"/>
    <p:sldId id="262"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4C987-149A-4361-B11C-B2BCEEA50F87}" v="30" dt="2024-09-10T13:21:48.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f Mbaye" userId="dc366190dbe50819" providerId="LiveId" clId="{F8F4C987-149A-4361-B11C-B2BCEEA50F87}"/>
    <pc:docChg chg="modSld sldOrd">
      <pc:chgData name="Salif Mbaye" userId="dc366190dbe50819" providerId="LiveId" clId="{F8F4C987-149A-4361-B11C-B2BCEEA50F87}" dt="2024-09-10T13:21:53.287" v="638" actId="1076"/>
      <pc:docMkLst>
        <pc:docMk/>
      </pc:docMkLst>
      <pc:sldChg chg="addSp modSp mod">
        <pc:chgData name="Salif Mbaye" userId="dc366190dbe50819" providerId="LiveId" clId="{F8F4C987-149A-4361-B11C-B2BCEEA50F87}" dt="2024-09-10T12:53:14.767" v="70" actId="1076"/>
        <pc:sldMkLst>
          <pc:docMk/>
          <pc:sldMk cId="1122181780" sldId="259"/>
        </pc:sldMkLst>
        <pc:spChg chg="add mod">
          <ac:chgData name="Salif Mbaye" userId="dc366190dbe50819" providerId="LiveId" clId="{F8F4C987-149A-4361-B11C-B2BCEEA50F87}" dt="2024-09-10T12:53:14.767" v="70" actId="1076"/>
          <ac:spMkLst>
            <pc:docMk/>
            <pc:sldMk cId="1122181780" sldId="259"/>
            <ac:spMk id="2" creationId="{F877DE13-3CB9-F6F2-0C05-5C5BABAA2AEA}"/>
          </ac:spMkLst>
        </pc:spChg>
        <pc:picChg chg="mod">
          <ac:chgData name="Salif Mbaye" userId="dc366190dbe50819" providerId="LiveId" clId="{F8F4C987-149A-4361-B11C-B2BCEEA50F87}" dt="2024-09-10T12:53:02.991" v="68" actId="1076"/>
          <ac:picMkLst>
            <pc:docMk/>
            <pc:sldMk cId="1122181780" sldId="259"/>
            <ac:picMk id="2050" creationId="{F7FC57A0-F213-4C6A-DE87-FBD7842D6B6C}"/>
          </ac:picMkLst>
        </pc:picChg>
      </pc:sldChg>
      <pc:sldChg chg="addSp modSp mod">
        <pc:chgData name="Salif Mbaye" userId="dc366190dbe50819" providerId="LiveId" clId="{F8F4C987-149A-4361-B11C-B2BCEEA50F87}" dt="2024-09-10T13:08:13.766" v="571" actId="1076"/>
        <pc:sldMkLst>
          <pc:docMk/>
          <pc:sldMk cId="4288433400" sldId="261"/>
        </pc:sldMkLst>
        <pc:spChg chg="add mod">
          <ac:chgData name="Salif Mbaye" userId="dc366190dbe50819" providerId="LiveId" clId="{F8F4C987-149A-4361-B11C-B2BCEEA50F87}" dt="2024-09-10T13:08:13.766" v="571" actId="1076"/>
          <ac:spMkLst>
            <pc:docMk/>
            <pc:sldMk cId="4288433400" sldId="261"/>
            <ac:spMk id="2" creationId="{A885ED86-5DD8-2DD9-F53C-D2524D7BCE75}"/>
          </ac:spMkLst>
        </pc:spChg>
        <pc:picChg chg="mod">
          <ac:chgData name="Salif Mbaye" userId="dc366190dbe50819" providerId="LiveId" clId="{F8F4C987-149A-4361-B11C-B2BCEEA50F87}" dt="2024-09-10T13:08:09.573" v="570" actId="1076"/>
          <ac:picMkLst>
            <pc:docMk/>
            <pc:sldMk cId="4288433400" sldId="261"/>
            <ac:picMk id="4098" creationId="{89C4EF64-A71B-E43B-6278-31CEFAECD157}"/>
          </ac:picMkLst>
        </pc:picChg>
      </pc:sldChg>
      <pc:sldChg chg="addSp modSp mod ord">
        <pc:chgData name="Salif Mbaye" userId="dc366190dbe50819" providerId="LiveId" clId="{F8F4C987-149A-4361-B11C-B2BCEEA50F87}" dt="2024-09-10T13:08:50.938" v="573"/>
        <pc:sldMkLst>
          <pc:docMk/>
          <pc:sldMk cId="3986493220" sldId="262"/>
        </pc:sldMkLst>
        <pc:spChg chg="add mod">
          <ac:chgData name="Salif Mbaye" userId="dc366190dbe50819" providerId="LiveId" clId="{F8F4C987-149A-4361-B11C-B2BCEEA50F87}" dt="2024-09-10T13:07:43.788" v="569" actId="1076"/>
          <ac:spMkLst>
            <pc:docMk/>
            <pc:sldMk cId="3986493220" sldId="262"/>
            <ac:spMk id="2" creationId="{940C0896-6B3D-F47E-B1E4-7419CED2338B}"/>
          </ac:spMkLst>
        </pc:spChg>
        <pc:picChg chg="mod">
          <ac:chgData name="Salif Mbaye" userId="dc366190dbe50819" providerId="LiveId" clId="{F8F4C987-149A-4361-B11C-B2BCEEA50F87}" dt="2024-09-10T13:07:01.573" v="533" actId="1076"/>
          <ac:picMkLst>
            <pc:docMk/>
            <pc:sldMk cId="3986493220" sldId="262"/>
            <ac:picMk id="5122" creationId="{71E9CC0F-426F-E388-11AA-B6154B17B3C9}"/>
          </ac:picMkLst>
        </pc:picChg>
      </pc:sldChg>
      <pc:sldChg chg="addSp modSp mod">
        <pc:chgData name="Salif Mbaye" userId="dc366190dbe50819" providerId="LiveId" clId="{F8F4C987-149A-4361-B11C-B2BCEEA50F87}" dt="2024-09-10T13:09:24.333" v="578" actId="1076"/>
        <pc:sldMkLst>
          <pc:docMk/>
          <pc:sldMk cId="342865365" sldId="263"/>
        </pc:sldMkLst>
        <pc:spChg chg="add mod">
          <ac:chgData name="Salif Mbaye" userId="dc366190dbe50819" providerId="LiveId" clId="{F8F4C987-149A-4361-B11C-B2BCEEA50F87}" dt="2024-09-10T13:09:24.333" v="578" actId="1076"/>
          <ac:spMkLst>
            <pc:docMk/>
            <pc:sldMk cId="342865365" sldId="263"/>
            <ac:spMk id="2" creationId="{B1FF3FF9-80E9-FE30-7CE2-4CBA89A575F0}"/>
          </ac:spMkLst>
        </pc:spChg>
        <pc:picChg chg="mod">
          <ac:chgData name="Salif Mbaye" userId="dc366190dbe50819" providerId="LiveId" clId="{F8F4C987-149A-4361-B11C-B2BCEEA50F87}" dt="2024-09-10T13:09:09.582" v="575" actId="1076"/>
          <ac:picMkLst>
            <pc:docMk/>
            <pc:sldMk cId="342865365" sldId="263"/>
            <ac:picMk id="6146" creationId="{D6356FFB-6E7B-A89A-784E-2D4C8E8ACF49}"/>
          </ac:picMkLst>
        </pc:picChg>
      </pc:sldChg>
      <pc:sldChg chg="addSp delSp modSp mod">
        <pc:chgData name="Salif Mbaye" userId="dc366190dbe50819" providerId="LiveId" clId="{F8F4C987-149A-4361-B11C-B2BCEEA50F87}" dt="2024-09-10T13:21:53.287" v="638" actId="1076"/>
        <pc:sldMkLst>
          <pc:docMk/>
          <pc:sldMk cId="1050471107" sldId="264"/>
        </pc:sldMkLst>
        <pc:spChg chg="add del mod">
          <ac:chgData name="Salif Mbaye" userId="dc366190dbe50819" providerId="LiveId" clId="{F8F4C987-149A-4361-B11C-B2BCEEA50F87}" dt="2024-09-10T13:10:02.681" v="583"/>
          <ac:spMkLst>
            <pc:docMk/>
            <pc:sldMk cId="1050471107" sldId="264"/>
            <ac:spMk id="2" creationId="{AB33DA2E-383C-BA5D-B7E3-68C820A85A81}"/>
          </ac:spMkLst>
        </pc:spChg>
        <pc:spChg chg="add mod">
          <ac:chgData name="Salif Mbaye" userId="dc366190dbe50819" providerId="LiveId" clId="{F8F4C987-149A-4361-B11C-B2BCEEA50F87}" dt="2024-09-10T13:21:53.287" v="638" actId="1076"/>
          <ac:spMkLst>
            <pc:docMk/>
            <pc:sldMk cId="1050471107" sldId="264"/>
            <ac:spMk id="3" creationId="{1004E794-CE57-98F3-9BFD-A0C903811C46}"/>
          </ac:spMkLst>
        </pc:spChg>
        <pc:picChg chg="mod">
          <ac:chgData name="Salif Mbaye" userId="dc366190dbe50819" providerId="LiveId" clId="{F8F4C987-149A-4361-B11C-B2BCEEA50F87}" dt="2024-09-10T13:21:48.908" v="637" actId="1076"/>
          <ac:picMkLst>
            <pc:docMk/>
            <pc:sldMk cId="1050471107" sldId="264"/>
            <ac:picMk id="7170" creationId="{C5270994-BD3A-9DDA-577A-D10A09119B92}"/>
          </ac:picMkLst>
        </pc:picChg>
      </pc:sldChg>
      <pc:sldChg chg="addSp modSp mod">
        <pc:chgData name="Salif Mbaye" userId="dc366190dbe50819" providerId="LiveId" clId="{F8F4C987-149A-4361-B11C-B2BCEEA50F87}" dt="2024-09-10T13:04:05.203" v="457" actId="1076"/>
        <pc:sldMkLst>
          <pc:docMk/>
          <pc:sldMk cId="3682960299" sldId="265"/>
        </pc:sldMkLst>
        <pc:spChg chg="add mod">
          <ac:chgData name="Salif Mbaye" userId="dc366190dbe50819" providerId="LiveId" clId="{F8F4C987-149A-4361-B11C-B2BCEEA50F87}" dt="2024-09-10T13:04:05.203" v="457" actId="1076"/>
          <ac:spMkLst>
            <pc:docMk/>
            <pc:sldMk cId="3682960299" sldId="265"/>
            <ac:spMk id="2" creationId="{70EAE104-3B91-2272-BD79-AEB1CEEE3942}"/>
          </ac:spMkLst>
        </pc:spChg>
        <pc:picChg chg="mod">
          <ac:chgData name="Salif Mbaye" userId="dc366190dbe50819" providerId="LiveId" clId="{F8F4C987-149A-4361-B11C-B2BCEEA50F87}" dt="2024-09-10T13:01:12.765" v="134" actId="1076"/>
          <ac:picMkLst>
            <pc:docMk/>
            <pc:sldMk cId="3682960299" sldId="265"/>
            <ac:picMk id="8194" creationId="{4D040EEC-A9F2-BBB6-ECE5-00E2044E3FAB}"/>
          </ac:picMkLst>
        </pc:picChg>
      </pc:sldChg>
      <pc:sldChg chg="addSp modSp mod">
        <pc:chgData name="Salif Mbaye" userId="dc366190dbe50819" providerId="LiveId" clId="{F8F4C987-149A-4361-B11C-B2BCEEA50F87}" dt="2024-09-10T13:05:50.138" v="529" actId="122"/>
        <pc:sldMkLst>
          <pc:docMk/>
          <pc:sldMk cId="1996990765" sldId="266"/>
        </pc:sldMkLst>
        <pc:spChg chg="add mod">
          <ac:chgData name="Salif Mbaye" userId="dc366190dbe50819" providerId="LiveId" clId="{F8F4C987-149A-4361-B11C-B2BCEEA50F87}" dt="2024-09-10T13:05:50.138" v="529" actId="122"/>
          <ac:spMkLst>
            <pc:docMk/>
            <pc:sldMk cId="1996990765" sldId="266"/>
            <ac:spMk id="2" creationId="{4880489B-B736-EBB6-AEBC-CAB317033C22}"/>
          </ac:spMkLst>
        </pc:spChg>
        <pc:picChg chg="mod">
          <ac:chgData name="Salif Mbaye" userId="dc366190dbe50819" providerId="LiveId" clId="{F8F4C987-149A-4361-B11C-B2BCEEA50F87}" dt="2024-09-10T13:04:40.954" v="458" actId="1076"/>
          <ac:picMkLst>
            <pc:docMk/>
            <pc:sldMk cId="1996990765" sldId="266"/>
            <ac:picMk id="9218" creationId="{F6A0ED89-0C9B-A810-344F-5DF61D0C3D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4AE4D-D701-49EB-9DA2-656B83445D4B}" type="datetimeFigureOut">
              <a:rPr lang="it-IT" smtClean="0"/>
              <a:t>27/08/2024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FC96C-6A2B-4C62-BDD1-4D4F06EE8B4E}" type="slidenum">
              <a:rPr lang="it-IT" smtClean="0"/>
              <a:t>‹N›</a:t>
            </a:fld>
            <a:endParaRPr lang="it-IT"/>
          </a:p>
        </p:txBody>
      </p:sp>
    </p:spTree>
    <p:extLst>
      <p:ext uri="{BB962C8B-B14F-4D97-AF65-F5344CB8AC3E}">
        <p14:creationId xmlns:p14="http://schemas.microsoft.com/office/powerpoint/2010/main" val="3953616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8CFC96C-6A2B-4C62-BDD1-4D4F06EE8B4E}" type="slidenum">
              <a:rPr lang="it-IT" smtClean="0"/>
              <a:t>1</a:t>
            </a:fld>
            <a:endParaRPr lang="it-IT"/>
          </a:p>
        </p:txBody>
      </p:sp>
    </p:spTree>
    <p:extLst>
      <p:ext uri="{BB962C8B-B14F-4D97-AF65-F5344CB8AC3E}">
        <p14:creationId xmlns:p14="http://schemas.microsoft.com/office/powerpoint/2010/main" val="2603734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8/27/2024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41423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8/27/2024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402643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8/27/2024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00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8/27/2024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01825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8/27/2024</a:t>
            </a:fld>
            <a:endParaRPr lang="en-US" dirty="0"/>
          </a:p>
        </p:txBody>
      </p:sp>
    </p:spTree>
    <p:extLst>
      <p:ext uri="{BB962C8B-B14F-4D97-AF65-F5344CB8AC3E}">
        <p14:creationId xmlns:p14="http://schemas.microsoft.com/office/powerpoint/2010/main" val="361757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8/27/2024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216430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8/27/2024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169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8/27/2024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86531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8/27/2024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275609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8/27/2024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405619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8/27/2024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3654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8/27/2024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22147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701" r:id="rId5"/>
    <p:sldLayoutId id="2147483691" r:id="rId6"/>
    <p:sldLayoutId id="2147483700" r:id="rId7"/>
    <p:sldLayoutId id="2147483699" r:id="rId8"/>
    <p:sldLayoutId id="2147483698" r:id="rId9"/>
    <p:sldLayoutId id="2147483690" r:id="rId10"/>
    <p:sldLayoutId id="214748369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olo 1">
            <a:extLst>
              <a:ext uri="{FF2B5EF4-FFF2-40B4-BE49-F238E27FC236}">
                <a16:creationId xmlns:a16="http://schemas.microsoft.com/office/drawing/2014/main" id="{440CB82D-9DA5-FC15-F143-4EB7F59D6F98}"/>
              </a:ext>
            </a:extLst>
          </p:cNvPr>
          <p:cNvSpPr>
            <a:spLocks noGrp="1"/>
          </p:cNvSpPr>
          <p:nvPr>
            <p:ph type="ctrTitle"/>
          </p:nvPr>
        </p:nvSpPr>
        <p:spPr>
          <a:xfrm>
            <a:off x="6090045" y="1346200"/>
            <a:ext cx="5624118" cy="3284538"/>
          </a:xfrm>
        </p:spPr>
        <p:txBody>
          <a:bodyPr anchor="b">
            <a:noAutofit/>
          </a:bodyPr>
          <a:lstStyle/>
          <a:p>
            <a:pPr algn="r"/>
            <a:r>
              <a:rPr lang="it-IT" sz="3600" dirty="0"/>
              <a:t>IMPATTO DEI CAMBIAMENTI CLIMATICI SULL’AGRICOLTURA</a:t>
            </a:r>
          </a:p>
        </p:txBody>
      </p:sp>
      <p:sp>
        <p:nvSpPr>
          <p:cNvPr id="3" name="Sottotitolo 2">
            <a:extLst>
              <a:ext uri="{FF2B5EF4-FFF2-40B4-BE49-F238E27FC236}">
                <a16:creationId xmlns:a16="http://schemas.microsoft.com/office/drawing/2014/main" id="{FAD5E79A-2935-A964-BB28-5A412408F710}"/>
              </a:ext>
            </a:extLst>
          </p:cNvPr>
          <p:cNvSpPr>
            <a:spLocks noGrp="1"/>
          </p:cNvSpPr>
          <p:nvPr>
            <p:ph type="subTitle" idx="1"/>
          </p:nvPr>
        </p:nvSpPr>
        <p:spPr>
          <a:xfrm>
            <a:off x="6096369" y="4630738"/>
            <a:ext cx="5617794" cy="1150937"/>
          </a:xfrm>
        </p:spPr>
        <p:txBody>
          <a:bodyPr anchor="t">
            <a:normAutofit/>
          </a:bodyPr>
          <a:lstStyle/>
          <a:p>
            <a:pPr algn="r"/>
            <a:r>
              <a:rPr lang="it-IT" dirty="0"/>
              <a:t>Mbaye </a:t>
            </a:r>
            <a:r>
              <a:rPr lang="it-IT" dirty="0" err="1"/>
              <a:t>Pape</a:t>
            </a:r>
            <a:r>
              <a:rPr lang="it-IT" dirty="0"/>
              <a:t> Salif 03399A</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Disegno astratto di petali in color pastello">
            <a:extLst>
              <a:ext uri="{FF2B5EF4-FFF2-40B4-BE49-F238E27FC236}">
                <a16:creationId xmlns:a16="http://schemas.microsoft.com/office/drawing/2014/main" id="{5022AF77-6EF9-3FD3-31AE-750400E23CA5}"/>
              </a:ext>
            </a:extLst>
          </p:cNvPr>
          <p:cNvPicPr>
            <a:picLocks noChangeAspect="1"/>
          </p:cNvPicPr>
          <p:nvPr/>
        </p:nvPicPr>
        <p:blipFill>
          <a:blip r:embed="rId3"/>
          <a:srcRect l="36290" r="15640" b="2"/>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54012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6A0ED89-0C9B-A810-344F-5DF61D0C3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00" y="152400"/>
            <a:ext cx="8851371" cy="6553200"/>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4880489B-B736-EBB6-AEBC-CAB317033C22}"/>
              </a:ext>
            </a:extLst>
          </p:cNvPr>
          <p:cNvSpPr txBox="1"/>
          <p:nvPr/>
        </p:nvSpPr>
        <p:spPr>
          <a:xfrm>
            <a:off x="9546771" y="1305341"/>
            <a:ext cx="2002971" cy="4247317"/>
          </a:xfrm>
          <a:prstGeom prst="rect">
            <a:avLst/>
          </a:prstGeom>
          <a:noFill/>
        </p:spPr>
        <p:txBody>
          <a:bodyPr wrap="square" rtlCol="0">
            <a:spAutoFit/>
          </a:bodyPr>
          <a:lstStyle/>
          <a:p>
            <a:pPr algn="ctr"/>
            <a:r>
              <a:rPr lang="it-IT" dirty="0"/>
              <a:t>Da questo grafico a violino possiamo notare che alcuni tipi di colture sembrano essere più dipendenti dalle precipitazioni rispetto ad altri, rendendoli più vulnerabili alle variazioni climatiche</a:t>
            </a:r>
          </a:p>
        </p:txBody>
      </p:sp>
    </p:spTree>
    <p:extLst>
      <p:ext uri="{BB962C8B-B14F-4D97-AF65-F5344CB8AC3E}">
        <p14:creationId xmlns:p14="http://schemas.microsoft.com/office/powerpoint/2010/main" val="199699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42" name="Picture 2" descr="Come si stanno adattando le città al cambiamento climatico">
            <a:extLst>
              <a:ext uri="{FF2B5EF4-FFF2-40B4-BE49-F238E27FC236}">
                <a16:creationId xmlns:a16="http://schemas.microsoft.com/office/drawing/2014/main" id="{E79426F3-7F3C-888A-36EA-CEF6B351A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30" r="7396"/>
          <a:stretch/>
        </p:blipFill>
        <p:spPr bwMode="auto">
          <a:xfrm>
            <a:off x="20" y="10"/>
            <a:ext cx="994706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49" name="Freeform: Shape 10248">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0251" name="Freeform: Shape 10250">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3" name="Freeform: Shape 1025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olo 1">
            <a:extLst>
              <a:ext uri="{FF2B5EF4-FFF2-40B4-BE49-F238E27FC236}">
                <a16:creationId xmlns:a16="http://schemas.microsoft.com/office/drawing/2014/main" id="{CD5A8561-D553-B907-0B54-FD9269F01F9B}"/>
              </a:ext>
            </a:extLst>
          </p:cNvPr>
          <p:cNvSpPr>
            <a:spLocks noGrp="1"/>
          </p:cNvSpPr>
          <p:nvPr>
            <p:ph type="title"/>
          </p:nvPr>
        </p:nvSpPr>
        <p:spPr>
          <a:xfrm>
            <a:off x="7916792" y="1698740"/>
            <a:ext cx="4009832" cy="899910"/>
          </a:xfrm>
        </p:spPr>
        <p:txBody>
          <a:bodyPr anchor="b">
            <a:normAutofit/>
          </a:bodyPr>
          <a:lstStyle/>
          <a:p>
            <a:r>
              <a:rPr lang="it-IT" dirty="0"/>
              <a:t>FONTI</a:t>
            </a:r>
          </a:p>
        </p:txBody>
      </p:sp>
      <p:sp>
        <p:nvSpPr>
          <p:cNvPr id="3" name="Segnaposto contenuto 2">
            <a:extLst>
              <a:ext uri="{FF2B5EF4-FFF2-40B4-BE49-F238E27FC236}">
                <a16:creationId xmlns:a16="http://schemas.microsoft.com/office/drawing/2014/main" id="{E345AA8C-FCE8-9490-56A0-DB1ADC353ABA}"/>
              </a:ext>
            </a:extLst>
          </p:cNvPr>
          <p:cNvSpPr>
            <a:spLocks noGrp="1"/>
          </p:cNvSpPr>
          <p:nvPr>
            <p:ph idx="1"/>
          </p:nvPr>
        </p:nvSpPr>
        <p:spPr>
          <a:xfrm>
            <a:off x="7916090" y="2567135"/>
            <a:ext cx="3949339" cy="2592125"/>
          </a:xfrm>
        </p:spPr>
        <p:txBody>
          <a:bodyPr>
            <a:normAutofit/>
          </a:bodyPr>
          <a:lstStyle/>
          <a:p>
            <a:r>
              <a:rPr lang="it-IT" dirty="0"/>
              <a:t>I dati analizzati sono stati raccolti dal 1990 al 2024 e sono stati reperiti da </a:t>
            </a:r>
            <a:r>
              <a:rPr lang="it-IT" dirty="0" err="1"/>
              <a:t>Kaggle</a:t>
            </a:r>
            <a:r>
              <a:rPr lang="it-IT" dirty="0"/>
              <a:t> (reperibile all’indirizzo www.kaggle.com)</a:t>
            </a:r>
          </a:p>
        </p:txBody>
      </p:sp>
    </p:spTree>
    <p:extLst>
      <p:ext uri="{BB962C8B-B14F-4D97-AF65-F5344CB8AC3E}">
        <p14:creationId xmlns:p14="http://schemas.microsoft.com/office/powerpoint/2010/main" val="235917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9" name="Rectangle 1030">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6" name="Picture 2" descr="Con l'agricoltura cambia anche la scelta dei mezzi tecnici - AgriCommercio">
            <a:extLst>
              <a:ext uri="{FF2B5EF4-FFF2-40B4-BE49-F238E27FC236}">
                <a16:creationId xmlns:a16="http://schemas.microsoft.com/office/drawing/2014/main" id="{D1BC8F60-6A70-7025-EEB9-36BD0585A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120" r="13871" b="-2"/>
          <a:stretch/>
        </p:blipFill>
        <p:spPr bwMode="auto">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a:noFill/>
          <a:extLst>
            <a:ext uri="{909E8E84-426E-40DD-AFC4-6F175D3DCCD1}">
              <a14:hiddenFill xmlns:a14="http://schemas.microsoft.com/office/drawing/2010/main">
                <a:solidFill>
                  <a:srgbClr val="FFFFFF"/>
                </a:solidFill>
              </a14:hiddenFill>
            </a:ext>
          </a:extLst>
        </p:spPr>
      </p:pic>
      <p:sp>
        <p:nvSpPr>
          <p:cNvPr id="1040" name="Freeform: Shape 1032">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1041" name="Freeform: Shape 1034">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2" name="Freeform: Shape 1036">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olo 1">
            <a:extLst>
              <a:ext uri="{FF2B5EF4-FFF2-40B4-BE49-F238E27FC236}">
                <a16:creationId xmlns:a16="http://schemas.microsoft.com/office/drawing/2014/main" id="{22495E80-9082-BE06-2B67-8B02D6D7D648}"/>
              </a:ext>
            </a:extLst>
          </p:cNvPr>
          <p:cNvSpPr>
            <a:spLocks noGrp="1"/>
          </p:cNvSpPr>
          <p:nvPr>
            <p:ph type="title"/>
          </p:nvPr>
        </p:nvSpPr>
        <p:spPr>
          <a:xfrm>
            <a:off x="992518" y="1665523"/>
            <a:ext cx="4780129" cy="809172"/>
          </a:xfrm>
        </p:spPr>
        <p:txBody>
          <a:bodyPr anchor="b">
            <a:normAutofit/>
          </a:bodyPr>
          <a:lstStyle/>
          <a:p>
            <a:r>
              <a:rPr lang="it-IT" dirty="0"/>
              <a:t>INTRODUZIONE</a:t>
            </a:r>
          </a:p>
        </p:txBody>
      </p:sp>
      <p:sp>
        <p:nvSpPr>
          <p:cNvPr id="3" name="Segnaposto contenuto 2">
            <a:extLst>
              <a:ext uri="{FF2B5EF4-FFF2-40B4-BE49-F238E27FC236}">
                <a16:creationId xmlns:a16="http://schemas.microsoft.com/office/drawing/2014/main" id="{F53420A1-B387-2873-0DE5-E64612AC9CB2}"/>
              </a:ext>
            </a:extLst>
          </p:cNvPr>
          <p:cNvSpPr>
            <a:spLocks noGrp="1"/>
          </p:cNvSpPr>
          <p:nvPr>
            <p:ph idx="1"/>
          </p:nvPr>
        </p:nvSpPr>
        <p:spPr>
          <a:xfrm>
            <a:off x="992518" y="2704882"/>
            <a:ext cx="5368525" cy="2073955"/>
          </a:xfrm>
        </p:spPr>
        <p:txBody>
          <a:bodyPr>
            <a:normAutofit/>
          </a:bodyPr>
          <a:lstStyle/>
          <a:p>
            <a:r>
              <a:rPr lang="it-IT" dirty="0"/>
              <a:t>Andremo ad analizzare come i cambiamenti climatici abbiano impattato sull’agricoltura nei vari paesi durante il corso degli anni</a:t>
            </a:r>
          </a:p>
        </p:txBody>
      </p:sp>
    </p:spTree>
    <p:extLst>
      <p:ext uri="{BB962C8B-B14F-4D97-AF65-F5344CB8AC3E}">
        <p14:creationId xmlns:p14="http://schemas.microsoft.com/office/powerpoint/2010/main" val="82809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7FC57A0-F213-4C6A-DE87-FBD7842D6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042" y="772610"/>
            <a:ext cx="8326573" cy="5312779"/>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F877DE13-3CB9-F6F2-0C05-5C5BABAA2AEA}"/>
              </a:ext>
            </a:extLst>
          </p:cNvPr>
          <p:cNvSpPr txBox="1"/>
          <p:nvPr/>
        </p:nvSpPr>
        <p:spPr>
          <a:xfrm>
            <a:off x="717630" y="1443841"/>
            <a:ext cx="2442259" cy="3970318"/>
          </a:xfrm>
          <a:prstGeom prst="rect">
            <a:avLst/>
          </a:prstGeom>
          <a:noFill/>
        </p:spPr>
        <p:txBody>
          <a:bodyPr wrap="square" rtlCol="0">
            <a:spAutoFit/>
          </a:bodyPr>
          <a:lstStyle/>
          <a:p>
            <a:r>
              <a:rPr lang="it-IT" dirty="0"/>
              <a:t>Possiamo notare un aumento progressivo delle temperature che suggerisce un riscaldamento globale in costante aumento. Ciò potrebbe avere implicazioni significative per la resa agricola, specialmente in aree vulnerabili.</a:t>
            </a:r>
          </a:p>
        </p:txBody>
      </p:sp>
    </p:spTree>
    <p:extLst>
      <p:ext uri="{BB962C8B-B14F-4D97-AF65-F5344CB8AC3E}">
        <p14:creationId xmlns:p14="http://schemas.microsoft.com/office/powerpoint/2010/main" val="112218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9DED150-C214-BA10-A2CD-6ADA35F75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231" y="179614"/>
            <a:ext cx="9683538" cy="649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11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E9CC0F-426F-E388-11AA-B6154B17B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29" y="119743"/>
            <a:ext cx="8095423" cy="6618514"/>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940C0896-6B3D-F47E-B1E4-7419CED2338B}"/>
              </a:ext>
            </a:extLst>
          </p:cNvPr>
          <p:cNvSpPr txBox="1"/>
          <p:nvPr/>
        </p:nvSpPr>
        <p:spPr>
          <a:xfrm>
            <a:off x="8937171" y="1443841"/>
            <a:ext cx="2481943" cy="3970318"/>
          </a:xfrm>
          <a:prstGeom prst="rect">
            <a:avLst/>
          </a:prstGeom>
          <a:noFill/>
        </p:spPr>
        <p:txBody>
          <a:bodyPr wrap="square" rtlCol="0">
            <a:spAutoFit/>
          </a:bodyPr>
          <a:lstStyle/>
          <a:p>
            <a:pPr algn="ctr"/>
            <a:r>
              <a:rPr lang="it-IT" dirty="0"/>
              <a:t>Questo grafico a scatola ci mostra variazioni significative nell'indice di salute del suolo tra le diverse regioni. Regioni con suoli più sani potrebbero essere meno vulnerabili agli effetti del cambiamento climatico.</a:t>
            </a:r>
          </a:p>
        </p:txBody>
      </p:sp>
    </p:spTree>
    <p:extLst>
      <p:ext uri="{BB962C8B-B14F-4D97-AF65-F5344CB8AC3E}">
        <p14:creationId xmlns:p14="http://schemas.microsoft.com/office/powerpoint/2010/main" val="398649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9C4EF64-A71B-E43B-6278-31CEFAECD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607" y="288469"/>
            <a:ext cx="9416786" cy="503326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A885ED86-5DD8-2DD9-F53C-D2524D7BCE75}"/>
              </a:ext>
            </a:extLst>
          </p:cNvPr>
          <p:cNvSpPr txBox="1"/>
          <p:nvPr/>
        </p:nvSpPr>
        <p:spPr>
          <a:xfrm>
            <a:off x="1237814" y="5646201"/>
            <a:ext cx="9716372" cy="923330"/>
          </a:xfrm>
          <a:prstGeom prst="rect">
            <a:avLst/>
          </a:prstGeom>
          <a:noFill/>
        </p:spPr>
        <p:txBody>
          <a:bodyPr wrap="square" rtlCol="0">
            <a:spAutoFit/>
          </a:bodyPr>
          <a:lstStyle/>
          <a:p>
            <a:pPr algn="ctr"/>
            <a:r>
              <a:rPr lang="it-IT" dirty="0"/>
              <a:t>I paesi con maggiori emissioni di CO2 tendono ad avere un impatto economico più significativo. Questo suggerisce che l'agricoltura in regioni ad alta emissione di CO2 potrebbe essere più colpita dai cambiamenti climatici</a:t>
            </a:r>
          </a:p>
        </p:txBody>
      </p:sp>
    </p:spTree>
    <p:extLst>
      <p:ext uri="{BB962C8B-B14F-4D97-AF65-F5344CB8AC3E}">
        <p14:creationId xmlns:p14="http://schemas.microsoft.com/office/powerpoint/2010/main" val="428843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6356FFB-6E7B-A89A-784E-2D4C8E8AC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745" y="604754"/>
            <a:ext cx="8770567" cy="5648492"/>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B1FF3FF9-80E9-FE30-7CE2-4CBA89A575F0}"/>
              </a:ext>
            </a:extLst>
          </p:cNvPr>
          <p:cNvSpPr txBox="1"/>
          <p:nvPr/>
        </p:nvSpPr>
        <p:spPr>
          <a:xfrm>
            <a:off x="530545" y="1443841"/>
            <a:ext cx="1961660" cy="3970318"/>
          </a:xfrm>
          <a:prstGeom prst="rect">
            <a:avLst/>
          </a:prstGeom>
          <a:noFill/>
        </p:spPr>
        <p:txBody>
          <a:bodyPr wrap="square" rtlCol="0">
            <a:spAutoFit/>
          </a:bodyPr>
          <a:lstStyle/>
          <a:p>
            <a:r>
              <a:rPr lang="it-IT" dirty="0"/>
              <a:t>Alcune regioni ne fanno un uso massiccio, mentre altre ne usano poco ma in generale un uso eccessivo di fertilizzanti può portare a problemi ambientali, come l'inquinamento delle acque</a:t>
            </a:r>
          </a:p>
        </p:txBody>
      </p:sp>
    </p:spTree>
    <p:extLst>
      <p:ext uri="{BB962C8B-B14F-4D97-AF65-F5344CB8AC3E}">
        <p14:creationId xmlns:p14="http://schemas.microsoft.com/office/powerpoint/2010/main" val="34286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5270994-BD3A-9DDA-577A-D10A09119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22" y="334089"/>
            <a:ext cx="6254183" cy="6189818"/>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1004E794-CE57-98F3-9BFD-A0C903811C46}"/>
              </a:ext>
            </a:extLst>
          </p:cNvPr>
          <p:cNvSpPr txBox="1"/>
          <p:nvPr/>
        </p:nvSpPr>
        <p:spPr>
          <a:xfrm>
            <a:off x="7957459" y="1166840"/>
            <a:ext cx="3048000" cy="4524315"/>
          </a:xfrm>
          <a:prstGeom prst="rect">
            <a:avLst/>
          </a:prstGeom>
          <a:noFill/>
        </p:spPr>
        <p:txBody>
          <a:bodyPr wrap="square" rtlCol="0">
            <a:spAutoFit/>
          </a:bodyPr>
          <a:lstStyle/>
          <a:p>
            <a:pPr algn="ctr"/>
            <a:r>
              <a:rPr lang="it-IT" dirty="0"/>
              <a:t>Il grafico ci permette di identificare quali strategie di adattamento risultano più efficaci nel ridurre l'impatto economico del cambiamento climatico.</a:t>
            </a:r>
          </a:p>
          <a:p>
            <a:pPr algn="ctr"/>
            <a:r>
              <a:rPr lang="it-IT" dirty="0"/>
              <a:t>Possiamo supporre che le strategie con un impatto economico medio più basso indicano che sono probabilmente più efficaci nel mitigare i costi economici negativi derivanti dal cambiamento climatico</a:t>
            </a:r>
          </a:p>
        </p:txBody>
      </p:sp>
    </p:spTree>
    <p:extLst>
      <p:ext uri="{BB962C8B-B14F-4D97-AF65-F5344CB8AC3E}">
        <p14:creationId xmlns:p14="http://schemas.microsoft.com/office/powerpoint/2010/main" val="105047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D040EEC-A9F2-BBB6-ECE5-00E2044E3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066" y="288470"/>
            <a:ext cx="6147010" cy="6281057"/>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70EAE104-3B91-2272-BD79-AEB1CEEE3942}"/>
              </a:ext>
            </a:extLst>
          </p:cNvPr>
          <p:cNvSpPr txBox="1"/>
          <p:nvPr/>
        </p:nvSpPr>
        <p:spPr>
          <a:xfrm>
            <a:off x="790924" y="1720838"/>
            <a:ext cx="3570514" cy="3416320"/>
          </a:xfrm>
          <a:prstGeom prst="rect">
            <a:avLst/>
          </a:prstGeom>
          <a:noFill/>
        </p:spPr>
        <p:txBody>
          <a:bodyPr wrap="square" rtlCol="0">
            <a:spAutoFit/>
          </a:bodyPr>
          <a:lstStyle/>
          <a:p>
            <a:r>
              <a:rPr lang="it-IT" dirty="0"/>
              <a:t>Qui è possibile vedere quali sono le colture dominanti e questo può essere utile per analizzare le colture più sensibili ai cambiamenti climatici. Da questo grafico specifico possiamo notare che la proporzione è decisamente bilanciata e non individuiamo colture che vengano utilizzate più di altre in maniera particolare</a:t>
            </a:r>
          </a:p>
        </p:txBody>
      </p:sp>
    </p:spTree>
    <p:extLst>
      <p:ext uri="{BB962C8B-B14F-4D97-AF65-F5344CB8AC3E}">
        <p14:creationId xmlns:p14="http://schemas.microsoft.com/office/powerpoint/2010/main" val="3682960299"/>
      </p:ext>
    </p:extLst>
  </p:cSld>
  <p:clrMapOvr>
    <a:masterClrMapping/>
  </p:clrMapOvr>
</p:sld>
</file>

<file path=ppt/theme/theme1.xml><?xml version="1.0" encoding="utf-8"?>
<a:theme xmlns:a="http://schemas.openxmlformats.org/drawingml/2006/main" name="SketchLines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24544</TotalTime>
  <Words>310</Words>
  <Application>Microsoft Office PowerPoint</Application>
  <PresentationFormat>Widescreen</PresentationFormat>
  <Paragraphs>15</Paragraphs>
  <Slides>11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Meiryo</vt:lpstr>
      <vt:lpstr>Aptos</vt:lpstr>
      <vt:lpstr>Arial</vt:lpstr>
      <vt:lpstr>Corbel</vt:lpstr>
      <vt:lpstr>SketchLinesVTI</vt:lpstr>
      <vt:lpstr>IMPATTO DEI CAMBIAMENTI CLIMATICI SULL’AGRICOLTURA</vt:lpstr>
      <vt:lpstr>INTRODUZIONE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FONTI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Salif Mbaye</dc:creator>
  <cp:lastModifiedBy>Salif Mbaye</cp:lastModifiedBy>
  <cp:revision>1</cp:revision>
  <dcterms:created xsi:type="dcterms:W3CDTF">2024-08-24T12:17:32Z</dcterms:created>
  <dcterms:modified xsi:type="dcterms:W3CDTF">2024-09-10T13:21:59Z</dcterms:modified>
</cp:coreProperties>
</file>