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0" r:id="rId2"/>
    <p:sldId id="322" r:id="rId3"/>
    <p:sldId id="469" r:id="rId4"/>
    <p:sldId id="333" r:id="rId5"/>
    <p:sldId id="470" r:id="rId6"/>
    <p:sldId id="473" r:id="rId7"/>
    <p:sldId id="475" r:id="rId8"/>
    <p:sldId id="474" r:id="rId9"/>
    <p:sldId id="476" r:id="rId10"/>
    <p:sldId id="472" r:id="rId11"/>
    <p:sldId id="483" r:id="rId12"/>
    <p:sldId id="478" r:id="rId13"/>
    <p:sldId id="484" r:id="rId14"/>
    <p:sldId id="494" r:id="rId15"/>
    <p:sldId id="497" r:id="rId16"/>
    <p:sldId id="480" r:id="rId17"/>
    <p:sldId id="486" r:id="rId18"/>
    <p:sldId id="487" r:id="rId19"/>
    <p:sldId id="499" r:id="rId20"/>
    <p:sldId id="498" r:id="rId21"/>
    <p:sldId id="492" r:id="rId22"/>
    <p:sldId id="493" r:id="rId23"/>
    <p:sldId id="471" r:id="rId24"/>
    <p:sldId id="32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3" d="100"/>
          <a:sy n="83" d="100"/>
        </p:scale>
        <p:origin x="643" y="4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2022/5/21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218363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396868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1159108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67379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318645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238466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829336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51389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175620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173661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980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212248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204438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120115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17181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418391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25278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400486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2022/5/21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ata.giss.nasa.gov/gistem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893636" y="1360830"/>
            <a:ext cx="4350146" cy="584775"/>
          </a:xfrm>
          <a:prstGeom prst="rect">
            <a:avLst/>
          </a:prstGeom>
          <a:noFill/>
        </p:spPr>
        <p:txBody>
          <a:bodyPr wrap="square" rtlCol="0">
            <a:spAutoFit/>
          </a:bodyPr>
          <a:lstStyle/>
          <a:p>
            <a:r>
              <a:rPr lang="en-US" altLang="zh-CN" sz="3200" spc="300" dirty="0">
                <a:solidFill>
                  <a:schemeClr val="tx1">
                    <a:lumMod val="50000"/>
                    <a:lumOff val="50000"/>
                  </a:schemeClr>
                </a:solidFill>
              </a:rPr>
              <a:t>CPS3320 W03</a:t>
            </a:r>
            <a:endParaRPr lang="zh-CN" altLang="en-US" sz="3200" spc="300" dirty="0">
              <a:solidFill>
                <a:schemeClr val="tx1">
                  <a:lumMod val="50000"/>
                  <a:lumOff val="50000"/>
                </a:schemeClr>
              </a:solidFill>
            </a:endParaRPr>
          </a:p>
        </p:txBody>
      </p:sp>
      <p:sp>
        <p:nvSpPr>
          <p:cNvPr id="157" name="文本框 156"/>
          <p:cNvSpPr txBox="1"/>
          <p:nvPr/>
        </p:nvSpPr>
        <p:spPr>
          <a:xfrm>
            <a:off x="1893636" y="2183097"/>
            <a:ext cx="4990721" cy="1938992"/>
          </a:xfrm>
          <a:prstGeom prst="rect">
            <a:avLst/>
          </a:prstGeom>
          <a:noFill/>
        </p:spPr>
        <p:txBody>
          <a:bodyPr wrap="square" rtlCol="0">
            <a:spAutoFit/>
          </a:bodyPr>
          <a:lstStyle/>
          <a:p>
            <a:r>
              <a:rPr lang="en-US" altLang="zh-CN" sz="6000" dirty="0">
                <a:solidFill>
                  <a:schemeClr val="bg1">
                    <a:lumMod val="50000"/>
                  </a:schemeClr>
                </a:solidFill>
                <a:latin typeface="微软雅黑" panose="020B0503020204020204" pitchFamily="34" charset="-122"/>
                <a:ea typeface="微软雅黑" panose="020B0503020204020204" pitchFamily="34" charset="-122"/>
              </a:rPr>
              <a:t>Temperature</a:t>
            </a:r>
          </a:p>
          <a:p>
            <a:r>
              <a:rPr lang="en-US" altLang="zh-CN" sz="6000" dirty="0">
                <a:solidFill>
                  <a:schemeClr val="bg1">
                    <a:lumMod val="50000"/>
                  </a:schemeClr>
                </a:solidFill>
                <a:latin typeface="微软雅黑" panose="020B0503020204020204" pitchFamily="34" charset="-122"/>
                <a:ea typeface="微软雅黑" panose="020B0503020204020204" pitchFamily="34" charset="-122"/>
              </a:rPr>
              <a:t>Prediction</a:t>
            </a:r>
            <a:endParaRPr lang="zh-CN" altLang="en-US" sz="6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7501726" y="735751"/>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764" b="26801"/>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5600" b="18677"/>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2049104" y="41332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2034086" y="4359581"/>
            <a:ext cx="3776857" cy="1429622"/>
          </a:xfrm>
          <a:prstGeom prst="rect">
            <a:avLst/>
          </a:prstGeom>
          <a:noFill/>
        </p:spPr>
        <p:txBody>
          <a:bodyPr wrap="square" rtlCol="0">
            <a:spAutoFit/>
          </a:bodyPr>
          <a:lstStyle/>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Group Members:</a:t>
            </a:r>
          </a:p>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Chen  </a:t>
            </a:r>
            <a:r>
              <a:rPr lang="en-US" altLang="zh-CN" sz="2000" b="1" dirty="0" err="1">
                <a:solidFill>
                  <a:schemeClr val="bg1">
                    <a:lumMod val="65000"/>
                  </a:schemeClr>
                </a:solidFill>
                <a:latin typeface="Calibri" panose="020F0502020204030204" pitchFamily="34" charset="0"/>
                <a:cs typeface="Calibri" panose="020F0502020204030204" pitchFamily="34" charset="0"/>
              </a:rPr>
              <a:t>Leyan</a:t>
            </a:r>
            <a:r>
              <a:rPr lang="en-US" altLang="zh-CN" sz="2000" b="1" dirty="0">
                <a:solidFill>
                  <a:schemeClr val="bg1">
                    <a:lumMod val="65000"/>
                  </a:schemeClr>
                </a:solidFill>
                <a:latin typeface="Calibri" panose="020F0502020204030204" pitchFamily="34" charset="0"/>
                <a:cs typeface="Calibri" panose="020F0502020204030204" pitchFamily="34" charset="0"/>
              </a:rPr>
              <a:t>   1129982</a:t>
            </a:r>
          </a:p>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Yin      Ning     1129786</a:t>
            </a:r>
            <a:endParaRPr lang="zh-CN" altLang="en-US" sz="2000" b="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355359" y="1356822"/>
            <a:ext cx="1333500" cy="1323439"/>
          </a:xfrm>
          <a:prstGeom prst="rect">
            <a:avLst/>
          </a:prstGeom>
          <a:noFill/>
        </p:spPr>
        <p:txBody>
          <a:bodyPr wrap="square" rtlCol="0">
            <a:spAutoFit/>
          </a:bodyPr>
          <a:lstStyle/>
          <a:p>
            <a:pPr algn="ctr"/>
            <a:r>
              <a:rPr lang="en-US" altLang="zh-CN" sz="8000" dirty="0">
                <a:latin typeface="Calibri" panose="020F0502020204030204" pitchFamily="34" charset="0"/>
                <a:cs typeface="Calibri" panose="020F0502020204030204" pitchFamily="34" charset="0"/>
              </a:rPr>
              <a:t>03</a:t>
            </a:r>
            <a:endParaRPr lang="zh-CN" altLang="en-US" sz="80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4609522" y="2970328"/>
            <a:ext cx="2972955" cy="830997"/>
          </a:xfrm>
          <a:prstGeom prst="rect">
            <a:avLst/>
          </a:prstGeom>
          <a:noFill/>
        </p:spPr>
        <p:txBody>
          <a:bodyPr wrap="square" rtlCol="0">
            <a:spAutoFit/>
          </a:bodyPr>
          <a:lstStyle/>
          <a:p>
            <a:pPr algn="dist"/>
            <a:r>
              <a:rPr lang="en-US" altLang="zh-CN" sz="4800" b="1" dirty="0"/>
              <a:t>CODE</a:t>
            </a:r>
            <a:endParaRPr lang="zh-CN" altLang="en-US" sz="4800" b="1" dirty="0"/>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583959" y="4085936"/>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3378015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图片 1" descr="图形用户界面, 文本, 应用程序, 电子邮件&#10;&#10;描述已自动生成">
            <a:extLst>
              <a:ext uri="{FF2B5EF4-FFF2-40B4-BE49-F238E27FC236}">
                <a16:creationId xmlns:a16="http://schemas.microsoft.com/office/drawing/2014/main" id="{59B707E1-F357-3BE7-DAE1-8247366149CE}"/>
              </a:ext>
            </a:extLst>
          </p:cNvPr>
          <p:cNvPicPr>
            <a:picLocks noChangeAspect="1"/>
          </p:cNvPicPr>
          <p:nvPr/>
        </p:nvPicPr>
        <p:blipFill rotWithShape="1">
          <a:blip r:embed="rId3"/>
          <a:srcRect r="22770" b="-1"/>
          <a:stretch/>
        </p:blipFill>
        <p:spPr>
          <a:xfrm>
            <a:off x="1096504" y="390855"/>
            <a:ext cx="5997024" cy="6076290"/>
          </a:xfrm>
          <a:prstGeom prst="rect">
            <a:avLst/>
          </a:prstGeom>
        </p:spPr>
      </p:pic>
    </p:spTree>
    <p:extLst>
      <p:ext uri="{BB962C8B-B14F-4D97-AF65-F5344CB8AC3E}">
        <p14:creationId xmlns:p14="http://schemas.microsoft.com/office/powerpoint/2010/main" val="42402863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 name="Rectangle 2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reeform: Shape 2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2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5" name="Isosceles Triangle 2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a:extLst>
              <a:ext uri="{FF2B5EF4-FFF2-40B4-BE49-F238E27FC236}">
                <a16:creationId xmlns:a16="http://schemas.microsoft.com/office/drawing/2014/main" id="{DD68BA99-2DA4-39E0-EC30-8E333469EB9C}"/>
              </a:ext>
            </a:extLst>
          </p:cNvPr>
          <p:cNvPicPr>
            <a:picLocks noChangeAspect="1"/>
          </p:cNvPicPr>
          <p:nvPr/>
        </p:nvPicPr>
        <p:blipFill>
          <a:blip r:embed="rId3"/>
          <a:stretch>
            <a:fillRect/>
          </a:stretch>
        </p:blipFill>
        <p:spPr>
          <a:xfrm>
            <a:off x="272880" y="314205"/>
            <a:ext cx="7885554" cy="6229589"/>
          </a:xfrm>
          <a:prstGeom prst="rect">
            <a:avLst/>
          </a:prstGeom>
          <a:ln>
            <a:noFill/>
          </a:ln>
        </p:spPr>
      </p:pic>
      <p:sp>
        <p:nvSpPr>
          <p:cNvPr id="247" name="Isosceles Triangle 2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3D6C080-1A3E-128F-6DAE-4D642CA9E128}"/>
              </a:ext>
            </a:extLst>
          </p:cNvPr>
          <p:cNvPicPr>
            <a:picLocks noChangeAspect="1"/>
          </p:cNvPicPr>
          <p:nvPr/>
        </p:nvPicPr>
        <p:blipFill>
          <a:blip r:embed="rId4"/>
          <a:stretch>
            <a:fillRect/>
          </a:stretch>
        </p:blipFill>
        <p:spPr>
          <a:xfrm>
            <a:off x="8053091" y="521995"/>
            <a:ext cx="3696020" cy="5128704"/>
          </a:xfrm>
          <a:prstGeom prst="rect">
            <a:avLst/>
          </a:prstGeom>
        </p:spPr>
      </p:pic>
    </p:spTree>
    <p:extLst>
      <p:ext uri="{BB962C8B-B14F-4D97-AF65-F5344CB8AC3E}">
        <p14:creationId xmlns:p14="http://schemas.microsoft.com/office/powerpoint/2010/main" val="38494361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 name="Rectangle 2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reeform: Shape 2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2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5" name="Isosceles Triangle 2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A80E4DCE-1EB3-3CAE-10AC-FC6B48F0FB87}"/>
              </a:ext>
            </a:extLst>
          </p:cNvPr>
          <p:cNvPicPr>
            <a:picLocks noChangeAspect="1"/>
          </p:cNvPicPr>
          <p:nvPr/>
        </p:nvPicPr>
        <p:blipFill rotWithShape="1">
          <a:blip r:embed="rId3"/>
          <a:srcRect b="58878"/>
          <a:stretch/>
        </p:blipFill>
        <p:spPr>
          <a:xfrm>
            <a:off x="2719032" y="170562"/>
            <a:ext cx="7787331" cy="2705948"/>
          </a:xfrm>
          <a:prstGeom prst="rect">
            <a:avLst/>
          </a:prstGeom>
          <a:ln>
            <a:noFill/>
          </a:ln>
        </p:spPr>
      </p:pic>
      <p:sp>
        <p:nvSpPr>
          <p:cNvPr id="247" name="Isosceles Triangle 2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图表, 折线图&#10;&#10;描述已自动生成">
            <a:extLst>
              <a:ext uri="{FF2B5EF4-FFF2-40B4-BE49-F238E27FC236}">
                <a16:creationId xmlns:a16="http://schemas.microsoft.com/office/drawing/2014/main" id="{E4C71107-FCFE-3685-7D1E-D47753F63A4F}"/>
              </a:ext>
            </a:extLst>
          </p:cNvPr>
          <p:cNvPicPr>
            <a:picLocks noChangeAspect="1"/>
          </p:cNvPicPr>
          <p:nvPr/>
        </p:nvPicPr>
        <p:blipFill>
          <a:blip r:embed="rId4"/>
          <a:stretch>
            <a:fillRect/>
          </a:stretch>
        </p:blipFill>
        <p:spPr>
          <a:xfrm>
            <a:off x="2721143" y="3047071"/>
            <a:ext cx="7518039" cy="3608659"/>
          </a:xfrm>
          <a:prstGeom prst="rect">
            <a:avLst/>
          </a:prstGeom>
          <a:ln>
            <a:noFill/>
          </a:ln>
        </p:spPr>
      </p:pic>
    </p:spTree>
    <p:extLst>
      <p:ext uri="{BB962C8B-B14F-4D97-AF65-F5344CB8AC3E}">
        <p14:creationId xmlns:p14="http://schemas.microsoft.com/office/powerpoint/2010/main" val="336003825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A0EDCD2-FE81-76BD-1D59-21B7876951BD}"/>
              </a:ext>
            </a:extLst>
          </p:cNvPr>
          <p:cNvPicPr>
            <a:picLocks noChangeAspect="1"/>
          </p:cNvPicPr>
          <p:nvPr/>
        </p:nvPicPr>
        <p:blipFill>
          <a:blip r:embed="rId3"/>
          <a:stretch>
            <a:fillRect/>
          </a:stretch>
        </p:blipFill>
        <p:spPr>
          <a:xfrm>
            <a:off x="2585807" y="2730163"/>
            <a:ext cx="7198270" cy="3437173"/>
          </a:xfrm>
          <a:prstGeom prst="rect">
            <a:avLst/>
          </a:prstGeom>
        </p:spPr>
      </p:pic>
      <p:pic>
        <p:nvPicPr>
          <p:cNvPr id="3" name="图片 2">
            <a:extLst>
              <a:ext uri="{FF2B5EF4-FFF2-40B4-BE49-F238E27FC236}">
                <a16:creationId xmlns:a16="http://schemas.microsoft.com/office/drawing/2014/main" id="{A80E4DCE-1EB3-3CAE-10AC-FC6B48F0FB87}"/>
              </a:ext>
            </a:extLst>
          </p:cNvPr>
          <p:cNvPicPr>
            <a:picLocks noChangeAspect="1"/>
          </p:cNvPicPr>
          <p:nvPr/>
        </p:nvPicPr>
        <p:blipFill rotWithShape="1">
          <a:blip r:embed="rId4"/>
          <a:srcRect t="40420" r="52844" b="41473"/>
          <a:stretch/>
        </p:blipFill>
        <p:spPr>
          <a:xfrm>
            <a:off x="2585807" y="570860"/>
            <a:ext cx="5765713" cy="1870782"/>
          </a:xfrm>
          <a:prstGeom prst="rect">
            <a:avLst/>
          </a:prstGeom>
        </p:spPr>
      </p:pic>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503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 name="Rectangle 2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reeform: Shape 2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2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5" name="Isosceles Triangle 2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7EC85291-A640-B10B-050D-ADC01E88F8C2}"/>
              </a:ext>
            </a:extLst>
          </p:cNvPr>
          <p:cNvPicPr>
            <a:picLocks noChangeAspect="1"/>
          </p:cNvPicPr>
          <p:nvPr/>
        </p:nvPicPr>
        <p:blipFill>
          <a:blip r:embed="rId3"/>
          <a:stretch>
            <a:fillRect/>
          </a:stretch>
        </p:blipFill>
        <p:spPr>
          <a:xfrm>
            <a:off x="2699240" y="3047072"/>
            <a:ext cx="6940225" cy="3504813"/>
          </a:xfrm>
          <a:prstGeom prst="rect">
            <a:avLst/>
          </a:prstGeom>
          <a:ln>
            <a:noFill/>
          </a:ln>
        </p:spPr>
      </p:pic>
      <p:pic>
        <p:nvPicPr>
          <p:cNvPr id="4" name="图片 3">
            <a:extLst>
              <a:ext uri="{FF2B5EF4-FFF2-40B4-BE49-F238E27FC236}">
                <a16:creationId xmlns:a16="http://schemas.microsoft.com/office/drawing/2014/main" id="{75277B5A-4735-FA7D-A133-5A48D49722CE}"/>
              </a:ext>
            </a:extLst>
          </p:cNvPr>
          <p:cNvPicPr>
            <a:picLocks noChangeAspect="1"/>
          </p:cNvPicPr>
          <p:nvPr/>
        </p:nvPicPr>
        <p:blipFill>
          <a:blip r:embed="rId4"/>
          <a:stretch>
            <a:fillRect/>
          </a:stretch>
        </p:blipFill>
        <p:spPr>
          <a:xfrm>
            <a:off x="2699240" y="713781"/>
            <a:ext cx="7529782" cy="1984199"/>
          </a:xfrm>
          <a:prstGeom prst="rect">
            <a:avLst/>
          </a:prstGeom>
        </p:spPr>
      </p:pic>
    </p:spTree>
    <p:extLst>
      <p:ext uri="{BB962C8B-B14F-4D97-AF65-F5344CB8AC3E}">
        <p14:creationId xmlns:p14="http://schemas.microsoft.com/office/powerpoint/2010/main" val="27815898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图片 58">
            <a:extLst>
              <a:ext uri="{FF2B5EF4-FFF2-40B4-BE49-F238E27FC236}">
                <a16:creationId xmlns:a16="http://schemas.microsoft.com/office/drawing/2014/main" id="{EFD4C26C-C737-7923-9EA1-9AAF997C80B4}"/>
              </a:ext>
            </a:extLst>
          </p:cNvPr>
          <p:cNvPicPr>
            <a:picLocks noChangeAspect="1"/>
          </p:cNvPicPr>
          <p:nvPr/>
        </p:nvPicPr>
        <p:blipFill>
          <a:blip r:embed="rId3"/>
          <a:stretch>
            <a:fillRect/>
          </a:stretch>
        </p:blipFill>
        <p:spPr>
          <a:xfrm>
            <a:off x="3033154" y="2993173"/>
            <a:ext cx="6856559" cy="3291149"/>
          </a:xfrm>
          <a:prstGeom prst="rect">
            <a:avLst/>
          </a:prstGeom>
          <a:ln>
            <a:noFill/>
          </a:ln>
        </p:spPr>
      </p:pic>
      <p:sp>
        <p:nvSpPr>
          <p:cNvPr id="76" name="Isosceles Triangle 7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B69F069D-9033-EBEB-23CA-55A00F8C7E7F}"/>
              </a:ext>
            </a:extLst>
          </p:cNvPr>
          <p:cNvPicPr>
            <a:picLocks noChangeAspect="1"/>
          </p:cNvPicPr>
          <p:nvPr/>
        </p:nvPicPr>
        <p:blipFill>
          <a:blip r:embed="rId4"/>
          <a:stretch>
            <a:fillRect/>
          </a:stretch>
        </p:blipFill>
        <p:spPr>
          <a:xfrm>
            <a:off x="3033154" y="393351"/>
            <a:ext cx="7270705" cy="2266014"/>
          </a:xfrm>
          <a:prstGeom prst="rect">
            <a:avLst/>
          </a:prstGeom>
        </p:spPr>
      </p:pic>
    </p:spTree>
    <p:extLst>
      <p:ext uri="{BB962C8B-B14F-4D97-AF65-F5344CB8AC3E}">
        <p14:creationId xmlns:p14="http://schemas.microsoft.com/office/powerpoint/2010/main" val="18602492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D42D9F4C-A3BA-70C4-13EA-33AC2B851696}"/>
              </a:ext>
            </a:extLst>
          </p:cNvPr>
          <p:cNvPicPr>
            <a:picLocks noChangeAspect="1"/>
          </p:cNvPicPr>
          <p:nvPr/>
        </p:nvPicPr>
        <p:blipFill rotWithShape="1">
          <a:blip r:embed="rId2"/>
          <a:srcRect t="17022"/>
          <a:stretch/>
        </p:blipFill>
        <p:spPr>
          <a:xfrm>
            <a:off x="278053" y="978975"/>
            <a:ext cx="11635894" cy="4900049"/>
          </a:xfrm>
          <a:prstGeom prst="rect">
            <a:avLst/>
          </a:prstGeom>
          <a:ln>
            <a:noFill/>
          </a:ln>
        </p:spPr>
      </p:pic>
    </p:spTree>
    <p:extLst>
      <p:ext uri="{BB962C8B-B14F-4D97-AF65-F5344CB8AC3E}">
        <p14:creationId xmlns:p14="http://schemas.microsoft.com/office/powerpoint/2010/main" val="151941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22BF25E-8B09-4797-98DE-1A1D841BC026}"/>
              </a:ext>
            </a:extLst>
          </p:cNvPr>
          <p:cNvPicPr>
            <a:picLocks noChangeAspect="1"/>
          </p:cNvPicPr>
          <p:nvPr/>
        </p:nvPicPr>
        <p:blipFill rotWithShape="1">
          <a:blip r:embed="rId2"/>
          <a:srcRect r="4000" b="43221"/>
          <a:stretch/>
        </p:blipFill>
        <p:spPr>
          <a:xfrm>
            <a:off x="289557" y="1525577"/>
            <a:ext cx="11322976" cy="3616387"/>
          </a:xfrm>
          <a:prstGeom prst="rect">
            <a:avLst/>
          </a:prstGeom>
        </p:spPr>
      </p:pic>
      <p:sp>
        <p:nvSpPr>
          <p:cNvPr id="28"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24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22BF25E-8B09-4797-98DE-1A1D841BC026}"/>
              </a:ext>
            </a:extLst>
          </p:cNvPr>
          <p:cNvPicPr>
            <a:picLocks noChangeAspect="1"/>
          </p:cNvPicPr>
          <p:nvPr/>
        </p:nvPicPr>
        <p:blipFill rotWithShape="1">
          <a:blip r:embed="rId2"/>
          <a:srcRect t="55765" r="15247" b="22048"/>
          <a:stretch/>
        </p:blipFill>
        <p:spPr>
          <a:xfrm>
            <a:off x="887430" y="818995"/>
            <a:ext cx="9996385" cy="1413164"/>
          </a:xfrm>
          <a:prstGeom prst="rect">
            <a:avLst/>
          </a:prstGeom>
        </p:spPr>
      </p:pic>
      <p:sp>
        <p:nvSpPr>
          <p:cNvPr id="28"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文本&#10;&#10;描述已自动生成">
            <a:extLst>
              <a:ext uri="{FF2B5EF4-FFF2-40B4-BE49-F238E27FC236}">
                <a16:creationId xmlns:a16="http://schemas.microsoft.com/office/drawing/2014/main" id="{C834BFF1-DF8D-7EF2-0149-BAA40797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26" y="3149595"/>
            <a:ext cx="10326347" cy="2660962"/>
          </a:xfrm>
          <a:prstGeom prst="rect">
            <a:avLst/>
          </a:prstGeom>
        </p:spPr>
      </p:pic>
    </p:spTree>
    <p:extLst>
      <p:ext uri="{BB962C8B-B14F-4D97-AF65-F5344CB8AC3E}">
        <p14:creationId xmlns:p14="http://schemas.microsoft.com/office/powerpoint/2010/main" val="157192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4496854" y="-771208"/>
            <a:ext cx="3198292" cy="3198292"/>
          </a:xfrm>
          <a:prstGeom prst="rect">
            <a:avLst/>
          </a:prstGeom>
        </p:spPr>
      </p:pic>
      <p:grpSp>
        <p:nvGrpSpPr>
          <p:cNvPr id="3" name="组合 2">
            <a:extLst>
              <a:ext uri="{FF2B5EF4-FFF2-40B4-BE49-F238E27FC236}">
                <a16:creationId xmlns:a16="http://schemas.microsoft.com/office/drawing/2014/main" id="{54E81E20-9647-4114-9789-24000332A056}"/>
              </a:ext>
            </a:extLst>
          </p:cNvPr>
          <p:cNvGrpSpPr/>
          <p:nvPr/>
        </p:nvGrpSpPr>
        <p:grpSpPr>
          <a:xfrm>
            <a:off x="4506686" y="580571"/>
            <a:ext cx="3178629" cy="740229"/>
            <a:chOff x="986971" y="580571"/>
            <a:chExt cx="3178629" cy="740229"/>
          </a:xfrm>
        </p:grpSpPr>
        <p:sp>
          <p:nvSpPr>
            <p:cNvPr id="11" name="矩形: 圆角 10">
              <a:extLst>
                <a:ext uri="{FF2B5EF4-FFF2-40B4-BE49-F238E27FC236}">
                  <a16:creationId xmlns:a16="http://schemas.microsoft.com/office/drawing/2014/main" id="{6BCFDEB3-66BB-40C4-8D11-4501056B03A6}"/>
                </a:ext>
              </a:extLst>
            </p:cNvPr>
            <p:cNvSpPr/>
            <p:nvPr/>
          </p:nvSpPr>
          <p:spPr>
            <a:xfrm>
              <a:off x="986971" y="580571"/>
              <a:ext cx="3178629" cy="740229"/>
            </a:xfrm>
            <a:prstGeom prst="roundRect">
              <a:avLst>
                <a:gd name="adj" fmla="val 11520"/>
              </a:avLst>
            </a:prstGeom>
            <a:solidFill>
              <a:schemeClr val="bg1">
                <a:lumMod val="85000"/>
                <a:alpha val="72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C435717-89EF-43A4-A56D-C1E52D455097}"/>
                </a:ext>
              </a:extLst>
            </p:cNvPr>
            <p:cNvSpPr txBox="1"/>
            <p:nvPr/>
          </p:nvSpPr>
          <p:spPr>
            <a:xfrm>
              <a:off x="1342934" y="658298"/>
              <a:ext cx="2466703" cy="584775"/>
            </a:xfrm>
            <a:prstGeom prst="rect">
              <a:avLst/>
            </a:prstGeom>
            <a:noFill/>
          </p:spPr>
          <p:txBody>
            <a:bodyPr wrap="square" rtlCol="0">
              <a:spAutoFit/>
            </a:bodyPr>
            <a:lstStyle/>
            <a:p>
              <a:r>
                <a:rPr lang="en-US" altLang="zh-CN" sz="3200" spc="300" dirty="0"/>
                <a:t>CONTENT</a:t>
              </a:r>
              <a:endParaRPr lang="zh-CN" altLang="en-US" sz="3200" spc="300" dirty="0"/>
            </a:p>
          </p:txBody>
        </p:sp>
      </p:grpSp>
      <p:grpSp>
        <p:nvGrpSpPr>
          <p:cNvPr id="28" name="组合 27">
            <a:extLst>
              <a:ext uri="{FF2B5EF4-FFF2-40B4-BE49-F238E27FC236}">
                <a16:creationId xmlns:a16="http://schemas.microsoft.com/office/drawing/2014/main" id="{54F2F81F-1381-469A-BD99-91691ACB81AF}"/>
              </a:ext>
            </a:extLst>
          </p:cNvPr>
          <p:cNvGrpSpPr/>
          <p:nvPr/>
        </p:nvGrpSpPr>
        <p:grpSpPr>
          <a:xfrm rot="3832947">
            <a:off x="8137174" y="119032"/>
            <a:ext cx="521102" cy="423992"/>
            <a:chOff x="189132" y="3432549"/>
            <a:chExt cx="990433" cy="805861"/>
          </a:xfrm>
        </p:grpSpPr>
        <p:cxnSp>
          <p:nvCxnSpPr>
            <p:cNvPr id="29" name="直接连接符 28">
              <a:extLst>
                <a:ext uri="{FF2B5EF4-FFF2-40B4-BE49-F238E27FC236}">
                  <a16:creationId xmlns:a16="http://schemas.microsoft.com/office/drawing/2014/main" id="{41F92CAA-0EEE-4A21-824E-E86591EC6710}"/>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BF5BCA0-516C-4CBE-B86F-F076C5F832C2}"/>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66D5DF7-83FB-440B-9B4A-646E25647069}"/>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32C0FBF-40D5-4F15-929B-12992D1B0258}"/>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1C1FB228-7770-45E5-8CCB-C84F42001401}"/>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9B17D62-FEEE-4C83-8D70-558FBA77107C}"/>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id="{1BC85318-81BB-4E15-B5E5-701F08E348FF}"/>
              </a:ext>
            </a:extLst>
          </p:cNvPr>
          <p:cNvCxnSpPr/>
          <p:nvPr/>
        </p:nvCxnSpPr>
        <p:spPr>
          <a:xfrm>
            <a:off x="0" y="4181475"/>
            <a:ext cx="12192000" cy="0"/>
          </a:xfrm>
          <a:prstGeom prst="line">
            <a:avLst/>
          </a:prstGeom>
          <a:ln w="19050">
            <a:solidFill>
              <a:schemeClr val="tx1">
                <a:lumMod val="50000"/>
                <a:lumOff val="50000"/>
                <a:alpha val="43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5160783-0C33-4392-B05E-B2A60C407C2F}"/>
              </a:ext>
            </a:extLst>
          </p:cNvPr>
          <p:cNvSpPr/>
          <p:nvPr/>
        </p:nvSpPr>
        <p:spPr>
          <a:xfrm rot="11174285">
            <a:off x="2098591"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5" name="椭圆 14">
            <a:extLst>
              <a:ext uri="{FF2B5EF4-FFF2-40B4-BE49-F238E27FC236}">
                <a16:creationId xmlns:a16="http://schemas.microsoft.com/office/drawing/2014/main" id="{6BFC3652-6CB1-4822-862C-95F6B24737CB}"/>
              </a:ext>
            </a:extLst>
          </p:cNvPr>
          <p:cNvSpPr/>
          <p:nvPr/>
        </p:nvSpPr>
        <p:spPr>
          <a:xfrm rot="11174285">
            <a:off x="3402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椭圆 15">
            <a:extLst>
              <a:ext uri="{FF2B5EF4-FFF2-40B4-BE49-F238E27FC236}">
                <a16:creationId xmlns:a16="http://schemas.microsoft.com/office/drawing/2014/main" id="{A1736F28-A0B3-49C1-805C-6C7BE686201E}"/>
              </a:ext>
            </a:extLst>
          </p:cNvPr>
          <p:cNvSpPr/>
          <p:nvPr/>
        </p:nvSpPr>
        <p:spPr>
          <a:xfrm rot="11174285">
            <a:off x="33470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椭圆 16">
            <a:extLst>
              <a:ext uri="{FF2B5EF4-FFF2-40B4-BE49-F238E27FC236}">
                <a16:creationId xmlns:a16="http://schemas.microsoft.com/office/drawing/2014/main" id="{AA810E51-BA1E-4A94-90E7-DBAF51E8FF66}"/>
              </a:ext>
            </a:extLst>
          </p:cNvPr>
          <p:cNvSpPr/>
          <p:nvPr/>
        </p:nvSpPr>
        <p:spPr>
          <a:xfrm rot="11174285">
            <a:off x="7000792"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椭圆 17">
            <a:extLst>
              <a:ext uri="{FF2B5EF4-FFF2-40B4-BE49-F238E27FC236}">
                <a16:creationId xmlns:a16="http://schemas.microsoft.com/office/drawing/2014/main" id="{3E44D1F1-CD3E-45AA-96E2-EAD0F3855D09}"/>
              </a:ext>
            </a:extLst>
          </p:cNvPr>
          <p:cNvSpPr/>
          <p:nvPr/>
        </p:nvSpPr>
        <p:spPr>
          <a:xfrm rot="11174285">
            <a:off x="53186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9" name="椭圆 18">
            <a:extLst>
              <a:ext uri="{FF2B5EF4-FFF2-40B4-BE49-F238E27FC236}">
                <a16:creationId xmlns:a16="http://schemas.microsoft.com/office/drawing/2014/main" id="{C6BA0FA7-BB3D-40B6-AF0C-14D2BFA65BAF}"/>
              </a:ext>
            </a:extLst>
          </p:cNvPr>
          <p:cNvSpPr/>
          <p:nvPr/>
        </p:nvSpPr>
        <p:spPr>
          <a:xfrm rot="11174285">
            <a:off x="83254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0" name="椭圆 19">
            <a:extLst>
              <a:ext uri="{FF2B5EF4-FFF2-40B4-BE49-F238E27FC236}">
                <a16:creationId xmlns:a16="http://schemas.microsoft.com/office/drawing/2014/main" id="{EDE55611-AC48-489F-88C9-ADECAF634AE9}"/>
              </a:ext>
            </a:extLst>
          </p:cNvPr>
          <p:cNvSpPr/>
          <p:nvPr/>
        </p:nvSpPr>
        <p:spPr>
          <a:xfrm rot="11174285">
            <a:off x="9790696" y="4121825"/>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1" name="椭圆 20">
            <a:extLst>
              <a:ext uri="{FF2B5EF4-FFF2-40B4-BE49-F238E27FC236}">
                <a16:creationId xmlns:a16="http://schemas.microsoft.com/office/drawing/2014/main" id="{574CF35B-304D-440E-8696-3347F57E03F7}"/>
              </a:ext>
            </a:extLst>
          </p:cNvPr>
          <p:cNvSpPr/>
          <p:nvPr/>
        </p:nvSpPr>
        <p:spPr>
          <a:xfrm rot="11174285">
            <a:off x="11115394" y="40416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2" name="直接连接符 21">
            <a:extLst>
              <a:ext uri="{FF2B5EF4-FFF2-40B4-BE49-F238E27FC236}">
                <a16:creationId xmlns:a16="http://schemas.microsoft.com/office/drawing/2014/main" id="{ACDC2FA0-8FFA-4A8B-9625-BF3DE3F3F236}"/>
              </a:ext>
            </a:extLst>
          </p:cNvPr>
          <p:cNvCxnSpPr>
            <a:stCxn id="15" idx="3"/>
          </p:cNvCxnSpPr>
          <p:nvPr/>
        </p:nvCxnSpPr>
        <p:spPr>
          <a:xfrm flipV="1">
            <a:off x="539772" y="3804439"/>
            <a:ext cx="686767" cy="269854"/>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E397710-2C59-45CA-83DE-96E833FA1926}"/>
              </a:ext>
            </a:extLst>
          </p:cNvPr>
          <p:cNvCxnSpPr>
            <a:endCxn id="14" idx="5"/>
          </p:cNvCxnSpPr>
          <p:nvPr/>
        </p:nvCxnSpPr>
        <p:spPr>
          <a:xfrm>
            <a:off x="1226539" y="3804439"/>
            <a:ext cx="902127" cy="33510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48B29B9-11D2-4B61-8AC6-ECC2227DE6D6}"/>
              </a:ext>
            </a:extLst>
          </p:cNvPr>
          <p:cNvCxnSpPr>
            <a:stCxn id="14" idx="1"/>
            <a:endCxn id="26" idx="5"/>
          </p:cNvCxnSpPr>
          <p:nvPr/>
        </p:nvCxnSpPr>
        <p:spPr>
          <a:xfrm>
            <a:off x="2229378" y="4264973"/>
            <a:ext cx="340215" cy="66374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6A9EAEF-0CB1-4BDB-9D3B-AE96B25EE8E6}"/>
              </a:ext>
            </a:extLst>
          </p:cNvPr>
          <p:cNvCxnSpPr>
            <a:stCxn id="26" idx="7"/>
            <a:endCxn id="16" idx="7"/>
          </p:cNvCxnSpPr>
          <p:nvPr/>
        </p:nvCxnSpPr>
        <p:spPr>
          <a:xfrm flipV="1">
            <a:off x="2560627" y="4225588"/>
            <a:ext cx="811371" cy="78515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89BE66EF-194E-4079-B6B6-E1D715E8DFC4}"/>
              </a:ext>
            </a:extLst>
          </p:cNvPr>
          <p:cNvSpPr/>
          <p:nvPr/>
        </p:nvSpPr>
        <p:spPr>
          <a:xfrm rot="11174285">
            <a:off x="2547778" y="4915869"/>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7" name="直接连接符 26">
            <a:extLst>
              <a:ext uri="{FF2B5EF4-FFF2-40B4-BE49-F238E27FC236}">
                <a16:creationId xmlns:a16="http://schemas.microsoft.com/office/drawing/2014/main" id="{427DAE5D-2DB7-4785-B59A-0FF8D90F5ABD}"/>
              </a:ext>
            </a:extLst>
          </p:cNvPr>
          <p:cNvCxnSpPr/>
          <p:nvPr/>
        </p:nvCxnSpPr>
        <p:spPr>
          <a:xfrm flipV="1">
            <a:off x="3475027" y="3716111"/>
            <a:ext cx="1140516" cy="36571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9FF47DA-A4DB-4D19-9B3C-B316B706B69A}"/>
              </a:ext>
            </a:extLst>
          </p:cNvPr>
          <p:cNvCxnSpPr>
            <a:stCxn id="18" idx="5"/>
          </p:cNvCxnSpPr>
          <p:nvPr/>
        </p:nvCxnSpPr>
        <p:spPr>
          <a:xfrm flipH="1" flipV="1">
            <a:off x="4632960" y="3720465"/>
            <a:ext cx="727612" cy="336601"/>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53E3C46C-BBE4-4629-A986-BD57A4788DA9}"/>
              </a:ext>
            </a:extLst>
          </p:cNvPr>
          <p:cNvSpPr/>
          <p:nvPr/>
        </p:nvSpPr>
        <p:spPr>
          <a:xfrm rot="11174285">
            <a:off x="4543512" y="3672147"/>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37" name="直接连接符 36">
            <a:extLst>
              <a:ext uri="{FF2B5EF4-FFF2-40B4-BE49-F238E27FC236}">
                <a16:creationId xmlns:a16="http://schemas.microsoft.com/office/drawing/2014/main" id="{5E13BB9F-7355-44C4-91B1-CEB9E6F0E802}"/>
              </a:ext>
            </a:extLst>
          </p:cNvPr>
          <p:cNvCxnSpPr/>
          <p:nvPr/>
        </p:nvCxnSpPr>
        <p:spPr>
          <a:xfrm>
            <a:off x="5403840" y="4167552"/>
            <a:ext cx="254010" cy="499698"/>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3174898-DFEC-4F37-9AB8-81B7A08FCE7E}"/>
              </a:ext>
            </a:extLst>
          </p:cNvPr>
          <p:cNvCxnSpPr>
            <a:stCxn id="17" idx="7"/>
          </p:cNvCxnSpPr>
          <p:nvPr/>
        </p:nvCxnSpPr>
        <p:spPr>
          <a:xfrm flipH="1">
            <a:off x="5661659" y="4252613"/>
            <a:ext cx="1356848" cy="396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B485D709-6F59-45D3-AC66-2F925B7DD3D9}"/>
              </a:ext>
            </a:extLst>
          </p:cNvPr>
          <p:cNvSpPr/>
          <p:nvPr/>
        </p:nvSpPr>
        <p:spPr>
          <a:xfrm rot="11174285">
            <a:off x="5578556" y="458170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0" name="直接连接符 39">
            <a:extLst>
              <a:ext uri="{FF2B5EF4-FFF2-40B4-BE49-F238E27FC236}">
                <a16:creationId xmlns:a16="http://schemas.microsoft.com/office/drawing/2014/main" id="{FC1E047A-336B-4A08-9880-8585EE36BDFD}"/>
              </a:ext>
            </a:extLst>
          </p:cNvPr>
          <p:cNvCxnSpPr/>
          <p:nvPr/>
        </p:nvCxnSpPr>
        <p:spPr>
          <a:xfrm flipH="1">
            <a:off x="7104699" y="3595688"/>
            <a:ext cx="1896428" cy="510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F78A761-35EE-441D-BC7F-00EB0361FDB5}"/>
              </a:ext>
            </a:extLst>
          </p:cNvPr>
          <p:cNvCxnSpPr>
            <a:stCxn id="20" idx="5"/>
          </p:cNvCxnSpPr>
          <p:nvPr/>
        </p:nvCxnSpPr>
        <p:spPr>
          <a:xfrm flipH="1" flipV="1">
            <a:off x="9029700" y="3552825"/>
            <a:ext cx="791071" cy="586715"/>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78CDA8A6-25D2-4CEF-8566-85DDE2FAB506}"/>
              </a:ext>
            </a:extLst>
          </p:cNvPr>
          <p:cNvSpPr/>
          <p:nvPr/>
        </p:nvSpPr>
        <p:spPr>
          <a:xfrm rot="11174285">
            <a:off x="8990541" y="34608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3" name="直接连接符 42">
            <a:extLst>
              <a:ext uri="{FF2B5EF4-FFF2-40B4-BE49-F238E27FC236}">
                <a16:creationId xmlns:a16="http://schemas.microsoft.com/office/drawing/2014/main" id="{F3DD0849-9C05-435C-A9F2-7CA8361FEFCE}"/>
              </a:ext>
            </a:extLst>
          </p:cNvPr>
          <p:cNvCxnSpPr>
            <a:endCxn id="19" idx="1"/>
          </p:cNvCxnSpPr>
          <p:nvPr/>
        </p:nvCxnSpPr>
        <p:spPr>
          <a:xfrm flipH="1" flipV="1">
            <a:off x="8509391" y="4242967"/>
            <a:ext cx="1277547" cy="56715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0EE8AC9-FBEF-429A-A8D2-690EFCB81F34}"/>
              </a:ext>
            </a:extLst>
          </p:cNvPr>
          <p:cNvCxnSpPr>
            <a:cxnSpLocks/>
            <a:stCxn id="21" idx="7"/>
          </p:cNvCxnSpPr>
          <p:nvPr/>
        </p:nvCxnSpPr>
        <p:spPr>
          <a:xfrm flipH="1">
            <a:off x="9782432" y="4225587"/>
            <a:ext cx="1357870" cy="58453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F790E0B-E40F-4E15-B32B-0BE17B3718E5}"/>
              </a:ext>
            </a:extLst>
          </p:cNvPr>
          <p:cNvSpPr/>
          <p:nvPr/>
        </p:nvSpPr>
        <p:spPr>
          <a:xfrm>
            <a:off x="626353" y="3192241"/>
            <a:ext cx="3105337" cy="461665"/>
          </a:xfrm>
          <a:prstGeom prst="rect">
            <a:avLst/>
          </a:prstGeom>
        </p:spPr>
        <p:txBody>
          <a:bodyPr wrap="none">
            <a:spAutoFit/>
          </a:bodyPr>
          <a:lstStyle/>
          <a:p>
            <a:r>
              <a:rPr lang="en-US" altLang="zh-CN" sz="2400" b="1" spc="300" dirty="0">
                <a:solidFill>
                  <a:schemeClr val="bg1">
                    <a:lumMod val="50000"/>
                  </a:schemeClr>
                </a:solidFill>
              </a:rPr>
              <a:t>01. Introduction</a:t>
            </a:r>
            <a:endParaRPr lang="zh-CN" altLang="en-US" sz="2400" b="1" spc="300" dirty="0">
              <a:solidFill>
                <a:schemeClr val="bg1">
                  <a:lumMod val="50000"/>
                </a:schemeClr>
              </a:solidFill>
            </a:endParaRPr>
          </a:p>
        </p:txBody>
      </p:sp>
      <p:sp>
        <p:nvSpPr>
          <p:cNvPr id="50" name="矩形 49">
            <a:extLst>
              <a:ext uri="{FF2B5EF4-FFF2-40B4-BE49-F238E27FC236}">
                <a16:creationId xmlns:a16="http://schemas.microsoft.com/office/drawing/2014/main" id="{FA3E83C1-AD43-4EBA-9F88-E61EF5C4AD8F}"/>
              </a:ext>
            </a:extLst>
          </p:cNvPr>
          <p:cNvSpPr/>
          <p:nvPr/>
        </p:nvSpPr>
        <p:spPr>
          <a:xfrm>
            <a:off x="3567519" y="4512547"/>
            <a:ext cx="1673856" cy="461665"/>
          </a:xfrm>
          <a:prstGeom prst="rect">
            <a:avLst/>
          </a:prstGeom>
        </p:spPr>
        <p:txBody>
          <a:bodyPr wrap="none">
            <a:spAutoFit/>
          </a:bodyPr>
          <a:lstStyle/>
          <a:p>
            <a:r>
              <a:rPr lang="en-US" altLang="zh-CN" sz="2400" b="1" spc="300" dirty="0">
                <a:solidFill>
                  <a:schemeClr val="bg1">
                    <a:lumMod val="50000"/>
                  </a:schemeClr>
                </a:solidFill>
              </a:rPr>
              <a:t>02. Data</a:t>
            </a:r>
            <a:endParaRPr lang="zh-CN" altLang="en-US" sz="2400" b="1" spc="300" dirty="0">
              <a:solidFill>
                <a:schemeClr val="bg1">
                  <a:lumMod val="50000"/>
                </a:schemeClr>
              </a:solidFill>
            </a:endParaRPr>
          </a:p>
        </p:txBody>
      </p:sp>
      <p:sp>
        <p:nvSpPr>
          <p:cNvPr id="51" name="矩形 50">
            <a:extLst>
              <a:ext uri="{FF2B5EF4-FFF2-40B4-BE49-F238E27FC236}">
                <a16:creationId xmlns:a16="http://schemas.microsoft.com/office/drawing/2014/main" id="{4B3D5183-0120-4E9C-82FC-8CA203A277C1}"/>
              </a:ext>
            </a:extLst>
          </p:cNvPr>
          <p:cNvSpPr/>
          <p:nvPr/>
        </p:nvSpPr>
        <p:spPr>
          <a:xfrm>
            <a:off x="6134232" y="3205223"/>
            <a:ext cx="1774845" cy="461665"/>
          </a:xfrm>
          <a:prstGeom prst="rect">
            <a:avLst/>
          </a:prstGeom>
        </p:spPr>
        <p:txBody>
          <a:bodyPr wrap="none">
            <a:spAutoFit/>
          </a:bodyPr>
          <a:lstStyle/>
          <a:p>
            <a:r>
              <a:rPr lang="en-US" altLang="zh-CN" sz="2400" b="1" spc="300" dirty="0">
                <a:solidFill>
                  <a:schemeClr val="bg1">
                    <a:lumMod val="50000"/>
                  </a:schemeClr>
                </a:solidFill>
              </a:rPr>
              <a:t>03. Code</a:t>
            </a:r>
            <a:endParaRPr lang="zh-CN" altLang="en-US" sz="2400" b="1" spc="300" dirty="0">
              <a:solidFill>
                <a:schemeClr val="bg1">
                  <a:lumMod val="50000"/>
                </a:schemeClr>
              </a:solidFill>
            </a:endParaRPr>
          </a:p>
        </p:txBody>
      </p:sp>
      <p:sp>
        <p:nvSpPr>
          <p:cNvPr id="52" name="矩形 51">
            <a:extLst>
              <a:ext uri="{FF2B5EF4-FFF2-40B4-BE49-F238E27FC236}">
                <a16:creationId xmlns:a16="http://schemas.microsoft.com/office/drawing/2014/main" id="{99201404-8AE6-474A-883E-BF2059DBA65B}"/>
              </a:ext>
            </a:extLst>
          </p:cNvPr>
          <p:cNvSpPr/>
          <p:nvPr/>
        </p:nvSpPr>
        <p:spPr>
          <a:xfrm>
            <a:off x="8420867" y="4498487"/>
            <a:ext cx="2909771" cy="461665"/>
          </a:xfrm>
          <a:prstGeom prst="rect">
            <a:avLst/>
          </a:prstGeom>
        </p:spPr>
        <p:txBody>
          <a:bodyPr wrap="none">
            <a:spAutoFit/>
          </a:bodyPr>
          <a:lstStyle/>
          <a:p>
            <a:r>
              <a:rPr lang="en-US" altLang="zh-CN" sz="2400" b="1" spc="300" dirty="0">
                <a:solidFill>
                  <a:schemeClr val="bg1">
                    <a:lumMod val="50000"/>
                  </a:schemeClr>
                </a:solidFill>
              </a:rPr>
              <a:t>04. Conclusion</a:t>
            </a:r>
            <a:endParaRPr lang="zh-CN" altLang="en-US" sz="2400" b="1" spc="300" dirty="0">
              <a:solidFill>
                <a:schemeClr val="bg1">
                  <a:lumMod val="50000"/>
                </a:schemeClr>
              </a:solidFill>
            </a:endParaRPr>
          </a:p>
        </p:txBody>
      </p:sp>
    </p:spTree>
    <p:extLst>
      <p:ext uri="{BB962C8B-B14F-4D97-AF65-F5344CB8AC3E}">
        <p14:creationId xmlns:p14="http://schemas.microsoft.com/office/powerpoint/2010/main" val="49523679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22BF25E-8B09-4797-98DE-1A1D841BC026}"/>
              </a:ext>
            </a:extLst>
          </p:cNvPr>
          <p:cNvPicPr>
            <a:picLocks noChangeAspect="1"/>
          </p:cNvPicPr>
          <p:nvPr/>
        </p:nvPicPr>
        <p:blipFill rotWithShape="1">
          <a:blip r:embed="rId2"/>
          <a:srcRect t="77082" r="46621" b="9132"/>
          <a:stretch/>
        </p:blipFill>
        <p:spPr>
          <a:xfrm>
            <a:off x="1608099" y="1457689"/>
            <a:ext cx="8975800" cy="1251737"/>
          </a:xfrm>
          <a:prstGeom prst="rect">
            <a:avLst/>
          </a:prstGeom>
        </p:spPr>
      </p:pic>
      <p:sp>
        <p:nvSpPr>
          <p:cNvPr id="28"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形用户界面, 文本&#10;&#10;中度可信度描述已自动生成">
            <a:extLst>
              <a:ext uri="{FF2B5EF4-FFF2-40B4-BE49-F238E27FC236}">
                <a16:creationId xmlns:a16="http://schemas.microsoft.com/office/drawing/2014/main" id="{B26A5B47-0CA5-7656-7FAD-43F5998C5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813" y="3713320"/>
            <a:ext cx="10294373" cy="2246604"/>
          </a:xfrm>
          <a:prstGeom prst="rect">
            <a:avLst/>
          </a:prstGeom>
        </p:spPr>
      </p:pic>
    </p:spTree>
    <p:extLst>
      <p:ext uri="{BB962C8B-B14F-4D97-AF65-F5344CB8AC3E}">
        <p14:creationId xmlns:p14="http://schemas.microsoft.com/office/powerpoint/2010/main" val="20180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图片 11">
            <a:extLst>
              <a:ext uri="{FF2B5EF4-FFF2-40B4-BE49-F238E27FC236}">
                <a16:creationId xmlns:a16="http://schemas.microsoft.com/office/drawing/2014/main" id="{726DE2A7-ECF3-0FC5-67D2-BA69C7731676}"/>
              </a:ext>
            </a:extLst>
          </p:cNvPr>
          <p:cNvPicPr>
            <a:picLocks noChangeAspect="1"/>
          </p:cNvPicPr>
          <p:nvPr/>
        </p:nvPicPr>
        <p:blipFill>
          <a:blip r:embed="rId3"/>
          <a:stretch>
            <a:fillRect/>
          </a:stretch>
        </p:blipFill>
        <p:spPr>
          <a:xfrm>
            <a:off x="580649" y="1225301"/>
            <a:ext cx="6534573" cy="4421458"/>
          </a:xfrm>
          <a:prstGeom prst="rect">
            <a:avLst/>
          </a:prstGeom>
        </p:spPr>
      </p:pic>
      <p:sp>
        <p:nvSpPr>
          <p:cNvPr id="102" name="Rectangle 101">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a:extLst>
              <a:ext uri="{FF2B5EF4-FFF2-40B4-BE49-F238E27FC236}">
                <a16:creationId xmlns:a16="http://schemas.microsoft.com/office/drawing/2014/main" id="{2512A476-E77F-F150-910D-5105AF6D3D95}"/>
              </a:ext>
            </a:extLst>
          </p:cNvPr>
          <p:cNvPicPr>
            <a:picLocks noChangeAspect="1"/>
          </p:cNvPicPr>
          <p:nvPr/>
        </p:nvPicPr>
        <p:blipFill rotWithShape="1">
          <a:blip r:embed="rId4"/>
          <a:srcRect t="90105" r="64592" b="-2187"/>
          <a:stretch/>
        </p:blipFill>
        <p:spPr>
          <a:xfrm>
            <a:off x="7673962" y="1516906"/>
            <a:ext cx="3876856" cy="714382"/>
          </a:xfrm>
          <a:prstGeom prst="rect">
            <a:avLst/>
          </a:prstGeom>
        </p:spPr>
      </p:pic>
      <p:sp>
        <p:nvSpPr>
          <p:cNvPr id="104" name="Rectangle 103">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图片 12" descr="图表, 散点图&#10;&#10;描述已自动生成">
            <a:extLst>
              <a:ext uri="{FF2B5EF4-FFF2-40B4-BE49-F238E27FC236}">
                <a16:creationId xmlns:a16="http://schemas.microsoft.com/office/drawing/2014/main" id="{A46F75F4-CBA4-249F-4B60-FEF73F7F37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873" y="3962449"/>
            <a:ext cx="3854945" cy="2043120"/>
          </a:xfrm>
          <a:prstGeom prst="rect">
            <a:avLst/>
          </a:prstGeom>
        </p:spPr>
      </p:pic>
    </p:spTree>
    <p:extLst>
      <p:ext uri="{BB962C8B-B14F-4D97-AF65-F5344CB8AC3E}">
        <p14:creationId xmlns:p14="http://schemas.microsoft.com/office/powerpoint/2010/main" val="106389228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9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8" name="Isosceles Triangle 10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表, 散点图&#10;&#10;描述已自动生成">
            <a:extLst>
              <a:ext uri="{FF2B5EF4-FFF2-40B4-BE49-F238E27FC236}">
                <a16:creationId xmlns:a16="http://schemas.microsoft.com/office/drawing/2014/main" id="{003ACB85-8F10-366D-3F7B-E6FC2F2D1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280" y="643467"/>
            <a:ext cx="10511440" cy="5571065"/>
          </a:xfrm>
          <a:prstGeom prst="rect">
            <a:avLst/>
          </a:prstGeom>
          <a:ln>
            <a:noFill/>
          </a:ln>
        </p:spPr>
      </p:pic>
      <p:sp>
        <p:nvSpPr>
          <p:cNvPr id="110" name="Isosceles Triangle 10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2285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355359" y="1356822"/>
            <a:ext cx="1333500" cy="1323439"/>
          </a:xfrm>
          <a:prstGeom prst="rect">
            <a:avLst/>
          </a:prstGeom>
          <a:noFill/>
        </p:spPr>
        <p:txBody>
          <a:bodyPr wrap="square" rtlCol="0">
            <a:spAutoFit/>
          </a:bodyPr>
          <a:lstStyle/>
          <a:p>
            <a:pPr algn="ctr"/>
            <a:r>
              <a:rPr lang="en-US" altLang="zh-CN" sz="8000" dirty="0">
                <a:latin typeface="Calibri" panose="020F0502020204030204" pitchFamily="34" charset="0"/>
                <a:cs typeface="Calibri" panose="020F0502020204030204" pitchFamily="34" charset="0"/>
              </a:rPr>
              <a:t>04</a:t>
            </a:r>
            <a:endParaRPr lang="zh-CN" altLang="en-US" sz="80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390900" y="2967600"/>
            <a:ext cx="5410200" cy="830997"/>
          </a:xfrm>
          <a:prstGeom prst="rect">
            <a:avLst/>
          </a:prstGeom>
          <a:noFill/>
        </p:spPr>
        <p:txBody>
          <a:bodyPr wrap="square" rtlCol="0">
            <a:spAutoFit/>
          </a:bodyPr>
          <a:lstStyle/>
          <a:p>
            <a:pPr algn="dist"/>
            <a:r>
              <a:rPr lang="en-US" altLang="zh-CN" sz="4800" b="1" dirty="0"/>
              <a:t>CONCLUSION</a:t>
            </a:r>
            <a:endParaRPr lang="zh-CN" altLang="en-US" sz="4800" b="1" dirty="0"/>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583959" y="4085936"/>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851284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809115" y="1427874"/>
            <a:ext cx="4279946" cy="646331"/>
          </a:xfrm>
          <a:prstGeom prst="rect">
            <a:avLst/>
          </a:prstGeom>
          <a:noFill/>
        </p:spPr>
        <p:txBody>
          <a:bodyPr wrap="square" rtlCol="0">
            <a:spAutoFit/>
          </a:bodyPr>
          <a:lstStyle/>
          <a:p>
            <a:r>
              <a:rPr lang="en-US" altLang="zh-CN" sz="3600" spc="300" dirty="0">
                <a:solidFill>
                  <a:schemeClr val="tx1">
                    <a:lumMod val="50000"/>
                    <a:lumOff val="50000"/>
                  </a:schemeClr>
                </a:solidFill>
              </a:rPr>
              <a:t>CPS3320</a:t>
            </a:r>
            <a:endParaRPr lang="zh-CN" altLang="en-US" sz="3600" spc="300" dirty="0">
              <a:solidFill>
                <a:schemeClr val="tx1">
                  <a:lumMod val="50000"/>
                  <a:lumOff val="50000"/>
                </a:schemeClr>
              </a:solidFill>
            </a:endParaRPr>
          </a:p>
        </p:txBody>
      </p:sp>
      <p:sp>
        <p:nvSpPr>
          <p:cNvPr id="157" name="文本框 156"/>
          <p:cNvSpPr txBox="1"/>
          <p:nvPr/>
        </p:nvSpPr>
        <p:spPr>
          <a:xfrm>
            <a:off x="1426206" y="2646095"/>
            <a:ext cx="7549911" cy="923330"/>
          </a:xfrm>
          <a:prstGeom prst="rect">
            <a:avLst/>
          </a:prstGeom>
          <a:noFill/>
        </p:spPr>
        <p:txBody>
          <a:bodyPr wrap="square" rtlCol="0">
            <a:spAutoFit/>
          </a:bodyPr>
          <a:lstStyle/>
          <a:p>
            <a:pPr algn="ctr"/>
            <a:r>
              <a:rPr lang="en-US" altLang="zh-CN" sz="5400" dirty="0">
                <a:solidFill>
                  <a:schemeClr val="bg1">
                    <a:lumMod val="50000"/>
                  </a:schemeClr>
                </a:solidFill>
                <a:latin typeface="微软雅黑" panose="020B0503020204020204" pitchFamily="34" charset="-122"/>
                <a:ea typeface="微软雅黑" panose="020B0503020204020204" pitchFamily="34" charset="-122"/>
              </a:rPr>
              <a:t>Thanks For Listening</a:t>
            </a:r>
            <a:endParaRPr lang="zh-CN" altLang="en-US" sz="5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764" b="26801"/>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5600" b="18677"/>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08E816E-B73C-0B03-E7A5-AB03B30D4032}"/>
              </a:ext>
            </a:extLst>
          </p:cNvPr>
          <p:cNvSpPr txBox="1"/>
          <p:nvPr/>
        </p:nvSpPr>
        <p:spPr>
          <a:xfrm>
            <a:off x="1963735" y="4191538"/>
            <a:ext cx="3776857" cy="1429622"/>
          </a:xfrm>
          <a:prstGeom prst="rect">
            <a:avLst/>
          </a:prstGeom>
          <a:noFill/>
        </p:spPr>
        <p:txBody>
          <a:bodyPr wrap="square" rtlCol="0">
            <a:spAutoFit/>
          </a:bodyPr>
          <a:lstStyle/>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Group Members:</a:t>
            </a:r>
          </a:p>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Chen  </a:t>
            </a:r>
            <a:r>
              <a:rPr lang="en-US" altLang="zh-CN" sz="2000" b="1" dirty="0" err="1">
                <a:solidFill>
                  <a:schemeClr val="bg1">
                    <a:lumMod val="65000"/>
                  </a:schemeClr>
                </a:solidFill>
                <a:latin typeface="Calibri" panose="020F0502020204030204" pitchFamily="34" charset="0"/>
                <a:cs typeface="Calibri" panose="020F0502020204030204" pitchFamily="34" charset="0"/>
              </a:rPr>
              <a:t>Leyan</a:t>
            </a:r>
            <a:r>
              <a:rPr lang="en-US" altLang="zh-CN" sz="2000" b="1" dirty="0">
                <a:solidFill>
                  <a:schemeClr val="bg1">
                    <a:lumMod val="65000"/>
                  </a:schemeClr>
                </a:solidFill>
                <a:latin typeface="Calibri" panose="020F0502020204030204" pitchFamily="34" charset="0"/>
                <a:cs typeface="Calibri" panose="020F0502020204030204" pitchFamily="34" charset="0"/>
              </a:rPr>
              <a:t>   1129982</a:t>
            </a:r>
          </a:p>
          <a:p>
            <a:pPr>
              <a:lnSpc>
                <a:spcPct val="150000"/>
              </a:lnSpc>
            </a:pPr>
            <a:r>
              <a:rPr lang="en-US" altLang="zh-CN" sz="2000" b="1" dirty="0">
                <a:solidFill>
                  <a:schemeClr val="bg1">
                    <a:lumMod val="65000"/>
                  </a:schemeClr>
                </a:solidFill>
                <a:latin typeface="Calibri" panose="020F0502020204030204" pitchFamily="34" charset="0"/>
                <a:cs typeface="Calibri" panose="020F0502020204030204" pitchFamily="34" charset="0"/>
              </a:rPr>
              <a:t>Yin      Ning     1129786</a:t>
            </a:r>
            <a:endParaRPr lang="zh-CN" altLang="en-US" sz="2000" b="1"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652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355359" y="1356822"/>
            <a:ext cx="1333500" cy="1323439"/>
          </a:xfrm>
          <a:prstGeom prst="rect">
            <a:avLst/>
          </a:prstGeom>
          <a:noFill/>
        </p:spPr>
        <p:txBody>
          <a:bodyPr wrap="square" rtlCol="0">
            <a:spAutoFit/>
          </a:bodyPr>
          <a:lstStyle/>
          <a:p>
            <a:pPr algn="ctr"/>
            <a:r>
              <a:rPr lang="en-US" altLang="zh-CN" sz="8000" dirty="0">
                <a:latin typeface="Calibri" panose="020F0502020204030204" pitchFamily="34" charset="0"/>
                <a:cs typeface="Calibri" panose="020F0502020204030204" pitchFamily="34" charset="0"/>
              </a:rPr>
              <a:t>01</a:t>
            </a:r>
            <a:endParaRPr lang="zh-CN" altLang="en-US" sz="80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3390900" y="2967600"/>
            <a:ext cx="5410200" cy="830997"/>
          </a:xfrm>
          <a:prstGeom prst="rect">
            <a:avLst/>
          </a:prstGeom>
          <a:noFill/>
        </p:spPr>
        <p:txBody>
          <a:bodyPr wrap="square" rtlCol="0">
            <a:spAutoFit/>
          </a:bodyPr>
          <a:lstStyle/>
          <a:p>
            <a:pPr algn="dist"/>
            <a:r>
              <a:rPr lang="en-US" altLang="zh-CN" sz="4800" b="1" dirty="0"/>
              <a:t>INTRODUCTION</a:t>
            </a:r>
            <a:endParaRPr lang="zh-CN" altLang="en-US" sz="4800" b="1" dirty="0"/>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583959" y="4085936"/>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686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971931"/>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4027566"/>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4299321"/>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4324875"/>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4316045"/>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4247704"/>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971931"/>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4619520"/>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4619520"/>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4346436"/>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4548119"/>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3773398"/>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4648629"/>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550296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551529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929119"/>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5246141"/>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423567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3837614"/>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402391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4548119"/>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423517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551529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929119"/>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5246141"/>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902548"/>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423567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500861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473886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408542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902659"/>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9259"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5">
            <a:extLst>
              <a:ext uri="{FF2B5EF4-FFF2-40B4-BE49-F238E27FC236}">
                <a16:creationId xmlns:a16="http://schemas.microsoft.com/office/drawing/2014/main" id="{6BB8E7F1-20BE-4F98-BF49-3449B480F1B4}"/>
              </a:ext>
            </a:extLst>
          </p:cNvPr>
          <p:cNvSpPr/>
          <p:nvPr/>
        </p:nvSpPr>
        <p:spPr>
          <a:xfrm>
            <a:off x="626206" y="1402736"/>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1" name="圆角矩形 31">
            <a:extLst>
              <a:ext uri="{FF2B5EF4-FFF2-40B4-BE49-F238E27FC236}">
                <a16:creationId xmlns:a16="http://schemas.microsoft.com/office/drawing/2014/main" id="{7CDB6A5F-502A-4364-8330-06DB30DFD289}"/>
              </a:ext>
            </a:extLst>
          </p:cNvPr>
          <p:cNvSpPr/>
          <p:nvPr/>
        </p:nvSpPr>
        <p:spPr>
          <a:xfrm>
            <a:off x="626206" y="4063723"/>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3" name="椭圆 92">
            <a:extLst>
              <a:ext uri="{FF2B5EF4-FFF2-40B4-BE49-F238E27FC236}">
                <a16:creationId xmlns:a16="http://schemas.microsoft.com/office/drawing/2014/main" id="{52C6CDEA-4B98-4D91-ABEE-04FFDC75A12D}"/>
              </a:ext>
            </a:extLst>
          </p:cNvPr>
          <p:cNvSpPr/>
          <p:nvPr/>
        </p:nvSpPr>
        <p:spPr>
          <a:xfrm>
            <a:off x="825911" y="1563079"/>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4" name="椭圆 93">
            <a:extLst>
              <a:ext uri="{FF2B5EF4-FFF2-40B4-BE49-F238E27FC236}">
                <a16:creationId xmlns:a16="http://schemas.microsoft.com/office/drawing/2014/main" id="{8D7056CA-3760-4ABF-BB55-277468B29D62}"/>
              </a:ext>
            </a:extLst>
          </p:cNvPr>
          <p:cNvSpPr/>
          <p:nvPr/>
        </p:nvSpPr>
        <p:spPr>
          <a:xfrm>
            <a:off x="825911" y="4227593"/>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nvGrpSpPr>
          <p:cNvPr id="103" name="组合 102">
            <a:extLst>
              <a:ext uri="{FF2B5EF4-FFF2-40B4-BE49-F238E27FC236}">
                <a16:creationId xmlns:a16="http://schemas.microsoft.com/office/drawing/2014/main" id="{6ADCEF74-B9DF-44A9-BED5-0C1D24CA7ED1}"/>
              </a:ext>
            </a:extLst>
          </p:cNvPr>
          <p:cNvGrpSpPr/>
          <p:nvPr/>
        </p:nvGrpSpPr>
        <p:grpSpPr>
          <a:xfrm>
            <a:off x="1143653" y="4456752"/>
            <a:ext cx="387071" cy="564237"/>
            <a:chOff x="2528974" y="2863357"/>
            <a:chExt cx="246811" cy="359779"/>
          </a:xfrm>
          <a:solidFill>
            <a:schemeClr val="bg1"/>
          </a:solidFill>
        </p:grpSpPr>
        <p:sp>
          <p:nvSpPr>
            <p:cNvPr id="104" name="AutoShape 113">
              <a:extLst>
                <a:ext uri="{FF2B5EF4-FFF2-40B4-BE49-F238E27FC236}">
                  <a16:creationId xmlns:a16="http://schemas.microsoft.com/office/drawing/2014/main" id="{AC4FAB83-FD12-48FD-9C46-DBB6312C0D5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5" name="AutoShape 114">
              <a:extLst>
                <a:ext uri="{FF2B5EF4-FFF2-40B4-BE49-F238E27FC236}">
                  <a16:creationId xmlns:a16="http://schemas.microsoft.com/office/drawing/2014/main" id="{BCC1856D-86F2-4FFA-BBED-CB2E0C85844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sp>
        <p:nvSpPr>
          <p:cNvPr id="107" name="AutoShape 126">
            <a:extLst>
              <a:ext uri="{FF2B5EF4-FFF2-40B4-BE49-F238E27FC236}">
                <a16:creationId xmlns:a16="http://schemas.microsoft.com/office/drawing/2014/main" id="{5EEBF154-5D78-44F9-8267-C13F482A42B2}"/>
              </a:ext>
            </a:extLst>
          </p:cNvPr>
          <p:cNvSpPr>
            <a:spLocks/>
          </p:cNvSpPr>
          <p:nvPr/>
        </p:nvSpPr>
        <p:spPr bwMode="auto">
          <a:xfrm flipH="1">
            <a:off x="1055551" y="1792719"/>
            <a:ext cx="563275" cy="563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8" name="AutoShape 127">
            <a:extLst>
              <a:ext uri="{FF2B5EF4-FFF2-40B4-BE49-F238E27FC236}">
                <a16:creationId xmlns:a16="http://schemas.microsoft.com/office/drawing/2014/main" id="{4137C51D-D5B3-4174-B2F0-1DC33E3EB360}"/>
              </a:ext>
            </a:extLst>
          </p:cNvPr>
          <p:cNvSpPr>
            <a:spLocks/>
          </p:cNvSpPr>
          <p:nvPr/>
        </p:nvSpPr>
        <p:spPr bwMode="auto">
          <a:xfrm flipH="1">
            <a:off x="1257752" y="1880338"/>
            <a:ext cx="132877" cy="131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109" name="组合 108">
            <a:extLst>
              <a:ext uri="{FF2B5EF4-FFF2-40B4-BE49-F238E27FC236}">
                <a16:creationId xmlns:a16="http://schemas.microsoft.com/office/drawing/2014/main" id="{5AA35DF8-26E2-4E00-88FB-EE34DA713DF8}"/>
              </a:ext>
            </a:extLst>
          </p:cNvPr>
          <p:cNvGrpSpPr/>
          <p:nvPr/>
        </p:nvGrpSpPr>
        <p:grpSpPr>
          <a:xfrm>
            <a:off x="767557" y="271524"/>
            <a:ext cx="3415220" cy="612864"/>
            <a:chOff x="767557" y="271524"/>
            <a:chExt cx="3415220" cy="612864"/>
          </a:xfrm>
        </p:grpSpPr>
        <p:sp>
          <p:nvSpPr>
            <p:cNvPr id="110" name="文本框 109">
              <a:extLst>
                <a:ext uri="{FF2B5EF4-FFF2-40B4-BE49-F238E27FC236}">
                  <a16:creationId xmlns:a16="http://schemas.microsoft.com/office/drawing/2014/main" id="{C02F031C-3E22-4AD4-A477-B76FAC4A595F}"/>
                </a:ext>
              </a:extLst>
            </p:cNvPr>
            <p:cNvSpPr txBox="1"/>
            <p:nvPr/>
          </p:nvSpPr>
          <p:spPr>
            <a:xfrm>
              <a:off x="887460" y="344951"/>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uLnTx/>
                  <a:uFillTx/>
                  <a:latin typeface="微软雅黑"/>
                </a:rPr>
                <a:t>Temperature prediction</a:t>
              </a:r>
              <a:endParaRPr lang="zh-CN" altLang="en-US" sz="2000" b="1" kern="0" dirty="0">
                <a:solidFill>
                  <a:schemeClr val="bg1">
                    <a:lumMod val="75000"/>
                  </a:schemeClr>
                </a:solidFill>
                <a:latin typeface="微软雅黑"/>
              </a:endParaRPr>
            </a:p>
          </p:txBody>
        </p:sp>
        <p:sp>
          <p:nvSpPr>
            <p:cNvPr id="112" name="矩形: 圆角 111">
              <a:extLst>
                <a:ext uri="{FF2B5EF4-FFF2-40B4-BE49-F238E27FC236}">
                  <a16:creationId xmlns:a16="http://schemas.microsoft.com/office/drawing/2014/main" id="{30312A49-6E84-4D8D-BFA1-52A19CCB5C0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85" name="文本框 84">
            <a:extLst>
              <a:ext uri="{FF2B5EF4-FFF2-40B4-BE49-F238E27FC236}">
                <a16:creationId xmlns:a16="http://schemas.microsoft.com/office/drawing/2014/main" id="{EEF941D2-86A9-F5A2-97A3-B7FFB5968110}"/>
              </a:ext>
            </a:extLst>
          </p:cNvPr>
          <p:cNvSpPr txBox="1"/>
          <p:nvPr/>
        </p:nvSpPr>
        <p:spPr>
          <a:xfrm>
            <a:off x="1864845" y="1593676"/>
            <a:ext cx="9617756" cy="958660"/>
          </a:xfrm>
          <a:prstGeom prst="rect">
            <a:avLst/>
          </a:prstGeom>
          <a:noFill/>
        </p:spPr>
        <p:txBody>
          <a:bodyPr wrap="square">
            <a:spAutoFit/>
          </a:bodyPr>
          <a:lstStyle/>
          <a:p>
            <a:pPr>
              <a:lnSpc>
                <a:spcPct val="150000"/>
              </a:lnSpc>
            </a:pPr>
            <a:r>
              <a:rPr lang="zh-CN" altLang="en-US" sz="2000" b="1" dirty="0"/>
              <a:t>Climate change has a great impact on people's production and life, and weather forecasting technology is necessary and important.</a:t>
            </a:r>
          </a:p>
        </p:txBody>
      </p:sp>
      <p:sp>
        <p:nvSpPr>
          <p:cNvPr id="87" name="文本框 86">
            <a:extLst>
              <a:ext uri="{FF2B5EF4-FFF2-40B4-BE49-F238E27FC236}">
                <a16:creationId xmlns:a16="http://schemas.microsoft.com/office/drawing/2014/main" id="{61152EFC-99E1-F28E-1A50-E2D50AAD5D1A}"/>
              </a:ext>
            </a:extLst>
          </p:cNvPr>
          <p:cNvSpPr txBox="1"/>
          <p:nvPr/>
        </p:nvSpPr>
        <p:spPr>
          <a:xfrm>
            <a:off x="1869665" y="4437726"/>
            <a:ext cx="9555760" cy="498663"/>
          </a:xfrm>
          <a:prstGeom prst="rect">
            <a:avLst/>
          </a:prstGeom>
          <a:noFill/>
        </p:spPr>
        <p:txBody>
          <a:bodyPr wrap="square">
            <a:spAutoFit/>
          </a:bodyPr>
          <a:lstStyle/>
          <a:p>
            <a:pPr>
              <a:lnSpc>
                <a:spcPct val="150000"/>
              </a:lnSpc>
            </a:pPr>
            <a:r>
              <a:rPr lang="en-US" altLang="zh-CN" sz="2000" b="1" kern="100" dirty="0">
                <a:latin typeface="Times New Roman" panose="02020603050405020304" pitchFamily="18" charset="0"/>
                <a:ea typeface="宋体" panose="02010600030101010101" pitchFamily="2" charset="-122"/>
              </a:rPr>
              <a:t>B</a:t>
            </a:r>
            <a:r>
              <a:rPr lang="en-US" altLang="zh-CN" sz="2000" b="1" kern="100" dirty="0">
                <a:effectLst/>
                <a:latin typeface="Times New Roman" panose="02020603050405020304" pitchFamily="18" charset="0"/>
                <a:ea typeface="宋体" panose="02010600030101010101" pitchFamily="2" charset="-122"/>
              </a:rPr>
              <a:t>uild a neural network model through Python for Temperature regression prediction.</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921974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id="{89D524ED-F1C6-411C-BF82-1FE0C3CE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78FF481-D5DD-4D63-B7A7-27E254D01BB4}"/>
              </a:ext>
            </a:extLst>
          </p:cNvPr>
          <p:cNvSpPr txBox="1"/>
          <p:nvPr/>
        </p:nvSpPr>
        <p:spPr>
          <a:xfrm>
            <a:off x="5355359" y="1356822"/>
            <a:ext cx="1333500" cy="1323439"/>
          </a:xfrm>
          <a:prstGeom prst="rect">
            <a:avLst/>
          </a:prstGeom>
          <a:noFill/>
        </p:spPr>
        <p:txBody>
          <a:bodyPr wrap="square" rtlCol="0">
            <a:spAutoFit/>
          </a:bodyPr>
          <a:lstStyle/>
          <a:p>
            <a:pPr algn="ctr"/>
            <a:r>
              <a:rPr lang="en-US" altLang="zh-CN" sz="8000" dirty="0">
                <a:latin typeface="Calibri" panose="020F0502020204030204" pitchFamily="34" charset="0"/>
                <a:cs typeface="Calibri" panose="020F0502020204030204" pitchFamily="34" charset="0"/>
              </a:rPr>
              <a:t>02</a:t>
            </a:r>
            <a:endParaRPr lang="zh-CN" altLang="en-US" sz="80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2A4B6A67-80A8-491C-9B75-F838BAA24AB8}"/>
              </a:ext>
            </a:extLst>
          </p:cNvPr>
          <p:cNvSpPr txBox="1"/>
          <p:nvPr/>
        </p:nvSpPr>
        <p:spPr>
          <a:xfrm>
            <a:off x="4609522" y="2970328"/>
            <a:ext cx="2972955" cy="830997"/>
          </a:xfrm>
          <a:prstGeom prst="rect">
            <a:avLst/>
          </a:prstGeom>
          <a:noFill/>
        </p:spPr>
        <p:txBody>
          <a:bodyPr wrap="square" rtlCol="0">
            <a:spAutoFit/>
          </a:bodyPr>
          <a:lstStyle/>
          <a:p>
            <a:pPr algn="dist"/>
            <a:r>
              <a:rPr lang="en-US" altLang="zh-CN" sz="4800" b="1" dirty="0"/>
              <a:t>DATA</a:t>
            </a:r>
            <a:endParaRPr lang="zh-CN" altLang="en-US" sz="4800" b="1" dirty="0"/>
          </a:p>
        </p:txBody>
      </p:sp>
      <p:cxnSp>
        <p:nvCxnSpPr>
          <p:cNvPr id="7" name="直接连接符 6">
            <a:extLst>
              <a:ext uri="{FF2B5EF4-FFF2-40B4-BE49-F238E27FC236}">
                <a16:creationId xmlns:a16="http://schemas.microsoft.com/office/drawing/2014/main" id="{4000AD3B-46B8-4302-97C7-6AB34A88DFA6}"/>
              </a:ext>
            </a:extLst>
          </p:cNvPr>
          <p:cNvCxnSpPr/>
          <p:nvPr/>
        </p:nvCxnSpPr>
        <p:spPr>
          <a:xfrm>
            <a:off x="5583959" y="4085936"/>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58648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E3C40C3-7116-3519-F28A-407D3F636E54}"/>
              </a:ext>
            </a:extLst>
          </p:cNvPr>
          <p:cNvSpPr txBox="1"/>
          <p:nvPr/>
        </p:nvSpPr>
        <p:spPr>
          <a:xfrm>
            <a:off x="624048" y="423558"/>
            <a:ext cx="9824405" cy="954107"/>
          </a:xfrm>
          <a:prstGeom prst="rect">
            <a:avLst/>
          </a:prstGeom>
          <a:noFill/>
        </p:spPr>
        <p:txBody>
          <a:bodyPr wrap="square" rtlCol="0">
            <a:spAutoFit/>
          </a:bodyPr>
          <a:lstStyle/>
          <a:p>
            <a:pPr algn="l"/>
            <a:r>
              <a:rPr lang="en-US" altLang="zh-CN" sz="2800" b="1" i="0" dirty="0">
                <a:solidFill>
                  <a:srgbClr val="000000"/>
                </a:solidFill>
                <a:effectLst/>
                <a:latin typeface="Arial" panose="020B0604020202020204" pitchFamily="34" charset="0"/>
              </a:rPr>
              <a:t>National Aeronautics and Space Administration</a:t>
            </a:r>
          </a:p>
          <a:p>
            <a:pPr algn="l"/>
            <a:r>
              <a:rPr lang="en-US" altLang="zh-CN" sz="2800" b="1" i="0" dirty="0">
                <a:solidFill>
                  <a:srgbClr val="000000"/>
                </a:solidFill>
                <a:effectLst/>
                <a:latin typeface="Arial" panose="020B0604020202020204" pitchFamily="34" charset="0"/>
              </a:rPr>
              <a:t>Goddard Institute for Space Studies</a:t>
            </a:r>
            <a:endParaRPr lang="zh-CN" altLang="en-US" sz="2800" dirty="0"/>
          </a:p>
        </p:txBody>
      </p:sp>
      <p:sp>
        <p:nvSpPr>
          <p:cNvPr id="89" name="文本框 88">
            <a:extLst>
              <a:ext uri="{FF2B5EF4-FFF2-40B4-BE49-F238E27FC236}">
                <a16:creationId xmlns:a16="http://schemas.microsoft.com/office/drawing/2014/main" id="{E0B070F2-8DA2-C2D5-517B-0664E60EE59A}"/>
              </a:ext>
            </a:extLst>
          </p:cNvPr>
          <p:cNvSpPr txBox="1"/>
          <p:nvPr/>
        </p:nvSpPr>
        <p:spPr>
          <a:xfrm>
            <a:off x="768007" y="1956657"/>
            <a:ext cx="10989884"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0" i="0" dirty="0">
                <a:solidFill>
                  <a:srgbClr val="000000"/>
                </a:solidFill>
                <a:effectLst/>
                <a:latin typeface="Arial" panose="020B0604020202020204" pitchFamily="34" charset="0"/>
              </a:rPr>
              <a:t>The NASA Goddard Institute for Space Studies (GISS) is a laboratory in the Earth Sciences Division (ESD) of National Aeronautics and Space Administration's Goddard Space Flight Center (GSFC). The ESD is part of GSFC's Sciences and Exploration Directorate.</a:t>
            </a:r>
          </a:p>
          <a:p>
            <a:pPr>
              <a:lnSpc>
                <a:spcPct val="150000"/>
              </a:lnSpc>
            </a:pPr>
            <a:endParaRPr lang="en-US" altLang="zh-CN" dirty="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r>
              <a:rPr lang="en-US" altLang="zh-CN" dirty="0"/>
              <a:t>The GISS Surface Temperature Analysis ver. 4 (GISTEMP v4) is an estimate of global surface temperature change. Graphs and tables are updated around the middle of every month using current data files from NOAA GHCN v4 (meteorological stations) and ERSST v5 (ocean areas)</a:t>
            </a: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Reference:</a:t>
            </a:r>
            <a:r>
              <a:rPr lang="zh-CN" altLang="en-US" dirty="0"/>
              <a:t> </a:t>
            </a:r>
            <a:r>
              <a:rPr lang="en-US" altLang="zh-CN" dirty="0">
                <a:hlinkClick r:id="rId3"/>
              </a:rPr>
              <a:t>https://data.giss.nasa.gov/gistemp/</a:t>
            </a:r>
            <a:r>
              <a:rPr lang="zh-CN" altLang="en-US" dirty="0"/>
              <a:t> </a:t>
            </a:r>
          </a:p>
        </p:txBody>
      </p:sp>
    </p:spTree>
    <p:extLst>
      <p:ext uri="{BB962C8B-B14F-4D97-AF65-F5344CB8AC3E}">
        <p14:creationId xmlns:p14="http://schemas.microsoft.com/office/powerpoint/2010/main" val="5153751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4" name="图片 83">
            <a:extLst>
              <a:ext uri="{FF2B5EF4-FFF2-40B4-BE49-F238E27FC236}">
                <a16:creationId xmlns:a16="http://schemas.microsoft.com/office/drawing/2014/main" id="{82490815-5C61-9703-39DA-C14C675AF0BC}"/>
              </a:ext>
            </a:extLst>
          </p:cNvPr>
          <p:cNvPicPr>
            <a:picLocks noChangeAspect="1"/>
          </p:cNvPicPr>
          <p:nvPr/>
        </p:nvPicPr>
        <p:blipFill>
          <a:blip r:embed="rId3"/>
          <a:stretch>
            <a:fillRect/>
          </a:stretch>
        </p:blipFill>
        <p:spPr>
          <a:xfrm>
            <a:off x="216660" y="807493"/>
            <a:ext cx="11758679" cy="5243014"/>
          </a:xfrm>
          <a:prstGeom prst="rect">
            <a:avLst/>
          </a:prstGeom>
        </p:spPr>
      </p:pic>
    </p:spTree>
    <p:extLst>
      <p:ext uri="{BB962C8B-B14F-4D97-AF65-F5344CB8AC3E}">
        <p14:creationId xmlns:p14="http://schemas.microsoft.com/office/powerpoint/2010/main" val="180227765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86920D8-9A93-E9E0-9E90-7AE107E8AB31}"/>
              </a:ext>
            </a:extLst>
          </p:cNvPr>
          <p:cNvPicPr>
            <a:picLocks noChangeAspect="1"/>
          </p:cNvPicPr>
          <p:nvPr/>
        </p:nvPicPr>
        <p:blipFill>
          <a:blip r:embed="rId3"/>
          <a:stretch>
            <a:fillRect/>
          </a:stretch>
        </p:blipFill>
        <p:spPr>
          <a:xfrm>
            <a:off x="262384" y="1333318"/>
            <a:ext cx="11667231" cy="4191363"/>
          </a:xfrm>
          <a:prstGeom prst="rect">
            <a:avLst/>
          </a:prstGeom>
        </p:spPr>
      </p:pic>
    </p:spTree>
    <p:extLst>
      <p:ext uri="{BB962C8B-B14F-4D97-AF65-F5344CB8AC3E}">
        <p14:creationId xmlns:p14="http://schemas.microsoft.com/office/powerpoint/2010/main" val="32937418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8F49FEC-F17D-6858-04E1-61729F710263}"/>
              </a:ext>
            </a:extLst>
          </p:cNvPr>
          <p:cNvPicPr>
            <a:picLocks noChangeAspect="1"/>
          </p:cNvPicPr>
          <p:nvPr/>
        </p:nvPicPr>
        <p:blipFill>
          <a:blip r:embed="rId3"/>
          <a:stretch>
            <a:fillRect/>
          </a:stretch>
        </p:blipFill>
        <p:spPr>
          <a:xfrm>
            <a:off x="1696854" y="688281"/>
            <a:ext cx="3696020" cy="5128704"/>
          </a:xfrm>
          <a:prstGeom prst="rect">
            <a:avLst/>
          </a:prstGeom>
        </p:spPr>
      </p:pic>
      <p:pic>
        <p:nvPicPr>
          <p:cNvPr id="6" name="图片 5">
            <a:extLst>
              <a:ext uri="{FF2B5EF4-FFF2-40B4-BE49-F238E27FC236}">
                <a16:creationId xmlns:a16="http://schemas.microsoft.com/office/drawing/2014/main" id="{D533C5A8-EC5F-F715-B09C-8E5071B49E3A}"/>
              </a:ext>
            </a:extLst>
          </p:cNvPr>
          <p:cNvPicPr>
            <a:picLocks noChangeAspect="1"/>
          </p:cNvPicPr>
          <p:nvPr/>
        </p:nvPicPr>
        <p:blipFill>
          <a:blip r:embed="rId4"/>
          <a:stretch>
            <a:fillRect/>
          </a:stretch>
        </p:blipFill>
        <p:spPr>
          <a:xfrm>
            <a:off x="6890574" y="723584"/>
            <a:ext cx="3604572" cy="5136325"/>
          </a:xfrm>
          <a:prstGeom prst="rect">
            <a:avLst/>
          </a:prstGeom>
        </p:spPr>
      </p:pic>
    </p:spTree>
    <p:extLst>
      <p:ext uri="{BB962C8B-B14F-4D97-AF65-F5344CB8AC3E}">
        <p14:creationId xmlns:p14="http://schemas.microsoft.com/office/powerpoint/2010/main" val="183711330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224</Words>
  <Application>Microsoft Office PowerPoint</Application>
  <PresentationFormat>宽屏</PresentationFormat>
  <Paragraphs>54</Paragraphs>
  <Slides>24</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Gill Sans</vt:lpstr>
      <vt:lpstr>Titillium</vt:lpstr>
      <vt:lpstr>等线</vt:lpstr>
      <vt:lpstr>微软雅黑</vt:lpstr>
      <vt:lpstr>Arial</vt:lpstr>
      <vt:lpstr>Arial Black</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乐颜 陈</cp:lastModifiedBy>
  <cp:revision>121</cp:revision>
  <dcterms:created xsi:type="dcterms:W3CDTF">2018-08-24T09:58:24Z</dcterms:created>
  <dcterms:modified xsi:type="dcterms:W3CDTF">2022-05-21T10:25:28Z</dcterms:modified>
</cp:coreProperties>
</file>