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97" r:id="rId3"/>
    <p:sldId id="8371" r:id="rId4"/>
    <p:sldId id="8408" r:id="rId5"/>
    <p:sldId id="8409" r:id="rId6"/>
    <p:sldId id="8412" r:id="rId7"/>
    <p:sldId id="8411" r:id="rId8"/>
    <p:sldId id="8413" r:id="rId9"/>
    <p:sldId id="8407" r:id="rId10"/>
    <p:sldId id="8410" r:id="rId11"/>
    <p:sldId id="8414" r:id="rId12"/>
    <p:sldId id="8415" r:id="rId13"/>
    <p:sldId id="8416" r:id="rId14"/>
    <p:sldId id="8418" r:id="rId15"/>
    <p:sldId id="8417" r:id="rId16"/>
    <p:sldId id="8422" r:id="rId17"/>
    <p:sldId id="8423" r:id="rId18"/>
    <p:sldId id="8424" r:id="rId19"/>
    <p:sldId id="8425" r:id="rId20"/>
    <p:sldId id="8426" r:id="rId21"/>
    <p:sldId id="8427" r:id="rId22"/>
    <p:sldId id="8419" r:id="rId23"/>
    <p:sldId id="8428" r:id="rId24"/>
    <p:sldId id="8429" r:id="rId25"/>
    <p:sldId id="8430" r:id="rId26"/>
    <p:sldId id="8431" r:id="rId27"/>
    <p:sldId id="8435" r:id="rId28"/>
    <p:sldId id="8433" r:id="rId29"/>
    <p:sldId id="8434" r:id="rId30"/>
    <p:sldId id="8432" r:id="rId31"/>
    <p:sldId id="8436" r:id="rId32"/>
    <p:sldId id="8437" r:id="rId33"/>
    <p:sldId id="8438" r:id="rId34"/>
    <p:sldId id="8439" r:id="rId35"/>
    <p:sldId id="8440" r:id="rId36"/>
    <p:sldId id="8441" r:id="rId37"/>
    <p:sldId id="8442" r:id="rId38"/>
    <p:sldId id="8421" r:id="rId39"/>
    <p:sldId id="8420" r:id="rId40"/>
    <p:sldId id="8444" r:id="rId41"/>
    <p:sldId id="8445" r:id="rId42"/>
    <p:sldId id="8446" r:id="rId43"/>
    <p:sldId id="8447" r:id="rId44"/>
    <p:sldId id="8448" r:id="rId45"/>
    <p:sldId id="8449" r:id="rId46"/>
    <p:sldId id="8450" r:id="rId47"/>
    <p:sldId id="8451" r:id="rId48"/>
    <p:sldId id="8452" r:id="rId49"/>
    <p:sldId id="8453" r:id="rId50"/>
    <p:sldId id="8454" r:id="rId51"/>
    <p:sldId id="8455" r:id="rId52"/>
    <p:sldId id="8457" r:id="rId53"/>
    <p:sldId id="8456" r:id="rId54"/>
    <p:sldId id="8458" r:id="rId55"/>
    <p:sldId id="837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5609" autoAdjust="0"/>
  </p:normalViewPr>
  <p:slideViewPr>
    <p:cSldViewPr snapToGrid="0">
      <p:cViewPr varScale="1">
        <p:scale>
          <a:sx n="59" d="100"/>
          <a:sy n="59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7%82%E6%B5%8B%E5%80%BC/55850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6%95%B0%E5%80%BC/2013853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89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数据集含有的信息：经度、纬度、房屋年限中位数、总房屋数、总卧室数、人口、户数、收入中位数、房价中位数</a:t>
            </a:r>
            <a:r>
              <a:rPr lang="zh-CN" altLang="en-US"/>
              <a:t>、邻近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海域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1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可以发现存在缺失值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可以利用</a:t>
            </a:r>
            <a:r>
              <a:rPr lang="en-US" altLang="zh-CN" dirty="0" err="1"/>
              <a:t>pd.value_counts</a:t>
            </a:r>
            <a:r>
              <a:rPr lang="en-US" altLang="zh-CN" dirty="0"/>
              <a:t>()</a:t>
            </a:r>
            <a:r>
              <a:rPr lang="zh-CN" altLang="en-US" dirty="0"/>
              <a:t>找出存在的类别以及其对应的数据个数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5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注意：这里的空值被忽略了</a:t>
            </a:r>
          </a:p>
          <a:p>
            <a:r>
              <a:rPr lang="zh-CN" altLang="en-US" dirty="0">
                <a:effectLst/>
              </a:rPr>
              <a:t>标准差</a:t>
            </a:r>
            <a:r>
              <a:rPr lang="en-US" altLang="zh-CN" dirty="0">
                <a:effectLst/>
              </a:rPr>
              <a:t>std</a:t>
            </a:r>
            <a:r>
              <a:rPr lang="zh-CN" altLang="en-US" dirty="0">
                <a:effectLst/>
              </a:rPr>
              <a:t>表示了各个字段的分散程度</a:t>
            </a:r>
          </a:p>
          <a:p>
            <a:r>
              <a:rPr lang="zh-CN" altLang="en-US" dirty="0">
                <a:effectLst/>
              </a:rPr>
              <a:t>百分位数：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统计学术语，如果将一组数据从小到大排序，并计算相应的累计百分位，则某一百分位所对应数据的值就称为这一百分位的百分位数。可表示为：一组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观测值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大小排列。如，处于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位置的值称第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百分位数。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第一四分位数，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第三四分位数。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2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快速查看各个字段统计信息的方法是绘制直方图，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pd.hist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bins=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）方法，它将为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的每个数值属性绘制直方图。之后要用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才能正常显示。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例如，您可以看到超过</a:t>
            </a:r>
            <a:r>
              <a:rPr lang="en-US" altLang="zh-CN" dirty="0">
                <a:effectLst/>
              </a:rPr>
              <a:t>800</a:t>
            </a:r>
            <a:r>
              <a:rPr lang="zh-CN" altLang="en-US" dirty="0">
                <a:effectLst/>
              </a:rPr>
              <a:t>个地区的房价中位数的值约为</a:t>
            </a:r>
            <a:r>
              <a:rPr lang="en-US" altLang="zh-CN" dirty="0">
                <a:effectLst/>
              </a:rPr>
              <a:t>100,000</a:t>
            </a:r>
            <a:r>
              <a:rPr lang="zh-CN" altLang="en-US" dirty="0">
                <a:effectLst/>
              </a:rPr>
              <a:t>美元。而且，考虑到这个字段会作为</a:t>
            </a:r>
            <a:r>
              <a:rPr lang="en-US" altLang="zh-CN" dirty="0" err="1">
                <a:effectLst/>
              </a:rPr>
              <a:t>lable</a:t>
            </a:r>
            <a:r>
              <a:rPr lang="zh-CN" altLang="en-US" dirty="0">
                <a:effectLst/>
              </a:rPr>
              <a:t>，这里存在一个较高的上限值，需要与数据收集团队进行沟通。再与团队商议之后，决定删除所有房价超过</a:t>
            </a:r>
            <a:r>
              <a:rPr lang="en-US" altLang="zh-CN" dirty="0">
                <a:effectLst/>
              </a:rPr>
              <a:t>50</a:t>
            </a:r>
            <a:r>
              <a:rPr lang="zh-CN" altLang="en-US" dirty="0">
                <a:effectLst/>
              </a:rPr>
              <a:t>万美元的数据。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4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Income</a:t>
            </a:r>
            <a:r>
              <a:rPr lang="zh-CN" altLang="en-US" dirty="0">
                <a:effectLst/>
              </a:rPr>
              <a:t>字段的单位不是美元。在与收集数据的团队核对之后，会告诉您数据已被缩放并以中位数较高的收入为上限（实际上是</a:t>
            </a:r>
            <a:r>
              <a:rPr lang="en-US" altLang="zh-CN" dirty="0">
                <a:effectLst/>
              </a:rPr>
              <a:t>15.0001</a:t>
            </a:r>
            <a:r>
              <a:rPr lang="zh-CN" altLang="en-US" dirty="0">
                <a:effectLst/>
              </a:rPr>
              <a:t>）为</a:t>
            </a:r>
            <a:r>
              <a:rPr lang="en-US" altLang="zh-CN" dirty="0">
                <a:effectLst/>
              </a:rPr>
              <a:t>15</a:t>
            </a:r>
            <a:r>
              <a:rPr lang="zh-CN" altLang="en-US" dirty="0">
                <a:effectLst/>
              </a:rPr>
              <a:t>（上限），中位数较低的收入是在</a:t>
            </a:r>
            <a:r>
              <a:rPr lang="en-US" altLang="zh-CN" dirty="0">
                <a:effectLst/>
              </a:rPr>
              <a:t>0.5</a:t>
            </a:r>
            <a:r>
              <a:rPr lang="zh-CN" altLang="en-US" dirty="0">
                <a:effectLst/>
              </a:rPr>
              <a:t>（实际中为</a:t>
            </a:r>
            <a:r>
              <a:rPr lang="en-US" altLang="zh-CN" dirty="0">
                <a:effectLst/>
              </a:rPr>
              <a:t>0.4999</a:t>
            </a:r>
            <a:r>
              <a:rPr lang="zh-CN" altLang="en-US" dirty="0">
                <a:effectLst/>
              </a:rPr>
              <a:t>）的范围内。一般数据预处理时候会这样对数据进行缩放，虽然不是必须的，但是您应该尝试了解数据是如何计算得到的。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右侧延伸的很远，可以考虑后期对数据进行转换处理。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4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首先，查看街区的地理数据信息，除了看到类似于加利福尼亚洲的地图外，很难看发现其他信息。设置透明度属性</a:t>
            </a:r>
            <a:r>
              <a:rPr lang="en-US" altLang="zh-CN" dirty="0">
                <a:effectLst/>
              </a:rPr>
              <a:t>alpha</a:t>
            </a:r>
            <a:r>
              <a:rPr lang="zh-CN" altLang="en-US" dirty="0">
                <a:effectLst/>
              </a:rPr>
              <a:t>，可以清楚的发现密度信息。一些地方较为密集，一些地方较为稀疏。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每个圆圈的半径代表地区的人口（选项</a:t>
            </a:r>
            <a:r>
              <a:rPr lang="en-US" altLang="zh-CN" dirty="0">
                <a:effectLst/>
              </a:rPr>
              <a:t>s</a:t>
            </a:r>
            <a:r>
              <a:rPr lang="zh-CN" altLang="en-US" dirty="0">
                <a:effectLst/>
              </a:rPr>
              <a:t>），颜色代表价格（选项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）。由蓝色到红色表示价格的递增。可以发现一些地区的房价较高，而另一些地区的房价较低。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这张图片可以发现，房价与地理位置（例如，靠近海洋）和人口密度密切相关。后期可以考虑使用聚类方法，而且海洋靠近程度</a:t>
            </a:r>
            <a:r>
              <a:rPr lang="en-US" altLang="zh-CN" dirty="0" err="1">
                <a:effectLst/>
              </a:rPr>
              <a:t>ocean_proximity</a:t>
            </a:r>
            <a:r>
              <a:rPr lang="zh-CN" altLang="en-US" dirty="0">
                <a:effectLst/>
              </a:rPr>
              <a:t>的这个属性也很有用。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09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可以使用</a:t>
            </a:r>
            <a:r>
              <a:rPr lang="en-US" altLang="zh-CN" dirty="0" err="1">
                <a:effectLst/>
              </a:rPr>
              <a:t>corr</a:t>
            </a:r>
            <a:r>
              <a:rPr lang="en-US" altLang="zh-CN" dirty="0">
                <a:effectLst/>
              </a:rPr>
              <a:t>()</a:t>
            </a:r>
            <a:r>
              <a:rPr lang="zh-CN" altLang="en-US" dirty="0">
                <a:effectLst/>
              </a:rPr>
              <a:t>计算各个属性之间的相关性系数，因为我们要将</a:t>
            </a:r>
            <a:r>
              <a:rPr lang="en-US" altLang="zh-CN" dirty="0" err="1">
                <a:effectLst/>
              </a:rPr>
              <a:t>median_house_value</a:t>
            </a:r>
            <a:r>
              <a:rPr lang="zh-CN" altLang="en-US" dirty="0">
                <a:effectLst/>
              </a:rPr>
              <a:t>作为</a:t>
            </a:r>
            <a:r>
              <a:rPr lang="en-US" altLang="zh-CN" dirty="0">
                <a:effectLst/>
              </a:rPr>
              <a:t>label</a:t>
            </a:r>
            <a:r>
              <a:rPr lang="zh-CN" altLang="en-US" dirty="0">
                <a:effectLst/>
              </a:rPr>
              <a:t>，所以主要查看各个字段与房价之间的相关系数，按照降序排序。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相关系数的范围在</a:t>
            </a:r>
            <a:r>
              <a:rPr lang="en-US" altLang="zh-CN" dirty="0">
                <a:effectLst/>
              </a:rPr>
              <a:t>-1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之间，接近于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表示很强的正相关性，接近于</a:t>
            </a:r>
            <a:r>
              <a:rPr lang="en-US" altLang="zh-CN" dirty="0">
                <a:effectLst/>
              </a:rPr>
              <a:t>-1</a:t>
            </a:r>
            <a:r>
              <a:rPr lang="zh-CN" altLang="en-US" dirty="0">
                <a:effectLst/>
              </a:rPr>
              <a:t>表示很强的负相关性，接近于</a:t>
            </a:r>
            <a:r>
              <a:rPr lang="en-US" altLang="zh-CN" dirty="0">
                <a:effectLst/>
              </a:rPr>
              <a:t>0</a:t>
            </a:r>
            <a:r>
              <a:rPr lang="zh-CN" altLang="en-US">
                <a:effectLst/>
              </a:rPr>
              <a:t>表示两者不线性相关。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4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相关系数仅表示数据之间的线性关系（随着</a:t>
            </a:r>
            <a:r>
              <a:rPr lang="en-US" altLang="zh-CN" dirty="0">
                <a:effectLst/>
              </a:rPr>
              <a:t>X</a:t>
            </a:r>
            <a:r>
              <a:rPr lang="zh-CN" altLang="en-US" dirty="0">
                <a:effectLst/>
              </a:rPr>
              <a:t>的增加，</a:t>
            </a:r>
            <a:r>
              <a:rPr lang="en-US" altLang="zh-CN" dirty="0">
                <a:effectLst/>
              </a:rPr>
              <a:t>y</a:t>
            </a:r>
            <a:r>
              <a:rPr lang="zh-CN" altLang="en-US" dirty="0">
                <a:effectLst/>
              </a:rPr>
              <a:t>上升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下降），但是并不适用于非线性关系的数据。底部的图片显示了非线性关系的数据集，这些数据集之间的相关系数为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，但是存在一些其他的关系。中间的图像表明相关性不受斜率影响。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10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更进一步查看房价、收入、房间数、房子年限的线性关系。其中对角线上的图像表示特征的自相关，因此是直方图。第一行显示了房价和其他特征之间的关系。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发现与房价最相关的特征是收入字段，我们放大它们的图像来查看它们之间的关系。可以发现房价和收入的相关性很强，呈现明显的上升趋势。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3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在为机器学习算法实际准备数据之前，我们再尝试一下尝试各种属性组合。例如，一个地区的房间总数并不是很有用。 真正想要的是每个家庭的房间数； 同样，卧室总数本身并不是很有用：您可能</a:t>
            </a:r>
            <a:r>
              <a:rPr lang="en-US" altLang="zh-CN" dirty="0">
                <a:effectLst/>
              </a:rPr>
              <a:t>wo</a:t>
            </a:r>
            <a:r>
              <a:rPr lang="zh-CN" altLang="en-US" dirty="0">
                <a:effectLst/>
              </a:rPr>
              <a:t>希望将其与房间数进行比较。 每个家庭的人口似乎也是一个有趣的属性组合。 让我们创建这些新属性合。卧室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房间比越高的房子，价格会降低，而房间数越多，卧室数较少的房子对应的房价越高，这与我们的理解相一致。而且每个家庭拥有的房间数越大，对应的房价也越高。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10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对原始数据进行加工，便于使用。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0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由于我们建模的目的是为了预测房价，所以选择</a:t>
            </a:r>
            <a:r>
              <a:rPr lang="en-US" altLang="zh-CN" dirty="0" err="1">
                <a:effectLst/>
              </a:rPr>
              <a:t>median_house_value</a:t>
            </a:r>
            <a:r>
              <a:rPr lang="zh-CN" altLang="en-US" dirty="0">
                <a:effectLst/>
              </a:rPr>
              <a:t>作为目标值，其他字段作为特征。可以发现现在特征数据中只有剩下的九个元素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49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例如，如果我们做的是预测一个人是否会购买篮球鞋，样本中女性用户达到</a:t>
            </a:r>
            <a:r>
              <a:rPr lang="en-US" altLang="zh-CN" dirty="0">
                <a:effectLst/>
              </a:rPr>
              <a:t>85%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84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可以注意到，</a:t>
            </a:r>
            <a:r>
              <a:rPr lang="en-US" altLang="zh-CN" dirty="0" err="1">
                <a:effectLst/>
              </a:rPr>
              <a:t>total_bedrooms</a:t>
            </a:r>
            <a:r>
              <a:rPr lang="zh-CN" altLang="en-US" dirty="0">
                <a:effectLst/>
              </a:rPr>
              <a:t>字段中存在一些缺失值，有三种方法对其进行填充：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丢弃含缺失值的街区实例，也就是</a:t>
            </a:r>
            <a:r>
              <a:rPr lang="en-US" altLang="zh-CN" dirty="0" err="1">
                <a:effectLst/>
              </a:rPr>
              <a:t>total_bedrooms</a:t>
            </a:r>
            <a:r>
              <a:rPr lang="zh-CN" altLang="en-US" dirty="0">
                <a:effectLst/>
              </a:rPr>
              <a:t>字段为</a:t>
            </a:r>
            <a:r>
              <a:rPr lang="en-US" altLang="zh-CN" dirty="0">
                <a:effectLst/>
              </a:rPr>
              <a:t>NAN</a:t>
            </a:r>
            <a:r>
              <a:rPr lang="zh-CN" altLang="en-US" dirty="0">
                <a:effectLst/>
              </a:rPr>
              <a:t>的街区数据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丢弃</a:t>
            </a:r>
            <a:r>
              <a:rPr lang="en-US" altLang="zh-CN" dirty="0" err="1">
                <a:effectLst/>
              </a:rPr>
              <a:t>total_bedrooms</a:t>
            </a:r>
            <a:r>
              <a:rPr lang="zh-CN" altLang="en-US" dirty="0">
                <a:effectLst/>
              </a:rPr>
              <a:t>属性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利用一些值对缺失数据进行填充（均值、中位数）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三种方式对应的实现代码如图所示。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26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Sklearn</a:t>
            </a:r>
            <a:r>
              <a:rPr lang="zh-CN" altLang="en-US" dirty="0">
                <a:effectLst/>
              </a:rPr>
              <a:t>提供了一个方便使用的缺失值处理类。使用中位数来填充缺失值。</a:t>
            </a:r>
            <a:r>
              <a:rPr lang="en-US" altLang="zh-CN" dirty="0">
                <a:effectLst/>
              </a:rPr>
              <a:t>Imputer</a:t>
            </a:r>
            <a:r>
              <a:rPr lang="zh-CN" altLang="en-US" dirty="0">
                <a:effectLst/>
              </a:rPr>
              <a:t>计算了各个字段的中位数，并将其放在了</a:t>
            </a:r>
            <a:r>
              <a:rPr lang="en-US" altLang="zh-CN" dirty="0">
                <a:effectLst/>
              </a:rPr>
              <a:t>statistics_</a:t>
            </a:r>
            <a:r>
              <a:rPr lang="zh-CN" altLang="en-US" dirty="0">
                <a:effectLst/>
              </a:rPr>
              <a:t>字段中。可以对比</a:t>
            </a:r>
            <a:r>
              <a:rPr lang="en-US" altLang="zh-CN" dirty="0">
                <a:effectLst/>
              </a:rPr>
              <a:t>Pandas</a:t>
            </a:r>
            <a:r>
              <a:rPr lang="zh-CN" altLang="en-US" dirty="0">
                <a:effectLst/>
              </a:rPr>
              <a:t>计算各个字段的中位数情况。然后对数据进行填充，注意返回值</a:t>
            </a:r>
            <a:r>
              <a:rPr lang="en-US" altLang="zh-CN" dirty="0">
                <a:effectLst/>
              </a:rPr>
              <a:t>X</a:t>
            </a:r>
            <a:r>
              <a:rPr lang="zh-CN" altLang="en-US" dirty="0">
                <a:effectLst/>
              </a:rPr>
              <a:t>此时是</a:t>
            </a:r>
            <a:r>
              <a:rPr lang="en-US" altLang="zh-CN" dirty="0" err="1">
                <a:effectLst/>
              </a:rPr>
              <a:t>numpy</a:t>
            </a:r>
            <a:r>
              <a:rPr lang="zh-CN" altLang="en-US" dirty="0">
                <a:effectLst/>
              </a:rPr>
              <a:t>数组，如果想要将其转回为</a:t>
            </a:r>
            <a:r>
              <a:rPr lang="en-US" altLang="zh-CN" dirty="0" err="1">
                <a:effectLst/>
              </a:rPr>
              <a:t>DataFrame</a:t>
            </a:r>
            <a:r>
              <a:rPr lang="zh-CN" altLang="en-US" dirty="0">
                <a:effectLst/>
              </a:rPr>
              <a:t>类型也很简单。</a:t>
            </a:r>
            <a:r>
              <a:rPr lang="en-US" altLang="zh-CN" dirty="0" err="1">
                <a:effectLst/>
              </a:rPr>
              <a:t>Sklearn</a:t>
            </a:r>
            <a:r>
              <a:rPr lang="zh-CN" altLang="en-US" dirty="0">
                <a:effectLst/>
              </a:rPr>
              <a:t>包中的大多数类都提供了统一的接口方便我们的使用，</a:t>
            </a:r>
            <a:r>
              <a:rPr lang="en-US" altLang="zh-CN" dirty="0">
                <a:effectLst/>
              </a:rPr>
              <a:t>fit</a:t>
            </a:r>
            <a:r>
              <a:rPr lang="zh-CN" altLang="en-US" dirty="0">
                <a:effectLst/>
              </a:rPr>
              <a:t>用于拟合数据，</a:t>
            </a:r>
            <a:r>
              <a:rPr lang="en-US" altLang="zh-CN" dirty="0">
                <a:effectLst/>
              </a:rPr>
              <a:t>transform</a:t>
            </a:r>
            <a:r>
              <a:rPr lang="zh-CN" altLang="en-US" dirty="0">
                <a:effectLst/>
              </a:rPr>
              <a:t>用于转换数据，</a:t>
            </a:r>
            <a:r>
              <a:rPr lang="en-US" altLang="zh-CN" dirty="0">
                <a:effectLst/>
              </a:rPr>
              <a:t>predict</a:t>
            </a:r>
            <a:r>
              <a:rPr lang="zh-CN" altLang="en-US" dirty="0">
                <a:effectLst/>
              </a:rPr>
              <a:t>用于预测数据，</a:t>
            </a:r>
            <a:r>
              <a:rPr lang="en-US" altLang="zh-CN" dirty="0">
                <a:effectLst/>
              </a:rPr>
              <a:t>score</a:t>
            </a:r>
            <a:r>
              <a:rPr lang="zh-CN" altLang="en-US">
                <a:effectLst/>
              </a:rPr>
              <a:t>用于对拟合结果的评估。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47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一般有下列三种方式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9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查看进行</a:t>
            </a:r>
            <a:r>
              <a:rPr lang="en-US" altLang="zh-CN" dirty="0">
                <a:effectLst/>
              </a:rPr>
              <a:t>dummy</a:t>
            </a:r>
            <a:r>
              <a:rPr lang="zh-CN" altLang="en-US" dirty="0">
                <a:effectLst/>
              </a:rPr>
              <a:t>编码的前五行数据，可以发现，属于相应的类别时，该值才为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，其他值为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。也可以使用</a:t>
            </a:r>
            <a:r>
              <a:rPr lang="en-US" altLang="zh-CN" dirty="0" err="1">
                <a:effectLst/>
              </a:rPr>
              <a:t>sklearn</a:t>
            </a:r>
            <a:r>
              <a:rPr lang="zh-CN" altLang="en-US" dirty="0">
                <a:effectLst/>
              </a:rPr>
              <a:t>包中提供的</a:t>
            </a:r>
            <a:r>
              <a:rPr lang="en-US" altLang="zh-CN" dirty="0" err="1">
                <a:effectLst/>
              </a:rPr>
              <a:t>OneHotEncoder</a:t>
            </a:r>
            <a:r>
              <a:rPr lang="zh-CN" altLang="en-US" dirty="0">
                <a:effectLst/>
              </a:rPr>
              <a:t>类，实现</a:t>
            </a:r>
            <a:r>
              <a:rPr lang="en-US" altLang="zh-CN" dirty="0" err="1">
                <a:effectLst/>
              </a:rPr>
              <a:t>onehot</a:t>
            </a:r>
            <a:r>
              <a:rPr lang="zh-CN" altLang="en-US" dirty="0">
                <a:effectLst/>
              </a:rPr>
              <a:t>编码。如果</a:t>
            </a:r>
            <a:r>
              <a:rPr lang="en-US" altLang="zh-CN" dirty="0" err="1">
                <a:effectLst/>
              </a:rPr>
              <a:t>ocean_proximity</a:t>
            </a:r>
            <a:r>
              <a:rPr lang="zh-CN" altLang="en-US" dirty="0">
                <a:effectLst/>
              </a:rPr>
              <a:t>字段中的数据类别较多时，这样做可能比较费时，可以考虑使用距离海洋的距离替换该字段。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0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可以使用</a:t>
            </a:r>
            <a:r>
              <a:rPr lang="en-US" altLang="zh-CN" dirty="0">
                <a:effectLst/>
              </a:rPr>
              <a:t>categories_</a:t>
            </a:r>
            <a:r>
              <a:rPr lang="zh-CN" altLang="en-US" dirty="0">
                <a:effectLst/>
              </a:rPr>
              <a:t>属性查看类别列表。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利用加利福尼亚人口普查数据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20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一般有下列四种方式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54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Sklearn</a:t>
            </a:r>
            <a:r>
              <a:rPr lang="zh-CN" altLang="en-US" dirty="0">
                <a:effectLst/>
              </a:rPr>
              <a:t>包中的</a:t>
            </a:r>
            <a:r>
              <a:rPr lang="en-US" altLang="zh-CN" dirty="0">
                <a:effectLst/>
              </a:rPr>
              <a:t>preprocessing</a:t>
            </a:r>
            <a:r>
              <a:rPr lang="zh-CN" altLang="en-US" dirty="0">
                <a:effectLst/>
              </a:rPr>
              <a:t>中提供了</a:t>
            </a:r>
            <a:r>
              <a:rPr lang="en-US" altLang="zh-CN" dirty="0" err="1">
                <a:effectLst/>
              </a:rPr>
              <a:t>MinMaxScaler</a:t>
            </a:r>
            <a:r>
              <a:rPr lang="zh-CN" altLang="en-US" dirty="0">
                <a:effectLst/>
              </a:rPr>
              <a:t>缩放方法，可以对数据进行最大最小值缩放处理。其中有一个超参数</a:t>
            </a:r>
            <a:r>
              <a:rPr lang="en-US" altLang="zh-CN" dirty="0" err="1">
                <a:effectLst/>
              </a:rPr>
              <a:t>feature_range</a:t>
            </a:r>
            <a:r>
              <a:rPr lang="zh-CN" altLang="en-US" dirty="0">
                <a:effectLst/>
              </a:rPr>
              <a:t>可以设置特征缩放的范围。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StandardScaler</a:t>
            </a:r>
            <a:r>
              <a:rPr lang="zh-CN" altLang="en-US">
                <a:effectLst/>
              </a:rPr>
              <a:t>方法不会将数据绑定到特定的范围，而且受异常值影响较小，会将数据归一化，服从标准正态分布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1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47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这些基于</a:t>
            </a:r>
            <a:r>
              <a:rPr lang="en-US" altLang="zh-CN" dirty="0">
                <a:effectLst/>
              </a:rPr>
              <a:t>F</a:t>
            </a:r>
            <a:r>
              <a:rPr lang="zh-CN" altLang="en-US" dirty="0">
                <a:effectLst/>
              </a:rPr>
              <a:t>检验的方法计算两个随机变量之间的线性相关程度。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86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Recursive feature elimination</a:t>
            </a:r>
          </a:p>
          <a:p>
            <a:r>
              <a:rPr lang="en-US" altLang="zh-CN" dirty="0">
                <a:effectLst/>
              </a:rPr>
              <a:t>estimator</a:t>
            </a:r>
            <a:r>
              <a:rPr lang="zh-CN" altLang="en-US" dirty="0">
                <a:effectLst/>
              </a:rPr>
              <a:t>：估计函数，底层的回归模型。（可能用</a:t>
            </a:r>
            <a:r>
              <a:rPr lang="en-US" altLang="zh-CN" dirty="0" err="1">
                <a:effectLst/>
              </a:rPr>
              <a:t>gbdt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SVM</a:t>
            </a:r>
            <a:r>
              <a:rPr lang="zh-CN" altLang="en-US" dirty="0">
                <a:effectLst/>
              </a:rPr>
              <a:t>或者</a:t>
            </a:r>
            <a:r>
              <a:rPr lang="en-US" altLang="zh-CN" dirty="0" err="1">
                <a:effectLst/>
              </a:rPr>
              <a:t>linearRegression</a:t>
            </a:r>
            <a:r>
              <a:rPr lang="zh-CN" altLang="en-US" dirty="0">
                <a:effectLst/>
              </a:rPr>
              <a:t>）</a:t>
            </a:r>
          </a:p>
          <a:p>
            <a:r>
              <a:rPr lang="en-US" altLang="zh-CN" dirty="0" err="1">
                <a:effectLst/>
              </a:rPr>
              <a:t>n_features_to_select:int</a:t>
            </a:r>
            <a:r>
              <a:rPr lang="zh-CN" altLang="en-US" dirty="0">
                <a:effectLst/>
              </a:rPr>
              <a:t>或者</a:t>
            </a:r>
            <a:r>
              <a:rPr lang="en-US" altLang="zh-CN" dirty="0">
                <a:effectLst/>
              </a:rPr>
              <a:t>None,</a:t>
            </a:r>
            <a:r>
              <a:rPr lang="zh-CN" altLang="en-US" dirty="0">
                <a:effectLst/>
              </a:rPr>
              <a:t>选择最优特征的数量，超出的部分按照关联性排序。，如果选择</a:t>
            </a:r>
            <a:r>
              <a:rPr lang="en-US" altLang="zh-CN" dirty="0">
                <a:effectLst/>
              </a:rPr>
              <a:t>None</a:t>
            </a:r>
            <a:r>
              <a:rPr lang="zh-CN" altLang="en-US" dirty="0">
                <a:effectLst/>
              </a:rPr>
              <a:t>，就选择一半的</a:t>
            </a:r>
            <a:r>
              <a:rPr lang="en-US" altLang="zh-CN" dirty="0">
                <a:effectLst/>
              </a:rPr>
              <a:t>feature</a:t>
            </a:r>
          </a:p>
          <a:p>
            <a:r>
              <a:rPr lang="en-US" altLang="zh-CN" dirty="0" err="1">
                <a:effectLst/>
              </a:rPr>
              <a:t>step:int</a:t>
            </a:r>
            <a:r>
              <a:rPr lang="zh-CN" altLang="en-US" dirty="0">
                <a:effectLst/>
              </a:rPr>
              <a:t>或者</a:t>
            </a:r>
            <a:r>
              <a:rPr lang="en-US" altLang="zh-CN" dirty="0">
                <a:effectLst/>
              </a:rPr>
              <a:t>float</a:t>
            </a:r>
            <a:r>
              <a:rPr lang="zh-CN" altLang="en-US" dirty="0">
                <a:effectLst/>
              </a:rPr>
              <a:t>，默认为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>
                <a:effectLst/>
              </a:rPr>
              <a:t>step</a:t>
            </a:r>
            <a:r>
              <a:rPr lang="zh-CN" altLang="en-US" dirty="0">
                <a:effectLst/>
              </a:rPr>
              <a:t>对应于迭代过程中每次移除的属性的数量。</a:t>
            </a:r>
          </a:p>
          <a:p>
            <a:r>
              <a:rPr lang="zh-CN" altLang="en-US" dirty="0">
                <a:effectLst/>
              </a:rPr>
              <a:t>之后可以利用</a:t>
            </a:r>
            <a:r>
              <a:rPr lang="en-US" altLang="zh-CN" dirty="0" err="1">
                <a:effectLst/>
              </a:rPr>
              <a:t>rfe</a:t>
            </a:r>
            <a:r>
              <a:rPr lang="zh-CN" altLang="en-US" dirty="0">
                <a:effectLst/>
              </a:rPr>
              <a:t>模型调用的属性：</a:t>
            </a:r>
          </a:p>
          <a:p>
            <a:r>
              <a:rPr lang="en-US" altLang="zh-CN" dirty="0" err="1">
                <a:effectLst/>
              </a:rPr>
              <a:t>n_features</a:t>
            </a:r>
            <a:r>
              <a:rPr lang="en-US" altLang="zh-CN" dirty="0">
                <a:effectLst/>
              </a:rPr>
              <a:t>_</a:t>
            </a:r>
            <a:r>
              <a:rPr lang="zh-CN" altLang="en-US" dirty="0">
                <a:effectLst/>
              </a:rPr>
              <a:t>：所选择特征的数量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4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若</a:t>
            </a:r>
            <a:r>
              <a:rPr lang="en-US" altLang="zh-CN" dirty="0" err="1">
                <a:effectLst/>
              </a:rPr>
              <a:t>COV</a:t>
            </a:r>
            <a:r>
              <a:rPr lang="en-US" altLang="zh-CN" dirty="0">
                <a:effectLst/>
              </a:rPr>
              <a:t>&gt;0. </a:t>
            </a:r>
            <a:r>
              <a:rPr lang="zh-CN" altLang="en-US" dirty="0">
                <a:effectLst/>
              </a:rPr>
              <a:t>变化趋势相同；</a:t>
            </a:r>
            <a:r>
              <a:rPr lang="en-US" altLang="zh-CN" dirty="0" err="1">
                <a:effectLst/>
              </a:rPr>
              <a:t>COV</a:t>
            </a:r>
            <a:r>
              <a:rPr lang="en-US" altLang="zh-CN" dirty="0">
                <a:effectLst/>
              </a:rPr>
              <a:t>&lt;0</a:t>
            </a:r>
            <a:r>
              <a:rPr lang="zh-CN" altLang="en-US" dirty="0">
                <a:effectLst/>
              </a:rPr>
              <a:t>，变化趋势相反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若</a:t>
            </a:r>
            <a:r>
              <a:rPr lang="en-US" altLang="zh-CN" dirty="0" err="1">
                <a:effectLst/>
              </a:rPr>
              <a:t>COV</a:t>
            </a:r>
            <a:r>
              <a:rPr lang="en-US" altLang="zh-CN" dirty="0">
                <a:effectLst/>
              </a:rPr>
              <a:t>=0,</a:t>
            </a:r>
            <a:r>
              <a:rPr lang="zh-CN" altLang="en-US" dirty="0">
                <a:effectLst/>
              </a:rPr>
              <a:t>不线性相关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4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去均值化，使得变化后的数据以零作为均值。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440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去均值化，使得变化后的数据以零作为均值。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92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确保测试集中的数据能够代表整个数据集中的各个收入类别，我们通过</a:t>
            </a:r>
            <a:r>
              <a:rPr lang="en-US" altLang="zh-CN" dirty="0" err="1">
                <a:effectLst/>
              </a:rPr>
              <a:t>pd.cut</a:t>
            </a:r>
            <a:r>
              <a:rPr lang="en-US" altLang="zh-CN" dirty="0">
                <a:effectLst/>
              </a:rPr>
              <a:t>()</a:t>
            </a:r>
            <a:r>
              <a:rPr lang="zh-CN" altLang="en-US" dirty="0">
                <a:effectLst/>
              </a:rPr>
              <a:t>方法创建具有五个类别的收入属性。根据收入类别，使用</a:t>
            </a:r>
            <a:r>
              <a:rPr lang="en-US" altLang="zh-CN" dirty="0" err="1">
                <a:effectLst/>
              </a:rPr>
              <a:t>StratifiedShuffleSplit</a:t>
            </a:r>
            <a:r>
              <a:rPr lang="zh-CN" altLang="en-US" dirty="0">
                <a:effectLst/>
              </a:rPr>
              <a:t>对数据进行分层抽样。参数介绍：</a:t>
            </a:r>
            <a:r>
              <a:rPr lang="en-US" altLang="zh-CN" dirty="0" err="1">
                <a:effectLst/>
              </a:rPr>
              <a:t>n_splits</a:t>
            </a:r>
            <a:r>
              <a:rPr lang="zh-CN" altLang="en-US" dirty="0">
                <a:effectLst/>
              </a:rPr>
              <a:t>：将数据集划分为</a:t>
            </a:r>
            <a:r>
              <a:rPr lang="en-US" altLang="zh-CN" dirty="0">
                <a:effectLst/>
              </a:rPr>
              <a:t>train/test</a:t>
            </a:r>
            <a:r>
              <a:rPr lang="zh-CN" altLang="en-US" dirty="0">
                <a:effectLst/>
              </a:rPr>
              <a:t>的组数，可以根据需要设置，默认为</a:t>
            </a:r>
            <a:r>
              <a:rPr lang="en-US" altLang="zh-CN" dirty="0" err="1">
                <a:effectLst/>
              </a:rPr>
              <a:t>10test_size</a:t>
            </a:r>
            <a:r>
              <a:rPr lang="zh-CN" altLang="en-US" dirty="0">
                <a:effectLst/>
              </a:rPr>
              <a:t>：测试集大小，</a:t>
            </a:r>
            <a:r>
              <a:rPr lang="en-US" altLang="zh-CN" dirty="0" err="1">
                <a:effectLst/>
              </a:rPr>
              <a:t>random_state</a:t>
            </a:r>
            <a:r>
              <a:rPr lang="zh-CN" altLang="en-US" dirty="0">
                <a:effectLst/>
              </a:rPr>
              <a:t>：随机数种子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shuffle.split</a:t>
            </a:r>
            <a:r>
              <a:rPr lang="en-US" altLang="zh-CN" dirty="0">
                <a:effectLst/>
              </a:rPr>
              <a:t>(data, data[“xxx”])</a:t>
            </a:r>
            <a:r>
              <a:rPr lang="zh-CN" altLang="en-US" dirty="0">
                <a:effectLst/>
              </a:rPr>
              <a:t>返回根据</a:t>
            </a:r>
            <a:r>
              <a:rPr lang="en-US" altLang="zh-CN" dirty="0">
                <a:effectLst/>
              </a:rPr>
              <a:t>xxx</a:t>
            </a:r>
            <a:r>
              <a:rPr lang="zh-CN" altLang="en-US" dirty="0">
                <a:effectLst/>
              </a:rPr>
              <a:t>字段划分的测试集与训练集数据的下标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查看结果，发现测试集数据保持原有的类别比例，而随机抽样则存在一定的偏差。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在测试集上花费了部分的时间，但事实上这很有用，因为这些有助于对模型进行交叉验证。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28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Np.random.permutation</a:t>
            </a:r>
            <a:r>
              <a:rPr lang="en-US" altLang="zh-CN" dirty="0">
                <a:effectLst/>
              </a:rPr>
              <a:t>()</a:t>
            </a:r>
            <a:r>
              <a:rPr lang="zh-CN" altLang="en-US" dirty="0">
                <a:effectLst/>
              </a:rPr>
              <a:t>对应事物的一组可能排列。根据下标的随机排序，我们将数据划分为训练集和测试集。但是这样做存在问题，每次运行程序时，会得到不同的训练集和测试集数据。</a:t>
            </a:r>
            <a:r>
              <a:rPr lang="en-US" altLang="zh-CN" dirty="0" err="1">
                <a:effectLst/>
              </a:rPr>
              <a:t>Sklearn</a:t>
            </a:r>
            <a:r>
              <a:rPr lang="zh-CN" altLang="en-US" dirty="0">
                <a:effectLst/>
              </a:rPr>
              <a:t>包中提供了</a:t>
            </a:r>
            <a:r>
              <a:rPr lang="en-US" altLang="zh-CN" dirty="0" err="1">
                <a:effectLst/>
              </a:rPr>
              <a:t>train_test_split</a:t>
            </a:r>
            <a:r>
              <a:rPr lang="zh-CN" altLang="en-US" dirty="0">
                <a:effectLst/>
              </a:rPr>
              <a:t>方法用于训练集和测试集的划分。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加入现在大家在一家地产投资公司任职，老板希望使用加利福尼亚洲的人口普查数据对其房价进行预测。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根据人口数据可以发现不同的地区的房价有所差异。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你的模型应该从输入特征中学习，并预测出各个街区的房价中值。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7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简化对数据的一系列处理。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但是结果不是很理想，说明我们的特征不能提供足够的信息用于预测，或者说这个模型不适合我们对房价进行预测，通过训练集和测试集上的</a:t>
            </a:r>
            <a:r>
              <a:rPr lang="en-US" altLang="zh-CN" dirty="0"/>
              <a:t>score</a:t>
            </a:r>
            <a:r>
              <a:rPr lang="zh-CN" altLang="en-US" dirty="0"/>
              <a:t>，可以发现，线性模型存在欠拟合的问题。</a:t>
            </a:r>
          </a:p>
        </p:txBody>
      </p:sp>
    </p:spTree>
    <p:extLst>
      <p:ext uri="{BB962C8B-B14F-4D97-AF65-F5344CB8AC3E}">
        <p14:creationId xmlns:p14="http://schemas.microsoft.com/office/powerpoint/2010/main" val="54979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尝试使用一个更复杂的模型，查看结果。虽然在训练集上的数据达到了完美预测，但是模型存在过拟合的问题。</a:t>
            </a:r>
          </a:p>
        </p:txBody>
      </p:sp>
    </p:spTree>
    <p:extLst>
      <p:ext uri="{BB962C8B-B14F-4D97-AF65-F5344CB8AC3E}">
        <p14:creationId xmlns:p14="http://schemas.microsoft.com/office/powerpoint/2010/main" val="1065411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显然，交叉验证具有较高的准确度和保真值。以下代码将训练集随机分为</a:t>
            </a:r>
            <a:r>
              <a:rPr lang="en-US" altLang="zh-CN" dirty="0"/>
              <a:t>10</a:t>
            </a:r>
            <a:r>
              <a:rPr lang="zh-CN" altLang="en-US" dirty="0"/>
              <a:t>个不同的子集，称为</a:t>
            </a:r>
            <a:r>
              <a:rPr lang="en-US" altLang="zh-CN" dirty="0"/>
              <a:t>10</a:t>
            </a:r>
            <a:r>
              <a:rPr lang="zh-CN" altLang="en-US" dirty="0"/>
              <a:t>折，然后训练和评估决策树模型</a:t>
            </a:r>
            <a:r>
              <a:rPr lang="en-US" altLang="zh-CN" dirty="0"/>
              <a:t>10</a:t>
            </a:r>
            <a:r>
              <a:rPr lang="zh-CN" altLang="en-US" dirty="0"/>
              <a:t>次，每次选择一个不同的折进行评估，然后对</a:t>
            </a:r>
            <a:r>
              <a:rPr lang="en-US" altLang="zh-CN" dirty="0"/>
              <a:t>9</a:t>
            </a:r>
            <a:r>
              <a:rPr lang="zh-CN" altLang="en-US" dirty="0"/>
              <a:t>个折叠进行训练。 结果是一个包含</a:t>
            </a:r>
            <a:r>
              <a:rPr lang="en-US" altLang="zh-CN" dirty="0"/>
              <a:t>10</a:t>
            </a:r>
            <a:r>
              <a:rPr lang="zh-CN" altLang="en-US" dirty="0"/>
              <a:t>个评估得分的数组。</a:t>
            </a:r>
          </a:p>
        </p:txBody>
      </p:sp>
    </p:spTree>
    <p:extLst>
      <p:ext uri="{BB962C8B-B14F-4D97-AF65-F5344CB8AC3E}">
        <p14:creationId xmlns:p14="http://schemas.microsoft.com/office/powerpoint/2010/main" val="3077602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这里将评估指标，直接设定为</a:t>
            </a:r>
            <a:r>
              <a:rPr lang="en-US" altLang="zh-CN" dirty="0" err="1"/>
              <a:t>MSE</a:t>
            </a:r>
            <a:r>
              <a:rPr lang="zh-CN" altLang="en-US" dirty="0"/>
              <a:t>，可以发现决策树的效果并不是很好，考虑更换其他模型。大多数</a:t>
            </a:r>
            <a:r>
              <a:rPr lang="en-US" altLang="zh-CN" dirty="0" err="1"/>
              <a:t>RMSE</a:t>
            </a:r>
            <a:r>
              <a:rPr lang="zh-CN" altLang="en-US" dirty="0"/>
              <a:t>值位于</a:t>
            </a:r>
            <a:r>
              <a:rPr lang="en-US" altLang="zh-CN" dirty="0"/>
              <a:t>Mean</a:t>
            </a:r>
            <a:r>
              <a:rPr lang="zh-CN" altLang="en-US" dirty="0"/>
              <a:t>值</a:t>
            </a:r>
            <a:r>
              <a:rPr lang="en-US" altLang="zh-CN" dirty="0"/>
              <a:t>+-</a:t>
            </a:r>
            <a:r>
              <a:rPr lang="zh-CN" altLang="en-US" dirty="0"/>
              <a:t>一个标准差内。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42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在其他模型上构建一个新模型也叫做集成学习。</a:t>
            </a:r>
            <a:r>
              <a:rPr lang="en-US" altLang="zh-CN" dirty="0"/>
              <a:t>Ensemble learning</a:t>
            </a:r>
            <a:r>
              <a:rPr lang="zh-CN" altLang="en-US" dirty="0"/>
              <a:t>。可以发现结果稍微好一些，我们就使用这个模型作为我们的</a:t>
            </a:r>
            <a:r>
              <a:rPr lang="zh-CN" altLang="en-US"/>
              <a:t>预测模型。由于我们使用了默认的参数对模型进行构建，后期可以通过对模型的参数进行处理，从而提升模型的精度。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556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64D9A98-28DD-4CC5-86D3-07D4E1F1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1678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随机森林有</a:t>
            </a:r>
            <a:r>
              <a:rPr lang="en-US" altLang="zh-CN" dirty="0"/>
              <a:t>2</a:t>
            </a:r>
            <a:r>
              <a:rPr lang="zh-CN" altLang="en-US" dirty="0"/>
              <a:t>个重要的参数，树的个数</a:t>
            </a:r>
            <a:r>
              <a:rPr lang="en-US" altLang="zh-CN" dirty="0" err="1"/>
              <a:t>n_estimator</a:t>
            </a:r>
            <a:r>
              <a:rPr lang="zh-CN" altLang="en-US" dirty="0"/>
              <a:t>以及为了防止树过拟合进行预剪枝的参数</a:t>
            </a:r>
            <a:r>
              <a:rPr lang="en-US" altLang="zh-CN" dirty="0" err="1"/>
              <a:t>max_features</a:t>
            </a:r>
            <a:r>
              <a:rPr lang="zh-CN" altLang="en-US" dirty="0"/>
              <a:t>最大特征数。将这两个参数可能的取值，放入</a:t>
            </a:r>
            <a:r>
              <a:rPr lang="en-US" altLang="zh-CN" dirty="0" err="1"/>
              <a:t>param_grid</a:t>
            </a:r>
            <a:r>
              <a:rPr lang="zh-CN" altLang="en-US" dirty="0"/>
              <a:t>字典中，参数名作为键，取值列表作为值，构成键值对。最后利用</a:t>
            </a:r>
            <a:r>
              <a:rPr lang="en-US" altLang="zh-CN" dirty="0"/>
              <a:t>grid</a:t>
            </a:r>
            <a:r>
              <a:rPr lang="zh-CN" altLang="en-US" dirty="0"/>
              <a:t>的</a:t>
            </a:r>
            <a:r>
              <a:rPr lang="en-US" altLang="zh-CN" dirty="0" err="1"/>
              <a:t>best_params</a:t>
            </a:r>
            <a:r>
              <a:rPr lang="en-US" altLang="zh-CN" dirty="0"/>
              <a:t>_</a:t>
            </a:r>
            <a:r>
              <a:rPr lang="zh-CN" altLang="en-US" dirty="0"/>
              <a:t>查看最佳参数。也可以利用热力图查看，可以找到最适合的估计器个数为</a:t>
            </a:r>
            <a:r>
              <a:rPr lang="en-US" altLang="zh-CN" dirty="0"/>
              <a:t>30</a:t>
            </a:r>
            <a:r>
              <a:rPr lang="zh-CN" altLang="en-US" dirty="0"/>
              <a:t>个，其中最大特征数为</a:t>
            </a:r>
            <a:r>
              <a:rPr lang="en-US" altLang="zh-CN" dirty="0"/>
              <a:t>8</a:t>
            </a:r>
            <a:r>
              <a:rPr lang="zh-CN" altLang="en-US" dirty="0"/>
              <a:t>个。较为耗时，会尝试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4=12</a:t>
            </a:r>
            <a:r>
              <a:rPr lang="zh-CN" altLang="en-US" dirty="0"/>
              <a:t>种超参数组合，每种组合还要进行</a:t>
            </a:r>
            <a:r>
              <a:rPr lang="en-US" altLang="zh-CN" dirty="0"/>
              <a:t>5</a:t>
            </a:r>
            <a:r>
              <a:rPr lang="zh-CN" altLang="en-US" dirty="0"/>
              <a:t>次交叉验证，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5=60</a:t>
            </a:r>
            <a:r>
              <a:rPr lang="zh-CN" altLang="en-US" dirty="0"/>
              <a:t>个模型。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17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可以查看</a:t>
            </a:r>
            <a:r>
              <a:rPr lang="en-US" altLang="zh-CN" dirty="0"/>
              <a:t>estimator</a:t>
            </a:r>
            <a:r>
              <a:rPr lang="zh-CN" altLang="en-US" dirty="0"/>
              <a:t>的一些相关设置。一旦找到了最佳</a:t>
            </a:r>
            <a:r>
              <a:rPr lang="en-US" altLang="zh-CN" dirty="0"/>
              <a:t>estimator</a:t>
            </a:r>
            <a:r>
              <a:rPr lang="zh-CN" altLang="en-US" dirty="0"/>
              <a:t>，可以利用它在整个训练集上再次进行训练，一般来说，后期提供更多的数据，也能够获得不错的性能。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81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他告诉你，你的模型的输出将和其他特征一起应用于另一个机器学习系统，这个机器学习系统决定了是否要在某个地区进行地产投资。处理好这一点很重要，因为会你的模型的输出会影响最终的收益。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34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9609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当探索的超参组合较少时，</a:t>
            </a:r>
            <a:r>
              <a:rPr lang="en-US" altLang="zh-CN" dirty="0" err="1"/>
              <a:t>GridSearch</a:t>
            </a:r>
            <a:r>
              <a:rPr lang="zh-CN" altLang="en-US" dirty="0"/>
              <a:t>可以很快的找到最佳超参数。但是，当超参组合较大时，</a:t>
            </a:r>
            <a:r>
              <a:rPr lang="en-US" altLang="zh-CN" dirty="0" err="1"/>
              <a:t>GridSearch</a:t>
            </a:r>
            <a:r>
              <a:rPr lang="zh-CN" altLang="en-US" dirty="0"/>
              <a:t>会比较耗时，这时候就要考虑使用</a:t>
            </a:r>
            <a:r>
              <a:rPr lang="en-US" altLang="zh-CN" dirty="0" err="1"/>
              <a:t>RandomizedSearchCV</a:t>
            </a:r>
            <a:r>
              <a:rPr lang="zh-CN" altLang="en-US" dirty="0"/>
              <a:t>来代替。</a:t>
            </a:r>
            <a:r>
              <a:rPr lang="en-US" altLang="zh-CN" dirty="0" err="1"/>
              <a:t>RandomizedSearchCV</a:t>
            </a:r>
            <a:r>
              <a:rPr lang="zh-CN" altLang="en-US" dirty="0"/>
              <a:t>没有使用所有的超参数组合，而是对其进行采样处理。不建议使用。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986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64D9A98-28DD-4CC5-86D3-07D4E1F1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332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加上属性名</a:t>
            </a:r>
            <a:r>
              <a:rPr lang="zh-CN" altLang="en-US"/>
              <a:t>查看一下，可以选择删除一下不太有用的属性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4259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4404F85-1C0C-4F95-8B54-2200D4F67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在测试集上测试数据的</a:t>
            </a:r>
            <a:r>
              <a:rPr lang="en-US" altLang="zh-CN" dirty="0" err="1"/>
              <a:t>rmse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  <a:r>
              <a:rPr lang="zh-CN" altLang="en-US" dirty="0"/>
              <a:t>，发现有了些许的提升。后期可以通过增加特征或者删除无关特征来提高模型的预测精度。使用</a:t>
            </a:r>
            <a:r>
              <a:rPr lang="en-US" altLang="zh-CN" dirty="0" err="1"/>
              <a:t>scipy</a:t>
            </a:r>
            <a:r>
              <a:rPr lang="zh-CN" altLang="en-US" dirty="0"/>
              <a:t>科学计算包中的</a:t>
            </a:r>
            <a:r>
              <a:rPr lang="en-US" altLang="zh-CN" dirty="0"/>
              <a:t>interval</a:t>
            </a:r>
            <a:r>
              <a:rPr lang="zh-CN" altLang="en-US" dirty="0"/>
              <a:t>方法计算泛化误差的</a:t>
            </a:r>
            <a:r>
              <a:rPr lang="en-US" altLang="zh-CN" dirty="0"/>
              <a:t>95%</a:t>
            </a:r>
            <a:r>
              <a:rPr lang="zh-CN" altLang="en-US" dirty="0"/>
              <a:t>置信区间。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15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根据是否有</a:t>
            </a:r>
            <a:r>
              <a:rPr lang="en-US" altLang="zh-CN" dirty="0"/>
              <a:t>label</a:t>
            </a:r>
            <a:r>
              <a:rPr lang="zh-CN" altLang="en-US" dirty="0"/>
              <a:t>以及预测结果是连续值，可以得出当前我们面对的是一个有监督回归的问题。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1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RMSE</a:t>
            </a:r>
            <a:r>
              <a:rPr lang="zh-CN" altLang="en-US" dirty="0"/>
              <a:t>均方根误差：预测值与真实值之间的误差的均值并开根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MAE</a:t>
            </a:r>
            <a:r>
              <a:rPr lang="zh-CN" altLang="en-US" dirty="0"/>
              <a:t>：平均绝对误差，用于数据中存在许多异常区域时使用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两者都是基于向量之间的距离进行评估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获取模型所需的数据信息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8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提供一些国内外的机器学习数据集，国外数据较多，国内的大多是北京的相关数据</a:t>
            </a:r>
            <a:endParaRPr lang="zh-CN" altLang="en-US" dirty="0">
              <a:effectLst/>
            </a:endParaRPr>
          </a:p>
          <a:p>
            <a:r>
              <a:rPr lang="en-US" altLang="zh-CN" dirty="0" err="1"/>
              <a:t>Kaggle: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年在墨尔本创立的，主要为开发商和数据科学家提供举办机器学习竞赛、托管数据库、编写和分享代码的平台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Dataportals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用于搜索不同地区数据集的门户网站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Opendatamonitor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：针对欧洲地区的相关数据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8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pPr>
                <a:defRPr/>
              </a:pPr>
              <a:t>2019-10-11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0D213F4B-F610-4FD9-A53C-13835FFB0381}"/>
              </a:ext>
            </a:extLst>
          </p:cNvPr>
          <p:cNvSpPr/>
          <p:nvPr userDrawn="1"/>
        </p:nvSpPr>
        <p:spPr>
          <a:xfrm flipH="1">
            <a:off x="2330370" y="0"/>
            <a:ext cx="9861630" cy="6858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612F7-AFF0-4736-9866-88EF90A388E3}"/>
              </a:ext>
            </a:extLst>
          </p:cNvPr>
          <p:cNvSpPr/>
          <p:nvPr userDrawn="1"/>
        </p:nvSpPr>
        <p:spPr>
          <a:xfrm>
            <a:off x="435980" y="436459"/>
            <a:ext cx="11320040" cy="5985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1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0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6" r:id="rId16"/>
    <p:sldLayoutId id="214748366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rchive.ics.uci.edu/ml/index.php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opendatamonitor.eu/" TargetMode="External"/><Relationship Id="rId5" Type="http://schemas.openxmlformats.org/officeDocument/2006/relationships/hyperlink" Target="http://dataportals.org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kaggle.com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173FF599-F2DC-4B05-94C7-52AA82C4CD67}"/>
              </a:ext>
            </a:extLst>
          </p:cNvPr>
          <p:cNvSpPr/>
          <p:nvPr/>
        </p:nvSpPr>
        <p:spPr>
          <a:xfrm>
            <a:off x="0" y="0"/>
            <a:ext cx="9861631" cy="6858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F4E765-B7FE-4545-8CF3-D36F5A5A302B}"/>
              </a:ext>
            </a:extLst>
          </p:cNvPr>
          <p:cNvSpPr/>
          <p:nvPr/>
        </p:nvSpPr>
        <p:spPr>
          <a:xfrm>
            <a:off x="6080" y="328033"/>
            <a:ext cx="11320040" cy="598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5AB3F776-8977-4D23-A6AD-B2BE7BCEFECD}"/>
              </a:ext>
            </a:extLst>
          </p:cNvPr>
          <p:cNvSpPr txBox="1"/>
          <p:nvPr/>
        </p:nvSpPr>
        <p:spPr>
          <a:xfrm>
            <a:off x="1148107" y="2397243"/>
            <a:ext cx="3964220" cy="92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n w="6350">
                  <a:noFill/>
                </a:ln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数据预处理</a:t>
            </a:r>
            <a:endParaRPr lang="en-US" altLang="zh-CN" sz="5400" b="1" dirty="0">
              <a:ln w="6350">
                <a:noFill/>
              </a:ln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5BF605-EA50-4D79-B43A-F9A717C6D2A7}"/>
              </a:ext>
            </a:extLst>
          </p:cNvPr>
          <p:cNvGrpSpPr/>
          <p:nvPr/>
        </p:nvGrpSpPr>
        <p:grpSpPr>
          <a:xfrm>
            <a:off x="761312" y="4197095"/>
            <a:ext cx="503201" cy="546964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BF06DC07-4832-49E9-813A-C58696DD3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952D1D-E19E-46B4-8985-2AF225C366CC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B9111886-A7D0-4D4D-A26B-96B5864267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 b="1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99974200-440A-4F3B-9D90-1FDE3355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 b="1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8F1F12B8-018B-46D3-BF46-8153478BAD6D}"/>
              </a:ext>
            </a:extLst>
          </p:cNvPr>
          <p:cNvGrpSpPr>
            <a:grpSpLocks/>
          </p:cNvGrpSpPr>
          <p:nvPr/>
        </p:nvGrpSpPr>
        <p:grpSpPr bwMode="auto">
          <a:xfrm>
            <a:off x="3701341" y="4177015"/>
            <a:ext cx="577074" cy="567044"/>
            <a:chOff x="4248" y="3024"/>
            <a:chExt cx="600" cy="599"/>
          </a:xfrm>
        </p:grpSpPr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AC1D5481-F53D-41ED-9C34-B469713A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EAD84922-555E-44E9-AC54-18BD7ACE4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F22AA9A6-6881-4A84-9922-61C30A2673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EAB3BEF4-1A53-4DAF-95FC-15D64977E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</p:grpSp>
      <p:sp>
        <p:nvSpPr>
          <p:cNvPr id="18" name="Text Box 20">
            <a:extLst>
              <a:ext uri="{FF2B5EF4-FFF2-40B4-BE49-F238E27FC236}">
                <a16:creationId xmlns:a16="http://schemas.microsoft.com/office/drawing/2014/main" id="{B69B609B-5545-40D2-9C7D-426643CD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301" y="4273358"/>
            <a:ext cx="200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日期：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2019.10.15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4D1640-8F0B-4B33-9BCC-BE2915BC3E7E}"/>
              </a:ext>
            </a:extLst>
          </p:cNvPr>
          <p:cNvSpPr/>
          <p:nvPr/>
        </p:nvSpPr>
        <p:spPr>
          <a:xfrm>
            <a:off x="1184816" y="4280416"/>
            <a:ext cx="188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汇报人：尚梦琦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C03D98-26B8-4A1C-9E32-53EA2C93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989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14:window dir="vert"/>
      </p:transition>
    </mc:Choice>
    <mc:Fallback xmlns=""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6">
            <a:extLst>
              <a:ext uri="{FF2B5EF4-FFF2-40B4-BE49-F238E27FC236}">
                <a16:creationId xmlns:a16="http://schemas.microsoft.com/office/drawing/2014/main" id="{94C5B588-3E3B-4D01-A3DC-45999A067748}"/>
              </a:ext>
            </a:extLst>
          </p:cNvPr>
          <p:cNvSpPr txBox="1"/>
          <p:nvPr/>
        </p:nvSpPr>
        <p:spPr>
          <a:xfrm>
            <a:off x="1729272" y="3623234"/>
            <a:ext cx="873345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3356020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查看原始数据集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E97CDA-B40F-41AC-B080-96ED2975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1" y="1205085"/>
            <a:ext cx="10964816" cy="40079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DE6D7C-EC5D-43F0-BA50-81B04C2AC784}"/>
              </a:ext>
            </a:extLst>
          </p:cNvPr>
          <p:cNvSpPr/>
          <p:nvPr/>
        </p:nvSpPr>
        <p:spPr>
          <a:xfrm>
            <a:off x="453169" y="5213040"/>
            <a:ext cx="1157840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数据集含有的字段：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经度、纬度、房屋年限中位数、总房屋数、总卧室数、人口、户数、收入中位数、房价中位数、邻近海域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4254378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2.2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利用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Pandas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加载数据集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36927-2B9B-4262-B463-B9C10FA1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5" y="1623272"/>
            <a:ext cx="10923809" cy="2619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EA520E-C8B6-422A-9F2C-6F34AE9C5732}"/>
              </a:ext>
            </a:extLst>
          </p:cNvPr>
          <p:cNvSpPr/>
          <p:nvPr/>
        </p:nvSpPr>
        <p:spPr>
          <a:xfrm>
            <a:off x="1144682" y="452817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查看数据集的相关信息：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09CC38-1DF5-4755-BB53-ACDBDE549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173" y="1224835"/>
            <a:ext cx="5397141" cy="45345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99E5850-E221-4F31-94D9-8BB8DF2AD35F}"/>
              </a:ext>
            </a:extLst>
          </p:cNvPr>
          <p:cNvSpPr/>
          <p:nvPr/>
        </p:nvSpPr>
        <p:spPr>
          <a:xfrm>
            <a:off x="1042372" y="5759366"/>
            <a:ext cx="964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可以发现邻近海域这一字段为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类型，因为它是字符串，后期可以考虑对其进行类别编码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25FE85-D9B1-4EB1-B72E-482DDE893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93" y="1802925"/>
            <a:ext cx="6796239" cy="26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4254378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2.2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利用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Pandas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加载数据集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A520E-C8B6-422A-9F2C-6F34AE9C5732}"/>
              </a:ext>
            </a:extLst>
          </p:cNvPr>
          <p:cNvSpPr/>
          <p:nvPr/>
        </p:nvSpPr>
        <p:spPr>
          <a:xfrm>
            <a:off x="1042372" y="1480176"/>
            <a:ext cx="504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data.describe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查看数据的一些统计信息：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B290B-CA83-4FE3-9798-88DFF0D2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2" y="1967095"/>
            <a:ext cx="11238095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利用柱状图查看各个字段的统计信息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A520E-C8B6-422A-9F2C-6F34AE9C5732}"/>
              </a:ext>
            </a:extLst>
          </p:cNvPr>
          <p:cNvSpPr/>
          <p:nvPr/>
        </p:nvSpPr>
        <p:spPr>
          <a:xfrm>
            <a:off x="1042372" y="1480176"/>
            <a:ext cx="7175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DataFrame.hist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的各个数值字段的统计信息：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7245CE-B5CE-4DD2-A6A4-3ACA535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42" y="1849508"/>
            <a:ext cx="5811585" cy="43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利用柱状图查看各个字段的统计信息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F09C02-8021-49F0-A5F7-027244C3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6" y="1152750"/>
            <a:ext cx="6666667" cy="49047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A2FAEE0-23BE-4E99-96E6-F298A57C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867" y="2254105"/>
            <a:ext cx="4923185" cy="26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利用柱状图查看各个字段的统计信息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CA245C-1A3D-4F1E-A808-1A1CCFC0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43" y="1246940"/>
            <a:ext cx="6758114" cy="5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2.4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数据可视化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A96686-EA12-491E-AF83-03EBA004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11" y="1338524"/>
            <a:ext cx="7162673" cy="49518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地理数据散点图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E480D-672D-40AE-8F8C-B8346BB7A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811" y="1324763"/>
            <a:ext cx="6742986" cy="4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2.4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数据可视化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房价数据散点图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A5E892-802B-4DDB-A6B5-423CA7A4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2" y="1627385"/>
            <a:ext cx="9708695" cy="585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05CD39-EEE4-40F3-91DB-A244D812B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811" y="2214403"/>
            <a:ext cx="5790837" cy="40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2.5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相关性系数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查看各个字段与房价之间的相关性系数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4B3ABA-6375-4D3C-B40D-38EEAA6B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2" y="1700572"/>
            <a:ext cx="11178416" cy="3456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689168-4A09-40F1-A9C8-751393256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29" y="1800225"/>
            <a:ext cx="7675716" cy="3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2.5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相关性系数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相关性系数举例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EAE36-2236-4548-9DA6-1CC4DB1D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78" y="1502756"/>
            <a:ext cx="8499069" cy="45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6DC3C687-5212-4CCE-BD69-6208AD1834DA}"/>
              </a:ext>
            </a:extLst>
          </p:cNvPr>
          <p:cNvSpPr/>
          <p:nvPr/>
        </p:nvSpPr>
        <p:spPr>
          <a:xfrm>
            <a:off x="0" y="0"/>
            <a:ext cx="9861631" cy="6858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5CBCC7-595A-4163-89D3-3EFB30BA8430}"/>
              </a:ext>
            </a:extLst>
          </p:cNvPr>
          <p:cNvSpPr/>
          <p:nvPr/>
        </p:nvSpPr>
        <p:spPr>
          <a:xfrm>
            <a:off x="435980" y="436459"/>
            <a:ext cx="11320040" cy="5985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853646" y="826553"/>
            <a:ext cx="1458180" cy="1663040"/>
            <a:chOff x="1856520" y="2834333"/>
            <a:chExt cx="1458180" cy="1663040"/>
          </a:xfrm>
        </p:grpSpPr>
        <p:sp>
          <p:nvSpPr>
            <p:cNvPr id="25" name="Freeform: Shape 2"/>
            <p:cNvSpPr>
              <a:spLocks/>
            </p:cNvSpPr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95000"/>
                    <a:lumOff val="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26" name="Freeform: Shape 3"/>
            <p:cNvSpPr>
              <a:spLocks noChangeAspect="1"/>
            </p:cNvSpPr>
            <p:nvPr/>
          </p:nvSpPr>
          <p:spPr bwMode="auto">
            <a:xfrm>
              <a:off x="2330879" y="3400302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95000"/>
                    <a:lumOff val="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11826" y="1230680"/>
            <a:ext cx="1296144" cy="854786"/>
            <a:chOff x="909706" y="699459"/>
            <a:chExt cx="1296144" cy="854786"/>
          </a:xfrm>
        </p:grpSpPr>
        <p:sp>
          <p:nvSpPr>
            <p:cNvPr id="23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/>
              <a:r>
                <a:rPr lang="en-US" altLang="zh-CN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CONTENTS</a:t>
              </a: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909706" y="69945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zh-CN" altLang="en-US" sz="4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目录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9922" y="3076913"/>
            <a:ext cx="4577486" cy="769470"/>
            <a:chOff x="5110587" y="1100049"/>
            <a:chExt cx="4577486" cy="769470"/>
          </a:xfrm>
        </p:grpSpPr>
        <p:sp>
          <p:nvSpPr>
            <p:cNvPr id="7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02</a:t>
              </a: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6122610" y="1134923"/>
              <a:ext cx="3565463" cy="637776"/>
              <a:chOff x="3943834" y="629865"/>
              <a:chExt cx="3962574" cy="637776"/>
            </a:xfrm>
          </p:grpSpPr>
          <p:sp>
            <p:nvSpPr>
              <p:cNvPr id="21" name="TextBox 16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产品介绍</a:t>
                </a:r>
              </a:p>
            </p:txBody>
          </p:sp>
          <p:sp>
            <p:nvSpPr>
              <p:cNvPr id="22" name="TextBox 17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249922" y="4373057"/>
            <a:ext cx="4577486" cy="769470"/>
            <a:chOff x="5110587" y="2396193"/>
            <a:chExt cx="4577486" cy="769470"/>
          </a:xfrm>
        </p:grpSpPr>
        <p:sp>
          <p:nvSpPr>
            <p:cNvPr id="8" name="Freeform: Shape 11"/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04</a:t>
              </a:r>
            </a:p>
          </p:txBody>
        </p:sp>
        <p:grpSp>
          <p:nvGrpSpPr>
            <p:cNvPr id="12" name="Group 18"/>
            <p:cNvGrpSpPr/>
            <p:nvPr/>
          </p:nvGrpSpPr>
          <p:grpSpPr>
            <a:xfrm>
              <a:off x="6122610" y="2428967"/>
              <a:ext cx="3565463" cy="637776"/>
              <a:chOff x="3943834" y="629865"/>
              <a:chExt cx="3962574" cy="637776"/>
            </a:xfrm>
          </p:grpSpPr>
          <p:sp>
            <p:nvSpPr>
              <p:cNvPr id="19" name="TextBox 19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明年计划</a:t>
                </a:r>
              </a:p>
            </p:txBody>
          </p:sp>
          <p:sp>
            <p:nvSpPr>
              <p:cNvPr id="20" name="TextBox 20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15471" y="3076913"/>
            <a:ext cx="4577486" cy="769470"/>
            <a:chOff x="5110587" y="3692337"/>
            <a:chExt cx="4577486" cy="769470"/>
          </a:xfrm>
        </p:grpSpPr>
        <p:sp>
          <p:nvSpPr>
            <p:cNvPr id="9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01</a:t>
              </a:r>
            </a:p>
          </p:txBody>
        </p:sp>
        <p:grpSp>
          <p:nvGrpSpPr>
            <p:cNvPr id="13" name="Group 21"/>
            <p:cNvGrpSpPr/>
            <p:nvPr/>
          </p:nvGrpSpPr>
          <p:grpSpPr>
            <a:xfrm>
              <a:off x="6122610" y="3723011"/>
              <a:ext cx="3565463" cy="637776"/>
              <a:chOff x="3943834" y="629865"/>
              <a:chExt cx="3962574" cy="637776"/>
            </a:xfrm>
          </p:grpSpPr>
          <p:sp>
            <p:nvSpPr>
              <p:cNvPr id="17" name="TextBox 22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公司简介</a:t>
                </a:r>
              </a:p>
            </p:txBody>
          </p:sp>
          <p:sp>
            <p:nvSpPr>
              <p:cNvPr id="18" name="TextBox 23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615471" y="4373057"/>
            <a:ext cx="4577486" cy="769470"/>
            <a:chOff x="5110587" y="4988481"/>
            <a:chExt cx="4577486" cy="769470"/>
          </a:xfrm>
        </p:grpSpPr>
        <p:sp>
          <p:nvSpPr>
            <p:cNvPr id="10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03</a:t>
              </a:r>
            </a:p>
          </p:txBody>
        </p:sp>
        <p:grpSp>
          <p:nvGrpSpPr>
            <p:cNvPr id="14" name="Group 24"/>
            <p:cNvGrpSpPr/>
            <p:nvPr/>
          </p:nvGrpSpPr>
          <p:grpSpPr>
            <a:xfrm>
              <a:off x="6122610" y="5017056"/>
              <a:ext cx="3565463" cy="637776"/>
              <a:chOff x="3943834" y="629865"/>
              <a:chExt cx="3962574" cy="637776"/>
            </a:xfrm>
          </p:grpSpPr>
          <p:sp>
            <p:nvSpPr>
              <p:cNvPr id="15" name="TextBox 25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产品展示</a:t>
                </a:r>
              </a:p>
            </p:txBody>
          </p:sp>
          <p:sp>
            <p:nvSpPr>
              <p:cNvPr id="16" name="TextBox 26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Bold" panose="020B0800000000000000" pitchFamily="34" charset="-128"/>
                    <a:ea typeface="Source Han Sans K Bold" panose="020B0800000000000000" pitchFamily="34" charset="-128"/>
                    <a:cs typeface="+mn-ea"/>
                    <a:sym typeface="Source Han Sans K Bold" panose="020B0800000000000000" pitchFamily="34" charset="-128"/>
                  </a:rPr>
                  <a:t>此部分内容作为文字排版占位显示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768555"/>
      </p:ext>
    </p:extLst>
  </p:cSld>
  <p:clrMapOvr>
    <a:masterClrMapping/>
  </p:clrMapOvr>
  <p:transition spd="slow" advClick="0" advTm="2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2.5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相关性系数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528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scatter_matrix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绘制特征之间的相关性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2DF03B-E269-401D-8064-C701CD047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74" y="1535843"/>
            <a:ext cx="10095652" cy="8048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817BB-2E7A-4FA2-A232-015915293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766" y="2340671"/>
            <a:ext cx="6032350" cy="4019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59A02B-3FD1-4DB2-A6D0-F044DAAA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126" y="1509031"/>
            <a:ext cx="7710108" cy="48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2.6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尝试各属性之间的组合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867632" y="1166511"/>
            <a:ext cx="528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scatter_matrix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绘制特征之间的相关性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49E6AC-A49A-41D4-BAB9-0FA033C5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6" y="1535843"/>
            <a:ext cx="10448714" cy="10794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E0CD86-00DF-43B2-91F2-75E0DB59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437" y="2615340"/>
            <a:ext cx="6745126" cy="3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343866" y="3497195"/>
            <a:ext cx="2420805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数据预处理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342241" y="4139843"/>
            <a:ext cx="4427927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对原始数据进行加工，便于后续建模的使用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3749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3.1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label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和特征分开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1348895" y="1326932"/>
            <a:ext cx="692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将字段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median_house_value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，其他字段作为特征。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65FB9-560E-46E0-BEF5-CCFD9124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8" y="2223504"/>
            <a:ext cx="11057311" cy="24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3.2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数据清洗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1348895" y="1326932"/>
            <a:ext cx="3199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Garbage in, garbage out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03313F-3437-4580-9B6F-E028958DCF5A}"/>
              </a:ext>
            </a:extLst>
          </p:cNvPr>
          <p:cNvSpPr/>
          <p:nvPr/>
        </p:nvSpPr>
        <p:spPr>
          <a:xfrm>
            <a:off x="1348895" y="1962779"/>
            <a:ext cx="904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算法大多数时候就是一个加工机器，至于最后的成品如何，原料往往起着决定性作用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C3C7F-806E-4FF5-806F-48F8AF45F193}"/>
              </a:ext>
            </a:extLst>
          </p:cNvPr>
          <p:cNvSpPr/>
          <p:nvPr/>
        </p:nvSpPr>
        <p:spPr>
          <a:xfrm>
            <a:off x="1348895" y="2697430"/>
            <a:ext cx="835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这个过程有时候会消耗很多时间，但是会使得我们对业务的理解更加透彻。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6E4D96-4D41-42BB-AA09-B30ACFA977A2}"/>
              </a:ext>
            </a:extLst>
          </p:cNvPr>
          <p:cNvSpPr/>
          <p:nvPr/>
        </p:nvSpPr>
        <p:spPr>
          <a:xfrm>
            <a:off x="1348894" y="3429000"/>
            <a:ext cx="98796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去掉脏数据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通过组合或统计属性判定，对于不可信的样本直接丢掉，缺省值较多的字段考虑不用。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缺失值填充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2FAB8-12DA-4B82-989A-26F5DA5AB86F}"/>
              </a:ext>
            </a:extLst>
          </p:cNvPr>
          <p:cNvSpPr/>
          <p:nvPr/>
        </p:nvSpPr>
        <p:spPr>
          <a:xfrm>
            <a:off x="1332270" y="2305102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丢弃含缺失值的街区实例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CC7-FB71-490E-81C2-98FBC29038B4}"/>
              </a:ext>
            </a:extLst>
          </p:cNvPr>
          <p:cNvSpPr/>
          <p:nvPr/>
        </p:nvSpPr>
        <p:spPr>
          <a:xfrm>
            <a:off x="1332270" y="1466208"/>
            <a:ext cx="331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缺失值字段：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total_bedrooms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7AB6A6-F850-42BC-9093-E70D32F7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8" y="1083787"/>
            <a:ext cx="5582692" cy="469042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CA02219-6FFC-4EB9-BD79-3A90A87F02C3}"/>
              </a:ext>
            </a:extLst>
          </p:cNvPr>
          <p:cNvSpPr/>
          <p:nvPr/>
        </p:nvSpPr>
        <p:spPr>
          <a:xfrm>
            <a:off x="1332270" y="2967335"/>
            <a:ext cx="3738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丢弃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total_bedrooms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整个字段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DA44FA-10B4-48FF-8E1F-1CABB72FEB5D}"/>
              </a:ext>
            </a:extLst>
          </p:cNvPr>
          <p:cNvSpPr/>
          <p:nvPr/>
        </p:nvSpPr>
        <p:spPr>
          <a:xfrm>
            <a:off x="1332270" y="3674956"/>
            <a:ext cx="3738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利用一些值对缺失数据进行填充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725EFD-C9D1-4A7B-B012-5FE7D4D5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51" y="4124742"/>
            <a:ext cx="7829727" cy="14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缺失值填充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CC7-FB71-490E-81C2-98FBC29038B4}"/>
              </a:ext>
            </a:extLst>
          </p:cNvPr>
          <p:cNvSpPr/>
          <p:nvPr/>
        </p:nvSpPr>
        <p:spPr>
          <a:xfrm>
            <a:off x="1332270" y="1466208"/>
            <a:ext cx="331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缺失值字段：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total_bedrooms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143EF4-4CD0-4142-9411-4E3848C3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44" y="1829047"/>
            <a:ext cx="5802527" cy="12105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01BCE9-BC55-4F3F-9B9E-2B6F87AD7DA8}"/>
              </a:ext>
            </a:extLst>
          </p:cNvPr>
          <p:cNvSpPr/>
          <p:nvPr/>
        </p:nvSpPr>
        <p:spPr>
          <a:xfrm>
            <a:off x="1332270" y="3039551"/>
            <a:ext cx="1007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由于缺失值处理类只能对数值型字段进行缺失值填充，所以要删除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ocean_proximity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这个类别字段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A44007-A18E-48DA-9A28-4760EA674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44" y="3413405"/>
            <a:ext cx="7408382" cy="609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3CA916-1712-412E-9979-B1947B9A0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444" y="3899577"/>
            <a:ext cx="3601833" cy="559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C1C7D9-B1DD-4F8E-96BA-811DDFBE4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97" y="4423551"/>
            <a:ext cx="10681045" cy="790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F5733C-88C8-4143-B54B-74E5C697F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02" y="5178807"/>
            <a:ext cx="10250801" cy="7906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72DEDC-3BFB-446D-B05D-2E436D575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140" y="4460345"/>
            <a:ext cx="5256951" cy="6123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F86685-7392-4484-93A9-3AB420A36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920" y="5014760"/>
            <a:ext cx="8809333" cy="5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3.4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类别型数据处理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CC7-FB71-490E-81C2-98FBC29038B4}"/>
              </a:ext>
            </a:extLst>
          </p:cNvPr>
          <p:cNvSpPr/>
          <p:nvPr/>
        </p:nvSpPr>
        <p:spPr>
          <a:xfrm>
            <a:off x="798884" y="1152750"/>
            <a:ext cx="108316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现实世界中存在许多类别属性，例如性别、所在的国家等等，通常将这些数据转换为数值型更有助于机器的处理。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99019" y="2114039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哑元编码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A4F4C-ACA7-4748-9112-3AAC53BB5935}"/>
              </a:ext>
            </a:extLst>
          </p:cNvPr>
          <p:cNvSpPr/>
          <p:nvPr/>
        </p:nvSpPr>
        <p:spPr>
          <a:xfrm>
            <a:off x="1299019" y="2730922"/>
            <a:ext cx="4712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OrdinalEncoder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对类别字段进行处理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8C16AF-ABA4-4291-AF6F-812401FBFACB}"/>
              </a:ext>
            </a:extLst>
          </p:cNvPr>
          <p:cNvSpPr/>
          <p:nvPr/>
        </p:nvSpPr>
        <p:spPr>
          <a:xfrm>
            <a:off x="1299019" y="3306160"/>
            <a:ext cx="3171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处理：用于词向量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3.4 dummy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编码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CC7-FB71-490E-81C2-98FBC29038B4}"/>
              </a:ext>
            </a:extLst>
          </p:cNvPr>
          <p:cNvSpPr/>
          <p:nvPr/>
        </p:nvSpPr>
        <p:spPr>
          <a:xfrm>
            <a:off x="798884" y="1152750"/>
            <a:ext cx="1083164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pandas.get_dummies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可以实现哑元编码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F0F3F5-A047-4A3A-8D32-850A4109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1" y="1746222"/>
            <a:ext cx="11078285" cy="33655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DAB575-A6C1-4FE7-9711-09F8F7248AB4}"/>
              </a:ext>
            </a:extLst>
          </p:cNvPr>
          <p:cNvSpPr/>
          <p:nvPr/>
        </p:nvSpPr>
        <p:spPr>
          <a:xfrm>
            <a:off x="798884" y="5294777"/>
            <a:ext cx="1083164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新的特征名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8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3.4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OrdinalEncoder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CC7-FB71-490E-81C2-98FBC29038B4}"/>
              </a:ext>
            </a:extLst>
          </p:cNvPr>
          <p:cNvSpPr/>
          <p:nvPr/>
        </p:nvSpPr>
        <p:spPr>
          <a:xfrm>
            <a:off x="798884" y="1152750"/>
            <a:ext cx="1083164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对类别进行顺序编码，从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到类别数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1DA578-B9FB-4785-B422-E8D0D011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53" y="1652374"/>
            <a:ext cx="7413628" cy="4162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4E8314-89A8-4F2E-857E-7A46A5CC8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553" y="5205626"/>
            <a:ext cx="7635733" cy="10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488079" y="3507799"/>
            <a:ext cx="214532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问题分析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668073" y="4155869"/>
            <a:ext cx="3772392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预测加利福尼亚房价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3266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3.5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数值型数据处理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99019" y="1266323"/>
            <a:ext cx="10788531" cy="1053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变化大的数据，往往说明数据不是线性的，可以考虑将其转换到对数域。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A4F4C-ACA7-4748-9112-3AAC53BB5935}"/>
              </a:ext>
            </a:extLst>
          </p:cNvPr>
          <p:cNvSpPr/>
          <p:nvPr/>
        </p:nvSpPr>
        <p:spPr>
          <a:xfrm>
            <a:off x="1299018" y="2385486"/>
            <a:ext cx="4081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8C16AF-ABA4-4291-AF6F-812401FBFACB}"/>
              </a:ext>
            </a:extLst>
          </p:cNvPr>
          <p:cNvSpPr/>
          <p:nvPr/>
        </p:nvSpPr>
        <p:spPr>
          <a:xfrm>
            <a:off x="1299018" y="3058667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离散化数据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93714-803F-417C-83CD-24D415C26DE5}"/>
              </a:ext>
            </a:extLst>
          </p:cNvPr>
          <p:cNvSpPr/>
          <p:nvPr/>
        </p:nvSpPr>
        <p:spPr>
          <a:xfrm>
            <a:off x="1299018" y="3725374"/>
            <a:ext cx="4185761" cy="877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归一化处理（幅度调整）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利用极值、根据均值标准差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7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3.6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特征缩放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99019" y="1266323"/>
            <a:ext cx="925125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范围较大时，直接将数据应用到模型中，最终的结果往往不理想。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8C16AF-ABA4-4291-AF6F-812401FBFACB}"/>
              </a:ext>
            </a:extLst>
          </p:cNvPr>
          <p:cNvSpPr/>
          <p:nvPr/>
        </p:nvSpPr>
        <p:spPr>
          <a:xfrm>
            <a:off x="1993285" y="1903028"/>
            <a:ext cx="736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注意：只需要对特征数据进行缩放即可，目标数据无需进行缩放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BC93714-803F-417C-83CD-24D415C26DE5}"/>
                  </a:ext>
                </a:extLst>
              </p:cNvPr>
              <p:cNvSpPr/>
              <p:nvPr/>
            </p:nvSpPr>
            <p:spPr>
              <a:xfrm>
                <a:off x="1299019" y="2551387"/>
                <a:ext cx="5820824" cy="156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利用最大最小值对数据进行缩放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MinMaxScaler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𝑋𝑠𝑐𝑎𝑙𝑒𝑑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𝑀𝑖𝑛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ax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𝑀𝑖𝑛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易受到极端值的影响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BC93714-803F-417C-83CD-24D415C26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19" y="2551387"/>
                <a:ext cx="5820824" cy="1569084"/>
              </a:xfrm>
              <a:prstGeom prst="rect">
                <a:avLst/>
              </a:prstGeom>
              <a:blipFill>
                <a:blip r:embed="rId3"/>
                <a:stretch>
                  <a:fillRect l="-1571" t="-3113" r="-524" b="-5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81C735-B37B-453F-9983-F277FE909E25}"/>
                  </a:ext>
                </a:extLst>
              </p:cNvPr>
              <p:cNvSpPr/>
              <p:nvPr/>
            </p:nvSpPr>
            <p:spPr>
              <a:xfrm>
                <a:off x="1299019" y="4257118"/>
                <a:ext cx="6944786" cy="149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利用均值、标准差对数据进行归一化处理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StandardScaler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sca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81C735-B37B-453F-9983-F277FE909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19" y="4257118"/>
                <a:ext cx="6944786" cy="1498808"/>
              </a:xfrm>
              <a:prstGeom prst="rect">
                <a:avLst/>
              </a:prstGeom>
              <a:blipFill>
                <a:blip r:embed="rId4"/>
                <a:stretch>
                  <a:fillRect l="-1317" t="-3252" r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AFE5472-91C0-4790-935B-2332CBED6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85" y="1152750"/>
            <a:ext cx="7379115" cy="47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特征选择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99019" y="1266323"/>
            <a:ext cx="274947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进行特征选择的原因：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93714-803F-417C-83CD-24D415C26DE5}"/>
              </a:ext>
            </a:extLst>
          </p:cNvPr>
          <p:cNvSpPr/>
          <p:nvPr/>
        </p:nvSpPr>
        <p:spPr>
          <a:xfrm>
            <a:off x="1299019" y="1920392"/>
            <a:ext cx="6144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利用冗余：部分特征的相关度太高，消耗计算性能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81C735-B37B-453F-9983-F277FE909E25}"/>
              </a:ext>
            </a:extLst>
          </p:cNvPr>
          <p:cNvSpPr/>
          <p:nvPr/>
        </p:nvSpPr>
        <p:spPr>
          <a:xfrm>
            <a:off x="1299019" y="2533589"/>
            <a:ext cx="5375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噪声：部分特征对预测结果无关或有负影响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E6905C-AAE9-47D2-90DC-2EB7EFDCB3A5}"/>
              </a:ext>
            </a:extLst>
          </p:cNvPr>
          <p:cNvSpPr/>
          <p:nvPr/>
        </p:nvSpPr>
        <p:spPr>
          <a:xfrm>
            <a:off x="1299019" y="3179188"/>
            <a:ext cx="223651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特征选择的方式：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6706EE-7DB6-4BE9-A0D6-6476EF21730B}"/>
              </a:ext>
            </a:extLst>
          </p:cNvPr>
          <p:cNvSpPr/>
          <p:nvPr/>
        </p:nvSpPr>
        <p:spPr>
          <a:xfrm>
            <a:off x="1299019" y="3862746"/>
            <a:ext cx="239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（过滤型）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9E5E4-A157-4812-887A-1EE94962E8D3}"/>
              </a:ext>
            </a:extLst>
          </p:cNvPr>
          <p:cNvSpPr/>
          <p:nvPr/>
        </p:nvSpPr>
        <p:spPr>
          <a:xfrm>
            <a:off x="1299019" y="4324411"/>
            <a:ext cx="413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（递归特征删除算法）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76368B-DAC7-4F71-8E36-EE39398B6B3C}"/>
              </a:ext>
            </a:extLst>
          </p:cNvPr>
          <p:cNvSpPr/>
          <p:nvPr/>
        </p:nvSpPr>
        <p:spPr>
          <a:xfrm>
            <a:off x="1299019" y="4838799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主成因分析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9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Filter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过滤型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99019" y="1256248"/>
            <a:ext cx="32624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单变量统计，用于线性模型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93714-803F-417C-83CD-24D415C26DE5}"/>
              </a:ext>
            </a:extLst>
          </p:cNvPr>
          <p:cNvSpPr/>
          <p:nvPr/>
        </p:nvSpPr>
        <p:spPr>
          <a:xfrm>
            <a:off x="1299019" y="1920392"/>
            <a:ext cx="101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相关系数评估单个特征和结果之间的相关程度，排序留下最前面的特征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81C735-B37B-453F-9983-F277FE909E25}"/>
              </a:ext>
            </a:extLst>
          </p:cNvPr>
          <p:cNvSpPr/>
          <p:nvPr/>
        </p:nvSpPr>
        <p:spPr>
          <a:xfrm>
            <a:off x="1299019" y="2533589"/>
            <a:ext cx="9222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缺点：没有考虑到特征之间的关联作用，可能把特征之间的关联特征排除在外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4D5215-B246-47B8-BA82-B4DDF16C62D1}"/>
              </a:ext>
            </a:extLst>
          </p:cNvPr>
          <p:cNvSpPr/>
          <p:nvPr/>
        </p:nvSpPr>
        <p:spPr>
          <a:xfrm>
            <a:off x="653933" y="3131777"/>
            <a:ext cx="1113905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sekectKBest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中有两个参数，第一个参数是用于计算的函数，第二个是想要选择的特征个数。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F6A9F3-B418-47C5-972C-F9322F239601}"/>
              </a:ext>
            </a:extLst>
          </p:cNvPr>
          <p:cNvSpPr/>
          <p:nvPr/>
        </p:nvSpPr>
        <p:spPr>
          <a:xfrm>
            <a:off x="1299019" y="3767924"/>
            <a:ext cx="835589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对于分类：可以使用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，即卡方检验，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mutual_info_regression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对于回归：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f_regression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mutual_info_regression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8C5DBF-C204-44A3-92E6-95F53701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33" y="1617481"/>
            <a:ext cx="9923133" cy="40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Wrapper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递归特征删除算法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930442" y="1256248"/>
            <a:ext cx="1033111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把特征选择看做一个特征子集搜索问题，筛选各种特征子集，用模型评估效果。构建一系列模型，每个模型都使用不同数量的特征。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93714-803F-417C-83CD-24D415C26DE5}"/>
              </a:ext>
            </a:extLst>
          </p:cNvPr>
          <p:cNvSpPr/>
          <p:nvPr/>
        </p:nvSpPr>
        <p:spPr>
          <a:xfrm>
            <a:off x="984987" y="2228806"/>
            <a:ext cx="10116150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其中一种特殊方法是递归特征消除算法，从所有特征开始构建模型。并根据模型舍弃最不重要的特征，然后使用除该特征之外的所有特征来构建一个新模型，如此继续，直到剩下预测的特征数量。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81C735-B37B-453F-9983-F277FE909E25}"/>
              </a:ext>
            </a:extLst>
          </p:cNvPr>
          <p:cNvSpPr/>
          <p:nvPr/>
        </p:nvSpPr>
        <p:spPr>
          <a:xfrm>
            <a:off x="984987" y="3717280"/>
            <a:ext cx="947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缺点：用于特征选择的模型需要提供某种确定特征重要性的方法，而且较为耗时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4D5215-B246-47B8-BA82-B4DDF16C62D1}"/>
              </a:ext>
            </a:extLst>
          </p:cNvPr>
          <p:cNvSpPr/>
          <p:nvPr/>
        </p:nvSpPr>
        <p:spPr>
          <a:xfrm>
            <a:off x="1360358" y="4178945"/>
            <a:ext cx="1113905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RFE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中有三个参数：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：是用于特征选择底层模型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n_features_to_selection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是想要选择的特征个数。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step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：迭代过程中每次移除的属性数量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01389E-3E78-47D0-8DE5-20E90CFC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22" y="1464594"/>
            <a:ext cx="10316315" cy="2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PCA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930442" y="1256248"/>
            <a:ext cx="10331115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特征之间存在一定的相关性，可将多个特征归纳为少数几个代表性的特征，这样既能代表原始特征的绝大多数信息，而且组合后的特征互不相关，降低相关性。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是一种旋转数据集的方法，旋转后的特征在统计上互不相关。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可用于特征提取，去除噪音。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也用于对数据进行压缩处理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缺点：不易对各个维度的数据进行解释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4D5215-B246-47B8-BA82-B4DDF16C62D1}"/>
                  </a:ext>
                </a:extLst>
              </p:cNvPr>
              <p:cNvSpPr/>
              <p:nvPr/>
            </p:nvSpPr>
            <p:spPr>
              <a:xfrm>
                <a:off x="1042737" y="1152750"/>
                <a:ext cx="9658009" cy="5007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协方差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E{[X-E(X)][Y-E(Y)]}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协方差是两个随机变量具有相同方向变化趋势的度量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协方差矩阵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维随机向量，任意两个元素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可以得到一个协方差，从而形成一个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维矩阵，协方差矩阵是对角阵：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=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⋱</m:t>
                          </m:r>
                        </m:e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4D5215-B246-47B8-BA82-B4DDF16C6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1152750"/>
                <a:ext cx="9658009" cy="5007076"/>
              </a:xfrm>
              <a:prstGeom prst="rect">
                <a:avLst/>
              </a:prstGeom>
              <a:blipFill>
                <a:blip r:embed="rId3"/>
                <a:stretch>
                  <a:fillRect l="-631" r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EFE4F6C6-D314-410D-B00B-D0EDE5B42A2D}"/>
              </a:ext>
            </a:extLst>
          </p:cNvPr>
          <p:cNvSpPr/>
          <p:nvPr/>
        </p:nvSpPr>
        <p:spPr>
          <a:xfrm>
            <a:off x="4860758" y="4780547"/>
            <a:ext cx="48126" cy="12833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68223B7F-F8A1-433E-87C0-033FA25EE494}"/>
              </a:ext>
            </a:extLst>
          </p:cNvPr>
          <p:cNvSpPr/>
          <p:nvPr/>
        </p:nvSpPr>
        <p:spPr>
          <a:xfrm>
            <a:off x="7542677" y="4780547"/>
            <a:ext cx="48126" cy="1283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PCA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67326" y="1332528"/>
            <a:ext cx="10331115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计算协方差矩阵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np.cov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去均值化后的矩阵，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计算协方差矩阵的特征值和特征向量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线性代数包中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将特征值从大到小排列，保留最前面的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保留最大的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个特征对应的特征向量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6.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将数据转换到新空间中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去均值化的数据*前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65D6CB-94D5-46F9-9FB7-6A70E1D6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61" y="1242638"/>
            <a:ext cx="6729278" cy="43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3.7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PCA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B2A711-4EBA-4DD8-ADB6-8882DF552EE7}"/>
              </a:ext>
            </a:extLst>
          </p:cNvPr>
          <p:cNvSpPr/>
          <p:nvPr/>
        </p:nvSpPr>
        <p:spPr>
          <a:xfrm>
            <a:off x="1267326" y="1332528"/>
            <a:ext cx="10331115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计算协方差矩阵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np.cov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去均值化后的矩阵，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计算协方差矩阵的特征值和特征向量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线性代数包中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将特征值从大到小排列，保留最前面的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保留最大的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个特征对应的特征向量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6.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将数据转换到新空间中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去均值化的数据*前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65D6CB-94D5-46F9-9FB7-6A70E1D6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61" y="1242638"/>
            <a:ext cx="6729278" cy="43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3.8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对收入中位数进行处理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54D498-E7F1-47E5-AAF7-0E6DA8F79232}"/>
              </a:ext>
            </a:extLst>
          </p:cNvPr>
          <p:cNvSpPr/>
          <p:nvPr/>
        </p:nvSpPr>
        <p:spPr>
          <a:xfrm>
            <a:off x="1356751" y="1319282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询问相关专家，它们告诉我们收入中位数是预测房价中位数的重要属性。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77169-AF5F-44E3-A1D6-EF2D819E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71" y="1848185"/>
            <a:ext cx="10542857" cy="4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C64933-891D-412C-BD48-07BAD0D00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06" y="1841960"/>
            <a:ext cx="7504433" cy="27240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9682EF-77A9-46DE-B6AF-1406C589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13" y="1855146"/>
            <a:ext cx="9927015" cy="36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3.9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划分训练集与测试集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B2E06C-C503-4248-BD56-DFB9A8DA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6" y="1152750"/>
            <a:ext cx="10755527" cy="34973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33C1C5-81A9-4469-86F8-B79160CC9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4" y="4650114"/>
            <a:ext cx="8233259" cy="1707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5D444C-8F85-4983-95BF-23E5732EC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28" y="1516799"/>
            <a:ext cx="9911742" cy="36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6">
            <a:extLst>
              <a:ext uri="{FF2B5EF4-FFF2-40B4-BE49-F238E27FC236}">
                <a16:creationId xmlns:a16="http://schemas.microsoft.com/office/drawing/2014/main" id="{94C5B588-3E3B-4D01-A3DC-45999A067748}"/>
              </a:ext>
            </a:extLst>
          </p:cNvPr>
          <p:cNvSpPr txBox="1"/>
          <p:nvPr/>
        </p:nvSpPr>
        <p:spPr>
          <a:xfrm>
            <a:off x="1455577" y="1314601"/>
            <a:ext cx="768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任务：利用加利福尼亚州的人口普查数据，对房价进行分析与预测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291467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1.1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任务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1CAF0-14D6-48A6-AEB8-0DC5C65B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85" y="1848650"/>
            <a:ext cx="8086630" cy="4409059"/>
          </a:xfrm>
          <a:prstGeom prst="rect">
            <a:avLst/>
          </a:prstGeom>
        </p:spPr>
      </p:pic>
      <p:sp>
        <p:nvSpPr>
          <p:cNvPr id="26" name="TextBox 76">
            <a:extLst>
              <a:ext uri="{FF2B5EF4-FFF2-40B4-BE49-F238E27FC236}">
                <a16:creationId xmlns:a16="http://schemas.microsoft.com/office/drawing/2014/main" id="{4EF57507-E830-45BD-946E-40E641E8FB31}"/>
              </a:ext>
            </a:extLst>
          </p:cNvPr>
          <p:cNvSpPr txBox="1"/>
          <p:nvPr/>
        </p:nvSpPr>
        <p:spPr>
          <a:xfrm>
            <a:off x="1455576" y="2043461"/>
            <a:ext cx="768538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输入特征：人口、收入中值、房价中值等各项指标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输出：各个街区的房价中值</a:t>
            </a:r>
          </a:p>
        </p:txBody>
      </p:sp>
    </p:spTree>
    <p:extLst>
      <p:ext uri="{BB962C8B-B14F-4D97-AF65-F5344CB8AC3E}">
        <p14:creationId xmlns:p14="http://schemas.microsoft.com/office/powerpoint/2010/main" val="33495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488079" y="3507799"/>
            <a:ext cx="214532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构建模型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668073" y="4155869"/>
            <a:ext cx="3772392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选择适合的机器学习模型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3121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4.1 pipeline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管道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3556D-E066-4F5C-B0DB-F70F74DB0612}"/>
              </a:ext>
            </a:extLst>
          </p:cNvPr>
          <p:cNvSpPr/>
          <p:nvPr/>
        </p:nvSpPr>
        <p:spPr>
          <a:xfrm>
            <a:off x="1115291" y="1528308"/>
            <a:ext cx="9961418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将多个处理步骤合并为单个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估计器，且有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fit\predict\score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方法。最常见的就是将预处理步骤（如数据缩放）与一个监督模型连接在一起。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所有的中间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必须具有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fit_transform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方法后，会在所有的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fit_transform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的输出作为下一个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的输入，直到最终的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管道可以像其他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估计器一样利用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方法拟合数据集，之后可以调用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方法在测试集上进行评估。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有助于网格搜索与交叉验证时使用。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4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4.2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linearRegression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线性回归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DD0CF3-545E-47D3-BB1A-7FBF7A0B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18" y="1152750"/>
            <a:ext cx="7377939" cy="2544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FEC08-79AC-4AAE-960D-F7AE4157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18" y="3734539"/>
            <a:ext cx="4411582" cy="25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4.2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DecisionTreeRegressor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决策树回归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1F728D-A887-408F-84E9-FABCE797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28" y="1152750"/>
            <a:ext cx="9381280" cy="4217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CD7A9B-1041-46CD-A14D-BB31C368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821" y="1589098"/>
            <a:ext cx="7442168" cy="36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4.3 cross validation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交叉验证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E99EB0-5759-440E-A878-F9DB1ADC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59" y="2014594"/>
            <a:ext cx="8658082" cy="43711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37AB07-050C-4DEC-87FB-5B5D1EA4F79C}"/>
              </a:ext>
            </a:extLst>
          </p:cNvPr>
          <p:cNvSpPr/>
          <p:nvPr/>
        </p:nvSpPr>
        <p:spPr>
          <a:xfrm>
            <a:off x="1171698" y="1298916"/>
            <a:ext cx="9131630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交叉验证法将数据划分为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个互斥子集，每个子集尽可能保持数据的一致性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然后每次使用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个作为训练集，剩下的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个子集作为测试集，从而进行了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次训练和测试，最终返回的是这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次测试结果的均值。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8F2F71-E4C6-4654-98F9-CF5F2CE8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672" y="1771737"/>
            <a:ext cx="5847619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3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4.3 cross validation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交叉验证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A0D8F6-57DA-4031-8138-B3225897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84" y="1303592"/>
            <a:ext cx="10466667" cy="3619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899C34-2AE5-4630-9464-C2720F10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4" y="5016313"/>
            <a:ext cx="7380952" cy="1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446D53-C1F2-4250-BE78-0EF7B1268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681" y="1841687"/>
            <a:ext cx="8840638" cy="34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4.4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RandomForestRegressor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随机森林回归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1302326" y="1271539"/>
            <a:ext cx="89722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随机森林的工作原理是训练许多决策树，然后对它们的预测结果求平均。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164E28-D1AF-44C7-BC46-4DF222B6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71" y="1849236"/>
            <a:ext cx="10146857" cy="32699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905A8CF-A0E7-4992-B6A3-3CD131CE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6" y="1271539"/>
            <a:ext cx="9462583" cy="4467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CAFED-CCE5-4FB8-A9BC-207FB5156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73" y="1721218"/>
            <a:ext cx="7427488" cy="33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488079" y="3507799"/>
            <a:ext cx="214532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模型调优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668073" y="4155869"/>
            <a:ext cx="3772392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寻找模型的最优超参数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365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5.1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GridSearch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网格搜索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1302326" y="1271539"/>
            <a:ext cx="89722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利用交叉验证自动评估所有超参数的可能组合，搜索最佳超参数。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9CBC1E-49BE-445E-8D02-99B1766E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13" y="4040858"/>
            <a:ext cx="6222947" cy="1321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9D85BF-C94F-4D52-B9DF-D8E3E483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4" y="1964077"/>
            <a:ext cx="10926302" cy="1843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484604-8B6F-4367-B211-128942D5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15" y="1730447"/>
            <a:ext cx="768137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5.2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最佳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best_estimator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1302326" y="1271539"/>
            <a:ext cx="89722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可以便捷的查看最佳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D27F2D-96A6-4714-A960-B505B20B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53" y="1783408"/>
            <a:ext cx="8861832" cy="38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6">
            <a:extLst>
              <a:ext uri="{FF2B5EF4-FFF2-40B4-BE49-F238E27FC236}">
                <a16:creationId xmlns:a16="http://schemas.microsoft.com/office/drawing/2014/main" id="{94C5B588-3E3B-4D01-A3DC-45999A067748}"/>
              </a:ext>
            </a:extLst>
          </p:cNvPr>
          <p:cNvSpPr txBox="1"/>
          <p:nvPr/>
        </p:nvSpPr>
        <p:spPr>
          <a:xfrm>
            <a:off x="2060477" y="1152750"/>
            <a:ext cx="7685387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询问经营者一些问题：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地产投资公司的经营目的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希望通过模型得到怎样的收益信息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3.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当前的解决方案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通过复杂的经济公式进行手工计算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缺陷：耗时且费力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291467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1.2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明确建模目标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4EF57507-E830-45BD-946E-40E641E8FB31}"/>
              </a:ext>
            </a:extLst>
          </p:cNvPr>
          <p:cNvSpPr txBox="1"/>
          <p:nvPr/>
        </p:nvSpPr>
        <p:spPr>
          <a:xfrm>
            <a:off x="2060476" y="4505799"/>
            <a:ext cx="7685387" cy="216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·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便于确定模型的整体框架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·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使用何种算法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·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确定性能指标用于评估模型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ED39EC-2E9C-4FCF-B45E-47A11128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38" y="2815323"/>
            <a:ext cx="8409524" cy="33809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8E5B4F-658D-4E5A-B5C0-5E047F6EDF49}"/>
              </a:ext>
            </a:extLst>
          </p:cNvPr>
          <p:cNvSpPr/>
          <p:nvPr/>
        </p:nvSpPr>
        <p:spPr>
          <a:xfrm>
            <a:off x="3622182" y="3199546"/>
            <a:ext cx="49476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混淆矩阵、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recall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precision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ROC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AUC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6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比较每次进行交叉验证的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MSE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结果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1302326" y="1271539"/>
            <a:ext cx="89722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cv_results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属性，其中存储着网格搜索中对超参数对集合的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47F910-5B9E-49C5-923B-E7F53E48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" y="2107530"/>
            <a:ext cx="11048879" cy="33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5.4 Randomized Search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随机搜索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983177" y="1304196"/>
            <a:ext cx="10225645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当超参数搜索空间较大时，最好使用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RandomizedSearchCV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以随机在参数空间中采样的方式代替了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GridSearchCV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对于参数的网格搜索，在对于有连续变量的参数时，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RandomizedSearchCV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会将其当作一个分布进行采样这是网格搜索做不到的，它的搜索能力取决于设定的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其搜索策略如下：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）对于搜索范围是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的超参数，根据给定的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随机采样；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）对于搜索范围是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的超参数，在给定的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中等概率采样；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两步中得到的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组采样结果，进行遍历。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如果让随机搜索进行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次迭代，则此方法将为每个超参数探索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个不同的值（而不是使用网格搜索方法为每个超参数获取指定的几个值）。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只需设置迭代次数，就可以更好地控制分配给超参数搜索的计算代价。</a:t>
            </a:r>
          </a:p>
        </p:txBody>
      </p:sp>
    </p:spTree>
    <p:extLst>
      <p:ext uri="{BB962C8B-B14F-4D97-AF65-F5344CB8AC3E}">
        <p14:creationId xmlns:p14="http://schemas.microsoft.com/office/powerpoint/2010/main" val="40071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488079" y="3507799"/>
            <a:ext cx="214532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模型评估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461984" y="4161051"/>
            <a:ext cx="4308184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分析最佳模型及其在测试集上的拟合效果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06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3288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6.1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分析最佳模型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EED707-7849-44B8-A394-A69EDD9FE7BC}"/>
              </a:ext>
            </a:extLst>
          </p:cNvPr>
          <p:cNvSpPr/>
          <p:nvPr/>
        </p:nvSpPr>
        <p:spPr>
          <a:xfrm>
            <a:off x="983177" y="1304196"/>
            <a:ext cx="1022564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feature_importances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属性查看各个特征的对预测的相对重要性：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290608-F628-4D3F-B091-59D28C53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80" y="1763104"/>
            <a:ext cx="8960237" cy="1808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4B5BC-9438-4BA0-9365-0D92DCC7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27" y="1304196"/>
            <a:ext cx="7263741" cy="4249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313D69-F977-4B9A-BA51-DD1B0A6A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60" y="5553804"/>
            <a:ext cx="3116071" cy="4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4" y="600291"/>
            <a:ext cx="648423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6.2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在测试集上评估模型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064C1-FBA7-4185-A37B-EE6FFEB5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22" y="1152750"/>
            <a:ext cx="8048977" cy="4846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39B89B-D4C3-4FD1-BB8B-707A54C2A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74" y="1892480"/>
            <a:ext cx="10491651" cy="30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173FF599-F2DC-4B05-94C7-52AA82C4CD67}"/>
              </a:ext>
            </a:extLst>
          </p:cNvPr>
          <p:cNvSpPr/>
          <p:nvPr/>
        </p:nvSpPr>
        <p:spPr>
          <a:xfrm>
            <a:off x="0" y="0"/>
            <a:ext cx="9861631" cy="6858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F4E765-B7FE-4545-8CF3-D36F5A5A302B}"/>
              </a:ext>
            </a:extLst>
          </p:cNvPr>
          <p:cNvSpPr/>
          <p:nvPr/>
        </p:nvSpPr>
        <p:spPr>
          <a:xfrm>
            <a:off x="435980" y="436459"/>
            <a:ext cx="11320040" cy="598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5AB3F776-8977-4D23-A6AD-B2BE7BCEFECD}"/>
              </a:ext>
            </a:extLst>
          </p:cNvPr>
          <p:cNvSpPr txBox="1"/>
          <p:nvPr/>
        </p:nvSpPr>
        <p:spPr>
          <a:xfrm>
            <a:off x="810360" y="2857010"/>
            <a:ext cx="515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ln w="6350">
                  <a:noFill/>
                </a:ln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谢谢您的观看</a:t>
            </a:r>
            <a:endParaRPr lang="en-US" altLang="zh-CN" sz="4800" b="1" dirty="0">
              <a:ln w="6350">
                <a:noFill/>
              </a:ln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5BF605-EA50-4D79-B43A-F9A717C6D2A7}"/>
              </a:ext>
            </a:extLst>
          </p:cNvPr>
          <p:cNvGrpSpPr/>
          <p:nvPr/>
        </p:nvGrpSpPr>
        <p:grpSpPr>
          <a:xfrm>
            <a:off x="826063" y="4581532"/>
            <a:ext cx="292463" cy="292463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BF06DC07-4832-49E9-813A-C58696DD3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952D1D-E19E-46B4-8985-2AF225C366CC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B9111886-A7D0-4D4D-A26B-96B5864267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99974200-440A-4F3B-9D90-1FDE3355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8F1F12B8-018B-46D3-BF46-8153478BAD6D}"/>
              </a:ext>
            </a:extLst>
          </p:cNvPr>
          <p:cNvGrpSpPr>
            <a:grpSpLocks/>
          </p:cNvGrpSpPr>
          <p:nvPr/>
        </p:nvGrpSpPr>
        <p:grpSpPr bwMode="auto">
          <a:xfrm>
            <a:off x="3152479" y="4581532"/>
            <a:ext cx="292463" cy="292463"/>
            <a:chOff x="4248" y="3024"/>
            <a:chExt cx="600" cy="599"/>
          </a:xfrm>
        </p:grpSpPr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AC1D5481-F53D-41ED-9C34-B469713A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EAD84922-555E-44E9-AC54-18BD7ACE4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F22AA9A6-6881-4A84-9922-61C30A2673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EAB3BEF4-1A53-4DAF-95FC-15D64977E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bg1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</p:grpSp>
      <p:sp>
        <p:nvSpPr>
          <p:cNvPr id="18" name="Text Box 20">
            <a:extLst>
              <a:ext uri="{FF2B5EF4-FFF2-40B4-BE49-F238E27FC236}">
                <a16:creationId xmlns:a16="http://schemas.microsoft.com/office/drawing/2014/main" id="{B69B609B-5545-40D2-9C7D-426643CD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406" y="4543098"/>
            <a:ext cx="1801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K Bold" panose="020B0800000000000000" pitchFamily="34" charset="-128"/>
                <a:cs typeface="Times New Roman" panose="02020603050405020304" pitchFamily="18" charset="0"/>
                <a:sym typeface="Source Han Sans K Bold" panose="020B0800000000000000" pitchFamily="34" charset="-128"/>
              </a:rPr>
              <a:t>日期：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K Bold" panose="020B0800000000000000" pitchFamily="34" charset="-128"/>
                <a:cs typeface="Times New Roman" panose="02020603050405020304" pitchFamily="18" charset="0"/>
                <a:sym typeface="Source Han Sans K Bold" panose="020B0800000000000000" pitchFamily="34" charset="-128"/>
              </a:rPr>
              <a:t>2019.10.15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4D1640-8F0B-4B33-9BCC-BE2915BC3E7E}"/>
              </a:ext>
            </a:extLst>
          </p:cNvPr>
          <p:cNvSpPr/>
          <p:nvPr/>
        </p:nvSpPr>
        <p:spPr>
          <a:xfrm>
            <a:off x="1118341" y="4551432"/>
            <a:ext cx="16209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汇报人：尚梦琦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ADEEBB7-9960-4563-9F0B-316E5DAA2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39648" y="1176362"/>
            <a:ext cx="765039" cy="76517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start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cxnSp>
        <p:nvCxnSpPr>
          <p:cNvPr id="4" name="直接连接符 3"/>
          <p:cNvCxnSpPr>
            <a:cxnSpLocks/>
            <a:stCxn id="30" idx="7"/>
          </p:cNvCxnSpPr>
          <p:nvPr/>
        </p:nvCxnSpPr>
        <p:spPr>
          <a:xfrm flipV="1">
            <a:off x="4854796" y="1376103"/>
            <a:ext cx="1241204" cy="6127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0" idx="5"/>
          </p:cNvCxnSpPr>
          <p:nvPr/>
        </p:nvCxnSpPr>
        <p:spPr>
          <a:xfrm>
            <a:off x="4854797" y="2577840"/>
            <a:ext cx="2023702" cy="4841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977012" y="3385879"/>
            <a:ext cx="2006242" cy="7508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54797" y="4541577"/>
            <a:ext cx="2122109" cy="3429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791254" y="5125778"/>
            <a:ext cx="1241204" cy="6127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9"/>
          <p:cNvGrpSpPr/>
          <p:nvPr/>
        </p:nvGrpSpPr>
        <p:grpSpPr>
          <a:xfrm>
            <a:off x="1306586" y="1682491"/>
            <a:ext cx="2988450" cy="800587"/>
            <a:chOff x="1707017" y="4382357"/>
            <a:chExt cx="2988984" cy="800587"/>
          </a:xfrm>
        </p:grpSpPr>
        <p:sp>
          <p:nvSpPr>
            <p:cNvPr id="11" name="矩形 10"/>
            <p:cNvSpPr/>
            <p:nvPr/>
          </p:nvSpPr>
          <p:spPr>
            <a:xfrm>
              <a:off x="1707017" y="4757828"/>
              <a:ext cx="2841876" cy="42511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收集问题所需数据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2801355" y="4382357"/>
              <a:ext cx="1894646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数据采集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7478111" y="2159980"/>
            <a:ext cx="3057586" cy="842976"/>
            <a:chOff x="949159" y="4376180"/>
            <a:chExt cx="3058132" cy="842975"/>
          </a:xfrm>
        </p:grpSpPr>
        <p:sp>
          <p:nvSpPr>
            <p:cNvPr id="14" name="矩形 13"/>
            <p:cNvSpPr/>
            <p:nvPr/>
          </p:nvSpPr>
          <p:spPr>
            <a:xfrm>
              <a:off x="1165414" y="4794040"/>
              <a:ext cx="2841877" cy="4251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特征工程及缺失值处理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5" name="Rectangle 84"/>
            <p:cNvSpPr>
              <a:spLocks noChangeArrowheads="1"/>
            </p:cNvSpPr>
            <p:nvPr/>
          </p:nvSpPr>
          <p:spPr bwMode="auto">
            <a:xfrm>
              <a:off x="949159" y="4376180"/>
              <a:ext cx="1894645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数据预处理</a:t>
              </a:r>
            </a:p>
          </p:txBody>
        </p:sp>
      </p:grpSp>
      <p:grpSp>
        <p:nvGrpSpPr>
          <p:cNvPr id="13" name="组合 15"/>
          <p:cNvGrpSpPr/>
          <p:nvPr/>
        </p:nvGrpSpPr>
        <p:grpSpPr>
          <a:xfrm>
            <a:off x="1281414" y="3732827"/>
            <a:ext cx="2942956" cy="844586"/>
            <a:chOff x="1721401" y="4382357"/>
            <a:chExt cx="2943481" cy="844586"/>
          </a:xfrm>
        </p:grpSpPr>
        <p:sp>
          <p:nvSpPr>
            <p:cNvPr id="17" name="矩形 16"/>
            <p:cNvSpPr/>
            <p:nvPr/>
          </p:nvSpPr>
          <p:spPr>
            <a:xfrm>
              <a:off x="1721401" y="4801827"/>
              <a:ext cx="2841876" cy="42511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选择适合的有监督回归模型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8" name="Rectangle 84"/>
            <p:cNvSpPr>
              <a:spLocks noChangeArrowheads="1"/>
            </p:cNvSpPr>
            <p:nvPr/>
          </p:nvSpPr>
          <p:spPr bwMode="auto">
            <a:xfrm>
              <a:off x="2770236" y="4382357"/>
              <a:ext cx="1894646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构建模型</a:t>
              </a: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7214990" y="4144417"/>
            <a:ext cx="4339839" cy="1467641"/>
            <a:chOff x="922151" y="4423363"/>
            <a:chExt cx="3274825" cy="1177894"/>
          </a:xfrm>
        </p:grpSpPr>
        <p:sp>
          <p:nvSpPr>
            <p:cNvPr id="20" name="矩形 19"/>
            <p:cNvSpPr/>
            <p:nvPr/>
          </p:nvSpPr>
          <p:spPr>
            <a:xfrm>
              <a:off x="1355099" y="4806810"/>
              <a:ext cx="2841877" cy="7944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利用训练集数据训练模型，然后根据测试集数据进行预测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922151" y="4423363"/>
              <a:ext cx="1894645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拟合模型</a:t>
              </a:r>
            </a:p>
          </p:txBody>
        </p:sp>
      </p:grpSp>
      <p:grpSp>
        <p:nvGrpSpPr>
          <p:cNvPr id="19" name="组合 21"/>
          <p:cNvGrpSpPr/>
          <p:nvPr/>
        </p:nvGrpSpPr>
        <p:grpSpPr>
          <a:xfrm>
            <a:off x="6861039" y="2627052"/>
            <a:ext cx="833289" cy="831850"/>
            <a:chOff x="6904037" y="2532063"/>
            <a:chExt cx="833438" cy="831850"/>
          </a:xfrm>
        </p:grpSpPr>
        <p:grpSp>
          <p:nvGrpSpPr>
            <p:cNvPr id="22" name="组合 22"/>
            <p:cNvGrpSpPr>
              <a:grpSpLocks/>
            </p:cNvGrpSpPr>
            <p:nvPr/>
          </p:nvGrpSpPr>
          <p:grpSpPr bwMode="auto">
            <a:xfrm>
              <a:off x="6904037" y="2532063"/>
              <a:ext cx="833438" cy="831850"/>
              <a:chOff x="3176812" y="2273198"/>
              <a:chExt cx="2641825" cy="272623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67389" y="2366847"/>
                <a:ext cx="2460671" cy="25389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7052696" y="2680494"/>
              <a:ext cx="536120" cy="534987"/>
            </a:xfrm>
            <a:custGeom>
              <a:avLst/>
              <a:gdLst>
                <a:gd name="T0" fmla="*/ 133112 w 689"/>
                <a:gd name="T1" fmla="*/ 513932 h 688"/>
                <a:gd name="T2" fmla="*/ 618646 w 689"/>
                <a:gd name="T3" fmla="*/ 234100 h 688"/>
                <a:gd name="T4" fmla="*/ 540087 w 689"/>
                <a:gd name="T5" fmla="*/ 658747 h 688"/>
                <a:gd name="T6" fmla="*/ 211671 w 689"/>
                <a:gd name="T7" fmla="*/ 90374 h 688"/>
                <a:gd name="T8" fmla="*/ 540087 w 689"/>
                <a:gd name="T9" fmla="*/ 658747 h 688"/>
                <a:gd name="T10" fmla="*/ 175665 w 689"/>
                <a:gd name="T11" fmla="*/ 489977 h 688"/>
                <a:gd name="T12" fmla="*/ 576093 w 689"/>
                <a:gd name="T13" fmla="*/ 259144 h 688"/>
                <a:gd name="T14" fmla="*/ 501899 w 689"/>
                <a:gd name="T15" fmla="*/ 591239 h 688"/>
                <a:gd name="T16" fmla="*/ 250950 w 689"/>
                <a:gd name="T17" fmla="*/ 157882 h 688"/>
                <a:gd name="T18" fmla="*/ 501899 w 689"/>
                <a:gd name="T19" fmla="*/ 591239 h 688"/>
                <a:gd name="T20" fmla="*/ 376425 w 689"/>
                <a:gd name="T21" fmla="*/ 409403 h 688"/>
                <a:gd name="T22" fmla="*/ 376425 w 689"/>
                <a:gd name="T23" fmla="*/ 338629 h 688"/>
                <a:gd name="T24" fmla="*/ 391700 w 689"/>
                <a:gd name="T25" fmla="*/ 172037 h 688"/>
                <a:gd name="T26" fmla="*/ 375333 w 689"/>
                <a:gd name="T27" fmla="*/ 187280 h 688"/>
                <a:gd name="T28" fmla="*/ 360058 w 689"/>
                <a:gd name="T29" fmla="*/ 146993 h 688"/>
                <a:gd name="T30" fmla="*/ 376425 w 689"/>
                <a:gd name="T31" fmla="*/ 131749 h 688"/>
                <a:gd name="T32" fmla="*/ 391700 w 689"/>
                <a:gd name="T33" fmla="*/ 172037 h 688"/>
                <a:gd name="T34" fmla="*/ 376425 w 689"/>
                <a:gd name="T35" fmla="*/ 617372 h 688"/>
                <a:gd name="T36" fmla="*/ 360058 w 689"/>
                <a:gd name="T37" fmla="*/ 602128 h 688"/>
                <a:gd name="T38" fmla="*/ 375333 w 689"/>
                <a:gd name="T39" fmla="*/ 561841 h 688"/>
                <a:gd name="T40" fmla="*/ 391700 w 689"/>
                <a:gd name="T41" fmla="*/ 577085 h 688"/>
                <a:gd name="T42" fmla="*/ 173483 w 689"/>
                <a:gd name="T43" fmla="*/ 354961 h 688"/>
                <a:gd name="T44" fmla="*/ 188758 w 689"/>
                <a:gd name="T45" fmla="*/ 372383 h 688"/>
                <a:gd name="T46" fmla="*/ 148388 w 689"/>
                <a:gd name="T47" fmla="*/ 387627 h 688"/>
                <a:gd name="T48" fmla="*/ 133112 w 689"/>
                <a:gd name="T49" fmla="*/ 370205 h 688"/>
                <a:gd name="T50" fmla="*/ 173483 w 689"/>
                <a:gd name="T51" fmla="*/ 354961 h 688"/>
                <a:gd name="T52" fmla="*/ 618646 w 689"/>
                <a:gd name="T53" fmla="*/ 370205 h 688"/>
                <a:gd name="T54" fmla="*/ 603370 w 689"/>
                <a:gd name="T55" fmla="*/ 387627 h 688"/>
                <a:gd name="T56" fmla="*/ 563000 w 689"/>
                <a:gd name="T57" fmla="*/ 372383 h 688"/>
                <a:gd name="T58" fmla="*/ 578275 w 689"/>
                <a:gd name="T59" fmla="*/ 354961 h 688"/>
                <a:gd name="T60" fmla="*/ 396064 w 689"/>
                <a:gd name="T61" fmla="*/ 374561 h 688"/>
                <a:gd name="T62" fmla="*/ 356785 w 689"/>
                <a:gd name="T63" fmla="*/ 374561 h 688"/>
                <a:gd name="T64" fmla="*/ 376425 w 689"/>
                <a:gd name="T65" fmla="*/ 218857 h 688"/>
                <a:gd name="T66" fmla="*/ 396064 w 689"/>
                <a:gd name="T67" fmla="*/ 374561 h 688"/>
                <a:gd name="T68" fmla="*/ 285864 w 689"/>
                <a:gd name="T69" fmla="*/ 467112 h 688"/>
                <a:gd name="T70" fmla="*/ 358967 w 689"/>
                <a:gd name="T71" fmla="*/ 365850 h 688"/>
                <a:gd name="T72" fmla="*/ 387335 w 689"/>
                <a:gd name="T73" fmla="*/ 393071 h 6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9"/>
                <a:gd name="T112" fmla="*/ 0 h 688"/>
                <a:gd name="T113" fmla="*/ 689 w 689"/>
                <a:gd name="T114" fmla="*/ 688 h 6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3" name="组合 26"/>
          <p:cNvGrpSpPr/>
          <p:nvPr/>
        </p:nvGrpSpPr>
        <p:grpSpPr>
          <a:xfrm>
            <a:off x="4143723" y="1866640"/>
            <a:ext cx="833289" cy="833437"/>
            <a:chOff x="4186237" y="1771650"/>
            <a:chExt cx="833438" cy="833438"/>
          </a:xfrm>
        </p:grpSpPr>
        <p:grpSp>
          <p:nvGrpSpPr>
            <p:cNvPr id="27" name="组合 27"/>
            <p:cNvGrpSpPr>
              <a:grpSpLocks/>
            </p:cNvGrpSpPr>
            <p:nvPr/>
          </p:nvGrpSpPr>
          <p:grpSpPr bwMode="auto">
            <a:xfrm>
              <a:off x="4186237" y="1771650"/>
              <a:ext cx="833438" cy="833438"/>
              <a:chOff x="3176812" y="2273198"/>
              <a:chExt cx="2641825" cy="27262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369197" y="1953745"/>
              <a:ext cx="443177" cy="469247"/>
            </a:xfrm>
            <a:custGeom>
              <a:avLst/>
              <a:gdLst>
                <a:gd name="T0" fmla="*/ 308844 w 568"/>
                <a:gd name="T1" fmla="*/ 627293 h 601"/>
                <a:gd name="T2" fmla="*/ 309935 w 568"/>
                <a:gd name="T3" fmla="*/ 363917 h 601"/>
                <a:gd name="T4" fmla="*/ 494368 w 568"/>
                <a:gd name="T5" fmla="*/ 328946 h 601"/>
                <a:gd name="T6" fmla="*/ 378688 w 568"/>
                <a:gd name="T7" fmla="*/ 374846 h 601"/>
                <a:gd name="T8" fmla="*/ 103675 w 568"/>
                <a:gd name="T9" fmla="*/ 233869 h 601"/>
                <a:gd name="T10" fmla="*/ 138598 w 568"/>
                <a:gd name="T11" fmla="*/ 238240 h 601"/>
                <a:gd name="T12" fmla="*/ 183342 w 568"/>
                <a:gd name="T13" fmla="*/ 242612 h 601"/>
                <a:gd name="T14" fmla="*/ 182250 w 568"/>
                <a:gd name="T15" fmla="*/ 213105 h 601"/>
                <a:gd name="T16" fmla="*/ 309935 w 568"/>
                <a:gd name="T17" fmla="*/ 331132 h 601"/>
                <a:gd name="T18" fmla="*/ 450715 w 568"/>
                <a:gd name="T19" fmla="*/ 228405 h 601"/>
                <a:gd name="T20" fmla="*/ 482364 w 568"/>
                <a:gd name="T21" fmla="*/ 222940 h 601"/>
                <a:gd name="T22" fmla="*/ 499825 w 568"/>
                <a:gd name="T23" fmla="*/ 229497 h 601"/>
                <a:gd name="T24" fmla="*/ 453989 w 568"/>
                <a:gd name="T25" fmla="*/ 279768 h 601"/>
                <a:gd name="T26" fmla="*/ 533656 w 568"/>
                <a:gd name="T27" fmla="*/ 372660 h 601"/>
                <a:gd name="T28" fmla="*/ 509647 w 568"/>
                <a:gd name="T29" fmla="*/ 287418 h 601"/>
                <a:gd name="T30" fmla="*/ 509647 w 568"/>
                <a:gd name="T31" fmla="*/ 546423 h 601"/>
                <a:gd name="T32" fmla="*/ 539112 w 568"/>
                <a:gd name="T33" fmla="*/ 539865 h 601"/>
                <a:gd name="T34" fmla="*/ 338309 w 568"/>
                <a:gd name="T35" fmla="*/ 650243 h 601"/>
                <a:gd name="T36" fmla="*/ 311026 w 568"/>
                <a:gd name="T37" fmla="*/ 656800 h 601"/>
                <a:gd name="T38" fmla="*/ 81849 w 568"/>
                <a:gd name="T39" fmla="*/ 539865 h 601"/>
                <a:gd name="T40" fmla="*/ 111315 w 568"/>
                <a:gd name="T41" fmla="*/ 546423 h 601"/>
                <a:gd name="T42" fmla="*/ 111315 w 568"/>
                <a:gd name="T43" fmla="*/ 287418 h 601"/>
                <a:gd name="T44" fmla="*/ 87306 w 568"/>
                <a:gd name="T45" fmla="*/ 372660 h 601"/>
                <a:gd name="T46" fmla="*/ 154968 w 568"/>
                <a:gd name="T47" fmla="*/ 275397 h 601"/>
                <a:gd name="T48" fmla="*/ 67662 w 568"/>
                <a:gd name="T49" fmla="*/ 437138 h 601"/>
                <a:gd name="T50" fmla="*/ 80758 w 568"/>
                <a:gd name="T51" fmla="*/ 463366 h 601"/>
                <a:gd name="T52" fmla="*/ 92762 w 568"/>
                <a:gd name="T53" fmla="*/ 487409 h 601"/>
                <a:gd name="T54" fmla="*/ 49109 w 568"/>
                <a:gd name="T55" fmla="*/ 519101 h 601"/>
                <a:gd name="T56" fmla="*/ 30557 w 568"/>
                <a:gd name="T57" fmla="*/ 412003 h 601"/>
                <a:gd name="T58" fmla="*/ 58931 w 568"/>
                <a:gd name="T59" fmla="*/ 363917 h 601"/>
                <a:gd name="T60" fmla="*/ 516194 w 568"/>
                <a:gd name="T61" fmla="*/ 416374 h 601"/>
                <a:gd name="T62" fmla="*/ 505281 w 568"/>
                <a:gd name="T63" fmla="*/ 443695 h 601"/>
                <a:gd name="T64" fmla="*/ 496551 w 568"/>
                <a:gd name="T65" fmla="*/ 471016 h 601"/>
                <a:gd name="T66" fmla="*/ 491094 w 568"/>
                <a:gd name="T67" fmla="*/ 491780 h 601"/>
                <a:gd name="T68" fmla="*/ 526016 w 568"/>
                <a:gd name="T69" fmla="*/ 396703 h 601"/>
                <a:gd name="T70" fmla="*/ 559847 w 568"/>
                <a:gd name="T71" fmla="*/ 393424 h 601"/>
                <a:gd name="T72" fmla="*/ 307752 w 568"/>
                <a:gd name="T73" fmla="*/ 0 h 601"/>
                <a:gd name="T74" fmla="*/ 456172 w 568"/>
                <a:gd name="T75" fmla="*/ 116934 h 601"/>
                <a:gd name="T76" fmla="*/ 429980 w 568"/>
                <a:gd name="T77" fmla="*/ 195619 h 601"/>
                <a:gd name="T78" fmla="*/ 398332 w 568"/>
                <a:gd name="T79" fmla="*/ 88520 h 601"/>
                <a:gd name="T80" fmla="*/ 211716 w 568"/>
                <a:gd name="T81" fmla="*/ 199991 h 601"/>
                <a:gd name="T82" fmla="*/ 165881 w 568"/>
                <a:gd name="T83" fmla="*/ 168298 h 601"/>
                <a:gd name="T84" fmla="*/ 216081 w 568"/>
                <a:gd name="T85" fmla="*/ 44807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68"/>
                <a:gd name="T130" fmla="*/ 0 h 601"/>
                <a:gd name="T131" fmla="*/ 568 w 568"/>
                <a:gd name="T132" fmla="*/ 601 h 6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143723" y="3790690"/>
            <a:ext cx="833289" cy="833437"/>
            <a:chOff x="4186237" y="3695700"/>
            <a:chExt cx="833438" cy="833438"/>
          </a:xfrm>
        </p:grpSpPr>
        <p:grpSp>
          <p:nvGrpSpPr>
            <p:cNvPr id="32" name="组合 32"/>
            <p:cNvGrpSpPr>
              <a:grpSpLocks/>
            </p:cNvGrpSpPr>
            <p:nvPr/>
          </p:nvGrpSpPr>
          <p:grpSpPr bwMode="auto">
            <a:xfrm>
              <a:off x="4186237" y="3695700"/>
              <a:ext cx="833438" cy="833438"/>
              <a:chOff x="3176812" y="2273198"/>
              <a:chExt cx="2641825" cy="2726239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4388950" y="3900451"/>
              <a:ext cx="418487" cy="415498"/>
            </a:xfrm>
            <a:custGeom>
              <a:avLst/>
              <a:gdLst>
                <a:gd name="T0" fmla="*/ 603014 w 612"/>
                <a:gd name="T1" fmla="*/ 570152 h 605"/>
                <a:gd name="T2" fmla="*/ 534316 w 612"/>
                <a:gd name="T3" fmla="*/ 570152 h 605"/>
                <a:gd name="T4" fmla="*/ 643360 w 612"/>
                <a:gd name="T5" fmla="*/ 64566 h 605"/>
                <a:gd name="T6" fmla="*/ 553944 w 612"/>
                <a:gd name="T7" fmla="*/ 0 h 605"/>
                <a:gd name="T8" fmla="*/ 314047 w 612"/>
                <a:gd name="T9" fmla="*/ 214491 h 605"/>
                <a:gd name="T10" fmla="*/ 279153 w 612"/>
                <a:gd name="T11" fmla="*/ 263736 h 605"/>
                <a:gd name="T12" fmla="*/ 249711 w 612"/>
                <a:gd name="T13" fmla="*/ 277963 h 605"/>
                <a:gd name="T14" fmla="*/ 252982 w 612"/>
                <a:gd name="T15" fmla="*/ 369888 h 605"/>
                <a:gd name="T16" fmla="*/ 59974 w 612"/>
                <a:gd name="T17" fmla="*/ 538416 h 605"/>
                <a:gd name="T18" fmla="*/ 38165 w 612"/>
                <a:gd name="T19" fmla="*/ 662077 h 605"/>
                <a:gd name="T20" fmla="*/ 138486 w 612"/>
                <a:gd name="T21" fmla="*/ 561398 h 605"/>
                <a:gd name="T22" fmla="*/ 295510 w 612"/>
                <a:gd name="T23" fmla="*/ 412567 h 605"/>
                <a:gd name="T24" fmla="*/ 383835 w 612"/>
                <a:gd name="T25" fmla="*/ 412567 h 605"/>
                <a:gd name="T26" fmla="*/ 408915 w 612"/>
                <a:gd name="T27" fmla="*/ 356756 h 605"/>
                <a:gd name="T28" fmla="*/ 447081 w 612"/>
                <a:gd name="T29" fmla="*/ 349095 h 605"/>
                <a:gd name="T30" fmla="*/ 643360 w 612"/>
                <a:gd name="T31" fmla="*/ 64566 h 605"/>
                <a:gd name="T32" fmla="*/ 260615 w 612"/>
                <a:gd name="T33" fmla="*/ 215585 h 605"/>
                <a:gd name="T34" fmla="*/ 268248 w 612"/>
                <a:gd name="T35" fmla="*/ 207925 h 605"/>
                <a:gd name="T36" fmla="*/ 290057 w 612"/>
                <a:gd name="T37" fmla="*/ 187132 h 605"/>
                <a:gd name="T38" fmla="*/ 142848 w 612"/>
                <a:gd name="T39" fmla="*/ 1094 h 605"/>
                <a:gd name="T40" fmla="*/ 186465 w 612"/>
                <a:gd name="T41" fmla="*/ 106151 h 605"/>
                <a:gd name="T42" fmla="*/ 14176 w 612"/>
                <a:gd name="T43" fmla="*/ 129132 h 605"/>
                <a:gd name="T44" fmla="*/ 153752 w 612"/>
                <a:gd name="T45" fmla="*/ 297661 h 605"/>
                <a:gd name="T46" fmla="*/ 201732 w 612"/>
                <a:gd name="T47" fmla="*/ 287812 h 605"/>
                <a:gd name="T48" fmla="*/ 240987 w 612"/>
                <a:gd name="T49" fmla="*/ 235284 h 605"/>
                <a:gd name="T50" fmla="*/ 445990 w 612"/>
                <a:gd name="T51" fmla="*/ 402718 h 605"/>
                <a:gd name="T52" fmla="*/ 410006 w 612"/>
                <a:gd name="T53" fmla="*/ 438831 h 605"/>
                <a:gd name="T54" fmla="*/ 491789 w 612"/>
                <a:gd name="T55" fmla="*/ 578907 h 605"/>
                <a:gd name="T56" fmla="*/ 576843 w 612"/>
                <a:gd name="T57" fmla="*/ 662077 h 605"/>
                <a:gd name="T58" fmla="*/ 650993 w 612"/>
                <a:gd name="T59" fmla="*/ 549360 h 605"/>
                <a:gd name="T60" fmla="*/ 465618 w 612"/>
                <a:gd name="T61" fmla="*/ 383020 h 605"/>
                <a:gd name="T62" fmla="*/ 437267 w 612"/>
                <a:gd name="T63" fmla="*/ 385208 h 6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2"/>
                <a:gd name="T97" fmla="*/ 0 h 605"/>
                <a:gd name="T98" fmla="*/ 612 w 612"/>
                <a:gd name="T99" fmla="*/ 605 h 60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33" name="组合 36"/>
          <p:cNvGrpSpPr/>
          <p:nvPr/>
        </p:nvGrpSpPr>
        <p:grpSpPr>
          <a:xfrm>
            <a:off x="6957860" y="4447915"/>
            <a:ext cx="833288" cy="833437"/>
            <a:chOff x="7000875" y="4352925"/>
            <a:chExt cx="833437" cy="833438"/>
          </a:xfrm>
        </p:grpSpPr>
        <p:grpSp>
          <p:nvGrpSpPr>
            <p:cNvPr id="37" name="组合 37"/>
            <p:cNvGrpSpPr>
              <a:grpSpLocks/>
            </p:cNvGrpSpPr>
            <p:nvPr/>
          </p:nvGrpSpPr>
          <p:grpSpPr bwMode="auto">
            <a:xfrm>
              <a:off x="7000875" y="4352925"/>
              <a:ext cx="833437" cy="833438"/>
              <a:chOff x="3176812" y="2273198"/>
              <a:chExt cx="2641825" cy="272623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prstClr val="white"/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  <p:grpSp>
          <p:nvGrpSpPr>
            <p:cNvPr id="38" name="组合 38"/>
            <p:cNvGrpSpPr>
              <a:grpSpLocks/>
            </p:cNvGrpSpPr>
            <p:nvPr/>
          </p:nvGrpSpPr>
          <p:grpSpPr bwMode="auto">
            <a:xfrm>
              <a:off x="7161213" y="4572177"/>
              <a:ext cx="465703" cy="430321"/>
              <a:chOff x="2438399" y="4906963"/>
              <a:chExt cx="465137" cy="430213"/>
            </a:xfrm>
            <a:solidFill>
              <a:schemeClr val="bg1"/>
            </a:solidFill>
          </p:grpSpPr>
          <p:sp>
            <p:nvSpPr>
              <p:cNvPr id="40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66236 w 351"/>
                  <a:gd name="T1" fmla="*/ 156924 h 353"/>
                  <a:gd name="T2" fmla="*/ 112798 w 351"/>
                  <a:gd name="T3" fmla="*/ 78134 h 353"/>
                  <a:gd name="T4" fmla="*/ 153458 w 351"/>
                  <a:gd name="T5" fmla="*/ 99145 h 353"/>
                  <a:gd name="T6" fmla="*/ 123291 w 351"/>
                  <a:gd name="T7" fmla="*/ 0 h 353"/>
                  <a:gd name="T8" fmla="*/ 656 w 351"/>
                  <a:gd name="T9" fmla="*/ 20354 h 353"/>
                  <a:gd name="T10" fmla="*/ 36725 w 351"/>
                  <a:gd name="T11" fmla="*/ 39395 h 353"/>
                  <a:gd name="T12" fmla="*/ 9181 w 351"/>
                  <a:gd name="T13" fmla="*/ 80760 h 353"/>
                  <a:gd name="T14" fmla="*/ 19018 w 351"/>
                  <a:gd name="T15" fmla="*/ 131974 h 353"/>
                  <a:gd name="T16" fmla="*/ 78696 w 351"/>
                  <a:gd name="T17" fmla="*/ 217987 h 353"/>
                  <a:gd name="T18" fmla="*/ 66236 w 351"/>
                  <a:gd name="T19" fmla="*/ 156924 h 353"/>
                  <a:gd name="T20" fmla="*/ 219038 w 351"/>
                  <a:gd name="T21" fmla="*/ 140509 h 353"/>
                  <a:gd name="T22" fmla="*/ 219038 w 351"/>
                  <a:gd name="T23" fmla="*/ 140509 h 353"/>
                  <a:gd name="T24" fmla="*/ 86566 w 351"/>
                  <a:gd name="T25" fmla="*/ 145106 h 353"/>
                  <a:gd name="T26" fmla="*/ 81975 w 351"/>
                  <a:gd name="T27" fmla="*/ 185157 h 353"/>
                  <a:gd name="T28" fmla="*/ 94436 w 351"/>
                  <a:gd name="T29" fmla="*/ 223239 h 353"/>
                  <a:gd name="T30" fmla="*/ 121324 w 351"/>
                  <a:gd name="T31" fmla="*/ 231775 h 353"/>
                  <a:gd name="T32" fmla="*/ 230187 w 351"/>
                  <a:gd name="T33" fmla="*/ 226522 h 353"/>
                  <a:gd name="T34" fmla="*/ 219038 w 351"/>
                  <a:gd name="T35" fmla="*/ 140509 h 3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1"/>
                  <a:gd name="T55" fmla="*/ 0 h 353"/>
                  <a:gd name="T56" fmla="*/ 351 w 351"/>
                  <a:gd name="T57" fmla="*/ 353 h 3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41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145669 w 450"/>
                  <a:gd name="T1" fmla="*/ 27534 h 247"/>
                  <a:gd name="T2" fmla="*/ 187008 w 450"/>
                  <a:gd name="T3" fmla="*/ 111446 h 247"/>
                  <a:gd name="T4" fmla="*/ 148294 w 450"/>
                  <a:gd name="T5" fmla="*/ 132425 h 247"/>
                  <a:gd name="T6" fmla="*/ 263123 w 450"/>
                  <a:gd name="T7" fmla="*/ 148158 h 247"/>
                  <a:gd name="T8" fmla="*/ 295275 w 450"/>
                  <a:gd name="T9" fmla="*/ 53101 h 247"/>
                  <a:gd name="T10" fmla="*/ 260498 w 450"/>
                  <a:gd name="T11" fmla="*/ 72112 h 247"/>
                  <a:gd name="T12" fmla="*/ 240157 w 450"/>
                  <a:gd name="T13" fmla="*/ 24912 h 247"/>
                  <a:gd name="T14" fmla="*/ 192257 w 450"/>
                  <a:gd name="T15" fmla="*/ 3278 h 247"/>
                  <a:gd name="T16" fmla="*/ 87926 w 450"/>
                  <a:gd name="T17" fmla="*/ 1967 h 247"/>
                  <a:gd name="T18" fmla="*/ 145669 w 450"/>
                  <a:gd name="T19" fmla="*/ 27534 h 247"/>
                  <a:gd name="T20" fmla="*/ 78084 w 450"/>
                  <a:gd name="T21" fmla="*/ 161925 h 247"/>
                  <a:gd name="T22" fmla="*/ 78084 w 450"/>
                  <a:gd name="T23" fmla="*/ 161925 h 247"/>
                  <a:gd name="T24" fmla="*/ 145013 w 450"/>
                  <a:gd name="T25" fmla="*/ 51134 h 247"/>
                  <a:gd name="T26" fmla="*/ 113517 w 450"/>
                  <a:gd name="T27" fmla="*/ 24256 h 247"/>
                  <a:gd name="T28" fmla="*/ 75459 w 450"/>
                  <a:gd name="T29" fmla="*/ 11800 h 247"/>
                  <a:gd name="T30" fmla="*/ 53806 w 450"/>
                  <a:gd name="T31" fmla="*/ 28845 h 247"/>
                  <a:gd name="T32" fmla="*/ 0 w 450"/>
                  <a:gd name="T33" fmla="*/ 121280 h 247"/>
                  <a:gd name="T34" fmla="*/ 78084 w 450"/>
                  <a:gd name="T35" fmla="*/ 161925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247"/>
                  <a:gd name="T56" fmla="*/ 450 w 450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42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166824 w 324"/>
                  <a:gd name="T1" fmla="*/ 172613 h 453"/>
                  <a:gd name="T2" fmla="*/ 74289 w 324"/>
                  <a:gd name="T3" fmla="*/ 174590 h 453"/>
                  <a:gd name="T4" fmla="*/ 68424 w 324"/>
                  <a:gd name="T5" fmla="*/ 130448 h 453"/>
                  <a:gd name="T6" fmla="*/ 0 w 324"/>
                  <a:gd name="T7" fmla="*/ 218073 h 453"/>
                  <a:gd name="T8" fmla="*/ 89277 w 324"/>
                  <a:gd name="T9" fmla="*/ 298450 h 453"/>
                  <a:gd name="T10" fmla="*/ 84715 w 324"/>
                  <a:gd name="T11" fmla="*/ 258261 h 453"/>
                  <a:gd name="T12" fmla="*/ 134893 w 324"/>
                  <a:gd name="T13" fmla="*/ 259579 h 453"/>
                  <a:gd name="T14" fmla="*/ 172689 w 324"/>
                  <a:gd name="T15" fmla="*/ 224661 h 453"/>
                  <a:gd name="T16" fmla="*/ 211137 w 324"/>
                  <a:gd name="T17" fmla="*/ 130448 h 453"/>
                  <a:gd name="T18" fmla="*/ 166824 w 324"/>
                  <a:gd name="T19" fmla="*/ 172613 h 453"/>
                  <a:gd name="T20" fmla="*/ 66469 w 324"/>
                  <a:gd name="T21" fmla="*/ 54024 h 453"/>
                  <a:gd name="T22" fmla="*/ 66469 w 324"/>
                  <a:gd name="T23" fmla="*/ 54024 h 453"/>
                  <a:gd name="T24" fmla="*/ 145320 w 324"/>
                  <a:gd name="T25" fmla="*/ 162072 h 453"/>
                  <a:gd name="T26" fmla="*/ 181812 w 324"/>
                  <a:gd name="T27" fmla="*/ 144284 h 453"/>
                  <a:gd name="T28" fmla="*/ 206575 w 324"/>
                  <a:gd name="T29" fmla="*/ 114636 h 453"/>
                  <a:gd name="T30" fmla="*/ 198756 w 324"/>
                  <a:gd name="T31" fmla="*/ 88283 h 453"/>
                  <a:gd name="T32" fmla="*/ 132286 w 324"/>
                  <a:gd name="T33" fmla="*/ 0 h 453"/>
                  <a:gd name="T34" fmla="*/ 66469 w 324"/>
                  <a:gd name="T35" fmla="*/ 54024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4"/>
                  <a:gd name="T55" fmla="*/ 0 h 453"/>
                  <a:gd name="T56" fmla="*/ 324 w 324"/>
                  <a:gd name="T57" fmla="*/ 453 h 4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0F88FD17-1B91-4FE4-8660-352447D17CBB}"/>
              </a:ext>
            </a:extLst>
          </p:cNvPr>
          <p:cNvSpPr/>
          <p:nvPr/>
        </p:nvSpPr>
        <p:spPr>
          <a:xfrm>
            <a:off x="746194" y="565350"/>
            <a:ext cx="2365337" cy="64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1.3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初步计划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E7238EF-9D95-4C9D-AAC5-1491BA214630}"/>
              </a:ext>
            </a:extLst>
          </p:cNvPr>
          <p:cNvSpPr/>
          <p:nvPr/>
        </p:nvSpPr>
        <p:spPr>
          <a:xfrm>
            <a:off x="1385066" y="1223581"/>
            <a:ext cx="236533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有监督回归的问题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grpSp>
        <p:nvGrpSpPr>
          <p:cNvPr id="47" name="Group 131">
            <a:extLst>
              <a:ext uri="{FF2B5EF4-FFF2-40B4-BE49-F238E27FC236}">
                <a16:creationId xmlns:a16="http://schemas.microsoft.com/office/drawing/2014/main" id="{31975E97-C047-40E8-9393-7E247D8DF9AA}"/>
              </a:ext>
            </a:extLst>
          </p:cNvPr>
          <p:cNvGrpSpPr>
            <a:grpSpLocks noChangeAspect="1"/>
          </p:cNvGrpSpPr>
          <p:nvPr/>
        </p:nvGrpSpPr>
        <p:grpSpPr>
          <a:xfrm>
            <a:off x="4939151" y="5357960"/>
            <a:ext cx="927145" cy="927922"/>
            <a:chOff x="5244691" y="3613920"/>
            <a:chExt cx="648499" cy="649042"/>
          </a:xfrm>
        </p:grpSpPr>
        <p:sp>
          <p:nvSpPr>
            <p:cNvPr id="48" name="Oval 128">
              <a:extLst>
                <a:ext uri="{FF2B5EF4-FFF2-40B4-BE49-F238E27FC236}">
                  <a16:creationId xmlns:a16="http://schemas.microsoft.com/office/drawing/2014/main" id="{7C9DF0CD-4555-4957-AC43-22E0BFA13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50" name="Oval 121">
              <a:extLst>
                <a:ext uri="{FF2B5EF4-FFF2-40B4-BE49-F238E27FC236}">
                  <a16:creationId xmlns:a16="http://schemas.microsoft.com/office/drawing/2014/main" id="{08B81B1C-0091-4DA1-8001-868FE5252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4" name="组合 15">
            <a:extLst>
              <a:ext uri="{FF2B5EF4-FFF2-40B4-BE49-F238E27FC236}">
                <a16:creationId xmlns:a16="http://schemas.microsoft.com/office/drawing/2014/main" id="{5EC2C3F4-959F-4330-B23C-078A7124215F}"/>
              </a:ext>
            </a:extLst>
          </p:cNvPr>
          <p:cNvGrpSpPr/>
          <p:nvPr/>
        </p:nvGrpSpPr>
        <p:grpSpPr>
          <a:xfrm>
            <a:off x="1176934" y="5008931"/>
            <a:ext cx="3869195" cy="1629821"/>
            <a:chOff x="2026005" y="4382357"/>
            <a:chExt cx="2841876" cy="162982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9939923-E8D0-4733-8B1D-4821F5CB5EF3}"/>
                </a:ext>
              </a:extLst>
            </p:cNvPr>
            <p:cNvSpPr/>
            <p:nvPr/>
          </p:nvSpPr>
          <p:spPr>
            <a:xfrm>
              <a:off x="2026005" y="4855323"/>
              <a:ext cx="2841876" cy="11568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选择适合的精确度指标对模型进行评估，利用网格搜索找到最佳的超参数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56" name="Rectangle 84">
              <a:extLst>
                <a:ext uri="{FF2B5EF4-FFF2-40B4-BE49-F238E27FC236}">
                  <a16:creationId xmlns:a16="http://schemas.microsoft.com/office/drawing/2014/main" id="{FD19B2B5-8FD9-4557-BB82-044B060E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140" y="4382357"/>
              <a:ext cx="2489742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模型评估及超参优化</a:t>
              </a:r>
            </a:p>
          </p:txBody>
        </p:sp>
      </p:grpSp>
      <p:sp>
        <p:nvSpPr>
          <p:cNvPr id="57" name="Freeform 137">
            <a:extLst>
              <a:ext uri="{FF2B5EF4-FFF2-40B4-BE49-F238E27FC236}">
                <a16:creationId xmlns:a16="http://schemas.microsoft.com/office/drawing/2014/main" id="{B4369BCD-D24D-46C0-B7F1-6099B9971146}"/>
              </a:ext>
            </a:extLst>
          </p:cNvPr>
          <p:cNvSpPr>
            <a:spLocks noEditPoints="1"/>
          </p:cNvSpPr>
          <p:nvPr/>
        </p:nvSpPr>
        <p:spPr bwMode="auto">
          <a:xfrm>
            <a:off x="5178833" y="5638863"/>
            <a:ext cx="439529" cy="450077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15849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6">
            <a:extLst>
              <a:ext uri="{FF2B5EF4-FFF2-40B4-BE49-F238E27FC236}">
                <a16:creationId xmlns:a16="http://schemas.microsoft.com/office/drawing/2014/main" id="{94C5B588-3E3B-4D01-A3DC-45999A067748}"/>
              </a:ext>
            </a:extLst>
          </p:cNvPr>
          <p:cNvSpPr txBox="1"/>
          <p:nvPr/>
        </p:nvSpPr>
        <p:spPr>
          <a:xfrm>
            <a:off x="1729272" y="1152750"/>
            <a:ext cx="873345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·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分类：混淆矩阵、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recall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precision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AUC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·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回归：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RMSE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MAE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2914671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1.4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评估指标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1C212C-F77B-4AEB-AE5A-357B2A1919B3}"/>
                  </a:ext>
                </a:extLst>
              </p:cNvPr>
              <p:cNvSpPr/>
              <p:nvPr/>
            </p:nvSpPr>
            <p:spPr>
              <a:xfrm>
                <a:off x="665803" y="1472068"/>
                <a:ext cx="10860391" cy="2736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Source Han Sans K Bold" panose="020B0800000000000000" pitchFamily="34" charset="-128"/>
                        </a:rPr>
                        <m:t>𝑹𝑴𝑺𝑬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Source Han Sans K Bold" panose="020B0800000000000000" pitchFamily="34" charset="-128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Source Han Sans K Bold" panose="020B0800000000000000" pitchFamily="34" charset="-128"/>
                            </a:rPr>
                            <m:t>𝑿</m:t>
                          </m:r>
                          <m:r>
                            <a:rPr lang="en-US" altLang="zh-CN" sz="24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Source Han Sans K Bold" panose="020B0800000000000000" pitchFamily="34" charset="-128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Source Han Sans K Bold" panose="020B0800000000000000" pitchFamily="34" charset="-128"/>
                            </a:rPr>
                            <m:t>𝒉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Source Han Sans K Bold" panose="020B0800000000000000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Source Han Sans K Bold" panose="020B0800000000000000" pitchFamily="34" charset="-128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Source Han Sans K Bold" panose="020B0800000000000000" pitchFamily="34" charset="-128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  <m:t>(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sz="2400" b="1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Source Han Sans K Bold" panose="020B08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ea"/>
                                              <a:sym typeface="Source Han Sans K Bold" panose="020B0800000000000000" pitchFamily="34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ea"/>
                                              <a:sym typeface="Source Han Sans K Bold" panose="020B0800000000000000" pitchFamily="34" charset="-128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ea"/>
                                              <a:sym typeface="Source Han Sans K Bold" panose="020B0800000000000000" pitchFamily="34" charset="-128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Source Han Sans K Bold" panose="020B0800000000000000" pitchFamily="34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Source Han Sans K Bold" panose="020B0800000000000000" pitchFamily="34" charset="-128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Source Han Sans K Bold" panose="020B0800000000000000" pitchFamily="34" charset="-128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Source Han Sans K Bold" panose="020B0800000000000000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m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是数据集中实例的数量，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𝒉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Source Han Sans K Bold" panose="020B0800000000000000" pitchFamily="34" charset="-128"/>
                      </a:rPr>
                      <m:t>)</m:t>
                    </m:r>
                    <m:r>
                      <a:rPr lang="zh-CN" altLang="en-US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Source Han Sans K Bold" panose="020B0800000000000000" pitchFamily="34" charset="-128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是预测值，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是特征向量，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Source Han Sans K Bold" panose="020B0800000000000000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是对应的标签</a:t>
                </a:r>
                <a:endPara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1C212C-F77B-4AEB-AE5A-357B2A191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3" y="1472068"/>
                <a:ext cx="10860391" cy="2736390"/>
              </a:xfrm>
              <a:prstGeom prst="rect">
                <a:avLst/>
              </a:prstGeom>
              <a:blipFill>
                <a:blip r:embed="rId3"/>
                <a:stretch>
                  <a:fillRect l="-842" b="-4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BA1D9D0-5993-43CD-9416-332691B4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04" y="4304143"/>
            <a:ext cx="1980952" cy="14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16D7B-F2A6-4EDA-ADD6-166516DD1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513" y="4650932"/>
            <a:ext cx="2033485" cy="7349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2D2FCB8-B70A-4C27-8278-61B2E18AD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584" y="4739443"/>
            <a:ext cx="3124663" cy="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63DAF1A-6A5C-4E05-8C05-AE7BF4F37D00}"/>
              </a:ext>
            </a:extLst>
          </p:cNvPr>
          <p:cNvSpPr/>
          <p:nvPr/>
        </p:nvSpPr>
        <p:spPr>
          <a:xfrm>
            <a:off x="2488079" y="3507799"/>
            <a:ext cx="214532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dist"/>
            <a:r>
              <a:rPr lang="zh-CN" altLang="en-US" sz="3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数据采集</a:t>
            </a:r>
            <a:endParaRPr lang="en-US" altLang="zh-CN" sz="3733" b="1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1A323A-E559-4006-A6BD-3778FB99FCFA}"/>
              </a:ext>
            </a:extLst>
          </p:cNvPr>
          <p:cNvSpPr txBox="1"/>
          <p:nvPr/>
        </p:nvSpPr>
        <p:spPr>
          <a:xfrm>
            <a:off x="1668073" y="4155869"/>
            <a:ext cx="3772392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获取相关的数据信息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AB186-ED2A-40E6-BBBB-A86FD6C0B66C}"/>
              </a:ext>
            </a:extLst>
          </p:cNvPr>
          <p:cNvSpPr/>
          <p:nvPr/>
        </p:nvSpPr>
        <p:spPr>
          <a:xfrm>
            <a:off x="2896183" y="2084320"/>
            <a:ext cx="1316172" cy="13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A189E-7669-4054-A839-505D136B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68" y="32552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24721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1BA4EA6-47F4-48EB-A8C6-DCCB917E92A2}"/>
              </a:ext>
            </a:extLst>
          </p:cNvPr>
          <p:cNvSpPr/>
          <p:nvPr/>
        </p:nvSpPr>
        <p:spPr>
          <a:xfrm>
            <a:off x="3170631" y="2886075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3C044-0292-4954-90B4-6C8AA479A152}"/>
              </a:ext>
            </a:extLst>
          </p:cNvPr>
          <p:cNvSpPr/>
          <p:nvPr/>
        </p:nvSpPr>
        <p:spPr>
          <a:xfrm>
            <a:off x="3170631" y="4121830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13C0A4-1DCF-4FEF-968B-B7DDEE7CF54D}"/>
              </a:ext>
            </a:extLst>
          </p:cNvPr>
          <p:cNvSpPr/>
          <p:nvPr/>
        </p:nvSpPr>
        <p:spPr>
          <a:xfrm>
            <a:off x="6246543" y="2886075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D83F35-E801-42FB-891C-10F80183827B}"/>
              </a:ext>
            </a:extLst>
          </p:cNvPr>
          <p:cNvSpPr/>
          <p:nvPr/>
        </p:nvSpPr>
        <p:spPr>
          <a:xfrm>
            <a:off x="6246542" y="4121830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Source Han Sans K Bold" panose="020B0800000000000000" pitchFamily="34" charset="-128"/>
              <a:ea typeface="Source Han Sans K Bold" panose="020B0800000000000000" pitchFamily="34" charset="-128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94C5B588-3E3B-4D01-A3DC-45999A067748}"/>
              </a:ext>
            </a:extLst>
          </p:cNvPr>
          <p:cNvSpPr txBox="1"/>
          <p:nvPr/>
        </p:nvSpPr>
        <p:spPr>
          <a:xfrm>
            <a:off x="1455578" y="1314601"/>
            <a:ext cx="438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通过一些开放的资源库获取数据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DCC1D21-E44A-4ED5-917C-45C665ECC2F4}"/>
              </a:ext>
            </a:extLst>
          </p:cNvPr>
          <p:cNvGrpSpPr/>
          <p:nvPr/>
        </p:nvGrpSpPr>
        <p:grpSpPr>
          <a:xfrm>
            <a:off x="3786170" y="2747233"/>
            <a:ext cx="2461644" cy="845820"/>
            <a:chOff x="11784" y="3235"/>
            <a:chExt cx="1767" cy="1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3422C1-6FCB-4799-B879-886F5172EEAF}"/>
                </a:ext>
              </a:extLst>
            </p:cNvPr>
            <p:cNvSpPr txBox="1"/>
            <p:nvPr/>
          </p:nvSpPr>
          <p:spPr>
            <a:xfrm>
              <a:off x="11784" y="3743"/>
              <a:ext cx="1638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hlinkClick r:id="rId3"/>
                </a:rPr>
                <a:t>https://</a:t>
              </a:r>
              <a:r>
                <a:rPr lang="en-US" altLang="zh-CN" sz="1200" dirty="0" err="1">
                  <a:hlinkClick r:id="rId3"/>
                </a:rPr>
                <a:t>archive.ics.uci.edu</a:t>
              </a:r>
              <a:r>
                <a:rPr lang="en-US" altLang="zh-CN" sz="1200" dirty="0">
                  <a:hlinkClick r:id="rId3"/>
                </a:rPr>
                <a:t>/ml/</a:t>
              </a:r>
              <a:r>
                <a:rPr lang="en-US" altLang="zh-CN" sz="1200" dirty="0" err="1">
                  <a:hlinkClick r:id="rId3"/>
                </a:rPr>
                <a:t>index.php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33DB1466-E6B9-499F-9FB7-203044492106}"/>
                </a:ext>
              </a:extLst>
            </p:cNvPr>
            <p:cNvSpPr txBox="1"/>
            <p:nvPr/>
          </p:nvSpPr>
          <p:spPr>
            <a:xfrm>
              <a:off x="11804" y="3235"/>
              <a:ext cx="174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UCi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机器学习数据仓库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12A2A6-2268-4030-809B-86E6A3B99361}"/>
              </a:ext>
            </a:extLst>
          </p:cNvPr>
          <p:cNvGrpSpPr/>
          <p:nvPr/>
        </p:nvGrpSpPr>
        <p:grpSpPr>
          <a:xfrm>
            <a:off x="6859033" y="2743423"/>
            <a:ext cx="2283325" cy="652780"/>
            <a:chOff x="11884" y="3191"/>
            <a:chExt cx="1639" cy="102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521503-66C0-45CC-97F6-8E3DD44AACFC}"/>
                </a:ext>
              </a:extLst>
            </p:cNvPr>
            <p:cNvSpPr txBox="1"/>
            <p:nvPr/>
          </p:nvSpPr>
          <p:spPr>
            <a:xfrm>
              <a:off x="11884" y="3744"/>
              <a:ext cx="1638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hlinkClick r:id="rId4"/>
                </a:rPr>
                <a:t>https://</a:t>
              </a:r>
              <a:r>
                <a:rPr lang="en-US" altLang="zh-CN" sz="1200" dirty="0" err="1">
                  <a:hlinkClick r:id="rId4"/>
                </a:rPr>
                <a:t>www.kaggle.com</a:t>
              </a:r>
              <a:r>
                <a:rPr lang="en-US" altLang="zh-CN" sz="1200" dirty="0">
                  <a:hlinkClick r:id="rId4"/>
                </a:rPr>
                <a:t>/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896AFD77-7D1B-4506-801A-D1F08DFCD473}"/>
                </a:ext>
              </a:extLst>
            </p:cNvPr>
            <p:cNvSpPr txBox="1"/>
            <p:nvPr/>
          </p:nvSpPr>
          <p:spPr>
            <a:xfrm>
              <a:off x="11884" y="3191"/>
              <a:ext cx="163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Kaggle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数据集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987ED9A-9D40-4E21-9385-DF15B44019CE}"/>
              </a:ext>
            </a:extLst>
          </p:cNvPr>
          <p:cNvGrpSpPr/>
          <p:nvPr/>
        </p:nvGrpSpPr>
        <p:grpSpPr>
          <a:xfrm>
            <a:off x="3851863" y="4088979"/>
            <a:ext cx="2283325" cy="652780"/>
            <a:chOff x="11884" y="3191"/>
            <a:chExt cx="1639" cy="102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07B6101-6922-4F69-AC46-E00FB510ADA1}"/>
                </a:ext>
              </a:extLst>
            </p:cNvPr>
            <p:cNvSpPr txBox="1"/>
            <p:nvPr/>
          </p:nvSpPr>
          <p:spPr>
            <a:xfrm>
              <a:off x="11884" y="3744"/>
              <a:ext cx="1638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hlinkClick r:id="rId5"/>
                </a:rPr>
                <a:t>http://</a:t>
              </a:r>
              <a:r>
                <a:rPr lang="en-US" altLang="zh-CN" sz="1200" dirty="0" err="1">
                  <a:hlinkClick r:id="rId5"/>
                </a:rPr>
                <a:t>dataportals.org</a:t>
              </a:r>
              <a:r>
                <a:rPr lang="en-US" altLang="zh-CN" sz="1200" dirty="0">
                  <a:hlinkClick r:id="rId5"/>
                </a:rPr>
                <a:t>/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37" name="TextBox 76">
              <a:extLst>
                <a:ext uri="{FF2B5EF4-FFF2-40B4-BE49-F238E27FC236}">
                  <a16:creationId xmlns:a16="http://schemas.microsoft.com/office/drawing/2014/main" id="{A86F8D2C-2FC4-4B9C-97CF-56B02E83AD50}"/>
                </a:ext>
              </a:extLst>
            </p:cNvPr>
            <p:cNvSpPr txBox="1"/>
            <p:nvPr/>
          </p:nvSpPr>
          <p:spPr>
            <a:xfrm>
              <a:off x="11884" y="3191"/>
              <a:ext cx="163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dataportals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F942BB-D4BF-4E04-9E45-6D258BCFB9FD}"/>
              </a:ext>
            </a:extLst>
          </p:cNvPr>
          <p:cNvGrpSpPr/>
          <p:nvPr/>
        </p:nvGrpSpPr>
        <p:grpSpPr>
          <a:xfrm>
            <a:off x="6859033" y="4071046"/>
            <a:ext cx="2283325" cy="652780"/>
            <a:chOff x="11884" y="3191"/>
            <a:chExt cx="1639" cy="102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14CFC8-BFA8-403F-BD53-489301DC546F}"/>
                </a:ext>
              </a:extLst>
            </p:cNvPr>
            <p:cNvSpPr txBox="1"/>
            <p:nvPr/>
          </p:nvSpPr>
          <p:spPr>
            <a:xfrm>
              <a:off x="11884" y="3744"/>
              <a:ext cx="1638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hlinkClick r:id="rId6"/>
                </a:rPr>
                <a:t>https://</a:t>
              </a:r>
              <a:r>
                <a:rPr lang="en-US" altLang="zh-CN" sz="1200" dirty="0" err="1">
                  <a:hlinkClick r:id="rId6"/>
                </a:rPr>
                <a:t>opendatamonitor.eu</a:t>
              </a:r>
              <a:r>
                <a:rPr lang="en-US" altLang="zh-CN" sz="1200" dirty="0">
                  <a:hlinkClick r:id="rId6"/>
                </a:rPr>
                <a:t>/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40" name="TextBox 76">
              <a:extLst>
                <a:ext uri="{FF2B5EF4-FFF2-40B4-BE49-F238E27FC236}">
                  <a16:creationId xmlns:a16="http://schemas.microsoft.com/office/drawing/2014/main" id="{60F6544C-286E-407B-B7A0-4956614240DF}"/>
                </a:ext>
              </a:extLst>
            </p:cNvPr>
            <p:cNvSpPr txBox="1"/>
            <p:nvPr/>
          </p:nvSpPr>
          <p:spPr>
            <a:xfrm>
              <a:off x="11884" y="3191"/>
              <a:ext cx="163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K Bold" panose="020B0800000000000000" pitchFamily="34" charset="-128"/>
                  <a:ea typeface="Source Han Sans K Bold" panose="020B0800000000000000" pitchFamily="34" charset="-128"/>
                  <a:cs typeface="+mn-ea"/>
                  <a:sym typeface="Source Han Sans K Bold" panose="020B0800000000000000" pitchFamily="34" charset="-128"/>
                </a:rPr>
                <a:t>opendatamonitor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cs typeface="+mn-ea"/>
                <a:sym typeface="Source Han Sans K Bold" panose="020B0800000000000000" pitchFamily="34" charset="-128"/>
              </a:endParaRPr>
            </a:p>
          </p:txBody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D9A70C2F-9E00-42FC-B13E-42150915D9F1}"/>
              </a:ext>
            </a:extLst>
          </p:cNvPr>
          <p:cNvSpPr txBox="1"/>
          <p:nvPr/>
        </p:nvSpPr>
        <p:spPr>
          <a:xfrm>
            <a:off x="798885" y="600291"/>
            <a:ext cx="3307894" cy="5524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Source Han Sans K Bold" panose="020B0800000000000000" pitchFamily="34" charset="-128"/>
              </a:rPr>
              <a:t>数据获取的方式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Source Han Sans K Bold" panose="020B08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854D39-2738-4634-A1F0-97EF6D2B6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357" y="1720808"/>
            <a:ext cx="9296065" cy="4040857"/>
          </a:xfrm>
          <a:prstGeom prst="rect">
            <a:avLst/>
          </a:prstGeom>
        </p:spPr>
      </p:pic>
      <p:sp>
        <p:nvSpPr>
          <p:cNvPr id="4" name="AutoShape 2" descr="D:\%E6%9C%89%E9%81%93%E4%BA%91%E7%AC%94%E8%AE%B0\smqkylin@163.com\12c77ca0cfb74bb28d77795b0260ce88\clipboard.png">
            <a:extLst>
              <a:ext uri="{FF2B5EF4-FFF2-40B4-BE49-F238E27FC236}">
                <a16:creationId xmlns:a16="http://schemas.microsoft.com/office/drawing/2014/main" id="{F1CA61BE-1D56-4A65-88C4-AB925578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5F2DA-1093-4622-9865-07820DC81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873" y="1738905"/>
            <a:ext cx="9666287" cy="40768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1750B-6281-4B3C-88E5-99E027C64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584" y="1208959"/>
            <a:ext cx="10736422" cy="4768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202157-7129-4B77-A877-F21914BA2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0" y="1275904"/>
            <a:ext cx="11087282" cy="49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千图网海量PPT模板www.58pic.com​​">
  <a:themeElements>
    <a:clrScheme name="自定义 501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34727F"/>
      </a:accent1>
      <a:accent2>
        <a:srgbClr val="595959"/>
      </a:accent2>
      <a:accent3>
        <a:srgbClr val="34727F"/>
      </a:accent3>
      <a:accent4>
        <a:srgbClr val="595959"/>
      </a:accent4>
      <a:accent5>
        <a:srgbClr val="34727F"/>
      </a:accent5>
      <a:accent6>
        <a:srgbClr val="595959"/>
      </a:accent6>
      <a:hlink>
        <a:srgbClr val="168BBA"/>
      </a:hlink>
      <a:folHlink>
        <a:srgbClr val="680000"/>
      </a:folHlink>
    </a:clrScheme>
    <a:fontScheme name="vaaottbv">
      <a:majorFont>
        <a:latin typeface="Source Han Sans K Bold" panose="020F0302020204030204"/>
        <a:ea typeface="Source Han Sans K Bold"/>
        <a:cs typeface=""/>
      </a:majorFont>
      <a:minorFont>
        <a:latin typeface="Source Han Sans K Bold" panose="020F0502020204030204"/>
        <a:ea typeface="Source Han Sans K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4453</Words>
  <Application>Microsoft Office PowerPoint</Application>
  <PresentationFormat>宽屏</PresentationFormat>
  <Paragraphs>351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Source Han Sans K Bold</vt:lpstr>
      <vt:lpstr>等线</vt:lpstr>
      <vt:lpstr>华文新魏</vt:lpstr>
      <vt:lpstr>微软雅黑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Kylin</cp:lastModifiedBy>
  <cp:revision>284</cp:revision>
  <dcterms:created xsi:type="dcterms:W3CDTF">2018-04-10T08:10:31Z</dcterms:created>
  <dcterms:modified xsi:type="dcterms:W3CDTF">2019-10-11T04:23:14Z</dcterms:modified>
</cp:coreProperties>
</file>