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  <p:sldMasterId id="2147483706" r:id="rId2"/>
  </p:sldMasterIdLst>
  <p:notesMasterIdLst>
    <p:notesMasterId r:id="rId45"/>
  </p:notesMasterIdLst>
  <p:handoutMasterIdLst>
    <p:handoutMasterId r:id="rId46"/>
  </p:handoutMasterIdLst>
  <p:sldIdLst>
    <p:sldId id="2528" r:id="rId3"/>
    <p:sldId id="2529" r:id="rId4"/>
    <p:sldId id="2530" r:id="rId5"/>
    <p:sldId id="2560" r:id="rId6"/>
    <p:sldId id="2564" r:id="rId7"/>
    <p:sldId id="2565" r:id="rId8"/>
    <p:sldId id="2566" r:id="rId9"/>
    <p:sldId id="2568" r:id="rId10"/>
    <p:sldId id="2567" r:id="rId11"/>
    <p:sldId id="2569" r:id="rId12"/>
    <p:sldId id="2555" r:id="rId13"/>
    <p:sldId id="2570" r:id="rId14"/>
    <p:sldId id="2544" r:id="rId15"/>
    <p:sldId id="2571" r:id="rId16"/>
    <p:sldId id="2572" r:id="rId17"/>
    <p:sldId id="2573" r:id="rId18"/>
    <p:sldId id="2574" r:id="rId19"/>
    <p:sldId id="2575" r:id="rId20"/>
    <p:sldId id="2576" r:id="rId21"/>
    <p:sldId id="2577" r:id="rId22"/>
    <p:sldId id="2579" r:id="rId23"/>
    <p:sldId id="2580" r:id="rId24"/>
    <p:sldId id="2581" r:id="rId25"/>
    <p:sldId id="2582" r:id="rId26"/>
    <p:sldId id="2583" r:id="rId27"/>
    <p:sldId id="2584" r:id="rId28"/>
    <p:sldId id="2585" r:id="rId29"/>
    <p:sldId id="2586" r:id="rId30"/>
    <p:sldId id="2587" r:id="rId31"/>
    <p:sldId id="2588" r:id="rId32"/>
    <p:sldId id="2589" r:id="rId33"/>
    <p:sldId id="2590" r:id="rId34"/>
    <p:sldId id="2591" r:id="rId35"/>
    <p:sldId id="2593" r:id="rId36"/>
    <p:sldId id="2592" r:id="rId37"/>
    <p:sldId id="2594" r:id="rId38"/>
    <p:sldId id="2595" r:id="rId39"/>
    <p:sldId id="2557" r:id="rId40"/>
    <p:sldId id="2597" r:id="rId41"/>
    <p:sldId id="2598" r:id="rId42"/>
    <p:sldId id="2563" r:id="rId43"/>
    <p:sldId id="2562" r:id="rId44"/>
  </p:sldIdLst>
  <p:sldSz cx="12858750" cy="7232650"/>
  <p:notesSz cx="6858000" cy="9144000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DE45"/>
    <a:srgbClr val="000000"/>
    <a:srgbClr val="FFFFFF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78" autoAdjust="0"/>
  </p:normalViewPr>
  <p:slideViewPr>
    <p:cSldViewPr>
      <p:cViewPr varScale="1">
        <p:scale>
          <a:sx n="80" d="100"/>
          <a:sy n="80" d="100"/>
        </p:scale>
        <p:origin x="605" y="67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1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13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 smtClean="0"/>
              <a:t>下面展示了一些来自 </a:t>
            </a:r>
            <a:r>
              <a:rPr lang="en-US" altLang="zh-CN" sz="1400" dirty="0" smtClean="0"/>
              <a:t>MNIST </a:t>
            </a:r>
            <a:r>
              <a:rPr lang="zh-CN" altLang="en-US" sz="1400" dirty="0" smtClean="0"/>
              <a:t>数据集的图片。当你处理更加复杂的分类任务的时候，它会让你更有感觉。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2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37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12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018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13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634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个人觉得这里有点问题，从多方查到的资料来看，初始模型是不能预先训练的，至多传入超参数组合。</a:t>
            </a: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14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81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个人觉得这里有点问题，从多方查到的资料来看，初始模型是不能预先训练的，至多传入超参数组合。</a:t>
            </a: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15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42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16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9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17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38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18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797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19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894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9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20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192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21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062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22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974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23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167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24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891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25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536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26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168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27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925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28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007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29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1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99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30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961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31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71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63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33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904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34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22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35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36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05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没错，这个笨的分类器也有 </a:t>
            </a:r>
            <a:r>
              <a:rPr lang="en-US" altLang="zh-CN" sz="1400" dirty="0" smtClean="0"/>
              <a:t>90% </a:t>
            </a:r>
            <a:r>
              <a:rPr lang="zh-CN" altLang="en-US" sz="1400" dirty="0" smtClean="0"/>
              <a:t>的精度。这是因为只有 </a:t>
            </a:r>
            <a:r>
              <a:rPr lang="en-US" altLang="zh-CN" sz="1400" dirty="0" smtClean="0"/>
              <a:t>10% </a:t>
            </a:r>
            <a:r>
              <a:rPr lang="zh-CN" altLang="en-US" sz="1400" dirty="0" smtClean="0"/>
              <a:t>的图片是数字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，所以你总是猜测某张图片不是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，你也会有</a:t>
            </a:r>
            <a:r>
              <a:rPr lang="en-US" altLang="zh-CN" sz="1400" dirty="0" smtClean="0"/>
              <a:t>90%</a:t>
            </a:r>
            <a:r>
              <a:rPr lang="zh-CN" altLang="en-US" sz="1400" smtClean="0"/>
              <a:t>的可能性是对的。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37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44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4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左边两个</a:t>
            </a:r>
            <a:r>
              <a:rPr lang="en-US" altLang="zh-CN" sz="1400" dirty="0" smtClean="0"/>
              <a:t>5*5</a:t>
            </a:r>
            <a:r>
              <a:rPr lang="zh-CN" altLang="en-US" sz="1400" dirty="0" smtClean="0"/>
              <a:t>的块将数字识别为 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，右边的将数字识别为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。一些被分类器错误分类的数字（比如左下角和右上角的块）是书写地相当差，甚至让人类分类都会觉得很困难（比如第 </a:t>
            </a:r>
            <a:r>
              <a:rPr lang="en-US" altLang="zh-CN" sz="1400" dirty="0" smtClean="0"/>
              <a:t>8 </a:t>
            </a:r>
            <a:r>
              <a:rPr lang="zh-CN" altLang="en-US" sz="1400" dirty="0" smtClean="0"/>
              <a:t>行第 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列的数字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，看起来非常像数字 </a:t>
            </a:r>
            <a:r>
              <a:rPr lang="en-US" altLang="zh-CN" sz="1400" dirty="0" smtClean="0"/>
              <a:t>3 </a:t>
            </a:r>
            <a:r>
              <a:rPr lang="zh-CN" altLang="en-US" sz="1400" dirty="0" smtClean="0"/>
              <a:t>）。但是，大部分被误分类的数字，在我们看来都是显而易见的错误。很难明白为什么分类器会分错。原因是我们使用的简单的</a:t>
            </a:r>
            <a:r>
              <a:rPr lang="en-US" altLang="zh-CN" sz="1400" dirty="0" err="1" smtClean="0"/>
              <a:t>SGDClassifier</a:t>
            </a:r>
            <a:r>
              <a:rPr lang="zh-CN" altLang="en-US" sz="1400" dirty="0" smtClean="0"/>
              <a:t>，这是一个线性模型。它所做的全部工作就是分配一个类权重给每一个像素，然后当它看到一张新的图片，它就将加权的像素强度相加，每个类得到一个新的值。所以，因为 </a:t>
            </a:r>
            <a:r>
              <a:rPr lang="en-US" altLang="zh-CN" sz="1400" dirty="0" smtClean="0"/>
              <a:t>3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5 </a:t>
            </a:r>
            <a:r>
              <a:rPr lang="zh-CN" altLang="en-US" sz="1400" dirty="0" smtClean="0"/>
              <a:t>只有一小部分的像素有差异，这个模型很容易混淆它们。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39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67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左边两个</a:t>
            </a:r>
            <a:r>
              <a:rPr lang="en-US" altLang="zh-CN" sz="1400" dirty="0" smtClean="0"/>
              <a:t>5*5</a:t>
            </a:r>
            <a:r>
              <a:rPr lang="zh-CN" altLang="en-US" sz="1400" dirty="0" smtClean="0"/>
              <a:t>的块将数字识别为 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，右边的将数字识别为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。一些被分类器错误分类的数字（比如左下角和右上角的块）是书写地相当差，甚至让人类分类都会觉得很困难（比如第 </a:t>
            </a:r>
            <a:r>
              <a:rPr lang="en-US" altLang="zh-CN" sz="1400" dirty="0" smtClean="0"/>
              <a:t>8 </a:t>
            </a:r>
            <a:r>
              <a:rPr lang="zh-CN" altLang="en-US" sz="1400" dirty="0" smtClean="0"/>
              <a:t>行第 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列的数字 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，看起来非常像数字 </a:t>
            </a:r>
            <a:r>
              <a:rPr lang="en-US" altLang="zh-CN" sz="1400" dirty="0" smtClean="0"/>
              <a:t>3 </a:t>
            </a:r>
            <a:r>
              <a:rPr lang="zh-CN" altLang="en-US" sz="1400" dirty="0" smtClean="0"/>
              <a:t>）。但是，大部分被误分类的数字，在我们看来都是显而易见的错误。很难明白为什么分类器会分错。原因是我们使用的简单的</a:t>
            </a:r>
            <a:r>
              <a:rPr lang="en-US" altLang="zh-CN" sz="1400" dirty="0" err="1" smtClean="0"/>
              <a:t>SGDClassifier</a:t>
            </a:r>
            <a:r>
              <a:rPr lang="zh-CN" altLang="en-US" sz="1400" dirty="0" smtClean="0"/>
              <a:t>，这是一个线性模型。它所做的全部工作就是分配一个类权重给每一个像素，然后当它看到一张新的图片，它就将加权的像素强度相加，每个类得到一个新的值。所以，因为 </a:t>
            </a:r>
            <a:r>
              <a:rPr lang="en-US" altLang="zh-CN" sz="1400" dirty="0" smtClean="0"/>
              <a:t>3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5 </a:t>
            </a:r>
            <a:r>
              <a:rPr lang="zh-CN" altLang="en-US" sz="1400" dirty="0" smtClean="0"/>
              <a:t>只有一小部分的像素有差异，这个模型很容易混淆它们。</a:t>
            </a:r>
            <a:endParaRPr lang="zh-CN" altLang="en-US" sz="1400" dirty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40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41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9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8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5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1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 smtClean="0"/>
              <a:t>下面展示了一些来自 </a:t>
            </a:r>
            <a:r>
              <a:rPr lang="en-US" altLang="zh-CN" sz="1400" dirty="0" smtClean="0"/>
              <a:t>MNIST </a:t>
            </a:r>
            <a:r>
              <a:rPr lang="zh-CN" altLang="en-US" sz="1400" smtClean="0"/>
              <a:t>数据集的图片。当你处理更加复杂的分类任务的时候，它会让你更有感觉。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80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 smtClean="0"/>
              <a:t>下面展示了一些来自 </a:t>
            </a:r>
            <a:r>
              <a:rPr lang="en-US" altLang="zh-CN" sz="1400" dirty="0" smtClean="0"/>
              <a:t>MNIST </a:t>
            </a:r>
            <a:r>
              <a:rPr lang="zh-CN" altLang="en-US" sz="1400" dirty="0" smtClean="0"/>
              <a:t>数据集的图片。当你处理更加复杂的分类任务的时候，它会让你更有感觉。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5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9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1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8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3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0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4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2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0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22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530684"/>
            <a:ext cx="12858395" cy="2701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450" y="2760238"/>
            <a:ext cx="6419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第三章：分类</a:t>
            </a:r>
            <a:endParaRPr lang="zh-CN" altLang="en-US" sz="3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2593634" y="1384353"/>
            <a:ext cx="767148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 smtClean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CLASSIFICATION</a:t>
            </a:r>
            <a:endParaRPr lang="zh-CN" altLang="en-US" sz="96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219450" y="5758556"/>
            <a:ext cx="641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：张保锐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3635" y="1004719"/>
            <a:ext cx="7671481" cy="2854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023" y="266575"/>
            <a:ext cx="1959704" cy="432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2023" y="635907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MNIST dataset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0784" y="1355017"/>
            <a:ext cx="10677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这个</a:t>
            </a:r>
            <a:r>
              <a:rPr lang="zh-CN" altLang="en-US" sz="1600" dirty="0"/>
              <a:t>分类器有一个好处是能够高效地处理非常大的数据集。这部分原因在于</a:t>
            </a:r>
            <a:r>
              <a:rPr lang="en-US" altLang="zh-CN" sz="1600" dirty="0"/>
              <a:t>SGD</a:t>
            </a:r>
            <a:r>
              <a:rPr lang="zh-CN" altLang="en-US" sz="1600" dirty="0"/>
              <a:t>一次只处理一条数据，这也使得 </a:t>
            </a:r>
            <a:r>
              <a:rPr lang="en-US" altLang="zh-CN" sz="1600" dirty="0"/>
              <a:t>SGD </a:t>
            </a:r>
            <a:r>
              <a:rPr lang="zh-CN" altLang="en-US" sz="1600" dirty="0"/>
              <a:t>适合在线学习（</a:t>
            </a:r>
            <a:r>
              <a:rPr lang="en-US" altLang="zh-CN" sz="1600" dirty="0"/>
              <a:t>online learning</a:t>
            </a:r>
            <a:r>
              <a:rPr lang="zh-CN" altLang="en-US" sz="1600" dirty="0"/>
              <a:t>）。我们在稍后会看到它。让我们创建一个</a:t>
            </a:r>
            <a:r>
              <a:rPr lang="en-US" altLang="zh-CN" sz="1600" dirty="0" err="1"/>
              <a:t>SGDClassifier</a:t>
            </a:r>
            <a:r>
              <a:rPr lang="zh-CN" altLang="en-US" sz="1600" dirty="0"/>
              <a:t>和在整个数据集上训练</a:t>
            </a:r>
            <a:r>
              <a:rPr lang="zh-CN" altLang="en-US" sz="1600" dirty="0" smtClean="0"/>
              <a:t>它：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080784" y="98568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训练一个二分类器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63" y="2608213"/>
            <a:ext cx="94202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046761" y="3319980"/>
            <a:ext cx="6022803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zh-CN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性能的评估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222310" y="2506360"/>
            <a:ext cx="2847254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Performance Measures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5467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770" y="14189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使用交叉验证测量准确性</a:t>
            </a:r>
          </a:p>
        </p:txBody>
      </p:sp>
      <p:sp>
        <p:nvSpPr>
          <p:cNvPr id="2" name="矩形 1"/>
          <p:cNvSpPr/>
          <p:nvPr/>
        </p:nvSpPr>
        <p:spPr>
          <a:xfrm>
            <a:off x="876770" y="850440"/>
            <a:ext cx="11385253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评估一个分类器，通常比评估一个回归器</a:t>
            </a:r>
            <a:r>
              <a:rPr lang="zh-CN" altLang="en-US" sz="1600" dirty="0" smtClean="0"/>
              <a:t>更加复杂。</a:t>
            </a:r>
            <a:r>
              <a:rPr lang="zh-CN" altLang="en-US" sz="1600" dirty="0"/>
              <a:t>所以我们将会花大量的篇幅在这个话题上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876770" y="196150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交叉验证是什么？</a:t>
            </a:r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6769" y="2330841"/>
            <a:ext cx="113852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Cross Validation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是一种评估模型性能的重要方法，主要用于在多个模型中（不同种类模型或同一种类不同超参数组合）挑选出在当前问题场景下表现最优的模型（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model selection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）。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cv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主要分为以下两类：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404040"/>
                </a:solidFill>
                <a:latin typeface="-apple-system"/>
              </a:rPr>
              <a:t>● </a:t>
            </a:r>
            <a:r>
              <a:rPr lang="en-US" altLang="zh-CN" sz="1600" dirty="0" smtClean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折，</a:t>
            </a:r>
            <a:r>
              <a:rPr lang="en-US" altLang="zh-CN" sz="1600" dirty="0" smtClean="0">
                <a:solidFill>
                  <a:srgbClr val="404040"/>
                </a:solidFill>
                <a:latin typeface="-apple-system"/>
              </a:rPr>
              <a:t>K-fold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-apple-system"/>
              </a:rPr>
              <a:t>  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折交叉验证是最基本的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cv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方法，具体方法为，将训练集随机等分为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份，取其中一份为验证集评估模型，其余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k-1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份为训练集训练模型，重复该步骤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次，每次都取一份不同的子集为验证集，最终得到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个不同的模型（不是对一个模型迭代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次）和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个评分，综合这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个模型的表现（平均得分或其他）评估模型在当前问题中的优劣</a:t>
            </a:r>
            <a:r>
              <a:rPr lang="zh-CN" altLang="en-US" sz="1600" dirty="0" smtClean="0">
                <a:solidFill>
                  <a:srgbClr val="404040"/>
                </a:solidFill>
                <a:latin typeface="-apple-system"/>
              </a:rPr>
              <a:t>。</a:t>
            </a:r>
            <a:endParaRPr lang="en-US" altLang="zh-CN" sz="1600" dirty="0" smtClean="0">
              <a:solidFill>
                <a:srgbClr val="40404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值的选取很有讲究，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越大，在训练集上的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Bias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就会越小，但训练集越大会导致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Variance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越大，同时花费的时间越长，所以选取适当大小的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很重要，经验值（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empirical value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）是</a:t>
            </a: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k=10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。</a:t>
            </a:r>
            <a:endParaRPr lang="en-US" altLang="zh-CN" sz="1600" b="0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28" y="773087"/>
            <a:ext cx="10353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5307" y="104188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使用交叉验证测量准确性</a:t>
            </a:r>
          </a:p>
        </p:txBody>
      </p:sp>
      <p:sp>
        <p:nvSpPr>
          <p:cNvPr id="22" name="矩形 21"/>
          <p:cNvSpPr/>
          <p:nvPr/>
        </p:nvSpPr>
        <p:spPr>
          <a:xfrm>
            <a:off x="875307" y="1420820"/>
            <a:ext cx="11385253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●留一法，</a:t>
            </a:r>
            <a:r>
              <a:rPr lang="en-US" altLang="zh-CN" sz="1600" dirty="0"/>
              <a:t>Leave one out</a:t>
            </a:r>
            <a:r>
              <a:rPr lang="zh-CN" altLang="en-US" sz="1600" dirty="0"/>
              <a:t>（</a:t>
            </a:r>
            <a:r>
              <a:rPr lang="en-US" altLang="zh-CN" sz="1600" dirty="0"/>
              <a:t>LOO</a:t>
            </a:r>
            <a:r>
              <a:rPr lang="zh-CN" altLang="en-US" sz="1600" dirty="0" smtClean="0"/>
              <a:t>）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留一法每次在训练集的</a:t>
            </a:r>
            <a:r>
              <a:rPr lang="en-US" altLang="zh-CN" sz="1600" dirty="0"/>
              <a:t>N</a:t>
            </a:r>
            <a:r>
              <a:rPr lang="zh-CN" altLang="en-US" sz="1600" dirty="0"/>
              <a:t>个样本中选一个不同的样本作为验证集，其余样本为训练集，训练得到</a:t>
            </a:r>
            <a:r>
              <a:rPr lang="en-US" altLang="zh-CN" sz="1600" dirty="0"/>
              <a:t>N-1</a:t>
            </a:r>
            <a:r>
              <a:rPr lang="zh-CN" altLang="en-US" sz="1600" dirty="0"/>
              <a:t>个不同的模型。</a:t>
            </a:r>
            <a:r>
              <a:rPr lang="en-US" altLang="zh-CN" sz="1600" dirty="0"/>
              <a:t>LOOCV</a:t>
            </a:r>
            <a:r>
              <a:rPr lang="zh-CN" altLang="en-US" sz="1600" dirty="0"/>
              <a:t>是特殊的</a:t>
            </a:r>
            <a:r>
              <a:rPr lang="en-US" altLang="zh-CN" sz="1600" dirty="0"/>
              <a:t>K-fold</a:t>
            </a:r>
            <a:r>
              <a:rPr lang="zh-CN" altLang="en-US" sz="1600" dirty="0"/>
              <a:t>，当</a:t>
            </a:r>
            <a:r>
              <a:rPr lang="en-US" altLang="zh-CN" sz="1600" dirty="0"/>
              <a:t>K=N</a:t>
            </a:r>
            <a:r>
              <a:rPr lang="zh-CN" altLang="en-US" sz="1600" dirty="0"/>
              <a:t>时，二者相同。</a:t>
            </a:r>
          </a:p>
        </p:txBody>
      </p:sp>
      <p:sp>
        <p:nvSpPr>
          <p:cNvPr id="5" name="矩形 4"/>
          <p:cNvSpPr/>
          <p:nvPr/>
        </p:nvSpPr>
        <p:spPr>
          <a:xfrm>
            <a:off x="859705" y="3760341"/>
            <a:ext cx="11385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交叉验证过程中</a:t>
            </a:r>
            <a:r>
              <a:rPr lang="zh-CN" altLang="en-US" sz="1600" dirty="0" smtClean="0"/>
              <a:t>，相</a:t>
            </a:r>
            <a:r>
              <a:rPr lang="zh-CN" altLang="en-US" sz="1600" dirty="0"/>
              <a:t>较于函数</a:t>
            </a:r>
            <a:r>
              <a:rPr lang="en-US" altLang="zh-CN" sz="1600" dirty="0" err="1"/>
              <a:t>cross_val_score</a:t>
            </a:r>
            <a:r>
              <a:rPr lang="en-US" altLang="zh-CN" sz="1600" dirty="0"/>
              <a:t>()</a:t>
            </a:r>
            <a:r>
              <a:rPr lang="zh-CN" altLang="en-US" sz="1600" dirty="0"/>
              <a:t>或者其他相似函数所提供的</a:t>
            </a:r>
            <a:r>
              <a:rPr lang="zh-CN" altLang="en-US" sz="1600" dirty="0" smtClean="0"/>
              <a:t>功能，</a:t>
            </a:r>
            <a:r>
              <a:rPr lang="zh-CN" altLang="en-US" sz="1600" dirty="0"/>
              <a:t>有时候你会想要</a:t>
            </a:r>
            <a:r>
              <a:rPr lang="zh-CN" altLang="en-US" sz="1600" dirty="0" smtClean="0"/>
              <a:t>控制更多步骤，而不是单单 只要一个结果。</a:t>
            </a:r>
            <a:r>
              <a:rPr lang="zh-CN" altLang="en-US" sz="1600" dirty="0"/>
              <a:t>这种情况下，你可以实现你自己版本的交叉验证。事实上它</a:t>
            </a:r>
            <a:r>
              <a:rPr lang="zh-CN" altLang="en-US" sz="1600" dirty="0" smtClean="0"/>
              <a:t>相当简单。</a:t>
            </a:r>
            <a:r>
              <a:rPr lang="zh-CN" altLang="en-US" sz="1600" dirty="0"/>
              <a:t>以下代码粗略地做了和</a:t>
            </a:r>
            <a:r>
              <a:rPr lang="en-US" altLang="zh-CN" sz="1600" dirty="0" err="1"/>
              <a:t>cross_val_score</a:t>
            </a:r>
            <a:r>
              <a:rPr lang="en-US" altLang="zh-CN" sz="1600" dirty="0"/>
              <a:t>()</a:t>
            </a:r>
            <a:r>
              <a:rPr lang="zh-CN" altLang="en-US" sz="1600" dirty="0"/>
              <a:t>相同的事情，并且输出相同的结果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9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216" y="9063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使用交叉验证测量准确性</a:t>
            </a:r>
          </a:p>
        </p:txBody>
      </p:sp>
      <p:sp>
        <p:nvSpPr>
          <p:cNvPr id="22" name="矩形 21"/>
          <p:cNvSpPr/>
          <p:nvPr/>
        </p:nvSpPr>
        <p:spPr>
          <a:xfrm>
            <a:off x="874216" y="1190736"/>
            <a:ext cx="11385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我们看到</a:t>
            </a:r>
            <a:r>
              <a:rPr lang="zh-CN" altLang="en-US" sz="1600" dirty="0"/>
              <a:t>，笔者在</a:t>
            </a:r>
            <a:r>
              <a:rPr lang="en-US" altLang="zh-CN" sz="1600" dirty="0"/>
              <a:t>cv</a:t>
            </a:r>
            <a:r>
              <a:rPr lang="zh-CN" altLang="en-US" sz="1600" dirty="0"/>
              <a:t>的时候使用了之前在全量训练集上训练过的模型作为了</a:t>
            </a:r>
            <a:r>
              <a:rPr lang="en-US" altLang="zh-CN" sz="1600" dirty="0"/>
              <a:t>cv</a:t>
            </a:r>
            <a:r>
              <a:rPr lang="zh-CN" altLang="en-US" sz="1600" dirty="0"/>
              <a:t>的初始模型</a:t>
            </a:r>
            <a:r>
              <a:rPr lang="en-US" altLang="zh-CN" sz="1600" dirty="0" err="1"/>
              <a:t>clone_clf</a:t>
            </a:r>
            <a:r>
              <a:rPr lang="en-US" altLang="zh-CN" sz="1600" dirty="0"/>
              <a:t> = clone(</a:t>
            </a:r>
            <a:r>
              <a:rPr lang="en-US" altLang="zh-CN" sz="1600" dirty="0" err="1"/>
              <a:t>sgd_clf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StratifiedKFold</a:t>
            </a:r>
            <a:r>
              <a:rPr lang="zh-CN" altLang="en-US" sz="1600" dirty="0"/>
              <a:t>类实现了分层采样（详见第二章的解释），生成的折（</a:t>
            </a:r>
            <a:r>
              <a:rPr lang="en-US" altLang="zh-CN" sz="1600" dirty="0"/>
              <a:t>fold</a:t>
            </a:r>
            <a:r>
              <a:rPr lang="zh-CN" altLang="en-US" sz="1600" dirty="0"/>
              <a:t>）包含了各类相应比例的样例。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17" y="266575"/>
            <a:ext cx="10991850" cy="6648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31" y="5606"/>
            <a:ext cx="5667375" cy="71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216" y="9063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使用交叉验证测量准确性</a:t>
            </a:r>
          </a:p>
        </p:txBody>
      </p:sp>
      <p:sp>
        <p:nvSpPr>
          <p:cNvPr id="22" name="矩形 21"/>
          <p:cNvSpPr/>
          <p:nvPr/>
        </p:nvSpPr>
        <p:spPr>
          <a:xfrm>
            <a:off x="874216" y="1353067"/>
            <a:ext cx="11385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每一次迭代，上述代码生成分类器的一个克隆版本，在训练折（</a:t>
            </a:r>
            <a:r>
              <a:rPr lang="en-US" altLang="zh-CN" sz="1600" dirty="0"/>
              <a:t>training folds</a:t>
            </a:r>
            <a:r>
              <a:rPr lang="zh-CN" altLang="en-US" sz="1600" dirty="0"/>
              <a:t>）的克隆版本上进行训，在测试折（</a:t>
            </a:r>
            <a:r>
              <a:rPr lang="en-US" altLang="zh-CN" sz="1600" dirty="0"/>
              <a:t>test folds</a:t>
            </a:r>
            <a:r>
              <a:rPr lang="zh-CN" altLang="en-US" sz="1600" dirty="0"/>
              <a:t>）上进行预测。然后它计算出被正确预测的数目和输出正确预测的比例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但有人查多方资料，说初始模型是不能预先训练的，最多传入超参组合。</a:t>
            </a:r>
          </a:p>
        </p:txBody>
      </p:sp>
      <p:sp>
        <p:nvSpPr>
          <p:cNvPr id="3" name="矩形 2"/>
          <p:cNvSpPr/>
          <p:nvPr/>
        </p:nvSpPr>
        <p:spPr>
          <a:xfrm>
            <a:off x="874216" y="2824237"/>
            <a:ext cx="11385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使用</a:t>
            </a:r>
            <a:r>
              <a:rPr lang="en-US" altLang="zh-CN" sz="1600" dirty="0" err="1"/>
              <a:t>cross_val_score</a:t>
            </a:r>
            <a:r>
              <a:rPr lang="en-US" altLang="zh-CN" sz="1600" dirty="0"/>
              <a:t>()</a:t>
            </a:r>
            <a:r>
              <a:rPr lang="zh-CN" altLang="en-US" sz="1600" dirty="0"/>
              <a:t>函数来评估</a:t>
            </a:r>
            <a:r>
              <a:rPr lang="en-US" altLang="zh-CN" sz="1600" dirty="0" err="1"/>
              <a:t>SGDClassifier</a:t>
            </a:r>
            <a:r>
              <a:rPr lang="zh-CN" altLang="en-US" sz="1600" dirty="0"/>
              <a:t>模型，同时使用 </a:t>
            </a:r>
            <a:r>
              <a:rPr lang="en-US" altLang="zh-CN" sz="1600" dirty="0"/>
              <a:t>K </a:t>
            </a:r>
            <a:r>
              <a:rPr lang="zh-CN" altLang="en-US" sz="1600" dirty="0"/>
              <a:t>折交叉验证，此处让</a:t>
            </a:r>
            <a:r>
              <a:rPr lang="en-US" altLang="zh-CN" sz="1600" dirty="0"/>
              <a:t>k=3</a:t>
            </a:r>
            <a:r>
              <a:rPr lang="zh-CN" altLang="en-US" sz="1600" dirty="0"/>
              <a:t>。记住：</a:t>
            </a:r>
            <a:r>
              <a:rPr lang="en-US" altLang="zh-CN" sz="1600" dirty="0"/>
              <a:t>K </a:t>
            </a:r>
            <a:r>
              <a:rPr lang="zh-CN" altLang="en-US" sz="1600" dirty="0"/>
              <a:t>折交叉验证意味着把训练集分成 </a:t>
            </a:r>
            <a:r>
              <a:rPr lang="en-US" altLang="zh-CN" sz="1600" dirty="0"/>
              <a:t>K </a:t>
            </a:r>
            <a:r>
              <a:rPr lang="zh-CN" altLang="en-US" sz="1600" dirty="0"/>
              <a:t>折（此处 </a:t>
            </a:r>
            <a:r>
              <a:rPr lang="en-US" altLang="zh-CN" sz="1600" dirty="0"/>
              <a:t>3 </a:t>
            </a:r>
            <a:r>
              <a:rPr lang="zh-CN" altLang="en-US" sz="1600" dirty="0"/>
              <a:t>折），然后使用一个模型对其中一折进行预测，对其他折进行训练。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87" y="4048373"/>
            <a:ext cx="8829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216" y="9063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使用交叉验证测量准确性</a:t>
            </a:r>
          </a:p>
        </p:txBody>
      </p:sp>
      <p:sp>
        <p:nvSpPr>
          <p:cNvPr id="22" name="矩形 21"/>
          <p:cNvSpPr/>
          <p:nvPr/>
        </p:nvSpPr>
        <p:spPr>
          <a:xfrm>
            <a:off x="874216" y="1353067"/>
            <a:ext cx="1138525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哇！在交叉验证上有大于 </a:t>
            </a:r>
            <a:r>
              <a:rPr lang="en-US" altLang="zh-CN" sz="1600" dirty="0"/>
              <a:t>95% </a:t>
            </a:r>
            <a:r>
              <a:rPr lang="zh-CN" altLang="en-US" sz="1600" dirty="0"/>
              <a:t>的精度（</a:t>
            </a:r>
            <a:r>
              <a:rPr lang="en-US" altLang="zh-CN" sz="1600" dirty="0"/>
              <a:t>accuracy</a:t>
            </a:r>
            <a:r>
              <a:rPr lang="zh-CN" altLang="en-US" sz="1600" dirty="0"/>
              <a:t>）？这看起来很令人吃惊。先别高兴，让我们来看一个非常笨的分类器去分类，看看其在“非 </a:t>
            </a:r>
            <a:r>
              <a:rPr lang="en-US" altLang="zh-CN" sz="1600" dirty="0"/>
              <a:t>5”</a:t>
            </a:r>
            <a:r>
              <a:rPr lang="zh-CN" altLang="en-US" sz="1600" dirty="0"/>
              <a:t>这个类上的表现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40" y="2229707"/>
            <a:ext cx="7124700" cy="1905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16" y="4488632"/>
            <a:ext cx="8905875" cy="1200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2140" y="5688782"/>
            <a:ext cx="1138525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这</a:t>
            </a:r>
            <a:r>
              <a:rPr lang="zh-CN" altLang="en-US" sz="1600" dirty="0"/>
              <a:t>证明了为什么精度通常来说不是一个好的性能度量指标，特别是当你处理有偏差的数据集，比方说其中一些类比其他类频繁得多。</a:t>
            </a:r>
          </a:p>
        </p:txBody>
      </p:sp>
    </p:spTree>
    <p:extLst>
      <p:ext uri="{BB962C8B-B14F-4D97-AF65-F5344CB8AC3E}">
        <p14:creationId xmlns:p14="http://schemas.microsoft.com/office/powerpoint/2010/main" val="14493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216" y="9063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使用交叉验证测量准确性</a:t>
            </a:r>
          </a:p>
        </p:txBody>
      </p:sp>
      <p:sp>
        <p:nvSpPr>
          <p:cNvPr id="22" name="矩形 21"/>
          <p:cNvSpPr/>
          <p:nvPr/>
        </p:nvSpPr>
        <p:spPr>
          <a:xfrm>
            <a:off x="874216" y="1353067"/>
            <a:ext cx="1138525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哇！在交叉验证上有大于 </a:t>
            </a:r>
            <a:r>
              <a:rPr lang="en-US" altLang="zh-CN" sz="1600" dirty="0"/>
              <a:t>95% </a:t>
            </a:r>
            <a:r>
              <a:rPr lang="zh-CN" altLang="en-US" sz="1600" dirty="0"/>
              <a:t>的精度（</a:t>
            </a:r>
            <a:r>
              <a:rPr lang="en-US" altLang="zh-CN" sz="1600" dirty="0"/>
              <a:t>accuracy</a:t>
            </a:r>
            <a:r>
              <a:rPr lang="zh-CN" altLang="en-US" sz="1600" dirty="0"/>
              <a:t>）？这看起来很令人吃惊。先别高兴，让我们来看一个非常笨的分类器去分类，看看其在“非 </a:t>
            </a:r>
            <a:r>
              <a:rPr lang="en-US" altLang="zh-CN" sz="1600" dirty="0"/>
              <a:t>5”</a:t>
            </a:r>
            <a:r>
              <a:rPr lang="zh-CN" altLang="en-US" sz="1600" dirty="0"/>
              <a:t>这个类上的表现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40" y="2229707"/>
            <a:ext cx="7124700" cy="1905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16" y="4488632"/>
            <a:ext cx="8905875" cy="1200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2140" y="5688782"/>
            <a:ext cx="1138525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这</a:t>
            </a:r>
            <a:r>
              <a:rPr lang="zh-CN" altLang="en-US" sz="1600" dirty="0"/>
              <a:t>证明了为什么精度通常来说不是一个好的性能度量指标，特别是当你处理有偏差的数据集，比方说其中一些类比其他类频繁得多。</a:t>
            </a:r>
          </a:p>
        </p:txBody>
      </p:sp>
    </p:spTree>
    <p:extLst>
      <p:ext uri="{BB962C8B-B14F-4D97-AF65-F5344CB8AC3E}">
        <p14:creationId xmlns:p14="http://schemas.microsoft.com/office/powerpoint/2010/main" val="5253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216" y="9063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混淆矩阵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216" y="1353067"/>
            <a:ext cx="11385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混淆矩阵的每一列代表了预测类别，每一列的总数表示预测为该类别的数据的数目；每一行代表了数据的真实归属类别，每一行的数据总数表示该类别的数据实例的数目。每一列中的数值表示真实数据被预测为该类的数目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如有</a:t>
            </a:r>
            <a:r>
              <a:rPr lang="en-US" altLang="zh-CN" sz="1600" dirty="0"/>
              <a:t>150</a:t>
            </a:r>
            <a:r>
              <a:rPr lang="zh-CN" altLang="en-US" sz="1600" dirty="0"/>
              <a:t>个样本数据，预测为</a:t>
            </a:r>
            <a:r>
              <a:rPr lang="en-US" altLang="zh-CN" sz="1600" dirty="0"/>
              <a:t>1,2,3</a:t>
            </a:r>
            <a:r>
              <a:rPr lang="zh-CN" altLang="en-US" sz="1600" dirty="0"/>
              <a:t>类各为</a:t>
            </a:r>
            <a:r>
              <a:rPr lang="en-US" altLang="zh-CN" sz="1600" dirty="0"/>
              <a:t>50</a:t>
            </a:r>
            <a:r>
              <a:rPr lang="zh-CN" altLang="en-US" sz="1600" dirty="0"/>
              <a:t>个。分类结束后得到的混淆矩阵为：</a:t>
            </a:r>
            <a:r>
              <a:rPr lang="zh-CN" altLang="en-US" sz="1600" dirty="0" smtClean="0"/>
              <a:t>如下</a:t>
            </a:r>
            <a:r>
              <a:rPr lang="zh-CN" altLang="en-US" sz="1600" dirty="0"/>
              <a:t>图，第一行第一列中的</a:t>
            </a:r>
            <a:r>
              <a:rPr lang="en-US" altLang="zh-CN" sz="1600" dirty="0"/>
              <a:t>43</a:t>
            </a:r>
            <a:r>
              <a:rPr lang="zh-CN" altLang="en-US" sz="1600" dirty="0"/>
              <a:t>表示有</a:t>
            </a:r>
            <a:r>
              <a:rPr lang="en-US" altLang="zh-CN" sz="1600" dirty="0"/>
              <a:t>43</a:t>
            </a:r>
            <a:r>
              <a:rPr lang="zh-CN" altLang="en-US" sz="1600" dirty="0"/>
              <a:t>个实际归属第一类的实例被预测为第一类，同理，第一行第二列的</a:t>
            </a:r>
            <a:r>
              <a:rPr lang="en-US" altLang="zh-CN" sz="1600" dirty="0"/>
              <a:t>2</a:t>
            </a:r>
            <a:r>
              <a:rPr lang="zh-CN" altLang="en-US" sz="1600" dirty="0"/>
              <a:t>表示有</a:t>
            </a:r>
            <a:r>
              <a:rPr lang="en-US" altLang="zh-CN" sz="1600" dirty="0"/>
              <a:t>2</a:t>
            </a:r>
            <a:r>
              <a:rPr lang="zh-CN" altLang="en-US" sz="1600" dirty="0"/>
              <a:t>个实际归属为第一类的实例被错误预测为第二类。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3212" b="3510"/>
          <a:stretch/>
        </p:blipFill>
        <p:spPr>
          <a:xfrm>
            <a:off x="2832882" y="2827682"/>
            <a:ext cx="3754548" cy="28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216" y="9063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混淆矩阵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6767" y="2714322"/>
            <a:ext cx="11385253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就像 </a:t>
            </a:r>
            <a:r>
              <a:rPr lang="en-US" altLang="zh-CN" sz="1600" dirty="0" err="1"/>
              <a:t>cross_val_score</a:t>
            </a:r>
            <a:r>
              <a:rPr lang="en-US" altLang="zh-CN" sz="1600" dirty="0"/>
              <a:t>()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cross_val_predict</a:t>
            </a:r>
            <a:r>
              <a:rPr lang="en-US" altLang="zh-CN" sz="1600" dirty="0"/>
              <a:t>()</a:t>
            </a:r>
            <a:r>
              <a:rPr lang="zh-CN" altLang="en-US" sz="1600" dirty="0"/>
              <a:t>也使用 </a:t>
            </a:r>
            <a:r>
              <a:rPr lang="en-US" altLang="zh-CN" sz="1600" dirty="0"/>
              <a:t>K </a:t>
            </a:r>
            <a:r>
              <a:rPr lang="zh-CN" altLang="en-US" sz="1600" dirty="0"/>
              <a:t>折交叉验证。它不是返回一个评估分数，而是返回基于每一个测试折做出的一个预测值。这意味着，对于每一个训练集的样例，你得到一个干净的预测（“干净”是说一个模型在训练过程当中没有用到测试集的数据）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现在使用 </a:t>
            </a:r>
            <a:r>
              <a:rPr lang="en-US" altLang="zh-CN" sz="1600" dirty="0" err="1"/>
              <a:t>confusion_matrix</a:t>
            </a:r>
            <a:r>
              <a:rPr lang="en-US" altLang="zh-CN" sz="1600" dirty="0"/>
              <a:t>()</a:t>
            </a:r>
            <a:r>
              <a:rPr lang="zh-CN" altLang="en-US" sz="1600" dirty="0"/>
              <a:t>函数，你将会得到一个混淆矩阵。传递目标类</a:t>
            </a:r>
            <a:r>
              <a:rPr lang="en-US" altLang="zh-CN" sz="1600" dirty="0"/>
              <a:t>(y_train_5)</a:t>
            </a:r>
            <a:r>
              <a:rPr lang="zh-CN" altLang="en-US" sz="1600" dirty="0"/>
              <a:t>和预测类（</a:t>
            </a:r>
            <a:r>
              <a:rPr lang="en-US" altLang="zh-CN" sz="1600" dirty="0" err="1"/>
              <a:t>y_train_pred</a:t>
            </a:r>
            <a:r>
              <a:rPr lang="zh-CN" altLang="en-US" sz="1600" dirty="0"/>
              <a:t>）给它。</a:t>
            </a:r>
          </a:p>
        </p:txBody>
      </p:sp>
      <p:sp>
        <p:nvSpPr>
          <p:cNvPr id="10" name="矩形 9"/>
          <p:cNvSpPr/>
          <p:nvPr/>
        </p:nvSpPr>
        <p:spPr>
          <a:xfrm>
            <a:off x="956767" y="1456326"/>
            <a:ext cx="11385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为了计算混淆矩阵，首先你需要有一系列的预测值，这样才能将预测值与真实值做比较。你或许想在测试集上做预测。但是我们现在先不碰它。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PS</a:t>
            </a:r>
            <a:r>
              <a:rPr lang="zh-CN" altLang="en-US" sz="1600" dirty="0" smtClean="0"/>
              <a:t>：只有</a:t>
            </a:r>
            <a:r>
              <a:rPr lang="zh-CN" altLang="en-US" sz="1600" dirty="0"/>
              <a:t>当你处于项目的尾声，当你准备上线一个分类器的时候，你才应该使用测试集）。相反，你应该使用</a:t>
            </a:r>
            <a:r>
              <a:rPr lang="en-US" altLang="zh-CN" sz="1600" dirty="0" err="1"/>
              <a:t>cross_val_predict</a:t>
            </a:r>
            <a:r>
              <a:rPr lang="en-US" altLang="zh-CN" sz="1600" dirty="0"/>
              <a:t>()</a:t>
            </a:r>
            <a:r>
              <a:rPr lang="zh-CN" altLang="en-US" sz="16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99384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10332" y="202358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41157" y="1962489"/>
            <a:ext cx="3331046" cy="4536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 </a:t>
            </a: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</a:t>
            </a:r>
            <a:endParaRPr lang="en-US" altLang="zh-CN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10332" y="2893105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41157" y="2830660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对性能的评估</a:t>
            </a: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10332" y="376262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41157" y="3675202"/>
            <a:ext cx="352538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多类</a:t>
            </a: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分类与误差分析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5710332" y="4632137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6241157" y="4544716"/>
            <a:ext cx="4652714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多标签</a:t>
            </a: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分类与多</a:t>
            </a: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输出分类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4034"/>
      </p:ext>
    </p:extLst>
  </p:cSld>
  <p:clrMapOvr>
    <a:masterClrMapping/>
  </p:clrMapOvr>
  <p:transition spd="slow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216" y="9063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混淆矩阵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216" y="1353067"/>
            <a:ext cx="11385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混淆矩阵中的每一行表示一个实际的类</a:t>
            </a:r>
            <a:r>
              <a:rPr lang="en-US" altLang="zh-CN" sz="1600" dirty="0"/>
              <a:t>, </a:t>
            </a:r>
            <a:r>
              <a:rPr lang="zh-CN" altLang="en-US" sz="1600" dirty="0"/>
              <a:t>而每一列表示一个预测的类。该矩阵的第一行认为“非 </a:t>
            </a:r>
            <a:r>
              <a:rPr lang="en-US" altLang="zh-CN" sz="1600" dirty="0"/>
              <a:t>5”</a:t>
            </a:r>
            <a:r>
              <a:rPr lang="zh-CN" altLang="en-US" sz="1600" dirty="0"/>
              <a:t>（反例）中的 </a:t>
            </a:r>
            <a:r>
              <a:rPr lang="en-US" altLang="zh-CN" sz="1600" dirty="0" smtClean="0"/>
              <a:t>53892 </a:t>
            </a:r>
            <a:r>
              <a:rPr lang="zh-CN" altLang="en-US" sz="1600" dirty="0"/>
              <a:t>张被正确归类为 “非 </a:t>
            </a:r>
            <a:r>
              <a:rPr lang="en-US" altLang="zh-CN" sz="1600" dirty="0"/>
              <a:t>5”</a:t>
            </a:r>
            <a:r>
              <a:rPr lang="zh-CN" altLang="en-US" sz="1600" dirty="0"/>
              <a:t>（他们被称为真反例，</a:t>
            </a:r>
            <a:r>
              <a:rPr lang="en-US" altLang="zh-CN" sz="1600" dirty="0"/>
              <a:t>true negatives</a:t>
            </a:r>
            <a:r>
              <a:rPr lang="zh-CN" altLang="en-US" sz="1600" dirty="0"/>
              <a:t>）</a:t>
            </a:r>
            <a:r>
              <a:rPr lang="en-US" altLang="zh-CN" sz="1600" dirty="0"/>
              <a:t>, </a:t>
            </a:r>
            <a:r>
              <a:rPr lang="zh-CN" altLang="en-US" sz="1600" dirty="0"/>
              <a:t>而其余 </a:t>
            </a:r>
            <a:r>
              <a:rPr lang="en-US" altLang="zh-CN" sz="1600" dirty="0" smtClean="0"/>
              <a:t>687</a:t>
            </a:r>
            <a:r>
              <a:rPr lang="zh-CN" altLang="en-US" sz="1600" dirty="0" smtClean="0"/>
              <a:t>被</a:t>
            </a:r>
            <a:r>
              <a:rPr lang="zh-CN" altLang="en-US" sz="1600" dirty="0"/>
              <a:t>错误归类为</a:t>
            </a:r>
            <a:r>
              <a:rPr lang="en-US" altLang="zh-CN" sz="1600" dirty="0"/>
              <a:t>"</a:t>
            </a:r>
            <a:r>
              <a:rPr lang="zh-CN" altLang="en-US" sz="1600" dirty="0"/>
              <a:t>是 </a:t>
            </a:r>
            <a:r>
              <a:rPr lang="en-US" altLang="zh-CN" sz="1600" dirty="0"/>
              <a:t>5" </a:t>
            </a:r>
            <a:r>
              <a:rPr lang="zh-CN" altLang="en-US" sz="1600" dirty="0"/>
              <a:t>（假正例，</a:t>
            </a:r>
            <a:r>
              <a:rPr lang="en-US" altLang="zh-CN" sz="1600" dirty="0"/>
              <a:t>false positives</a:t>
            </a:r>
            <a:r>
              <a:rPr lang="zh-CN" altLang="en-US" sz="1600" dirty="0"/>
              <a:t>）。第二行认为“是 </a:t>
            </a:r>
            <a:r>
              <a:rPr lang="en-US" altLang="zh-CN" sz="1600" dirty="0"/>
              <a:t>5” </a:t>
            </a:r>
            <a:r>
              <a:rPr lang="zh-CN" altLang="en-US" sz="1600" dirty="0"/>
              <a:t>（正例）中的 </a:t>
            </a:r>
            <a:r>
              <a:rPr lang="en-US" altLang="zh-CN" sz="1600" dirty="0" smtClean="0"/>
              <a:t>1891 </a:t>
            </a:r>
            <a:r>
              <a:rPr lang="zh-CN" altLang="en-US" sz="1600" dirty="0"/>
              <a:t>被错误地归类为“非 </a:t>
            </a:r>
            <a:r>
              <a:rPr lang="en-US" altLang="zh-CN" sz="1600" dirty="0"/>
              <a:t>5”</a:t>
            </a:r>
            <a:r>
              <a:rPr lang="zh-CN" altLang="en-US" sz="1600" dirty="0"/>
              <a:t>（假反例，</a:t>
            </a:r>
            <a:r>
              <a:rPr lang="en-US" altLang="zh-CN" sz="1600" dirty="0"/>
              <a:t>false negatives</a:t>
            </a:r>
            <a:r>
              <a:rPr lang="zh-CN" altLang="en-US" sz="1600" dirty="0"/>
              <a:t>），其余 </a:t>
            </a:r>
            <a:r>
              <a:rPr lang="en-US" altLang="zh-CN" sz="1600" dirty="0" smtClean="0"/>
              <a:t>3530</a:t>
            </a:r>
            <a:r>
              <a:rPr lang="zh-CN" altLang="en-US" sz="1600" dirty="0" smtClean="0"/>
              <a:t>正确</a:t>
            </a:r>
            <a:r>
              <a:rPr lang="zh-CN" altLang="en-US" sz="1600" dirty="0"/>
              <a:t>分类为 “是 </a:t>
            </a:r>
            <a:r>
              <a:rPr lang="en-US" altLang="zh-CN" sz="1600" dirty="0"/>
              <a:t>5”</a:t>
            </a:r>
            <a:r>
              <a:rPr lang="zh-CN" altLang="en-US" sz="1600" dirty="0"/>
              <a:t>类（真正例，</a:t>
            </a:r>
            <a:r>
              <a:rPr lang="en-US" altLang="zh-CN" sz="1600" dirty="0"/>
              <a:t>true positives</a:t>
            </a:r>
            <a:r>
              <a:rPr lang="zh-CN" altLang="en-US" sz="1600" dirty="0"/>
              <a:t>）。一个完美的分类器将只有真反例和真正例，所以混淆矩阵的非零值仅在其主对角线（左上至右下）。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57" y="2946589"/>
            <a:ext cx="9467909" cy="23959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39" y="5367751"/>
            <a:ext cx="7610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1802" y="899580"/>
            <a:ext cx="11385253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混淆矩阵可以提供很多信息。有时候你会想要更加简明的指标。一个有趣的指标是正例预测的精度，也叫做分类器的</a:t>
            </a:r>
            <a:r>
              <a:rPr lang="zh-CN" altLang="en-US" sz="1600" dirty="0" smtClean="0"/>
              <a:t>准确率。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9944"/>
          <a:stretch/>
        </p:blipFill>
        <p:spPr>
          <a:xfrm>
            <a:off x="1315352" y="1333631"/>
            <a:ext cx="4171950" cy="98644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1801" y="2193567"/>
            <a:ext cx="11385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其中 </a:t>
            </a:r>
            <a:r>
              <a:rPr lang="en-US" altLang="zh-CN" sz="1600" dirty="0"/>
              <a:t>TP </a:t>
            </a:r>
            <a:r>
              <a:rPr lang="zh-CN" altLang="en-US" sz="1600" dirty="0"/>
              <a:t>是真正例的数目，</a:t>
            </a:r>
            <a:r>
              <a:rPr lang="en-US" altLang="zh-CN" sz="1600" dirty="0"/>
              <a:t>FP </a:t>
            </a:r>
            <a:r>
              <a:rPr lang="zh-CN" altLang="en-US" sz="1600" dirty="0"/>
              <a:t>是假正例的数目</a:t>
            </a:r>
            <a:r>
              <a:rPr lang="zh-CN" altLang="en-US" sz="1600" dirty="0" smtClean="0"/>
              <a:t>。</a:t>
            </a:r>
            <a:r>
              <a:rPr lang="en-US" altLang="zh-CN" sz="1600" dirty="0"/>
              <a:t>FN </a:t>
            </a:r>
            <a:r>
              <a:rPr lang="zh-CN" altLang="en-US" sz="1600" dirty="0"/>
              <a:t>是假反例的数目。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准确率</a:t>
            </a:r>
            <a:r>
              <a:rPr lang="zh-CN" altLang="en-US" sz="1600" dirty="0"/>
              <a:t>一般会伴随另一个指标一起使用，这个指标叫做召回率（</a:t>
            </a:r>
            <a:r>
              <a:rPr lang="en-US" altLang="zh-CN" sz="1600" dirty="0"/>
              <a:t>recall</a:t>
            </a:r>
            <a:r>
              <a:rPr lang="zh-CN" altLang="en-US" sz="1600" dirty="0"/>
              <a:t>），也叫做敏感度（</a:t>
            </a:r>
            <a:r>
              <a:rPr lang="en-US" altLang="zh-CN" sz="1600" dirty="0"/>
              <a:t>sensitivity</a:t>
            </a:r>
            <a:r>
              <a:rPr lang="zh-CN" altLang="en-US" sz="1600" dirty="0"/>
              <a:t>）或者真正例率（</a:t>
            </a:r>
            <a:r>
              <a:rPr lang="en-US" altLang="zh-CN" sz="1600" dirty="0"/>
              <a:t>true positive rate</a:t>
            </a:r>
            <a:r>
              <a:rPr lang="zh-CN" altLang="en-US" sz="1600" dirty="0"/>
              <a:t>， </a:t>
            </a:r>
            <a:r>
              <a:rPr lang="en-US" altLang="zh-CN" sz="1600" dirty="0"/>
              <a:t>TPR</a:t>
            </a:r>
            <a:r>
              <a:rPr lang="zh-CN" altLang="en-US" sz="1600" dirty="0"/>
              <a:t>）。这是正例被分类器正确探测出的比率。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327" y="1460142"/>
            <a:ext cx="2952750" cy="733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3949" t="5016" r="1841" b="4286"/>
          <a:stretch/>
        </p:blipFill>
        <p:spPr>
          <a:xfrm>
            <a:off x="2210004" y="3393896"/>
            <a:ext cx="7775689" cy="37676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855" y="3976365"/>
            <a:ext cx="80676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1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1802" y="899580"/>
            <a:ext cx="11385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通常结合准确率和召回率会更加方便，这个指标叫做“</a:t>
            </a:r>
            <a:r>
              <a:rPr lang="en-US" altLang="zh-CN" sz="1600" dirty="0"/>
              <a:t>F1 </a:t>
            </a:r>
            <a:r>
              <a:rPr lang="zh-CN" altLang="en-US" sz="1600" dirty="0"/>
              <a:t>值”，特别是当你需要一个简单的方法去比较两个分类器的优劣的时候。</a:t>
            </a:r>
            <a:r>
              <a:rPr lang="en-US" altLang="zh-CN" sz="1600" dirty="0"/>
              <a:t>F1 </a:t>
            </a:r>
            <a:r>
              <a:rPr lang="zh-CN" altLang="en-US" sz="1600" dirty="0"/>
              <a:t>值是准确率和召回率的调和平均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26" y="2194265"/>
            <a:ext cx="8039100" cy="100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38" y="3472309"/>
            <a:ext cx="5248275" cy="12477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1802" y="5128493"/>
            <a:ext cx="11385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普通的平均值平等地看待所有的值，而调和平均会给小的值更大的权重。所以，要想分类器得到一个高的 </a:t>
            </a:r>
            <a:r>
              <a:rPr lang="en-US" altLang="zh-CN" sz="1600" dirty="0"/>
              <a:t>F1 </a:t>
            </a:r>
            <a:r>
              <a:rPr lang="zh-CN" altLang="en-US" sz="1600" dirty="0"/>
              <a:t>值，需要召回率和准确率同时高。</a:t>
            </a:r>
          </a:p>
        </p:txBody>
      </p:sp>
    </p:spTree>
    <p:extLst>
      <p:ext uri="{BB962C8B-B14F-4D97-AF65-F5344CB8AC3E}">
        <p14:creationId xmlns:p14="http://schemas.microsoft.com/office/powerpoint/2010/main" val="24160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5842" y="4696964"/>
            <a:ext cx="11385253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显示了几个数字从左边的最低分数排到右边的最高分。假设决策阈值位于中间的箭头（介于两个 </a:t>
            </a:r>
            <a:r>
              <a:rPr lang="en-US" altLang="zh-CN" sz="1600" dirty="0"/>
              <a:t>5 </a:t>
            </a:r>
            <a:r>
              <a:rPr lang="zh-CN" altLang="en-US" sz="1600" dirty="0"/>
              <a:t>之间）</a:t>
            </a:r>
            <a:r>
              <a:rPr lang="zh-CN" altLang="en-US" sz="1600" dirty="0" smtClean="0"/>
              <a:t>：将</a:t>
            </a:r>
            <a:r>
              <a:rPr lang="zh-CN" altLang="en-US" sz="1600" dirty="0"/>
              <a:t>发现</a:t>
            </a:r>
            <a:r>
              <a:rPr lang="en-US" altLang="zh-CN" sz="1600" dirty="0"/>
              <a:t>4</a:t>
            </a:r>
            <a:r>
              <a:rPr lang="zh-CN" altLang="en-US" sz="1600" dirty="0"/>
              <a:t>个真正例（数字 </a:t>
            </a:r>
            <a:r>
              <a:rPr lang="en-US" altLang="zh-CN" sz="1600" dirty="0"/>
              <a:t>5</a:t>
            </a:r>
            <a:r>
              <a:rPr lang="zh-CN" altLang="en-US" sz="1600" dirty="0"/>
              <a:t>）和一个假正例（数字 </a:t>
            </a:r>
            <a:r>
              <a:rPr lang="en-US" altLang="zh-CN" sz="1600" dirty="0"/>
              <a:t>6</a:t>
            </a:r>
            <a:r>
              <a:rPr lang="zh-CN" altLang="en-US" sz="1600" dirty="0"/>
              <a:t>）在该阈值的右侧。因此</a:t>
            </a:r>
            <a:r>
              <a:rPr lang="en-US" altLang="zh-CN" sz="1600" dirty="0"/>
              <a:t>,</a:t>
            </a:r>
            <a:r>
              <a:rPr lang="zh-CN" altLang="en-US" sz="1600" dirty="0"/>
              <a:t>使用该阈值</a:t>
            </a:r>
            <a:r>
              <a:rPr lang="en-US" altLang="zh-CN" sz="1600" dirty="0"/>
              <a:t>,</a:t>
            </a:r>
            <a:r>
              <a:rPr lang="zh-CN" altLang="en-US" sz="1600" dirty="0"/>
              <a:t>准确率为 </a:t>
            </a:r>
            <a:r>
              <a:rPr lang="en-US" altLang="zh-CN" sz="1600" dirty="0"/>
              <a:t>80%</a:t>
            </a:r>
            <a:r>
              <a:rPr lang="zh-CN" altLang="en-US" sz="1600" dirty="0"/>
              <a:t>（</a:t>
            </a:r>
            <a:r>
              <a:rPr lang="en-US" altLang="zh-CN" sz="1600" dirty="0"/>
              <a:t>4/5</a:t>
            </a:r>
            <a:r>
              <a:rPr lang="zh-CN" altLang="en-US" sz="1600" dirty="0"/>
              <a:t>）。但实际有 </a:t>
            </a:r>
            <a:r>
              <a:rPr lang="en-US" altLang="zh-CN" sz="1600" dirty="0"/>
              <a:t>6 </a:t>
            </a:r>
            <a:r>
              <a:rPr lang="zh-CN" altLang="en-US" sz="1600" dirty="0"/>
              <a:t>个数字 </a:t>
            </a:r>
            <a:r>
              <a:rPr lang="en-US" altLang="zh-CN" sz="1600" dirty="0"/>
              <a:t>5</a:t>
            </a:r>
            <a:r>
              <a:rPr lang="zh-CN" altLang="en-US" sz="1600" dirty="0"/>
              <a:t>，分类器只检测 </a:t>
            </a:r>
            <a:r>
              <a:rPr lang="en-US" altLang="zh-CN" sz="1600" dirty="0"/>
              <a:t>4 </a:t>
            </a:r>
            <a:r>
              <a:rPr lang="zh-CN" altLang="en-US" sz="1600" dirty="0"/>
              <a:t>个</a:t>
            </a:r>
            <a:r>
              <a:rPr lang="en-US" altLang="zh-CN" sz="1600" dirty="0"/>
              <a:t>, </a:t>
            </a:r>
            <a:r>
              <a:rPr lang="zh-CN" altLang="en-US" sz="1600" dirty="0"/>
              <a:t>所以召回是 </a:t>
            </a:r>
            <a:r>
              <a:rPr lang="en-US" altLang="zh-CN" sz="1600" dirty="0"/>
              <a:t>67% </a:t>
            </a:r>
            <a:r>
              <a:rPr lang="zh-CN" altLang="en-US" sz="1600" dirty="0"/>
              <a:t>（</a:t>
            </a:r>
            <a:r>
              <a:rPr lang="en-US" altLang="zh-CN" sz="1600" dirty="0"/>
              <a:t>4/6</a:t>
            </a:r>
            <a:r>
              <a:rPr lang="zh-CN" altLang="en-US" sz="1600" dirty="0"/>
              <a:t>）。现在，如果你 提高阈值（移动到右侧的箭头），假正例（数字 </a:t>
            </a:r>
            <a:r>
              <a:rPr lang="en-US" altLang="zh-CN" sz="1600" dirty="0"/>
              <a:t>6</a:t>
            </a:r>
            <a:r>
              <a:rPr lang="zh-CN" altLang="en-US" sz="1600" dirty="0"/>
              <a:t>）成为一个真反例，从而提高准确率（在这种情况下高达 </a:t>
            </a:r>
            <a:r>
              <a:rPr lang="en-US" altLang="zh-CN" sz="1600" dirty="0"/>
              <a:t>100%</a:t>
            </a:r>
            <a:r>
              <a:rPr lang="zh-CN" altLang="en-US" sz="1600" dirty="0"/>
              <a:t>），但一个真正例 变成假反例，召回率降低到 </a:t>
            </a:r>
            <a:r>
              <a:rPr lang="en-US" altLang="zh-CN" sz="1600" dirty="0"/>
              <a:t>50%</a:t>
            </a:r>
            <a:r>
              <a:rPr lang="zh-CN" altLang="en-US" sz="1600" dirty="0"/>
              <a:t>。相反，降低阈值可提高召回率、降低准确率。</a:t>
            </a:r>
          </a:p>
        </p:txBody>
      </p:sp>
      <p:sp>
        <p:nvSpPr>
          <p:cNvPr id="10" name="矩形 9"/>
          <p:cNvSpPr/>
          <p:nvPr/>
        </p:nvSpPr>
        <p:spPr>
          <a:xfrm>
            <a:off x="874216" y="906375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准确率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召回率之间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的折衷（权衡）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957" t="7079" r="1474" b="3455"/>
          <a:stretch/>
        </p:blipFill>
        <p:spPr>
          <a:xfrm>
            <a:off x="1759892" y="1546175"/>
            <a:ext cx="9649072" cy="28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216" y="1374606"/>
            <a:ext cx="11385253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Scikit-Learn </a:t>
            </a:r>
            <a:r>
              <a:rPr lang="zh-CN" altLang="en-US" sz="1600" dirty="0"/>
              <a:t>不让你直接设置阈值，但是它给你提供了设置决策分数的方法，这个决策分数可以用来产生预测。它不是调用分类器的</a:t>
            </a:r>
            <a:r>
              <a:rPr lang="en-US" altLang="zh-CN" sz="1600" dirty="0"/>
              <a:t>predict()</a:t>
            </a:r>
            <a:r>
              <a:rPr lang="zh-CN" altLang="en-US" sz="1600" dirty="0"/>
              <a:t>方法，而是调用</a:t>
            </a:r>
            <a:r>
              <a:rPr lang="en-US" altLang="zh-CN" sz="1600" dirty="0" err="1"/>
              <a:t>decision_function</a:t>
            </a:r>
            <a:r>
              <a:rPr lang="en-US" altLang="zh-CN" sz="1600" dirty="0"/>
              <a:t>()</a:t>
            </a:r>
            <a:r>
              <a:rPr lang="zh-CN" altLang="en-US" sz="1600" dirty="0"/>
              <a:t>方法。这个方法返回每一个样例的分数值，然后基于这个分数值，使用你想要的任何阈值做出预测。</a:t>
            </a:r>
          </a:p>
        </p:txBody>
      </p:sp>
      <p:sp>
        <p:nvSpPr>
          <p:cNvPr id="10" name="矩形 9"/>
          <p:cNvSpPr/>
          <p:nvPr/>
        </p:nvSpPr>
        <p:spPr>
          <a:xfrm>
            <a:off x="874216" y="906375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准确率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召回率之间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的折衷（权衡）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8660" b="-807"/>
          <a:stretch/>
        </p:blipFill>
        <p:spPr>
          <a:xfrm>
            <a:off x="956767" y="2622365"/>
            <a:ext cx="6120680" cy="29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691" y="2622365"/>
            <a:ext cx="5000625" cy="1590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5382" y="5704557"/>
            <a:ext cx="11384087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这证明了提高阈值会降调召回率。这个图片实际就是数字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，当阈值等于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0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的时候，分类器可以探测到这是一个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，当阈值提高到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20000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的时候，分类器将不能探测到这是数字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82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216" y="1374606"/>
            <a:ext cx="11385253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Scikit-Learn </a:t>
            </a:r>
            <a:r>
              <a:rPr lang="zh-CN" altLang="en-US" sz="1600" dirty="0"/>
              <a:t>不让你直接设置阈值，但是它给你提供了设置决策分数的方法，这个决策分数可以用来产生预测。它不是调用分类器的</a:t>
            </a:r>
            <a:r>
              <a:rPr lang="en-US" altLang="zh-CN" sz="1600" dirty="0"/>
              <a:t>predict()</a:t>
            </a:r>
            <a:r>
              <a:rPr lang="zh-CN" altLang="en-US" sz="1600" dirty="0"/>
              <a:t>方法，而是调用</a:t>
            </a:r>
            <a:r>
              <a:rPr lang="en-US" altLang="zh-CN" sz="1600" dirty="0" err="1"/>
              <a:t>decision_function</a:t>
            </a:r>
            <a:r>
              <a:rPr lang="en-US" altLang="zh-CN" sz="1600" dirty="0"/>
              <a:t>()</a:t>
            </a:r>
            <a:r>
              <a:rPr lang="zh-CN" altLang="en-US" sz="1600" dirty="0"/>
              <a:t>方法。这个方法返回每一个样例的分数值，然后基于这个分数值，使用你想要的任何阈值做出预测。</a:t>
            </a:r>
          </a:p>
        </p:txBody>
      </p:sp>
      <p:sp>
        <p:nvSpPr>
          <p:cNvPr id="10" name="矩形 9"/>
          <p:cNvSpPr/>
          <p:nvPr/>
        </p:nvSpPr>
        <p:spPr>
          <a:xfrm>
            <a:off x="874216" y="906375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准确率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召回率之间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的折衷（权衡）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8660" b="-807"/>
          <a:stretch/>
        </p:blipFill>
        <p:spPr>
          <a:xfrm>
            <a:off x="956767" y="2622365"/>
            <a:ext cx="6120680" cy="29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691" y="2622365"/>
            <a:ext cx="5000625" cy="1590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5382" y="5704557"/>
            <a:ext cx="11384087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这证明了提高阈值会降调召回率。这个图片实际就是数字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，当阈值等于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0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的时候，分类器可以探测到这是一个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，当阈值提高到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20000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的时候，分类器将不能探测到这是数字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70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74216" y="1374606"/>
            <a:ext cx="11385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那么问题来</a:t>
            </a:r>
            <a:r>
              <a:rPr lang="zh-CN" altLang="en-US" sz="1600" dirty="0" smtClean="0"/>
              <a:t>了，应该使用</a:t>
            </a:r>
            <a:r>
              <a:rPr lang="zh-CN" altLang="en-US" sz="1600" dirty="0"/>
              <a:t>哪个阈值呢？首先，你需要再次使用</a:t>
            </a:r>
            <a:r>
              <a:rPr lang="en-US" altLang="zh-CN" sz="1600" dirty="0" err="1"/>
              <a:t>cross_val_predict</a:t>
            </a:r>
            <a:r>
              <a:rPr lang="en-US" altLang="zh-CN" sz="1600" dirty="0"/>
              <a:t>()</a:t>
            </a:r>
            <a:r>
              <a:rPr lang="zh-CN" altLang="en-US" sz="1600" dirty="0"/>
              <a:t>得到每一个样例的分数值，但是这一次指定返回一个决策分数，而不是预测值。</a:t>
            </a:r>
          </a:p>
        </p:txBody>
      </p:sp>
      <p:sp>
        <p:nvSpPr>
          <p:cNvPr id="5" name="矩形 4"/>
          <p:cNvSpPr/>
          <p:nvPr/>
        </p:nvSpPr>
        <p:spPr>
          <a:xfrm>
            <a:off x="875382" y="5704557"/>
            <a:ext cx="11384087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现在有了这些分数值。对于任何可能的阈值，使用</a:t>
            </a:r>
            <a:r>
              <a:rPr lang="en-US" altLang="zh-CN" sz="1600" dirty="0" err="1">
                <a:solidFill>
                  <a:srgbClr val="333333"/>
                </a:solidFill>
                <a:latin typeface="Helvetica Neue"/>
              </a:rPr>
              <a:t>precision_recall_curve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(),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你都可以计算准确率和召回率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: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4216" y="906375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准确率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召回率之间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的折衷（权衡）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16" y="2254745"/>
            <a:ext cx="6728074" cy="19223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06" y="87933"/>
            <a:ext cx="8553143" cy="70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216" y="1374606"/>
            <a:ext cx="11385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你也许会好奇为什么准确率曲线比召回率曲线更加起伏不平。原因是准确率有时候会降低，尽管当你提高阈值的时候，通常来说准确率会随之提高。回头看图 </a:t>
            </a:r>
            <a:r>
              <a:rPr lang="zh-CN" altLang="en-US" sz="1600" dirty="0" smtClean="0"/>
              <a:t>，留意</a:t>
            </a:r>
            <a:r>
              <a:rPr lang="zh-CN" altLang="en-US" sz="1600" dirty="0"/>
              <a:t>当你从中间箭头开始然后向右移动一个数字会发生什么： 准确率会由 </a:t>
            </a:r>
            <a:r>
              <a:rPr lang="en-US" altLang="zh-CN" sz="1600" dirty="0"/>
              <a:t>4/5</a:t>
            </a:r>
            <a:r>
              <a:rPr lang="zh-CN" altLang="en-US" sz="1600" dirty="0"/>
              <a:t>（</a:t>
            </a:r>
            <a:r>
              <a:rPr lang="en-US" altLang="zh-CN" sz="1600" dirty="0"/>
              <a:t>80%</a:t>
            </a:r>
            <a:r>
              <a:rPr lang="zh-CN" altLang="en-US" sz="1600" dirty="0"/>
              <a:t>）降到 </a:t>
            </a:r>
            <a:r>
              <a:rPr lang="en-US" altLang="zh-CN" sz="1600" dirty="0"/>
              <a:t>3/4</a:t>
            </a:r>
            <a:r>
              <a:rPr lang="zh-CN" altLang="en-US" sz="1600" dirty="0"/>
              <a:t>（</a:t>
            </a:r>
            <a:r>
              <a:rPr lang="en-US" altLang="zh-CN" sz="1600" dirty="0"/>
              <a:t>75%</a:t>
            </a:r>
            <a:r>
              <a:rPr lang="zh-CN" altLang="en-US" sz="1600" dirty="0"/>
              <a:t>）。另一方面，当阈值提高时候，召回率只会降低。这也就说明了为什么召回率的曲线更加平滑。</a:t>
            </a:r>
          </a:p>
        </p:txBody>
      </p:sp>
      <p:sp>
        <p:nvSpPr>
          <p:cNvPr id="10" name="矩形 9"/>
          <p:cNvSpPr/>
          <p:nvPr/>
        </p:nvSpPr>
        <p:spPr>
          <a:xfrm>
            <a:off x="874216" y="906375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准确率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召回率之间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的折衷（权衡）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382" y="5704557"/>
            <a:ext cx="11384087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这证明了提高阈值会降调召回率。这个图片实际就是数字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，当阈值等于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0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的时候，分类器可以探测到这是一个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，当阈值提高到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20000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的时候，分类器将不能探测到这是数字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2957" t="7079" r="1474" b="3455"/>
          <a:stretch/>
        </p:blipFill>
        <p:spPr>
          <a:xfrm>
            <a:off x="1532831" y="2536836"/>
            <a:ext cx="9649072" cy="28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216" y="1300055"/>
            <a:ext cx="11385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另一个选出好的准确率</a:t>
            </a:r>
            <a:r>
              <a:rPr lang="en-US" altLang="zh-CN" sz="1600" dirty="0"/>
              <a:t>/</a:t>
            </a:r>
            <a:r>
              <a:rPr lang="zh-CN" altLang="en-US" sz="1600" dirty="0"/>
              <a:t>召回率折衷的方法是直接画出准确率对召回率的</a:t>
            </a:r>
            <a:r>
              <a:rPr lang="zh-CN" altLang="en-US" sz="1600" dirty="0" smtClean="0"/>
              <a:t>曲线。</a:t>
            </a:r>
            <a:r>
              <a:rPr lang="zh-CN" altLang="en-US" sz="1600" dirty="0"/>
              <a:t>可以看到，在召回率在 </a:t>
            </a:r>
            <a:r>
              <a:rPr lang="en-US" altLang="zh-CN" sz="1600" dirty="0"/>
              <a:t>80% </a:t>
            </a:r>
            <a:r>
              <a:rPr lang="zh-CN" altLang="en-US" sz="1600" dirty="0"/>
              <a:t>左右的时候，准确率急剧下降。你可能会想选择在急剧下降之前选择出一个准确率</a:t>
            </a:r>
            <a:r>
              <a:rPr lang="en-US" altLang="zh-CN" sz="1600" dirty="0"/>
              <a:t>/</a:t>
            </a:r>
            <a:r>
              <a:rPr lang="zh-CN" altLang="en-US" sz="1600" dirty="0"/>
              <a:t>召回率折衷点。比如说，在召回率 </a:t>
            </a:r>
            <a:r>
              <a:rPr lang="en-US" altLang="zh-CN" sz="1600" dirty="0"/>
              <a:t>60% </a:t>
            </a:r>
            <a:r>
              <a:rPr lang="zh-CN" altLang="en-US" sz="1600" dirty="0"/>
              <a:t>左右的点。当然，这取决于你的项目需求。</a:t>
            </a:r>
          </a:p>
        </p:txBody>
      </p:sp>
      <p:sp>
        <p:nvSpPr>
          <p:cNvPr id="10" name="矩形 9"/>
          <p:cNvSpPr/>
          <p:nvPr/>
        </p:nvSpPr>
        <p:spPr>
          <a:xfrm>
            <a:off x="874216" y="906375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准确率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召回率之间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的折衷（权衡）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22" y="2320181"/>
            <a:ext cx="684819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ROC</a:t>
            </a:r>
            <a:r>
              <a:rPr lang="zh-CN" altLang="en-US" sz="1600" dirty="0" smtClean="0"/>
              <a:t>曲线</a:t>
            </a:r>
            <a:r>
              <a:rPr lang="zh-CN" altLang="en-US" sz="1600" dirty="0"/>
              <a:t>是另一个二分类器常用的工具。它非常类似与准确率</a:t>
            </a:r>
            <a:r>
              <a:rPr lang="en-US" altLang="zh-CN" sz="1600" dirty="0"/>
              <a:t>/</a:t>
            </a:r>
            <a:r>
              <a:rPr lang="zh-CN" altLang="en-US" sz="1600" dirty="0"/>
              <a:t>召回率曲线，但不是画出准确率对召回率的曲线，</a:t>
            </a:r>
            <a:r>
              <a:rPr lang="en-US" altLang="zh-CN" sz="1600" dirty="0"/>
              <a:t>ROC </a:t>
            </a:r>
            <a:r>
              <a:rPr lang="zh-CN" altLang="en-US" sz="1600" dirty="0"/>
              <a:t>曲线是真正例率（</a:t>
            </a:r>
            <a:r>
              <a:rPr lang="en-US" altLang="zh-CN" sz="1600" dirty="0"/>
              <a:t>true positive rate</a:t>
            </a:r>
            <a:r>
              <a:rPr lang="zh-CN" altLang="en-US" sz="1600" dirty="0"/>
              <a:t>，另一个名字叫做召回率）对假反例率（</a:t>
            </a:r>
            <a:r>
              <a:rPr lang="en-US" altLang="zh-CN" sz="1600" dirty="0"/>
              <a:t>false positive rate, FPR</a:t>
            </a:r>
            <a:r>
              <a:rPr lang="zh-CN" altLang="en-US" sz="1600" dirty="0"/>
              <a:t>）的曲线。</a:t>
            </a:r>
            <a:r>
              <a:rPr lang="en-US" altLang="zh-CN" sz="1600" dirty="0"/>
              <a:t>FPR </a:t>
            </a:r>
            <a:r>
              <a:rPr lang="zh-CN" altLang="en-US" sz="1600" dirty="0"/>
              <a:t>是反例被错误分成正例的比率。它等于 </a:t>
            </a:r>
            <a:r>
              <a:rPr lang="en-US" altLang="zh-CN" sz="1600" dirty="0"/>
              <a:t>1 </a:t>
            </a:r>
            <a:r>
              <a:rPr lang="zh-CN" altLang="en-US" sz="1600" dirty="0"/>
              <a:t>减去真反例率（</a:t>
            </a:r>
            <a:r>
              <a:rPr lang="en-US" altLang="zh-CN" sz="1600" dirty="0"/>
              <a:t>true negative rate</a:t>
            </a:r>
            <a:r>
              <a:rPr lang="zh-CN" altLang="en-US" sz="1600" dirty="0"/>
              <a:t>， </a:t>
            </a:r>
            <a:r>
              <a:rPr lang="en-US" altLang="zh-CN" sz="1600" dirty="0"/>
              <a:t>TNR</a:t>
            </a:r>
            <a:r>
              <a:rPr lang="zh-CN" altLang="en-US" sz="1600" dirty="0"/>
              <a:t>）。</a:t>
            </a:r>
            <a:r>
              <a:rPr lang="en-US" altLang="zh-CN" sz="1600" dirty="0"/>
              <a:t>TNR</a:t>
            </a:r>
            <a:r>
              <a:rPr lang="zh-CN" altLang="en-US" sz="1600" dirty="0"/>
              <a:t>是反例被正确分类的比率。</a:t>
            </a:r>
            <a:r>
              <a:rPr lang="en-US" altLang="zh-CN" sz="1600" dirty="0"/>
              <a:t>TNR</a:t>
            </a:r>
            <a:r>
              <a:rPr lang="zh-CN" altLang="en-US" sz="1600" dirty="0"/>
              <a:t>也叫做特异性。所以 </a:t>
            </a:r>
            <a:r>
              <a:rPr lang="en-US" altLang="zh-CN" sz="1600" dirty="0"/>
              <a:t>ROC </a:t>
            </a:r>
            <a:r>
              <a:rPr lang="zh-CN" altLang="en-US" sz="1600" dirty="0"/>
              <a:t>曲线画出召回率对（</a:t>
            </a:r>
            <a:r>
              <a:rPr lang="en-US" altLang="zh-CN" sz="1600" dirty="0"/>
              <a:t>1 </a:t>
            </a:r>
            <a:r>
              <a:rPr lang="zh-CN" altLang="en-US" sz="1600" dirty="0"/>
              <a:t>减特异性）的曲线。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7776"/>
          <a:stretch/>
        </p:blipFill>
        <p:spPr>
          <a:xfrm>
            <a:off x="884759" y="2752229"/>
            <a:ext cx="5843508" cy="278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2392189"/>
            <a:ext cx="6257925" cy="3990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25947" y="6198498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FPR = FP / (FP + TN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26524" y="57305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ROC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28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855223" y="3060294"/>
            <a:ext cx="3214341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r>
              <a:rPr lang="zh-CN" altLang="en-US" sz="337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</a:t>
            </a:r>
            <a:endParaRPr lang="en-US" sz="3375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en-US" altLang="zh-CN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</a:t>
            </a:r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96368" y="2506360"/>
            <a:ext cx="2073196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  Dataset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2994731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6998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这里同样存在折衷的问题：召回率（</a:t>
            </a:r>
            <a:r>
              <a:rPr lang="en-US" altLang="zh-CN" sz="1600" dirty="0"/>
              <a:t>TPR</a:t>
            </a:r>
            <a:r>
              <a:rPr lang="zh-CN" altLang="en-US" sz="1600" dirty="0"/>
              <a:t>）越高，分类器就会产生越多的假正例（</a:t>
            </a:r>
            <a:r>
              <a:rPr lang="en-US" altLang="zh-CN" sz="1600" dirty="0"/>
              <a:t>FPR</a:t>
            </a:r>
            <a:r>
              <a:rPr lang="zh-CN" altLang="en-US" sz="1600" dirty="0"/>
              <a:t>）。图中的点线是一个完全随机的分类器生成的 </a:t>
            </a:r>
            <a:r>
              <a:rPr lang="en-US" altLang="zh-CN" sz="1600" dirty="0"/>
              <a:t>ROC </a:t>
            </a:r>
            <a:r>
              <a:rPr lang="zh-CN" altLang="en-US" sz="1600" dirty="0"/>
              <a:t>曲线；一个好的分类器的 </a:t>
            </a:r>
            <a:r>
              <a:rPr lang="en-US" altLang="zh-CN" sz="1600" dirty="0"/>
              <a:t>ROC </a:t>
            </a:r>
            <a:r>
              <a:rPr lang="zh-CN" altLang="en-US" sz="1600" dirty="0"/>
              <a:t>曲线应该尽可能远离这条线（即向左上角方向靠拢）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一个比较分类器之间优劣的方法是：测量</a:t>
            </a:r>
            <a:r>
              <a:rPr lang="en-US" altLang="zh-CN" sz="1600" dirty="0"/>
              <a:t>ROC</a:t>
            </a:r>
            <a:r>
              <a:rPr lang="zh-CN" altLang="en-US" sz="1600" dirty="0"/>
              <a:t>曲线下的面积（</a:t>
            </a:r>
            <a:r>
              <a:rPr lang="en-US" altLang="zh-CN" sz="1600" dirty="0"/>
              <a:t>AUC</a:t>
            </a:r>
            <a:r>
              <a:rPr lang="zh-CN" altLang="en-US" sz="1600" dirty="0"/>
              <a:t>）。一个完美的分类器的 </a:t>
            </a:r>
            <a:r>
              <a:rPr lang="en-US" altLang="zh-CN" sz="1600" dirty="0"/>
              <a:t>ROC AUC </a:t>
            </a:r>
            <a:r>
              <a:rPr lang="zh-CN" altLang="en-US" sz="1600" dirty="0"/>
              <a:t>等于 </a:t>
            </a:r>
            <a:r>
              <a:rPr lang="en-US" altLang="zh-CN" sz="1600" dirty="0"/>
              <a:t>1</a:t>
            </a:r>
            <a:r>
              <a:rPr lang="zh-CN" altLang="en-US" sz="1600" dirty="0"/>
              <a:t>，而一个纯随机分类器的 </a:t>
            </a:r>
            <a:r>
              <a:rPr lang="en-US" altLang="zh-CN" sz="1600" dirty="0"/>
              <a:t>ROC AUC </a:t>
            </a:r>
            <a:r>
              <a:rPr lang="zh-CN" altLang="en-US" sz="1600" dirty="0"/>
              <a:t>等于 </a:t>
            </a:r>
            <a:r>
              <a:rPr lang="en-US" altLang="zh-CN" sz="1600" dirty="0"/>
              <a:t>0.5</a:t>
            </a:r>
            <a:r>
              <a:rPr lang="zh-CN" altLang="en-US" sz="1600" dirty="0"/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0" y="2520246"/>
            <a:ext cx="5476875" cy="12763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63104" y="3853307"/>
            <a:ext cx="11385253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因为 </a:t>
            </a:r>
            <a:r>
              <a:rPr lang="en-US" altLang="zh-CN" sz="1600" dirty="0"/>
              <a:t>ROC </a:t>
            </a:r>
            <a:r>
              <a:rPr lang="zh-CN" altLang="en-US" sz="1600" dirty="0"/>
              <a:t>曲线跟准确率</a:t>
            </a:r>
            <a:r>
              <a:rPr lang="en-US" altLang="zh-CN" sz="1600" dirty="0"/>
              <a:t>/</a:t>
            </a:r>
            <a:r>
              <a:rPr lang="zh-CN" altLang="en-US" sz="1600" dirty="0"/>
              <a:t>召回率曲线（或者叫 </a:t>
            </a:r>
            <a:r>
              <a:rPr lang="en-US" altLang="zh-CN" sz="1600" dirty="0"/>
              <a:t>PR</a:t>
            </a:r>
            <a:r>
              <a:rPr lang="zh-CN" altLang="en-US" sz="1600" dirty="0"/>
              <a:t>）很类似，你或许会好奇如何决定使用哪一个曲线呢？一个笨拙的规则是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当正例很少，或者当你关注假正例多于假反例的</a:t>
            </a:r>
            <a:r>
              <a:rPr lang="zh-CN" altLang="en-US" sz="1600" dirty="0" smtClean="0"/>
              <a:t>时候，优先</a:t>
            </a:r>
            <a:r>
              <a:rPr lang="zh-CN" altLang="en-US" sz="1600" dirty="0"/>
              <a:t>使用 </a:t>
            </a:r>
            <a:r>
              <a:rPr lang="en-US" altLang="zh-CN" sz="1600" dirty="0"/>
              <a:t>PR </a:t>
            </a:r>
            <a:r>
              <a:rPr lang="zh-CN" altLang="en-US" sz="1600" dirty="0" smtClean="0"/>
              <a:t>曲线。</a:t>
            </a:r>
            <a:r>
              <a:rPr lang="zh-CN" altLang="en-US" sz="1600" dirty="0"/>
              <a:t>其他情况使用 </a:t>
            </a:r>
            <a:r>
              <a:rPr lang="en-US" altLang="zh-CN" sz="1600" dirty="0"/>
              <a:t>ROC </a:t>
            </a:r>
            <a:r>
              <a:rPr lang="zh-CN" altLang="en-US" sz="1600" dirty="0"/>
              <a:t>曲线。举例子，回顾前面的 </a:t>
            </a:r>
            <a:r>
              <a:rPr lang="en-US" altLang="zh-CN" sz="1600" dirty="0"/>
              <a:t>ROC </a:t>
            </a:r>
            <a:r>
              <a:rPr lang="zh-CN" altLang="en-US" sz="1600" dirty="0"/>
              <a:t>曲线和 </a:t>
            </a:r>
            <a:r>
              <a:rPr lang="en-US" altLang="zh-CN" sz="1600" dirty="0"/>
              <a:t>ROC AUC </a:t>
            </a:r>
            <a:r>
              <a:rPr lang="zh-CN" altLang="en-US" sz="1600" dirty="0"/>
              <a:t>数值，你或许人为这个分类器很棒。但是这几乎全是因为只有少数正例（“是 </a:t>
            </a:r>
            <a:r>
              <a:rPr lang="en-US" altLang="zh-CN" sz="1600" dirty="0"/>
              <a:t>5”</a:t>
            </a:r>
            <a:r>
              <a:rPr lang="zh-CN" altLang="en-US" sz="1600" dirty="0"/>
              <a:t>），而大部分是反例（“非 </a:t>
            </a:r>
            <a:r>
              <a:rPr lang="en-US" altLang="zh-CN" sz="1600" dirty="0"/>
              <a:t>5”</a:t>
            </a:r>
            <a:r>
              <a:rPr lang="zh-CN" altLang="en-US" sz="1600" dirty="0"/>
              <a:t>）。相反，</a:t>
            </a:r>
            <a:r>
              <a:rPr lang="en-US" altLang="zh-CN" sz="1600" dirty="0"/>
              <a:t>PR </a:t>
            </a:r>
            <a:r>
              <a:rPr lang="zh-CN" altLang="en-US" sz="1600" dirty="0"/>
              <a:t>曲线清楚显示出这个分类器还有很大的改善空间（</a:t>
            </a:r>
            <a:r>
              <a:rPr lang="en-US" altLang="zh-CN" sz="1600" dirty="0"/>
              <a:t>PR </a:t>
            </a:r>
            <a:r>
              <a:rPr lang="zh-CN" altLang="en-US" sz="1600" dirty="0"/>
              <a:t>曲线应该尽可能地靠近右上角）。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826524" y="57305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ROC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70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让我们训练一个</a:t>
            </a:r>
            <a:r>
              <a:rPr lang="en-US" altLang="zh-CN" sz="1600" dirty="0" err="1"/>
              <a:t>RandomForestClassifier</a:t>
            </a:r>
            <a:r>
              <a:rPr lang="zh-CN" altLang="en-US" sz="1600" dirty="0"/>
              <a:t>，然后拿它的的</a:t>
            </a:r>
            <a:r>
              <a:rPr lang="en-US" altLang="zh-CN" sz="1600" dirty="0"/>
              <a:t>ROC</a:t>
            </a:r>
            <a:r>
              <a:rPr lang="zh-CN" altLang="en-US" sz="1600" dirty="0"/>
              <a:t>曲线和</a:t>
            </a:r>
            <a:r>
              <a:rPr lang="en-US" altLang="zh-CN" sz="1600" dirty="0"/>
              <a:t>ROC AUC</a:t>
            </a:r>
            <a:r>
              <a:rPr lang="zh-CN" altLang="en-US" sz="1600" dirty="0"/>
              <a:t>数值去跟</a:t>
            </a:r>
            <a:r>
              <a:rPr lang="en-US" altLang="zh-CN" sz="1600" dirty="0" err="1"/>
              <a:t>SGDClassifier</a:t>
            </a:r>
            <a:r>
              <a:rPr lang="zh-CN" altLang="en-US" sz="1600" dirty="0"/>
              <a:t>的比较。首先你需要得到训练集每个样例的数值。但是由于随机森林分类器的工作方式，</a:t>
            </a:r>
            <a:r>
              <a:rPr lang="en-US" altLang="zh-CN" sz="1600" dirty="0" err="1"/>
              <a:t>RandomForestClassifier</a:t>
            </a:r>
            <a:r>
              <a:rPr lang="zh-CN" altLang="en-US" sz="1600" dirty="0"/>
              <a:t>不提供</a:t>
            </a:r>
            <a:r>
              <a:rPr lang="en-US" altLang="zh-CN" sz="1600" dirty="0" err="1"/>
              <a:t>decision_function</a:t>
            </a:r>
            <a:r>
              <a:rPr lang="en-US" altLang="zh-CN" sz="1600" dirty="0"/>
              <a:t>()</a:t>
            </a:r>
            <a:r>
              <a:rPr lang="zh-CN" altLang="en-US" sz="1600" dirty="0"/>
              <a:t>方法。相反，它提供了</a:t>
            </a:r>
            <a:r>
              <a:rPr lang="en-US" altLang="zh-CN" sz="1600" dirty="0" err="1"/>
              <a:t>predict_proba</a:t>
            </a:r>
            <a:r>
              <a:rPr lang="en-US" altLang="zh-CN" sz="1600" dirty="0"/>
              <a:t>()</a:t>
            </a:r>
            <a:r>
              <a:rPr lang="zh-CN" altLang="en-US" sz="1600" dirty="0"/>
              <a:t>方法。</a:t>
            </a:r>
            <a:r>
              <a:rPr lang="en-US" altLang="zh-CN" sz="1600" dirty="0" err="1"/>
              <a:t>Skikit</a:t>
            </a:r>
            <a:r>
              <a:rPr lang="en-US" altLang="zh-CN" sz="1600" dirty="0"/>
              <a:t>-Learn</a:t>
            </a:r>
            <a:r>
              <a:rPr lang="zh-CN" altLang="en-US" sz="1600" dirty="0"/>
              <a:t>分类器通常二者中的一个。</a:t>
            </a:r>
            <a:r>
              <a:rPr lang="en-US" altLang="zh-CN" sz="1600" dirty="0" err="1"/>
              <a:t>predict_proba</a:t>
            </a:r>
            <a:r>
              <a:rPr lang="en-US" altLang="zh-CN" sz="1600" dirty="0"/>
              <a:t>()</a:t>
            </a:r>
            <a:r>
              <a:rPr lang="zh-CN" altLang="en-US" sz="1600" dirty="0"/>
              <a:t>方法返回一个数组，数组的每一行代表一个样例，每一列代表一个类。数组当中的值的意思是：给定一个样例属于给定类的概率。比如，</a:t>
            </a:r>
            <a:r>
              <a:rPr lang="en-US" altLang="zh-CN" sz="1600" dirty="0"/>
              <a:t>70%</a:t>
            </a:r>
            <a:r>
              <a:rPr lang="zh-CN" altLang="en-US" sz="1600" dirty="0"/>
              <a:t>的概率这幅图是数字 </a:t>
            </a:r>
            <a:r>
              <a:rPr lang="en-US" altLang="zh-CN" sz="1600" dirty="0"/>
              <a:t>5</a:t>
            </a:r>
            <a:r>
              <a:rPr lang="zh-CN" altLang="en-US" sz="1600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" y="2392189"/>
            <a:ext cx="9248775" cy="285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30" y="4144496"/>
            <a:ext cx="4852814" cy="30881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359" y="5488533"/>
            <a:ext cx="6429375" cy="7888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如你所见，</a:t>
            </a:r>
            <a:r>
              <a:rPr lang="en-US" altLang="zh-CN" sz="1600" dirty="0" err="1"/>
              <a:t>RandomForestClassifier</a:t>
            </a:r>
            <a:r>
              <a:rPr lang="zh-CN" altLang="en-US" sz="1600" dirty="0"/>
              <a:t>的 </a:t>
            </a:r>
            <a:r>
              <a:rPr lang="en-US" altLang="zh-CN" sz="1600" dirty="0"/>
              <a:t>ROC </a:t>
            </a:r>
            <a:r>
              <a:rPr lang="zh-CN" altLang="en-US" sz="1600" dirty="0"/>
              <a:t>曲线比</a:t>
            </a:r>
            <a:r>
              <a:rPr lang="en-US" altLang="zh-CN" sz="1600" dirty="0" err="1"/>
              <a:t>SGDClassifier</a:t>
            </a:r>
            <a:r>
              <a:rPr lang="zh-CN" altLang="en-US" sz="1600" dirty="0"/>
              <a:t>的好得多：它更靠近左上角。所以，它的 </a:t>
            </a:r>
            <a:r>
              <a:rPr lang="en-US" altLang="zh-CN" sz="1600" dirty="0"/>
              <a:t>ROC AUC </a:t>
            </a:r>
            <a:r>
              <a:rPr lang="zh-CN" altLang="en-US" sz="1600" dirty="0"/>
              <a:t>也会更大。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826524" y="57305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ROC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对性能的评估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Performance Measures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25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243626" y="2981546"/>
            <a:ext cx="5049844" cy="359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多类</a:t>
            </a:r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分类</a:t>
            </a:r>
            <a:endParaRPr lang="en-US" altLang="zh-CN" sz="7593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zh-CN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误差分析</a:t>
            </a:r>
          </a:p>
          <a:p>
            <a:pPr algn="r"/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231928" y="2506360"/>
            <a:ext cx="2837636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Multiclass classification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0794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二分类器只能区分两个类，而多类分类器（也被叫做多项式分类器）可以区分多于两个类。比如随机森林分类器或者朴素</a:t>
            </a:r>
            <a:r>
              <a:rPr lang="zh-CN" altLang="en-US" sz="1600" dirty="0" smtClean="0"/>
              <a:t>贝叶斯分类器可以</a:t>
            </a:r>
            <a:r>
              <a:rPr lang="zh-CN" altLang="en-US" sz="1600" dirty="0"/>
              <a:t>直接处理多类分类问题</a:t>
            </a:r>
            <a:r>
              <a:rPr lang="zh-CN" altLang="en-US" sz="1600" dirty="0" smtClean="0"/>
              <a:t>。比如 </a:t>
            </a:r>
            <a:r>
              <a:rPr lang="en-US" altLang="zh-CN" sz="1600" dirty="0"/>
              <a:t>SVM </a:t>
            </a:r>
            <a:r>
              <a:rPr lang="zh-CN" altLang="en-US" sz="1600" dirty="0"/>
              <a:t>分类器或者线性</a:t>
            </a:r>
            <a:r>
              <a:rPr lang="zh-CN" altLang="en-US" sz="1600" dirty="0" smtClean="0"/>
              <a:t>分类器则</a:t>
            </a:r>
            <a:r>
              <a:rPr lang="zh-CN" altLang="en-US" sz="1600" dirty="0"/>
              <a:t>是严格的二分类器。然后，有许多策略可以让你用二分类器去执行多类分类。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63105" y="3266959"/>
            <a:ext cx="113852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举例子，创建一个可以将图片分成 </a:t>
            </a:r>
            <a:r>
              <a:rPr lang="en-US" altLang="zh-CN" sz="1600" dirty="0"/>
              <a:t>10 </a:t>
            </a:r>
            <a:r>
              <a:rPr lang="zh-CN" altLang="en-US" sz="1600" dirty="0"/>
              <a:t>类（从 </a:t>
            </a:r>
            <a:r>
              <a:rPr lang="en-US" altLang="zh-CN" sz="1600" dirty="0"/>
              <a:t>0 </a:t>
            </a:r>
            <a:r>
              <a:rPr lang="zh-CN" altLang="en-US" sz="1600" dirty="0"/>
              <a:t>到 </a:t>
            </a:r>
            <a:r>
              <a:rPr lang="en-US" altLang="zh-CN" sz="1600" dirty="0"/>
              <a:t>9</a:t>
            </a:r>
            <a:r>
              <a:rPr lang="zh-CN" altLang="en-US" sz="1600" dirty="0"/>
              <a:t>）的系统的一个方法是：训练</a:t>
            </a:r>
            <a:r>
              <a:rPr lang="en-US" altLang="zh-CN" sz="1600" dirty="0"/>
              <a:t>10</a:t>
            </a:r>
            <a:r>
              <a:rPr lang="zh-CN" altLang="en-US" sz="1600" dirty="0"/>
              <a:t>个二分类器，每一个对应一个数字（探测器 </a:t>
            </a:r>
            <a:r>
              <a:rPr lang="en-US" altLang="zh-CN" sz="1600" dirty="0"/>
              <a:t>0</a:t>
            </a:r>
            <a:r>
              <a:rPr lang="zh-CN" altLang="en-US" sz="1600" dirty="0"/>
              <a:t>，探测器 </a:t>
            </a:r>
            <a:r>
              <a:rPr lang="en-US" altLang="zh-CN" sz="1600" dirty="0"/>
              <a:t>1</a:t>
            </a:r>
            <a:r>
              <a:rPr lang="zh-CN" altLang="en-US" sz="1600" dirty="0"/>
              <a:t>，探测器 </a:t>
            </a:r>
            <a:r>
              <a:rPr lang="en-US" altLang="zh-CN" sz="1600" dirty="0"/>
              <a:t>2</a:t>
            </a:r>
            <a:r>
              <a:rPr lang="zh-CN" altLang="en-US" sz="1600" dirty="0"/>
              <a:t>，以此类推）。然后当你想对某张图片进行分类的时候，让每一个分类器对这个图片进行分类，选出决策分数最高的那个分类器。这叫做“一对所有”（</a:t>
            </a:r>
            <a:r>
              <a:rPr lang="en-US" altLang="zh-CN" sz="1600" dirty="0" err="1"/>
              <a:t>OvA</a:t>
            </a:r>
            <a:r>
              <a:rPr lang="zh-CN" altLang="en-US" sz="1600" dirty="0"/>
              <a:t>）策略（也被叫做“一对其他”）。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另一个策略是对每一对数字都训练一个二分类器：一个分类器用来处理数字 </a:t>
            </a:r>
            <a:r>
              <a:rPr lang="en-US" altLang="zh-CN" sz="1600" dirty="0"/>
              <a:t>0 </a:t>
            </a:r>
            <a:r>
              <a:rPr lang="zh-CN" altLang="en-US" sz="1600" dirty="0"/>
              <a:t>和数字 </a:t>
            </a:r>
            <a:r>
              <a:rPr lang="en-US" altLang="zh-CN" sz="1600" dirty="0"/>
              <a:t>1</a:t>
            </a:r>
            <a:r>
              <a:rPr lang="zh-CN" altLang="en-US" sz="1600" dirty="0"/>
              <a:t>，一个用来处理数字 </a:t>
            </a:r>
            <a:r>
              <a:rPr lang="en-US" altLang="zh-CN" sz="1600" dirty="0"/>
              <a:t>0 </a:t>
            </a:r>
            <a:r>
              <a:rPr lang="zh-CN" altLang="en-US" sz="1600" dirty="0"/>
              <a:t>和数字 </a:t>
            </a:r>
            <a:r>
              <a:rPr lang="en-US" altLang="zh-CN" sz="1600" dirty="0"/>
              <a:t>2</a:t>
            </a:r>
            <a:r>
              <a:rPr lang="zh-CN" altLang="en-US" sz="1600" dirty="0"/>
              <a:t>，一个用来处理数字 </a:t>
            </a:r>
            <a:r>
              <a:rPr lang="en-US" altLang="zh-CN" sz="1600" dirty="0"/>
              <a:t>1 </a:t>
            </a:r>
            <a:r>
              <a:rPr lang="zh-CN" altLang="en-US" sz="1600" dirty="0"/>
              <a:t>和 </a:t>
            </a:r>
            <a:r>
              <a:rPr lang="en-US" altLang="zh-CN" sz="1600" dirty="0"/>
              <a:t>2</a:t>
            </a:r>
            <a:r>
              <a:rPr lang="zh-CN" altLang="en-US" sz="1600" dirty="0"/>
              <a:t>，以此类推。这叫做“一对一”（</a:t>
            </a:r>
            <a:r>
              <a:rPr lang="en-US" altLang="zh-CN" sz="1600" dirty="0" err="1"/>
              <a:t>OvO</a:t>
            </a:r>
            <a:r>
              <a:rPr lang="zh-CN" altLang="en-US" sz="1600" dirty="0"/>
              <a:t>）策略。如果有 </a:t>
            </a:r>
            <a:r>
              <a:rPr lang="en-US" altLang="zh-CN" sz="1600" dirty="0"/>
              <a:t>N </a:t>
            </a:r>
            <a:r>
              <a:rPr lang="zh-CN" altLang="en-US" sz="1600" dirty="0"/>
              <a:t>个类。你需要训练</a:t>
            </a:r>
            <a:r>
              <a:rPr lang="en-US" altLang="zh-CN" sz="1600" dirty="0"/>
              <a:t>N*(N-1)/2</a:t>
            </a:r>
            <a:r>
              <a:rPr lang="zh-CN" altLang="en-US" sz="1600" dirty="0"/>
              <a:t>个分类器。对于 </a:t>
            </a:r>
            <a:r>
              <a:rPr lang="en-US" altLang="zh-CN" sz="1600" dirty="0"/>
              <a:t>MNIST </a:t>
            </a:r>
            <a:r>
              <a:rPr lang="zh-CN" altLang="en-US" sz="1600" dirty="0"/>
              <a:t>问题，需要训练 </a:t>
            </a:r>
            <a:r>
              <a:rPr lang="en-US" altLang="zh-CN" sz="1600" dirty="0"/>
              <a:t>45 </a:t>
            </a:r>
            <a:r>
              <a:rPr lang="zh-CN" altLang="en-US" sz="1600" dirty="0"/>
              <a:t>个二分类器！当你想对一张图片进行分类，你必须将这张图片跑在全部</a:t>
            </a:r>
            <a:r>
              <a:rPr lang="en-US" altLang="zh-CN" sz="1600" dirty="0"/>
              <a:t>45</a:t>
            </a:r>
            <a:r>
              <a:rPr lang="zh-CN" altLang="en-US" sz="1600" dirty="0"/>
              <a:t>个二分类器上。然后看哪个类胜出。</a:t>
            </a:r>
            <a:r>
              <a:rPr lang="en-US" altLang="zh-CN" sz="1600" dirty="0" err="1"/>
              <a:t>OvO</a:t>
            </a:r>
            <a:r>
              <a:rPr lang="en-US" altLang="zh-CN" sz="1600" dirty="0"/>
              <a:t> </a:t>
            </a:r>
            <a:r>
              <a:rPr lang="zh-CN" altLang="en-US" sz="1600" dirty="0"/>
              <a:t>策略的主要有点是：每个分类器只需要在训练集的部分数据上面进行训练。这部分数据是它所需要区分的那两个类对应的数据。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Multiclass classification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9" y="2261033"/>
            <a:ext cx="5572125" cy="8858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26524" y="5730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多类分类</a:t>
            </a:r>
          </a:p>
        </p:txBody>
      </p:sp>
      <p:sp>
        <p:nvSpPr>
          <p:cNvPr id="7" name="矩形 6"/>
          <p:cNvSpPr/>
          <p:nvPr/>
        </p:nvSpPr>
        <p:spPr>
          <a:xfrm>
            <a:off x="309107" y="2665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64278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多类分类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67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一个分类器被训练好了之后，它会保存目标类别列表到它的属性</a:t>
            </a:r>
            <a:r>
              <a:rPr lang="en-US" altLang="zh-CN" sz="1600" dirty="0"/>
              <a:t>classes_ </a:t>
            </a:r>
            <a:r>
              <a:rPr lang="zh-CN" altLang="en-US" sz="1600" dirty="0"/>
              <a:t>中去，按照值排序。在本例子当中，在</a:t>
            </a:r>
            <a:r>
              <a:rPr lang="en-US" altLang="zh-CN" sz="1600" dirty="0"/>
              <a:t>classes_ </a:t>
            </a:r>
            <a:r>
              <a:rPr lang="zh-CN" altLang="en-US" sz="1600" dirty="0"/>
              <a:t>数组当中的每个类的索引方便地匹配了类本身，比如，索引为 </a:t>
            </a:r>
            <a:r>
              <a:rPr lang="en-US" altLang="zh-CN" sz="1600" dirty="0"/>
              <a:t>5 </a:t>
            </a:r>
            <a:r>
              <a:rPr lang="zh-CN" altLang="en-US" sz="1600" dirty="0"/>
              <a:t>的类恰好是类别 </a:t>
            </a:r>
            <a:r>
              <a:rPr lang="en-US" altLang="zh-CN" sz="1600" dirty="0"/>
              <a:t>5 </a:t>
            </a:r>
            <a:r>
              <a:rPr lang="zh-CN" altLang="en-US" sz="1600" dirty="0"/>
              <a:t>本身。但通常不会这么幸运。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39466" y="3412465"/>
            <a:ext cx="1138525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如果你想强制 </a:t>
            </a:r>
            <a:r>
              <a:rPr lang="en-US" altLang="zh-CN" sz="1600" dirty="0" err="1"/>
              <a:t>Scikit</a:t>
            </a:r>
            <a:r>
              <a:rPr lang="en-US" altLang="zh-CN" sz="1600" dirty="0"/>
              <a:t>-Learn </a:t>
            </a:r>
            <a:r>
              <a:rPr lang="zh-CN" altLang="en-US" sz="1600" dirty="0"/>
              <a:t>使用 </a:t>
            </a:r>
            <a:r>
              <a:rPr lang="en-US" altLang="zh-CN" sz="1600" dirty="0" err="1"/>
              <a:t>OvO</a:t>
            </a:r>
            <a:r>
              <a:rPr lang="en-US" altLang="zh-CN" sz="1600" dirty="0"/>
              <a:t> </a:t>
            </a:r>
            <a:r>
              <a:rPr lang="zh-CN" altLang="en-US" sz="1600" dirty="0"/>
              <a:t>策略或者 </a:t>
            </a:r>
            <a:r>
              <a:rPr lang="en-US" altLang="zh-CN" sz="1600" dirty="0" err="1"/>
              <a:t>OvA</a:t>
            </a:r>
            <a:r>
              <a:rPr lang="en-US" altLang="zh-CN" sz="1600" dirty="0"/>
              <a:t> </a:t>
            </a:r>
            <a:r>
              <a:rPr lang="zh-CN" altLang="en-US" sz="1600" dirty="0"/>
              <a:t>策略，你可以使用</a:t>
            </a:r>
            <a:r>
              <a:rPr lang="en-US" altLang="zh-CN" sz="1600" dirty="0" err="1"/>
              <a:t>OneVsOneClassifier</a:t>
            </a:r>
            <a:r>
              <a:rPr lang="zh-CN" altLang="en-US" sz="1600" dirty="0"/>
              <a:t>类或者</a:t>
            </a:r>
            <a:r>
              <a:rPr lang="en-US" altLang="zh-CN" sz="1600" dirty="0" err="1"/>
              <a:t>OneVsRestClassifier</a:t>
            </a:r>
            <a:r>
              <a:rPr lang="zh-CN" altLang="en-US" sz="1600" dirty="0"/>
              <a:t>类。创建一个样例，传递一个二分类器给它的构造函数。举例子，下面的代码会创建一个多类分类器，使用 </a:t>
            </a:r>
            <a:r>
              <a:rPr lang="en-US" altLang="zh-CN" sz="1600" dirty="0" err="1"/>
              <a:t>OvO</a:t>
            </a:r>
            <a:r>
              <a:rPr lang="en-US" altLang="zh-CN" sz="1600" dirty="0"/>
              <a:t> </a:t>
            </a:r>
            <a:r>
              <a:rPr lang="zh-CN" altLang="en-US" sz="1600" dirty="0"/>
              <a:t>策略，基于</a:t>
            </a:r>
            <a:r>
              <a:rPr lang="en-US" altLang="zh-CN" sz="1600" dirty="0" err="1"/>
              <a:t>SGDClassifier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2023" y="266575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多类分类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Multiclass classification</a:t>
            </a:r>
          </a:p>
        </p:txBody>
      </p:sp>
      <p:sp>
        <p:nvSpPr>
          <p:cNvPr id="8" name="矩形 7"/>
          <p:cNvSpPr/>
          <p:nvPr/>
        </p:nvSpPr>
        <p:spPr>
          <a:xfrm>
            <a:off x="1826524" y="5730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多类分类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9383"/>
          <a:stretch/>
        </p:blipFill>
        <p:spPr>
          <a:xfrm>
            <a:off x="1028775" y="1744117"/>
            <a:ext cx="5430158" cy="16376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66" y="4353582"/>
            <a:ext cx="6600825" cy="2686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511" y="4408413"/>
            <a:ext cx="4419600" cy="2181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823" y="4814242"/>
            <a:ext cx="8608701" cy="13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当然你想评估这些分类器。像平常一样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要</a:t>
            </a:r>
            <a:r>
              <a:rPr lang="zh-CN" altLang="en-US" sz="1600" dirty="0" smtClean="0"/>
              <a:t>使用</a:t>
            </a:r>
            <a:r>
              <a:rPr lang="zh-CN" altLang="en-US" sz="1600" dirty="0"/>
              <a:t>交叉验证。让我们用</a:t>
            </a:r>
            <a:r>
              <a:rPr lang="en-US" altLang="zh-CN" sz="1600" dirty="0" err="1"/>
              <a:t>cross_val_score</a:t>
            </a:r>
            <a:r>
              <a:rPr lang="en-US" altLang="zh-CN" sz="1600" dirty="0"/>
              <a:t>()</a:t>
            </a:r>
            <a:r>
              <a:rPr lang="zh-CN" altLang="en-US" sz="1600" dirty="0"/>
              <a:t>来评估</a:t>
            </a:r>
            <a:r>
              <a:rPr lang="en-US" altLang="zh-CN" sz="1600" dirty="0" err="1"/>
              <a:t>SGDClassifier</a:t>
            </a:r>
            <a:r>
              <a:rPr lang="zh-CN" altLang="en-US" sz="1600" dirty="0"/>
              <a:t>的精度。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63104" y="3040261"/>
            <a:ext cx="1138525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在所有测试折（</a:t>
            </a:r>
            <a:r>
              <a:rPr lang="en-US" altLang="zh-CN" sz="1600" dirty="0"/>
              <a:t>test fold</a:t>
            </a:r>
            <a:r>
              <a:rPr lang="zh-CN" altLang="en-US" sz="1600" dirty="0"/>
              <a:t>）上，它有 </a:t>
            </a:r>
            <a:r>
              <a:rPr lang="en-US" altLang="zh-CN" sz="1600" dirty="0"/>
              <a:t>84% </a:t>
            </a:r>
            <a:r>
              <a:rPr lang="zh-CN" altLang="en-US" sz="1600" dirty="0"/>
              <a:t>的精度。如果你是用一个随机的分类器，你将会得到 </a:t>
            </a:r>
            <a:r>
              <a:rPr lang="en-US" altLang="zh-CN" sz="1600" dirty="0"/>
              <a:t>10% </a:t>
            </a:r>
            <a:r>
              <a:rPr lang="zh-CN" altLang="en-US" sz="1600" dirty="0"/>
              <a:t>的正确率。所以这不是一个坏的分数，但是你可以做的更好。举例子，简单将输入正则化，将会提高精度到 </a:t>
            </a:r>
            <a:r>
              <a:rPr lang="zh-CN" altLang="en-US" sz="1600" dirty="0" smtClean="0"/>
              <a:t>接近</a:t>
            </a:r>
            <a:r>
              <a:rPr lang="en-US" altLang="zh-CN" sz="1600" dirty="0" smtClean="0"/>
              <a:t>90</a:t>
            </a:r>
            <a:r>
              <a:rPr lang="en-US" altLang="zh-CN" sz="1600" dirty="0"/>
              <a:t>% 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2023" y="266575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多类分类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Multiclass classification</a:t>
            </a:r>
          </a:p>
        </p:txBody>
      </p:sp>
      <p:sp>
        <p:nvSpPr>
          <p:cNvPr id="8" name="矩形 7"/>
          <p:cNvSpPr/>
          <p:nvPr/>
        </p:nvSpPr>
        <p:spPr>
          <a:xfrm>
            <a:off x="1826524" y="5730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多类分类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87" y="1773386"/>
            <a:ext cx="7762875" cy="1028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142" y="4102167"/>
            <a:ext cx="8277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我们假设你已经找到一个不错的模型，你试图找到方法去改善它。一个方式是分析模型产生的误差的类型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首先，你可以检查混淆矩阵。你需要使用</a:t>
            </a:r>
            <a:r>
              <a:rPr lang="en-US" altLang="zh-CN" sz="1600" dirty="0" err="1"/>
              <a:t>cross_val_predict</a:t>
            </a:r>
            <a:r>
              <a:rPr lang="en-US" altLang="zh-CN" sz="1600" dirty="0"/>
              <a:t>()</a:t>
            </a:r>
            <a:r>
              <a:rPr lang="zh-CN" altLang="en-US" sz="1600" dirty="0"/>
              <a:t>做出预测，然后调用</a:t>
            </a:r>
            <a:r>
              <a:rPr lang="en-US" altLang="zh-CN" sz="1600" dirty="0" err="1"/>
              <a:t>confusion_matrix</a:t>
            </a:r>
            <a:r>
              <a:rPr lang="en-US" altLang="zh-CN" sz="1600" dirty="0"/>
              <a:t>()</a:t>
            </a:r>
            <a:r>
              <a:rPr lang="zh-CN" altLang="en-US" sz="1600" dirty="0" smtClean="0"/>
              <a:t>函数。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86034" y="6064597"/>
            <a:ext cx="1138525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这个混淆矩阵看起来相当好，因为大多数的图片在主对角线上。在主对角线上意味着被分类正确。数字 </a:t>
            </a:r>
            <a:r>
              <a:rPr lang="en-US" altLang="zh-CN" sz="1600" dirty="0"/>
              <a:t>5 </a:t>
            </a:r>
            <a:r>
              <a:rPr lang="zh-CN" altLang="en-US" sz="1600" dirty="0"/>
              <a:t>对应的格子看起来比其他数字要暗淡许多。这可能是数据集当中数字 </a:t>
            </a:r>
            <a:r>
              <a:rPr lang="en-US" altLang="zh-CN" sz="1600" dirty="0"/>
              <a:t>5 </a:t>
            </a:r>
            <a:r>
              <a:rPr lang="zh-CN" altLang="en-US" sz="1600" dirty="0"/>
              <a:t>的图片比较少，又或者是分类器对于数字 </a:t>
            </a:r>
            <a:r>
              <a:rPr lang="en-US" altLang="zh-CN" sz="1600" dirty="0"/>
              <a:t>5 </a:t>
            </a:r>
            <a:r>
              <a:rPr lang="zh-CN" altLang="en-US" sz="1600" dirty="0"/>
              <a:t>的表现不如其他数字那么好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2023" y="266575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误差分析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Multiclass classification</a:t>
            </a:r>
          </a:p>
        </p:txBody>
      </p:sp>
      <p:sp>
        <p:nvSpPr>
          <p:cNvPr id="8" name="矩形 7"/>
          <p:cNvSpPr/>
          <p:nvPr/>
        </p:nvSpPr>
        <p:spPr>
          <a:xfrm>
            <a:off x="1826524" y="5730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误差分析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3" y="1773386"/>
            <a:ext cx="7364335" cy="37611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60" y="1790774"/>
            <a:ext cx="4176288" cy="42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让我们关注仅包含误差数据的图像呈现。首先你需要将混淆矩阵的每一个值除以相应类别的图片的总数目。这样子，你可以比较错误率，而不是绝对的错误数（这对大的类别不公平）。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63105" y="5056485"/>
            <a:ext cx="11385253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现在你可以清楚看出分类器制造出来的各类误差</a:t>
            </a:r>
            <a:r>
              <a:rPr lang="zh-CN" altLang="en-US" sz="1600" dirty="0" smtClean="0"/>
              <a:t>。其中：</a:t>
            </a:r>
            <a:r>
              <a:rPr lang="zh-CN" altLang="en-US" sz="1600" dirty="0"/>
              <a:t>行代表实际类别，列代表预测的类别。第 </a:t>
            </a: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9 </a:t>
            </a:r>
            <a:r>
              <a:rPr lang="zh-CN" altLang="en-US" sz="1600" dirty="0"/>
              <a:t>列相当亮，这告诉你许多图片被误分成数字 </a:t>
            </a:r>
            <a:r>
              <a:rPr lang="en-US" altLang="zh-CN" sz="1600" dirty="0"/>
              <a:t>8 </a:t>
            </a:r>
            <a:r>
              <a:rPr lang="zh-CN" altLang="en-US" sz="1600" dirty="0"/>
              <a:t>或者数字 </a:t>
            </a:r>
            <a:r>
              <a:rPr lang="en-US" altLang="zh-CN" sz="1600" dirty="0"/>
              <a:t>9</a:t>
            </a:r>
            <a:r>
              <a:rPr lang="zh-CN" altLang="en-US" sz="1600" dirty="0"/>
              <a:t>。相似的，第 </a:t>
            </a: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9 </a:t>
            </a:r>
            <a:r>
              <a:rPr lang="zh-CN" altLang="en-US" sz="1600" dirty="0"/>
              <a:t>行也相当亮，告诉你数字 </a:t>
            </a:r>
            <a:r>
              <a:rPr lang="en-US" altLang="zh-CN" sz="1600" dirty="0"/>
              <a:t>8</a:t>
            </a:r>
            <a:r>
              <a:rPr lang="zh-CN" altLang="en-US" sz="1600" dirty="0"/>
              <a:t>、数字 </a:t>
            </a:r>
            <a:r>
              <a:rPr lang="en-US" altLang="zh-CN" sz="1600" dirty="0"/>
              <a:t>9 </a:t>
            </a:r>
            <a:r>
              <a:rPr lang="zh-CN" altLang="en-US" sz="1600" dirty="0"/>
              <a:t>经常被误以为是其他数字。相反，一些行相当黑，比如第一行：这意味着大部分的数字 </a:t>
            </a:r>
            <a:r>
              <a:rPr lang="en-US" altLang="zh-CN" sz="1600" dirty="0"/>
              <a:t>1 </a:t>
            </a:r>
            <a:r>
              <a:rPr lang="zh-CN" altLang="en-US" sz="1600" dirty="0"/>
              <a:t>被正确分类（一些被误分类为数字 </a:t>
            </a:r>
            <a:r>
              <a:rPr lang="en-US" altLang="zh-CN" sz="1600" dirty="0"/>
              <a:t>8 </a:t>
            </a:r>
            <a:r>
              <a:rPr lang="zh-CN" altLang="en-US" sz="1600" dirty="0"/>
              <a:t>）。留意到误差图不是严格对称的。举例子，比起将数字 </a:t>
            </a:r>
            <a:r>
              <a:rPr lang="en-US" altLang="zh-CN" sz="1600" dirty="0"/>
              <a:t>8 </a:t>
            </a:r>
            <a:r>
              <a:rPr lang="zh-CN" altLang="en-US" sz="1600" dirty="0"/>
              <a:t>误分类为数字 </a:t>
            </a:r>
            <a:r>
              <a:rPr lang="en-US" altLang="zh-CN" sz="1600" dirty="0"/>
              <a:t>5 </a:t>
            </a:r>
            <a:r>
              <a:rPr lang="zh-CN" altLang="en-US" sz="1600" dirty="0"/>
              <a:t>的数量，有更多的数字 </a:t>
            </a:r>
            <a:r>
              <a:rPr lang="en-US" altLang="zh-CN" sz="1600" dirty="0"/>
              <a:t>5 </a:t>
            </a:r>
            <a:r>
              <a:rPr lang="zh-CN" altLang="en-US" sz="1600" dirty="0"/>
              <a:t>被误分类为数字 </a:t>
            </a:r>
            <a:r>
              <a:rPr lang="en-US" altLang="zh-CN" sz="1600" dirty="0"/>
              <a:t>8</a:t>
            </a:r>
            <a:r>
              <a:rPr lang="zh-CN" altLang="en-US" sz="1600" dirty="0"/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2023" y="266575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误差分析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Multiclass classification</a:t>
            </a:r>
          </a:p>
        </p:txBody>
      </p:sp>
      <p:sp>
        <p:nvSpPr>
          <p:cNvPr id="8" name="矩形 7"/>
          <p:cNvSpPr/>
          <p:nvPr/>
        </p:nvSpPr>
        <p:spPr>
          <a:xfrm>
            <a:off x="1826524" y="5730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误差分析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72235"/>
          <a:stretch/>
        </p:blipFill>
        <p:spPr>
          <a:xfrm>
            <a:off x="900259" y="2449252"/>
            <a:ext cx="5038725" cy="15285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39" y="1489459"/>
            <a:ext cx="4176464" cy="36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264193" y="2955096"/>
            <a:ext cx="6022803" cy="242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</a:t>
            </a:r>
            <a:r>
              <a:rPr lang="zh-CN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标签</a:t>
            </a:r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分类</a:t>
            </a:r>
            <a:endParaRPr lang="en-US" altLang="zh-CN" sz="7593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zh-CN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多输出分类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1980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有些</a:t>
            </a:r>
            <a:r>
              <a:rPr lang="zh-CN" altLang="en-US" sz="1600" dirty="0"/>
              <a:t>情况下，你也许想让你的分类器给一个样例输出多个类别</a:t>
            </a:r>
            <a:r>
              <a:rPr lang="zh-CN" altLang="en-US" sz="1600" dirty="0" smtClean="0"/>
              <a:t>。比如识别</a:t>
            </a:r>
            <a:r>
              <a:rPr lang="en-US" altLang="zh-CN" sz="1600" dirty="0" smtClean="0"/>
              <a:t>ABC</a:t>
            </a:r>
            <a:r>
              <a:rPr lang="zh-CN" altLang="en-US" sz="1600" dirty="0" smtClean="0"/>
              <a:t>三个人，输入</a:t>
            </a:r>
            <a:r>
              <a:rPr lang="en-US" altLang="zh-CN" sz="1600" dirty="0" smtClean="0"/>
              <a:t>AC</a:t>
            </a:r>
            <a:r>
              <a:rPr lang="zh-CN" altLang="en-US" sz="1600" dirty="0" smtClean="0"/>
              <a:t>，则输出</a:t>
            </a:r>
            <a:r>
              <a:rPr lang="en-US" altLang="zh-CN" sz="1600" dirty="0" smtClean="0"/>
              <a:t>[1,0,1]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</a:t>
            </a:r>
            <a:r>
              <a:rPr lang="zh-CN" altLang="en-US" sz="1600" dirty="0"/>
              <a:t>段代码创造了一个</a:t>
            </a:r>
            <a:r>
              <a:rPr lang="en-US" altLang="zh-CN" sz="1600" dirty="0" err="1"/>
              <a:t>y_multilabel</a:t>
            </a:r>
            <a:r>
              <a:rPr lang="zh-CN" altLang="en-US" sz="1600" dirty="0"/>
              <a:t>数组，里面包含两个目标标签。第一个标签指出这个数字是否为大数字（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8 </a:t>
            </a:r>
            <a:r>
              <a:rPr lang="zh-CN" altLang="en-US" sz="1600" dirty="0"/>
              <a:t>或者 </a:t>
            </a:r>
            <a:r>
              <a:rPr lang="en-US" altLang="zh-CN" sz="1600" dirty="0"/>
              <a:t>9</a:t>
            </a:r>
            <a:r>
              <a:rPr lang="zh-CN" altLang="en-US" sz="1600" dirty="0"/>
              <a:t>），第二个标签指出这个数字是否是奇数。接下来几行代码会创建一个</a:t>
            </a:r>
            <a:r>
              <a:rPr lang="en-US" altLang="zh-CN" sz="1600" dirty="0" err="1"/>
              <a:t>KNeighborsClassifier</a:t>
            </a:r>
            <a:r>
              <a:rPr lang="zh-CN" altLang="en-US" sz="1600" dirty="0"/>
              <a:t>样例（它支持多标签分类，但不是所有分类器都可以），然后我们使用多目标数组来训练它。现在你可以生成一个预测，然后它输出两个标签：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2023" y="266575"/>
            <a:ext cx="153888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多标签分类</a:t>
            </a:r>
          </a:p>
          <a:p>
            <a:pPr defTabSz="964278"/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Multiclass classification</a:t>
            </a:r>
          </a:p>
        </p:txBody>
      </p:sp>
      <p:sp>
        <p:nvSpPr>
          <p:cNvPr id="8" name="矩形 7"/>
          <p:cNvSpPr/>
          <p:nvPr/>
        </p:nvSpPr>
        <p:spPr>
          <a:xfrm>
            <a:off x="1826524" y="57305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多标签分类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8147"/>
          <a:stretch/>
        </p:blipFill>
        <p:spPr>
          <a:xfrm>
            <a:off x="596727" y="2607063"/>
            <a:ext cx="8077200" cy="3665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89654" y="2607063"/>
            <a:ext cx="33587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这里假设所有标签有着同等的重要性，但可能不是这样。特别是，如果你的 </a:t>
            </a:r>
            <a:r>
              <a:rPr lang="en-US" altLang="zh-CN" sz="1600" dirty="0" smtClean="0"/>
              <a:t>A </a:t>
            </a:r>
            <a:r>
              <a:rPr lang="zh-CN" altLang="en-US" sz="1600" dirty="0"/>
              <a:t>的照片比 </a:t>
            </a:r>
            <a:r>
              <a:rPr lang="en-US" altLang="zh-CN" sz="1600" dirty="0" smtClean="0"/>
              <a:t>B </a:t>
            </a:r>
            <a:r>
              <a:rPr lang="zh-CN" altLang="en-US" sz="1600" dirty="0"/>
              <a:t>或者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更多</a:t>
            </a:r>
            <a:r>
              <a:rPr lang="zh-CN" altLang="en-US" sz="1600" dirty="0"/>
              <a:t>的时候，也许你想让分类器在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照片上具有更大的权重。一个简单的选项是：给每一个标签的权重等于它的支持度（比如，那个标签的样例的数目）。为了做到这点，简单地在上面代码中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average</a:t>
            </a:r>
            <a:r>
              <a:rPr lang="en-US" altLang="zh-CN" sz="1600" dirty="0"/>
              <a:t>="weighted"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271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023" y="266575"/>
            <a:ext cx="1959704" cy="432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2023" y="635907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MNIST dataset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383" y="1208072"/>
            <a:ext cx="10009112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MNIST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这个数据集，它有着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70000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张规格较小的手写数字图片，由美国的高中生和美国人口调查局的职员手写而成。这相当于机器学习当中的“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Hello World”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，人们无论什么时候提出一个新的分类算法，都想知道该算法在这个数据集上的表现如何。机器学习的初学者迟早也会处理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MNIST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这个数据集。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378399" y="2875024"/>
            <a:ext cx="10009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Scikit-Learn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提供了许多辅助函数，以便于下载流行的数据集。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MNIST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是其中一个。下面的代码获取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MNIST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47" y="3616575"/>
            <a:ext cx="50958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105" y="942389"/>
            <a:ext cx="11385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最后一种分类任务被叫做“多输出</a:t>
            </a:r>
            <a:r>
              <a:rPr lang="en-US" altLang="zh-CN" sz="1600" dirty="0"/>
              <a:t>-</a:t>
            </a:r>
            <a:r>
              <a:rPr lang="zh-CN" altLang="en-US" sz="1600" dirty="0"/>
              <a:t>多类分类”（或者简称为多输出分类）。它是多标签分类的简单泛化，在这里每一个标签可以是多类别的（比如说，它可以有多于两个可能值</a:t>
            </a:r>
            <a:r>
              <a:rPr lang="zh-CN" altLang="en-US" sz="1600" dirty="0" smtClean="0"/>
              <a:t>）。</a:t>
            </a:r>
            <a:r>
              <a:rPr lang="zh-CN" altLang="en-US" sz="1600" dirty="0"/>
              <a:t>我们</a:t>
            </a:r>
            <a:r>
              <a:rPr lang="zh-CN" altLang="en-US" sz="1600" dirty="0" smtClean="0"/>
              <a:t>将</a:t>
            </a:r>
            <a:r>
              <a:rPr lang="zh-CN" altLang="en-US" sz="1600" dirty="0"/>
              <a:t>一张混有噪音的图片作为输入，期待它输出一张干净的数字图片，用一个像素强度的数组表示，就像 </a:t>
            </a:r>
            <a:r>
              <a:rPr lang="en-US" altLang="zh-CN" sz="1600" dirty="0"/>
              <a:t>MNIST </a:t>
            </a:r>
            <a:r>
              <a:rPr lang="zh-CN" altLang="en-US" sz="1600" dirty="0"/>
              <a:t>图片那样。注意到这个分类器的输出是多标签的（一个像素一个标签）和每个标签可以有多个值（像素强度取值范围从 </a:t>
            </a:r>
            <a:r>
              <a:rPr lang="en-US" altLang="zh-CN" sz="1600" dirty="0"/>
              <a:t>0 </a:t>
            </a:r>
            <a:r>
              <a:rPr lang="zh-CN" altLang="en-US" sz="1600" dirty="0"/>
              <a:t>到 </a:t>
            </a:r>
            <a:r>
              <a:rPr lang="en-US" altLang="zh-CN" sz="1600" dirty="0"/>
              <a:t>255</a:t>
            </a:r>
            <a:r>
              <a:rPr lang="zh-CN" altLang="en-US" sz="1600" dirty="0"/>
              <a:t>）。所以它是一个多输出分类系统的例子。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2023" y="266575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多输出分类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2023" y="635907"/>
            <a:ext cx="14635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Multiclass classification</a:t>
            </a:r>
          </a:p>
        </p:txBody>
      </p:sp>
      <p:sp>
        <p:nvSpPr>
          <p:cNvPr id="8" name="矩形 7"/>
          <p:cNvSpPr/>
          <p:nvPr/>
        </p:nvSpPr>
        <p:spPr>
          <a:xfrm>
            <a:off x="1826524" y="57305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多输出分类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105" y="6136605"/>
            <a:ext cx="11542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看起来足够接近目标图片</a:t>
            </a:r>
            <a:r>
              <a:rPr lang="zh-CN" altLang="en-US" sz="1600" dirty="0" smtClean="0"/>
              <a:t>。应该</a:t>
            </a:r>
            <a:r>
              <a:rPr lang="zh-CN" altLang="en-US" sz="1600" dirty="0"/>
              <a:t>知道如何选择好的量度标准，挑选出合适的准确率</a:t>
            </a:r>
            <a:r>
              <a:rPr lang="en-US" altLang="zh-CN" sz="1600" dirty="0"/>
              <a:t>/</a:t>
            </a:r>
            <a:r>
              <a:rPr lang="zh-CN" altLang="en-US" sz="1600" dirty="0"/>
              <a:t>召回率的折衷方案，比较分类器，更概括地说，就是为不同的任务建立起好的分类系统。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134" y="3097060"/>
            <a:ext cx="2590800" cy="2447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063" y="3027469"/>
            <a:ext cx="2676525" cy="2524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9" y="2828579"/>
            <a:ext cx="6619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åç±»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" b="2280"/>
          <a:stretch/>
        </p:blipFill>
        <p:spPr bwMode="auto">
          <a:xfrm>
            <a:off x="1510488" y="0"/>
            <a:ext cx="9565762" cy="72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395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450" y="3731210"/>
            <a:ext cx="6419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333750" y="4167261"/>
            <a:ext cx="61912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TO LISTEN TO CRITICISM GUIDANCE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257799" y="2355325"/>
            <a:ext cx="27557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2019</a:t>
            </a:r>
            <a:endParaRPr lang="zh-CN" altLang="en-US" sz="9600" b="1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3635" y="227270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023" y="266575"/>
            <a:ext cx="1959704" cy="432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2023" y="635907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MNIST dataset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84" y="880021"/>
            <a:ext cx="10448925" cy="3962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0784" y="5200501"/>
            <a:ext cx="1067718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一般而言，由 </a:t>
            </a:r>
            <a:r>
              <a:rPr lang="en-US" altLang="zh-CN" sz="1600" dirty="0" err="1"/>
              <a:t>sklearn</a:t>
            </a:r>
            <a:r>
              <a:rPr lang="en-US" altLang="zh-CN" sz="1600" dirty="0"/>
              <a:t> </a:t>
            </a:r>
            <a:r>
              <a:rPr lang="zh-CN" altLang="en-US" sz="1600" dirty="0"/>
              <a:t>加载的数据集有着相似的字典结构，这包括：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data</a:t>
            </a:r>
            <a:r>
              <a:rPr lang="zh-CN" altLang="en-US" sz="1600" dirty="0"/>
              <a:t>键存放一个数组，数组的一行表示一个样例，一列表示一个</a:t>
            </a:r>
            <a:r>
              <a:rPr lang="zh-CN" altLang="en-US" sz="1600" dirty="0" smtClean="0"/>
              <a:t>特征。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DESCR</a:t>
            </a:r>
            <a:r>
              <a:rPr lang="zh-CN" altLang="en-US" sz="1600" dirty="0"/>
              <a:t>键描述数据</a:t>
            </a:r>
            <a:r>
              <a:rPr lang="zh-CN" altLang="en-US" sz="1600" dirty="0" smtClean="0"/>
              <a:t>集。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target</a:t>
            </a:r>
            <a:r>
              <a:rPr lang="zh-CN" altLang="en-US" sz="1600" dirty="0"/>
              <a:t>键存放一个标签</a:t>
            </a:r>
            <a:r>
              <a:rPr lang="zh-CN" altLang="en-US" sz="1600" dirty="0" smtClean="0"/>
              <a:t>数组。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71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023" y="266575"/>
            <a:ext cx="1959704" cy="432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2023" y="635907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MNIST dataset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70" y="952029"/>
            <a:ext cx="3781801" cy="31623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183" y="952029"/>
            <a:ext cx="7396463" cy="52126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70" y="5056485"/>
            <a:ext cx="4114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023" y="266575"/>
            <a:ext cx="1959704" cy="432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2023" y="635907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MNIST dataset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383" y="1051351"/>
            <a:ext cx="10677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MNIST </a:t>
            </a:r>
            <a:r>
              <a:rPr lang="zh-CN" altLang="en-US" sz="1600" dirty="0"/>
              <a:t>有 </a:t>
            </a:r>
            <a:r>
              <a:rPr lang="en-US" altLang="zh-CN" sz="1600" dirty="0"/>
              <a:t>70000 </a:t>
            </a:r>
            <a:r>
              <a:rPr lang="zh-CN" altLang="en-US" sz="1600" dirty="0"/>
              <a:t>张图片，每张图片有 </a:t>
            </a:r>
            <a:r>
              <a:rPr lang="en-US" altLang="zh-CN" sz="1600" dirty="0"/>
              <a:t>784 </a:t>
            </a:r>
            <a:r>
              <a:rPr lang="zh-CN" altLang="en-US" sz="1600" dirty="0"/>
              <a:t>个特征。这是因为每个图片都是</a:t>
            </a:r>
            <a:r>
              <a:rPr lang="en-US" altLang="zh-CN" sz="1600" dirty="0"/>
              <a:t>28*28</a:t>
            </a:r>
            <a:r>
              <a:rPr lang="zh-CN" altLang="en-US" sz="1600" dirty="0"/>
              <a:t>像素的，并且每个像素的值介于 </a:t>
            </a:r>
            <a:r>
              <a:rPr lang="en-US" altLang="zh-CN" sz="1600" dirty="0"/>
              <a:t>0~255 </a:t>
            </a:r>
            <a:r>
              <a:rPr lang="zh-CN" altLang="en-US" sz="1600" dirty="0"/>
              <a:t>之间</a:t>
            </a:r>
            <a:r>
              <a:rPr lang="zh-CN" altLang="en-US" sz="1600" dirty="0" smtClean="0"/>
              <a:t>。你</a:t>
            </a:r>
            <a:r>
              <a:rPr lang="zh-CN" altLang="en-US" sz="1600" dirty="0"/>
              <a:t>只需要将某个实例的特征向量，</a:t>
            </a:r>
            <a:r>
              <a:rPr lang="en-US" altLang="zh-CN" sz="1600" dirty="0"/>
              <a:t>reshape</a:t>
            </a:r>
            <a:r>
              <a:rPr lang="zh-CN" altLang="en-US" sz="1600" dirty="0"/>
              <a:t>为</a:t>
            </a:r>
            <a:r>
              <a:rPr lang="en-US" altLang="zh-CN" sz="1600" dirty="0"/>
              <a:t>28*28</a:t>
            </a:r>
            <a:r>
              <a:rPr lang="zh-CN" altLang="en-US" sz="1600" dirty="0"/>
              <a:t>的数组，然后使用 </a:t>
            </a:r>
            <a:r>
              <a:rPr lang="en-US" altLang="zh-CN" sz="1600" dirty="0" err="1"/>
              <a:t>Matplotlib</a:t>
            </a:r>
            <a:r>
              <a:rPr lang="en-US" altLang="zh-CN" sz="1600" dirty="0"/>
              <a:t> 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imshow</a:t>
            </a:r>
            <a:r>
              <a:rPr lang="zh-CN" altLang="en-US" sz="1600" dirty="0"/>
              <a:t>函数展示出来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86" y="1744117"/>
            <a:ext cx="7284033" cy="53366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546" y="4196758"/>
            <a:ext cx="4453176" cy="24522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9787" y="4512372"/>
            <a:ext cx="2717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这看起来像个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，实际上它的标签告诉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我们：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023" y="266575"/>
            <a:ext cx="1959704" cy="432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2023" y="635907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MNIST dataset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2240" y="817992"/>
            <a:ext cx="106771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应该</a:t>
            </a:r>
            <a:r>
              <a:rPr lang="zh-CN" altLang="en-US" sz="1600" dirty="0"/>
              <a:t>先创建测试集，并且在验证数据之前先把测试集晾到一边。</a:t>
            </a:r>
            <a:r>
              <a:rPr lang="en-US" altLang="zh-CN" sz="1600" dirty="0"/>
              <a:t>MNIST </a:t>
            </a:r>
            <a:r>
              <a:rPr lang="zh-CN" altLang="en-US" sz="1600" dirty="0"/>
              <a:t>数据集已经事先被分成了一个训练集（前 </a:t>
            </a:r>
            <a:r>
              <a:rPr lang="en-US" altLang="zh-CN" sz="1600" dirty="0"/>
              <a:t>6000 </a:t>
            </a:r>
            <a:r>
              <a:rPr lang="zh-CN" altLang="en-US" sz="1600" dirty="0"/>
              <a:t>张图片）和一个测试集（最后 </a:t>
            </a:r>
            <a:r>
              <a:rPr lang="en-US" altLang="zh-CN" sz="1600" dirty="0"/>
              <a:t>10000 </a:t>
            </a:r>
            <a:r>
              <a:rPr lang="zh-CN" altLang="en-US" sz="1600" dirty="0"/>
              <a:t>张图片）。让我们打乱训练集。这可以保证交叉验证的每一折都是相似（你不会期待某一折缺少某类数字）。而且</a:t>
            </a:r>
            <a:r>
              <a:rPr lang="zh-CN" altLang="en-US" sz="1600" dirty="0" smtClean="0"/>
              <a:t>，一些学习算法对训练样例的顺序敏感，当它们在一行当中得到许多相似的样例，这些算法将会表现得非常差。打乱数据集将保证这种情况不会发生。 （但像房价预测，就不用打乱数据）</a:t>
            </a:r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994" b="4896"/>
          <a:stretch/>
        </p:blipFill>
        <p:spPr>
          <a:xfrm>
            <a:off x="6658961" y="2392190"/>
            <a:ext cx="5876926" cy="42911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40" y="2387652"/>
            <a:ext cx="4935264" cy="42565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612" y="3040261"/>
            <a:ext cx="9943242" cy="16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023" y="266575"/>
            <a:ext cx="1959704" cy="432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MNIST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2023" y="635907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MNIST dataset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0784" y="1355017"/>
            <a:ext cx="1067718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只尝试去识别一个数字，比如说，数字 </a:t>
            </a:r>
            <a:r>
              <a:rPr lang="en-US" altLang="zh-CN" sz="1600" dirty="0"/>
              <a:t>5</a:t>
            </a:r>
            <a:r>
              <a:rPr lang="zh-CN" altLang="en-US" sz="1600" dirty="0"/>
              <a:t>。这个“数字 </a:t>
            </a:r>
            <a:r>
              <a:rPr lang="en-US" altLang="zh-CN" sz="1600" dirty="0"/>
              <a:t>5 </a:t>
            </a:r>
            <a:r>
              <a:rPr lang="zh-CN" altLang="en-US" sz="1600" dirty="0"/>
              <a:t>检测器”就是一个二分类器，能够识别两类别，“是 </a:t>
            </a:r>
            <a:r>
              <a:rPr lang="en-US" altLang="zh-CN" sz="1600" dirty="0"/>
              <a:t>5”</a:t>
            </a:r>
            <a:r>
              <a:rPr lang="zh-CN" altLang="en-US" sz="1600" dirty="0"/>
              <a:t>和“非 </a:t>
            </a:r>
            <a:r>
              <a:rPr lang="en-US" altLang="zh-CN" sz="1600" dirty="0"/>
              <a:t>5”</a:t>
            </a:r>
            <a:r>
              <a:rPr lang="zh-CN" altLang="en-US" sz="1600" dirty="0" smtClean="0"/>
              <a:t>。首先要标注标签：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84" y="2320181"/>
            <a:ext cx="9258300" cy="15525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80784" y="98568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训练一个二分类器</a:t>
            </a:r>
          </a:p>
        </p:txBody>
      </p:sp>
      <p:sp>
        <p:nvSpPr>
          <p:cNvPr id="9" name="矩形 8"/>
          <p:cNvSpPr/>
          <p:nvPr/>
        </p:nvSpPr>
        <p:spPr>
          <a:xfrm>
            <a:off x="1080784" y="4442501"/>
            <a:ext cx="10677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用随机梯度下降分类器 </a:t>
            </a:r>
            <a:r>
              <a:rPr lang="en-US" altLang="zh-CN" sz="1600" dirty="0"/>
              <a:t>SGD</a:t>
            </a:r>
            <a:r>
              <a:rPr lang="zh-CN" altLang="en-US" sz="1600" dirty="0"/>
              <a:t>，是一个不错的开始</a:t>
            </a:r>
            <a:r>
              <a:rPr lang="zh-CN" altLang="en-US" sz="1600" dirty="0" smtClean="0"/>
              <a:t>。 </a:t>
            </a:r>
            <a:r>
              <a:rPr lang="en-US" altLang="zh-CN" sz="1600" dirty="0" smtClean="0"/>
              <a:t>Scikit-Learn</a:t>
            </a:r>
            <a:r>
              <a:rPr lang="zh-CN" altLang="en-US" sz="1600" dirty="0" smtClean="0"/>
              <a:t>中可以直接使用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SGDClassifier</a:t>
            </a:r>
            <a:r>
              <a:rPr lang="zh-CN" altLang="en-US" sz="1600" dirty="0"/>
              <a:t>类。</a:t>
            </a:r>
          </a:p>
        </p:txBody>
      </p:sp>
    </p:spTree>
    <p:extLst>
      <p:ext uri="{BB962C8B-B14F-4D97-AF65-F5344CB8AC3E}">
        <p14:creationId xmlns:p14="http://schemas.microsoft.com/office/powerpoint/2010/main" val="36895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3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6344</Words>
  <Application>Microsoft Office PowerPoint</Application>
  <PresentationFormat>自定义</PresentationFormat>
  <Paragraphs>279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-apple-system</vt:lpstr>
      <vt:lpstr>Helvetica Neue</vt:lpstr>
      <vt:lpstr>黑体</vt:lpstr>
      <vt:lpstr>宋体</vt:lpstr>
      <vt:lpstr>微软雅黑</vt:lpstr>
      <vt:lpstr>Agency FB</vt:lpstr>
      <vt:lpstr>Arial</vt:lpstr>
      <vt:lpstr>Calibri</vt:lpstr>
      <vt:lpstr>Calibri Light</vt:lpstr>
      <vt:lpstr>Impact</vt:lpstr>
      <vt:lpstr>Times New Roman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简洁商务汇报</dc:title>
  <dc:creator/>
  <cp:keywords>第一PPT模板网：www.1ppt.com</cp:keywords>
  <cp:lastModifiedBy/>
  <cp:revision>1</cp:revision>
  <dcterms:created xsi:type="dcterms:W3CDTF">2016-09-26T19:01:29Z</dcterms:created>
  <dcterms:modified xsi:type="dcterms:W3CDTF">2019-10-22T05:59:31Z</dcterms:modified>
</cp:coreProperties>
</file>