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6"/>
  </p:notesMasterIdLst>
  <p:sldIdLst>
    <p:sldId id="1836" r:id="rId3"/>
    <p:sldId id="2731" r:id="rId4"/>
    <p:sldId id="273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 玲" initials="孟" lastIdx="1" clrIdx="0">
    <p:extLst>
      <p:ext uri="{19B8F6BF-5375-455C-9EA6-DF929625EA0E}">
        <p15:presenceInfo xmlns:p15="http://schemas.microsoft.com/office/powerpoint/2012/main" userId="d6e8483664069b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39"/>
    <a:srgbClr val="A13F0B"/>
    <a:srgbClr val="F4B183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84" autoAdjust="0"/>
    <p:restoredTop sz="84253" autoAdjust="0"/>
  </p:normalViewPr>
  <p:slideViewPr>
    <p:cSldViewPr snapToGrid="0">
      <p:cViewPr varScale="1">
        <p:scale>
          <a:sx n="81" d="100"/>
          <a:sy n="81" d="100"/>
        </p:scale>
        <p:origin x="784" y="5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42B48-ECC0-479B-94FB-D5D8A9F348A5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4540-1476-4D8D-AEA9-3FD8EADDB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01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691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14540-1476-4D8D-AEA9-3FD8EADDB54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858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14540-1476-4D8D-AEA9-3FD8EADDB54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854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-2924"/>
            <a:ext cx="12193057" cy="3633531"/>
          </a:xfrm>
          <a:prstGeom prst="rect">
            <a:avLst/>
          </a:prstGeom>
        </p:spPr>
      </p:pic>
      <p:sp>
        <p:nvSpPr>
          <p:cNvPr id="37" name="任意形状 36">
            <a:extLst>
              <a:ext uri="{FF2B5EF4-FFF2-40B4-BE49-F238E27FC236}">
                <a16:creationId xmlns:a16="http://schemas.microsoft.com/office/drawing/2014/main" id="{094E4669-55C5-874C-A68C-6E431CC09A50}"/>
              </a:ext>
            </a:extLst>
          </p:cNvPr>
          <p:cNvSpPr/>
          <p:nvPr userDrawn="1"/>
        </p:nvSpPr>
        <p:spPr>
          <a:xfrm>
            <a:off x="-134112" y="-106934"/>
            <a:ext cx="12468264" cy="3829332"/>
          </a:xfrm>
          <a:custGeom>
            <a:avLst/>
            <a:gdLst>
              <a:gd name="connsiteX0" fmla="*/ 0 w 12192000"/>
              <a:gd name="connsiteY0" fmla="*/ 0 h 3632200"/>
              <a:gd name="connsiteX1" fmla="*/ 12192000 w 12192000"/>
              <a:gd name="connsiteY1" fmla="*/ 0 h 3632200"/>
              <a:gd name="connsiteX2" fmla="*/ 12192000 w 12192000"/>
              <a:gd name="connsiteY2" fmla="*/ 2602097 h 3632200"/>
              <a:gd name="connsiteX3" fmla="*/ 11858362 w 12192000"/>
              <a:gd name="connsiteY3" fmla="*/ 2747371 h 3632200"/>
              <a:gd name="connsiteX4" fmla="*/ 6859519 w 12192000"/>
              <a:gd name="connsiteY4" fmla="*/ 3619648 h 3632200"/>
              <a:gd name="connsiteX5" fmla="*/ 6096062 w 12192000"/>
              <a:gd name="connsiteY5" fmla="*/ 3632200 h 3632200"/>
              <a:gd name="connsiteX6" fmla="*/ 6095939 w 12192000"/>
              <a:gd name="connsiteY6" fmla="*/ 3632200 h 3632200"/>
              <a:gd name="connsiteX7" fmla="*/ 5332482 w 12192000"/>
              <a:gd name="connsiteY7" fmla="*/ 3619648 h 3632200"/>
              <a:gd name="connsiteX8" fmla="*/ 333638 w 12192000"/>
              <a:gd name="connsiteY8" fmla="*/ 2747371 h 3632200"/>
              <a:gd name="connsiteX9" fmla="*/ 0 w 12192000"/>
              <a:gd name="connsiteY9" fmla="*/ 2602097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632200">
                <a:moveTo>
                  <a:pt x="0" y="0"/>
                </a:moveTo>
                <a:lnTo>
                  <a:pt x="12192000" y="0"/>
                </a:lnTo>
                <a:lnTo>
                  <a:pt x="12192000" y="2602097"/>
                </a:lnTo>
                <a:lnTo>
                  <a:pt x="11858362" y="2747371"/>
                </a:lnTo>
                <a:cubicBezTo>
                  <a:pt x="10640880" y="3227716"/>
                  <a:pt x="8867829" y="3553239"/>
                  <a:pt x="6859519" y="3619648"/>
                </a:cubicBezTo>
                <a:lnTo>
                  <a:pt x="6096062" y="3632200"/>
                </a:lnTo>
                <a:lnTo>
                  <a:pt x="6095939" y="3632200"/>
                </a:lnTo>
                <a:lnTo>
                  <a:pt x="5332482" y="3619648"/>
                </a:lnTo>
                <a:cubicBezTo>
                  <a:pt x="3324171" y="3553239"/>
                  <a:pt x="1551120" y="3227716"/>
                  <a:pt x="333638" y="2747371"/>
                </a:cubicBezTo>
                <a:lnTo>
                  <a:pt x="0" y="2602097"/>
                </a:lnTo>
                <a:close/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52274E9-6CD8-164F-A448-48D8BF6118A2}"/>
              </a:ext>
            </a:extLst>
          </p:cNvPr>
          <p:cNvSpPr/>
          <p:nvPr userDrawn="1"/>
        </p:nvSpPr>
        <p:spPr>
          <a:xfrm>
            <a:off x="0" y="0"/>
            <a:ext cx="12192000" cy="1632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2191" y="3048198"/>
            <a:ext cx="1193467" cy="1192626"/>
          </a:xfrm>
          <a:prstGeom prst="rect">
            <a:avLst/>
          </a:prstGeom>
        </p:spPr>
      </p:pic>
      <p:sp>
        <p:nvSpPr>
          <p:cNvPr id="43" name="文本框 42"/>
          <p:cNvSpPr txBox="1"/>
          <p:nvPr userDrawn="1"/>
        </p:nvSpPr>
        <p:spPr>
          <a:xfrm>
            <a:off x="150844" y="6174148"/>
            <a:ext cx="2156520" cy="617431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BIT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|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n-cs"/>
              </a:rPr>
              <a:t>SINCE 1940</a:t>
            </a:r>
            <a:endParaRPr kumimoji="0" lang="zh-CN" altLang="en-US" sz="1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31" name="组合 30"/>
          <p:cNvGrpSpPr/>
          <p:nvPr userDrawn="1"/>
        </p:nvGrpSpPr>
        <p:grpSpPr>
          <a:xfrm>
            <a:off x="10272478" y="6396638"/>
            <a:ext cx="1629576" cy="198576"/>
            <a:chOff x="10272478" y="6308389"/>
            <a:chExt cx="1629576" cy="198576"/>
          </a:xfrm>
        </p:grpSpPr>
        <p:grpSp>
          <p:nvGrpSpPr>
            <p:cNvPr id="32" name="组合 31"/>
            <p:cNvGrpSpPr/>
            <p:nvPr userDrawn="1"/>
          </p:nvGrpSpPr>
          <p:grpSpPr>
            <a:xfrm>
              <a:off x="11216726" y="6310650"/>
              <a:ext cx="685328" cy="194486"/>
              <a:chOff x="2373567" y="1096524"/>
              <a:chExt cx="2578404" cy="731714"/>
            </a:xfrm>
          </p:grpSpPr>
          <p:sp>
            <p:nvSpPr>
              <p:cNvPr id="75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6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6" y="1229886"/>
                <a:ext cx="331665" cy="499208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82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3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79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0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1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33" name="组合 32"/>
            <p:cNvGrpSpPr/>
            <p:nvPr userDrawn="1"/>
          </p:nvGrpSpPr>
          <p:grpSpPr>
            <a:xfrm>
              <a:off x="10272478" y="6308389"/>
              <a:ext cx="716480" cy="198576"/>
              <a:chOff x="2372715" y="161759"/>
              <a:chExt cx="2695608" cy="747103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73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4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71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2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68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9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0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solidFill>
                <a:schemeClr val="accent3"/>
              </a:solidFill>
            </p:grpSpPr>
            <p:sp>
              <p:nvSpPr>
                <p:cNvPr id="39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0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3668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样式2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577850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0193" y="252089"/>
            <a:ext cx="1969223" cy="432990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-9524" y="122428"/>
            <a:ext cx="559928" cy="699303"/>
            <a:chOff x="-9524" y="122428"/>
            <a:chExt cx="559928" cy="699303"/>
          </a:xfrm>
        </p:grpSpPr>
        <p:sp>
          <p:nvSpPr>
            <p:cNvPr id="85" name="任意多边形: 形状 56">
              <a:extLst>
                <a:ext uri="{FF2B5EF4-FFF2-40B4-BE49-F238E27FC236}">
                  <a16:creationId xmlns:a16="http://schemas.microsoft.com/office/drawing/2014/main" id="{77A3E9FF-E8D6-4864-AD9A-BC3E704158E7}"/>
                </a:ext>
              </a:extLst>
            </p:cNvPr>
            <p:cNvSpPr/>
            <p:nvPr userDrawn="1"/>
          </p:nvSpPr>
          <p:spPr>
            <a:xfrm>
              <a:off x="-9524" y="122428"/>
              <a:ext cx="559928" cy="699303"/>
            </a:xfrm>
            <a:custGeom>
              <a:avLst/>
              <a:gdLst>
                <a:gd name="connsiteX0" fmla="*/ 0 w 436410"/>
                <a:gd name="connsiteY0" fmla="*/ 0 h 895350"/>
                <a:gd name="connsiteX1" fmla="*/ 436410 w 436410"/>
                <a:gd name="connsiteY1" fmla="*/ 0 h 895350"/>
                <a:gd name="connsiteX2" fmla="*/ 250915 w 436410"/>
                <a:gd name="connsiteY2" fmla="*/ 895350 h 895350"/>
                <a:gd name="connsiteX3" fmla="*/ 0 w 436410"/>
                <a:gd name="connsiteY3" fmla="*/ 89535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410" h="895350">
                  <a:moveTo>
                    <a:pt x="0" y="0"/>
                  </a:moveTo>
                  <a:lnTo>
                    <a:pt x="436410" y="0"/>
                  </a:lnTo>
                  <a:lnTo>
                    <a:pt x="250915" y="895350"/>
                  </a:lnTo>
                  <a:lnTo>
                    <a:pt x="0" y="8953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任意多边形: 形状 57">
              <a:extLst>
                <a:ext uri="{FF2B5EF4-FFF2-40B4-BE49-F238E27FC236}">
                  <a16:creationId xmlns:a16="http://schemas.microsoft.com/office/drawing/2014/main" id="{0B39D90D-B980-4ADB-95FB-F043B008E76D}"/>
                </a:ext>
              </a:extLst>
            </p:cNvPr>
            <p:cNvSpPr/>
            <p:nvPr userDrawn="1"/>
          </p:nvSpPr>
          <p:spPr>
            <a:xfrm>
              <a:off x="417309" y="379233"/>
              <a:ext cx="96622" cy="221903"/>
            </a:xfrm>
            <a:custGeom>
              <a:avLst/>
              <a:gdLst>
                <a:gd name="connsiteX0" fmla="*/ 144879 w 185359"/>
                <a:gd name="connsiteY0" fmla="*/ 0 h 699303"/>
                <a:gd name="connsiteX1" fmla="*/ 185359 w 185359"/>
                <a:gd name="connsiteY1" fmla="*/ 0 h 699303"/>
                <a:gd name="connsiteX2" fmla="*/ 40480 w 185359"/>
                <a:gd name="connsiteY2" fmla="*/ 699303 h 699303"/>
                <a:gd name="connsiteX3" fmla="*/ 0 w 185359"/>
                <a:gd name="connsiteY3" fmla="*/ 699303 h 699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9" h="699303">
                  <a:moveTo>
                    <a:pt x="144879" y="0"/>
                  </a:moveTo>
                  <a:lnTo>
                    <a:pt x="185359" y="0"/>
                  </a:lnTo>
                  <a:lnTo>
                    <a:pt x="40480" y="699303"/>
                  </a:lnTo>
                  <a:lnTo>
                    <a:pt x="0" y="699303"/>
                  </a:lnTo>
                  <a:close/>
                </a:path>
              </a:pathLst>
            </a:cu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1375EC85-F9E6-44D2-9F15-53B5B6F75476}"/>
              </a:ext>
            </a:extLst>
          </p:cNvPr>
          <p:cNvCxnSpPr>
            <a:cxnSpLocks/>
          </p:cNvCxnSpPr>
          <p:nvPr userDrawn="1"/>
        </p:nvCxnSpPr>
        <p:spPr>
          <a:xfrm>
            <a:off x="442913" y="821731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CE6666C3-355D-4A5C-A830-6BBD90D5F1FE}"/>
              </a:ext>
            </a:extLst>
          </p:cNvPr>
          <p:cNvSpPr/>
          <p:nvPr userDrawn="1"/>
        </p:nvSpPr>
        <p:spPr>
          <a:xfrm>
            <a:off x="12146281" y="336478"/>
            <a:ext cx="45719" cy="2659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0DEE229-ACC1-4297-A1E3-DEA16F9B9C28}"/>
              </a:ext>
            </a:extLst>
          </p:cNvPr>
          <p:cNvCxnSpPr>
            <a:cxnSpLocks/>
          </p:cNvCxnSpPr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84" name="组合 8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4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11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" name="组合 106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8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9" name="组合 88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102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100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7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4" name="组合 93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5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7099731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样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67"/>
            <a:ext cx="5022689" cy="6857433"/>
          </a:xfrm>
          <a:prstGeom prst="rect">
            <a:avLst/>
          </a:prstGeom>
        </p:spPr>
      </p:pic>
      <p:sp>
        <p:nvSpPr>
          <p:cNvPr id="3" name="矩形 白1">
            <a:extLst>
              <a:ext uri="{FF2B5EF4-FFF2-40B4-BE49-F238E27FC236}">
                <a16:creationId xmlns:a16="http://schemas.microsoft.com/office/drawing/2014/main" id="{7A935A22-FEEB-4B78-9916-163644E822AB}"/>
              </a:ext>
            </a:extLst>
          </p:cNvPr>
          <p:cNvSpPr/>
          <p:nvPr userDrawn="1"/>
        </p:nvSpPr>
        <p:spPr>
          <a:xfrm rot="5400000">
            <a:off x="-917658" y="918223"/>
            <a:ext cx="6858002" cy="5022690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50000"/>
                </a:schemeClr>
              </a:gs>
              <a:gs pos="0">
                <a:schemeClr val="bg1"/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284836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2022/11/12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677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4" r:id="rId2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2022/11/12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53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A453CE20-6C14-4C4C-84F7-26422658A810}"/>
              </a:ext>
            </a:extLst>
          </p:cNvPr>
          <p:cNvSpPr txBox="1">
            <a:spLocks/>
          </p:cNvSpPr>
          <p:nvPr/>
        </p:nvSpPr>
        <p:spPr>
          <a:xfrm>
            <a:off x="479223" y="4586282"/>
            <a:ext cx="11233553" cy="892503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fontAlgn="base">
              <a:spcAft>
                <a:spcPct val="0"/>
              </a:spcAft>
              <a:defRPr/>
            </a:pPr>
            <a:r>
              <a:rPr kumimoji="0" lang="zh-CN" altLang="en-US" sz="3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网络空间安全导论课程实验介绍</a:t>
            </a:r>
          </a:p>
        </p:txBody>
      </p:sp>
    </p:spTree>
    <p:extLst>
      <p:ext uri="{BB962C8B-B14F-4D97-AF65-F5344CB8AC3E}">
        <p14:creationId xmlns:p14="http://schemas.microsoft.com/office/powerpoint/2010/main" val="303764661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DF3CB-A83F-4CEF-9351-246CE3DD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章</a:t>
            </a:r>
            <a:r>
              <a:rPr lang="en-US" altLang="zh-CN" dirty="0"/>
              <a:t>DNS </a:t>
            </a:r>
            <a:r>
              <a:rPr lang="zh-CN" altLang="en-US" dirty="0"/>
              <a:t>安全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109BE6F-DEEC-4800-8E2D-A1ABA33B5756}"/>
              </a:ext>
            </a:extLst>
          </p:cNvPr>
          <p:cNvSpPr txBox="1"/>
          <p:nvPr/>
        </p:nvSpPr>
        <p:spPr>
          <a:xfrm>
            <a:off x="497205" y="1027429"/>
            <a:ext cx="11197590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+mn-ea"/>
              </a:rPr>
              <a:t>实现本地 </a:t>
            </a:r>
            <a:r>
              <a:rPr lang="en-US" altLang="zh-CN" sz="2000" b="1" dirty="0">
                <a:latin typeface="+mn-ea"/>
              </a:rPr>
              <a:t>DNS </a:t>
            </a:r>
            <a:r>
              <a:rPr lang="zh-CN" altLang="en-US" sz="2000" b="1" dirty="0">
                <a:latin typeface="+mn-ea"/>
              </a:rPr>
              <a:t>缓存中毒攻击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896172-2176-FCB2-9D47-9E5C4BABB0EF}"/>
              </a:ext>
            </a:extLst>
          </p:cNvPr>
          <p:cNvSpPr txBox="1"/>
          <p:nvPr/>
        </p:nvSpPr>
        <p:spPr>
          <a:xfrm>
            <a:off x="846826" y="1903176"/>
            <a:ext cx="10498347" cy="334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b="1" dirty="0">
                <a:latin typeface="+mn-ea"/>
              </a:rPr>
              <a:t>实验原理：</a:t>
            </a:r>
            <a:endParaRPr lang="en-US" altLang="zh-CN" b="1" dirty="0">
              <a:latin typeface="+mn-ea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dirty="0">
                <a:latin typeface="+mn-ea"/>
              </a:rPr>
              <a:t>通过污染</a:t>
            </a:r>
            <a:r>
              <a:rPr lang="en-US" altLang="zh-CN" dirty="0">
                <a:latin typeface="+mn-ea"/>
              </a:rPr>
              <a:t>DNS Cache</a:t>
            </a:r>
            <a:r>
              <a:rPr lang="zh-CN" altLang="en-US" dirty="0">
                <a:latin typeface="+mn-ea"/>
              </a:rPr>
              <a:t>，用虚假的</a:t>
            </a:r>
            <a:r>
              <a:rPr lang="en-US" altLang="zh-CN" dirty="0">
                <a:latin typeface="+mn-ea"/>
              </a:rPr>
              <a:t>IP</a:t>
            </a:r>
            <a:r>
              <a:rPr lang="zh-CN" altLang="en-US" dirty="0">
                <a:latin typeface="+mn-ea"/>
              </a:rPr>
              <a:t>地址信息替换</a:t>
            </a:r>
            <a:r>
              <a:rPr lang="en-US" altLang="zh-CN" dirty="0">
                <a:latin typeface="+mn-ea"/>
              </a:rPr>
              <a:t>Cache</a:t>
            </a:r>
            <a:r>
              <a:rPr lang="zh-CN" altLang="en-US" dirty="0">
                <a:latin typeface="+mn-ea"/>
              </a:rPr>
              <a:t>中主机记录的真实</a:t>
            </a:r>
            <a:r>
              <a:rPr lang="en-US" altLang="zh-CN" dirty="0">
                <a:latin typeface="+mn-ea"/>
              </a:rPr>
              <a:t>IP</a:t>
            </a:r>
            <a:r>
              <a:rPr lang="zh-CN" altLang="en-US" dirty="0">
                <a:latin typeface="+mn-ea"/>
              </a:rPr>
              <a:t>地址信息，可以改变域名和</a:t>
            </a:r>
            <a:r>
              <a:rPr lang="en-US" altLang="zh-CN" dirty="0">
                <a:latin typeface="+mn-ea"/>
              </a:rPr>
              <a:t>IP</a:t>
            </a:r>
            <a:r>
              <a:rPr lang="zh-CN" altLang="en-US" dirty="0">
                <a:latin typeface="+mn-ea"/>
              </a:rPr>
              <a:t>的映射关系，使得用户在访问某网站时被错误引导至攻击者的网站中，从而暴露隐私信息</a:t>
            </a:r>
            <a:endParaRPr lang="en-US" altLang="zh-CN" dirty="0">
              <a:latin typeface="+mn-ea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b="1" dirty="0">
                <a:latin typeface="+mn-ea"/>
              </a:rPr>
              <a:t>实验目的：</a:t>
            </a:r>
            <a:endParaRPr lang="en-US" altLang="zh-CN" b="1" dirty="0">
              <a:latin typeface="+mn-ea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dirty="0">
                <a:latin typeface="+mn-ea"/>
              </a:rPr>
              <a:t>了解</a:t>
            </a:r>
            <a:r>
              <a:rPr lang="en-US" altLang="zh-CN" dirty="0">
                <a:latin typeface="+mn-ea"/>
              </a:rPr>
              <a:t>DNS</a:t>
            </a:r>
            <a:r>
              <a:rPr lang="zh-CN" altLang="en-US" dirty="0">
                <a:latin typeface="+mn-ea"/>
              </a:rPr>
              <a:t>缓存中毒原理，实现</a:t>
            </a:r>
            <a:r>
              <a:rPr lang="en-US" altLang="zh-CN" dirty="0">
                <a:latin typeface="+mn-ea"/>
              </a:rPr>
              <a:t>DNS</a:t>
            </a:r>
            <a:r>
              <a:rPr lang="zh-CN" altLang="en-US" dirty="0">
                <a:latin typeface="+mn-ea"/>
              </a:rPr>
              <a:t>缓存中毒攻击</a:t>
            </a:r>
            <a:endParaRPr lang="en-US" altLang="zh-CN" dirty="0">
              <a:latin typeface="+mn-ea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b="1" dirty="0">
                <a:latin typeface="+mn-ea"/>
              </a:rPr>
              <a:t>实验环境：</a:t>
            </a:r>
            <a:endParaRPr lang="en-US" altLang="zh-CN" b="1" dirty="0">
              <a:latin typeface="+mn-ea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dirty="0">
                <a:latin typeface="+mn-ea"/>
              </a:rPr>
              <a:t>建议使用三台</a:t>
            </a:r>
            <a:r>
              <a:rPr lang="en-US" altLang="zh-CN" dirty="0">
                <a:latin typeface="+mn-ea"/>
              </a:rPr>
              <a:t>Ubuntu</a:t>
            </a:r>
            <a:r>
              <a:rPr lang="zh-CN" altLang="en-US" dirty="0">
                <a:latin typeface="+mn-ea"/>
              </a:rPr>
              <a:t>虚拟机</a:t>
            </a:r>
            <a:endParaRPr lang="en-US" altLang="zh-CN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2EBE01-DBED-7920-8AB8-7997EA6A1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94" b="33733"/>
          <a:stretch>
            <a:fillRect/>
          </a:stretch>
        </p:blipFill>
        <p:spPr>
          <a:xfrm>
            <a:off x="6096000" y="3238571"/>
            <a:ext cx="5897303" cy="259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0208808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DF3CB-A83F-4CEF-9351-246CE3DD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章</a:t>
            </a:r>
            <a:r>
              <a:rPr lang="en-US" altLang="zh-CN" dirty="0"/>
              <a:t>DNS </a:t>
            </a:r>
            <a:r>
              <a:rPr lang="zh-CN" altLang="en-US" dirty="0"/>
              <a:t>安全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109BE6F-DEEC-4800-8E2D-A1ABA33B5756}"/>
              </a:ext>
            </a:extLst>
          </p:cNvPr>
          <p:cNvSpPr txBox="1"/>
          <p:nvPr/>
        </p:nvSpPr>
        <p:spPr>
          <a:xfrm>
            <a:off x="497205" y="1027429"/>
            <a:ext cx="11197590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+mn-ea"/>
              </a:rPr>
              <a:t>实现本地 </a:t>
            </a:r>
            <a:r>
              <a:rPr lang="en-US" altLang="zh-CN" sz="2000" b="1" dirty="0">
                <a:latin typeface="+mn-ea"/>
              </a:rPr>
              <a:t>DNS </a:t>
            </a:r>
            <a:r>
              <a:rPr lang="zh-CN" altLang="en-US" sz="2000" b="1" dirty="0">
                <a:latin typeface="+mn-ea"/>
              </a:rPr>
              <a:t>缓存中毒攻击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E73B51-CC00-01E4-FF6F-EABF19D04BF4}"/>
              </a:ext>
            </a:extLst>
          </p:cNvPr>
          <p:cNvSpPr txBox="1"/>
          <p:nvPr/>
        </p:nvSpPr>
        <p:spPr>
          <a:xfrm>
            <a:off x="846826" y="1743189"/>
            <a:ext cx="10106723" cy="2319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b="1" dirty="0">
                <a:latin typeface="+mn-ea"/>
              </a:rPr>
              <a:t>实验思路举例：</a:t>
            </a:r>
            <a:endParaRPr lang="en-US" altLang="zh-CN" b="1" dirty="0">
              <a:latin typeface="+mn-ea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AutoNum type="arabicPeriod"/>
            </a:pPr>
            <a:r>
              <a:rPr lang="zh-CN" altLang="en-US" dirty="0">
                <a:latin typeface="+mn-ea"/>
              </a:rPr>
              <a:t>配置三台虚拟机，分别作为</a:t>
            </a:r>
            <a:r>
              <a:rPr lang="en-US" altLang="zh-CN" dirty="0">
                <a:latin typeface="+mn-ea"/>
              </a:rPr>
              <a:t>DNS</a:t>
            </a:r>
            <a:r>
              <a:rPr lang="zh-CN" altLang="en-US" dirty="0">
                <a:latin typeface="+mn-ea"/>
              </a:rPr>
              <a:t>服务器、用户与攻击者，使虚拟机之间网络互通，客户端向</a:t>
            </a:r>
            <a:r>
              <a:rPr lang="en-US" altLang="zh-CN" dirty="0">
                <a:latin typeface="+mn-ea"/>
              </a:rPr>
              <a:t>DNS</a:t>
            </a:r>
            <a:r>
              <a:rPr lang="zh-CN" altLang="en-US" dirty="0">
                <a:latin typeface="+mn-ea"/>
              </a:rPr>
              <a:t>服务器查询域名</a:t>
            </a:r>
            <a:r>
              <a:rPr lang="en-US" altLang="zh-CN" dirty="0">
                <a:latin typeface="+mn-ea"/>
              </a:rPr>
              <a:t>IP</a:t>
            </a:r>
            <a:r>
              <a:rPr lang="zh-CN" altLang="en-US" dirty="0">
                <a:latin typeface="+mn-ea"/>
              </a:rPr>
              <a:t>地址</a:t>
            </a:r>
            <a:endParaRPr lang="en-US" altLang="zh-CN" dirty="0">
              <a:latin typeface="+mn-ea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AutoNum type="arabicPeriod"/>
            </a:pPr>
            <a:r>
              <a:rPr lang="zh-CN" altLang="en-US" dirty="0">
                <a:latin typeface="+mn-ea"/>
              </a:rPr>
              <a:t>清除</a:t>
            </a:r>
            <a:r>
              <a:rPr lang="en-US" altLang="zh-CN" dirty="0">
                <a:latin typeface="+mn-ea"/>
              </a:rPr>
              <a:t>DNS</a:t>
            </a:r>
            <a:r>
              <a:rPr lang="zh-CN" altLang="en-US" dirty="0">
                <a:latin typeface="+mn-ea"/>
              </a:rPr>
              <a:t>服务器缓存，攻击者通过</a:t>
            </a:r>
            <a:r>
              <a:rPr lang="en-US" altLang="zh-CN" dirty="0">
                <a:latin typeface="+mn-ea"/>
              </a:rPr>
              <a:t>sniff</a:t>
            </a:r>
            <a:r>
              <a:rPr lang="zh-CN" altLang="en-US" dirty="0">
                <a:latin typeface="+mn-ea"/>
              </a:rPr>
              <a:t>监听请求包，伪造 </a:t>
            </a:r>
            <a:r>
              <a:rPr lang="en-US" altLang="zh-CN" dirty="0">
                <a:latin typeface="+mn-ea"/>
              </a:rPr>
              <a:t>DNS </a:t>
            </a:r>
            <a:r>
              <a:rPr lang="zh-CN" altLang="en-US" dirty="0">
                <a:latin typeface="+mn-ea"/>
              </a:rPr>
              <a:t>应答包并发送</a:t>
            </a:r>
            <a:endParaRPr lang="en-US" altLang="zh-CN" dirty="0">
              <a:latin typeface="+mn-ea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AutoNum type="arabicPeriod"/>
            </a:pPr>
            <a:r>
              <a:rPr lang="zh-CN" altLang="en-US" dirty="0">
                <a:latin typeface="+mn-ea"/>
              </a:rPr>
              <a:t>攻击者停止攻击，</a:t>
            </a:r>
            <a:r>
              <a:rPr lang="en-US" altLang="zh-CN" dirty="0">
                <a:latin typeface="+mn-ea"/>
              </a:rPr>
              <a:t>DNS</a:t>
            </a:r>
            <a:r>
              <a:rPr lang="zh-CN" altLang="en-US" dirty="0">
                <a:latin typeface="+mn-ea"/>
              </a:rPr>
              <a:t>服务器缓存有效期内通过客户端查询该地址，得到攻击者伪造的地址</a:t>
            </a:r>
            <a:endParaRPr lang="en-US" altLang="zh-CN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B05BDD-E6C5-B089-70BC-911FA96E7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486" y="4231355"/>
            <a:ext cx="8394296" cy="19191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E2D1D96-9259-BBDD-F83E-FA8547F71A79}"/>
              </a:ext>
            </a:extLst>
          </p:cNvPr>
          <p:cNvSpPr txBox="1"/>
          <p:nvPr/>
        </p:nvSpPr>
        <p:spPr>
          <a:xfrm>
            <a:off x="212218" y="4690434"/>
            <a:ext cx="2954494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zh-CN" altLang="en-US" dirty="0">
                <a:latin typeface="+mn-ea"/>
              </a:rPr>
              <a:t>如右图所示，攻击者将学校网站地址作为伪造的地址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103051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封6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1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10307</TotalTime>
  <Words>200</Words>
  <Application>Microsoft Office PowerPoint</Application>
  <PresentationFormat>宽屏</PresentationFormat>
  <Paragraphs>19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等线</vt:lpstr>
      <vt:lpstr>微软雅黑</vt:lpstr>
      <vt:lpstr>微软雅黑 Light</vt:lpstr>
      <vt:lpstr>Arial</vt:lpstr>
      <vt:lpstr>Century Gothic</vt:lpstr>
      <vt:lpstr>Times New Roman</vt:lpstr>
      <vt:lpstr>Wingdings</vt:lpstr>
      <vt:lpstr>封6​​</vt:lpstr>
      <vt:lpstr>目1​​</vt:lpstr>
      <vt:lpstr>PowerPoint 演示文稿</vt:lpstr>
      <vt:lpstr>第9章DNS 安全</vt:lpstr>
      <vt:lpstr>第9章DNS 安全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孟 玲</dc:creator>
  <cp:lastModifiedBy>魏 雅倩</cp:lastModifiedBy>
  <cp:revision>1865</cp:revision>
  <dcterms:created xsi:type="dcterms:W3CDTF">2020-10-27T09:09:46Z</dcterms:created>
  <dcterms:modified xsi:type="dcterms:W3CDTF">2022-11-12T02:32:30Z</dcterms:modified>
</cp:coreProperties>
</file>