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6"/>
  </p:notesMasterIdLst>
  <p:sldIdLst>
    <p:sldId id="1836" r:id="rId3"/>
    <p:sldId id="2727" r:id="rId4"/>
    <p:sldId id="273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玲" initials="孟" lastIdx="1" clrIdx="0">
    <p:extLst>
      <p:ext uri="{19B8F6BF-5375-455C-9EA6-DF929625EA0E}">
        <p15:presenceInfo xmlns:p15="http://schemas.microsoft.com/office/powerpoint/2012/main" userId="d6e8483664069b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39"/>
    <a:srgbClr val="A13F0B"/>
    <a:srgbClr val="F4B18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4" autoAdjust="0"/>
    <p:restoredTop sz="84253" autoAdjust="0"/>
  </p:normalViewPr>
  <p:slideViewPr>
    <p:cSldViewPr snapToGrid="0">
      <p:cViewPr varScale="1">
        <p:scale>
          <a:sx n="81" d="100"/>
          <a:sy n="81" d="100"/>
        </p:scale>
        <p:origin x="784" y="5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2B48-ECC0-479B-94FB-D5D8A9F348A5}" type="datetimeFigureOut">
              <a:rPr lang="zh-CN" altLang="en-US" smtClean="0"/>
              <a:t>2022/11/12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14540-1476-4D8D-AEA9-3FD8EADDB544}" type="slidenum">
              <a:rPr lang="zh-CN" altLang="en-US" smtClean="0"/>
              <a:t>‹#›</a:t>
            </a:fld>
            <a:endParaRPr lang="zh-CN" altLang="en-US"/>
          </a:p>
        </p:txBody>
      </p:sp>
    </p:spTree>
    <p:extLst>
      <p:ext uri="{BB962C8B-B14F-4D97-AF65-F5344CB8AC3E}">
        <p14:creationId xmlns:p14="http://schemas.microsoft.com/office/powerpoint/2010/main" val="283101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4669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2</a:t>
            </a:fld>
            <a:endParaRPr lang="zh-CN" altLang="en-US"/>
          </a:p>
        </p:txBody>
      </p:sp>
    </p:spTree>
    <p:extLst>
      <p:ext uri="{BB962C8B-B14F-4D97-AF65-F5344CB8AC3E}">
        <p14:creationId xmlns:p14="http://schemas.microsoft.com/office/powerpoint/2010/main" val="47990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3</a:t>
            </a:fld>
            <a:endParaRPr lang="zh-CN" altLang="en-US"/>
          </a:p>
        </p:txBody>
      </p:sp>
    </p:spTree>
    <p:extLst>
      <p:ext uri="{BB962C8B-B14F-4D97-AF65-F5344CB8AC3E}">
        <p14:creationId xmlns:p14="http://schemas.microsoft.com/office/powerpoint/2010/main" val="155390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a:extLst>
              <a:ext uri="{FF2B5EF4-FFF2-40B4-BE49-F238E27FC236}">
                <a16:creationId xmlns:a16="http://schemas.microsoft.com/office/drawing/2014/main" id="{094E4669-55C5-874C-A68C-6E431CC09A50}"/>
              </a:ext>
            </a:extLst>
          </p:cNvPr>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41" name="矩形 40">
            <a:extLst>
              <a:ext uri="{FF2B5EF4-FFF2-40B4-BE49-F238E27FC236}">
                <a16:creationId xmlns:a16="http://schemas.microsoft.com/office/drawing/2014/main" id="{752274E9-6CD8-164F-A448-48D8BF6118A2}"/>
              </a:ext>
            </a:extLst>
          </p:cNvPr>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6">
                <a:extLst>
                  <a:ext uri="{FF2B5EF4-FFF2-40B4-BE49-F238E27FC236}">
                    <a16:creationId xmlns:a16="http://schemas.microsoft.com/office/drawing/2014/main" id="{CC1FA68D-3307-481A-8E89-D3CB2E8693F4}"/>
                  </a:ext>
                </a:extLst>
              </p:cNvPr>
              <p:cNvSpPr>
                <a:spLocks/>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8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7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5" name="组合 3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7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6" name="组合 3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0"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43668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47099731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67"/>
            <a:ext cx="5022689" cy="6857433"/>
          </a:xfrm>
          <a:prstGeom prst="rect">
            <a:avLst/>
          </a:prstGeom>
        </p:spPr>
      </p:pic>
      <p:sp>
        <p:nvSpPr>
          <p:cNvPr id="3" name="矩形 白1">
            <a:extLst>
              <a:ext uri="{FF2B5EF4-FFF2-40B4-BE49-F238E27FC236}">
                <a16:creationId xmlns:a16="http://schemas.microsoft.com/office/drawing/2014/main" id="{7A935A22-FEEB-4B78-9916-163644E822AB}"/>
              </a:ext>
            </a:extLst>
          </p:cNvPr>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63284836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2022/11/12</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2136777863"/>
      </p:ext>
    </p:extLst>
  </p:cSld>
  <p:clrMap bg1="lt1" tx1="dk1" bg2="lt2" tx2="dk2" accent1="accent1" accent2="accent2" accent3="accent3" accent4="accent4" accent5="accent5" accent6="accent6" hlink="hlink" folHlink="folHlink"/>
  <p:sldLayoutIdLst>
    <p:sldLayoutId id="2147483661" r:id="rId1"/>
    <p:sldLayoutId id="2147483684"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2022/11/12</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614538623"/>
      </p:ext>
    </p:extLst>
  </p:cSld>
  <p:clrMap bg1="lt1" tx1="dk1" bg2="lt2" tx2="dk2" accent1="accent1" accent2="accent2" accent3="accent3" accent4="accent4" accent5="accent5" accent6="accent6" hlink="hlink" folHlink="folHlink"/>
  <p:sldLayoutIdLst>
    <p:sldLayoutId id="2147483663" r:id="rId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453CE20-6C14-4C4C-84F7-26422658A810}"/>
              </a:ext>
            </a:extLst>
          </p:cNvPr>
          <p:cNvSpPr txBox="1">
            <a:spLocks/>
          </p:cNvSpPr>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网络空间安全导论课程实验介绍</a:t>
            </a:r>
          </a:p>
        </p:txBody>
      </p:sp>
    </p:spTree>
    <p:extLst>
      <p:ext uri="{BB962C8B-B14F-4D97-AF65-F5344CB8AC3E}">
        <p14:creationId xmlns:p14="http://schemas.microsoft.com/office/powerpoint/2010/main" val="303764661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7</a:t>
            </a:r>
            <a:r>
              <a:rPr lang="zh-CN" altLang="en-US" dirty="0"/>
              <a:t>章操作系统安全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简单栈溢出实验</a:t>
            </a:r>
          </a:p>
        </p:txBody>
      </p:sp>
      <p:pic>
        <p:nvPicPr>
          <p:cNvPr id="6" name="图片 5">
            <a:extLst>
              <a:ext uri="{FF2B5EF4-FFF2-40B4-BE49-F238E27FC236}">
                <a16:creationId xmlns:a16="http://schemas.microsoft.com/office/drawing/2014/main" id="{259630A7-4D81-1C6D-B013-C3655EA05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747" y="1254157"/>
            <a:ext cx="5226207" cy="4896703"/>
          </a:xfrm>
          <a:prstGeom prst="rect">
            <a:avLst/>
          </a:prstGeom>
          <a:ln>
            <a:noFill/>
          </a:ln>
        </p:spPr>
      </p:pic>
      <p:sp>
        <p:nvSpPr>
          <p:cNvPr id="3" name="文本框 2">
            <a:extLst>
              <a:ext uri="{FF2B5EF4-FFF2-40B4-BE49-F238E27FC236}">
                <a16:creationId xmlns:a16="http://schemas.microsoft.com/office/drawing/2014/main" id="{18F679A6-89D4-9F2E-63A1-EB76C38559A7}"/>
              </a:ext>
            </a:extLst>
          </p:cNvPr>
          <p:cNvSpPr txBox="1"/>
          <p:nvPr/>
        </p:nvSpPr>
        <p:spPr>
          <a:xfrm>
            <a:off x="846826" y="1743189"/>
            <a:ext cx="6603128" cy="4427687"/>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栈被用于实现函数的调用以及存储局部变量，当使用诸如</a:t>
            </a:r>
            <a:r>
              <a:rPr lang="en-US" altLang="zh-CN" dirty="0" err="1">
                <a:latin typeface="+mn-ea"/>
              </a:rPr>
              <a:t>strcpy</a:t>
            </a:r>
            <a:r>
              <a:rPr lang="zh-CN" altLang="en-US" dirty="0">
                <a:latin typeface="+mn-ea"/>
              </a:rPr>
              <a:t>、</a:t>
            </a:r>
            <a:r>
              <a:rPr lang="en-US" altLang="zh-CN" dirty="0">
                <a:latin typeface="+mn-ea"/>
              </a:rPr>
              <a:t>gets</a:t>
            </a:r>
            <a:r>
              <a:rPr lang="zh-CN" altLang="en-US" dirty="0">
                <a:latin typeface="+mn-ea"/>
              </a:rPr>
              <a:t>等不安全函数时，攻击者通过向栈中某个变量写入的字节数超过了这个变量本身所申请的字节数，使得数据向高地址存储区域进行覆盖来修改返回地址，最终让程序根据攻击者的想法运行，这种攻击被称为栈溢出攻击</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了解栈溢出攻击原理，并实现简单栈溢出攻击实验</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建议使用</a:t>
            </a:r>
            <a:r>
              <a:rPr lang="en-US" altLang="zh-CN" dirty="0">
                <a:latin typeface="+mn-ea"/>
              </a:rPr>
              <a:t>Ubuntu</a:t>
            </a:r>
            <a:r>
              <a:rPr lang="zh-CN" altLang="en-US" dirty="0">
                <a:latin typeface="+mn-ea"/>
              </a:rPr>
              <a:t>虚拟机，注意需关闭系统中的一系列保护机制</a:t>
            </a:r>
            <a:endParaRPr lang="en-US" altLang="zh-CN" dirty="0">
              <a:latin typeface="+mn-ea"/>
            </a:endParaRPr>
          </a:p>
        </p:txBody>
      </p:sp>
    </p:spTree>
    <p:extLst>
      <p:ext uri="{BB962C8B-B14F-4D97-AF65-F5344CB8AC3E}">
        <p14:creationId xmlns:p14="http://schemas.microsoft.com/office/powerpoint/2010/main" val="352688197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7</a:t>
            </a:r>
            <a:r>
              <a:rPr lang="zh-CN" altLang="en-US" dirty="0"/>
              <a:t>章操作系统安全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简单栈溢出实验</a:t>
            </a:r>
          </a:p>
        </p:txBody>
      </p:sp>
      <p:pic>
        <p:nvPicPr>
          <p:cNvPr id="5" name="图片 4">
            <a:extLst>
              <a:ext uri="{FF2B5EF4-FFF2-40B4-BE49-F238E27FC236}">
                <a16:creationId xmlns:a16="http://schemas.microsoft.com/office/drawing/2014/main" id="{F7E44239-37E8-59B8-802C-9C32F853C994}"/>
              </a:ext>
            </a:extLst>
          </p:cNvPr>
          <p:cNvPicPr>
            <a:picLocks noChangeAspect="1"/>
          </p:cNvPicPr>
          <p:nvPr/>
        </p:nvPicPr>
        <p:blipFill rotWithShape="1">
          <a:blip r:embed="rId3"/>
          <a:srcRect r="26120"/>
          <a:stretch/>
        </p:blipFill>
        <p:spPr bwMode="auto">
          <a:xfrm>
            <a:off x="5169096" y="1597121"/>
            <a:ext cx="6872880" cy="4581485"/>
          </a:xfrm>
          <a:prstGeom prst="rect">
            <a:avLst/>
          </a:prstGeom>
          <a:ln>
            <a:solidFill>
              <a:schemeClr val="accent1"/>
            </a:solid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F780C5CC-A943-5FE8-3A1F-3D6CD6F1FF22}"/>
              </a:ext>
            </a:extLst>
          </p:cNvPr>
          <p:cNvSpPr txBox="1"/>
          <p:nvPr/>
        </p:nvSpPr>
        <p:spPr>
          <a:xfrm>
            <a:off x="866407" y="1809025"/>
            <a:ext cx="4119810" cy="411991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编写程序，在主函数中调用</a:t>
            </a:r>
            <a:r>
              <a:rPr lang="en-US" altLang="zh-CN" dirty="0" err="1">
                <a:latin typeface="+mn-ea"/>
              </a:rPr>
              <a:t>func_call</a:t>
            </a:r>
            <a:r>
              <a:rPr lang="zh-CN" altLang="en-US" dirty="0">
                <a:latin typeface="+mn-ea"/>
              </a:rPr>
              <a:t>函数，但不调用</a:t>
            </a:r>
            <a:r>
              <a:rPr lang="en-US" altLang="zh-CN" dirty="0">
                <a:latin typeface="+mn-ea"/>
              </a:rPr>
              <a:t>inject</a:t>
            </a:r>
            <a:r>
              <a:rPr lang="zh-CN" altLang="en-US" dirty="0">
                <a:latin typeface="+mn-ea"/>
              </a:rPr>
              <a:t>函数</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在</a:t>
            </a:r>
            <a:r>
              <a:rPr lang="en-US" altLang="zh-CN" dirty="0" err="1">
                <a:latin typeface="+mn-ea"/>
              </a:rPr>
              <a:t>func_call</a:t>
            </a:r>
            <a:r>
              <a:rPr lang="zh-CN" altLang="en-US" dirty="0">
                <a:latin typeface="+mn-ea"/>
              </a:rPr>
              <a:t>函数中使用</a:t>
            </a:r>
            <a:r>
              <a:rPr lang="en-US" altLang="zh-CN" dirty="0" err="1">
                <a:latin typeface="+mn-ea"/>
              </a:rPr>
              <a:t>strcpy</a:t>
            </a:r>
            <a:r>
              <a:rPr lang="zh-CN" altLang="en-US" dirty="0">
                <a:latin typeface="+mn-ea"/>
              </a:rPr>
              <a:t>函数对</a:t>
            </a:r>
            <a:r>
              <a:rPr lang="en-US" altLang="zh-CN" dirty="0">
                <a:latin typeface="+mn-ea"/>
              </a:rPr>
              <a:t>param</a:t>
            </a:r>
            <a:r>
              <a:rPr lang="zh-CN" altLang="en-US" dirty="0">
                <a:latin typeface="+mn-ea"/>
              </a:rPr>
              <a:t>数组进行赋值</a:t>
            </a:r>
          </a:p>
          <a:p>
            <a:pPr marL="342900" indent="-342900" algn="just">
              <a:lnSpc>
                <a:spcPct val="130000"/>
              </a:lnSpc>
              <a:spcBef>
                <a:spcPts val="600"/>
              </a:spcBef>
              <a:spcAft>
                <a:spcPts val="600"/>
              </a:spcAft>
              <a:buClr>
                <a:schemeClr val="tx1"/>
              </a:buClr>
              <a:buAutoNum type="arabicPeriod"/>
            </a:pPr>
            <a:r>
              <a:rPr lang="zh-CN" altLang="en-US" dirty="0">
                <a:latin typeface="+mn-ea"/>
              </a:rPr>
              <a:t>攻击者通过对程序进行反汇编（可以使用</a:t>
            </a:r>
            <a:r>
              <a:rPr lang="en-US" altLang="zh-CN" dirty="0" err="1">
                <a:latin typeface="+mn-ea"/>
              </a:rPr>
              <a:t>gdb</a:t>
            </a:r>
            <a:r>
              <a:rPr lang="zh-CN" altLang="en-US" dirty="0">
                <a:latin typeface="+mn-ea"/>
              </a:rPr>
              <a:t>工具）查看汇编指令，通过不断修改</a:t>
            </a:r>
            <a:r>
              <a:rPr lang="en-US" altLang="zh-CN" dirty="0">
                <a:latin typeface="+mn-ea"/>
              </a:rPr>
              <a:t>input</a:t>
            </a:r>
            <a:r>
              <a:rPr lang="zh-CN" altLang="en-US" dirty="0">
                <a:latin typeface="+mn-ea"/>
              </a:rPr>
              <a:t>数组来将</a:t>
            </a:r>
            <a:r>
              <a:rPr lang="en-US" altLang="zh-CN" dirty="0" err="1">
                <a:latin typeface="+mn-ea"/>
              </a:rPr>
              <a:t>func_call</a:t>
            </a:r>
            <a:r>
              <a:rPr lang="zh-CN" altLang="en-US" dirty="0">
                <a:latin typeface="+mn-ea"/>
              </a:rPr>
              <a:t>函数的返回地址覆盖为指定值，最终使</a:t>
            </a:r>
            <a:r>
              <a:rPr lang="en-US" altLang="zh-CN" dirty="0">
                <a:latin typeface="+mn-ea"/>
              </a:rPr>
              <a:t>inject</a:t>
            </a:r>
            <a:r>
              <a:rPr lang="zh-CN" altLang="en-US" dirty="0">
                <a:latin typeface="+mn-ea"/>
              </a:rPr>
              <a:t>函数被调用</a:t>
            </a:r>
            <a:endParaRPr lang="en-US" altLang="zh-CN" dirty="0">
              <a:latin typeface="+mn-ea"/>
            </a:endParaRPr>
          </a:p>
        </p:txBody>
      </p:sp>
    </p:spTree>
    <p:extLst>
      <p:ext uri="{BB962C8B-B14F-4D97-AF65-F5344CB8AC3E}">
        <p14:creationId xmlns:p14="http://schemas.microsoft.com/office/powerpoint/2010/main" val="1615172577"/>
      </p:ext>
    </p:extLst>
  </p:cSld>
  <p:clrMapOvr>
    <a:masterClrMapping/>
  </p:clrMapOvr>
  <p:transition spd="med">
    <p:fade/>
  </p:transition>
</p:sld>
</file>

<file path=ppt/theme/theme1.xml><?xml version="1.0" encoding="utf-8"?>
<a:theme xmlns:a="http://schemas.openxmlformats.org/drawingml/2006/main" name="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10307</TotalTime>
  <Words>220</Words>
  <Application>Microsoft Office PowerPoint</Application>
  <PresentationFormat>宽屏</PresentationFormat>
  <Paragraphs>18</Paragraphs>
  <Slides>3</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vt:i4>
      </vt:variant>
    </vt:vector>
  </HeadingPairs>
  <TitlesOfParts>
    <vt:vector size="12" baseType="lpstr">
      <vt:lpstr>等线</vt:lpstr>
      <vt:lpstr>微软雅黑</vt:lpstr>
      <vt:lpstr>微软雅黑 Light</vt:lpstr>
      <vt:lpstr>Arial</vt:lpstr>
      <vt:lpstr>Century Gothic</vt:lpstr>
      <vt:lpstr>Times New Roman</vt:lpstr>
      <vt:lpstr>Wingdings</vt:lpstr>
      <vt:lpstr>封6​​</vt:lpstr>
      <vt:lpstr>目1​​</vt:lpstr>
      <vt:lpstr>PowerPoint 演示文稿</vt:lpstr>
      <vt:lpstr>第7章操作系统安全</vt:lpstr>
      <vt:lpstr>第7章操作系统安全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 玲</dc:creator>
  <cp:lastModifiedBy>魏 雅倩</cp:lastModifiedBy>
  <cp:revision>1865</cp:revision>
  <dcterms:created xsi:type="dcterms:W3CDTF">2020-10-27T09:09:46Z</dcterms:created>
  <dcterms:modified xsi:type="dcterms:W3CDTF">2022-11-12T02:32:00Z</dcterms:modified>
</cp:coreProperties>
</file>