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8"/>
  </p:notesMasterIdLst>
  <p:sldIdLst>
    <p:sldId id="1836" r:id="rId3"/>
    <p:sldId id="2725" r:id="rId4"/>
    <p:sldId id="2728" r:id="rId5"/>
    <p:sldId id="2726" r:id="rId6"/>
    <p:sldId id="272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 玲" initials="孟" lastIdx="1" clrIdx="0">
    <p:extLst>
      <p:ext uri="{19B8F6BF-5375-455C-9EA6-DF929625EA0E}">
        <p15:presenceInfo xmlns:p15="http://schemas.microsoft.com/office/powerpoint/2012/main" userId="d6e8483664069b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9"/>
    <a:srgbClr val="A13F0B"/>
    <a:srgbClr val="F4B183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4" autoAdjust="0"/>
    <p:restoredTop sz="84253" autoAdjust="0"/>
  </p:normalViewPr>
  <p:slideViewPr>
    <p:cSldViewPr snapToGrid="0">
      <p:cViewPr varScale="1">
        <p:scale>
          <a:sx n="81" d="100"/>
          <a:sy n="81" d="100"/>
        </p:scale>
        <p:origin x="784" y="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42B48-ECC0-479B-94FB-D5D8A9F348A5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4540-1476-4D8D-AEA9-3FD8EADD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1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69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14540-1476-4D8D-AEA9-3FD8EADDB5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643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14540-1476-4D8D-AEA9-3FD8EADDB54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082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14540-1476-4D8D-AEA9-3FD8EADDB54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670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14540-1476-4D8D-AEA9-3FD8EADDB54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63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24"/>
            <a:ext cx="12193057" cy="3633531"/>
          </a:xfrm>
          <a:prstGeom prst="rect">
            <a:avLst/>
          </a:prstGeom>
        </p:spPr>
      </p:pic>
      <p:sp>
        <p:nvSpPr>
          <p:cNvPr id="37" name="任意形状 36">
            <a:extLst>
              <a:ext uri="{FF2B5EF4-FFF2-40B4-BE49-F238E27FC236}">
                <a16:creationId xmlns:a16="http://schemas.microsoft.com/office/drawing/2014/main" id="{094E4669-55C5-874C-A68C-6E431CC09A50}"/>
              </a:ext>
            </a:extLst>
          </p:cNvPr>
          <p:cNvSpPr/>
          <p:nvPr userDrawn="1"/>
        </p:nvSpPr>
        <p:spPr>
          <a:xfrm>
            <a:off x="-134112" y="-106934"/>
            <a:ext cx="12468264" cy="3829332"/>
          </a:xfrm>
          <a:custGeom>
            <a:avLst/>
            <a:gdLst>
              <a:gd name="connsiteX0" fmla="*/ 0 w 12192000"/>
              <a:gd name="connsiteY0" fmla="*/ 0 h 3632200"/>
              <a:gd name="connsiteX1" fmla="*/ 12192000 w 12192000"/>
              <a:gd name="connsiteY1" fmla="*/ 0 h 3632200"/>
              <a:gd name="connsiteX2" fmla="*/ 12192000 w 12192000"/>
              <a:gd name="connsiteY2" fmla="*/ 2602097 h 3632200"/>
              <a:gd name="connsiteX3" fmla="*/ 11858362 w 12192000"/>
              <a:gd name="connsiteY3" fmla="*/ 2747371 h 3632200"/>
              <a:gd name="connsiteX4" fmla="*/ 6859519 w 12192000"/>
              <a:gd name="connsiteY4" fmla="*/ 3619648 h 3632200"/>
              <a:gd name="connsiteX5" fmla="*/ 6096062 w 12192000"/>
              <a:gd name="connsiteY5" fmla="*/ 3632200 h 3632200"/>
              <a:gd name="connsiteX6" fmla="*/ 6095939 w 12192000"/>
              <a:gd name="connsiteY6" fmla="*/ 3632200 h 3632200"/>
              <a:gd name="connsiteX7" fmla="*/ 5332482 w 12192000"/>
              <a:gd name="connsiteY7" fmla="*/ 3619648 h 3632200"/>
              <a:gd name="connsiteX8" fmla="*/ 333638 w 12192000"/>
              <a:gd name="connsiteY8" fmla="*/ 2747371 h 3632200"/>
              <a:gd name="connsiteX9" fmla="*/ 0 w 12192000"/>
              <a:gd name="connsiteY9" fmla="*/ 2602097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32200">
                <a:moveTo>
                  <a:pt x="0" y="0"/>
                </a:moveTo>
                <a:lnTo>
                  <a:pt x="12192000" y="0"/>
                </a:lnTo>
                <a:lnTo>
                  <a:pt x="12192000" y="2602097"/>
                </a:lnTo>
                <a:lnTo>
                  <a:pt x="11858362" y="2747371"/>
                </a:lnTo>
                <a:cubicBezTo>
                  <a:pt x="10640880" y="3227716"/>
                  <a:pt x="8867829" y="3553239"/>
                  <a:pt x="6859519" y="3619648"/>
                </a:cubicBezTo>
                <a:lnTo>
                  <a:pt x="6096062" y="3632200"/>
                </a:lnTo>
                <a:lnTo>
                  <a:pt x="6095939" y="3632200"/>
                </a:lnTo>
                <a:lnTo>
                  <a:pt x="5332482" y="3619648"/>
                </a:lnTo>
                <a:cubicBezTo>
                  <a:pt x="3324171" y="3553239"/>
                  <a:pt x="1551120" y="3227716"/>
                  <a:pt x="333638" y="2747371"/>
                </a:cubicBezTo>
                <a:lnTo>
                  <a:pt x="0" y="2602097"/>
                </a:ln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52274E9-6CD8-164F-A448-48D8BF6118A2}"/>
              </a:ext>
            </a:extLst>
          </p:cNvPr>
          <p:cNvSpPr/>
          <p:nvPr userDrawn="1"/>
        </p:nvSpPr>
        <p:spPr>
          <a:xfrm>
            <a:off x="0" y="0"/>
            <a:ext cx="12192000" cy="1632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2191" y="3048198"/>
            <a:ext cx="1193467" cy="1192626"/>
          </a:xfrm>
          <a:prstGeom prst="rect">
            <a:avLst/>
          </a:prstGeom>
        </p:spPr>
      </p:pic>
      <p:sp>
        <p:nvSpPr>
          <p:cNvPr id="43" name="文本框 42"/>
          <p:cNvSpPr txBox="1"/>
          <p:nvPr userDrawn="1"/>
        </p:nvSpPr>
        <p:spPr>
          <a:xfrm>
            <a:off x="150844" y="617414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10272478" y="6396638"/>
            <a:ext cx="1629576" cy="198576"/>
            <a:chOff x="10272478" y="6308389"/>
            <a:chExt cx="1629576" cy="198576"/>
          </a:xfrm>
        </p:grpSpPr>
        <p:grpSp>
          <p:nvGrpSpPr>
            <p:cNvPr id="32" name="组合 31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5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6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6" y="1229886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82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3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9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0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1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33" name="组合 32"/>
            <p:cNvGrpSpPr/>
            <p:nvPr userDrawn="1"/>
          </p:nvGrpSpPr>
          <p:grpSpPr>
            <a:xfrm>
              <a:off x="10272478" y="6308389"/>
              <a:ext cx="716480" cy="198576"/>
              <a:chOff x="2372715" y="161759"/>
              <a:chExt cx="2695608" cy="747103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73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4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71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2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8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9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0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39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0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3668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>
              <a:extLst>
                <a:ext uri="{FF2B5EF4-FFF2-40B4-BE49-F238E27FC236}">
                  <a16:creationId xmlns:a16="http://schemas.microsoft.com/office/drawing/2014/main" id="{77A3E9FF-E8D6-4864-AD9A-BC3E704158E7}"/>
                </a:ext>
              </a:extLst>
            </p:cNvPr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>
              <a:extLst>
                <a:ext uri="{FF2B5EF4-FFF2-40B4-BE49-F238E27FC236}">
                  <a16:creationId xmlns:a16="http://schemas.microsoft.com/office/drawing/2014/main" id="{0B39D90D-B980-4ADB-95FB-F043B008E76D}"/>
                </a:ext>
              </a:extLst>
            </p:cNvPr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375EC85-F9E6-44D2-9F15-53B5B6F75476}"/>
              </a:ext>
            </a:extLst>
          </p:cNvPr>
          <p:cNvCxnSpPr>
            <a:cxnSpLocks/>
          </p:cNvCxnSpPr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CE6666C3-355D-4A5C-A830-6BBD90D5F1FE}"/>
              </a:ext>
            </a:extLst>
          </p:cNvPr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7099731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7"/>
            <a:ext cx="5022689" cy="6857433"/>
          </a:xfrm>
          <a:prstGeom prst="rect">
            <a:avLst/>
          </a:prstGeom>
        </p:spPr>
      </p:pic>
      <p:sp>
        <p:nvSpPr>
          <p:cNvPr id="3" name="矩形 白1">
            <a:extLst>
              <a:ext uri="{FF2B5EF4-FFF2-40B4-BE49-F238E27FC236}">
                <a16:creationId xmlns:a16="http://schemas.microsoft.com/office/drawing/2014/main" id="{7A935A22-FEEB-4B78-9916-163644E822AB}"/>
              </a:ext>
            </a:extLst>
          </p:cNvPr>
          <p:cNvSpPr/>
          <p:nvPr userDrawn="1"/>
        </p:nvSpPr>
        <p:spPr>
          <a:xfrm rot="5400000">
            <a:off x="-917658" y="918223"/>
            <a:ext cx="6858002" cy="5022690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50000"/>
                </a:schemeClr>
              </a:gs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284836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2022/11/12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77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2022/11/12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53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A453CE20-6C14-4C4C-84F7-26422658A810}"/>
              </a:ext>
            </a:extLst>
          </p:cNvPr>
          <p:cNvSpPr txBox="1">
            <a:spLocks/>
          </p:cNvSpPr>
          <p:nvPr/>
        </p:nvSpPr>
        <p:spPr>
          <a:xfrm>
            <a:off x="479223" y="4586282"/>
            <a:ext cx="11233553" cy="892503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Aft>
                <a:spcPct val="0"/>
              </a:spcAft>
              <a:defRPr/>
            </a:pP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网络空间安全导论课程实验介绍</a:t>
            </a:r>
          </a:p>
        </p:txBody>
      </p:sp>
    </p:spTree>
    <p:extLst>
      <p:ext uri="{BB962C8B-B14F-4D97-AF65-F5344CB8AC3E}">
        <p14:creationId xmlns:p14="http://schemas.microsoft.com/office/powerpoint/2010/main" val="303764661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F3CB-A83F-4CEF-9351-246CE3DD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章隐私保护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9BE6F-DEEC-4800-8E2D-A1ABA33B5756}"/>
              </a:ext>
            </a:extLst>
          </p:cNvPr>
          <p:cNvSpPr txBox="1"/>
          <p:nvPr/>
        </p:nvSpPr>
        <p:spPr>
          <a:xfrm>
            <a:off x="497205" y="1027429"/>
            <a:ext cx="1119759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+mn-ea"/>
              </a:rPr>
              <a:t>基于</a:t>
            </a:r>
            <a:r>
              <a:rPr lang="en-US" altLang="zh-CN" sz="2000" b="1" dirty="0">
                <a:latin typeface="+mn-ea"/>
              </a:rPr>
              <a:t>Paillier </a:t>
            </a:r>
            <a:r>
              <a:rPr lang="zh-CN" altLang="en-US" sz="2000" b="1" dirty="0">
                <a:latin typeface="+mn-ea"/>
              </a:rPr>
              <a:t>算法的匿名电子投票流程实现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297B47-B26C-16B0-678E-74EE073DE4F4}"/>
              </a:ext>
            </a:extLst>
          </p:cNvPr>
          <p:cNvSpPr txBox="1"/>
          <p:nvPr/>
        </p:nvSpPr>
        <p:spPr>
          <a:xfrm>
            <a:off x="846826" y="1575917"/>
            <a:ext cx="10498347" cy="1445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实验目的：</a:t>
            </a:r>
            <a:endParaRPr lang="en-US" altLang="zh-CN" b="1" dirty="0">
              <a:latin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编写</a:t>
            </a:r>
            <a:r>
              <a:rPr lang="en-US" altLang="zh-CN" dirty="0">
                <a:latin typeface="+mn-ea"/>
              </a:rPr>
              <a:t>Paillier</a:t>
            </a:r>
            <a:r>
              <a:rPr lang="zh-CN" altLang="en-US" dirty="0">
                <a:latin typeface="+mn-ea"/>
              </a:rPr>
              <a:t>算法（密钥生成、加密和解密算法）并验证其加法同态性质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模拟实现基于</a:t>
            </a:r>
            <a:r>
              <a:rPr lang="en-US" altLang="zh-CN" dirty="0">
                <a:latin typeface="+mn-ea"/>
              </a:rPr>
              <a:t>Paillier </a:t>
            </a:r>
            <a:r>
              <a:rPr lang="zh-CN" altLang="en-US" dirty="0">
                <a:latin typeface="+mn-ea"/>
              </a:rPr>
              <a:t>算法的匿名电子投票流程，了解该算法的应用，加深对同态加密算法的认识</a:t>
            </a:r>
            <a:endParaRPr lang="en-US" altLang="zh-CN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3BD7AE-C9A0-547B-B95C-9B1D21D7AD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591"/>
          <a:stretch/>
        </p:blipFill>
        <p:spPr bwMode="auto">
          <a:xfrm>
            <a:off x="5995547" y="4095917"/>
            <a:ext cx="5813190" cy="115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2222B2-06AB-F1B2-7025-403932CE1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13" y="3465917"/>
            <a:ext cx="5598971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6536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F3CB-A83F-4CEF-9351-246CE3DD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章隐私保护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9BE6F-DEEC-4800-8E2D-A1ABA33B5756}"/>
              </a:ext>
            </a:extLst>
          </p:cNvPr>
          <p:cNvSpPr txBox="1"/>
          <p:nvPr/>
        </p:nvSpPr>
        <p:spPr>
          <a:xfrm>
            <a:off x="497205" y="1027429"/>
            <a:ext cx="1119759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+mn-ea"/>
              </a:rPr>
              <a:t>基于</a:t>
            </a:r>
            <a:r>
              <a:rPr lang="en-US" altLang="zh-CN" sz="2000" b="1" dirty="0">
                <a:latin typeface="+mn-ea"/>
              </a:rPr>
              <a:t>Paillier </a:t>
            </a:r>
            <a:r>
              <a:rPr lang="zh-CN" altLang="en-US" sz="2000" b="1" dirty="0">
                <a:latin typeface="+mn-ea"/>
              </a:rPr>
              <a:t>算法的匿名电子投票流程实现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297B47-B26C-16B0-678E-74EE073DE4F4}"/>
              </a:ext>
            </a:extLst>
          </p:cNvPr>
          <p:cNvSpPr txBox="1"/>
          <p:nvPr/>
        </p:nvSpPr>
        <p:spPr>
          <a:xfrm>
            <a:off x="846826" y="1779117"/>
            <a:ext cx="10498347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实验结果展示：</a:t>
            </a:r>
            <a:r>
              <a:rPr lang="en-US" altLang="zh-CN" dirty="0">
                <a:latin typeface="+mn-ea"/>
              </a:rPr>
              <a:t>1. Paillier</a:t>
            </a:r>
            <a:r>
              <a:rPr lang="zh-CN" altLang="en-US" dirty="0">
                <a:latin typeface="+mn-ea"/>
              </a:rPr>
              <a:t>算法具有加法同态性</a:t>
            </a:r>
            <a:endParaRPr lang="en-US" altLang="zh-CN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62809B-7B13-A370-D415-1ACC9AC9C8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45255"/>
          <a:stretch/>
        </p:blipFill>
        <p:spPr>
          <a:xfrm>
            <a:off x="294155" y="2494706"/>
            <a:ext cx="11603687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6853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F3CB-A83F-4CEF-9351-246CE3DD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章隐私保护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9BE6F-DEEC-4800-8E2D-A1ABA33B5756}"/>
              </a:ext>
            </a:extLst>
          </p:cNvPr>
          <p:cNvSpPr txBox="1"/>
          <p:nvPr/>
        </p:nvSpPr>
        <p:spPr>
          <a:xfrm>
            <a:off x="497205" y="1027429"/>
            <a:ext cx="1119759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+mn-ea"/>
              </a:rPr>
              <a:t>基于</a:t>
            </a:r>
            <a:r>
              <a:rPr lang="en-US" altLang="zh-CN" sz="2000" b="1" dirty="0">
                <a:latin typeface="+mn-ea"/>
              </a:rPr>
              <a:t>Paillier </a:t>
            </a:r>
            <a:r>
              <a:rPr lang="zh-CN" altLang="en-US" sz="2000" b="1" dirty="0">
                <a:latin typeface="+mn-ea"/>
              </a:rPr>
              <a:t>算法的匿名电子投票流程实现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7DF400-D24F-959C-1049-5D79D66054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395" b="47670"/>
          <a:stretch/>
        </p:blipFill>
        <p:spPr>
          <a:xfrm>
            <a:off x="497204" y="2044075"/>
            <a:ext cx="11321946" cy="478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F2ACC0F-7B87-B5A0-7468-BDD126DAB723}"/>
              </a:ext>
            </a:extLst>
          </p:cNvPr>
          <p:cNvSpPr txBox="1"/>
          <p:nvPr/>
        </p:nvSpPr>
        <p:spPr>
          <a:xfrm>
            <a:off x="846826" y="1572474"/>
            <a:ext cx="10498347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实验结果展示：</a:t>
            </a:r>
            <a:r>
              <a:rPr lang="en-US" altLang="zh-CN" dirty="0">
                <a:latin typeface="+mn-ea"/>
              </a:rPr>
              <a:t>2. Paillier</a:t>
            </a:r>
            <a:r>
              <a:rPr lang="zh-CN" altLang="en-US" dirty="0">
                <a:latin typeface="+mn-ea"/>
              </a:rPr>
              <a:t>算法在电子投票中的应用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13285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F3CB-A83F-4CEF-9351-246CE3DD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章隐私保护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9BE6F-DEEC-4800-8E2D-A1ABA33B5756}"/>
              </a:ext>
            </a:extLst>
          </p:cNvPr>
          <p:cNvSpPr txBox="1"/>
          <p:nvPr/>
        </p:nvSpPr>
        <p:spPr>
          <a:xfrm>
            <a:off x="497205" y="1027429"/>
            <a:ext cx="1119759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+mn-ea"/>
              </a:rPr>
              <a:t>基于</a:t>
            </a:r>
            <a:r>
              <a:rPr lang="en-US" altLang="zh-CN" sz="2000" b="1" dirty="0">
                <a:latin typeface="+mn-ea"/>
              </a:rPr>
              <a:t>Paillier </a:t>
            </a:r>
            <a:r>
              <a:rPr lang="zh-CN" altLang="en-US" sz="2000" b="1" dirty="0">
                <a:latin typeface="+mn-ea"/>
              </a:rPr>
              <a:t>算法的匿名电子投票流程实现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7DF400-D24F-959C-1049-5D79D66054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105" r="39777"/>
          <a:stretch/>
        </p:blipFill>
        <p:spPr>
          <a:xfrm>
            <a:off x="575562" y="2035903"/>
            <a:ext cx="11246942" cy="4752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F2ACC0F-7B87-B5A0-7468-BDD126DAB723}"/>
              </a:ext>
            </a:extLst>
          </p:cNvPr>
          <p:cNvSpPr txBox="1"/>
          <p:nvPr/>
        </p:nvSpPr>
        <p:spPr>
          <a:xfrm>
            <a:off x="834126" y="1626717"/>
            <a:ext cx="10498347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实验结果展示：</a:t>
            </a:r>
            <a:r>
              <a:rPr lang="en-US" altLang="zh-CN" dirty="0">
                <a:latin typeface="+mn-ea"/>
              </a:rPr>
              <a:t>2. Paillier</a:t>
            </a:r>
            <a:r>
              <a:rPr lang="zh-CN" altLang="en-US" dirty="0">
                <a:latin typeface="+mn-ea"/>
              </a:rPr>
              <a:t>算法在电子投票中的应用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39293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封6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1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10308</TotalTime>
  <Words>148</Words>
  <Application>Microsoft Office PowerPoint</Application>
  <PresentationFormat>宽屏</PresentationFormat>
  <Paragraphs>20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微软雅黑</vt:lpstr>
      <vt:lpstr>微软雅黑 Light</vt:lpstr>
      <vt:lpstr>Arial</vt:lpstr>
      <vt:lpstr>Century Gothic</vt:lpstr>
      <vt:lpstr>Times New Roman</vt:lpstr>
      <vt:lpstr>Wingdings</vt:lpstr>
      <vt:lpstr>封6​​</vt:lpstr>
      <vt:lpstr>目1​​</vt:lpstr>
      <vt:lpstr>PowerPoint 演示文稿</vt:lpstr>
      <vt:lpstr>第5章隐私保护</vt:lpstr>
      <vt:lpstr>第5章隐私保护</vt:lpstr>
      <vt:lpstr>第5章隐私保护</vt:lpstr>
      <vt:lpstr>第5章隐私保护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玲</dc:creator>
  <cp:lastModifiedBy>魏 雅倩</cp:lastModifiedBy>
  <cp:revision>1865</cp:revision>
  <dcterms:created xsi:type="dcterms:W3CDTF">2020-10-27T09:09:46Z</dcterms:created>
  <dcterms:modified xsi:type="dcterms:W3CDTF">2022-11-12T02:29:04Z</dcterms:modified>
</cp:coreProperties>
</file>