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9616C8-8180-474D-9952-89F7A9CDD8EA}"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3FA40-852B-48FE-852E-E7F9CB7D82D7}" type="slidenum">
              <a:rPr lang="en-US" smtClean="0"/>
              <a:t>‹#›</a:t>
            </a:fld>
            <a:endParaRPr lang="en-US"/>
          </a:p>
        </p:txBody>
      </p:sp>
    </p:spTree>
    <p:extLst>
      <p:ext uri="{BB962C8B-B14F-4D97-AF65-F5344CB8AC3E}">
        <p14:creationId xmlns:p14="http://schemas.microsoft.com/office/powerpoint/2010/main" val="11546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616C8-8180-474D-9952-89F7A9CDD8EA}"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3FA40-852B-48FE-852E-E7F9CB7D82D7}" type="slidenum">
              <a:rPr lang="en-US" smtClean="0"/>
              <a:t>‹#›</a:t>
            </a:fld>
            <a:endParaRPr lang="en-US"/>
          </a:p>
        </p:txBody>
      </p:sp>
    </p:spTree>
    <p:extLst>
      <p:ext uri="{BB962C8B-B14F-4D97-AF65-F5344CB8AC3E}">
        <p14:creationId xmlns:p14="http://schemas.microsoft.com/office/powerpoint/2010/main" val="67780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616C8-8180-474D-9952-89F7A9CDD8EA}"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3FA40-852B-48FE-852E-E7F9CB7D82D7}" type="slidenum">
              <a:rPr lang="en-US" smtClean="0"/>
              <a:t>‹#›</a:t>
            </a:fld>
            <a:endParaRPr lang="en-US"/>
          </a:p>
        </p:txBody>
      </p:sp>
    </p:spTree>
    <p:extLst>
      <p:ext uri="{BB962C8B-B14F-4D97-AF65-F5344CB8AC3E}">
        <p14:creationId xmlns:p14="http://schemas.microsoft.com/office/powerpoint/2010/main" val="182010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616C8-8180-474D-9952-89F7A9CDD8EA}"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3FA40-852B-48FE-852E-E7F9CB7D82D7}" type="slidenum">
              <a:rPr lang="en-US" smtClean="0"/>
              <a:t>‹#›</a:t>
            </a:fld>
            <a:endParaRPr lang="en-US"/>
          </a:p>
        </p:txBody>
      </p:sp>
    </p:spTree>
    <p:extLst>
      <p:ext uri="{BB962C8B-B14F-4D97-AF65-F5344CB8AC3E}">
        <p14:creationId xmlns:p14="http://schemas.microsoft.com/office/powerpoint/2010/main" val="58310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9616C8-8180-474D-9952-89F7A9CDD8EA}"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3FA40-852B-48FE-852E-E7F9CB7D82D7}" type="slidenum">
              <a:rPr lang="en-US" smtClean="0"/>
              <a:t>‹#›</a:t>
            </a:fld>
            <a:endParaRPr lang="en-US"/>
          </a:p>
        </p:txBody>
      </p:sp>
    </p:spTree>
    <p:extLst>
      <p:ext uri="{BB962C8B-B14F-4D97-AF65-F5344CB8AC3E}">
        <p14:creationId xmlns:p14="http://schemas.microsoft.com/office/powerpoint/2010/main" val="263792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9616C8-8180-474D-9952-89F7A9CDD8EA}" type="datetimeFigureOut">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3FA40-852B-48FE-852E-E7F9CB7D82D7}" type="slidenum">
              <a:rPr lang="en-US" smtClean="0"/>
              <a:t>‹#›</a:t>
            </a:fld>
            <a:endParaRPr lang="en-US"/>
          </a:p>
        </p:txBody>
      </p:sp>
    </p:spTree>
    <p:extLst>
      <p:ext uri="{BB962C8B-B14F-4D97-AF65-F5344CB8AC3E}">
        <p14:creationId xmlns:p14="http://schemas.microsoft.com/office/powerpoint/2010/main" val="188635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9616C8-8180-474D-9952-89F7A9CDD8EA}" type="datetimeFigureOut">
              <a:rPr lang="en-US" smtClean="0"/>
              <a:t>10/10/2017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3FA40-852B-48FE-852E-E7F9CB7D82D7}" type="slidenum">
              <a:rPr lang="en-US" smtClean="0"/>
              <a:t>‹#›</a:t>
            </a:fld>
            <a:endParaRPr lang="en-US"/>
          </a:p>
        </p:txBody>
      </p:sp>
    </p:spTree>
    <p:extLst>
      <p:ext uri="{BB962C8B-B14F-4D97-AF65-F5344CB8AC3E}">
        <p14:creationId xmlns:p14="http://schemas.microsoft.com/office/powerpoint/2010/main" val="4276084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9616C8-8180-474D-9952-89F7A9CDD8EA}" type="datetimeFigureOut">
              <a:rPr lang="en-US" smtClean="0"/>
              <a:t>10/10/2017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3FA40-852B-48FE-852E-E7F9CB7D82D7}" type="slidenum">
              <a:rPr lang="en-US" smtClean="0"/>
              <a:t>‹#›</a:t>
            </a:fld>
            <a:endParaRPr lang="en-US"/>
          </a:p>
        </p:txBody>
      </p:sp>
    </p:spTree>
    <p:extLst>
      <p:ext uri="{BB962C8B-B14F-4D97-AF65-F5344CB8AC3E}">
        <p14:creationId xmlns:p14="http://schemas.microsoft.com/office/powerpoint/2010/main" val="116374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9616C8-8180-474D-9952-89F7A9CDD8EA}" type="datetimeFigureOut">
              <a:rPr lang="en-US" smtClean="0"/>
              <a:t>10/10/2017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3FA40-852B-48FE-852E-E7F9CB7D82D7}" type="slidenum">
              <a:rPr lang="en-US" smtClean="0"/>
              <a:t>‹#›</a:t>
            </a:fld>
            <a:endParaRPr lang="en-US"/>
          </a:p>
        </p:txBody>
      </p:sp>
    </p:spTree>
    <p:extLst>
      <p:ext uri="{BB962C8B-B14F-4D97-AF65-F5344CB8AC3E}">
        <p14:creationId xmlns:p14="http://schemas.microsoft.com/office/powerpoint/2010/main" val="327888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9616C8-8180-474D-9952-89F7A9CDD8EA}" type="datetimeFigureOut">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3FA40-852B-48FE-852E-E7F9CB7D82D7}" type="slidenum">
              <a:rPr lang="en-US" smtClean="0"/>
              <a:t>‹#›</a:t>
            </a:fld>
            <a:endParaRPr lang="en-US"/>
          </a:p>
        </p:txBody>
      </p:sp>
    </p:spTree>
    <p:extLst>
      <p:ext uri="{BB962C8B-B14F-4D97-AF65-F5344CB8AC3E}">
        <p14:creationId xmlns:p14="http://schemas.microsoft.com/office/powerpoint/2010/main" val="63492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9616C8-8180-474D-9952-89F7A9CDD8EA}" type="datetimeFigureOut">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3FA40-852B-48FE-852E-E7F9CB7D82D7}" type="slidenum">
              <a:rPr lang="en-US" smtClean="0"/>
              <a:t>‹#›</a:t>
            </a:fld>
            <a:endParaRPr lang="en-US"/>
          </a:p>
        </p:txBody>
      </p:sp>
    </p:spTree>
    <p:extLst>
      <p:ext uri="{BB962C8B-B14F-4D97-AF65-F5344CB8AC3E}">
        <p14:creationId xmlns:p14="http://schemas.microsoft.com/office/powerpoint/2010/main" val="3053068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616C8-8180-474D-9952-89F7A9CDD8EA}" type="datetimeFigureOut">
              <a:rPr lang="en-US" smtClean="0"/>
              <a:t>10/10/2017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3FA40-852B-48FE-852E-E7F9CB7D82D7}" type="slidenum">
              <a:rPr lang="en-US" smtClean="0"/>
              <a:t>‹#›</a:t>
            </a:fld>
            <a:endParaRPr lang="en-US"/>
          </a:p>
        </p:txBody>
      </p:sp>
    </p:spTree>
    <p:extLst>
      <p:ext uri="{BB962C8B-B14F-4D97-AF65-F5344CB8AC3E}">
        <p14:creationId xmlns:p14="http://schemas.microsoft.com/office/powerpoint/2010/main" val="2564423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065" y="99753"/>
            <a:ext cx="11978639" cy="6186309"/>
          </a:xfrm>
          <a:prstGeom prst="rect">
            <a:avLst/>
          </a:prstGeom>
          <a:noFill/>
        </p:spPr>
        <p:txBody>
          <a:bodyPr wrap="square" numCol="3" rtlCol="0">
            <a:spAutoFit/>
          </a:bodyPr>
          <a:lstStyle/>
          <a:p>
            <a:pPr marL="342900" indent="-342900">
              <a:buAutoNum type="arabicParenR"/>
            </a:pPr>
            <a:r>
              <a:rPr lang="en-US" dirty="0" smtClean="0"/>
              <a:t>A way to organize data</a:t>
            </a:r>
          </a:p>
          <a:p>
            <a:pPr marL="342900" indent="-342900">
              <a:buAutoNum type="arabicParenR"/>
            </a:pPr>
            <a:endParaRPr lang="en-US" dirty="0"/>
          </a:p>
          <a:p>
            <a:pPr marL="342900" indent="-342900">
              <a:buAutoNum type="arabicParenR"/>
            </a:pPr>
            <a:r>
              <a:rPr lang="en-US" dirty="0" err="1" smtClean="0"/>
              <a:t>int</a:t>
            </a:r>
            <a:r>
              <a:rPr lang="en-US" dirty="0" smtClean="0"/>
              <a:t> </a:t>
            </a:r>
            <a:r>
              <a:rPr lang="en-US" dirty="0" err="1" smtClean="0"/>
              <a:t>myInt</a:t>
            </a:r>
            <a:r>
              <a:rPr lang="en-US" dirty="0" smtClean="0"/>
              <a:t> = 43;</a:t>
            </a:r>
          </a:p>
          <a:p>
            <a:pPr marL="342900" indent="-342900">
              <a:buAutoNum type="arabicParenR"/>
            </a:pPr>
            <a:endParaRPr lang="en-US" dirty="0"/>
          </a:p>
          <a:p>
            <a:pPr marL="342900" indent="-342900">
              <a:buAutoNum type="arabicParenR"/>
            </a:pPr>
            <a:r>
              <a:rPr lang="en-US" dirty="0" err="1" smtClean="0"/>
              <a:t>System.out.println</a:t>
            </a:r>
            <a:r>
              <a:rPr lang="en-US" dirty="0" smtClean="0"/>
              <a:t>(</a:t>
            </a:r>
            <a:r>
              <a:rPr lang="en-US" dirty="0" err="1" smtClean="0"/>
              <a:t>myInt</a:t>
            </a:r>
            <a:r>
              <a:rPr lang="en-US" dirty="0" smtClean="0"/>
              <a:t>);</a:t>
            </a:r>
          </a:p>
          <a:p>
            <a:pPr marL="342900" indent="-342900">
              <a:buAutoNum type="arabicParenR"/>
            </a:pPr>
            <a:endParaRPr lang="en-US" dirty="0"/>
          </a:p>
          <a:p>
            <a:pPr marL="342900" indent="-342900">
              <a:buAutoNum type="arabicParenR"/>
            </a:pPr>
            <a:r>
              <a:rPr lang="en-US" dirty="0" smtClean="0"/>
              <a:t>string color = “red”;</a:t>
            </a:r>
          </a:p>
          <a:p>
            <a:pPr marL="342900" indent="-342900">
              <a:buAutoNum type="arabicParenR"/>
            </a:pPr>
            <a:endParaRPr lang="en-US" dirty="0"/>
          </a:p>
          <a:p>
            <a:pPr marL="342900" indent="-342900">
              <a:buAutoNum type="arabicParenR"/>
            </a:pPr>
            <a:r>
              <a:rPr lang="en-US" dirty="0" err="1" smtClean="0"/>
              <a:t>System.out.println</a:t>
            </a:r>
            <a:r>
              <a:rPr lang="en-US" dirty="0" smtClean="0"/>
              <a:t>(color);</a:t>
            </a:r>
          </a:p>
          <a:p>
            <a:pPr marL="342900" indent="-342900">
              <a:buAutoNum type="arabicParenR"/>
            </a:pPr>
            <a:endParaRPr lang="en-US" dirty="0"/>
          </a:p>
          <a:p>
            <a:pPr marL="342900" indent="-342900">
              <a:buAutoNum type="arabicParenR"/>
            </a:pPr>
            <a:r>
              <a:rPr lang="en-US" dirty="0" smtClean="0"/>
              <a:t>An array is a collection of data.</a:t>
            </a:r>
          </a:p>
          <a:p>
            <a:pPr marL="342900" indent="-342900">
              <a:buAutoNum type="arabicParenR"/>
            </a:pPr>
            <a:endParaRPr lang="en-US" dirty="0" smtClean="0"/>
          </a:p>
          <a:p>
            <a:pPr marL="342900" indent="-342900">
              <a:buAutoNum type="arabicParenR"/>
            </a:pPr>
            <a:r>
              <a:rPr lang="en-US" dirty="0" smtClean="0"/>
              <a:t>Array “pets”</a:t>
            </a:r>
          </a:p>
          <a:p>
            <a:pPr marL="342900" indent="-342900">
              <a:buAutoNum type="arabicParenR"/>
            </a:pPr>
            <a:endParaRPr lang="en-US" dirty="0" smtClean="0"/>
          </a:p>
          <a:p>
            <a:pPr marL="342900" indent="-342900">
              <a:buAutoNum type="arabicParenR"/>
            </a:pPr>
            <a:endParaRPr lang="en-US" dirty="0"/>
          </a:p>
          <a:p>
            <a:pPr marL="342900" indent="-342900">
              <a:buAutoNum type="arabicParenR"/>
            </a:pPr>
            <a:endParaRPr lang="en-US" dirty="0" smtClean="0"/>
          </a:p>
          <a:p>
            <a:pPr marL="342900" indent="-342900">
              <a:buAutoNum type="arabicParenR"/>
            </a:pPr>
            <a:r>
              <a:rPr lang="en-US" dirty="0" smtClean="0"/>
              <a:t>A stack is a special kind of list, which is a collection of data. A stack’s values must be added to the top, and can only be read from the top.</a:t>
            </a:r>
            <a:endParaRPr lang="en-US" dirty="0"/>
          </a:p>
          <a:p>
            <a:pPr marL="342900" indent="-342900">
              <a:buAutoNum type="arabicParenR"/>
            </a:pPr>
            <a:endParaRPr lang="en-US" dirty="0" smtClean="0"/>
          </a:p>
          <a:p>
            <a:pPr marL="342900" indent="-342900">
              <a:buAutoNum type="arabicParenR"/>
            </a:pPr>
            <a:endParaRPr lang="en-US" dirty="0"/>
          </a:p>
          <a:p>
            <a:pPr marL="342900" indent="-342900">
              <a:buAutoNum type="arabicParenR"/>
            </a:pPr>
            <a:r>
              <a:rPr lang="en-US" dirty="0" smtClean="0"/>
              <a:t>Stack pointer</a:t>
            </a:r>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r>
              <a:rPr lang="en-US" dirty="0" smtClean="0"/>
              <a:t>Stack pointer</a:t>
            </a:r>
            <a:endParaRPr lang="en-US" dirty="0"/>
          </a:p>
          <a:p>
            <a:pPr marL="342900" indent="-342900">
              <a:buAutoNum type="arabicParenR"/>
            </a:pPr>
            <a:endParaRPr lang="en-US" dirty="0" smtClean="0"/>
          </a:p>
          <a:p>
            <a:pPr marL="342900" indent="-342900">
              <a:buAutoNum type="arabicParenR"/>
            </a:pPr>
            <a:endParaRPr lang="en-US" dirty="0"/>
          </a:p>
          <a:p>
            <a:pPr marL="342900" indent="-342900">
              <a:buAutoNum type="arabicParenR"/>
            </a:pPr>
            <a:r>
              <a:rPr lang="en-US" dirty="0" smtClean="0"/>
              <a:t>A queue is a list where new values are added only at the tail or end of the list, and values are removed only from the head or beginning of the list.</a:t>
            </a:r>
          </a:p>
          <a:p>
            <a:pPr marL="342900" indent="-342900">
              <a:buAutoNum type="arabicParenR"/>
            </a:pPr>
            <a:endParaRPr lang="en-US" dirty="0"/>
          </a:p>
          <a:p>
            <a:pPr marL="342900" indent="-342900">
              <a:buAutoNum type="arabicParenR"/>
            </a:pPr>
            <a:r>
              <a:rPr lang="en-US" dirty="0" smtClean="0"/>
              <a:t>Tail pointer                         Head pointer</a:t>
            </a:r>
          </a:p>
          <a:p>
            <a:pPr marL="342900" indent="-342900">
              <a:buAutoNum type="arabicParenR"/>
            </a:pPr>
            <a:endParaRPr lang="en-US" dirty="0"/>
          </a:p>
          <a:p>
            <a:pPr marL="342900" indent="-342900">
              <a:buAutoNum type="arabicParenR"/>
            </a:pPr>
            <a:endParaRPr lang="en-US" dirty="0" smtClean="0"/>
          </a:p>
          <a:p>
            <a:pPr marL="342900" indent="-342900">
              <a:buAutoNum type="arabicParenR"/>
            </a:pPr>
            <a:endParaRPr lang="en-US" dirty="0"/>
          </a:p>
          <a:p>
            <a:pPr marL="342900" indent="-342900">
              <a:buAutoNum type="arabicParenR"/>
            </a:pPr>
            <a:r>
              <a:rPr lang="en-US" dirty="0" smtClean="0"/>
              <a:t>Tail pointer        Head pointer</a:t>
            </a:r>
          </a:p>
          <a:p>
            <a:pPr marL="342900" indent="-342900">
              <a:buAutoNum type="arabicParenR"/>
            </a:pPr>
            <a:endParaRPr lang="en-US" dirty="0"/>
          </a:p>
          <a:p>
            <a:pPr marL="342900" indent="-342900">
              <a:buAutoNum type="arabicParenR"/>
            </a:pPr>
            <a:endParaRPr lang="en-US" dirty="0" smtClean="0"/>
          </a:p>
          <a:p>
            <a:pPr marL="342900" indent="-342900">
              <a:buAutoNum type="arabicParenR"/>
            </a:pPr>
            <a:endParaRPr lang="en-US" sz="1600" dirty="0"/>
          </a:p>
          <a:p>
            <a:pPr marL="342900" indent="-342900">
              <a:buAutoNum type="arabicParenR"/>
            </a:pPr>
            <a:r>
              <a:rPr lang="en-US" dirty="0" smtClean="0"/>
              <a:t>A linked list is a list where a value can be inserted anywhere in the list, and values can be removed from anywhere.</a:t>
            </a:r>
          </a:p>
          <a:p>
            <a:pPr marL="342900" indent="-342900">
              <a:buAutoNum type="arabicParenR"/>
            </a:pPr>
            <a:r>
              <a:rPr lang="en-US" dirty="0" smtClean="0"/>
              <a:t> </a:t>
            </a:r>
          </a:p>
          <a:p>
            <a:pPr marL="342900" indent="-342900">
              <a:buAutoNum type="arabicParenR"/>
            </a:pPr>
            <a:endParaRPr lang="en-US" dirty="0"/>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r>
              <a:rPr lang="en-US" dirty="0" smtClean="0"/>
              <a:t> </a:t>
            </a:r>
          </a:p>
          <a:p>
            <a:pPr marL="342900" indent="-342900">
              <a:buAutoNum type="arabicParenR"/>
            </a:pPr>
            <a:endParaRPr lang="en-US" dirty="0" smtClean="0"/>
          </a:p>
          <a:p>
            <a:pPr marL="342900" indent="-342900">
              <a:buAutoNum type="arabicParenR"/>
            </a:pPr>
            <a:endParaRPr lang="en-US" dirty="0"/>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r>
              <a:rPr lang="en-US" dirty="0"/>
              <a:t> </a:t>
            </a:r>
          </a:p>
          <a:p>
            <a:pPr marL="342900" indent="-342900">
              <a:buAutoNum type="arabicParenR"/>
            </a:pPr>
            <a:endParaRPr lang="en-US" dirty="0" smtClean="0"/>
          </a:p>
        </p:txBody>
      </p:sp>
      <p:sp>
        <p:nvSpPr>
          <p:cNvPr id="6" name="Right Arrow 5"/>
          <p:cNvSpPr/>
          <p:nvPr/>
        </p:nvSpPr>
        <p:spPr>
          <a:xfrm>
            <a:off x="5760720" y="232756"/>
            <a:ext cx="465513" cy="141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369017748"/>
              </p:ext>
            </p:extLst>
          </p:nvPr>
        </p:nvGraphicFramePr>
        <p:xfrm>
          <a:off x="6309360" y="99753"/>
          <a:ext cx="1039091" cy="1483360"/>
        </p:xfrm>
        <a:graphic>
          <a:graphicData uri="http://schemas.openxmlformats.org/drawingml/2006/table">
            <a:tbl>
              <a:tblPr firstRow="1" bandRow="1">
                <a:tableStyleId>{D7AC3CCA-C797-4891-BE02-D94E43425B78}</a:tableStyleId>
              </a:tblPr>
              <a:tblGrid>
                <a:gridCol w="1039091">
                  <a:extLst>
                    <a:ext uri="{9D8B030D-6E8A-4147-A177-3AD203B41FA5}">
                      <a16:colId xmlns:a16="http://schemas.microsoft.com/office/drawing/2014/main" val="255732172"/>
                    </a:ext>
                  </a:extLst>
                </a:gridCol>
              </a:tblGrid>
              <a:tr h="370840">
                <a:tc>
                  <a:txBody>
                    <a:bodyPr/>
                    <a:lstStyle/>
                    <a:p>
                      <a:r>
                        <a:rPr lang="en-US" b="0" dirty="0" smtClean="0"/>
                        <a:t>Mousey</a:t>
                      </a:r>
                      <a:endParaRPr lang="en-US" b="0" dirty="0"/>
                    </a:p>
                  </a:txBody>
                  <a:tcPr/>
                </a:tc>
                <a:extLst>
                  <a:ext uri="{0D108BD9-81ED-4DB2-BD59-A6C34878D82A}">
                    <a16:rowId xmlns:a16="http://schemas.microsoft.com/office/drawing/2014/main" val="1808864332"/>
                  </a:ext>
                </a:extLst>
              </a:tr>
              <a:tr h="370840">
                <a:tc>
                  <a:txBody>
                    <a:bodyPr/>
                    <a:lstStyle/>
                    <a:p>
                      <a:r>
                        <a:rPr lang="en-US" dirty="0" smtClean="0"/>
                        <a:t>Rover</a:t>
                      </a:r>
                      <a:endParaRPr lang="en-US" dirty="0"/>
                    </a:p>
                  </a:txBody>
                  <a:tcPr/>
                </a:tc>
                <a:extLst>
                  <a:ext uri="{0D108BD9-81ED-4DB2-BD59-A6C34878D82A}">
                    <a16:rowId xmlns:a16="http://schemas.microsoft.com/office/drawing/2014/main" val="1830255019"/>
                  </a:ext>
                </a:extLst>
              </a:tr>
              <a:tr h="370840">
                <a:tc>
                  <a:txBody>
                    <a:bodyPr/>
                    <a:lstStyle/>
                    <a:p>
                      <a:r>
                        <a:rPr lang="en-US" dirty="0" smtClean="0"/>
                        <a:t>Whiskers</a:t>
                      </a:r>
                      <a:endParaRPr lang="en-US" dirty="0"/>
                    </a:p>
                  </a:txBody>
                  <a:tcPr/>
                </a:tc>
                <a:extLst>
                  <a:ext uri="{0D108BD9-81ED-4DB2-BD59-A6C34878D82A}">
                    <a16:rowId xmlns:a16="http://schemas.microsoft.com/office/drawing/2014/main" val="2936085947"/>
                  </a:ext>
                </a:extLst>
              </a:tr>
              <a:tr h="370840">
                <a:tc>
                  <a:txBody>
                    <a:bodyPr/>
                    <a:lstStyle/>
                    <a:p>
                      <a:r>
                        <a:rPr lang="en-US" dirty="0" smtClean="0"/>
                        <a:t>Birdie</a:t>
                      </a:r>
                      <a:endParaRPr lang="en-US" dirty="0"/>
                    </a:p>
                  </a:txBody>
                  <a:tcPr/>
                </a:tc>
                <a:extLst>
                  <a:ext uri="{0D108BD9-81ED-4DB2-BD59-A6C34878D82A}">
                    <a16:rowId xmlns:a16="http://schemas.microsoft.com/office/drawing/2014/main" val="206009594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53136283"/>
              </p:ext>
            </p:extLst>
          </p:nvPr>
        </p:nvGraphicFramePr>
        <p:xfrm>
          <a:off x="1756756" y="3330067"/>
          <a:ext cx="1105594" cy="1125555"/>
        </p:xfrm>
        <a:graphic>
          <a:graphicData uri="http://schemas.openxmlformats.org/drawingml/2006/table">
            <a:tbl>
              <a:tblPr firstRow="1" bandRow="1">
                <a:tableStyleId>{D7AC3CCA-C797-4891-BE02-D94E43425B78}</a:tableStyleId>
              </a:tblPr>
              <a:tblGrid>
                <a:gridCol w="1105594">
                  <a:extLst>
                    <a:ext uri="{9D8B030D-6E8A-4147-A177-3AD203B41FA5}">
                      <a16:colId xmlns:a16="http://schemas.microsoft.com/office/drawing/2014/main" val="2915537491"/>
                    </a:ext>
                  </a:extLst>
                </a:gridCol>
              </a:tblGrid>
              <a:tr h="370840">
                <a:tc>
                  <a:txBody>
                    <a:bodyPr/>
                    <a:lstStyle/>
                    <a:p>
                      <a:r>
                        <a:rPr lang="en-US" b="0" dirty="0" smtClean="0"/>
                        <a:t>Rover</a:t>
                      </a:r>
                      <a:endParaRPr lang="en-US" b="0" dirty="0"/>
                    </a:p>
                  </a:txBody>
                  <a:tcPr/>
                </a:tc>
                <a:extLst>
                  <a:ext uri="{0D108BD9-81ED-4DB2-BD59-A6C34878D82A}">
                    <a16:rowId xmlns:a16="http://schemas.microsoft.com/office/drawing/2014/main" val="2868907205"/>
                  </a:ext>
                </a:extLst>
              </a:tr>
              <a:tr h="370840">
                <a:tc>
                  <a:txBody>
                    <a:bodyPr/>
                    <a:lstStyle/>
                    <a:p>
                      <a:r>
                        <a:rPr lang="en-US" dirty="0" smtClean="0"/>
                        <a:t>Whiskers</a:t>
                      </a:r>
                    </a:p>
                  </a:txBody>
                  <a:tcPr/>
                </a:tc>
                <a:extLst>
                  <a:ext uri="{0D108BD9-81ED-4DB2-BD59-A6C34878D82A}">
                    <a16:rowId xmlns:a16="http://schemas.microsoft.com/office/drawing/2014/main" val="304974430"/>
                  </a:ext>
                </a:extLst>
              </a:tr>
              <a:tr h="383875">
                <a:tc>
                  <a:txBody>
                    <a:bodyPr/>
                    <a:lstStyle/>
                    <a:p>
                      <a:r>
                        <a:rPr lang="en-US" dirty="0" smtClean="0"/>
                        <a:t>Birdie</a:t>
                      </a:r>
                      <a:endParaRPr lang="en-US" dirty="0"/>
                    </a:p>
                  </a:txBody>
                  <a:tcPr/>
                </a:tc>
                <a:extLst>
                  <a:ext uri="{0D108BD9-81ED-4DB2-BD59-A6C34878D82A}">
                    <a16:rowId xmlns:a16="http://schemas.microsoft.com/office/drawing/2014/main" val="3548278942"/>
                  </a:ext>
                </a:extLst>
              </a:tr>
            </a:tbl>
          </a:graphicData>
        </a:graphic>
      </p:graphicFrame>
      <p:sp>
        <p:nvSpPr>
          <p:cNvPr id="11" name="Right Arrow 10"/>
          <p:cNvSpPr/>
          <p:nvPr/>
        </p:nvSpPr>
        <p:spPr>
          <a:xfrm>
            <a:off x="5752407" y="1873134"/>
            <a:ext cx="465513" cy="141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267566957"/>
              </p:ext>
            </p:extLst>
          </p:nvPr>
        </p:nvGraphicFramePr>
        <p:xfrm>
          <a:off x="6309360" y="1750445"/>
          <a:ext cx="1039091" cy="741680"/>
        </p:xfrm>
        <a:graphic>
          <a:graphicData uri="http://schemas.openxmlformats.org/drawingml/2006/table">
            <a:tbl>
              <a:tblPr firstRow="1" bandRow="1">
                <a:tableStyleId>{D7AC3CCA-C797-4891-BE02-D94E43425B78}</a:tableStyleId>
              </a:tblPr>
              <a:tblGrid>
                <a:gridCol w="1039091">
                  <a:extLst>
                    <a:ext uri="{9D8B030D-6E8A-4147-A177-3AD203B41FA5}">
                      <a16:colId xmlns:a16="http://schemas.microsoft.com/office/drawing/2014/main" val="2579822749"/>
                    </a:ext>
                  </a:extLst>
                </a:gridCol>
              </a:tblGrid>
              <a:tr h="370840">
                <a:tc>
                  <a:txBody>
                    <a:bodyPr/>
                    <a:lstStyle/>
                    <a:p>
                      <a:r>
                        <a:rPr lang="en-US" b="0" dirty="0" smtClean="0"/>
                        <a:t>Whiskers</a:t>
                      </a:r>
                      <a:endParaRPr lang="en-US" b="0" dirty="0"/>
                    </a:p>
                  </a:txBody>
                  <a:tcPr/>
                </a:tc>
                <a:extLst>
                  <a:ext uri="{0D108BD9-81ED-4DB2-BD59-A6C34878D82A}">
                    <a16:rowId xmlns:a16="http://schemas.microsoft.com/office/drawing/2014/main" val="1782070495"/>
                  </a:ext>
                </a:extLst>
              </a:tr>
              <a:tr h="370840">
                <a:tc>
                  <a:txBody>
                    <a:bodyPr/>
                    <a:lstStyle/>
                    <a:p>
                      <a:r>
                        <a:rPr lang="en-US" dirty="0" smtClean="0"/>
                        <a:t>Birdie</a:t>
                      </a:r>
                      <a:endParaRPr lang="en-US" dirty="0"/>
                    </a:p>
                  </a:txBody>
                  <a:tcPr/>
                </a:tc>
                <a:extLst>
                  <a:ext uri="{0D108BD9-81ED-4DB2-BD59-A6C34878D82A}">
                    <a16:rowId xmlns:a16="http://schemas.microsoft.com/office/drawing/2014/main" val="3469059589"/>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784436058"/>
              </p:ext>
            </p:extLst>
          </p:nvPr>
        </p:nvGraphicFramePr>
        <p:xfrm>
          <a:off x="4414057" y="4576772"/>
          <a:ext cx="3699164" cy="370840"/>
        </p:xfrm>
        <a:graphic>
          <a:graphicData uri="http://schemas.openxmlformats.org/drawingml/2006/table">
            <a:tbl>
              <a:tblPr firstRow="1" bandRow="1">
                <a:tableStyleId>{D7AC3CCA-C797-4891-BE02-D94E43425B78}</a:tableStyleId>
              </a:tblPr>
              <a:tblGrid>
                <a:gridCol w="924791">
                  <a:extLst>
                    <a:ext uri="{9D8B030D-6E8A-4147-A177-3AD203B41FA5}">
                      <a16:colId xmlns:a16="http://schemas.microsoft.com/office/drawing/2014/main" val="3584006568"/>
                    </a:ext>
                  </a:extLst>
                </a:gridCol>
                <a:gridCol w="924791">
                  <a:extLst>
                    <a:ext uri="{9D8B030D-6E8A-4147-A177-3AD203B41FA5}">
                      <a16:colId xmlns:a16="http://schemas.microsoft.com/office/drawing/2014/main" val="348479757"/>
                    </a:ext>
                  </a:extLst>
                </a:gridCol>
                <a:gridCol w="924791">
                  <a:extLst>
                    <a:ext uri="{9D8B030D-6E8A-4147-A177-3AD203B41FA5}">
                      <a16:colId xmlns:a16="http://schemas.microsoft.com/office/drawing/2014/main" val="1332480100"/>
                    </a:ext>
                  </a:extLst>
                </a:gridCol>
                <a:gridCol w="924791">
                  <a:extLst>
                    <a:ext uri="{9D8B030D-6E8A-4147-A177-3AD203B41FA5}">
                      <a16:colId xmlns:a16="http://schemas.microsoft.com/office/drawing/2014/main" val="2975068219"/>
                    </a:ext>
                  </a:extLst>
                </a:gridCol>
              </a:tblGrid>
              <a:tr h="370840">
                <a:tc>
                  <a:txBody>
                    <a:bodyPr/>
                    <a:lstStyle/>
                    <a:p>
                      <a:r>
                        <a:rPr lang="en-US" sz="1600" b="0" dirty="0" smtClean="0"/>
                        <a:t>mousey</a:t>
                      </a:r>
                      <a:endParaRPr lang="en-US" sz="1600" b="0" dirty="0"/>
                    </a:p>
                  </a:txBody>
                  <a:tcPr/>
                </a:tc>
                <a:tc>
                  <a:txBody>
                    <a:bodyPr/>
                    <a:lstStyle/>
                    <a:p>
                      <a:r>
                        <a:rPr lang="en-US" sz="1600" b="0" dirty="0" smtClean="0"/>
                        <a:t>birdie</a:t>
                      </a:r>
                      <a:endParaRPr lang="en-US" sz="1600" b="0" dirty="0"/>
                    </a:p>
                  </a:txBody>
                  <a:tcPr/>
                </a:tc>
                <a:tc>
                  <a:txBody>
                    <a:bodyPr/>
                    <a:lstStyle/>
                    <a:p>
                      <a:r>
                        <a:rPr lang="en-US" sz="1600" b="0" dirty="0" smtClean="0"/>
                        <a:t>whiskers</a:t>
                      </a:r>
                      <a:endParaRPr lang="en-US" sz="1600" b="0" dirty="0"/>
                    </a:p>
                  </a:txBody>
                  <a:tcPr/>
                </a:tc>
                <a:tc>
                  <a:txBody>
                    <a:bodyPr/>
                    <a:lstStyle/>
                    <a:p>
                      <a:r>
                        <a:rPr lang="en-US" sz="1600" b="0" dirty="0" smtClean="0"/>
                        <a:t>Rover</a:t>
                      </a:r>
                      <a:endParaRPr lang="en-US" sz="1600" b="0" dirty="0"/>
                    </a:p>
                  </a:txBody>
                  <a:tcPr/>
                </a:tc>
                <a:extLst>
                  <a:ext uri="{0D108BD9-81ED-4DB2-BD59-A6C34878D82A}">
                    <a16:rowId xmlns:a16="http://schemas.microsoft.com/office/drawing/2014/main" val="2974458205"/>
                  </a:ext>
                </a:extLst>
              </a:tr>
            </a:tbl>
          </a:graphicData>
        </a:graphic>
      </p:graphicFrame>
      <p:sp>
        <p:nvSpPr>
          <p:cNvPr id="14" name="Down Arrow 13"/>
          <p:cNvSpPr/>
          <p:nvPr/>
        </p:nvSpPr>
        <p:spPr>
          <a:xfrm>
            <a:off x="4862945" y="4265506"/>
            <a:ext cx="108066" cy="256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7509164" y="4253653"/>
            <a:ext cx="108066" cy="256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able 16"/>
          <p:cNvGraphicFramePr>
            <a:graphicFrameLocks noGrp="1"/>
          </p:cNvGraphicFramePr>
          <p:nvPr>
            <p:extLst>
              <p:ext uri="{D42A27DB-BD31-4B8C-83A1-F6EECF244321}">
                <p14:modId xmlns:p14="http://schemas.microsoft.com/office/powerpoint/2010/main" val="3036264872"/>
              </p:ext>
            </p:extLst>
          </p:nvPr>
        </p:nvGraphicFramePr>
        <p:xfrm>
          <a:off x="4517964" y="5660505"/>
          <a:ext cx="2572792" cy="349441"/>
        </p:xfrm>
        <a:graphic>
          <a:graphicData uri="http://schemas.openxmlformats.org/drawingml/2006/table">
            <a:tbl>
              <a:tblPr firstRow="1" bandRow="1">
                <a:tableStyleId>{D7AC3CCA-C797-4891-BE02-D94E43425B78}</a:tableStyleId>
              </a:tblPr>
              <a:tblGrid>
                <a:gridCol w="1286396">
                  <a:extLst>
                    <a:ext uri="{9D8B030D-6E8A-4147-A177-3AD203B41FA5}">
                      <a16:colId xmlns:a16="http://schemas.microsoft.com/office/drawing/2014/main" val="1108579844"/>
                    </a:ext>
                  </a:extLst>
                </a:gridCol>
                <a:gridCol w="1286396">
                  <a:extLst>
                    <a:ext uri="{9D8B030D-6E8A-4147-A177-3AD203B41FA5}">
                      <a16:colId xmlns:a16="http://schemas.microsoft.com/office/drawing/2014/main" val="640935276"/>
                    </a:ext>
                  </a:extLst>
                </a:gridCol>
              </a:tblGrid>
              <a:tr h="349441">
                <a:tc>
                  <a:txBody>
                    <a:bodyPr/>
                    <a:lstStyle/>
                    <a:p>
                      <a:r>
                        <a:rPr lang="en-US" sz="1600" b="0" dirty="0" smtClean="0"/>
                        <a:t>birdie</a:t>
                      </a:r>
                      <a:endParaRPr lang="en-US" sz="1600" b="0" dirty="0"/>
                    </a:p>
                  </a:txBody>
                  <a:tcPr/>
                </a:tc>
                <a:tc>
                  <a:txBody>
                    <a:bodyPr/>
                    <a:lstStyle/>
                    <a:p>
                      <a:r>
                        <a:rPr lang="en-US" sz="1600" b="0" dirty="0" smtClean="0"/>
                        <a:t>whiskers</a:t>
                      </a:r>
                      <a:endParaRPr lang="en-US" sz="1600" b="0" dirty="0"/>
                    </a:p>
                  </a:txBody>
                  <a:tcPr/>
                </a:tc>
                <a:extLst>
                  <a:ext uri="{0D108BD9-81ED-4DB2-BD59-A6C34878D82A}">
                    <a16:rowId xmlns:a16="http://schemas.microsoft.com/office/drawing/2014/main" val="52599996"/>
                  </a:ext>
                </a:extLst>
              </a:tr>
            </a:tbl>
          </a:graphicData>
        </a:graphic>
      </p:graphicFrame>
      <p:sp>
        <p:nvSpPr>
          <p:cNvPr id="18" name="Down Arrow 17"/>
          <p:cNvSpPr/>
          <p:nvPr/>
        </p:nvSpPr>
        <p:spPr>
          <a:xfrm>
            <a:off x="4959927" y="5350470"/>
            <a:ext cx="108066" cy="256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6528261" y="5357475"/>
            <a:ext cx="108066" cy="256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490612614"/>
              </p:ext>
            </p:extLst>
          </p:nvPr>
        </p:nvGraphicFramePr>
        <p:xfrm>
          <a:off x="9893504" y="1278313"/>
          <a:ext cx="800794" cy="304800"/>
        </p:xfrm>
        <a:graphic>
          <a:graphicData uri="http://schemas.openxmlformats.org/drawingml/2006/table">
            <a:tbl>
              <a:tblPr firstRow="1" bandRow="1">
                <a:tableStyleId>{D7AC3CCA-C797-4891-BE02-D94E43425B78}</a:tableStyleId>
              </a:tblPr>
              <a:tblGrid>
                <a:gridCol w="800794">
                  <a:extLst>
                    <a:ext uri="{9D8B030D-6E8A-4147-A177-3AD203B41FA5}">
                      <a16:colId xmlns:a16="http://schemas.microsoft.com/office/drawing/2014/main" val="298427299"/>
                    </a:ext>
                  </a:extLst>
                </a:gridCol>
              </a:tblGrid>
              <a:tr h="0">
                <a:tc>
                  <a:txBody>
                    <a:bodyPr/>
                    <a:lstStyle/>
                    <a:p>
                      <a:r>
                        <a:rPr lang="en-US" sz="1400" b="0" dirty="0" smtClean="0"/>
                        <a:t>birdie</a:t>
                      </a:r>
                      <a:endParaRPr lang="en-US" sz="1400" b="0" dirty="0"/>
                    </a:p>
                  </a:txBody>
                  <a:tcPr/>
                </a:tc>
                <a:extLst>
                  <a:ext uri="{0D108BD9-81ED-4DB2-BD59-A6C34878D82A}">
                    <a16:rowId xmlns:a16="http://schemas.microsoft.com/office/drawing/2014/main" val="3700338993"/>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134649654"/>
              </p:ext>
            </p:extLst>
          </p:nvPr>
        </p:nvGraphicFramePr>
        <p:xfrm>
          <a:off x="9857480" y="2187325"/>
          <a:ext cx="872842" cy="304800"/>
        </p:xfrm>
        <a:graphic>
          <a:graphicData uri="http://schemas.openxmlformats.org/drawingml/2006/table">
            <a:tbl>
              <a:tblPr firstRow="1" bandRow="1">
                <a:tableStyleId>{D7AC3CCA-C797-4891-BE02-D94E43425B78}</a:tableStyleId>
              </a:tblPr>
              <a:tblGrid>
                <a:gridCol w="872842">
                  <a:extLst>
                    <a:ext uri="{9D8B030D-6E8A-4147-A177-3AD203B41FA5}">
                      <a16:colId xmlns:a16="http://schemas.microsoft.com/office/drawing/2014/main" val="298427299"/>
                    </a:ext>
                  </a:extLst>
                </a:gridCol>
              </a:tblGrid>
              <a:tr h="204123">
                <a:tc>
                  <a:txBody>
                    <a:bodyPr/>
                    <a:lstStyle/>
                    <a:p>
                      <a:r>
                        <a:rPr lang="en-US" sz="1400" b="0" dirty="0" smtClean="0"/>
                        <a:t>whiskers</a:t>
                      </a:r>
                      <a:endParaRPr lang="en-US" sz="1400" b="0" dirty="0"/>
                    </a:p>
                  </a:txBody>
                  <a:tcPr/>
                </a:tc>
                <a:extLst>
                  <a:ext uri="{0D108BD9-81ED-4DB2-BD59-A6C34878D82A}">
                    <a16:rowId xmlns:a16="http://schemas.microsoft.com/office/drawing/2014/main" val="3700338993"/>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254837601"/>
              </p:ext>
            </p:extLst>
          </p:nvPr>
        </p:nvGraphicFramePr>
        <p:xfrm>
          <a:off x="8420779" y="1278312"/>
          <a:ext cx="800794" cy="304800"/>
        </p:xfrm>
        <a:graphic>
          <a:graphicData uri="http://schemas.openxmlformats.org/drawingml/2006/table">
            <a:tbl>
              <a:tblPr firstRow="1" bandRow="1">
                <a:tableStyleId>{D7AC3CCA-C797-4891-BE02-D94E43425B78}</a:tableStyleId>
              </a:tblPr>
              <a:tblGrid>
                <a:gridCol w="800794">
                  <a:extLst>
                    <a:ext uri="{9D8B030D-6E8A-4147-A177-3AD203B41FA5}">
                      <a16:colId xmlns:a16="http://schemas.microsoft.com/office/drawing/2014/main" val="298427299"/>
                    </a:ext>
                  </a:extLst>
                </a:gridCol>
              </a:tblGrid>
              <a:tr h="249768">
                <a:tc>
                  <a:txBody>
                    <a:bodyPr/>
                    <a:lstStyle/>
                    <a:p>
                      <a:r>
                        <a:rPr lang="en-US" sz="1400" b="0" dirty="0" smtClean="0"/>
                        <a:t>mousey</a:t>
                      </a:r>
                      <a:endParaRPr lang="en-US" sz="1400" b="0" dirty="0"/>
                    </a:p>
                  </a:txBody>
                  <a:tcPr/>
                </a:tc>
                <a:extLst>
                  <a:ext uri="{0D108BD9-81ED-4DB2-BD59-A6C34878D82A}">
                    <a16:rowId xmlns:a16="http://schemas.microsoft.com/office/drawing/2014/main" val="3700338993"/>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865207880"/>
              </p:ext>
            </p:extLst>
          </p:nvPr>
        </p:nvGraphicFramePr>
        <p:xfrm>
          <a:off x="8420779" y="2187325"/>
          <a:ext cx="800794" cy="304800"/>
        </p:xfrm>
        <a:graphic>
          <a:graphicData uri="http://schemas.openxmlformats.org/drawingml/2006/table">
            <a:tbl>
              <a:tblPr firstRow="1" bandRow="1">
                <a:tableStyleId>{D7AC3CCA-C797-4891-BE02-D94E43425B78}</a:tableStyleId>
              </a:tblPr>
              <a:tblGrid>
                <a:gridCol w="800794">
                  <a:extLst>
                    <a:ext uri="{9D8B030D-6E8A-4147-A177-3AD203B41FA5}">
                      <a16:colId xmlns:a16="http://schemas.microsoft.com/office/drawing/2014/main" val="298427299"/>
                    </a:ext>
                  </a:extLst>
                </a:gridCol>
              </a:tblGrid>
              <a:tr h="264931">
                <a:tc>
                  <a:txBody>
                    <a:bodyPr/>
                    <a:lstStyle/>
                    <a:p>
                      <a:r>
                        <a:rPr lang="en-US" sz="1400" b="0" dirty="0" smtClean="0"/>
                        <a:t>rover</a:t>
                      </a:r>
                      <a:endParaRPr lang="en-US" sz="1400" b="0" dirty="0"/>
                    </a:p>
                  </a:txBody>
                  <a:tcPr/>
                </a:tc>
                <a:extLst>
                  <a:ext uri="{0D108BD9-81ED-4DB2-BD59-A6C34878D82A}">
                    <a16:rowId xmlns:a16="http://schemas.microsoft.com/office/drawing/2014/main" val="3700338993"/>
                  </a:ext>
                </a:extLst>
              </a:tr>
            </a:tbl>
          </a:graphicData>
        </a:graphic>
      </p:graphicFrame>
      <p:cxnSp>
        <p:nvCxnSpPr>
          <p:cNvPr id="25" name="Straight Arrow Connector 24"/>
          <p:cNvCxnSpPr>
            <a:stCxn id="22" idx="3"/>
            <a:endCxn id="20" idx="1"/>
          </p:cNvCxnSpPr>
          <p:nvPr/>
        </p:nvCxnSpPr>
        <p:spPr>
          <a:xfrm>
            <a:off x="9221573" y="1430712"/>
            <a:ext cx="6719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2"/>
            <a:endCxn id="21" idx="0"/>
          </p:cNvCxnSpPr>
          <p:nvPr/>
        </p:nvCxnSpPr>
        <p:spPr>
          <a:xfrm>
            <a:off x="10293901" y="1583113"/>
            <a:ext cx="0" cy="604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1"/>
            <a:endCxn id="23" idx="3"/>
          </p:cNvCxnSpPr>
          <p:nvPr/>
        </p:nvCxnSpPr>
        <p:spPr>
          <a:xfrm flipH="1">
            <a:off x="9221573" y="2339725"/>
            <a:ext cx="635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735417" y="1784467"/>
            <a:ext cx="1018869" cy="276999"/>
          </a:xfrm>
          <a:prstGeom prst="rect">
            <a:avLst/>
          </a:prstGeom>
          <a:noFill/>
        </p:spPr>
        <p:txBody>
          <a:bodyPr wrap="none" rtlCol="0">
            <a:spAutoFit/>
          </a:bodyPr>
          <a:lstStyle/>
          <a:p>
            <a:r>
              <a:rPr lang="en-US" sz="1200" b="1" dirty="0" smtClean="0"/>
              <a:t>Head Pointer</a:t>
            </a:r>
            <a:endParaRPr lang="en-US" sz="1200" b="1" dirty="0"/>
          </a:p>
        </p:txBody>
      </p:sp>
      <p:cxnSp>
        <p:nvCxnSpPr>
          <p:cNvPr id="80" name="Straight Arrow Connector 79"/>
          <p:cNvCxnSpPr>
            <a:stCxn id="78" idx="0"/>
            <a:endCxn id="22" idx="2"/>
          </p:cNvCxnSpPr>
          <p:nvPr/>
        </p:nvCxnSpPr>
        <p:spPr>
          <a:xfrm flipV="1">
            <a:off x="8244852" y="1583112"/>
            <a:ext cx="576324" cy="201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Table 82"/>
          <p:cNvGraphicFramePr>
            <a:graphicFrameLocks noGrp="1"/>
          </p:cNvGraphicFramePr>
          <p:nvPr>
            <p:extLst>
              <p:ext uri="{D42A27DB-BD31-4B8C-83A1-F6EECF244321}">
                <p14:modId xmlns:p14="http://schemas.microsoft.com/office/powerpoint/2010/main" val="653854759"/>
              </p:ext>
            </p:extLst>
          </p:nvPr>
        </p:nvGraphicFramePr>
        <p:xfrm>
          <a:off x="8440353" y="3427749"/>
          <a:ext cx="800794" cy="304800"/>
        </p:xfrm>
        <a:graphic>
          <a:graphicData uri="http://schemas.openxmlformats.org/drawingml/2006/table">
            <a:tbl>
              <a:tblPr firstRow="1" bandRow="1">
                <a:tableStyleId>{D7AC3CCA-C797-4891-BE02-D94E43425B78}</a:tableStyleId>
              </a:tblPr>
              <a:tblGrid>
                <a:gridCol w="800794">
                  <a:extLst>
                    <a:ext uri="{9D8B030D-6E8A-4147-A177-3AD203B41FA5}">
                      <a16:colId xmlns:a16="http://schemas.microsoft.com/office/drawing/2014/main" val="298427299"/>
                    </a:ext>
                  </a:extLst>
                </a:gridCol>
              </a:tblGrid>
              <a:tr h="0">
                <a:tc>
                  <a:txBody>
                    <a:bodyPr/>
                    <a:lstStyle/>
                    <a:p>
                      <a:r>
                        <a:rPr lang="en-US" sz="1400" b="0" dirty="0" smtClean="0"/>
                        <a:t>birdie</a:t>
                      </a:r>
                      <a:endParaRPr lang="en-US" sz="1400" b="0" dirty="0"/>
                    </a:p>
                  </a:txBody>
                  <a:tcPr/>
                </a:tc>
                <a:extLst>
                  <a:ext uri="{0D108BD9-81ED-4DB2-BD59-A6C34878D82A}">
                    <a16:rowId xmlns:a16="http://schemas.microsoft.com/office/drawing/2014/main" val="3700338993"/>
                  </a:ext>
                </a:extLst>
              </a:tr>
            </a:tbl>
          </a:graphicData>
        </a:graphic>
      </p:graphicFrame>
      <p:graphicFrame>
        <p:nvGraphicFramePr>
          <p:cNvPr id="84" name="Table 83"/>
          <p:cNvGraphicFramePr>
            <a:graphicFrameLocks noGrp="1"/>
          </p:cNvGraphicFramePr>
          <p:nvPr>
            <p:extLst>
              <p:ext uri="{D42A27DB-BD31-4B8C-83A1-F6EECF244321}">
                <p14:modId xmlns:p14="http://schemas.microsoft.com/office/powerpoint/2010/main" val="2614433391"/>
              </p:ext>
            </p:extLst>
          </p:nvPr>
        </p:nvGraphicFramePr>
        <p:xfrm>
          <a:off x="9937987" y="4045393"/>
          <a:ext cx="872842" cy="304800"/>
        </p:xfrm>
        <a:graphic>
          <a:graphicData uri="http://schemas.openxmlformats.org/drawingml/2006/table">
            <a:tbl>
              <a:tblPr firstRow="1" bandRow="1">
                <a:tableStyleId>{D7AC3CCA-C797-4891-BE02-D94E43425B78}</a:tableStyleId>
              </a:tblPr>
              <a:tblGrid>
                <a:gridCol w="872842">
                  <a:extLst>
                    <a:ext uri="{9D8B030D-6E8A-4147-A177-3AD203B41FA5}">
                      <a16:colId xmlns:a16="http://schemas.microsoft.com/office/drawing/2014/main" val="298427299"/>
                    </a:ext>
                  </a:extLst>
                </a:gridCol>
              </a:tblGrid>
              <a:tr h="296591">
                <a:tc>
                  <a:txBody>
                    <a:bodyPr/>
                    <a:lstStyle/>
                    <a:p>
                      <a:r>
                        <a:rPr lang="en-US" sz="1400" b="0" dirty="0" smtClean="0"/>
                        <a:t>whiskers</a:t>
                      </a:r>
                      <a:endParaRPr lang="en-US" sz="1400" b="0" dirty="0"/>
                    </a:p>
                  </a:txBody>
                  <a:tcPr/>
                </a:tc>
                <a:extLst>
                  <a:ext uri="{0D108BD9-81ED-4DB2-BD59-A6C34878D82A}">
                    <a16:rowId xmlns:a16="http://schemas.microsoft.com/office/drawing/2014/main" val="3700338993"/>
                  </a:ext>
                </a:extLst>
              </a:tr>
            </a:tbl>
          </a:graphicData>
        </a:graphic>
      </p:graphicFrame>
      <p:graphicFrame>
        <p:nvGraphicFramePr>
          <p:cNvPr id="85" name="Table 84"/>
          <p:cNvGraphicFramePr>
            <a:graphicFrameLocks noGrp="1"/>
          </p:cNvGraphicFramePr>
          <p:nvPr>
            <p:extLst>
              <p:ext uri="{D42A27DB-BD31-4B8C-83A1-F6EECF244321}">
                <p14:modId xmlns:p14="http://schemas.microsoft.com/office/powerpoint/2010/main" val="3092498258"/>
              </p:ext>
            </p:extLst>
          </p:nvPr>
        </p:nvGraphicFramePr>
        <p:xfrm>
          <a:off x="8440353" y="4045393"/>
          <a:ext cx="800794" cy="304800"/>
        </p:xfrm>
        <a:graphic>
          <a:graphicData uri="http://schemas.openxmlformats.org/drawingml/2006/table">
            <a:tbl>
              <a:tblPr firstRow="1" bandRow="1">
                <a:tableStyleId>{D7AC3CCA-C797-4891-BE02-D94E43425B78}</a:tableStyleId>
              </a:tblPr>
              <a:tblGrid>
                <a:gridCol w="800794">
                  <a:extLst>
                    <a:ext uri="{9D8B030D-6E8A-4147-A177-3AD203B41FA5}">
                      <a16:colId xmlns:a16="http://schemas.microsoft.com/office/drawing/2014/main" val="298427299"/>
                    </a:ext>
                  </a:extLst>
                </a:gridCol>
              </a:tblGrid>
              <a:tr h="264931">
                <a:tc>
                  <a:txBody>
                    <a:bodyPr/>
                    <a:lstStyle/>
                    <a:p>
                      <a:r>
                        <a:rPr lang="en-US" sz="1400" b="0" dirty="0" smtClean="0"/>
                        <a:t>rover</a:t>
                      </a:r>
                      <a:endParaRPr lang="en-US" sz="1400" b="0" dirty="0"/>
                    </a:p>
                  </a:txBody>
                  <a:tcPr/>
                </a:tc>
                <a:extLst>
                  <a:ext uri="{0D108BD9-81ED-4DB2-BD59-A6C34878D82A}">
                    <a16:rowId xmlns:a16="http://schemas.microsoft.com/office/drawing/2014/main" val="3700338993"/>
                  </a:ext>
                </a:extLst>
              </a:tr>
            </a:tbl>
          </a:graphicData>
        </a:graphic>
      </p:graphicFrame>
      <p:cxnSp>
        <p:nvCxnSpPr>
          <p:cNvPr id="86" name="Straight Arrow Connector 85"/>
          <p:cNvCxnSpPr>
            <a:stCxn id="84" idx="1"/>
            <a:endCxn id="85" idx="3"/>
          </p:cNvCxnSpPr>
          <p:nvPr/>
        </p:nvCxnSpPr>
        <p:spPr>
          <a:xfrm flipH="1">
            <a:off x="9241147" y="4197793"/>
            <a:ext cx="696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3" idx="3"/>
            <a:endCxn id="107" idx="1"/>
          </p:cNvCxnSpPr>
          <p:nvPr/>
        </p:nvCxnSpPr>
        <p:spPr>
          <a:xfrm>
            <a:off x="9241147" y="3580149"/>
            <a:ext cx="732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7" name="Table 106"/>
          <p:cNvGraphicFramePr>
            <a:graphicFrameLocks noGrp="1"/>
          </p:cNvGraphicFramePr>
          <p:nvPr>
            <p:extLst>
              <p:ext uri="{D42A27DB-BD31-4B8C-83A1-F6EECF244321}">
                <p14:modId xmlns:p14="http://schemas.microsoft.com/office/powerpoint/2010/main" val="988717622"/>
              </p:ext>
            </p:extLst>
          </p:nvPr>
        </p:nvGraphicFramePr>
        <p:xfrm>
          <a:off x="9974011" y="3427749"/>
          <a:ext cx="800794" cy="304800"/>
        </p:xfrm>
        <a:graphic>
          <a:graphicData uri="http://schemas.openxmlformats.org/drawingml/2006/table">
            <a:tbl>
              <a:tblPr firstRow="1" bandRow="1">
                <a:tableStyleId>{D7AC3CCA-C797-4891-BE02-D94E43425B78}</a:tableStyleId>
              </a:tblPr>
              <a:tblGrid>
                <a:gridCol w="800794">
                  <a:extLst>
                    <a:ext uri="{9D8B030D-6E8A-4147-A177-3AD203B41FA5}">
                      <a16:colId xmlns:a16="http://schemas.microsoft.com/office/drawing/2014/main" val="298427299"/>
                    </a:ext>
                  </a:extLst>
                </a:gridCol>
              </a:tblGrid>
              <a:tr h="249768">
                <a:tc>
                  <a:txBody>
                    <a:bodyPr/>
                    <a:lstStyle/>
                    <a:p>
                      <a:r>
                        <a:rPr lang="en-US" sz="1400" b="0" dirty="0" smtClean="0"/>
                        <a:t>mousey</a:t>
                      </a:r>
                      <a:endParaRPr lang="en-US" sz="1400" b="0" dirty="0"/>
                    </a:p>
                  </a:txBody>
                  <a:tcPr/>
                </a:tc>
                <a:extLst>
                  <a:ext uri="{0D108BD9-81ED-4DB2-BD59-A6C34878D82A}">
                    <a16:rowId xmlns:a16="http://schemas.microsoft.com/office/drawing/2014/main" val="3700338993"/>
                  </a:ext>
                </a:extLst>
              </a:tr>
            </a:tbl>
          </a:graphicData>
        </a:graphic>
      </p:graphicFrame>
      <p:cxnSp>
        <p:nvCxnSpPr>
          <p:cNvPr id="110" name="Straight Arrow Connector 109"/>
          <p:cNvCxnSpPr>
            <a:stCxn id="107" idx="2"/>
            <a:endCxn id="84" idx="0"/>
          </p:cNvCxnSpPr>
          <p:nvPr/>
        </p:nvCxnSpPr>
        <p:spPr>
          <a:xfrm>
            <a:off x="10374408" y="3732549"/>
            <a:ext cx="0" cy="312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0" name="Table 129"/>
          <p:cNvGraphicFramePr>
            <a:graphicFrameLocks noGrp="1"/>
          </p:cNvGraphicFramePr>
          <p:nvPr>
            <p:extLst>
              <p:ext uri="{D42A27DB-BD31-4B8C-83A1-F6EECF244321}">
                <p14:modId xmlns:p14="http://schemas.microsoft.com/office/powerpoint/2010/main" val="3597812699"/>
              </p:ext>
            </p:extLst>
          </p:nvPr>
        </p:nvGraphicFramePr>
        <p:xfrm>
          <a:off x="8440353" y="5106806"/>
          <a:ext cx="800794" cy="304800"/>
        </p:xfrm>
        <a:graphic>
          <a:graphicData uri="http://schemas.openxmlformats.org/drawingml/2006/table">
            <a:tbl>
              <a:tblPr firstRow="1" bandRow="1">
                <a:tableStyleId>{D7AC3CCA-C797-4891-BE02-D94E43425B78}</a:tableStyleId>
              </a:tblPr>
              <a:tblGrid>
                <a:gridCol w="800794">
                  <a:extLst>
                    <a:ext uri="{9D8B030D-6E8A-4147-A177-3AD203B41FA5}">
                      <a16:colId xmlns:a16="http://schemas.microsoft.com/office/drawing/2014/main" val="298427299"/>
                    </a:ext>
                  </a:extLst>
                </a:gridCol>
              </a:tblGrid>
              <a:tr h="0">
                <a:tc>
                  <a:txBody>
                    <a:bodyPr/>
                    <a:lstStyle/>
                    <a:p>
                      <a:r>
                        <a:rPr lang="en-US" sz="1400" b="0" dirty="0" smtClean="0"/>
                        <a:t>birdie</a:t>
                      </a:r>
                      <a:endParaRPr lang="en-US" sz="1400" b="0" dirty="0"/>
                    </a:p>
                  </a:txBody>
                  <a:tcPr/>
                </a:tc>
                <a:extLst>
                  <a:ext uri="{0D108BD9-81ED-4DB2-BD59-A6C34878D82A}">
                    <a16:rowId xmlns:a16="http://schemas.microsoft.com/office/drawing/2014/main" val="3700338993"/>
                  </a:ext>
                </a:extLst>
              </a:tr>
            </a:tbl>
          </a:graphicData>
        </a:graphic>
      </p:graphicFrame>
      <p:graphicFrame>
        <p:nvGraphicFramePr>
          <p:cNvPr id="131" name="Table 130"/>
          <p:cNvGraphicFramePr>
            <a:graphicFrameLocks noGrp="1"/>
          </p:cNvGraphicFramePr>
          <p:nvPr>
            <p:extLst>
              <p:ext uri="{D42A27DB-BD31-4B8C-83A1-F6EECF244321}">
                <p14:modId xmlns:p14="http://schemas.microsoft.com/office/powerpoint/2010/main" val="3145062254"/>
              </p:ext>
            </p:extLst>
          </p:nvPr>
        </p:nvGraphicFramePr>
        <p:xfrm>
          <a:off x="9841030" y="5736829"/>
          <a:ext cx="872842" cy="304800"/>
        </p:xfrm>
        <a:graphic>
          <a:graphicData uri="http://schemas.openxmlformats.org/drawingml/2006/table">
            <a:tbl>
              <a:tblPr firstRow="1" bandRow="1">
                <a:tableStyleId>{D7AC3CCA-C797-4891-BE02-D94E43425B78}</a:tableStyleId>
              </a:tblPr>
              <a:tblGrid>
                <a:gridCol w="872842">
                  <a:extLst>
                    <a:ext uri="{9D8B030D-6E8A-4147-A177-3AD203B41FA5}">
                      <a16:colId xmlns:a16="http://schemas.microsoft.com/office/drawing/2014/main" val="298427299"/>
                    </a:ext>
                  </a:extLst>
                </a:gridCol>
              </a:tblGrid>
              <a:tr h="296591">
                <a:tc>
                  <a:txBody>
                    <a:bodyPr/>
                    <a:lstStyle/>
                    <a:p>
                      <a:r>
                        <a:rPr lang="en-US" sz="1400" b="0" dirty="0" smtClean="0"/>
                        <a:t>rover</a:t>
                      </a:r>
                      <a:endParaRPr lang="en-US" sz="1400" b="0" dirty="0"/>
                    </a:p>
                  </a:txBody>
                  <a:tcPr/>
                </a:tc>
                <a:extLst>
                  <a:ext uri="{0D108BD9-81ED-4DB2-BD59-A6C34878D82A}">
                    <a16:rowId xmlns:a16="http://schemas.microsoft.com/office/drawing/2014/main" val="3700338993"/>
                  </a:ext>
                </a:extLst>
              </a:tr>
            </a:tbl>
          </a:graphicData>
        </a:graphic>
      </p:graphicFrame>
      <p:graphicFrame>
        <p:nvGraphicFramePr>
          <p:cNvPr id="132" name="Table 131"/>
          <p:cNvGraphicFramePr>
            <a:graphicFrameLocks noGrp="1"/>
          </p:cNvGraphicFramePr>
          <p:nvPr>
            <p:extLst>
              <p:ext uri="{D42A27DB-BD31-4B8C-83A1-F6EECF244321}">
                <p14:modId xmlns:p14="http://schemas.microsoft.com/office/powerpoint/2010/main" val="3586141450"/>
              </p:ext>
            </p:extLst>
          </p:nvPr>
        </p:nvGraphicFramePr>
        <p:xfrm>
          <a:off x="9877054" y="5107548"/>
          <a:ext cx="836818" cy="304800"/>
        </p:xfrm>
        <a:graphic>
          <a:graphicData uri="http://schemas.openxmlformats.org/drawingml/2006/table">
            <a:tbl>
              <a:tblPr firstRow="1" bandRow="1">
                <a:tableStyleId>{D7AC3CCA-C797-4891-BE02-D94E43425B78}</a:tableStyleId>
              </a:tblPr>
              <a:tblGrid>
                <a:gridCol w="836818">
                  <a:extLst>
                    <a:ext uri="{9D8B030D-6E8A-4147-A177-3AD203B41FA5}">
                      <a16:colId xmlns:a16="http://schemas.microsoft.com/office/drawing/2014/main" val="298427299"/>
                    </a:ext>
                  </a:extLst>
                </a:gridCol>
              </a:tblGrid>
              <a:tr h="264931">
                <a:tc>
                  <a:txBody>
                    <a:bodyPr/>
                    <a:lstStyle/>
                    <a:p>
                      <a:r>
                        <a:rPr lang="en-US" sz="1400" b="0" dirty="0" smtClean="0"/>
                        <a:t>whiskers</a:t>
                      </a:r>
                      <a:endParaRPr lang="en-US" sz="1400" b="0" dirty="0"/>
                    </a:p>
                  </a:txBody>
                  <a:tcPr/>
                </a:tc>
                <a:extLst>
                  <a:ext uri="{0D108BD9-81ED-4DB2-BD59-A6C34878D82A}">
                    <a16:rowId xmlns:a16="http://schemas.microsoft.com/office/drawing/2014/main" val="3700338993"/>
                  </a:ext>
                </a:extLst>
              </a:tr>
            </a:tbl>
          </a:graphicData>
        </a:graphic>
      </p:graphicFrame>
      <p:cxnSp>
        <p:nvCxnSpPr>
          <p:cNvPr id="133" name="Straight Arrow Connector 132"/>
          <p:cNvCxnSpPr>
            <a:stCxn id="131" idx="1"/>
            <a:endCxn id="135" idx="3"/>
          </p:cNvCxnSpPr>
          <p:nvPr/>
        </p:nvCxnSpPr>
        <p:spPr>
          <a:xfrm flipH="1">
            <a:off x="9241147" y="5889229"/>
            <a:ext cx="5998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30" idx="3"/>
            <a:endCxn id="132" idx="1"/>
          </p:cNvCxnSpPr>
          <p:nvPr/>
        </p:nvCxnSpPr>
        <p:spPr>
          <a:xfrm>
            <a:off x="9241147" y="5259206"/>
            <a:ext cx="635907" cy="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5" name="Table 134"/>
          <p:cNvGraphicFramePr>
            <a:graphicFrameLocks noGrp="1"/>
          </p:cNvGraphicFramePr>
          <p:nvPr>
            <p:extLst>
              <p:ext uri="{D42A27DB-BD31-4B8C-83A1-F6EECF244321}">
                <p14:modId xmlns:p14="http://schemas.microsoft.com/office/powerpoint/2010/main" val="827582474"/>
              </p:ext>
            </p:extLst>
          </p:nvPr>
        </p:nvGraphicFramePr>
        <p:xfrm>
          <a:off x="8440353" y="5736829"/>
          <a:ext cx="800794" cy="304800"/>
        </p:xfrm>
        <a:graphic>
          <a:graphicData uri="http://schemas.openxmlformats.org/drawingml/2006/table">
            <a:tbl>
              <a:tblPr firstRow="1" bandRow="1">
                <a:tableStyleId>{D7AC3CCA-C797-4891-BE02-D94E43425B78}</a:tableStyleId>
              </a:tblPr>
              <a:tblGrid>
                <a:gridCol w="800794">
                  <a:extLst>
                    <a:ext uri="{9D8B030D-6E8A-4147-A177-3AD203B41FA5}">
                      <a16:colId xmlns:a16="http://schemas.microsoft.com/office/drawing/2014/main" val="298427299"/>
                    </a:ext>
                  </a:extLst>
                </a:gridCol>
              </a:tblGrid>
              <a:tr h="249768">
                <a:tc>
                  <a:txBody>
                    <a:bodyPr/>
                    <a:lstStyle/>
                    <a:p>
                      <a:r>
                        <a:rPr lang="en-US" sz="1400" b="0" dirty="0" smtClean="0"/>
                        <a:t>mousey</a:t>
                      </a:r>
                      <a:endParaRPr lang="en-US" sz="1400" b="0" dirty="0"/>
                    </a:p>
                  </a:txBody>
                  <a:tcPr/>
                </a:tc>
                <a:extLst>
                  <a:ext uri="{0D108BD9-81ED-4DB2-BD59-A6C34878D82A}">
                    <a16:rowId xmlns:a16="http://schemas.microsoft.com/office/drawing/2014/main" val="3700338993"/>
                  </a:ext>
                </a:extLst>
              </a:tr>
            </a:tbl>
          </a:graphicData>
        </a:graphic>
      </p:graphicFrame>
      <p:cxnSp>
        <p:nvCxnSpPr>
          <p:cNvPr id="136" name="Straight Arrow Connector 135"/>
          <p:cNvCxnSpPr>
            <a:stCxn id="132" idx="2"/>
            <a:endCxn id="131" idx="0"/>
          </p:cNvCxnSpPr>
          <p:nvPr/>
        </p:nvCxnSpPr>
        <p:spPr>
          <a:xfrm flipH="1">
            <a:off x="10277451" y="5412348"/>
            <a:ext cx="18012" cy="324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8333181" y="4623692"/>
            <a:ext cx="1018869" cy="276999"/>
          </a:xfrm>
          <a:prstGeom prst="rect">
            <a:avLst/>
          </a:prstGeom>
          <a:noFill/>
        </p:spPr>
        <p:txBody>
          <a:bodyPr wrap="square" rtlCol="0">
            <a:spAutoFit/>
          </a:bodyPr>
          <a:lstStyle/>
          <a:p>
            <a:r>
              <a:rPr lang="en-US" sz="1200" b="1" dirty="0" smtClean="0"/>
              <a:t>Head Pointer</a:t>
            </a:r>
            <a:endParaRPr lang="en-US" sz="1200" b="1" dirty="0"/>
          </a:p>
        </p:txBody>
      </p:sp>
      <p:cxnSp>
        <p:nvCxnSpPr>
          <p:cNvPr id="176" name="Straight Arrow Connector 175"/>
          <p:cNvCxnSpPr>
            <a:stCxn id="175" idx="2"/>
            <a:endCxn id="130" idx="0"/>
          </p:cNvCxnSpPr>
          <p:nvPr/>
        </p:nvCxnSpPr>
        <p:spPr>
          <a:xfrm flipH="1">
            <a:off x="8840750" y="4900691"/>
            <a:ext cx="1866" cy="206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8333181" y="2903620"/>
            <a:ext cx="1015138" cy="276999"/>
          </a:xfrm>
          <a:prstGeom prst="rect">
            <a:avLst/>
          </a:prstGeom>
          <a:noFill/>
        </p:spPr>
        <p:txBody>
          <a:bodyPr wrap="square" rtlCol="0">
            <a:spAutoFit/>
          </a:bodyPr>
          <a:lstStyle/>
          <a:p>
            <a:r>
              <a:rPr lang="en-US" sz="1200" b="1" dirty="0" smtClean="0"/>
              <a:t>Head Pointer</a:t>
            </a:r>
            <a:endParaRPr lang="en-US" sz="1200" b="1" dirty="0"/>
          </a:p>
        </p:txBody>
      </p:sp>
      <p:cxnSp>
        <p:nvCxnSpPr>
          <p:cNvPr id="178" name="Straight Arrow Connector 177"/>
          <p:cNvCxnSpPr>
            <a:stCxn id="177" idx="2"/>
            <a:endCxn id="83" idx="0"/>
          </p:cNvCxnSpPr>
          <p:nvPr/>
        </p:nvCxnSpPr>
        <p:spPr>
          <a:xfrm>
            <a:off x="8840750" y="3180619"/>
            <a:ext cx="0" cy="247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090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393" y="221919"/>
            <a:ext cx="540271" cy="338554"/>
          </a:xfrm>
          <a:prstGeom prst="rect">
            <a:avLst/>
          </a:prstGeom>
          <a:noFill/>
        </p:spPr>
        <p:txBody>
          <a:bodyPr wrap="square" rtlCol="0">
            <a:spAutoFit/>
          </a:bodyPr>
          <a:lstStyle/>
          <a:p>
            <a:r>
              <a:rPr lang="en-US" sz="1600" dirty="0" smtClean="0"/>
              <a:t>18) </a:t>
            </a:r>
            <a:endParaRPr lang="en-US" sz="1600" dirty="0"/>
          </a:p>
        </p:txBody>
      </p:sp>
      <p:sp>
        <p:nvSpPr>
          <p:cNvPr id="3" name="TextBox 2"/>
          <p:cNvSpPr txBox="1"/>
          <p:nvPr/>
        </p:nvSpPr>
        <p:spPr>
          <a:xfrm>
            <a:off x="154393" y="1130346"/>
            <a:ext cx="455574" cy="338554"/>
          </a:xfrm>
          <a:prstGeom prst="rect">
            <a:avLst/>
          </a:prstGeom>
          <a:noFill/>
        </p:spPr>
        <p:txBody>
          <a:bodyPr wrap="none" rtlCol="0">
            <a:spAutoFit/>
          </a:bodyPr>
          <a:lstStyle/>
          <a:p>
            <a:r>
              <a:rPr lang="en-US" sz="1600" dirty="0" smtClean="0"/>
              <a:t>19)</a:t>
            </a:r>
            <a:endParaRPr lang="en-US" sz="1600" dirty="0"/>
          </a:p>
        </p:txBody>
      </p:sp>
      <p:sp>
        <p:nvSpPr>
          <p:cNvPr id="4" name="TextBox 3"/>
          <p:cNvSpPr txBox="1"/>
          <p:nvPr/>
        </p:nvSpPr>
        <p:spPr>
          <a:xfrm>
            <a:off x="154393" y="3082297"/>
            <a:ext cx="2929629" cy="523220"/>
          </a:xfrm>
          <a:prstGeom prst="rect">
            <a:avLst/>
          </a:prstGeom>
          <a:noFill/>
        </p:spPr>
        <p:txBody>
          <a:bodyPr wrap="square" rtlCol="0">
            <a:spAutoFit/>
          </a:bodyPr>
          <a:lstStyle/>
          <a:p>
            <a:r>
              <a:rPr lang="en-US" sz="1600" dirty="0" smtClean="0"/>
              <a:t>21) </a:t>
            </a:r>
            <a:r>
              <a:rPr lang="en-US" sz="1200" dirty="0" smtClean="0"/>
              <a:t>A binary search tree is a collection of nodes containing values</a:t>
            </a:r>
            <a:endParaRPr lang="en-US" sz="1200" dirty="0"/>
          </a:p>
        </p:txBody>
      </p:sp>
      <p:sp>
        <p:nvSpPr>
          <p:cNvPr id="5" name="TextBox 4"/>
          <p:cNvSpPr txBox="1"/>
          <p:nvPr/>
        </p:nvSpPr>
        <p:spPr>
          <a:xfrm>
            <a:off x="154393" y="2128672"/>
            <a:ext cx="455574" cy="338554"/>
          </a:xfrm>
          <a:prstGeom prst="rect">
            <a:avLst/>
          </a:prstGeom>
          <a:noFill/>
        </p:spPr>
        <p:txBody>
          <a:bodyPr wrap="none" rtlCol="0">
            <a:spAutoFit/>
          </a:bodyPr>
          <a:lstStyle/>
          <a:p>
            <a:r>
              <a:rPr lang="en-US" sz="1600" dirty="0" smtClean="0"/>
              <a:t>20)</a:t>
            </a:r>
            <a:endParaRPr lang="en-US" sz="1600" dirty="0"/>
          </a:p>
        </p:txBody>
      </p:sp>
      <p:sp>
        <p:nvSpPr>
          <p:cNvPr id="6" name="TextBox 5"/>
          <p:cNvSpPr txBox="1"/>
          <p:nvPr/>
        </p:nvSpPr>
        <p:spPr>
          <a:xfrm>
            <a:off x="154393" y="5064421"/>
            <a:ext cx="3168881" cy="338554"/>
          </a:xfrm>
          <a:prstGeom prst="rect">
            <a:avLst/>
          </a:prstGeom>
          <a:noFill/>
        </p:spPr>
        <p:txBody>
          <a:bodyPr wrap="none" rtlCol="0">
            <a:spAutoFit/>
          </a:bodyPr>
          <a:lstStyle/>
          <a:p>
            <a:r>
              <a:rPr lang="en-US" sz="1600" dirty="0" smtClean="0"/>
              <a:t>23) </a:t>
            </a:r>
            <a:r>
              <a:rPr lang="en-US" sz="1200" dirty="0" smtClean="0"/>
              <a:t>Sorting is putting data in a particular order.</a:t>
            </a:r>
            <a:endParaRPr lang="en-US" sz="1200" dirty="0"/>
          </a:p>
        </p:txBody>
      </p:sp>
      <p:sp>
        <p:nvSpPr>
          <p:cNvPr id="7" name="TextBox 6"/>
          <p:cNvSpPr txBox="1"/>
          <p:nvPr/>
        </p:nvSpPr>
        <p:spPr>
          <a:xfrm>
            <a:off x="141843" y="5433753"/>
            <a:ext cx="860044" cy="338554"/>
          </a:xfrm>
          <a:prstGeom prst="rect">
            <a:avLst/>
          </a:prstGeom>
          <a:noFill/>
        </p:spPr>
        <p:txBody>
          <a:bodyPr wrap="none" rtlCol="0">
            <a:spAutoFit/>
          </a:bodyPr>
          <a:lstStyle/>
          <a:p>
            <a:r>
              <a:rPr lang="en-US" sz="1600" dirty="0" smtClean="0"/>
              <a:t>24) pets</a:t>
            </a:r>
            <a:endParaRPr lang="en-US" sz="1600" dirty="0"/>
          </a:p>
        </p:txBody>
      </p:sp>
      <p:sp>
        <p:nvSpPr>
          <p:cNvPr id="8" name="TextBox 7"/>
          <p:cNvSpPr txBox="1"/>
          <p:nvPr/>
        </p:nvSpPr>
        <p:spPr>
          <a:xfrm>
            <a:off x="154393" y="3737864"/>
            <a:ext cx="455574" cy="338554"/>
          </a:xfrm>
          <a:prstGeom prst="rect">
            <a:avLst/>
          </a:prstGeom>
          <a:noFill/>
        </p:spPr>
        <p:txBody>
          <a:bodyPr wrap="none" rtlCol="0">
            <a:spAutoFit/>
          </a:bodyPr>
          <a:lstStyle/>
          <a:p>
            <a:r>
              <a:rPr lang="en-US" sz="1600" dirty="0" smtClean="0"/>
              <a:t>22)</a:t>
            </a:r>
            <a:endParaRPr lang="en-US" sz="1600" dirty="0"/>
          </a:p>
        </p:txBody>
      </p:sp>
      <p:sp>
        <p:nvSpPr>
          <p:cNvPr id="9" name="TextBox 8"/>
          <p:cNvSpPr txBox="1"/>
          <p:nvPr/>
        </p:nvSpPr>
        <p:spPr>
          <a:xfrm>
            <a:off x="3822705" y="225444"/>
            <a:ext cx="4032822" cy="1077218"/>
          </a:xfrm>
          <a:prstGeom prst="rect">
            <a:avLst/>
          </a:prstGeom>
          <a:noFill/>
        </p:spPr>
        <p:txBody>
          <a:bodyPr wrap="square" rtlCol="0">
            <a:spAutoFit/>
          </a:bodyPr>
          <a:lstStyle/>
          <a:p>
            <a:r>
              <a:rPr lang="en-US" sz="1600" dirty="0" smtClean="0"/>
              <a:t>25) </a:t>
            </a:r>
            <a:r>
              <a:rPr lang="en-US" sz="1200" dirty="0" smtClean="0"/>
              <a:t>A selection sort works by checking all the elements in the list, and swapping the smallest value with the top most element. Then that top element is locked in. Subsequent sorts use the first element that isn’t locked in as the “top” element. This continues until all items are sorted and locked in.</a:t>
            </a:r>
            <a:endParaRPr lang="en-US" sz="1200" dirty="0"/>
          </a:p>
        </p:txBody>
      </p:sp>
      <p:sp>
        <p:nvSpPr>
          <p:cNvPr id="10" name="TextBox 9"/>
          <p:cNvSpPr txBox="1"/>
          <p:nvPr/>
        </p:nvSpPr>
        <p:spPr>
          <a:xfrm>
            <a:off x="3822705" y="1322812"/>
            <a:ext cx="924420" cy="338554"/>
          </a:xfrm>
          <a:prstGeom prst="rect">
            <a:avLst/>
          </a:prstGeom>
          <a:noFill/>
        </p:spPr>
        <p:txBody>
          <a:bodyPr wrap="none" rtlCol="0">
            <a:spAutoFit/>
          </a:bodyPr>
          <a:lstStyle/>
          <a:p>
            <a:r>
              <a:rPr lang="en-US" sz="1600" dirty="0" smtClean="0"/>
              <a:t>26) </a:t>
            </a:r>
            <a:r>
              <a:rPr lang="en-US" sz="1400" dirty="0" smtClean="0"/>
              <a:t>birdie</a:t>
            </a:r>
            <a:endParaRPr lang="en-US" sz="1400" dirty="0"/>
          </a:p>
        </p:txBody>
      </p:sp>
      <p:graphicFrame>
        <p:nvGraphicFramePr>
          <p:cNvPr id="21" name="Table 20"/>
          <p:cNvGraphicFramePr>
            <a:graphicFrameLocks noGrp="1"/>
          </p:cNvGraphicFramePr>
          <p:nvPr>
            <p:extLst>
              <p:ext uri="{D42A27DB-BD31-4B8C-83A1-F6EECF244321}">
                <p14:modId xmlns:p14="http://schemas.microsoft.com/office/powerpoint/2010/main" val="2566112539"/>
              </p:ext>
            </p:extLst>
          </p:nvPr>
        </p:nvGraphicFramePr>
        <p:xfrm>
          <a:off x="1967903" y="717255"/>
          <a:ext cx="872842" cy="304800"/>
        </p:xfrm>
        <a:graphic>
          <a:graphicData uri="http://schemas.openxmlformats.org/drawingml/2006/table">
            <a:tbl>
              <a:tblPr firstRow="1" bandRow="1">
                <a:tableStyleId>{D7AC3CCA-C797-4891-BE02-D94E43425B78}</a:tableStyleId>
              </a:tblPr>
              <a:tblGrid>
                <a:gridCol w="872842">
                  <a:extLst>
                    <a:ext uri="{9D8B030D-6E8A-4147-A177-3AD203B41FA5}">
                      <a16:colId xmlns:a16="http://schemas.microsoft.com/office/drawing/2014/main" val="298427299"/>
                    </a:ext>
                  </a:extLst>
                </a:gridCol>
              </a:tblGrid>
              <a:tr h="296591">
                <a:tc>
                  <a:txBody>
                    <a:bodyPr/>
                    <a:lstStyle/>
                    <a:p>
                      <a:r>
                        <a:rPr lang="en-US" sz="1400" b="0" dirty="0" smtClean="0"/>
                        <a:t>rover</a:t>
                      </a:r>
                      <a:endParaRPr lang="en-US" sz="1400" b="0" dirty="0"/>
                    </a:p>
                  </a:txBody>
                  <a:tcPr/>
                </a:tc>
                <a:extLst>
                  <a:ext uri="{0D108BD9-81ED-4DB2-BD59-A6C34878D82A}">
                    <a16:rowId xmlns:a16="http://schemas.microsoft.com/office/drawing/2014/main" val="3700338993"/>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471029340"/>
              </p:ext>
            </p:extLst>
          </p:nvPr>
        </p:nvGraphicFramePr>
        <p:xfrm>
          <a:off x="712676" y="717255"/>
          <a:ext cx="836818" cy="304800"/>
        </p:xfrm>
        <a:graphic>
          <a:graphicData uri="http://schemas.openxmlformats.org/drawingml/2006/table">
            <a:tbl>
              <a:tblPr firstRow="1" bandRow="1">
                <a:tableStyleId>{D7AC3CCA-C797-4891-BE02-D94E43425B78}</a:tableStyleId>
              </a:tblPr>
              <a:tblGrid>
                <a:gridCol w="836818">
                  <a:extLst>
                    <a:ext uri="{9D8B030D-6E8A-4147-A177-3AD203B41FA5}">
                      <a16:colId xmlns:a16="http://schemas.microsoft.com/office/drawing/2014/main" val="298427299"/>
                    </a:ext>
                  </a:extLst>
                </a:gridCol>
              </a:tblGrid>
              <a:tr h="264931">
                <a:tc>
                  <a:txBody>
                    <a:bodyPr/>
                    <a:lstStyle/>
                    <a:p>
                      <a:r>
                        <a:rPr lang="en-US" sz="1400" b="0" dirty="0" smtClean="0"/>
                        <a:t>whiskers</a:t>
                      </a:r>
                      <a:endParaRPr lang="en-US" sz="1400" b="0" dirty="0"/>
                    </a:p>
                  </a:txBody>
                  <a:tcPr/>
                </a:tc>
                <a:extLst>
                  <a:ext uri="{0D108BD9-81ED-4DB2-BD59-A6C34878D82A}">
                    <a16:rowId xmlns:a16="http://schemas.microsoft.com/office/drawing/2014/main" val="3700338993"/>
                  </a:ext>
                </a:extLst>
              </a:tr>
            </a:tbl>
          </a:graphicData>
        </a:graphic>
      </p:graphicFrame>
      <p:cxnSp>
        <p:nvCxnSpPr>
          <p:cNvPr id="26" name="Straight Arrow Connector 25"/>
          <p:cNvCxnSpPr>
            <a:stCxn id="22" idx="3"/>
            <a:endCxn id="21" idx="1"/>
          </p:cNvCxnSpPr>
          <p:nvPr/>
        </p:nvCxnSpPr>
        <p:spPr>
          <a:xfrm>
            <a:off x="1549494" y="869655"/>
            <a:ext cx="418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1080" y="268999"/>
            <a:ext cx="1018869" cy="276999"/>
          </a:xfrm>
          <a:prstGeom prst="rect">
            <a:avLst/>
          </a:prstGeom>
          <a:noFill/>
        </p:spPr>
        <p:txBody>
          <a:bodyPr wrap="square" rtlCol="0">
            <a:spAutoFit/>
          </a:bodyPr>
          <a:lstStyle/>
          <a:p>
            <a:r>
              <a:rPr lang="en-US" sz="1200" b="1" dirty="0" smtClean="0"/>
              <a:t>Head Pointer</a:t>
            </a:r>
            <a:endParaRPr lang="en-US" sz="1200" b="1" dirty="0"/>
          </a:p>
        </p:txBody>
      </p:sp>
      <p:cxnSp>
        <p:nvCxnSpPr>
          <p:cNvPr id="28" name="Straight Arrow Connector 27"/>
          <p:cNvCxnSpPr>
            <a:stCxn id="27" idx="2"/>
          </p:cNvCxnSpPr>
          <p:nvPr/>
        </p:nvCxnSpPr>
        <p:spPr>
          <a:xfrm flipH="1">
            <a:off x="1138649" y="545998"/>
            <a:ext cx="1866" cy="206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Table 41"/>
          <p:cNvGraphicFramePr>
            <a:graphicFrameLocks noGrp="1"/>
          </p:cNvGraphicFramePr>
          <p:nvPr>
            <p:extLst>
              <p:ext uri="{D42A27DB-BD31-4B8C-83A1-F6EECF244321}">
                <p14:modId xmlns:p14="http://schemas.microsoft.com/office/powerpoint/2010/main" val="2406856688"/>
              </p:ext>
            </p:extLst>
          </p:nvPr>
        </p:nvGraphicFramePr>
        <p:xfrm>
          <a:off x="695978" y="1652078"/>
          <a:ext cx="800794" cy="304800"/>
        </p:xfrm>
        <a:graphic>
          <a:graphicData uri="http://schemas.openxmlformats.org/drawingml/2006/table">
            <a:tbl>
              <a:tblPr firstRow="1" bandRow="1">
                <a:tableStyleId>{D7AC3CCA-C797-4891-BE02-D94E43425B78}</a:tableStyleId>
              </a:tblPr>
              <a:tblGrid>
                <a:gridCol w="800794">
                  <a:extLst>
                    <a:ext uri="{9D8B030D-6E8A-4147-A177-3AD203B41FA5}">
                      <a16:colId xmlns:a16="http://schemas.microsoft.com/office/drawing/2014/main" val="298427299"/>
                    </a:ext>
                  </a:extLst>
                </a:gridCol>
              </a:tblGrid>
              <a:tr h="0">
                <a:tc>
                  <a:txBody>
                    <a:bodyPr/>
                    <a:lstStyle/>
                    <a:p>
                      <a:r>
                        <a:rPr lang="en-US" sz="1400" b="0" dirty="0" smtClean="0"/>
                        <a:t>birdie</a:t>
                      </a:r>
                      <a:endParaRPr lang="en-US" sz="1400" b="0" dirty="0"/>
                    </a:p>
                  </a:txBody>
                  <a:tcPr/>
                </a:tc>
                <a:extLst>
                  <a:ext uri="{0D108BD9-81ED-4DB2-BD59-A6C34878D82A}">
                    <a16:rowId xmlns:a16="http://schemas.microsoft.com/office/drawing/2014/main" val="3700338993"/>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2355955170"/>
              </p:ext>
            </p:extLst>
          </p:nvPr>
        </p:nvGraphicFramePr>
        <p:xfrm>
          <a:off x="1931233" y="1652078"/>
          <a:ext cx="872842" cy="304800"/>
        </p:xfrm>
        <a:graphic>
          <a:graphicData uri="http://schemas.openxmlformats.org/drawingml/2006/table">
            <a:tbl>
              <a:tblPr firstRow="1" bandRow="1">
                <a:tableStyleId>{D7AC3CCA-C797-4891-BE02-D94E43425B78}</a:tableStyleId>
              </a:tblPr>
              <a:tblGrid>
                <a:gridCol w="872842">
                  <a:extLst>
                    <a:ext uri="{9D8B030D-6E8A-4147-A177-3AD203B41FA5}">
                      <a16:colId xmlns:a16="http://schemas.microsoft.com/office/drawing/2014/main" val="298427299"/>
                    </a:ext>
                  </a:extLst>
                </a:gridCol>
              </a:tblGrid>
              <a:tr h="296591">
                <a:tc>
                  <a:txBody>
                    <a:bodyPr/>
                    <a:lstStyle/>
                    <a:p>
                      <a:r>
                        <a:rPr lang="en-US" sz="1400" b="0" dirty="0" smtClean="0"/>
                        <a:t>rover</a:t>
                      </a:r>
                      <a:endParaRPr lang="en-US" sz="1400" b="0" dirty="0"/>
                    </a:p>
                  </a:txBody>
                  <a:tcPr/>
                </a:tc>
                <a:extLst>
                  <a:ext uri="{0D108BD9-81ED-4DB2-BD59-A6C34878D82A}">
                    <a16:rowId xmlns:a16="http://schemas.microsoft.com/office/drawing/2014/main" val="3700338993"/>
                  </a:ext>
                </a:extLst>
              </a:tr>
            </a:tbl>
          </a:graphicData>
        </a:graphic>
      </p:graphicFrame>
      <p:cxnSp>
        <p:nvCxnSpPr>
          <p:cNvPr id="44" name="Straight Arrow Connector 43"/>
          <p:cNvCxnSpPr>
            <a:stCxn id="42" idx="3"/>
            <a:endCxn id="43" idx="1"/>
          </p:cNvCxnSpPr>
          <p:nvPr/>
        </p:nvCxnSpPr>
        <p:spPr>
          <a:xfrm>
            <a:off x="1496772" y="1804478"/>
            <a:ext cx="434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86940" y="1184313"/>
            <a:ext cx="1018869" cy="276999"/>
          </a:xfrm>
          <a:prstGeom prst="rect">
            <a:avLst/>
          </a:prstGeom>
          <a:noFill/>
        </p:spPr>
        <p:txBody>
          <a:bodyPr wrap="square" rtlCol="0">
            <a:spAutoFit/>
          </a:bodyPr>
          <a:lstStyle/>
          <a:p>
            <a:r>
              <a:rPr lang="en-US" sz="1200" b="1" dirty="0" smtClean="0"/>
              <a:t>Head Pointer</a:t>
            </a:r>
            <a:endParaRPr lang="en-US" sz="1200" b="1" dirty="0"/>
          </a:p>
        </p:txBody>
      </p:sp>
      <p:cxnSp>
        <p:nvCxnSpPr>
          <p:cNvPr id="48" name="Straight Arrow Connector 47"/>
          <p:cNvCxnSpPr>
            <a:stCxn id="47" idx="2"/>
            <a:endCxn id="42" idx="0"/>
          </p:cNvCxnSpPr>
          <p:nvPr/>
        </p:nvCxnSpPr>
        <p:spPr>
          <a:xfrm>
            <a:off x="1096375" y="1461312"/>
            <a:ext cx="0" cy="190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Table 55"/>
          <p:cNvGraphicFramePr>
            <a:graphicFrameLocks noGrp="1"/>
          </p:cNvGraphicFramePr>
          <p:nvPr>
            <p:extLst>
              <p:ext uri="{D42A27DB-BD31-4B8C-83A1-F6EECF244321}">
                <p14:modId xmlns:p14="http://schemas.microsoft.com/office/powerpoint/2010/main" val="883529319"/>
              </p:ext>
            </p:extLst>
          </p:nvPr>
        </p:nvGraphicFramePr>
        <p:xfrm>
          <a:off x="643629" y="2637718"/>
          <a:ext cx="800794" cy="304800"/>
        </p:xfrm>
        <a:graphic>
          <a:graphicData uri="http://schemas.openxmlformats.org/drawingml/2006/table">
            <a:tbl>
              <a:tblPr firstRow="1" bandRow="1">
                <a:tableStyleId>{D7AC3CCA-C797-4891-BE02-D94E43425B78}</a:tableStyleId>
              </a:tblPr>
              <a:tblGrid>
                <a:gridCol w="800794">
                  <a:extLst>
                    <a:ext uri="{9D8B030D-6E8A-4147-A177-3AD203B41FA5}">
                      <a16:colId xmlns:a16="http://schemas.microsoft.com/office/drawing/2014/main" val="298427299"/>
                    </a:ext>
                  </a:extLst>
                </a:gridCol>
              </a:tblGrid>
              <a:tr h="0">
                <a:tc>
                  <a:txBody>
                    <a:bodyPr/>
                    <a:lstStyle/>
                    <a:p>
                      <a:r>
                        <a:rPr lang="en-US" sz="1400" b="0" dirty="0" smtClean="0"/>
                        <a:t>birdie</a:t>
                      </a:r>
                      <a:endParaRPr lang="en-US" sz="1400" b="0" dirty="0"/>
                    </a:p>
                  </a:txBody>
                  <a:tcPr/>
                </a:tc>
                <a:extLst>
                  <a:ext uri="{0D108BD9-81ED-4DB2-BD59-A6C34878D82A}">
                    <a16:rowId xmlns:a16="http://schemas.microsoft.com/office/drawing/2014/main" val="3700338993"/>
                  </a:ext>
                </a:extLst>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1568311168"/>
              </p:ext>
            </p:extLst>
          </p:nvPr>
        </p:nvGraphicFramePr>
        <p:xfrm>
          <a:off x="1931233" y="2637718"/>
          <a:ext cx="836818" cy="304800"/>
        </p:xfrm>
        <a:graphic>
          <a:graphicData uri="http://schemas.openxmlformats.org/drawingml/2006/table">
            <a:tbl>
              <a:tblPr firstRow="1" bandRow="1">
                <a:tableStyleId>{D7AC3CCA-C797-4891-BE02-D94E43425B78}</a:tableStyleId>
              </a:tblPr>
              <a:tblGrid>
                <a:gridCol w="836818">
                  <a:extLst>
                    <a:ext uri="{9D8B030D-6E8A-4147-A177-3AD203B41FA5}">
                      <a16:colId xmlns:a16="http://schemas.microsoft.com/office/drawing/2014/main" val="298427299"/>
                    </a:ext>
                  </a:extLst>
                </a:gridCol>
              </a:tblGrid>
              <a:tr h="264931">
                <a:tc>
                  <a:txBody>
                    <a:bodyPr/>
                    <a:lstStyle/>
                    <a:p>
                      <a:r>
                        <a:rPr lang="en-US" sz="1400" b="0" dirty="0" smtClean="0"/>
                        <a:t>whiskers</a:t>
                      </a:r>
                      <a:endParaRPr lang="en-US" sz="1400" b="0" dirty="0"/>
                    </a:p>
                  </a:txBody>
                  <a:tcPr/>
                </a:tc>
                <a:extLst>
                  <a:ext uri="{0D108BD9-81ED-4DB2-BD59-A6C34878D82A}">
                    <a16:rowId xmlns:a16="http://schemas.microsoft.com/office/drawing/2014/main" val="3700338993"/>
                  </a:ext>
                </a:extLst>
              </a:tr>
            </a:tbl>
          </a:graphicData>
        </a:graphic>
      </p:graphicFrame>
      <p:cxnSp>
        <p:nvCxnSpPr>
          <p:cNvPr id="58" name="Straight Arrow Connector 57"/>
          <p:cNvCxnSpPr>
            <a:stCxn id="56" idx="3"/>
            <a:endCxn id="57" idx="1"/>
          </p:cNvCxnSpPr>
          <p:nvPr/>
        </p:nvCxnSpPr>
        <p:spPr>
          <a:xfrm>
            <a:off x="1444423" y="2790118"/>
            <a:ext cx="4868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0" idx="2"/>
            <a:endCxn id="56" idx="0"/>
          </p:cNvCxnSpPr>
          <p:nvPr/>
        </p:nvCxnSpPr>
        <p:spPr>
          <a:xfrm>
            <a:off x="1044026" y="2438806"/>
            <a:ext cx="0" cy="198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34591" y="2161807"/>
            <a:ext cx="1018869" cy="276999"/>
          </a:xfrm>
          <a:prstGeom prst="rect">
            <a:avLst/>
          </a:prstGeom>
          <a:noFill/>
        </p:spPr>
        <p:txBody>
          <a:bodyPr wrap="square" rtlCol="0">
            <a:spAutoFit/>
          </a:bodyPr>
          <a:lstStyle/>
          <a:p>
            <a:r>
              <a:rPr lang="en-US" sz="1200" b="1" dirty="0" smtClean="0"/>
              <a:t>Head Pointer</a:t>
            </a:r>
            <a:endParaRPr lang="en-US" sz="1200" b="1" dirty="0"/>
          </a:p>
        </p:txBody>
      </p:sp>
      <p:sp>
        <p:nvSpPr>
          <p:cNvPr id="64" name="TextBox 63"/>
          <p:cNvSpPr txBox="1"/>
          <p:nvPr/>
        </p:nvSpPr>
        <p:spPr>
          <a:xfrm>
            <a:off x="351688" y="3975945"/>
            <a:ext cx="1614929" cy="338554"/>
          </a:xfrm>
          <a:prstGeom prst="rect">
            <a:avLst/>
          </a:prstGeom>
          <a:noFill/>
        </p:spPr>
        <p:txBody>
          <a:bodyPr wrap="none" rtlCol="0">
            <a:spAutoFit/>
          </a:bodyPr>
          <a:lstStyle/>
          <a:p>
            <a:r>
              <a:rPr lang="en-US" sz="1600" dirty="0" smtClean="0"/>
              <a:t>a) </a:t>
            </a:r>
            <a:r>
              <a:rPr lang="en-US" sz="1400" dirty="0" smtClean="0"/>
              <a:t>leg, sky, nit, mud</a:t>
            </a:r>
            <a:endParaRPr lang="en-US" sz="1400" dirty="0"/>
          </a:p>
        </p:txBody>
      </p:sp>
      <p:sp>
        <p:nvSpPr>
          <p:cNvPr id="65" name="TextBox 64"/>
          <p:cNvSpPr txBox="1"/>
          <p:nvPr/>
        </p:nvSpPr>
        <p:spPr>
          <a:xfrm>
            <a:off x="339199" y="4214026"/>
            <a:ext cx="1179041" cy="338554"/>
          </a:xfrm>
          <a:prstGeom prst="rect">
            <a:avLst/>
          </a:prstGeom>
          <a:noFill/>
        </p:spPr>
        <p:txBody>
          <a:bodyPr wrap="none" rtlCol="0">
            <a:spAutoFit/>
          </a:bodyPr>
          <a:lstStyle/>
          <a:p>
            <a:r>
              <a:rPr lang="en-US" sz="1600" dirty="0"/>
              <a:t>b</a:t>
            </a:r>
            <a:r>
              <a:rPr lang="en-US" sz="1600" dirty="0" smtClean="0"/>
              <a:t>) </a:t>
            </a:r>
            <a:r>
              <a:rPr lang="en-US" sz="1400" dirty="0" smtClean="0"/>
              <a:t>nit and vat</a:t>
            </a:r>
            <a:endParaRPr lang="en-US" sz="1400" dirty="0"/>
          </a:p>
        </p:txBody>
      </p:sp>
      <p:sp>
        <p:nvSpPr>
          <p:cNvPr id="66" name="TextBox 65"/>
          <p:cNvSpPr txBox="1"/>
          <p:nvPr/>
        </p:nvSpPr>
        <p:spPr>
          <a:xfrm>
            <a:off x="345310" y="4426912"/>
            <a:ext cx="596638" cy="338554"/>
          </a:xfrm>
          <a:prstGeom prst="rect">
            <a:avLst/>
          </a:prstGeom>
          <a:noFill/>
        </p:spPr>
        <p:txBody>
          <a:bodyPr wrap="none" rtlCol="0">
            <a:spAutoFit/>
          </a:bodyPr>
          <a:lstStyle/>
          <a:p>
            <a:r>
              <a:rPr lang="en-US" sz="1600" dirty="0"/>
              <a:t>c</a:t>
            </a:r>
            <a:r>
              <a:rPr lang="en-US" sz="1600" dirty="0" smtClean="0"/>
              <a:t>) </a:t>
            </a:r>
            <a:r>
              <a:rPr lang="en-US" sz="1400" dirty="0" smtClean="0"/>
              <a:t>leg</a:t>
            </a:r>
            <a:endParaRPr lang="en-US" sz="1400" dirty="0"/>
          </a:p>
        </p:txBody>
      </p:sp>
      <p:sp>
        <p:nvSpPr>
          <p:cNvPr id="67" name="TextBox 66"/>
          <p:cNvSpPr txBox="1"/>
          <p:nvPr/>
        </p:nvSpPr>
        <p:spPr>
          <a:xfrm>
            <a:off x="322341" y="4664206"/>
            <a:ext cx="617477" cy="338554"/>
          </a:xfrm>
          <a:prstGeom prst="rect">
            <a:avLst/>
          </a:prstGeom>
          <a:noFill/>
        </p:spPr>
        <p:txBody>
          <a:bodyPr wrap="none" rtlCol="0">
            <a:spAutoFit/>
          </a:bodyPr>
          <a:lstStyle/>
          <a:p>
            <a:r>
              <a:rPr lang="en-US" sz="1600" dirty="0"/>
              <a:t>d</a:t>
            </a:r>
            <a:r>
              <a:rPr lang="en-US" sz="1600" dirty="0" smtClean="0"/>
              <a:t>) </a:t>
            </a:r>
            <a:r>
              <a:rPr lang="en-US" sz="1400" dirty="0" smtClean="0"/>
              <a:t>leg</a:t>
            </a:r>
            <a:endParaRPr lang="en-US" sz="1400" dirty="0"/>
          </a:p>
        </p:txBody>
      </p:sp>
      <p:graphicFrame>
        <p:nvGraphicFramePr>
          <p:cNvPr id="68" name="Table 67"/>
          <p:cNvGraphicFramePr>
            <a:graphicFrameLocks noGrp="1"/>
          </p:cNvGraphicFramePr>
          <p:nvPr>
            <p:extLst>
              <p:ext uri="{D42A27DB-BD31-4B8C-83A1-F6EECF244321}">
                <p14:modId xmlns:p14="http://schemas.microsoft.com/office/powerpoint/2010/main" val="3392705053"/>
              </p:ext>
            </p:extLst>
          </p:nvPr>
        </p:nvGraphicFramePr>
        <p:xfrm>
          <a:off x="555461" y="5741417"/>
          <a:ext cx="736283" cy="822960"/>
        </p:xfrm>
        <a:graphic>
          <a:graphicData uri="http://schemas.openxmlformats.org/drawingml/2006/table">
            <a:tbl>
              <a:tblPr firstRow="1" bandRow="1">
                <a:tableStyleId>{D7AC3CCA-C797-4891-BE02-D94E43425B78}</a:tableStyleId>
              </a:tblPr>
              <a:tblGrid>
                <a:gridCol w="736283">
                  <a:extLst>
                    <a:ext uri="{9D8B030D-6E8A-4147-A177-3AD203B41FA5}">
                      <a16:colId xmlns:a16="http://schemas.microsoft.com/office/drawing/2014/main" val="1236251541"/>
                    </a:ext>
                  </a:extLst>
                </a:gridCol>
              </a:tblGrid>
              <a:tr h="183049">
                <a:tc>
                  <a:txBody>
                    <a:bodyPr/>
                    <a:lstStyle/>
                    <a:p>
                      <a:r>
                        <a:rPr lang="en-US" sz="1200" b="0" dirty="0" smtClean="0"/>
                        <a:t>Birdie</a:t>
                      </a:r>
                      <a:endParaRPr lang="en-US" sz="1200" b="0" dirty="0"/>
                    </a:p>
                  </a:txBody>
                  <a:tcPr/>
                </a:tc>
                <a:extLst>
                  <a:ext uri="{0D108BD9-81ED-4DB2-BD59-A6C34878D82A}">
                    <a16:rowId xmlns:a16="http://schemas.microsoft.com/office/drawing/2014/main" val="2814510563"/>
                  </a:ext>
                </a:extLst>
              </a:tr>
              <a:tr h="183049">
                <a:tc>
                  <a:txBody>
                    <a:bodyPr/>
                    <a:lstStyle/>
                    <a:p>
                      <a:r>
                        <a:rPr lang="en-US" sz="1200" dirty="0" smtClean="0"/>
                        <a:t>Rover</a:t>
                      </a:r>
                      <a:endParaRPr lang="en-US" sz="1200" dirty="0"/>
                    </a:p>
                  </a:txBody>
                  <a:tcPr/>
                </a:tc>
                <a:extLst>
                  <a:ext uri="{0D108BD9-81ED-4DB2-BD59-A6C34878D82A}">
                    <a16:rowId xmlns:a16="http://schemas.microsoft.com/office/drawing/2014/main" val="4267340819"/>
                  </a:ext>
                </a:extLst>
              </a:tr>
              <a:tr h="201446">
                <a:tc>
                  <a:txBody>
                    <a:bodyPr/>
                    <a:lstStyle/>
                    <a:p>
                      <a:r>
                        <a:rPr lang="en-US" sz="1200" dirty="0" smtClean="0"/>
                        <a:t>whiskers</a:t>
                      </a:r>
                      <a:endParaRPr lang="en-US" sz="1200" dirty="0"/>
                    </a:p>
                  </a:txBody>
                  <a:tcPr/>
                </a:tc>
                <a:extLst>
                  <a:ext uri="{0D108BD9-81ED-4DB2-BD59-A6C34878D82A}">
                    <a16:rowId xmlns:a16="http://schemas.microsoft.com/office/drawing/2014/main" val="3624858400"/>
                  </a:ext>
                </a:extLst>
              </a:tr>
            </a:tbl>
          </a:graphicData>
        </a:graphic>
      </p:graphicFrame>
      <p:sp>
        <p:nvSpPr>
          <p:cNvPr id="69" name="TextBox 68"/>
          <p:cNvSpPr txBox="1"/>
          <p:nvPr/>
        </p:nvSpPr>
        <p:spPr>
          <a:xfrm>
            <a:off x="3822705" y="2945073"/>
            <a:ext cx="887807" cy="338554"/>
          </a:xfrm>
          <a:prstGeom prst="rect">
            <a:avLst/>
          </a:prstGeom>
          <a:noFill/>
        </p:spPr>
        <p:txBody>
          <a:bodyPr wrap="none" rtlCol="0">
            <a:spAutoFit/>
          </a:bodyPr>
          <a:lstStyle/>
          <a:p>
            <a:r>
              <a:rPr lang="en-US" sz="1600" dirty="0" smtClean="0"/>
              <a:t>28) </a:t>
            </a:r>
            <a:r>
              <a:rPr lang="en-US" sz="1400" dirty="0" smtClean="0"/>
              <a:t>rover</a:t>
            </a:r>
            <a:endParaRPr lang="en-US" sz="1400" dirty="0"/>
          </a:p>
        </p:txBody>
      </p:sp>
      <p:sp>
        <p:nvSpPr>
          <p:cNvPr id="70" name="TextBox 69"/>
          <p:cNvSpPr txBox="1"/>
          <p:nvPr/>
        </p:nvSpPr>
        <p:spPr>
          <a:xfrm>
            <a:off x="3822705" y="1685832"/>
            <a:ext cx="906530" cy="338554"/>
          </a:xfrm>
          <a:prstGeom prst="rect">
            <a:avLst/>
          </a:prstGeom>
          <a:noFill/>
        </p:spPr>
        <p:txBody>
          <a:bodyPr wrap="none" rtlCol="0">
            <a:spAutoFit/>
          </a:bodyPr>
          <a:lstStyle/>
          <a:p>
            <a:r>
              <a:rPr lang="en-US" sz="1600" dirty="0" smtClean="0"/>
              <a:t>27) pets </a:t>
            </a:r>
            <a:endParaRPr lang="en-US" sz="1200" dirty="0"/>
          </a:p>
        </p:txBody>
      </p:sp>
      <p:sp>
        <p:nvSpPr>
          <p:cNvPr id="71" name="TextBox 70"/>
          <p:cNvSpPr txBox="1"/>
          <p:nvPr/>
        </p:nvSpPr>
        <p:spPr>
          <a:xfrm>
            <a:off x="3826312" y="3256498"/>
            <a:ext cx="906530" cy="338554"/>
          </a:xfrm>
          <a:prstGeom prst="rect">
            <a:avLst/>
          </a:prstGeom>
          <a:noFill/>
        </p:spPr>
        <p:txBody>
          <a:bodyPr wrap="none" rtlCol="0">
            <a:spAutoFit/>
          </a:bodyPr>
          <a:lstStyle/>
          <a:p>
            <a:r>
              <a:rPr lang="en-US" sz="1600" dirty="0" smtClean="0"/>
              <a:t>29) pets </a:t>
            </a:r>
            <a:endParaRPr lang="en-US" sz="1200" dirty="0"/>
          </a:p>
        </p:txBody>
      </p:sp>
      <p:sp>
        <p:nvSpPr>
          <p:cNvPr id="72" name="TextBox 71"/>
          <p:cNvSpPr txBox="1"/>
          <p:nvPr/>
        </p:nvSpPr>
        <p:spPr>
          <a:xfrm>
            <a:off x="7849737" y="561304"/>
            <a:ext cx="860044" cy="338554"/>
          </a:xfrm>
          <a:prstGeom prst="rect">
            <a:avLst/>
          </a:prstGeom>
          <a:noFill/>
        </p:spPr>
        <p:txBody>
          <a:bodyPr wrap="none" rtlCol="0">
            <a:spAutoFit/>
          </a:bodyPr>
          <a:lstStyle/>
          <a:p>
            <a:r>
              <a:rPr lang="en-US" sz="1600" dirty="0" smtClean="0"/>
              <a:t>32) pets</a:t>
            </a:r>
            <a:endParaRPr lang="en-US" sz="1600" dirty="0"/>
          </a:p>
        </p:txBody>
      </p:sp>
      <p:sp>
        <p:nvSpPr>
          <p:cNvPr id="73" name="TextBox 72"/>
          <p:cNvSpPr txBox="1"/>
          <p:nvPr/>
        </p:nvSpPr>
        <p:spPr>
          <a:xfrm>
            <a:off x="7855527" y="221919"/>
            <a:ext cx="860620" cy="338554"/>
          </a:xfrm>
          <a:prstGeom prst="rect">
            <a:avLst/>
          </a:prstGeom>
          <a:noFill/>
        </p:spPr>
        <p:txBody>
          <a:bodyPr wrap="none" rtlCol="0">
            <a:spAutoFit/>
          </a:bodyPr>
          <a:lstStyle/>
          <a:p>
            <a:r>
              <a:rPr lang="en-US" sz="1600" dirty="0" smtClean="0"/>
              <a:t>31) </a:t>
            </a:r>
            <a:r>
              <a:rPr lang="en-US" sz="1200" dirty="0" smtClean="0"/>
              <a:t>birdie</a:t>
            </a:r>
            <a:endParaRPr lang="en-US" sz="1200" dirty="0"/>
          </a:p>
        </p:txBody>
      </p:sp>
      <p:sp>
        <p:nvSpPr>
          <p:cNvPr id="74" name="TextBox 73"/>
          <p:cNvSpPr txBox="1"/>
          <p:nvPr/>
        </p:nvSpPr>
        <p:spPr>
          <a:xfrm>
            <a:off x="3822705" y="4498881"/>
            <a:ext cx="4032822" cy="2000548"/>
          </a:xfrm>
          <a:prstGeom prst="rect">
            <a:avLst/>
          </a:prstGeom>
          <a:noFill/>
        </p:spPr>
        <p:txBody>
          <a:bodyPr wrap="square" rtlCol="0">
            <a:spAutoFit/>
          </a:bodyPr>
          <a:lstStyle/>
          <a:p>
            <a:r>
              <a:rPr lang="en-US" sz="1600" dirty="0" smtClean="0"/>
              <a:t>30) </a:t>
            </a:r>
            <a:r>
              <a:rPr lang="en-US" sz="1200" dirty="0" smtClean="0"/>
              <a:t>Beginning with the last element, sorting is accomplished by comparing the last element in a list, with the previous element. If the previous element is a larger value, it is swapped with the current element the system is checking. Sort continues backward through the list, comparing one element with the one before it, and swapping it if the current element is the smaller of the two. When it reaches the first element, it has swapped the smallest element into that position and the system locks it in. This process repeats until all the elements are sorted.</a:t>
            </a:r>
            <a:endParaRPr lang="en-US" sz="1200" dirty="0"/>
          </a:p>
        </p:txBody>
      </p:sp>
      <p:sp>
        <p:nvSpPr>
          <p:cNvPr id="75" name="TextBox 74"/>
          <p:cNvSpPr txBox="1"/>
          <p:nvPr/>
        </p:nvSpPr>
        <p:spPr>
          <a:xfrm>
            <a:off x="7849161" y="2141516"/>
            <a:ext cx="860044" cy="338554"/>
          </a:xfrm>
          <a:prstGeom prst="rect">
            <a:avLst/>
          </a:prstGeom>
          <a:noFill/>
        </p:spPr>
        <p:txBody>
          <a:bodyPr wrap="none" rtlCol="0">
            <a:spAutoFit/>
          </a:bodyPr>
          <a:lstStyle/>
          <a:p>
            <a:r>
              <a:rPr lang="en-US" sz="1600" dirty="0" smtClean="0"/>
              <a:t>34) pets</a:t>
            </a:r>
            <a:endParaRPr lang="en-US" sz="1200" dirty="0"/>
          </a:p>
        </p:txBody>
      </p:sp>
      <p:sp>
        <p:nvSpPr>
          <p:cNvPr id="76" name="TextBox 75"/>
          <p:cNvSpPr txBox="1"/>
          <p:nvPr/>
        </p:nvSpPr>
        <p:spPr>
          <a:xfrm>
            <a:off x="7855527" y="1797420"/>
            <a:ext cx="860620" cy="338554"/>
          </a:xfrm>
          <a:prstGeom prst="rect">
            <a:avLst/>
          </a:prstGeom>
          <a:noFill/>
        </p:spPr>
        <p:txBody>
          <a:bodyPr wrap="none" rtlCol="0">
            <a:spAutoFit/>
          </a:bodyPr>
          <a:lstStyle/>
          <a:p>
            <a:r>
              <a:rPr lang="en-US" sz="1600" dirty="0" smtClean="0"/>
              <a:t>33) </a:t>
            </a:r>
            <a:r>
              <a:rPr lang="en-US" sz="1200" dirty="0" smtClean="0"/>
              <a:t>birdie</a:t>
            </a:r>
            <a:endParaRPr lang="en-US" sz="1200" dirty="0"/>
          </a:p>
        </p:txBody>
      </p:sp>
      <p:graphicFrame>
        <p:nvGraphicFramePr>
          <p:cNvPr id="77" name="Table 76"/>
          <p:cNvGraphicFramePr>
            <a:graphicFrameLocks noGrp="1"/>
          </p:cNvGraphicFramePr>
          <p:nvPr>
            <p:extLst>
              <p:ext uri="{D42A27DB-BD31-4B8C-83A1-F6EECF244321}">
                <p14:modId xmlns:p14="http://schemas.microsoft.com/office/powerpoint/2010/main" val="4243561343"/>
              </p:ext>
            </p:extLst>
          </p:nvPr>
        </p:nvGraphicFramePr>
        <p:xfrm>
          <a:off x="4241714" y="2024386"/>
          <a:ext cx="737610" cy="822960"/>
        </p:xfrm>
        <a:graphic>
          <a:graphicData uri="http://schemas.openxmlformats.org/drawingml/2006/table">
            <a:tbl>
              <a:tblPr firstRow="1" bandRow="1">
                <a:tableStyleId>{D7AC3CCA-C797-4891-BE02-D94E43425B78}</a:tableStyleId>
              </a:tblPr>
              <a:tblGrid>
                <a:gridCol w="737610">
                  <a:extLst>
                    <a:ext uri="{9D8B030D-6E8A-4147-A177-3AD203B41FA5}">
                      <a16:colId xmlns:a16="http://schemas.microsoft.com/office/drawing/2014/main" val="1236251541"/>
                    </a:ext>
                  </a:extLst>
                </a:gridCol>
              </a:tblGrid>
              <a:tr h="183049">
                <a:tc>
                  <a:txBody>
                    <a:bodyPr/>
                    <a:lstStyle/>
                    <a:p>
                      <a:r>
                        <a:rPr lang="en-US" sz="1200" b="0" dirty="0" smtClean="0"/>
                        <a:t>birdie</a:t>
                      </a:r>
                      <a:endParaRPr lang="en-US" sz="1200" b="0" dirty="0"/>
                    </a:p>
                  </a:txBody>
                  <a:tcPr/>
                </a:tc>
                <a:extLst>
                  <a:ext uri="{0D108BD9-81ED-4DB2-BD59-A6C34878D82A}">
                    <a16:rowId xmlns:a16="http://schemas.microsoft.com/office/drawing/2014/main" val="2814510563"/>
                  </a:ext>
                </a:extLst>
              </a:tr>
              <a:tr h="183049">
                <a:tc>
                  <a:txBody>
                    <a:bodyPr/>
                    <a:lstStyle/>
                    <a:p>
                      <a:r>
                        <a:rPr lang="en-US" sz="1200" dirty="0" smtClean="0"/>
                        <a:t>whiskers</a:t>
                      </a:r>
                      <a:endParaRPr lang="en-US" sz="1200" dirty="0"/>
                    </a:p>
                  </a:txBody>
                  <a:tcPr/>
                </a:tc>
                <a:extLst>
                  <a:ext uri="{0D108BD9-81ED-4DB2-BD59-A6C34878D82A}">
                    <a16:rowId xmlns:a16="http://schemas.microsoft.com/office/drawing/2014/main" val="4267340819"/>
                  </a:ext>
                </a:extLst>
              </a:tr>
              <a:tr h="201446">
                <a:tc>
                  <a:txBody>
                    <a:bodyPr/>
                    <a:lstStyle/>
                    <a:p>
                      <a:r>
                        <a:rPr lang="en-US" sz="1200" dirty="0" smtClean="0"/>
                        <a:t>rover</a:t>
                      </a:r>
                      <a:endParaRPr lang="en-US" sz="1200" dirty="0"/>
                    </a:p>
                  </a:txBody>
                  <a:tcPr/>
                </a:tc>
                <a:extLst>
                  <a:ext uri="{0D108BD9-81ED-4DB2-BD59-A6C34878D82A}">
                    <a16:rowId xmlns:a16="http://schemas.microsoft.com/office/drawing/2014/main" val="3624858400"/>
                  </a:ext>
                </a:extLst>
              </a:tr>
            </a:tbl>
          </a:graphicData>
        </a:graphic>
      </p:graphicFrame>
      <p:graphicFrame>
        <p:nvGraphicFramePr>
          <p:cNvPr id="78" name="Table 77"/>
          <p:cNvGraphicFramePr>
            <a:graphicFrameLocks noGrp="1"/>
          </p:cNvGraphicFramePr>
          <p:nvPr>
            <p:extLst>
              <p:ext uri="{D42A27DB-BD31-4B8C-83A1-F6EECF244321}">
                <p14:modId xmlns:p14="http://schemas.microsoft.com/office/powerpoint/2010/main" val="1110560495"/>
              </p:ext>
            </p:extLst>
          </p:nvPr>
        </p:nvGraphicFramePr>
        <p:xfrm>
          <a:off x="4241714" y="3610290"/>
          <a:ext cx="741217" cy="822960"/>
        </p:xfrm>
        <a:graphic>
          <a:graphicData uri="http://schemas.openxmlformats.org/drawingml/2006/table">
            <a:tbl>
              <a:tblPr firstRow="1" bandRow="1">
                <a:tableStyleId>{D7AC3CCA-C797-4891-BE02-D94E43425B78}</a:tableStyleId>
              </a:tblPr>
              <a:tblGrid>
                <a:gridCol w="741217">
                  <a:extLst>
                    <a:ext uri="{9D8B030D-6E8A-4147-A177-3AD203B41FA5}">
                      <a16:colId xmlns:a16="http://schemas.microsoft.com/office/drawing/2014/main" val="1236251541"/>
                    </a:ext>
                  </a:extLst>
                </a:gridCol>
              </a:tblGrid>
              <a:tr h="183049">
                <a:tc>
                  <a:txBody>
                    <a:bodyPr/>
                    <a:lstStyle/>
                    <a:p>
                      <a:r>
                        <a:rPr lang="en-US" sz="1200" b="0" dirty="0" smtClean="0"/>
                        <a:t>birdie</a:t>
                      </a:r>
                      <a:endParaRPr lang="en-US" sz="1200" b="0" dirty="0"/>
                    </a:p>
                  </a:txBody>
                  <a:tcPr/>
                </a:tc>
                <a:extLst>
                  <a:ext uri="{0D108BD9-81ED-4DB2-BD59-A6C34878D82A}">
                    <a16:rowId xmlns:a16="http://schemas.microsoft.com/office/drawing/2014/main" val="2814510563"/>
                  </a:ext>
                </a:extLst>
              </a:tr>
              <a:tr h="183049">
                <a:tc>
                  <a:txBody>
                    <a:bodyPr/>
                    <a:lstStyle/>
                    <a:p>
                      <a:r>
                        <a:rPr lang="en-US" sz="1200" dirty="0" smtClean="0"/>
                        <a:t>rover</a:t>
                      </a:r>
                      <a:endParaRPr lang="en-US" sz="1200" dirty="0"/>
                    </a:p>
                  </a:txBody>
                  <a:tcPr/>
                </a:tc>
                <a:extLst>
                  <a:ext uri="{0D108BD9-81ED-4DB2-BD59-A6C34878D82A}">
                    <a16:rowId xmlns:a16="http://schemas.microsoft.com/office/drawing/2014/main" val="4267340819"/>
                  </a:ext>
                </a:extLst>
              </a:tr>
              <a:tr h="201446">
                <a:tc>
                  <a:txBody>
                    <a:bodyPr/>
                    <a:lstStyle/>
                    <a:p>
                      <a:r>
                        <a:rPr lang="en-US" sz="1200" dirty="0" smtClean="0"/>
                        <a:t>whiskers</a:t>
                      </a:r>
                      <a:endParaRPr lang="en-US" sz="1200" dirty="0"/>
                    </a:p>
                  </a:txBody>
                  <a:tcPr/>
                </a:tc>
                <a:extLst>
                  <a:ext uri="{0D108BD9-81ED-4DB2-BD59-A6C34878D82A}">
                    <a16:rowId xmlns:a16="http://schemas.microsoft.com/office/drawing/2014/main" val="3624858400"/>
                  </a:ext>
                </a:extLst>
              </a:tr>
            </a:tbl>
          </a:graphicData>
        </a:graphic>
      </p:graphicFrame>
      <p:graphicFrame>
        <p:nvGraphicFramePr>
          <p:cNvPr id="79" name="Table 78"/>
          <p:cNvGraphicFramePr>
            <a:graphicFrameLocks noGrp="1"/>
          </p:cNvGraphicFramePr>
          <p:nvPr>
            <p:extLst>
              <p:ext uri="{D42A27DB-BD31-4B8C-83A1-F6EECF244321}">
                <p14:modId xmlns:p14="http://schemas.microsoft.com/office/powerpoint/2010/main" val="1606066730"/>
              </p:ext>
            </p:extLst>
          </p:nvPr>
        </p:nvGraphicFramePr>
        <p:xfrm>
          <a:off x="8279759" y="906447"/>
          <a:ext cx="737610" cy="822960"/>
        </p:xfrm>
        <a:graphic>
          <a:graphicData uri="http://schemas.openxmlformats.org/drawingml/2006/table">
            <a:tbl>
              <a:tblPr firstRow="1" bandRow="1">
                <a:tableStyleId>{D7AC3CCA-C797-4891-BE02-D94E43425B78}</a:tableStyleId>
              </a:tblPr>
              <a:tblGrid>
                <a:gridCol w="737610">
                  <a:extLst>
                    <a:ext uri="{9D8B030D-6E8A-4147-A177-3AD203B41FA5}">
                      <a16:colId xmlns:a16="http://schemas.microsoft.com/office/drawing/2014/main" val="1236251541"/>
                    </a:ext>
                  </a:extLst>
                </a:gridCol>
              </a:tblGrid>
              <a:tr h="183049">
                <a:tc>
                  <a:txBody>
                    <a:bodyPr/>
                    <a:lstStyle/>
                    <a:p>
                      <a:r>
                        <a:rPr lang="en-US" sz="1200" b="0" dirty="0" smtClean="0"/>
                        <a:t>rover</a:t>
                      </a:r>
                      <a:endParaRPr lang="en-US" sz="1200" b="0" dirty="0"/>
                    </a:p>
                  </a:txBody>
                  <a:tcPr/>
                </a:tc>
                <a:extLst>
                  <a:ext uri="{0D108BD9-81ED-4DB2-BD59-A6C34878D82A}">
                    <a16:rowId xmlns:a16="http://schemas.microsoft.com/office/drawing/2014/main" val="2814510563"/>
                  </a:ext>
                </a:extLst>
              </a:tr>
              <a:tr h="183049">
                <a:tc>
                  <a:txBody>
                    <a:bodyPr/>
                    <a:lstStyle/>
                    <a:p>
                      <a:r>
                        <a:rPr lang="en-US" sz="1200" dirty="0" smtClean="0"/>
                        <a:t>birdie</a:t>
                      </a:r>
                      <a:endParaRPr lang="en-US" sz="1200" dirty="0"/>
                    </a:p>
                  </a:txBody>
                  <a:tcPr/>
                </a:tc>
                <a:extLst>
                  <a:ext uri="{0D108BD9-81ED-4DB2-BD59-A6C34878D82A}">
                    <a16:rowId xmlns:a16="http://schemas.microsoft.com/office/drawing/2014/main" val="4267340819"/>
                  </a:ext>
                </a:extLst>
              </a:tr>
              <a:tr h="201446">
                <a:tc>
                  <a:txBody>
                    <a:bodyPr/>
                    <a:lstStyle/>
                    <a:p>
                      <a:r>
                        <a:rPr lang="en-US" sz="1200" dirty="0" smtClean="0"/>
                        <a:t>whiskers</a:t>
                      </a:r>
                      <a:endParaRPr lang="en-US" sz="1200" dirty="0"/>
                    </a:p>
                  </a:txBody>
                  <a:tcPr/>
                </a:tc>
                <a:extLst>
                  <a:ext uri="{0D108BD9-81ED-4DB2-BD59-A6C34878D82A}">
                    <a16:rowId xmlns:a16="http://schemas.microsoft.com/office/drawing/2014/main" val="3624858400"/>
                  </a:ext>
                </a:extLst>
              </a:tr>
            </a:tbl>
          </a:graphicData>
        </a:graphic>
      </p:graphicFrame>
      <p:graphicFrame>
        <p:nvGraphicFramePr>
          <p:cNvPr id="80" name="Table 79"/>
          <p:cNvGraphicFramePr>
            <a:graphicFrameLocks noGrp="1"/>
          </p:cNvGraphicFramePr>
          <p:nvPr>
            <p:extLst>
              <p:ext uri="{D42A27DB-BD31-4B8C-83A1-F6EECF244321}">
                <p14:modId xmlns:p14="http://schemas.microsoft.com/office/powerpoint/2010/main" val="970840250"/>
              </p:ext>
            </p:extLst>
          </p:nvPr>
        </p:nvGraphicFramePr>
        <p:xfrm>
          <a:off x="8261643" y="2495964"/>
          <a:ext cx="737610" cy="822960"/>
        </p:xfrm>
        <a:graphic>
          <a:graphicData uri="http://schemas.openxmlformats.org/drawingml/2006/table">
            <a:tbl>
              <a:tblPr firstRow="1" bandRow="1">
                <a:tableStyleId>{D7AC3CCA-C797-4891-BE02-D94E43425B78}</a:tableStyleId>
              </a:tblPr>
              <a:tblGrid>
                <a:gridCol w="737610">
                  <a:extLst>
                    <a:ext uri="{9D8B030D-6E8A-4147-A177-3AD203B41FA5}">
                      <a16:colId xmlns:a16="http://schemas.microsoft.com/office/drawing/2014/main" val="1236251541"/>
                    </a:ext>
                  </a:extLst>
                </a:gridCol>
              </a:tblGrid>
              <a:tr h="183049">
                <a:tc>
                  <a:txBody>
                    <a:bodyPr/>
                    <a:lstStyle/>
                    <a:p>
                      <a:r>
                        <a:rPr lang="en-US" sz="1200" b="0" dirty="0" smtClean="0"/>
                        <a:t>birdie</a:t>
                      </a:r>
                      <a:endParaRPr lang="en-US" sz="1200" b="0" dirty="0"/>
                    </a:p>
                  </a:txBody>
                  <a:tcPr/>
                </a:tc>
                <a:extLst>
                  <a:ext uri="{0D108BD9-81ED-4DB2-BD59-A6C34878D82A}">
                    <a16:rowId xmlns:a16="http://schemas.microsoft.com/office/drawing/2014/main" val="2814510563"/>
                  </a:ext>
                </a:extLst>
              </a:tr>
              <a:tr h="183049">
                <a:tc>
                  <a:txBody>
                    <a:bodyPr/>
                    <a:lstStyle/>
                    <a:p>
                      <a:r>
                        <a:rPr lang="en-US" sz="1200" dirty="0" smtClean="0"/>
                        <a:t>rover</a:t>
                      </a:r>
                      <a:endParaRPr lang="en-US" sz="1200" dirty="0"/>
                    </a:p>
                  </a:txBody>
                  <a:tcPr/>
                </a:tc>
                <a:extLst>
                  <a:ext uri="{0D108BD9-81ED-4DB2-BD59-A6C34878D82A}">
                    <a16:rowId xmlns:a16="http://schemas.microsoft.com/office/drawing/2014/main" val="4267340819"/>
                  </a:ext>
                </a:extLst>
              </a:tr>
              <a:tr h="201446">
                <a:tc>
                  <a:txBody>
                    <a:bodyPr/>
                    <a:lstStyle/>
                    <a:p>
                      <a:r>
                        <a:rPr lang="en-US" sz="1200" dirty="0" smtClean="0"/>
                        <a:t>whiskers</a:t>
                      </a:r>
                      <a:endParaRPr lang="en-US" sz="1200" dirty="0"/>
                    </a:p>
                  </a:txBody>
                  <a:tcPr/>
                </a:tc>
                <a:extLst>
                  <a:ext uri="{0D108BD9-81ED-4DB2-BD59-A6C34878D82A}">
                    <a16:rowId xmlns:a16="http://schemas.microsoft.com/office/drawing/2014/main" val="3624858400"/>
                  </a:ext>
                </a:extLst>
              </a:tr>
            </a:tbl>
          </a:graphicData>
        </a:graphic>
      </p:graphicFrame>
      <p:sp>
        <p:nvSpPr>
          <p:cNvPr id="81" name="TextBox 80"/>
          <p:cNvSpPr txBox="1"/>
          <p:nvPr/>
        </p:nvSpPr>
        <p:spPr>
          <a:xfrm>
            <a:off x="7848585" y="3503837"/>
            <a:ext cx="830805" cy="338554"/>
          </a:xfrm>
          <a:prstGeom prst="rect">
            <a:avLst/>
          </a:prstGeom>
          <a:noFill/>
        </p:spPr>
        <p:txBody>
          <a:bodyPr wrap="none" rtlCol="0">
            <a:spAutoFit/>
          </a:bodyPr>
          <a:lstStyle/>
          <a:p>
            <a:r>
              <a:rPr lang="en-US" sz="1600" dirty="0" smtClean="0"/>
              <a:t>35) </a:t>
            </a:r>
            <a:r>
              <a:rPr lang="en-US" sz="1200" dirty="0" smtClean="0"/>
              <a:t>rover</a:t>
            </a:r>
            <a:endParaRPr lang="en-US" sz="1200" dirty="0"/>
          </a:p>
        </p:txBody>
      </p:sp>
    </p:spTree>
    <p:extLst>
      <p:ext uri="{BB962C8B-B14F-4D97-AF65-F5344CB8AC3E}">
        <p14:creationId xmlns:p14="http://schemas.microsoft.com/office/powerpoint/2010/main" val="3564048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454</Words>
  <Application>Microsoft Office PowerPoint</Application>
  <PresentationFormat>Widescreen</PresentationFormat>
  <Paragraphs>130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Sorrells</dc:creator>
  <cp:lastModifiedBy>Casey Sorrells</cp:lastModifiedBy>
  <cp:revision>22</cp:revision>
  <cp:lastPrinted>2017-10-11T03:45:06Z</cp:lastPrinted>
  <dcterms:created xsi:type="dcterms:W3CDTF">2017-10-10T19:28:45Z</dcterms:created>
  <dcterms:modified xsi:type="dcterms:W3CDTF">2017-10-11T04:51:38Z</dcterms:modified>
</cp:coreProperties>
</file>