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31"/>
  </p:notesMasterIdLst>
  <p:handoutMasterIdLst>
    <p:handoutMasterId r:id="rId32"/>
  </p:handoutMasterIdLst>
  <p:sldIdLst>
    <p:sldId id="276" r:id="rId5"/>
    <p:sldId id="257" r:id="rId6"/>
    <p:sldId id="279" r:id="rId7"/>
    <p:sldId id="281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83" r:id="rId17"/>
    <p:sldId id="295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262" r:id="rId29"/>
    <p:sldId id="2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77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90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0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70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47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15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66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93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20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0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8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43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89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165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53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43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5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9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4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2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1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77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0040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2262EB2-92F3-45D5-977D-A254F9DC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4750" y="548640"/>
            <a:ext cx="61200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2" name="Picture Placeholder 7">
            <a:extLst>
              <a:ext uri="{FF2B5EF4-FFF2-40B4-BE49-F238E27FC236}">
                <a16:creationId xmlns:a16="http://schemas.microsoft.com/office/drawing/2014/main" id="{08B7B76C-AD95-41C0-859E-9A612EE3EB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870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F4E51F-526D-47C7-B091-D47773C1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4FE061B-0356-4C6F-A2CA-12D48BE34A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4750" y="2759076"/>
            <a:ext cx="6121400" cy="30098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9AB8836-3239-49B5-AB6F-4AF85F1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77EAD6AC-E509-49A1-8E38-1CABD458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B689B03B-F230-4530-8C09-EFB8172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96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ABF0D4-6E3E-4B6A-9402-0B1819B2E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548640"/>
            <a:ext cx="10058400" cy="1097280"/>
          </a:xfrm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B4820-09C0-4A6A-9DEF-D377D04A2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18288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D6B5DAE-9335-B3AD-445C-296C2E06A2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2650" y="2441575"/>
            <a:ext cx="10058400" cy="3450265"/>
          </a:xfrm>
        </p:spPr>
        <p:txBody>
          <a:bodyPr/>
          <a:lstStyle>
            <a:lvl1pPr marL="283464" indent="-283464">
              <a:defRPr/>
            </a:lvl1pPr>
            <a:lvl2pPr marL="283464" indent="0">
              <a:defRPr/>
            </a:lvl2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5B58DA2-1433-4624-A301-D9496CB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28E4701-5991-4858-AE71-47400E6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C430A52-01FF-4B61-8B7A-C60A8D0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419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53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9" r:id="rId15"/>
    <p:sldLayoutId id="2147483722" r:id="rId16"/>
    <p:sldLayoutId id="2147483725" r:id="rId17"/>
    <p:sldLayoutId id="2147483726" r:id="rId1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TEAM CAPS</a:t>
            </a:r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1359" y="615068"/>
            <a:ext cx="10869282" cy="5621829"/>
          </a:xfrm>
        </p:spPr>
        <p:txBody>
          <a:bodyPr/>
          <a:lstStyle/>
          <a:p>
            <a:r>
              <a:rPr lang="en-US" dirty="0"/>
              <a:t>16. GMAIL LOGIN INTEGRATION (Tentative)</a:t>
            </a:r>
          </a:p>
          <a:p>
            <a:r>
              <a:rPr lang="en-US" dirty="0"/>
              <a:t>GOOGLE ACCOUNT CONNECTED TO ARMS SIGN-IN OPTIONS FOR STUDENT CONVENIENCE.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7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Low value – high effort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1166" y="1451831"/>
            <a:ext cx="10929667" cy="4491769"/>
          </a:xfrm>
        </p:spPr>
        <p:txBody>
          <a:bodyPr/>
          <a:lstStyle/>
          <a:p>
            <a:r>
              <a:rPr lang="en-US" b="1" dirty="0"/>
              <a:t>17. GAMIFICATION ELEMENTS (Tentative)</a:t>
            </a:r>
          </a:p>
          <a:p>
            <a:pPr lvl="2"/>
            <a:r>
              <a:rPr lang="en-US" dirty="0"/>
              <a:t>POINTS, BADGES, AND LEADERBOARDS TO MOTIVATE STUDENTS.</a:t>
            </a:r>
          </a:p>
          <a:p>
            <a:pPr lvl="2"/>
            <a:r>
              <a:rPr lang="en-US" dirty="0"/>
              <a:t>WEEKLY CHALLENGES AND REWARDS FOR CONSISTENT PARTICIPATION.</a:t>
            </a:r>
          </a:p>
          <a:p>
            <a:r>
              <a:rPr lang="en-US" b="1" dirty="0"/>
              <a:t>18. CAMPUS-SPECIFIC ACCESS CONTROL</a:t>
            </a:r>
          </a:p>
          <a:p>
            <a:pPr lvl="2"/>
            <a:r>
              <a:rPr lang="en-US" dirty="0"/>
              <a:t>RESTRICT WEBSITE ACCESS TO ONLY JRSMSU STUDENTS FROM DIFFERENT CAMPUSES.</a:t>
            </a:r>
          </a:p>
          <a:p>
            <a:pPr lvl="2"/>
            <a:r>
              <a:rPr lang="en-US" dirty="0"/>
              <a:t>AUTHENTICATION SYSTEM THAT VERIFIES STUDENT ENROLLMENT STATUS.</a:t>
            </a:r>
          </a:p>
          <a:p>
            <a:pPr lvl="2"/>
            <a:r>
              <a:rPr lang="en-US" dirty="0"/>
              <a:t>CAMPUS-BASED FILTERING FOR PERFORMANCE ANALYSIS AND QUESTION BANK USAGE.</a:t>
            </a:r>
          </a:p>
          <a:p>
            <a:r>
              <a:rPr lang="en-US" b="1" dirty="0"/>
              <a:t>19. CAMPUS PERFORMANCE COMPARISON DASHBOARD (Tentative)</a:t>
            </a:r>
          </a:p>
          <a:p>
            <a:pPr lvl="2"/>
            <a:r>
              <a:rPr lang="en-US" dirty="0"/>
              <a:t>DATA VISUALIZATION FOR CAMPUS-WIDE AVERAGES, STRONGEST &amp; WEAKEST SUBJECTS.</a:t>
            </a:r>
          </a:p>
          <a:p>
            <a:pPr lvl="2"/>
            <a:r>
              <a:rPr lang="en-US" dirty="0"/>
              <a:t>SECURE DATA SHARING BETWEEN CAMPUSES WHILE MAINTAINING STUDENT PRIVACY.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1359" y="615068"/>
            <a:ext cx="10869282" cy="5621829"/>
          </a:xfrm>
        </p:spPr>
        <p:txBody>
          <a:bodyPr/>
          <a:lstStyle/>
          <a:p>
            <a:r>
              <a:rPr lang="en-US" b="1" dirty="0"/>
              <a:t>20. CAMPUS-SPECIFIC EXAM ADMINISTRATION</a:t>
            </a:r>
          </a:p>
          <a:p>
            <a:pPr lvl="2"/>
            <a:r>
              <a:rPr lang="en-US" dirty="0"/>
              <a:t>ALLOWS PROGRAM CHAIRS TO MANAGE TESTS AND QUESTIONS SPECIFIC TO THEIR CAMPUS.</a:t>
            </a:r>
          </a:p>
          <a:p>
            <a:pPr lvl="2"/>
            <a:r>
              <a:rPr lang="en-US" dirty="0"/>
              <a:t>SUPER ADMIN CONTROLS WHICH QUESTIONS ARE SHARED GLOBALLY VS. CAMPUS-EXCLUSIVE.</a:t>
            </a:r>
          </a:p>
          <a:p>
            <a:pPr lvl="2"/>
            <a:r>
              <a:rPr lang="en-US" dirty="0"/>
              <a:t>CUSTOMIZED TEST PAPER GENERATION BASED ON CAMPUS REQUIREMENTS.</a:t>
            </a:r>
          </a:p>
          <a:p>
            <a:r>
              <a:rPr lang="en-US" b="1" dirty="0"/>
              <a:t>21. JRSMSU EMAIL INTEGRATION FOR LOGIN</a:t>
            </a:r>
          </a:p>
          <a:p>
            <a:pPr lvl="2"/>
            <a:r>
              <a:rPr lang="en-US" dirty="0"/>
              <a:t>LIMIT REGISTRATION TO USERS WITH A VALID JRSMSU EMAIL DOMAIN (E.G., @JRSMSU.EDU.PH) AND STUDENT ID.</a:t>
            </a:r>
          </a:p>
          <a:p>
            <a:pPr lvl="2"/>
            <a:r>
              <a:rPr lang="en-US" dirty="0"/>
              <a:t>ENFORCE SINGLE ACCOUNT PER STUDENT TO PREVENT DUPLICATE REGISTRATIONS.</a:t>
            </a:r>
          </a:p>
          <a:p>
            <a:pPr lvl="2"/>
            <a:r>
              <a:rPr lang="en-US" dirty="0"/>
              <a:t>RESET PASSWORD AND ACCOUNT RECOVERY VIA JRSMSU OR REGISTERED EMAIL.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0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E88C-4518-8DA5-1DFF-70A655859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376072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352076-65B5-C2DF-1B98-F53DD1D9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449" y="548640"/>
            <a:ext cx="7703389" cy="1371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🚀 Sprint 1: System Setup &amp; User Management (Weeks 1-3)</a:t>
            </a:r>
          </a:p>
        </p:txBody>
      </p:sp>
      <p:pic>
        <p:nvPicPr>
          <p:cNvPr id="13" name="Picture Placeholder 12" descr="A close up of a plant">
            <a:extLst>
              <a:ext uri="{FF2B5EF4-FFF2-40B4-BE49-F238E27FC236}">
                <a16:creationId xmlns:a16="http://schemas.microsoft.com/office/drawing/2014/main" id="{09E9642A-EBD6-4A1F-862C-5E040624C5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/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B0AC9C-0433-6B83-4743-3A4559BB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879" y="2759076"/>
            <a:ext cx="6935638" cy="3009899"/>
          </a:xfrm>
        </p:spPr>
        <p:txBody>
          <a:bodyPr/>
          <a:lstStyle/>
          <a:p>
            <a:pPr algn="ctr"/>
            <a:r>
              <a:rPr lang="en-US" sz="2400" b="1" u="sng" dirty="0"/>
              <a:t>Goal</a:t>
            </a:r>
          </a:p>
          <a:p>
            <a:pPr algn="ctr"/>
            <a:r>
              <a:rPr lang="en-US" sz="2400" b="1" dirty="0"/>
              <a:t> Establish a working system with authentication, role-based access, and question bank management.</a:t>
            </a:r>
          </a:p>
        </p:txBody>
      </p:sp>
    </p:spTree>
    <p:extLst>
      <p:ext uri="{BB962C8B-B14F-4D97-AF65-F5344CB8AC3E}">
        <p14:creationId xmlns:p14="http://schemas.microsoft.com/office/powerpoint/2010/main" val="419864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1358" y="615068"/>
            <a:ext cx="10967049" cy="5621829"/>
          </a:xfrm>
        </p:spPr>
        <p:txBody>
          <a:bodyPr/>
          <a:lstStyle/>
          <a:p>
            <a:r>
              <a:rPr lang="en-US" sz="2800" b="1" dirty="0"/>
              <a:t>✅ User Registration &amp; Login (RBAC, Password Recovery)</a:t>
            </a:r>
          </a:p>
          <a:p>
            <a:endParaRPr lang="en-US" sz="2800" b="1" dirty="0"/>
          </a:p>
          <a:p>
            <a:r>
              <a:rPr lang="en-US" sz="2800" b="1" dirty="0"/>
              <a:t>✅ Question Bank (Storage, Categorization, Search)</a:t>
            </a:r>
          </a:p>
          <a:p>
            <a:endParaRPr lang="en-US" sz="2800" b="1" dirty="0"/>
          </a:p>
          <a:p>
            <a:r>
              <a:rPr lang="en-US" sz="2800" b="1" dirty="0"/>
              <a:t>✅ Student Dashboard (Performance Overview, Test Result)</a:t>
            </a:r>
          </a:p>
          <a:p>
            <a:endParaRPr lang="en-US" sz="2800" b="1" dirty="0"/>
          </a:p>
          <a:p>
            <a:r>
              <a:rPr lang="en-US" sz="2800" b="1" dirty="0"/>
              <a:t>✅ Basic UI Setup</a:t>
            </a:r>
          </a:p>
          <a:p>
            <a:endParaRPr lang="en-US" sz="2800" b="1" dirty="0"/>
          </a:p>
          <a:p>
            <a:r>
              <a:rPr lang="en-US" sz="2800" b="1" dirty="0"/>
              <a:t>🎯 Milestone: Users can log in and access role-based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4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352076-65B5-C2DF-1B98-F53DD1D9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04" y="695288"/>
            <a:ext cx="7703389" cy="1371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🔍 Sprint 2: Test Management &amp; Auto-Grading (Weeks 4-5)</a:t>
            </a:r>
          </a:p>
        </p:txBody>
      </p:sp>
      <p:pic>
        <p:nvPicPr>
          <p:cNvPr id="13" name="Picture Placeholder 12" descr="A close up of a plant">
            <a:extLst>
              <a:ext uri="{FF2B5EF4-FFF2-40B4-BE49-F238E27FC236}">
                <a16:creationId xmlns:a16="http://schemas.microsoft.com/office/drawing/2014/main" id="{09E9642A-EBD6-4A1F-862C-5E040624C5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/>
        </p:blipFill>
        <p:spPr>
          <a:xfrm>
            <a:off x="8321675" y="0"/>
            <a:ext cx="3870325" cy="6858000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B0AC9C-0433-6B83-4743-3A4559BB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6" y="2953181"/>
            <a:ext cx="6935638" cy="3009899"/>
          </a:xfrm>
        </p:spPr>
        <p:txBody>
          <a:bodyPr/>
          <a:lstStyle/>
          <a:p>
            <a:pPr algn="ctr"/>
            <a:r>
              <a:rPr lang="en-US" sz="2400" b="1" u="sng" dirty="0"/>
              <a:t>Goal</a:t>
            </a:r>
          </a:p>
          <a:p>
            <a:pPr algn="ctr"/>
            <a:r>
              <a:rPr lang="en-US" sz="2400" b="1" dirty="0"/>
              <a:t>Enable faculty to create, save, and print tests while implementing automatic scoring.</a:t>
            </a:r>
          </a:p>
        </p:txBody>
      </p:sp>
    </p:spTree>
    <p:extLst>
      <p:ext uri="{BB962C8B-B14F-4D97-AF65-F5344CB8AC3E}">
        <p14:creationId xmlns:p14="http://schemas.microsoft.com/office/powerpoint/2010/main" val="260643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1358" y="615068"/>
            <a:ext cx="10967049" cy="5621829"/>
          </a:xfrm>
        </p:spPr>
        <p:txBody>
          <a:bodyPr/>
          <a:lstStyle/>
          <a:p>
            <a:r>
              <a:rPr lang="en-US" sz="2800" b="1" dirty="0"/>
              <a:t>✅ Basic Test Creation Module</a:t>
            </a:r>
          </a:p>
          <a:p>
            <a:endParaRPr lang="en-US" sz="2800" b="1" dirty="0"/>
          </a:p>
          <a:p>
            <a:r>
              <a:rPr lang="en-US" sz="2800" b="1" dirty="0"/>
              <a:t>✅ Automated Scoring for Objective Questions</a:t>
            </a:r>
          </a:p>
          <a:p>
            <a:endParaRPr lang="en-US" sz="2800" b="1" dirty="0"/>
          </a:p>
          <a:p>
            <a:r>
              <a:rPr lang="en-US" sz="2800" b="1" dirty="0"/>
              <a:t>✅ Question Printing System (School &amp; Exam Use)</a:t>
            </a:r>
          </a:p>
          <a:p>
            <a:endParaRPr lang="en-US" sz="2800" b="1" dirty="0"/>
          </a:p>
          <a:p>
            <a:r>
              <a:rPr lang="en-US" sz="2800" b="1" dirty="0"/>
              <a:t>✅ Question Randomization</a:t>
            </a:r>
          </a:p>
          <a:p>
            <a:endParaRPr lang="en-US" sz="2800" b="1" dirty="0"/>
          </a:p>
          <a:p>
            <a:r>
              <a:rPr lang="en-US" sz="2800" b="1" dirty="0"/>
              <a:t>🎯 Milestone: Faculty can create and print assessments, students can take graded quizzes.</a:t>
            </a:r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352076-65B5-C2DF-1B98-F53DD1D9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449" y="548640"/>
            <a:ext cx="7703389" cy="1371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✅ Sprint 3: Approval System &amp; Secure Testing (Weeks 6-7)</a:t>
            </a:r>
          </a:p>
        </p:txBody>
      </p:sp>
      <p:pic>
        <p:nvPicPr>
          <p:cNvPr id="13" name="Picture Placeholder 12" descr="A close up of a plant">
            <a:extLst>
              <a:ext uri="{FF2B5EF4-FFF2-40B4-BE49-F238E27FC236}">
                <a16:creationId xmlns:a16="http://schemas.microsoft.com/office/drawing/2014/main" id="{09E9642A-EBD6-4A1F-862C-5E040624C5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/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B0AC9C-0433-6B83-4743-3A4559BB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879" y="2759076"/>
            <a:ext cx="6935638" cy="3009899"/>
          </a:xfrm>
        </p:spPr>
        <p:txBody>
          <a:bodyPr/>
          <a:lstStyle/>
          <a:p>
            <a:pPr algn="ctr"/>
            <a:r>
              <a:rPr lang="en-US" sz="2400" b="1" u="sng" dirty="0"/>
              <a:t>Goal</a:t>
            </a:r>
          </a:p>
          <a:p>
            <a:pPr algn="ctr"/>
            <a:r>
              <a:rPr lang="en-US" sz="2400" b="1" dirty="0"/>
              <a:t> Implement approval workflows for faculty updates and secure online testing.</a:t>
            </a:r>
          </a:p>
        </p:txBody>
      </p:sp>
    </p:spTree>
    <p:extLst>
      <p:ext uri="{BB962C8B-B14F-4D97-AF65-F5344CB8AC3E}">
        <p14:creationId xmlns:p14="http://schemas.microsoft.com/office/powerpoint/2010/main" val="209368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1358" y="615068"/>
            <a:ext cx="10967049" cy="5621829"/>
          </a:xfrm>
        </p:spPr>
        <p:txBody>
          <a:bodyPr/>
          <a:lstStyle/>
          <a:p>
            <a:r>
              <a:rPr lang="en-US" sz="2400" b="1" dirty="0"/>
              <a:t>✅ Approval System for Faculty Updates</a:t>
            </a:r>
          </a:p>
          <a:p>
            <a:endParaRPr lang="en-US" sz="2400" b="1" dirty="0"/>
          </a:p>
          <a:p>
            <a:r>
              <a:rPr lang="en-US" sz="2400" b="1" dirty="0"/>
              <a:t>✅ Secure Online Testing (Anti-Cheating, Full-Screen Mode)</a:t>
            </a:r>
          </a:p>
          <a:p>
            <a:endParaRPr lang="en-US" sz="2400" b="1" dirty="0"/>
          </a:p>
          <a:p>
            <a:r>
              <a:rPr lang="en-US" sz="2400" b="1" dirty="0"/>
              <a:t>✅ Tagged Question Removal System</a:t>
            </a:r>
          </a:p>
          <a:p>
            <a:endParaRPr lang="en-US" sz="2400" b="1" dirty="0"/>
          </a:p>
          <a:p>
            <a:r>
              <a:rPr lang="en-US" sz="2400" b="1" dirty="0"/>
              <a:t>✅ Statistical Analysis of the Question (Tagging Too Easy and Too Difficult Question)</a:t>
            </a:r>
          </a:p>
          <a:p>
            <a:endParaRPr lang="en-US" sz="2400" b="1" dirty="0"/>
          </a:p>
          <a:p>
            <a:r>
              <a:rPr lang="en-US" sz="2400" b="1" dirty="0"/>
              <a:t>🎯 Milestone: All faculty contributions require approval, and online tests are more secure.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7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589" y="0"/>
            <a:ext cx="9156820" cy="1371600"/>
          </a:xfrm>
        </p:spPr>
        <p:txBody>
          <a:bodyPr/>
          <a:lstStyle/>
          <a:p>
            <a:r>
              <a:rPr lang="en-US" dirty="0"/>
              <a:t>Last Week’s problem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What if the super admin quits?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1572103"/>
            <a:ext cx="11723298" cy="3009899"/>
          </a:xfrm>
        </p:spPr>
        <p:txBody>
          <a:bodyPr/>
          <a:lstStyle/>
          <a:p>
            <a:r>
              <a:rPr lang="en-US" sz="1500" dirty="0"/>
              <a:t>a.) Super Admin Transfer Mechanism</a:t>
            </a:r>
          </a:p>
          <a:p>
            <a:pPr marL="0" indent="0">
              <a:buNone/>
            </a:pPr>
            <a:r>
              <a:rPr lang="en-US" sz="1500" dirty="0"/>
              <a:t>	Implement a Super Admin Transfer feature where the Dean can assign a successor before leaving.</a:t>
            </a:r>
          </a:p>
          <a:p>
            <a:pPr marL="0" indent="0">
              <a:buNone/>
            </a:pPr>
            <a:r>
              <a:rPr lang="en-US" sz="1500" dirty="0"/>
              <a:t>	If the Dean suddenly quits, the system should allow top-level admins to nominate a new Super Admin.</a:t>
            </a:r>
          </a:p>
          <a:p>
            <a:endParaRPr lang="en-US" sz="1500" dirty="0"/>
          </a:p>
          <a:p>
            <a:r>
              <a:rPr lang="en-US" sz="1500" dirty="0"/>
              <a:t>b.) Automatic Reassignment Policy</a:t>
            </a:r>
          </a:p>
          <a:p>
            <a:pPr marL="0" indent="0">
              <a:buNone/>
            </a:pPr>
            <a:r>
              <a:rPr lang="en-US" sz="1500" dirty="0"/>
              <a:t>	Implement a feature where, if the Super Admin account is inactive for a specific period, the system automatically assigns the 	role to another predefined user (e.g., Associate Dean or Program chair).</a:t>
            </a:r>
          </a:p>
          <a:p>
            <a:endParaRPr lang="en-US" sz="1500" dirty="0"/>
          </a:p>
          <a:p>
            <a:r>
              <a:rPr lang="en-US" sz="1500" dirty="0"/>
              <a:t>c.) IT Department Override</a:t>
            </a:r>
          </a:p>
          <a:p>
            <a:pPr marL="0" indent="0">
              <a:buNone/>
            </a:pPr>
            <a:r>
              <a:rPr lang="en-US" sz="1500" dirty="0"/>
              <a:t>	Ensure that the IT department has a way to regain access in case of emergencies.</a:t>
            </a:r>
          </a:p>
          <a:p>
            <a:pPr marL="0" indent="0">
              <a:buNone/>
            </a:pPr>
            <a:r>
              <a:rPr lang="en-US" sz="1500" dirty="0"/>
              <a:t>	A special override account or master key access controlled by the IT department can help resolve sudden leadership changes.</a:t>
            </a:r>
          </a:p>
          <a:p>
            <a:endParaRPr lang="en-US" sz="1500" dirty="0"/>
          </a:p>
          <a:p>
            <a:pPr lvl="1"/>
            <a:r>
              <a:rPr lang="en-US" sz="1500" dirty="0"/>
              <a:t>System Lock &amp; Temporary Admin Mode</a:t>
            </a:r>
          </a:p>
          <a:p>
            <a:pPr marL="0" indent="0">
              <a:buNone/>
            </a:pPr>
            <a:r>
              <a:rPr lang="en-US" sz="1500" dirty="0"/>
              <a:t>	If the Super Admin account becomes inactive, trigger a temporary lock that  IT personnel to regain control.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352076-65B5-C2DF-1B98-F53DD1D9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04" y="695288"/>
            <a:ext cx="7703389" cy="1371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🔧 Sprint 4: Faculty Control &amp; Randomization (Weeks 8-9)</a:t>
            </a:r>
          </a:p>
        </p:txBody>
      </p:sp>
      <p:pic>
        <p:nvPicPr>
          <p:cNvPr id="13" name="Picture Placeholder 12" descr="A close up of a plant">
            <a:extLst>
              <a:ext uri="{FF2B5EF4-FFF2-40B4-BE49-F238E27FC236}">
                <a16:creationId xmlns:a16="http://schemas.microsoft.com/office/drawing/2014/main" id="{09E9642A-EBD6-4A1F-862C-5E040624C5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/>
        </p:blipFill>
        <p:spPr>
          <a:xfrm>
            <a:off x="8321675" y="0"/>
            <a:ext cx="3870325" cy="6858000"/>
          </a:xfr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B0AC9C-0433-6B83-4743-3A4559BB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596" y="2953181"/>
            <a:ext cx="6935638" cy="3009899"/>
          </a:xfrm>
        </p:spPr>
        <p:txBody>
          <a:bodyPr/>
          <a:lstStyle/>
          <a:p>
            <a:pPr algn="ctr"/>
            <a:r>
              <a:rPr lang="en-US" sz="2400" b="1" u="sng" dirty="0"/>
              <a:t>Goal</a:t>
            </a:r>
          </a:p>
          <a:p>
            <a:pPr algn="ctr"/>
            <a:r>
              <a:rPr lang="en-US" sz="2400" b="1" dirty="0"/>
              <a:t>Strengthen admin control over faculty assignments and question difficulty settings.</a:t>
            </a:r>
          </a:p>
        </p:txBody>
      </p:sp>
    </p:spTree>
    <p:extLst>
      <p:ext uri="{BB962C8B-B14F-4D97-AF65-F5344CB8AC3E}">
        <p14:creationId xmlns:p14="http://schemas.microsoft.com/office/powerpoint/2010/main" val="236634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1358" y="615068"/>
            <a:ext cx="10967049" cy="5621829"/>
          </a:xfrm>
        </p:spPr>
        <p:txBody>
          <a:bodyPr/>
          <a:lstStyle/>
          <a:p>
            <a:r>
              <a:rPr lang="en-US" sz="2800" b="1" dirty="0"/>
              <a:t>✅ Faculty Assignment &amp; Reassignment</a:t>
            </a:r>
          </a:p>
          <a:p>
            <a:endParaRPr lang="en-US" sz="2800" b="1" dirty="0"/>
          </a:p>
          <a:p>
            <a:r>
              <a:rPr lang="en-US" sz="2800" b="1" dirty="0"/>
              <a:t>✅ Subject &amp; Difficulty Selection Control</a:t>
            </a:r>
          </a:p>
          <a:p>
            <a:endParaRPr lang="en-US" sz="2800" b="1" dirty="0"/>
          </a:p>
          <a:p>
            <a:r>
              <a:rPr lang="en-US" sz="2800" b="1" dirty="0"/>
              <a:t>✅ Question Randomization (Advanced)</a:t>
            </a:r>
          </a:p>
          <a:p>
            <a:endParaRPr lang="en-US" sz="2800" b="1" dirty="0"/>
          </a:p>
          <a:p>
            <a:r>
              <a:rPr lang="en-US" sz="2800" b="1" dirty="0"/>
              <a:t>✅ Notifications (Approvals, Faculty Updates)</a:t>
            </a:r>
          </a:p>
          <a:p>
            <a:endParaRPr lang="en-US" sz="2800" b="1" dirty="0"/>
          </a:p>
          <a:p>
            <a:r>
              <a:rPr lang="en-US" sz="2800" b="1" dirty="0"/>
              <a:t>🎯 Milestone: Super Admins can manage faculty roles, control question difficulty, and ensure randomized tests.</a:t>
            </a:r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352076-65B5-C2DF-1B98-F53DD1D9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909" y="548640"/>
            <a:ext cx="8091578" cy="13716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🎨 Sprint 5: UI Enhancements &amp; Campus-Specific Features (Weeks 10-11)</a:t>
            </a:r>
          </a:p>
        </p:txBody>
      </p:sp>
      <p:pic>
        <p:nvPicPr>
          <p:cNvPr id="13" name="Picture Placeholder 12" descr="A close up of a plant">
            <a:extLst>
              <a:ext uri="{FF2B5EF4-FFF2-40B4-BE49-F238E27FC236}">
                <a16:creationId xmlns:a16="http://schemas.microsoft.com/office/drawing/2014/main" id="{09E9642A-EBD6-4A1F-862C-5E040624C5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" r="29"/>
          <a:stretch/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B0AC9C-0433-6B83-4743-3A4559BB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879" y="2759076"/>
            <a:ext cx="6935638" cy="3009899"/>
          </a:xfrm>
        </p:spPr>
        <p:txBody>
          <a:bodyPr/>
          <a:lstStyle/>
          <a:p>
            <a:pPr algn="ctr"/>
            <a:r>
              <a:rPr lang="en-US" sz="2400" b="1" u="sng" dirty="0"/>
              <a:t>(IF TIME IS SHORT THIS WILL BE APPLY AFTER FINAL DEPLOYMENT)</a:t>
            </a:r>
          </a:p>
          <a:p>
            <a:pPr algn="ctr"/>
            <a:endParaRPr lang="en-US" sz="2400" b="1" u="sng" dirty="0"/>
          </a:p>
          <a:p>
            <a:pPr algn="ctr"/>
            <a:r>
              <a:rPr lang="en-US" sz="2400" b="1" u="sng" dirty="0"/>
              <a:t>Goal</a:t>
            </a:r>
          </a:p>
          <a:p>
            <a:pPr algn="ctr"/>
            <a:r>
              <a:rPr lang="en-US" sz="2400" b="1" dirty="0"/>
              <a:t> Improve user experience and integrate campus-specific access &amp; analytics.</a:t>
            </a:r>
          </a:p>
        </p:txBody>
      </p:sp>
    </p:spTree>
    <p:extLst>
      <p:ext uri="{BB962C8B-B14F-4D97-AF65-F5344CB8AC3E}">
        <p14:creationId xmlns:p14="http://schemas.microsoft.com/office/powerpoint/2010/main" val="271245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1358" y="615068"/>
            <a:ext cx="10967049" cy="5621829"/>
          </a:xfrm>
        </p:spPr>
        <p:txBody>
          <a:bodyPr/>
          <a:lstStyle/>
          <a:p>
            <a:r>
              <a:rPr lang="en-US" sz="2800" b="1" dirty="0"/>
              <a:t>✅ Theme Customization (JRMSU Light/Dark Mode, COE Light/Dark Mode)</a:t>
            </a:r>
          </a:p>
          <a:p>
            <a:r>
              <a:rPr lang="en-US" sz="2800" b="1" dirty="0"/>
              <a:t>✅ Gamification (Tentative)</a:t>
            </a:r>
          </a:p>
          <a:p>
            <a:r>
              <a:rPr lang="en-US" sz="2800" b="1" dirty="0"/>
              <a:t>✅ Campus-Specific Access Control</a:t>
            </a:r>
          </a:p>
          <a:p>
            <a:r>
              <a:rPr lang="en-US" sz="2800" b="1" dirty="0"/>
              <a:t>✅ Inter-Campus Performance Dashboard</a:t>
            </a:r>
          </a:p>
          <a:p>
            <a:r>
              <a:rPr lang="en-US" sz="2800" b="1" dirty="0"/>
              <a:t>✅ JRSMSU Email Integration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🎯 Milestone: The system is fully functional, optimized, and ready for deployment.</a:t>
            </a:r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1358" y="615068"/>
            <a:ext cx="10967049" cy="5621829"/>
          </a:xfrm>
        </p:spPr>
        <p:txBody>
          <a:bodyPr/>
          <a:lstStyle/>
          <a:p>
            <a:pPr algn="ctr"/>
            <a:r>
              <a:rPr lang="en-US" sz="2800" b="1" dirty="0"/>
              <a:t>📌 Final Deployment (Week 12)</a:t>
            </a:r>
          </a:p>
          <a:p>
            <a:pPr algn="ctr"/>
            <a:endParaRPr lang="en-US" sz="2800" b="1" dirty="0"/>
          </a:p>
          <a:p>
            <a:r>
              <a:rPr lang="en-US" sz="2800" b="1" dirty="0"/>
              <a:t>✅ User Testing – Run tests with real users</a:t>
            </a:r>
          </a:p>
          <a:p>
            <a:endParaRPr lang="en-US" sz="2800" b="1" dirty="0"/>
          </a:p>
          <a:p>
            <a:r>
              <a:rPr lang="en-US" sz="2800" b="1" dirty="0"/>
              <a:t>✅ Bug Fixes &amp; Performance Optimization</a:t>
            </a:r>
          </a:p>
          <a:p>
            <a:endParaRPr lang="en-US" sz="2800" b="1" dirty="0"/>
          </a:p>
          <a:p>
            <a:r>
              <a:rPr lang="en-US" sz="2800" b="1" dirty="0"/>
              <a:t>✅ Final Approval &amp; Deployment 🎉</a:t>
            </a:r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4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3D94DD-3026-C941-CB76-D2C80611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Management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8A6C-9C47-9F0B-E86D-DEB53D384B8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/>
              <a:t>TRELLO!</a:t>
            </a:r>
            <a:endParaRPr lang="en-PH" sz="9600" b="1" dirty="0"/>
          </a:p>
        </p:txBody>
      </p:sp>
    </p:spTree>
    <p:extLst>
      <p:ext uri="{BB962C8B-B14F-4D97-AF65-F5344CB8AC3E}">
        <p14:creationId xmlns:p14="http://schemas.microsoft.com/office/powerpoint/2010/main" val="2279421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2E30C-1333-5529-886B-FD732D3DC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Darjay Roy </a:t>
            </a:r>
            <a:r>
              <a:rPr lang="en-US" dirty="0" err="1"/>
              <a:t>Ebao</a:t>
            </a:r>
            <a:endParaRPr lang="en-US" dirty="0"/>
          </a:p>
          <a:p>
            <a:r>
              <a:rPr lang="en-US" dirty="0"/>
              <a:t>Vincent Carl Tan</a:t>
            </a:r>
          </a:p>
          <a:p>
            <a:r>
              <a:rPr lang="en-US" dirty="0"/>
              <a:t>Kent </a:t>
            </a:r>
            <a:r>
              <a:rPr lang="en-US" dirty="0" err="1"/>
              <a:t>Apat</a:t>
            </a:r>
            <a:endParaRPr lang="en-US" dirty="0"/>
          </a:p>
          <a:p>
            <a:r>
              <a:rPr lang="en-US" dirty="0"/>
              <a:t>Carlos Miguel </a:t>
            </a:r>
            <a:r>
              <a:rPr lang="en-US" dirty="0" err="1"/>
              <a:t>Sabijon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F7FA-557B-82FA-0B3B-B29A8818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840" y="1707974"/>
            <a:ext cx="6375998" cy="1554480"/>
          </a:xfrm>
        </p:spPr>
        <p:txBody>
          <a:bodyPr/>
          <a:lstStyle/>
          <a:p>
            <a:r>
              <a:rPr lang="en-US" dirty="0"/>
              <a:t>Backlog and it’s </a:t>
            </a:r>
            <a:r>
              <a:rPr lang="en-US" dirty="0" err="1"/>
              <a:t>prioritation</a:t>
            </a:r>
            <a:r>
              <a:rPr lang="en-US" dirty="0"/>
              <a:t> using value vs effort analysis</a:t>
            </a:r>
          </a:p>
        </p:txBody>
      </p:sp>
      <p:pic>
        <p:nvPicPr>
          <p:cNvPr id="6" name="Picture Placeholder 10" descr="Close-up of hands holding a plant">
            <a:extLst>
              <a:ext uri="{FF2B5EF4-FFF2-40B4-BE49-F238E27FC236}">
                <a16:creationId xmlns:a16="http://schemas.microsoft.com/office/drawing/2014/main" id="{B8EA5149-9394-870E-B264-F258BDDEFD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/>
        </p:blipFill>
        <p:spPr>
          <a:xfrm>
            <a:off x="8329613" y="-17253"/>
            <a:ext cx="3862387" cy="2286000"/>
          </a:xfrm>
        </p:spPr>
      </p:pic>
      <p:pic>
        <p:nvPicPr>
          <p:cNvPr id="7" name="Picture Placeholder 6" descr="A picture containing frog, green">
            <a:extLst>
              <a:ext uri="{FF2B5EF4-FFF2-40B4-BE49-F238E27FC236}">
                <a16:creationId xmlns:a16="http://schemas.microsoft.com/office/drawing/2014/main" id="{0C1F56FC-13FD-CF18-C27C-BB919D2032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/>
        </p:blipFill>
        <p:spPr/>
      </p:pic>
      <p:pic>
        <p:nvPicPr>
          <p:cNvPr id="8" name="Picture Placeholder 17" descr="A small plant growing out of the ground">
            <a:extLst>
              <a:ext uri="{FF2B5EF4-FFF2-40B4-BE49-F238E27FC236}">
                <a16:creationId xmlns:a16="http://schemas.microsoft.com/office/drawing/2014/main" id="{AF3B1638-8D86-9297-862F-D554B1D506E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/>
        </p:blipFill>
        <p:spPr>
          <a:xfrm>
            <a:off x="8329200" y="4597879"/>
            <a:ext cx="3862387" cy="2286000"/>
          </a:xfrm>
        </p:spPr>
      </p:pic>
    </p:spTree>
    <p:extLst>
      <p:ext uri="{BB962C8B-B14F-4D97-AF65-F5344CB8AC3E}">
        <p14:creationId xmlns:p14="http://schemas.microsoft.com/office/powerpoint/2010/main" val="28414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value – Low effort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66800" y="1796888"/>
            <a:ext cx="10328694" cy="3768195"/>
          </a:xfrm>
        </p:spPr>
        <p:txBody>
          <a:bodyPr/>
          <a:lstStyle/>
          <a:p>
            <a:r>
              <a:rPr lang="en-US" b="1" dirty="0"/>
              <a:t>1. USER REGISTRATION &amp; LOGIN SYSTEM</a:t>
            </a:r>
          </a:p>
          <a:p>
            <a:pPr marL="796536" lvl="2"/>
            <a:r>
              <a:rPr lang="en-US" dirty="0"/>
              <a:t>IMPLEMENT A SECURE AUTHENTICATION SYSTEM FOR STUDENTS, FACULTY, PROGRAM CHAIRS, AND SUPER ADMINS.</a:t>
            </a:r>
          </a:p>
          <a:p>
            <a:pPr marL="796536" lvl="2"/>
            <a:r>
              <a:rPr lang="en-US" dirty="0"/>
              <a:t>ROLE-BASED ACCESS CONTROL (RBAC) TO DETERMINE FUNCTIONALITY PER USER TYPE.</a:t>
            </a:r>
          </a:p>
          <a:p>
            <a:pPr marL="796536" lvl="2"/>
            <a:r>
              <a:rPr lang="en-US" dirty="0"/>
              <a:t>BASIC PASSWORD RECOVERY OPTION VIA EMAIL.</a:t>
            </a:r>
          </a:p>
          <a:p>
            <a:pPr marL="796536" lvl="2"/>
            <a:endParaRPr lang="en-US" dirty="0"/>
          </a:p>
          <a:p>
            <a:r>
              <a:rPr lang="en-US" b="1" dirty="0"/>
              <a:t>2. QUESTION BANK MANAGEMENT</a:t>
            </a:r>
          </a:p>
          <a:p>
            <a:pPr marL="796536" lvl="2"/>
            <a:r>
              <a:rPr lang="en-US" dirty="0"/>
              <a:t>CENTRALIZED DATABASE TO STORE, RETRIEVE, AND CATEGORIZE QUESTIONS.</a:t>
            </a:r>
          </a:p>
          <a:p>
            <a:pPr marL="796536" lvl="2"/>
            <a:r>
              <a:rPr lang="en-US" dirty="0"/>
              <a:t>QUESTION SYSTEM TO CLASSIFY QUESTIONS BASED ON SUBJECT, DIFFICULTY, AND COVERAGE.</a:t>
            </a:r>
          </a:p>
          <a:p>
            <a:pPr marL="796536" lvl="2"/>
            <a:r>
              <a:rPr lang="en-US" dirty="0"/>
              <a:t>SEARCH FUNCTION TO QUICKLY FIND QUESTIONS BASED ON KEYWORDS OR TAGS.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1359" y="615068"/>
            <a:ext cx="10869282" cy="5621829"/>
          </a:xfrm>
        </p:spPr>
        <p:txBody>
          <a:bodyPr/>
          <a:lstStyle/>
          <a:p>
            <a:r>
              <a:rPr lang="en-US" b="1" dirty="0"/>
              <a:t>3. BASIC TEST CREATION MODULE</a:t>
            </a:r>
          </a:p>
          <a:p>
            <a:pPr marL="796536" lvl="2"/>
            <a:r>
              <a:rPr lang="en-US" dirty="0"/>
              <a:t>INTERFACE FOR FACULTY TO SELECT QUESTIONS AND CREATE ASSESSMENTS.</a:t>
            </a:r>
          </a:p>
          <a:p>
            <a:pPr marL="796536" lvl="2"/>
            <a:r>
              <a:rPr lang="en-US" dirty="0"/>
              <a:t>RANDOMIZATION OPTION TO AVOID QUESTION REPETITION IN DIFFERENT TESTS.</a:t>
            </a:r>
          </a:p>
          <a:p>
            <a:pPr marL="796536" lvl="2"/>
            <a:r>
              <a:rPr lang="en-US" dirty="0"/>
              <a:t>ABILITY TO SAVE DRAFT TESTS FOR FUTURE EDITING. (Optional)</a:t>
            </a:r>
          </a:p>
          <a:p>
            <a:r>
              <a:rPr lang="en-US" b="1" dirty="0"/>
              <a:t>4. STUDENT DASHBOARD</a:t>
            </a:r>
          </a:p>
          <a:p>
            <a:pPr lvl="2"/>
            <a:r>
              <a:rPr lang="en-US" dirty="0"/>
              <a:t>OVERVIEW OF STUDENT PERFORMANCE AND PRACTICE RESULTS.</a:t>
            </a:r>
          </a:p>
          <a:p>
            <a:pPr lvl="2"/>
            <a:r>
              <a:rPr lang="en-US" dirty="0"/>
              <a:t>VISUAL INDICATORS FOR ANALYTICAL STATISTICS BASED ON PAST TEST RESULTS.</a:t>
            </a:r>
          </a:p>
          <a:p>
            <a:pPr lvl="2"/>
            <a:r>
              <a:rPr lang="en-US" dirty="0"/>
              <a:t>EASY NAVIGATION TO PRACTICE PROBLEMS AND TIMED QUIZZES.</a:t>
            </a:r>
          </a:p>
          <a:p>
            <a:r>
              <a:rPr lang="en-US" b="1" dirty="0"/>
              <a:t>5. AUTOMATED SCORING FOR OBJECTIVE QUESTIONS</a:t>
            </a:r>
          </a:p>
          <a:p>
            <a:pPr lvl="2"/>
            <a:r>
              <a:rPr lang="en-US" dirty="0"/>
              <a:t>FACULTY PUT GRADES ON MULTIPLE-CHOICE QUESTIONS.</a:t>
            </a:r>
          </a:p>
          <a:p>
            <a:pPr lvl="2"/>
            <a:r>
              <a:rPr lang="en-US" dirty="0"/>
              <a:t>IMMEDIATE FEEDBACK FOR INCORRECT ANSWERS.</a:t>
            </a:r>
          </a:p>
          <a:p>
            <a:pPr lvl="2"/>
            <a:r>
              <a:rPr lang="en-US" dirty="0"/>
              <a:t>STORES SCORES FOR PERFORMANCE TRACKING AND REPORT GENERATION.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0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1359" y="733245"/>
            <a:ext cx="10869282" cy="5503653"/>
          </a:xfrm>
        </p:spPr>
        <p:txBody>
          <a:bodyPr/>
          <a:lstStyle/>
          <a:p>
            <a:r>
              <a:rPr lang="en-US" b="1" dirty="0"/>
              <a:t>6. QUESTION PRINTING SYSTEM</a:t>
            </a:r>
          </a:p>
          <a:p>
            <a:pPr lvl="2"/>
            <a:r>
              <a:rPr lang="en-US" dirty="0"/>
              <a:t>ONLY  SUPER ADMINS CAN PRINT AND AUTHORZE QUESTIONS FOR QUALIFYING EXAMS.</a:t>
            </a:r>
          </a:p>
          <a:p>
            <a:pPr lvl="2"/>
            <a:r>
              <a:rPr lang="en-US" dirty="0"/>
              <a:t>FACULTY CAN PRINT SCHOOL-LEVEL EXAM MATERIALS.</a:t>
            </a:r>
          </a:p>
          <a:p>
            <a:pPr lvl="2"/>
            <a:r>
              <a:rPr lang="en-US" dirty="0"/>
              <a:t>ALLOWS FACULTY TO SELECT SUBJECTS, DIFFICULTY, AND COVERAGE FOR PRINTING.</a:t>
            </a:r>
          </a:p>
          <a:p>
            <a:pPr lvl="2"/>
            <a:r>
              <a:rPr lang="en-US" dirty="0"/>
              <a:t>GENERATES WELL-FORMATTED PDF DOCUMENTS FOR SCHOOL &amp; EXAMINATION USE.</a:t>
            </a:r>
          </a:p>
          <a:p>
            <a:pPr lvl="2"/>
            <a:endParaRPr lang="en-US" dirty="0"/>
          </a:p>
          <a:p>
            <a:r>
              <a:rPr lang="en-US" b="1" dirty="0"/>
              <a:t>7. QUESTION RANDOMIZATION</a:t>
            </a:r>
          </a:p>
          <a:p>
            <a:pPr lvl="2"/>
            <a:r>
              <a:rPr lang="en-US" dirty="0"/>
              <a:t>RANDOMIZATION FEATURE TO ENSURE UNIQUE TESTS FOR DIFFERENT STUDENTS.</a:t>
            </a:r>
          </a:p>
          <a:p>
            <a:pPr lvl="2"/>
            <a:r>
              <a:rPr lang="en-US" dirty="0"/>
              <a:t>QUESTION ADJUSTMENT BASED ON PAST PERFORMANCE TO CREATE CHALLENGING TESTS. (SUPER ADMIN ACCESS 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6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value – High effort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1166" y="1719250"/>
            <a:ext cx="10929667" cy="4491769"/>
          </a:xfrm>
        </p:spPr>
        <p:txBody>
          <a:bodyPr/>
          <a:lstStyle/>
          <a:p>
            <a:r>
              <a:rPr lang="en-US" b="1" dirty="0"/>
              <a:t>8. APPROVAL SYSTEM FOR FACULTY UPDATES</a:t>
            </a:r>
          </a:p>
          <a:p>
            <a:pPr lvl="2"/>
            <a:r>
              <a:rPr lang="en-US" dirty="0"/>
              <a:t>FACULTY CAN ADD, MODIFY, OR REMOVE QUESTIONS, BUT CHANGES REQUIRED PROGRAM CHAIR OR SUPER ADMIN APPROVAL.</a:t>
            </a:r>
          </a:p>
          <a:p>
            <a:pPr lvl="2"/>
            <a:r>
              <a:rPr lang="en-US" dirty="0"/>
              <a:t>APPROVAL REQUESTS ARE SENT TO THE PROGRAM CHAIR OR SUPER ADMIN FOR REVIEW.</a:t>
            </a:r>
          </a:p>
          <a:p>
            <a:pPr lvl="2"/>
            <a:r>
              <a:rPr lang="en-US" dirty="0"/>
              <a:t>SYSTEM LOGS ALL CHANGES AND APPROVAL HISTORY FOR AUDIT PURPOSES.</a:t>
            </a:r>
          </a:p>
          <a:p>
            <a:r>
              <a:rPr lang="en-US" b="1" dirty="0"/>
              <a:t>9. TAGGED QUESTION REMOVAL SYSTEM</a:t>
            </a:r>
          </a:p>
          <a:p>
            <a:pPr lvl="2"/>
            <a:r>
              <a:rPr lang="en-US" dirty="0"/>
              <a:t>QUESTIONS ANSWERED CORRECTLY BY 85% ABOVE OF STUDENTS OR BY 30% BELOW OF STUDENTS ARE AUTOMATICALLY TAGGED.</a:t>
            </a:r>
          </a:p>
          <a:p>
            <a:pPr lvl="2"/>
            <a:r>
              <a:rPr lang="en-US" dirty="0"/>
              <a:t>PROGRAM CHAIR OR SUPER ADMIN CAN REMOVE TAGGED QUESTIONS.</a:t>
            </a:r>
          </a:p>
          <a:p>
            <a:pPr lvl="2"/>
            <a:r>
              <a:rPr lang="en-US" dirty="0"/>
              <a:t>DETAILED REPORTS SHOW QUESTION PERFORMANCE DATA BEFORE REMOVAL.</a:t>
            </a:r>
          </a:p>
        </p:txBody>
      </p:sp>
    </p:spTree>
    <p:extLst>
      <p:ext uri="{BB962C8B-B14F-4D97-AF65-F5344CB8AC3E}">
        <p14:creationId xmlns:p14="http://schemas.microsoft.com/office/powerpoint/2010/main" val="6909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1359" y="615068"/>
            <a:ext cx="10869282" cy="5621829"/>
          </a:xfrm>
        </p:spPr>
        <p:txBody>
          <a:bodyPr/>
          <a:lstStyle/>
          <a:p>
            <a:r>
              <a:rPr lang="en-US" b="1" dirty="0"/>
              <a:t>10. SECURE ONLINE TESTING ENVIRONMENT</a:t>
            </a:r>
          </a:p>
          <a:p>
            <a:pPr lvl="2"/>
            <a:r>
              <a:rPr lang="en-US" dirty="0"/>
              <a:t>ANTI-CHEATING MEASURES SUCH AS RANDOMIZED QUESTIONS &amp; TIME TRACKING.</a:t>
            </a:r>
          </a:p>
          <a:p>
            <a:pPr lvl="2"/>
            <a:r>
              <a:rPr lang="en-US" dirty="0"/>
              <a:t>FULL-SCREEN LOCKDOWN MODE TO PREVENT STUDENTS FROM NAVIGATING AWAY FROM THE TEST.</a:t>
            </a:r>
          </a:p>
          <a:p>
            <a:r>
              <a:rPr lang="en-US" b="1" dirty="0"/>
              <a:t>11. FACULTY ASSIGNMENT &amp; REASSIGNMENT SYSTEM</a:t>
            </a:r>
          </a:p>
          <a:p>
            <a:pPr lvl="2"/>
            <a:r>
              <a:rPr lang="en-US" dirty="0"/>
              <a:t>SUPER ADMIN CAN ASSIGN SPECIFIC FACULTY MEMBERS TO DIFFERENT ROLES.</a:t>
            </a:r>
          </a:p>
          <a:p>
            <a:pPr lvl="2"/>
            <a:r>
              <a:rPr lang="en-US" dirty="0"/>
              <a:t>REAL-TIME FACULTY STATUS UPDATES TO SHOW ACTIVE OR INACTIVE MEMBERS.</a:t>
            </a:r>
          </a:p>
          <a:p>
            <a:r>
              <a:rPr lang="en-US" b="1" dirty="0"/>
              <a:t>12. SUBJECT &amp; DIFFICULTY SELECTION CONTROL</a:t>
            </a:r>
          </a:p>
          <a:p>
            <a:pPr lvl="2"/>
            <a:r>
              <a:rPr lang="en-US" dirty="0"/>
              <a:t>SUPER ADMIN HAS EXCLUSIVE ACCESS TO DEFINE AND ADJUST SUBJECT DIFFICULTY LEVELS.</a:t>
            </a:r>
          </a:p>
          <a:p>
            <a:pPr lvl="2"/>
            <a:r>
              <a:rPr lang="en-US" dirty="0"/>
              <a:t>ABILITY TO LOCK CERTAIN SUBJECTS FROM MODIFICATION EXCEPT BY SUPER ADMIN.</a:t>
            </a:r>
          </a:p>
          <a:p>
            <a:pPr lvl="2"/>
            <a:r>
              <a:rPr lang="en-US" dirty="0"/>
              <a:t>PRE-SET DIFFICULTY LEVELS TO STANDARDIZE TESTING ACROSS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2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Low value – low effort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1166" y="1719250"/>
            <a:ext cx="10929667" cy="4491769"/>
          </a:xfrm>
        </p:spPr>
        <p:txBody>
          <a:bodyPr/>
          <a:lstStyle/>
          <a:p>
            <a:r>
              <a:rPr lang="en-US" b="1" dirty="0"/>
              <a:t>13. THEME CUSTOMIZATION FOR UI</a:t>
            </a:r>
          </a:p>
          <a:p>
            <a:pPr lvl="2"/>
            <a:r>
              <a:rPr lang="en-US" dirty="0"/>
              <a:t>SIMPLE COLOR CUSTOMIZATION FOR USER INTERFACE.</a:t>
            </a:r>
          </a:p>
          <a:p>
            <a:pPr lvl="2"/>
            <a:r>
              <a:rPr lang="en-US" dirty="0"/>
              <a:t>OPTION TO SWITCH BETWEEN LIGHT AND DARK MODE.</a:t>
            </a:r>
          </a:p>
          <a:p>
            <a:r>
              <a:rPr lang="en-US" b="1" dirty="0"/>
              <a:t>14. NOTIFICATIONS</a:t>
            </a:r>
          </a:p>
          <a:p>
            <a:pPr lvl="2"/>
            <a:r>
              <a:rPr lang="en-US" dirty="0"/>
              <a:t>IN-SYSTEM NOTIFICATIONS FOR FACULTY WHEN THEIR QUESTIONS ARE APPROVED OR REJECTED.</a:t>
            </a:r>
          </a:p>
          <a:p>
            <a:pPr lvl="2"/>
            <a:r>
              <a:rPr lang="en-US" dirty="0"/>
              <a:t>NOTIFICATIONS FOR PROGRAM CHAIR AND SUPER ADMIN IF THERE IS A QUESTION NEED APPROVAL</a:t>
            </a:r>
          </a:p>
          <a:p>
            <a:r>
              <a:rPr lang="en-US" b="1" dirty="0"/>
              <a:t>15. ADMIN ROLES &amp; PERMISSIONS</a:t>
            </a:r>
          </a:p>
          <a:p>
            <a:pPr lvl="2"/>
            <a:r>
              <a:rPr lang="en-US" dirty="0"/>
              <a:t>UI TO MANAGE PERMISSIONS FOR FACULTY, PROGRAM CHAIRS, AND SUPER ADMINS.</a:t>
            </a:r>
          </a:p>
          <a:p>
            <a:pPr lvl="2"/>
            <a:r>
              <a:rPr lang="en-US" dirty="0"/>
              <a:t>DETAILED PERMISSION SETTINGS FOR ADDING, MODIFYING, AND DELETING QUESTIONS.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059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{D9D8F41C-3B35-4C47-8F80-B12D232A84A6}tf22339732_win32</Template>
  <TotalTime>244</TotalTime>
  <Words>1402</Words>
  <Application>Microsoft Office PowerPoint</Application>
  <PresentationFormat>Widescreen</PresentationFormat>
  <Paragraphs>199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Avenir Next LT Pro Light</vt:lpstr>
      <vt:lpstr>Calibri</vt:lpstr>
      <vt:lpstr>Rockwell Nova Light</vt:lpstr>
      <vt:lpstr>Wingdings</vt:lpstr>
      <vt:lpstr>LeafVTI</vt:lpstr>
      <vt:lpstr>TEAM CAPS</vt:lpstr>
      <vt:lpstr>Last Week’s problem  What if the super admin quits?</vt:lpstr>
      <vt:lpstr>Backlog and it’s prioritation using value vs effort analysis</vt:lpstr>
      <vt:lpstr>High value – Low effort</vt:lpstr>
      <vt:lpstr>PowerPoint Presentation</vt:lpstr>
      <vt:lpstr>PowerPoint Presentation</vt:lpstr>
      <vt:lpstr>High value – High effort</vt:lpstr>
      <vt:lpstr>PowerPoint Presentation</vt:lpstr>
      <vt:lpstr>Low value – low effort</vt:lpstr>
      <vt:lpstr>PowerPoint Presentation</vt:lpstr>
      <vt:lpstr>Low value – high effort</vt:lpstr>
      <vt:lpstr>PowerPoint Presentation</vt:lpstr>
      <vt:lpstr>SPRINT PLANNING</vt:lpstr>
      <vt:lpstr> 🚀 Sprint 1: System Setup &amp; User Management (Weeks 1-3)</vt:lpstr>
      <vt:lpstr>PowerPoint Presentation</vt:lpstr>
      <vt:lpstr> 🔍 Sprint 2: Test Management &amp; Auto-Grading (Weeks 4-5)</vt:lpstr>
      <vt:lpstr>PowerPoint Presentation</vt:lpstr>
      <vt:lpstr> ✅ Sprint 3: Approval System &amp; Secure Testing (Weeks 6-7)</vt:lpstr>
      <vt:lpstr>PowerPoint Presentation</vt:lpstr>
      <vt:lpstr> 🔧 Sprint 4: Faculty Control &amp; Randomization (Weeks 8-9)</vt:lpstr>
      <vt:lpstr>PowerPoint Presentation</vt:lpstr>
      <vt:lpstr> 🎨 Sprint 5: UI Enhancements &amp; Campus-Specific Features (Weeks 10-11)</vt:lpstr>
      <vt:lpstr>PowerPoint Presentation</vt:lpstr>
      <vt:lpstr>PowerPoint Presentation</vt:lpstr>
      <vt:lpstr>Project Management Tool</vt:lpstr>
      <vt:lpstr>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CAPS</dc:title>
  <dc:creator>Darjay</dc:creator>
  <cp:lastModifiedBy>Darjay</cp:lastModifiedBy>
  <cp:revision>2</cp:revision>
  <dcterms:created xsi:type="dcterms:W3CDTF">2025-02-23T14:08:04Z</dcterms:created>
  <dcterms:modified xsi:type="dcterms:W3CDTF">2025-02-24T08:41:06Z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