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01" r:id="rId2"/>
    <p:sldId id="259" r:id="rId3"/>
    <p:sldId id="469" r:id="rId4"/>
    <p:sldId id="471" r:id="rId5"/>
    <p:sldId id="460" r:id="rId6"/>
    <p:sldId id="377" r:id="rId7"/>
    <p:sldId id="388" r:id="rId8"/>
    <p:sldId id="389" r:id="rId9"/>
    <p:sldId id="390" r:id="rId10"/>
    <p:sldId id="395" r:id="rId11"/>
    <p:sldId id="440" r:id="rId12"/>
    <p:sldId id="441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53" r:id="rId21"/>
    <p:sldId id="456" r:id="rId22"/>
    <p:sldId id="457" r:id="rId23"/>
    <p:sldId id="458" r:id="rId24"/>
    <p:sldId id="459" r:id="rId25"/>
    <p:sldId id="472" r:id="rId26"/>
  </p:sldIdLst>
  <p:sldSz cx="9144000" cy="6858000" type="screen4x3"/>
  <p:notesSz cx="10234613" cy="7102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E7F80C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15" autoAdjust="0"/>
  </p:normalViewPr>
  <p:slideViewPr>
    <p:cSldViewPr>
      <p:cViewPr>
        <p:scale>
          <a:sx n="50" d="100"/>
          <a:sy n="50" d="100"/>
        </p:scale>
        <p:origin x="-10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5124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5124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r">
              <a:defRPr sz="1300"/>
            </a:lvl1pPr>
          </a:lstStyle>
          <a:p>
            <a:fld id="{2315EA0C-F9EA-4D95-BB04-F0B4A8C12069}" type="datetimeFigureOut">
              <a:rPr lang="id-ID" smtClean="0"/>
              <a:pPr/>
              <a:t>04/12/2013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120"/>
            <a:ext cx="4434999" cy="355124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6" y="6746120"/>
            <a:ext cx="4434999" cy="355124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r">
              <a:defRPr sz="1300"/>
            </a:lvl1pPr>
          </a:lstStyle>
          <a:p>
            <a:fld id="{C42117B7-C6EE-4EAA-9B42-4262A3586A16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5124"/>
          </a:xfrm>
          <a:prstGeom prst="rect">
            <a:avLst/>
          </a:prstGeom>
        </p:spPr>
        <p:txBody>
          <a:bodyPr vert="horz" wrap="square" lIns="95674" tIns="47837" rIns="95674" bIns="47837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5124"/>
          </a:xfrm>
          <a:prstGeom prst="rect">
            <a:avLst/>
          </a:prstGeom>
        </p:spPr>
        <p:txBody>
          <a:bodyPr vert="horz" wrap="square" lIns="95674" tIns="47837" rIns="95674" bIns="4783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A779BD3-68CB-4A30-83B3-734869DB1BE6}" type="datetimeFigureOut">
              <a:rPr lang="en-US"/>
              <a:pPr/>
              <a:t>12/4/2013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4" tIns="47837" rIns="95674" bIns="4783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3676"/>
            <a:ext cx="8187690" cy="3196114"/>
          </a:xfrm>
          <a:prstGeom prst="rect">
            <a:avLst/>
          </a:prstGeom>
        </p:spPr>
        <p:txBody>
          <a:bodyPr vert="horz" lIns="95674" tIns="47837" rIns="95674" bIns="4783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20"/>
            <a:ext cx="4434999" cy="355124"/>
          </a:xfrm>
          <a:prstGeom prst="rect">
            <a:avLst/>
          </a:prstGeom>
        </p:spPr>
        <p:txBody>
          <a:bodyPr vert="horz" wrap="square" lIns="95674" tIns="47837" rIns="95674" bIns="47837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6120"/>
            <a:ext cx="4434999" cy="355124"/>
          </a:xfrm>
          <a:prstGeom prst="rect">
            <a:avLst/>
          </a:prstGeom>
        </p:spPr>
        <p:txBody>
          <a:bodyPr vert="horz" wrap="square" lIns="95674" tIns="47837" rIns="95674" bIns="4783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F8B8875-C7AC-4F38-98E7-7A441BA7E52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8BCD7D-7AE3-4E35-AD36-77B2AF6154E6}" type="slidenum">
              <a:rPr lang="id-ID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smtClean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9B8808-C2A3-4346-B244-09A33C0E8B24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smtClean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6CC96DC-55BA-47A5-8003-25FCF9AF2AF8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smtClean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9B8808-C2A3-4346-B244-09A33C0E8B24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smtClean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9B8808-C2A3-4346-B244-09A33C0E8B24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smtClean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9B8808-C2A3-4346-B244-09A33C0E8B24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smtClean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9B8808-C2A3-4346-B244-09A33C0E8B24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smtClean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9B8808-C2A3-4346-B244-09A33C0E8B24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2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3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4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5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6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7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8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9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0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62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F59143-E5FC-4D5F-AB1E-FDDB76D459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cashreg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186F9-903F-4D20-8B8F-FC5B2788A4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cashreg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42BA86-DA99-4DB8-A60F-3FB22EEECF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cashreg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BE126-980F-46D2-81FA-2A8CA691DE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cashreg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9CFFAD-F1AF-4634-82F4-37D39FB31B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cashreg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83C9EB-907B-41BF-B86E-0F488AE6F6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cashreg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CEB4BA-4AC7-475F-AEFF-1430073C38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cashreg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ED8E5C-2D83-42CA-B803-3E6878EBB8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cashreg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42E11-9951-451B-B25D-C647DBFC38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cashreg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5E248-58AC-4973-AA46-9AA4F2C99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cashreg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BBB196-9967-48C8-AAF5-5DB61F58AF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cashreg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id-ID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5F28D6D-9E65-4535-AC79-E12E836B8D2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ransition>
    <p:sndAc>
      <p:stSnd>
        <p:snd r:embed="rId13" name="cashreg.wav"/>
      </p:stSnd>
    </p:sndAc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DCAC">
                <a:alpha val="46000"/>
              </a:srgbClr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838200"/>
          </a:xfrm>
          <a:noFill/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Operating Procedure (SOP)</a:t>
            </a:r>
            <a:endParaRPr lang="id-ID" sz="40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9144000" cy="5791200"/>
          </a:xfrm>
          <a:noFill/>
        </p:spPr>
        <p:txBody>
          <a:bodyPr/>
          <a:lstStyle/>
          <a:p>
            <a:pPr marR="0"/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Mohamad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Rojana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Hamdan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ST., MM.</a:t>
            </a:r>
          </a:p>
          <a:p>
            <a:pPr marR="0"/>
            <a:endParaRPr lang="id-ID" sz="800" b="1" dirty="0" smtClean="0">
              <a:solidFill>
                <a:schemeClr val="accent4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R="0">
              <a:spcBef>
                <a:spcPts val="0"/>
              </a:spcBef>
            </a:pPr>
            <a:r>
              <a:rPr lang="id-ID" sz="2400" b="1" dirty="0" smtClean="0">
                <a:solidFill>
                  <a:schemeClr val="accent4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Berpengalaman Sebagai Konsultan SOP di:</a:t>
            </a:r>
          </a:p>
          <a:p>
            <a:pPr marL="514350" marR="0" indent="-514350">
              <a:spcBef>
                <a:spcPts val="0"/>
              </a:spcBef>
              <a:buAutoNum type="arabicParenR"/>
            </a:pPr>
            <a:r>
              <a:rPr lang="id-ID" sz="2400" b="1" dirty="0" smtClean="0">
                <a:solidFill>
                  <a:schemeClr val="accent4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id-ID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id-ID" sz="2400" b="1" dirty="0" smtClean="0">
                <a:solidFill>
                  <a:schemeClr val="accent4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</a:t>
            </a:r>
          </a:p>
          <a:p>
            <a:pPr marL="514350" marR="0" indent="-514350">
              <a:spcBef>
                <a:spcPts val="0"/>
              </a:spcBef>
              <a:buAutoNum type="arabicParenR"/>
            </a:pPr>
            <a:r>
              <a:rPr lang="id-ID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Ranti Moslem Family</a:t>
            </a:r>
            <a:endParaRPr lang="id-ID" sz="2400" b="1" dirty="0" smtClean="0">
              <a:solidFill>
                <a:schemeClr val="accent4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marR="0" indent="-514350">
              <a:spcBef>
                <a:spcPts val="0"/>
              </a:spcBef>
              <a:buAutoNum type="arabicParenR"/>
            </a:pPr>
            <a:r>
              <a:rPr lang="id-ID" sz="2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 Permodalan </a:t>
            </a:r>
            <a:r>
              <a:rPr lang="id-ID" sz="2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Siak</a:t>
            </a:r>
          </a:p>
          <a:p>
            <a:pPr marL="514350" marR="0" indent="-514350">
              <a:spcBef>
                <a:spcPts val="0"/>
              </a:spcBef>
              <a:buAutoNum type="arabicParenR"/>
            </a:pPr>
            <a:r>
              <a:rPr lang="id-ID" sz="2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biMBA - AIUEO</a:t>
            </a:r>
            <a:endParaRPr lang="id-ID" sz="2400" b="1" dirty="0" smtClean="0">
              <a:solidFill>
                <a:schemeClr val="accent4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marR="0" indent="-514350">
              <a:spcBef>
                <a:spcPts val="0"/>
              </a:spcBef>
            </a:pPr>
            <a:r>
              <a:rPr lang="id-ID" sz="2400" b="1" dirty="0" smtClean="0">
                <a:solidFill>
                  <a:schemeClr val="accent4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etc.</a:t>
            </a:r>
          </a:p>
          <a:p>
            <a:pPr marL="514350" marR="0" indent="-514350"/>
            <a:endParaRPr lang="id-ID" sz="2400" b="1" dirty="0" smtClean="0">
              <a:solidFill>
                <a:schemeClr val="accent4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marR="0" indent="-514350">
              <a:spcBef>
                <a:spcPts val="0"/>
              </a:spcBef>
            </a:pPr>
            <a:r>
              <a:rPr lang="id-ID" sz="2400" b="1" dirty="0" smtClean="0">
                <a:solidFill>
                  <a:schemeClr val="accent4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 Solusi Bina Utama</a:t>
            </a:r>
          </a:p>
          <a:p>
            <a:pPr>
              <a:spcBef>
                <a:spcPts val="0"/>
              </a:spcBef>
            </a:pPr>
            <a:r>
              <a:rPr lang="en-US" sz="2400" b="1" dirty="0" smtClean="0"/>
              <a:t>Jl. </a:t>
            </a:r>
            <a:r>
              <a:rPr lang="id-ID" sz="2400" b="1" dirty="0" smtClean="0"/>
              <a:t>Pahlawan </a:t>
            </a:r>
            <a:r>
              <a:rPr lang="en-US" sz="2400" b="1" dirty="0" err="1" smtClean="0"/>
              <a:t>Komarudin</a:t>
            </a:r>
            <a:r>
              <a:rPr lang="en-US" sz="2400" b="1" dirty="0" smtClean="0"/>
              <a:t> II No 63 </a:t>
            </a:r>
            <a:endParaRPr lang="id-ID" sz="2400" dirty="0" smtClean="0"/>
          </a:p>
          <a:p>
            <a:pPr>
              <a:spcBef>
                <a:spcPts val="0"/>
              </a:spcBef>
            </a:pPr>
            <a:r>
              <a:rPr lang="en-US" sz="2400" b="1" dirty="0" smtClean="0"/>
              <a:t>Jakarta </a:t>
            </a:r>
            <a:r>
              <a:rPr lang="en-US" sz="2400" b="1" dirty="0" err="1" smtClean="0"/>
              <a:t>Timur</a:t>
            </a:r>
            <a:endParaRPr lang="id-ID" sz="2400" dirty="0" smtClean="0"/>
          </a:p>
          <a:p>
            <a:pPr>
              <a:spcBef>
                <a:spcPts val="0"/>
              </a:spcBef>
            </a:pPr>
            <a:r>
              <a:rPr lang="en-US" sz="2400" b="1" dirty="0" smtClean="0"/>
              <a:t> </a:t>
            </a:r>
            <a:r>
              <a:rPr lang="id-ID" sz="2400" b="1" dirty="0" smtClean="0"/>
              <a:t>021-4807678 (Office)</a:t>
            </a:r>
            <a:endParaRPr lang="id-ID" sz="2400" dirty="0" smtClean="0"/>
          </a:p>
          <a:p>
            <a:pPr>
              <a:spcBef>
                <a:spcPts val="0"/>
              </a:spcBef>
            </a:pPr>
            <a:r>
              <a:rPr lang="en-US" sz="2400" b="1" dirty="0" smtClean="0"/>
              <a:t>021</a:t>
            </a:r>
            <a:r>
              <a:rPr lang="id-ID" sz="2400" b="1" dirty="0" smtClean="0"/>
              <a:t>-</a:t>
            </a:r>
            <a:r>
              <a:rPr lang="en-US" sz="2400" b="1" dirty="0" smtClean="0"/>
              <a:t>4807678</a:t>
            </a:r>
            <a:r>
              <a:rPr lang="id-ID" sz="2400" b="1" dirty="0" smtClean="0"/>
              <a:t> (Fax)</a:t>
            </a:r>
            <a:endParaRPr lang="id-ID" sz="2400" dirty="0" smtClean="0"/>
          </a:p>
          <a:p>
            <a:pPr>
              <a:spcBef>
                <a:spcPts val="0"/>
              </a:spcBef>
            </a:pPr>
            <a:r>
              <a:rPr lang="id-ID" sz="2400" b="1" dirty="0" smtClean="0"/>
              <a:t>021-83316010 / </a:t>
            </a:r>
            <a:r>
              <a:rPr lang="en-US" sz="2400" b="1" dirty="0" smtClean="0"/>
              <a:t>085881153889 </a:t>
            </a:r>
            <a:r>
              <a:rPr lang="id-ID" sz="2400" b="1" dirty="0" smtClean="0"/>
              <a:t>(Mobile)</a:t>
            </a:r>
            <a:endParaRPr lang="id-ID" sz="2400" dirty="0" smtClean="0"/>
          </a:p>
          <a:p>
            <a:pPr marL="514350" marR="0" indent="-514350"/>
            <a:endParaRPr lang="id-ID" sz="2400" b="1" dirty="0" smtClean="0">
              <a:solidFill>
                <a:schemeClr val="accent4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marR="0" indent="-514350"/>
            <a:r>
              <a:rPr lang="id-ID" sz="2400" b="1" dirty="0" smtClean="0">
                <a:solidFill>
                  <a:schemeClr val="accent4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514350" marR="0" indent="-514350"/>
            <a:endParaRPr lang="id-ID" sz="2400" b="1" dirty="0" smtClean="0">
              <a:solidFill>
                <a:schemeClr val="accent4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edge/>
    <p:sndAc>
      <p:stSnd>
        <p:snd r:embed="rId3" name="cashreg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pPr marL="0" lvl="0" indent="17463"/>
            <a:r>
              <a:rPr lang="en-US" b="1" dirty="0" smtClean="0"/>
              <a:t>R</a:t>
            </a:r>
            <a:r>
              <a:rPr lang="id-ID" b="1" dirty="0" smtClean="0"/>
              <a:t>UANG LINGKUP SOP</a:t>
            </a:r>
            <a:endParaRPr lang="id-ID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0" indent="17463">
              <a:buNone/>
            </a:pPr>
            <a:r>
              <a:rPr lang="en-US" dirty="0" smtClean="0"/>
              <a:t> </a:t>
            </a:r>
            <a:endParaRPr lang="id-ID" sz="2000" dirty="0" smtClean="0"/>
          </a:p>
          <a:p>
            <a:pPr marL="0" indent="17463">
              <a:buNone/>
            </a:pPr>
            <a:r>
              <a:rPr lang="en-US" dirty="0" smtClean="0"/>
              <a:t>SOP </a:t>
            </a:r>
            <a:r>
              <a:rPr lang="en-US" dirty="0" err="1" smtClean="0"/>
              <a:t>melingkup</a:t>
            </a:r>
            <a:r>
              <a:rPr lang="id-ID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penyelenggaraan</a:t>
            </a:r>
            <a:r>
              <a:rPr lang="en-US" dirty="0" smtClean="0"/>
              <a:t> </a:t>
            </a:r>
            <a:r>
              <a:rPr lang="id-ID" dirty="0" smtClean="0"/>
              <a:t>kegiatan baik teknis maupun </a:t>
            </a:r>
            <a:r>
              <a:rPr lang="en-US" dirty="0" err="1" smtClean="0"/>
              <a:t>administra</a:t>
            </a:r>
            <a:r>
              <a:rPr lang="id-ID" dirty="0" smtClean="0"/>
              <a:t>t</a:t>
            </a:r>
            <a:r>
              <a:rPr lang="en-US" dirty="0" err="1" smtClean="0"/>
              <a:t>i</a:t>
            </a:r>
            <a:r>
              <a:rPr lang="id-ID" dirty="0" smtClean="0"/>
              <a:t>f</a:t>
            </a:r>
            <a:r>
              <a:rPr lang="en-US" dirty="0" smtClean="0"/>
              <a:t> </a:t>
            </a:r>
            <a:r>
              <a:rPr lang="id-ID" dirty="0" smtClean="0"/>
              <a:t>di lingkungan Perusahaan/ Organisasi,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Internal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 yang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unit-unit </a:t>
            </a:r>
            <a:r>
              <a:rPr lang="id-ID" smtClean="0"/>
              <a:t>kerja yang </a:t>
            </a:r>
            <a:r>
              <a:rPr lang="id-ID" dirty="0" smtClean="0"/>
              <a:t>ada di dalamnya</a:t>
            </a:r>
            <a:r>
              <a:rPr lang="en-US" dirty="0" smtClean="0"/>
              <a:t>.</a:t>
            </a:r>
            <a:endParaRPr lang="id-ID" dirty="0" smtClean="0"/>
          </a:p>
          <a:p>
            <a:pPr marL="0" indent="17463">
              <a:buNone/>
            </a:pPr>
            <a:endParaRPr lang="id-ID" sz="2000" dirty="0" smtClean="0"/>
          </a:p>
        </p:txBody>
      </p:sp>
    </p:spTree>
  </p:cSld>
  <p:clrMapOvr>
    <a:masterClrMapping/>
  </p:clrMapOvr>
  <p:transition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67000"/>
            <a:ext cx="9144000" cy="1143000"/>
          </a:xfrm>
        </p:spPr>
        <p:txBody>
          <a:bodyPr/>
          <a:lstStyle/>
          <a:p>
            <a:pPr indent="17463"/>
            <a:r>
              <a:rPr lang="id-ID" b="1" dirty="0" smtClean="0"/>
              <a:t>Teknik Menyusun SOP</a:t>
            </a:r>
            <a:endParaRPr lang="id-ID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1066800"/>
          </a:xfrm>
        </p:spPr>
        <p:txBody>
          <a:bodyPr/>
          <a:lstStyle/>
          <a:p>
            <a:pPr marL="0" indent="17463">
              <a:buNone/>
            </a:pPr>
            <a:endParaRPr lang="id-ID" sz="2000" dirty="0" smtClean="0"/>
          </a:p>
          <a:p>
            <a:pPr marL="0" indent="17463">
              <a:buNone/>
            </a:pPr>
            <a:endParaRPr lang="id-ID" sz="2000" dirty="0" smtClean="0"/>
          </a:p>
        </p:txBody>
      </p:sp>
    </p:spTree>
  </p:cSld>
  <p:clrMapOvr>
    <a:masterClrMapping/>
  </p:clrMapOvr>
  <p:transition spd="med">
    <p:dissolve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indent="17463"/>
            <a:r>
              <a:rPr lang="id-ID" b="1" dirty="0" smtClean="0"/>
              <a:t>Menetukan Format</a:t>
            </a:r>
            <a:endParaRPr lang="id-ID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1066800"/>
          </a:xfrm>
        </p:spPr>
        <p:txBody>
          <a:bodyPr/>
          <a:lstStyle/>
          <a:p>
            <a:pPr marL="0" indent="17463">
              <a:buNone/>
            </a:pPr>
            <a:endParaRPr lang="id-ID" sz="2000" dirty="0" smtClean="0"/>
          </a:p>
          <a:p>
            <a:pPr marL="0" indent="17463">
              <a:buNone/>
            </a:pPr>
            <a:endParaRPr lang="id-ID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bg1"/>
                </a:solidFill>
              </a:rPr>
              <a:t>Bentuk Format yang dipilih bisa dengan:</a:t>
            </a: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/>
                </a:solidFill>
              </a:rPr>
              <a:t>Mendisain sesuai kebutuhan</a:t>
            </a: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/>
                </a:solidFill>
              </a:rPr>
              <a:t>Mengadopsi dari pihak luar</a:t>
            </a:r>
          </a:p>
          <a:p>
            <a:pPr marL="457200" indent="-457200"/>
            <a:endParaRPr lang="id-ID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id-ID" sz="2400" b="1" dirty="0" smtClean="0">
                <a:solidFill>
                  <a:schemeClr val="bg1"/>
                </a:solidFill>
              </a:rPr>
              <a:t>Kelengkapan Dokumen SOP Umumnya:</a:t>
            </a:r>
            <a:endParaRPr lang="id-ID" sz="2400" b="1" dirty="0" smtClean="0">
              <a:solidFill>
                <a:schemeClr val="bg1"/>
              </a:solidFill>
            </a:endParaRPr>
          </a:p>
          <a:p>
            <a:pPr marL="457200" lvl="0" indent="-457200">
              <a:buFontTx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Halaman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Judul</a:t>
            </a:r>
            <a:r>
              <a:rPr lang="en-US" sz="2400" dirty="0" smtClean="0">
                <a:solidFill>
                  <a:schemeClr val="bg1"/>
                </a:solidFill>
              </a:rPr>
              <a:t> (Cover)</a:t>
            </a:r>
            <a:endParaRPr lang="id-ID" sz="2400" dirty="0" smtClean="0">
              <a:solidFill>
                <a:schemeClr val="bg1"/>
              </a:solidFill>
            </a:endParaRPr>
          </a:p>
          <a:p>
            <a:pPr marL="457200" lvl="0" indent="-457200">
              <a:buFontTx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Keputusan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Pimpinan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id-ID" sz="2400" dirty="0" smtClean="0">
                <a:solidFill>
                  <a:schemeClr val="bg1"/>
                </a:solidFill>
              </a:rPr>
              <a:t>Perusahaan/ Organisasi/ Lembaga (Lembar Pengesahan)</a:t>
            </a:r>
          </a:p>
          <a:p>
            <a:pPr marL="457200" lvl="0" indent="-457200">
              <a:buFontTx/>
              <a:buAutoNum type="arabicPeriod"/>
            </a:pPr>
            <a:r>
              <a:rPr lang="id-ID" sz="2400" dirty="0" smtClean="0">
                <a:solidFill>
                  <a:schemeClr val="bg1"/>
                </a:solidFill>
              </a:rPr>
              <a:t>Kata Pengantar</a:t>
            </a:r>
          </a:p>
          <a:p>
            <a:pPr marL="457200" lvl="0" indent="-457200">
              <a:buFontTx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Daftar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isi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dokumen</a:t>
            </a:r>
            <a:r>
              <a:rPr lang="id-ID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SOP</a:t>
            </a:r>
            <a:r>
              <a:rPr lang="id-ID" sz="2400" dirty="0" smtClean="0">
                <a:solidFill>
                  <a:schemeClr val="bg1"/>
                </a:solidFill>
              </a:rPr>
              <a:t> dan Daftar Lampiran</a:t>
            </a:r>
          </a:p>
          <a:p>
            <a:pPr marL="457200" lvl="0" indent="-457200">
              <a:buFontTx/>
              <a:buAutoNum type="arabicPeriod"/>
            </a:pPr>
            <a:r>
              <a:rPr lang="id-ID" sz="2400" dirty="0" smtClean="0">
                <a:solidFill>
                  <a:schemeClr val="bg1"/>
                </a:solidFill>
              </a:rPr>
              <a:t>Penjelasan Singkat Penggunaan</a:t>
            </a: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/>
                </a:solidFill>
              </a:rPr>
              <a:t>Kepala SOP</a:t>
            </a: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/>
                </a:solidFill>
              </a:rPr>
              <a:t>Uraian Prosedure</a:t>
            </a:r>
          </a:p>
        </p:txBody>
      </p:sp>
    </p:spTree>
  </p:cSld>
  <p:clrMapOvr>
    <a:masterClrMapping/>
  </p:clrMapOvr>
  <p:transition spd="med">
    <p:dissolve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371600"/>
          </a:xfrm>
        </p:spPr>
        <p:txBody>
          <a:bodyPr/>
          <a:lstStyle/>
          <a:p>
            <a:pPr indent="17463"/>
            <a:r>
              <a:rPr lang="id-ID" b="1" dirty="0" smtClean="0"/>
              <a:t>Pengumpulan Informasi</a:t>
            </a:r>
            <a:endParaRPr lang="id-ID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1894344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Teknik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pengumpul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informasi</a:t>
            </a:r>
            <a:r>
              <a:rPr lang="id-ID" sz="2800" b="1" dirty="0" smtClean="0">
                <a:solidFill>
                  <a:schemeClr val="bg1"/>
                </a:solidFill>
              </a:rPr>
              <a:t>:</a:t>
            </a:r>
          </a:p>
          <a:p>
            <a:endParaRPr lang="id-ID" sz="2800" dirty="0" smtClean="0">
              <a:solidFill>
                <a:schemeClr val="bg1"/>
              </a:solidFill>
            </a:endParaRPr>
          </a:p>
          <a:p>
            <a:r>
              <a:rPr lang="id-ID" sz="2800" b="1" dirty="0" smtClean="0">
                <a:solidFill>
                  <a:srgbClr val="FF0000"/>
                </a:solidFill>
              </a:rPr>
              <a:t>1)</a:t>
            </a:r>
            <a:r>
              <a:rPr lang="en-US" sz="2800" b="1" dirty="0" err="1" smtClean="0">
                <a:solidFill>
                  <a:srgbClr val="FF0000"/>
                </a:solidFill>
              </a:rPr>
              <a:t>Teknik</a:t>
            </a:r>
            <a:r>
              <a:rPr lang="en-US" sz="2800" b="1" dirty="0" smtClean="0">
                <a:solidFill>
                  <a:srgbClr val="FF0000"/>
                </a:solidFill>
              </a:rPr>
              <a:t> brainstorming</a:t>
            </a:r>
            <a:endParaRPr lang="id-ID" sz="2800" dirty="0" smtClean="0">
              <a:solidFill>
                <a:srgbClr val="FF0000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Teknik</a:t>
            </a:r>
            <a:r>
              <a:rPr lang="en-US" sz="2800" dirty="0" smtClean="0">
                <a:solidFill>
                  <a:schemeClr val="bg1"/>
                </a:solidFill>
              </a:rPr>
              <a:t> brainstorming, </a:t>
            </a:r>
            <a:r>
              <a:rPr lang="en-US" sz="2800" dirty="0" err="1" smtClean="0">
                <a:solidFill>
                  <a:schemeClr val="bg1"/>
                </a:solidFill>
              </a:rPr>
              <a:t>biasanya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dilakukan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pada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kondisi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dimana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tim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tidak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memiliki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cukup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informasi</a:t>
            </a:r>
            <a:r>
              <a:rPr lang="en-US" sz="2800" dirty="0" smtClean="0">
                <a:solidFill>
                  <a:schemeClr val="bg1"/>
                </a:solidFill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</a:rPr>
              <a:t>diperlukan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dalam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pengembangan</a:t>
            </a:r>
            <a:r>
              <a:rPr lang="en-US" sz="2800" dirty="0" smtClean="0">
                <a:solidFill>
                  <a:schemeClr val="bg1"/>
                </a:solidFill>
              </a:rPr>
              <a:t> SOP. </a:t>
            </a:r>
            <a:endParaRPr lang="id-ID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dissolve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pPr indent="17463"/>
            <a:r>
              <a:rPr lang="id-ID" b="1" dirty="0" smtClean="0"/>
              <a:t>Pengumpulan Informasi</a:t>
            </a:r>
            <a:endParaRPr lang="id-ID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1066800"/>
          </a:xfrm>
        </p:spPr>
        <p:txBody>
          <a:bodyPr/>
          <a:lstStyle/>
          <a:p>
            <a:pPr marL="0" indent="17463">
              <a:buNone/>
            </a:pPr>
            <a:endParaRPr lang="id-ID" sz="2000" dirty="0" smtClean="0"/>
          </a:p>
          <a:p>
            <a:pPr marL="0" indent="17463">
              <a:buNone/>
            </a:pPr>
            <a:endParaRPr lang="id-ID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>
                <a:solidFill>
                  <a:srgbClr val="FF0000"/>
                </a:solidFill>
              </a:rPr>
              <a:t>2) T</a:t>
            </a:r>
            <a:r>
              <a:rPr lang="en-US" sz="2800" b="1" dirty="0" err="1" smtClean="0">
                <a:solidFill>
                  <a:srgbClr val="FF0000"/>
                </a:solidFill>
              </a:rPr>
              <a:t>eknik</a:t>
            </a:r>
            <a:r>
              <a:rPr lang="en-US" sz="2800" b="1" dirty="0" smtClean="0">
                <a:solidFill>
                  <a:srgbClr val="FF0000"/>
                </a:solidFill>
              </a:rPr>
              <a:t> focus group discussion</a:t>
            </a:r>
            <a:endParaRPr lang="id-ID" sz="2800" dirty="0" smtClean="0">
              <a:solidFill>
                <a:srgbClr val="FF0000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Teknik</a:t>
            </a:r>
            <a:r>
              <a:rPr lang="en-US" sz="2800" dirty="0" smtClean="0">
                <a:solidFill>
                  <a:schemeClr val="bg1"/>
                </a:solidFill>
              </a:rPr>
              <a:t> focus group discussion </a:t>
            </a:r>
            <a:r>
              <a:rPr lang="en-US" sz="2800" dirty="0" err="1" smtClean="0">
                <a:solidFill>
                  <a:schemeClr val="bg1"/>
                </a:solidFill>
              </a:rPr>
              <a:t>dilakukan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jika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tim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telah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memiliki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informasi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prosedur-prosedur</a:t>
            </a:r>
            <a:r>
              <a:rPr lang="en-US" sz="2800" dirty="0" smtClean="0">
                <a:solidFill>
                  <a:schemeClr val="bg1"/>
                </a:solidFill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</a:rPr>
              <a:t>akan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distandarkan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tetapi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ingin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lebih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mendalaminya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dari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orang-orang</a:t>
            </a:r>
            <a:r>
              <a:rPr lang="en-US" sz="2800" dirty="0" smtClean="0">
                <a:solidFill>
                  <a:schemeClr val="bg1"/>
                </a:solidFill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</a:rPr>
              <a:t>dianggap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menguasai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secara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teknis</a:t>
            </a:r>
            <a:r>
              <a:rPr lang="id-ID" sz="28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 spd="med">
    <p:dissolve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pPr indent="17463"/>
            <a:r>
              <a:rPr lang="id-ID" b="1" dirty="0" smtClean="0"/>
              <a:t>Pengumpulan Informasi</a:t>
            </a:r>
            <a:endParaRPr lang="id-ID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1066800"/>
          </a:xfrm>
        </p:spPr>
        <p:txBody>
          <a:bodyPr/>
          <a:lstStyle/>
          <a:p>
            <a:pPr marL="0" indent="17463">
              <a:buNone/>
            </a:pPr>
            <a:endParaRPr lang="id-ID" sz="2000" dirty="0" smtClean="0"/>
          </a:p>
          <a:p>
            <a:pPr marL="0" indent="17463">
              <a:buNone/>
            </a:pPr>
            <a:endParaRPr lang="id-ID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>
                <a:solidFill>
                  <a:srgbClr val="FF0000"/>
                </a:solidFill>
              </a:rPr>
              <a:t>3) </a:t>
            </a:r>
            <a:r>
              <a:rPr lang="en-US" sz="2800" b="1" dirty="0" err="1" smtClean="0">
                <a:solidFill>
                  <a:srgbClr val="FF0000"/>
                </a:solidFill>
              </a:rPr>
              <a:t>Teknik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wawancara</a:t>
            </a:r>
            <a:endParaRPr lang="id-ID" sz="2800" dirty="0" smtClean="0">
              <a:solidFill>
                <a:srgbClr val="FF0000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Teknik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wawancara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dilakukan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jika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tim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ingin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mendapatkan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informasi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secara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mendalam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dari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seorang</a:t>
            </a:r>
            <a:r>
              <a:rPr lang="en-US" sz="2800" dirty="0" smtClean="0">
                <a:solidFill>
                  <a:schemeClr val="bg1"/>
                </a:solidFill>
              </a:rPr>
              <a:t> key informant, </a:t>
            </a:r>
            <a:r>
              <a:rPr lang="en-US" sz="2800" dirty="0" err="1" smtClean="0">
                <a:solidFill>
                  <a:schemeClr val="bg1"/>
                </a:solidFill>
              </a:rPr>
              <a:t>yaitu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orang</a:t>
            </a:r>
            <a:r>
              <a:rPr lang="en-US" sz="2800" dirty="0" smtClean="0">
                <a:solidFill>
                  <a:schemeClr val="bg1"/>
                </a:solidFill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</a:rPr>
              <a:t>menguasai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secara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teknis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berkaitan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dengan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prosedur-prosedur</a:t>
            </a:r>
            <a:r>
              <a:rPr lang="en-US" sz="2800" dirty="0" smtClean="0">
                <a:solidFill>
                  <a:schemeClr val="bg1"/>
                </a:solidFill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</a:rPr>
              <a:t>akan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distandarkan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id-ID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dissolve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pPr indent="17463"/>
            <a:r>
              <a:rPr lang="id-ID" b="1" dirty="0" smtClean="0"/>
              <a:t>Pengumpulan Informasi</a:t>
            </a:r>
            <a:endParaRPr lang="id-ID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1066800"/>
          </a:xfrm>
        </p:spPr>
        <p:txBody>
          <a:bodyPr/>
          <a:lstStyle/>
          <a:p>
            <a:pPr marL="0" indent="17463">
              <a:buNone/>
            </a:pPr>
            <a:endParaRPr lang="id-ID" sz="2000" dirty="0" smtClean="0"/>
          </a:p>
          <a:p>
            <a:pPr marL="0" indent="17463">
              <a:buNone/>
            </a:pPr>
            <a:endParaRPr lang="id-ID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07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>
                <a:solidFill>
                  <a:srgbClr val="FF0000"/>
                </a:solidFill>
              </a:rPr>
              <a:t>4) </a:t>
            </a:r>
            <a:r>
              <a:rPr lang="en-US" sz="2800" b="1" dirty="0" err="1" smtClean="0">
                <a:solidFill>
                  <a:srgbClr val="FF0000"/>
                </a:solidFill>
              </a:rPr>
              <a:t>Teknik</a:t>
            </a:r>
            <a:r>
              <a:rPr lang="en-US" sz="2800" b="1" dirty="0" smtClean="0">
                <a:solidFill>
                  <a:srgbClr val="FF0000"/>
                </a:solidFill>
              </a:rPr>
              <a:t> survey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endParaRPr lang="id-ID" sz="2800" dirty="0" smtClean="0">
              <a:solidFill>
                <a:srgbClr val="FF0000"/>
              </a:solidFill>
            </a:endParaRPr>
          </a:p>
          <a:p>
            <a:r>
              <a:rPr lang="id-ID" sz="2800" dirty="0" smtClean="0">
                <a:solidFill>
                  <a:schemeClr val="bg1"/>
                </a:solidFill>
              </a:rPr>
              <a:t>Tekinik survey </a:t>
            </a:r>
            <a:r>
              <a:rPr lang="en-US" sz="2800" dirty="0" err="1" smtClean="0">
                <a:solidFill>
                  <a:schemeClr val="bg1"/>
                </a:solidFill>
              </a:rPr>
              <a:t>dilakukan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jika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tim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ingin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memperoleh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informasi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dari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id-ID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sejumlah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besar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orang</a:t>
            </a:r>
            <a:r>
              <a:rPr lang="en-US" sz="2800" dirty="0" smtClean="0">
                <a:solidFill>
                  <a:schemeClr val="bg1"/>
                </a:solidFill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</a:rPr>
              <a:t>terkait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dengan</a:t>
            </a:r>
            <a:r>
              <a:rPr lang="id-ID" sz="2800" dirty="0" smtClean="0">
                <a:solidFill>
                  <a:schemeClr val="bg1"/>
                </a:solidFill>
              </a:rPr>
              <a:t> prosedur</a:t>
            </a:r>
            <a:r>
              <a:rPr lang="id-ID" sz="24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 spd="med">
    <p:dissolve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pPr indent="17463"/>
            <a:r>
              <a:rPr lang="id-ID" b="1" dirty="0" smtClean="0"/>
              <a:t>Pengumpulan Informasi</a:t>
            </a:r>
            <a:endParaRPr lang="id-ID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1066800"/>
          </a:xfrm>
        </p:spPr>
        <p:txBody>
          <a:bodyPr/>
          <a:lstStyle/>
          <a:p>
            <a:pPr marL="0" indent="17463">
              <a:buNone/>
            </a:pPr>
            <a:endParaRPr lang="id-ID" sz="2000" dirty="0" smtClean="0"/>
          </a:p>
          <a:p>
            <a:pPr marL="0" indent="17463">
              <a:buNone/>
            </a:pPr>
            <a:endParaRPr lang="id-ID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rgbClr val="FF0000"/>
                </a:solidFill>
              </a:rPr>
              <a:t>5) </a:t>
            </a:r>
            <a:r>
              <a:rPr lang="en-US" sz="2400" b="1" dirty="0" err="1" smtClean="0">
                <a:solidFill>
                  <a:srgbClr val="FF0000"/>
                </a:solidFill>
              </a:rPr>
              <a:t>Teknik</a:t>
            </a:r>
            <a:r>
              <a:rPr lang="en-US" sz="2400" b="1" dirty="0" smtClean="0">
                <a:solidFill>
                  <a:srgbClr val="FF0000"/>
                </a:solidFill>
              </a:rPr>
              <a:t> benchmark</a:t>
            </a:r>
            <a:endParaRPr lang="id-ID" sz="2400" dirty="0" smtClean="0">
              <a:solidFill>
                <a:srgbClr val="FF0000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Teknik</a:t>
            </a:r>
            <a:r>
              <a:rPr lang="en-US" sz="2400" dirty="0" smtClean="0">
                <a:solidFill>
                  <a:schemeClr val="bg1"/>
                </a:solidFill>
              </a:rPr>
              <a:t> benchmark </a:t>
            </a:r>
            <a:r>
              <a:rPr lang="en-US" sz="2400" dirty="0" err="1" smtClean="0">
                <a:solidFill>
                  <a:schemeClr val="bg1"/>
                </a:solidFill>
              </a:rPr>
              <a:t>dilakukan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jika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tim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memandang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bahwa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terdapat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banyak</a:t>
            </a:r>
            <a:r>
              <a:rPr lang="en-US" sz="2400" dirty="0" smtClean="0">
                <a:solidFill>
                  <a:schemeClr val="bg1"/>
                </a:solidFill>
              </a:rPr>
              <a:t> unit </a:t>
            </a:r>
            <a:r>
              <a:rPr lang="en-US" sz="2400" dirty="0" err="1" smtClean="0">
                <a:solidFill>
                  <a:schemeClr val="bg1"/>
                </a:solidFill>
              </a:rPr>
              <a:t>sejenis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sudah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memiliki</a:t>
            </a:r>
            <a:r>
              <a:rPr lang="en-US" sz="2400" dirty="0" smtClean="0">
                <a:solidFill>
                  <a:schemeClr val="bg1"/>
                </a:solidFill>
              </a:rPr>
              <a:t> SOP </a:t>
            </a:r>
            <a:r>
              <a:rPr lang="en-US" sz="2400" dirty="0" err="1" smtClean="0">
                <a:solidFill>
                  <a:schemeClr val="bg1"/>
                </a:solidFill>
              </a:rPr>
              <a:t>dapat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dijadikan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contoh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untuk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pengembangan</a:t>
            </a:r>
            <a:r>
              <a:rPr lang="en-US" sz="2400" dirty="0" smtClean="0">
                <a:solidFill>
                  <a:schemeClr val="bg1"/>
                </a:solidFill>
              </a:rPr>
              <a:t> SOP</a:t>
            </a:r>
            <a:r>
              <a:rPr lang="id-ID" sz="2400" dirty="0" smtClean="0">
                <a:solidFill>
                  <a:schemeClr val="bg1"/>
                </a:solidFill>
              </a:rPr>
              <a:t>.</a:t>
            </a:r>
            <a:endParaRPr lang="id-ID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dissolve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pPr indent="17463"/>
            <a:r>
              <a:rPr lang="id-ID" b="1" dirty="0" smtClean="0"/>
              <a:t>Pengumpulan Informasi</a:t>
            </a:r>
            <a:endParaRPr lang="id-ID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1066800"/>
          </a:xfrm>
        </p:spPr>
        <p:txBody>
          <a:bodyPr/>
          <a:lstStyle/>
          <a:p>
            <a:pPr marL="0" indent="17463">
              <a:buNone/>
            </a:pPr>
            <a:endParaRPr lang="id-ID" sz="2000" dirty="0" smtClean="0"/>
          </a:p>
          <a:p>
            <a:pPr marL="0" indent="17463">
              <a:buNone/>
            </a:pPr>
            <a:endParaRPr lang="id-ID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rgbClr val="FF0000"/>
                </a:solidFill>
              </a:rPr>
              <a:t>6) </a:t>
            </a:r>
            <a:r>
              <a:rPr lang="en-US" sz="2400" b="1" dirty="0" err="1" smtClean="0">
                <a:solidFill>
                  <a:srgbClr val="FF0000"/>
                </a:solidFill>
              </a:rPr>
              <a:t>Telaahan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dokumen</a:t>
            </a:r>
            <a:endParaRPr lang="id-ID" sz="2400" dirty="0" smtClean="0">
              <a:solidFill>
                <a:srgbClr val="FF0000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Telaah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dokumen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dilakukan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untuk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memperoleh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informasi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sekunder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dari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dokumen-dokumen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pemerintah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berkaitan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dengan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peraturan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perundangan-undangan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terkait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dengan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prosedur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akan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distandarkan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id-ID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dissolve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7400"/>
            <a:ext cx="9144000" cy="838200"/>
          </a:xfrm>
        </p:spPr>
        <p:txBody>
          <a:bodyPr/>
          <a:lstStyle/>
          <a:p>
            <a:pPr indent="17463"/>
            <a:r>
              <a:rPr lang="id-ID" b="1" dirty="0" smtClean="0"/>
              <a:t>Tahapan Praktek Menyusun SOP</a:t>
            </a:r>
            <a:endParaRPr lang="id-ID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1066800"/>
          </a:xfrm>
        </p:spPr>
        <p:txBody>
          <a:bodyPr/>
          <a:lstStyle/>
          <a:p>
            <a:pPr marL="0" indent="17463">
              <a:buNone/>
            </a:pPr>
            <a:endParaRPr lang="id-ID" sz="2000" dirty="0" smtClean="0"/>
          </a:p>
          <a:p>
            <a:pPr marL="0" indent="17463">
              <a:buNone/>
            </a:pPr>
            <a:endParaRPr lang="id-ID" sz="2000" dirty="0" smtClean="0"/>
          </a:p>
        </p:txBody>
      </p:sp>
    </p:spTree>
  </p:cSld>
  <p:clrMapOvr>
    <a:masterClrMapping/>
  </p:clrMapOvr>
  <p:transition spd="med">
    <p:dissolve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id-ID" sz="4000" b="1" dirty="0" smtClean="0">
                <a:solidFill>
                  <a:srgbClr val="FF0000"/>
                </a:solidFill>
                <a:latin typeface="Century Gothic" pitchFamily="34" charset="0"/>
              </a:rPr>
              <a:t>APA ITU STANDARD OPERATING PRO</a:t>
            </a:r>
            <a:r>
              <a:rPr lang="en-US" sz="4000" b="1" dirty="0" smtClean="0">
                <a:solidFill>
                  <a:srgbClr val="FF0000"/>
                </a:solidFill>
                <a:latin typeface="Century Gothic" pitchFamily="34" charset="0"/>
              </a:rPr>
              <a:t>C</a:t>
            </a:r>
            <a:r>
              <a:rPr lang="id-ID" sz="4000" b="1" dirty="0" smtClean="0">
                <a:solidFill>
                  <a:srgbClr val="FF0000"/>
                </a:solidFill>
                <a:latin typeface="Century Gothic" pitchFamily="34" charset="0"/>
              </a:rPr>
              <a:t>EDURE (SOP)?</a:t>
            </a:r>
            <a:endParaRPr lang="en-US" sz="4000" b="1" dirty="0" smtClean="0">
              <a:solidFill>
                <a:srgbClr val="FF0000"/>
              </a:solidFill>
              <a:latin typeface="Century Gothic" pitchFamily="34" charset="0"/>
            </a:endParaRP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5257800"/>
            <a:ext cx="1905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57401"/>
            <a:ext cx="8610600" cy="3200399"/>
          </a:xfrm>
        </p:spPr>
        <p:txBody>
          <a:bodyPr/>
          <a:lstStyle/>
          <a:p>
            <a:pPr marL="79375" indent="17463" eaLnBrk="1" hangingPunct="1">
              <a:buFontTx/>
              <a:buNone/>
            </a:pPr>
            <a:r>
              <a:rPr lang="id-ID" b="1" dirty="0" smtClean="0">
                <a:solidFill>
                  <a:srgbClr val="FFFF00"/>
                </a:solidFill>
              </a:rPr>
              <a:t>Secara Umum:</a:t>
            </a:r>
          </a:p>
          <a:p>
            <a:pPr marL="79375" indent="17463" eaLnBrk="1" hangingPunct="1">
              <a:buFontTx/>
              <a:buNone/>
            </a:pPr>
            <a:r>
              <a:rPr lang="en-US" i="1" dirty="0" smtClean="0">
                <a:solidFill>
                  <a:srgbClr val="FF0000"/>
                </a:solidFill>
              </a:rPr>
              <a:t>Standard Operating Procedures</a:t>
            </a:r>
            <a:r>
              <a:rPr lang="en-US" dirty="0" smtClean="0">
                <a:solidFill>
                  <a:srgbClr val="FF0000"/>
                </a:solidFill>
              </a:rPr>
              <a:t> (SOP)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id-ID" dirty="0" smtClean="0"/>
              <a:t>suatu paket proses kerja dengan langkah-langkah yang di-standar-kan dan harus diikuti agar tujuan </a:t>
            </a:r>
            <a:r>
              <a:rPr lang="id-ID" dirty="0" smtClean="0"/>
              <a:t>perusahaan/ organisasi </a:t>
            </a:r>
            <a:r>
              <a:rPr lang="id-ID" dirty="0" smtClean="0"/>
              <a:t>dapat tercapai.</a:t>
            </a:r>
          </a:p>
        </p:txBody>
      </p:sp>
    </p:spTree>
  </p:cSld>
  <p:clrMapOvr>
    <a:masterClrMapping/>
  </p:clrMapOvr>
  <p:transition>
    <p:dissolve/>
    <p:sndAc>
      <p:stSnd>
        <p:snd r:embed="rId3" name="cashreg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447800"/>
          </a:xfrm>
        </p:spPr>
        <p:txBody>
          <a:bodyPr/>
          <a:lstStyle/>
          <a:p>
            <a:pPr indent="17463"/>
            <a:r>
              <a:rPr lang="id-ID" b="1" dirty="0" smtClean="0"/>
              <a:t>1. Menghimpun Informasi dan Menyusun Uraian Prosedur</a:t>
            </a:r>
            <a:endParaRPr lang="id-ID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5105400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1746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d-ID" sz="2000" kern="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Catatan:</a:t>
            </a:r>
            <a:endParaRPr kumimoji="0" lang="id-ID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1746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d-ID" sz="20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Kalimat prosedur </a:t>
            </a:r>
            <a:r>
              <a:rPr kumimoji="0" lang="id-ID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menggunakan kalimat aktif</a:t>
            </a:r>
          </a:p>
          <a:p>
            <a:pPr marL="0" marR="0" lvl="0" indent="1746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Antar </a:t>
            </a:r>
            <a:r>
              <a:rPr kumimoji="0" lang="id-ID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kalimat</a:t>
            </a:r>
            <a:r>
              <a:rPr kumimoji="0" lang="id-ID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prosedur pertama, kedua dan seterusnya saling terkait dan mengalir.</a:t>
            </a:r>
          </a:p>
          <a:p>
            <a:pPr marL="0" marR="0" lvl="0" indent="1746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d-ID" sz="2000" kern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Pelaksana aktivitas</a:t>
            </a:r>
            <a:r>
              <a:rPr lang="id-ID" sz="20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d-ID" sz="2000" kern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pertama ditempatkan di kolom</a:t>
            </a:r>
            <a:r>
              <a:rPr lang="id-ID" sz="20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paling kiri.</a:t>
            </a:r>
            <a:endParaRPr kumimoji="0" lang="id-ID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90800"/>
            <a:ext cx="9144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304800" y="1371600"/>
            <a:ext cx="3124200" cy="1066800"/>
          </a:xfrm>
          <a:prstGeom prst="wedgeRoundRectCallout">
            <a:avLst>
              <a:gd name="adj1" fmla="val -28055"/>
              <a:gd name="adj2" fmla="val 1407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 smtClean="0">
                <a:solidFill>
                  <a:schemeClr val="tx1"/>
                </a:solidFill>
              </a:rPr>
              <a:t>Mengisi aktivitas prosedur dari hasil FGD, wawancara atau diskusi dengan Narasumber.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733800" y="1447800"/>
            <a:ext cx="2667000" cy="914400"/>
          </a:xfrm>
          <a:prstGeom prst="wedgeRoundRectCallout">
            <a:avLst>
              <a:gd name="adj1" fmla="val -72365"/>
              <a:gd name="adj2" fmla="val 1563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 smtClean="0">
                <a:solidFill>
                  <a:schemeClr val="tx1"/>
                </a:solidFill>
              </a:rPr>
              <a:t>Menandai pelaksana prosedur/ aktivitas. 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086600" y="1752600"/>
            <a:ext cx="1905000" cy="685800"/>
          </a:xfrm>
          <a:prstGeom prst="wedgeRoundRectCallout">
            <a:avLst>
              <a:gd name="adj1" fmla="val -8564"/>
              <a:gd name="adj2" fmla="val 912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 smtClean="0">
                <a:solidFill>
                  <a:schemeClr val="tx1"/>
                </a:solidFill>
              </a:rPr>
              <a:t>Mengisi kolom mutu baku.</a:t>
            </a:r>
            <a:endParaRPr lang="id-ID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447800"/>
          </a:xfrm>
        </p:spPr>
        <p:txBody>
          <a:bodyPr/>
          <a:lstStyle/>
          <a:p>
            <a:pPr indent="17463"/>
            <a:r>
              <a:rPr lang="id-ID" b="1" dirty="0" smtClean="0"/>
              <a:t>2. Menentukan Simbol Flowchart SOP</a:t>
            </a:r>
            <a:endParaRPr lang="id-ID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895600"/>
            <a:ext cx="914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304800" y="1371600"/>
            <a:ext cx="3124200" cy="1066800"/>
          </a:xfrm>
          <a:prstGeom prst="wedgeRoundRectCallout">
            <a:avLst>
              <a:gd name="adj1" fmla="val -22734"/>
              <a:gd name="adj2" fmla="val 1607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 smtClean="0">
                <a:solidFill>
                  <a:schemeClr val="tx1"/>
                </a:solidFill>
              </a:rPr>
              <a:t>Menentukan jenis aktivitas dari tiap proses yang ditulis (proses, decission, dokumen, dll)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733800" y="1447800"/>
            <a:ext cx="3962400" cy="1066800"/>
          </a:xfrm>
          <a:prstGeom prst="wedgeRoundRectCallout">
            <a:avLst>
              <a:gd name="adj1" fmla="val -48373"/>
              <a:gd name="adj2" fmla="val 1600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 smtClean="0">
                <a:solidFill>
                  <a:schemeClr val="tx1"/>
                </a:solidFill>
              </a:rPr>
              <a:t>SOP diawali “start/ mulai” dan diakhiri “end/selesai” dengan simbol yang sama, integrator/ kapsul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105400" y="3200400"/>
            <a:ext cx="2209800" cy="838200"/>
          </a:xfrm>
          <a:prstGeom prst="wedgeRoundRectCallout">
            <a:avLst>
              <a:gd name="adj1" fmla="val -69440"/>
              <a:gd name="adj2" fmla="val 1759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b="1" dirty="0" smtClean="0">
                <a:solidFill>
                  <a:schemeClr val="tx1"/>
                </a:solidFill>
              </a:rPr>
              <a:t>Rangkaian untuk proses yang disertai dokumen</a:t>
            </a:r>
            <a:endParaRPr lang="id-ID" sz="1600" b="1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257800" y="4953000"/>
            <a:ext cx="2209800" cy="914400"/>
          </a:xfrm>
          <a:prstGeom prst="wedgeRoundRectCallout">
            <a:avLst>
              <a:gd name="adj1" fmla="val -116193"/>
              <a:gd name="adj2" fmla="val 824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b="1" dirty="0" smtClean="0">
                <a:solidFill>
                  <a:schemeClr val="tx1"/>
                </a:solidFill>
              </a:rPr>
              <a:t>Rangkaian simbol untuk decission yang disertai dokumen</a:t>
            </a:r>
            <a:endParaRPr lang="id-ID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pPr indent="17463"/>
            <a:r>
              <a:rPr lang="id-ID" b="1" dirty="0" smtClean="0"/>
              <a:t>3. Simbol Flowchart Terangkai Lengkap</a:t>
            </a:r>
            <a:endParaRPr lang="id-ID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46127"/>
            <a:ext cx="9144000" cy="491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ular Callout 10"/>
          <p:cNvSpPr/>
          <p:nvPr/>
        </p:nvSpPr>
        <p:spPr>
          <a:xfrm>
            <a:off x="457200" y="1066800"/>
            <a:ext cx="3124200" cy="609600"/>
          </a:xfrm>
          <a:prstGeom prst="wedgeRoundRectCallout">
            <a:avLst>
              <a:gd name="adj1" fmla="val -24634"/>
              <a:gd name="adj2" fmla="val 3511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 smtClean="0">
                <a:solidFill>
                  <a:schemeClr val="tx1"/>
                </a:solidFill>
              </a:rPr>
              <a:t>Kolom aktivitas terisi semua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886200" y="914400"/>
            <a:ext cx="2667000" cy="914400"/>
          </a:xfrm>
          <a:prstGeom prst="wedgeRoundRectCallout">
            <a:avLst>
              <a:gd name="adj1" fmla="val -72365"/>
              <a:gd name="adj2" fmla="val 1563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 smtClean="0">
                <a:solidFill>
                  <a:schemeClr val="tx1"/>
                </a:solidFill>
              </a:rPr>
              <a:t>Flowchart pelaksana terangkai lengkap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239000" y="838200"/>
            <a:ext cx="1905000" cy="1066800"/>
          </a:xfrm>
          <a:prstGeom prst="wedgeRoundRectCallout">
            <a:avLst>
              <a:gd name="adj1" fmla="val -67161"/>
              <a:gd name="adj2" fmla="val 1916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 smtClean="0">
                <a:solidFill>
                  <a:schemeClr val="tx1"/>
                </a:solidFill>
              </a:rPr>
              <a:t>Kolom mutu baku terisi lengkap</a:t>
            </a:r>
            <a:endParaRPr lang="id-ID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pPr indent="17463"/>
            <a:r>
              <a:rPr lang="id-ID" b="1" dirty="0" smtClean="0"/>
              <a:t>4. Melengkapi Kepala SOP</a:t>
            </a:r>
            <a:endParaRPr lang="id-ID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438400"/>
            <a:ext cx="7696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ular Callout 10"/>
          <p:cNvSpPr/>
          <p:nvPr/>
        </p:nvSpPr>
        <p:spPr>
          <a:xfrm>
            <a:off x="457200" y="1066800"/>
            <a:ext cx="3124200" cy="609600"/>
          </a:xfrm>
          <a:prstGeom prst="wedgeRoundRectCallout">
            <a:avLst>
              <a:gd name="adj1" fmla="val -15511"/>
              <a:gd name="adj2" fmla="val 4485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b="1" dirty="0" smtClean="0">
                <a:solidFill>
                  <a:schemeClr val="tx1"/>
                </a:solidFill>
              </a:rPr>
              <a:t>Sebutkan dasar hukum penting utk kegiatan SOP yg dimaksud</a:t>
            </a:r>
            <a:endParaRPr lang="id-ID" sz="1400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733800" y="914400"/>
            <a:ext cx="2667000" cy="914400"/>
          </a:xfrm>
          <a:prstGeom prst="wedgeRoundRectCallout">
            <a:avLst>
              <a:gd name="adj1" fmla="val 27375"/>
              <a:gd name="adj2" fmla="val 2978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b="1" dirty="0" smtClean="0">
                <a:solidFill>
                  <a:schemeClr val="tx1"/>
                </a:solidFill>
              </a:rPr>
              <a:t>Sebutkan kualifikasi yang dibutuhkan tiap pelaksana untuk mampu melakukan aktivitasnya (umumnya KPI)</a:t>
            </a:r>
            <a:endParaRPr lang="id-ID" sz="14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705600" y="838200"/>
            <a:ext cx="2438400" cy="1066800"/>
          </a:xfrm>
          <a:prstGeom prst="wedgeRoundRectCallout">
            <a:avLst>
              <a:gd name="adj1" fmla="val -81655"/>
              <a:gd name="adj2" fmla="val 3720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b="1" dirty="0" smtClean="0">
                <a:solidFill>
                  <a:schemeClr val="tx1"/>
                </a:solidFill>
              </a:rPr>
              <a:t>Sebutkan perlengkapan utama yang dibutuhkan pelaksana dalam menjalankan aktivitas SOP ini</a:t>
            </a:r>
            <a:endParaRPr lang="id-ID" sz="1400" b="1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981200" y="1905000"/>
            <a:ext cx="3124200" cy="609600"/>
          </a:xfrm>
          <a:prstGeom prst="wedgeRoundRectCallout">
            <a:avLst>
              <a:gd name="adj1" fmla="val -28055"/>
              <a:gd name="adj2" fmla="val 6316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b="1" dirty="0" smtClean="0">
                <a:solidFill>
                  <a:schemeClr val="tx1"/>
                </a:solidFill>
              </a:rPr>
              <a:t>Sebutkan peringatan/ sanksi yang akan dikenakan jika tidak mengikuti SOP </a:t>
            </a:r>
            <a:endParaRPr lang="id-ID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pPr indent="17463"/>
            <a:r>
              <a:rPr lang="id-ID" b="1" dirty="0" smtClean="0"/>
              <a:t>5. Melengkapi Kepala SOP</a:t>
            </a:r>
            <a:endParaRPr lang="id-ID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438400"/>
            <a:ext cx="7696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ular Callout 12"/>
          <p:cNvSpPr/>
          <p:nvPr/>
        </p:nvSpPr>
        <p:spPr>
          <a:xfrm>
            <a:off x="6400800" y="1219200"/>
            <a:ext cx="2438400" cy="1066800"/>
          </a:xfrm>
          <a:prstGeom prst="wedgeRoundRectCallout">
            <a:avLst>
              <a:gd name="adj1" fmla="val -81655"/>
              <a:gd name="adj2" fmla="val 4043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b="1" dirty="0" smtClean="0">
                <a:solidFill>
                  <a:schemeClr val="tx1"/>
                </a:solidFill>
              </a:rPr>
              <a:t>Sebutkan media yang digunakan untuk melakukan pencatatan atau pendataan.</a:t>
            </a:r>
            <a:endParaRPr lang="id-ID" sz="1400" b="1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981200" y="1905000"/>
            <a:ext cx="3124200" cy="609600"/>
          </a:xfrm>
          <a:prstGeom prst="wedgeRoundRectCallout">
            <a:avLst>
              <a:gd name="adj1" fmla="val -52382"/>
              <a:gd name="adj2" fmla="val 4874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b="1" dirty="0" smtClean="0">
                <a:solidFill>
                  <a:schemeClr val="tx1"/>
                </a:solidFill>
              </a:rPr>
              <a:t>Sebutkan SOP-SOP lain yang memiliki keterkaitan dengan SOP ini</a:t>
            </a:r>
            <a:endParaRPr lang="id-ID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pPr eaLnBrk="1" hangingPunct="1"/>
            <a:r>
              <a:rPr lang="id-ID" sz="4000" b="1" dirty="0" smtClean="0">
                <a:solidFill>
                  <a:srgbClr val="FF0000"/>
                </a:solidFill>
                <a:latin typeface="Century Gothic" pitchFamily="34" charset="0"/>
              </a:rPr>
              <a:t>Jadi Menyusun SOP Mudah Kan??? </a:t>
            </a:r>
            <a:endParaRPr lang="en-US" sz="4000" b="1" dirty="0" smtClean="0">
              <a:solidFill>
                <a:srgbClr val="FF0000"/>
              </a:solidFill>
              <a:latin typeface="Century Gothic" pitchFamily="34" charset="0"/>
            </a:endParaRP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5257800"/>
            <a:ext cx="1905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57401"/>
            <a:ext cx="8610600" cy="3428999"/>
          </a:xfrm>
        </p:spPr>
        <p:txBody>
          <a:bodyPr/>
          <a:lstStyle/>
          <a:p>
            <a:pPr marL="79375" indent="17463" eaLnBrk="1" hangingPunct="1">
              <a:buFontTx/>
              <a:buNone/>
            </a:pPr>
            <a:r>
              <a:rPr lang="id-ID" b="1" dirty="0" smtClean="0">
                <a:solidFill>
                  <a:srgbClr val="FFFF00"/>
                </a:solidFill>
              </a:rPr>
              <a:t>Jika Masih Membingungkan Silahkan Menghubungi Kami....</a:t>
            </a:r>
            <a:endParaRPr lang="id-ID" sz="1800" b="1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id-ID" sz="1800" b="1" dirty="0" smtClean="0"/>
          </a:p>
          <a:p>
            <a:pPr>
              <a:buNone/>
            </a:pPr>
            <a:r>
              <a:rPr lang="id-ID" sz="1800" b="1" dirty="0" smtClean="0"/>
              <a:t>Mohamad Rojana Hamdan, ST., MM.</a:t>
            </a:r>
          </a:p>
          <a:p>
            <a:pPr>
              <a:buNone/>
            </a:pPr>
            <a:r>
              <a:rPr lang="id-ID" sz="1800" b="1" dirty="0" smtClean="0"/>
              <a:t>PT Solusi Bina Utama</a:t>
            </a:r>
          </a:p>
          <a:p>
            <a:pPr>
              <a:buNone/>
            </a:pPr>
            <a:r>
              <a:rPr lang="fi-FI" sz="1800" dirty="0" smtClean="0"/>
              <a:t>Jl. </a:t>
            </a:r>
            <a:r>
              <a:rPr lang="id-ID" sz="1800" dirty="0" smtClean="0"/>
              <a:t> </a:t>
            </a:r>
            <a:r>
              <a:rPr lang="fi-FI" sz="1800" dirty="0" smtClean="0"/>
              <a:t>Komarudin II No 63 Jakarta Timur</a:t>
            </a:r>
          </a:p>
          <a:p>
            <a:pPr>
              <a:buNone/>
            </a:pPr>
            <a:r>
              <a:rPr lang="id-ID" sz="1800" b="1" dirty="0" smtClean="0"/>
              <a:t>Telp: 021-83316010 atau 085881153889</a:t>
            </a:r>
          </a:p>
          <a:p>
            <a:pPr>
              <a:buNone/>
            </a:pPr>
            <a:r>
              <a:rPr lang="id-ID" sz="1800" dirty="0" smtClean="0"/>
              <a:t>Email : solusibinautama@live.com</a:t>
            </a:r>
          </a:p>
          <a:p>
            <a:pPr>
              <a:buNone/>
            </a:pPr>
            <a:r>
              <a:rPr lang="id-ID" sz="1800" dirty="0" smtClean="0"/>
              <a:t>http://1solusi4manajemen.blogspot.com</a:t>
            </a:r>
          </a:p>
        </p:txBody>
      </p:sp>
    </p:spTree>
  </p:cSld>
  <p:clrMapOvr>
    <a:masterClrMapping/>
  </p:clrMapOvr>
  <p:transition>
    <p:dissolve/>
    <p:sndAc>
      <p:stSnd>
        <p:snd r:embed="rId3" name="cashreg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04800" y="1219200"/>
            <a:ext cx="8610600" cy="27432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47" name="AutoShape 4"/>
          <p:cNvSpPr>
            <a:spLocks noChangeArrowheads="1"/>
          </p:cNvSpPr>
          <p:nvPr/>
        </p:nvSpPr>
        <p:spPr bwMode="auto">
          <a:xfrm>
            <a:off x="6569075" y="1614488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48" name="AutoShape 5"/>
          <p:cNvSpPr>
            <a:spLocks noChangeArrowheads="1"/>
          </p:cNvSpPr>
          <p:nvPr/>
        </p:nvSpPr>
        <p:spPr bwMode="auto">
          <a:xfrm>
            <a:off x="7026275" y="2300288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49" name="AutoShape 6"/>
          <p:cNvSpPr>
            <a:spLocks noChangeArrowheads="1"/>
          </p:cNvSpPr>
          <p:nvPr/>
        </p:nvSpPr>
        <p:spPr bwMode="auto">
          <a:xfrm>
            <a:off x="7026275" y="1843088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50" name="AutoShape 7"/>
          <p:cNvSpPr>
            <a:spLocks noChangeArrowheads="1"/>
          </p:cNvSpPr>
          <p:nvPr/>
        </p:nvSpPr>
        <p:spPr bwMode="auto">
          <a:xfrm>
            <a:off x="7483475" y="2528888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51" name="AutoShape 8"/>
          <p:cNvSpPr>
            <a:spLocks noChangeArrowheads="1"/>
          </p:cNvSpPr>
          <p:nvPr/>
        </p:nvSpPr>
        <p:spPr bwMode="auto">
          <a:xfrm>
            <a:off x="7940675" y="2300288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52" name="AutoShape 9"/>
          <p:cNvSpPr>
            <a:spLocks noChangeArrowheads="1"/>
          </p:cNvSpPr>
          <p:nvPr/>
        </p:nvSpPr>
        <p:spPr bwMode="auto">
          <a:xfrm>
            <a:off x="7483475" y="2071688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53" name="AutoShape 10"/>
          <p:cNvSpPr>
            <a:spLocks noChangeArrowheads="1"/>
          </p:cNvSpPr>
          <p:nvPr/>
        </p:nvSpPr>
        <p:spPr bwMode="auto">
          <a:xfrm>
            <a:off x="7026275" y="2757488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54" name="AutoShape 11"/>
          <p:cNvSpPr>
            <a:spLocks noChangeArrowheads="1"/>
          </p:cNvSpPr>
          <p:nvPr/>
        </p:nvSpPr>
        <p:spPr bwMode="auto">
          <a:xfrm>
            <a:off x="4664075" y="2133600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55" name="AutoShape 12"/>
          <p:cNvSpPr>
            <a:spLocks noChangeArrowheads="1"/>
          </p:cNvSpPr>
          <p:nvPr/>
        </p:nvSpPr>
        <p:spPr bwMode="auto">
          <a:xfrm>
            <a:off x="6569075" y="2909888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56" name="AutoShape 13"/>
          <p:cNvSpPr>
            <a:spLocks noChangeArrowheads="1"/>
          </p:cNvSpPr>
          <p:nvPr/>
        </p:nvSpPr>
        <p:spPr bwMode="auto">
          <a:xfrm>
            <a:off x="6569075" y="2528888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57" name="AutoShape 14"/>
          <p:cNvSpPr>
            <a:spLocks noChangeArrowheads="1"/>
          </p:cNvSpPr>
          <p:nvPr/>
        </p:nvSpPr>
        <p:spPr bwMode="auto">
          <a:xfrm>
            <a:off x="6569075" y="2071688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58" name="AutoShape 15"/>
          <p:cNvSpPr>
            <a:spLocks noChangeArrowheads="1"/>
          </p:cNvSpPr>
          <p:nvPr/>
        </p:nvSpPr>
        <p:spPr bwMode="auto">
          <a:xfrm rot="5219843">
            <a:off x="3825875" y="2971800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59" name="AutoShape 16"/>
          <p:cNvSpPr>
            <a:spLocks noChangeArrowheads="1"/>
          </p:cNvSpPr>
          <p:nvPr/>
        </p:nvSpPr>
        <p:spPr bwMode="auto">
          <a:xfrm rot="-5671833">
            <a:off x="3865728" y="1295400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60" name="AutoShape 17"/>
          <p:cNvSpPr>
            <a:spLocks noChangeArrowheads="1"/>
          </p:cNvSpPr>
          <p:nvPr/>
        </p:nvSpPr>
        <p:spPr bwMode="auto">
          <a:xfrm>
            <a:off x="4206875" y="2133600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61" name="AutoShape 18"/>
          <p:cNvSpPr>
            <a:spLocks noChangeArrowheads="1"/>
          </p:cNvSpPr>
          <p:nvPr/>
        </p:nvSpPr>
        <p:spPr bwMode="auto">
          <a:xfrm rot="-10314375">
            <a:off x="473075" y="2071688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62" name="AutoShape 19"/>
          <p:cNvSpPr>
            <a:spLocks noChangeArrowheads="1"/>
          </p:cNvSpPr>
          <p:nvPr/>
        </p:nvSpPr>
        <p:spPr bwMode="auto">
          <a:xfrm rot="10730560">
            <a:off x="3063875" y="2057400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63" name="AutoShape 20"/>
          <p:cNvSpPr>
            <a:spLocks noChangeArrowheads="1"/>
          </p:cNvSpPr>
          <p:nvPr/>
        </p:nvSpPr>
        <p:spPr bwMode="auto">
          <a:xfrm rot="5432739">
            <a:off x="3825875" y="2514600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64" name="AutoShape 21"/>
          <p:cNvSpPr>
            <a:spLocks noChangeArrowheads="1"/>
          </p:cNvSpPr>
          <p:nvPr/>
        </p:nvSpPr>
        <p:spPr bwMode="auto">
          <a:xfrm rot="2003090">
            <a:off x="1844675" y="2528888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65" name="AutoShape 22"/>
          <p:cNvSpPr>
            <a:spLocks noChangeArrowheads="1"/>
          </p:cNvSpPr>
          <p:nvPr/>
        </p:nvSpPr>
        <p:spPr bwMode="auto">
          <a:xfrm rot="-5386489">
            <a:off x="3902075" y="1752600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66" name="AutoShape 23"/>
          <p:cNvSpPr>
            <a:spLocks noChangeArrowheads="1"/>
          </p:cNvSpPr>
          <p:nvPr/>
        </p:nvSpPr>
        <p:spPr bwMode="auto">
          <a:xfrm rot="2999971">
            <a:off x="1311275" y="2757488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67" name="AutoShape 24"/>
          <p:cNvSpPr>
            <a:spLocks noChangeArrowheads="1"/>
          </p:cNvSpPr>
          <p:nvPr/>
        </p:nvSpPr>
        <p:spPr bwMode="auto">
          <a:xfrm rot="3033331">
            <a:off x="549275" y="2681288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68" name="AutoShape 25"/>
          <p:cNvSpPr>
            <a:spLocks noChangeArrowheads="1"/>
          </p:cNvSpPr>
          <p:nvPr/>
        </p:nvSpPr>
        <p:spPr bwMode="auto">
          <a:xfrm rot="-7698206">
            <a:off x="1082675" y="2071688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69" name="AutoShape 26"/>
          <p:cNvSpPr>
            <a:spLocks noChangeArrowheads="1"/>
          </p:cNvSpPr>
          <p:nvPr/>
        </p:nvSpPr>
        <p:spPr bwMode="auto">
          <a:xfrm rot="-2199004">
            <a:off x="1539875" y="1766888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70" name="AutoShape 27"/>
          <p:cNvSpPr>
            <a:spLocks noChangeArrowheads="1"/>
          </p:cNvSpPr>
          <p:nvPr/>
        </p:nvSpPr>
        <p:spPr bwMode="auto">
          <a:xfrm rot="10730560">
            <a:off x="3521075" y="2057400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71" name="AutoShape 28"/>
          <p:cNvSpPr>
            <a:spLocks noChangeArrowheads="1"/>
          </p:cNvSpPr>
          <p:nvPr/>
        </p:nvSpPr>
        <p:spPr bwMode="auto">
          <a:xfrm rot="-57743">
            <a:off x="1997075" y="1995488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72" name="AutoShape 29"/>
          <p:cNvSpPr>
            <a:spLocks noChangeArrowheads="1"/>
          </p:cNvSpPr>
          <p:nvPr/>
        </p:nvSpPr>
        <p:spPr bwMode="auto">
          <a:xfrm rot="-6237993">
            <a:off x="930275" y="1462088"/>
            <a:ext cx="533400" cy="381000"/>
          </a:xfrm>
          <a:prstGeom prst="notchedRightArrow">
            <a:avLst>
              <a:gd name="adj1" fmla="val 44954"/>
              <a:gd name="adj2" fmla="val 11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73" name="Text Box 30"/>
          <p:cNvSpPr txBox="1">
            <a:spLocks noChangeArrowheads="1"/>
          </p:cNvSpPr>
          <p:nvPr/>
        </p:nvSpPr>
        <p:spPr bwMode="auto">
          <a:xfrm>
            <a:off x="533400" y="3352800"/>
            <a:ext cx="16001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600" b="1" dirty="0" smtClean="0">
                <a:latin typeface="Times New Roman" pitchFamily="18" charset="0"/>
              </a:rPr>
              <a:t>Tanpa SOP</a:t>
            </a:r>
          </a:p>
          <a:p>
            <a:r>
              <a:rPr lang="en-US" sz="1600" b="1" dirty="0" err="1" smtClean="0">
                <a:latin typeface="Times New Roman" pitchFamily="18" charset="0"/>
              </a:rPr>
              <a:t>Arah</a:t>
            </a:r>
            <a:r>
              <a:rPr lang="en-US" sz="1600" b="1" dirty="0" smtClean="0">
                <a:latin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</a:rPr>
              <a:t>tidak</a:t>
            </a:r>
            <a:r>
              <a:rPr lang="en-US" sz="1600" b="1" dirty="0">
                <a:latin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</a:rPr>
              <a:t>jelas</a:t>
            </a:r>
            <a:endParaRPr lang="en-US" sz="1600" b="1" dirty="0">
              <a:latin typeface="Times New Roman" pitchFamily="18" charset="0"/>
            </a:endParaRPr>
          </a:p>
        </p:txBody>
      </p:sp>
      <p:sp>
        <p:nvSpPr>
          <p:cNvPr id="6174" name="Text Box 31"/>
          <p:cNvSpPr txBox="1">
            <a:spLocks noChangeArrowheads="1"/>
          </p:cNvSpPr>
          <p:nvPr/>
        </p:nvSpPr>
        <p:spPr bwMode="auto">
          <a:xfrm>
            <a:off x="3050389" y="3377625"/>
            <a:ext cx="1978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600" b="1" dirty="0" smtClean="0">
                <a:latin typeface="Times New Roman" pitchFamily="18" charset="0"/>
              </a:rPr>
              <a:t>Tanpa SOP </a:t>
            </a:r>
          </a:p>
          <a:p>
            <a:r>
              <a:rPr lang="en-US" sz="1600" b="1" dirty="0" err="1" smtClean="0">
                <a:latin typeface="Times New Roman" pitchFamily="18" charset="0"/>
              </a:rPr>
              <a:t>Terlalu</a:t>
            </a:r>
            <a:r>
              <a:rPr lang="en-US" sz="1600" b="1" dirty="0" smtClean="0">
                <a:latin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</a:rPr>
              <a:t>banyak</a:t>
            </a:r>
            <a:r>
              <a:rPr lang="en-US" sz="1600" b="1" dirty="0">
                <a:latin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</a:rPr>
              <a:t>arah</a:t>
            </a:r>
            <a:endParaRPr lang="en-US" sz="1600" b="1" dirty="0">
              <a:latin typeface="Times New Roman" pitchFamily="18" charset="0"/>
            </a:endParaRPr>
          </a:p>
        </p:txBody>
      </p:sp>
      <p:sp>
        <p:nvSpPr>
          <p:cNvPr id="6175" name="Text Box 32"/>
          <p:cNvSpPr txBox="1">
            <a:spLocks noChangeArrowheads="1"/>
          </p:cNvSpPr>
          <p:nvPr/>
        </p:nvSpPr>
        <p:spPr bwMode="auto">
          <a:xfrm>
            <a:off x="5715000" y="3352800"/>
            <a:ext cx="3124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600" b="1" dirty="0" smtClean="0">
                <a:latin typeface="Times New Roman" pitchFamily="18" charset="0"/>
              </a:rPr>
              <a:t>Dengan SOP ada kejelasan </a:t>
            </a:r>
            <a:r>
              <a:rPr lang="en-US" sz="1600" b="1" dirty="0" err="1" smtClean="0">
                <a:latin typeface="Times New Roman" pitchFamily="18" charset="0"/>
              </a:rPr>
              <a:t>Arah</a:t>
            </a:r>
            <a:r>
              <a:rPr lang="en-US" sz="1600" b="1" dirty="0" smtClean="0">
                <a:latin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</a:rPr>
              <a:t>dan</a:t>
            </a:r>
            <a:r>
              <a:rPr lang="en-US" sz="1600" b="1" dirty="0" smtClean="0">
                <a:latin typeface="Times New Roman" pitchFamily="18" charset="0"/>
              </a:rPr>
              <a:t> </a:t>
            </a:r>
            <a:r>
              <a:rPr lang="id-ID" sz="1600" b="1" dirty="0" smtClean="0">
                <a:latin typeface="Times New Roman" pitchFamily="18" charset="0"/>
              </a:rPr>
              <a:t>Tujuan</a:t>
            </a:r>
            <a:endParaRPr lang="en-US" sz="1600" b="1" dirty="0">
              <a:latin typeface="Times New Roman" pitchFamily="18" charset="0"/>
            </a:endParaRPr>
          </a:p>
        </p:txBody>
      </p:sp>
      <p:sp>
        <p:nvSpPr>
          <p:cNvPr id="6176" name="Text Box 33"/>
          <p:cNvSpPr txBox="1">
            <a:spLocks noChangeArrowheads="1"/>
          </p:cNvSpPr>
          <p:nvPr/>
        </p:nvSpPr>
        <p:spPr bwMode="auto">
          <a:xfrm>
            <a:off x="381000" y="471488"/>
            <a:ext cx="54890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800" b="1" i="1" dirty="0" err="1">
                <a:solidFill>
                  <a:schemeClr val="bg1"/>
                </a:solidFill>
                <a:latin typeface="Times New Roman" pitchFamily="18" charset="0"/>
              </a:rPr>
              <a:t>Mengapa</a:t>
            </a:r>
            <a:r>
              <a:rPr lang="en-US" sz="2800" b="1" i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Times New Roman" pitchFamily="18" charset="0"/>
              </a:rPr>
              <a:t>penting</a:t>
            </a:r>
            <a:r>
              <a:rPr lang="en-US" sz="2800" b="1" i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  <a:latin typeface="Times New Roman" pitchFamily="18" charset="0"/>
              </a:rPr>
              <a:t>men</a:t>
            </a:r>
            <a:r>
              <a:rPr lang="id-ID" sz="2800" b="1" i="1" dirty="0" smtClean="0">
                <a:solidFill>
                  <a:schemeClr val="bg1"/>
                </a:solidFill>
                <a:latin typeface="Times New Roman" pitchFamily="18" charset="0"/>
              </a:rPr>
              <a:t>yusun SOP?</a:t>
            </a:r>
            <a:endParaRPr lang="en-US" sz="2800" b="1" i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178" name="Text Box 35"/>
          <p:cNvSpPr txBox="1">
            <a:spLocks noChangeArrowheads="1"/>
          </p:cNvSpPr>
          <p:nvPr/>
        </p:nvSpPr>
        <p:spPr bwMode="auto">
          <a:xfrm>
            <a:off x="2286000" y="1828800"/>
            <a:ext cx="708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Direksi</a:t>
            </a:r>
          </a:p>
        </p:txBody>
      </p:sp>
      <p:sp>
        <p:nvSpPr>
          <p:cNvPr id="6179" name="Text Box 36"/>
          <p:cNvSpPr txBox="1">
            <a:spLocks noChangeArrowheads="1"/>
          </p:cNvSpPr>
          <p:nvPr/>
        </p:nvSpPr>
        <p:spPr bwMode="auto">
          <a:xfrm>
            <a:off x="5006975" y="1905000"/>
            <a:ext cx="708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Direksi</a:t>
            </a:r>
          </a:p>
        </p:txBody>
      </p:sp>
      <p:sp>
        <p:nvSpPr>
          <p:cNvPr id="6180" name="Text Box 37"/>
          <p:cNvSpPr txBox="1">
            <a:spLocks noChangeArrowheads="1"/>
          </p:cNvSpPr>
          <p:nvPr/>
        </p:nvSpPr>
        <p:spPr bwMode="auto">
          <a:xfrm>
            <a:off x="8283575" y="1981200"/>
            <a:ext cx="708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Direksi</a:t>
            </a:r>
          </a:p>
        </p:txBody>
      </p:sp>
      <p:sp>
        <p:nvSpPr>
          <p:cNvPr id="6181" name="Text Box 38"/>
          <p:cNvSpPr txBox="1">
            <a:spLocks noChangeArrowheads="1"/>
          </p:cNvSpPr>
          <p:nvPr/>
        </p:nvSpPr>
        <p:spPr bwMode="auto">
          <a:xfrm>
            <a:off x="266700" y="1752600"/>
            <a:ext cx="876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karyawan</a:t>
            </a:r>
          </a:p>
        </p:txBody>
      </p:sp>
      <p:sp>
        <p:nvSpPr>
          <p:cNvPr id="6182" name="Text Box 39"/>
          <p:cNvSpPr txBox="1">
            <a:spLocks noChangeArrowheads="1"/>
          </p:cNvSpPr>
          <p:nvPr/>
        </p:nvSpPr>
        <p:spPr bwMode="auto">
          <a:xfrm>
            <a:off x="3238500" y="1295400"/>
            <a:ext cx="876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karyawan</a:t>
            </a:r>
          </a:p>
        </p:txBody>
      </p:sp>
      <p:sp>
        <p:nvSpPr>
          <p:cNvPr id="6183" name="Text Box 40"/>
          <p:cNvSpPr txBox="1">
            <a:spLocks noChangeArrowheads="1"/>
          </p:cNvSpPr>
          <p:nvPr/>
        </p:nvSpPr>
        <p:spPr bwMode="auto">
          <a:xfrm>
            <a:off x="6819900" y="1447800"/>
            <a:ext cx="876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karyawan</a:t>
            </a:r>
          </a:p>
        </p:txBody>
      </p:sp>
    </p:spTree>
  </p:cSld>
  <p:clrMapOvr>
    <a:masterClrMapping/>
  </p:clrMapOvr>
  <p:transition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946650" y="1935163"/>
            <a:ext cx="1370013" cy="4295775"/>
          </a:xfrm>
          <a:prstGeom prst="rect">
            <a:avLst/>
          </a:prstGeom>
          <a:solidFill>
            <a:srgbClr val="FFFFCC"/>
          </a:solidFill>
          <a:ln w="12700">
            <a:solidFill>
              <a:srgbClr val="28667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937125" y="5330825"/>
            <a:ext cx="142557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pPr marL="122238" indent="-122238" defTabSz="960438" eaLnBrk="0" hangingPunct="0">
              <a:spcBef>
                <a:spcPct val="50000"/>
              </a:spcBef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/>
              <a:t>% Ground crew trained</a:t>
            </a:r>
          </a:p>
          <a:p>
            <a:pPr marL="122238" indent="-122238" defTabSz="960438" eaLnBrk="0" hangingPunct="0">
              <a:spcBef>
                <a:spcPct val="50000"/>
              </a:spcBef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/>
              <a:t>% Ground crew stockholders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602038" y="1935163"/>
            <a:ext cx="1370012" cy="4295775"/>
          </a:xfrm>
          <a:prstGeom prst="rect">
            <a:avLst/>
          </a:prstGeom>
          <a:solidFill>
            <a:srgbClr val="FFFFCC"/>
          </a:solidFill>
          <a:ln w="12700">
            <a:solidFill>
              <a:srgbClr val="28667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581400" y="1935163"/>
            <a:ext cx="1395413" cy="496887"/>
          </a:xfrm>
          <a:prstGeom prst="rect">
            <a:avLst/>
          </a:prstGeom>
          <a:solidFill>
            <a:srgbClr val="C4DDB7"/>
          </a:solidFill>
          <a:ln w="12700">
            <a:solidFill>
              <a:srgbClr val="0066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en-US" sz="1400" b="1"/>
              <a:t>Objectives</a:t>
            </a:r>
            <a:endParaRPr lang="en-US" altLang="en-US" sz="140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953000" y="1905000"/>
            <a:ext cx="1357313" cy="496888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en-US" altLang="en-US" sz="1400" b="1">
                <a:solidFill>
                  <a:srgbClr val="000000"/>
                </a:solidFill>
                <a:cs typeface="Arial" charset="0"/>
              </a:rPr>
              <a:t>Measurement</a:t>
            </a:r>
            <a:endParaRPr lang="en-US" altLang="en-US" sz="1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4937125" y="2519363"/>
            <a:ext cx="14065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pPr marL="115888" indent="-115888" defTabSz="960438" eaLnBrk="0" hangingPunct="0">
              <a:spcBef>
                <a:spcPct val="50000"/>
              </a:spcBef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 dirty="0"/>
              <a:t>Market Value</a:t>
            </a:r>
          </a:p>
          <a:p>
            <a:pPr marL="115888" indent="-115888" defTabSz="960438" eaLnBrk="0" hangingPunct="0">
              <a:spcBef>
                <a:spcPct val="50000"/>
              </a:spcBef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 dirty="0"/>
              <a:t>Seat Revenue</a:t>
            </a:r>
          </a:p>
          <a:p>
            <a:pPr marL="115888" indent="-115888" defTabSz="960438" eaLnBrk="0" hangingPunct="0">
              <a:spcBef>
                <a:spcPct val="50000"/>
              </a:spcBef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 dirty="0"/>
              <a:t>Plane Lease Cost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937125" y="3470275"/>
            <a:ext cx="1449388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pPr marL="115888" indent="-115888" defTabSz="960438" eaLnBrk="0" hangingPunct="0">
              <a:spcBef>
                <a:spcPct val="5000"/>
              </a:spcBef>
              <a:spcAft>
                <a:spcPct val="5000"/>
              </a:spcAft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>
                <a:solidFill>
                  <a:schemeClr val="bg1"/>
                </a:solidFill>
              </a:rPr>
              <a:t> </a:t>
            </a:r>
            <a:r>
              <a:rPr lang="en-US" altLang="en-US" sz="1200"/>
              <a:t>FAA On Time Arrival Rating</a:t>
            </a:r>
          </a:p>
          <a:p>
            <a:pPr marL="115888" indent="-115888" defTabSz="960438" eaLnBrk="0" hangingPunct="0">
              <a:spcBef>
                <a:spcPct val="5000"/>
              </a:spcBef>
              <a:spcAft>
                <a:spcPct val="5000"/>
              </a:spcAft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/>
              <a:t>Customer Ranking (Market Survey)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937125" y="4470400"/>
            <a:ext cx="14509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pPr marL="115888" indent="-115888" defTabSz="960438" eaLnBrk="0" hangingPunct="0"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 dirty="0"/>
              <a:t>On Ground Time</a:t>
            </a:r>
          </a:p>
          <a:p>
            <a:pPr marL="115888" indent="-115888" defTabSz="960438" eaLnBrk="0" hangingPunct="0"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 dirty="0"/>
              <a:t>On-Time Departure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898525" y="1935163"/>
            <a:ext cx="2743200" cy="4295775"/>
          </a:xfrm>
          <a:prstGeom prst="rect">
            <a:avLst/>
          </a:prstGeom>
          <a:solidFill>
            <a:srgbClr val="FFFFCC"/>
          </a:solidFill>
          <a:ln w="12700">
            <a:solidFill>
              <a:srgbClr val="28667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898525" y="1935163"/>
            <a:ext cx="2743200" cy="496887"/>
          </a:xfrm>
          <a:prstGeom prst="rect">
            <a:avLst/>
          </a:prstGeom>
          <a:solidFill>
            <a:srgbClr val="C4DDB7"/>
          </a:solidFill>
          <a:ln w="12700">
            <a:solidFill>
              <a:srgbClr val="0066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en-US" sz="1500" b="1"/>
              <a:t>Strategic Theme:</a:t>
            </a:r>
            <a:br>
              <a:rPr lang="en-US" altLang="en-US" sz="1500" b="1"/>
            </a:br>
            <a:r>
              <a:rPr lang="en-US" altLang="en-US" sz="1500" b="1"/>
              <a:t>Operating Efficiency</a:t>
            </a:r>
            <a:endParaRPr lang="en-US" altLang="en-US" sz="2200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7329487" y="2362200"/>
            <a:ext cx="1204913" cy="3886200"/>
          </a:xfrm>
          <a:prstGeom prst="rect">
            <a:avLst/>
          </a:prstGeom>
          <a:solidFill>
            <a:srgbClr val="FFFFCC"/>
          </a:solidFill>
          <a:ln w="12700">
            <a:solidFill>
              <a:srgbClr val="28667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dirty="0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7283450" y="1935163"/>
            <a:ext cx="1250950" cy="496887"/>
          </a:xfrm>
          <a:prstGeom prst="rect">
            <a:avLst/>
          </a:prstGeom>
          <a:solidFill>
            <a:srgbClr val="C4DDB7"/>
          </a:solidFill>
          <a:ln w="12700">
            <a:solidFill>
              <a:srgbClr val="0066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en-US" sz="1400" b="1"/>
              <a:t>Initiative</a:t>
            </a:r>
            <a:endParaRPr lang="en-US" altLang="en-US" sz="1400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7281863" y="4470400"/>
            <a:ext cx="1233487" cy="92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pPr marL="115888" indent="-115888" defTabSz="960438" eaLnBrk="0" hangingPunct="0">
              <a:spcBef>
                <a:spcPct val="50000"/>
              </a:spcBef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 dirty="0"/>
              <a:t>Cycle time optimization </a:t>
            </a:r>
            <a:r>
              <a:rPr lang="en-US" altLang="en-US" sz="1200" dirty="0" smtClean="0"/>
              <a:t>program</a:t>
            </a:r>
            <a:endParaRPr lang="id-ID" altLang="en-US" sz="1200" dirty="0" smtClean="0"/>
          </a:p>
          <a:p>
            <a:pPr marL="115888" indent="-115888" defTabSz="960438" eaLnBrk="0" hangingPunct="0">
              <a:spcBef>
                <a:spcPct val="50000"/>
              </a:spcBef>
              <a:buClr>
                <a:srgbClr val="990033"/>
              </a:buClr>
              <a:buSzPct val="130000"/>
              <a:buFontTx/>
              <a:buChar char="•"/>
            </a:pPr>
            <a:r>
              <a:rPr lang="id-ID" altLang="en-US" sz="1200" dirty="0" smtClean="0"/>
              <a:t>SOP</a:t>
            </a:r>
            <a:endParaRPr lang="en-US" altLang="en-US" sz="1200" dirty="0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7281863" y="5330825"/>
            <a:ext cx="12525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pPr marL="115888" indent="-115888" defTabSz="960438" eaLnBrk="0" hangingPunct="0">
              <a:spcBef>
                <a:spcPct val="50000"/>
              </a:spcBef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 dirty="0" smtClean="0"/>
              <a:t>SOP</a:t>
            </a:r>
            <a:endParaRPr lang="en-US" altLang="en-US" sz="1200" dirty="0"/>
          </a:p>
          <a:p>
            <a:pPr marL="115888" indent="-115888" defTabSz="960438" eaLnBrk="0" hangingPunct="0">
              <a:spcBef>
                <a:spcPct val="50000"/>
              </a:spcBef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 dirty="0"/>
              <a:t>Ground crew training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7281863" y="3470275"/>
            <a:ext cx="1208087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pPr marL="115888" indent="-115888" defTabSz="960438" eaLnBrk="0" hangingPunct="0">
              <a:spcBef>
                <a:spcPct val="5000"/>
              </a:spcBef>
              <a:spcAft>
                <a:spcPct val="5000"/>
              </a:spcAft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 dirty="0"/>
              <a:t>Quality management</a:t>
            </a:r>
          </a:p>
          <a:p>
            <a:pPr marL="115888" indent="-115888" defTabSz="960438" eaLnBrk="0" hangingPunct="0">
              <a:spcBef>
                <a:spcPct val="5000"/>
              </a:spcBef>
              <a:spcAft>
                <a:spcPct val="5000"/>
              </a:spcAft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 dirty="0"/>
              <a:t>Customer loyalty program</a:t>
            </a: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6316663" y="1935163"/>
            <a:ext cx="998537" cy="4295775"/>
          </a:xfrm>
          <a:prstGeom prst="rect">
            <a:avLst/>
          </a:prstGeom>
          <a:solidFill>
            <a:srgbClr val="FFFFCC"/>
          </a:solidFill>
          <a:ln w="12700">
            <a:solidFill>
              <a:srgbClr val="28667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6321425" y="1935163"/>
            <a:ext cx="1003300" cy="496887"/>
          </a:xfrm>
          <a:prstGeom prst="rect">
            <a:avLst/>
          </a:prstGeom>
          <a:solidFill>
            <a:srgbClr val="C4DDB7"/>
          </a:solidFill>
          <a:ln w="12700">
            <a:solidFill>
              <a:srgbClr val="0066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en-US" sz="1400" b="1"/>
              <a:t>Target</a:t>
            </a:r>
            <a:endParaRPr lang="en-US" altLang="en-US" sz="1400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6286500" y="2519363"/>
            <a:ext cx="1204913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pPr marL="119063" indent="-119063" defTabSz="960438" eaLnBrk="0" hangingPunct="0">
              <a:spcBef>
                <a:spcPct val="50000"/>
              </a:spcBef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/>
              <a:t>30% CAGR</a:t>
            </a:r>
          </a:p>
          <a:p>
            <a:pPr marL="119063" indent="-119063" defTabSz="960438" eaLnBrk="0" hangingPunct="0">
              <a:spcBef>
                <a:spcPct val="50000"/>
              </a:spcBef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/>
              <a:t>20% CAGR</a:t>
            </a:r>
          </a:p>
          <a:p>
            <a:pPr marL="119063" indent="-119063" defTabSz="960438" eaLnBrk="0" hangingPunct="0">
              <a:spcBef>
                <a:spcPct val="50000"/>
              </a:spcBef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/>
              <a:t>5% CAGR</a:t>
            </a: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6286500" y="3470275"/>
            <a:ext cx="11176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pPr marL="115888" indent="-115888" defTabSz="960438" eaLnBrk="0" hangingPunct="0">
              <a:spcBef>
                <a:spcPct val="5000"/>
              </a:spcBef>
              <a:spcAft>
                <a:spcPct val="5000"/>
              </a:spcAft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/>
              <a:t>#1</a:t>
            </a:r>
          </a:p>
          <a:p>
            <a:pPr marL="115888" indent="-115888" defTabSz="960438" eaLnBrk="0" hangingPunct="0">
              <a:spcBef>
                <a:spcPct val="5000"/>
              </a:spcBef>
              <a:spcAft>
                <a:spcPct val="5000"/>
              </a:spcAft>
              <a:buClr>
                <a:srgbClr val="990033"/>
              </a:buClr>
              <a:buSzPct val="130000"/>
              <a:buFontTx/>
              <a:buChar char="•"/>
            </a:pPr>
            <a:endParaRPr lang="en-US" altLang="en-US" sz="1200"/>
          </a:p>
          <a:p>
            <a:pPr marL="115888" indent="-115888" defTabSz="960438" eaLnBrk="0" hangingPunct="0">
              <a:spcBef>
                <a:spcPct val="5000"/>
              </a:spcBef>
              <a:spcAft>
                <a:spcPct val="5000"/>
              </a:spcAft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/>
              <a:t>#1</a:t>
            </a: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6286500" y="4470400"/>
            <a:ext cx="13112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pPr marL="115888" indent="-115888" defTabSz="960438" eaLnBrk="0" hangingPunct="0"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 dirty="0"/>
              <a:t>30 Minutes</a:t>
            </a:r>
          </a:p>
          <a:p>
            <a:pPr marL="115888" indent="-115888" defTabSz="960438" eaLnBrk="0" hangingPunct="0"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 dirty="0"/>
              <a:t>90%</a:t>
            </a:r>
          </a:p>
          <a:p>
            <a:pPr marL="115888" indent="-115888" defTabSz="960438" eaLnBrk="0" hangingPunct="0">
              <a:buClr>
                <a:srgbClr val="990033"/>
              </a:buClr>
              <a:buSzPct val="130000"/>
              <a:buFontTx/>
              <a:buChar char="•"/>
            </a:pPr>
            <a:endParaRPr lang="en-US" altLang="en-US" sz="1200" dirty="0"/>
          </a:p>
          <a:p>
            <a:pPr marL="115888" indent="-115888" defTabSz="960438" eaLnBrk="0" hangingPunct="0">
              <a:buClr>
                <a:srgbClr val="990033"/>
              </a:buClr>
              <a:buSzPct val="130000"/>
              <a:buFontTx/>
              <a:buChar char="•"/>
            </a:pPr>
            <a:endParaRPr lang="en-US" altLang="en-US" sz="1200" dirty="0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6286500" y="5330825"/>
            <a:ext cx="13112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pPr marL="115888" indent="-115888" defTabSz="960438" eaLnBrk="0" hangingPunct="0">
              <a:spcBef>
                <a:spcPct val="50000"/>
              </a:spcBef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 dirty="0"/>
              <a:t>yr. 1  70%</a:t>
            </a:r>
            <a:br>
              <a:rPr lang="en-US" altLang="en-US" sz="1200" dirty="0"/>
            </a:br>
            <a:r>
              <a:rPr lang="en-US" altLang="en-US" sz="1200" dirty="0"/>
              <a:t>yr. 3  90%</a:t>
            </a:r>
            <a:br>
              <a:rPr lang="en-US" altLang="en-US" sz="1200" dirty="0"/>
            </a:br>
            <a:r>
              <a:rPr lang="en-US" altLang="en-US" sz="1200" dirty="0"/>
              <a:t>yr. 5  100</a:t>
            </a:r>
            <a:r>
              <a:rPr lang="en-US" altLang="en-US" sz="12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1828800" y="2547938"/>
            <a:ext cx="1022350" cy="334962"/>
          </a:xfrm>
          <a:prstGeom prst="rect">
            <a:avLst/>
          </a:prstGeom>
          <a:solidFill>
            <a:schemeClr val="bg1"/>
          </a:solidFill>
          <a:ln w="12700">
            <a:solidFill>
              <a:srgbClr val="286676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en-US" altLang="en-US" sz="1100"/>
              <a:t>Profitability</a:t>
            </a: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987425" y="2470150"/>
            <a:ext cx="1309688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" tIns="9525" rIns="9525" bIns="9525">
            <a:spAutoFit/>
          </a:bodyPr>
          <a:lstStyle/>
          <a:p>
            <a:pPr defTabSz="960438" eaLnBrk="0" hangingPunct="0">
              <a:spcBef>
                <a:spcPct val="50000"/>
              </a:spcBef>
            </a:pPr>
            <a:r>
              <a:rPr lang="en-US" altLang="en-US" sz="1100" b="1"/>
              <a:t>Financial</a:t>
            </a: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987425" y="5410200"/>
            <a:ext cx="1309688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" tIns="9525" rIns="9525" bIns="9525">
            <a:spAutoFit/>
          </a:bodyPr>
          <a:lstStyle/>
          <a:p>
            <a:pPr defTabSz="960438" eaLnBrk="0" hangingPunct="0">
              <a:spcBef>
                <a:spcPct val="50000"/>
              </a:spcBef>
            </a:pPr>
            <a:r>
              <a:rPr lang="en-US" altLang="en-US" sz="1100" b="1"/>
              <a:t>Learning </a:t>
            </a:r>
          </a:p>
        </p:txBody>
      </p:sp>
      <p:sp>
        <p:nvSpPr>
          <p:cNvPr id="11290" name="Oval 26"/>
          <p:cNvSpPr>
            <a:spLocks noChangeArrowheads="1"/>
          </p:cNvSpPr>
          <p:nvPr/>
        </p:nvSpPr>
        <p:spPr bwMode="auto">
          <a:xfrm>
            <a:off x="2608263" y="2954338"/>
            <a:ext cx="984250" cy="382587"/>
          </a:xfrm>
          <a:prstGeom prst="ellipse">
            <a:avLst/>
          </a:prstGeom>
          <a:solidFill>
            <a:schemeClr val="bg1"/>
          </a:solidFill>
          <a:ln w="12700">
            <a:solidFill>
              <a:srgbClr val="286676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en-US" altLang="en-US" sz="1100"/>
              <a:t>More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en-US" sz="1100"/>
              <a:t>Customers</a:t>
            </a:r>
          </a:p>
        </p:txBody>
      </p:sp>
      <p:sp>
        <p:nvSpPr>
          <p:cNvPr id="11291" name="Oval 27"/>
          <p:cNvSpPr>
            <a:spLocks noChangeArrowheads="1"/>
          </p:cNvSpPr>
          <p:nvPr/>
        </p:nvSpPr>
        <p:spPr bwMode="auto">
          <a:xfrm>
            <a:off x="1746250" y="5624513"/>
            <a:ext cx="1160463" cy="557212"/>
          </a:xfrm>
          <a:prstGeom prst="ellipse">
            <a:avLst/>
          </a:prstGeom>
          <a:solidFill>
            <a:schemeClr val="bg1"/>
          </a:solidFill>
          <a:ln w="12700">
            <a:solidFill>
              <a:srgbClr val="286676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en-US" altLang="en-US" sz="1100"/>
              <a:t>Ground Crew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en-US" sz="1100"/>
              <a:t>Alignment</a:t>
            </a:r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2530475" y="3670300"/>
            <a:ext cx="985838" cy="4762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286676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en-US" altLang="en-US" sz="1100"/>
              <a:t>Lowest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en-US" sz="1100"/>
              <a:t>Prices</a:t>
            </a:r>
          </a:p>
        </p:txBody>
      </p:sp>
      <p:sp>
        <p:nvSpPr>
          <p:cNvPr id="11293" name="Arc 29"/>
          <p:cNvSpPr>
            <a:spLocks/>
          </p:cNvSpPr>
          <p:nvPr/>
        </p:nvSpPr>
        <p:spPr bwMode="auto">
          <a:xfrm>
            <a:off x="1243013" y="3346450"/>
            <a:ext cx="658812" cy="1508125"/>
          </a:xfrm>
          <a:custGeom>
            <a:avLst/>
            <a:gdLst>
              <a:gd name="T0" fmla="*/ 2147483647 w 21600"/>
              <a:gd name="T1" fmla="*/ 2147483647 h 40966"/>
              <a:gd name="T2" fmla="*/ 2147483647 w 21600"/>
              <a:gd name="T3" fmla="*/ 0 h 40966"/>
              <a:gd name="T4" fmla="*/ 2147483647 w 21600"/>
              <a:gd name="T5" fmla="*/ 2147483647 h 40966"/>
              <a:gd name="T6" fmla="*/ 0 60000 65536"/>
              <a:gd name="T7" fmla="*/ 0 60000 65536"/>
              <a:gd name="T8" fmla="*/ 0 60000 65536"/>
              <a:gd name="T9" fmla="*/ 0 w 21600"/>
              <a:gd name="T10" fmla="*/ 0 h 40966"/>
              <a:gd name="T11" fmla="*/ 21600 w 21600"/>
              <a:gd name="T12" fmla="*/ 40966 h 409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0966" fill="none" extrusionOk="0">
                <a:moveTo>
                  <a:pt x="17305" y="40966"/>
                </a:moveTo>
                <a:cubicBezTo>
                  <a:pt x="7236" y="38924"/>
                  <a:pt x="0" y="30072"/>
                  <a:pt x="0" y="19798"/>
                </a:cubicBezTo>
                <a:cubicBezTo>
                  <a:pt x="-1" y="11207"/>
                  <a:pt x="5090" y="3433"/>
                  <a:pt x="12964" y="-1"/>
                </a:cubicBezTo>
              </a:path>
              <a:path w="21600" h="40966" stroke="0" extrusionOk="0">
                <a:moveTo>
                  <a:pt x="17305" y="40966"/>
                </a:moveTo>
                <a:cubicBezTo>
                  <a:pt x="7236" y="38924"/>
                  <a:pt x="0" y="30072"/>
                  <a:pt x="0" y="19798"/>
                </a:cubicBezTo>
                <a:cubicBezTo>
                  <a:pt x="-1" y="11207"/>
                  <a:pt x="5090" y="3433"/>
                  <a:pt x="12964" y="-1"/>
                </a:cubicBezTo>
                <a:lnTo>
                  <a:pt x="21600" y="19798"/>
                </a:lnTo>
                <a:close/>
              </a:path>
            </a:pathLst>
          </a:custGeom>
          <a:noFill/>
          <a:ln w="25400" cap="rnd">
            <a:solidFill>
              <a:srgbClr val="990033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1084263" y="2954338"/>
            <a:ext cx="984250" cy="382587"/>
          </a:xfrm>
          <a:prstGeom prst="ellipse">
            <a:avLst/>
          </a:prstGeom>
          <a:solidFill>
            <a:schemeClr val="bg1"/>
          </a:solidFill>
          <a:ln w="12700">
            <a:solidFill>
              <a:srgbClr val="286676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en-US" altLang="en-US" sz="1100"/>
              <a:t>Fewer Planes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987425" y="3505200"/>
            <a:ext cx="685800" cy="1873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9525" tIns="9525" rIns="9525" bIns="9525">
            <a:spAutoFit/>
          </a:bodyPr>
          <a:lstStyle/>
          <a:p>
            <a:pPr defTabSz="960438" eaLnBrk="0" hangingPunct="0">
              <a:spcBef>
                <a:spcPct val="50000"/>
              </a:spcBef>
            </a:pPr>
            <a:r>
              <a:rPr lang="en-US" altLang="en-US" sz="1100" b="1"/>
              <a:t>Customer</a:t>
            </a: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 flipV="1">
            <a:off x="2073275" y="3263900"/>
            <a:ext cx="676275" cy="447675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V="1">
            <a:off x="3084513" y="3340100"/>
            <a:ext cx="0" cy="320675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987425" y="4478338"/>
            <a:ext cx="547688" cy="1873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9525" tIns="9525" rIns="9525" bIns="9525">
            <a:spAutoFit/>
          </a:bodyPr>
          <a:lstStyle/>
          <a:p>
            <a:pPr defTabSz="960438" eaLnBrk="0" hangingPunct="0">
              <a:spcBef>
                <a:spcPct val="50000"/>
              </a:spcBef>
            </a:pPr>
            <a:r>
              <a:rPr lang="en-US" altLang="en-US" sz="1100" b="1"/>
              <a:t>Internal</a:t>
            </a:r>
          </a:p>
        </p:txBody>
      </p:sp>
      <p:sp>
        <p:nvSpPr>
          <p:cNvPr id="11299" name="Arc 35"/>
          <p:cNvSpPr>
            <a:spLocks/>
          </p:cNvSpPr>
          <p:nvPr/>
        </p:nvSpPr>
        <p:spPr bwMode="auto">
          <a:xfrm>
            <a:off x="1900238" y="5165725"/>
            <a:ext cx="277812" cy="517525"/>
          </a:xfrm>
          <a:custGeom>
            <a:avLst/>
            <a:gdLst>
              <a:gd name="T0" fmla="*/ 2147483647 w 21600"/>
              <a:gd name="T1" fmla="*/ 2147483647 h 30599"/>
              <a:gd name="T2" fmla="*/ 2147483647 w 21600"/>
              <a:gd name="T3" fmla="*/ 0 h 30599"/>
              <a:gd name="T4" fmla="*/ 2147483647 w 21600"/>
              <a:gd name="T5" fmla="*/ 2147483647 h 30599"/>
              <a:gd name="T6" fmla="*/ 0 60000 65536"/>
              <a:gd name="T7" fmla="*/ 0 60000 65536"/>
              <a:gd name="T8" fmla="*/ 0 60000 65536"/>
              <a:gd name="T9" fmla="*/ 0 w 21600"/>
              <a:gd name="T10" fmla="*/ 0 h 30599"/>
              <a:gd name="T11" fmla="*/ 21600 w 21600"/>
              <a:gd name="T12" fmla="*/ 30599 h 30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0599" fill="none" extrusionOk="0">
                <a:moveTo>
                  <a:pt x="2893" y="30599"/>
                </a:moveTo>
                <a:cubicBezTo>
                  <a:pt x="998" y="27315"/>
                  <a:pt x="0" y="23590"/>
                  <a:pt x="0" y="19799"/>
                </a:cubicBezTo>
                <a:cubicBezTo>
                  <a:pt x="-1" y="11208"/>
                  <a:pt x="5090" y="3434"/>
                  <a:pt x="12964" y="0"/>
                </a:cubicBezTo>
              </a:path>
              <a:path w="21600" h="30599" stroke="0" extrusionOk="0">
                <a:moveTo>
                  <a:pt x="2893" y="30599"/>
                </a:moveTo>
                <a:cubicBezTo>
                  <a:pt x="998" y="27315"/>
                  <a:pt x="0" y="23590"/>
                  <a:pt x="0" y="19799"/>
                </a:cubicBezTo>
                <a:cubicBezTo>
                  <a:pt x="-1" y="11208"/>
                  <a:pt x="5090" y="3434"/>
                  <a:pt x="12964" y="0"/>
                </a:cubicBezTo>
                <a:lnTo>
                  <a:pt x="21600" y="19799"/>
                </a:lnTo>
                <a:close/>
              </a:path>
            </a:pathLst>
          </a:custGeom>
          <a:noFill/>
          <a:ln w="25400" cap="rnd">
            <a:solidFill>
              <a:srgbClr val="990033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 flipH="1" flipV="1">
            <a:off x="1849438" y="4117975"/>
            <a:ext cx="26987" cy="625475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301" name="Arc 37"/>
          <p:cNvSpPr>
            <a:spLocks/>
          </p:cNvSpPr>
          <p:nvPr/>
        </p:nvSpPr>
        <p:spPr bwMode="auto">
          <a:xfrm>
            <a:off x="2293938" y="3992563"/>
            <a:ext cx="371475" cy="731837"/>
          </a:xfrm>
          <a:custGeom>
            <a:avLst/>
            <a:gdLst>
              <a:gd name="T0" fmla="*/ 0 w 21549"/>
              <a:gd name="T1" fmla="*/ 2147483647 h 20779"/>
              <a:gd name="T2" fmla="*/ 2147483647 w 21549"/>
              <a:gd name="T3" fmla="*/ 0 h 20779"/>
              <a:gd name="T4" fmla="*/ 2147483647 w 21549"/>
              <a:gd name="T5" fmla="*/ 2147483647 h 20779"/>
              <a:gd name="T6" fmla="*/ 0 60000 65536"/>
              <a:gd name="T7" fmla="*/ 0 60000 65536"/>
              <a:gd name="T8" fmla="*/ 0 60000 65536"/>
              <a:gd name="T9" fmla="*/ 0 w 21549"/>
              <a:gd name="T10" fmla="*/ 0 h 20779"/>
              <a:gd name="T11" fmla="*/ 21549 w 21549"/>
              <a:gd name="T12" fmla="*/ 20779 h 207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49" h="20779" fill="none" extrusionOk="0">
                <a:moveTo>
                  <a:pt x="-1" y="19300"/>
                </a:moveTo>
                <a:cubicBezTo>
                  <a:pt x="623" y="10209"/>
                  <a:pt x="6885" y="2486"/>
                  <a:pt x="15652" y="-1"/>
                </a:cubicBezTo>
              </a:path>
              <a:path w="21549" h="20779" stroke="0" extrusionOk="0">
                <a:moveTo>
                  <a:pt x="-1" y="19300"/>
                </a:moveTo>
                <a:cubicBezTo>
                  <a:pt x="623" y="10209"/>
                  <a:pt x="6885" y="2486"/>
                  <a:pt x="15652" y="-1"/>
                </a:cubicBezTo>
                <a:lnTo>
                  <a:pt x="21549" y="20779"/>
                </a:lnTo>
                <a:close/>
              </a:path>
            </a:pathLst>
          </a:custGeom>
          <a:noFill/>
          <a:ln w="25400" cap="rnd">
            <a:solidFill>
              <a:srgbClr val="990033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302" name="Oval 38"/>
          <p:cNvSpPr>
            <a:spLocks noChangeArrowheads="1"/>
          </p:cNvSpPr>
          <p:nvPr/>
        </p:nvSpPr>
        <p:spPr bwMode="auto">
          <a:xfrm>
            <a:off x="1757363" y="4689475"/>
            <a:ext cx="982662" cy="4762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286676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en-US" altLang="en-US" sz="1100"/>
              <a:t>Fast Ground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en-US" sz="1100"/>
              <a:t>Turnaround</a:t>
            </a:r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>
            <a:off x="1311275" y="3651250"/>
            <a:ext cx="985838" cy="4746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286676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en-US" altLang="en-US" sz="1100"/>
              <a:t>Flight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en-US" sz="1100"/>
              <a:t>Is on Time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906463" y="3489325"/>
            <a:ext cx="7586662" cy="1855788"/>
            <a:chOff x="907" y="2017"/>
            <a:chExt cx="3957" cy="1169"/>
          </a:xfrm>
        </p:grpSpPr>
        <p:sp>
          <p:nvSpPr>
            <p:cNvPr id="11311" name="Line 41"/>
            <p:cNvSpPr>
              <a:spLocks noChangeShapeType="1"/>
            </p:cNvSpPr>
            <p:nvPr/>
          </p:nvSpPr>
          <p:spPr bwMode="auto">
            <a:xfrm>
              <a:off x="907" y="3186"/>
              <a:ext cx="3956" cy="0"/>
            </a:xfrm>
            <a:prstGeom prst="line">
              <a:avLst/>
            </a:prstGeom>
            <a:noFill/>
            <a:ln w="12700">
              <a:solidFill>
                <a:srgbClr val="28667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12" name="Line 42"/>
            <p:cNvSpPr>
              <a:spLocks noChangeShapeType="1"/>
            </p:cNvSpPr>
            <p:nvPr/>
          </p:nvSpPr>
          <p:spPr bwMode="auto">
            <a:xfrm>
              <a:off x="907" y="2640"/>
              <a:ext cx="3957" cy="0"/>
            </a:xfrm>
            <a:prstGeom prst="line">
              <a:avLst/>
            </a:prstGeom>
            <a:noFill/>
            <a:ln w="12700">
              <a:solidFill>
                <a:srgbClr val="28667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13" name="Line 43"/>
            <p:cNvSpPr>
              <a:spLocks noChangeShapeType="1"/>
            </p:cNvSpPr>
            <p:nvPr/>
          </p:nvSpPr>
          <p:spPr bwMode="auto">
            <a:xfrm>
              <a:off x="907" y="2017"/>
              <a:ext cx="3957" cy="0"/>
            </a:xfrm>
            <a:prstGeom prst="line">
              <a:avLst/>
            </a:prstGeom>
            <a:noFill/>
            <a:ln w="12700">
              <a:solidFill>
                <a:srgbClr val="28667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1305" name="Rectangle 44"/>
          <p:cNvSpPr>
            <a:spLocks noChangeArrowheads="1"/>
          </p:cNvSpPr>
          <p:nvPr/>
        </p:nvSpPr>
        <p:spPr bwMode="auto">
          <a:xfrm>
            <a:off x="3657600" y="2527300"/>
            <a:ext cx="14065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pPr marL="115888" indent="-115888" defTabSz="960438" eaLnBrk="0" hangingPunct="0">
              <a:spcBef>
                <a:spcPct val="50000"/>
              </a:spcBef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 dirty="0"/>
              <a:t>Profitability</a:t>
            </a:r>
          </a:p>
          <a:p>
            <a:pPr marL="115888" indent="-115888" defTabSz="960438" eaLnBrk="0" hangingPunct="0">
              <a:spcBef>
                <a:spcPct val="50000"/>
              </a:spcBef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 dirty="0"/>
              <a:t>More Customers</a:t>
            </a:r>
          </a:p>
          <a:p>
            <a:pPr marL="115888" indent="-115888" defTabSz="960438" eaLnBrk="0" hangingPunct="0">
              <a:spcBef>
                <a:spcPct val="50000"/>
              </a:spcBef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 dirty="0"/>
              <a:t>Fewer planes</a:t>
            </a:r>
          </a:p>
        </p:txBody>
      </p:sp>
      <p:sp>
        <p:nvSpPr>
          <p:cNvPr id="11306" name="Rectangle 45"/>
          <p:cNvSpPr>
            <a:spLocks noChangeArrowheads="1"/>
          </p:cNvSpPr>
          <p:nvPr/>
        </p:nvSpPr>
        <p:spPr bwMode="auto">
          <a:xfrm>
            <a:off x="3657600" y="3478213"/>
            <a:ext cx="1449388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pPr marL="115888" indent="-115888" defTabSz="960438" eaLnBrk="0" hangingPunct="0">
              <a:spcBef>
                <a:spcPct val="5000"/>
              </a:spcBef>
              <a:spcAft>
                <a:spcPct val="5000"/>
              </a:spcAft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>
                <a:solidFill>
                  <a:schemeClr val="bg1"/>
                </a:solidFill>
              </a:rPr>
              <a:t> </a:t>
            </a:r>
            <a:r>
              <a:rPr lang="en-US" altLang="en-US" sz="1200"/>
              <a:t>Flight is on -time</a:t>
            </a:r>
          </a:p>
          <a:p>
            <a:pPr marL="115888" indent="-115888" defTabSz="960438" eaLnBrk="0" hangingPunct="0">
              <a:spcBef>
                <a:spcPct val="5000"/>
              </a:spcBef>
              <a:spcAft>
                <a:spcPct val="5000"/>
              </a:spcAft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/>
              <a:t>Lowest prices</a:t>
            </a:r>
          </a:p>
        </p:txBody>
      </p:sp>
      <p:sp>
        <p:nvSpPr>
          <p:cNvPr id="11307" name="Rectangle 46"/>
          <p:cNvSpPr>
            <a:spLocks noChangeArrowheads="1"/>
          </p:cNvSpPr>
          <p:nvPr/>
        </p:nvSpPr>
        <p:spPr bwMode="auto">
          <a:xfrm>
            <a:off x="3657600" y="4478338"/>
            <a:ext cx="14509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pPr marL="115888" indent="-115888" defTabSz="960438" eaLnBrk="0" hangingPunct="0"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/>
              <a:t>Fast ground turnaround</a:t>
            </a:r>
          </a:p>
        </p:txBody>
      </p:sp>
      <p:sp>
        <p:nvSpPr>
          <p:cNvPr id="11308" name="Rectangle 47"/>
          <p:cNvSpPr>
            <a:spLocks noChangeArrowheads="1"/>
          </p:cNvSpPr>
          <p:nvPr/>
        </p:nvSpPr>
        <p:spPr bwMode="auto">
          <a:xfrm>
            <a:off x="3657600" y="5338763"/>
            <a:ext cx="14255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pPr marL="122238" indent="-122238" defTabSz="960438" eaLnBrk="0" hangingPunct="0">
              <a:spcBef>
                <a:spcPct val="50000"/>
              </a:spcBef>
              <a:buClr>
                <a:srgbClr val="990033"/>
              </a:buClr>
              <a:buSzPct val="130000"/>
              <a:buFontTx/>
              <a:buChar char="•"/>
            </a:pPr>
            <a:r>
              <a:rPr lang="en-US" altLang="en-US" sz="1200"/>
              <a:t>Ground crew alignment</a:t>
            </a:r>
          </a:p>
        </p:txBody>
      </p:sp>
      <p:sp>
        <p:nvSpPr>
          <p:cNvPr id="11309" name="Rectangle 48"/>
          <p:cNvSpPr>
            <a:spLocks noChangeArrowheads="1"/>
          </p:cNvSpPr>
          <p:nvPr/>
        </p:nvSpPr>
        <p:spPr bwMode="auto">
          <a:xfrm>
            <a:off x="0" y="381000"/>
            <a:ext cx="6019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altLang="en-US" sz="4000" b="1" dirty="0" err="1">
                <a:solidFill>
                  <a:schemeClr val="bg1"/>
                </a:solidFill>
                <a:latin typeface="Times New Roman" pitchFamily="18" charset="0"/>
              </a:rPr>
              <a:t>Contoh</a:t>
            </a:r>
            <a:r>
              <a:rPr lang="en-US" altLang="en-US" sz="40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id-ID" altLang="en-US" sz="3600" b="1" dirty="0" smtClean="0">
                <a:solidFill>
                  <a:schemeClr val="bg1"/>
                </a:solidFill>
                <a:latin typeface="Times New Roman" pitchFamily="18" charset="0"/>
              </a:rPr>
              <a:t>Penentuan KPI</a:t>
            </a:r>
            <a:endParaRPr lang="en-US" altLang="en-US" sz="36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310" name="TextBox 54"/>
          <p:cNvSpPr txBox="1">
            <a:spLocks noChangeArrowheads="1"/>
          </p:cNvSpPr>
          <p:nvPr/>
        </p:nvSpPr>
        <p:spPr bwMode="auto">
          <a:xfrm>
            <a:off x="5334000" y="1687512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KPI</a:t>
            </a: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7315200" y="2438400"/>
            <a:ext cx="1208087" cy="103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250" tIns="47625" rIns="95250" bIns="47625">
            <a:spAutoFit/>
          </a:bodyPr>
          <a:lstStyle/>
          <a:p>
            <a:pPr marL="115888" indent="-115888" defTabSz="960438" eaLnBrk="0" hangingPunct="0">
              <a:spcBef>
                <a:spcPct val="5000"/>
              </a:spcBef>
              <a:spcAft>
                <a:spcPct val="5000"/>
              </a:spcAft>
              <a:buClr>
                <a:srgbClr val="990033"/>
              </a:buClr>
              <a:buSzPct val="130000"/>
              <a:buFontTx/>
              <a:buChar char="•"/>
            </a:pPr>
            <a:r>
              <a:rPr lang="id-ID" altLang="en-US" sz="1200" dirty="0" smtClean="0"/>
              <a:t>SOP for all level</a:t>
            </a:r>
          </a:p>
          <a:p>
            <a:pPr marL="115888" indent="-115888" defTabSz="960438" eaLnBrk="0" hangingPunct="0">
              <a:spcBef>
                <a:spcPct val="5000"/>
              </a:spcBef>
              <a:spcAft>
                <a:spcPct val="5000"/>
              </a:spcAft>
              <a:buClr>
                <a:srgbClr val="990033"/>
              </a:buClr>
              <a:buSzPct val="130000"/>
              <a:buFontTx/>
              <a:buChar char="•"/>
            </a:pPr>
            <a:r>
              <a:rPr lang="id-ID" altLang="en-US" sz="1200" dirty="0" smtClean="0"/>
              <a:t>Controling/ make sure SOP done </a:t>
            </a:r>
            <a:endParaRPr lang="en-US" altLang="en-US" sz="1200" dirty="0"/>
          </a:p>
        </p:txBody>
      </p:sp>
    </p:spTree>
  </p:cSld>
  <p:clrMapOvr>
    <a:masterClrMapping/>
  </p:clrMapOvr>
  <p:transition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686800" cy="1069975"/>
          </a:xfrm>
        </p:spPr>
        <p:txBody>
          <a:bodyPr/>
          <a:lstStyle/>
          <a:p>
            <a:pPr eaLnBrk="1" hangingPunct="1"/>
            <a:r>
              <a:rPr lang="id-ID" sz="3400" b="1" dirty="0" smtClean="0">
                <a:solidFill>
                  <a:srgbClr val="FF0000"/>
                </a:solidFill>
                <a:latin typeface="Century Gothic" pitchFamily="34" charset="0"/>
              </a:rPr>
              <a:t>Cara Menentukan SOP yang Penting dan Perlu Dibuat</a:t>
            </a:r>
            <a:endParaRPr lang="en-US" sz="3400" b="1" dirty="0" smtClean="0">
              <a:solidFill>
                <a:srgbClr val="FF0000"/>
              </a:solidFill>
              <a:latin typeface="Century Gothic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676400"/>
            <a:ext cx="8226305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  <p:sndAc>
      <p:stSnd>
        <p:snd r:embed="rId3" name="cashreg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id-ID" sz="4000" b="1" dirty="0" smtClean="0">
                <a:solidFill>
                  <a:srgbClr val="FF0000"/>
                </a:solidFill>
                <a:latin typeface="Century Gothic" pitchFamily="34" charset="0"/>
              </a:rPr>
              <a:t>PENTINGNYA STANDARD OPERATING PRO</a:t>
            </a:r>
            <a:r>
              <a:rPr lang="en-US" sz="4000" b="1" dirty="0" smtClean="0">
                <a:solidFill>
                  <a:srgbClr val="FF0000"/>
                </a:solidFill>
                <a:latin typeface="Century Gothic" pitchFamily="34" charset="0"/>
              </a:rPr>
              <a:t>C</a:t>
            </a:r>
            <a:r>
              <a:rPr lang="id-ID" sz="4000" b="1" dirty="0" smtClean="0">
                <a:solidFill>
                  <a:srgbClr val="FF0000"/>
                </a:solidFill>
                <a:latin typeface="Century Gothic" pitchFamily="34" charset="0"/>
              </a:rPr>
              <a:t>EDURE (SOP)</a:t>
            </a:r>
            <a:endParaRPr lang="en-US" sz="4000" b="1" dirty="0" smtClean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686800" cy="4724400"/>
          </a:xfrm>
        </p:spPr>
        <p:txBody>
          <a:bodyPr/>
          <a:lstStyle/>
          <a:p>
            <a:r>
              <a:rPr lang="id-ID" dirty="0" smtClean="0"/>
              <a:t>Sebagai upaya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id-ID" dirty="0" smtClean="0"/>
              <a:t>proses pelaksanaan kegiatan dalam organisasi agar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,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ekonomis</a:t>
            </a:r>
            <a:r>
              <a:rPr lang="id-ID" dirty="0" smtClean="0"/>
              <a:t>.</a:t>
            </a:r>
            <a:r>
              <a:rPr lang="en-US" dirty="0" smtClean="0"/>
              <a:t> </a:t>
            </a:r>
            <a:endParaRPr lang="id-ID" dirty="0" smtClean="0"/>
          </a:p>
          <a:p>
            <a:r>
              <a:rPr lang="id-ID" dirty="0" smtClean="0"/>
              <a:t>P</a:t>
            </a:r>
            <a:r>
              <a:rPr lang="en-US" dirty="0" err="1" smtClean="0"/>
              <a:t>enyelenggaraan</a:t>
            </a:r>
            <a:r>
              <a:rPr lang="en-US" dirty="0" smtClean="0"/>
              <a:t> </a:t>
            </a:r>
            <a:r>
              <a:rPr lang="id-ID" dirty="0" smtClean="0"/>
              <a:t>proses kerja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,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penyimpangan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dihindari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id-ID" dirty="0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penyimpangan</a:t>
            </a:r>
            <a:r>
              <a:rPr lang="id-ID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id-ID" dirty="0" smtClean="0"/>
              <a:t>ditelusuri dan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penyebabnya</a:t>
            </a:r>
            <a:r>
              <a:rPr lang="en-US" dirty="0" smtClean="0"/>
              <a:t>.</a:t>
            </a:r>
            <a:endParaRPr lang="id-ID" sz="2000" dirty="0"/>
          </a:p>
        </p:txBody>
      </p:sp>
    </p:spTree>
  </p:cSld>
  <p:clrMapOvr>
    <a:masterClrMapping/>
  </p:clrMapOvr>
  <p:transition>
    <p:dissolve/>
    <p:sndAc>
      <p:stSnd>
        <p:snd r:embed="rId3" name="cashreg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id-ID" sz="2800" b="1" dirty="0" smtClean="0"/>
              <a:t>MANFAAT SOP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6019800"/>
          </a:xfrm>
        </p:spPr>
        <p:txBody>
          <a:bodyPr/>
          <a:lstStyle/>
          <a:p>
            <a:pPr marL="79375" indent="17463">
              <a:buNone/>
            </a:pPr>
            <a:r>
              <a:rPr lang="en-US" sz="2400" dirty="0" err="1" smtClean="0"/>
              <a:t>Manfaat</a:t>
            </a:r>
            <a:r>
              <a:rPr lang="en-US" sz="2400" dirty="0" smtClean="0"/>
              <a:t> Standard Operating Procedures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lingkup</a:t>
            </a:r>
            <a:r>
              <a:rPr lang="en-US" sz="2400" dirty="0" smtClean="0"/>
              <a:t> </a:t>
            </a:r>
            <a:r>
              <a:rPr lang="en-US" sz="2400" dirty="0" err="1" smtClean="0"/>
              <a:t>penyelenggaraan</a:t>
            </a:r>
            <a:r>
              <a:rPr lang="en-US" sz="2400" dirty="0" smtClean="0"/>
              <a:t> </a:t>
            </a:r>
            <a:r>
              <a:rPr lang="id-ID" sz="2400" dirty="0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lain:</a:t>
            </a:r>
            <a:endParaRPr lang="id-ID" sz="2400" dirty="0" smtClean="0"/>
          </a:p>
          <a:p>
            <a:pPr lvl="0"/>
            <a:r>
              <a:rPr lang="en-US" sz="2400" b="1" dirty="0" err="1" smtClean="0">
                <a:solidFill>
                  <a:srgbClr val="FFFF00"/>
                </a:solidFill>
              </a:rPr>
              <a:t>Sebagai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standarisasi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cara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menyelesaikan</a:t>
            </a:r>
            <a:r>
              <a:rPr lang="en-US" sz="2400" dirty="0" smtClean="0"/>
              <a:t> </a:t>
            </a:r>
            <a:r>
              <a:rPr lang="en-US" sz="2400" dirty="0" err="1" smtClean="0"/>
              <a:t>pekerjaan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tugasnya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lvl="0"/>
            <a:r>
              <a:rPr lang="en-US" sz="2400" b="1" dirty="0" err="1" smtClean="0">
                <a:solidFill>
                  <a:srgbClr val="FFFF00"/>
                </a:solidFill>
              </a:rPr>
              <a:t>Mengurangi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tingkat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kesalahan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dan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kelalaian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mungkin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lvl="0"/>
            <a:r>
              <a:rPr lang="en-US" sz="2400" b="1" dirty="0" err="1" smtClean="0">
                <a:solidFill>
                  <a:srgbClr val="FFFF00"/>
                </a:solidFill>
              </a:rPr>
              <a:t>Meningkatkan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efisiensi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dan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efektivitas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pelaksanaan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tugas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dan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tanggungjawab</a:t>
            </a:r>
            <a:r>
              <a:rPr lang="en-US" sz="2400" dirty="0" smtClean="0"/>
              <a:t> individual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keseluruhan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lvl="0"/>
            <a:r>
              <a:rPr lang="en-US" sz="2400" b="1" dirty="0" err="1" smtClean="0">
                <a:solidFill>
                  <a:srgbClr val="FFFF00"/>
                </a:solidFill>
              </a:rPr>
              <a:t>Membantu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pegawai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menjadi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lebih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mandiri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dan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tidak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tergantung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pada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intervensi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manajemen</a:t>
            </a:r>
            <a:r>
              <a:rPr lang="en-US" sz="2400" dirty="0" smtClean="0"/>
              <a:t>, </a:t>
            </a:r>
            <a:r>
              <a:rPr lang="en-US" sz="2400" dirty="0" err="1" smtClean="0"/>
              <a:t>sehlngga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mengurangl</a:t>
            </a:r>
            <a:r>
              <a:rPr lang="en-US" sz="2400" dirty="0" smtClean="0"/>
              <a:t> </a:t>
            </a:r>
            <a:r>
              <a:rPr lang="en-US" sz="2400" dirty="0" err="1" smtClean="0"/>
              <a:t>keterlibatan</a:t>
            </a:r>
            <a:r>
              <a:rPr lang="en-US" sz="2400" dirty="0" smtClean="0"/>
              <a:t> </a:t>
            </a:r>
            <a:r>
              <a:rPr lang="en-US" sz="2400" dirty="0" err="1" smtClean="0"/>
              <a:t>pimpinan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pelaksanaan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sehari-hari</a:t>
            </a:r>
            <a:r>
              <a:rPr lang="en-US" sz="2400" dirty="0" smtClean="0"/>
              <a:t>.</a:t>
            </a:r>
            <a:endParaRPr lang="id-ID" sz="2000" dirty="0" smtClean="0"/>
          </a:p>
        </p:txBody>
      </p:sp>
    </p:spTree>
  </p:cSld>
  <p:clrMapOvr>
    <a:masterClrMapping/>
  </p:clrMapOvr>
  <p:transition>
    <p:dissolve/>
    <p:sndAc>
      <p:stSnd>
        <p:snd r:embed="rId3" name="cashreg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id-ID" sz="2800" b="1" dirty="0" smtClean="0"/>
              <a:t>MANFAAT SOP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867400"/>
          </a:xfrm>
        </p:spPr>
        <p:txBody>
          <a:bodyPr/>
          <a:lstStyle/>
          <a:p>
            <a:pPr lvl="0"/>
            <a:r>
              <a:rPr lang="en-US" sz="2400" b="1" dirty="0" err="1" smtClean="0">
                <a:solidFill>
                  <a:srgbClr val="FFFF00"/>
                </a:solidFill>
              </a:rPr>
              <a:t>Meningkatkan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akuntabilitas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pelaksanaan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tugas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lvl="0"/>
            <a:r>
              <a:rPr lang="en-US" sz="2400" b="1" dirty="0" err="1" smtClean="0">
                <a:solidFill>
                  <a:srgbClr val="FFFF00"/>
                </a:solidFill>
              </a:rPr>
              <a:t>Menciptakan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ukuran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standar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kinerja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konkrit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memperbaiki</a:t>
            </a:r>
            <a:r>
              <a:rPr lang="en-US" sz="2400" dirty="0" smtClean="0"/>
              <a:t> </a:t>
            </a:r>
            <a:r>
              <a:rPr lang="en-US" sz="2400" dirty="0" err="1" smtClean="0"/>
              <a:t>kinerja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 smtClean="0"/>
              <a:t>mengevaluasi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lvl="0"/>
            <a:r>
              <a:rPr lang="en-US" sz="2400" b="1" dirty="0" err="1" smtClean="0">
                <a:solidFill>
                  <a:srgbClr val="FFFF00"/>
                </a:solidFill>
              </a:rPr>
              <a:t>Memastikan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pelaksanaan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tugas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berlangsung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situasi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lvl="0"/>
            <a:r>
              <a:rPr lang="en-US" sz="2400" b="1" dirty="0" err="1" smtClean="0">
                <a:solidFill>
                  <a:srgbClr val="FFFF00"/>
                </a:solidFill>
              </a:rPr>
              <a:t>Menjamin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konsistensi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pelayanan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id-ID" sz="2400" dirty="0" smtClean="0"/>
              <a:t>user</a:t>
            </a:r>
            <a:r>
              <a:rPr lang="en-US" sz="2400" dirty="0" smtClean="0"/>
              <a:t>,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sisi</a:t>
            </a:r>
            <a:r>
              <a:rPr lang="en-US" sz="2400" dirty="0" smtClean="0"/>
              <a:t> </a:t>
            </a:r>
            <a:r>
              <a:rPr lang="en-US" sz="2400" dirty="0" err="1" smtClean="0"/>
              <a:t>mutu</a:t>
            </a:r>
            <a:r>
              <a:rPr lang="en-US" sz="2400" dirty="0" smtClean="0"/>
              <a:t>,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prosedur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lvl="0"/>
            <a:r>
              <a:rPr lang="en-US" sz="2400" b="1" dirty="0" err="1" smtClean="0">
                <a:solidFill>
                  <a:srgbClr val="FFFF00"/>
                </a:solidFill>
              </a:rPr>
              <a:t>Memberikan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informasi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mengenai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kualifikasi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kompetensi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dikuasai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</a:t>
            </a:r>
            <a:r>
              <a:rPr lang="en-US" sz="2400" dirty="0" err="1" smtClean="0"/>
              <a:t>tugasnya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lvl="0"/>
            <a:r>
              <a:rPr lang="en-US" sz="2400" b="1" dirty="0" err="1" smtClean="0">
                <a:solidFill>
                  <a:srgbClr val="FFFF00"/>
                </a:solidFill>
              </a:rPr>
              <a:t>Memberikan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informasi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bagi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upaya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peningkatan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kompetensi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.</a:t>
            </a:r>
            <a:endParaRPr lang="id-ID" sz="2000" dirty="0" smtClean="0"/>
          </a:p>
        </p:txBody>
      </p:sp>
    </p:spTree>
  </p:cSld>
  <p:clrMapOvr>
    <a:masterClrMapping/>
  </p:clrMapOvr>
  <p:transition>
    <p:dissolve/>
    <p:sndAc>
      <p:stSnd>
        <p:snd r:embed="rId3" name="cashreg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id-ID" sz="2800" b="1" dirty="0" smtClean="0"/>
              <a:t>MANFAAT SOP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867400"/>
          </a:xfrm>
        </p:spPr>
        <p:txBody>
          <a:bodyPr/>
          <a:lstStyle/>
          <a:p>
            <a:pPr lvl="0"/>
            <a:r>
              <a:rPr lang="en-US" sz="2400" b="1" dirty="0" err="1" smtClean="0">
                <a:solidFill>
                  <a:srgbClr val="FFFF00"/>
                </a:solidFill>
              </a:rPr>
              <a:t>Memberikan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informasi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mengenai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beban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tugas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dipikul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</a:t>
            </a:r>
            <a:r>
              <a:rPr lang="en-US" sz="2400" dirty="0" err="1" smtClean="0"/>
              <a:t>tugasnya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lvl="0"/>
            <a:r>
              <a:rPr lang="en-US" sz="2400" b="1" dirty="0" err="1" smtClean="0">
                <a:solidFill>
                  <a:srgbClr val="FFFF00"/>
                </a:solidFill>
              </a:rPr>
              <a:t>Sebagai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instrumen</a:t>
            </a:r>
            <a:r>
              <a:rPr lang="en-US" sz="2400" b="1" dirty="0" smtClean="0">
                <a:solidFill>
                  <a:srgbClr val="FFFF00"/>
                </a:solidFill>
              </a:rPr>
              <a:t> yang </a:t>
            </a:r>
            <a:r>
              <a:rPr lang="en-US" sz="2400" b="1" dirty="0" err="1" smtClean="0">
                <a:solidFill>
                  <a:srgbClr val="FFFF00"/>
                </a:solidFill>
              </a:rPr>
              <a:t>dapat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melindungi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pegawai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dari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kemungkinan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tuntutan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hukum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tuduhan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penyimpangan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lvl="0"/>
            <a:r>
              <a:rPr lang="en-US" sz="2400" b="1" dirty="0" err="1" smtClean="0">
                <a:solidFill>
                  <a:srgbClr val="FFFF00"/>
                </a:solidFill>
              </a:rPr>
              <a:t>Menghindari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tumpang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tindih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/>
              <a:t>pelaksanaan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lvl="0"/>
            <a:r>
              <a:rPr lang="en-US" sz="2400" b="1" dirty="0" err="1" smtClean="0">
                <a:solidFill>
                  <a:srgbClr val="FFFF00"/>
                </a:solidFill>
              </a:rPr>
              <a:t>Membantu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penelusuran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terhadap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kesalahan-kesalahan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prosedural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pelayanan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lvl="0"/>
            <a:r>
              <a:rPr lang="en-US" sz="2400" b="1" dirty="0" err="1" smtClean="0">
                <a:solidFill>
                  <a:srgbClr val="FFFF00"/>
                </a:solidFill>
              </a:rPr>
              <a:t>Membantu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memberikan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informasi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penyusunan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pelayanan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sekaligus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kinerja</a:t>
            </a:r>
            <a:r>
              <a:rPr lang="en-US" sz="2400" dirty="0" smtClean="0"/>
              <a:t> </a:t>
            </a:r>
            <a:r>
              <a:rPr lang="en-US" sz="2400" dirty="0" err="1" smtClean="0"/>
              <a:t>pelayanan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marL="0" lvl="0" indent="17463">
              <a:buNone/>
            </a:pPr>
            <a:endParaRPr lang="id-ID" sz="2000" dirty="0" smtClean="0"/>
          </a:p>
          <a:p>
            <a:pPr marL="0" lvl="0" indent="17463">
              <a:buNone/>
            </a:pPr>
            <a:endParaRPr lang="id-ID" sz="2000" dirty="0" smtClean="0"/>
          </a:p>
        </p:txBody>
      </p:sp>
    </p:spTree>
  </p:cSld>
  <p:clrMapOvr>
    <a:masterClrMapping/>
  </p:clrMapOvr>
  <p:transition>
    <p:dissolve/>
    <p:sndAc>
      <p:stSnd>
        <p:snd r:embed="rId3" name="cashreg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_13_www.FreeDownloadPowerPoint.com">
  <a:themeElements>
    <a:clrScheme name="Business_10_www.FreeDownloadPowerPoint.c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_10_www.FreeDownloadPowerPoint.co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siness_10_www.FreeDownloadPowerPoint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10_www.FreeDownloadPowerPoint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10_www.FreeDownloadPowerPoint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10_www.FreeDownloadPowerPoint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10_www.FreeDownloadPowerPoint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10_www.FreeDownloadPowerPoint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10_www.FreeDownloadPowerPoint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10_www.FreeDownloadPowerPoint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10_www.FreeDownloadPowerPoint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10_www.FreeDownloadPowerPoint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10_www.FreeDownloadPowerPoint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10_www.FreeDownloadPowerPoint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Business_13_www.FreeDownloadPowerPoint.com</Template>
  <TotalTime>4564</TotalTime>
  <Words>1027</Words>
  <Application>Microsoft Office PowerPoint</Application>
  <PresentationFormat>On-screen Show (4:3)</PresentationFormat>
  <Paragraphs>192</Paragraphs>
  <Slides>25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Business_13_www.FreeDownloadPowerPoint.com</vt:lpstr>
      <vt:lpstr>Standard Operating Procedure (SOP)</vt:lpstr>
      <vt:lpstr>APA ITU STANDARD OPERATING PROCEDURE (SOP)?</vt:lpstr>
      <vt:lpstr>Slide 3</vt:lpstr>
      <vt:lpstr>Slide 4</vt:lpstr>
      <vt:lpstr>Cara Menentukan SOP yang Penting dan Perlu Dibuat</vt:lpstr>
      <vt:lpstr>PENTINGNYA STANDARD OPERATING PROCEDURE (SOP)</vt:lpstr>
      <vt:lpstr>MANFAAT SOP</vt:lpstr>
      <vt:lpstr>MANFAAT SOP</vt:lpstr>
      <vt:lpstr>MANFAAT SOP</vt:lpstr>
      <vt:lpstr>RUANG LINGKUP SOP</vt:lpstr>
      <vt:lpstr>Teknik Menyusun SOP</vt:lpstr>
      <vt:lpstr>Menetukan Format</vt:lpstr>
      <vt:lpstr>Pengumpulan Informasi</vt:lpstr>
      <vt:lpstr>Pengumpulan Informasi</vt:lpstr>
      <vt:lpstr>Pengumpulan Informasi</vt:lpstr>
      <vt:lpstr>Pengumpulan Informasi</vt:lpstr>
      <vt:lpstr>Pengumpulan Informasi</vt:lpstr>
      <vt:lpstr>Pengumpulan Informasi</vt:lpstr>
      <vt:lpstr>Tahapan Praktek Menyusun SOP</vt:lpstr>
      <vt:lpstr>1. Menghimpun Informasi dan Menyusun Uraian Prosedur</vt:lpstr>
      <vt:lpstr>2. Menentukan Simbol Flowchart SOP</vt:lpstr>
      <vt:lpstr>3. Simbol Flowchart Terangkai Lengkap</vt:lpstr>
      <vt:lpstr>4. Melengkapi Kepala SOP</vt:lpstr>
      <vt:lpstr>5. Melengkapi Kepala SOP</vt:lpstr>
      <vt:lpstr>Jadi Menyusun SOP Mudah Kan??? 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SOP FOR SOP MAKER</dc:title>
  <dc:creator>Toshiba-User</dc:creator>
  <cp:lastModifiedBy>Windows User</cp:lastModifiedBy>
  <cp:revision>282</cp:revision>
  <dcterms:created xsi:type="dcterms:W3CDTF">2009-11-15T08:55:50Z</dcterms:created>
  <dcterms:modified xsi:type="dcterms:W3CDTF">2013-12-03T22:57:36Z</dcterms:modified>
</cp:coreProperties>
</file>