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0" r:id="rId2"/>
    <p:sldId id="261" r:id="rId3"/>
    <p:sldId id="262" r:id="rId4"/>
    <p:sldId id="264" r:id="rId5"/>
    <p:sldId id="257" r:id="rId6"/>
    <p:sldId id="258" r:id="rId7"/>
    <p:sldId id="295" r:id="rId8"/>
    <p:sldId id="296" r:id="rId9"/>
    <p:sldId id="297" r:id="rId10"/>
    <p:sldId id="298" r:id="rId11"/>
    <p:sldId id="299" r:id="rId12"/>
    <p:sldId id="300" r:id="rId13"/>
    <p:sldId id="302" r:id="rId14"/>
    <p:sldId id="275" r:id="rId15"/>
    <p:sldId id="281" r:id="rId16"/>
    <p:sldId id="284" r:id="rId17"/>
    <p:sldId id="285" r:id="rId18"/>
    <p:sldId id="283" r:id="rId19"/>
    <p:sldId id="289" r:id="rId20"/>
    <p:sldId id="276" r:id="rId21"/>
    <p:sldId id="287" r:id="rId22"/>
    <p:sldId id="288" r:id="rId23"/>
    <p:sldId id="290" r:id="rId24"/>
    <p:sldId id="292" r:id="rId25"/>
    <p:sldId id="286" r:id="rId26"/>
    <p:sldId id="291" r:id="rId27"/>
    <p:sldId id="293" r:id="rId28"/>
    <p:sldId id="294" r:id="rId29"/>
    <p:sldId id="256" r:id="rId30"/>
    <p:sldId id="282" r:id="rId31"/>
    <p:sldId id="303" r:id="rId32"/>
    <p:sldId id="306" r:id="rId33"/>
    <p:sldId id="307" r:id="rId34"/>
    <p:sldId id="308" r:id="rId35"/>
    <p:sldId id="309" r:id="rId36"/>
    <p:sldId id="310" r:id="rId37"/>
    <p:sldId id="311" r:id="rId38"/>
    <p:sldId id="312" r:id="rId39"/>
    <p:sldId id="304" r:id="rId40"/>
    <p:sldId id="305" r:id="rId41"/>
    <p:sldId id="313" r:id="rId42"/>
    <p:sldId id="314" r:id="rId43"/>
    <p:sldId id="315" r:id="rId44"/>
    <p:sldId id="316" r:id="rId45"/>
    <p:sldId id="317" r:id="rId46"/>
    <p:sldId id="318" r:id="rId47"/>
    <p:sldId id="274" r:id="rId48"/>
    <p:sldId id="271" r:id="rId49"/>
    <p:sldId id="272" r:id="rId50"/>
    <p:sldId id="273" r:id="rId51"/>
    <p:sldId id="279" r:id="rId52"/>
    <p:sldId id="280" r:id="rId53"/>
    <p:sldId id="278" r:id="rId54"/>
    <p:sldId id="319" r:id="rId5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4EC14DF-CD36-4DF6-B5DE-C327C487A3C4}"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4EC14DF-CD36-4DF6-B5DE-C327C487A3C4}"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4EC14DF-CD36-4DF6-B5DE-C327C487A3C4}"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64EC14DF-CD36-4DF6-B5DE-C327C487A3C4}"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4EC14DF-CD36-4DF6-B5DE-C327C487A3C4}"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01AA488-47CC-467A-B607-1A1BE4B027C3}" type="datetimeFigureOut">
              <a:rPr lang="id-ID" smtClean="0"/>
              <a:pPr/>
              <a:t>23/03/2011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4EC14DF-CD36-4DF6-B5DE-C327C487A3C4}"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4EC14DF-CD36-4DF6-B5DE-C327C487A3C4}"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64EC14DF-CD36-4DF6-B5DE-C327C487A3C4}"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4EC14DF-CD36-4DF6-B5DE-C327C487A3C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4EC14DF-CD36-4DF6-B5DE-C327C487A3C4}"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01AA488-47CC-467A-B607-1A1BE4B027C3}" type="datetimeFigureOut">
              <a:rPr lang="id-ID" smtClean="0"/>
              <a:pPr/>
              <a:t>23/03/2011</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4EC14DF-CD36-4DF6-B5DE-C327C487A3C4}"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01AA488-47CC-467A-B607-1A1BE4B027C3}" type="datetimeFigureOut">
              <a:rPr lang="id-ID" smtClean="0"/>
              <a:pPr/>
              <a:t>23/03/2011</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01AA488-47CC-467A-B607-1A1BE4B027C3}" type="datetimeFigureOut">
              <a:rPr lang="id-ID" smtClean="0"/>
              <a:pPr/>
              <a:t>23/03/2011</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4EC14DF-CD36-4DF6-B5DE-C327C487A3C4}"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14401"/>
            <a:ext cx="7772400" cy="1828800"/>
          </a:xfrm>
          <a:ln>
            <a:solidFill>
              <a:srgbClr val="FF0000"/>
            </a:solidFill>
          </a:ln>
        </p:spPr>
        <p:txBody>
          <a:bodyPr>
            <a:normAutofit fontScale="90000"/>
          </a:bodyPr>
          <a:lstStyle/>
          <a:p>
            <a:r>
              <a:rPr lang="id-ID" dirty="0" smtClean="0">
                <a:latin typeface="Copperplate Gothic Bold" pitchFamily="34" charset="0"/>
              </a:rPr>
              <a:t>Standard Operating Procedures</a:t>
            </a:r>
            <a:r>
              <a:rPr lang="id-ID" dirty="0" smtClean="0"/>
              <a:t/>
            </a:r>
            <a:br>
              <a:rPr lang="id-ID" dirty="0" smtClean="0"/>
            </a:br>
            <a:endParaRPr lang="id-ID" dirty="0"/>
          </a:p>
        </p:txBody>
      </p:sp>
    </p:spTree>
    <p:extLst>
      <p:ext uri="{BB962C8B-B14F-4D97-AF65-F5344CB8AC3E}">
        <p14:creationId xmlns="" xmlns:p14="http://schemas.microsoft.com/office/powerpoint/2010/main" val="528120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Siapa yang menyusun SOP?</a:t>
            </a:r>
            <a:endParaRPr lang="id-ID" dirty="0"/>
          </a:p>
        </p:txBody>
      </p:sp>
      <p:sp>
        <p:nvSpPr>
          <p:cNvPr id="3" name="Content Placeholder 2"/>
          <p:cNvSpPr>
            <a:spLocks noGrp="1"/>
          </p:cNvSpPr>
          <p:nvPr>
            <p:ph sz="quarter" idx="1"/>
          </p:nvPr>
        </p:nvSpPr>
        <p:spPr/>
        <p:txBody>
          <a:bodyPr/>
          <a:lstStyle/>
          <a:p>
            <a:pPr marL="0" indent="0">
              <a:buNone/>
            </a:pPr>
            <a:r>
              <a:rPr lang="id-ID" dirty="0"/>
              <a:t>Idealnya, SOP disusun oleh 1 tim yg terdiri atas:</a:t>
            </a:r>
          </a:p>
          <a:p>
            <a:pPr lvl="0"/>
            <a:r>
              <a:rPr lang="id-ID" dirty="0"/>
              <a:t>Penulis SOP (</a:t>
            </a:r>
            <a:r>
              <a:rPr lang="id-ID" i="1" dirty="0"/>
              <a:t>author</a:t>
            </a:r>
            <a:r>
              <a:rPr lang="id-ID" dirty="0"/>
              <a:t>)</a:t>
            </a:r>
          </a:p>
          <a:p>
            <a:pPr lvl="0"/>
            <a:r>
              <a:rPr lang="id-ID" dirty="0"/>
              <a:t>Pelaksana di lapangan (</a:t>
            </a:r>
            <a:r>
              <a:rPr lang="id-ID" i="1" dirty="0"/>
              <a:t>employee</a:t>
            </a:r>
            <a:r>
              <a:rPr lang="id-ID" dirty="0"/>
              <a:t>)</a:t>
            </a:r>
          </a:p>
          <a:p>
            <a:pPr lvl="0"/>
            <a:r>
              <a:rPr lang="id-ID" dirty="0"/>
              <a:t>Pengawas lapangan (</a:t>
            </a:r>
            <a:r>
              <a:rPr lang="id-ID" i="1" dirty="0"/>
              <a:t>supervisor</a:t>
            </a:r>
            <a:r>
              <a:rPr lang="id-ID" dirty="0"/>
              <a:t>)</a:t>
            </a:r>
          </a:p>
          <a:p>
            <a:r>
              <a:rPr lang="id-ID" dirty="0"/>
              <a:t>Atasan pengawas (</a:t>
            </a:r>
            <a:r>
              <a:rPr lang="id-ID" i="1" dirty="0"/>
              <a:t>manager</a:t>
            </a:r>
            <a:r>
              <a:rPr lang="id-ID" dirty="0"/>
              <a:t>)</a:t>
            </a:r>
          </a:p>
        </p:txBody>
      </p:sp>
    </p:spTree>
    <p:extLst>
      <p:ext uri="{BB962C8B-B14F-4D97-AF65-F5344CB8AC3E}">
        <p14:creationId xmlns="" xmlns:p14="http://schemas.microsoft.com/office/powerpoint/2010/main" val="38736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i-FI" b="1" smtClean="0"/>
              <a:t>Persiapan SOP</a:t>
            </a:r>
            <a:endParaRPr lang="en-US" b="1" smtClean="0"/>
          </a:p>
        </p:txBody>
      </p:sp>
      <p:sp>
        <p:nvSpPr>
          <p:cNvPr id="9219" name="Rectangle 3"/>
          <p:cNvSpPr>
            <a:spLocks noGrp="1" noChangeArrowheads="1"/>
          </p:cNvSpPr>
          <p:nvPr>
            <p:ph sz="quarter" idx="1"/>
          </p:nvPr>
        </p:nvSpPr>
        <p:spPr/>
        <p:txBody>
          <a:bodyPr/>
          <a:lstStyle/>
          <a:p>
            <a:pPr eaLnBrk="1" hangingPunct="1"/>
            <a:r>
              <a:rPr lang="fi-FI" dirty="0" smtClean="0"/>
              <a:t>SOP disusun tim </a:t>
            </a:r>
            <a:r>
              <a:rPr lang="id-ID" dirty="0" smtClean="0"/>
              <a:t>penyusun SOP yang</a:t>
            </a:r>
            <a:r>
              <a:rPr lang="fi-FI" dirty="0" smtClean="0"/>
              <a:t> memiliki pengetahuan dan pengalaman dalam bidang</a:t>
            </a:r>
            <a:r>
              <a:rPr lang="id-ID" dirty="0" smtClean="0"/>
              <a:t>nya</a:t>
            </a:r>
          </a:p>
          <a:p>
            <a:pPr eaLnBrk="1" hangingPunct="1"/>
            <a:r>
              <a:rPr lang="fi-FI" dirty="0" smtClean="0"/>
              <a:t> SOP harus tertulis, menjelaskan secara singkat langkah demi langkah dan dalam tampilan yang mudah dibaca dan dipahami. </a:t>
            </a:r>
            <a:endParaRPr lang="en-US" dirty="0" smtClean="0"/>
          </a:p>
        </p:txBody>
      </p:sp>
    </p:spTree>
    <p:extLst>
      <p:ext uri="{BB962C8B-B14F-4D97-AF65-F5344CB8AC3E}">
        <p14:creationId xmlns="" xmlns:p14="http://schemas.microsoft.com/office/powerpoint/2010/main" val="1107772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t>Jenis SOP</a:t>
            </a:r>
            <a:r>
              <a:rPr lang="en-US" smtClean="0"/>
              <a:t> </a:t>
            </a:r>
          </a:p>
        </p:txBody>
      </p:sp>
      <p:sp>
        <p:nvSpPr>
          <p:cNvPr id="10243" name="Rectangle 3"/>
          <p:cNvSpPr>
            <a:spLocks noGrp="1" noChangeArrowheads="1"/>
          </p:cNvSpPr>
          <p:nvPr>
            <p:ph sz="quarter" idx="1"/>
          </p:nvPr>
        </p:nvSpPr>
        <p:spPr/>
        <p:txBody>
          <a:bodyPr/>
          <a:lstStyle/>
          <a:p>
            <a:pPr eaLnBrk="1" hangingPunct="1">
              <a:lnSpc>
                <a:spcPct val="90000"/>
              </a:lnSpc>
            </a:pPr>
            <a:r>
              <a:rPr lang="en-US" sz="2800" b="1" smtClean="0"/>
              <a:t>Sederhana</a:t>
            </a:r>
            <a:r>
              <a:rPr lang="en-US" sz="2800" smtClean="0"/>
              <a:t> : langkah-langkah yang ringkas dan hanya memerlukan sedikit keputusan </a:t>
            </a:r>
          </a:p>
          <a:p>
            <a:pPr eaLnBrk="1" hangingPunct="1">
              <a:lnSpc>
                <a:spcPct val="90000"/>
              </a:lnSpc>
            </a:pPr>
            <a:r>
              <a:rPr lang="en-US" sz="2800" b="1" smtClean="0"/>
              <a:t>Hirarki</a:t>
            </a:r>
            <a:r>
              <a:rPr lang="en-US" sz="2800" smtClean="0"/>
              <a:t> : dengan langkah-langkah yang rinci, panjang, konsisten. </a:t>
            </a:r>
          </a:p>
          <a:p>
            <a:pPr eaLnBrk="1" hangingPunct="1">
              <a:lnSpc>
                <a:spcPct val="90000"/>
              </a:lnSpc>
            </a:pPr>
            <a:r>
              <a:rPr lang="en-US" sz="2800" b="1" smtClean="0"/>
              <a:t>Flowcharts</a:t>
            </a:r>
            <a:r>
              <a:rPr lang="en-US" sz="2800" smtClean="0"/>
              <a:t> yang berisi banyak keputusan-keputusan atau pertimbangan-pertimbangan. </a:t>
            </a:r>
            <a:endParaRPr lang="en-US" sz="2800" i="1" smtClean="0"/>
          </a:p>
        </p:txBody>
      </p:sp>
    </p:spTree>
    <p:extLst>
      <p:ext uri="{BB962C8B-B14F-4D97-AF65-F5344CB8AC3E}">
        <p14:creationId xmlns="" xmlns:p14="http://schemas.microsoft.com/office/powerpoint/2010/main" val="3700516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id-ID" dirty="0" smtClean="0"/>
              <a:t>B</a:t>
            </a:r>
            <a:r>
              <a:rPr lang="en-US" dirty="0" err="1" smtClean="0"/>
              <a:t>entuk</a:t>
            </a:r>
            <a:r>
              <a:rPr lang="id-ID" dirty="0" smtClean="0"/>
              <a:t> </a:t>
            </a:r>
            <a:r>
              <a:rPr lang="en-US" dirty="0" smtClean="0"/>
              <a:t>SOP </a:t>
            </a:r>
          </a:p>
        </p:txBody>
      </p:sp>
      <p:sp>
        <p:nvSpPr>
          <p:cNvPr id="14339" name="Rectangle 3"/>
          <p:cNvSpPr>
            <a:spLocks noGrp="1" noChangeArrowheads="1"/>
          </p:cNvSpPr>
          <p:nvPr>
            <p:ph sz="quarter" idx="1"/>
          </p:nvPr>
        </p:nvSpPr>
        <p:spPr/>
        <p:txBody>
          <a:bodyPr>
            <a:normAutofit/>
          </a:bodyPr>
          <a:lstStyle/>
          <a:p>
            <a:pPr eaLnBrk="1" hangingPunct="1"/>
            <a:r>
              <a:rPr lang="fi-FI" sz="3600" dirty="0" smtClean="0"/>
              <a:t>Dokumen tertulis </a:t>
            </a:r>
          </a:p>
          <a:p>
            <a:pPr eaLnBrk="1" hangingPunct="1"/>
            <a:r>
              <a:rPr lang="fi-FI" sz="3600" dirty="0" smtClean="0"/>
              <a:t>Diagram atau alur kerja (</a:t>
            </a:r>
            <a:r>
              <a:rPr lang="fi-FI" sz="3600" i="1" dirty="0" smtClean="0"/>
              <a:t>flow chart</a:t>
            </a:r>
            <a:r>
              <a:rPr lang="fi-FI" sz="3600" dirty="0" smtClean="0"/>
              <a:t>)</a:t>
            </a:r>
            <a:r>
              <a:rPr lang="en-US" sz="3600" dirty="0" smtClean="0"/>
              <a:t> </a:t>
            </a:r>
          </a:p>
        </p:txBody>
      </p:sp>
    </p:spTree>
    <p:extLst>
      <p:ext uri="{BB962C8B-B14F-4D97-AF65-F5344CB8AC3E}">
        <p14:creationId xmlns="" xmlns:p14="http://schemas.microsoft.com/office/powerpoint/2010/main" val="1313971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182616"/>
          </a:xfrm>
          <a:ln>
            <a:solidFill>
              <a:srgbClr val="FF0000"/>
            </a:solidFill>
          </a:ln>
        </p:spPr>
        <p:txBody>
          <a:bodyPr>
            <a:normAutofit fontScale="90000"/>
          </a:bodyPr>
          <a:lstStyle/>
          <a:p>
            <a:r>
              <a:rPr lang="id-ID" dirty="0" smtClean="0">
                <a:solidFill>
                  <a:schemeClr val="tx1"/>
                </a:solidFill>
                <a:latin typeface="Copperplate Gothic Bold" pitchFamily="34" charset="0"/>
              </a:rPr>
              <a:t>Standard Operating Procedures</a:t>
            </a:r>
            <a:r>
              <a:rPr lang="id-ID" dirty="0" smtClean="0">
                <a:solidFill>
                  <a:schemeClr val="tx1"/>
                </a:solidFill>
              </a:rPr>
              <a:t>:</a:t>
            </a:r>
            <a:r>
              <a:rPr lang="en-US" dirty="0" smtClean="0">
                <a:solidFill>
                  <a:schemeClr val="tx1"/>
                </a:solidFill>
              </a:rPr>
              <a:t/>
            </a:r>
            <a:br>
              <a:rPr lang="en-US" dirty="0" smtClean="0">
                <a:solidFill>
                  <a:schemeClr val="tx1"/>
                </a:solidFill>
              </a:rPr>
            </a:br>
            <a:r>
              <a:rPr lang="en-US" dirty="0" smtClean="0"/>
              <a:t/>
            </a:r>
            <a:br>
              <a:rPr lang="en-US" dirty="0" smtClean="0"/>
            </a:br>
            <a:r>
              <a:rPr lang="id-ID" dirty="0" smtClean="0"/>
              <a:t/>
            </a:r>
            <a:br>
              <a:rPr lang="id-ID" dirty="0" smtClean="0"/>
            </a:br>
            <a:r>
              <a:rPr lang="id-ID" i="1" dirty="0" smtClean="0">
                <a:solidFill>
                  <a:schemeClr val="tx1"/>
                </a:solidFill>
              </a:rPr>
              <a:t>Kedudukannya dalam Organisasi dan Manajemen</a:t>
            </a:r>
            <a:r>
              <a:rPr lang="id-ID" dirty="0" smtClean="0">
                <a:solidFill>
                  <a:schemeClr val="tx1"/>
                </a:solidFill>
              </a:rPr>
              <a:t/>
            </a:r>
            <a:br>
              <a:rPr lang="id-ID" dirty="0" smtClean="0">
                <a:solidFill>
                  <a:schemeClr val="tx1"/>
                </a:solidFill>
              </a:rPr>
            </a:br>
            <a:endParaRPr lang="id-ID" dirty="0">
              <a:solidFill>
                <a:schemeClr val="tx1"/>
              </a:solidFill>
            </a:endParaRPr>
          </a:p>
        </p:txBody>
      </p:sp>
    </p:spTree>
    <p:extLst>
      <p:ext uri="{BB962C8B-B14F-4D97-AF65-F5344CB8AC3E}">
        <p14:creationId xmlns="" xmlns:p14="http://schemas.microsoft.com/office/powerpoint/2010/main" val="705482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Organisasi</a:t>
            </a:r>
            <a:endParaRPr lang="id-ID" dirty="0">
              <a:solidFill>
                <a:schemeClr val="accent2">
                  <a:lumMod val="75000"/>
                </a:schemeClr>
              </a:solidFill>
            </a:endParaRPr>
          </a:p>
        </p:txBody>
      </p:sp>
      <p:sp>
        <p:nvSpPr>
          <p:cNvPr id="3" name="Content Placeholder 2"/>
          <p:cNvSpPr>
            <a:spLocks noGrp="1"/>
          </p:cNvSpPr>
          <p:nvPr>
            <p:ph sz="quarter" idx="1"/>
          </p:nvPr>
        </p:nvSpPr>
        <p:spPr/>
        <p:txBody>
          <a:bodyPr/>
          <a:lstStyle/>
          <a:p>
            <a:pPr marL="0" indent="0">
              <a:buNone/>
            </a:pPr>
            <a:r>
              <a:rPr lang="id-ID" dirty="0" smtClean="0"/>
              <a:t>Organisasi adalah kumpulan dari dua orang atau lebih yang tergabung karena ketertarikan, minat, dan niat yang sama yang kemudian secara sah membentuk badan sebagai wadah untuk mencapai tujuan bersama (Siagian,2006)</a:t>
            </a:r>
            <a:endParaRPr lang="id-ID" dirty="0"/>
          </a:p>
        </p:txBody>
      </p:sp>
    </p:spTree>
    <p:extLst>
      <p:ext uri="{BB962C8B-B14F-4D97-AF65-F5344CB8AC3E}">
        <p14:creationId xmlns="" xmlns:p14="http://schemas.microsoft.com/office/powerpoint/2010/main" val="41737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Tagline Organisasi ideal:</a:t>
            </a:r>
            <a:br>
              <a:rPr lang="id-ID" dirty="0" smtClean="0"/>
            </a:br>
            <a:r>
              <a:rPr lang="id-ID" sz="2700" dirty="0" smtClean="0"/>
              <a:t>(dari berbagai sumber)</a:t>
            </a:r>
            <a:endParaRPr lang="id-ID" sz="2700" dirty="0"/>
          </a:p>
        </p:txBody>
      </p:sp>
      <p:sp>
        <p:nvSpPr>
          <p:cNvPr id="3" name="Content Placeholder 2"/>
          <p:cNvSpPr>
            <a:spLocks noGrp="1"/>
          </p:cNvSpPr>
          <p:nvPr>
            <p:ph sz="quarter" idx="1"/>
          </p:nvPr>
        </p:nvSpPr>
        <p:spPr/>
        <p:txBody>
          <a:bodyPr>
            <a:normAutofit/>
          </a:bodyPr>
          <a:lstStyle/>
          <a:p>
            <a:r>
              <a:rPr lang="id-ID" dirty="0" smtClean="0">
                <a:solidFill>
                  <a:srgbClr val="00B0F0"/>
                </a:solidFill>
              </a:rPr>
              <a:t>Organisasi tanpa Visi dan Misi </a:t>
            </a:r>
            <a:r>
              <a:rPr lang="id-ID" dirty="0" smtClean="0"/>
              <a:t>adalah bagai orang buta yang harus berjalan di daerah berbatu dan terjal yang belum dikenalnya</a:t>
            </a:r>
          </a:p>
          <a:p>
            <a:r>
              <a:rPr lang="id-ID" dirty="0" smtClean="0">
                <a:solidFill>
                  <a:srgbClr val="00B0F0"/>
                </a:solidFill>
              </a:rPr>
              <a:t>Visi dan Misi </a:t>
            </a:r>
            <a:r>
              <a:rPr lang="id-ID" dirty="0" smtClean="0"/>
              <a:t>adalah pemandu utama  ke arah mana Organisasi akan dibawa</a:t>
            </a:r>
          </a:p>
          <a:p>
            <a:r>
              <a:rPr lang="id-ID" dirty="0" smtClean="0">
                <a:solidFill>
                  <a:srgbClr val="00B0F0"/>
                </a:solidFill>
              </a:rPr>
              <a:t>Perwujudan Visi dan Menjalankan misi </a:t>
            </a:r>
            <a:r>
              <a:rPr lang="id-ID" dirty="0" smtClean="0"/>
              <a:t>dicapai secara bertahap melalui tujuan, sebagai milestone atas pencapaian organisasi dalam jangka waktu lebih pendek dari Visi</a:t>
            </a:r>
          </a:p>
          <a:p>
            <a:pPr marL="0" indent="0">
              <a:buNone/>
            </a:pPr>
            <a:endParaRPr lang="id-ID" dirty="0"/>
          </a:p>
        </p:txBody>
      </p:sp>
    </p:spTree>
    <p:extLst>
      <p:ext uri="{BB962C8B-B14F-4D97-AF65-F5344CB8AC3E}">
        <p14:creationId xmlns="" xmlns:p14="http://schemas.microsoft.com/office/powerpoint/2010/main" val="236757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Tagline Continued:</a:t>
            </a:r>
            <a:endParaRPr lang="id-ID" dirty="0"/>
          </a:p>
        </p:txBody>
      </p:sp>
      <p:sp>
        <p:nvSpPr>
          <p:cNvPr id="3" name="Content Placeholder 2"/>
          <p:cNvSpPr>
            <a:spLocks noGrp="1"/>
          </p:cNvSpPr>
          <p:nvPr>
            <p:ph sz="quarter" idx="1"/>
          </p:nvPr>
        </p:nvSpPr>
        <p:spPr/>
        <p:txBody>
          <a:bodyPr>
            <a:normAutofit/>
          </a:bodyPr>
          <a:lstStyle/>
          <a:p>
            <a:r>
              <a:rPr lang="id-ID" dirty="0" smtClean="0">
                <a:solidFill>
                  <a:srgbClr val="00B0F0"/>
                </a:solidFill>
              </a:rPr>
              <a:t>Tujuan Organisasi </a:t>
            </a:r>
            <a:r>
              <a:rPr lang="id-ID" dirty="0" smtClean="0"/>
              <a:t>dicapai melalui berbagai aktivitas operasional dan manajerial</a:t>
            </a:r>
          </a:p>
          <a:p>
            <a:r>
              <a:rPr lang="id-ID" dirty="0" smtClean="0">
                <a:solidFill>
                  <a:srgbClr val="C00000"/>
                </a:solidFill>
              </a:rPr>
              <a:t>Untuk menciptakan kesamaan pemahaman terhadap aktivitas organisasi, prosedur operasi harus dibakukan dengan menetapkan Standard Operating Procedures</a:t>
            </a:r>
          </a:p>
          <a:p>
            <a:r>
              <a:rPr lang="id-ID" dirty="0" smtClean="0"/>
              <a:t>Conclusion I:  SOP adalah operasional </a:t>
            </a:r>
            <a:r>
              <a:rPr lang="id-ID" i="1" dirty="0" smtClean="0"/>
              <a:t>day by day</a:t>
            </a:r>
            <a:r>
              <a:rPr lang="id-ID" dirty="0" smtClean="0"/>
              <a:t> dalam mewujudkan Visi dan menjalankan misi</a:t>
            </a:r>
            <a:endParaRPr lang="id-ID" dirty="0"/>
          </a:p>
        </p:txBody>
      </p:sp>
    </p:spTree>
    <p:extLst>
      <p:ext uri="{BB962C8B-B14F-4D97-AF65-F5344CB8AC3E}">
        <p14:creationId xmlns="" xmlns:p14="http://schemas.microsoft.com/office/powerpoint/2010/main" val="238305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219200"/>
          </a:xfrm>
        </p:spPr>
        <p:txBody>
          <a:bodyPr>
            <a:noAutofit/>
          </a:bodyPr>
          <a:lstStyle/>
          <a:p>
            <a:r>
              <a:rPr lang="id-ID" sz="3200" dirty="0" smtClean="0"/>
              <a:t>Aktivitas Operasional dan Manajemen dalam Organisasi untuk Mewujudkan Visi</a:t>
            </a:r>
            <a:endParaRPr lang="id-ID" sz="3200" dirty="0"/>
          </a:p>
        </p:txBody>
      </p:sp>
      <p:grpSp>
        <p:nvGrpSpPr>
          <p:cNvPr id="4" name="Group 3"/>
          <p:cNvGrpSpPr>
            <a:grpSpLocks/>
          </p:cNvGrpSpPr>
          <p:nvPr/>
        </p:nvGrpSpPr>
        <p:grpSpPr bwMode="auto">
          <a:xfrm>
            <a:off x="685800" y="1948781"/>
            <a:ext cx="7759700" cy="2971801"/>
            <a:chOff x="432" y="1500"/>
            <a:chExt cx="4888" cy="1872"/>
          </a:xfrm>
        </p:grpSpPr>
        <p:sp>
          <p:nvSpPr>
            <p:cNvPr id="6" name="Rectangle 5"/>
            <p:cNvSpPr>
              <a:spLocks noChangeArrowheads="1"/>
            </p:cNvSpPr>
            <p:nvPr/>
          </p:nvSpPr>
          <p:spPr bwMode="auto">
            <a:xfrm>
              <a:off x="2006" y="1500"/>
              <a:ext cx="1976" cy="1872"/>
            </a:xfrm>
            <a:prstGeom prst="rect">
              <a:avLst/>
            </a:prstGeom>
            <a:solidFill>
              <a:srgbClr val="FFFFFF">
                <a:alpha val="0"/>
              </a:srgbClr>
            </a:solidFill>
            <a:ln w="9525">
              <a:solidFill>
                <a:srgbClr val="000000"/>
              </a:solidFill>
              <a:prstDash val="dash"/>
              <a:miter lim="800000"/>
              <a:headEnd/>
              <a:tailEnd/>
            </a:ln>
          </p:spPr>
          <p:txBody>
            <a:bodyPr/>
            <a:lstStyle/>
            <a:p>
              <a:endParaRPr lang="id-ID"/>
            </a:p>
          </p:txBody>
        </p:sp>
        <p:sp>
          <p:nvSpPr>
            <p:cNvPr id="7" name="Rectangle 6"/>
            <p:cNvSpPr>
              <a:spLocks noChangeArrowheads="1"/>
            </p:cNvSpPr>
            <p:nvPr/>
          </p:nvSpPr>
          <p:spPr bwMode="auto">
            <a:xfrm>
              <a:off x="4072" y="2112"/>
              <a:ext cx="1248" cy="752"/>
            </a:xfrm>
            <a:prstGeom prst="rect">
              <a:avLst/>
            </a:prstGeom>
            <a:solidFill>
              <a:srgbClr val="C0C0C0">
                <a:alpha val="0"/>
              </a:srgbClr>
            </a:solidFill>
            <a:ln w="12700">
              <a:solidFill>
                <a:srgbClr val="996633"/>
              </a:solidFill>
              <a:miter lim="800000"/>
              <a:headEnd/>
              <a:tailEnd/>
            </a:ln>
            <a:effectLst/>
            <a:extLs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8" name="Rectangle 7"/>
            <p:cNvSpPr>
              <a:spLocks noChangeArrowheads="1"/>
            </p:cNvSpPr>
            <p:nvPr/>
          </p:nvSpPr>
          <p:spPr bwMode="auto">
            <a:xfrm>
              <a:off x="432" y="2016"/>
              <a:ext cx="1560" cy="774"/>
            </a:xfrm>
            <a:prstGeom prst="rect">
              <a:avLst/>
            </a:prstGeom>
            <a:solidFill>
              <a:srgbClr val="C0C0C0">
                <a:alpha val="0"/>
              </a:srgbClr>
            </a:solidFill>
            <a:ln w="12700">
              <a:solidFill>
                <a:srgbClr val="996633"/>
              </a:solidFill>
              <a:miter lim="800000"/>
              <a:headEnd/>
              <a:tailEnd/>
            </a:ln>
            <a:effectLst/>
            <a:extLs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9" name="AutoShape 8"/>
            <p:cNvSpPr>
              <a:spLocks noChangeArrowheads="1"/>
            </p:cNvSpPr>
            <p:nvPr/>
          </p:nvSpPr>
          <p:spPr bwMode="auto">
            <a:xfrm flipH="1">
              <a:off x="2932" y="2528"/>
              <a:ext cx="869" cy="601"/>
            </a:xfrm>
            <a:prstGeom prst="rightArrow">
              <a:avLst>
                <a:gd name="adj1" fmla="val 75000"/>
                <a:gd name="adj2" fmla="val 72464"/>
              </a:avLst>
            </a:prstGeom>
            <a:solidFill>
              <a:srgbClr val="C0C0C0"/>
            </a:solidFill>
            <a:ln w="127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10" name="AutoShape 9"/>
            <p:cNvSpPr>
              <a:spLocks noChangeArrowheads="1"/>
            </p:cNvSpPr>
            <p:nvPr/>
          </p:nvSpPr>
          <p:spPr bwMode="auto">
            <a:xfrm rot="16200000" flipH="1">
              <a:off x="3082" y="1626"/>
              <a:ext cx="628" cy="936"/>
            </a:xfrm>
            <a:prstGeom prst="rightArrow">
              <a:avLst>
                <a:gd name="adj1" fmla="val 75000"/>
                <a:gd name="adj2" fmla="val 50116"/>
              </a:avLst>
            </a:prstGeom>
            <a:solidFill>
              <a:srgbClr val="C0C0C0"/>
            </a:solidFill>
            <a:ln w="127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11" name="AutoShape 10"/>
            <p:cNvSpPr>
              <a:spLocks noChangeArrowheads="1"/>
            </p:cNvSpPr>
            <p:nvPr/>
          </p:nvSpPr>
          <p:spPr bwMode="auto">
            <a:xfrm rot="16200000">
              <a:off x="2097" y="2405"/>
              <a:ext cx="716" cy="789"/>
            </a:xfrm>
            <a:prstGeom prst="rightArrow">
              <a:avLst>
                <a:gd name="adj1" fmla="val 75000"/>
                <a:gd name="adj2" fmla="val 50116"/>
              </a:avLst>
            </a:prstGeom>
            <a:solidFill>
              <a:srgbClr val="C0C0C0"/>
            </a:solidFill>
            <a:ln w="127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12" name="AutoShape 11"/>
            <p:cNvSpPr>
              <a:spLocks noChangeArrowheads="1"/>
            </p:cNvSpPr>
            <p:nvPr/>
          </p:nvSpPr>
          <p:spPr bwMode="auto">
            <a:xfrm>
              <a:off x="2101" y="1751"/>
              <a:ext cx="831" cy="662"/>
            </a:xfrm>
            <a:prstGeom prst="rightArrow">
              <a:avLst>
                <a:gd name="adj1" fmla="val 75000"/>
                <a:gd name="adj2" fmla="val 62910"/>
              </a:avLst>
            </a:prstGeom>
            <a:solidFill>
              <a:srgbClr val="C0C0C0"/>
            </a:solidFill>
            <a:ln w="127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13" name="Rectangle 12"/>
            <p:cNvSpPr>
              <a:spLocks noChangeArrowheads="1"/>
            </p:cNvSpPr>
            <p:nvPr/>
          </p:nvSpPr>
          <p:spPr bwMode="auto">
            <a:xfrm>
              <a:off x="2060" y="1896"/>
              <a:ext cx="764" cy="402"/>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12700">
                  <a:solidFill>
                    <a:srgbClr val="FF9900"/>
                  </a:solidFill>
                  <a:miter lim="800000"/>
                  <a:headEnd/>
                  <a:tailEnd/>
                </a14:hiddenLine>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lIns="54293" tIns="26670" rIns="54293" bIns="26670" anchor="ctr"/>
            <a:lstStyle/>
            <a:p>
              <a:pPr algn="ctr" eaLnBrk="0" hangingPunct="0"/>
              <a:r>
                <a:rPr lang="en-US" sz="1200" b="1">
                  <a:solidFill>
                    <a:srgbClr val="000000"/>
                  </a:solidFill>
                  <a:effectLst>
                    <a:outerShdw blurRad="38100" dist="38100" dir="2700000" algn="tl">
                      <a:srgbClr val="C0C0C0"/>
                    </a:outerShdw>
                  </a:effectLst>
                </a:rPr>
                <a:t>Planning &amp; </a:t>
              </a:r>
              <a:br>
                <a:rPr lang="en-US" sz="1200" b="1">
                  <a:solidFill>
                    <a:srgbClr val="000000"/>
                  </a:solidFill>
                  <a:effectLst>
                    <a:outerShdw blurRad="38100" dist="38100" dir="2700000" algn="tl">
                      <a:srgbClr val="C0C0C0"/>
                    </a:outerShdw>
                  </a:effectLst>
                </a:rPr>
              </a:br>
              <a:r>
                <a:rPr lang="en-US" sz="1200" b="1">
                  <a:solidFill>
                    <a:srgbClr val="000000"/>
                  </a:solidFill>
                  <a:effectLst>
                    <a:outerShdw blurRad="38100" dist="38100" dir="2700000" algn="tl">
                      <a:srgbClr val="C0C0C0"/>
                    </a:outerShdw>
                  </a:effectLst>
                </a:rPr>
                <a:t>decision making</a:t>
              </a:r>
              <a:endParaRPr lang="en-US" sz="1200" b="1">
                <a:solidFill>
                  <a:srgbClr val="000000"/>
                </a:solidFill>
              </a:endParaRPr>
            </a:p>
          </p:txBody>
        </p:sp>
        <p:sp>
          <p:nvSpPr>
            <p:cNvPr id="14" name="Rectangle 13"/>
            <p:cNvSpPr>
              <a:spLocks noChangeArrowheads="1"/>
            </p:cNvSpPr>
            <p:nvPr/>
          </p:nvSpPr>
          <p:spPr bwMode="auto">
            <a:xfrm>
              <a:off x="432" y="2064"/>
              <a:ext cx="1560" cy="764"/>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12700">
                  <a:solidFill>
                    <a:srgbClr val="FF9900"/>
                  </a:solidFill>
                  <a:miter lim="800000"/>
                  <a:headEnd/>
                  <a:tailEnd/>
                </a14:hiddenLine>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lIns="54293" tIns="26670" rIns="54293" bIns="26670"/>
            <a:lstStyle/>
            <a:p>
              <a:pPr eaLnBrk="0" hangingPunct="0"/>
              <a:r>
                <a:rPr lang="en-US" sz="1400" b="1">
                  <a:solidFill>
                    <a:srgbClr val="000000"/>
                  </a:solidFill>
                  <a:effectLst>
                    <a:outerShdw blurRad="38100" dist="38100" dir="2700000" algn="tl">
                      <a:srgbClr val="C0C0C0"/>
                    </a:outerShdw>
                  </a:effectLst>
                </a:rPr>
                <a:t>Sumber Daya Organisasi</a:t>
              </a:r>
            </a:p>
            <a:p>
              <a:pPr eaLnBrk="0" hangingPunct="0">
                <a:buFont typeface="Symbol" pitchFamily="18" charset="2"/>
                <a:buChar char="·"/>
              </a:pPr>
              <a:r>
                <a:rPr lang="en-US" sz="1400">
                  <a:solidFill>
                    <a:srgbClr val="000000"/>
                  </a:solidFill>
                  <a:effectLst>
                    <a:outerShdw blurRad="38100" dist="38100" dir="2700000" algn="tl">
                      <a:srgbClr val="C0C0C0"/>
                    </a:outerShdw>
                  </a:effectLst>
                </a:rPr>
                <a:t> Sumber Daya Fisik/Alam</a:t>
              </a:r>
            </a:p>
            <a:p>
              <a:pPr eaLnBrk="0" hangingPunct="0">
                <a:buFont typeface="Symbol" pitchFamily="18" charset="2"/>
                <a:buChar char="·"/>
              </a:pPr>
              <a:r>
                <a:rPr lang="en-US" sz="1400">
                  <a:solidFill>
                    <a:srgbClr val="000000"/>
                  </a:solidFill>
                  <a:effectLst>
                    <a:outerShdw blurRad="38100" dist="38100" dir="2700000" algn="tl">
                      <a:srgbClr val="C0C0C0"/>
                    </a:outerShdw>
                  </a:effectLst>
                </a:rPr>
                <a:t> Informasi</a:t>
              </a:r>
            </a:p>
            <a:p>
              <a:pPr eaLnBrk="0" hangingPunct="0">
                <a:buFont typeface="Symbol" pitchFamily="18" charset="2"/>
                <a:buChar char="·"/>
              </a:pPr>
              <a:r>
                <a:rPr lang="en-US" sz="1400">
                  <a:solidFill>
                    <a:srgbClr val="000000"/>
                  </a:solidFill>
                  <a:effectLst>
                    <a:outerShdw blurRad="38100" dist="38100" dir="2700000" algn="tl">
                      <a:srgbClr val="C0C0C0"/>
                    </a:outerShdw>
                  </a:effectLst>
                </a:rPr>
                <a:t> Sumber Daya Manusia</a:t>
              </a:r>
            </a:p>
            <a:p>
              <a:pPr eaLnBrk="0" hangingPunct="0">
                <a:buFont typeface="Symbol" pitchFamily="18" charset="2"/>
                <a:buChar char="·"/>
              </a:pPr>
              <a:r>
                <a:rPr lang="en-US" sz="1400">
                  <a:solidFill>
                    <a:srgbClr val="000000"/>
                  </a:solidFill>
                  <a:effectLst>
                    <a:outerShdw blurRad="38100" dist="38100" dir="2700000" algn="tl">
                      <a:srgbClr val="C0C0C0"/>
                    </a:outerShdw>
                  </a:effectLst>
                </a:rPr>
                <a:t> Modal</a:t>
              </a:r>
              <a:endParaRPr lang="en-US" sz="1400">
                <a:solidFill>
                  <a:srgbClr val="000000"/>
                </a:solidFill>
              </a:endParaRPr>
            </a:p>
          </p:txBody>
        </p:sp>
        <p:sp>
          <p:nvSpPr>
            <p:cNvPr id="15" name="Rectangle 14"/>
            <p:cNvSpPr>
              <a:spLocks noChangeArrowheads="1"/>
            </p:cNvSpPr>
            <p:nvPr/>
          </p:nvSpPr>
          <p:spPr bwMode="auto">
            <a:xfrm rot="16200000">
              <a:off x="2184" y="2720"/>
              <a:ext cx="582" cy="149"/>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12700">
                  <a:solidFill>
                    <a:srgbClr val="FF9900"/>
                  </a:solidFill>
                  <a:miter lim="800000"/>
                  <a:headEnd/>
                  <a:tailEnd/>
                </a14:hiddenLine>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lIns="54293" tIns="26670" rIns="54293" bIns="26670">
              <a:spAutoFit/>
            </a:bodyPr>
            <a:lstStyle/>
            <a:p>
              <a:pPr eaLnBrk="0" hangingPunct="0"/>
              <a:r>
                <a:rPr lang="en-US" sz="1200" b="1">
                  <a:solidFill>
                    <a:srgbClr val="000000"/>
                  </a:solidFill>
                </a:rPr>
                <a:t>Controlling</a:t>
              </a:r>
            </a:p>
          </p:txBody>
        </p:sp>
        <p:sp>
          <p:nvSpPr>
            <p:cNvPr id="16" name="Rectangle 15"/>
            <p:cNvSpPr>
              <a:spLocks noChangeArrowheads="1"/>
            </p:cNvSpPr>
            <p:nvPr/>
          </p:nvSpPr>
          <p:spPr bwMode="auto">
            <a:xfrm>
              <a:off x="3312" y="2736"/>
              <a:ext cx="437" cy="149"/>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12700">
                  <a:solidFill>
                    <a:srgbClr val="FF9900"/>
                  </a:solidFill>
                  <a:miter lim="800000"/>
                  <a:headEnd/>
                  <a:tailEnd/>
                </a14:hiddenLine>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lIns="54293" tIns="26670" rIns="54293" bIns="26670">
              <a:spAutoFit/>
            </a:bodyPr>
            <a:lstStyle/>
            <a:p>
              <a:pPr eaLnBrk="0" hangingPunct="0"/>
              <a:r>
                <a:rPr lang="en-US" sz="1200" b="1">
                  <a:solidFill>
                    <a:srgbClr val="000000"/>
                  </a:solidFill>
                </a:rPr>
                <a:t>Leading</a:t>
              </a:r>
            </a:p>
          </p:txBody>
        </p:sp>
        <p:sp>
          <p:nvSpPr>
            <p:cNvPr id="17" name="Rectangle 16"/>
            <p:cNvSpPr>
              <a:spLocks noChangeArrowheads="1"/>
            </p:cNvSpPr>
            <p:nvPr/>
          </p:nvSpPr>
          <p:spPr bwMode="auto">
            <a:xfrm rot="5400000">
              <a:off x="3101" y="1987"/>
              <a:ext cx="571" cy="149"/>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12700">
                  <a:solidFill>
                    <a:srgbClr val="FF9900"/>
                  </a:solidFill>
                  <a:miter lim="800000"/>
                  <a:headEnd/>
                  <a:tailEnd/>
                </a14:hiddenLine>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lIns="54293" tIns="26670" rIns="54293" bIns="26670">
              <a:spAutoFit/>
            </a:bodyPr>
            <a:lstStyle/>
            <a:p>
              <a:pPr eaLnBrk="0" hangingPunct="0"/>
              <a:r>
                <a:rPr lang="en-US" sz="1200" b="1">
                  <a:solidFill>
                    <a:srgbClr val="000000"/>
                  </a:solidFill>
                </a:rPr>
                <a:t>Organizing</a:t>
              </a:r>
            </a:p>
          </p:txBody>
        </p:sp>
        <p:sp>
          <p:nvSpPr>
            <p:cNvPr id="18" name="Line 17"/>
            <p:cNvSpPr>
              <a:spLocks noChangeShapeType="1"/>
            </p:cNvSpPr>
            <p:nvPr/>
          </p:nvSpPr>
          <p:spPr bwMode="auto">
            <a:xfrm>
              <a:off x="2096" y="2400"/>
              <a:ext cx="76" cy="0"/>
            </a:xfrm>
            <a:prstGeom prst="line">
              <a:avLst/>
            </a:prstGeom>
            <a:noFill/>
            <a:ln w="76200">
              <a:solidFill>
                <a:srgbClr val="80808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19" name="Line 18"/>
            <p:cNvSpPr>
              <a:spLocks noChangeShapeType="1"/>
            </p:cNvSpPr>
            <p:nvPr/>
          </p:nvSpPr>
          <p:spPr bwMode="auto">
            <a:xfrm>
              <a:off x="3968" y="2400"/>
              <a:ext cx="87" cy="0"/>
            </a:xfrm>
            <a:prstGeom prst="line">
              <a:avLst/>
            </a:prstGeom>
            <a:noFill/>
            <a:ln w="76200">
              <a:solidFill>
                <a:srgbClr val="80808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wrap="none" anchor="ctr"/>
            <a:lstStyle/>
            <a:p>
              <a:endParaRPr lang="id-ID"/>
            </a:p>
          </p:txBody>
        </p:sp>
        <p:sp>
          <p:nvSpPr>
            <p:cNvPr id="20" name="Rectangle 19"/>
            <p:cNvSpPr>
              <a:spLocks noChangeArrowheads="1"/>
            </p:cNvSpPr>
            <p:nvPr/>
          </p:nvSpPr>
          <p:spPr bwMode="auto">
            <a:xfrm>
              <a:off x="1968" y="1536"/>
              <a:ext cx="1872" cy="216"/>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12700">
                  <a:solidFill>
                    <a:srgbClr val="FF9900"/>
                  </a:solidFill>
                  <a:miter lim="800000"/>
                  <a:headEnd/>
                  <a:tailEnd/>
                </a14:hiddenLine>
              </a:ext>
              <a:ext uri="{AF507438-7753-43E0-B8FC-AC1667EBCBE1}">
                <a14:hiddenEffects xmlns="" xmlns:a14="http://schemas.microsoft.com/office/drawing/2010/main">
                  <a:effectLst>
                    <a:outerShdw dist="35921" dir="2700000" algn="ctr" rotWithShape="0">
                      <a:srgbClr val="FFFFCC"/>
                    </a:outerShdw>
                  </a:effectLst>
                </a14:hiddenEffects>
              </a:ext>
            </a:extLst>
          </p:spPr>
          <p:txBody>
            <a:bodyPr lIns="90488" tIns="44450" rIns="90488" bIns="44450"/>
            <a:lstStyle/>
            <a:p>
              <a:pPr lvl="1" eaLnBrk="0" hangingPunct="0"/>
              <a:r>
                <a:rPr lang="en-US" sz="1400" b="1">
                  <a:solidFill>
                    <a:srgbClr val="000000"/>
                  </a:solidFill>
                  <a:effectLst>
                    <a:outerShdw blurRad="38100" dist="38100" dir="2700000" algn="tl">
                      <a:srgbClr val="C0C0C0"/>
                    </a:outerShdw>
                  </a:effectLst>
                </a:rPr>
                <a:t>Fungsi-fungsi Manajemen</a:t>
              </a:r>
              <a:endParaRPr lang="en-US" sz="1400" b="1">
                <a:solidFill>
                  <a:srgbClr val="000000"/>
                </a:solidFill>
              </a:endParaRPr>
            </a:p>
          </p:txBody>
        </p:sp>
        <p:sp>
          <p:nvSpPr>
            <p:cNvPr id="21" name="Text Box 20"/>
            <p:cNvSpPr txBox="1">
              <a:spLocks noChangeArrowheads="1"/>
            </p:cNvSpPr>
            <p:nvPr/>
          </p:nvSpPr>
          <p:spPr bwMode="auto">
            <a:xfrm>
              <a:off x="4128" y="2160"/>
              <a:ext cx="1104" cy="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n-US" sz="1400" b="1" dirty="0" err="1">
                  <a:solidFill>
                    <a:srgbClr val="000000"/>
                  </a:solidFill>
                </a:rPr>
                <a:t>Tujuan</a:t>
              </a:r>
              <a:r>
                <a:rPr lang="en-US" sz="1400" b="1" dirty="0">
                  <a:solidFill>
                    <a:srgbClr val="000000"/>
                  </a:solidFill>
                </a:rPr>
                <a:t> </a:t>
              </a:r>
              <a:r>
                <a:rPr lang="en-US" sz="1400" b="1" dirty="0" err="1">
                  <a:solidFill>
                    <a:srgbClr val="000000"/>
                  </a:solidFill>
                </a:rPr>
                <a:t>Organisasi</a:t>
              </a:r>
              <a:endParaRPr lang="en-US" sz="1400" b="1" dirty="0">
                <a:solidFill>
                  <a:srgbClr val="000000"/>
                </a:solidFill>
              </a:endParaRPr>
            </a:p>
            <a:p>
              <a:pPr lvl="1" eaLnBrk="0" hangingPunct="0">
                <a:spcBef>
                  <a:spcPct val="50000"/>
                </a:spcBef>
              </a:pPr>
              <a:r>
                <a:rPr lang="en-US" sz="1400" b="1" dirty="0" err="1">
                  <a:solidFill>
                    <a:srgbClr val="000000"/>
                  </a:solidFill>
                </a:rPr>
                <a:t>Efektif</a:t>
              </a:r>
              <a:endParaRPr lang="en-US" sz="1400" b="1" dirty="0">
                <a:solidFill>
                  <a:srgbClr val="000000"/>
                </a:solidFill>
              </a:endParaRPr>
            </a:p>
            <a:p>
              <a:pPr lvl="1" eaLnBrk="0" hangingPunct="0">
                <a:spcBef>
                  <a:spcPct val="50000"/>
                </a:spcBef>
              </a:pPr>
              <a:r>
                <a:rPr lang="en-US" sz="1400" b="1" dirty="0" err="1">
                  <a:solidFill>
                    <a:srgbClr val="000000"/>
                  </a:solidFill>
                </a:rPr>
                <a:t>Efisien</a:t>
              </a:r>
              <a:endParaRPr lang="en-US" sz="1400" b="1" dirty="0">
                <a:solidFill>
                  <a:srgbClr val="000000"/>
                </a:solidFill>
              </a:endParaRPr>
            </a:p>
          </p:txBody>
        </p:sp>
      </p:grpSp>
      <p:sp>
        <p:nvSpPr>
          <p:cNvPr id="23" name="Rectangle 22"/>
          <p:cNvSpPr/>
          <p:nvPr/>
        </p:nvSpPr>
        <p:spPr>
          <a:xfrm>
            <a:off x="6568132" y="4892723"/>
            <a:ext cx="1892300" cy="10813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Menjalankan Misi</a:t>
            </a:r>
            <a:endParaRPr lang="id-ID" dirty="0">
              <a:solidFill>
                <a:schemeClr val="tx1"/>
              </a:solidFill>
            </a:endParaRPr>
          </a:p>
        </p:txBody>
      </p:sp>
      <p:sp>
        <p:nvSpPr>
          <p:cNvPr id="26" name="Down Arrow 25"/>
          <p:cNvSpPr/>
          <p:nvPr/>
        </p:nvSpPr>
        <p:spPr>
          <a:xfrm>
            <a:off x="7429500" y="4077072"/>
            <a:ext cx="45719" cy="667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Left Arrow 26"/>
          <p:cNvSpPr/>
          <p:nvPr/>
        </p:nvSpPr>
        <p:spPr>
          <a:xfrm>
            <a:off x="5604669" y="5433378"/>
            <a:ext cx="85963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a:off x="3663950" y="5085184"/>
            <a:ext cx="1892300" cy="10813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Mewujudkan Visi</a:t>
            </a:r>
            <a:endParaRPr lang="id-ID" dirty="0">
              <a:solidFill>
                <a:schemeClr val="tx1"/>
              </a:solidFill>
            </a:endParaRPr>
          </a:p>
        </p:txBody>
      </p:sp>
      <p:sp>
        <p:nvSpPr>
          <p:cNvPr id="29" name="Oval 28"/>
          <p:cNvSpPr/>
          <p:nvPr/>
        </p:nvSpPr>
        <p:spPr>
          <a:xfrm>
            <a:off x="3995936" y="3068960"/>
            <a:ext cx="1303338" cy="9318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solidFill>
                  <a:schemeClr val="tx1"/>
                </a:solidFill>
              </a:rPr>
              <a:t>Aktivitas </a:t>
            </a:r>
            <a:r>
              <a:rPr lang="id-ID" sz="1600" dirty="0" smtClean="0">
                <a:solidFill>
                  <a:schemeClr val="tx1"/>
                </a:solidFill>
              </a:rPr>
              <a:t>Operasi</a:t>
            </a:r>
            <a:endParaRPr lang="id-ID" sz="1600" dirty="0">
              <a:solidFill>
                <a:schemeClr val="tx1"/>
              </a:solidFill>
            </a:endParaRPr>
          </a:p>
        </p:txBody>
      </p:sp>
      <p:sp>
        <p:nvSpPr>
          <p:cNvPr id="30" name="Rectangle 29"/>
          <p:cNvSpPr/>
          <p:nvPr/>
        </p:nvSpPr>
        <p:spPr>
          <a:xfrm>
            <a:off x="5956799" y="1465276"/>
            <a:ext cx="1892300" cy="10813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Dituangkan dalam Prosedur yang dibakukan melalui SOP</a:t>
            </a:r>
            <a:endParaRPr lang="id-ID" dirty="0">
              <a:solidFill>
                <a:schemeClr val="tx1"/>
              </a:solidFill>
            </a:endParaRPr>
          </a:p>
        </p:txBody>
      </p:sp>
      <p:sp>
        <p:nvSpPr>
          <p:cNvPr id="34" name="Bent-Up Arrow 33"/>
          <p:cNvSpPr/>
          <p:nvPr/>
        </p:nvSpPr>
        <p:spPr>
          <a:xfrm>
            <a:off x="6299200" y="2577431"/>
            <a:ext cx="268932" cy="1905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 xmlns:p14="http://schemas.microsoft.com/office/powerpoint/2010/main" val="381865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758952"/>
          </a:xfrm>
        </p:spPr>
        <p:txBody>
          <a:bodyPr>
            <a:normAutofit fontScale="90000"/>
          </a:bodyPr>
          <a:lstStyle/>
          <a:p>
            <a:r>
              <a:rPr lang="id-ID" dirty="0" smtClean="0">
                <a:solidFill>
                  <a:srgbClr val="00B0F0"/>
                </a:solidFill>
              </a:rPr>
              <a:t>Faktor Essential Organisasi dalam penyusunan SOP</a:t>
            </a:r>
            <a:endParaRPr lang="id-ID" dirty="0">
              <a:solidFill>
                <a:srgbClr val="00B0F0"/>
              </a:solidFill>
            </a:endParaRPr>
          </a:p>
        </p:txBody>
      </p:sp>
      <p:sp>
        <p:nvSpPr>
          <p:cNvPr id="3" name="Content Placeholder 2"/>
          <p:cNvSpPr>
            <a:spLocks noGrp="1"/>
          </p:cNvSpPr>
          <p:nvPr>
            <p:ph sz="quarter" idx="1"/>
          </p:nvPr>
        </p:nvSpPr>
        <p:spPr/>
        <p:txBody>
          <a:bodyPr>
            <a:normAutofit lnSpcReduction="10000"/>
          </a:bodyPr>
          <a:lstStyle/>
          <a:p>
            <a:r>
              <a:rPr lang="id-ID" dirty="0" smtClean="0"/>
              <a:t>Terkait dengan Keputusan, maka dalam penyusunan SOP yang efektif harus merujuk pada struktur organisasi. </a:t>
            </a:r>
            <a:r>
              <a:rPr lang="id-ID" dirty="0" smtClean="0">
                <a:solidFill>
                  <a:srgbClr val="C00000"/>
                </a:solidFill>
              </a:rPr>
              <a:t>Kelemahannya</a:t>
            </a:r>
            <a:r>
              <a:rPr lang="id-ID" dirty="0" smtClean="0"/>
              <a:t> adalah tidak fleksible, berubah organisasi, berubah SOP</a:t>
            </a:r>
          </a:p>
          <a:p>
            <a:r>
              <a:rPr lang="id-ID" dirty="0" smtClean="0"/>
              <a:t>Terkait dengan fleksibilitas, maka penyusunan SOP yang efektif harus disusun dengan memperhatikan fungsi organisasi atau proses bisnis yang ada dalam organisasi</a:t>
            </a:r>
          </a:p>
          <a:p>
            <a:r>
              <a:rPr lang="id-ID" dirty="0" smtClean="0"/>
              <a:t>Conclusion II: Dalam penyusunan SOP harus memperhatikan dan berdasarkan pada Struktur Organisasi dan Proses Bisnis (Fungsi organisasi)</a:t>
            </a:r>
          </a:p>
          <a:p>
            <a:endParaRPr lang="id-ID" dirty="0"/>
          </a:p>
        </p:txBody>
      </p:sp>
    </p:spTree>
    <p:extLst>
      <p:ext uri="{BB962C8B-B14F-4D97-AF65-F5344CB8AC3E}">
        <p14:creationId xmlns="" xmlns:p14="http://schemas.microsoft.com/office/powerpoint/2010/main" val="161526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Istilah</a:t>
            </a:r>
          </a:p>
        </p:txBody>
      </p:sp>
      <p:sp>
        <p:nvSpPr>
          <p:cNvPr id="4099" name="Rectangle 3"/>
          <p:cNvSpPr>
            <a:spLocks noGrp="1" noChangeArrowheads="1"/>
          </p:cNvSpPr>
          <p:nvPr>
            <p:ph sz="quarter" idx="1"/>
          </p:nvPr>
        </p:nvSpPr>
        <p:spPr/>
        <p:txBody>
          <a:bodyPr/>
          <a:lstStyle/>
          <a:p>
            <a:pPr eaLnBrk="1" hangingPunct="1"/>
            <a:r>
              <a:rPr lang="en-US" dirty="0" err="1" smtClean="0"/>
              <a:t>Prosedur</a:t>
            </a:r>
            <a:r>
              <a:rPr lang="en-US" dirty="0" smtClean="0"/>
              <a:t> </a:t>
            </a:r>
            <a:r>
              <a:rPr lang="en-US" dirty="0" err="1" smtClean="0"/>
              <a:t>Operasional</a:t>
            </a:r>
            <a:r>
              <a:rPr lang="en-US" dirty="0" smtClean="0"/>
              <a:t> </a:t>
            </a:r>
            <a:r>
              <a:rPr lang="en-US" dirty="0" err="1" smtClean="0"/>
              <a:t>Standar</a:t>
            </a:r>
            <a:r>
              <a:rPr lang="en-US" dirty="0" smtClean="0"/>
              <a:t> </a:t>
            </a:r>
          </a:p>
          <a:p>
            <a:pPr eaLnBrk="1" hangingPunct="1"/>
            <a:r>
              <a:rPr lang="en-US" dirty="0" err="1" smtClean="0"/>
              <a:t>prosedur</a:t>
            </a:r>
            <a:r>
              <a:rPr lang="en-US" dirty="0" smtClean="0"/>
              <a:t> </a:t>
            </a:r>
            <a:r>
              <a:rPr lang="en-US" dirty="0" err="1" smtClean="0"/>
              <a:t>operasi</a:t>
            </a:r>
            <a:r>
              <a:rPr lang="en-US" dirty="0" smtClean="0"/>
              <a:t> yang </a:t>
            </a:r>
            <a:r>
              <a:rPr lang="en-US" dirty="0" err="1" smtClean="0"/>
              <a:t>baku</a:t>
            </a:r>
            <a:r>
              <a:rPr lang="en-US" dirty="0" smtClean="0"/>
              <a:t> </a:t>
            </a:r>
          </a:p>
          <a:p>
            <a:pPr eaLnBrk="1" hangingPunct="1"/>
            <a:r>
              <a:rPr lang="en-US" dirty="0" smtClean="0"/>
              <a:t>PROTAP </a:t>
            </a:r>
            <a:r>
              <a:rPr lang="en-US" dirty="0" err="1" smtClean="0"/>
              <a:t>atau</a:t>
            </a:r>
            <a:r>
              <a:rPr lang="en-US" dirty="0" smtClean="0"/>
              <a:t> </a:t>
            </a:r>
            <a:r>
              <a:rPr lang="en-US" dirty="0" err="1" smtClean="0"/>
              <a:t>Prosedur</a:t>
            </a:r>
            <a:r>
              <a:rPr lang="en-US" dirty="0" smtClean="0"/>
              <a:t> </a:t>
            </a:r>
            <a:r>
              <a:rPr lang="en-US" dirty="0" err="1" smtClean="0"/>
              <a:t>Tetap</a:t>
            </a:r>
            <a:r>
              <a:rPr lang="en-US" dirty="0" smtClean="0"/>
              <a:t> </a:t>
            </a:r>
          </a:p>
          <a:p>
            <a:pPr eaLnBrk="1" hangingPunct="1"/>
            <a:r>
              <a:rPr lang="en-US" dirty="0" smtClean="0"/>
              <a:t>Safe Work Instructions, Safe Operating Procedures, Standard Working Procedures, </a:t>
            </a:r>
            <a:r>
              <a:rPr lang="en-US" dirty="0" err="1" smtClean="0"/>
              <a:t>Medi</a:t>
            </a:r>
            <a:r>
              <a:rPr lang="en-US" dirty="0" smtClean="0"/>
              <a:t> Procedures</a:t>
            </a:r>
          </a:p>
          <a:p>
            <a:pPr marL="0" indent="0" eaLnBrk="1" hangingPunct="1">
              <a:buNone/>
            </a:pPr>
            <a:endParaRPr lang="en-US" dirty="0" smtClean="0"/>
          </a:p>
        </p:txBody>
      </p:sp>
    </p:spTree>
    <p:extLst>
      <p:ext uri="{BB962C8B-B14F-4D97-AF65-F5344CB8AC3E}">
        <p14:creationId xmlns="" xmlns:p14="http://schemas.microsoft.com/office/powerpoint/2010/main" val="1594576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2000"/>
            <a:ext cx="7772400" cy="4038599"/>
          </a:xfrm>
          <a:ln>
            <a:solidFill>
              <a:srgbClr val="FF0000"/>
            </a:solidFill>
          </a:ln>
        </p:spPr>
        <p:txBody>
          <a:bodyPr>
            <a:normAutofit/>
          </a:bodyPr>
          <a:lstStyle/>
          <a:p>
            <a:r>
              <a:rPr lang="id-ID" dirty="0" smtClean="0">
                <a:latin typeface="Copperplate Gothic Bold" pitchFamily="34" charset="0"/>
              </a:rPr>
              <a:t>Standard Operating Procedures</a:t>
            </a:r>
            <a:r>
              <a:rPr lang="id-ID" dirty="0" smtClean="0"/>
              <a:t>:</a:t>
            </a:r>
            <a:r>
              <a:rPr lang="en-US" dirty="0" smtClean="0"/>
              <a:t/>
            </a:r>
            <a:br>
              <a:rPr lang="en-US" dirty="0" smtClean="0"/>
            </a:br>
            <a:r>
              <a:rPr lang="en-US" dirty="0" smtClean="0"/>
              <a:t/>
            </a:r>
            <a:br>
              <a:rPr lang="en-US" dirty="0" smtClean="0"/>
            </a:br>
            <a:r>
              <a:rPr lang="id-ID" dirty="0" smtClean="0"/>
              <a:t/>
            </a:r>
            <a:br>
              <a:rPr lang="id-ID" dirty="0" smtClean="0"/>
            </a:br>
            <a:r>
              <a:rPr lang="id-ID" i="1" dirty="0" smtClean="0">
                <a:solidFill>
                  <a:schemeClr val="accent2">
                    <a:lumMod val="75000"/>
                  </a:schemeClr>
                </a:solidFill>
              </a:rPr>
              <a:t>dalam Kerangka Sistem Mutu</a:t>
            </a:r>
            <a:r>
              <a:rPr lang="id-ID" dirty="0" smtClean="0">
                <a:solidFill>
                  <a:schemeClr val="accent2">
                    <a:lumMod val="75000"/>
                  </a:schemeClr>
                </a:solidFill>
              </a:rPr>
              <a:t/>
            </a:r>
            <a:br>
              <a:rPr lang="id-ID" dirty="0" smtClean="0">
                <a:solidFill>
                  <a:schemeClr val="accent2">
                    <a:lumMod val="75000"/>
                  </a:schemeClr>
                </a:solidFill>
              </a:rPr>
            </a:br>
            <a:endParaRPr lang="id-ID" dirty="0">
              <a:solidFill>
                <a:schemeClr val="accent2">
                  <a:lumMod val="75000"/>
                </a:schemeClr>
              </a:solidFill>
            </a:endParaRPr>
          </a:p>
        </p:txBody>
      </p:sp>
    </p:spTree>
    <p:extLst>
      <p:ext uri="{BB962C8B-B14F-4D97-AF65-F5344CB8AC3E}">
        <p14:creationId xmlns="" xmlns:p14="http://schemas.microsoft.com/office/powerpoint/2010/main" val="363045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Mutu</a:t>
            </a:r>
            <a:endParaRPr lang="id-ID" dirty="0"/>
          </a:p>
        </p:txBody>
      </p:sp>
      <p:sp>
        <p:nvSpPr>
          <p:cNvPr id="3" name="Content Placeholder 2"/>
          <p:cNvSpPr>
            <a:spLocks noGrp="1"/>
          </p:cNvSpPr>
          <p:nvPr>
            <p:ph sz="quarter" idx="1"/>
          </p:nvPr>
        </p:nvSpPr>
        <p:spPr/>
        <p:txBody>
          <a:bodyPr>
            <a:normAutofit/>
          </a:bodyPr>
          <a:lstStyle/>
          <a:p>
            <a:pPr marL="0" indent="0">
              <a:buNone/>
            </a:pPr>
            <a:r>
              <a:rPr lang="de-DE" sz="2400" dirty="0"/>
              <a:t>Vincent Gaspersz (1997</a:t>
            </a:r>
            <a:r>
              <a:rPr lang="de-DE" sz="2400" dirty="0" smtClean="0"/>
              <a:t>)</a:t>
            </a:r>
            <a:r>
              <a:rPr lang="id-ID" sz="2400" dirty="0"/>
              <a:t> </a:t>
            </a:r>
            <a:r>
              <a:rPr lang="de-DE" sz="2400" dirty="0"/>
              <a:t>mendefinisikan mutu secara konvensional yang menggambarkan karakteristik langsung dari suatu produk seperti performansi, keandalan, mudah dalam penggunaan, estetika dan </a:t>
            </a:r>
            <a:r>
              <a:rPr lang="de-DE" sz="2400" dirty="0" smtClean="0"/>
              <a:t>sebagainya</a:t>
            </a:r>
            <a:endParaRPr lang="id-ID" sz="2400" dirty="0" smtClean="0"/>
          </a:p>
          <a:p>
            <a:pPr marL="0" indent="0">
              <a:buNone/>
            </a:pPr>
            <a:endParaRPr lang="id-ID" sz="2400" dirty="0"/>
          </a:p>
          <a:p>
            <a:pPr marL="0" indent="0">
              <a:buNone/>
            </a:pPr>
            <a:r>
              <a:rPr lang="id-ID" sz="2400" dirty="0" smtClean="0"/>
              <a:t>Menurut </a:t>
            </a:r>
            <a:r>
              <a:rPr lang="en-US" sz="2400" dirty="0"/>
              <a:t>standard </a:t>
            </a:r>
            <a:r>
              <a:rPr lang="en-US" sz="2400" dirty="0" err="1"/>
              <a:t>internasional</a:t>
            </a:r>
            <a:r>
              <a:rPr lang="en-US" sz="2400" dirty="0"/>
              <a:t> ISO </a:t>
            </a:r>
            <a:r>
              <a:rPr lang="en-US" sz="2400" dirty="0" smtClean="0"/>
              <a:t>8402</a:t>
            </a:r>
            <a:r>
              <a:rPr lang="id-ID" sz="2400" dirty="0" smtClean="0"/>
              <a:t>.  Mutu adalah:  </a:t>
            </a:r>
            <a:r>
              <a:rPr lang="en-US" sz="2400" dirty="0"/>
              <a:t>“ </a:t>
            </a:r>
            <a:r>
              <a:rPr lang="en-US" sz="2400" b="1" i="1" dirty="0"/>
              <a:t>The totality of characteristics of an entity that bear on its ability to satisfy stated or implied needs</a:t>
            </a:r>
            <a:r>
              <a:rPr lang="en-US" sz="2400" dirty="0"/>
              <a:t>” (</a:t>
            </a:r>
            <a:r>
              <a:rPr lang="en-US" sz="2400" dirty="0" err="1"/>
              <a:t>Totalitas</a:t>
            </a:r>
            <a:r>
              <a:rPr lang="en-US" sz="2400" dirty="0"/>
              <a:t> </a:t>
            </a:r>
            <a:r>
              <a:rPr lang="en-US" sz="2400" dirty="0" err="1"/>
              <a:t>dari</a:t>
            </a:r>
            <a:r>
              <a:rPr lang="en-US" sz="2400" dirty="0"/>
              <a:t> </a:t>
            </a:r>
            <a:r>
              <a:rPr lang="en-US" sz="2400" dirty="0" err="1"/>
              <a:t>karakteristik</a:t>
            </a:r>
            <a:r>
              <a:rPr lang="en-US" sz="2400" dirty="0"/>
              <a:t> </a:t>
            </a:r>
            <a:r>
              <a:rPr lang="en-US" sz="2400" dirty="0" err="1"/>
              <a:t>suatu</a:t>
            </a:r>
            <a:r>
              <a:rPr lang="en-US" sz="2400" dirty="0"/>
              <a:t> </a:t>
            </a:r>
            <a:r>
              <a:rPr lang="en-US" sz="2400" dirty="0" err="1"/>
              <a:t>produk</a:t>
            </a:r>
            <a:r>
              <a:rPr lang="en-US" sz="2400" dirty="0"/>
              <a:t> yang </a:t>
            </a:r>
            <a:r>
              <a:rPr lang="en-US" sz="2400" dirty="0" err="1"/>
              <a:t>menunjukkan</a:t>
            </a:r>
            <a:r>
              <a:rPr lang="en-US" sz="2400" dirty="0"/>
              <a:t> </a:t>
            </a:r>
            <a:r>
              <a:rPr lang="en-US" sz="2400" dirty="0" err="1"/>
              <a:t>kemampuannya</a:t>
            </a:r>
            <a:r>
              <a:rPr lang="en-US" sz="2400" dirty="0"/>
              <a:t> </a:t>
            </a:r>
            <a:r>
              <a:rPr lang="en-US" sz="2400" dirty="0" err="1"/>
              <a:t>dalam</a:t>
            </a:r>
            <a:r>
              <a:rPr lang="en-US" sz="2400" dirty="0"/>
              <a:t> </a:t>
            </a:r>
            <a:r>
              <a:rPr lang="en-US" sz="2400" dirty="0" err="1"/>
              <a:t>memuaskan</a:t>
            </a:r>
            <a:r>
              <a:rPr lang="en-US" sz="2400" dirty="0"/>
              <a:t> </a:t>
            </a:r>
            <a:r>
              <a:rPr lang="en-US" sz="2400" dirty="0" err="1"/>
              <a:t>kebutuhan</a:t>
            </a:r>
            <a:r>
              <a:rPr lang="en-US" sz="2400" dirty="0"/>
              <a:t> yang </a:t>
            </a:r>
            <a:r>
              <a:rPr lang="en-US" sz="2400" dirty="0" err="1"/>
              <a:t>ditentukan</a:t>
            </a:r>
            <a:r>
              <a:rPr lang="en-US" sz="2400" dirty="0"/>
              <a:t> </a:t>
            </a:r>
            <a:r>
              <a:rPr lang="en-US" sz="2400" dirty="0" err="1"/>
              <a:t>atau</a:t>
            </a:r>
            <a:r>
              <a:rPr lang="en-US" sz="2400" dirty="0"/>
              <a:t> yang </a:t>
            </a:r>
            <a:r>
              <a:rPr lang="en-US" sz="2400" dirty="0" err="1"/>
              <a:t>tersirat</a:t>
            </a:r>
            <a:r>
              <a:rPr lang="en-US" sz="2400" dirty="0"/>
              <a:t> “</a:t>
            </a:r>
            <a:endParaRPr lang="id-ID" sz="2400" dirty="0" smtClean="0"/>
          </a:p>
          <a:p>
            <a:endParaRPr lang="id-ID" sz="2400" dirty="0"/>
          </a:p>
        </p:txBody>
      </p:sp>
    </p:spTree>
    <p:extLst>
      <p:ext uri="{BB962C8B-B14F-4D97-AF65-F5344CB8AC3E}">
        <p14:creationId xmlns="" xmlns:p14="http://schemas.microsoft.com/office/powerpoint/2010/main" val="244555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Tagline untuk Mutu</a:t>
            </a:r>
            <a:endParaRPr lang="id-ID" dirty="0"/>
          </a:p>
        </p:txBody>
      </p:sp>
      <p:sp>
        <p:nvSpPr>
          <p:cNvPr id="3" name="Content Placeholder 2"/>
          <p:cNvSpPr>
            <a:spLocks noGrp="1"/>
          </p:cNvSpPr>
          <p:nvPr>
            <p:ph sz="quarter" idx="1"/>
          </p:nvPr>
        </p:nvSpPr>
        <p:spPr/>
        <p:txBody>
          <a:bodyPr>
            <a:normAutofit fontScale="92500"/>
          </a:bodyPr>
          <a:lstStyle/>
          <a:p>
            <a:r>
              <a:rPr lang="id-ID" dirty="0" err="1" smtClean="0">
                <a:solidFill>
                  <a:srgbClr val="C00000"/>
                </a:solidFill>
              </a:rPr>
              <a:t>M</a:t>
            </a:r>
            <a:r>
              <a:rPr lang="en-US" dirty="0" smtClean="0">
                <a:solidFill>
                  <a:srgbClr val="C00000"/>
                </a:solidFill>
              </a:rPr>
              <a:t>utu </a:t>
            </a:r>
            <a:r>
              <a:rPr lang="en-US" dirty="0" err="1">
                <a:solidFill>
                  <a:srgbClr val="C00000"/>
                </a:solidFill>
              </a:rPr>
              <a:t>sering</a:t>
            </a:r>
            <a:r>
              <a:rPr lang="en-US" dirty="0">
                <a:solidFill>
                  <a:srgbClr val="C00000"/>
                </a:solidFill>
              </a:rPr>
              <a:t> </a:t>
            </a:r>
            <a:r>
              <a:rPr lang="en-US" dirty="0" err="1">
                <a:solidFill>
                  <a:srgbClr val="C00000"/>
                </a:solidFill>
              </a:rPr>
              <a:t>diartikan</a:t>
            </a:r>
            <a:r>
              <a:rPr lang="en-US" dirty="0">
                <a:solidFill>
                  <a:srgbClr val="C00000"/>
                </a:solidFill>
              </a:rPr>
              <a:t> </a:t>
            </a:r>
            <a:r>
              <a:rPr lang="en-US" dirty="0" err="1"/>
              <a:t>sebagai</a:t>
            </a:r>
            <a:r>
              <a:rPr lang="en-US" dirty="0"/>
              <a:t> </a:t>
            </a:r>
            <a:r>
              <a:rPr lang="en-US" dirty="0" err="1"/>
              <a:t>memenuhi</a:t>
            </a:r>
            <a:r>
              <a:rPr lang="en-US" dirty="0"/>
              <a:t> </a:t>
            </a:r>
            <a:r>
              <a:rPr lang="en-US" dirty="0" err="1"/>
              <a:t>keinginan</a:t>
            </a:r>
            <a:r>
              <a:rPr lang="en-US" dirty="0"/>
              <a:t> </a:t>
            </a:r>
            <a:r>
              <a:rPr lang="en-US" dirty="0" err="1"/>
              <a:t>pelanggan</a:t>
            </a:r>
            <a:r>
              <a:rPr lang="en-US" dirty="0"/>
              <a:t> (</a:t>
            </a:r>
            <a:r>
              <a:rPr lang="en-US" i="1" dirty="0"/>
              <a:t>customer need</a:t>
            </a:r>
            <a:r>
              <a:rPr lang="en-US" dirty="0" smtClean="0"/>
              <a:t>)</a:t>
            </a:r>
            <a:endParaRPr lang="id-ID" dirty="0" smtClean="0"/>
          </a:p>
          <a:p>
            <a:r>
              <a:rPr lang="id-ID" dirty="0" smtClean="0"/>
              <a:t>P</a:t>
            </a:r>
            <a:r>
              <a:rPr lang="en-US" dirty="0" err="1" smtClean="0"/>
              <a:t>roduk</a:t>
            </a:r>
            <a:r>
              <a:rPr lang="en-US" dirty="0" smtClean="0"/>
              <a:t> </a:t>
            </a:r>
            <a:r>
              <a:rPr lang="en-US" dirty="0"/>
              <a:t>yang </a:t>
            </a:r>
            <a:r>
              <a:rPr lang="en-US" dirty="0" err="1"/>
              <a:t>kurang</a:t>
            </a:r>
            <a:r>
              <a:rPr lang="en-US" dirty="0"/>
              <a:t> (“</a:t>
            </a:r>
            <a:r>
              <a:rPr lang="en-US" i="1" dirty="0"/>
              <a:t>less than</a:t>
            </a:r>
            <a:r>
              <a:rPr lang="en-US" dirty="0"/>
              <a:t>”) </a:t>
            </a:r>
            <a:r>
              <a:rPr lang="en-US" dirty="0" err="1"/>
              <a:t>memenuhi</a:t>
            </a:r>
            <a:r>
              <a:rPr lang="en-US" dirty="0"/>
              <a:t> </a:t>
            </a:r>
            <a:r>
              <a:rPr lang="en-US" dirty="0" err="1"/>
              <a:t>persyaratan</a:t>
            </a:r>
            <a:r>
              <a:rPr lang="en-US" dirty="0"/>
              <a:t> </a:t>
            </a:r>
            <a:r>
              <a:rPr lang="en-US" dirty="0" err="1"/>
              <a:t>pelanggan</a:t>
            </a:r>
            <a:r>
              <a:rPr lang="en-US" dirty="0"/>
              <a:t> di </a:t>
            </a:r>
            <a:r>
              <a:rPr lang="en-US" dirty="0" err="1"/>
              <a:t>anggap</a:t>
            </a:r>
            <a:r>
              <a:rPr lang="en-US" dirty="0"/>
              <a:t> </a:t>
            </a:r>
            <a:r>
              <a:rPr lang="en-US" dirty="0" err="1"/>
              <a:t>mutunya</a:t>
            </a:r>
            <a:r>
              <a:rPr lang="en-US" dirty="0"/>
              <a:t> </a:t>
            </a:r>
            <a:r>
              <a:rPr lang="en-US" dirty="0" err="1"/>
              <a:t>jelek</a:t>
            </a:r>
            <a:r>
              <a:rPr lang="en-US" dirty="0"/>
              <a:t>. </a:t>
            </a:r>
            <a:r>
              <a:rPr lang="en-US" dirty="0" err="1"/>
              <a:t>Kadang</a:t>
            </a:r>
            <a:r>
              <a:rPr lang="en-US" dirty="0"/>
              <a:t> </a:t>
            </a:r>
            <a:r>
              <a:rPr lang="en-US" dirty="0" err="1"/>
              <a:t>menggoda</a:t>
            </a:r>
            <a:r>
              <a:rPr lang="en-US" dirty="0"/>
              <a:t> </a:t>
            </a:r>
            <a:r>
              <a:rPr lang="en-US" dirty="0" err="1"/>
              <a:t>untuk</a:t>
            </a:r>
            <a:r>
              <a:rPr lang="en-US" dirty="0"/>
              <a:t> </a:t>
            </a:r>
            <a:r>
              <a:rPr lang="en-US" dirty="0" err="1"/>
              <a:t>menyimpulkan</a:t>
            </a:r>
            <a:r>
              <a:rPr lang="en-US" dirty="0"/>
              <a:t> </a:t>
            </a:r>
            <a:r>
              <a:rPr lang="en-US" dirty="0" err="1"/>
              <a:t>bahwa</a:t>
            </a:r>
            <a:r>
              <a:rPr lang="en-US" dirty="0"/>
              <a:t> </a:t>
            </a:r>
            <a:r>
              <a:rPr lang="en-US" dirty="0" err="1"/>
              <a:t>melebihi</a:t>
            </a:r>
            <a:r>
              <a:rPr lang="en-US" dirty="0"/>
              <a:t> </a:t>
            </a:r>
            <a:r>
              <a:rPr lang="en-US" dirty="0" err="1"/>
              <a:t>harapan</a:t>
            </a:r>
            <a:r>
              <a:rPr lang="en-US" dirty="0"/>
              <a:t> </a:t>
            </a:r>
            <a:r>
              <a:rPr lang="en-US" dirty="0" err="1"/>
              <a:t>pelanggan</a:t>
            </a:r>
            <a:r>
              <a:rPr lang="en-US" dirty="0"/>
              <a:t> (“</a:t>
            </a:r>
            <a:r>
              <a:rPr lang="en-US" i="1" dirty="0"/>
              <a:t>more than</a:t>
            </a:r>
            <a:r>
              <a:rPr lang="en-US" dirty="0"/>
              <a:t>”) </a:t>
            </a:r>
            <a:r>
              <a:rPr lang="en-US" dirty="0" err="1"/>
              <a:t>dalam</a:t>
            </a:r>
            <a:r>
              <a:rPr lang="en-US" dirty="0"/>
              <a:t> </a:t>
            </a:r>
            <a:r>
              <a:rPr lang="en-US" dirty="0" err="1"/>
              <a:t>memberikan</a:t>
            </a:r>
            <a:r>
              <a:rPr lang="en-US" dirty="0"/>
              <a:t> </a:t>
            </a:r>
            <a:r>
              <a:rPr lang="en-US" dirty="0" err="1"/>
              <a:t>mutu</a:t>
            </a:r>
            <a:r>
              <a:rPr lang="en-US" dirty="0"/>
              <a:t> yang </a:t>
            </a:r>
            <a:r>
              <a:rPr lang="en-US" dirty="0" err="1"/>
              <a:t>dipersyaratkan</a:t>
            </a:r>
            <a:r>
              <a:rPr lang="en-US" dirty="0"/>
              <a:t> </a:t>
            </a:r>
            <a:r>
              <a:rPr lang="en-US" dirty="0" err="1"/>
              <a:t>dapat</a:t>
            </a:r>
            <a:r>
              <a:rPr lang="en-US" dirty="0"/>
              <a:t> </a:t>
            </a:r>
            <a:r>
              <a:rPr lang="en-US" dirty="0" err="1"/>
              <a:t>menimbulkan</a:t>
            </a:r>
            <a:r>
              <a:rPr lang="en-US" dirty="0"/>
              <a:t> </a:t>
            </a:r>
            <a:r>
              <a:rPr lang="en-US" dirty="0" err="1"/>
              <a:t>kesulitan</a:t>
            </a:r>
            <a:r>
              <a:rPr lang="en-US" dirty="0"/>
              <a:t> </a:t>
            </a:r>
            <a:r>
              <a:rPr lang="en-US" dirty="0" err="1"/>
              <a:t>atau</a:t>
            </a:r>
            <a:r>
              <a:rPr lang="en-US" dirty="0"/>
              <a:t> </a:t>
            </a:r>
            <a:r>
              <a:rPr lang="en-US" dirty="0" err="1"/>
              <a:t>ketidakmungkinan</a:t>
            </a:r>
            <a:r>
              <a:rPr lang="en-US" dirty="0"/>
              <a:t> </a:t>
            </a:r>
            <a:r>
              <a:rPr lang="en-US" dirty="0" err="1"/>
              <a:t>untuk</a:t>
            </a:r>
            <a:r>
              <a:rPr lang="en-US" dirty="0"/>
              <a:t> </a:t>
            </a:r>
            <a:r>
              <a:rPr lang="en-US" dirty="0" err="1"/>
              <a:t>memenuhinya</a:t>
            </a:r>
            <a:r>
              <a:rPr lang="en-US" dirty="0"/>
              <a:t> </a:t>
            </a:r>
            <a:r>
              <a:rPr lang="en-US" dirty="0" err="1"/>
              <a:t>secara</a:t>
            </a:r>
            <a:r>
              <a:rPr lang="en-US" dirty="0"/>
              <a:t> </a:t>
            </a:r>
            <a:r>
              <a:rPr lang="en-US" dirty="0" err="1"/>
              <a:t>terus-menerus</a:t>
            </a:r>
            <a:r>
              <a:rPr lang="en-US" dirty="0"/>
              <a:t> </a:t>
            </a:r>
            <a:r>
              <a:rPr lang="en-US" dirty="0" err="1"/>
              <a:t>secara</a:t>
            </a:r>
            <a:r>
              <a:rPr lang="en-US" dirty="0"/>
              <a:t> </a:t>
            </a:r>
            <a:r>
              <a:rPr lang="en-US" dirty="0" err="1"/>
              <a:t>konsisten</a:t>
            </a:r>
            <a:r>
              <a:rPr lang="en-US" dirty="0" smtClean="0"/>
              <a:t>.</a:t>
            </a:r>
            <a:endParaRPr lang="id-ID" dirty="0" smtClean="0"/>
          </a:p>
          <a:p>
            <a:r>
              <a:rPr lang="id-ID" dirty="0" smtClean="0"/>
              <a:t>Conclusion: </a:t>
            </a:r>
            <a:r>
              <a:rPr lang="en-US" b="1" i="1" dirty="0" smtClean="0"/>
              <a:t>Quality </a:t>
            </a:r>
            <a:r>
              <a:rPr lang="en-US" b="1" i="1" dirty="0"/>
              <a:t>is conformance to agreed requirements”</a:t>
            </a:r>
            <a:r>
              <a:rPr lang="en-US" dirty="0"/>
              <a:t>  </a:t>
            </a:r>
            <a:r>
              <a:rPr lang="en-US" b="1" dirty="0"/>
              <a:t>No less – no more</a:t>
            </a:r>
            <a:endParaRPr lang="id-ID" dirty="0" smtClean="0"/>
          </a:p>
          <a:p>
            <a:endParaRPr lang="id-ID" dirty="0"/>
          </a:p>
        </p:txBody>
      </p:sp>
    </p:spTree>
    <p:extLst>
      <p:ext uri="{BB962C8B-B14F-4D97-AF65-F5344CB8AC3E}">
        <p14:creationId xmlns="" xmlns:p14="http://schemas.microsoft.com/office/powerpoint/2010/main" val="82003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Manajemen Mutu</a:t>
            </a:r>
            <a:endParaRPr lang="id-ID" dirty="0"/>
          </a:p>
        </p:txBody>
      </p:sp>
      <p:sp>
        <p:nvSpPr>
          <p:cNvPr id="3" name="Content Placeholder 2"/>
          <p:cNvSpPr>
            <a:spLocks noGrp="1"/>
          </p:cNvSpPr>
          <p:nvPr>
            <p:ph sz="quarter" idx="1"/>
          </p:nvPr>
        </p:nvSpPr>
        <p:spPr/>
        <p:txBody>
          <a:bodyPr>
            <a:normAutofit/>
          </a:bodyPr>
          <a:lstStyle/>
          <a:p>
            <a:pPr marL="0" indent="0">
              <a:buNone/>
            </a:pPr>
            <a:r>
              <a:rPr lang="id-ID" dirty="0" smtClean="0">
                <a:solidFill>
                  <a:srgbClr val="C00000"/>
                </a:solidFill>
              </a:rPr>
              <a:t>Menurut </a:t>
            </a:r>
            <a:r>
              <a:rPr lang="en-US" dirty="0" smtClean="0">
                <a:solidFill>
                  <a:srgbClr val="C00000"/>
                </a:solidFill>
              </a:rPr>
              <a:t>standard </a:t>
            </a:r>
            <a:r>
              <a:rPr lang="en-US" dirty="0" err="1" smtClean="0">
                <a:solidFill>
                  <a:srgbClr val="C00000"/>
                </a:solidFill>
              </a:rPr>
              <a:t>internasional</a:t>
            </a:r>
            <a:r>
              <a:rPr lang="en-US" dirty="0" smtClean="0">
                <a:solidFill>
                  <a:srgbClr val="C00000"/>
                </a:solidFill>
              </a:rPr>
              <a:t> ISO 8402</a:t>
            </a:r>
            <a:r>
              <a:rPr lang="id-ID" dirty="0" smtClean="0"/>
              <a:t>:</a:t>
            </a:r>
          </a:p>
          <a:p>
            <a:r>
              <a:rPr lang="en-US" dirty="0" err="1" smtClean="0"/>
              <a:t>Seluruh</a:t>
            </a:r>
            <a:r>
              <a:rPr lang="en-US" dirty="0" smtClean="0"/>
              <a:t> </a:t>
            </a:r>
            <a:r>
              <a:rPr lang="en-US" dirty="0" err="1"/>
              <a:t>aktivitas</a:t>
            </a:r>
            <a:r>
              <a:rPr lang="en-US" dirty="0"/>
              <a:t> </a:t>
            </a:r>
            <a:r>
              <a:rPr lang="en-US" dirty="0" err="1"/>
              <a:t>dari</a:t>
            </a:r>
            <a:r>
              <a:rPr lang="en-US" dirty="0"/>
              <a:t> </a:t>
            </a:r>
            <a:r>
              <a:rPr lang="en-US" dirty="0" err="1"/>
              <a:t>fungsi-fungsi</a:t>
            </a:r>
            <a:r>
              <a:rPr lang="en-US" dirty="0"/>
              <a:t> </a:t>
            </a:r>
            <a:r>
              <a:rPr lang="en-US" dirty="0" err="1"/>
              <a:t>manajemen</a:t>
            </a:r>
            <a:r>
              <a:rPr lang="en-US" dirty="0"/>
              <a:t> yang </a:t>
            </a:r>
            <a:r>
              <a:rPr lang="en-US" dirty="0" err="1"/>
              <a:t>menentukan</a:t>
            </a:r>
            <a:r>
              <a:rPr lang="en-US" dirty="0"/>
              <a:t> </a:t>
            </a:r>
            <a:r>
              <a:rPr lang="en-US" dirty="0" err="1"/>
              <a:t>kebijakan</a:t>
            </a:r>
            <a:r>
              <a:rPr lang="en-US" dirty="0"/>
              <a:t> </a:t>
            </a:r>
            <a:r>
              <a:rPr lang="en-US" dirty="0" err="1"/>
              <a:t>mutu</a:t>
            </a:r>
            <a:r>
              <a:rPr lang="en-US" dirty="0"/>
              <a:t>, </a:t>
            </a:r>
            <a:r>
              <a:rPr lang="en-US" dirty="0" err="1"/>
              <a:t>sasaran</a:t>
            </a:r>
            <a:r>
              <a:rPr lang="en-US" dirty="0"/>
              <a:t> </a:t>
            </a:r>
            <a:r>
              <a:rPr lang="en-US" dirty="0" err="1"/>
              <a:t>mutu</a:t>
            </a:r>
            <a:r>
              <a:rPr lang="en-US" dirty="0"/>
              <a:t> </a:t>
            </a:r>
            <a:r>
              <a:rPr lang="en-US" dirty="0" err="1"/>
              <a:t>dan</a:t>
            </a:r>
            <a:r>
              <a:rPr lang="en-US" dirty="0"/>
              <a:t> </a:t>
            </a:r>
            <a:r>
              <a:rPr lang="en-US" dirty="0" err="1"/>
              <a:t>tanggungjawab</a:t>
            </a:r>
            <a:r>
              <a:rPr lang="en-US" dirty="0"/>
              <a:t> </a:t>
            </a:r>
            <a:r>
              <a:rPr lang="en-US" dirty="0" err="1"/>
              <a:t>manajemen</a:t>
            </a:r>
            <a:r>
              <a:rPr lang="en-US" dirty="0"/>
              <a:t>. </a:t>
            </a:r>
            <a:r>
              <a:rPr lang="en-US" dirty="0" err="1"/>
              <a:t>Keseluruhannya</a:t>
            </a:r>
            <a:r>
              <a:rPr lang="en-US" dirty="0"/>
              <a:t> </a:t>
            </a:r>
            <a:r>
              <a:rPr lang="en-US" dirty="0" err="1"/>
              <a:t>diimplementasikan</a:t>
            </a:r>
            <a:r>
              <a:rPr lang="en-US" dirty="0"/>
              <a:t> </a:t>
            </a:r>
            <a:r>
              <a:rPr lang="en-US" dirty="0" err="1"/>
              <a:t>menggunakan</a:t>
            </a:r>
            <a:r>
              <a:rPr lang="en-US" dirty="0"/>
              <a:t> </a:t>
            </a:r>
            <a:r>
              <a:rPr lang="en-US" dirty="0" err="1"/>
              <a:t>alat-alat</a:t>
            </a:r>
            <a:r>
              <a:rPr lang="en-US" dirty="0"/>
              <a:t> </a:t>
            </a:r>
            <a:r>
              <a:rPr lang="en-US" dirty="0" err="1"/>
              <a:t>seperti</a:t>
            </a:r>
            <a:r>
              <a:rPr lang="en-US" dirty="0"/>
              <a:t> </a:t>
            </a:r>
            <a:r>
              <a:rPr lang="en-US" dirty="0" err="1"/>
              <a:t>rencana</a:t>
            </a:r>
            <a:r>
              <a:rPr lang="en-US" dirty="0"/>
              <a:t> </a:t>
            </a:r>
            <a:r>
              <a:rPr lang="en-US" dirty="0" err="1"/>
              <a:t>mutu</a:t>
            </a:r>
            <a:r>
              <a:rPr lang="en-US" dirty="0"/>
              <a:t>, </a:t>
            </a:r>
            <a:r>
              <a:rPr lang="en-US" dirty="0" err="1"/>
              <a:t>kendali</a:t>
            </a:r>
            <a:r>
              <a:rPr lang="en-US" dirty="0"/>
              <a:t> </a:t>
            </a:r>
            <a:r>
              <a:rPr lang="en-US" dirty="0" err="1"/>
              <a:t>mutu</a:t>
            </a:r>
            <a:r>
              <a:rPr lang="en-US" dirty="0"/>
              <a:t>, </a:t>
            </a:r>
            <a:r>
              <a:rPr lang="en-US" dirty="0" err="1"/>
              <a:t>pemastian</a:t>
            </a:r>
            <a:r>
              <a:rPr lang="en-US" dirty="0"/>
              <a:t> </a:t>
            </a:r>
            <a:r>
              <a:rPr lang="en-US" dirty="0" err="1"/>
              <a:t>mutu</a:t>
            </a:r>
            <a:r>
              <a:rPr lang="en-US" dirty="0"/>
              <a:t> </a:t>
            </a:r>
            <a:r>
              <a:rPr lang="en-US" dirty="0" err="1"/>
              <a:t>dan</a:t>
            </a:r>
            <a:r>
              <a:rPr lang="en-US" dirty="0"/>
              <a:t> </a:t>
            </a:r>
            <a:r>
              <a:rPr lang="en-US" dirty="0" err="1"/>
              <a:t>perbaikan</a:t>
            </a:r>
            <a:r>
              <a:rPr lang="en-US" dirty="0"/>
              <a:t> </a:t>
            </a:r>
            <a:r>
              <a:rPr lang="en-US" dirty="0" err="1"/>
              <a:t>mutu</a:t>
            </a:r>
            <a:r>
              <a:rPr lang="en-US" dirty="0"/>
              <a:t> </a:t>
            </a:r>
            <a:r>
              <a:rPr lang="en-US" dirty="0" err="1"/>
              <a:t>dalam</a:t>
            </a:r>
            <a:r>
              <a:rPr lang="en-US" dirty="0"/>
              <a:t> </a:t>
            </a:r>
            <a:r>
              <a:rPr lang="en-US" dirty="0" err="1"/>
              <a:t>kerangka</a:t>
            </a:r>
            <a:r>
              <a:rPr lang="en-US" dirty="0"/>
              <a:t> </a:t>
            </a:r>
            <a:r>
              <a:rPr lang="en-US" dirty="0" err="1"/>
              <a:t>sistem</a:t>
            </a:r>
            <a:r>
              <a:rPr lang="en-US" dirty="0"/>
              <a:t> </a:t>
            </a:r>
            <a:r>
              <a:rPr lang="en-US" dirty="0" err="1" smtClean="0"/>
              <a:t>mutu</a:t>
            </a:r>
            <a:endParaRPr lang="id-ID" dirty="0" smtClean="0"/>
          </a:p>
          <a:p>
            <a:r>
              <a:rPr lang="id-ID" dirty="0" smtClean="0"/>
              <a:t>FungsiManajemen Mutu yang terkenal adalah: PDCA</a:t>
            </a:r>
            <a:r>
              <a:rPr lang="id-ID" dirty="0" smtClean="0">
                <a:sym typeface="Wingdings" pitchFamily="2" charset="2"/>
              </a:rPr>
              <a:t> Plan, Do, Check, and Act</a:t>
            </a:r>
            <a:endParaRPr lang="id-ID" dirty="0"/>
          </a:p>
        </p:txBody>
      </p:sp>
    </p:spTree>
    <p:extLst>
      <p:ext uri="{BB962C8B-B14F-4D97-AF65-F5344CB8AC3E}">
        <p14:creationId xmlns="" xmlns:p14="http://schemas.microsoft.com/office/powerpoint/2010/main" val="1034362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Mutu</a:t>
            </a:r>
            <a:endParaRPr lang="id-ID" dirty="0"/>
          </a:p>
        </p:txBody>
      </p:sp>
      <p:sp>
        <p:nvSpPr>
          <p:cNvPr id="3" name="Content Placeholder 2"/>
          <p:cNvSpPr>
            <a:spLocks noGrp="1"/>
          </p:cNvSpPr>
          <p:nvPr>
            <p:ph sz="quarter" idx="1"/>
          </p:nvPr>
        </p:nvSpPr>
        <p:spPr/>
        <p:txBody>
          <a:bodyPr/>
          <a:lstStyle/>
          <a:p>
            <a:pPr marL="0" indent="0">
              <a:buNone/>
            </a:pPr>
            <a:r>
              <a:rPr lang="en-US" dirty="0" err="1"/>
              <a:t>Dalam</a:t>
            </a:r>
            <a:r>
              <a:rPr lang="en-US" dirty="0"/>
              <a:t> vocabulary ISO 8402 </a:t>
            </a:r>
            <a:r>
              <a:rPr lang="en-US" dirty="0" err="1"/>
              <a:t>sistem</a:t>
            </a:r>
            <a:r>
              <a:rPr lang="en-US" dirty="0"/>
              <a:t> </a:t>
            </a:r>
            <a:r>
              <a:rPr lang="en-US" dirty="0" err="1"/>
              <a:t>mutu</a:t>
            </a:r>
            <a:r>
              <a:rPr lang="en-US" dirty="0"/>
              <a:t> (</a:t>
            </a:r>
            <a:r>
              <a:rPr lang="en-US" b="1" i="1" dirty="0"/>
              <a:t>quality system</a:t>
            </a:r>
            <a:r>
              <a:rPr lang="en-US" dirty="0"/>
              <a:t>) </a:t>
            </a:r>
            <a:r>
              <a:rPr lang="en-US" dirty="0" err="1"/>
              <a:t>didefinisikan</a:t>
            </a:r>
            <a:r>
              <a:rPr lang="en-US" dirty="0"/>
              <a:t> </a:t>
            </a:r>
            <a:r>
              <a:rPr lang="en-US" dirty="0" err="1"/>
              <a:t>sebagai</a:t>
            </a:r>
            <a:r>
              <a:rPr lang="en-US" dirty="0"/>
              <a:t> :</a:t>
            </a:r>
            <a:endParaRPr lang="id-ID" dirty="0"/>
          </a:p>
          <a:p>
            <a:r>
              <a:rPr lang="en-US" b="1" i="1" dirty="0"/>
              <a:t>“The </a:t>
            </a:r>
            <a:r>
              <a:rPr lang="en-US" b="1" i="1" dirty="0" err="1"/>
              <a:t>organisation</a:t>
            </a:r>
            <a:r>
              <a:rPr lang="en-US" b="1" i="1" dirty="0"/>
              <a:t> structure, procedures, processes and resources needed to implement quality management.” </a:t>
            </a:r>
            <a:r>
              <a:rPr lang="en-US" dirty="0"/>
              <a:t>(</a:t>
            </a:r>
            <a:r>
              <a:rPr lang="en-US" dirty="0" err="1"/>
              <a:t>Struktur</a:t>
            </a:r>
            <a:r>
              <a:rPr lang="en-US" dirty="0"/>
              <a:t> </a:t>
            </a:r>
            <a:r>
              <a:rPr lang="en-US" dirty="0" err="1"/>
              <a:t>organisasi</a:t>
            </a:r>
            <a:r>
              <a:rPr lang="en-US" dirty="0"/>
              <a:t>, </a:t>
            </a:r>
            <a:r>
              <a:rPr lang="en-US" dirty="0" err="1"/>
              <a:t>prosedur</a:t>
            </a:r>
            <a:r>
              <a:rPr lang="en-US" dirty="0"/>
              <a:t>, proses </a:t>
            </a:r>
            <a:r>
              <a:rPr lang="en-US" dirty="0" err="1"/>
              <a:t>dan</a:t>
            </a:r>
            <a:r>
              <a:rPr lang="en-US" dirty="0"/>
              <a:t> </a:t>
            </a:r>
            <a:r>
              <a:rPr lang="en-US" dirty="0" err="1"/>
              <a:t>sumberdaya</a:t>
            </a:r>
            <a:r>
              <a:rPr lang="en-US" dirty="0"/>
              <a:t> yang </a:t>
            </a:r>
            <a:r>
              <a:rPr lang="en-US" dirty="0" err="1"/>
              <a:t>diperlukan</a:t>
            </a:r>
            <a:r>
              <a:rPr lang="en-US" dirty="0"/>
              <a:t> </a:t>
            </a:r>
            <a:r>
              <a:rPr lang="en-US" dirty="0" err="1"/>
              <a:t>untuk</a:t>
            </a:r>
            <a:r>
              <a:rPr lang="en-US" dirty="0"/>
              <a:t> </a:t>
            </a:r>
            <a:r>
              <a:rPr lang="en-US" dirty="0" err="1"/>
              <a:t>menerapkan</a:t>
            </a:r>
            <a:r>
              <a:rPr lang="en-US" dirty="0"/>
              <a:t> </a:t>
            </a:r>
            <a:r>
              <a:rPr lang="en-US" dirty="0" err="1"/>
              <a:t>manajemen</a:t>
            </a:r>
            <a:r>
              <a:rPr lang="en-US" dirty="0"/>
              <a:t> </a:t>
            </a:r>
            <a:r>
              <a:rPr lang="en-US" dirty="0" err="1"/>
              <a:t>mutu</a:t>
            </a:r>
            <a:r>
              <a:rPr lang="en-US" dirty="0"/>
              <a:t>)</a:t>
            </a:r>
            <a:endParaRPr lang="id-ID" dirty="0"/>
          </a:p>
          <a:p>
            <a:endParaRPr lang="id-ID" dirty="0"/>
          </a:p>
        </p:txBody>
      </p:sp>
    </p:spTree>
    <p:extLst>
      <p:ext uri="{BB962C8B-B14F-4D97-AF65-F5344CB8AC3E}">
        <p14:creationId xmlns="" xmlns:p14="http://schemas.microsoft.com/office/powerpoint/2010/main" val="226486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Dokumentasi dalam Sistem Mutu</a:t>
            </a:r>
            <a:endParaRPr lang="id-ID" dirty="0"/>
          </a:p>
        </p:txBody>
      </p:sp>
      <p:sp>
        <p:nvSpPr>
          <p:cNvPr id="4" name="Rectangle 1"/>
          <p:cNvSpPr>
            <a:spLocks noChangeArrowheads="1"/>
          </p:cNvSpPr>
          <p:nvPr/>
        </p:nvSpPr>
        <p:spPr bwMode="auto">
          <a:xfrm>
            <a:off x="827584" y="1929020"/>
            <a:ext cx="7776864"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Setiap kita membaca klausul-klausul dalam sistem mutu, semua klausul dalam sistem mutu manapun (seperti ISO) mempersyaratkan adanya prosedur terdokumentasi. Ini menunjukkan bahwa  dokumentasi sistem mutu  merupakan hal yang sangat penting dalam penerapan sistem mutu tersebut. Berbicara tentang sistem mutu maka kita berbicara tentang standar, yaitu standar sistem maupun standar hasil. Suatu standar berfungsi untuk memberikan panduan agar semua orang bekerja sesuai dengan metoda tertentu atau menghasilkan sesuatu dengan spesifikasi tertentu</a:t>
            </a:r>
            <a:r>
              <a:rPr kumimoji="0" lang="id-ID" sz="1400" b="0" i="0" u="none" strike="noStrike" cap="none" normalizeH="0" baseline="0" dirty="0" smtClean="0">
                <a:ln>
                  <a:noFill/>
                </a:ln>
                <a:solidFill>
                  <a:schemeClr val="tx1"/>
                </a:solidFill>
                <a:effectLst/>
                <a:latin typeface="Arial" pitchFamily="34" charset="0"/>
                <a:cs typeface="Arial" pitchFamily="34" charset="0"/>
              </a:rPr>
              <a:t> </a:t>
            </a:r>
            <a:endParaRPr kumimoji="0" lang="id-ID"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83925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Tagline SOP dalam Mutu</a:t>
            </a:r>
            <a:endParaRPr lang="id-ID" dirty="0"/>
          </a:p>
        </p:txBody>
      </p:sp>
      <p:sp>
        <p:nvSpPr>
          <p:cNvPr id="3" name="Content Placeholder 2"/>
          <p:cNvSpPr>
            <a:spLocks noGrp="1"/>
          </p:cNvSpPr>
          <p:nvPr>
            <p:ph sz="quarter" idx="1"/>
          </p:nvPr>
        </p:nvSpPr>
        <p:spPr/>
        <p:txBody>
          <a:bodyPr/>
          <a:lstStyle/>
          <a:p>
            <a:pPr marL="0" indent="0">
              <a:buNone/>
            </a:pPr>
            <a:r>
              <a:rPr lang="id-ID" dirty="0" smtClean="0">
                <a:solidFill>
                  <a:srgbClr val="C00000"/>
                </a:solidFill>
              </a:rPr>
              <a:t>SOP dalam sistem mutu </a:t>
            </a:r>
            <a:r>
              <a:rPr lang="id-ID" dirty="0" smtClean="0"/>
              <a:t>adalah bagian dari dokumentasi dari prosedur, sesuai dengan prinsip: </a:t>
            </a:r>
            <a:endParaRPr lang="en-US" dirty="0" smtClean="0"/>
          </a:p>
          <a:p>
            <a:pPr marL="0" indent="0">
              <a:buNone/>
            </a:pPr>
            <a:endParaRPr lang="en-US" dirty="0" smtClean="0"/>
          </a:p>
          <a:p>
            <a:pPr marL="0" indent="0">
              <a:buNone/>
            </a:pPr>
            <a:r>
              <a:rPr lang="id-ID" dirty="0" smtClean="0"/>
              <a:t>“</a:t>
            </a:r>
            <a:r>
              <a:rPr lang="id-ID" dirty="0" smtClean="0"/>
              <a:t>Tulis apa yang dikerjakan, kerjakan apa yang ditulis”</a:t>
            </a:r>
            <a:endParaRPr lang="id-ID" dirty="0"/>
          </a:p>
        </p:txBody>
      </p:sp>
    </p:spTree>
    <p:extLst>
      <p:ext uri="{BB962C8B-B14F-4D97-AF65-F5344CB8AC3E}">
        <p14:creationId xmlns="" xmlns:p14="http://schemas.microsoft.com/office/powerpoint/2010/main" val="269773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533401"/>
            <a:ext cx="8229600" cy="4839816"/>
          </a:xfrm>
        </p:spPr>
        <p:txBody>
          <a:bodyPr>
            <a:noAutofit/>
          </a:bodyPr>
          <a:lstStyle/>
          <a:p>
            <a:pPr marL="0" indent="0">
              <a:buNone/>
            </a:pPr>
            <a:r>
              <a:rPr lang="en-US" dirty="0" err="1"/>
              <a:t>Dokumentasi</a:t>
            </a:r>
            <a:r>
              <a:rPr lang="en-US" dirty="0"/>
              <a:t> yang </a:t>
            </a:r>
            <a:r>
              <a:rPr lang="en-US" dirty="0" err="1"/>
              <a:t>efektif</a:t>
            </a:r>
            <a:r>
              <a:rPr lang="en-US" dirty="0"/>
              <a:t> </a:t>
            </a:r>
            <a:r>
              <a:rPr lang="en-US" dirty="0" err="1"/>
              <a:t>haruslah</a:t>
            </a:r>
            <a:r>
              <a:rPr lang="en-US" dirty="0"/>
              <a:t> </a:t>
            </a:r>
            <a:r>
              <a:rPr lang="en-US" dirty="0" smtClean="0"/>
              <a:t>:</a:t>
            </a:r>
          </a:p>
          <a:p>
            <a:pPr marL="0" indent="0">
              <a:buNone/>
            </a:pPr>
            <a:endParaRPr lang="en-US" sz="2400" dirty="0" smtClean="0"/>
          </a:p>
          <a:p>
            <a:pPr marL="722313" lvl="2" indent="-368300">
              <a:buFont typeface="+mj-lt"/>
              <a:buAutoNum type="arabicPeriod"/>
            </a:pPr>
            <a:r>
              <a:rPr lang="en-US" sz="2400" dirty="0" err="1" smtClean="0"/>
              <a:t>Mendeskripsikan</a:t>
            </a:r>
            <a:r>
              <a:rPr lang="en-US" sz="2400" dirty="0" smtClean="0"/>
              <a:t> </a:t>
            </a:r>
            <a:r>
              <a:rPr lang="en-US" sz="2400" dirty="0" err="1"/>
              <a:t>bagaimana</a:t>
            </a:r>
            <a:r>
              <a:rPr lang="en-US" sz="2400" dirty="0"/>
              <a:t> </a:t>
            </a:r>
            <a:r>
              <a:rPr lang="en-US" sz="2400" dirty="0" err="1"/>
              <a:t>operasional</a:t>
            </a:r>
            <a:r>
              <a:rPr lang="en-US" sz="2400" dirty="0"/>
              <a:t> </a:t>
            </a:r>
            <a:r>
              <a:rPr lang="en-US" sz="2400" dirty="0" err="1"/>
              <a:t>suatu</a:t>
            </a:r>
            <a:r>
              <a:rPr lang="en-US" sz="2400" dirty="0"/>
              <a:t> </a:t>
            </a:r>
            <a:r>
              <a:rPr lang="en-US" sz="2400" dirty="0" err="1"/>
              <a:t>organisasi</a:t>
            </a:r>
            <a:r>
              <a:rPr lang="en-US" sz="2400" dirty="0"/>
              <a:t> </a:t>
            </a:r>
            <a:r>
              <a:rPr lang="en-US" sz="2400" dirty="0" err="1"/>
              <a:t>dalam</a:t>
            </a:r>
            <a:r>
              <a:rPr lang="en-US" sz="2400" dirty="0"/>
              <a:t> </a:t>
            </a:r>
            <a:r>
              <a:rPr lang="en-US" sz="2400" dirty="0" err="1"/>
              <a:t>lingkup</a:t>
            </a:r>
            <a:r>
              <a:rPr lang="en-US" sz="2400" dirty="0"/>
              <a:t> </a:t>
            </a:r>
            <a:r>
              <a:rPr lang="en-US" sz="2400" dirty="0" err="1"/>
              <a:t>sistem</a:t>
            </a:r>
            <a:r>
              <a:rPr lang="en-US" sz="2400" dirty="0"/>
              <a:t> </a:t>
            </a:r>
            <a:r>
              <a:rPr lang="en-US" sz="2400" dirty="0" err="1"/>
              <a:t>mutu</a:t>
            </a:r>
            <a:r>
              <a:rPr lang="en-US" sz="2400" dirty="0"/>
              <a:t>.</a:t>
            </a:r>
            <a:endParaRPr lang="id-ID" dirty="0"/>
          </a:p>
          <a:p>
            <a:pPr marL="722313" lvl="2" indent="-368300">
              <a:buFont typeface="+mj-lt"/>
              <a:buAutoNum type="arabicPeriod"/>
            </a:pPr>
            <a:r>
              <a:rPr lang="en-US" sz="2400" dirty="0" err="1"/>
              <a:t>Menunjukkan</a:t>
            </a:r>
            <a:r>
              <a:rPr lang="en-US" sz="2400" dirty="0"/>
              <a:t> </a:t>
            </a:r>
            <a:r>
              <a:rPr lang="en-US" sz="2400" dirty="0" err="1"/>
              <a:t>kepada</a:t>
            </a:r>
            <a:r>
              <a:rPr lang="en-US" sz="2400" dirty="0"/>
              <a:t> </a:t>
            </a:r>
            <a:r>
              <a:rPr lang="en-US" sz="2400" dirty="0" err="1"/>
              <a:t>kastemer</a:t>
            </a:r>
            <a:r>
              <a:rPr lang="en-US" sz="2400" dirty="0"/>
              <a:t> </a:t>
            </a:r>
            <a:r>
              <a:rPr lang="en-US" sz="2400" dirty="0" err="1"/>
              <a:t>dan</a:t>
            </a:r>
            <a:r>
              <a:rPr lang="en-US" sz="2400" dirty="0"/>
              <a:t> </a:t>
            </a:r>
            <a:r>
              <a:rPr lang="en-US" sz="2400" dirty="0" err="1"/>
              <a:t>karyawan</a:t>
            </a:r>
            <a:r>
              <a:rPr lang="en-US" sz="2400" dirty="0"/>
              <a:t> </a:t>
            </a:r>
            <a:r>
              <a:rPr lang="en-US" sz="2400" dirty="0" err="1"/>
              <a:t>bahwa</a:t>
            </a:r>
            <a:r>
              <a:rPr lang="en-US" sz="2400" dirty="0"/>
              <a:t> </a:t>
            </a:r>
            <a:r>
              <a:rPr lang="en-US" sz="2400" dirty="0" err="1"/>
              <a:t>perusahaan</a:t>
            </a:r>
            <a:r>
              <a:rPr lang="en-US" sz="2400" dirty="0"/>
              <a:t> </a:t>
            </a:r>
            <a:r>
              <a:rPr lang="en-US" sz="2400" dirty="0" err="1"/>
              <a:t>peduli</a:t>
            </a:r>
            <a:r>
              <a:rPr lang="en-US" sz="2400" dirty="0"/>
              <a:t> </a:t>
            </a:r>
            <a:r>
              <a:rPr lang="en-US" sz="2400" dirty="0" err="1"/>
              <a:t>dengan</a:t>
            </a:r>
            <a:r>
              <a:rPr lang="en-US" sz="2400" dirty="0"/>
              <a:t> </a:t>
            </a:r>
            <a:r>
              <a:rPr lang="en-US" sz="2400" dirty="0" err="1"/>
              <a:t>pencapaian</a:t>
            </a:r>
            <a:r>
              <a:rPr lang="en-US" sz="2400" dirty="0"/>
              <a:t> </a:t>
            </a:r>
            <a:r>
              <a:rPr lang="en-US" sz="2400" dirty="0" err="1"/>
              <a:t>mutu</a:t>
            </a:r>
            <a:r>
              <a:rPr lang="en-US" sz="2400" dirty="0"/>
              <a:t> </a:t>
            </a:r>
            <a:r>
              <a:rPr lang="en-US" sz="2400" dirty="0" err="1"/>
              <a:t>dan</a:t>
            </a:r>
            <a:r>
              <a:rPr lang="en-US" sz="2400" dirty="0"/>
              <a:t> </a:t>
            </a:r>
            <a:r>
              <a:rPr lang="en-US" sz="2400" dirty="0" err="1"/>
              <a:t>memiliki</a:t>
            </a:r>
            <a:r>
              <a:rPr lang="en-US" sz="2400" dirty="0"/>
              <a:t> </a:t>
            </a:r>
            <a:r>
              <a:rPr lang="en-US" sz="2400" dirty="0" err="1"/>
              <a:t>suatu</a:t>
            </a:r>
            <a:r>
              <a:rPr lang="en-US" sz="2400" dirty="0"/>
              <a:t> </a:t>
            </a:r>
            <a:r>
              <a:rPr lang="en-US" sz="2400" dirty="0" err="1"/>
              <a:t>sistem</a:t>
            </a:r>
            <a:r>
              <a:rPr lang="en-US" sz="2400" dirty="0"/>
              <a:t> </a:t>
            </a:r>
            <a:r>
              <a:rPr lang="en-US" sz="2400" dirty="0" err="1"/>
              <a:t>mutu</a:t>
            </a:r>
            <a:r>
              <a:rPr lang="en-US" sz="2400" dirty="0"/>
              <a:t> </a:t>
            </a:r>
            <a:r>
              <a:rPr lang="en-US" sz="2400" dirty="0" err="1"/>
              <a:t>untuk</a:t>
            </a:r>
            <a:r>
              <a:rPr lang="en-US" sz="2400" dirty="0"/>
              <a:t> </a:t>
            </a:r>
            <a:r>
              <a:rPr lang="en-US" sz="2400" dirty="0" err="1"/>
              <a:t>mencapai</a:t>
            </a:r>
            <a:r>
              <a:rPr lang="en-US" sz="2400" dirty="0"/>
              <a:t> </a:t>
            </a:r>
            <a:r>
              <a:rPr lang="en-US" sz="2400" dirty="0" err="1"/>
              <a:t>keberhasilan</a:t>
            </a:r>
            <a:r>
              <a:rPr lang="en-US" sz="2400" dirty="0"/>
              <a:t>.</a:t>
            </a:r>
            <a:endParaRPr lang="id-ID" dirty="0"/>
          </a:p>
          <a:p>
            <a:pPr marL="722313" lvl="2" indent="-368300">
              <a:buFont typeface="+mj-lt"/>
              <a:buAutoNum type="arabicPeriod"/>
            </a:pPr>
            <a:r>
              <a:rPr lang="en-US" sz="2400" dirty="0" err="1"/>
              <a:t>Mendorong</a:t>
            </a:r>
            <a:r>
              <a:rPr lang="en-US" sz="2400" dirty="0"/>
              <a:t> </a:t>
            </a:r>
            <a:r>
              <a:rPr lang="en-US" sz="2400" dirty="0" err="1"/>
              <a:t>tindakan-tindakan</a:t>
            </a:r>
            <a:r>
              <a:rPr lang="en-US" sz="2400" dirty="0"/>
              <a:t> yang </a:t>
            </a:r>
            <a:r>
              <a:rPr lang="en-US" sz="2400" dirty="0" err="1"/>
              <a:t>konsisten</a:t>
            </a:r>
            <a:r>
              <a:rPr lang="en-US" sz="2400" dirty="0"/>
              <a:t> </a:t>
            </a:r>
            <a:r>
              <a:rPr lang="en-US" sz="2400" dirty="0" err="1"/>
              <a:t>dan</a:t>
            </a:r>
            <a:r>
              <a:rPr lang="en-US" sz="2400" dirty="0"/>
              <a:t> </a:t>
            </a:r>
            <a:r>
              <a:rPr lang="en-US" sz="2400" dirty="0" err="1"/>
              <a:t>pemahaman-pemahaman</a:t>
            </a:r>
            <a:r>
              <a:rPr lang="en-US" sz="2400" dirty="0"/>
              <a:t> yang </a:t>
            </a:r>
            <a:r>
              <a:rPr lang="en-US" sz="2400" dirty="0" err="1"/>
              <a:t>sama</a:t>
            </a:r>
            <a:r>
              <a:rPr lang="en-US" sz="2400" dirty="0"/>
              <a:t> di </a:t>
            </a:r>
            <a:r>
              <a:rPr lang="en-US" sz="2400" dirty="0" err="1"/>
              <a:t>seluruh</a:t>
            </a:r>
            <a:r>
              <a:rPr lang="en-US" sz="2400" dirty="0"/>
              <a:t> </a:t>
            </a:r>
            <a:r>
              <a:rPr lang="en-US" sz="2400" dirty="0" err="1"/>
              <a:t>organisasi</a:t>
            </a:r>
            <a:r>
              <a:rPr lang="en-US" sz="2400" dirty="0"/>
              <a:t>.</a:t>
            </a:r>
            <a:endParaRPr lang="id-ID" dirty="0"/>
          </a:p>
          <a:p>
            <a:pPr marL="722313" lvl="2" indent="-368300">
              <a:buFont typeface="+mj-lt"/>
              <a:buAutoNum type="arabicPeriod"/>
            </a:pPr>
            <a:r>
              <a:rPr lang="en-US" sz="2400" dirty="0" err="1"/>
              <a:t>Mengkomunikasikan</a:t>
            </a:r>
            <a:r>
              <a:rPr lang="en-US" sz="2400" dirty="0"/>
              <a:t> </a:t>
            </a:r>
            <a:r>
              <a:rPr lang="en-US" sz="2400" dirty="0" err="1"/>
              <a:t>instruksi-instruksi</a:t>
            </a:r>
            <a:r>
              <a:rPr lang="en-US" sz="2400" dirty="0"/>
              <a:t>, </a:t>
            </a:r>
            <a:r>
              <a:rPr lang="en-US" sz="2400" dirty="0" err="1"/>
              <a:t>informasi</a:t>
            </a:r>
            <a:r>
              <a:rPr lang="en-US" sz="2400" dirty="0"/>
              <a:t> </a:t>
            </a:r>
            <a:r>
              <a:rPr lang="en-US" sz="2400" dirty="0" err="1"/>
              <a:t>dan</a:t>
            </a:r>
            <a:r>
              <a:rPr lang="en-US" sz="2400" dirty="0"/>
              <a:t> </a:t>
            </a:r>
            <a:r>
              <a:rPr lang="en-US" sz="2400" dirty="0" err="1"/>
              <a:t>juga</a:t>
            </a:r>
            <a:r>
              <a:rPr lang="en-US" sz="2400" dirty="0"/>
              <a:t> </a:t>
            </a:r>
            <a:r>
              <a:rPr lang="en-US" sz="2400" dirty="0" err="1"/>
              <a:t>perubahan-perubahan</a:t>
            </a:r>
            <a:r>
              <a:rPr lang="en-US" sz="2400" dirty="0"/>
              <a:t> yang </a:t>
            </a:r>
            <a:r>
              <a:rPr lang="en-US" sz="2400" dirty="0" err="1"/>
              <a:t>disepakati</a:t>
            </a:r>
            <a:r>
              <a:rPr lang="en-US" sz="2400" dirty="0"/>
              <a:t> </a:t>
            </a:r>
            <a:r>
              <a:rPr lang="en-US" sz="2400" dirty="0" err="1"/>
              <a:t>dalam</a:t>
            </a:r>
            <a:r>
              <a:rPr lang="en-US" sz="2400" dirty="0"/>
              <a:t> </a:t>
            </a:r>
            <a:r>
              <a:rPr lang="en-US" sz="2400" dirty="0" err="1"/>
              <a:t>sistem</a:t>
            </a:r>
            <a:r>
              <a:rPr lang="en-US" sz="2400" dirty="0"/>
              <a:t> </a:t>
            </a:r>
            <a:r>
              <a:rPr lang="en-US" sz="2400" dirty="0" err="1"/>
              <a:t>mutu</a:t>
            </a:r>
            <a:r>
              <a:rPr lang="en-US" sz="2400" dirty="0"/>
              <a:t>.</a:t>
            </a:r>
            <a:endParaRPr lang="id-ID" dirty="0"/>
          </a:p>
          <a:p>
            <a:pPr marL="722313" lvl="2" indent="-368300">
              <a:buFont typeface="+mj-lt"/>
              <a:buAutoNum type="arabicPeriod"/>
            </a:pPr>
            <a:endParaRPr lang="id-ID" dirty="0"/>
          </a:p>
        </p:txBody>
      </p:sp>
    </p:spTree>
    <p:extLst>
      <p:ext uri="{BB962C8B-B14F-4D97-AF65-F5344CB8AC3E}">
        <p14:creationId xmlns="" xmlns:p14="http://schemas.microsoft.com/office/powerpoint/2010/main" val="1745288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811213" lvl="2" indent="-457200">
              <a:buFont typeface="+mj-lt"/>
              <a:buAutoNum type="arabicPeriod" startAt="5"/>
            </a:pPr>
            <a:r>
              <a:rPr lang="en-US" sz="2800" dirty="0" err="1" smtClean="0"/>
              <a:t>Memungkinkan</a:t>
            </a:r>
            <a:r>
              <a:rPr lang="en-US" sz="2800" dirty="0" smtClean="0"/>
              <a:t> </a:t>
            </a:r>
            <a:r>
              <a:rPr lang="en-US" sz="2800" dirty="0" err="1" smtClean="0"/>
              <a:t>anggota-anggota</a:t>
            </a:r>
            <a:r>
              <a:rPr lang="en-US" sz="2800" dirty="0" smtClean="0"/>
              <a:t> </a:t>
            </a:r>
            <a:r>
              <a:rPr lang="en-US" sz="2800" dirty="0" err="1" smtClean="0"/>
              <a:t>organisasi</a:t>
            </a:r>
            <a:r>
              <a:rPr lang="en-US" sz="2800" dirty="0" smtClean="0"/>
              <a:t> </a:t>
            </a:r>
            <a:r>
              <a:rPr lang="en-US" sz="2800" dirty="0" err="1" smtClean="0"/>
              <a:t>bekerja</a:t>
            </a:r>
            <a:r>
              <a:rPr lang="en-US" sz="2800" dirty="0" smtClean="0"/>
              <a:t> </a:t>
            </a:r>
            <a:r>
              <a:rPr lang="en-US" sz="2800" dirty="0" err="1" smtClean="0"/>
              <a:t>lebih</a:t>
            </a:r>
            <a:r>
              <a:rPr lang="en-US" sz="2800" dirty="0" smtClean="0"/>
              <a:t> </a:t>
            </a:r>
            <a:r>
              <a:rPr lang="en-US" sz="2800" dirty="0" err="1" smtClean="0"/>
              <a:t>efektif</a:t>
            </a:r>
            <a:r>
              <a:rPr lang="en-US" sz="2800" dirty="0" smtClean="0"/>
              <a:t> </a:t>
            </a:r>
            <a:r>
              <a:rPr lang="en-US" sz="2800" dirty="0" err="1" smtClean="0"/>
              <a:t>dan</a:t>
            </a:r>
            <a:r>
              <a:rPr lang="en-US" sz="2800" dirty="0" smtClean="0"/>
              <a:t> </a:t>
            </a:r>
            <a:r>
              <a:rPr lang="en-US" sz="2800" dirty="0" err="1" smtClean="0"/>
              <a:t>produktif</a:t>
            </a:r>
            <a:r>
              <a:rPr lang="en-US" sz="2800" dirty="0" smtClean="0"/>
              <a:t>.</a:t>
            </a:r>
            <a:endParaRPr lang="id-ID" sz="2000" dirty="0" smtClean="0"/>
          </a:p>
          <a:p>
            <a:pPr marL="722313" lvl="2" indent="-368300">
              <a:buFont typeface="+mj-lt"/>
              <a:buAutoNum type="arabicPeriod" startAt="5"/>
            </a:pPr>
            <a:r>
              <a:rPr lang="en-US" sz="2800" dirty="0" err="1" smtClean="0"/>
              <a:t>Menyakinkan</a:t>
            </a:r>
            <a:r>
              <a:rPr lang="en-US" sz="2800" dirty="0" smtClean="0"/>
              <a:t> </a:t>
            </a:r>
            <a:r>
              <a:rPr lang="en-US" sz="2800" dirty="0" err="1" smtClean="0"/>
              <a:t>bahwa</a:t>
            </a:r>
            <a:r>
              <a:rPr lang="en-US" sz="2800" dirty="0" smtClean="0"/>
              <a:t> </a:t>
            </a:r>
            <a:r>
              <a:rPr lang="en-US" sz="2800" dirty="0" err="1" smtClean="0"/>
              <a:t>aktivitas-aktivitas</a:t>
            </a:r>
            <a:r>
              <a:rPr lang="en-US" sz="2800" dirty="0" smtClean="0"/>
              <a:t> </a:t>
            </a:r>
            <a:r>
              <a:rPr lang="en-US" sz="2800" dirty="0" err="1" smtClean="0"/>
              <a:t>organisasi</a:t>
            </a:r>
            <a:r>
              <a:rPr lang="en-US" sz="2800" dirty="0" smtClean="0"/>
              <a:t> </a:t>
            </a:r>
            <a:r>
              <a:rPr lang="en-US" sz="2800" dirty="0" err="1" smtClean="0"/>
              <a:t>dapat</a:t>
            </a:r>
            <a:r>
              <a:rPr lang="en-US" sz="2800" dirty="0" smtClean="0"/>
              <a:t> </a:t>
            </a:r>
            <a:r>
              <a:rPr lang="en-US" sz="2800" dirty="0" err="1" smtClean="0"/>
              <a:t>berlanjut</a:t>
            </a:r>
            <a:r>
              <a:rPr lang="en-US" sz="2800" dirty="0" smtClean="0"/>
              <a:t> </a:t>
            </a:r>
            <a:r>
              <a:rPr lang="en-US" sz="2800" dirty="0" err="1" smtClean="0"/>
              <a:t>efektif</a:t>
            </a:r>
            <a:r>
              <a:rPr lang="en-US" sz="2800" dirty="0" smtClean="0"/>
              <a:t> </a:t>
            </a:r>
            <a:r>
              <a:rPr lang="en-US" sz="2800" dirty="0" err="1" smtClean="0"/>
              <a:t>selama</a:t>
            </a:r>
            <a:r>
              <a:rPr lang="en-US" sz="2800" dirty="0" smtClean="0"/>
              <a:t> </a:t>
            </a:r>
            <a:r>
              <a:rPr lang="en-US" sz="2800" dirty="0" err="1" smtClean="0"/>
              <a:t>periode</a:t>
            </a:r>
            <a:r>
              <a:rPr lang="en-US" sz="2800" dirty="0" smtClean="0"/>
              <a:t> </a:t>
            </a:r>
            <a:r>
              <a:rPr lang="en-US" sz="2800" dirty="0" err="1" smtClean="0"/>
              <a:t>dimana</a:t>
            </a:r>
            <a:r>
              <a:rPr lang="en-US" sz="2800" dirty="0" smtClean="0"/>
              <a:t> orang yang </a:t>
            </a:r>
            <a:r>
              <a:rPr lang="en-US" sz="2800" dirty="0" err="1" smtClean="0"/>
              <a:t>bertanggung</a:t>
            </a:r>
            <a:r>
              <a:rPr lang="en-US" sz="2800" dirty="0" smtClean="0"/>
              <a:t> </a:t>
            </a:r>
            <a:r>
              <a:rPr lang="en-US" sz="2800" dirty="0" err="1" smtClean="0"/>
              <a:t>jawab</a:t>
            </a:r>
            <a:r>
              <a:rPr lang="en-US" sz="2800" dirty="0" smtClean="0"/>
              <a:t> </a:t>
            </a:r>
            <a:r>
              <a:rPr lang="en-US" sz="2800" dirty="0" err="1" smtClean="0"/>
              <a:t>tidak</a:t>
            </a:r>
            <a:r>
              <a:rPr lang="en-US" sz="2800" dirty="0" smtClean="0"/>
              <a:t> </a:t>
            </a:r>
            <a:r>
              <a:rPr lang="en-US" sz="2800" dirty="0" err="1" smtClean="0"/>
              <a:t>ditempat</a:t>
            </a:r>
            <a:r>
              <a:rPr lang="en-US" sz="2800" dirty="0" smtClean="0"/>
              <a:t>.</a:t>
            </a:r>
            <a:endParaRPr lang="id-ID" sz="2800" dirty="0" smtClean="0"/>
          </a:p>
          <a:p>
            <a:pPr marL="722313" lvl="2" indent="-368300">
              <a:buFont typeface="+mj-lt"/>
              <a:buAutoNum type="arabicPeriod" startAt="5"/>
            </a:pPr>
            <a:r>
              <a:rPr lang="en-US" sz="2800" dirty="0" err="1" smtClean="0"/>
              <a:t>Memungkinkan</a:t>
            </a:r>
            <a:r>
              <a:rPr lang="en-US" sz="2800" dirty="0" smtClean="0"/>
              <a:t> </a:t>
            </a:r>
            <a:r>
              <a:rPr lang="en-US" sz="2800" dirty="0" err="1" smtClean="0"/>
              <a:t>pemeriksaan</a:t>
            </a:r>
            <a:r>
              <a:rPr lang="en-US" sz="2800" dirty="0" smtClean="0"/>
              <a:t>  (</a:t>
            </a:r>
            <a:r>
              <a:rPr lang="en-US" sz="2800" i="1" dirty="0" smtClean="0"/>
              <a:t>audit</a:t>
            </a:r>
            <a:r>
              <a:rPr lang="en-US" sz="2800" dirty="0" smtClean="0"/>
              <a:t>) </a:t>
            </a:r>
            <a:r>
              <a:rPr lang="en-US" sz="2800" dirty="0" err="1" smtClean="0"/>
              <a:t>sistem</a:t>
            </a:r>
            <a:r>
              <a:rPr lang="en-US" sz="2800" dirty="0" smtClean="0"/>
              <a:t> </a:t>
            </a:r>
            <a:r>
              <a:rPr lang="en-US" sz="2800" dirty="0" err="1" smtClean="0"/>
              <a:t>mutu</a:t>
            </a:r>
            <a:r>
              <a:rPr lang="en-US" sz="2800" dirty="0" smtClean="0"/>
              <a:t> </a:t>
            </a:r>
            <a:r>
              <a:rPr lang="en-US" sz="2800" dirty="0" err="1" smtClean="0"/>
              <a:t>untuk</a:t>
            </a:r>
            <a:r>
              <a:rPr lang="en-US" sz="2800" dirty="0" smtClean="0"/>
              <a:t> </a:t>
            </a:r>
            <a:r>
              <a:rPr lang="en-US" sz="2800" dirty="0" err="1" smtClean="0"/>
              <a:t>mem-verifikasi</a:t>
            </a:r>
            <a:r>
              <a:rPr lang="en-US" sz="2800" dirty="0" smtClean="0"/>
              <a:t> </a:t>
            </a:r>
            <a:r>
              <a:rPr lang="en-US" sz="2800" dirty="0" err="1" smtClean="0"/>
              <a:t>efektivitasnya</a:t>
            </a:r>
            <a:r>
              <a:rPr lang="en-US" sz="2800" dirty="0" smtClean="0"/>
              <a:t>.</a:t>
            </a:r>
            <a:endParaRPr lang="id-ID" sz="2800" dirty="0" smtClean="0"/>
          </a:p>
          <a:p>
            <a:pPr marL="0" lvl="2" indent="0">
              <a:buNone/>
            </a:pPr>
            <a:r>
              <a:rPr lang="id-ID" sz="2800" dirty="0" smtClean="0"/>
              <a:t>“SOP sebagai dokumen dari prosedur operasi agar disebut efektif harus memenuhi unsur-unsur tersebut di atas”</a:t>
            </a:r>
          </a:p>
          <a:p>
            <a:endParaRPr lang="id-ID" sz="4000" dirty="0"/>
          </a:p>
        </p:txBody>
      </p:sp>
    </p:spTree>
    <p:extLst>
      <p:ext uri="{BB962C8B-B14F-4D97-AF65-F5344CB8AC3E}">
        <p14:creationId xmlns="" xmlns:p14="http://schemas.microsoft.com/office/powerpoint/2010/main" val="409875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1"/>
            <a:ext cx="7772400" cy="762000"/>
          </a:xfrm>
          <a:ln>
            <a:solidFill>
              <a:srgbClr val="FF0000"/>
            </a:solidFill>
          </a:ln>
        </p:spPr>
        <p:txBody>
          <a:bodyPr/>
          <a:lstStyle/>
          <a:p>
            <a:r>
              <a:rPr lang="id-ID" dirty="0" smtClean="0">
                <a:solidFill>
                  <a:schemeClr val="tx1"/>
                </a:solidFill>
              </a:rPr>
              <a:t>Menyusun SOP yang Efektif</a:t>
            </a:r>
            <a:endParaRPr lang="id-ID" dirty="0">
              <a:solidFill>
                <a:schemeClr val="tx1"/>
              </a:solidFill>
            </a:endParaRPr>
          </a:p>
        </p:txBody>
      </p:sp>
    </p:spTree>
    <p:extLst>
      <p:ext uri="{BB962C8B-B14F-4D97-AF65-F5344CB8AC3E}">
        <p14:creationId xmlns="" xmlns:p14="http://schemas.microsoft.com/office/powerpoint/2010/main" val="118697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SOP </a:t>
            </a:r>
          </a:p>
        </p:txBody>
      </p:sp>
      <p:sp>
        <p:nvSpPr>
          <p:cNvPr id="5123" name="Rectangle 3"/>
          <p:cNvSpPr>
            <a:spLocks noGrp="1" noChangeArrowheads="1"/>
          </p:cNvSpPr>
          <p:nvPr>
            <p:ph sz="quarter" idx="1"/>
          </p:nvPr>
        </p:nvSpPr>
        <p:spPr/>
        <p:txBody>
          <a:bodyPr/>
          <a:lstStyle/>
          <a:p>
            <a:pPr eaLnBrk="1" hangingPunct="1"/>
            <a:r>
              <a:rPr lang="en-US" smtClean="0"/>
              <a:t>prosedur kerja yang dilakukan secara benar dan konsisten </a:t>
            </a:r>
          </a:p>
          <a:p>
            <a:pPr eaLnBrk="1" hangingPunct="1"/>
            <a:r>
              <a:rPr lang="en-US" smtClean="0"/>
              <a:t>pengendalian mutu terhadap proses kegiatan organisasi. </a:t>
            </a:r>
          </a:p>
          <a:p>
            <a:pPr eaLnBrk="1" hangingPunct="1"/>
            <a:endParaRPr lang="en-US" smtClean="0"/>
          </a:p>
        </p:txBody>
      </p:sp>
    </p:spTree>
    <p:extLst>
      <p:ext uri="{BB962C8B-B14F-4D97-AF65-F5344CB8AC3E}">
        <p14:creationId xmlns="" xmlns:p14="http://schemas.microsoft.com/office/powerpoint/2010/main" val="1527529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a:solidFill>
                  <a:srgbClr val="000000"/>
                </a:solidFill>
              </a:rPr>
              <a:t>Pengertian Efektif dan Efisien (Drucker)</a:t>
            </a:r>
          </a:p>
        </p:txBody>
      </p:sp>
      <p:sp>
        <p:nvSpPr>
          <p:cNvPr id="5" name="Slide Number Placeholder 5"/>
          <p:cNvSpPr>
            <a:spLocks noGrp="1"/>
          </p:cNvSpPr>
          <p:nvPr>
            <p:ph type="sldNum" sz="quarter" idx="12"/>
          </p:nvPr>
        </p:nvSpPr>
        <p:spPr/>
        <p:txBody>
          <a:bodyPr/>
          <a:lstStyle/>
          <a:p>
            <a:fld id="{B1130FAF-CD76-4814-A8E3-E77C5B47BF78}" type="slidenum">
              <a:rPr lang="en-US" smtClean="0">
                <a:solidFill>
                  <a:srgbClr val="000000"/>
                </a:solidFill>
              </a:rPr>
              <a:pPr/>
              <a:t>30</a:t>
            </a:fld>
            <a:endParaRPr lang="en-US" dirty="0">
              <a:solidFill>
                <a:srgbClr val="000000"/>
              </a:solidFill>
            </a:endParaRPr>
          </a:p>
        </p:txBody>
      </p:sp>
      <p:sp>
        <p:nvSpPr>
          <p:cNvPr id="9219" name="Rectangle 3"/>
          <p:cNvSpPr>
            <a:spLocks noGrp="1" noChangeArrowheads="1"/>
          </p:cNvSpPr>
          <p:nvPr>
            <p:ph sz="quarter" idx="1"/>
          </p:nvPr>
        </p:nvSpPr>
        <p:spPr/>
        <p:txBody>
          <a:bodyPr/>
          <a:lstStyle/>
          <a:p>
            <a:pPr marL="457200" indent="-457200">
              <a:buFontTx/>
              <a:buNone/>
            </a:pPr>
            <a:r>
              <a:rPr lang="en-US" b="1" dirty="0" err="1">
                <a:solidFill>
                  <a:srgbClr val="000000"/>
                </a:solidFill>
              </a:rPr>
              <a:t>Efektif</a:t>
            </a:r>
            <a:r>
              <a:rPr lang="en-US" b="1" dirty="0">
                <a:solidFill>
                  <a:srgbClr val="000000"/>
                </a:solidFill>
              </a:rPr>
              <a:t> :</a:t>
            </a:r>
          </a:p>
          <a:p>
            <a:pPr marL="457200" indent="-457200"/>
            <a:r>
              <a:rPr lang="en-US" b="1" dirty="0" err="1">
                <a:solidFill>
                  <a:srgbClr val="000000"/>
                </a:solidFill>
              </a:rPr>
              <a:t>mengerjakan</a:t>
            </a:r>
            <a:r>
              <a:rPr lang="en-US" b="1" dirty="0">
                <a:solidFill>
                  <a:srgbClr val="000000"/>
                </a:solidFill>
              </a:rPr>
              <a:t> </a:t>
            </a:r>
            <a:r>
              <a:rPr lang="en-US" b="1" dirty="0" err="1">
                <a:solidFill>
                  <a:srgbClr val="000000"/>
                </a:solidFill>
              </a:rPr>
              <a:t>pekerjaan</a:t>
            </a:r>
            <a:r>
              <a:rPr lang="en-US" b="1" dirty="0">
                <a:solidFill>
                  <a:srgbClr val="000000"/>
                </a:solidFill>
              </a:rPr>
              <a:t> </a:t>
            </a:r>
            <a:r>
              <a:rPr lang="en-US" dirty="0">
                <a:solidFill>
                  <a:srgbClr val="C00000"/>
                </a:solidFill>
              </a:rPr>
              <a:t>yang</a:t>
            </a:r>
            <a:r>
              <a:rPr lang="en-US" b="1" dirty="0">
                <a:solidFill>
                  <a:srgbClr val="000000"/>
                </a:solidFill>
              </a:rPr>
              <a:t> </a:t>
            </a:r>
            <a:r>
              <a:rPr lang="en-US" b="1" dirty="0" err="1">
                <a:solidFill>
                  <a:srgbClr val="000000"/>
                </a:solidFill>
              </a:rPr>
              <a:t>benar</a:t>
            </a:r>
            <a:r>
              <a:rPr lang="en-US" b="1" dirty="0">
                <a:solidFill>
                  <a:srgbClr val="000000"/>
                </a:solidFill>
              </a:rPr>
              <a:t>  </a:t>
            </a:r>
            <a:r>
              <a:rPr lang="en-US" b="1" dirty="0" err="1">
                <a:solidFill>
                  <a:srgbClr val="000000"/>
                </a:solidFill>
              </a:rPr>
              <a:t>atau</a:t>
            </a:r>
            <a:r>
              <a:rPr lang="en-US" b="1" dirty="0">
                <a:solidFill>
                  <a:srgbClr val="000000"/>
                </a:solidFill>
              </a:rPr>
              <a:t> </a:t>
            </a:r>
            <a:r>
              <a:rPr lang="en-US" b="1" dirty="0" err="1">
                <a:solidFill>
                  <a:srgbClr val="000000"/>
                </a:solidFill>
              </a:rPr>
              <a:t>tepat</a:t>
            </a:r>
            <a:r>
              <a:rPr lang="en-US" b="1" dirty="0">
                <a:solidFill>
                  <a:srgbClr val="000000"/>
                </a:solidFill>
              </a:rPr>
              <a:t> </a:t>
            </a:r>
            <a:endParaRPr lang="en-US" b="1" dirty="0" smtClean="0">
              <a:solidFill>
                <a:srgbClr val="000000"/>
              </a:solidFill>
            </a:endParaRPr>
          </a:p>
          <a:p>
            <a:pPr marL="457200" indent="-457200"/>
            <a:endParaRPr lang="en-US" b="1" dirty="0">
              <a:solidFill>
                <a:srgbClr val="000000"/>
              </a:solidFill>
            </a:endParaRPr>
          </a:p>
          <a:p>
            <a:pPr marL="457200" indent="-457200">
              <a:buFontTx/>
              <a:buNone/>
            </a:pPr>
            <a:r>
              <a:rPr lang="en-US" b="1" dirty="0" err="1">
                <a:solidFill>
                  <a:srgbClr val="000000"/>
                </a:solidFill>
              </a:rPr>
              <a:t>Efisien</a:t>
            </a:r>
            <a:r>
              <a:rPr lang="en-US" b="1" dirty="0">
                <a:solidFill>
                  <a:srgbClr val="000000"/>
                </a:solidFill>
              </a:rPr>
              <a:t> :</a:t>
            </a:r>
          </a:p>
          <a:p>
            <a:pPr marL="457200" indent="-457200"/>
            <a:r>
              <a:rPr lang="en-US" b="1" dirty="0" err="1">
                <a:solidFill>
                  <a:srgbClr val="000000"/>
                </a:solidFill>
              </a:rPr>
              <a:t>mengerjakan</a:t>
            </a:r>
            <a:r>
              <a:rPr lang="en-US" b="1" dirty="0">
                <a:solidFill>
                  <a:srgbClr val="000000"/>
                </a:solidFill>
              </a:rPr>
              <a:t> </a:t>
            </a:r>
            <a:r>
              <a:rPr lang="en-US" b="1" dirty="0" err="1">
                <a:solidFill>
                  <a:srgbClr val="000000"/>
                </a:solidFill>
              </a:rPr>
              <a:t>pekerjaan</a:t>
            </a:r>
            <a:r>
              <a:rPr lang="en-US" b="1" dirty="0">
                <a:solidFill>
                  <a:srgbClr val="000000"/>
                </a:solidFill>
              </a:rPr>
              <a:t> </a:t>
            </a:r>
            <a:r>
              <a:rPr lang="en-US" dirty="0" err="1">
                <a:solidFill>
                  <a:srgbClr val="C00000"/>
                </a:solidFill>
              </a:rPr>
              <a:t>dengan</a:t>
            </a:r>
            <a:r>
              <a:rPr lang="en-US" b="1" dirty="0">
                <a:solidFill>
                  <a:srgbClr val="000000"/>
                </a:solidFill>
              </a:rPr>
              <a:t> </a:t>
            </a:r>
            <a:r>
              <a:rPr lang="en-US" b="1" dirty="0" err="1">
                <a:solidFill>
                  <a:srgbClr val="000000"/>
                </a:solidFill>
              </a:rPr>
              <a:t>benar</a:t>
            </a:r>
            <a:r>
              <a:rPr lang="en-US" b="1" dirty="0">
                <a:solidFill>
                  <a:srgbClr val="000000"/>
                </a:solidFill>
              </a:rPr>
              <a:t> </a:t>
            </a:r>
            <a:r>
              <a:rPr lang="en-US" b="1" dirty="0" err="1">
                <a:solidFill>
                  <a:srgbClr val="000000"/>
                </a:solidFill>
              </a:rPr>
              <a:t>atau</a:t>
            </a:r>
            <a:r>
              <a:rPr lang="en-US" b="1" dirty="0">
                <a:solidFill>
                  <a:srgbClr val="000000"/>
                </a:solidFill>
              </a:rPr>
              <a:t> </a:t>
            </a:r>
            <a:r>
              <a:rPr lang="en-US" b="1" dirty="0" err="1">
                <a:solidFill>
                  <a:srgbClr val="000000"/>
                </a:solidFill>
              </a:rPr>
              <a:t>tepat</a:t>
            </a:r>
            <a:r>
              <a:rPr lang="en-US" b="1" dirty="0">
                <a:solidFill>
                  <a:srgbClr val="000000"/>
                </a:solidFill>
              </a:rPr>
              <a:t> </a:t>
            </a:r>
          </a:p>
        </p:txBody>
      </p:sp>
    </p:spTree>
    <p:extLst>
      <p:ext uri="{BB962C8B-B14F-4D97-AF65-F5344CB8AC3E}">
        <p14:creationId xmlns="" xmlns:p14="http://schemas.microsoft.com/office/powerpoint/2010/main" val="3493618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SOP yang efektif adalah:</a:t>
            </a:r>
            <a:endParaRPr lang="id-ID" dirty="0"/>
          </a:p>
        </p:txBody>
      </p:sp>
      <p:sp>
        <p:nvSpPr>
          <p:cNvPr id="3" name="Content Placeholder 2"/>
          <p:cNvSpPr>
            <a:spLocks noGrp="1"/>
          </p:cNvSpPr>
          <p:nvPr>
            <p:ph sz="quarter" idx="1"/>
          </p:nvPr>
        </p:nvSpPr>
        <p:spPr/>
        <p:txBody>
          <a:bodyPr/>
          <a:lstStyle/>
          <a:p>
            <a:r>
              <a:rPr lang="id-ID" dirty="0" smtClean="0"/>
              <a:t>SOP yang mencerminkan upaya pencapaian tujuan, dalam menjalankan misi Organisasi, untuk mewujudkan Visi</a:t>
            </a:r>
          </a:p>
          <a:p>
            <a:r>
              <a:rPr lang="id-ID" dirty="0" smtClean="0"/>
              <a:t>Memenuhi kriteria manual SOP</a:t>
            </a:r>
          </a:p>
          <a:p>
            <a:r>
              <a:rPr lang="id-ID" dirty="0" smtClean="0"/>
              <a:t>Memahami Hambatan-hambatan dalam penyusunan dan implementasi SOP</a:t>
            </a:r>
          </a:p>
          <a:p>
            <a:endParaRPr lang="id-ID" dirty="0"/>
          </a:p>
        </p:txBody>
      </p:sp>
    </p:spTree>
    <p:extLst>
      <p:ext uri="{BB962C8B-B14F-4D97-AF65-F5344CB8AC3E}">
        <p14:creationId xmlns="" xmlns:p14="http://schemas.microsoft.com/office/powerpoint/2010/main" val="3361591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7 Kriteria Manual SOP</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32</a:t>
            </a:fld>
            <a:endParaRPr lang="en-US">
              <a:solidFill>
                <a:srgbClr val="000000"/>
              </a:solidFill>
            </a:endParaRPr>
          </a:p>
        </p:txBody>
      </p:sp>
      <p:sp>
        <p:nvSpPr>
          <p:cNvPr id="3" name="Content Placeholder 2"/>
          <p:cNvSpPr>
            <a:spLocks noGrp="1"/>
          </p:cNvSpPr>
          <p:nvPr>
            <p:ph sz="quarter" idx="1"/>
          </p:nvPr>
        </p:nvSpPr>
        <p:spPr/>
        <p:txBody>
          <a:bodyPr/>
          <a:lstStyle/>
          <a:p>
            <a:r>
              <a:rPr lang="id-ID" dirty="0" smtClean="0"/>
              <a:t>Specific</a:t>
            </a:r>
          </a:p>
          <a:p>
            <a:r>
              <a:rPr lang="id-ID" dirty="0" smtClean="0"/>
              <a:t>Lengkap prosedur</a:t>
            </a:r>
          </a:p>
          <a:p>
            <a:r>
              <a:rPr lang="id-ID" dirty="0" smtClean="0"/>
              <a:t>Jelas dan mudah dipahami</a:t>
            </a:r>
          </a:p>
          <a:p>
            <a:r>
              <a:rPr lang="id-ID" dirty="0" smtClean="0"/>
              <a:t>Layak Terap (</a:t>
            </a:r>
            <a:r>
              <a:rPr lang="id-ID" i="1" dirty="0" smtClean="0"/>
              <a:t>Applicable</a:t>
            </a:r>
            <a:r>
              <a:rPr lang="id-ID" dirty="0" smtClean="0"/>
              <a:t>)</a:t>
            </a:r>
          </a:p>
          <a:p>
            <a:r>
              <a:rPr lang="id-ID" dirty="0" smtClean="0"/>
              <a:t>Controllable</a:t>
            </a:r>
          </a:p>
          <a:p>
            <a:r>
              <a:rPr lang="id-ID" dirty="0" smtClean="0"/>
              <a:t>Layak Audit</a:t>
            </a:r>
          </a:p>
          <a:p>
            <a:r>
              <a:rPr lang="id-ID" dirty="0" smtClean="0"/>
              <a:t>Layak Ubah (</a:t>
            </a:r>
            <a:r>
              <a:rPr lang="id-ID" i="1" dirty="0" smtClean="0"/>
              <a:t>Changeable and flexible</a:t>
            </a:r>
            <a:r>
              <a:rPr lang="id-ID" dirty="0" smtClean="0"/>
              <a:t>)</a:t>
            </a:r>
          </a:p>
          <a:p>
            <a:endParaRPr lang="id-ID" dirty="0"/>
          </a:p>
        </p:txBody>
      </p:sp>
    </p:spTree>
    <p:extLst>
      <p:ext uri="{BB962C8B-B14F-4D97-AF65-F5344CB8AC3E}">
        <p14:creationId xmlns="" xmlns:p14="http://schemas.microsoft.com/office/powerpoint/2010/main" val="210690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Spesifik</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33</a:t>
            </a:fld>
            <a:endParaRPr lang="en-US">
              <a:solidFill>
                <a:srgbClr val="000000"/>
              </a:solidFill>
            </a:endParaRPr>
          </a:p>
        </p:txBody>
      </p:sp>
      <p:sp>
        <p:nvSpPr>
          <p:cNvPr id="3" name="Content Placeholder 2"/>
          <p:cNvSpPr>
            <a:spLocks noGrp="1"/>
          </p:cNvSpPr>
          <p:nvPr>
            <p:ph sz="quarter" idx="1"/>
          </p:nvPr>
        </p:nvSpPr>
        <p:spPr/>
        <p:txBody>
          <a:bodyPr/>
          <a:lstStyle/>
          <a:p>
            <a:r>
              <a:rPr lang="id-ID" sz="2800" dirty="0" smtClean="0"/>
              <a:t>Penyusunan SOP </a:t>
            </a:r>
            <a:r>
              <a:rPr lang="id-ID" sz="2800" dirty="0" smtClean="0">
                <a:solidFill>
                  <a:srgbClr val="C00000"/>
                </a:solidFill>
              </a:rPr>
              <a:t>harus khas dan spesifik</a:t>
            </a:r>
            <a:r>
              <a:rPr lang="id-ID" sz="2800" dirty="0" smtClean="0"/>
              <a:t>, sesuai dengan kebutuhan organisasi</a:t>
            </a:r>
          </a:p>
          <a:p>
            <a:r>
              <a:rPr lang="id-ID" sz="2800" dirty="0" smtClean="0"/>
              <a:t>Penyusunan SOP </a:t>
            </a:r>
            <a:r>
              <a:rPr lang="id-ID" sz="2800" dirty="0" smtClean="0">
                <a:solidFill>
                  <a:srgbClr val="C00000"/>
                </a:solidFill>
              </a:rPr>
              <a:t>harus dilakukan observasi </a:t>
            </a:r>
            <a:r>
              <a:rPr lang="id-ID" sz="2800" dirty="0" smtClean="0"/>
              <a:t>terhadap organisasi secara rinci dan lengkap, mengenai: Struktur Organisasi, struktur pengambilan keputusan, lingkup dan cakupan bisnis atau aktivitas organisasi, kekhasan operasional, kekhususan administratif, dan peraturan-peraturan yang mengikat</a:t>
            </a:r>
          </a:p>
          <a:p>
            <a:endParaRPr lang="id-ID" sz="2800" dirty="0"/>
          </a:p>
        </p:txBody>
      </p:sp>
    </p:spTree>
    <p:extLst>
      <p:ext uri="{BB962C8B-B14F-4D97-AF65-F5344CB8AC3E}">
        <p14:creationId xmlns="" xmlns:p14="http://schemas.microsoft.com/office/powerpoint/2010/main" val="660450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Lengkap prosedur</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34</a:t>
            </a:fld>
            <a:endParaRPr lang="en-US">
              <a:solidFill>
                <a:srgbClr val="000000"/>
              </a:solidFill>
            </a:endParaRPr>
          </a:p>
        </p:txBody>
      </p:sp>
      <p:sp>
        <p:nvSpPr>
          <p:cNvPr id="3" name="Content Placeholder 2"/>
          <p:cNvSpPr>
            <a:spLocks noGrp="1"/>
          </p:cNvSpPr>
          <p:nvPr>
            <p:ph sz="quarter" idx="1"/>
          </p:nvPr>
        </p:nvSpPr>
        <p:spPr>
          <a:xfrm>
            <a:off x="467544" y="2132857"/>
            <a:ext cx="8229600" cy="2592288"/>
          </a:xfrm>
        </p:spPr>
        <p:txBody>
          <a:bodyPr/>
          <a:lstStyle/>
          <a:p>
            <a:r>
              <a:rPr lang="id-ID" dirty="0" smtClean="0"/>
              <a:t>Lengkap untuk prosedur tertentu, dan lengkap untuk prosedur yang dibutuhkan</a:t>
            </a:r>
            <a:endParaRPr lang="id-ID" dirty="0"/>
          </a:p>
        </p:txBody>
      </p:sp>
    </p:spTree>
    <p:extLst>
      <p:ext uri="{BB962C8B-B14F-4D97-AF65-F5344CB8AC3E}">
        <p14:creationId xmlns="" xmlns:p14="http://schemas.microsoft.com/office/powerpoint/2010/main" val="1435481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Jelas dan Mudah</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a:solidFill>
                  <a:srgbClr val="000000"/>
                </a:solidFill>
              </a:rPr>
              <a:pPr/>
              <a:t>35</a:t>
            </a:fld>
            <a:endParaRPr lang="en-US">
              <a:solidFill>
                <a:srgbClr val="000000"/>
              </a:solidFill>
            </a:endParaRPr>
          </a:p>
        </p:txBody>
      </p:sp>
      <p:sp>
        <p:nvSpPr>
          <p:cNvPr id="3" name="Content Placeholder 2"/>
          <p:cNvSpPr>
            <a:spLocks noGrp="1"/>
          </p:cNvSpPr>
          <p:nvPr>
            <p:ph sz="quarter" idx="1"/>
          </p:nvPr>
        </p:nvSpPr>
        <p:spPr>
          <a:xfrm>
            <a:off x="467544" y="2132857"/>
            <a:ext cx="8229600" cy="2592288"/>
          </a:xfrm>
        </p:spPr>
        <p:txBody>
          <a:bodyPr/>
          <a:lstStyle/>
          <a:p>
            <a:r>
              <a:rPr lang="id-ID" dirty="0" smtClean="0"/>
              <a:t>Dapat dicerna dengan baik</a:t>
            </a:r>
          </a:p>
          <a:p>
            <a:r>
              <a:rPr lang="id-ID" dirty="0" smtClean="0"/>
              <a:t>Tidak menimbulkan banyak tafsiran</a:t>
            </a:r>
            <a:endParaRPr lang="id-ID" dirty="0"/>
          </a:p>
        </p:txBody>
      </p:sp>
    </p:spTree>
    <p:extLst>
      <p:ext uri="{BB962C8B-B14F-4D97-AF65-F5344CB8AC3E}">
        <p14:creationId xmlns="" xmlns:p14="http://schemas.microsoft.com/office/powerpoint/2010/main" val="525505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Layak Terap</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36</a:t>
            </a:fld>
            <a:endParaRPr lang="en-US">
              <a:solidFill>
                <a:srgbClr val="000000"/>
              </a:solidFill>
            </a:endParaRPr>
          </a:p>
        </p:txBody>
      </p:sp>
      <p:sp>
        <p:nvSpPr>
          <p:cNvPr id="3" name="Content Placeholder 2"/>
          <p:cNvSpPr>
            <a:spLocks noGrp="1"/>
          </p:cNvSpPr>
          <p:nvPr>
            <p:ph sz="quarter" idx="1"/>
          </p:nvPr>
        </p:nvSpPr>
        <p:spPr/>
        <p:txBody>
          <a:bodyPr/>
          <a:lstStyle/>
          <a:p>
            <a:r>
              <a:rPr lang="id-ID" dirty="0" smtClean="0"/>
              <a:t>Dapat diaplikasikan dengan baik terutama karena ada dukungan manajemen dan budaya organisasi</a:t>
            </a:r>
            <a:endParaRPr lang="id-ID" dirty="0"/>
          </a:p>
        </p:txBody>
      </p:sp>
    </p:spTree>
    <p:extLst>
      <p:ext uri="{BB962C8B-B14F-4D97-AF65-F5344CB8AC3E}">
        <p14:creationId xmlns="" xmlns:p14="http://schemas.microsoft.com/office/powerpoint/2010/main" val="339644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Controllable</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37</a:t>
            </a:fld>
            <a:endParaRPr lang="en-US">
              <a:solidFill>
                <a:srgbClr val="000000"/>
              </a:solidFill>
            </a:endParaRPr>
          </a:p>
        </p:txBody>
      </p:sp>
      <p:sp>
        <p:nvSpPr>
          <p:cNvPr id="3" name="Content Placeholder 2"/>
          <p:cNvSpPr>
            <a:spLocks noGrp="1"/>
          </p:cNvSpPr>
          <p:nvPr>
            <p:ph sz="quarter" idx="1"/>
          </p:nvPr>
        </p:nvSpPr>
        <p:spPr/>
        <p:txBody>
          <a:bodyPr/>
          <a:lstStyle/>
          <a:p>
            <a:r>
              <a:rPr lang="id-ID" dirty="0" smtClean="0"/>
              <a:t>Dapat dipahami oleh organisasi dan semua unsur organisasi</a:t>
            </a:r>
            <a:endParaRPr lang="id-ID" dirty="0"/>
          </a:p>
        </p:txBody>
      </p:sp>
    </p:spTree>
    <p:extLst>
      <p:ext uri="{BB962C8B-B14F-4D97-AF65-F5344CB8AC3E}">
        <p14:creationId xmlns="" xmlns:p14="http://schemas.microsoft.com/office/powerpoint/2010/main" val="2822299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Layak Ubah</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38</a:t>
            </a:fld>
            <a:endParaRPr lang="en-US">
              <a:solidFill>
                <a:srgbClr val="000000"/>
              </a:solidFill>
            </a:endParaRPr>
          </a:p>
        </p:txBody>
      </p:sp>
      <p:sp>
        <p:nvSpPr>
          <p:cNvPr id="3" name="Content Placeholder 2"/>
          <p:cNvSpPr>
            <a:spLocks noGrp="1"/>
          </p:cNvSpPr>
          <p:nvPr>
            <p:ph sz="quarter" idx="1"/>
          </p:nvPr>
        </p:nvSpPr>
        <p:spPr/>
        <p:txBody>
          <a:bodyPr/>
          <a:lstStyle/>
          <a:p>
            <a:r>
              <a:rPr lang="id-ID" dirty="0" smtClean="0"/>
              <a:t>Mampu mengantisipasi perubahan (bisnis atau </a:t>
            </a:r>
            <a:r>
              <a:rPr lang="id-ID" dirty="0" smtClean="0"/>
              <a:t>aktiv</a:t>
            </a:r>
            <a:r>
              <a:rPr lang="en-US" dirty="0" err="1" smtClean="0"/>
              <a:t>i</a:t>
            </a:r>
            <a:r>
              <a:rPr lang="id-ID" dirty="0" smtClean="0"/>
              <a:t>tas</a:t>
            </a:r>
            <a:r>
              <a:rPr lang="id-ID" dirty="0" smtClean="0"/>
              <a:t>) dan perubahan lingkungan organisasi.</a:t>
            </a:r>
            <a:endParaRPr lang="id-ID" dirty="0"/>
          </a:p>
        </p:txBody>
      </p:sp>
    </p:spTree>
    <p:extLst>
      <p:ext uri="{BB962C8B-B14F-4D97-AF65-F5344CB8AC3E}">
        <p14:creationId xmlns="" xmlns:p14="http://schemas.microsoft.com/office/powerpoint/2010/main" val="2818971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dirty="0" smtClean="0"/>
              <a:t>Hambatan-hambatan dalam Penyusunan SOP</a:t>
            </a:r>
            <a:endParaRPr lang="id-ID" sz="2800" dirty="0"/>
          </a:p>
        </p:txBody>
      </p:sp>
      <p:sp>
        <p:nvSpPr>
          <p:cNvPr id="3" name="Content Placeholder 2"/>
          <p:cNvSpPr>
            <a:spLocks noGrp="1"/>
          </p:cNvSpPr>
          <p:nvPr>
            <p:ph sz="quarter" idx="1"/>
          </p:nvPr>
        </p:nvSpPr>
        <p:spPr/>
        <p:txBody>
          <a:bodyPr/>
          <a:lstStyle/>
          <a:p>
            <a:r>
              <a:rPr lang="id-ID" dirty="0" smtClean="0">
                <a:solidFill>
                  <a:srgbClr val="C00000"/>
                </a:solidFill>
              </a:rPr>
              <a:t>Hambatan Organisasional</a:t>
            </a:r>
          </a:p>
          <a:p>
            <a:pPr marL="354013" indent="0">
              <a:buNone/>
            </a:pPr>
            <a:r>
              <a:rPr lang="id-ID" sz="2400" dirty="0" smtClean="0"/>
              <a:t>(aspek Gaya Manajemen, fleksibilitas organisasi,  jumlah lapisan jabatan/panjangnya birokrasi, Jumlah rentang kendali jabatan, pola komunikasi dalam organisasi, kualitas SDM, dan Budaya Organisasi)</a:t>
            </a:r>
          </a:p>
          <a:p>
            <a:r>
              <a:rPr lang="id-ID" dirty="0" smtClean="0">
                <a:solidFill>
                  <a:srgbClr val="C00000"/>
                </a:solidFill>
              </a:rPr>
              <a:t>Hambatan Operasional</a:t>
            </a:r>
          </a:p>
          <a:p>
            <a:pPr marL="354013" indent="0">
              <a:buNone/>
            </a:pPr>
            <a:r>
              <a:rPr lang="id-ID" sz="2400" dirty="0" smtClean="0"/>
              <a:t>Karaktersitik Operasional (Jenis kegiatan, ciri-ciri produk atau jasa, Budaya Masyarakat, Kemapanan Operasional), Keterikatan terhadap peraturan pemerintah, dan Ukuran Operasional (Kontrol Internal untuk Organisasi besar dan operasional yang luas yang berbeda standar)</a:t>
            </a:r>
          </a:p>
        </p:txBody>
      </p:sp>
    </p:spTree>
    <p:extLst>
      <p:ext uri="{BB962C8B-B14F-4D97-AF65-F5344CB8AC3E}">
        <p14:creationId xmlns="" xmlns:p14="http://schemas.microsoft.com/office/powerpoint/2010/main" val="270282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SOP: asal usul</a:t>
            </a:r>
          </a:p>
        </p:txBody>
      </p:sp>
      <p:sp>
        <p:nvSpPr>
          <p:cNvPr id="7171" name="Rectangle 3"/>
          <p:cNvSpPr>
            <a:spLocks noGrp="1" noChangeArrowheads="1"/>
          </p:cNvSpPr>
          <p:nvPr>
            <p:ph sz="quarter" idx="1"/>
          </p:nvPr>
        </p:nvSpPr>
        <p:spPr/>
        <p:txBody>
          <a:bodyPr/>
          <a:lstStyle/>
          <a:p>
            <a:pPr eaLnBrk="1" hangingPunct="1"/>
            <a:r>
              <a:rPr lang="fi-FI" dirty="0" smtClean="0"/>
              <a:t>SOP medik, penanganan pasien, kesehatan, teknik, lingkungan dan penyelamatan</a:t>
            </a:r>
            <a:r>
              <a:rPr lang="en-US" dirty="0" smtClean="0"/>
              <a:t> </a:t>
            </a:r>
          </a:p>
          <a:p>
            <a:pPr eaLnBrk="1" hangingPunct="1"/>
            <a:r>
              <a:rPr lang="fi-FI" dirty="0" smtClean="0"/>
              <a:t>SOP Tugas rutin yang mengandung resiko</a:t>
            </a:r>
            <a:r>
              <a:rPr lang="en-US" dirty="0" smtClean="0"/>
              <a:t> </a:t>
            </a:r>
          </a:p>
          <a:p>
            <a:pPr eaLnBrk="1" hangingPunct="1"/>
            <a:r>
              <a:rPr lang="fi-FI" dirty="0" smtClean="0"/>
              <a:t>SOP penanggulangan kebakaran, pilot pesawat terbang </a:t>
            </a:r>
            <a:endParaRPr lang="en-US" dirty="0" smtClean="0"/>
          </a:p>
        </p:txBody>
      </p:sp>
    </p:spTree>
    <p:extLst>
      <p:ext uri="{BB962C8B-B14F-4D97-AF65-F5344CB8AC3E}">
        <p14:creationId xmlns="" xmlns:p14="http://schemas.microsoft.com/office/powerpoint/2010/main" val="3570114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Cont’d</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40</a:t>
            </a:fld>
            <a:endParaRPr lang="en-US">
              <a:solidFill>
                <a:srgbClr val="000000"/>
              </a:solidFill>
            </a:endParaRPr>
          </a:p>
        </p:txBody>
      </p:sp>
      <p:sp>
        <p:nvSpPr>
          <p:cNvPr id="3" name="Content Placeholder 2"/>
          <p:cNvSpPr>
            <a:spLocks noGrp="1"/>
          </p:cNvSpPr>
          <p:nvPr>
            <p:ph sz="quarter" idx="1"/>
          </p:nvPr>
        </p:nvSpPr>
        <p:spPr/>
        <p:txBody>
          <a:bodyPr/>
          <a:lstStyle/>
          <a:p>
            <a:r>
              <a:rPr lang="id-ID" dirty="0" smtClean="0">
                <a:solidFill>
                  <a:srgbClr val="C00000"/>
                </a:solidFill>
              </a:rPr>
              <a:t>Hambatan Manajerial</a:t>
            </a:r>
          </a:p>
          <a:p>
            <a:pPr marL="354013" indent="0">
              <a:buNone/>
            </a:pPr>
            <a:r>
              <a:rPr lang="id-ID" sz="2800" dirty="0" smtClean="0"/>
              <a:t>Visi, Misi, dan strategi organisasi, Dukungan Manajerial, Pengawasan Manajerial (terhadap perubahan bisnis atau lingkungan bisnis),  dan tekanan Manajerial,</a:t>
            </a:r>
          </a:p>
          <a:p>
            <a:r>
              <a:rPr lang="id-ID" dirty="0" smtClean="0">
                <a:solidFill>
                  <a:srgbClr val="C00000"/>
                </a:solidFill>
              </a:rPr>
              <a:t>Hambatan Personal</a:t>
            </a:r>
          </a:p>
          <a:p>
            <a:pPr marL="354013" indent="0">
              <a:buNone/>
            </a:pPr>
            <a:r>
              <a:rPr lang="id-ID" sz="2800" dirty="0" smtClean="0"/>
              <a:t>Tidak memiliki kemampuan dalam mengikuti perubahan, Tidak memiliki Motivasi, dan Memiliki Kepentingan Pribadi</a:t>
            </a:r>
          </a:p>
          <a:p>
            <a:endParaRPr lang="id-ID" dirty="0"/>
          </a:p>
        </p:txBody>
      </p:sp>
    </p:spTree>
    <p:extLst>
      <p:ext uri="{BB962C8B-B14F-4D97-AF65-F5344CB8AC3E}">
        <p14:creationId xmlns="" xmlns:p14="http://schemas.microsoft.com/office/powerpoint/2010/main" val="3079362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lstStyle/>
          <a:p>
            <a:r>
              <a:rPr lang="id-ID" dirty="0" smtClean="0"/>
              <a:t>Tips</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41</a:t>
            </a:fld>
            <a:endParaRPr lang="en-US">
              <a:solidFill>
                <a:srgbClr val="000000"/>
              </a:solidFill>
            </a:endParaRPr>
          </a:p>
        </p:txBody>
      </p:sp>
      <p:sp>
        <p:nvSpPr>
          <p:cNvPr id="3" name="Content Placeholder 2"/>
          <p:cNvSpPr>
            <a:spLocks noGrp="1"/>
          </p:cNvSpPr>
          <p:nvPr>
            <p:ph sz="quarter" idx="1"/>
          </p:nvPr>
        </p:nvSpPr>
        <p:spPr>
          <a:xfrm>
            <a:off x="323528" y="1752600"/>
            <a:ext cx="8686800" cy="4572000"/>
          </a:xfrm>
        </p:spPr>
        <p:txBody>
          <a:bodyPr>
            <a:normAutofit fontScale="92500" lnSpcReduction="10000"/>
          </a:bodyPr>
          <a:lstStyle/>
          <a:p>
            <a:pPr lvl="0"/>
            <a:r>
              <a:rPr lang="id-ID" sz="2400" dirty="0">
                <a:solidFill>
                  <a:schemeClr val="tx1"/>
                </a:solidFill>
              </a:rPr>
              <a:t>Selalu bayangkan siapa pengguna SOP</a:t>
            </a:r>
          </a:p>
          <a:p>
            <a:pPr lvl="0"/>
            <a:r>
              <a:rPr lang="id-ID" sz="2400" dirty="0">
                <a:solidFill>
                  <a:schemeClr val="tx1"/>
                </a:solidFill>
              </a:rPr>
              <a:t>Sebelum mulai menulis, putuskan apa tujuan dari prosedur tsb</a:t>
            </a:r>
          </a:p>
          <a:p>
            <a:pPr lvl="0"/>
            <a:r>
              <a:rPr lang="id-ID" sz="2400" dirty="0">
                <a:solidFill>
                  <a:schemeClr val="tx1"/>
                </a:solidFill>
              </a:rPr>
              <a:t>Gunakan prinsip “Ceritakan apa yg akan Anda ceritakan, kemudian ceritakan”</a:t>
            </a:r>
          </a:p>
          <a:p>
            <a:pPr lvl="0"/>
            <a:r>
              <a:rPr lang="id-ID" sz="2400" dirty="0">
                <a:solidFill>
                  <a:schemeClr val="tx1"/>
                </a:solidFill>
              </a:rPr>
              <a:t>Buatlah sebuah panduan sebelum menulis SO (buat daftar topik yg harus dibicarakan, kemudian kelompokkan</a:t>
            </a:r>
            <a:r>
              <a:rPr lang="id-ID" sz="2400" dirty="0" smtClean="0">
                <a:solidFill>
                  <a:schemeClr val="tx1"/>
                </a:solidFill>
              </a:rPr>
              <a:t>)</a:t>
            </a:r>
          </a:p>
          <a:p>
            <a:pPr lvl="0"/>
            <a:r>
              <a:rPr lang="id-ID" sz="2400" dirty="0">
                <a:solidFill>
                  <a:schemeClr val="tx1"/>
                </a:solidFill>
              </a:rPr>
              <a:t>Jelas dan ringkas: hindari kalimat yg panjang</a:t>
            </a:r>
          </a:p>
          <a:p>
            <a:pPr lvl="0"/>
            <a:r>
              <a:rPr lang="id-ID" sz="2400" dirty="0">
                <a:solidFill>
                  <a:schemeClr val="tx1"/>
                </a:solidFill>
              </a:rPr>
              <a:t>Komplit: semua informasi penting yg digunakan untuk menjalankan kegiatan</a:t>
            </a:r>
          </a:p>
          <a:p>
            <a:pPr lvl="0"/>
            <a:r>
              <a:rPr lang="id-ID" sz="2400" dirty="0">
                <a:solidFill>
                  <a:schemeClr val="tx1"/>
                </a:solidFill>
              </a:rPr>
              <a:t>Obyektif: berisikan fakta, bukan pendapat</a:t>
            </a:r>
          </a:p>
          <a:p>
            <a:r>
              <a:rPr lang="id-ID" sz="2400" dirty="0">
                <a:solidFill>
                  <a:schemeClr val="tx1"/>
                </a:solidFill>
              </a:rPr>
              <a:t>Koheren: menunjukan alur dan urutan langkah utk menjalankan kegiatan</a:t>
            </a:r>
          </a:p>
        </p:txBody>
      </p:sp>
    </p:spTree>
    <p:extLst>
      <p:ext uri="{BB962C8B-B14F-4D97-AF65-F5344CB8AC3E}">
        <p14:creationId xmlns="" xmlns:p14="http://schemas.microsoft.com/office/powerpoint/2010/main" val="485260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Cont’d</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42</a:t>
            </a:fld>
            <a:endParaRPr lang="en-US">
              <a:solidFill>
                <a:srgbClr val="000000"/>
              </a:solidFill>
            </a:endParaRPr>
          </a:p>
        </p:txBody>
      </p:sp>
      <p:sp>
        <p:nvSpPr>
          <p:cNvPr id="3" name="Content Placeholder 2"/>
          <p:cNvSpPr>
            <a:spLocks noGrp="1"/>
          </p:cNvSpPr>
          <p:nvPr>
            <p:ph sz="quarter" idx="1"/>
          </p:nvPr>
        </p:nvSpPr>
        <p:spPr/>
        <p:txBody>
          <a:bodyPr/>
          <a:lstStyle/>
          <a:p>
            <a:pPr lvl="0"/>
            <a:r>
              <a:rPr lang="id-ID" sz="2800" b="1" dirty="0" smtClean="0">
                <a:solidFill>
                  <a:schemeClr val="tx1"/>
                </a:solidFill>
              </a:rPr>
              <a:t>Mulailah dgn kata kerja </a:t>
            </a:r>
            <a:r>
              <a:rPr lang="id-ID" sz="2800" dirty="0" smtClean="0">
                <a:solidFill>
                  <a:schemeClr val="tx1"/>
                </a:solidFill>
              </a:rPr>
              <a:t>dan </a:t>
            </a:r>
            <a:r>
              <a:rPr lang="id-ID" sz="2800" b="1" dirty="0" smtClean="0">
                <a:solidFill>
                  <a:schemeClr val="tx1"/>
                </a:solidFill>
              </a:rPr>
              <a:t>hindari kalimat pasif</a:t>
            </a:r>
          </a:p>
          <a:p>
            <a:pPr lvl="0"/>
            <a:r>
              <a:rPr lang="id-ID" sz="2800" dirty="0" smtClean="0">
                <a:solidFill>
                  <a:schemeClr val="tx1"/>
                </a:solidFill>
              </a:rPr>
              <a:t>Buat draft terlebih dahulu</a:t>
            </a:r>
          </a:p>
          <a:p>
            <a:pPr lvl="0"/>
            <a:r>
              <a:rPr lang="id-ID" sz="2800" dirty="0" smtClean="0">
                <a:solidFill>
                  <a:schemeClr val="tx1"/>
                </a:solidFill>
              </a:rPr>
              <a:t>Koreksi draft setelah 24 jam. Perhatikan apa dikatakan oleh setiap kalimat, kemudian perbaiki</a:t>
            </a:r>
          </a:p>
          <a:p>
            <a:r>
              <a:rPr lang="id-ID" sz="2800" dirty="0" smtClean="0">
                <a:solidFill>
                  <a:schemeClr val="tx1"/>
                </a:solidFill>
              </a:rPr>
              <a:t>Perhatikan kebosanan Anda sendiri ketika membuat SOP. Jika Anda merasa bosan, maka hal yg sama akan dirasakan oleh pembaca</a:t>
            </a:r>
            <a:endParaRPr lang="id-ID" sz="2800" dirty="0" smtClean="0"/>
          </a:p>
          <a:p>
            <a:endParaRPr lang="id-ID" sz="2800" dirty="0"/>
          </a:p>
        </p:txBody>
      </p:sp>
    </p:spTree>
    <p:extLst>
      <p:ext uri="{BB962C8B-B14F-4D97-AF65-F5344CB8AC3E}">
        <p14:creationId xmlns="" xmlns:p14="http://schemas.microsoft.com/office/powerpoint/2010/main" val="3454486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Cont’d</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43</a:t>
            </a:fld>
            <a:endParaRPr lang="en-US">
              <a:solidFill>
                <a:srgbClr val="000000"/>
              </a:solidFill>
            </a:endParaRPr>
          </a:p>
        </p:txBody>
      </p:sp>
      <p:sp>
        <p:nvSpPr>
          <p:cNvPr id="3" name="Content Placeholder 2"/>
          <p:cNvSpPr>
            <a:spLocks noGrp="1"/>
          </p:cNvSpPr>
          <p:nvPr>
            <p:ph sz="quarter" idx="1"/>
          </p:nvPr>
        </p:nvSpPr>
        <p:spPr/>
        <p:txBody>
          <a:bodyPr/>
          <a:lstStyle/>
          <a:p>
            <a:pPr marL="0" indent="0">
              <a:buNone/>
            </a:pPr>
            <a:r>
              <a:rPr lang="id-ID" sz="2400" b="1" dirty="0">
                <a:solidFill>
                  <a:schemeClr val="tx1"/>
                </a:solidFill>
              </a:rPr>
              <a:t>Panjang </a:t>
            </a:r>
            <a:r>
              <a:rPr lang="en-US" sz="2400" b="1" dirty="0" smtClean="0">
                <a:solidFill>
                  <a:schemeClr val="tx1"/>
                </a:solidFill>
              </a:rPr>
              <a:t> </a:t>
            </a:r>
            <a:r>
              <a:rPr lang="id-ID" sz="2400" b="1" dirty="0" smtClean="0">
                <a:solidFill>
                  <a:schemeClr val="tx1"/>
                </a:solidFill>
              </a:rPr>
              <a:t>vs </a:t>
            </a:r>
            <a:r>
              <a:rPr lang="en-US" sz="2400" b="1" dirty="0" smtClean="0">
                <a:solidFill>
                  <a:schemeClr val="tx1"/>
                </a:solidFill>
              </a:rPr>
              <a:t> </a:t>
            </a:r>
            <a:r>
              <a:rPr lang="id-ID" sz="2400" b="1" dirty="0" smtClean="0">
                <a:solidFill>
                  <a:schemeClr val="tx1"/>
                </a:solidFill>
              </a:rPr>
              <a:t>Pendek</a:t>
            </a:r>
            <a:endParaRPr lang="id-ID" sz="2400" dirty="0">
              <a:solidFill>
                <a:schemeClr val="tx1"/>
              </a:solidFill>
            </a:endParaRPr>
          </a:p>
          <a:p>
            <a:pPr marL="0" indent="0">
              <a:buNone/>
            </a:pPr>
            <a:r>
              <a:rPr lang="id-ID" sz="2400" dirty="0">
                <a:solidFill>
                  <a:schemeClr val="tx1"/>
                </a:solidFill>
              </a:rPr>
              <a:t>Panjang:</a:t>
            </a:r>
          </a:p>
          <a:p>
            <a:r>
              <a:rPr lang="id-ID" sz="2400" dirty="0">
                <a:solidFill>
                  <a:schemeClr val="tx1"/>
                </a:solidFill>
              </a:rPr>
              <a:t>Gunakan lap biasa utk membersihkan kotoran dan noda dari mesin, atau keringkan dgn lap tebal jika ada bagian yg basah</a:t>
            </a:r>
            <a:br>
              <a:rPr lang="id-ID" sz="2400" dirty="0">
                <a:solidFill>
                  <a:schemeClr val="tx1"/>
                </a:solidFill>
              </a:rPr>
            </a:br>
            <a:endParaRPr lang="id-ID" sz="2400" dirty="0" smtClean="0">
              <a:solidFill>
                <a:schemeClr val="tx1"/>
              </a:solidFill>
            </a:endParaRPr>
          </a:p>
          <a:p>
            <a:pPr marL="0" indent="0">
              <a:buNone/>
            </a:pPr>
            <a:r>
              <a:rPr lang="id-ID" sz="2400" dirty="0" smtClean="0">
                <a:solidFill>
                  <a:schemeClr val="tx1"/>
                </a:solidFill>
              </a:rPr>
              <a:t>Pendek:</a:t>
            </a:r>
            <a:endParaRPr lang="id-ID" sz="2400" dirty="0">
              <a:solidFill>
                <a:schemeClr val="tx1"/>
              </a:solidFill>
            </a:endParaRPr>
          </a:p>
          <a:p>
            <a:r>
              <a:rPr lang="id-ID" sz="2400" dirty="0">
                <a:solidFill>
                  <a:schemeClr val="tx1"/>
                </a:solidFill>
              </a:rPr>
              <a:t>Bersihkan kotoran dan noda dari mesin</a:t>
            </a:r>
            <a:br>
              <a:rPr lang="id-ID" sz="2400" dirty="0">
                <a:solidFill>
                  <a:schemeClr val="tx1"/>
                </a:solidFill>
              </a:rPr>
            </a:br>
            <a:r>
              <a:rPr lang="id-ID" sz="2400" dirty="0">
                <a:solidFill>
                  <a:schemeClr val="tx1"/>
                </a:solidFill>
              </a:rPr>
              <a:t>a. Gunakan lap biasa utk menghilangkan kotoran</a:t>
            </a:r>
            <a:br>
              <a:rPr lang="id-ID" sz="2400" dirty="0">
                <a:solidFill>
                  <a:schemeClr val="tx1"/>
                </a:solidFill>
              </a:rPr>
            </a:br>
            <a:r>
              <a:rPr lang="id-ID" sz="2400" dirty="0">
                <a:solidFill>
                  <a:schemeClr val="tx1"/>
                </a:solidFill>
              </a:rPr>
              <a:t>b. Gunakan lap tebal utk mengeringkan bagian yg basah</a:t>
            </a:r>
            <a:endParaRPr lang="id-ID" sz="2400" dirty="0"/>
          </a:p>
        </p:txBody>
      </p:sp>
    </p:spTree>
    <p:extLst>
      <p:ext uri="{BB962C8B-B14F-4D97-AF65-F5344CB8AC3E}">
        <p14:creationId xmlns="" xmlns:p14="http://schemas.microsoft.com/office/powerpoint/2010/main" val="1520990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Cont’d</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44</a:t>
            </a:fld>
            <a:endParaRPr lang="en-US">
              <a:solidFill>
                <a:srgbClr val="000000"/>
              </a:solidFill>
            </a:endParaRPr>
          </a:p>
        </p:txBody>
      </p:sp>
      <p:sp>
        <p:nvSpPr>
          <p:cNvPr id="3" name="Content Placeholder 2"/>
          <p:cNvSpPr>
            <a:spLocks noGrp="1"/>
          </p:cNvSpPr>
          <p:nvPr>
            <p:ph sz="quarter" idx="1"/>
          </p:nvPr>
        </p:nvSpPr>
        <p:spPr/>
        <p:txBody>
          <a:bodyPr/>
          <a:lstStyle/>
          <a:p>
            <a:pPr marL="0" indent="0">
              <a:buNone/>
            </a:pPr>
            <a:r>
              <a:rPr lang="id-ID" b="1" dirty="0">
                <a:solidFill>
                  <a:schemeClr val="tx1"/>
                </a:solidFill>
                <a:latin typeface="+mn-lt"/>
                <a:ea typeface="+mn-ea"/>
                <a:cs typeface="+mn-cs"/>
              </a:rPr>
              <a:t>Jelas </a:t>
            </a:r>
            <a:r>
              <a:rPr lang="en-US" b="1" dirty="0" smtClean="0">
                <a:solidFill>
                  <a:schemeClr val="tx1"/>
                </a:solidFill>
                <a:latin typeface="+mn-lt"/>
                <a:ea typeface="+mn-ea"/>
                <a:cs typeface="+mn-cs"/>
              </a:rPr>
              <a:t> </a:t>
            </a:r>
            <a:r>
              <a:rPr lang="id-ID" b="1" dirty="0" smtClean="0">
                <a:solidFill>
                  <a:schemeClr val="tx1"/>
                </a:solidFill>
                <a:latin typeface="+mn-lt"/>
                <a:ea typeface="+mn-ea"/>
                <a:cs typeface="+mn-cs"/>
              </a:rPr>
              <a:t>vs</a:t>
            </a:r>
            <a:r>
              <a:rPr lang="en-US" b="1" dirty="0" smtClean="0">
                <a:solidFill>
                  <a:schemeClr val="tx1"/>
                </a:solidFill>
                <a:latin typeface="+mn-lt"/>
                <a:ea typeface="+mn-ea"/>
                <a:cs typeface="+mn-cs"/>
              </a:rPr>
              <a:t> </a:t>
            </a:r>
            <a:r>
              <a:rPr lang="id-ID" b="1" dirty="0" smtClean="0">
                <a:solidFill>
                  <a:schemeClr val="tx1"/>
                </a:solidFill>
                <a:latin typeface="+mn-lt"/>
                <a:ea typeface="+mn-ea"/>
                <a:cs typeface="+mn-cs"/>
              </a:rPr>
              <a:t> </a:t>
            </a:r>
            <a:r>
              <a:rPr lang="id-ID" b="1" dirty="0">
                <a:solidFill>
                  <a:schemeClr val="tx1"/>
                </a:solidFill>
                <a:latin typeface="+mn-lt"/>
                <a:ea typeface="+mn-ea"/>
                <a:cs typeface="+mn-cs"/>
              </a:rPr>
              <a:t>Tidak Jelas</a:t>
            </a:r>
            <a:endParaRPr lang="id-ID" dirty="0">
              <a:solidFill>
                <a:schemeClr val="tx1"/>
              </a:solidFill>
              <a:latin typeface="+mn-lt"/>
              <a:ea typeface="+mn-ea"/>
              <a:cs typeface="+mn-cs"/>
            </a:endParaRPr>
          </a:p>
          <a:p>
            <a:pPr marL="354013" indent="0">
              <a:buNone/>
            </a:pPr>
            <a:r>
              <a:rPr lang="id-ID" dirty="0">
                <a:solidFill>
                  <a:schemeClr val="tx1"/>
                </a:solidFill>
                <a:latin typeface="+mn-lt"/>
                <a:ea typeface="+mn-ea"/>
                <a:cs typeface="+mn-cs"/>
              </a:rPr>
              <a:t>Tidak jelas:</a:t>
            </a:r>
          </a:p>
          <a:p>
            <a:pPr marL="354013" indent="-354013"/>
            <a:r>
              <a:rPr lang="id-ID" dirty="0">
                <a:solidFill>
                  <a:schemeClr val="tx1"/>
                </a:solidFill>
                <a:latin typeface="+mn-lt"/>
                <a:ea typeface="+mn-ea"/>
                <a:cs typeface="+mn-cs"/>
              </a:rPr>
              <a:t>Berat dari afal yg dihasilkan harus dicatat di dalam buku laporan hasil produksi</a:t>
            </a:r>
            <a:br>
              <a:rPr lang="id-ID" dirty="0">
                <a:solidFill>
                  <a:schemeClr val="tx1"/>
                </a:solidFill>
                <a:latin typeface="+mn-lt"/>
                <a:ea typeface="+mn-ea"/>
                <a:cs typeface="+mn-cs"/>
              </a:rPr>
            </a:br>
            <a:r>
              <a:rPr lang="id-ID" dirty="0">
                <a:solidFill>
                  <a:schemeClr val="tx1"/>
                </a:solidFill>
                <a:latin typeface="+mn-lt"/>
                <a:ea typeface="+mn-ea"/>
                <a:cs typeface="+mn-cs"/>
              </a:rPr>
              <a:t/>
            </a:r>
            <a:br>
              <a:rPr lang="id-ID" dirty="0">
                <a:solidFill>
                  <a:schemeClr val="tx1"/>
                </a:solidFill>
                <a:latin typeface="+mn-lt"/>
                <a:ea typeface="+mn-ea"/>
                <a:cs typeface="+mn-cs"/>
              </a:rPr>
            </a:br>
            <a:r>
              <a:rPr lang="id-ID" dirty="0">
                <a:solidFill>
                  <a:schemeClr val="tx1"/>
                </a:solidFill>
                <a:latin typeface="+mn-lt"/>
                <a:ea typeface="+mn-ea"/>
                <a:cs typeface="+mn-cs"/>
              </a:rPr>
              <a:t>Jelas:</a:t>
            </a:r>
          </a:p>
          <a:p>
            <a:r>
              <a:rPr lang="id-ID" dirty="0">
                <a:solidFill>
                  <a:schemeClr val="tx1"/>
                </a:solidFill>
                <a:latin typeface="+mn-lt"/>
                <a:ea typeface="+mn-ea"/>
                <a:cs typeface="+mn-cs"/>
              </a:rPr>
              <a:t>Catat berat afal yg dihasilkan di buku laporan hasil produksi</a:t>
            </a:r>
            <a:endParaRPr lang="id-ID" dirty="0"/>
          </a:p>
        </p:txBody>
      </p:sp>
    </p:spTree>
    <p:extLst>
      <p:ext uri="{BB962C8B-B14F-4D97-AF65-F5344CB8AC3E}">
        <p14:creationId xmlns="" xmlns:p14="http://schemas.microsoft.com/office/powerpoint/2010/main" val="2478482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Cont’d</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45</a:t>
            </a:fld>
            <a:endParaRPr lang="en-US">
              <a:solidFill>
                <a:srgbClr val="000000"/>
              </a:solidFill>
            </a:endParaRPr>
          </a:p>
        </p:txBody>
      </p:sp>
      <p:sp>
        <p:nvSpPr>
          <p:cNvPr id="3" name="Content Placeholder 2"/>
          <p:cNvSpPr>
            <a:spLocks noGrp="1"/>
          </p:cNvSpPr>
          <p:nvPr>
            <p:ph sz="quarter" idx="1"/>
          </p:nvPr>
        </p:nvSpPr>
        <p:spPr/>
        <p:txBody>
          <a:bodyPr/>
          <a:lstStyle/>
          <a:p>
            <a:pPr marL="0" indent="0">
              <a:buNone/>
            </a:pPr>
            <a:r>
              <a:rPr lang="id-ID" sz="2800" b="1" dirty="0">
                <a:solidFill>
                  <a:schemeClr val="tx1"/>
                </a:solidFill>
                <a:latin typeface="+mn-lt"/>
                <a:ea typeface="+mn-ea"/>
                <a:cs typeface="+mn-cs"/>
              </a:rPr>
              <a:t>Bertele-tele </a:t>
            </a:r>
            <a:r>
              <a:rPr lang="en-US" sz="2800" b="1" dirty="0" smtClean="0">
                <a:solidFill>
                  <a:schemeClr val="tx1"/>
                </a:solidFill>
                <a:latin typeface="+mn-lt"/>
                <a:ea typeface="+mn-ea"/>
                <a:cs typeface="+mn-cs"/>
              </a:rPr>
              <a:t> </a:t>
            </a:r>
            <a:r>
              <a:rPr lang="id-ID" sz="2800" b="1" dirty="0" smtClean="0">
                <a:solidFill>
                  <a:schemeClr val="tx1"/>
                </a:solidFill>
                <a:latin typeface="+mn-lt"/>
                <a:ea typeface="+mn-ea"/>
                <a:cs typeface="+mn-cs"/>
              </a:rPr>
              <a:t>vs</a:t>
            </a:r>
            <a:r>
              <a:rPr lang="en-US" sz="2800" b="1" dirty="0" smtClean="0">
                <a:solidFill>
                  <a:schemeClr val="tx1"/>
                </a:solidFill>
                <a:latin typeface="+mn-lt"/>
                <a:ea typeface="+mn-ea"/>
                <a:cs typeface="+mn-cs"/>
              </a:rPr>
              <a:t> </a:t>
            </a:r>
            <a:r>
              <a:rPr lang="id-ID" sz="2800" b="1" dirty="0" smtClean="0">
                <a:solidFill>
                  <a:schemeClr val="tx1"/>
                </a:solidFill>
                <a:latin typeface="+mn-lt"/>
                <a:ea typeface="+mn-ea"/>
                <a:cs typeface="+mn-cs"/>
              </a:rPr>
              <a:t> </a:t>
            </a:r>
            <a:r>
              <a:rPr lang="id-ID" sz="2800" b="1" dirty="0">
                <a:solidFill>
                  <a:schemeClr val="tx1"/>
                </a:solidFill>
                <a:latin typeface="+mn-lt"/>
                <a:ea typeface="+mn-ea"/>
                <a:cs typeface="+mn-cs"/>
              </a:rPr>
              <a:t>Ringkas</a:t>
            </a:r>
            <a:endParaRPr lang="id-ID" sz="2800" dirty="0">
              <a:solidFill>
                <a:schemeClr val="tx1"/>
              </a:solidFill>
              <a:latin typeface="+mn-lt"/>
              <a:ea typeface="+mn-ea"/>
              <a:cs typeface="+mn-cs"/>
            </a:endParaRPr>
          </a:p>
          <a:p>
            <a:pPr indent="0">
              <a:buNone/>
            </a:pPr>
            <a:r>
              <a:rPr lang="id-ID" sz="2800" dirty="0">
                <a:solidFill>
                  <a:schemeClr val="tx1"/>
                </a:solidFill>
                <a:latin typeface="+mn-lt"/>
                <a:ea typeface="+mn-ea"/>
                <a:cs typeface="+mn-cs"/>
              </a:rPr>
              <a:t>Bertele-tele:</a:t>
            </a:r>
          </a:p>
          <a:p>
            <a:r>
              <a:rPr lang="id-ID" sz="2800" dirty="0">
                <a:solidFill>
                  <a:schemeClr val="tx1"/>
                </a:solidFill>
                <a:latin typeface="+mn-lt"/>
                <a:ea typeface="+mn-ea"/>
                <a:cs typeface="+mn-cs"/>
              </a:rPr>
              <a:t>Pastikan Anda membersihkan bak tinta dari semua tinta yg pernah digunakan sebelum Anda menyimpan tinta lain yg berbeda warnanya</a:t>
            </a:r>
            <a:br>
              <a:rPr lang="id-ID" sz="2800" dirty="0">
                <a:solidFill>
                  <a:schemeClr val="tx1"/>
                </a:solidFill>
                <a:latin typeface="+mn-lt"/>
                <a:ea typeface="+mn-ea"/>
                <a:cs typeface="+mn-cs"/>
              </a:rPr>
            </a:br>
            <a:r>
              <a:rPr lang="id-ID" sz="2800" dirty="0">
                <a:solidFill>
                  <a:schemeClr val="tx1"/>
                </a:solidFill>
                <a:latin typeface="+mn-lt"/>
                <a:ea typeface="+mn-ea"/>
                <a:cs typeface="+mn-cs"/>
              </a:rPr>
              <a:t/>
            </a:r>
            <a:br>
              <a:rPr lang="id-ID" sz="2800" dirty="0">
                <a:solidFill>
                  <a:schemeClr val="tx1"/>
                </a:solidFill>
                <a:latin typeface="+mn-lt"/>
                <a:ea typeface="+mn-ea"/>
                <a:cs typeface="+mn-cs"/>
              </a:rPr>
            </a:br>
            <a:r>
              <a:rPr lang="id-ID" sz="2800" dirty="0">
                <a:solidFill>
                  <a:schemeClr val="tx1"/>
                </a:solidFill>
                <a:latin typeface="+mn-lt"/>
                <a:ea typeface="+mn-ea"/>
                <a:cs typeface="+mn-cs"/>
              </a:rPr>
              <a:t>Ringkas:</a:t>
            </a:r>
          </a:p>
          <a:p>
            <a:r>
              <a:rPr lang="id-ID" sz="2800" dirty="0">
                <a:solidFill>
                  <a:schemeClr val="tx1"/>
                </a:solidFill>
              </a:rPr>
              <a:t>Bersihkan bak tinta sebelum mengisi tinta warna lain</a:t>
            </a:r>
            <a:endParaRPr lang="id-ID" sz="2800" dirty="0"/>
          </a:p>
        </p:txBody>
      </p:sp>
    </p:spTree>
    <p:extLst>
      <p:ext uri="{BB962C8B-B14F-4D97-AF65-F5344CB8AC3E}">
        <p14:creationId xmlns="" xmlns:p14="http://schemas.microsoft.com/office/powerpoint/2010/main" val="2660456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solidFill>
                  <a:schemeClr val="tx2"/>
                </a:solidFill>
                <a:latin typeface="+mj-lt"/>
                <a:ea typeface="+mj-ea"/>
                <a:cs typeface="+mj-cs"/>
              </a:rPr>
              <a:t>Tingkat Rincian</a:t>
            </a:r>
            <a:endParaRPr lang="id-ID" dirty="0"/>
          </a:p>
        </p:txBody>
      </p:sp>
      <p:sp>
        <p:nvSpPr>
          <p:cNvPr id="5" name="Slide Number Placeholder 4"/>
          <p:cNvSpPr>
            <a:spLocks noGrp="1"/>
          </p:cNvSpPr>
          <p:nvPr>
            <p:ph type="sldNum" sz="quarter" idx="12"/>
          </p:nvPr>
        </p:nvSpPr>
        <p:spPr/>
        <p:txBody>
          <a:bodyPr/>
          <a:lstStyle/>
          <a:p>
            <a:fld id="{099B1F7C-509D-4E98-9025-AEA724657DB2}" type="slidenum">
              <a:rPr lang="en-US" smtClean="0">
                <a:solidFill>
                  <a:srgbClr val="000000"/>
                </a:solidFill>
              </a:rPr>
              <a:pPr/>
              <a:t>46</a:t>
            </a:fld>
            <a:endParaRPr lang="en-US">
              <a:solidFill>
                <a:srgbClr val="000000"/>
              </a:solidFill>
            </a:endParaRPr>
          </a:p>
        </p:txBody>
      </p:sp>
      <p:sp>
        <p:nvSpPr>
          <p:cNvPr id="3" name="Content Placeholder 2"/>
          <p:cNvSpPr>
            <a:spLocks noGrp="1"/>
          </p:cNvSpPr>
          <p:nvPr>
            <p:ph sz="quarter" idx="1"/>
          </p:nvPr>
        </p:nvSpPr>
        <p:spPr>
          <a:xfrm>
            <a:off x="301752" y="1676400"/>
            <a:ext cx="8503920" cy="4422648"/>
          </a:xfrm>
        </p:spPr>
        <p:txBody>
          <a:bodyPr/>
          <a:lstStyle/>
          <a:p>
            <a:pPr lvl="0"/>
            <a:r>
              <a:rPr lang="id-ID" sz="2000" dirty="0">
                <a:solidFill>
                  <a:schemeClr val="tx1"/>
                </a:solidFill>
              </a:rPr>
              <a:t>Prosedur harus berisi semua langkah yg penting yg harus dijalankan dgn seragam oleh semua pekerja. Hilangnya salah satu langkah penting akan menyebabkan terjadinya variasi dalam menjalankan prosedur</a:t>
            </a:r>
          </a:p>
          <a:p>
            <a:pPr lvl="0"/>
            <a:r>
              <a:rPr lang="id-ID" sz="2000" dirty="0">
                <a:solidFill>
                  <a:schemeClr val="tx1"/>
                </a:solidFill>
              </a:rPr>
              <a:t>Prosedur tidak mungkin dibuat sedemikian detil sehingga semua pertanyaan pekerja bisa terjawab. Prosedur tidak untuk menggantikan training dan feedback, oleh karena itu pembuat SOP tidak harus berusaha menjawab semua pertanyaan yg mungkin akan muncul</a:t>
            </a:r>
          </a:p>
          <a:p>
            <a:r>
              <a:rPr lang="id-ID" sz="2000" dirty="0">
                <a:solidFill>
                  <a:schemeClr val="tx1"/>
                </a:solidFill>
              </a:rPr>
              <a:t>Perhatikan </a:t>
            </a:r>
            <a:r>
              <a:rPr lang="id-ID" sz="2000" dirty="0">
                <a:solidFill>
                  <a:srgbClr val="C00000"/>
                </a:solidFill>
              </a:rPr>
              <a:t>bahwa kelemahan format flowchart adalah hanya bisa digunakan untuk SOP yg tidak rinci/sederhana.</a:t>
            </a:r>
            <a:r>
              <a:rPr lang="id-ID" sz="2000" dirty="0">
                <a:solidFill>
                  <a:schemeClr val="tx1"/>
                </a:solidFill>
              </a:rPr>
              <a:t> Pembuatan flow chart utk prosedur yg bersifat rinci/kompleks akan menyebabkan munculnya pola langkah yg panjang, berantakan dan susah utk dimengerti</a:t>
            </a:r>
            <a:endParaRPr lang="id-ID" sz="2000" dirty="0"/>
          </a:p>
        </p:txBody>
      </p:sp>
    </p:spTree>
    <p:extLst>
      <p:ext uri="{BB962C8B-B14F-4D97-AF65-F5344CB8AC3E}">
        <p14:creationId xmlns="" xmlns:p14="http://schemas.microsoft.com/office/powerpoint/2010/main" val="4260487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Format SOP</a:t>
            </a:r>
          </a:p>
        </p:txBody>
      </p:sp>
      <p:sp>
        <p:nvSpPr>
          <p:cNvPr id="18435" name="Rectangle 3"/>
          <p:cNvSpPr>
            <a:spLocks noGrp="1" noChangeArrowheads="1"/>
          </p:cNvSpPr>
          <p:nvPr>
            <p:ph sz="quarter" idx="1"/>
          </p:nvPr>
        </p:nvSpPr>
        <p:spPr/>
        <p:txBody>
          <a:bodyPr/>
          <a:lstStyle/>
          <a:p>
            <a:pPr marL="609600" indent="-609600" eaLnBrk="1" hangingPunct="1"/>
            <a:r>
              <a:rPr lang="en-US" smtClean="0"/>
              <a:t>Nama modul</a:t>
            </a:r>
          </a:p>
          <a:p>
            <a:pPr marL="609600" indent="-609600" eaLnBrk="1" hangingPunct="1"/>
            <a:r>
              <a:rPr lang="en-US" smtClean="0"/>
              <a:t>Tujuan</a:t>
            </a:r>
          </a:p>
          <a:p>
            <a:pPr marL="609600" indent="-609600" eaLnBrk="1" hangingPunct="1"/>
            <a:r>
              <a:rPr lang="en-US" smtClean="0"/>
              <a:t>Ruang lingkup</a:t>
            </a:r>
          </a:p>
          <a:p>
            <a:pPr marL="609600" indent="-609600" eaLnBrk="1" hangingPunct="1"/>
            <a:r>
              <a:rPr lang="en-US" smtClean="0"/>
              <a:t>Referensi/Pedoman</a:t>
            </a:r>
          </a:p>
          <a:p>
            <a:pPr marL="609600" indent="-609600" eaLnBrk="1" hangingPunct="1"/>
            <a:r>
              <a:rPr lang="en-US" smtClean="0"/>
              <a:t>Sarana</a:t>
            </a:r>
          </a:p>
          <a:p>
            <a:pPr marL="609600" indent="-609600" eaLnBrk="1" hangingPunct="1"/>
            <a:r>
              <a:rPr lang="en-US" smtClean="0"/>
              <a:t>Prosedur kerja</a:t>
            </a:r>
          </a:p>
          <a:p>
            <a:pPr marL="609600" indent="-609600" eaLnBrk="1" hangingPunct="1"/>
            <a:r>
              <a:rPr lang="en-US" smtClean="0"/>
              <a:t>Flowchart</a:t>
            </a:r>
          </a:p>
        </p:txBody>
      </p:sp>
    </p:spTree>
    <p:extLst>
      <p:ext uri="{BB962C8B-B14F-4D97-AF65-F5344CB8AC3E}">
        <p14:creationId xmlns="" xmlns:p14="http://schemas.microsoft.com/office/powerpoint/2010/main" val="2578215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just" eaLnBrk="1" hangingPunct="1"/>
            <a:r>
              <a:rPr lang="id-ID" smtClean="0"/>
              <a:t>Flowchart </a:t>
            </a:r>
            <a:r>
              <a:rPr lang="en-US" smtClean="0"/>
              <a:t>: diagram alir</a:t>
            </a:r>
            <a:endParaRPr lang="id-ID" smtClean="0"/>
          </a:p>
        </p:txBody>
      </p:sp>
      <p:sp>
        <p:nvSpPr>
          <p:cNvPr id="15363" name="Rectangle 3"/>
          <p:cNvSpPr>
            <a:spLocks noGrp="1" noChangeArrowheads="1"/>
          </p:cNvSpPr>
          <p:nvPr>
            <p:ph sz="quarter" idx="1"/>
          </p:nvPr>
        </p:nvSpPr>
        <p:spPr>
          <a:xfrm>
            <a:off x="301752" y="1981200"/>
            <a:ext cx="8503920" cy="4117848"/>
          </a:xfrm>
        </p:spPr>
        <p:txBody>
          <a:bodyPr/>
          <a:lstStyle/>
          <a:p>
            <a:pPr eaLnBrk="1" hangingPunct="1">
              <a:lnSpc>
                <a:spcPct val="90000"/>
              </a:lnSpc>
            </a:pPr>
            <a:r>
              <a:rPr lang="id-ID" dirty="0" smtClean="0"/>
              <a:t>menggambarkan sebuah algoritma yang terstruktur dan mudah dipahami oleh orang lain </a:t>
            </a:r>
            <a:endParaRPr lang="en-US" dirty="0" smtClean="0"/>
          </a:p>
          <a:p>
            <a:pPr eaLnBrk="1" hangingPunct="1">
              <a:lnSpc>
                <a:spcPct val="90000"/>
              </a:lnSpc>
            </a:pPr>
            <a:r>
              <a:rPr lang="id-ID" dirty="0" smtClean="0"/>
              <a:t>Diagram alir ini akan menunjukkan alur di dalam program secara logi</a:t>
            </a:r>
            <a:r>
              <a:rPr lang="en-US" dirty="0" smtClean="0"/>
              <a:t>s</a:t>
            </a:r>
          </a:p>
          <a:p>
            <a:pPr eaLnBrk="1" hangingPunct="1">
              <a:lnSpc>
                <a:spcPct val="90000"/>
              </a:lnSpc>
            </a:pPr>
            <a:r>
              <a:rPr lang="id-ID" dirty="0" smtClean="0"/>
              <a:t>Diagram alir ini selain dibutuhkan sebagai alat komunikasi</a:t>
            </a:r>
            <a:r>
              <a:rPr lang="en-US" dirty="0" smtClean="0"/>
              <a:t> </a:t>
            </a:r>
            <a:r>
              <a:rPr lang="en-US" dirty="0" err="1" smtClean="0"/>
              <a:t>dan</a:t>
            </a:r>
            <a:r>
              <a:rPr lang="id-ID" dirty="0" smtClean="0"/>
              <a:t> dokumentasi</a:t>
            </a:r>
            <a:r>
              <a:rPr lang="en-US" dirty="0" smtClean="0"/>
              <a:t> </a:t>
            </a:r>
          </a:p>
        </p:txBody>
      </p:sp>
    </p:spTree>
    <p:extLst>
      <p:ext uri="{BB962C8B-B14F-4D97-AF65-F5344CB8AC3E}">
        <p14:creationId xmlns="" xmlns:p14="http://schemas.microsoft.com/office/powerpoint/2010/main" val="3812781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just" eaLnBrk="1" hangingPunct="1"/>
            <a:r>
              <a:rPr lang="id-ID" smtClean="0"/>
              <a:t>Flowchart </a:t>
            </a:r>
            <a:r>
              <a:rPr lang="en-US" smtClean="0"/>
              <a:t>: diagram alir</a:t>
            </a:r>
            <a:endParaRPr lang="id-ID" smtClean="0"/>
          </a:p>
        </p:txBody>
      </p:sp>
      <p:sp>
        <p:nvSpPr>
          <p:cNvPr id="16387" name="Rectangle 3"/>
          <p:cNvSpPr>
            <a:spLocks noGrp="1" noChangeArrowheads="1"/>
          </p:cNvSpPr>
          <p:nvPr>
            <p:ph sz="quarter" idx="1"/>
          </p:nvPr>
        </p:nvSpPr>
        <p:spPr/>
        <p:txBody>
          <a:bodyPr/>
          <a:lstStyle/>
          <a:p>
            <a:pPr marL="609600" indent="-609600" eaLnBrk="1" hangingPunct="1">
              <a:lnSpc>
                <a:spcPct val="80000"/>
              </a:lnSpc>
            </a:pPr>
            <a:r>
              <a:rPr lang="id-ID" sz="2800" dirty="0" smtClean="0"/>
              <a:t>Diagram alir digambarkan dengan orientasi dari atas ke bawah</a:t>
            </a:r>
          </a:p>
          <a:p>
            <a:pPr marL="609600" indent="-609600" eaLnBrk="1" hangingPunct="1">
              <a:lnSpc>
                <a:spcPct val="80000"/>
              </a:lnSpc>
            </a:pPr>
            <a:r>
              <a:rPr lang="id-ID" sz="2800" dirty="0" smtClean="0"/>
              <a:t>Setiap kegiatan dalam diagram alir  dinyatakan secara eksplisit</a:t>
            </a:r>
          </a:p>
          <a:p>
            <a:pPr marL="609600" indent="-609600" eaLnBrk="1" hangingPunct="1">
              <a:lnSpc>
                <a:spcPct val="80000"/>
              </a:lnSpc>
            </a:pPr>
            <a:r>
              <a:rPr lang="id-ID" sz="2800" dirty="0" smtClean="0"/>
              <a:t>Setiap diagram alir harus dimulai dari satu Start  dan berakhir pada satu atau lebih Terminal</a:t>
            </a:r>
            <a:r>
              <a:rPr lang="en-US" sz="2800" dirty="0" smtClean="0"/>
              <a:t>/</a:t>
            </a:r>
            <a:r>
              <a:rPr lang="id-ID" sz="2800" dirty="0" smtClean="0"/>
              <a:t> Akhir</a:t>
            </a:r>
          </a:p>
          <a:p>
            <a:pPr marL="609600" indent="-609600" eaLnBrk="1" hangingPunct="1">
              <a:lnSpc>
                <a:spcPct val="80000"/>
              </a:lnSpc>
            </a:pPr>
            <a:r>
              <a:rPr lang="id-ID" sz="2800" dirty="0" smtClean="0"/>
              <a:t>Gunakan </a:t>
            </a:r>
            <a:r>
              <a:rPr lang="en-US" sz="2800" dirty="0" err="1" smtClean="0"/>
              <a:t>penguhubung</a:t>
            </a:r>
            <a:r>
              <a:rPr lang="en-US" sz="2800" dirty="0" smtClean="0"/>
              <a:t> (</a:t>
            </a:r>
            <a:r>
              <a:rPr lang="id-ID" sz="2800" i="1" dirty="0" smtClean="0"/>
              <a:t>Connector</a:t>
            </a:r>
            <a:r>
              <a:rPr lang="en-US" sz="2800" dirty="0" smtClean="0"/>
              <a:t>)</a:t>
            </a:r>
            <a:r>
              <a:rPr lang="id-ID" sz="2800" dirty="0" smtClean="0"/>
              <a:t> dengan label untuk menunjukkan keterhubungan antar path terputus/terpotong</a:t>
            </a:r>
            <a:r>
              <a:rPr lang="en-US" sz="2800" dirty="0" smtClean="0"/>
              <a:t>:</a:t>
            </a:r>
            <a:r>
              <a:rPr lang="id-ID" sz="2800" dirty="0" smtClean="0"/>
              <a:t> misalnya ganti halaman.</a:t>
            </a:r>
            <a:endParaRPr lang="en-US" sz="2800" dirty="0" smtClean="0"/>
          </a:p>
        </p:txBody>
      </p:sp>
    </p:spTree>
    <p:extLst>
      <p:ext uri="{BB962C8B-B14F-4D97-AF65-F5344CB8AC3E}">
        <p14:creationId xmlns="" xmlns:p14="http://schemas.microsoft.com/office/powerpoint/2010/main" val="766510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Definisi</a:t>
            </a:r>
            <a:endParaRPr lang="id-ID" dirty="0"/>
          </a:p>
        </p:txBody>
      </p:sp>
      <p:sp>
        <p:nvSpPr>
          <p:cNvPr id="3" name="Content Placeholder 2"/>
          <p:cNvSpPr>
            <a:spLocks noGrp="1"/>
          </p:cNvSpPr>
          <p:nvPr>
            <p:ph sz="quarter" idx="1"/>
          </p:nvPr>
        </p:nvSpPr>
        <p:spPr/>
        <p:txBody>
          <a:bodyPr/>
          <a:lstStyle/>
          <a:p>
            <a:r>
              <a:rPr lang="id-ID" dirty="0" smtClean="0"/>
              <a:t>International Conference on Harmonisation (ICH)</a:t>
            </a:r>
          </a:p>
          <a:p>
            <a:pPr marL="354013" indent="0">
              <a:buNone/>
            </a:pPr>
            <a:r>
              <a:rPr lang="id-ID" dirty="0" smtClean="0"/>
              <a:t>“Detailed, writtem instruction to achieve uniformity of the performance of a specific function”</a:t>
            </a:r>
          </a:p>
          <a:p>
            <a:pPr marL="0" indent="0">
              <a:buNone/>
            </a:pPr>
            <a:endParaRPr lang="id-ID" dirty="0"/>
          </a:p>
        </p:txBody>
      </p:sp>
    </p:spTree>
    <p:extLst>
      <p:ext uri="{BB962C8B-B14F-4D97-AF65-F5344CB8AC3E}">
        <p14:creationId xmlns="" xmlns:p14="http://schemas.microsoft.com/office/powerpoint/2010/main" val="3915010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just" eaLnBrk="1" hangingPunct="1"/>
            <a:r>
              <a:rPr lang="en-US" smtClean="0"/>
              <a:t>S</a:t>
            </a:r>
            <a:r>
              <a:rPr lang="id-ID" smtClean="0"/>
              <a:t>imbol-simbol</a:t>
            </a:r>
            <a:r>
              <a:rPr lang="en-US" smtClean="0"/>
              <a:t>:</a:t>
            </a:r>
            <a:r>
              <a:rPr lang="id-ID" smtClean="0"/>
              <a:t> diagram alir</a:t>
            </a:r>
            <a:r>
              <a:rPr lang="en-US" smtClean="0"/>
              <a:t> </a:t>
            </a:r>
            <a:endParaRPr lang="id-ID" smtClean="0"/>
          </a:p>
        </p:txBody>
      </p:sp>
      <p:sp>
        <p:nvSpPr>
          <p:cNvPr id="17411" name="Rectangle 3"/>
          <p:cNvSpPr>
            <a:spLocks noGrp="1" noChangeArrowheads="1"/>
          </p:cNvSpPr>
          <p:nvPr>
            <p:ph sz="half" idx="1"/>
          </p:nvPr>
        </p:nvSpPr>
        <p:spPr>
          <a:xfrm>
            <a:off x="251520" y="2017713"/>
            <a:ext cx="4331296" cy="4114800"/>
          </a:xfrm>
        </p:spPr>
        <p:txBody>
          <a:bodyPr/>
          <a:lstStyle/>
          <a:p>
            <a:pPr marL="609600" indent="-609600" eaLnBrk="1" hangingPunct="1">
              <a:lnSpc>
                <a:spcPct val="90000"/>
              </a:lnSpc>
            </a:pPr>
            <a:r>
              <a:rPr lang="en-US" sz="2000" dirty="0" err="1" smtClean="0"/>
              <a:t>Mulai</a:t>
            </a:r>
            <a:r>
              <a:rPr lang="en-US" sz="2000" dirty="0" smtClean="0"/>
              <a:t/>
            </a:r>
            <a:br>
              <a:rPr lang="en-US" sz="2000" dirty="0" smtClean="0"/>
            </a:br>
            <a:endParaRPr lang="en-US" sz="2000" dirty="0" smtClean="0"/>
          </a:p>
          <a:p>
            <a:pPr marL="609600" indent="-609600" eaLnBrk="1" hangingPunct="1">
              <a:lnSpc>
                <a:spcPct val="90000"/>
              </a:lnSpc>
            </a:pPr>
            <a:r>
              <a:rPr lang="id-ID" sz="2000" dirty="0" smtClean="0"/>
              <a:t>Decision</a:t>
            </a:r>
            <a:r>
              <a:rPr lang="en-US" sz="2000" dirty="0" smtClean="0"/>
              <a:t>: </a:t>
            </a:r>
            <a:br>
              <a:rPr lang="en-US" sz="2000" dirty="0" smtClean="0"/>
            </a:br>
            <a:endParaRPr lang="en-US" sz="2000" dirty="0" smtClean="0"/>
          </a:p>
          <a:p>
            <a:pPr marL="609600" indent="-609600" eaLnBrk="1" hangingPunct="1">
              <a:lnSpc>
                <a:spcPct val="90000"/>
              </a:lnSpc>
            </a:pPr>
            <a:r>
              <a:rPr lang="en-US" sz="2000" dirty="0" smtClean="0"/>
              <a:t>Proses :</a:t>
            </a:r>
            <a:br>
              <a:rPr lang="en-US" sz="2000" dirty="0" smtClean="0"/>
            </a:br>
            <a:endParaRPr lang="en-US" sz="2000" dirty="0" smtClean="0"/>
          </a:p>
          <a:p>
            <a:pPr marL="609600" indent="-609600" eaLnBrk="1" hangingPunct="1">
              <a:lnSpc>
                <a:spcPct val="90000"/>
              </a:lnSpc>
            </a:pPr>
            <a:r>
              <a:rPr lang="en-US" sz="2000" dirty="0" err="1" smtClean="0"/>
              <a:t>Penguhubung</a:t>
            </a:r>
            <a:r>
              <a:rPr lang="en-US" sz="2000" dirty="0" smtClean="0"/>
              <a:t> </a:t>
            </a:r>
            <a:r>
              <a:rPr lang="id-ID" sz="2000" dirty="0" smtClean="0"/>
              <a:t>Prosedur berbeda halaman/ Off-Page Connector </a:t>
            </a:r>
          </a:p>
          <a:p>
            <a:pPr marL="609600" indent="-609600" eaLnBrk="1" hangingPunct="1">
              <a:lnSpc>
                <a:spcPct val="90000"/>
              </a:lnSpc>
            </a:pPr>
            <a:endParaRPr lang="id-ID" sz="2000" dirty="0"/>
          </a:p>
          <a:p>
            <a:pPr marL="609600" indent="-609600" eaLnBrk="1" hangingPunct="1">
              <a:lnSpc>
                <a:spcPct val="90000"/>
              </a:lnSpc>
            </a:pPr>
            <a:r>
              <a:rPr lang="en-US" sz="2000" dirty="0" err="1"/>
              <a:t>Penguhubung</a:t>
            </a:r>
            <a:r>
              <a:rPr lang="en-US" sz="2000" dirty="0"/>
              <a:t> </a:t>
            </a:r>
            <a:r>
              <a:rPr lang="id-ID" sz="2000" dirty="0"/>
              <a:t>Prosedur </a:t>
            </a:r>
            <a:r>
              <a:rPr lang="id-ID" sz="2000" dirty="0" smtClean="0"/>
              <a:t>dalam satu halaman On-Page </a:t>
            </a:r>
            <a:r>
              <a:rPr lang="id-ID" sz="2000" dirty="0"/>
              <a:t>Connector </a:t>
            </a:r>
          </a:p>
          <a:p>
            <a:pPr marL="609600" indent="-609600" eaLnBrk="1" hangingPunct="1">
              <a:lnSpc>
                <a:spcPct val="90000"/>
              </a:lnSpc>
            </a:pPr>
            <a:endParaRPr lang="id-ID" sz="2000" dirty="0" smtClean="0"/>
          </a:p>
          <a:p>
            <a:pPr marL="609600" indent="-609600" eaLnBrk="1" hangingPunct="1">
              <a:lnSpc>
                <a:spcPct val="90000"/>
              </a:lnSpc>
            </a:pPr>
            <a:endParaRPr lang="id-ID" sz="2000" dirty="0" smtClean="0"/>
          </a:p>
        </p:txBody>
      </p:sp>
      <p:sp>
        <p:nvSpPr>
          <p:cNvPr id="3" name="Content Placeholder 2"/>
          <p:cNvSpPr>
            <a:spLocks noGrp="1"/>
          </p:cNvSpPr>
          <p:nvPr>
            <p:ph sz="half" idx="2"/>
          </p:nvPr>
        </p:nvSpPr>
        <p:spPr/>
        <p:txBody>
          <a:bodyPr/>
          <a:lstStyle/>
          <a:p>
            <a:r>
              <a:rPr lang="id-ID" sz="2000" dirty="0"/>
              <a:t>Dokumen:</a:t>
            </a:r>
            <a:endParaRPr lang="en-US" sz="2000" dirty="0"/>
          </a:p>
          <a:p>
            <a:endParaRPr lang="id-ID" sz="2000" dirty="0" smtClean="0"/>
          </a:p>
          <a:p>
            <a:r>
              <a:rPr lang="id-ID" sz="2000" dirty="0" smtClean="0"/>
              <a:t>Multidokumen</a:t>
            </a:r>
          </a:p>
          <a:p>
            <a:endParaRPr lang="id-ID" sz="2000" dirty="0"/>
          </a:p>
          <a:p>
            <a:r>
              <a:rPr lang="id-ID" sz="2000" dirty="0"/>
              <a:t>Kegiatan Manual</a:t>
            </a:r>
          </a:p>
          <a:p>
            <a:endParaRPr lang="id-ID" sz="2000" dirty="0"/>
          </a:p>
          <a:p>
            <a:r>
              <a:rPr lang="id-ID" sz="2000" dirty="0"/>
              <a:t>Data: </a:t>
            </a:r>
          </a:p>
          <a:p>
            <a:endParaRPr lang="id-ID" sz="2000" dirty="0"/>
          </a:p>
          <a:p>
            <a:r>
              <a:rPr lang="id-ID" sz="2000" dirty="0" smtClean="0"/>
              <a:t>Input Manual:</a:t>
            </a:r>
            <a:endParaRPr lang="id-ID" sz="2000" dirty="0"/>
          </a:p>
          <a:p>
            <a:endParaRPr lang="id-ID" sz="2000" dirty="0"/>
          </a:p>
          <a:p>
            <a:r>
              <a:rPr lang="id-ID" sz="2000" dirty="0"/>
              <a:t>Kartu: </a:t>
            </a:r>
          </a:p>
          <a:p>
            <a:endParaRPr lang="en-US" sz="2000" dirty="0"/>
          </a:p>
          <a:p>
            <a:endParaRPr lang="id-ID" sz="2000" dirty="0"/>
          </a:p>
        </p:txBody>
      </p:sp>
      <p:sp>
        <p:nvSpPr>
          <p:cNvPr id="17412" name="AutoShape 5"/>
          <p:cNvSpPr>
            <a:spLocks noChangeArrowheads="1"/>
          </p:cNvSpPr>
          <p:nvPr/>
        </p:nvSpPr>
        <p:spPr bwMode="auto">
          <a:xfrm>
            <a:off x="2028911" y="3324216"/>
            <a:ext cx="778360" cy="464824"/>
          </a:xfrm>
          <a:prstGeom prst="flowChartProcess">
            <a:avLst/>
          </a:prstGeom>
          <a:solidFill>
            <a:srgbClr val="FFFFFF"/>
          </a:solidFill>
          <a:ln w="9525">
            <a:solidFill>
              <a:srgbClr val="000000"/>
            </a:solidFill>
            <a:miter lim="800000"/>
            <a:headEnd/>
            <a:tailEnd/>
          </a:ln>
        </p:spPr>
        <p:txBody>
          <a:bodyPr/>
          <a:lstStyle/>
          <a:p>
            <a:pPr eaLnBrk="0" fontAlgn="base" hangingPunct="0">
              <a:spcBef>
                <a:spcPct val="0"/>
              </a:spcBef>
              <a:spcAft>
                <a:spcPct val="0"/>
              </a:spcAft>
            </a:pPr>
            <a:endParaRPr lang="id-ID" sz="1400">
              <a:solidFill>
                <a:srgbClr val="000000"/>
              </a:solidFill>
            </a:endParaRPr>
          </a:p>
        </p:txBody>
      </p:sp>
      <p:sp>
        <p:nvSpPr>
          <p:cNvPr id="17413" name="AutoShape 6"/>
          <p:cNvSpPr>
            <a:spLocks noChangeArrowheads="1"/>
          </p:cNvSpPr>
          <p:nvPr/>
        </p:nvSpPr>
        <p:spPr bwMode="auto">
          <a:xfrm>
            <a:off x="2616737" y="4455230"/>
            <a:ext cx="702078" cy="701962"/>
          </a:xfrm>
          <a:prstGeom prst="flowChartOffpageConnector">
            <a:avLst/>
          </a:prstGeom>
          <a:solidFill>
            <a:srgbClr val="FFFFFF"/>
          </a:solidFill>
          <a:ln w="9525">
            <a:solidFill>
              <a:srgbClr val="000000"/>
            </a:solidFill>
            <a:miter lim="800000"/>
            <a:headEnd/>
            <a:tailEnd/>
          </a:ln>
        </p:spPr>
        <p:txBody>
          <a:bodyPr/>
          <a:lstStyle/>
          <a:p>
            <a:pPr eaLnBrk="0" fontAlgn="base" hangingPunct="0">
              <a:spcBef>
                <a:spcPct val="0"/>
              </a:spcBef>
              <a:spcAft>
                <a:spcPct val="0"/>
              </a:spcAft>
            </a:pPr>
            <a:endParaRPr lang="id-ID" sz="1400">
              <a:solidFill>
                <a:srgbClr val="000000"/>
              </a:solidFill>
            </a:endParaRPr>
          </a:p>
        </p:txBody>
      </p:sp>
      <p:sp>
        <p:nvSpPr>
          <p:cNvPr id="17414" name="AutoShape 7"/>
          <p:cNvSpPr>
            <a:spLocks noChangeArrowheads="1"/>
          </p:cNvSpPr>
          <p:nvPr/>
        </p:nvSpPr>
        <p:spPr bwMode="auto">
          <a:xfrm>
            <a:off x="1845621" y="1857375"/>
            <a:ext cx="871431" cy="504825"/>
          </a:xfrm>
          <a:prstGeom prst="flowChartTerminator">
            <a:avLst/>
          </a:prstGeom>
          <a:solidFill>
            <a:srgbClr val="FFFFFF"/>
          </a:solidFill>
          <a:ln w="9525">
            <a:solidFill>
              <a:srgbClr val="000000"/>
            </a:solidFill>
            <a:miter lim="800000"/>
            <a:headEnd/>
            <a:tailEnd/>
          </a:ln>
        </p:spPr>
        <p:txBody>
          <a:bodyPr/>
          <a:lstStyle/>
          <a:p>
            <a:pPr eaLnBrk="0" fontAlgn="base" hangingPunct="0">
              <a:spcBef>
                <a:spcPct val="0"/>
              </a:spcBef>
              <a:spcAft>
                <a:spcPct val="0"/>
              </a:spcAft>
            </a:pPr>
            <a:endParaRPr lang="id-ID" sz="1400">
              <a:solidFill>
                <a:srgbClr val="000000"/>
              </a:solidFill>
            </a:endParaRPr>
          </a:p>
        </p:txBody>
      </p:sp>
      <p:sp>
        <p:nvSpPr>
          <p:cNvPr id="17415" name="AutoShape 8"/>
          <p:cNvSpPr>
            <a:spLocks noChangeArrowheads="1"/>
          </p:cNvSpPr>
          <p:nvPr/>
        </p:nvSpPr>
        <p:spPr bwMode="auto">
          <a:xfrm>
            <a:off x="2028911" y="2470195"/>
            <a:ext cx="753941" cy="726438"/>
          </a:xfrm>
          <a:prstGeom prst="flowChartDecision">
            <a:avLst/>
          </a:prstGeom>
          <a:solidFill>
            <a:srgbClr val="FFFFFF"/>
          </a:solidFill>
          <a:ln w="9525">
            <a:solidFill>
              <a:srgbClr val="000000"/>
            </a:solidFill>
            <a:miter lim="800000"/>
            <a:headEnd/>
            <a:tailEnd/>
          </a:ln>
        </p:spPr>
        <p:txBody>
          <a:bodyPr/>
          <a:lstStyle/>
          <a:p>
            <a:pPr eaLnBrk="0" fontAlgn="base" hangingPunct="0">
              <a:spcBef>
                <a:spcPct val="0"/>
              </a:spcBef>
              <a:spcAft>
                <a:spcPct val="0"/>
              </a:spcAft>
            </a:pPr>
            <a:endParaRPr lang="id-ID" sz="1400">
              <a:solidFill>
                <a:srgbClr val="000000"/>
              </a:solidFill>
            </a:endParaRPr>
          </a:p>
        </p:txBody>
      </p:sp>
      <p:sp>
        <p:nvSpPr>
          <p:cNvPr id="2" name="Flowchart: Document 1"/>
          <p:cNvSpPr/>
          <p:nvPr/>
        </p:nvSpPr>
        <p:spPr bwMode="auto">
          <a:xfrm>
            <a:off x="7020273" y="1524000"/>
            <a:ext cx="864095" cy="473393"/>
          </a:xfrm>
          <a:prstGeom prst="flowChartDocumen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400" b="0" i="0" u="none" strike="noStrike" cap="none" normalizeH="0" baseline="0" smtClean="0">
              <a:ln>
                <a:noFill/>
              </a:ln>
              <a:solidFill>
                <a:schemeClr val="tx1"/>
              </a:solidFill>
              <a:effectLst/>
              <a:latin typeface="Tahoma" pitchFamily="34" charset="0"/>
            </a:endParaRPr>
          </a:p>
        </p:txBody>
      </p:sp>
      <p:sp>
        <p:nvSpPr>
          <p:cNvPr id="4" name="Flowchart: Connector 3"/>
          <p:cNvSpPr/>
          <p:nvPr/>
        </p:nvSpPr>
        <p:spPr bwMode="auto">
          <a:xfrm>
            <a:off x="3491880" y="5517232"/>
            <a:ext cx="648072" cy="576064"/>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5" name="Flowchart: Multidocument 4"/>
          <p:cNvSpPr/>
          <p:nvPr/>
        </p:nvSpPr>
        <p:spPr bwMode="auto">
          <a:xfrm>
            <a:off x="7292230" y="2209800"/>
            <a:ext cx="792088" cy="723214"/>
          </a:xfrm>
          <a:prstGeom prst="flowChartMultidocumen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2" name="Flowchart: Manual Operation 11"/>
          <p:cNvSpPr/>
          <p:nvPr/>
        </p:nvSpPr>
        <p:spPr bwMode="auto">
          <a:xfrm>
            <a:off x="7452320" y="3048000"/>
            <a:ext cx="914400" cy="612648"/>
          </a:xfrm>
          <a:prstGeom prst="flowChartManualOperat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3" name="Parallelogram 12"/>
          <p:cNvSpPr/>
          <p:nvPr/>
        </p:nvSpPr>
        <p:spPr bwMode="auto">
          <a:xfrm>
            <a:off x="6284118" y="3581400"/>
            <a:ext cx="1008112" cy="415705"/>
          </a:xfrm>
          <a:prstGeom prst="parallelogram">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4" name="Flowchart: Card 13"/>
          <p:cNvSpPr/>
          <p:nvPr/>
        </p:nvSpPr>
        <p:spPr bwMode="auto">
          <a:xfrm>
            <a:off x="6019800" y="5105400"/>
            <a:ext cx="844048" cy="431590"/>
          </a:xfrm>
          <a:prstGeom prst="flowChartPunchedCar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6" name="Flowchart: Manual Input 5"/>
          <p:cNvSpPr/>
          <p:nvPr/>
        </p:nvSpPr>
        <p:spPr bwMode="auto">
          <a:xfrm>
            <a:off x="7452320" y="4191000"/>
            <a:ext cx="914400" cy="567005"/>
          </a:xfrm>
          <a:prstGeom prst="flowChartManualInpu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 xmlns:p14="http://schemas.microsoft.com/office/powerpoint/2010/main" val="3503082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0"/>
            <a:ext cx="8534400" cy="987552"/>
          </a:xfrm>
        </p:spPr>
        <p:txBody>
          <a:bodyPr>
            <a:normAutofit fontScale="90000"/>
          </a:bodyPr>
          <a:lstStyle/>
          <a:p>
            <a:r>
              <a:rPr lang="id-ID" sz="3200" dirty="0" smtClean="0"/>
              <a:t>Simbol,Bagan Arus Kegiatan</a:t>
            </a:r>
            <a:br>
              <a:rPr lang="id-ID" sz="3200" dirty="0" smtClean="0"/>
            </a:br>
            <a:r>
              <a:rPr lang="id-ID" sz="3200" dirty="0" smtClean="0"/>
              <a:t>Rincian prosedur</a:t>
            </a:r>
            <a:endParaRPr lang="id-ID" sz="3200" dirty="0"/>
          </a:p>
        </p:txBody>
      </p:sp>
      <p:sp>
        <p:nvSpPr>
          <p:cNvPr id="5" name="Content Placeholder 4"/>
          <p:cNvSpPr>
            <a:spLocks noGrp="1"/>
          </p:cNvSpPr>
          <p:nvPr>
            <p:ph sz="half" idx="1"/>
          </p:nvPr>
        </p:nvSpPr>
        <p:spPr>
          <a:xfrm>
            <a:off x="539552" y="2017713"/>
            <a:ext cx="3672408" cy="4114800"/>
          </a:xfrm>
        </p:spPr>
        <p:txBody>
          <a:bodyPr/>
          <a:lstStyle/>
          <a:p>
            <a:r>
              <a:rPr lang="id-ID" sz="2400" dirty="0" smtClean="0"/>
              <a:t>Tampilan</a:t>
            </a:r>
          </a:p>
          <a:p>
            <a:pPr marL="0" indent="0">
              <a:buNone/>
            </a:pPr>
            <a:endParaRPr lang="id-ID" sz="2400" dirty="0" smtClean="0"/>
          </a:p>
          <a:p>
            <a:r>
              <a:rPr lang="id-ID" sz="2400" dirty="0" smtClean="0"/>
              <a:t>Penghubung</a:t>
            </a:r>
          </a:p>
          <a:p>
            <a:endParaRPr lang="id-ID" sz="2400" dirty="0" smtClean="0"/>
          </a:p>
          <a:p>
            <a:r>
              <a:rPr lang="id-ID" sz="2400" dirty="0" smtClean="0"/>
              <a:t>Penggabungan</a:t>
            </a:r>
          </a:p>
          <a:p>
            <a:endParaRPr lang="id-ID" sz="2400" dirty="0" smtClean="0"/>
          </a:p>
          <a:p>
            <a:r>
              <a:rPr lang="id-ID" sz="2400" dirty="0" smtClean="0"/>
              <a:t>Arsip Tetap</a:t>
            </a:r>
          </a:p>
          <a:p>
            <a:endParaRPr lang="id-ID" sz="2400" dirty="0" smtClean="0"/>
          </a:p>
          <a:p>
            <a:r>
              <a:rPr lang="id-ID" sz="2400" dirty="0" smtClean="0"/>
              <a:t>Pemaduan</a:t>
            </a:r>
            <a:endParaRPr lang="id-ID" sz="2400" dirty="0"/>
          </a:p>
        </p:txBody>
      </p:sp>
      <p:sp>
        <p:nvSpPr>
          <p:cNvPr id="6" name="Content Placeholder 5"/>
          <p:cNvSpPr>
            <a:spLocks noGrp="1"/>
          </p:cNvSpPr>
          <p:nvPr>
            <p:ph sz="half" idx="2"/>
          </p:nvPr>
        </p:nvSpPr>
        <p:spPr>
          <a:xfrm>
            <a:off x="4211960" y="2017713"/>
            <a:ext cx="4743128" cy="4114800"/>
          </a:xfrm>
        </p:spPr>
        <p:txBody>
          <a:bodyPr/>
          <a:lstStyle/>
          <a:p>
            <a:r>
              <a:rPr lang="id-ID" sz="2400" dirty="0" smtClean="0"/>
              <a:t>Sortir</a:t>
            </a:r>
          </a:p>
          <a:p>
            <a:endParaRPr lang="id-ID" sz="2400" dirty="0" smtClean="0"/>
          </a:p>
          <a:p>
            <a:r>
              <a:rPr lang="id-ID" sz="2400" dirty="0" smtClean="0"/>
              <a:t>Delay</a:t>
            </a:r>
          </a:p>
          <a:p>
            <a:endParaRPr lang="id-ID" sz="2400" dirty="0" smtClean="0"/>
          </a:p>
          <a:p>
            <a:r>
              <a:rPr lang="id-ID" sz="2400" dirty="0" smtClean="0"/>
              <a:t>Penguraian</a:t>
            </a:r>
          </a:p>
          <a:p>
            <a:endParaRPr lang="id-ID" sz="2400" dirty="0" smtClean="0"/>
          </a:p>
          <a:p>
            <a:r>
              <a:rPr lang="id-ID" sz="2400" dirty="0" smtClean="0"/>
              <a:t>Arsip sementara</a:t>
            </a:r>
          </a:p>
          <a:p>
            <a:endParaRPr lang="id-ID" sz="2400" dirty="0" smtClean="0"/>
          </a:p>
          <a:p>
            <a:r>
              <a:rPr lang="id-ID" sz="2400" dirty="0" smtClean="0"/>
              <a:t>Pilihan Langkah/Or</a:t>
            </a:r>
            <a:endParaRPr lang="id-ID" sz="2400" dirty="0"/>
          </a:p>
          <a:p>
            <a:pPr marL="0" indent="0">
              <a:buNone/>
            </a:pPr>
            <a:endParaRPr lang="id-ID" sz="2400" dirty="0"/>
          </a:p>
        </p:txBody>
      </p:sp>
      <p:sp>
        <p:nvSpPr>
          <p:cNvPr id="7" name="Flowchart: Collate 6"/>
          <p:cNvSpPr/>
          <p:nvPr/>
        </p:nvSpPr>
        <p:spPr bwMode="auto">
          <a:xfrm>
            <a:off x="3059832" y="2996952"/>
            <a:ext cx="576064" cy="504056"/>
          </a:xfrm>
          <a:prstGeom prst="flowChartCollat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8" name="Flowchart: Summing Junction 7"/>
          <p:cNvSpPr/>
          <p:nvPr/>
        </p:nvSpPr>
        <p:spPr bwMode="auto">
          <a:xfrm>
            <a:off x="2915816" y="5445224"/>
            <a:ext cx="720080" cy="576064"/>
          </a:xfrm>
          <a:prstGeom prst="flowChartSummingJunct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9" name="Flowchart: Merge 8"/>
          <p:cNvSpPr/>
          <p:nvPr/>
        </p:nvSpPr>
        <p:spPr bwMode="auto">
          <a:xfrm>
            <a:off x="3275856" y="3789040"/>
            <a:ext cx="576064" cy="576064"/>
          </a:xfrm>
          <a:prstGeom prst="flowChartMerg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0" name="Flowchart: Merge 9"/>
          <p:cNvSpPr/>
          <p:nvPr/>
        </p:nvSpPr>
        <p:spPr bwMode="auto">
          <a:xfrm>
            <a:off x="2843808" y="4581128"/>
            <a:ext cx="576064" cy="576064"/>
          </a:xfrm>
          <a:prstGeom prst="flowChartMerg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1" name="Flowchart: Or 10"/>
          <p:cNvSpPr/>
          <p:nvPr/>
        </p:nvSpPr>
        <p:spPr bwMode="auto">
          <a:xfrm>
            <a:off x="7452320" y="5301208"/>
            <a:ext cx="864096" cy="864096"/>
          </a:xfrm>
          <a:prstGeom prst="flowChar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2" name="Flowchart: Extract 11"/>
          <p:cNvSpPr/>
          <p:nvPr/>
        </p:nvSpPr>
        <p:spPr bwMode="auto">
          <a:xfrm>
            <a:off x="6300192" y="3573016"/>
            <a:ext cx="648072" cy="648072"/>
          </a:xfrm>
          <a:prstGeom prst="flowChartExtra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3" name="Flowchart: Extract 12"/>
          <p:cNvSpPr/>
          <p:nvPr/>
        </p:nvSpPr>
        <p:spPr bwMode="auto">
          <a:xfrm>
            <a:off x="7164288" y="4293096"/>
            <a:ext cx="648072" cy="648072"/>
          </a:xfrm>
          <a:prstGeom prst="flowChartExtra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4" name="Flowchart: Sort 13"/>
          <p:cNvSpPr/>
          <p:nvPr/>
        </p:nvSpPr>
        <p:spPr bwMode="auto">
          <a:xfrm>
            <a:off x="5724128" y="1988840"/>
            <a:ext cx="1008112" cy="648072"/>
          </a:xfrm>
          <a:prstGeom prst="flowChartSor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5" name="Flowchart: Display 14"/>
          <p:cNvSpPr/>
          <p:nvPr/>
        </p:nvSpPr>
        <p:spPr bwMode="auto">
          <a:xfrm>
            <a:off x="2411760" y="2060848"/>
            <a:ext cx="648072" cy="504056"/>
          </a:xfrm>
          <a:prstGeom prst="flowChartDisplay">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6" name="Flowchart: Delay 15"/>
          <p:cNvSpPr/>
          <p:nvPr/>
        </p:nvSpPr>
        <p:spPr bwMode="auto">
          <a:xfrm>
            <a:off x="5724128" y="2852936"/>
            <a:ext cx="1008112" cy="648072"/>
          </a:xfrm>
          <a:prstGeom prst="flowChartDelay">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 xmlns:p14="http://schemas.microsoft.com/office/powerpoint/2010/main" val="832153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Simbol Diagram Alir: Garis Penghubung</a:t>
            </a:r>
            <a:endParaRPr lang="id-ID" dirty="0"/>
          </a:p>
        </p:txBody>
      </p:sp>
      <p:sp>
        <p:nvSpPr>
          <p:cNvPr id="3" name="Content Placeholder 2"/>
          <p:cNvSpPr>
            <a:spLocks noGrp="1"/>
          </p:cNvSpPr>
          <p:nvPr>
            <p:ph sz="half" idx="1"/>
          </p:nvPr>
        </p:nvSpPr>
        <p:spPr>
          <a:xfrm>
            <a:off x="1182688" y="2017713"/>
            <a:ext cx="7493768" cy="4114800"/>
          </a:xfrm>
        </p:spPr>
        <p:txBody>
          <a:bodyPr/>
          <a:lstStyle/>
          <a:p>
            <a:r>
              <a:rPr lang="id-ID" dirty="0" smtClean="0"/>
              <a:t>Alur Garis Penghubung tanpa tanda panah (berbagai arah): pada umumnya dijadikan garis yang sejajar, seperti koordinasi, monitoring, dll</a:t>
            </a:r>
          </a:p>
          <a:p>
            <a:endParaRPr lang="en-US" dirty="0" smtClean="0"/>
          </a:p>
          <a:p>
            <a:endParaRPr lang="en-US" dirty="0" smtClean="0"/>
          </a:p>
          <a:p>
            <a:r>
              <a:rPr lang="id-ID" dirty="0" smtClean="0"/>
              <a:t>Alur </a:t>
            </a:r>
            <a:r>
              <a:rPr lang="id-ID" dirty="0"/>
              <a:t>Garis Penghubung </a:t>
            </a:r>
            <a:r>
              <a:rPr lang="id-ID" dirty="0" smtClean="0"/>
              <a:t>dengan </a:t>
            </a:r>
            <a:r>
              <a:rPr lang="id-ID" dirty="0"/>
              <a:t>tanda </a:t>
            </a:r>
            <a:r>
              <a:rPr lang="id-ID" dirty="0" smtClean="0"/>
              <a:t>panah (berbagai arah): Dimaksudkan sebagai urutan berikut dari prosedur</a:t>
            </a:r>
            <a:endParaRPr lang="id-ID" dirty="0"/>
          </a:p>
          <a:p>
            <a:endParaRPr lang="id-ID" dirty="0"/>
          </a:p>
        </p:txBody>
      </p:sp>
      <p:cxnSp>
        <p:nvCxnSpPr>
          <p:cNvPr id="8" name="Straight Connector 7"/>
          <p:cNvCxnSpPr/>
          <p:nvPr/>
        </p:nvCxnSpPr>
        <p:spPr bwMode="auto">
          <a:xfrm>
            <a:off x="1691680" y="3717032"/>
            <a:ext cx="266429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a:off x="1763688" y="5733256"/>
            <a:ext cx="288032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3236540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dirty="0" smtClean="0"/>
              <a:t>Simbol Bagan Arus Penyimpanan</a:t>
            </a:r>
            <a:endParaRPr lang="id-ID" sz="4000" dirty="0"/>
          </a:p>
        </p:txBody>
      </p:sp>
      <p:sp>
        <p:nvSpPr>
          <p:cNvPr id="4" name="Content Placeholder 3"/>
          <p:cNvSpPr>
            <a:spLocks noGrp="1"/>
          </p:cNvSpPr>
          <p:nvPr>
            <p:ph sz="half" idx="1"/>
          </p:nvPr>
        </p:nvSpPr>
        <p:spPr>
          <a:xfrm>
            <a:off x="323528" y="2017713"/>
            <a:ext cx="4464496" cy="4114800"/>
          </a:xfrm>
          <a:solidFill>
            <a:schemeClr val="bg1"/>
          </a:solidFill>
        </p:spPr>
        <p:txBody>
          <a:bodyPr/>
          <a:lstStyle/>
          <a:p>
            <a:r>
              <a:rPr lang="id-ID" sz="2400" dirty="0" smtClean="0"/>
              <a:t>Pita tertanda:</a:t>
            </a:r>
          </a:p>
          <a:p>
            <a:endParaRPr lang="id-ID" sz="2400" dirty="0"/>
          </a:p>
          <a:p>
            <a:endParaRPr lang="id-ID" sz="2400" dirty="0" smtClean="0"/>
          </a:p>
          <a:p>
            <a:r>
              <a:rPr lang="id-ID" sz="2400" dirty="0" smtClean="0"/>
              <a:t>Data tersimpan/Stored Data</a:t>
            </a:r>
          </a:p>
          <a:p>
            <a:endParaRPr lang="id-ID" sz="2400" dirty="0"/>
          </a:p>
          <a:p>
            <a:endParaRPr lang="id-ID" sz="2400" dirty="0" smtClean="0"/>
          </a:p>
          <a:p>
            <a:r>
              <a:rPr lang="id-ID" sz="2400" dirty="0" smtClean="0"/>
              <a:t>Disket Magnetik</a:t>
            </a:r>
          </a:p>
          <a:p>
            <a:endParaRPr lang="id-ID" sz="2400" dirty="0"/>
          </a:p>
          <a:p>
            <a:endParaRPr lang="id-ID" sz="2400" dirty="0"/>
          </a:p>
        </p:txBody>
      </p:sp>
      <p:sp>
        <p:nvSpPr>
          <p:cNvPr id="5" name="Content Placeholder 4"/>
          <p:cNvSpPr>
            <a:spLocks noGrp="1"/>
          </p:cNvSpPr>
          <p:nvPr>
            <p:ph sz="half" idx="2"/>
          </p:nvPr>
        </p:nvSpPr>
        <p:spPr>
          <a:xfrm>
            <a:off x="4932040" y="2017713"/>
            <a:ext cx="4023048" cy="4114800"/>
          </a:xfrm>
        </p:spPr>
        <p:txBody>
          <a:bodyPr/>
          <a:lstStyle/>
          <a:p>
            <a:r>
              <a:rPr lang="id-ID" sz="2400" dirty="0" smtClean="0"/>
              <a:t>Penyimpanan Internal</a:t>
            </a:r>
          </a:p>
          <a:p>
            <a:endParaRPr lang="id-ID" sz="2400" dirty="0"/>
          </a:p>
          <a:p>
            <a:endParaRPr lang="id-ID" sz="2400" dirty="0" smtClean="0"/>
          </a:p>
          <a:p>
            <a:r>
              <a:rPr lang="id-ID" sz="2400" dirty="0" smtClean="0"/>
              <a:t>Disrect Acces Storage</a:t>
            </a:r>
          </a:p>
          <a:p>
            <a:endParaRPr lang="id-ID" sz="2400" dirty="0"/>
          </a:p>
          <a:p>
            <a:endParaRPr lang="id-ID" sz="2400" dirty="0" smtClean="0"/>
          </a:p>
          <a:p>
            <a:r>
              <a:rPr lang="id-ID" sz="2400" dirty="0" smtClean="0"/>
              <a:t>Sequential Acces Storage</a:t>
            </a:r>
            <a:endParaRPr lang="id-ID" sz="2400" dirty="0"/>
          </a:p>
        </p:txBody>
      </p:sp>
      <p:sp>
        <p:nvSpPr>
          <p:cNvPr id="6" name="Flowchart: Punched Tape 5"/>
          <p:cNvSpPr/>
          <p:nvPr/>
        </p:nvSpPr>
        <p:spPr bwMode="auto">
          <a:xfrm>
            <a:off x="2915816" y="2060848"/>
            <a:ext cx="1368152" cy="1224136"/>
          </a:xfrm>
          <a:prstGeom prst="flowChartPunchedTap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7" name="Flowchart: Stored Data 6"/>
          <p:cNvSpPr/>
          <p:nvPr/>
        </p:nvSpPr>
        <p:spPr bwMode="auto">
          <a:xfrm>
            <a:off x="2280739" y="3789040"/>
            <a:ext cx="1512168" cy="792088"/>
          </a:xfrm>
          <a:prstGeom prst="flowChartOnlineStorag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8" name="Flowchart: Magnetic Disk 7"/>
          <p:cNvSpPr/>
          <p:nvPr/>
        </p:nvSpPr>
        <p:spPr bwMode="auto">
          <a:xfrm>
            <a:off x="3419872" y="4869160"/>
            <a:ext cx="864096" cy="1008112"/>
          </a:xfrm>
          <a:prstGeom prst="flowChartMagneticDisk">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9" name="Flowchart: Internal Storage 8"/>
          <p:cNvSpPr/>
          <p:nvPr/>
        </p:nvSpPr>
        <p:spPr bwMode="auto">
          <a:xfrm>
            <a:off x="5940152" y="2492896"/>
            <a:ext cx="1224136" cy="792088"/>
          </a:xfrm>
          <a:prstGeom prst="flowChartInternalStorag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0" name="Flowchart: Direct Access Storage 9"/>
          <p:cNvSpPr/>
          <p:nvPr/>
        </p:nvSpPr>
        <p:spPr bwMode="auto">
          <a:xfrm>
            <a:off x="6156176" y="4005064"/>
            <a:ext cx="1440160" cy="576064"/>
          </a:xfrm>
          <a:prstGeom prst="flowChartMagneticDrum">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
        <p:nvSpPr>
          <p:cNvPr id="11" name="Flowchart: Sequential Access Storage 10"/>
          <p:cNvSpPr/>
          <p:nvPr/>
        </p:nvSpPr>
        <p:spPr bwMode="auto">
          <a:xfrm>
            <a:off x="5796136" y="5229200"/>
            <a:ext cx="1080120" cy="792088"/>
          </a:xfrm>
          <a:prstGeom prst="flowChartMagneticTap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 xmlns:p14="http://schemas.microsoft.com/office/powerpoint/2010/main" val="1204248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143000"/>
            <a:ext cx="7010400" cy="584775"/>
          </a:xfrm>
          <a:prstGeom prst="rect">
            <a:avLst/>
          </a:prstGeom>
          <a:noFill/>
        </p:spPr>
        <p:txBody>
          <a:bodyPr wrap="square" rtlCol="0">
            <a:spAutoFit/>
          </a:bodyPr>
          <a:lstStyle/>
          <a:p>
            <a:pPr algn="ctr"/>
            <a:r>
              <a:rPr lang="en-US" sz="3200" dirty="0" err="1" smtClean="0"/>
              <a:t>Terima</a:t>
            </a:r>
            <a:r>
              <a:rPr lang="en-US" sz="3200" dirty="0" smtClean="0"/>
              <a:t>  </a:t>
            </a:r>
            <a:r>
              <a:rPr lang="en-US" sz="3200" dirty="0" err="1" smtClean="0"/>
              <a:t>kasih</a:t>
            </a:r>
            <a:r>
              <a:rPr lang="en-US" sz="3200" dirty="0" smtClean="0"/>
              <a:t> </a:t>
            </a:r>
            <a:r>
              <a:rPr lang="en-US" sz="3200" dirty="0" err="1" smtClean="0"/>
              <a:t>atas</a:t>
            </a:r>
            <a:r>
              <a:rPr lang="en-US" sz="3200" dirty="0" smtClean="0"/>
              <a:t>  </a:t>
            </a:r>
            <a:r>
              <a:rPr lang="en-US" sz="3200" dirty="0" err="1" smtClean="0"/>
              <a:t>perhatiannya</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Definisi</a:t>
            </a:r>
            <a:endParaRPr lang="id-ID" dirty="0"/>
          </a:p>
        </p:txBody>
      </p:sp>
      <p:sp>
        <p:nvSpPr>
          <p:cNvPr id="3" name="Content Placeholder 2"/>
          <p:cNvSpPr>
            <a:spLocks noGrp="1"/>
          </p:cNvSpPr>
          <p:nvPr>
            <p:ph sz="quarter" idx="1"/>
          </p:nvPr>
        </p:nvSpPr>
        <p:spPr/>
        <p:txBody>
          <a:bodyPr>
            <a:normAutofit/>
          </a:bodyPr>
          <a:lstStyle/>
          <a:p>
            <a:pPr marL="0" indent="0">
              <a:buNone/>
            </a:pPr>
            <a:r>
              <a:rPr lang="id-ID" dirty="0" smtClean="0"/>
              <a:t>Rudi M Tambunan:</a:t>
            </a:r>
          </a:p>
          <a:p>
            <a:pPr marL="0" indent="0">
              <a:buNone/>
            </a:pPr>
            <a:r>
              <a:rPr lang="id-ID" dirty="0" smtClean="0"/>
              <a:t>SOP adalah </a:t>
            </a:r>
            <a:r>
              <a:rPr lang="id-ID" dirty="0" smtClean="0">
                <a:solidFill>
                  <a:srgbClr val="FF0000"/>
                </a:solidFill>
              </a:rPr>
              <a:t>pedoman yang berisi prosedur-prosedur operasional standar yang ada dalam suatu organisasi </a:t>
            </a:r>
            <a:r>
              <a:rPr lang="id-ID" dirty="0" smtClean="0"/>
              <a:t>yang digunakan untuk memastikan bahwa setiap keputusan, langkah, atau tindakan, dan penggunaan fasilitas pemrosesan dilaksanakan oleh orang-orang di dalam suatu organisasi, telah berjalan secara efektif, konsisten, standar, dan sistematis </a:t>
            </a:r>
            <a:endParaRPr lang="id-ID" dirty="0"/>
          </a:p>
        </p:txBody>
      </p:sp>
    </p:spTree>
    <p:extLst>
      <p:ext uri="{BB962C8B-B14F-4D97-AF65-F5344CB8AC3E}">
        <p14:creationId xmlns="" xmlns:p14="http://schemas.microsoft.com/office/powerpoint/2010/main" val="1214046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Untuk siapa SOP dibuat?</a:t>
            </a:r>
            <a:endParaRPr lang="id-ID" dirty="0"/>
          </a:p>
        </p:txBody>
      </p:sp>
      <p:sp>
        <p:nvSpPr>
          <p:cNvPr id="3" name="Content Placeholder 2"/>
          <p:cNvSpPr>
            <a:spLocks noGrp="1"/>
          </p:cNvSpPr>
          <p:nvPr>
            <p:ph sz="quarter" idx="1"/>
          </p:nvPr>
        </p:nvSpPr>
        <p:spPr/>
        <p:txBody>
          <a:bodyPr>
            <a:normAutofit/>
          </a:bodyPr>
          <a:lstStyle/>
          <a:p>
            <a:r>
              <a:rPr lang="id-ID" dirty="0"/>
              <a:t>SOP menjadi pedoman bagi para pelaksana pekerjaan. Ini bisa berarti para karyawan produksi, resepsionis, office boy, supir, staf administrasi di kantor, pabrik atau gudang, supervisor dan manager</a:t>
            </a:r>
            <a:br>
              <a:rPr lang="id-ID" dirty="0"/>
            </a:br>
            <a:r>
              <a:rPr lang="id-ID" dirty="0"/>
              <a:t/>
            </a:r>
            <a:br>
              <a:rPr lang="id-ID" dirty="0"/>
            </a:br>
            <a:r>
              <a:rPr lang="id-ID" dirty="0"/>
              <a:t>SOP akan berbeda untuk pekerjaan </a:t>
            </a:r>
            <a:r>
              <a:rPr lang="id-ID" dirty="0" smtClean="0"/>
              <a:t>yang </a:t>
            </a:r>
            <a:r>
              <a:rPr lang="id-ID" dirty="0"/>
              <a:t>dilakukan sendirian, untuk </a:t>
            </a:r>
            <a:r>
              <a:rPr lang="id-ID" dirty="0" smtClean="0"/>
              <a:t>pekerjaan yang </a:t>
            </a:r>
            <a:r>
              <a:rPr lang="id-ID" dirty="0"/>
              <a:t>dilakukan secara tim dan untuk pengawas pekerjaan tsb</a:t>
            </a:r>
          </a:p>
        </p:txBody>
      </p:sp>
    </p:spTree>
    <p:extLst>
      <p:ext uri="{BB962C8B-B14F-4D97-AF65-F5344CB8AC3E}">
        <p14:creationId xmlns="" xmlns:p14="http://schemas.microsoft.com/office/powerpoint/2010/main" val="1961021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Kapan SOP disusun?</a:t>
            </a:r>
            <a:endParaRPr lang="id-ID" dirty="0"/>
          </a:p>
        </p:txBody>
      </p:sp>
      <p:sp>
        <p:nvSpPr>
          <p:cNvPr id="3" name="Content Placeholder 2"/>
          <p:cNvSpPr>
            <a:spLocks noGrp="1"/>
          </p:cNvSpPr>
          <p:nvPr>
            <p:ph sz="quarter" idx="1"/>
          </p:nvPr>
        </p:nvSpPr>
        <p:spPr/>
        <p:txBody>
          <a:bodyPr>
            <a:normAutofit fontScale="92500" lnSpcReduction="10000"/>
          </a:bodyPr>
          <a:lstStyle/>
          <a:p>
            <a:pPr lvl="0"/>
            <a:r>
              <a:rPr lang="id-ID" dirty="0"/>
              <a:t>SOP harus sudah ada sebelum suatu pekerjaan dilakukan.</a:t>
            </a:r>
          </a:p>
          <a:p>
            <a:pPr lvl="0"/>
            <a:r>
              <a:rPr lang="id-ID" dirty="0"/>
              <a:t>SOP digunakan utk menilai apakah pekerjaan tsb sudah dilakukan dgn baik atau tidak.</a:t>
            </a:r>
          </a:p>
          <a:p>
            <a:pPr lvl="0"/>
            <a:r>
              <a:rPr lang="id-ID" dirty="0"/>
              <a:t>Uji SOP sebelum dijalankan, lakukan revisi setelah 1-2 bulan trial.</a:t>
            </a:r>
          </a:p>
          <a:p>
            <a:pPr lvl="0"/>
            <a:r>
              <a:rPr lang="id-ID" dirty="0"/>
              <a:t>Lakukan revisi jika ada perubahan langkah kerja yg bisa diakibatkan oleh adanya mesin baru, peralatan baru, tambahan pekerja, lokasi berbeda, dan semua yg mempengaruhi lingkungan kerja</a:t>
            </a:r>
          </a:p>
          <a:p>
            <a:r>
              <a:rPr lang="id-ID" dirty="0"/>
              <a:t>Mintakan masukan dari para pelaksana untuk menjadi bahan perbaikan SOP secara teratur</a:t>
            </a:r>
          </a:p>
        </p:txBody>
      </p:sp>
    </p:spTree>
    <p:extLst>
      <p:ext uri="{BB962C8B-B14F-4D97-AF65-F5344CB8AC3E}">
        <p14:creationId xmlns="" xmlns:p14="http://schemas.microsoft.com/office/powerpoint/2010/main" val="172732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Sepanjang apa SOP disusun?</a:t>
            </a:r>
            <a:endParaRPr lang="id-ID" dirty="0"/>
          </a:p>
        </p:txBody>
      </p:sp>
      <p:sp>
        <p:nvSpPr>
          <p:cNvPr id="3" name="Content Placeholder 2"/>
          <p:cNvSpPr>
            <a:spLocks noGrp="1"/>
          </p:cNvSpPr>
          <p:nvPr>
            <p:ph sz="quarter" idx="1"/>
          </p:nvPr>
        </p:nvSpPr>
        <p:spPr/>
        <p:txBody>
          <a:bodyPr>
            <a:normAutofit/>
          </a:bodyPr>
          <a:lstStyle/>
          <a:p>
            <a:pPr lvl="0"/>
            <a:r>
              <a:rPr lang="id-ID" dirty="0"/>
              <a:t>Tidak ada aturan yg membatasi panjang pendeknya SOP, karena SOP digunakan oleh berbagai macam orang untuk tujuan yg berbeda, dgn tetap harus lengkap dan akurat</a:t>
            </a:r>
          </a:p>
          <a:p>
            <a:r>
              <a:rPr lang="id-ID" dirty="0"/>
              <a:t>Walau demikian, SOP yg ringkas akan lebih memudahkan para pelaksana, dengan demikian sebuah prosedur kerja yg panjang bisa dibagi menjadi 2-3 SOP (seperti dipisah menjadi SOP Tahap Persiapan, SOP Tahap Pelaksanaan dan SOP Tahap Penyelesaian)</a:t>
            </a:r>
          </a:p>
        </p:txBody>
      </p:sp>
    </p:spTree>
    <p:extLst>
      <p:ext uri="{BB962C8B-B14F-4D97-AF65-F5344CB8AC3E}">
        <p14:creationId xmlns="" xmlns:p14="http://schemas.microsoft.com/office/powerpoint/2010/main" val="39315495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TotalTime>
  <Words>2061</Words>
  <Application>Microsoft Office PowerPoint</Application>
  <PresentationFormat>On-screen Show (4:3)</PresentationFormat>
  <Paragraphs>278</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Civic</vt:lpstr>
      <vt:lpstr>Standard Operating Procedures </vt:lpstr>
      <vt:lpstr>Istilah</vt:lpstr>
      <vt:lpstr>SOP </vt:lpstr>
      <vt:lpstr>SOP: asal usul</vt:lpstr>
      <vt:lpstr>Definisi</vt:lpstr>
      <vt:lpstr>Definisi</vt:lpstr>
      <vt:lpstr>Untuk siapa SOP dibuat?</vt:lpstr>
      <vt:lpstr>Kapan SOP disusun?</vt:lpstr>
      <vt:lpstr>Sepanjang apa SOP disusun?</vt:lpstr>
      <vt:lpstr>Siapa yang menyusun SOP?</vt:lpstr>
      <vt:lpstr>Persiapan SOP</vt:lpstr>
      <vt:lpstr>Jenis SOP </vt:lpstr>
      <vt:lpstr>Bentuk SOP </vt:lpstr>
      <vt:lpstr>Standard Operating Procedures:   Kedudukannya dalam Organisasi dan Manajemen </vt:lpstr>
      <vt:lpstr>Organisasi</vt:lpstr>
      <vt:lpstr>Tagline Organisasi ideal: (dari berbagai sumber)</vt:lpstr>
      <vt:lpstr>Tagline Continued:</vt:lpstr>
      <vt:lpstr>Aktivitas Operasional dan Manajemen dalam Organisasi untuk Mewujudkan Visi</vt:lpstr>
      <vt:lpstr>Faktor Essential Organisasi dalam penyusunan SOP</vt:lpstr>
      <vt:lpstr>Standard Operating Procedures:   dalam Kerangka Sistem Mutu </vt:lpstr>
      <vt:lpstr>Pengertian Mutu</vt:lpstr>
      <vt:lpstr>Tagline untuk Mutu</vt:lpstr>
      <vt:lpstr>Manajemen Mutu</vt:lpstr>
      <vt:lpstr>Sistem Mutu</vt:lpstr>
      <vt:lpstr>Dokumentasi dalam Sistem Mutu</vt:lpstr>
      <vt:lpstr>Tagline SOP dalam Mutu</vt:lpstr>
      <vt:lpstr>Slide 27</vt:lpstr>
      <vt:lpstr>Slide 28</vt:lpstr>
      <vt:lpstr>Menyusun SOP yang Efektif</vt:lpstr>
      <vt:lpstr>Pengertian Efektif dan Efisien (Drucker)</vt:lpstr>
      <vt:lpstr>SOP yang efektif adalah:</vt:lpstr>
      <vt:lpstr>7 Kriteria Manual SOP</vt:lpstr>
      <vt:lpstr>Spesifik</vt:lpstr>
      <vt:lpstr>Lengkap prosedur</vt:lpstr>
      <vt:lpstr>Jelas dan Mudah</vt:lpstr>
      <vt:lpstr>Layak Terap</vt:lpstr>
      <vt:lpstr>Controllable</vt:lpstr>
      <vt:lpstr>Layak Ubah</vt:lpstr>
      <vt:lpstr>Hambatan-hambatan dalam Penyusunan SOP</vt:lpstr>
      <vt:lpstr>Cont’d</vt:lpstr>
      <vt:lpstr>Tips</vt:lpstr>
      <vt:lpstr>Cont’d</vt:lpstr>
      <vt:lpstr>Cont’d</vt:lpstr>
      <vt:lpstr>Cont’d</vt:lpstr>
      <vt:lpstr>Cont’d</vt:lpstr>
      <vt:lpstr>Tingkat Rincian</vt:lpstr>
      <vt:lpstr>Format SOP</vt:lpstr>
      <vt:lpstr>Flowchart : diagram alir</vt:lpstr>
      <vt:lpstr>Flowchart : diagram alir</vt:lpstr>
      <vt:lpstr>Simbol-simbol: diagram alir </vt:lpstr>
      <vt:lpstr>Simbol,Bagan Arus Kegiatan Rincian prosedur</vt:lpstr>
      <vt:lpstr>Simbol Diagram Alir: Garis Penghubung</vt:lpstr>
      <vt:lpstr>Simbol Bagan Arus Penyimpanan</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Menyusun SOP yang Efektif</dc:title>
  <dc:creator>Pos</dc:creator>
  <cp:lastModifiedBy>cibeusi</cp:lastModifiedBy>
  <cp:revision>31</cp:revision>
  <dcterms:created xsi:type="dcterms:W3CDTF">2011-02-23T12:01:05Z</dcterms:created>
  <dcterms:modified xsi:type="dcterms:W3CDTF">2011-03-23T13:32:48Z</dcterms:modified>
</cp:coreProperties>
</file>