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8"/>
  </p:notesMasterIdLst>
  <p:handoutMasterIdLst>
    <p:handoutMasterId r:id="rId59"/>
  </p:handoutMasterIdLst>
  <p:sldIdLst>
    <p:sldId id="256" r:id="rId2"/>
    <p:sldId id="257" r:id="rId3"/>
    <p:sldId id="317" r:id="rId4"/>
    <p:sldId id="352" r:id="rId5"/>
    <p:sldId id="355" r:id="rId6"/>
    <p:sldId id="353" r:id="rId7"/>
    <p:sldId id="354" r:id="rId8"/>
    <p:sldId id="319" r:id="rId9"/>
    <p:sldId id="320" r:id="rId10"/>
    <p:sldId id="340" r:id="rId11"/>
    <p:sldId id="341" r:id="rId12"/>
    <p:sldId id="351" r:id="rId13"/>
    <p:sldId id="321" r:id="rId14"/>
    <p:sldId id="350" r:id="rId15"/>
    <p:sldId id="365" r:id="rId16"/>
    <p:sldId id="366" r:id="rId17"/>
    <p:sldId id="367" r:id="rId18"/>
    <p:sldId id="368" r:id="rId19"/>
    <p:sldId id="322" r:id="rId20"/>
    <p:sldId id="323" r:id="rId21"/>
    <p:sldId id="325" r:id="rId22"/>
    <p:sldId id="342" r:id="rId23"/>
    <p:sldId id="259" r:id="rId24"/>
    <p:sldId id="357" r:id="rId25"/>
    <p:sldId id="338" r:id="rId26"/>
    <p:sldId id="326" r:id="rId27"/>
    <p:sldId id="343" r:id="rId28"/>
    <p:sldId id="262" r:id="rId29"/>
    <p:sldId id="369" r:id="rId30"/>
    <p:sldId id="370" r:id="rId31"/>
    <p:sldId id="371" r:id="rId32"/>
    <p:sldId id="372" r:id="rId33"/>
    <p:sldId id="329" r:id="rId34"/>
    <p:sldId id="344" r:id="rId35"/>
    <p:sldId id="305" r:id="rId36"/>
    <p:sldId id="306" r:id="rId37"/>
    <p:sldId id="376" r:id="rId38"/>
    <p:sldId id="273" r:id="rId39"/>
    <p:sldId id="310" r:id="rId40"/>
    <p:sldId id="345" r:id="rId41"/>
    <p:sldId id="339" r:id="rId42"/>
    <p:sldId id="347" r:id="rId43"/>
    <p:sldId id="298" r:id="rId44"/>
    <p:sldId id="374" r:id="rId45"/>
    <p:sldId id="364" r:id="rId46"/>
    <p:sldId id="375" r:id="rId47"/>
    <p:sldId id="330" r:id="rId48"/>
    <p:sldId id="346" r:id="rId49"/>
    <p:sldId id="360" r:id="rId50"/>
    <p:sldId id="361" r:id="rId51"/>
    <p:sldId id="348" r:id="rId52"/>
    <p:sldId id="362" r:id="rId53"/>
    <p:sldId id="363" r:id="rId54"/>
    <p:sldId id="309" r:id="rId55"/>
    <p:sldId id="304" r:id="rId56"/>
    <p:sldId id="272"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8"/>
    <p:restoredTop sz="81071" autoAdjust="0"/>
  </p:normalViewPr>
  <p:slideViewPr>
    <p:cSldViewPr snapToGrid="0" snapToObjects="1">
      <p:cViewPr>
        <p:scale>
          <a:sx n="90" d="100"/>
          <a:sy n="90" d="100"/>
        </p:scale>
        <p:origin x="73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handoutMaster" Target="handoutMasters/handout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D9B69D-2C5C-2F45-8DD4-238B1CD81D22}" type="doc">
      <dgm:prSet loTypeId="urn:microsoft.com/office/officeart/2005/8/layout/chevron1" loCatId="" qsTypeId="urn:microsoft.com/office/officeart/2005/8/quickstyle/simple2" qsCatId="simple" csTypeId="urn:microsoft.com/office/officeart/2005/8/colors/colorful2" csCatId="colorful" phldr="1"/>
      <dgm:spPr/>
    </dgm:pt>
    <dgm:pt modelId="{F7ACD844-25BC-3B42-8EF6-45412ADDA0CE}">
      <dgm:prSet phldrT="[Text]"/>
      <dgm:spPr/>
      <dgm:t>
        <a:bodyPr/>
        <a:lstStyle/>
        <a:p>
          <a:r>
            <a:rPr lang="en-US" smtClean="0">
              <a:solidFill>
                <a:sysClr val="windowText" lastClr="000000"/>
              </a:solidFill>
            </a:rPr>
            <a:t>Task Parallel Program</a:t>
          </a:r>
          <a:endParaRPr lang="en-US" dirty="0">
            <a:solidFill>
              <a:sysClr val="windowText" lastClr="000000"/>
            </a:solidFill>
          </a:endParaRPr>
        </a:p>
      </dgm:t>
    </dgm:pt>
    <dgm:pt modelId="{56ADB01A-65EE-4642-AEE4-CDE93094F2C9}" type="parTrans" cxnId="{0F7BD387-4E62-7248-991A-A10469509830}">
      <dgm:prSet/>
      <dgm:spPr/>
      <dgm:t>
        <a:bodyPr/>
        <a:lstStyle/>
        <a:p>
          <a:endParaRPr lang="en-US">
            <a:solidFill>
              <a:sysClr val="windowText" lastClr="000000"/>
            </a:solidFill>
          </a:endParaRPr>
        </a:p>
      </dgm:t>
    </dgm:pt>
    <dgm:pt modelId="{E4F3088E-5FEA-7447-9423-7E7A94E1F8FA}" type="sibTrans" cxnId="{0F7BD387-4E62-7248-991A-A10469509830}">
      <dgm:prSet/>
      <dgm:spPr/>
      <dgm:t>
        <a:bodyPr/>
        <a:lstStyle/>
        <a:p>
          <a:endParaRPr lang="en-US">
            <a:solidFill>
              <a:sysClr val="windowText" lastClr="000000"/>
            </a:solidFill>
          </a:endParaRPr>
        </a:p>
      </dgm:t>
    </dgm:pt>
    <dgm:pt modelId="{871712E4-9D89-034D-AA7C-12F0EFB53DEB}">
      <dgm:prSet phldrT="[Text]"/>
      <dgm:spPr/>
      <dgm:t>
        <a:bodyPr/>
        <a:lstStyle/>
        <a:p>
          <a:r>
            <a:rPr lang="en-US" smtClean="0">
              <a:solidFill>
                <a:sysClr val="windowText" lastClr="000000"/>
              </a:solidFill>
            </a:rPr>
            <a:t>Runtime</a:t>
          </a:r>
          <a:endParaRPr lang="en-US" dirty="0">
            <a:solidFill>
              <a:sysClr val="windowText" lastClr="000000"/>
            </a:solidFill>
          </a:endParaRPr>
        </a:p>
      </dgm:t>
    </dgm:pt>
    <dgm:pt modelId="{0C1EED5E-451E-FF45-9ABE-1D1FC44EC6D7}" type="parTrans" cxnId="{8E2E4846-4ECB-6447-AC22-13B69379D22F}">
      <dgm:prSet/>
      <dgm:spPr/>
      <dgm:t>
        <a:bodyPr/>
        <a:lstStyle/>
        <a:p>
          <a:endParaRPr lang="en-US">
            <a:solidFill>
              <a:sysClr val="windowText" lastClr="000000"/>
            </a:solidFill>
          </a:endParaRPr>
        </a:p>
      </dgm:t>
    </dgm:pt>
    <dgm:pt modelId="{DCDF2F6C-8C67-8442-8EFB-EF69EC058A5F}" type="sibTrans" cxnId="{8E2E4846-4ECB-6447-AC22-13B69379D22F}">
      <dgm:prSet/>
      <dgm:spPr/>
      <dgm:t>
        <a:bodyPr/>
        <a:lstStyle/>
        <a:p>
          <a:endParaRPr lang="en-US">
            <a:solidFill>
              <a:sysClr val="windowText" lastClr="000000"/>
            </a:solidFill>
          </a:endParaRPr>
        </a:p>
      </dgm:t>
    </dgm:pt>
    <dgm:pt modelId="{4FB0CEB1-D881-D743-8503-FF6208107B97}">
      <dgm:prSet phldrT="[Text]"/>
      <dgm:spPr/>
      <dgm:t>
        <a:bodyPr/>
        <a:lstStyle/>
        <a:p>
          <a:r>
            <a:rPr lang="en-US" dirty="0" smtClean="0">
              <a:solidFill>
                <a:sysClr val="windowText" lastClr="000000"/>
              </a:solidFill>
            </a:rPr>
            <a:t>Build Computation Graph</a:t>
          </a:r>
          <a:endParaRPr lang="en-US" dirty="0">
            <a:solidFill>
              <a:sysClr val="windowText" lastClr="000000"/>
            </a:solidFill>
          </a:endParaRPr>
        </a:p>
      </dgm:t>
    </dgm:pt>
    <dgm:pt modelId="{A3AB9639-342E-4B4E-BC0F-D38118DB9AF9}" type="parTrans" cxnId="{487DA846-FD2F-D848-A6EB-0452D4814F9B}">
      <dgm:prSet/>
      <dgm:spPr/>
      <dgm:t>
        <a:bodyPr/>
        <a:lstStyle/>
        <a:p>
          <a:endParaRPr lang="en-US">
            <a:solidFill>
              <a:sysClr val="windowText" lastClr="000000"/>
            </a:solidFill>
          </a:endParaRPr>
        </a:p>
      </dgm:t>
    </dgm:pt>
    <dgm:pt modelId="{25B01FA7-EFF7-C742-B07A-E72A47F19BA0}" type="sibTrans" cxnId="{487DA846-FD2F-D848-A6EB-0452D4814F9B}">
      <dgm:prSet/>
      <dgm:spPr/>
      <dgm:t>
        <a:bodyPr/>
        <a:lstStyle/>
        <a:p>
          <a:endParaRPr lang="en-US">
            <a:solidFill>
              <a:sysClr val="windowText" lastClr="000000"/>
            </a:solidFill>
          </a:endParaRPr>
        </a:p>
      </dgm:t>
    </dgm:pt>
    <dgm:pt modelId="{65C842BC-6B9F-EA43-94E2-D95ED7C12A62}">
      <dgm:prSet/>
      <dgm:spPr/>
      <dgm:t>
        <a:bodyPr/>
        <a:lstStyle/>
        <a:p>
          <a:r>
            <a:rPr lang="en-US" dirty="0" smtClean="0">
              <a:solidFill>
                <a:sysClr val="windowText" lastClr="000000"/>
              </a:solidFill>
            </a:rPr>
            <a:t>Analyze Computation Graph</a:t>
          </a:r>
          <a:endParaRPr lang="en-US" dirty="0">
            <a:solidFill>
              <a:sysClr val="windowText" lastClr="000000"/>
            </a:solidFill>
          </a:endParaRPr>
        </a:p>
      </dgm:t>
    </dgm:pt>
    <dgm:pt modelId="{66AF16DD-5696-D24F-BD69-914AA860BB2C}" type="parTrans" cxnId="{C232DA27-9197-EC47-B017-F2A188A59668}">
      <dgm:prSet/>
      <dgm:spPr/>
      <dgm:t>
        <a:bodyPr/>
        <a:lstStyle/>
        <a:p>
          <a:endParaRPr lang="en-US">
            <a:solidFill>
              <a:sysClr val="windowText" lastClr="000000"/>
            </a:solidFill>
          </a:endParaRPr>
        </a:p>
      </dgm:t>
    </dgm:pt>
    <dgm:pt modelId="{FF13C96C-592E-8540-8876-C21DC91B9DA7}" type="sibTrans" cxnId="{C232DA27-9197-EC47-B017-F2A188A59668}">
      <dgm:prSet/>
      <dgm:spPr/>
      <dgm:t>
        <a:bodyPr/>
        <a:lstStyle/>
        <a:p>
          <a:endParaRPr lang="en-US">
            <a:solidFill>
              <a:sysClr val="windowText" lastClr="000000"/>
            </a:solidFill>
          </a:endParaRPr>
        </a:p>
      </dgm:t>
    </dgm:pt>
    <dgm:pt modelId="{2303D0B3-5AC1-9F4B-B3BD-C5666569229D}">
      <dgm:prSet/>
      <dgm:spPr/>
      <dgm:t>
        <a:bodyPr/>
        <a:lstStyle/>
        <a:p>
          <a:r>
            <a:rPr lang="en-US" dirty="0" smtClean="0">
              <a:solidFill>
                <a:sysClr val="windowText" lastClr="000000"/>
              </a:solidFill>
            </a:rPr>
            <a:t>Program - data race free?</a:t>
          </a:r>
          <a:endParaRPr lang="en-US" dirty="0">
            <a:solidFill>
              <a:sysClr val="windowText" lastClr="000000"/>
            </a:solidFill>
          </a:endParaRPr>
        </a:p>
      </dgm:t>
    </dgm:pt>
    <dgm:pt modelId="{9A53FD3A-CE55-7146-A5F5-45F612E6723C}" type="parTrans" cxnId="{F8E9EE7B-D21E-504D-BC3B-AFFD3199B059}">
      <dgm:prSet/>
      <dgm:spPr/>
      <dgm:t>
        <a:bodyPr/>
        <a:lstStyle/>
        <a:p>
          <a:endParaRPr lang="en-US">
            <a:solidFill>
              <a:sysClr val="windowText" lastClr="000000"/>
            </a:solidFill>
          </a:endParaRPr>
        </a:p>
      </dgm:t>
    </dgm:pt>
    <dgm:pt modelId="{2E04022D-964B-F44C-AF72-F0548B06F1A9}" type="sibTrans" cxnId="{F8E9EE7B-D21E-504D-BC3B-AFFD3199B059}">
      <dgm:prSet/>
      <dgm:spPr/>
      <dgm:t>
        <a:bodyPr/>
        <a:lstStyle/>
        <a:p>
          <a:endParaRPr lang="en-US">
            <a:solidFill>
              <a:sysClr val="windowText" lastClr="000000"/>
            </a:solidFill>
          </a:endParaRPr>
        </a:p>
      </dgm:t>
    </dgm:pt>
    <dgm:pt modelId="{31CB34EF-114A-B54A-92C7-4F40474E2695}" type="pres">
      <dgm:prSet presAssocID="{B9D9B69D-2C5C-2F45-8DD4-238B1CD81D22}" presName="Name0" presStyleCnt="0">
        <dgm:presLayoutVars>
          <dgm:dir/>
          <dgm:animLvl val="lvl"/>
          <dgm:resizeHandles val="exact"/>
        </dgm:presLayoutVars>
      </dgm:prSet>
      <dgm:spPr/>
    </dgm:pt>
    <dgm:pt modelId="{A7A87143-EA49-7947-ADC1-CB57246D502E}" type="pres">
      <dgm:prSet presAssocID="{F7ACD844-25BC-3B42-8EF6-45412ADDA0CE}" presName="parTxOnly" presStyleLbl="node1" presStyleIdx="0" presStyleCnt="5">
        <dgm:presLayoutVars>
          <dgm:chMax val="0"/>
          <dgm:chPref val="0"/>
          <dgm:bulletEnabled val="1"/>
        </dgm:presLayoutVars>
      </dgm:prSet>
      <dgm:spPr/>
      <dgm:t>
        <a:bodyPr/>
        <a:lstStyle/>
        <a:p>
          <a:endParaRPr lang="en-US"/>
        </a:p>
      </dgm:t>
    </dgm:pt>
    <dgm:pt modelId="{53B61917-26E5-E94D-AB22-801E59DA0DB7}" type="pres">
      <dgm:prSet presAssocID="{E4F3088E-5FEA-7447-9423-7E7A94E1F8FA}" presName="parTxOnlySpace" presStyleCnt="0"/>
      <dgm:spPr/>
    </dgm:pt>
    <dgm:pt modelId="{9096FEC3-B64A-F34A-A057-20E5B3BB42CC}" type="pres">
      <dgm:prSet presAssocID="{871712E4-9D89-034D-AA7C-12F0EFB53DEB}" presName="parTxOnly" presStyleLbl="node1" presStyleIdx="1" presStyleCnt="5">
        <dgm:presLayoutVars>
          <dgm:chMax val="0"/>
          <dgm:chPref val="0"/>
          <dgm:bulletEnabled val="1"/>
        </dgm:presLayoutVars>
      </dgm:prSet>
      <dgm:spPr/>
      <dgm:t>
        <a:bodyPr/>
        <a:lstStyle/>
        <a:p>
          <a:endParaRPr lang="en-US"/>
        </a:p>
      </dgm:t>
    </dgm:pt>
    <dgm:pt modelId="{61749485-5B8E-FD4A-BEB6-D1E475337F70}" type="pres">
      <dgm:prSet presAssocID="{DCDF2F6C-8C67-8442-8EFB-EF69EC058A5F}" presName="parTxOnlySpace" presStyleCnt="0"/>
      <dgm:spPr/>
    </dgm:pt>
    <dgm:pt modelId="{F5CA0015-FDF7-5F48-9818-70FD7A42D86D}" type="pres">
      <dgm:prSet presAssocID="{4FB0CEB1-D881-D743-8503-FF6208107B97}" presName="parTxOnly" presStyleLbl="node1" presStyleIdx="2" presStyleCnt="5">
        <dgm:presLayoutVars>
          <dgm:chMax val="0"/>
          <dgm:chPref val="0"/>
          <dgm:bulletEnabled val="1"/>
        </dgm:presLayoutVars>
      </dgm:prSet>
      <dgm:spPr/>
      <dgm:t>
        <a:bodyPr/>
        <a:lstStyle/>
        <a:p>
          <a:endParaRPr lang="en-US"/>
        </a:p>
      </dgm:t>
    </dgm:pt>
    <dgm:pt modelId="{E5A4D871-F2FB-2944-B1CC-1222D7686E02}" type="pres">
      <dgm:prSet presAssocID="{25B01FA7-EFF7-C742-B07A-E72A47F19BA0}" presName="parTxOnlySpace" presStyleCnt="0"/>
      <dgm:spPr/>
    </dgm:pt>
    <dgm:pt modelId="{9D8CAE0A-8594-9640-9CE9-118A18DD4A93}" type="pres">
      <dgm:prSet presAssocID="{65C842BC-6B9F-EA43-94E2-D95ED7C12A62}" presName="parTxOnly" presStyleLbl="node1" presStyleIdx="3" presStyleCnt="5">
        <dgm:presLayoutVars>
          <dgm:chMax val="0"/>
          <dgm:chPref val="0"/>
          <dgm:bulletEnabled val="1"/>
        </dgm:presLayoutVars>
      </dgm:prSet>
      <dgm:spPr/>
      <dgm:t>
        <a:bodyPr/>
        <a:lstStyle/>
        <a:p>
          <a:endParaRPr lang="en-US"/>
        </a:p>
      </dgm:t>
    </dgm:pt>
    <dgm:pt modelId="{1BA077A6-1757-3741-A321-0F1464FDF664}" type="pres">
      <dgm:prSet presAssocID="{FF13C96C-592E-8540-8876-C21DC91B9DA7}" presName="parTxOnlySpace" presStyleCnt="0"/>
      <dgm:spPr/>
    </dgm:pt>
    <dgm:pt modelId="{5E232D29-5329-8C48-BBFF-18E197596920}" type="pres">
      <dgm:prSet presAssocID="{2303D0B3-5AC1-9F4B-B3BD-C5666569229D}" presName="parTxOnly" presStyleLbl="node1" presStyleIdx="4" presStyleCnt="5">
        <dgm:presLayoutVars>
          <dgm:chMax val="0"/>
          <dgm:chPref val="0"/>
          <dgm:bulletEnabled val="1"/>
        </dgm:presLayoutVars>
      </dgm:prSet>
      <dgm:spPr/>
      <dgm:t>
        <a:bodyPr/>
        <a:lstStyle/>
        <a:p>
          <a:endParaRPr lang="en-US"/>
        </a:p>
      </dgm:t>
    </dgm:pt>
  </dgm:ptLst>
  <dgm:cxnLst>
    <dgm:cxn modelId="{00C0F190-CDA9-1F43-9BE4-9F4EE2A334F9}" type="presOf" srcId="{65C842BC-6B9F-EA43-94E2-D95ED7C12A62}" destId="{9D8CAE0A-8594-9640-9CE9-118A18DD4A93}" srcOrd="0" destOrd="0" presId="urn:microsoft.com/office/officeart/2005/8/layout/chevron1"/>
    <dgm:cxn modelId="{487DA846-FD2F-D848-A6EB-0452D4814F9B}" srcId="{B9D9B69D-2C5C-2F45-8DD4-238B1CD81D22}" destId="{4FB0CEB1-D881-D743-8503-FF6208107B97}" srcOrd="2" destOrd="0" parTransId="{A3AB9639-342E-4B4E-BC0F-D38118DB9AF9}" sibTransId="{25B01FA7-EFF7-C742-B07A-E72A47F19BA0}"/>
    <dgm:cxn modelId="{8E2E4846-4ECB-6447-AC22-13B69379D22F}" srcId="{B9D9B69D-2C5C-2F45-8DD4-238B1CD81D22}" destId="{871712E4-9D89-034D-AA7C-12F0EFB53DEB}" srcOrd="1" destOrd="0" parTransId="{0C1EED5E-451E-FF45-9ABE-1D1FC44EC6D7}" sibTransId="{DCDF2F6C-8C67-8442-8EFB-EF69EC058A5F}"/>
    <dgm:cxn modelId="{F4316C06-E5D5-C64D-9A38-CF78CD645CC4}" type="presOf" srcId="{B9D9B69D-2C5C-2F45-8DD4-238B1CD81D22}" destId="{31CB34EF-114A-B54A-92C7-4F40474E2695}" srcOrd="0" destOrd="0" presId="urn:microsoft.com/office/officeart/2005/8/layout/chevron1"/>
    <dgm:cxn modelId="{F8E9EE7B-D21E-504D-BC3B-AFFD3199B059}" srcId="{B9D9B69D-2C5C-2F45-8DD4-238B1CD81D22}" destId="{2303D0B3-5AC1-9F4B-B3BD-C5666569229D}" srcOrd="4" destOrd="0" parTransId="{9A53FD3A-CE55-7146-A5F5-45F612E6723C}" sibTransId="{2E04022D-964B-F44C-AF72-F0548B06F1A9}"/>
    <dgm:cxn modelId="{C232DA27-9197-EC47-B017-F2A188A59668}" srcId="{B9D9B69D-2C5C-2F45-8DD4-238B1CD81D22}" destId="{65C842BC-6B9F-EA43-94E2-D95ED7C12A62}" srcOrd="3" destOrd="0" parTransId="{66AF16DD-5696-D24F-BD69-914AA860BB2C}" sibTransId="{FF13C96C-592E-8540-8876-C21DC91B9DA7}"/>
    <dgm:cxn modelId="{19FA080B-F2E8-9D45-9B9A-7C63DC5CB8D6}" type="presOf" srcId="{871712E4-9D89-034D-AA7C-12F0EFB53DEB}" destId="{9096FEC3-B64A-F34A-A057-20E5B3BB42CC}" srcOrd="0" destOrd="0" presId="urn:microsoft.com/office/officeart/2005/8/layout/chevron1"/>
    <dgm:cxn modelId="{F326981D-2ECF-9F47-BCE1-DC1CD2B2002B}" type="presOf" srcId="{F7ACD844-25BC-3B42-8EF6-45412ADDA0CE}" destId="{A7A87143-EA49-7947-ADC1-CB57246D502E}" srcOrd="0" destOrd="0" presId="urn:microsoft.com/office/officeart/2005/8/layout/chevron1"/>
    <dgm:cxn modelId="{319BBF6C-5B34-4849-BE71-89F748A4AF99}" type="presOf" srcId="{2303D0B3-5AC1-9F4B-B3BD-C5666569229D}" destId="{5E232D29-5329-8C48-BBFF-18E197596920}" srcOrd="0" destOrd="0" presId="urn:microsoft.com/office/officeart/2005/8/layout/chevron1"/>
    <dgm:cxn modelId="{61C3B0D9-3A6D-2744-B7E3-CB433BC2BFB2}" type="presOf" srcId="{4FB0CEB1-D881-D743-8503-FF6208107B97}" destId="{F5CA0015-FDF7-5F48-9818-70FD7A42D86D}" srcOrd="0" destOrd="0" presId="urn:microsoft.com/office/officeart/2005/8/layout/chevron1"/>
    <dgm:cxn modelId="{0F7BD387-4E62-7248-991A-A10469509830}" srcId="{B9D9B69D-2C5C-2F45-8DD4-238B1CD81D22}" destId="{F7ACD844-25BC-3B42-8EF6-45412ADDA0CE}" srcOrd="0" destOrd="0" parTransId="{56ADB01A-65EE-4642-AEE4-CDE93094F2C9}" sibTransId="{E4F3088E-5FEA-7447-9423-7E7A94E1F8FA}"/>
    <dgm:cxn modelId="{44C8252E-2BFC-E946-A4DC-1518629DA94F}" type="presParOf" srcId="{31CB34EF-114A-B54A-92C7-4F40474E2695}" destId="{A7A87143-EA49-7947-ADC1-CB57246D502E}" srcOrd="0" destOrd="0" presId="urn:microsoft.com/office/officeart/2005/8/layout/chevron1"/>
    <dgm:cxn modelId="{C2155669-B63C-1445-A5D2-296365380CA5}" type="presParOf" srcId="{31CB34EF-114A-B54A-92C7-4F40474E2695}" destId="{53B61917-26E5-E94D-AB22-801E59DA0DB7}" srcOrd="1" destOrd="0" presId="urn:microsoft.com/office/officeart/2005/8/layout/chevron1"/>
    <dgm:cxn modelId="{00911585-75D7-C94A-B245-F84D8AEF6B5E}" type="presParOf" srcId="{31CB34EF-114A-B54A-92C7-4F40474E2695}" destId="{9096FEC3-B64A-F34A-A057-20E5B3BB42CC}" srcOrd="2" destOrd="0" presId="urn:microsoft.com/office/officeart/2005/8/layout/chevron1"/>
    <dgm:cxn modelId="{0229E5A0-FCF1-7F4C-8A17-01467FAE62F2}" type="presParOf" srcId="{31CB34EF-114A-B54A-92C7-4F40474E2695}" destId="{61749485-5B8E-FD4A-BEB6-D1E475337F70}" srcOrd="3" destOrd="0" presId="urn:microsoft.com/office/officeart/2005/8/layout/chevron1"/>
    <dgm:cxn modelId="{CCBB5897-B93B-8D46-B0C5-918077C6FD35}" type="presParOf" srcId="{31CB34EF-114A-B54A-92C7-4F40474E2695}" destId="{F5CA0015-FDF7-5F48-9818-70FD7A42D86D}" srcOrd="4" destOrd="0" presId="urn:microsoft.com/office/officeart/2005/8/layout/chevron1"/>
    <dgm:cxn modelId="{1CED25C3-F90F-5D44-856B-5C27F37E983D}" type="presParOf" srcId="{31CB34EF-114A-B54A-92C7-4F40474E2695}" destId="{E5A4D871-F2FB-2944-B1CC-1222D7686E02}" srcOrd="5" destOrd="0" presId="urn:microsoft.com/office/officeart/2005/8/layout/chevron1"/>
    <dgm:cxn modelId="{45DEF6D5-DE01-0445-AD76-91F849961E3A}" type="presParOf" srcId="{31CB34EF-114A-B54A-92C7-4F40474E2695}" destId="{9D8CAE0A-8594-9640-9CE9-118A18DD4A93}" srcOrd="6" destOrd="0" presId="urn:microsoft.com/office/officeart/2005/8/layout/chevron1"/>
    <dgm:cxn modelId="{D686FDB3-EF2A-E844-A622-E85FA1575CFF}" type="presParOf" srcId="{31CB34EF-114A-B54A-92C7-4F40474E2695}" destId="{1BA077A6-1757-3741-A321-0F1464FDF664}" srcOrd="7" destOrd="0" presId="urn:microsoft.com/office/officeart/2005/8/layout/chevron1"/>
    <dgm:cxn modelId="{D10A79D3-1E0A-FD49-9C51-9DC5A74EB0AE}" type="presParOf" srcId="{31CB34EF-114A-B54A-92C7-4F40474E2695}" destId="{5E232D29-5329-8C48-BBFF-18E197596920}"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D9B69D-2C5C-2F45-8DD4-238B1CD81D22}" type="doc">
      <dgm:prSet loTypeId="urn:microsoft.com/office/officeart/2005/8/layout/chevron1" loCatId="" qsTypeId="urn:microsoft.com/office/officeart/2005/8/quickstyle/simple2" qsCatId="simple" csTypeId="urn:microsoft.com/office/officeart/2005/8/colors/colorful2" csCatId="colorful" phldr="1"/>
      <dgm:spPr/>
    </dgm:pt>
    <dgm:pt modelId="{F7ACD844-25BC-3B42-8EF6-45412ADDA0CE}">
      <dgm:prSet phldrT="[Text]"/>
      <dgm:spPr/>
      <dgm:t>
        <a:bodyPr/>
        <a:lstStyle/>
        <a:p>
          <a:r>
            <a:rPr lang="en-US" smtClean="0">
              <a:solidFill>
                <a:sysClr val="windowText" lastClr="000000"/>
              </a:solidFill>
            </a:rPr>
            <a:t>Task Parallel Program</a:t>
          </a:r>
          <a:endParaRPr lang="en-US" dirty="0">
            <a:solidFill>
              <a:sysClr val="windowText" lastClr="000000"/>
            </a:solidFill>
          </a:endParaRPr>
        </a:p>
      </dgm:t>
    </dgm:pt>
    <dgm:pt modelId="{56ADB01A-65EE-4642-AEE4-CDE93094F2C9}" type="parTrans" cxnId="{0F7BD387-4E62-7248-991A-A10469509830}">
      <dgm:prSet/>
      <dgm:spPr/>
      <dgm:t>
        <a:bodyPr/>
        <a:lstStyle/>
        <a:p>
          <a:endParaRPr lang="en-US">
            <a:solidFill>
              <a:sysClr val="windowText" lastClr="000000"/>
            </a:solidFill>
          </a:endParaRPr>
        </a:p>
      </dgm:t>
    </dgm:pt>
    <dgm:pt modelId="{E4F3088E-5FEA-7447-9423-7E7A94E1F8FA}" type="sibTrans" cxnId="{0F7BD387-4E62-7248-991A-A10469509830}">
      <dgm:prSet/>
      <dgm:spPr/>
      <dgm:t>
        <a:bodyPr/>
        <a:lstStyle/>
        <a:p>
          <a:endParaRPr lang="en-US">
            <a:solidFill>
              <a:sysClr val="windowText" lastClr="000000"/>
            </a:solidFill>
          </a:endParaRPr>
        </a:p>
      </dgm:t>
    </dgm:pt>
    <dgm:pt modelId="{871712E4-9D89-034D-AA7C-12F0EFB53DEB}">
      <dgm:prSet phldrT="[Text]"/>
      <dgm:spPr>
        <a:ln>
          <a:solidFill>
            <a:schemeClr val="tx1"/>
          </a:solidFill>
        </a:ln>
      </dgm:spPr>
      <dgm:t>
        <a:bodyPr/>
        <a:lstStyle/>
        <a:p>
          <a:r>
            <a:rPr lang="en-US" smtClean="0">
              <a:solidFill>
                <a:sysClr val="windowText" lastClr="000000"/>
              </a:solidFill>
            </a:rPr>
            <a:t>Runtime</a:t>
          </a:r>
          <a:endParaRPr lang="en-US" dirty="0">
            <a:solidFill>
              <a:sysClr val="windowText" lastClr="000000"/>
            </a:solidFill>
          </a:endParaRPr>
        </a:p>
      </dgm:t>
    </dgm:pt>
    <dgm:pt modelId="{0C1EED5E-451E-FF45-9ABE-1D1FC44EC6D7}" type="parTrans" cxnId="{8E2E4846-4ECB-6447-AC22-13B69379D22F}">
      <dgm:prSet/>
      <dgm:spPr/>
      <dgm:t>
        <a:bodyPr/>
        <a:lstStyle/>
        <a:p>
          <a:endParaRPr lang="en-US">
            <a:solidFill>
              <a:sysClr val="windowText" lastClr="000000"/>
            </a:solidFill>
          </a:endParaRPr>
        </a:p>
      </dgm:t>
    </dgm:pt>
    <dgm:pt modelId="{DCDF2F6C-8C67-8442-8EFB-EF69EC058A5F}" type="sibTrans" cxnId="{8E2E4846-4ECB-6447-AC22-13B69379D22F}">
      <dgm:prSet/>
      <dgm:spPr/>
      <dgm:t>
        <a:bodyPr/>
        <a:lstStyle/>
        <a:p>
          <a:endParaRPr lang="en-US">
            <a:solidFill>
              <a:sysClr val="windowText" lastClr="000000"/>
            </a:solidFill>
          </a:endParaRPr>
        </a:p>
      </dgm:t>
    </dgm:pt>
    <dgm:pt modelId="{4FB0CEB1-D881-D743-8503-FF6208107B97}">
      <dgm:prSet phldrT="[Text]"/>
      <dgm:spPr>
        <a:ln>
          <a:solidFill>
            <a:schemeClr val="tx1"/>
          </a:solidFill>
        </a:ln>
      </dgm:spPr>
      <dgm:t>
        <a:bodyPr/>
        <a:lstStyle/>
        <a:p>
          <a:r>
            <a:rPr lang="en-US" dirty="0" smtClean="0">
              <a:solidFill>
                <a:sysClr val="windowText" lastClr="000000"/>
              </a:solidFill>
            </a:rPr>
            <a:t>Build Computation Graph</a:t>
          </a:r>
          <a:endParaRPr lang="en-US" dirty="0">
            <a:solidFill>
              <a:sysClr val="windowText" lastClr="000000"/>
            </a:solidFill>
          </a:endParaRPr>
        </a:p>
      </dgm:t>
    </dgm:pt>
    <dgm:pt modelId="{A3AB9639-342E-4B4E-BC0F-D38118DB9AF9}" type="parTrans" cxnId="{487DA846-FD2F-D848-A6EB-0452D4814F9B}">
      <dgm:prSet/>
      <dgm:spPr/>
      <dgm:t>
        <a:bodyPr/>
        <a:lstStyle/>
        <a:p>
          <a:endParaRPr lang="en-US">
            <a:solidFill>
              <a:sysClr val="windowText" lastClr="000000"/>
            </a:solidFill>
          </a:endParaRPr>
        </a:p>
      </dgm:t>
    </dgm:pt>
    <dgm:pt modelId="{25B01FA7-EFF7-C742-B07A-E72A47F19BA0}" type="sibTrans" cxnId="{487DA846-FD2F-D848-A6EB-0452D4814F9B}">
      <dgm:prSet/>
      <dgm:spPr/>
      <dgm:t>
        <a:bodyPr/>
        <a:lstStyle/>
        <a:p>
          <a:endParaRPr lang="en-US">
            <a:solidFill>
              <a:sysClr val="windowText" lastClr="000000"/>
            </a:solidFill>
          </a:endParaRPr>
        </a:p>
      </dgm:t>
    </dgm:pt>
    <dgm:pt modelId="{65C842BC-6B9F-EA43-94E2-D95ED7C12A62}">
      <dgm:prSet/>
      <dgm:spPr/>
      <dgm:t>
        <a:bodyPr/>
        <a:lstStyle/>
        <a:p>
          <a:r>
            <a:rPr lang="en-US" dirty="0" smtClean="0">
              <a:solidFill>
                <a:sysClr val="windowText" lastClr="000000"/>
              </a:solidFill>
            </a:rPr>
            <a:t>Analyze Computation Graph</a:t>
          </a:r>
          <a:endParaRPr lang="en-US" dirty="0">
            <a:solidFill>
              <a:sysClr val="windowText" lastClr="000000"/>
            </a:solidFill>
          </a:endParaRPr>
        </a:p>
      </dgm:t>
    </dgm:pt>
    <dgm:pt modelId="{66AF16DD-5696-D24F-BD69-914AA860BB2C}" type="parTrans" cxnId="{C232DA27-9197-EC47-B017-F2A188A59668}">
      <dgm:prSet/>
      <dgm:spPr/>
      <dgm:t>
        <a:bodyPr/>
        <a:lstStyle/>
        <a:p>
          <a:endParaRPr lang="en-US">
            <a:solidFill>
              <a:sysClr val="windowText" lastClr="000000"/>
            </a:solidFill>
          </a:endParaRPr>
        </a:p>
      </dgm:t>
    </dgm:pt>
    <dgm:pt modelId="{FF13C96C-592E-8540-8876-C21DC91B9DA7}" type="sibTrans" cxnId="{C232DA27-9197-EC47-B017-F2A188A59668}">
      <dgm:prSet/>
      <dgm:spPr/>
      <dgm:t>
        <a:bodyPr/>
        <a:lstStyle/>
        <a:p>
          <a:endParaRPr lang="en-US">
            <a:solidFill>
              <a:sysClr val="windowText" lastClr="000000"/>
            </a:solidFill>
          </a:endParaRPr>
        </a:p>
      </dgm:t>
    </dgm:pt>
    <dgm:pt modelId="{2303D0B3-5AC1-9F4B-B3BD-C5666569229D}">
      <dgm:prSet/>
      <dgm:spPr/>
      <dgm:t>
        <a:bodyPr/>
        <a:lstStyle/>
        <a:p>
          <a:r>
            <a:rPr lang="en-US" smtClean="0">
              <a:solidFill>
                <a:sysClr val="windowText" lastClr="000000"/>
              </a:solidFill>
            </a:rPr>
            <a:t>Program - data race free?</a:t>
          </a:r>
          <a:endParaRPr lang="en-US" dirty="0">
            <a:solidFill>
              <a:sysClr val="windowText" lastClr="000000"/>
            </a:solidFill>
          </a:endParaRPr>
        </a:p>
      </dgm:t>
    </dgm:pt>
    <dgm:pt modelId="{9A53FD3A-CE55-7146-A5F5-45F612E6723C}" type="parTrans" cxnId="{F8E9EE7B-D21E-504D-BC3B-AFFD3199B059}">
      <dgm:prSet/>
      <dgm:spPr/>
      <dgm:t>
        <a:bodyPr/>
        <a:lstStyle/>
        <a:p>
          <a:endParaRPr lang="en-US">
            <a:solidFill>
              <a:sysClr val="windowText" lastClr="000000"/>
            </a:solidFill>
          </a:endParaRPr>
        </a:p>
      </dgm:t>
    </dgm:pt>
    <dgm:pt modelId="{2E04022D-964B-F44C-AF72-F0548B06F1A9}" type="sibTrans" cxnId="{F8E9EE7B-D21E-504D-BC3B-AFFD3199B059}">
      <dgm:prSet/>
      <dgm:spPr/>
      <dgm:t>
        <a:bodyPr/>
        <a:lstStyle/>
        <a:p>
          <a:endParaRPr lang="en-US">
            <a:solidFill>
              <a:sysClr val="windowText" lastClr="000000"/>
            </a:solidFill>
          </a:endParaRPr>
        </a:p>
      </dgm:t>
    </dgm:pt>
    <dgm:pt modelId="{31CB34EF-114A-B54A-92C7-4F40474E2695}" type="pres">
      <dgm:prSet presAssocID="{B9D9B69D-2C5C-2F45-8DD4-238B1CD81D22}" presName="Name0" presStyleCnt="0">
        <dgm:presLayoutVars>
          <dgm:dir/>
          <dgm:animLvl val="lvl"/>
          <dgm:resizeHandles val="exact"/>
        </dgm:presLayoutVars>
      </dgm:prSet>
      <dgm:spPr/>
    </dgm:pt>
    <dgm:pt modelId="{A7A87143-EA49-7947-ADC1-CB57246D502E}" type="pres">
      <dgm:prSet presAssocID="{F7ACD844-25BC-3B42-8EF6-45412ADDA0CE}" presName="parTxOnly" presStyleLbl="node1" presStyleIdx="0" presStyleCnt="5">
        <dgm:presLayoutVars>
          <dgm:chMax val="0"/>
          <dgm:chPref val="0"/>
          <dgm:bulletEnabled val="1"/>
        </dgm:presLayoutVars>
      </dgm:prSet>
      <dgm:spPr/>
      <dgm:t>
        <a:bodyPr/>
        <a:lstStyle/>
        <a:p>
          <a:endParaRPr lang="en-US"/>
        </a:p>
      </dgm:t>
    </dgm:pt>
    <dgm:pt modelId="{53B61917-26E5-E94D-AB22-801E59DA0DB7}" type="pres">
      <dgm:prSet presAssocID="{E4F3088E-5FEA-7447-9423-7E7A94E1F8FA}" presName="parTxOnlySpace" presStyleCnt="0"/>
      <dgm:spPr/>
    </dgm:pt>
    <dgm:pt modelId="{9096FEC3-B64A-F34A-A057-20E5B3BB42CC}" type="pres">
      <dgm:prSet presAssocID="{871712E4-9D89-034D-AA7C-12F0EFB53DEB}" presName="parTxOnly" presStyleLbl="node1" presStyleIdx="1" presStyleCnt="5">
        <dgm:presLayoutVars>
          <dgm:chMax val="0"/>
          <dgm:chPref val="0"/>
          <dgm:bulletEnabled val="1"/>
        </dgm:presLayoutVars>
      </dgm:prSet>
      <dgm:spPr/>
      <dgm:t>
        <a:bodyPr/>
        <a:lstStyle/>
        <a:p>
          <a:endParaRPr lang="en-US"/>
        </a:p>
      </dgm:t>
    </dgm:pt>
    <dgm:pt modelId="{61749485-5B8E-FD4A-BEB6-D1E475337F70}" type="pres">
      <dgm:prSet presAssocID="{DCDF2F6C-8C67-8442-8EFB-EF69EC058A5F}" presName="parTxOnlySpace" presStyleCnt="0"/>
      <dgm:spPr/>
    </dgm:pt>
    <dgm:pt modelId="{F5CA0015-FDF7-5F48-9818-70FD7A42D86D}" type="pres">
      <dgm:prSet presAssocID="{4FB0CEB1-D881-D743-8503-FF6208107B97}" presName="parTxOnly" presStyleLbl="node1" presStyleIdx="2" presStyleCnt="5">
        <dgm:presLayoutVars>
          <dgm:chMax val="0"/>
          <dgm:chPref val="0"/>
          <dgm:bulletEnabled val="1"/>
        </dgm:presLayoutVars>
      </dgm:prSet>
      <dgm:spPr/>
      <dgm:t>
        <a:bodyPr/>
        <a:lstStyle/>
        <a:p>
          <a:endParaRPr lang="en-US"/>
        </a:p>
      </dgm:t>
    </dgm:pt>
    <dgm:pt modelId="{E5A4D871-F2FB-2944-B1CC-1222D7686E02}" type="pres">
      <dgm:prSet presAssocID="{25B01FA7-EFF7-C742-B07A-E72A47F19BA0}" presName="parTxOnlySpace" presStyleCnt="0"/>
      <dgm:spPr/>
    </dgm:pt>
    <dgm:pt modelId="{9D8CAE0A-8594-9640-9CE9-118A18DD4A93}" type="pres">
      <dgm:prSet presAssocID="{65C842BC-6B9F-EA43-94E2-D95ED7C12A62}" presName="parTxOnly" presStyleLbl="node1" presStyleIdx="3" presStyleCnt="5">
        <dgm:presLayoutVars>
          <dgm:chMax val="0"/>
          <dgm:chPref val="0"/>
          <dgm:bulletEnabled val="1"/>
        </dgm:presLayoutVars>
      </dgm:prSet>
      <dgm:spPr/>
      <dgm:t>
        <a:bodyPr/>
        <a:lstStyle/>
        <a:p>
          <a:endParaRPr lang="en-US"/>
        </a:p>
      </dgm:t>
    </dgm:pt>
    <dgm:pt modelId="{1BA077A6-1757-3741-A321-0F1464FDF664}" type="pres">
      <dgm:prSet presAssocID="{FF13C96C-592E-8540-8876-C21DC91B9DA7}" presName="parTxOnlySpace" presStyleCnt="0"/>
      <dgm:spPr/>
    </dgm:pt>
    <dgm:pt modelId="{5E232D29-5329-8C48-BBFF-18E197596920}" type="pres">
      <dgm:prSet presAssocID="{2303D0B3-5AC1-9F4B-B3BD-C5666569229D}" presName="parTxOnly" presStyleLbl="node1" presStyleIdx="4" presStyleCnt="5">
        <dgm:presLayoutVars>
          <dgm:chMax val="0"/>
          <dgm:chPref val="0"/>
          <dgm:bulletEnabled val="1"/>
        </dgm:presLayoutVars>
      </dgm:prSet>
      <dgm:spPr/>
      <dgm:t>
        <a:bodyPr/>
        <a:lstStyle/>
        <a:p>
          <a:endParaRPr lang="en-US"/>
        </a:p>
      </dgm:t>
    </dgm:pt>
  </dgm:ptLst>
  <dgm:cxnLst>
    <dgm:cxn modelId="{487DA846-FD2F-D848-A6EB-0452D4814F9B}" srcId="{B9D9B69D-2C5C-2F45-8DD4-238B1CD81D22}" destId="{4FB0CEB1-D881-D743-8503-FF6208107B97}" srcOrd="2" destOrd="0" parTransId="{A3AB9639-342E-4B4E-BC0F-D38118DB9AF9}" sibTransId="{25B01FA7-EFF7-C742-B07A-E72A47F19BA0}"/>
    <dgm:cxn modelId="{8830ABD1-4F30-2547-9281-ED441A8B38B5}" type="presOf" srcId="{871712E4-9D89-034D-AA7C-12F0EFB53DEB}" destId="{9096FEC3-B64A-F34A-A057-20E5B3BB42CC}" srcOrd="0" destOrd="0" presId="urn:microsoft.com/office/officeart/2005/8/layout/chevron1"/>
    <dgm:cxn modelId="{8DC49328-FFFB-8244-8D7A-39F66CC4449A}" type="presOf" srcId="{4FB0CEB1-D881-D743-8503-FF6208107B97}" destId="{F5CA0015-FDF7-5F48-9818-70FD7A42D86D}" srcOrd="0" destOrd="0" presId="urn:microsoft.com/office/officeart/2005/8/layout/chevron1"/>
    <dgm:cxn modelId="{E74B8461-1B80-D446-B328-1ADC4C7D1EEA}" type="presOf" srcId="{65C842BC-6B9F-EA43-94E2-D95ED7C12A62}" destId="{9D8CAE0A-8594-9640-9CE9-118A18DD4A93}" srcOrd="0" destOrd="0" presId="urn:microsoft.com/office/officeart/2005/8/layout/chevron1"/>
    <dgm:cxn modelId="{8E2E4846-4ECB-6447-AC22-13B69379D22F}" srcId="{B9D9B69D-2C5C-2F45-8DD4-238B1CD81D22}" destId="{871712E4-9D89-034D-AA7C-12F0EFB53DEB}" srcOrd="1" destOrd="0" parTransId="{0C1EED5E-451E-FF45-9ABE-1D1FC44EC6D7}" sibTransId="{DCDF2F6C-8C67-8442-8EFB-EF69EC058A5F}"/>
    <dgm:cxn modelId="{795285E1-02EF-B546-A303-272D56E4C03F}" type="presOf" srcId="{2303D0B3-5AC1-9F4B-B3BD-C5666569229D}" destId="{5E232D29-5329-8C48-BBFF-18E197596920}" srcOrd="0" destOrd="0" presId="urn:microsoft.com/office/officeart/2005/8/layout/chevron1"/>
    <dgm:cxn modelId="{947E336B-31E2-074C-930F-7F32E00D797B}" type="presOf" srcId="{B9D9B69D-2C5C-2F45-8DD4-238B1CD81D22}" destId="{31CB34EF-114A-B54A-92C7-4F40474E2695}" srcOrd="0" destOrd="0" presId="urn:microsoft.com/office/officeart/2005/8/layout/chevron1"/>
    <dgm:cxn modelId="{F8E9EE7B-D21E-504D-BC3B-AFFD3199B059}" srcId="{B9D9B69D-2C5C-2F45-8DD4-238B1CD81D22}" destId="{2303D0B3-5AC1-9F4B-B3BD-C5666569229D}" srcOrd="4" destOrd="0" parTransId="{9A53FD3A-CE55-7146-A5F5-45F612E6723C}" sibTransId="{2E04022D-964B-F44C-AF72-F0548B06F1A9}"/>
    <dgm:cxn modelId="{C232DA27-9197-EC47-B017-F2A188A59668}" srcId="{B9D9B69D-2C5C-2F45-8DD4-238B1CD81D22}" destId="{65C842BC-6B9F-EA43-94E2-D95ED7C12A62}" srcOrd="3" destOrd="0" parTransId="{66AF16DD-5696-D24F-BD69-914AA860BB2C}" sibTransId="{FF13C96C-592E-8540-8876-C21DC91B9DA7}"/>
    <dgm:cxn modelId="{77C4C8D6-9CA1-C043-998F-FB8D15B1AE00}" type="presOf" srcId="{F7ACD844-25BC-3B42-8EF6-45412ADDA0CE}" destId="{A7A87143-EA49-7947-ADC1-CB57246D502E}" srcOrd="0" destOrd="0" presId="urn:microsoft.com/office/officeart/2005/8/layout/chevron1"/>
    <dgm:cxn modelId="{0F7BD387-4E62-7248-991A-A10469509830}" srcId="{B9D9B69D-2C5C-2F45-8DD4-238B1CD81D22}" destId="{F7ACD844-25BC-3B42-8EF6-45412ADDA0CE}" srcOrd="0" destOrd="0" parTransId="{56ADB01A-65EE-4642-AEE4-CDE93094F2C9}" sibTransId="{E4F3088E-5FEA-7447-9423-7E7A94E1F8FA}"/>
    <dgm:cxn modelId="{18466C63-CC83-614C-8917-CCDEEDCE3145}" type="presParOf" srcId="{31CB34EF-114A-B54A-92C7-4F40474E2695}" destId="{A7A87143-EA49-7947-ADC1-CB57246D502E}" srcOrd="0" destOrd="0" presId="urn:microsoft.com/office/officeart/2005/8/layout/chevron1"/>
    <dgm:cxn modelId="{B0910FAD-95AA-4C46-9797-6E432D0C0C51}" type="presParOf" srcId="{31CB34EF-114A-B54A-92C7-4F40474E2695}" destId="{53B61917-26E5-E94D-AB22-801E59DA0DB7}" srcOrd="1" destOrd="0" presId="urn:microsoft.com/office/officeart/2005/8/layout/chevron1"/>
    <dgm:cxn modelId="{0DD5DA60-03B2-A544-BDDE-C0FC8D908E0F}" type="presParOf" srcId="{31CB34EF-114A-B54A-92C7-4F40474E2695}" destId="{9096FEC3-B64A-F34A-A057-20E5B3BB42CC}" srcOrd="2" destOrd="0" presId="urn:microsoft.com/office/officeart/2005/8/layout/chevron1"/>
    <dgm:cxn modelId="{FF411E44-09C6-8D4D-AE40-E6A8C21C68BD}" type="presParOf" srcId="{31CB34EF-114A-B54A-92C7-4F40474E2695}" destId="{61749485-5B8E-FD4A-BEB6-D1E475337F70}" srcOrd="3" destOrd="0" presId="urn:microsoft.com/office/officeart/2005/8/layout/chevron1"/>
    <dgm:cxn modelId="{4735FC48-53DD-D34D-9D56-4960C24BB751}" type="presParOf" srcId="{31CB34EF-114A-B54A-92C7-4F40474E2695}" destId="{F5CA0015-FDF7-5F48-9818-70FD7A42D86D}" srcOrd="4" destOrd="0" presId="urn:microsoft.com/office/officeart/2005/8/layout/chevron1"/>
    <dgm:cxn modelId="{F98E25E2-59E9-DD49-9558-19FC70CE2B20}" type="presParOf" srcId="{31CB34EF-114A-B54A-92C7-4F40474E2695}" destId="{E5A4D871-F2FB-2944-B1CC-1222D7686E02}" srcOrd="5" destOrd="0" presId="urn:microsoft.com/office/officeart/2005/8/layout/chevron1"/>
    <dgm:cxn modelId="{7F072268-BEA1-344C-AF12-4DDF93181068}" type="presParOf" srcId="{31CB34EF-114A-B54A-92C7-4F40474E2695}" destId="{9D8CAE0A-8594-9640-9CE9-118A18DD4A93}" srcOrd="6" destOrd="0" presId="urn:microsoft.com/office/officeart/2005/8/layout/chevron1"/>
    <dgm:cxn modelId="{897F2E95-8BF1-2447-A292-286FDF6277B8}" type="presParOf" srcId="{31CB34EF-114A-B54A-92C7-4F40474E2695}" destId="{1BA077A6-1757-3741-A321-0F1464FDF664}" srcOrd="7" destOrd="0" presId="urn:microsoft.com/office/officeart/2005/8/layout/chevron1"/>
    <dgm:cxn modelId="{F28E0F07-5AB5-0741-BBDD-F2CF81482FCB}" type="presParOf" srcId="{31CB34EF-114A-B54A-92C7-4F40474E2695}" destId="{5E232D29-5329-8C48-BBFF-18E197596920}"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D9B69D-2C5C-2F45-8DD4-238B1CD81D22}" type="doc">
      <dgm:prSet loTypeId="urn:microsoft.com/office/officeart/2005/8/layout/chevron1" loCatId="" qsTypeId="urn:microsoft.com/office/officeart/2005/8/quickstyle/simple2" qsCatId="simple" csTypeId="urn:microsoft.com/office/officeart/2005/8/colors/colorful2" csCatId="colorful" phldr="1"/>
      <dgm:spPr/>
    </dgm:pt>
    <dgm:pt modelId="{F7ACD844-25BC-3B42-8EF6-45412ADDA0CE}">
      <dgm:prSet phldrT="[Text]"/>
      <dgm:spPr/>
      <dgm:t>
        <a:bodyPr/>
        <a:lstStyle/>
        <a:p>
          <a:r>
            <a:rPr lang="en-US" smtClean="0">
              <a:solidFill>
                <a:sysClr val="windowText" lastClr="000000"/>
              </a:solidFill>
            </a:rPr>
            <a:t>Task Parallel Program</a:t>
          </a:r>
          <a:endParaRPr lang="en-US" dirty="0">
            <a:solidFill>
              <a:sysClr val="windowText" lastClr="000000"/>
            </a:solidFill>
          </a:endParaRPr>
        </a:p>
      </dgm:t>
    </dgm:pt>
    <dgm:pt modelId="{56ADB01A-65EE-4642-AEE4-CDE93094F2C9}" type="parTrans" cxnId="{0F7BD387-4E62-7248-991A-A10469509830}">
      <dgm:prSet/>
      <dgm:spPr/>
      <dgm:t>
        <a:bodyPr/>
        <a:lstStyle/>
        <a:p>
          <a:endParaRPr lang="en-US">
            <a:solidFill>
              <a:sysClr val="windowText" lastClr="000000"/>
            </a:solidFill>
          </a:endParaRPr>
        </a:p>
      </dgm:t>
    </dgm:pt>
    <dgm:pt modelId="{E4F3088E-5FEA-7447-9423-7E7A94E1F8FA}" type="sibTrans" cxnId="{0F7BD387-4E62-7248-991A-A10469509830}">
      <dgm:prSet/>
      <dgm:spPr/>
      <dgm:t>
        <a:bodyPr/>
        <a:lstStyle/>
        <a:p>
          <a:endParaRPr lang="en-US">
            <a:solidFill>
              <a:sysClr val="windowText" lastClr="000000"/>
            </a:solidFill>
          </a:endParaRPr>
        </a:p>
      </dgm:t>
    </dgm:pt>
    <dgm:pt modelId="{871712E4-9D89-034D-AA7C-12F0EFB53DEB}">
      <dgm:prSet phldrT="[Text]"/>
      <dgm:spPr/>
      <dgm:t>
        <a:bodyPr/>
        <a:lstStyle/>
        <a:p>
          <a:r>
            <a:rPr lang="en-US" smtClean="0">
              <a:solidFill>
                <a:sysClr val="windowText" lastClr="000000"/>
              </a:solidFill>
            </a:rPr>
            <a:t>Runtime</a:t>
          </a:r>
          <a:endParaRPr lang="en-US" dirty="0">
            <a:solidFill>
              <a:sysClr val="windowText" lastClr="000000"/>
            </a:solidFill>
          </a:endParaRPr>
        </a:p>
      </dgm:t>
    </dgm:pt>
    <dgm:pt modelId="{0C1EED5E-451E-FF45-9ABE-1D1FC44EC6D7}" type="parTrans" cxnId="{8E2E4846-4ECB-6447-AC22-13B69379D22F}">
      <dgm:prSet/>
      <dgm:spPr/>
      <dgm:t>
        <a:bodyPr/>
        <a:lstStyle/>
        <a:p>
          <a:endParaRPr lang="en-US">
            <a:solidFill>
              <a:sysClr val="windowText" lastClr="000000"/>
            </a:solidFill>
          </a:endParaRPr>
        </a:p>
      </dgm:t>
    </dgm:pt>
    <dgm:pt modelId="{DCDF2F6C-8C67-8442-8EFB-EF69EC058A5F}" type="sibTrans" cxnId="{8E2E4846-4ECB-6447-AC22-13B69379D22F}">
      <dgm:prSet/>
      <dgm:spPr/>
      <dgm:t>
        <a:bodyPr/>
        <a:lstStyle/>
        <a:p>
          <a:endParaRPr lang="en-US">
            <a:solidFill>
              <a:sysClr val="windowText" lastClr="000000"/>
            </a:solidFill>
          </a:endParaRPr>
        </a:p>
      </dgm:t>
    </dgm:pt>
    <dgm:pt modelId="{4FB0CEB1-D881-D743-8503-FF6208107B97}">
      <dgm:prSet phldrT="[Text]"/>
      <dgm:spPr/>
      <dgm:t>
        <a:bodyPr/>
        <a:lstStyle/>
        <a:p>
          <a:r>
            <a:rPr lang="en-US" smtClean="0">
              <a:solidFill>
                <a:sysClr val="windowText" lastClr="000000"/>
              </a:solidFill>
            </a:rPr>
            <a:t>Build Computation graph</a:t>
          </a:r>
          <a:endParaRPr lang="en-US" dirty="0">
            <a:solidFill>
              <a:sysClr val="windowText" lastClr="000000"/>
            </a:solidFill>
          </a:endParaRPr>
        </a:p>
      </dgm:t>
    </dgm:pt>
    <dgm:pt modelId="{A3AB9639-342E-4B4E-BC0F-D38118DB9AF9}" type="parTrans" cxnId="{487DA846-FD2F-D848-A6EB-0452D4814F9B}">
      <dgm:prSet/>
      <dgm:spPr/>
      <dgm:t>
        <a:bodyPr/>
        <a:lstStyle/>
        <a:p>
          <a:endParaRPr lang="en-US">
            <a:solidFill>
              <a:sysClr val="windowText" lastClr="000000"/>
            </a:solidFill>
          </a:endParaRPr>
        </a:p>
      </dgm:t>
    </dgm:pt>
    <dgm:pt modelId="{25B01FA7-EFF7-C742-B07A-E72A47F19BA0}" type="sibTrans" cxnId="{487DA846-FD2F-D848-A6EB-0452D4814F9B}">
      <dgm:prSet/>
      <dgm:spPr/>
      <dgm:t>
        <a:bodyPr/>
        <a:lstStyle/>
        <a:p>
          <a:endParaRPr lang="en-US">
            <a:solidFill>
              <a:sysClr val="windowText" lastClr="000000"/>
            </a:solidFill>
          </a:endParaRPr>
        </a:p>
      </dgm:t>
    </dgm:pt>
    <dgm:pt modelId="{65C842BC-6B9F-EA43-94E2-D95ED7C12A62}">
      <dgm:prSet/>
      <dgm:spPr/>
      <dgm:t>
        <a:bodyPr/>
        <a:lstStyle/>
        <a:p>
          <a:r>
            <a:rPr lang="en-US" dirty="0" smtClean="0">
              <a:solidFill>
                <a:sysClr val="windowText" lastClr="000000"/>
              </a:solidFill>
            </a:rPr>
            <a:t>Analyze Computation Graph</a:t>
          </a:r>
          <a:endParaRPr lang="en-US" dirty="0">
            <a:solidFill>
              <a:sysClr val="windowText" lastClr="000000"/>
            </a:solidFill>
          </a:endParaRPr>
        </a:p>
      </dgm:t>
    </dgm:pt>
    <dgm:pt modelId="{66AF16DD-5696-D24F-BD69-914AA860BB2C}" type="parTrans" cxnId="{C232DA27-9197-EC47-B017-F2A188A59668}">
      <dgm:prSet/>
      <dgm:spPr/>
      <dgm:t>
        <a:bodyPr/>
        <a:lstStyle/>
        <a:p>
          <a:endParaRPr lang="en-US">
            <a:solidFill>
              <a:sysClr val="windowText" lastClr="000000"/>
            </a:solidFill>
          </a:endParaRPr>
        </a:p>
      </dgm:t>
    </dgm:pt>
    <dgm:pt modelId="{FF13C96C-592E-8540-8876-C21DC91B9DA7}" type="sibTrans" cxnId="{C232DA27-9197-EC47-B017-F2A188A59668}">
      <dgm:prSet/>
      <dgm:spPr/>
      <dgm:t>
        <a:bodyPr/>
        <a:lstStyle/>
        <a:p>
          <a:endParaRPr lang="en-US">
            <a:solidFill>
              <a:sysClr val="windowText" lastClr="000000"/>
            </a:solidFill>
          </a:endParaRPr>
        </a:p>
      </dgm:t>
    </dgm:pt>
    <dgm:pt modelId="{2303D0B3-5AC1-9F4B-B3BD-C5666569229D}">
      <dgm:prSet/>
      <dgm:spPr/>
      <dgm:t>
        <a:bodyPr/>
        <a:lstStyle/>
        <a:p>
          <a:r>
            <a:rPr lang="en-US" dirty="0" smtClean="0">
              <a:solidFill>
                <a:sysClr val="windowText" lastClr="000000"/>
              </a:solidFill>
            </a:rPr>
            <a:t>Program - data race free?</a:t>
          </a:r>
          <a:endParaRPr lang="en-US" dirty="0">
            <a:solidFill>
              <a:sysClr val="windowText" lastClr="000000"/>
            </a:solidFill>
          </a:endParaRPr>
        </a:p>
      </dgm:t>
    </dgm:pt>
    <dgm:pt modelId="{9A53FD3A-CE55-7146-A5F5-45F612E6723C}" type="parTrans" cxnId="{F8E9EE7B-D21E-504D-BC3B-AFFD3199B059}">
      <dgm:prSet/>
      <dgm:spPr/>
      <dgm:t>
        <a:bodyPr/>
        <a:lstStyle/>
        <a:p>
          <a:endParaRPr lang="en-US">
            <a:solidFill>
              <a:sysClr val="windowText" lastClr="000000"/>
            </a:solidFill>
          </a:endParaRPr>
        </a:p>
      </dgm:t>
    </dgm:pt>
    <dgm:pt modelId="{2E04022D-964B-F44C-AF72-F0548B06F1A9}" type="sibTrans" cxnId="{F8E9EE7B-D21E-504D-BC3B-AFFD3199B059}">
      <dgm:prSet/>
      <dgm:spPr/>
      <dgm:t>
        <a:bodyPr/>
        <a:lstStyle/>
        <a:p>
          <a:endParaRPr lang="en-US">
            <a:solidFill>
              <a:sysClr val="windowText" lastClr="000000"/>
            </a:solidFill>
          </a:endParaRPr>
        </a:p>
      </dgm:t>
    </dgm:pt>
    <dgm:pt modelId="{31CB34EF-114A-B54A-92C7-4F40474E2695}" type="pres">
      <dgm:prSet presAssocID="{B9D9B69D-2C5C-2F45-8DD4-238B1CD81D22}" presName="Name0" presStyleCnt="0">
        <dgm:presLayoutVars>
          <dgm:dir/>
          <dgm:animLvl val="lvl"/>
          <dgm:resizeHandles val="exact"/>
        </dgm:presLayoutVars>
      </dgm:prSet>
      <dgm:spPr/>
    </dgm:pt>
    <dgm:pt modelId="{A7A87143-EA49-7947-ADC1-CB57246D502E}" type="pres">
      <dgm:prSet presAssocID="{F7ACD844-25BC-3B42-8EF6-45412ADDA0CE}" presName="parTxOnly" presStyleLbl="node1" presStyleIdx="0" presStyleCnt="5">
        <dgm:presLayoutVars>
          <dgm:chMax val="0"/>
          <dgm:chPref val="0"/>
          <dgm:bulletEnabled val="1"/>
        </dgm:presLayoutVars>
      </dgm:prSet>
      <dgm:spPr/>
      <dgm:t>
        <a:bodyPr/>
        <a:lstStyle/>
        <a:p>
          <a:endParaRPr lang="en-US"/>
        </a:p>
      </dgm:t>
    </dgm:pt>
    <dgm:pt modelId="{53B61917-26E5-E94D-AB22-801E59DA0DB7}" type="pres">
      <dgm:prSet presAssocID="{E4F3088E-5FEA-7447-9423-7E7A94E1F8FA}" presName="parTxOnlySpace" presStyleCnt="0"/>
      <dgm:spPr/>
    </dgm:pt>
    <dgm:pt modelId="{9096FEC3-B64A-F34A-A057-20E5B3BB42CC}" type="pres">
      <dgm:prSet presAssocID="{871712E4-9D89-034D-AA7C-12F0EFB53DEB}" presName="parTxOnly" presStyleLbl="node1" presStyleIdx="1" presStyleCnt="5">
        <dgm:presLayoutVars>
          <dgm:chMax val="0"/>
          <dgm:chPref val="0"/>
          <dgm:bulletEnabled val="1"/>
        </dgm:presLayoutVars>
      </dgm:prSet>
      <dgm:spPr/>
      <dgm:t>
        <a:bodyPr/>
        <a:lstStyle/>
        <a:p>
          <a:endParaRPr lang="en-US"/>
        </a:p>
      </dgm:t>
    </dgm:pt>
    <dgm:pt modelId="{61749485-5B8E-FD4A-BEB6-D1E475337F70}" type="pres">
      <dgm:prSet presAssocID="{DCDF2F6C-8C67-8442-8EFB-EF69EC058A5F}" presName="parTxOnlySpace" presStyleCnt="0"/>
      <dgm:spPr/>
    </dgm:pt>
    <dgm:pt modelId="{F5CA0015-FDF7-5F48-9818-70FD7A42D86D}" type="pres">
      <dgm:prSet presAssocID="{4FB0CEB1-D881-D743-8503-FF6208107B97}" presName="parTxOnly" presStyleLbl="node1" presStyleIdx="2" presStyleCnt="5">
        <dgm:presLayoutVars>
          <dgm:chMax val="0"/>
          <dgm:chPref val="0"/>
          <dgm:bulletEnabled val="1"/>
        </dgm:presLayoutVars>
      </dgm:prSet>
      <dgm:spPr/>
      <dgm:t>
        <a:bodyPr/>
        <a:lstStyle/>
        <a:p>
          <a:endParaRPr lang="en-US"/>
        </a:p>
      </dgm:t>
    </dgm:pt>
    <dgm:pt modelId="{E5A4D871-F2FB-2944-B1CC-1222D7686E02}" type="pres">
      <dgm:prSet presAssocID="{25B01FA7-EFF7-C742-B07A-E72A47F19BA0}" presName="parTxOnlySpace" presStyleCnt="0"/>
      <dgm:spPr/>
    </dgm:pt>
    <dgm:pt modelId="{9D8CAE0A-8594-9640-9CE9-118A18DD4A93}" type="pres">
      <dgm:prSet presAssocID="{65C842BC-6B9F-EA43-94E2-D95ED7C12A62}" presName="parTxOnly" presStyleLbl="node1" presStyleIdx="3" presStyleCnt="5">
        <dgm:presLayoutVars>
          <dgm:chMax val="0"/>
          <dgm:chPref val="0"/>
          <dgm:bulletEnabled val="1"/>
        </dgm:presLayoutVars>
      </dgm:prSet>
      <dgm:spPr/>
      <dgm:t>
        <a:bodyPr/>
        <a:lstStyle/>
        <a:p>
          <a:endParaRPr lang="en-US"/>
        </a:p>
      </dgm:t>
    </dgm:pt>
    <dgm:pt modelId="{1BA077A6-1757-3741-A321-0F1464FDF664}" type="pres">
      <dgm:prSet presAssocID="{FF13C96C-592E-8540-8876-C21DC91B9DA7}" presName="parTxOnlySpace" presStyleCnt="0"/>
      <dgm:spPr/>
    </dgm:pt>
    <dgm:pt modelId="{5E232D29-5329-8C48-BBFF-18E197596920}" type="pres">
      <dgm:prSet presAssocID="{2303D0B3-5AC1-9F4B-B3BD-C5666569229D}" presName="parTxOnly" presStyleLbl="node1" presStyleIdx="4" presStyleCnt="5">
        <dgm:presLayoutVars>
          <dgm:chMax val="0"/>
          <dgm:chPref val="0"/>
          <dgm:bulletEnabled val="1"/>
        </dgm:presLayoutVars>
      </dgm:prSet>
      <dgm:spPr/>
      <dgm:t>
        <a:bodyPr/>
        <a:lstStyle/>
        <a:p>
          <a:endParaRPr lang="en-US"/>
        </a:p>
      </dgm:t>
    </dgm:pt>
  </dgm:ptLst>
  <dgm:cxnLst>
    <dgm:cxn modelId="{559BA9E3-BA74-2B4D-9716-DDFB8E4827FB}" type="presOf" srcId="{B9D9B69D-2C5C-2F45-8DD4-238B1CD81D22}" destId="{31CB34EF-114A-B54A-92C7-4F40474E2695}" srcOrd="0" destOrd="0" presId="urn:microsoft.com/office/officeart/2005/8/layout/chevron1"/>
    <dgm:cxn modelId="{487DA846-FD2F-D848-A6EB-0452D4814F9B}" srcId="{B9D9B69D-2C5C-2F45-8DD4-238B1CD81D22}" destId="{4FB0CEB1-D881-D743-8503-FF6208107B97}" srcOrd="2" destOrd="0" parTransId="{A3AB9639-342E-4B4E-BC0F-D38118DB9AF9}" sibTransId="{25B01FA7-EFF7-C742-B07A-E72A47F19BA0}"/>
    <dgm:cxn modelId="{8E2E4846-4ECB-6447-AC22-13B69379D22F}" srcId="{B9D9B69D-2C5C-2F45-8DD4-238B1CD81D22}" destId="{871712E4-9D89-034D-AA7C-12F0EFB53DEB}" srcOrd="1" destOrd="0" parTransId="{0C1EED5E-451E-FF45-9ABE-1D1FC44EC6D7}" sibTransId="{DCDF2F6C-8C67-8442-8EFB-EF69EC058A5F}"/>
    <dgm:cxn modelId="{F8E9EE7B-D21E-504D-BC3B-AFFD3199B059}" srcId="{B9D9B69D-2C5C-2F45-8DD4-238B1CD81D22}" destId="{2303D0B3-5AC1-9F4B-B3BD-C5666569229D}" srcOrd="4" destOrd="0" parTransId="{9A53FD3A-CE55-7146-A5F5-45F612E6723C}" sibTransId="{2E04022D-964B-F44C-AF72-F0548B06F1A9}"/>
    <dgm:cxn modelId="{C232DA27-9197-EC47-B017-F2A188A59668}" srcId="{B9D9B69D-2C5C-2F45-8DD4-238B1CD81D22}" destId="{65C842BC-6B9F-EA43-94E2-D95ED7C12A62}" srcOrd="3" destOrd="0" parTransId="{66AF16DD-5696-D24F-BD69-914AA860BB2C}" sibTransId="{FF13C96C-592E-8540-8876-C21DC91B9DA7}"/>
    <dgm:cxn modelId="{428F0E0A-2943-7447-81FB-AA7D2BC9FC9C}" type="presOf" srcId="{4FB0CEB1-D881-D743-8503-FF6208107B97}" destId="{F5CA0015-FDF7-5F48-9818-70FD7A42D86D}" srcOrd="0" destOrd="0" presId="urn:microsoft.com/office/officeart/2005/8/layout/chevron1"/>
    <dgm:cxn modelId="{5C19BA60-DD22-D240-8681-EE639C2357F1}" type="presOf" srcId="{65C842BC-6B9F-EA43-94E2-D95ED7C12A62}" destId="{9D8CAE0A-8594-9640-9CE9-118A18DD4A93}" srcOrd="0" destOrd="0" presId="urn:microsoft.com/office/officeart/2005/8/layout/chevron1"/>
    <dgm:cxn modelId="{A9C6ECCF-337A-7C4C-B12D-39DDBBDAF2C8}" type="presOf" srcId="{871712E4-9D89-034D-AA7C-12F0EFB53DEB}" destId="{9096FEC3-B64A-F34A-A057-20E5B3BB42CC}" srcOrd="0" destOrd="0" presId="urn:microsoft.com/office/officeart/2005/8/layout/chevron1"/>
    <dgm:cxn modelId="{81843887-9F22-2F44-9AC9-817DE79933C8}" type="presOf" srcId="{2303D0B3-5AC1-9F4B-B3BD-C5666569229D}" destId="{5E232D29-5329-8C48-BBFF-18E197596920}" srcOrd="0" destOrd="0" presId="urn:microsoft.com/office/officeart/2005/8/layout/chevron1"/>
    <dgm:cxn modelId="{FC802166-2E14-6B46-B2FD-A8037F33187F}" type="presOf" srcId="{F7ACD844-25BC-3B42-8EF6-45412ADDA0CE}" destId="{A7A87143-EA49-7947-ADC1-CB57246D502E}" srcOrd="0" destOrd="0" presId="urn:microsoft.com/office/officeart/2005/8/layout/chevron1"/>
    <dgm:cxn modelId="{0F7BD387-4E62-7248-991A-A10469509830}" srcId="{B9D9B69D-2C5C-2F45-8DD4-238B1CD81D22}" destId="{F7ACD844-25BC-3B42-8EF6-45412ADDA0CE}" srcOrd="0" destOrd="0" parTransId="{56ADB01A-65EE-4642-AEE4-CDE93094F2C9}" sibTransId="{E4F3088E-5FEA-7447-9423-7E7A94E1F8FA}"/>
    <dgm:cxn modelId="{E1DCCCD8-647E-0640-A8BC-CBE604F60A50}" type="presParOf" srcId="{31CB34EF-114A-B54A-92C7-4F40474E2695}" destId="{A7A87143-EA49-7947-ADC1-CB57246D502E}" srcOrd="0" destOrd="0" presId="urn:microsoft.com/office/officeart/2005/8/layout/chevron1"/>
    <dgm:cxn modelId="{87053866-1E3A-1347-9252-C257F0DF0041}" type="presParOf" srcId="{31CB34EF-114A-B54A-92C7-4F40474E2695}" destId="{53B61917-26E5-E94D-AB22-801E59DA0DB7}" srcOrd="1" destOrd="0" presId="urn:microsoft.com/office/officeart/2005/8/layout/chevron1"/>
    <dgm:cxn modelId="{5C88DC94-BA5D-0042-8CA0-56CD32A169A0}" type="presParOf" srcId="{31CB34EF-114A-B54A-92C7-4F40474E2695}" destId="{9096FEC3-B64A-F34A-A057-20E5B3BB42CC}" srcOrd="2" destOrd="0" presId="urn:microsoft.com/office/officeart/2005/8/layout/chevron1"/>
    <dgm:cxn modelId="{5859DC6C-841C-C54E-9770-E0DE58C66C9C}" type="presParOf" srcId="{31CB34EF-114A-B54A-92C7-4F40474E2695}" destId="{61749485-5B8E-FD4A-BEB6-D1E475337F70}" srcOrd="3" destOrd="0" presId="urn:microsoft.com/office/officeart/2005/8/layout/chevron1"/>
    <dgm:cxn modelId="{5D5AFBA4-6D3E-2D4C-A6C1-09321FD14722}" type="presParOf" srcId="{31CB34EF-114A-B54A-92C7-4F40474E2695}" destId="{F5CA0015-FDF7-5F48-9818-70FD7A42D86D}" srcOrd="4" destOrd="0" presId="urn:microsoft.com/office/officeart/2005/8/layout/chevron1"/>
    <dgm:cxn modelId="{918A4FEF-E440-8B49-8554-C772D905674C}" type="presParOf" srcId="{31CB34EF-114A-B54A-92C7-4F40474E2695}" destId="{E5A4D871-F2FB-2944-B1CC-1222D7686E02}" srcOrd="5" destOrd="0" presId="urn:microsoft.com/office/officeart/2005/8/layout/chevron1"/>
    <dgm:cxn modelId="{0F826514-46AB-1647-877F-946E1D28EC26}" type="presParOf" srcId="{31CB34EF-114A-B54A-92C7-4F40474E2695}" destId="{9D8CAE0A-8594-9640-9CE9-118A18DD4A93}" srcOrd="6" destOrd="0" presId="urn:microsoft.com/office/officeart/2005/8/layout/chevron1"/>
    <dgm:cxn modelId="{A68CC0DC-792E-E44F-903C-18D52A99D8AB}" type="presParOf" srcId="{31CB34EF-114A-B54A-92C7-4F40474E2695}" destId="{1BA077A6-1757-3741-A321-0F1464FDF664}" srcOrd="7" destOrd="0" presId="urn:microsoft.com/office/officeart/2005/8/layout/chevron1"/>
    <dgm:cxn modelId="{1042F37F-D5C7-464C-A2D4-AEB3C6D40DC9}" type="presParOf" srcId="{31CB34EF-114A-B54A-92C7-4F40474E2695}" destId="{5E232D29-5329-8C48-BBFF-18E197596920}"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9D9B69D-2C5C-2F45-8DD4-238B1CD81D22}" type="doc">
      <dgm:prSet loTypeId="urn:microsoft.com/office/officeart/2005/8/layout/chevron1" loCatId="" qsTypeId="urn:microsoft.com/office/officeart/2005/8/quickstyle/simple2" qsCatId="simple" csTypeId="urn:microsoft.com/office/officeart/2005/8/colors/colorful2" csCatId="colorful" phldr="1"/>
      <dgm:spPr/>
    </dgm:pt>
    <dgm:pt modelId="{F7ACD844-25BC-3B42-8EF6-45412ADDA0CE}">
      <dgm:prSet phldrT="[Text]"/>
      <dgm:spPr/>
      <dgm:t>
        <a:bodyPr/>
        <a:lstStyle/>
        <a:p>
          <a:r>
            <a:rPr lang="en-US" smtClean="0">
              <a:solidFill>
                <a:sysClr val="windowText" lastClr="000000"/>
              </a:solidFill>
            </a:rPr>
            <a:t>Task Parallel Program</a:t>
          </a:r>
          <a:endParaRPr lang="en-US" dirty="0">
            <a:solidFill>
              <a:sysClr val="windowText" lastClr="000000"/>
            </a:solidFill>
          </a:endParaRPr>
        </a:p>
      </dgm:t>
    </dgm:pt>
    <dgm:pt modelId="{56ADB01A-65EE-4642-AEE4-CDE93094F2C9}" type="parTrans" cxnId="{0F7BD387-4E62-7248-991A-A10469509830}">
      <dgm:prSet/>
      <dgm:spPr/>
      <dgm:t>
        <a:bodyPr/>
        <a:lstStyle/>
        <a:p>
          <a:endParaRPr lang="en-US">
            <a:solidFill>
              <a:sysClr val="windowText" lastClr="000000"/>
            </a:solidFill>
          </a:endParaRPr>
        </a:p>
      </dgm:t>
    </dgm:pt>
    <dgm:pt modelId="{E4F3088E-5FEA-7447-9423-7E7A94E1F8FA}" type="sibTrans" cxnId="{0F7BD387-4E62-7248-991A-A10469509830}">
      <dgm:prSet/>
      <dgm:spPr/>
      <dgm:t>
        <a:bodyPr/>
        <a:lstStyle/>
        <a:p>
          <a:endParaRPr lang="en-US">
            <a:solidFill>
              <a:sysClr val="windowText" lastClr="000000"/>
            </a:solidFill>
          </a:endParaRPr>
        </a:p>
      </dgm:t>
    </dgm:pt>
    <dgm:pt modelId="{871712E4-9D89-034D-AA7C-12F0EFB53DEB}">
      <dgm:prSet phldrT="[Text]"/>
      <dgm:spPr/>
      <dgm:t>
        <a:bodyPr/>
        <a:lstStyle/>
        <a:p>
          <a:r>
            <a:rPr lang="en-US" smtClean="0">
              <a:solidFill>
                <a:sysClr val="windowText" lastClr="000000"/>
              </a:solidFill>
            </a:rPr>
            <a:t>Runtime</a:t>
          </a:r>
          <a:endParaRPr lang="en-US" dirty="0">
            <a:solidFill>
              <a:sysClr val="windowText" lastClr="000000"/>
            </a:solidFill>
          </a:endParaRPr>
        </a:p>
      </dgm:t>
    </dgm:pt>
    <dgm:pt modelId="{0C1EED5E-451E-FF45-9ABE-1D1FC44EC6D7}" type="parTrans" cxnId="{8E2E4846-4ECB-6447-AC22-13B69379D22F}">
      <dgm:prSet/>
      <dgm:spPr/>
      <dgm:t>
        <a:bodyPr/>
        <a:lstStyle/>
        <a:p>
          <a:endParaRPr lang="en-US">
            <a:solidFill>
              <a:sysClr val="windowText" lastClr="000000"/>
            </a:solidFill>
          </a:endParaRPr>
        </a:p>
      </dgm:t>
    </dgm:pt>
    <dgm:pt modelId="{DCDF2F6C-8C67-8442-8EFB-EF69EC058A5F}" type="sibTrans" cxnId="{8E2E4846-4ECB-6447-AC22-13B69379D22F}">
      <dgm:prSet/>
      <dgm:spPr/>
      <dgm:t>
        <a:bodyPr/>
        <a:lstStyle/>
        <a:p>
          <a:endParaRPr lang="en-US">
            <a:solidFill>
              <a:sysClr val="windowText" lastClr="000000"/>
            </a:solidFill>
          </a:endParaRPr>
        </a:p>
      </dgm:t>
    </dgm:pt>
    <dgm:pt modelId="{4FB0CEB1-D881-D743-8503-FF6208107B97}">
      <dgm:prSet phldrT="[Text]"/>
      <dgm:spPr/>
      <dgm:t>
        <a:bodyPr/>
        <a:lstStyle/>
        <a:p>
          <a:r>
            <a:rPr lang="en-US" smtClean="0">
              <a:solidFill>
                <a:sysClr val="windowText" lastClr="000000"/>
              </a:solidFill>
            </a:rPr>
            <a:t>Build Computation graph</a:t>
          </a:r>
          <a:endParaRPr lang="en-US" dirty="0">
            <a:solidFill>
              <a:sysClr val="windowText" lastClr="000000"/>
            </a:solidFill>
          </a:endParaRPr>
        </a:p>
      </dgm:t>
    </dgm:pt>
    <dgm:pt modelId="{A3AB9639-342E-4B4E-BC0F-D38118DB9AF9}" type="parTrans" cxnId="{487DA846-FD2F-D848-A6EB-0452D4814F9B}">
      <dgm:prSet/>
      <dgm:spPr/>
      <dgm:t>
        <a:bodyPr/>
        <a:lstStyle/>
        <a:p>
          <a:endParaRPr lang="en-US">
            <a:solidFill>
              <a:sysClr val="windowText" lastClr="000000"/>
            </a:solidFill>
          </a:endParaRPr>
        </a:p>
      </dgm:t>
    </dgm:pt>
    <dgm:pt modelId="{25B01FA7-EFF7-C742-B07A-E72A47F19BA0}" type="sibTrans" cxnId="{487DA846-FD2F-D848-A6EB-0452D4814F9B}">
      <dgm:prSet/>
      <dgm:spPr/>
      <dgm:t>
        <a:bodyPr/>
        <a:lstStyle/>
        <a:p>
          <a:endParaRPr lang="en-US">
            <a:solidFill>
              <a:sysClr val="windowText" lastClr="000000"/>
            </a:solidFill>
          </a:endParaRPr>
        </a:p>
      </dgm:t>
    </dgm:pt>
    <dgm:pt modelId="{65C842BC-6B9F-EA43-94E2-D95ED7C12A62}">
      <dgm:prSet/>
      <dgm:spPr>
        <a:ln>
          <a:solidFill>
            <a:schemeClr val="tx1"/>
          </a:solidFill>
        </a:ln>
      </dgm:spPr>
      <dgm:t>
        <a:bodyPr/>
        <a:lstStyle/>
        <a:p>
          <a:r>
            <a:rPr lang="en-US" dirty="0" smtClean="0">
              <a:solidFill>
                <a:sysClr val="windowText" lastClr="000000"/>
              </a:solidFill>
            </a:rPr>
            <a:t>Analyze Computation Graph</a:t>
          </a:r>
          <a:endParaRPr lang="en-US" dirty="0">
            <a:solidFill>
              <a:sysClr val="windowText" lastClr="000000"/>
            </a:solidFill>
          </a:endParaRPr>
        </a:p>
      </dgm:t>
    </dgm:pt>
    <dgm:pt modelId="{66AF16DD-5696-D24F-BD69-914AA860BB2C}" type="parTrans" cxnId="{C232DA27-9197-EC47-B017-F2A188A59668}">
      <dgm:prSet/>
      <dgm:spPr/>
      <dgm:t>
        <a:bodyPr/>
        <a:lstStyle/>
        <a:p>
          <a:endParaRPr lang="en-US">
            <a:solidFill>
              <a:sysClr val="windowText" lastClr="000000"/>
            </a:solidFill>
          </a:endParaRPr>
        </a:p>
      </dgm:t>
    </dgm:pt>
    <dgm:pt modelId="{FF13C96C-592E-8540-8876-C21DC91B9DA7}" type="sibTrans" cxnId="{C232DA27-9197-EC47-B017-F2A188A59668}">
      <dgm:prSet/>
      <dgm:spPr/>
      <dgm:t>
        <a:bodyPr/>
        <a:lstStyle/>
        <a:p>
          <a:endParaRPr lang="en-US">
            <a:solidFill>
              <a:sysClr val="windowText" lastClr="000000"/>
            </a:solidFill>
          </a:endParaRPr>
        </a:p>
      </dgm:t>
    </dgm:pt>
    <dgm:pt modelId="{2303D0B3-5AC1-9F4B-B3BD-C5666569229D}">
      <dgm:prSet/>
      <dgm:spPr>
        <a:ln>
          <a:solidFill>
            <a:schemeClr val="tx1"/>
          </a:solidFill>
        </a:ln>
      </dgm:spPr>
      <dgm:t>
        <a:bodyPr/>
        <a:lstStyle/>
        <a:p>
          <a:r>
            <a:rPr lang="en-US" dirty="0" smtClean="0">
              <a:solidFill>
                <a:sysClr val="windowText" lastClr="000000"/>
              </a:solidFill>
            </a:rPr>
            <a:t>Program - data race free?</a:t>
          </a:r>
          <a:endParaRPr lang="en-US" dirty="0">
            <a:solidFill>
              <a:sysClr val="windowText" lastClr="000000"/>
            </a:solidFill>
          </a:endParaRPr>
        </a:p>
      </dgm:t>
    </dgm:pt>
    <dgm:pt modelId="{9A53FD3A-CE55-7146-A5F5-45F612E6723C}" type="parTrans" cxnId="{F8E9EE7B-D21E-504D-BC3B-AFFD3199B059}">
      <dgm:prSet/>
      <dgm:spPr/>
      <dgm:t>
        <a:bodyPr/>
        <a:lstStyle/>
        <a:p>
          <a:endParaRPr lang="en-US">
            <a:solidFill>
              <a:sysClr val="windowText" lastClr="000000"/>
            </a:solidFill>
          </a:endParaRPr>
        </a:p>
      </dgm:t>
    </dgm:pt>
    <dgm:pt modelId="{2E04022D-964B-F44C-AF72-F0548B06F1A9}" type="sibTrans" cxnId="{F8E9EE7B-D21E-504D-BC3B-AFFD3199B059}">
      <dgm:prSet/>
      <dgm:spPr/>
      <dgm:t>
        <a:bodyPr/>
        <a:lstStyle/>
        <a:p>
          <a:endParaRPr lang="en-US">
            <a:solidFill>
              <a:sysClr val="windowText" lastClr="000000"/>
            </a:solidFill>
          </a:endParaRPr>
        </a:p>
      </dgm:t>
    </dgm:pt>
    <dgm:pt modelId="{31CB34EF-114A-B54A-92C7-4F40474E2695}" type="pres">
      <dgm:prSet presAssocID="{B9D9B69D-2C5C-2F45-8DD4-238B1CD81D22}" presName="Name0" presStyleCnt="0">
        <dgm:presLayoutVars>
          <dgm:dir/>
          <dgm:animLvl val="lvl"/>
          <dgm:resizeHandles val="exact"/>
        </dgm:presLayoutVars>
      </dgm:prSet>
      <dgm:spPr/>
    </dgm:pt>
    <dgm:pt modelId="{A7A87143-EA49-7947-ADC1-CB57246D502E}" type="pres">
      <dgm:prSet presAssocID="{F7ACD844-25BC-3B42-8EF6-45412ADDA0CE}" presName="parTxOnly" presStyleLbl="node1" presStyleIdx="0" presStyleCnt="5">
        <dgm:presLayoutVars>
          <dgm:chMax val="0"/>
          <dgm:chPref val="0"/>
          <dgm:bulletEnabled val="1"/>
        </dgm:presLayoutVars>
      </dgm:prSet>
      <dgm:spPr/>
      <dgm:t>
        <a:bodyPr/>
        <a:lstStyle/>
        <a:p>
          <a:endParaRPr lang="en-US"/>
        </a:p>
      </dgm:t>
    </dgm:pt>
    <dgm:pt modelId="{53B61917-26E5-E94D-AB22-801E59DA0DB7}" type="pres">
      <dgm:prSet presAssocID="{E4F3088E-5FEA-7447-9423-7E7A94E1F8FA}" presName="parTxOnlySpace" presStyleCnt="0"/>
      <dgm:spPr/>
    </dgm:pt>
    <dgm:pt modelId="{9096FEC3-B64A-F34A-A057-20E5B3BB42CC}" type="pres">
      <dgm:prSet presAssocID="{871712E4-9D89-034D-AA7C-12F0EFB53DEB}" presName="parTxOnly" presStyleLbl="node1" presStyleIdx="1" presStyleCnt="5">
        <dgm:presLayoutVars>
          <dgm:chMax val="0"/>
          <dgm:chPref val="0"/>
          <dgm:bulletEnabled val="1"/>
        </dgm:presLayoutVars>
      </dgm:prSet>
      <dgm:spPr/>
      <dgm:t>
        <a:bodyPr/>
        <a:lstStyle/>
        <a:p>
          <a:endParaRPr lang="en-US"/>
        </a:p>
      </dgm:t>
    </dgm:pt>
    <dgm:pt modelId="{61749485-5B8E-FD4A-BEB6-D1E475337F70}" type="pres">
      <dgm:prSet presAssocID="{DCDF2F6C-8C67-8442-8EFB-EF69EC058A5F}" presName="parTxOnlySpace" presStyleCnt="0"/>
      <dgm:spPr/>
    </dgm:pt>
    <dgm:pt modelId="{F5CA0015-FDF7-5F48-9818-70FD7A42D86D}" type="pres">
      <dgm:prSet presAssocID="{4FB0CEB1-D881-D743-8503-FF6208107B97}" presName="parTxOnly" presStyleLbl="node1" presStyleIdx="2" presStyleCnt="5">
        <dgm:presLayoutVars>
          <dgm:chMax val="0"/>
          <dgm:chPref val="0"/>
          <dgm:bulletEnabled val="1"/>
        </dgm:presLayoutVars>
      </dgm:prSet>
      <dgm:spPr/>
      <dgm:t>
        <a:bodyPr/>
        <a:lstStyle/>
        <a:p>
          <a:endParaRPr lang="en-US"/>
        </a:p>
      </dgm:t>
    </dgm:pt>
    <dgm:pt modelId="{E5A4D871-F2FB-2944-B1CC-1222D7686E02}" type="pres">
      <dgm:prSet presAssocID="{25B01FA7-EFF7-C742-B07A-E72A47F19BA0}" presName="parTxOnlySpace" presStyleCnt="0"/>
      <dgm:spPr/>
    </dgm:pt>
    <dgm:pt modelId="{9D8CAE0A-8594-9640-9CE9-118A18DD4A93}" type="pres">
      <dgm:prSet presAssocID="{65C842BC-6B9F-EA43-94E2-D95ED7C12A62}" presName="parTxOnly" presStyleLbl="node1" presStyleIdx="3" presStyleCnt="5">
        <dgm:presLayoutVars>
          <dgm:chMax val="0"/>
          <dgm:chPref val="0"/>
          <dgm:bulletEnabled val="1"/>
        </dgm:presLayoutVars>
      </dgm:prSet>
      <dgm:spPr/>
      <dgm:t>
        <a:bodyPr/>
        <a:lstStyle/>
        <a:p>
          <a:endParaRPr lang="en-US"/>
        </a:p>
      </dgm:t>
    </dgm:pt>
    <dgm:pt modelId="{1BA077A6-1757-3741-A321-0F1464FDF664}" type="pres">
      <dgm:prSet presAssocID="{FF13C96C-592E-8540-8876-C21DC91B9DA7}" presName="parTxOnlySpace" presStyleCnt="0"/>
      <dgm:spPr/>
    </dgm:pt>
    <dgm:pt modelId="{5E232D29-5329-8C48-BBFF-18E197596920}" type="pres">
      <dgm:prSet presAssocID="{2303D0B3-5AC1-9F4B-B3BD-C5666569229D}" presName="parTxOnly" presStyleLbl="node1" presStyleIdx="4" presStyleCnt="5">
        <dgm:presLayoutVars>
          <dgm:chMax val="0"/>
          <dgm:chPref val="0"/>
          <dgm:bulletEnabled val="1"/>
        </dgm:presLayoutVars>
      </dgm:prSet>
      <dgm:spPr/>
      <dgm:t>
        <a:bodyPr/>
        <a:lstStyle/>
        <a:p>
          <a:endParaRPr lang="en-US"/>
        </a:p>
      </dgm:t>
    </dgm:pt>
  </dgm:ptLst>
  <dgm:cxnLst>
    <dgm:cxn modelId="{F8E9EE7B-D21E-504D-BC3B-AFFD3199B059}" srcId="{B9D9B69D-2C5C-2F45-8DD4-238B1CD81D22}" destId="{2303D0B3-5AC1-9F4B-B3BD-C5666569229D}" srcOrd="4" destOrd="0" parTransId="{9A53FD3A-CE55-7146-A5F5-45F612E6723C}" sibTransId="{2E04022D-964B-F44C-AF72-F0548B06F1A9}"/>
    <dgm:cxn modelId="{C11B3886-C994-3B4F-8599-A710D2AE18DE}" type="presOf" srcId="{65C842BC-6B9F-EA43-94E2-D95ED7C12A62}" destId="{9D8CAE0A-8594-9640-9CE9-118A18DD4A93}" srcOrd="0" destOrd="0" presId="urn:microsoft.com/office/officeart/2005/8/layout/chevron1"/>
    <dgm:cxn modelId="{B6816C9D-D99E-4341-A4D9-8300C1E0626B}" type="presOf" srcId="{4FB0CEB1-D881-D743-8503-FF6208107B97}" destId="{F5CA0015-FDF7-5F48-9818-70FD7A42D86D}" srcOrd="0" destOrd="0" presId="urn:microsoft.com/office/officeart/2005/8/layout/chevron1"/>
    <dgm:cxn modelId="{5647DAA2-05DB-6742-A3BC-3838894096F0}" type="presOf" srcId="{2303D0B3-5AC1-9F4B-B3BD-C5666569229D}" destId="{5E232D29-5329-8C48-BBFF-18E197596920}" srcOrd="0" destOrd="0" presId="urn:microsoft.com/office/officeart/2005/8/layout/chevron1"/>
    <dgm:cxn modelId="{8E2E4846-4ECB-6447-AC22-13B69379D22F}" srcId="{B9D9B69D-2C5C-2F45-8DD4-238B1CD81D22}" destId="{871712E4-9D89-034D-AA7C-12F0EFB53DEB}" srcOrd="1" destOrd="0" parTransId="{0C1EED5E-451E-FF45-9ABE-1D1FC44EC6D7}" sibTransId="{DCDF2F6C-8C67-8442-8EFB-EF69EC058A5F}"/>
    <dgm:cxn modelId="{D46ED543-B105-9349-9207-3E469B223B03}" type="presOf" srcId="{B9D9B69D-2C5C-2F45-8DD4-238B1CD81D22}" destId="{31CB34EF-114A-B54A-92C7-4F40474E2695}" srcOrd="0" destOrd="0" presId="urn:microsoft.com/office/officeart/2005/8/layout/chevron1"/>
    <dgm:cxn modelId="{C232DA27-9197-EC47-B017-F2A188A59668}" srcId="{B9D9B69D-2C5C-2F45-8DD4-238B1CD81D22}" destId="{65C842BC-6B9F-EA43-94E2-D95ED7C12A62}" srcOrd="3" destOrd="0" parTransId="{66AF16DD-5696-D24F-BD69-914AA860BB2C}" sibTransId="{FF13C96C-592E-8540-8876-C21DC91B9DA7}"/>
    <dgm:cxn modelId="{0F7BD387-4E62-7248-991A-A10469509830}" srcId="{B9D9B69D-2C5C-2F45-8DD4-238B1CD81D22}" destId="{F7ACD844-25BC-3B42-8EF6-45412ADDA0CE}" srcOrd="0" destOrd="0" parTransId="{56ADB01A-65EE-4642-AEE4-CDE93094F2C9}" sibTransId="{E4F3088E-5FEA-7447-9423-7E7A94E1F8FA}"/>
    <dgm:cxn modelId="{E602E108-7CE8-6444-BD66-579BF6A7CFBC}" type="presOf" srcId="{F7ACD844-25BC-3B42-8EF6-45412ADDA0CE}" destId="{A7A87143-EA49-7947-ADC1-CB57246D502E}" srcOrd="0" destOrd="0" presId="urn:microsoft.com/office/officeart/2005/8/layout/chevron1"/>
    <dgm:cxn modelId="{9B79A5EA-80C1-E14C-973E-3C65544B4C4E}" type="presOf" srcId="{871712E4-9D89-034D-AA7C-12F0EFB53DEB}" destId="{9096FEC3-B64A-F34A-A057-20E5B3BB42CC}" srcOrd="0" destOrd="0" presId="urn:microsoft.com/office/officeart/2005/8/layout/chevron1"/>
    <dgm:cxn modelId="{487DA846-FD2F-D848-A6EB-0452D4814F9B}" srcId="{B9D9B69D-2C5C-2F45-8DD4-238B1CD81D22}" destId="{4FB0CEB1-D881-D743-8503-FF6208107B97}" srcOrd="2" destOrd="0" parTransId="{A3AB9639-342E-4B4E-BC0F-D38118DB9AF9}" sibTransId="{25B01FA7-EFF7-C742-B07A-E72A47F19BA0}"/>
    <dgm:cxn modelId="{007A6D24-0E9C-C746-B0DD-0569DE76C057}" type="presParOf" srcId="{31CB34EF-114A-B54A-92C7-4F40474E2695}" destId="{A7A87143-EA49-7947-ADC1-CB57246D502E}" srcOrd="0" destOrd="0" presId="urn:microsoft.com/office/officeart/2005/8/layout/chevron1"/>
    <dgm:cxn modelId="{8DA64833-ED3C-1546-A6FF-F488D7BB1266}" type="presParOf" srcId="{31CB34EF-114A-B54A-92C7-4F40474E2695}" destId="{53B61917-26E5-E94D-AB22-801E59DA0DB7}" srcOrd="1" destOrd="0" presId="urn:microsoft.com/office/officeart/2005/8/layout/chevron1"/>
    <dgm:cxn modelId="{CE476B8D-9736-AA4A-8DE1-B75BE4ED2591}" type="presParOf" srcId="{31CB34EF-114A-B54A-92C7-4F40474E2695}" destId="{9096FEC3-B64A-F34A-A057-20E5B3BB42CC}" srcOrd="2" destOrd="0" presId="urn:microsoft.com/office/officeart/2005/8/layout/chevron1"/>
    <dgm:cxn modelId="{A415056C-2925-D442-972B-7096EFABFDD3}" type="presParOf" srcId="{31CB34EF-114A-B54A-92C7-4F40474E2695}" destId="{61749485-5B8E-FD4A-BEB6-D1E475337F70}" srcOrd="3" destOrd="0" presId="urn:microsoft.com/office/officeart/2005/8/layout/chevron1"/>
    <dgm:cxn modelId="{E66179E1-2223-1C46-A6D2-ACFEF9E3FDFD}" type="presParOf" srcId="{31CB34EF-114A-B54A-92C7-4F40474E2695}" destId="{F5CA0015-FDF7-5F48-9818-70FD7A42D86D}" srcOrd="4" destOrd="0" presId="urn:microsoft.com/office/officeart/2005/8/layout/chevron1"/>
    <dgm:cxn modelId="{4D50E3B1-C59E-DC47-99E0-3B94AD05F9CB}" type="presParOf" srcId="{31CB34EF-114A-B54A-92C7-4F40474E2695}" destId="{E5A4D871-F2FB-2944-B1CC-1222D7686E02}" srcOrd="5" destOrd="0" presId="urn:microsoft.com/office/officeart/2005/8/layout/chevron1"/>
    <dgm:cxn modelId="{71CAF3D6-B184-0640-AFEB-93FAF7D63EDF}" type="presParOf" srcId="{31CB34EF-114A-B54A-92C7-4F40474E2695}" destId="{9D8CAE0A-8594-9640-9CE9-118A18DD4A93}" srcOrd="6" destOrd="0" presId="urn:microsoft.com/office/officeart/2005/8/layout/chevron1"/>
    <dgm:cxn modelId="{5E3D76E2-ED79-974B-861C-1633F335953F}" type="presParOf" srcId="{31CB34EF-114A-B54A-92C7-4F40474E2695}" destId="{1BA077A6-1757-3741-A321-0F1464FDF664}" srcOrd="7" destOrd="0" presId="urn:microsoft.com/office/officeart/2005/8/layout/chevron1"/>
    <dgm:cxn modelId="{9EEF0393-A26C-604A-BC41-CBCC1E9ACEC3}" type="presParOf" srcId="{31CB34EF-114A-B54A-92C7-4F40474E2695}" destId="{5E232D29-5329-8C48-BBFF-18E197596920}"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A87143-EA49-7947-ADC1-CB57246D502E}">
      <dsp:nvSpPr>
        <dsp:cNvPr id="0" name=""/>
        <dsp:cNvSpPr/>
      </dsp:nvSpPr>
      <dsp:spPr>
        <a:xfrm>
          <a:off x="2009" y="1905347"/>
          <a:ext cx="1788169" cy="715267"/>
        </a:xfrm>
        <a:prstGeom prst="chevron">
          <a:avLst/>
        </a:prstGeom>
        <a:solidFill>
          <a:schemeClr val="accent2">
            <a:hueOff val="0"/>
            <a:satOff val="0"/>
            <a:lumOff val="0"/>
            <a:alphaOff val="0"/>
          </a:schemeClr>
        </a:solidFill>
        <a:ln w="508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smtClean="0">
              <a:solidFill>
                <a:sysClr val="windowText" lastClr="000000"/>
              </a:solidFill>
            </a:rPr>
            <a:t>Task Parallel Program</a:t>
          </a:r>
          <a:endParaRPr lang="en-US" sz="1300" kern="1200" dirty="0">
            <a:solidFill>
              <a:sysClr val="windowText" lastClr="000000"/>
            </a:solidFill>
          </a:endParaRPr>
        </a:p>
      </dsp:txBody>
      <dsp:txXfrm>
        <a:off x="359643" y="1905347"/>
        <a:ext cx="1072902" cy="715267"/>
      </dsp:txXfrm>
    </dsp:sp>
    <dsp:sp modelId="{9096FEC3-B64A-F34A-A057-20E5B3BB42CC}">
      <dsp:nvSpPr>
        <dsp:cNvPr id="0" name=""/>
        <dsp:cNvSpPr/>
      </dsp:nvSpPr>
      <dsp:spPr>
        <a:xfrm>
          <a:off x="1611362" y="1905347"/>
          <a:ext cx="1788169" cy="715267"/>
        </a:xfrm>
        <a:prstGeom prst="chevron">
          <a:avLst/>
        </a:prstGeom>
        <a:solidFill>
          <a:schemeClr val="accent2">
            <a:hueOff val="-290291"/>
            <a:satOff val="6289"/>
            <a:lumOff val="-6324"/>
            <a:alphaOff val="0"/>
          </a:schemeClr>
        </a:solidFill>
        <a:ln w="508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smtClean="0">
              <a:solidFill>
                <a:sysClr val="windowText" lastClr="000000"/>
              </a:solidFill>
            </a:rPr>
            <a:t>Runtime</a:t>
          </a:r>
          <a:endParaRPr lang="en-US" sz="1300" kern="1200" dirty="0">
            <a:solidFill>
              <a:sysClr val="windowText" lastClr="000000"/>
            </a:solidFill>
          </a:endParaRPr>
        </a:p>
      </dsp:txBody>
      <dsp:txXfrm>
        <a:off x="1968996" y="1905347"/>
        <a:ext cx="1072902" cy="715267"/>
      </dsp:txXfrm>
    </dsp:sp>
    <dsp:sp modelId="{F5CA0015-FDF7-5F48-9818-70FD7A42D86D}">
      <dsp:nvSpPr>
        <dsp:cNvPr id="0" name=""/>
        <dsp:cNvSpPr/>
      </dsp:nvSpPr>
      <dsp:spPr>
        <a:xfrm>
          <a:off x="3220715" y="1905347"/>
          <a:ext cx="1788169" cy="715267"/>
        </a:xfrm>
        <a:prstGeom prst="chevron">
          <a:avLst/>
        </a:prstGeom>
        <a:solidFill>
          <a:schemeClr val="accent2">
            <a:hueOff val="-580582"/>
            <a:satOff val="12577"/>
            <a:lumOff val="-12648"/>
            <a:alphaOff val="0"/>
          </a:schemeClr>
        </a:solidFill>
        <a:ln w="508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ysClr val="windowText" lastClr="000000"/>
              </a:solidFill>
            </a:rPr>
            <a:t>Build Computation Graph</a:t>
          </a:r>
          <a:endParaRPr lang="en-US" sz="1300" kern="1200" dirty="0">
            <a:solidFill>
              <a:sysClr val="windowText" lastClr="000000"/>
            </a:solidFill>
          </a:endParaRPr>
        </a:p>
      </dsp:txBody>
      <dsp:txXfrm>
        <a:off x="3578349" y="1905347"/>
        <a:ext cx="1072902" cy="715267"/>
      </dsp:txXfrm>
    </dsp:sp>
    <dsp:sp modelId="{9D8CAE0A-8594-9640-9CE9-118A18DD4A93}">
      <dsp:nvSpPr>
        <dsp:cNvPr id="0" name=""/>
        <dsp:cNvSpPr/>
      </dsp:nvSpPr>
      <dsp:spPr>
        <a:xfrm>
          <a:off x="4830067" y="1905347"/>
          <a:ext cx="1788169" cy="715267"/>
        </a:xfrm>
        <a:prstGeom prst="chevron">
          <a:avLst/>
        </a:prstGeom>
        <a:solidFill>
          <a:schemeClr val="accent2">
            <a:hueOff val="-870874"/>
            <a:satOff val="18866"/>
            <a:lumOff val="-18972"/>
            <a:alphaOff val="0"/>
          </a:schemeClr>
        </a:solidFill>
        <a:ln w="508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ysClr val="windowText" lastClr="000000"/>
              </a:solidFill>
            </a:rPr>
            <a:t>Analyze Computation Graph</a:t>
          </a:r>
          <a:endParaRPr lang="en-US" sz="1300" kern="1200" dirty="0">
            <a:solidFill>
              <a:sysClr val="windowText" lastClr="000000"/>
            </a:solidFill>
          </a:endParaRPr>
        </a:p>
      </dsp:txBody>
      <dsp:txXfrm>
        <a:off x="5187701" y="1905347"/>
        <a:ext cx="1072902" cy="715267"/>
      </dsp:txXfrm>
    </dsp:sp>
    <dsp:sp modelId="{5E232D29-5329-8C48-BBFF-18E197596920}">
      <dsp:nvSpPr>
        <dsp:cNvPr id="0" name=""/>
        <dsp:cNvSpPr/>
      </dsp:nvSpPr>
      <dsp:spPr>
        <a:xfrm>
          <a:off x="6439420" y="1905347"/>
          <a:ext cx="1788169" cy="715267"/>
        </a:xfrm>
        <a:prstGeom prst="chevron">
          <a:avLst/>
        </a:prstGeom>
        <a:solidFill>
          <a:schemeClr val="accent2">
            <a:hueOff val="-1161165"/>
            <a:satOff val="25155"/>
            <a:lumOff val="-25296"/>
            <a:alphaOff val="0"/>
          </a:schemeClr>
        </a:solidFill>
        <a:ln w="508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ysClr val="windowText" lastClr="000000"/>
              </a:solidFill>
            </a:rPr>
            <a:t>Program - data race free?</a:t>
          </a:r>
          <a:endParaRPr lang="en-US" sz="1300" kern="1200" dirty="0">
            <a:solidFill>
              <a:sysClr val="windowText" lastClr="000000"/>
            </a:solidFill>
          </a:endParaRPr>
        </a:p>
      </dsp:txBody>
      <dsp:txXfrm>
        <a:off x="6797054" y="1905347"/>
        <a:ext cx="1072902" cy="7152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A87143-EA49-7947-ADC1-CB57246D502E}">
      <dsp:nvSpPr>
        <dsp:cNvPr id="0" name=""/>
        <dsp:cNvSpPr/>
      </dsp:nvSpPr>
      <dsp:spPr>
        <a:xfrm>
          <a:off x="2009" y="1905347"/>
          <a:ext cx="1788169" cy="715267"/>
        </a:xfrm>
        <a:prstGeom prst="chevron">
          <a:avLst/>
        </a:prstGeom>
        <a:solidFill>
          <a:schemeClr val="accent2">
            <a:hueOff val="0"/>
            <a:satOff val="0"/>
            <a:lumOff val="0"/>
            <a:alphaOff val="0"/>
          </a:schemeClr>
        </a:solidFill>
        <a:ln w="508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smtClean="0">
              <a:solidFill>
                <a:sysClr val="windowText" lastClr="000000"/>
              </a:solidFill>
            </a:rPr>
            <a:t>Task Parallel Program</a:t>
          </a:r>
          <a:endParaRPr lang="en-US" sz="1300" kern="1200" dirty="0">
            <a:solidFill>
              <a:sysClr val="windowText" lastClr="000000"/>
            </a:solidFill>
          </a:endParaRPr>
        </a:p>
      </dsp:txBody>
      <dsp:txXfrm>
        <a:off x="359643" y="1905347"/>
        <a:ext cx="1072902" cy="715267"/>
      </dsp:txXfrm>
    </dsp:sp>
    <dsp:sp modelId="{9096FEC3-B64A-F34A-A057-20E5B3BB42CC}">
      <dsp:nvSpPr>
        <dsp:cNvPr id="0" name=""/>
        <dsp:cNvSpPr/>
      </dsp:nvSpPr>
      <dsp:spPr>
        <a:xfrm>
          <a:off x="1611362" y="1905347"/>
          <a:ext cx="1788169" cy="715267"/>
        </a:xfrm>
        <a:prstGeom prst="chevron">
          <a:avLst/>
        </a:prstGeom>
        <a:solidFill>
          <a:schemeClr val="accent2">
            <a:hueOff val="-290291"/>
            <a:satOff val="6289"/>
            <a:lumOff val="-6324"/>
            <a:alphaOff val="0"/>
          </a:schemeClr>
        </a:solidFill>
        <a:ln w="50800" cap="flat" cmpd="sng" algn="ctr">
          <a:solidFill>
            <a:schemeClr val="tx1"/>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smtClean="0">
              <a:solidFill>
                <a:sysClr val="windowText" lastClr="000000"/>
              </a:solidFill>
            </a:rPr>
            <a:t>Runtime</a:t>
          </a:r>
          <a:endParaRPr lang="en-US" sz="1300" kern="1200" dirty="0">
            <a:solidFill>
              <a:sysClr val="windowText" lastClr="000000"/>
            </a:solidFill>
          </a:endParaRPr>
        </a:p>
      </dsp:txBody>
      <dsp:txXfrm>
        <a:off x="1968996" y="1905347"/>
        <a:ext cx="1072902" cy="715267"/>
      </dsp:txXfrm>
    </dsp:sp>
    <dsp:sp modelId="{F5CA0015-FDF7-5F48-9818-70FD7A42D86D}">
      <dsp:nvSpPr>
        <dsp:cNvPr id="0" name=""/>
        <dsp:cNvSpPr/>
      </dsp:nvSpPr>
      <dsp:spPr>
        <a:xfrm>
          <a:off x="3220715" y="1905347"/>
          <a:ext cx="1788169" cy="715267"/>
        </a:xfrm>
        <a:prstGeom prst="chevron">
          <a:avLst/>
        </a:prstGeom>
        <a:solidFill>
          <a:schemeClr val="accent2">
            <a:hueOff val="-580582"/>
            <a:satOff val="12577"/>
            <a:lumOff val="-12648"/>
            <a:alphaOff val="0"/>
          </a:schemeClr>
        </a:solidFill>
        <a:ln w="50800" cap="flat" cmpd="sng" algn="ctr">
          <a:solidFill>
            <a:schemeClr val="tx1"/>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ysClr val="windowText" lastClr="000000"/>
              </a:solidFill>
            </a:rPr>
            <a:t>Build Computation Graph</a:t>
          </a:r>
          <a:endParaRPr lang="en-US" sz="1300" kern="1200" dirty="0">
            <a:solidFill>
              <a:sysClr val="windowText" lastClr="000000"/>
            </a:solidFill>
          </a:endParaRPr>
        </a:p>
      </dsp:txBody>
      <dsp:txXfrm>
        <a:off x="3578349" y="1905347"/>
        <a:ext cx="1072902" cy="715267"/>
      </dsp:txXfrm>
    </dsp:sp>
    <dsp:sp modelId="{9D8CAE0A-8594-9640-9CE9-118A18DD4A93}">
      <dsp:nvSpPr>
        <dsp:cNvPr id="0" name=""/>
        <dsp:cNvSpPr/>
      </dsp:nvSpPr>
      <dsp:spPr>
        <a:xfrm>
          <a:off x="4830067" y="1905347"/>
          <a:ext cx="1788169" cy="715267"/>
        </a:xfrm>
        <a:prstGeom prst="chevron">
          <a:avLst/>
        </a:prstGeom>
        <a:solidFill>
          <a:schemeClr val="accent2">
            <a:hueOff val="-870874"/>
            <a:satOff val="18866"/>
            <a:lumOff val="-18972"/>
            <a:alphaOff val="0"/>
          </a:schemeClr>
        </a:solidFill>
        <a:ln w="508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ysClr val="windowText" lastClr="000000"/>
              </a:solidFill>
            </a:rPr>
            <a:t>Analyze Computation Graph</a:t>
          </a:r>
          <a:endParaRPr lang="en-US" sz="1300" kern="1200" dirty="0">
            <a:solidFill>
              <a:sysClr val="windowText" lastClr="000000"/>
            </a:solidFill>
          </a:endParaRPr>
        </a:p>
      </dsp:txBody>
      <dsp:txXfrm>
        <a:off x="5187701" y="1905347"/>
        <a:ext cx="1072902" cy="715267"/>
      </dsp:txXfrm>
    </dsp:sp>
    <dsp:sp modelId="{5E232D29-5329-8C48-BBFF-18E197596920}">
      <dsp:nvSpPr>
        <dsp:cNvPr id="0" name=""/>
        <dsp:cNvSpPr/>
      </dsp:nvSpPr>
      <dsp:spPr>
        <a:xfrm>
          <a:off x="6439420" y="1905347"/>
          <a:ext cx="1788169" cy="715267"/>
        </a:xfrm>
        <a:prstGeom prst="chevron">
          <a:avLst/>
        </a:prstGeom>
        <a:solidFill>
          <a:schemeClr val="accent2">
            <a:hueOff val="-1161165"/>
            <a:satOff val="25155"/>
            <a:lumOff val="-25296"/>
            <a:alphaOff val="0"/>
          </a:schemeClr>
        </a:solidFill>
        <a:ln w="508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smtClean="0">
              <a:solidFill>
                <a:sysClr val="windowText" lastClr="000000"/>
              </a:solidFill>
            </a:rPr>
            <a:t>Program - data race free?</a:t>
          </a:r>
          <a:endParaRPr lang="en-US" sz="1300" kern="1200" dirty="0">
            <a:solidFill>
              <a:sysClr val="windowText" lastClr="000000"/>
            </a:solidFill>
          </a:endParaRPr>
        </a:p>
      </dsp:txBody>
      <dsp:txXfrm>
        <a:off x="6797054" y="1905347"/>
        <a:ext cx="1072902" cy="7152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A87143-EA49-7947-ADC1-CB57246D502E}">
      <dsp:nvSpPr>
        <dsp:cNvPr id="0" name=""/>
        <dsp:cNvSpPr/>
      </dsp:nvSpPr>
      <dsp:spPr>
        <a:xfrm>
          <a:off x="2009" y="1905347"/>
          <a:ext cx="1788169" cy="715267"/>
        </a:xfrm>
        <a:prstGeom prst="chevron">
          <a:avLst/>
        </a:prstGeom>
        <a:solidFill>
          <a:schemeClr val="accent2">
            <a:hueOff val="0"/>
            <a:satOff val="0"/>
            <a:lumOff val="0"/>
            <a:alphaOff val="0"/>
          </a:schemeClr>
        </a:solidFill>
        <a:ln w="508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smtClean="0">
              <a:solidFill>
                <a:sysClr val="windowText" lastClr="000000"/>
              </a:solidFill>
            </a:rPr>
            <a:t>Task Parallel Program</a:t>
          </a:r>
          <a:endParaRPr lang="en-US" sz="1300" kern="1200" dirty="0">
            <a:solidFill>
              <a:sysClr val="windowText" lastClr="000000"/>
            </a:solidFill>
          </a:endParaRPr>
        </a:p>
      </dsp:txBody>
      <dsp:txXfrm>
        <a:off x="359643" y="1905347"/>
        <a:ext cx="1072902" cy="715267"/>
      </dsp:txXfrm>
    </dsp:sp>
    <dsp:sp modelId="{9096FEC3-B64A-F34A-A057-20E5B3BB42CC}">
      <dsp:nvSpPr>
        <dsp:cNvPr id="0" name=""/>
        <dsp:cNvSpPr/>
      </dsp:nvSpPr>
      <dsp:spPr>
        <a:xfrm>
          <a:off x="1611362" y="1905347"/>
          <a:ext cx="1788169" cy="715267"/>
        </a:xfrm>
        <a:prstGeom prst="chevron">
          <a:avLst/>
        </a:prstGeom>
        <a:solidFill>
          <a:schemeClr val="accent2">
            <a:hueOff val="-290291"/>
            <a:satOff val="6289"/>
            <a:lumOff val="-6324"/>
            <a:alphaOff val="0"/>
          </a:schemeClr>
        </a:solidFill>
        <a:ln w="508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smtClean="0">
              <a:solidFill>
                <a:sysClr val="windowText" lastClr="000000"/>
              </a:solidFill>
            </a:rPr>
            <a:t>Runtime</a:t>
          </a:r>
          <a:endParaRPr lang="en-US" sz="1300" kern="1200" dirty="0">
            <a:solidFill>
              <a:sysClr val="windowText" lastClr="000000"/>
            </a:solidFill>
          </a:endParaRPr>
        </a:p>
      </dsp:txBody>
      <dsp:txXfrm>
        <a:off x="1968996" y="1905347"/>
        <a:ext cx="1072902" cy="715267"/>
      </dsp:txXfrm>
    </dsp:sp>
    <dsp:sp modelId="{F5CA0015-FDF7-5F48-9818-70FD7A42D86D}">
      <dsp:nvSpPr>
        <dsp:cNvPr id="0" name=""/>
        <dsp:cNvSpPr/>
      </dsp:nvSpPr>
      <dsp:spPr>
        <a:xfrm>
          <a:off x="3220715" y="1905347"/>
          <a:ext cx="1788169" cy="715267"/>
        </a:xfrm>
        <a:prstGeom prst="chevron">
          <a:avLst/>
        </a:prstGeom>
        <a:solidFill>
          <a:schemeClr val="accent2">
            <a:hueOff val="-580582"/>
            <a:satOff val="12577"/>
            <a:lumOff val="-12648"/>
            <a:alphaOff val="0"/>
          </a:schemeClr>
        </a:solidFill>
        <a:ln w="508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smtClean="0">
              <a:solidFill>
                <a:sysClr val="windowText" lastClr="000000"/>
              </a:solidFill>
            </a:rPr>
            <a:t>Build Computation graph</a:t>
          </a:r>
          <a:endParaRPr lang="en-US" sz="1300" kern="1200" dirty="0">
            <a:solidFill>
              <a:sysClr val="windowText" lastClr="000000"/>
            </a:solidFill>
          </a:endParaRPr>
        </a:p>
      </dsp:txBody>
      <dsp:txXfrm>
        <a:off x="3578349" y="1905347"/>
        <a:ext cx="1072902" cy="715267"/>
      </dsp:txXfrm>
    </dsp:sp>
    <dsp:sp modelId="{9D8CAE0A-8594-9640-9CE9-118A18DD4A93}">
      <dsp:nvSpPr>
        <dsp:cNvPr id="0" name=""/>
        <dsp:cNvSpPr/>
      </dsp:nvSpPr>
      <dsp:spPr>
        <a:xfrm>
          <a:off x="4830067" y="1905347"/>
          <a:ext cx="1788169" cy="715267"/>
        </a:xfrm>
        <a:prstGeom prst="chevron">
          <a:avLst/>
        </a:prstGeom>
        <a:solidFill>
          <a:schemeClr val="accent2">
            <a:hueOff val="-870874"/>
            <a:satOff val="18866"/>
            <a:lumOff val="-18972"/>
            <a:alphaOff val="0"/>
          </a:schemeClr>
        </a:solidFill>
        <a:ln w="508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ysClr val="windowText" lastClr="000000"/>
              </a:solidFill>
            </a:rPr>
            <a:t>Analyze Computation Graph</a:t>
          </a:r>
          <a:endParaRPr lang="en-US" sz="1300" kern="1200" dirty="0">
            <a:solidFill>
              <a:sysClr val="windowText" lastClr="000000"/>
            </a:solidFill>
          </a:endParaRPr>
        </a:p>
      </dsp:txBody>
      <dsp:txXfrm>
        <a:off x="5187701" y="1905347"/>
        <a:ext cx="1072902" cy="715267"/>
      </dsp:txXfrm>
    </dsp:sp>
    <dsp:sp modelId="{5E232D29-5329-8C48-BBFF-18E197596920}">
      <dsp:nvSpPr>
        <dsp:cNvPr id="0" name=""/>
        <dsp:cNvSpPr/>
      </dsp:nvSpPr>
      <dsp:spPr>
        <a:xfrm>
          <a:off x="6439420" y="1905347"/>
          <a:ext cx="1788169" cy="715267"/>
        </a:xfrm>
        <a:prstGeom prst="chevron">
          <a:avLst/>
        </a:prstGeom>
        <a:solidFill>
          <a:schemeClr val="accent2">
            <a:hueOff val="-1161165"/>
            <a:satOff val="25155"/>
            <a:lumOff val="-25296"/>
            <a:alphaOff val="0"/>
          </a:schemeClr>
        </a:solidFill>
        <a:ln w="508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ysClr val="windowText" lastClr="000000"/>
              </a:solidFill>
            </a:rPr>
            <a:t>Program - data race free?</a:t>
          </a:r>
          <a:endParaRPr lang="en-US" sz="1300" kern="1200" dirty="0">
            <a:solidFill>
              <a:sysClr val="windowText" lastClr="000000"/>
            </a:solidFill>
          </a:endParaRPr>
        </a:p>
      </dsp:txBody>
      <dsp:txXfrm>
        <a:off x="6797054" y="1905347"/>
        <a:ext cx="1072902" cy="7152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A87143-EA49-7947-ADC1-CB57246D502E}">
      <dsp:nvSpPr>
        <dsp:cNvPr id="0" name=""/>
        <dsp:cNvSpPr/>
      </dsp:nvSpPr>
      <dsp:spPr>
        <a:xfrm>
          <a:off x="2009" y="1905347"/>
          <a:ext cx="1788169" cy="715267"/>
        </a:xfrm>
        <a:prstGeom prst="chevron">
          <a:avLst/>
        </a:prstGeom>
        <a:solidFill>
          <a:schemeClr val="accent2">
            <a:hueOff val="0"/>
            <a:satOff val="0"/>
            <a:lumOff val="0"/>
            <a:alphaOff val="0"/>
          </a:schemeClr>
        </a:solidFill>
        <a:ln w="508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smtClean="0">
              <a:solidFill>
                <a:sysClr val="windowText" lastClr="000000"/>
              </a:solidFill>
            </a:rPr>
            <a:t>Task Parallel Program</a:t>
          </a:r>
          <a:endParaRPr lang="en-US" sz="1300" kern="1200" dirty="0">
            <a:solidFill>
              <a:sysClr val="windowText" lastClr="000000"/>
            </a:solidFill>
          </a:endParaRPr>
        </a:p>
      </dsp:txBody>
      <dsp:txXfrm>
        <a:off x="359643" y="1905347"/>
        <a:ext cx="1072902" cy="715267"/>
      </dsp:txXfrm>
    </dsp:sp>
    <dsp:sp modelId="{9096FEC3-B64A-F34A-A057-20E5B3BB42CC}">
      <dsp:nvSpPr>
        <dsp:cNvPr id="0" name=""/>
        <dsp:cNvSpPr/>
      </dsp:nvSpPr>
      <dsp:spPr>
        <a:xfrm>
          <a:off x="1611362" y="1905347"/>
          <a:ext cx="1788169" cy="715267"/>
        </a:xfrm>
        <a:prstGeom prst="chevron">
          <a:avLst/>
        </a:prstGeom>
        <a:solidFill>
          <a:schemeClr val="accent2">
            <a:hueOff val="-290291"/>
            <a:satOff val="6289"/>
            <a:lumOff val="-6324"/>
            <a:alphaOff val="0"/>
          </a:schemeClr>
        </a:solidFill>
        <a:ln w="508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smtClean="0">
              <a:solidFill>
                <a:sysClr val="windowText" lastClr="000000"/>
              </a:solidFill>
            </a:rPr>
            <a:t>Runtime</a:t>
          </a:r>
          <a:endParaRPr lang="en-US" sz="1300" kern="1200" dirty="0">
            <a:solidFill>
              <a:sysClr val="windowText" lastClr="000000"/>
            </a:solidFill>
          </a:endParaRPr>
        </a:p>
      </dsp:txBody>
      <dsp:txXfrm>
        <a:off x="1968996" y="1905347"/>
        <a:ext cx="1072902" cy="715267"/>
      </dsp:txXfrm>
    </dsp:sp>
    <dsp:sp modelId="{F5CA0015-FDF7-5F48-9818-70FD7A42D86D}">
      <dsp:nvSpPr>
        <dsp:cNvPr id="0" name=""/>
        <dsp:cNvSpPr/>
      </dsp:nvSpPr>
      <dsp:spPr>
        <a:xfrm>
          <a:off x="3220715" y="1905347"/>
          <a:ext cx="1788169" cy="715267"/>
        </a:xfrm>
        <a:prstGeom prst="chevron">
          <a:avLst/>
        </a:prstGeom>
        <a:solidFill>
          <a:schemeClr val="accent2">
            <a:hueOff val="-580582"/>
            <a:satOff val="12577"/>
            <a:lumOff val="-12648"/>
            <a:alphaOff val="0"/>
          </a:schemeClr>
        </a:solidFill>
        <a:ln w="508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smtClean="0">
              <a:solidFill>
                <a:sysClr val="windowText" lastClr="000000"/>
              </a:solidFill>
            </a:rPr>
            <a:t>Build Computation graph</a:t>
          </a:r>
          <a:endParaRPr lang="en-US" sz="1300" kern="1200" dirty="0">
            <a:solidFill>
              <a:sysClr val="windowText" lastClr="000000"/>
            </a:solidFill>
          </a:endParaRPr>
        </a:p>
      </dsp:txBody>
      <dsp:txXfrm>
        <a:off x="3578349" y="1905347"/>
        <a:ext cx="1072902" cy="715267"/>
      </dsp:txXfrm>
    </dsp:sp>
    <dsp:sp modelId="{9D8CAE0A-8594-9640-9CE9-118A18DD4A93}">
      <dsp:nvSpPr>
        <dsp:cNvPr id="0" name=""/>
        <dsp:cNvSpPr/>
      </dsp:nvSpPr>
      <dsp:spPr>
        <a:xfrm>
          <a:off x="4830067" y="1905347"/>
          <a:ext cx="1788169" cy="715267"/>
        </a:xfrm>
        <a:prstGeom prst="chevron">
          <a:avLst/>
        </a:prstGeom>
        <a:solidFill>
          <a:schemeClr val="accent2">
            <a:hueOff val="-870874"/>
            <a:satOff val="18866"/>
            <a:lumOff val="-18972"/>
            <a:alphaOff val="0"/>
          </a:schemeClr>
        </a:solidFill>
        <a:ln w="50800" cap="flat" cmpd="sng" algn="ctr">
          <a:solidFill>
            <a:schemeClr val="tx1"/>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ysClr val="windowText" lastClr="000000"/>
              </a:solidFill>
            </a:rPr>
            <a:t>Analyze Computation Graph</a:t>
          </a:r>
          <a:endParaRPr lang="en-US" sz="1300" kern="1200" dirty="0">
            <a:solidFill>
              <a:sysClr val="windowText" lastClr="000000"/>
            </a:solidFill>
          </a:endParaRPr>
        </a:p>
      </dsp:txBody>
      <dsp:txXfrm>
        <a:off x="5187701" y="1905347"/>
        <a:ext cx="1072902" cy="715267"/>
      </dsp:txXfrm>
    </dsp:sp>
    <dsp:sp modelId="{5E232D29-5329-8C48-BBFF-18E197596920}">
      <dsp:nvSpPr>
        <dsp:cNvPr id="0" name=""/>
        <dsp:cNvSpPr/>
      </dsp:nvSpPr>
      <dsp:spPr>
        <a:xfrm>
          <a:off x="6439420" y="1905347"/>
          <a:ext cx="1788169" cy="715267"/>
        </a:xfrm>
        <a:prstGeom prst="chevron">
          <a:avLst/>
        </a:prstGeom>
        <a:solidFill>
          <a:schemeClr val="accent2">
            <a:hueOff val="-1161165"/>
            <a:satOff val="25155"/>
            <a:lumOff val="-25296"/>
            <a:alphaOff val="0"/>
          </a:schemeClr>
        </a:solidFill>
        <a:ln w="50800" cap="flat" cmpd="sng" algn="ctr">
          <a:solidFill>
            <a:schemeClr val="tx1"/>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solidFill>
                <a:sysClr val="windowText" lastClr="000000"/>
              </a:solidFill>
            </a:rPr>
            <a:t>Program - data race free?</a:t>
          </a:r>
          <a:endParaRPr lang="en-US" sz="1300" kern="1200" dirty="0">
            <a:solidFill>
              <a:sysClr val="windowText" lastClr="000000"/>
            </a:solidFill>
          </a:endParaRPr>
        </a:p>
      </dsp:txBody>
      <dsp:txXfrm>
        <a:off x="6797054" y="1905347"/>
        <a:ext cx="1072902" cy="71526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F857A74-ACAF-874D-BBC4-15B55D0FAF61}" type="datetimeFigureOut">
              <a:rPr lang="en-US" smtClean="0"/>
              <a:t>10/16/16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7C143C-81D6-3749-B589-A9B2F2E1A710}" type="slidenum">
              <a:rPr lang="en-US" smtClean="0"/>
              <a:t>‹#›</a:t>
            </a:fld>
            <a:endParaRPr lang="en-US"/>
          </a:p>
        </p:txBody>
      </p:sp>
    </p:spTree>
    <p:extLst>
      <p:ext uri="{BB962C8B-B14F-4D97-AF65-F5344CB8AC3E}">
        <p14:creationId xmlns:p14="http://schemas.microsoft.com/office/powerpoint/2010/main" val="11309703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B11751-B330-EB45-A495-E9209DC9FD14}" type="datetimeFigureOut">
              <a:rPr lang="en-US" smtClean="0"/>
              <a:t>10/16/16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19D770-0C08-5A4F-9654-7D76FF507B46}" type="slidenum">
              <a:rPr lang="en-US" smtClean="0"/>
              <a:t>‹#›</a:t>
            </a:fld>
            <a:endParaRPr lang="en-US"/>
          </a:p>
        </p:txBody>
      </p:sp>
    </p:spTree>
    <p:extLst>
      <p:ext uri="{BB962C8B-B14F-4D97-AF65-F5344CB8AC3E}">
        <p14:creationId xmlns:p14="http://schemas.microsoft.com/office/powerpoint/2010/main" val="322662784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19D770-0C08-5A4F-9654-7D76FF507B46}" type="slidenum">
              <a:rPr lang="en-US" smtClean="0"/>
              <a:t>2</a:t>
            </a:fld>
            <a:endParaRPr lang="en-US"/>
          </a:p>
        </p:txBody>
      </p:sp>
    </p:spTree>
    <p:extLst>
      <p:ext uri="{BB962C8B-B14F-4D97-AF65-F5344CB8AC3E}">
        <p14:creationId xmlns:p14="http://schemas.microsoft.com/office/powerpoint/2010/main" val="1783347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19D770-0C08-5A4F-9654-7D76FF507B46}" type="slidenum">
              <a:rPr lang="en-US" smtClean="0"/>
              <a:t>23</a:t>
            </a:fld>
            <a:endParaRPr lang="en-US"/>
          </a:p>
        </p:txBody>
      </p:sp>
    </p:spTree>
    <p:extLst>
      <p:ext uri="{BB962C8B-B14F-4D97-AF65-F5344CB8AC3E}">
        <p14:creationId xmlns:p14="http://schemas.microsoft.com/office/powerpoint/2010/main" val="2899282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19D770-0C08-5A4F-9654-7D76FF507B46}" type="slidenum">
              <a:rPr lang="en-US" smtClean="0"/>
              <a:t>24</a:t>
            </a:fld>
            <a:endParaRPr lang="en-US"/>
          </a:p>
        </p:txBody>
      </p:sp>
    </p:spTree>
    <p:extLst>
      <p:ext uri="{BB962C8B-B14F-4D97-AF65-F5344CB8AC3E}">
        <p14:creationId xmlns:p14="http://schemas.microsoft.com/office/powerpoint/2010/main" val="712013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19D770-0C08-5A4F-9654-7D76FF507B46}" type="slidenum">
              <a:rPr lang="en-US" smtClean="0"/>
              <a:t>27</a:t>
            </a:fld>
            <a:endParaRPr lang="en-US"/>
          </a:p>
        </p:txBody>
      </p:sp>
    </p:spTree>
    <p:extLst>
      <p:ext uri="{BB962C8B-B14F-4D97-AF65-F5344CB8AC3E}">
        <p14:creationId xmlns:p14="http://schemas.microsoft.com/office/powerpoint/2010/main" val="660792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smtClean="0">
                <a:solidFill>
                  <a:schemeClr val="tx1"/>
                </a:solidFill>
                <a:effectLst/>
                <a:latin typeface="+mn-lt"/>
                <a:ea typeface="+mn-ea"/>
                <a:cs typeface="+mn-cs"/>
              </a:rPr>
              <a:t>Complete</a:t>
            </a:r>
            <a:r>
              <a:rPr lang="en-US" sz="1200" i="1" kern="1200" dirty="0" smtClean="0">
                <a:solidFill>
                  <a:schemeClr val="tx1"/>
                </a:solidFill>
                <a:effectLst/>
                <a:latin typeface="+mn-lt"/>
                <a:ea typeface="+mn-ea"/>
                <a:cs typeface="+mn-cs"/>
              </a:rPr>
              <a:t>: A data race detection algorithm is complete if it does not report data races in programs that are data race free. </a:t>
            </a:r>
            <a:endParaRPr lang="en-US" dirty="0" smtClean="0"/>
          </a:p>
          <a:p>
            <a:r>
              <a:rPr lang="en-US" sz="1200" kern="1200" dirty="0" smtClean="0">
                <a:solidFill>
                  <a:schemeClr val="tx1"/>
                </a:solidFill>
                <a:effectLst/>
                <a:latin typeface="+mn-lt"/>
                <a:ea typeface="+mn-ea"/>
                <a:cs typeface="+mn-cs"/>
              </a:rPr>
              <a:t>A complete algorithm may accept programs as data race free when in fact they have data races. It may over-approximate the set of data race free programs. </a:t>
            </a:r>
          </a:p>
          <a:p>
            <a:endParaRPr lang="en-US" sz="120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Sound: </a:t>
            </a:r>
            <a:r>
              <a:rPr lang="en-US" sz="1200" i="1" kern="1200" dirty="0" smtClean="0">
                <a:solidFill>
                  <a:schemeClr val="tx1"/>
                </a:solidFill>
                <a:effectLst/>
                <a:latin typeface="+mn-lt"/>
                <a:ea typeface="+mn-ea"/>
                <a:cs typeface="+mn-cs"/>
              </a:rPr>
              <a:t>A data race detection algorithm is sound if it does not miss any data race in a program for a given input. </a:t>
            </a:r>
            <a:endParaRPr lang="en-US" dirty="0" smtClean="0"/>
          </a:p>
          <a:p>
            <a:r>
              <a:rPr lang="en-US" sz="1200" kern="1200" dirty="0" smtClean="0">
                <a:solidFill>
                  <a:schemeClr val="tx1"/>
                </a:solidFill>
                <a:effectLst/>
                <a:latin typeface="+mn-lt"/>
                <a:ea typeface="+mn-ea"/>
                <a:cs typeface="+mn-cs"/>
              </a:rPr>
              <a:t>If the sound algorithm declares a program to be data race free, no race can exist in execution of the program for the given input on any schedule; although, it may reject programs as having data races when in fact they do not. It may under-approximate the set of data race free programs.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2719D770-0C08-5A4F-9654-7D76FF507B46}" type="slidenum">
              <a:rPr lang="en-US" smtClean="0"/>
              <a:t>33</a:t>
            </a:fld>
            <a:endParaRPr lang="en-US"/>
          </a:p>
        </p:txBody>
      </p:sp>
    </p:spTree>
    <p:extLst>
      <p:ext uri="{BB962C8B-B14F-4D97-AF65-F5344CB8AC3E}">
        <p14:creationId xmlns:p14="http://schemas.microsoft.com/office/powerpoint/2010/main" val="1936539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2719D770-0C08-5A4F-9654-7D76FF507B46}" type="slidenum">
              <a:rPr lang="en-US" smtClean="0"/>
              <a:t>34</a:t>
            </a:fld>
            <a:endParaRPr lang="en-US"/>
          </a:p>
        </p:txBody>
      </p:sp>
    </p:spTree>
    <p:extLst>
      <p:ext uri="{BB962C8B-B14F-4D97-AF65-F5344CB8AC3E}">
        <p14:creationId xmlns:p14="http://schemas.microsoft.com/office/powerpoint/2010/main" val="1449106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2719D770-0C08-5A4F-9654-7D76FF507B46}" type="slidenum">
              <a:rPr lang="en-US" smtClean="0"/>
              <a:t>35</a:t>
            </a:fld>
            <a:endParaRPr lang="en-US"/>
          </a:p>
        </p:txBody>
      </p:sp>
    </p:spTree>
    <p:extLst>
      <p:ext uri="{BB962C8B-B14F-4D97-AF65-F5344CB8AC3E}">
        <p14:creationId xmlns:p14="http://schemas.microsoft.com/office/powerpoint/2010/main" val="963060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2719D770-0C08-5A4F-9654-7D76FF507B46}" type="slidenum">
              <a:rPr lang="en-US" smtClean="0"/>
              <a:t>36</a:t>
            </a:fld>
            <a:endParaRPr lang="en-US"/>
          </a:p>
        </p:txBody>
      </p:sp>
    </p:spTree>
    <p:extLst>
      <p:ext uri="{BB962C8B-B14F-4D97-AF65-F5344CB8AC3E}">
        <p14:creationId xmlns:p14="http://schemas.microsoft.com/office/powerpoint/2010/main" val="963060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2719D770-0C08-5A4F-9654-7D76FF507B46}" type="slidenum">
              <a:rPr lang="en-US" smtClean="0"/>
              <a:t>37</a:t>
            </a:fld>
            <a:endParaRPr lang="en-US"/>
          </a:p>
        </p:txBody>
      </p:sp>
    </p:spTree>
    <p:extLst>
      <p:ext uri="{BB962C8B-B14F-4D97-AF65-F5344CB8AC3E}">
        <p14:creationId xmlns:p14="http://schemas.microsoft.com/office/powerpoint/2010/main" val="1852863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719D770-0C08-5A4F-9654-7D76FF507B46}" type="slidenum">
              <a:rPr lang="en-US" smtClean="0"/>
              <a:t>38</a:t>
            </a:fld>
            <a:endParaRPr lang="en-US"/>
          </a:p>
        </p:txBody>
      </p:sp>
    </p:spTree>
    <p:extLst>
      <p:ext uri="{BB962C8B-B14F-4D97-AF65-F5344CB8AC3E}">
        <p14:creationId xmlns:p14="http://schemas.microsoft.com/office/powerpoint/2010/main" val="5272671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solidFill>
                  <a:srgbClr val="595959"/>
                </a:solidFill>
              </a:rPr>
              <a:t>A side-effect of a return value handler can be a change in the state of either the local variable or a region variable.</a:t>
            </a:r>
          </a:p>
        </p:txBody>
      </p:sp>
      <p:sp>
        <p:nvSpPr>
          <p:cNvPr id="4" name="Slide Number Placeholder 3"/>
          <p:cNvSpPr>
            <a:spLocks noGrp="1"/>
          </p:cNvSpPr>
          <p:nvPr>
            <p:ph type="sldNum" sz="quarter" idx="10"/>
          </p:nvPr>
        </p:nvSpPr>
        <p:spPr/>
        <p:txBody>
          <a:bodyPr/>
          <a:lstStyle/>
          <a:p>
            <a:fld id="{2719D770-0C08-5A4F-9654-7D76FF507B46}" type="slidenum">
              <a:rPr lang="en-US" smtClean="0"/>
              <a:t>39</a:t>
            </a:fld>
            <a:endParaRPr lang="en-US"/>
          </a:p>
        </p:txBody>
      </p:sp>
    </p:spTree>
    <p:extLst>
      <p:ext uri="{BB962C8B-B14F-4D97-AF65-F5344CB8AC3E}">
        <p14:creationId xmlns:p14="http://schemas.microsoft.com/office/powerpoint/2010/main" val="2104885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19D770-0C08-5A4F-9654-7D76FF507B46}" type="slidenum">
              <a:rPr lang="en-US" smtClean="0"/>
              <a:t>3</a:t>
            </a:fld>
            <a:endParaRPr lang="en-US"/>
          </a:p>
        </p:txBody>
      </p:sp>
    </p:spTree>
    <p:extLst>
      <p:ext uri="{BB962C8B-B14F-4D97-AF65-F5344CB8AC3E}">
        <p14:creationId xmlns:p14="http://schemas.microsoft.com/office/powerpoint/2010/main" val="1478453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2719D770-0C08-5A4F-9654-7D76FF507B46}" type="slidenum">
              <a:rPr lang="en-US" smtClean="0"/>
              <a:t>40</a:t>
            </a:fld>
            <a:endParaRPr lang="en-US"/>
          </a:p>
        </p:txBody>
      </p:sp>
    </p:spTree>
    <p:extLst>
      <p:ext uri="{BB962C8B-B14F-4D97-AF65-F5344CB8AC3E}">
        <p14:creationId xmlns:p14="http://schemas.microsoft.com/office/powerpoint/2010/main" val="6672665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Task</a:t>
            </a:r>
            <a:r>
              <a:rPr lang="en-US" baseline="0" dirty="0" smtClean="0"/>
              <a:t> parallel languages are promoting structured parallelism because it provides correctness guarantees such as determinism, deadlock freedom and </a:t>
            </a:r>
            <a:r>
              <a:rPr lang="en-US" baseline="0" dirty="0" err="1" smtClean="0"/>
              <a:t>serializabilty</a:t>
            </a:r>
            <a:r>
              <a:rPr lang="en-US" baseline="0" dirty="0" smtClean="0"/>
              <a:t> in the absence of data races.</a:t>
            </a:r>
            <a:endParaRPr lang="en-US" dirty="0"/>
          </a:p>
        </p:txBody>
      </p:sp>
      <p:sp>
        <p:nvSpPr>
          <p:cNvPr id="4" name="Slide Number Placeholder 3"/>
          <p:cNvSpPr>
            <a:spLocks noGrp="1"/>
          </p:cNvSpPr>
          <p:nvPr>
            <p:ph type="sldNum" sz="quarter" idx="10"/>
          </p:nvPr>
        </p:nvSpPr>
        <p:spPr/>
        <p:txBody>
          <a:bodyPr/>
          <a:lstStyle/>
          <a:p>
            <a:fld id="{2719D770-0C08-5A4F-9654-7D76FF507B46}" type="slidenum">
              <a:rPr lang="en-US" smtClean="0"/>
              <a:t>41</a:t>
            </a:fld>
            <a:endParaRPr lang="en-US"/>
          </a:p>
        </p:txBody>
      </p:sp>
    </p:spTree>
    <p:extLst>
      <p:ext uri="{BB962C8B-B14F-4D97-AF65-F5344CB8AC3E}">
        <p14:creationId xmlns:p14="http://schemas.microsoft.com/office/powerpoint/2010/main" val="18405903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19D770-0C08-5A4F-9654-7D76FF507B46}" type="slidenum">
              <a:rPr lang="en-US" smtClean="0"/>
              <a:t>43</a:t>
            </a:fld>
            <a:endParaRPr lang="en-US"/>
          </a:p>
        </p:txBody>
      </p:sp>
    </p:spTree>
    <p:extLst>
      <p:ext uri="{BB962C8B-B14F-4D97-AF65-F5344CB8AC3E}">
        <p14:creationId xmlns:p14="http://schemas.microsoft.com/office/powerpoint/2010/main" val="3603240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19D770-0C08-5A4F-9654-7D76FF507B46}" type="slidenum">
              <a:rPr lang="en-US" smtClean="0"/>
              <a:t>44</a:t>
            </a:fld>
            <a:endParaRPr lang="en-US"/>
          </a:p>
        </p:txBody>
      </p:sp>
    </p:spTree>
    <p:extLst>
      <p:ext uri="{BB962C8B-B14F-4D97-AF65-F5344CB8AC3E}">
        <p14:creationId xmlns:p14="http://schemas.microsoft.com/office/powerpoint/2010/main" val="6564062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19D770-0C08-5A4F-9654-7D76FF507B46}" type="slidenum">
              <a:rPr lang="en-US" smtClean="0"/>
              <a:t>45</a:t>
            </a:fld>
            <a:endParaRPr lang="en-US"/>
          </a:p>
        </p:txBody>
      </p:sp>
    </p:spTree>
    <p:extLst>
      <p:ext uri="{BB962C8B-B14F-4D97-AF65-F5344CB8AC3E}">
        <p14:creationId xmlns:p14="http://schemas.microsoft.com/office/powerpoint/2010/main" val="3531031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19D770-0C08-5A4F-9654-7D76FF507B46}" type="slidenum">
              <a:rPr lang="en-US" smtClean="0"/>
              <a:t>46</a:t>
            </a:fld>
            <a:endParaRPr lang="en-US"/>
          </a:p>
        </p:txBody>
      </p:sp>
    </p:spTree>
    <p:extLst>
      <p:ext uri="{BB962C8B-B14F-4D97-AF65-F5344CB8AC3E}">
        <p14:creationId xmlns:p14="http://schemas.microsoft.com/office/powerpoint/2010/main" val="12677821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Line 2 updates the region variables and pool of tasks by running task t until it exits, or reaches an </a:t>
            </a:r>
            <a:r>
              <a:rPr lang="en-US" sz="1200" b="0" kern="1200" dirty="0" smtClean="0">
                <a:solidFill>
                  <a:schemeClr val="tx1"/>
                </a:solidFill>
                <a:effectLst/>
                <a:latin typeface="+mn-lt"/>
                <a:ea typeface="+mn-ea"/>
                <a:cs typeface="+mn-cs"/>
              </a:rPr>
              <a:t>isolated</a:t>
            </a:r>
            <a:r>
              <a:rPr lang="en-US" sz="1200" kern="1200" dirty="0" smtClean="0">
                <a:solidFill>
                  <a:schemeClr val="tx1"/>
                </a:solidFill>
                <a:effectLst/>
                <a:latin typeface="+mn-lt"/>
                <a:ea typeface="+mn-ea"/>
                <a:cs typeface="+mn-cs"/>
              </a:rPr>
              <a:t>-construct.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function status on Line 3 returns the status of the task 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 Line 4, the function runnable is used to obtain a list of all the tasks that can be run from the pool of all tasks. If the status of the currently running task t becomes ISOLATED (i.e., the task encounters an </a:t>
            </a:r>
            <a:r>
              <a:rPr lang="en-US" sz="1200" b="0" kern="1200" dirty="0" smtClean="0">
                <a:solidFill>
                  <a:schemeClr val="tx1"/>
                </a:solidFill>
                <a:effectLst/>
                <a:latin typeface="+mn-lt"/>
                <a:ea typeface="+mn-ea"/>
                <a:cs typeface="+mn-cs"/>
              </a:rPr>
              <a:t>isolated </a:t>
            </a:r>
            <a:r>
              <a:rPr lang="en-US" sz="1200" kern="1200" dirty="0" smtClean="0">
                <a:solidFill>
                  <a:schemeClr val="tx1"/>
                </a:solidFill>
                <a:effectLst/>
                <a:latin typeface="+mn-lt"/>
                <a:ea typeface="+mn-ea"/>
                <a:cs typeface="+mn-cs"/>
              </a:rPr>
              <a:t>construct), the task is blocked and all the tasks that are runnable are scheduled by the runtime. When the task exits, a task is randomly selected from the set of runnable tasks and scheduled by the runtime.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2719D770-0C08-5A4F-9654-7D76FF507B46}" type="slidenum">
              <a:rPr lang="en-US" smtClean="0"/>
              <a:t>47</a:t>
            </a:fld>
            <a:endParaRPr lang="en-US"/>
          </a:p>
        </p:txBody>
      </p:sp>
    </p:spTree>
    <p:extLst>
      <p:ext uri="{BB962C8B-B14F-4D97-AF65-F5344CB8AC3E}">
        <p14:creationId xmlns:p14="http://schemas.microsoft.com/office/powerpoint/2010/main" val="7970298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19D770-0C08-5A4F-9654-7D76FF507B46}" type="slidenum">
              <a:rPr lang="en-US" smtClean="0"/>
              <a:t>49</a:t>
            </a:fld>
            <a:endParaRPr lang="en-US"/>
          </a:p>
        </p:txBody>
      </p:sp>
    </p:spTree>
    <p:extLst>
      <p:ext uri="{BB962C8B-B14F-4D97-AF65-F5344CB8AC3E}">
        <p14:creationId xmlns:p14="http://schemas.microsoft.com/office/powerpoint/2010/main" val="206013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19D770-0C08-5A4F-9654-7D76FF507B46}" type="slidenum">
              <a:rPr lang="en-US" smtClean="0"/>
              <a:t>50</a:t>
            </a:fld>
            <a:endParaRPr lang="en-US"/>
          </a:p>
        </p:txBody>
      </p:sp>
    </p:spTree>
    <p:extLst>
      <p:ext uri="{BB962C8B-B14F-4D97-AF65-F5344CB8AC3E}">
        <p14:creationId xmlns:p14="http://schemas.microsoft.com/office/powerpoint/2010/main" val="11275850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19D770-0C08-5A4F-9654-7D76FF507B46}" type="slidenum">
              <a:rPr lang="en-US" smtClean="0"/>
              <a:t>51</a:t>
            </a:fld>
            <a:endParaRPr lang="en-US"/>
          </a:p>
        </p:txBody>
      </p:sp>
    </p:spTree>
    <p:extLst>
      <p:ext uri="{BB962C8B-B14F-4D97-AF65-F5344CB8AC3E}">
        <p14:creationId xmlns:p14="http://schemas.microsoft.com/office/powerpoint/2010/main" val="380179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dynamic race detectors use information from the actual program executions for data race detection.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drawback is that their results can be applied to other thread schedules.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19D770-0C08-5A4F-9654-7D76FF507B46}" type="slidenum">
              <a:rPr lang="en-US" smtClean="0"/>
              <a:t>9</a:t>
            </a:fld>
            <a:endParaRPr lang="en-US"/>
          </a:p>
        </p:txBody>
      </p:sp>
    </p:spTree>
    <p:extLst>
      <p:ext uri="{BB962C8B-B14F-4D97-AF65-F5344CB8AC3E}">
        <p14:creationId xmlns:p14="http://schemas.microsoft.com/office/powerpoint/2010/main" val="17614532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Precise race detector inserts choices in the scheduler for all thread actions such as thread creation, synchronizations, locks etc. Therefore, it does not complete execution within the stipulated time or runs out of memory even on smaller programs because of the state space explosion. </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Gradual Permission regions based detector works pretty well compared to precise race detector. The number of states explored and time required for data race analysis by Permission regions and computation graphs is almost the same when the tasks don’t access shared variables outside isolated blocks. When there are accesses to shared variables, the state space of permission regions grows very fast since the shared variable accesses have to annotated with regions and race detector creates scheduling choices at every region boundary. </a:t>
            </a:r>
            <a:endParaRPr lang="en-US" dirty="0" smtClean="0"/>
          </a:p>
          <a:p>
            <a:endParaRPr lang="en-US" dirty="0" smtClean="0"/>
          </a:p>
          <a:p>
            <a:r>
              <a:rPr lang="en-US" dirty="0" smtClean="0"/>
              <a:t>We used these two because</a:t>
            </a:r>
            <a:r>
              <a:rPr lang="en-US" baseline="0" dirty="0" smtClean="0"/>
              <a:t> they are sound and complete for all programs in contrast to other solutions present out there.</a:t>
            </a:r>
            <a:endParaRPr lang="en-US" dirty="0"/>
          </a:p>
        </p:txBody>
      </p:sp>
      <p:sp>
        <p:nvSpPr>
          <p:cNvPr id="4" name="Slide Number Placeholder 3"/>
          <p:cNvSpPr>
            <a:spLocks noGrp="1"/>
          </p:cNvSpPr>
          <p:nvPr>
            <p:ph type="sldNum" sz="quarter" idx="10"/>
          </p:nvPr>
        </p:nvSpPr>
        <p:spPr/>
        <p:txBody>
          <a:bodyPr/>
          <a:lstStyle/>
          <a:p>
            <a:fld id="{2719D770-0C08-5A4F-9654-7D76FF507B46}" type="slidenum">
              <a:rPr lang="en-US" smtClean="0"/>
              <a:t>52</a:t>
            </a:fld>
            <a:endParaRPr lang="en-US"/>
          </a:p>
        </p:txBody>
      </p:sp>
    </p:spTree>
    <p:extLst>
      <p:ext uri="{BB962C8B-B14F-4D97-AF65-F5344CB8AC3E}">
        <p14:creationId xmlns:p14="http://schemas.microsoft.com/office/powerpoint/2010/main" val="4553628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19D770-0C08-5A4F-9654-7D76FF507B46}" type="slidenum">
              <a:rPr lang="en-US" smtClean="0"/>
              <a:t>53</a:t>
            </a:fld>
            <a:endParaRPr lang="en-US"/>
          </a:p>
        </p:txBody>
      </p:sp>
    </p:spTree>
    <p:extLst>
      <p:ext uri="{BB962C8B-B14F-4D97-AF65-F5344CB8AC3E}">
        <p14:creationId xmlns:p14="http://schemas.microsoft.com/office/powerpoint/2010/main" val="3987342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595959"/>
                </a:solidFill>
              </a:rPr>
              <a:t>Use symbolic execution to detect data races in structured parallel programs for any input.</a:t>
            </a:r>
          </a:p>
          <a:p>
            <a:r>
              <a:rPr lang="en-US" dirty="0" smtClean="0">
                <a:solidFill>
                  <a:srgbClr val="595959"/>
                </a:solidFill>
              </a:rPr>
              <a:t>The computation graphs can be created statically using program instrumentation and analyzed to gain performance improvements. </a:t>
            </a:r>
            <a:endParaRPr lang="en-US" dirty="0">
              <a:solidFill>
                <a:srgbClr val="595959"/>
              </a:solidFill>
            </a:endParaRPr>
          </a:p>
        </p:txBody>
      </p:sp>
      <p:sp>
        <p:nvSpPr>
          <p:cNvPr id="4" name="Slide Number Placeholder 3"/>
          <p:cNvSpPr>
            <a:spLocks noGrp="1"/>
          </p:cNvSpPr>
          <p:nvPr>
            <p:ph type="sldNum" sz="quarter" idx="10"/>
          </p:nvPr>
        </p:nvSpPr>
        <p:spPr/>
        <p:txBody>
          <a:bodyPr/>
          <a:lstStyle/>
          <a:p>
            <a:fld id="{2719D770-0C08-5A4F-9654-7D76FF507B46}" type="slidenum">
              <a:rPr lang="en-US" smtClean="0"/>
              <a:t>55</a:t>
            </a:fld>
            <a:endParaRPr lang="en-US"/>
          </a:p>
        </p:txBody>
      </p:sp>
    </p:spTree>
    <p:extLst>
      <p:ext uri="{BB962C8B-B14F-4D97-AF65-F5344CB8AC3E}">
        <p14:creationId xmlns:p14="http://schemas.microsoft.com/office/powerpoint/2010/main" val="680661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static race detectors analyze the source code to detect races. They can reason about all possible program runs.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major drawback of these systems is that they produce a large number of false-positives. </a:t>
            </a:r>
            <a:endParaRPr lang="en-US" dirty="0" smtClean="0"/>
          </a:p>
          <a:p>
            <a:endParaRPr lang="en-US" dirty="0"/>
          </a:p>
        </p:txBody>
      </p:sp>
      <p:sp>
        <p:nvSpPr>
          <p:cNvPr id="4" name="Slide Number Placeholder 3"/>
          <p:cNvSpPr>
            <a:spLocks noGrp="1"/>
          </p:cNvSpPr>
          <p:nvPr>
            <p:ph type="sldNum" sz="quarter" idx="10"/>
          </p:nvPr>
        </p:nvSpPr>
        <p:spPr/>
        <p:txBody>
          <a:bodyPr/>
          <a:lstStyle/>
          <a:p>
            <a:fld id="{2719D770-0C08-5A4F-9654-7D76FF507B46}" type="slidenum">
              <a:rPr lang="en-US" smtClean="0"/>
              <a:t>10</a:t>
            </a:fld>
            <a:endParaRPr lang="en-US"/>
          </a:p>
        </p:txBody>
      </p:sp>
    </p:spTree>
    <p:extLst>
      <p:ext uri="{BB962C8B-B14F-4D97-AF65-F5344CB8AC3E}">
        <p14:creationId xmlns:p14="http://schemas.microsoft.com/office/powerpoint/2010/main" val="504244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Model checking systematically explores the entire state space of the programs to detect concurrency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major drawback of model checking is the explosion in the state space as the program size increases.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719D770-0C08-5A4F-9654-7D76FF507B46}" type="slidenum">
              <a:rPr lang="en-US" smtClean="0"/>
              <a:t>11</a:t>
            </a:fld>
            <a:endParaRPr lang="en-US"/>
          </a:p>
        </p:txBody>
      </p:sp>
    </p:spTree>
    <p:extLst>
      <p:ext uri="{BB962C8B-B14F-4D97-AF65-F5344CB8AC3E}">
        <p14:creationId xmlns:p14="http://schemas.microsoft.com/office/powerpoint/2010/main" val="828794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major drawback: Not</a:t>
            </a:r>
            <a:r>
              <a:rPr lang="en-US" baseline="0" dirty="0" smtClean="0"/>
              <a:t> sound for programs with isolation</a:t>
            </a:r>
          </a:p>
          <a:p>
            <a:endParaRPr lang="en-US" baseline="0" dirty="0" smtClean="0"/>
          </a:p>
        </p:txBody>
      </p:sp>
      <p:sp>
        <p:nvSpPr>
          <p:cNvPr id="4" name="Slide Number Placeholder 3"/>
          <p:cNvSpPr>
            <a:spLocks noGrp="1"/>
          </p:cNvSpPr>
          <p:nvPr>
            <p:ph type="sldNum" sz="quarter" idx="10"/>
          </p:nvPr>
        </p:nvSpPr>
        <p:spPr/>
        <p:txBody>
          <a:bodyPr/>
          <a:lstStyle/>
          <a:p>
            <a:fld id="{2719D770-0C08-5A4F-9654-7D76FF507B46}" type="slidenum">
              <a:rPr lang="en-US" smtClean="0"/>
              <a:t>12</a:t>
            </a:fld>
            <a:endParaRPr lang="en-US"/>
          </a:p>
        </p:txBody>
      </p:sp>
    </p:spTree>
    <p:extLst>
      <p:ext uri="{BB962C8B-B14F-4D97-AF65-F5344CB8AC3E}">
        <p14:creationId xmlns:p14="http://schemas.microsoft.com/office/powerpoint/2010/main" val="1146649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19D770-0C08-5A4F-9654-7D76FF507B46}" type="slidenum">
              <a:rPr lang="en-US" smtClean="0"/>
              <a:t>13</a:t>
            </a:fld>
            <a:endParaRPr lang="en-US"/>
          </a:p>
        </p:txBody>
      </p:sp>
    </p:spTree>
    <p:extLst>
      <p:ext uri="{BB962C8B-B14F-4D97-AF65-F5344CB8AC3E}">
        <p14:creationId xmlns:p14="http://schemas.microsoft.com/office/powerpoint/2010/main" val="1867678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2719D770-0C08-5A4F-9654-7D76FF507B46}" type="slidenum">
              <a:rPr lang="en-US" smtClean="0"/>
              <a:t>21</a:t>
            </a:fld>
            <a:endParaRPr lang="en-US"/>
          </a:p>
        </p:txBody>
      </p:sp>
    </p:spTree>
    <p:extLst>
      <p:ext uri="{BB962C8B-B14F-4D97-AF65-F5344CB8AC3E}">
        <p14:creationId xmlns:p14="http://schemas.microsoft.com/office/powerpoint/2010/main" val="747189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Simplify</a:t>
            </a:r>
          </a:p>
        </p:txBody>
      </p:sp>
      <p:sp>
        <p:nvSpPr>
          <p:cNvPr id="4" name="Slide Number Placeholder 3"/>
          <p:cNvSpPr>
            <a:spLocks noGrp="1"/>
          </p:cNvSpPr>
          <p:nvPr>
            <p:ph type="sldNum" sz="quarter" idx="10"/>
          </p:nvPr>
        </p:nvSpPr>
        <p:spPr/>
        <p:txBody>
          <a:bodyPr/>
          <a:lstStyle/>
          <a:p>
            <a:fld id="{2719D770-0C08-5A4F-9654-7D76FF507B46}" type="slidenum">
              <a:rPr lang="en-US" smtClean="0"/>
              <a:t>22</a:t>
            </a:fld>
            <a:endParaRPr lang="en-US"/>
          </a:p>
        </p:txBody>
      </p:sp>
    </p:spTree>
    <p:extLst>
      <p:ext uri="{BB962C8B-B14F-4D97-AF65-F5344CB8AC3E}">
        <p14:creationId xmlns:p14="http://schemas.microsoft.com/office/powerpoint/2010/main" val="154456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a:xfrm>
            <a:off x="6363347" y="6356350"/>
            <a:ext cx="2085975" cy="365125"/>
          </a:xfrm>
          <a:prstGeom prst="rect">
            <a:avLst/>
          </a:prstGeom>
        </p:spPr>
        <p:txBody>
          <a:bodyPr/>
          <a:lstStyle/>
          <a:p>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a:t>
            </a:fld>
            <a:endParaRPr lang="en-US" dirty="0"/>
          </a:p>
        </p:txBody>
      </p:sp>
      <p:sp>
        <p:nvSpPr>
          <p:cNvPr id="9" name="Footer Placeholder 8"/>
          <p:cNvSpPr>
            <a:spLocks noGrp="1"/>
          </p:cNvSpPr>
          <p:nvPr>
            <p:ph type="ftr" sz="quarter" idx="12"/>
          </p:nvPr>
        </p:nvSpPr>
        <p:spPr>
          <a:xfrm>
            <a:off x="3154943" y="6356350"/>
            <a:ext cx="2847975" cy="365125"/>
          </a:xfrm>
          <a:prstGeom prst="rect">
            <a:avLst/>
          </a:prstGeom>
        </p:spPr>
        <p:txBody>
          <a:bodyPr/>
          <a:lstStyle/>
          <a:p>
            <a:r>
              <a:rPr lang="en-US"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363347" y="6356350"/>
            <a:ext cx="2085975" cy="365125"/>
          </a:xfrm>
          <a:prstGeom prst="rect">
            <a:avLst/>
          </a:prstGeom>
        </p:spPr>
        <p:txBody>
          <a:bodyPr/>
          <a:lstStyle/>
          <a:p>
            <a:endParaRPr lang="en-US"/>
          </a:p>
        </p:txBody>
      </p:sp>
      <p:sp>
        <p:nvSpPr>
          <p:cNvPr id="5" name="Footer Placeholder 4"/>
          <p:cNvSpPr>
            <a:spLocks noGrp="1"/>
          </p:cNvSpPr>
          <p:nvPr>
            <p:ph type="ftr" sz="quarter" idx="11"/>
          </p:nvPr>
        </p:nvSpPr>
        <p:spPr>
          <a:xfrm>
            <a:off x="3154943" y="6356350"/>
            <a:ext cx="2847975" cy="365125"/>
          </a:xfrm>
          <a:prstGeom prst="rect">
            <a:avLst/>
          </a:prstGeom>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363347" y="6356350"/>
            <a:ext cx="2085975" cy="365125"/>
          </a:xfrm>
          <a:prstGeom prst="rect">
            <a:avLst/>
          </a:prstGeom>
        </p:spPr>
        <p:txBody>
          <a:bodyPr/>
          <a:lstStyle/>
          <a:p>
            <a:endParaRPr lang="en-US"/>
          </a:p>
        </p:txBody>
      </p:sp>
      <p:sp>
        <p:nvSpPr>
          <p:cNvPr id="5" name="Footer Placeholder 4"/>
          <p:cNvSpPr>
            <a:spLocks noGrp="1"/>
          </p:cNvSpPr>
          <p:nvPr>
            <p:ph type="ftr" sz="quarter" idx="11"/>
          </p:nvPr>
        </p:nvSpPr>
        <p:spPr>
          <a:xfrm>
            <a:off x="3154943" y="6356350"/>
            <a:ext cx="2847975" cy="365125"/>
          </a:xfrm>
          <a:prstGeom prst="rect">
            <a:avLst/>
          </a:prstGeom>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a:xfrm>
            <a:off x="6363347" y="6356350"/>
            <a:ext cx="2085975" cy="365125"/>
          </a:xfrm>
          <a:prstGeom prst="rect">
            <a:avLst/>
          </a:prstGeom>
        </p:spPr>
        <p:txBody>
          <a:bodyPr/>
          <a:lstStyle/>
          <a:p>
            <a:endParaRPr lang="en-US"/>
          </a:p>
        </p:txBody>
      </p:sp>
      <p:sp>
        <p:nvSpPr>
          <p:cNvPr id="5" name="Footer Placeholder 4"/>
          <p:cNvSpPr>
            <a:spLocks noGrp="1"/>
          </p:cNvSpPr>
          <p:nvPr>
            <p:ph type="ftr" sz="quarter" idx="11"/>
          </p:nvPr>
        </p:nvSpPr>
        <p:spPr>
          <a:xfrm>
            <a:off x="3154943" y="6356350"/>
            <a:ext cx="2847975" cy="365125"/>
          </a:xfrm>
          <a:prstGeom prst="rect">
            <a:avLst/>
          </a:prstGeom>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363347" y="6356350"/>
            <a:ext cx="2085975" cy="365125"/>
          </a:xfrm>
          <a:prstGeom prst="rect">
            <a:avLst/>
          </a:prstGeom>
        </p:spPr>
        <p:txBody>
          <a:bodyPr/>
          <a:lstStyle/>
          <a:p>
            <a:endParaRPr lang="en-US"/>
          </a:p>
        </p:txBody>
      </p:sp>
      <p:sp>
        <p:nvSpPr>
          <p:cNvPr id="5" name="Footer Placeholder 4"/>
          <p:cNvSpPr>
            <a:spLocks noGrp="1"/>
          </p:cNvSpPr>
          <p:nvPr>
            <p:ph type="ftr" sz="quarter" idx="11"/>
          </p:nvPr>
        </p:nvSpPr>
        <p:spPr>
          <a:xfrm>
            <a:off x="3154943" y="6356350"/>
            <a:ext cx="2847975" cy="365125"/>
          </a:xfrm>
          <a:prstGeom prst="rect">
            <a:avLst/>
          </a:prstGeom>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a:xfrm>
            <a:off x="6363347" y="6356350"/>
            <a:ext cx="2085975" cy="365125"/>
          </a:xfrm>
          <a:prstGeom prst="rect">
            <a:avLst/>
          </a:prstGeom>
        </p:spPr>
        <p:txBody>
          <a:bodyPr/>
          <a:lstStyle/>
          <a:p>
            <a:endParaRPr lang="en-US"/>
          </a:p>
        </p:txBody>
      </p:sp>
      <p:sp>
        <p:nvSpPr>
          <p:cNvPr id="6" name="Footer Placeholder 5"/>
          <p:cNvSpPr>
            <a:spLocks noGrp="1"/>
          </p:cNvSpPr>
          <p:nvPr>
            <p:ph type="ftr" sz="quarter" idx="11"/>
          </p:nvPr>
        </p:nvSpPr>
        <p:spPr>
          <a:xfrm>
            <a:off x="3154943" y="6356350"/>
            <a:ext cx="2847975" cy="365125"/>
          </a:xfrm>
          <a:prstGeom prst="rect">
            <a:avLst/>
          </a:prstGeom>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a:xfrm>
            <a:off x="6363347" y="6356350"/>
            <a:ext cx="2085975" cy="365125"/>
          </a:xfrm>
          <a:prstGeom prst="rect">
            <a:avLst/>
          </a:prstGeom>
        </p:spPr>
        <p:txBody>
          <a:bodyPr/>
          <a:lstStyle/>
          <a:p>
            <a:endParaRPr lang="en-US"/>
          </a:p>
        </p:txBody>
      </p:sp>
      <p:sp>
        <p:nvSpPr>
          <p:cNvPr id="8" name="Footer Placeholder 7"/>
          <p:cNvSpPr>
            <a:spLocks noGrp="1"/>
          </p:cNvSpPr>
          <p:nvPr>
            <p:ph type="ftr" sz="quarter" idx="11"/>
          </p:nvPr>
        </p:nvSpPr>
        <p:spPr>
          <a:xfrm>
            <a:off x="3154943" y="6356350"/>
            <a:ext cx="2847975" cy="365125"/>
          </a:xfrm>
          <a:prstGeom prst="rect">
            <a:avLst/>
          </a:prstGeom>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6363347" y="6356350"/>
            <a:ext cx="2085975" cy="365125"/>
          </a:xfrm>
          <a:prstGeom prst="rect">
            <a:avLst/>
          </a:prstGeom>
        </p:spPr>
        <p:txBody>
          <a:bodyPr/>
          <a:lstStyle/>
          <a:p>
            <a:endParaRPr lang="en-US"/>
          </a:p>
        </p:txBody>
      </p:sp>
      <p:sp>
        <p:nvSpPr>
          <p:cNvPr id="4" name="Footer Placeholder 3"/>
          <p:cNvSpPr>
            <a:spLocks noGrp="1"/>
          </p:cNvSpPr>
          <p:nvPr>
            <p:ph type="ftr" sz="quarter" idx="11"/>
          </p:nvPr>
        </p:nvSpPr>
        <p:spPr>
          <a:xfrm>
            <a:off x="3154943" y="6356350"/>
            <a:ext cx="2847975" cy="365125"/>
          </a:xfrm>
          <a:prstGeom prst="rect">
            <a:avLst/>
          </a:prstGeom>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363347" y="6356350"/>
            <a:ext cx="2085975" cy="365125"/>
          </a:xfrm>
          <a:prstGeom prst="rect">
            <a:avLst/>
          </a:prstGeom>
        </p:spPr>
        <p:txBody>
          <a:bodyPr/>
          <a:lstStyle/>
          <a:p>
            <a:endParaRPr lang="en-US"/>
          </a:p>
        </p:txBody>
      </p:sp>
      <p:sp>
        <p:nvSpPr>
          <p:cNvPr id="3" name="Footer Placeholder 2"/>
          <p:cNvSpPr>
            <a:spLocks noGrp="1"/>
          </p:cNvSpPr>
          <p:nvPr>
            <p:ph type="ftr" sz="quarter" idx="11"/>
          </p:nvPr>
        </p:nvSpPr>
        <p:spPr>
          <a:xfrm>
            <a:off x="3154943" y="6356350"/>
            <a:ext cx="2847975" cy="365125"/>
          </a:xfrm>
          <a:prstGeom prst="rect">
            <a:avLst/>
          </a:prstGeom>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363347" y="6356350"/>
            <a:ext cx="2085975" cy="365125"/>
          </a:xfrm>
          <a:prstGeom prst="rect">
            <a:avLst/>
          </a:prstGeom>
        </p:spPr>
        <p:txBody>
          <a:bodyPr/>
          <a:lstStyle/>
          <a:p>
            <a:endParaRPr lang="en-US"/>
          </a:p>
        </p:txBody>
      </p:sp>
      <p:sp>
        <p:nvSpPr>
          <p:cNvPr id="6" name="Footer Placeholder 5"/>
          <p:cNvSpPr>
            <a:spLocks noGrp="1"/>
          </p:cNvSpPr>
          <p:nvPr>
            <p:ph type="ftr" sz="quarter" idx="11"/>
          </p:nvPr>
        </p:nvSpPr>
        <p:spPr>
          <a:xfrm>
            <a:off x="3154943" y="6356350"/>
            <a:ext cx="2847975" cy="365125"/>
          </a:xfrm>
          <a:prstGeom prst="rect">
            <a:avLst/>
          </a:prstGeom>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363347" y="6356350"/>
            <a:ext cx="2085975" cy="365125"/>
          </a:xfrm>
          <a:prstGeom prst="rect">
            <a:avLst/>
          </a:prstGeom>
        </p:spPr>
        <p:txBody>
          <a:bodyPr/>
          <a:lstStyle/>
          <a:p>
            <a:endParaRPr lang="en-US"/>
          </a:p>
        </p:txBody>
      </p:sp>
      <p:sp>
        <p:nvSpPr>
          <p:cNvPr id="6" name="Footer Placeholder 5"/>
          <p:cNvSpPr>
            <a:spLocks noGrp="1"/>
          </p:cNvSpPr>
          <p:nvPr>
            <p:ph type="ftr" sz="quarter" idx="11"/>
          </p:nvPr>
        </p:nvSpPr>
        <p:spPr>
          <a:xfrm>
            <a:off x="3154943" y="6356350"/>
            <a:ext cx="2847975" cy="365125"/>
          </a:xfrm>
          <a:prstGeom prst="rect">
            <a:avLst/>
          </a:prstGeom>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40.png"/><Relationship Id="rId6"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jpg"/><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4" Type="http://schemas.openxmlformats.org/officeDocument/2006/relationships/image" Target="../media/image100.png"/><Relationship Id="rId5" Type="http://schemas.openxmlformats.org/officeDocument/2006/relationships/image" Target="../media/image110.png"/><Relationship Id="rId6"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6"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10.png"/></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10.png"/><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45.xml.rels><?xml version="1.0" encoding="UTF-8" standalone="yes"?>
<Relationships xmlns="http://schemas.openxmlformats.org/package/2006/relationships"><Relationship Id="rId3" Type="http://schemas.openxmlformats.org/officeDocument/2006/relationships/image" Target="../media/image210.png"/><Relationship Id="rId4" Type="http://schemas.openxmlformats.org/officeDocument/2006/relationships/image" Target="../media/image26.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7.png"/><Relationship Id="rId8" Type="http://schemas.openxmlformats.org/officeDocument/2006/relationships/image" Target="../media/image28.png"/><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46.xml.rels><?xml version="1.0" encoding="UTF-8" standalone="yes"?>
<Relationships xmlns="http://schemas.openxmlformats.org/package/2006/relationships"><Relationship Id="rId3" Type="http://schemas.openxmlformats.org/officeDocument/2006/relationships/image" Target="../media/image210.png"/><Relationship Id="rId4" Type="http://schemas.openxmlformats.org/officeDocument/2006/relationships/image" Target="../media/image26.png"/><Relationship Id="rId5" Type="http://schemas.openxmlformats.org/officeDocument/2006/relationships/image" Target="../media/image24.png"/><Relationship Id="rId6" Type="http://schemas.openxmlformats.org/officeDocument/2006/relationships/image" Target="../media/image29.png"/><Relationship Id="rId7" Type="http://schemas.openxmlformats.org/officeDocument/2006/relationships/image" Target="../media/image27.png"/><Relationship Id="rId8" Type="http://schemas.openxmlformats.org/officeDocument/2006/relationships/image" Target="../media/image30.png"/><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sz="5400" dirty="0" smtClean="0"/>
              <a:t>Verification of task parallel programs using predictive analysis</a:t>
            </a:r>
            <a:endParaRPr lang="en-US" sz="5400" dirty="0"/>
          </a:p>
        </p:txBody>
      </p:sp>
      <p:sp>
        <p:nvSpPr>
          <p:cNvPr id="3" name="Subtitle 2"/>
          <p:cNvSpPr>
            <a:spLocks noGrp="1"/>
          </p:cNvSpPr>
          <p:nvPr>
            <p:ph type="subTitle" idx="1"/>
          </p:nvPr>
        </p:nvSpPr>
        <p:spPr/>
        <p:txBody>
          <a:bodyPr/>
          <a:lstStyle/>
          <a:p>
            <a:r>
              <a:rPr lang="en-US" dirty="0" smtClean="0">
                <a:solidFill>
                  <a:schemeClr val="tx1">
                    <a:lumMod val="65000"/>
                    <a:lumOff val="35000"/>
                  </a:schemeClr>
                </a:solidFill>
              </a:rPr>
              <a:t>-Radha Nakade</a:t>
            </a:r>
            <a:endParaRPr lang="en-US" dirty="0">
              <a:solidFill>
                <a:schemeClr val="tx1">
                  <a:lumMod val="65000"/>
                  <a:lumOff val="35000"/>
                </a:schemeClr>
              </a:solidFill>
            </a:endParaRPr>
          </a:p>
        </p:txBody>
      </p:sp>
    </p:spTree>
    <p:extLst>
      <p:ext uri="{BB962C8B-B14F-4D97-AF65-F5344CB8AC3E}">
        <p14:creationId xmlns:p14="http://schemas.microsoft.com/office/powerpoint/2010/main" val="37722820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normAutofit fontScale="92500" lnSpcReduction="20000"/>
          </a:bodyPr>
          <a:lstStyle/>
          <a:p>
            <a:r>
              <a:rPr lang="en-US" dirty="0">
                <a:solidFill>
                  <a:schemeClr val="tx1">
                    <a:lumMod val="65000"/>
                    <a:lumOff val="35000"/>
                  </a:schemeClr>
                </a:solidFill>
              </a:rPr>
              <a:t>Static Data Race Detectors</a:t>
            </a:r>
          </a:p>
          <a:p>
            <a:pPr lvl="1"/>
            <a:r>
              <a:rPr lang="en-US" dirty="0">
                <a:solidFill>
                  <a:schemeClr val="tx1">
                    <a:lumMod val="65000"/>
                    <a:lumOff val="35000"/>
                  </a:schemeClr>
                </a:solidFill>
              </a:rPr>
              <a:t>Martin </a:t>
            </a:r>
            <a:r>
              <a:rPr lang="en-US" dirty="0" err="1">
                <a:solidFill>
                  <a:schemeClr val="tx1">
                    <a:lumMod val="65000"/>
                    <a:lumOff val="35000"/>
                  </a:schemeClr>
                </a:solidFill>
              </a:rPr>
              <a:t>Abadi</a:t>
            </a:r>
            <a:r>
              <a:rPr lang="en-US" dirty="0">
                <a:solidFill>
                  <a:schemeClr val="tx1">
                    <a:lumMod val="65000"/>
                    <a:lumOff val="35000"/>
                  </a:schemeClr>
                </a:solidFill>
              </a:rPr>
              <a:t>, Cormac Flanagan, and Stephen N Freund. Types for safe locking: Static race detection for java. </a:t>
            </a:r>
            <a:r>
              <a:rPr lang="en-US" i="1" dirty="0">
                <a:solidFill>
                  <a:schemeClr val="tx1">
                    <a:lumMod val="65000"/>
                    <a:lumOff val="35000"/>
                  </a:schemeClr>
                </a:solidFill>
              </a:rPr>
              <a:t>ACM Transactions on Programming Languages and Systems (TOPLAS)</a:t>
            </a:r>
            <a:r>
              <a:rPr lang="en-US" dirty="0">
                <a:solidFill>
                  <a:schemeClr val="tx1">
                    <a:lumMod val="65000"/>
                    <a:lumOff val="35000"/>
                  </a:schemeClr>
                </a:solidFill>
              </a:rPr>
              <a:t>, 28(2):207–255, 2006. </a:t>
            </a:r>
          </a:p>
          <a:p>
            <a:pPr lvl="1"/>
            <a:r>
              <a:rPr lang="en-US" dirty="0">
                <a:solidFill>
                  <a:schemeClr val="tx1">
                    <a:lumMod val="65000"/>
                    <a:lumOff val="35000"/>
                  </a:schemeClr>
                </a:solidFill>
              </a:rPr>
              <a:t>Jong-</a:t>
            </a:r>
            <a:r>
              <a:rPr lang="en-US" dirty="0" err="1">
                <a:solidFill>
                  <a:schemeClr val="tx1">
                    <a:lumMod val="65000"/>
                    <a:lumOff val="35000"/>
                  </a:schemeClr>
                </a:solidFill>
              </a:rPr>
              <a:t>Deok</a:t>
            </a:r>
            <a:r>
              <a:rPr lang="en-US" dirty="0">
                <a:solidFill>
                  <a:schemeClr val="tx1">
                    <a:lumMod val="65000"/>
                    <a:lumOff val="35000"/>
                  </a:schemeClr>
                </a:solidFill>
              </a:rPr>
              <a:t> Choi, Alexey </a:t>
            </a:r>
            <a:r>
              <a:rPr lang="en-US" dirty="0" err="1">
                <a:solidFill>
                  <a:schemeClr val="tx1">
                    <a:lumMod val="65000"/>
                    <a:lumOff val="35000"/>
                  </a:schemeClr>
                </a:solidFill>
              </a:rPr>
              <a:t>Loginov</a:t>
            </a:r>
            <a:r>
              <a:rPr lang="en-US" dirty="0">
                <a:solidFill>
                  <a:schemeClr val="tx1">
                    <a:lumMod val="65000"/>
                    <a:lumOff val="35000"/>
                  </a:schemeClr>
                </a:solidFill>
              </a:rPr>
              <a:t>, and </a:t>
            </a:r>
            <a:r>
              <a:rPr lang="en-US" dirty="0" err="1">
                <a:solidFill>
                  <a:schemeClr val="tx1">
                    <a:lumMod val="65000"/>
                    <a:lumOff val="35000"/>
                  </a:schemeClr>
                </a:solidFill>
              </a:rPr>
              <a:t>Vivek</a:t>
            </a:r>
            <a:r>
              <a:rPr lang="en-US" dirty="0">
                <a:solidFill>
                  <a:schemeClr val="tx1">
                    <a:lumMod val="65000"/>
                    <a:lumOff val="35000"/>
                  </a:schemeClr>
                </a:solidFill>
              </a:rPr>
              <a:t> Sarkar. Static </a:t>
            </a:r>
            <a:r>
              <a:rPr lang="en-US" dirty="0" err="1">
                <a:solidFill>
                  <a:schemeClr val="tx1">
                    <a:lumMod val="65000"/>
                    <a:lumOff val="35000"/>
                  </a:schemeClr>
                </a:solidFill>
              </a:rPr>
              <a:t>datarace</a:t>
            </a:r>
            <a:r>
              <a:rPr lang="en-US" dirty="0">
                <a:solidFill>
                  <a:schemeClr val="tx1">
                    <a:lumMod val="65000"/>
                    <a:lumOff val="35000"/>
                  </a:schemeClr>
                </a:solidFill>
              </a:rPr>
              <a:t> analysis for multithreaded object-oriented programs. Technical report, Technical Report RC22146, IBM Research, 2001. </a:t>
            </a:r>
          </a:p>
          <a:p>
            <a:pPr lvl="1"/>
            <a:r>
              <a:rPr lang="en-US" dirty="0">
                <a:solidFill>
                  <a:schemeClr val="tx1">
                    <a:lumMod val="65000"/>
                    <a:lumOff val="35000"/>
                  </a:schemeClr>
                </a:solidFill>
              </a:rPr>
              <a:t>Dawson </a:t>
            </a:r>
            <a:r>
              <a:rPr lang="en-US" dirty="0" err="1">
                <a:solidFill>
                  <a:schemeClr val="tx1">
                    <a:lumMod val="65000"/>
                    <a:lumOff val="35000"/>
                  </a:schemeClr>
                </a:solidFill>
              </a:rPr>
              <a:t>Engler</a:t>
            </a:r>
            <a:r>
              <a:rPr lang="en-US" dirty="0">
                <a:solidFill>
                  <a:schemeClr val="tx1">
                    <a:lumMod val="65000"/>
                    <a:lumOff val="35000"/>
                  </a:schemeClr>
                </a:solidFill>
              </a:rPr>
              <a:t> and Ken Ashcraft. </a:t>
            </a:r>
            <a:r>
              <a:rPr lang="en-US" dirty="0" err="1">
                <a:solidFill>
                  <a:schemeClr val="tx1">
                    <a:lumMod val="65000"/>
                    <a:lumOff val="35000"/>
                  </a:schemeClr>
                </a:solidFill>
              </a:rPr>
              <a:t>RacerX</a:t>
            </a:r>
            <a:r>
              <a:rPr lang="en-US" dirty="0">
                <a:solidFill>
                  <a:schemeClr val="tx1">
                    <a:lumMod val="65000"/>
                    <a:lumOff val="35000"/>
                  </a:schemeClr>
                </a:solidFill>
              </a:rPr>
              <a:t>: effective, static detection of race conditions and deadlocks. In </a:t>
            </a:r>
            <a:r>
              <a:rPr lang="en-US" i="1" dirty="0">
                <a:solidFill>
                  <a:schemeClr val="tx1">
                    <a:lumMod val="65000"/>
                    <a:lumOff val="35000"/>
                  </a:schemeClr>
                </a:solidFill>
              </a:rPr>
              <a:t>ACM SIGOPS Operating Systems Review</a:t>
            </a:r>
            <a:r>
              <a:rPr lang="en-US" dirty="0">
                <a:solidFill>
                  <a:schemeClr val="tx1">
                    <a:lumMod val="65000"/>
                    <a:lumOff val="35000"/>
                  </a:schemeClr>
                </a:solidFill>
              </a:rPr>
              <a:t>, volume 37, pages 237–252. ACM, 2003. </a:t>
            </a:r>
          </a:p>
          <a:p>
            <a:pPr lvl="1"/>
            <a:r>
              <a:rPr lang="en-US" dirty="0">
                <a:solidFill>
                  <a:schemeClr val="tx1">
                    <a:lumMod val="65000"/>
                    <a:lumOff val="35000"/>
                  </a:schemeClr>
                </a:solidFill>
              </a:rPr>
              <a:t>Cormac Flanagan, K. </a:t>
            </a:r>
            <a:r>
              <a:rPr lang="en-US" dirty="0" err="1">
                <a:solidFill>
                  <a:schemeClr val="tx1">
                    <a:lumMod val="65000"/>
                    <a:lumOff val="35000"/>
                  </a:schemeClr>
                </a:solidFill>
              </a:rPr>
              <a:t>Rustan</a:t>
            </a:r>
            <a:r>
              <a:rPr lang="en-US" dirty="0">
                <a:solidFill>
                  <a:schemeClr val="tx1">
                    <a:lumMod val="65000"/>
                    <a:lumOff val="35000"/>
                  </a:schemeClr>
                </a:solidFill>
              </a:rPr>
              <a:t> M. </a:t>
            </a:r>
            <a:r>
              <a:rPr lang="en-US" dirty="0" err="1">
                <a:solidFill>
                  <a:schemeClr val="tx1">
                    <a:lumMod val="65000"/>
                    <a:lumOff val="35000"/>
                  </a:schemeClr>
                </a:solidFill>
              </a:rPr>
              <a:t>Leino</a:t>
            </a:r>
            <a:r>
              <a:rPr lang="en-US" dirty="0">
                <a:solidFill>
                  <a:schemeClr val="tx1">
                    <a:lumMod val="65000"/>
                    <a:lumOff val="35000"/>
                  </a:schemeClr>
                </a:solidFill>
              </a:rPr>
              <a:t>, Mark </a:t>
            </a:r>
            <a:r>
              <a:rPr lang="en-US" dirty="0" err="1">
                <a:solidFill>
                  <a:schemeClr val="tx1">
                    <a:lumMod val="65000"/>
                    <a:lumOff val="35000"/>
                  </a:schemeClr>
                </a:solidFill>
              </a:rPr>
              <a:t>Lillibridge</a:t>
            </a:r>
            <a:r>
              <a:rPr lang="en-US" dirty="0">
                <a:solidFill>
                  <a:schemeClr val="tx1">
                    <a:lumMod val="65000"/>
                    <a:lumOff val="35000"/>
                  </a:schemeClr>
                </a:solidFill>
              </a:rPr>
              <a:t>, Greg Nelson, James B. Saxe, and </a:t>
            </a:r>
            <a:r>
              <a:rPr lang="en-US" dirty="0" err="1">
                <a:solidFill>
                  <a:schemeClr val="tx1">
                    <a:lumMod val="65000"/>
                    <a:lumOff val="35000"/>
                  </a:schemeClr>
                </a:solidFill>
              </a:rPr>
              <a:t>Raymie</a:t>
            </a:r>
            <a:r>
              <a:rPr lang="en-US" dirty="0">
                <a:solidFill>
                  <a:schemeClr val="tx1">
                    <a:lumMod val="65000"/>
                    <a:lumOff val="35000"/>
                  </a:schemeClr>
                </a:solidFill>
              </a:rPr>
              <a:t> Stata. Extended Static Checking for Java. </a:t>
            </a:r>
            <a:r>
              <a:rPr lang="en-US" i="1" dirty="0">
                <a:solidFill>
                  <a:schemeClr val="tx1">
                    <a:lumMod val="65000"/>
                    <a:lumOff val="35000"/>
                  </a:schemeClr>
                </a:solidFill>
              </a:rPr>
              <a:t>Proceedings of the ACM SIGPLAN 2002 conference on Programming language design and implementation (SIGPLAN Not.)</a:t>
            </a:r>
            <a:r>
              <a:rPr lang="en-US" dirty="0">
                <a:solidFill>
                  <a:schemeClr val="tx1">
                    <a:lumMod val="65000"/>
                    <a:lumOff val="35000"/>
                  </a:schemeClr>
                </a:solidFill>
              </a:rPr>
              <a:t>, 37(5): 234–245, May 2002. ISSN 0362-1340. </a:t>
            </a:r>
          </a:p>
          <a:p>
            <a:pPr lvl="1"/>
            <a:r>
              <a:rPr lang="en-US" dirty="0" err="1">
                <a:solidFill>
                  <a:schemeClr val="tx1">
                    <a:lumMod val="65000"/>
                    <a:lumOff val="35000"/>
                  </a:schemeClr>
                </a:solidFill>
              </a:rPr>
              <a:t>Mayur</a:t>
            </a:r>
            <a:r>
              <a:rPr lang="en-US" dirty="0">
                <a:solidFill>
                  <a:schemeClr val="tx1">
                    <a:lumMod val="65000"/>
                    <a:lumOff val="35000"/>
                  </a:schemeClr>
                </a:solidFill>
              </a:rPr>
              <a:t> </a:t>
            </a:r>
            <a:r>
              <a:rPr lang="en-US" dirty="0" err="1">
                <a:solidFill>
                  <a:schemeClr val="tx1">
                    <a:lumMod val="65000"/>
                    <a:lumOff val="35000"/>
                  </a:schemeClr>
                </a:solidFill>
              </a:rPr>
              <a:t>Naik</a:t>
            </a:r>
            <a:r>
              <a:rPr lang="en-US" dirty="0">
                <a:solidFill>
                  <a:schemeClr val="tx1">
                    <a:lumMod val="65000"/>
                    <a:lumOff val="35000"/>
                  </a:schemeClr>
                </a:solidFill>
              </a:rPr>
              <a:t>, Alex Aiken, and John Whaley. Effective static race detection for java. 41(6), 2006. </a:t>
            </a:r>
            <a:endParaRPr lang="en-US" dirty="0" smtClean="0">
              <a:solidFill>
                <a:schemeClr val="tx1">
                  <a:lumMod val="65000"/>
                  <a:lumOff val="35000"/>
                </a:schemeClr>
              </a:solidFill>
            </a:endParaRPr>
          </a:p>
          <a:p>
            <a:pPr lvl="1"/>
            <a:r>
              <a:rPr lang="en-US" dirty="0" smtClean="0">
                <a:solidFill>
                  <a:schemeClr val="tx1">
                    <a:lumMod val="65000"/>
                    <a:lumOff val="35000"/>
                  </a:schemeClr>
                </a:solidFill>
              </a:rPr>
              <a:t>Jan </a:t>
            </a:r>
            <a:r>
              <a:rPr lang="en-US" dirty="0">
                <a:solidFill>
                  <a:schemeClr val="tx1">
                    <a:lumMod val="65000"/>
                    <a:lumOff val="35000"/>
                  </a:schemeClr>
                </a:solidFill>
              </a:rPr>
              <a:t>Wen </a:t>
            </a:r>
            <a:r>
              <a:rPr lang="en-US" dirty="0" err="1">
                <a:solidFill>
                  <a:schemeClr val="tx1">
                    <a:lumMod val="65000"/>
                    <a:lumOff val="35000"/>
                  </a:schemeClr>
                </a:solidFill>
              </a:rPr>
              <a:t>Voung</a:t>
            </a:r>
            <a:r>
              <a:rPr lang="en-US" dirty="0">
                <a:solidFill>
                  <a:schemeClr val="tx1">
                    <a:lumMod val="65000"/>
                    <a:lumOff val="35000"/>
                  </a:schemeClr>
                </a:solidFill>
              </a:rPr>
              <a:t>, </a:t>
            </a:r>
            <a:r>
              <a:rPr lang="en-US" dirty="0" err="1">
                <a:solidFill>
                  <a:schemeClr val="tx1">
                    <a:lumMod val="65000"/>
                    <a:lumOff val="35000"/>
                  </a:schemeClr>
                </a:solidFill>
              </a:rPr>
              <a:t>Ranjit</a:t>
            </a:r>
            <a:r>
              <a:rPr lang="en-US" dirty="0">
                <a:solidFill>
                  <a:schemeClr val="tx1">
                    <a:lumMod val="65000"/>
                    <a:lumOff val="35000"/>
                  </a:schemeClr>
                </a:solidFill>
              </a:rPr>
              <a:t> </a:t>
            </a:r>
            <a:r>
              <a:rPr lang="en-US" dirty="0" err="1">
                <a:solidFill>
                  <a:schemeClr val="tx1">
                    <a:lumMod val="65000"/>
                    <a:lumOff val="35000"/>
                  </a:schemeClr>
                </a:solidFill>
              </a:rPr>
              <a:t>Jhala</a:t>
            </a:r>
            <a:r>
              <a:rPr lang="en-US" dirty="0">
                <a:solidFill>
                  <a:schemeClr val="tx1">
                    <a:lumMod val="65000"/>
                    <a:lumOff val="35000"/>
                  </a:schemeClr>
                </a:solidFill>
              </a:rPr>
              <a:t>, and </a:t>
            </a:r>
            <a:r>
              <a:rPr lang="en-US" dirty="0" err="1">
                <a:solidFill>
                  <a:schemeClr val="tx1">
                    <a:lumMod val="65000"/>
                    <a:lumOff val="35000"/>
                  </a:schemeClr>
                </a:solidFill>
              </a:rPr>
              <a:t>Sorin</a:t>
            </a:r>
            <a:r>
              <a:rPr lang="en-US" dirty="0">
                <a:solidFill>
                  <a:schemeClr val="tx1">
                    <a:lumMod val="65000"/>
                    <a:lumOff val="35000"/>
                  </a:schemeClr>
                </a:solidFill>
              </a:rPr>
              <a:t> Lerner. Relay: static race detection on millions of lines of code. In </a:t>
            </a:r>
            <a:r>
              <a:rPr lang="en-US" i="1" dirty="0">
                <a:solidFill>
                  <a:schemeClr val="tx1">
                    <a:lumMod val="65000"/>
                    <a:lumOff val="35000"/>
                  </a:schemeClr>
                </a:solidFill>
              </a:rPr>
              <a:t>Proceedings of the the 6th joint meeting of the European software engineering conference and the ACM SIGSOFT symposium on The foundations of software engineering</a:t>
            </a:r>
            <a:r>
              <a:rPr lang="en-US" dirty="0">
                <a:solidFill>
                  <a:schemeClr val="tx1">
                    <a:lumMod val="65000"/>
                    <a:lumOff val="35000"/>
                  </a:schemeClr>
                </a:solidFill>
              </a:rPr>
              <a:t>, pages 205–214. ACM, 2007.</a:t>
            </a:r>
          </a:p>
        </p:txBody>
      </p:sp>
      <p:sp>
        <p:nvSpPr>
          <p:cNvPr id="4" name="Slide Number Placeholder 3"/>
          <p:cNvSpPr>
            <a:spLocks noGrp="1"/>
          </p:cNvSpPr>
          <p:nvPr>
            <p:ph type="sldNum" sz="quarter" idx="12"/>
          </p:nvPr>
        </p:nvSpPr>
        <p:spPr/>
        <p:txBody>
          <a:bodyPr/>
          <a:lstStyle/>
          <a:p>
            <a:fld id="{BA9B540C-44DA-4F69-89C9-7C84606640D3}" type="slidenum">
              <a:rPr lang="en-US" smtClean="0"/>
              <a:pPr/>
              <a:t>10</a:t>
            </a:fld>
            <a:endParaRPr lang="en-US"/>
          </a:p>
        </p:txBody>
      </p:sp>
    </p:spTree>
    <p:extLst>
      <p:ext uri="{BB962C8B-B14F-4D97-AF65-F5344CB8AC3E}">
        <p14:creationId xmlns:p14="http://schemas.microsoft.com/office/powerpoint/2010/main" val="5612119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lstStyle/>
          <a:p>
            <a:r>
              <a:rPr lang="en-US" dirty="0">
                <a:solidFill>
                  <a:schemeClr val="tx1">
                    <a:lumMod val="65000"/>
                    <a:lumOff val="35000"/>
                  </a:schemeClr>
                </a:solidFill>
              </a:rPr>
              <a:t>Model </a:t>
            </a:r>
            <a:r>
              <a:rPr lang="en-US" dirty="0" smtClean="0">
                <a:solidFill>
                  <a:schemeClr val="tx1">
                    <a:lumMod val="65000"/>
                    <a:lumOff val="35000"/>
                  </a:schemeClr>
                </a:solidFill>
              </a:rPr>
              <a:t>checking</a:t>
            </a:r>
          </a:p>
          <a:p>
            <a:pPr lvl="1"/>
            <a:r>
              <a:rPr lang="en-US" dirty="0">
                <a:solidFill>
                  <a:schemeClr val="tx1">
                    <a:lumMod val="65000"/>
                    <a:lumOff val="35000"/>
                  </a:schemeClr>
                </a:solidFill>
              </a:rPr>
              <a:t>Patrice </a:t>
            </a:r>
            <a:r>
              <a:rPr lang="en-US" dirty="0" err="1">
                <a:solidFill>
                  <a:schemeClr val="tx1">
                    <a:lumMod val="65000"/>
                    <a:lumOff val="35000"/>
                  </a:schemeClr>
                </a:solidFill>
              </a:rPr>
              <a:t>Godefroid</a:t>
            </a:r>
            <a:r>
              <a:rPr lang="en-US" dirty="0">
                <a:solidFill>
                  <a:schemeClr val="tx1">
                    <a:lumMod val="65000"/>
                    <a:lumOff val="35000"/>
                  </a:schemeClr>
                </a:solidFill>
              </a:rPr>
              <a:t>. Model checking for programming languages using </a:t>
            </a:r>
            <a:r>
              <a:rPr lang="en-US" dirty="0" err="1">
                <a:solidFill>
                  <a:schemeClr val="tx1">
                    <a:lumMod val="65000"/>
                    <a:lumOff val="35000"/>
                  </a:schemeClr>
                </a:solidFill>
              </a:rPr>
              <a:t>verisoft</a:t>
            </a:r>
            <a:r>
              <a:rPr lang="en-US" dirty="0">
                <a:solidFill>
                  <a:schemeClr val="tx1">
                    <a:lumMod val="65000"/>
                    <a:lumOff val="35000"/>
                  </a:schemeClr>
                </a:solidFill>
              </a:rPr>
              <a:t>. In </a:t>
            </a:r>
            <a:r>
              <a:rPr lang="en-US" i="1" dirty="0">
                <a:solidFill>
                  <a:schemeClr val="tx1">
                    <a:lumMod val="65000"/>
                    <a:lumOff val="35000"/>
                  </a:schemeClr>
                </a:solidFill>
              </a:rPr>
              <a:t>Proceedings of the 24th ACM SIGPLAN-SIGACT Symposium on Principles of Programming Languages</a:t>
            </a:r>
            <a:r>
              <a:rPr lang="en-US" dirty="0">
                <a:solidFill>
                  <a:schemeClr val="tx1">
                    <a:lumMod val="65000"/>
                    <a:lumOff val="35000"/>
                  </a:schemeClr>
                </a:solidFill>
              </a:rPr>
              <a:t>, POPL ’97 </a:t>
            </a:r>
          </a:p>
          <a:p>
            <a:pPr lvl="1"/>
            <a:r>
              <a:rPr lang="en-US" dirty="0">
                <a:solidFill>
                  <a:schemeClr val="tx1">
                    <a:lumMod val="65000"/>
                    <a:lumOff val="35000"/>
                  </a:schemeClr>
                </a:solidFill>
              </a:rPr>
              <a:t>Sergey Kulikov, </a:t>
            </a:r>
            <a:r>
              <a:rPr lang="en-US" dirty="0" err="1">
                <a:solidFill>
                  <a:schemeClr val="tx1">
                    <a:lumMod val="65000"/>
                    <a:lumOff val="35000"/>
                  </a:schemeClr>
                </a:solidFill>
              </a:rPr>
              <a:t>Nastaran</a:t>
            </a:r>
            <a:r>
              <a:rPr lang="en-US" dirty="0">
                <a:solidFill>
                  <a:schemeClr val="tx1">
                    <a:lumMod val="65000"/>
                    <a:lumOff val="35000"/>
                  </a:schemeClr>
                </a:solidFill>
              </a:rPr>
              <a:t> </a:t>
            </a:r>
            <a:r>
              <a:rPr lang="en-US" dirty="0" err="1">
                <a:solidFill>
                  <a:schemeClr val="tx1">
                    <a:lumMod val="65000"/>
                    <a:lumOff val="35000"/>
                  </a:schemeClr>
                </a:solidFill>
              </a:rPr>
              <a:t>Shafiei</a:t>
            </a:r>
            <a:r>
              <a:rPr lang="en-US" dirty="0">
                <a:solidFill>
                  <a:schemeClr val="tx1">
                    <a:lumMod val="65000"/>
                    <a:lumOff val="35000"/>
                  </a:schemeClr>
                </a:solidFill>
              </a:rPr>
              <a:t>, Franck Van </a:t>
            </a:r>
            <a:r>
              <a:rPr lang="en-US" dirty="0" err="1">
                <a:solidFill>
                  <a:schemeClr val="tx1">
                    <a:lumMod val="65000"/>
                    <a:lumOff val="35000"/>
                  </a:schemeClr>
                </a:solidFill>
              </a:rPr>
              <a:t>Breugel</a:t>
            </a:r>
            <a:r>
              <a:rPr lang="en-US" dirty="0">
                <a:solidFill>
                  <a:schemeClr val="tx1">
                    <a:lumMod val="65000"/>
                    <a:lumOff val="35000"/>
                  </a:schemeClr>
                </a:solidFill>
              </a:rPr>
              <a:t>, and Willem </a:t>
            </a:r>
            <a:r>
              <a:rPr lang="en-US" dirty="0" err="1">
                <a:solidFill>
                  <a:schemeClr val="tx1">
                    <a:lumMod val="65000"/>
                    <a:lumOff val="35000"/>
                  </a:schemeClr>
                </a:solidFill>
              </a:rPr>
              <a:t>Visser</a:t>
            </a:r>
            <a:r>
              <a:rPr lang="en-US" dirty="0">
                <a:solidFill>
                  <a:schemeClr val="tx1">
                    <a:lumMod val="65000"/>
                    <a:lumOff val="35000"/>
                  </a:schemeClr>
                </a:solidFill>
              </a:rPr>
              <a:t>. Detecting data races with java pathfinder, 2010. </a:t>
            </a:r>
          </a:p>
          <a:p>
            <a:pPr lvl="1"/>
            <a:r>
              <a:rPr lang="en-US" dirty="0">
                <a:solidFill>
                  <a:schemeClr val="tx1">
                    <a:lumMod val="65000"/>
                    <a:lumOff val="35000"/>
                  </a:schemeClr>
                </a:solidFill>
              </a:rPr>
              <a:t>Timothy K </a:t>
            </a:r>
            <a:r>
              <a:rPr lang="en-US" dirty="0" err="1">
                <a:solidFill>
                  <a:schemeClr val="tx1">
                    <a:lumMod val="65000"/>
                    <a:lumOff val="35000"/>
                  </a:schemeClr>
                </a:solidFill>
              </a:rPr>
              <a:t>Zirkel</a:t>
            </a:r>
            <a:r>
              <a:rPr lang="en-US" dirty="0">
                <a:solidFill>
                  <a:schemeClr val="tx1">
                    <a:lumMod val="65000"/>
                    <a:lumOff val="35000"/>
                  </a:schemeClr>
                </a:solidFill>
              </a:rPr>
              <a:t>, Stephen F Siegel, and Timothy </a:t>
            </a:r>
            <a:r>
              <a:rPr lang="en-US" dirty="0" err="1">
                <a:solidFill>
                  <a:schemeClr val="tx1">
                    <a:lumMod val="65000"/>
                    <a:lumOff val="35000"/>
                  </a:schemeClr>
                </a:solidFill>
              </a:rPr>
              <a:t>McClory</a:t>
            </a:r>
            <a:r>
              <a:rPr lang="en-US" dirty="0">
                <a:solidFill>
                  <a:schemeClr val="tx1">
                    <a:lumMod val="65000"/>
                    <a:lumOff val="35000"/>
                  </a:schemeClr>
                </a:solidFill>
              </a:rPr>
              <a:t>. Automated Verification of Chapel Programs using Model Checking and Symbolic Execution. </a:t>
            </a:r>
            <a:r>
              <a:rPr lang="en-US" i="1" dirty="0">
                <a:solidFill>
                  <a:schemeClr val="tx1">
                    <a:lumMod val="65000"/>
                    <a:lumOff val="35000"/>
                  </a:schemeClr>
                </a:solidFill>
              </a:rPr>
              <a:t>NASA Formal Methods</a:t>
            </a:r>
            <a:r>
              <a:rPr lang="en-US" dirty="0">
                <a:solidFill>
                  <a:schemeClr val="tx1">
                    <a:lumMod val="65000"/>
                    <a:lumOff val="35000"/>
                  </a:schemeClr>
                </a:solidFill>
              </a:rPr>
              <a:t>, 7871: 198–212, 2013. </a:t>
            </a:r>
          </a:p>
          <a:p>
            <a:pPr lvl="1"/>
            <a:r>
              <a:rPr lang="en-US" dirty="0">
                <a:solidFill>
                  <a:schemeClr val="tx1">
                    <a:lumMod val="65000"/>
                    <a:lumOff val="35000"/>
                  </a:schemeClr>
                </a:solidFill>
              </a:rPr>
              <a:t>Milos </a:t>
            </a:r>
            <a:r>
              <a:rPr lang="en-US" dirty="0" err="1">
                <a:solidFill>
                  <a:schemeClr val="tx1">
                    <a:lumMod val="65000"/>
                    <a:lumOff val="35000"/>
                  </a:schemeClr>
                </a:solidFill>
              </a:rPr>
              <a:t>Gligoric</a:t>
            </a:r>
            <a:r>
              <a:rPr lang="en-US" dirty="0">
                <a:solidFill>
                  <a:schemeClr val="tx1">
                    <a:lumMod val="65000"/>
                    <a:lumOff val="35000"/>
                  </a:schemeClr>
                </a:solidFill>
              </a:rPr>
              <a:t>, Peter C </a:t>
            </a:r>
            <a:r>
              <a:rPr lang="en-US" dirty="0" err="1">
                <a:solidFill>
                  <a:schemeClr val="tx1">
                    <a:lumMod val="65000"/>
                    <a:lumOff val="35000"/>
                  </a:schemeClr>
                </a:solidFill>
              </a:rPr>
              <a:t>Mehlitz</a:t>
            </a:r>
            <a:r>
              <a:rPr lang="en-US" dirty="0">
                <a:solidFill>
                  <a:schemeClr val="tx1">
                    <a:lumMod val="65000"/>
                    <a:lumOff val="35000"/>
                  </a:schemeClr>
                </a:solidFill>
              </a:rPr>
              <a:t>, and </a:t>
            </a:r>
            <a:r>
              <a:rPr lang="en-US" dirty="0" err="1">
                <a:solidFill>
                  <a:schemeClr val="tx1">
                    <a:lumMod val="65000"/>
                    <a:lumOff val="35000"/>
                  </a:schemeClr>
                </a:solidFill>
              </a:rPr>
              <a:t>Darko</a:t>
            </a:r>
            <a:r>
              <a:rPr lang="en-US" dirty="0">
                <a:solidFill>
                  <a:schemeClr val="tx1">
                    <a:lumMod val="65000"/>
                    <a:lumOff val="35000"/>
                  </a:schemeClr>
                </a:solidFill>
              </a:rPr>
              <a:t> </a:t>
            </a:r>
            <a:r>
              <a:rPr lang="en-US" dirty="0" err="1">
                <a:solidFill>
                  <a:schemeClr val="tx1">
                    <a:lumMod val="65000"/>
                    <a:lumOff val="35000"/>
                  </a:schemeClr>
                </a:solidFill>
              </a:rPr>
              <a:t>Marinov</a:t>
            </a:r>
            <a:r>
              <a:rPr lang="en-US" dirty="0">
                <a:solidFill>
                  <a:schemeClr val="tx1">
                    <a:lumMod val="65000"/>
                    <a:lumOff val="35000"/>
                  </a:schemeClr>
                </a:solidFill>
              </a:rPr>
              <a:t>. X10X: Model checking a new </a:t>
            </a:r>
            <a:r>
              <a:rPr lang="en-US" dirty="0" smtClean="0">
                <a:solidFill>
                  <a:schemeClr val="tx1">
                    <a:lumMod val="65000"/>
                    <a:lumOff val="35000"/>
                  </a:schemeClr>
                </a:solidFill>
              </a:rPr>
              <a:t>programming </a:t>
            </a:r>
            <a:r>
              <a:rPr lang="en-US" dirty="0">
                <a:solidFill>
                  <a:schemeClr val="tx1">
                    <a:lumMod val="65000"/>
                    <a:lumOff val="35000"/>
                  </a:schemeClr>
                </a:solidFill>
              </a:rPr>
              <a:t>language with an ”old” model checker. In </a:t>
            </a:r>
            <a:r>
              <a:rPr lang="en-US" i="1" dirty="0">
                <a:solidFill>
                  <a:schemeClr val="tx1">
                    <a:lumMod val="65000"/>
                    <a:lumOff val="35000"/>
                  </a:schemeClr>
                </a:solidFill>
              </a:rPr>
              <a:t>Software Testing, Verification and Validation (ICST), 2012 IEEE Fifth International Conference on</a:t>
            </a:r>
            <a:r>
              <a:rPr lang="en-US" dirty="0">
                <a:solidFill>
                  <a:schemeClr val="tx1">
                    <a:lumMod val="65000"/>
                    <a:lumOff val="35000"/>
                  </a:schemeClr>
                </a:solidFill>
              </a:rPr>
              <a:t>, pages 11–20. IEEE, 2012. </a:t>
            </a:r>
            <a:endParaRPr lang="en-US" dirty="0" smtClean="0">
              <a:solidFill>
                <a:schemeClr val="tx1">
                  <a:lumMod val="65000"/>
                  <a:lumOff val="35000"/>
                </a:schemeClr>
              </a:solidFill>
            </a:endParaRPr>
          </a:p>
        </p:txBody>
      </p:sp>
      <p:sp>
        <p:nvSpPr>
          <p:cNvPr id="4" name="Slide Number Placeholder 3"/>
          <p:cNvSpPr>
            <a:spLocks noGrp="1"/>
          </p:cNvSpPr>
          <p:nvPr>
            <p:ph type="sldNum" sz="quarter" idx="12"/>
          </p:nvPr>
        </p:nvSpPr>
        <p:spPr/>
        <p:txBody>
          <a:bodyPr/>
          <a:lstStyle/>
          <a:p>
            <a:fld id="{BA9B540C-44DA-4F69-89C9-7C84606640D3}" type="slidenum">
              <a:rPr lang="en-US" smtClean="0"/>
              <a:pPr/>
              <a:t>11</a:t>
            </a:fld>
            <a:endParaRPr lang="en-US"/>
          </a:p>
        </p:txBody>
      </p:sp>
    </p:spTree>
    <p:extLst>
      <p:ext uri="{BB962C8B-B14F-4D97-AF65-F5344CB8AC3E}">
        <p14:creationId xmlns:p14="http://schemas.microsoft.com/office/powerpoint/2010/main" val="13982141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lstStyle/>
          <a:p>
            <a:r>
              <a:rPr lang="en-US" dirty="0" err="1"/>
              <a:t>Raghavan</a:t>
            </a:r>
            <a:r>
              <a:rPr lang="en-US" dirty="0"/>
              <a:t> Raman, </a:t>
            </a:r>
            <a:r>
              <a:rPr lang="en-US" dirty="0" err="1"/>
              <a:t>Jisheng</a:t>
            </a:r>
            <a:r>
              <a:rPr lang="en-US" dirty="0"/>
              <a:t> Zhao, </a:t>
            </a:r>
            <a:r>
              <a:rPr lang="en-US" dirty="0" err="1"/>
              <a:t>Vivek</a:t>
            </a:r>
            <a:r>
              <a:rPr lang="en-US" dirty="0"/>
              <a:t> Sarkar, Martin </a:t>
            </a:r>
            <a:r>
              <a:rPr lang="en-US" dirty="0" err="1"/>
              <a:t>Vechev</a:t>
            </a:r>
            <a:r>
              <a:rPr lang="en-US" dirty="0"/>
              <a:t>, and </a:t>
            </a:r>
            <a:r>
              <a:rPr lang="en-US" dirty="0" err="1"/>
              <a:t>Eran</a:t>
            </a:r>
            <a:r>
              <a:rPr lang="en-US" dirty="0"/>
              <a:t> </a:t>
            </a:r>
            <a:r>
              <a:rPr lang="en-US" dirty="0" err="1"/>
              <a:t>Yahav</a:t>
            </a:r>
            <a:r>
              <a:rPr lang="en-US" dirty="0"/>
              <a:t>. </a:t>
            </a:r>
            <a:r>
              <a:rPr lang="en-US" b="1" dirty="0"/>
              <a:t>Scalable and Precise dynamic </a:t>
            </a:r>
            <a:r>
              <a:rPr lang="en-US" b="1" dirty="0" err="1"/>
              <a:t>datarace</a:t>
            </a:r>
            <a:r>
              <a:rPr lang="en-US" b="1" dirty="0"/>
              <a:t> detection for structured parallelism</a:t>
            </a:r>
            <a:r>
              <a:rPr lang="en-US" dirty="0"/>
              <a:t>. In </a:t>
            </a:r>
            <a:r>
              <a:rPr lang="en-US" i="1" dirty="0"/>
              <a:t>ACM SIGPLAN Notices</a:t>
            </a:r>
            <a:r>
              <a:rPr lang="en-US" dirty="0"/>
              <a:t>, volume 47, pages 531–542. ACM, 2012. </a:t>
            </a:r>
          </a:p>
          <a:p>
            <a:r>
              <a:rPr lang="en-US" dirty="0" err="1" smtClean="0"/>
              <a:t>Surendran</a:t>
            </a:r>
            <a:r>
              <a:rPr lang="en-US" dirty="0" smtClean="0"/>
              <a:t> </a:t>
            </a:r>
            <a:r>
              <a:rPr lang="en-US" dirty="0"/>
              <a:t>Rishi, and </a:t>
            </a:r>
            <a:r>
              <a:rPr lang="en-US" dirty="0" err="1"/>
              <a:t>Vivek</a:t>
            </a:r>
            <a:r>
              <a:rPr lang="en-US" dirty="0"/>
              <a:t> Sarkar. </a:t>
            </a:r>
            <a:r>
              <a:rPr lang="en-US" b="1" dirty="0" smtClean="0"/>
              <a:t>Dynamic </a:t>
            </a:r>
            <a:r>
              <a:rPr lang="en-US" b="1" dirty="0"/>
              <a:t>determinacy race detection for task parallelism with futures</a:t>
            </a:r>
            <a:r>
              <a:rPr lang="en-US" dirty="0" smtClean="0"/>
              <a:t>.</a:t>
            </a:r>
            <a:r>
              <a:rPr lang="en-US" dirty="0"/>
              <a:t> </a:t>
            </a:r>
            <a:r>
              <a:rPr lang="en-US" i="1" dirty="0"/>
              <a:t>International Conference on Runtime Verification</a:t>
            </a:r>
            <a:r>
              <a:rPr lang="en-US" dirty="0"/>
              <a:t>. Springer International Publishing, 2016.</a:t>
            </a:r>
          </a:p>
        </p:txBody>
      </p:sp>
      <p:sp>
        <p:nvSpPr>
          <p:cNvPr id="4" name="Slide Number Placeholder 3"/>
          <p:cNvSpPr>
            <a:spLocks noGrp="1"/>
          </p:cNvSpPr>
          <p:nvPr>
            <p:ph type="sldNum" sz="quarter" idx="12"/>
          </p:nvPr>
        </p:nvSpPr>
        <p:spPr/>
        <p:txBody>
          <a:bodyPr/>
          <a:lstStyle/>
          <a:p>
            <a:fld id="{BA9B540C-44DA-4F69-89C9-7C84606640D3}" type="slidenum">
              <a:rPr lang="en-US" smtClean="0"/>
              <a:pPr/>
              <a:t>12</a:t>
            </a:fld>
            <a:endParaRPr lang="en-US"/>
          </a:p>
        </p:txBody>
      </p:sp>
    </p:spTree>
    <p:extLst>
      <p:ext uri="{BB962C8B-B14F-4D97-AF65-F5344CB8AC3E}">
        <p14:creationId xmlns:p14="http://schemas.microsoft.com/office/powerpoint/2010/main" val="9252127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Approach</a:t>
            </a:r>
            <a:endParaRPr lang="en-US" dirty="0"/>
          </a:p>
        </p:txBody>
      </p:sp>
      <p:sp>
        <p:nvSpPr>
          <p:cNvPr id="3" name="Content Placeholder 2"/>
          <p:cNvSpPr>
            <a:spLocks noGrp="1"/>
          </p:cNvSpPr>
          <p:nvPr>
            <p:ph idx="1"/>
          </p:nvPr>
        </p:nvSpPr>
        <p:spPr/>
        <p:txBody>
          <a:bodyPr anchor="ctr">
            <a:normAutofit/>
          </a:bodyPr>
          <a:lstStyle/>
          <a:p>
            <a:pPr marL="0" indent="0" algn="ctr">
              <a:buNone/>
            </a:pPr>
            <a:r>
              <a:rPr lang="en-US" sz="4000" dirty="0" smtClean="0">
                <a:solidFill>
                  <a:schemeClr val="tx1">
                    <a:lumMod val="65000"/>
                    <a:lumOff val="35000"/>
                  </a:schemeClr>
                </a:solidFill>
              </a:rPr>
              <a:t>Use Dynamic Analysis along with Model </a:t>
            </a:r>
            <a:r>
              <a:rPr lang="en-US" sz="4000" dirty="0">
                <a:solidFill>
                  <a:schemeClr val="tx1">
                    <a:lumMod val="65000"/>
                    <a:lumOff val="35000"/>
                  </a:schemeClr>
                </a:solidFill>
              </a:rPr>
              <a:t>C</a:t>
            </a:r>
            <a:r>
              <a:rPr lang="en-US" sz="4000" dirty="0" smtClean="0">
                <a:solidFill>
                  <a:schemeClr val="tx1">
                    <a:lumMod val="65000"/>
                    <a:lumOff val="35000"/>
                  </a:schemeClr>
                </a:solidFill>
              </a:rPr>
              <a:t>hecking</a:t>
            </a:r>
          </a:p>
        </p:txBody>
      </p:sp>
      <p:sp>
        <p:nvSpPr>
          <p:cNvPr id="4" name="Slide Number Placeholder 3"/>
          <p:cNvSpPr>
            <a:spLocks noGrp="1"/>
          </p:cNvSpPr>
          <p:nvPr>
            <p:ph type="sldNum" sz="quarter" idx="12"/>
          </p:nvPr>
        </p:nvSpPr>
        <p:spPr/>
        <p:txBody>
          <a:bodyPr/>
          <a:lstStyle/>
          <a:p>
            <a:fld id="{BA9B540C-44DA-4F69-89C9-7C84606640D3}" type="slidenum">
              <a:rPr lang="en-US" smtClean="0"/>
              <a:pPr/>
              <a:t>13</a:t>
            </a:fld>
            <a:endParaRPr lang="en-US"/>
          </a:p>
        </p:txBody>
      </p:sp>
    </p:spTree>
    <p:extLst>
      <p:ext uri="{BB962C8B-B14F-4D97-AF65-F5344CB8AC3E}">
        <p14:creationId xmlns:p14="http://schemas.microsoft.com/office/powerpoint/2010/main" val="15314869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 graphs</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14</a:t>
            </a:fld>
            <a:endParaRPr lang="en-US"/>
          </a:p>
        </p:txBody>
      </p:sp>
      <p:sp>
        <p:nvSpPr>
          <p:cNvPr id="5" name="Oval 4"/>
          <p:cNvSpPr/>
          <p:nvPr/>
        </p:nvSpPr>
        <p:spPr>
          <a:xfrm>
            <a:off x="4351062" y="2044327"/>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smtClean="0"/>
              <a:t>0</a:t>
            </a:r>
            <a:endParaRPr lang="en-US" sz="1200" baseline="-25000" dirty="0"/>
          </a:p>
        </p:txBody>
      </p:sp>
      <p:sp>
        <p:nvSpPr>
          <p:cNvPr id="6" name="Oval 5"/>
          <p:cNvSpPr/>
          <p:nvPr/>
        </p:nvSpPr>
        <p:spPr>
          <a:xfrm>
            <a:off x="4350730" y="2855578"/>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n</a:t>
            </a:r>
            <a:r>
              <a:rPr lang="en-US" sz="1200" baseline="-25000" dirty="0" smtClean="0"/>
              <a:t>0</a:t>
            </a:r>
            <a:r>
              <a:rPr lang="en-US" sz="1200" dirty="0" smtClean="0"/>
              <a:t>’</a:t>
            </a:r>
            <a:endParaRPr lang="en-US" sz="1200" dirty="0"/>
          </a:p>
        </p:txBody>
      </p:sp>
      <p:sp>
        <p:nvSpPr>
          <p:cNvPr id="7" name="Oval 6"/>
          <p:cNvSpPr/>
          <p:nvPr/>
        </p:nvSpPr>
        <p:spPr>
          <a:xfrm>
            <a:off x="4350730" y="3721431"/>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n</a:t>
            </a:r>
            <a:r>
              <a:rPr lang="en-US" sz="1200" baseline="-25000" dirty="0" smtClean="0"/>
              <a:t>0</a:t>
            </a:r>
            <a:r>
              <a:rPr lang="en-US" sz="1200" dirty="0" smtClean="0"/>
              <a:t>’’</a:t>
            </a:r>
          </a:p>
        </p:txBody>
      </p:sp>
      <p:cxnSp>
        <p:nvCxnSpPr>
          <p:cNvPr id="8" name="Straight Arrow Connector 7"/>
          <p:cNvCxnSpPr/>
          <p:nvPr/>
        </p:nvCxnSpPr>
        <p:spPr>
          <a:xfrm>
            <a:off x="4777013" y="4385554"/>
            <a:ext cx="0" cy="3681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H="1">
            <a:off x="3901361" y="3187640"/>
            <a:ext cx="449369" cy="623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3599933" y="4377505"/>
            <a:ext cx="752607" cy="16467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Oval 10"/>
          <p:cNvSpPr/>
          <p:nvPr/>
        </p:nvSpPr>
        <p:spPr>
          <a:xfrm>
            <a:off x="4350730" y="4753660"/>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r</a:t>
            </a:r>
            <a:r>
              <a:rPr lang="en-US" sz="1200" baseline="-25000" dirty="0" smtClean="0"/>
              <a:t>1</a:t>
            </a:r>
            <a:endParaRPr lang="en-US" sz="1200" dirty="0" smtClean="0"/>
          </a:p>
        </p:txBody>
      </p:sp>
      <p:cxnSp>
        <p:nvCxnSpPr>
          <p:cNvPr id="12" name="Straight Arrow Connector 11"/>
          <p:cNvCxnSpPr/>
          <p:nvPr/>
        </p:nvCxnSpPr>
        <p:spPr>
          <a:xfrm flipH="1">
            <a:off x="4777013" y="2708450"/>
            <a:ext cx="332" cy="147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4777013" y="3519701"/>
            <a:ext cx="0" cy="2017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4777013" y="5417783"/>
            <a:ext cx="1810" cy="274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Oval 14"/>
          <p:cNvSpPr/>
          <p:nvPr/>
        </p:nvSpPr>
        <p:spPr>
          <a:xfrm>
            <a:off x="4352540" y="5692227"/>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r</a:t>
            </a:r>
            <a:r>
              <a:rPr lang="en-US" sz="1200" baseline="-25000" dirty="0" smtClean="0"/>
              <a:t>1</a:t>
            </a:r>
            <a:r>
              <a:rPr lang="en-US" sz="1200" dirty="0" smtClean="0"/>
              <a:t>’</a:t>
            </a:r>
          </a:p>
        </p:txBody>
      </p:sp>
      <p:sp>
        <p:nvSpPr>
          <p:cNvPr id="16" name="Oval 15"/>
          <p:cNvSpPr/>
          <p:nvPr/>
        </p:nvSpPr>
        <p:spPr>
          <a:xfrm>
            <a:off x="3173650" y="3713382"/>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smtClean="0"/>
              <a:t>2</a:t>
            </a:r>
          </a:p>
        </p:txBody>
      </p:sp>
      <p:sp>
        <p:nvSpPr>
          <p:cNvPr id="17" name="Oval 16"/>
          <p:cNvSpPr/>
          <p:nvPr/>
        </p:nvSpPr>
        <p:spPr>
          <a:xfrm>
            <a:off x="5584121" y="2855578"/>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smtClean="0"/>
              <a:t>1</a:t>
            </a:r>
          </a:p>
        </p:txBody>
      </p:sp>
      <p:cxnSp>
        <p:nvCxnSpPr>
          <p:cNvPr id="18" name="Straight Arrow Connector 17"/>
          <p:cNvCxnSpPr/>
          <p:nvPr/>
        </p:nvCxnSpPr>
        <p:spPr>
          <a:xfrm>
            <a:off x="5078773" y="2611191"/>
            <a:ext cx="630203" cy="3416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H="1">
            <a:off x="5078441" y="3519701"/>
            <a:ext cx="931963" cy="13312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757136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 graphs</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15</a:t>
            </a:fld>
            <a:endParaRPr lang="en-US"/>
          </a:p>
        </p:txBody>
      </p:sp>
      <p:sp>
        <p:nvSpPr>
          <p:cNvPr id="5" name="Oval 4"/>
          <p:cNvSpPr/>
          <p:nvPr/>
        </p:nvSpPr>
        <p:spPr>
          <a:xfrm>
            <a:off x="4351062" y="2044327"/>
            <a:ext cx="852566" cy="6641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ysClr val="windowText" lastClr="000000"/>
                </a:solidFill>
              </a:rPr>
              <a:t>n</a:t>
            </a:r>
            <a:r>
              <a:rPr lang="en-US" sz="1200" baseline="-25000" dirty="0" smtClean="0">
                <a:solidFill>
                  <a:sysClr val="windowText" lastClr="000000"/>
                </a:solidFill>
              </a:rPr>
              <a:t>0</a:t>
            </a:r>
            <a:endParaRPr lang="en-US" sz="1200" baseline="-25000" dirty="0">
              <a:solidFill>
                <a:sysClr val="windowText" lastClr="000000"/>
              </a:solidFill>
            </a:endParaRPr>
          </a:p>
        </p:txBody>
      </p:sp>
      <p:sp>
        <p:nvSpPr>
          <p:cNvPr id="6" name="Oval 5"/>
          <p:cNvSpPr/>
          <p:nvPr/>
        </p:nvSpPr>
        <p:spPr>
          <a:xfrm>
            <a:off x="4350730" y="2855578"/>
            <a:ext cx="852566" cy="6641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ysClr val="windowText" lastClr="000000"/>
                </a:solidFill>
              </a:rPr>
              <a:t>n</a:t>
            </a:r>
            <a:r>
              <a:rPr lang="en-US" sz="1200" baseline="-25000" dirty="0" smtClean="0">
                <a:solidFill>
                  <a:sysClr val="windowText" lastClr="000000"/>
                </a:solidFill>
              </a:rPr>
              <a:t>0</a:t>
            </a:r>
            <a:r>
              <a:rPr lang="en-US" sz="1200" dirty="0" smtClean="0">
                <a:solidFill>
                  <a:sysClr val="windowText" lastClr="000000"/>
                </a:solidFill>
              </a:rPr>
              <a:t>’</a:t>
            </a:r>
            <a:endParaRPr lang="en-US" sz="1200" dirty="0">
              <a:solidFill>
                <a:sysClr val="windowText" lastClr="000000"/>
              </a:solidFill>
            </a:endParaRPr>
          </a:p>
        </p:txBody>
      </p:sp>
      <p:sp>
        <p:nvSpPr>
          <p:cNvPr id="7" name="Oval 6"/>
          <p:cNvSpPr/>
          <p:nvPr/>
        </p:nvSpPr>
        <p:spPr>
          <a:xfrm>
            <a:off x="4350730" y="3721431"/>
            <a:ext cx="852566" cy="6641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ysClr val="windowText" lastClr="000000"/>
                </a:solidFill>
              </a:rPr>
              <a:t>n</a:t>
            </a:r>
            <a:r>
              <a:rPr lang="en-US" sz="1200" baseline="-25000" dirty="0" smtClean="0">
                <a:solidFill>
                  <a:sysClr val="windowText" lastClr="000000"/>
                </a:solidFill>
              </a:rPr>
              <a:t>0</a:t>
            </a:r>
            <a:r>
              <a:rPr lang="en-US" sz="1200" dirty="0" smtClean="0">
                <a:solidFill>
                  <a:sysClr val="windowText" lastClr="000000"/>
                </a:solidFill>
              </a:rPr>
              <a:t>’’</a:t>
            </a:r>
          </a:p>
        </p:txBody>
      </p:sp>
      <p:cxnSp>
        <p:nvCxnSpPr>
          <p:cNvPr id="8" name="Straight Arrow Connector 7"/>
          <p:cNvCxnSpPr/>
          <p:nvPr/>
        </p:nvCxnSpPr>
        <p:spPr>
          <a:xfrm>
            <a:off x="4777013" y="4385554"/>
            <a:ext cx="0" cy="3681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H="1">
            <a:off x="3901361" y="3187640"/>
            <a:ext cx="449369" cy="623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3599933" y="4377505"/>
            <a:ext cx="752607" cy="16467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Oval 10"/>
          <p:cNvSpPr/>
          <p:nvPr/>
        </p:nvSpPr>
        <p:spPr>
          <a:xfrm>
            <a:off x="4350730" y="4753660"/>
            <a:ext cx="852566" cy="6641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ysClr val="windowText" lastClr="000000"/>
                </a:solidFill>
              </a:rPr>
              <a:t>r</a:t>
            </a:r>
            <a:r>
              <a:rPr lang="en-US" sz="1200" baseline="-25000" dirty="0" smtClean="0">
                <a:solidFill>
                  <a:sysClr val="windowText" lastClr="000000"/>
                </a:solidFill>
              </a:rPr>
              <a:t>1</a:t>
            </a:r>
            <a:endParaRPr lang="en-US" sz="1200" dirty="0" smtClean="0">
              <a:solidFill>
                <a:sysClr val="windowText" lastClr="000000"/>
              </a:solidFill>
            </a:endParaRPr>
          </a:p>
        </p:txBody>
      </p:sp>
      <p:cxnSp>
        <p:nvCxnSpPr>
          <p:cNvPr id="12" name="Straight Arrow Connector 11"/>
          <p:cNvCxnSpPr/>
          <p:nvPr/>
        </p:nvCxnSpPr>
        <p:spPr>
          <a:xfrm flipH="1">
            <a:off x="4777013" y="2708450"/>
            <a:ext cx="332" cy="147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4777013" y="3519701"/>
            <a:ext cx="0" cy="2017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4777013" y="5417783"/>
            <a:ext cx="1810" cy="274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Oval 14"/>
          <p:cNvSpPr/>
          <p:nvPr/>
        </p:nvSpPr>
        <p:spPr>
          <a:xfrm>
            <a:off x="4352540" y="5692227"/>
            <a:ext cx="852566" cy="6641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ysClr val="windowText" lastClr="000000"/>
                </a:solidFill>
              </a:rPr>
              <a:t>r</a:t>
            </a:r>
            <a:r>
              <a:rPr lang="en-US" sz="1200" baseline="-25000" dirty="0" smtClean="0">
                <a:solidFill>
                  <a:sysClr val="windowText" lastClr="000000"/>
                </a:solidFill>
              </a:rPr>
              <a:t>1</a:t>
            </a:r>
            <a:r>
              <a:rPr lang="en-US" sz="1200" dirty="0" smtClean="0">
                <a:solidFill>
                  <a:sysClr val="windowText" lastClr="000000"/>
                </a:solidFill>
              </a:rPr>
              <a:t>’</a:t>
            </a:r>
          </a:p>
        </p:txBody>
      </p:sp>
      <p:sp>
        <p:nvSpPr>
          <p:cNvPr id="16" name="Oval 15"/>
          <p:cNvSpPr/>
          <p:nvPr/>
        </p:nvSpPr>
        <p:spPr>
          <a:xfrm>
            <a:off x="3173650" y="3713382"/>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smtClean="0"/>
              <a:t>2</a:t>
            </a:r>
          </a:p>
        </p:txBody>
      </p:sp>
      <p:sp>
        <p:nvSpPr>
          <p:cNvPr id="17" name="Oval 16"/>
          <p:cNvSpPr/>
          <p:nvPr/>
        </p:nvSpPr>
        <p:spPr>
          <a:xfrm>
            <a:off x="5584121" y="2855578"/>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smtClean="0"/>
              <a:t>1</a:t>
            </a:r>
          </a:p>
        </p:txBody>
      </p:sp>
      <p:cxnSp>
        <p:nvCxnSpPr>
          <p:cNvPr id="18" name="Straight Arrow Connector 17"/>
          <p:cNvCxnSpPr/>
          <p:nvPr/>
        </p:nvCxnSpPr>
        <p:spPr>
          <a:xfrm>
            <a:off x="5078773" y="2611191"/>
            <a:ext cx="630203" cy="3416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H="1">
            <a:off x="5078441" y="3519701"/>
            <a:ext cx="931963" cy="13312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6112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 graphs</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16</a:t>
            </a:fld>
            <a:endParaRPr lang="en-US"/>
          </a:p>
        </p:txBody>
      </p:sp>
      <p:sp>
        <p:nvSpPr>
          <p:cNvPr id="5" name="Oval 4"/>
          <p:cNvSpPr/>
          <p:nvPr/>
        </p:nvSpPr>
        <p:spPr>
          <a:xfrm>
            <a:off x="4351062" y="2044327"/>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smtClean="0"/>
              <a:t>0</a:t>
            </a:r>
            <a:endParaRPr lang="en-US" sz="1200" baseline="-25000" dirty="0"/>
          </a:p>
        </p:txBody>
      </p:sp>
      <p:sp>
        <p:nvSpPr>
          <p:cNvPr id="6" name="Oval 5"/>
          <p:cNvSpPr/>
          <p:nvPr/>
        </p:nvSpPr>
        <p:spPr>
          <a:xfrm>
            <a:off x="4350730" y="2855578"/>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n</a:t>
            </a:r>
            <a:r>
              <a:rPr lang="en-US" sz="1200" baseline="-25000" dirty="0" smtClean="0"/>
              <a:t>0</a:t>
            </a:r>
            <a:r>
              <a:rPr lang="en-US" sz="1200" dirty="0" smtClean="0"/>
              <a:t>’</a:t>
            </a:r>
            <a:endParaRPr lang="en-US" sz="1200" dirty="0"/>
          </a:p>
        </p:txBody>
      </p:sp>
      <p:sp>
        <p:nvSpPr>
          <p:cNvPr id="7" name="Oval 6"/>
          <p:cNvSpPr/>
          <p:nvPr/>
        </p:nvSpPr>
        <p:spPr>
          <a:xfrm>
            <a:off x="4350730" y="3721431"/>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n</a:t>
            </a:r>
            <a:r>
              <a:rPr lang="en-US" sz="1200" baseline="-25000" dirty="0" smtClean="0"/>
              <a:t>0</a:t>
            </a:r>
            <a:r>
              <a:rPr lang="en-US" sz="1200" dirty="0" smtClean="0"/>
              <a:t>’’</a:t>
            </a:r>
          </a:p>
        </p:txBody>
      </p:sp>
      <p:cxnSp>
        <p:nvCxnSpPr>
          <p:cNvPr id="8" name="Straight Arrow Connector 7"/>
          <p:cNvCxnSpPr/>
          <p:nvPr/>
        </p:nvCxnSpPr>
        <p:spPr>
          <a:xfrm>
            <a:off x="4777013" y="4385554"/>
            <a:ext cx="0" cy="3681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H="1">
            <a:off x="3901361" y="3187640"/>
            <a:ext cx="449369" cy="623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3599933" y="4377505"/>
            <a:ext cx="752607" cy="16467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Oval 10"/>
          <p:cNvSpPr/>
          <p:nvPr/>
        </p:nvSpPr>
        <p:spPr>
          <a:xfrm>
            <a:off x="4350730" y="4753660"/>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r</a:t>
            </a:r>
            <a:r>
              <a:rPr lang="en-US" sz="1200" baseline="-25000" dirty="0" smtClean="0"/>
              <a:t>1</a:t>
            </a:r>
            <a:endParaRPr lang="en-US" sz="1200" dirty="0" smtClean="0"/>
          </a:p>
        </p:txBody>
      </p:sp>
      <p:cxnSp>
        <p:nvCxnSpPr>
          <p:cNvPr id="12" name="Straight Arrow Connector 11"/>
          <p:cNvCxnSpPr/>
          <p:nvPr/>
        </p:nvCxnSpPr>
        <p:spPr>
          <a:xfrm flipH="1">
            <a:off x="4777013" y="2708450"/>
            <a:ext cx="332" cy="147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4777013" y="3519701"/>
            <a:ext cx="0" cy="2017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4777013" y="5417783"/>
            <a:ext cx="1810" cy="274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Oval 14"/>
          <p:cNvSpPr/>
          <p:nvPr/>
        </p:nvSpPr>
        <p:spPr>
          <a:xfrm>
            <a:off x="4352540" y="5692227"/>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r</a:t>
            </a:r>
            <a:r>
              <a:rPr lang="en-US" sz="1200" baseline="-25000" dirty="0" smtClean="0"/>
              <a:t>1</a:t>
            </a:r>
            <a:r>
              <a:rPr lang="en-US" sz="1200" dirty="0" smtClean="0"/>
              <a:t>’</a:t>
            </a:r>
          </a:p>
        </p:txBody>
      </p:sp>
      <p:sp>
        <p:nvSpPr>
          <p:cNvPr id="16" name="Oval 15"/>
          <p:cNvSpPr/>
          <p:nvPr/>
        </p:nvSpPr>
        <p:spPr>
          <a:xfrm>
            <a:off x="3173650" y="3713382"/>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smtClean="0"/>
              <a:t>2</a:t>
            </a:r>
          </a:p>
        </p:txBody>
      </p:sp>
      <p:sp>
        <p:nvSpPr>
          <p:cNvPr id="17" name="Oval 16"/>
          <p:cNvSpPr/>
          <p:nvPr/>
        </p:nvSpPr>
        <p:spPr>
          <a:xfrm>
            <a:off x="5584121" y="2855578"/>
            <a:ext cx="852566" cy="6641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ysClr val="windowText" lastClr="000000"/>
                </a:solidFill>
              </a:rPr>
              <a:t>n</a:t>
            </a:r>
            <a:r>
              <a:rPr lang="en-US" sz="1200" baseline="-25000" dirty="0" smtClean="0">
                <a:solidFill>
                  <a:sysClr val="windowText" lastClr="000000"/>
                </a:solidFill>
              </a:rPr>
              <a:t>1</a:t>
            </a:r>
          </a:p>
        </p:txBody>
      </p:sp>
      <p:cxnSp>
        <p:nvCxnSpPr>
          <p:cNvPr id="18" name="Straight Arrow Connector 17"/>
          <p:cNvCxnSpPr/>
          <p:nvPr/>
        </p:nvCxnSpPr>
        <p:spPr>
          <a:xfrm>
            <a:off x="5078773" y="2611191"/>
            <a:ext cx="630203" cy="3416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H="1">
            <a:off x="5078441" y="3519701"/>
            <a:ext cx="931963" cy="13312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17858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 graphs</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17</a:t>
            </a:fld>
            <a:endParaRPr lang="en-US"/>
          </a:p>
        </p:txBody>
      </p:sp>
      <p:sp>
        <p:nvSpPr>
          <p:cNvPr id="5" name="Oval 4"/>
          <p:cNvSpPr/>
          <p:nvPr/>
        </p:nvSpPr>
        <p:spPr>
          <a:xfrm>
            <a:off x="4351062" y="2044327"/>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smtClean="0"/>
              <a:t>0</a:t>
            </a:r>
            <a:endParaRPr lang="en-US" sz="1200" baseline="-25000" dirty="0"/>
          </a:p>
        </p:txBody>
      </p:sp>
      <p:sp>
        <p:nvSpPr>
          <p:cNvPr id="6" name="Oval 5"/>
          <p:cNvSpPr/>
          <p:nvPr/>
        </p:nvSpPr>
        <p:spPr>
          <a:xfrm>
            <a:off x="4350730" y="2855578"/>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n</a:t>
            </a:r>
            <a:r>
              <a:rPr lang="en-US" sz="1200" baseline="-25000" dirty="0" smtClean="0"/>
              <a:t>0</a:t>
            </a:r>
            <a:r>
              <a:rPr lang="en-US" sz="1200" dirty="0" smtClean="0"/>
              <a:t>’</a:t>
            </a:r>
            <a:endParaRPr lang="en-US" sz="1200" dirty="0"/>
          </a:p>
        </p:txBody>
      </p:sp>
      <p:sp>
        <p:nvSpPr>
          <p:cNvPr id="7" name="Oval 6"/>
          <p:cNvSpPr/>
          <p:nvPr/>
        </p:nvSpPr>
        <p:spPr>
          <a:xfrm>
            <a:off x="4350730" y="3721431"/>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n</a:t>
            </a:r>
            <a:r>
              <a:rPr lang="en-US" sz="1200" baseline="-25000" dirty="0" smtClean="0"/>
              <a:t>0</a:t>
            </a:r>
            <a:r>
              <a:rPr lang="en-US" sz="1200" dirty="0" smtClean="0"/>
              <a:t>’’</a:t>
            </a:r>
          </a:p>
        </p:txBody>
      </p:sp>
      <p:cxnSp>
        <p:nvCxnSpPr>
          <p:cNvPr id="8" name="Straight Arrow Connector 7"/>
          <p:cNvCxnSpPr/>
          <p:nvPr/>
        </p:nvCxnSpPr>
        <p:spPr>
          <a:xfrm>
            <a:off x="4777013" y="4385554"/>
            <a:ext cx="0" cy="3681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H="1">
            <a:off x="3901361" y="3187640"/>
            <a:ext cx="449369" cy="623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3599933" y="4377505"/>
            <a:ext cx="752607" cy="16467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Oval 10"/>
          <p:cNvSpPr/>
          <p:nvPr/>
        </p:nvSpPr>
        <p:spPr>
          <a:xfrm>
            <a:off x="4350730" y="4753660"/>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r</a:t>
            </a:r>
            <a:r>
              <a:rPr lang="en-US" sz="1200" baseline="-25000" dirty="0" smtClean="0"/>
              <a:t>1</a:t>
            </a:r>
            <a:endParaRPr lang="en-US" sz="1200" dirty="0" smtClean="0"/>
          </a:p>
        </p:txBody>
      </p:sp>
      <p:cxnSp>
        <p:nvCxnSpPr>
          <p:cNvPr id="12" name="Straight Arrow Connector 11"/>
          <p:cNvCxnSpPr/>
          <p:nvPr/>
        </p:nvCxnSpPr>
        <p:spPr>
          <a:xfrm flipH="1">
            <a:off x="4777013" y="2708450"/>
            <a:ext cx="332" cy="147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4777013" y="3519701"/>
            <a:ext cx="0" cy="2017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4777013" y="5417783"/>
            <a:ext cx="1810" cy="274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Oval 14"/>
          <p:cNvSpPr/>
          <p:nvPr/>
        </p:nvSpPr>
        <p:spPr>
          <a:xfrm>
            <a:off x="4352540" y="5692227"/>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r</a:t>
            </a:r>
            <a:r>
              <a:rPr lang="en-US" sz="1200" baseline="-25000" dirty="0" smtClean="0"/>
              <a:t>1</a:t>
            </a:r>
            <a:r>
              <a:rPr lang="en-US" sz="1200" dirty="0" smtClean="0"/>
              <a:t>’</a:t>
            </a:r>
          </a:p>
        </p:txBody>
      </p:sp>
      <p:sp>
        <p:nvSpPr>
          <p:cNvPr id="16" name="Oval 15"/>
          <p:cNvSpPr/>
          <p:nvPr/>
        </p:nvSpPr>
        <p:spPr>
          <a:xfrm>
            <a:off x="3173650" y="3713382"/>
            <a:ext cx="852566" cy="6641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ysClr val="windowText" lastClr="000000"/>
                </a:solidFill>
              </a:rPr>
              <a:t>n</a:t>
            </a:r>
            <a:r>
              <a:rPr lang="en-US" sz="1200" baseline="-25000" dirty="0" smtClean="0">
                <a:solidFill>
                  <a:sysClr val="windowText" lastClr="000000"/>
                </a:solidFill>
              </a:rPr>
              <a:t>2</a:t>
            </a:r>
          </a:p>
        </p:txBody>
      </p:sp>
      <p:sp>
        <p:nvSpPr>
          <p:cNvPr id="17" name="Oval 16"/>
          <p:cNvSpPr/>
          <p:nvPr/>
        </p:nvSpPr>
        <p:spPr>
          <a:xfrm>
            <a:off x="5584121" y="2855578"/>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smtClean="0"/>
              <a:t>1</a:t>
            </a:r>
          </a:p>
        </p:txBody>
      </p:sp>
      <p:cxnSp>
        <p:nvCxnSpPr>
          <p:cNvPr id="18" name="Straight Arrow Connector 17"/>
          <p:cNvCxnSpPr/>
          <p:nvPr/>
        </p:nvCxnSpPr>
        <p:spPr>
          <a:xfrm>
            <a:off x="5078773" y="2611191"/>
            <a:ext cx="630203" cy="3416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H="1">
            <a:off x="5078441" y="3519701"/>
            <a:ext cx="931963" cy="13312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971886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 graphs</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18</a:t>
            </a:fld>
            <a:endParaRPr lang="en-US"/>
          </a:p>
        </p:txBody>
      </p:sp>
      <p:sp>
        <p:nvSpPr>
          <p:cNvPr id="5" name="Oval 4"/>
          <p:cNvSpPr/>
          <p:nvPr/>
        </p:nvSpPr>
        <p:spPr>
          <a:xfrm>
            <a:off x="4351062" y="2044327"/>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smtClean="0"/>
              <a:t>0</a:t>
            </a:r>
            <a:endParaRPr lang="en-US" sz="1200" baseline="-25000" dirty="0"/>
          </a:p>
        </p:txBody>
      </p:sp>
      <p:sp>
        <p:nvSpPr>
          <p:cNvPr id="6" name="Oval 5"/>
          <p:cNvSpPr/>
          <p:nvPr/>
        </p:nvSpPr>
        <p:spPr>
          <a:xfrm>
            <a:off x="4350730" y="2855578"/>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n</a:t>
            </a:r>
            <a:r>
              <a:rPr lang="en-US" sz="1200" baseline="-25000" dirty="0" smtClean="0"/>
              <a:t>0</a:t>
            </a:r>
            <a:r>
              <a:rPr lang="en-US" sz="1200" dirty="0" smtClean="0"/>
              <a:t>’</a:t>
            </a:r>
            <a:endParaRPr lang="en-US" sz="1200" dirty="0"/>
          </a:p>
        </p:txBody>
      </p:sp>
      <p:sp>
        <p:nvSpPr>
          <p:cNvPr id="7" name="Oval 6"/>
          <p:cNvSpPr/>
          <p:nvPr/>
        </p:nvSpPr>
        <p:spPr>
          <a:xfrm>
            <a:off x="4350730" y="3721431"/>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n</a:t>
            </a:r>
            <a:r>
              <a:rPr lang="en-US" sz="1200" baseline="-25000" dirty="0" smtClean="0"/>
              <a:t>0</a:t>
            </a:r>
            <a:r>
              <a:rPr lang="en-US" sz="1200" dirty="0" smtClean="0"/>
              <a:t>’’</a:t>
            </a:r>
          </a:p>
        </p:txBody>
      </p:sp>
      <p:cxnSp>
        <p:nvCxnSpPr>
          <p:cNvPr id="8" name="Straight Arrow Connector 7"/>
          <p:cNvCxnSpPr/>
          <p:nvPr/>
        </p:nvCxnSpPr>
        <p:spPr>
          <a:xfrm>
            <a:off x="4777013" y="4385554"/>
            <a:ext cx="0" cy="3681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H="1">
            <a:off x="3901361" y="3187640"/>
            <a:ext cx="449369" cy="623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3599933" y="4377505"/>
            <a:ext cx="752607" cy="16467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Oval 10"/>
          <p:cNvSpPr/>
          <p:nvPr/>
        </p:nvSpPr>
        <p:spPr>
          <a:xfrm>
            <a:off x="4350730" y="4753660"/>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r</a:t>
            </a:r>
            <a:r>
              <a:rPr lang="en-US" sz="1200" baseline="-25000" dirty="0" smtClean="0"/>
              <a:t>1</a:t>
            </a:r>
            <a:endParaRPr lang="en-US" sz="1200" dirty="0" smtClean="0"/>
          </a:p>
        </p:txBody>
      </p:sp>
      <p:cxnSp>
        <p:nvCxnSpPr>
          <p:cNvPr id="12" name="Straight Arrow Connector 11"/>
          <p:cNvCxnSpPr/>
          <p:nvPr/>
        </p:nvCxnSpPr>
        <p:spPr>
          <a:xfrm flipH="1">
            <a:off x="4777013" y="2708450"/>
            <a:ext cx="332" cy="147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4777013" y="3519701"/>
            <a:ext cx="0" cy="2017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4777013" y="5417783"/>
            <a:ext cx="1810" cy="274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Oval 14"/>
          <p:cNvSpPr/>
          <p:nvPr/>
        </p:nvSpPr>
        <p:spPr>
          <a:xfrm>
            <a:off x="4352540" y="5692227"/>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r</a:t>
            </a:r>
            <a:r>
              <a:rPr lang="en-US" sz="1200" baseline="-25000" dirty="0" smtClean="0"/>
              <a:t>1</a:t>
            </a:r>
            <a:r>
              <a:rPr lang="en-US" sz="1200" dirty="0" smtClean="0"/>
              <a:t>’</a:t>
            </a:r>
          </a:p>
        </p:txBody>
      </p:sp>
      <p:sp>
        <p:nvSpPr>
          <p:cNvPr id="16" name="Oval 15"/>
          <p:cNvSpPr/>
          <p:nvPr/>
        </p:nvSpPr>
        <p:spPr>
          <a:xfrm>
            <a:off x="3173650" y="3713382"/>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smtClean="0"/>
              <a:t>2</a:t>
            </a:r>
          </a:p>
        </p:txBody>
      </p:sp>
      <p:sp>
        <p:nvSpPr>
          <p:cNvPr id="17" name="Oval 16"/>
          <p:cNvSpPr/>
          <p:nvPr/>
        </p:nvSpPr>
        <p:spPr>
          <a:xfrm>
            <a:off x="5584121" y="2855578"/>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smtClean="0"/>
              <a:t>1</a:t>
            </a:r>
          </a:p>
        </p:txBody>
      </p:sp>
      <p:cxnSp>
        <p:nvCxnSpPr>
          <p:cNvPr id="18" name="Straight Arrow Connector 17"/>
          <p:cNvCxnSpPr/>
          <p:nvPr/>
        </p:nvCxnSpPr>
        <p:spPr>
          <a:xfrm>
            <a:off x="5078773" y="2611191"/>
            <a:ext cx="630203" cy="3416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H="1">
            <a:off x="5078441" y="3519701"/>
            <a:ext cx="931963" cy="13312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064396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Solution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50870782"/>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BA9B540C-44DA-4F69-89C9-7C84606640D3}" type="slidenum">
              <a:rPr lang="en-US" smtClean="0"/>
              <a:pPr/>
              <a:t>19</a:t>
            </a:fld>
            <a:endParaRPr lang="en-US"/>
          </a:p>
        </p:txBody>
      </p:sp>
    </p:spTree>
    <p:extLst>
      <p:ext uri="{BB962C8B-B14F-4D97-AF65-F5344CB8AC3E}">
        <p14:creationId xmlns:p14="http://schemas.microsoft.com/office/powerpoint/2010/main" val="7717620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Parallel Programs</a:t>
            </a:r>
            <a:endParaRPr lang="en-US" dirty="0"/>
          </a:p>
        </p:txBody>
      </p:sp>
      <p:sp>
        <p:nvSpPr>
          <p:cNvPr id="3" name="Content Placeholder 2"/>
          <p:cNvSpPr>
            <a:spLocks noGrp="1"/>
          </p:cNvSpPr>
          <p:nvPr>
            <p:ph idx="1"/>
          </p:nvPr>
        </p:nvSpPr>
        <p:spPr>
          <a:xfrm>
            <a:off x="457200" y="1600200"/>
            <a:ext cx="8229600" cy="882247"/>
          </a:xfrm>
        </p:spPr>
        <p:txBody>
          <a:bodyPr/>
          <a:lstStyle/>
          <a:p>
            <a:pPr marL="0" indent="0" algn="ctr">
              <a:buNone/>
            </a:pPr>
            <a:r>
              <a:rPr lang="en-US" dirty="0" smtClean="0">
                <a:solidFill>
                  <a:srgbClr val="595959"/>
                </a:solidFill>
              </a:rPr>
              <a:t>Reduce processing time by parallelizing the computation</a:t>
            </a:r>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2</a:t>
            </a:fld>
            <a:endParaRPr lang="en-US"/>
          </a:p>
        </p:txBody>
      </p:sp>
      <p:sp>
        <p:nvSpPr>
          <p:cNvPr id="6" name="TextBox 5"/>
          <p:cNvSpPr txBox="1"/>
          <p:nvPr/>
        </p:nvSpPr>
        <p:spPr>
          <a:xfrm>
            <a:off x="769716" y="2626776"/>
            <a:ext cx="1568300" cy="646331"/>
          </a:xfrm>
          <a:prstGeom prst="rect">
            <a:avLst/>
          </a:prstGeom>
          <a:noFill/>
        </p:spPr>
        <p:txBody>
          <a:bodyPr wrap="square" rtlCol="0">
            <a:spAutoFit/>
          </a:bodyPr>
          <a:lstStyle/>
          <a:p>
            <a:pPr algn="ctr"/>
            <a:r>
              <a:rPr lang="en-US" dirty="0" smtClean="0"/>
              <a:t>Serial Computation</a:t>
            </a:r>
            <a:endParaRPr lang="en-US" dirty="0"/>
          </a:p>
        </p:txBody>
      </p:sp>
      <p:sp>
        <p:nvSpPr>
          <p:cNvPr id="7" name="TextBox 6"/>
          <p:cNvSpPr txBox="1"/>
          <p:nvPr/>
        </p:nvSpPr>
        <p:spPr>
          <a:xfrm>
            <a:off x="6927455" y="2626776"/>
            <a:ext cx="1615823" cy="646331"/>
          </a:xfrm>
          <a:prstGeom prst="rect">
            <a:avLst/>
          </a:prstGeom>
          <a:noFill/>
        </p:spPr>
        <p:txBody>
          <a:bodyPr wrap="square" rtlCol="0">
            <a:spAutoFit/>
          </a:bodyPr>
          <a:lstStyle/>
          <a:p>
            <a:pPr algn="ctr"/>
            <a:r>
              <a:rPr lang="en-US" dirty="0" smtClean="0"/>
              <a:t>Parallel</a:t>
            </a:r>
          </a:p>
          <a:p>
            <a:pPr algn="ctr"/>
            <a:r>
              <a:rPr lang="en-US" dirty="0"/>
              <a:t>C</a:t>
            </a:r>
            <a:r>
              <a:rPr lang="en-US" dirty="0" smtClean="0"/>
              <a:t>omputation</a:t>
            </a:r>
            <a:endParaRPr lang="en-US" dirty="0"/>
          </a:p>
        </p:txBody>
      </p:sp>
      <p:sp>
        <p:nvSpPr>
          <p:cNvPr id="10" name="Oval 9"/>
          <p:cNvSpPr/>
          <p:nvPr/>
        </p:nvSpPr>
        <p:spPr>
          <a:xfrm>
            <a:off x="1024409" y="3380464"/>
            <a:ext cx="670054" cy="35601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
            </a:r>
            <a:endParaRPr lang="en-US" dirty="0"/>
          </a:p>
        </p:txBody>
      </p:sp>
      <p:cxnSp>
        <p:nvCxnSpPr>
          <p:cNvPr id="23" name="Straight Arrow Connector 22"/>
          <p:cNvCxnSpPr>
            <a:stCxn id="10" idx="4"/>
            <a:endCxn id="35" idx="0"/>
          </p:cNvCxnSpPr>
          <p:nvPr/>
        </p:nvCxnSpPr>
        <p:spPr>
          <a:xfrm>
            <a:off x="1359436" y="3736474"/>
            <a:ext cx="0" cy="272601"/>
          </a:xfrm>
          <a:prstGeom prst="straightConnector1">
            <a:avLst/>
          </a:prstGeom>
          <a:ln>
            <a:solidFill>
              <a:srgbClr val="1D2C64"/>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35" idx="4"/>
            <a:endCxn id="36" idx="0"/>
          </p:cNvCxnSpPr>
          <p:nvPr/>
        </p:nvCxnSpPr>
        <p:spPr>
          <a:xfrm>
            <a:off x="1359436" y="4365085"/>
            <a:ext cx="0" cy="246993"/>
          </a:xfrm>
          <a:prstGeom prst="straightConnector1">
            <a:avLst/>
          </a:prstGeom>
          <a:ln>
            <a:solidFill>
              <a:srgbClr val="1D2C64"/>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36" idx="4"/>
            <a:endCxn id="37" idx="0"/>
          </p:cNvCxnSpPr>
          <p:nvPr/>
        </p:nvCxnSpPr>
        <p:spPr>
          <a:xfrm>
            <a:off x="1359436" y="4968088"/>
            <a:ext cx="0" cy="272602"/>
          </a:xfrm>
          <a:prstGeom prst="straightConnector1">
            <a:avLst/>
          </a:prstGeom>
          <a:ln>
            <a:solidFill>
              <a:srgbClr val="1D2C64"/>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37" idx="4"/>
            <a:endCxn id="38" idx="0"/>
          </p:cNvCxnSpPr>
          <p:nvPr/>
        </p:nvCxnSpPr>
        <p:spPr>
          <a:xfrm>
            <a:off x="1359436" y="5596700"/>
            <a:ext cx="0" cy="236031"/>
          </a:xfrm>
          <a:prstGeom prst="straightConnector1">
            <a:avLst/>
          </a:prstGeom>
          <a:ln>
            <a:solidFill>
              <a:srgbClr val="1D2C64"/>
            </a:solidFill>
            <a:tailEnd type="arrow"/>
          </a:ln>
        </p:spPr>
        <p:style>
          <a:lnRef idx="2">
            <a:schemeClr val="accent1"/>
          </a:lnRef>
          <a:fillRef idx="0">
            <a:schemeClr val="accent1"/>
          </a:fillRef>
          <a:effectRef idx="1">
            <a:schemeClr val="accent1"/>
          </a:effectRef>
          <a:fontRef idx="minor">
            <a:schemeClr val="tx1"/>
          </a:fontRef>
        </p:style>
      </p:cxnSp>
      <p:sp>
        <p:nvSpPr>
          <p:cNvPr id="35" name="Oval 34"/>
          <p:cNvSpPr/>
          <p:nvPr/>
        </p:nvSpPr>
        <p:spPr>
          <a:xfrm>
            <a:off x="1024409" y="4009075"/>
            <a:ext cx="670054" cy="35601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p1</a:t>
            </a:r>
            <a:endParaRPr lang="en-US" dirty="0"/>
          </a:p>
        </p:txBody>
      </p:sp>
      <p:sp>
        <p:nvSpPr>
          <p:cNvPr id="36" name="Oval 35"/>
          <p:cNvSpPr/>
          <p:nvPr/>
        </p:nvSpPr>
        <p:spPr>
          <a:xfrm>
            <a:off x="1024409" y="4612078"/>
            <a:ext cx="670054" cy="35601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p2</a:t>
            </a:r>
            <a:endParaRPr lang="en-US" dirty="0"/>
          </a:p>
        </p:txBody>
      </p:sp>
      <p:sp>
        <p:nvSpPr>
          <p:cNvPr id="37" name="Oval 36"/>
          <p:cNvSpPr/>
          <p:nvPr/>
        </p:nvSpPr>
        <p:spPr>
          <a:xfrm>
            <a:off x="1024409" y="5240690"/>
            <a:ext cx="670054" cy="35601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p3</a:t>
            </a:r>
            <a:endParaRPr lang="en-US" dirty="0"/>
          </a:p>
        </p:txBody>
      </p:sp>
      <p:sp>
        <p:nvSpPr>
          <p:cNvPr id="38" name="Oval 37"/>
          <p:cNvSpPr/>
          <p:nvPr/>
        </p:nvSpPr>
        <p:spPr>
          <a:xfrm>
            <a:off x="1024409" y="5832731"/>
            <a:ext cx="670054" cy="35601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p4</a:t>
            </a:r>
            <a:endParaRPr lang="en-US" dirty="0"/>
          </a:p>
        </p:txBody>
      </p:sp>
      <p:sp>
        <p:nvSpPr>
          <p:cNvPr id="39" name="Oval 38"/>
          <p:cNvSpPr/>
          <p:nvPr/>
        </p:nvSpPr>
        <p:spPr>
          <a:xfrm>
            <a:off x="7353790" y="3621533"/>
            <a:ext cx="670054" cy="35601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
            </a:r>
            <a:endParaRPr lang="en-US" dirty="0"/>
          </a:p>
        </p:txBody>
      </p:sp>
      <p:cxnSp>
        <p:nvCxnSpPr>
          <p:cNvPr id="40" name="Straight Arrow Connector 39"/>
          <p:cNvCxnSpPr>
            <a:stCxn id="39" idx="3"/>
            <a:endCxn id="44" idx="7"/>
          </p:cNvCxnSpPr>
          <p:nvPr/>
        </p:nvCxnSpPr>
        <p:spPr>
          <a:xfrm flipH="1">
            <a:off x="7164355" y="3925407"/>
            <a:ext cx="287562" cy="376161"/>
          </a:xfrm>
          <a:prstGeom prst="straightConnector1">
            <a:avLst/>
          </a:prstGeom>
          <a:ln>
            <a:solidFill>
              <a:srgbClr val="1D2C64"/>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39" idx="5"/>
            <a:endCxn id="47" idx="1"/>
          </p:cNvCxnSpPr>
          <p:nvPr/>
        </p:nvCxnSpPr>
        <p:spPr>
          <a:xfrm>
            <a:off x="7925717" y="3925407"/>
            <a:ext cx="380661" cy="282277"/>
          </a:xfrm>
          <a:prstGeom prst="straightConnector1">
            <a:avLst/>
          </a:prstGeom>
          <a:ln>
            <a:solidFill>
              <a:srgbClr val="1D2C64"/>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39" idx="4"/>
            <a:endCxn id="45" idx="0"/>
          </p:cNvCxnSpPr>
          <p:nvPr/>
        </p:nvCxnSpPr>
        <p:spPr>
          <a:xfrm flipH="1">
            <a:off x="7364678" y="3977543"/>
            <a:ext cx="324139" cy="864420"/>
          </a:xfrm>
          <a:prstGeom prst="straightConnector1">
            <a:avLst/>
          </a:prstGeom>
          <a:ln>
            <a:solidFill>
              <a:srgbClr val="1D2C64"/>
            </a:solidFill>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endCxn id="46" idx="0"/>
          </p:cNvCxnSpPr>
          <p:nvPr/>
        </p:nvCxnSpPr>
        <p:spPr>
          <a:xfrm>
            <a:off x="7699705" y="3977543"/>
            <a:ext cx="508546" cy="864420"/>
          </a:xfrm>
          <a:prstGeom prst="straightConnector1">
            <a:avLst/>
          </a:prstGeom>
          <a:ln>
            <a:solidFill>
              <a:srgbClr val="1D2C64"/>
            </a:solidFill>
            <a:tailEnd type="arrow"/>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6592428" y="4249432"/>
            <a:ext cx="670054" cy="35601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p1</a:t>
            </a:r>
            <a:endParaRPr lang="en-US" dirty="0"/>
          </a:p>
        </p:txBody>
      </p:sp>
      <p:sp>
        <p:nvSpPr>
          <p:cNvPr id="45" name="Oval 44"/>
          <p:cNvSpPr/>
          <p:nvPr/>
        </p:nvSpPr>
        <p:spPr>
          <a:xfrm>
            <a:off x="7029651" y="4841963"/>
            <a:ext cx="670054" cy="35601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p2</a:t>
            </a:r>
            <a:endParaRPr lang="en-US" dirty="0"/>
          </a:p>
        </p:txBody>
      </p:sp>
      <p:sp>
        <p:nvSpPr>
          <p:cNvPr id="46" name="Oval 45"/>
          <p:cNvSpPr/>
          <p:nvPr/>
        </p:nvSpPr>
        <p:spPr>
          <a:xfrm>
            <a:off x="7873224" y="4841963"/>
            <a:ext cx="670054" cy="35601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p3</a:t>
            </a:r>
            <a:endParaRPr lang="en-US" dirty="0"/>
          </a:p>
        </p:txBody>
      </p:sp>
      <p:sp>
        <p:nvSpPr>
          <p:cNvPr id="47" name="Oval 46"/>
          <p:cNvSpPr/>
          <p:nvPr/>
        </p:nvSpPr>
        <p:spPr>
          <a:xfrm>
            <a:off x="8208251" y="4155548"/>
            <a:ext cx="670054" cy="35601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p4</a:t>
            </a:r>
            <a:endParaRPr lang="en-US" dirty="0"/>
          </a:p>
        </p:txBody>
      </p:sp>
      <p:sp>
        <p:nvSpPr>
          <p:cNvPr id="57" name="Rounded Rectangle 56"/>
          <p:cNvSpPr/>
          <p:nvPr/>
        </p:nvSpPr>
        <p:spPr>
          <a:xfrm>
            <a:off x="3531078" y="2626776"/>
            <a:ext cx="2087858" cy="2215187"/>
          </a:xfrm>
          <a:prstGeom prst="roundRect">
            <a:avLst/>
          </a:prstGeom>
          <a:solidFill>
            <a:schemeClr val="bg2">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rPr>
              <a:t>Proc p </a:t>
            </a:r>
            <a:r>
              <a:rPr lang="en-US" dirty="0">
                <a:solidFill>
                  <a:schemeClr val="tx1"/>
                </a:solidFill>
              </a:rPr>
              <a:t>(</a:t>
            </a:r>
            <a:r>
              <a:rPr lang="en-US" dirty="0" err="1">
                <a:solidFill>
                  <a:schemeClr val="tx1"/>
                </a:solidFill>
              </a:rPr>
              <a:t>var</a:t>
            </a:r>
            <a:r>
              <a:rPr lang="en-US" dirty="0">
                <a:solidFill>
                  <a:schemeClr val="tx1"/>
                </a:solidFill>
              </a:rPr>
              <a:t> v) {</a:t>
            </a:r>
          </a:p>
          <a:p>
            <a:pPr lvl="1"/>
            <a:r>
              <a:rPr lang="en-US" dirty="0">
                <a:solidFill>
                  <a:schemeClr val="tx1"/>
                </a:solidFill>
              </a:rPr>
              <a:t>Call </a:t>
            </a:r>
            <a:r>
              <a:rPr lang="en-US" dirty="0" smtClean="0">
                <a:solidFill>
                  <a:schemeClr val="tx1"/>
                </a:solidFill>
              </a:rPr>
              <a:t>p1</a:t>
            </a:r>
            <a:endParaRPr lang="en-US" dirty="0">
              <a:solidFill>
                <a:schemeClr val="tx1"/>
              </a:solidFill>
            </a:endParaRPr>
          </a:p>
          <a:p>
            <a:pPr lvl="1"/>
            <a:r>
              <a:rPr lang="en-US" dirty="0">
                <a:solidFill>
                  <a:schemeClr val="tx1"/>
                </a:solidFill>
              </a:rPr>
              <a:t>Call </a:t>
            </a:r>
            <a:r>
              <a:rPr lang="en-US" dirty="0" smtClean="0">
                <a:solidFill>
                  <a:schemeClr val="tx1"/>
                </a:solidFill>
              </a:rPr>
              <a:t>p2</a:t>
            </a:r>
            <a:endParaRPr lang="en-US" dirty="0">
              <a:solidFill>
                <a:schemeClr val="tx1"/>
              </a:solidFill>
            </a:endParaRPr>
          </a:p>
          <a:p>
            <a:pPr lvl="1"/>
            <a:r>
              <a:rPr lang="en-US" dirty="0">
                <a:solidFill>
                  <a:schemeClr val="tx1"/>
                </a:solidFill>
              </a:rPr>
              <a:t>Call </a:t>
            </a:r>
            <a:r>
              <a:rPr lang="en-US" dirty="0" smtClean="0">
                <a:solidFill>
                  <a:schemeClr val="tx1"/>
                </a:solidFill>
              </a:rPr>
              <a:t>p3</a:t>
            </a:r>
            <a:endParaRPr lang="en-US" dirty="0">
              <a:solidFill>
                <a:schemeClr val="tx1"/>
              </a:solidFill>
            </a:endParaRPr>
          </a:p>
          <a:p>
            <a:pPr lvl="1"/>
            <a:r>
              <a:rPr lang="en-US" dirty="0">
                <a:solidFill>
                  <a:schemeClr val="tx1"/>
                </a:solidFill>
              </a:rPr>
              <a:t>Call p4</a:t>
            </a:r>
          </a:p>
          <a:p>
            <a:r>
              <a:rPr lang="en-US" dirty="0">
                <a:solidFill>
                  <a:schemeClr val="tx1"/>
                </a:solidFill>
              </a:rPr>
              <a:t>}</a:t>
            </a:r>
          </a:p>
        </p:txBody>
      </p:sp>
      <mc:AlternateContent xmlns:mc="http://schemas.openxmlformats.org/markup-compatibility/2006" xmlns:a14="http://schemas.microsoft.com/office/drawing/2010/main">
        <mc:Choice Requires="a14">
          <p:sp>
            <p:nvSpPr>
              <p:cNvPr id="9" name="Rounded Rectangle 8"/>
              <p:cNvSpPr/>
              <p:nvPr/>
            </p:nvSpPr>
            <p:spPr>
              <a:xfrm>
                <a:off x="2126344" y="5197973"/>
                <a:ext cx="1568299" cy="75487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nary>
                        <m:naryPr>
                          <m:chr m:val="∑"/>
                          <m:supHide m:val="on"/>
                          <m:ctrlPr>
                            <a:rPr lang="en-US" i="1" smtClean="0">
                              <a:solidFill>
                                <a:schemeClr val="tx1"/>
                              </a:solidFill>
                              <a:latin typeface="Cambria Math" charset="0"/>
                            </a:rPr>
                          </m:ctrlPr>
                        </m:naryPr>
                        <m:sub>
                          <m:r>
                            <m:rPr>
                              <m:brk m:alnAt="7"/>
                            </m:rPr>
                            <a:rPr lang="en-US" b="0" i="1" smtClean="0">
                              <a:solidFill>
                                <a:schemeClr val="tx1"/>
                              </a:solidFill>
                              <a:latin typeface="Cambria Math" charset="0"/>
                            </a:rPr>
                            <m:t>𝑖</m:t>
                          </m:r>
                        </m:sub>
                        <m:sup/>
                        <m:e>
                          <m:r>
                            <a:rPr lang="en-US" b="0" i="1" smtClean="0">
                              <a:solidFill>
                                <a:schemeClr val="tx1"/>
                              </a:solidFill>
                              <a:latin typeface="Cambria Math" charset="0"/>
                            </a:rPr>
                            <m:t>𝑡𝑖𝑚𝑒</m:t>
                          </m:r>
                          <m:r>
                            <a:rPr lang="en-US" b="0" i="1" smtClean="0">
                              <a:solidFill>
                                <a:schemeClr val="tx1"/>
                              </a:solidFill>
                              <a:latin typeface="Cambria Math" charset="0"/>
                            </a:rPr>
                            <m:t>(</m:t>
                          </m:r>
                          <m:sSub>
                            <m:sSubPr>
                              <m:ctrlPr>
                                <a:rPr lang="en-US" b="0" i="1" smtClean="0">
                                  <a:solidFill>
                                    <a:schemeClr val="tx1"/>
                                  </a:solidFill>
                                  <a:latin typeface="Cambria Math" charset="0"/>
                                </a:rPr>
                              </m:ctrlPr>
                            </m:sSubPr>
                            <m:e>
                              <m:r>
                                <a:rPr lang="en-US" b="0" i="1" smtClean="0">
                                  <a:solidFill>
                                    <a:schemeClr val="tx1"/>
                                  </a:solidFill>
                                  <a:latin typeface="Cambria Math" charset="0"/>
                                </a:rPr>
                                <m:t>𝑝</m:t>
                              </m:r>
                            </m:e>
                            <m:sub>
                              <m:r>
                                <a:rPr lang="en-US" b="0" i="1" smtClean="0">
                                  <a:solidFill>
                                    <a:schemeClr val="tx1"/>
                                  </a:solidFill>
                                  <a:latin typeface="Cambria Math" charset="0"/>
                                </a:rPr>
                                <m:t>𝑖</m:t>
                              </m:r>
                            </m:sub>
                          </m:sSub>
                          <m:r>
                            <a:rPr lang="en-US" b="0" i="1" smtClean="0">
                              <a:solidFill>
                                <a:schemeClr val="tx1"/>
                              </a:solidFill>
                              <a:latin typeface="Cambria Math" charset="0"/>
                            </a:rPr>
                            <m:t>)</m:t>
                          </m:r>
                        </m:e>
                      </m:nary>
                    </m:oMath>
                  </m:oMathPara>
                </a14:m>
                <a:endParaRPr lang="en-US" dirty="0">
                  <a:solidFill>
                    <a:schemeClr val="tx1"/>
                  </a:solidFill>
                </a:endParaRPr>
              </a:p>
            </p:txBody>
          </p:sp>
        </mc:Choice>
        <mc:Fallback xmlns="">
          <p:sp>
            <p:nvSpPr>
              <p:cNvPr id="9" name="Rounded Rectangle 8"/>
              <p:cNvSpPr>
                <a:spLocks noRot="1" noChangeAspect="1" noMove="1" noResize="1" noEditPoints="1" noAdjustHandles="1" noChangeArrowheads="1" noChangeShapeType="1" noTextEdit="1"/>
              </p:cNvSpPr>
              <p:nvPr/>
            </p:nvSpPr>
            <p:spPr>
              <a:xfrm>
                <a:off x="2126344" y="5197973"/>
                <a:ext cx="1568299" cy="754876"/>
              </a:xfrm>
              <a:prstGeom prst="round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ounded Rectangle 29"/>
              <p:cNvSpPr/>
              <p:nvPr/>
            </p:nvSpPr>
            <p:spPr>
              <a:xfrm>
                <a:off x="5024129" y="5187274"/>
                <a:ext cx="1568299" cy="75487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charset="0"/>
                        </a:rPr>
                        <m:t>𝑀𝑎𝑥</m:t>
                      </m:r>
                      <m:r>
                        <a:rPr lang="en-US" b="0" i="1" smtClean="0">
                          <a:solidFill>
                            <a:schemeClr val="tx1"/>
                          </a:solidFill>
                          <a:latin typeface="Cambria Math" charset="0"/>
                        </a:rPr>
                        <m:t>(</m:t>
                      </m:r>
                      <m:r>
                        <a:rPr lang="en-US" b="0" i="1" smtClean="0">
                          <a:solidFill>
                            <a:schemeClr val="tx1"/>
                          </a:solidFill>
                          <a:latin typeface="Cambria Math" charset="0"/>
                        </a:rPr>
                        <m:t>𝑡𝑖𝑚𝑒</m:t>
                      </m:r>
                      <m:r>
                        <a:rPr lang="en-US" b="0" i="1" smtClean="0">
                          <a:solidFill>
                            <a:schemeClr val="tx1"/>
                          </a:solidFill>
                          <a:latin typeface="Cambria Math" charset="0"/>
                        </a:rPr>
                        <m:t>(</m:t>
                      </m:r>
                      <m:sSub>
                        <m:sSubPr>
                          <m:ctrlPr>
                            <a:rPr lang="en-US" b="0" i="1" smtClean="0">
                              <a:solidFill>
                                <a:schemeClr val="tx1"/>
                              </a:solidFill>
                              <a:latin typeface="Cambria Math" charset="0"/>
                            </a:rPr>
                          </m:ctrlPr>
                        </m:sSubPr>
                        <m:e>
                          <m:r>
                            <a:rPr lang="en-US" b="0" i="1" smtClean="0">
                              <a:solidFill>
                                <a:schemeClr val="tx1"/>
                              </a:solidFill>
                              <a:latin typeface="Cambria Math" charset="0"/>
                            </a:rPr>
                            <m:t>𝑝</m:t>
                          </m:r>
                        </m:e>
                        <m:sub>
                          <m:r>
                            <a:rPr lang="en-US" b="0" i="1" smtClean="0">
                              <a:solidFill>
                                <a:schemeClr val="tx1"/>
                              </a:solidFill>
                              <a:latin typeface="Cambria Math" charset="0"/>
                            </a:rPr>
                            <m:t>𝑖</m:t>
                          </m:r>
                        </m:sub>
                      </m:sSub>
                      <m:r>
                        <a:rPr lang="en-US" b="0" i="1" smtClean="0">
                          <a:solidFill>
                            <a:schemeClr val="tx1"/>
                          </a:solidFill>
                          <a:latin typeface="Cambria Math" charset="0"/>
                        </a:rPr>
                        <m:t>))</m:t>
                      </m:r>
                    </m:oMath>
                  </m:oMathPara>
                </a14:m>
                <a:endParaRPr lang="en-US" i="1" dirty="0">
                  <a:solidFill>
                    <a:schemeClr val="tx1"/>
                  </a:solidFill>
                </a:endParaRPr>
              </a:p>
            </p:txBody>
          </p:sp>
        </mc:Choice>
        <mc:Fallback xmlns="">
          <p:sp>
            <p:nvSpPr>
              <p:cNvPr id="30" name="Rounded Rectangle 29"/>
              <p:cNvSpPr>
                <a:spLocks noRot="1" noChangeAspect="1" noMove="1" noResize="1" noEditPoints="1" noAdjustHandles="1" noChangeArrowheads="1" noChangeShapeType="1" noTextEdit="1"/>
              </p:cNvSpPr>
              <p:nvPr/>
            </p:nvSpPr>
            <p:spPr>
              <a:xfrm>
                <a:off x="5024129" y="5187274"/>
                <a:ext cx="1568299" cy="754876"/>
              </a:xfrm>
              <a:prstGeom prst="round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413068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animBg="1"/>
      <p:bldP spid="35" grpId="0" animBg="1"/>
      <p:bldP spid="36" grpId="0" animBg="1"/>
      <p:bldP spid="37" grpId="0" animBg="1"/>
      <p:bldP spid="38" grpId="0" animBg="1"/>
      <p:bldP spid="39" grpId="0" animBg="1"/>
      <p:bldP spid="44" grpId="0" animBg="1"/>
      <p:bldP spid="45" grpId="0" animBg="1"/>
      <p:bldP spid="46" grpId="0" animBg="1"/>
      <p:bldP spid="47" grpId="0" animBg="1"/>
      <p:bldP spid="57" grpId="0" animBg="1"/>
      <p:bldP spid="9" grpId="0" animBg="1"/>
      <p:bldP spid="3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Solution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076766"/>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BA9B540C-44DA-4F69-89C9-7C84606640D3}" type="slidenum">
              <a:rPr lang="en-US" smtClean="0"/>
              <a:pPr/>
              <a:t>20</a:t>
            </a:fld>
            <a:endParaRPr lang="en-US"/>
          </a:p>
        </p:txBody>
      </p:sp>
    </p:spTree>
    <p:extLst>
      <p:ext uri="{BB962C8B-B14F-4D97-AF65-F5344CB8AC3E}">
        <p14:creationId xmlns:p14="http://schemas.microsoft.com/office/powerpoint/2010/main" val="10277656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A9B540C-44DA-4F69-89C9-7C84606640D3}" type="slidenum">
              <a:rPr lang="en-US" smtClean="0"/>
              <a:pPr/>
              <a:t>21</a:t>
            </a:fld>
            <a:endParaRPr lang="en-US"/>
          </a:p>
        </p:txBody>
      </p:sp>
      <p:sp>
        <p:nvSpPr>
          <p:cNvPr id="42" name="Title 1"/>
          <p:cNvSpPr>
            <a:spLocks noGrp="1"/>
          </p:cNvSpPr>
          <p:nvPr>
            <p:ph type="title"/>
          </p:nvPr>
        </p:nvSpPr>
        <p:spPr>
          <a:xfrm>
            <a:off x="457200" y="0"/>
            <a:ext cx="8229600" cy="1105198"/>
          </a:xfrm>
        </p:spPr>
        <p:txBody>
          <a:bodyPr/>
          <a:lstStyle/>
          <a:p>
            <a:r>
              <a:rPr lang="en-US" dirty="0" smtClean="0"/>
              <a:t>Computation graphs</a:t>
            </a:r>
            <a:endParaRPr lang="en-US" dirty="0"/>
          </a:p>
        </p:txBody>
      </p:sp>
      <mc:AlternateContent xmlns:mc="http://schemas.openxmlformats.org/markup-compatibility/2006" xmlns:a14="http://schemas.microsoft.com/office/drawing/2010/main">
        <mc:Choice Requires="a14">
          <p:sp>
            <p:nvSpPr>
              <p:cNvPr id="21" name="Rounded Rectangle 20"/>
              <p:cNvSpPr/>
              <p:nvPr/>
            </p:nvSpPr>
            <p:spPr>
              <a:xfrm>
                <a:off x="292008" y="1687823"/>
                <a:ext cx="4158164" cy="4312023"/>
              </a:xfrm>
              <a:prstGeom prst="roundRect">
                <a:avLst/>
              </a:prstGeom>
              <a:solidFill>
                <a:schemeClr val="bg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rPr>
                  <a:t>proc </a:t>
                </a:r>
                <a:r>
                  <a:rPr lang="en-US" dirty="0">
                    <a:solidFill>
                      <a:schemeClr val="tx1"/>
                    </a:solidFill>
                  </a:rPr>
                  <a:t>main </a:t>
                </a:r>
                <a:r>
                  <a:rPr lang="en-US" dirty="0" smtClean="0">
                    <a:solidFill>
                      <a:schemeClr val="tx1"/>
                    </a:solidFill>
                  </a:rPr>
                  <a:t>(</a:t>
                </a:r>
                <a:r>
                  <a:rPr lang="en-US" dirty="0" err="1" smtClean="0">
                    <a:solidFill>
                      <a:schemeClr val="tx1"/>
                    </a:solidFill>
                  </a:rPr>
                  <a:t>var</a:t>
                </a:r>
                <a:r>
                  <a:rPr lang="en-US" dirty="0" smtClean="0">
                    <a:solidFill>
                      <a:schemeClr val="tx1"/>
                    </a:solidFill>
                  </a:rPr>
                  <a:t> n : </a:t>
                </a:r>
                <a:r>
                  <a:rPr lang="en-US" dirty="0" err="1" smtClean="0">
                    <a:solidFill>
                      <a:schemeClr val="tx1"/>
                    </a:solidFill>
                  </a:rPr>
                  <a:t>int</a:t>
                </a:r>
                <a:r>
                  <a:rPr lang="en-US" dirty="0" smtClean="0">
                    <a:solidFill>
                      <a:schemeClr val="tx1"/>
                    </a:solidFill>
                  </a:rPr>
                  <a:t>)</a:t>
                </a:r>
                <a:endParaRPr lang="en-US" dirty="0">
                  <a:solidFill>
                    <a:schemeClr val="tx1"/>
                  </a:solidFill>
                </a:endParaRPr>
              </a:p>
              <a:p>
                <a:r>
                  <a:rPr lang="en-US" dirty="0">
                    <a:solidFill>
                      <a:schemeClr val="tx1"/>
                    </a:solidFill>
                  </a:rPr>
                  <a:t> </a:t>
                </a:r>
                <a:r>
                  <a:rPr lang="en-US" dirty="0" smtClean="0">
                    <a:solidFill>
                      <a:schemeClr val="tx1"/>
                    </a:solidFill>
                  </a:rPr>
                  <a:t> l(r</a:t>
                </a:r>
                <a:r>
                  <a:rPr lang="en-US" baseline="-25000" dirty="0" smtClean="0">
                    <a:solidFill>
                      <a:schemeClr val="tx1"/>
                    </a:solidFill>
                  </a:rPr>
                  <a:t>1</a:t>
                </a:r>
                <a:r>
                  <a:rPr lang="en-US" dirty="0" smtClean="0">
                    <a:solidFill>
                      <a:schemeClr val="tx1"/>
                    </a:solidFill>
                  </a:rPr>
                  <a:t>) := </a:t>
                </a:r>
                <a:r>
                  <a:rPr lang="en-US" dirty="0">
                    <a:solidFill>
                      <a:schemeClr val="tx1"/>
                    </a:solidFill>
                  </a:rPr>
                  <a:t>1</a:t>
                </a:r>
                <a:r>
                  <a:rPr lang="en-US" dirty="0" smtClean="0">
                    <a:solidFill>
                      <a:schemeClr val="tx1"/>
                    </a:solidFill>
                  </a:rPr>
                  <a:t>;</a:t>
                </a:r>
              </a:p>
              <a:p>
                <a:r>
                  <a:rPr lang="en-US" dirty="0">
                    <a:solidFill>
                      <a:schemeClr val="tx1"/>
                    </a:solidFill>
                  </a:rPr>
                  <a:t> </a:t>
                </a:r>
                <a:r>
                  <a:rPr lang="en-US" dirty="0" smtClean="0">
                    <a:solidFill>
                      <a:schemeClr val="tx1"/>
                    </a:solidFill>
                  </a:rPr>
                  <a:t> post </a:t>
                </a:r>
                <a:r>
                  <a:rPr lang="en-US" dirty="0">
                    <a:solidFill>
                      <a:schemeClr val="tx1"/>
                    </a:solidFill>
                  </a:rPr>
                  <a:t>r</a:t>
                </a:r>
                <a:r>
                  <a:rPr lang="en-US" baseline="-25000" dirty="0">
                    <a:solidFill>
                      <a:schemeClr val="tx1"/>
                    </a:solidFill>
                  </a:rPr>
                  <a:t>1</a:t>
                </a:r>
                <a:r>
                  <a:rPr lang="en-US" dirty="0">
                    <a:solidFill>
                      <a:schemeClr val="tx1"/>
                    </a:solidFill>
                  </a:rPr>
                  <a:t> </a:t>
                </a:r>
                <a14:m>
                  <m:oMath xmlns:m="http://schemas.openxmlformats.org/officeDocument/2006/math">
                    <m:r>
                      <a:rPr lang="en-US" i="1" dirty="0">
                        <a:solidFill>
                          <a:schemeClr val="tx1"/>
                        </a:solidFill>
                        <a:latin typeface="Cambria Math" charset="0"/>
                        <a:ea typeface="Cambria Math" charset="0"/>
                        <a:cs typeface="Cambria Math" charset="0"/>
                      </a:rPr>
                      <m:t>← </m:t>
                    </m:r>
                  </m:oMath>
                </a14:m>
                <a:r>
                  <a:rPr lang="en-US" dirty="0" smtClean="0">
                    <a:solidFill>
                      <a:schemeClr val="tx1"/>
                    </a:solidFill>
                  </a:rPr>
                  <a:t>p</a:t>
                </a:r>
                <a:r>
                  <a:rPr lang="en-US" baseline="-25000" dirty="0" smtClean="0">
                    <a:solidFill>
                      <a:schemeClr val="tx1"/>
                    </a:solidFill>
                  </a:rPr>
                  <a:t>1</a:t>
                </a:r>
                <a:r>
                  <a:rPr lang="en-US" dirty="0" smtClean="0">
                    <a:solidFill>
                      <a:schemeClr val="tx1"/>
                    </a:solidFill>
                  </a:rPr>
                  <a:t> </a:t>
                </a:r>
                <a:r>
                  <a:rPr lang="en-US" dirty="0">
                    <a:solidFill>
                      <a:schemeClr val="tx1"/>
                    </a:solidFill>
                  </a:rPr>
                  <a:t>n </a:t>
                </a:r>
                <a:r>
                  <a:rPr lang="en-US" dirty="0" err="1">
                    <a:solidFill>
                      <a:schemeClr val="tx1"/>
                    </a:solidFill>
                  </a:rPr>
                  <a:t>ε</a:t>
                </a:r>
                <a:r>
                  <a:rPr lang="en-US" dirty="0">
                    <a:solidFill>
                      <a:schemeClr val="tx1"/>
                    </a:solidFill>
                  </a:rPr>
                  <a:t> {r</a:t>
                </a:r>
                <a:r>
                  <a:rPr lang="en-US" baseline="-25000" dirty="0">
                    <a:solidFill>
                      <a:schemeClr val="tx1"/>
                    </a:solidFill>
                  </a:rPr>
                  <a:t>1</a:t>
                </a:r>
                <a:r>
                  <a:rPr lang="en-US" dirty="0">
                    <a:solidFill>
                      <a:schemeClr val="tx1"/>
                    </a:solidFill>
                  </a:rPr>
                  <a:t>} {r</a:t>
                </a:r>
                <a:r>
                  <a:rPr lang="en-US" baseline="-25000" dirty="0">
                    <a:solidFill>
                      <a:schemeClr val="tx1"/>
                    </a:solidFill>
                  </a:rPr>
                  <a:t>1</a:t>
                </a:r>
                <a:r>
                  <a:rPr lang="en-US" dirty="0">
                    <a:solidFill>
                      <a:schemeClr val="tx1"/>
                    </a:solidFill>
                  </a:rPr>
                  <a:t>} </a:t>
                </a:r>
                <a:r>
                  <a:rPr lang="en-US" dirty="0" err="1" smtClean="0">
                    <a:solidFill>
                      <a:schemeClr val="tx1"/>
                    </a:solidFill>
                  </a:rPr>
                  <a:t>λv.n</a:t>
                </a:r>
                <a:r>
                  <a:rPr lang="en-US" dirty="0" smtClean="0">
                    <a:solidFill>
                      <a:schemeClr val="tx1"/>
                    </a:solidFill>
                  </a:rPr>
                  <a:t> = v;</a:t>
                </a:r>
              </a:p>
              <a:p>
                <a:r>
                  <a:rPr lang="en-US" dirty="0" smtClean="0">
                    <a:solidFill>
                      <a:schemeClr val="tx1"/>
                    </a:solidFill>
                  </a:rPr>
                  <a:t>  post </a:t>
                </a:r>
                <a:r>
                  <a:rPr lang="en-US" dirty="0">
                    <a:solidFill>
                      <a:schemeClr val="tx1"/>
                    </a:solidFill>
                  </a:rPr>
                  <a:t>r</a:t>
                </a:r>
                <a:r>
                  <a:rPr lang="en-US" baseline="-25000" dirty="0">
                    <a:solidFill>
                      <a:schemeClr val="tx1"/>
                    </a:solidFill>
                  </a:rPr>
                  <a:t>1</a:t>
                </a:r>
                <a:r>
                  <a:rPr lang="en-US" dirty="0">
                    <a:solidFill>
                      <a:schemeClr val="tx1"/>
                    </a:solidFill>
                  </a:rPr>
                  <a:t> </a:t>
                </a:r>
                <a14:m>
                  <m:oMath xmlns:m="http://schemas.openxmlformats.org/officeDocument/2006/math">
                    <m:r>
                      <a:rPr lang="en-US" i="1" dirty="0">
                        <a:solidFill>
                          <a:schemeClr val="tx1"/>
                        </a:solidFill>
                        <a:latin typeface="Cambria Math" charset="0"/>
                        <a:ea typeface="Cambria Math" charset="0"/>
                        <a:cs typeface="Cambria Math" charset="0"/>
                      </a:rPr>
                      <m:t>← </m:t>
                    </m:r>
                  </m:oMath>
                </a14:m>
                <a:r>
                  <a:rPr lang="en-US" dirty="0" smtClean="0">
                    <a:solidFill>
                      <a:schemeClr val="tx1"/>
                    </a:solidFill>
                  </a:rPr>
                  <a:t>p</a:t>
                </a:r>
                <a:r>
                  <a:rPr lang="en-US" baseline="-25000" dirty="0" smtClean="0">
                    <a:solidFill>
                      <a:schemeClr val="tx1"/>
                    </a:solidFill>
                  </a:rPr>
                  <a:t>2</a:t>
                </a:r>
                <a:r>
                  <a:rPr lang="en-US" dirty="0" smtClean="0">
                    <a:solidFill>
                      <a:schemeClr val="tx1"/>
                    </a:solidFill>
                  </a:rPr>
                  <a:t> </a:t>
                </a:r>
                <a:r>
                  <a:rPr lang="en-US" dirty="0">
                    <a:solidFill>
                      <a:schemeClr val="tx1"/>
                    </a:solidFill>
                  </a:rPr>
                  <a:t>n </a:t>
                </a:r>
                <a:r>
                  <a:rPr lang="en-US" dirty="0" err="1">
                    <a:solidFill>
                      <a:schemeClr val="tx1"/>
                    </a:solidFill>
                  </a:rPr>
                  <a:t>ε</a:t>
                </a:r>
                <a:r>
                  <a:rPr lang="en-US" dirty="0">
                    <a:solidFill>
                      <a:schemeClr val="tx1"/>
                    </a:solidFill>
                  </a:rPr>
                  <a:t> </a:t>
                </a:r>
                <a:r>
                  <a:rPr lang="en-US" dirty="0" smtClean="0">
                    <a:solidFill>
                      <a:schemeClr val="tx1"/>
                    </a:solidFill>
                  </a:rPr>
                  <a:t>{r</a:t>
                </a:r>
                <a:r>
                  <a:rPr lang="en-US" baseline="-25000" dirty="0" smtClean="0">
                    <a:solidFill>
                      <a:schemeClr val="tx1"/>
                    </a:solidFill>
                  </a:rPr>
                  <a:t>1</a:t>
                </a:r>
                <a:r>
                  <a:rPr lang="en-US" dirty="0">
                    <a:solidFill>
                      <a:schemeClr val="tx1"/>
                    </a:solidFill>
                  </a:rPr>
                  <a:t>}</a:t>
                </a:r>
                <a:r>
                  <a:rPr lang="en-US" dirty="0" smtClean="0">
                    <a:solidFill>
                      <a:schemeClr val="tx1"/>
                    </a:solidFill>
                  </a:rPr>
                  <a:t> </a:t>
                </a:r>
                <a:r>
                  <a:rPr lang="en-US" dirty="0">
                    <a:solidFill>
                      <a:schemeClr val="tx1"/>
                    </a:solidFill>
                  </a:rPr>
                  <a:t>{</a:t>
                </a:r>
                <a:r>
                  <a:rPr lang="en-US" dirty="0" smtClean="0">
                    <a:solidFill>
                      <a:schemeClr val="tx1"/>
                    </a:solidFill>
                  </a:rPr>
                  <a:t>r</a:t>
                </a:r>
                <a:r>
                  <a:rPr lang="en-US" baseline="-25000" dirty="0" smtClean="0">
                    <a:solidFill>
                      <a:schemeClr val="tx1"/>
                    </a:solidFill>
                  </a:rPr>
                  <a:t>1</a:t>
                </a:r>
                <a:r>
                  <a:rPr lang="en-US" dirty="0" smtClean="0">
                    <a:solidFill>
                      <a:schemeClr val="tx1"/>
                    </a:solidFill>
                  </a:rPr>
                  <a:t>}</a:t>
                </a:r>
                <a:r>
                  <a:rPr lang="en-US" dirty="0">
                    <a:solidFill>
                      <a:schemeClr val="tx1"/>
                    </a:solidFill>
                  </a:rPr>
                  <a:t> </a:t>
                </a:r>
                <a:r>
                  <a:rPr lang="en-US" dirty="0" err="1" smtClean="0">
                    <a:solidFill>
                      <a:schemeClr val="tx1"/>
                    </a:solidFill>
                  </a:rPr>
                  <a:t>λv.n</a:t>
                </a:r>
                <a:r>
                  <a:rPr lang="en-US" dirty="0" smtClean="0">
                    <a:solidFill>
                      <a:schemeClr val="tx1"/>
                    </a:solidFill>
                  </a:rPr>
                  <a:t> = v; </a:t>
                </a:r>
                <a:endParaRPr lang="en-US" dirty="0">
                  <a:solidFill>
                    <a:schemeClr val="tx1"/>
                  </a:solidFill>
                </a:endParaRPr>
              </a:p>
              <a:p>
                <a:r>
                  <a:rPr lang="en-US" dirty="0">
                    <a:solidFill>
                      <a:schemeClr val="tx1"/>
                    </a:solidFill>
                  </a:rPr>
                  <a:t> </a:t>
                </a:r>
                <a:r>
                  <a:rPr lang="en-US" dirty="0" smtClean="0">
                    <a:solidFill>
                      <a:schemeClr val="tx1"/>
                    </a:solidFill>
                  </a:rPr>
                  <a:t> </a:t>
                </a:r>
                <a:r>
                  <a:rPr lang="en-US" dirty="0">
                    <a:solidFill>
                      <a:schemeClr val="tx1"/>
                    </a:solidFill>
                  </a:rPr>
                  <a:t>a</a:t>
                </a:r>
                <a:r>
                  <a:rPr lang="en-US" dirty="0" smtClean="0">
                    <a:solidFill>
                      <a:schemeClr val="tx1"/>
                    </a:solidFill>
                  </a:rPr>
                  <a:t>wait r</a:t>
                </a:r>
                <a:r>
                  <a:rPr lang="en-US" baseline="-25000" dirty="0" smtClean="0">
                    <a:solidFill>
                      <a:schemeClr val="tx1"/>
                    </a:solidFill>
                  </a:rPr>
                  <a:t>1</a:t>
                </a:r>
                <a:endParaRPr lang="en-US" dirty="0" smtClean="0">
                  <a:solidFill>
                    <a:schemeClr val="tx1"/>
                  </a:solidFill>
                </a:endParaRPr>
              </a:p>
              <a:p>
                <a:endParaRPr lang="en-US" dirty="0" smtClean="0">
                  <a:solidFill>
                    <a:schemeClr val="tx1"/>
                  </a:solidFill>
                </a:endParaRPr>
              </a:p>
              <a:p>
                <a:r>
                  <a:rPr lang="en-US" dirty="0" smtClean="0">
                    <a:solidFill>
                      <a:schemeClr val="tx1"/>
                    </a:solidFill>
                  </a:rPr>
                  <a:t>proc </a:t>
                </a:r>
                <a:r>
                  <a:rPr lang="en-US" dirty="0">
                    <a:solidFill>
                      <a:schemeClr val="tx1"/>
                    </a:solidFill>
                  </a:rPr>
                  <a:t>p</a:t>
                </a:r>
                <a:r>
                  <a:rPr lang="en-US" baseline="-25000" dirty="0">
                    <a:solidFill>
                      <a:schemeClr val="tx1"/>
                    </a:solidFill>
                  </a:rPr>
                  <a:t>1</a:t>
                </a:r>
                <a:r>
                  <a:rPr lang="en-US" dirty="0">
                    <a:solidFill>
                      <a:schemeClr val="tx1"/>
                    </a:solidFill>
                  </a:rPr>
                  <a:t> (</a:t>
                </a:r>
                <a:r>
                  <a:rPr lang="en-US" dirty="0" err="1">
                    <a:solidFill>
                      <a:schemeClr val="tx1"/>
                    </a:solidFill>
                  </a:rPr>
                  <a:t>var</a:t>
                </a:r>
                <a:r>
                  <a:rPr lang="en-US" dirty="0">
                    <a:solidFill>
                      <a:schemeClr val="tx1"/>
                    </a:solidFill>
                  </a:rPr>
                  <a:t> n : </a:t>
                </a:r>
                <a:r>
                  <a:rPr lang="en-US" dirty="0" err="1">
                    <a:solidFill>
                      <a:schemeClr val="tx1"/>
                    </a:solidFill>
                  </a:rPr>
                  <a:t>int</a:t>
                </a:r>
                <a:r>
                  <a:rPr lang="en-US" dirty="0">
                    <a:solidFill>
                      <a:schemeClr val="tx1"/>
                    </a:solidFill>
                  </a:rPr>
                  <a:t>) </a:t>
                </a:r>
                <a:endParaRPr lang="en-US" dirty="0" smtClean="0">
                  <a:solidFill>
                    <a:schemeClr val="tx1"/>
                  </a:solidFill>
                </a:endParaRPr>
              </a:p>
              <a:p>
                <a:r>
                  <a:rPr lang="en-US" dirty="0">
                    <a:solidFill>
                      <a:schemeClr val="tx1"/>
                    </a:solidFill>
                  </a:rPr>
                  <a:t> </a:t>
                </a:r>
                <a:r>
                  <a:rPr lang="en-US" dirty="0" smtClean="0">
                    <a:solidFill>
                      <a:schemeClr val="tx1"/>
                    </a:solidFill>
                  </a:rPr>
                  <a:t>  l(r</a:t>
                </a:r>
                <a:r>
                  <a:rPr lang="en-US" baseline="-25000" dirty="0" smtClean="0">
                    <a:solidFill>
                      <a:schemeClr val="tx1"/>
                    </a:solidFill>
                  </a:rPr>
                  <a:t>1</a:t>
                </a:r>
                <a:r>
                  <a:rPr lang="en-US" dirty="0" smtClean="0">
                    <a:solidFill>
                      <a:schemeClr val="tx1"/>
                    </a:solidFill>
                  </a:rPr>
                  <a:t>) := l(r</a:t>
                </a:r>
                <a:r>
                  <a:rPr lang="en-US" baseline="-25000" dirty="0" smtClean="0">
                    <a:solidFill>
                      <a:schemeClr val="tx1"/>
                    </a:solidFill>
                  </a:rPr>
                  <a:t>1</a:t>
                </a:r>
                <a:r>
                  <a:rPr lang="en-US" dirty="0" smtClean="0">
                    <a:solidFill>
                      <a:schemeClr val="tx1"/>
                    </a:solidFill>
                  </a:rPr>
                  <a:t>) + 1;</a:t>
                </a:r>
              </a:p>
              <a:p>
                <a:r>
                  <a:rPr lang="en-US" dirty="0">
                    <a:solidFill>
                      <a:schemeClr val="tx1"/>
                    </a:solidFill>
                  </a:rPr>
                  <a:t> </a:t>
                </a:r>
                <a:r>
                  <a:rPr lang="en-US" dirty="0" smtClean="0">
                    <a:solidFill>
                      <a:schemeClr val="tx1"/>
                    </a:solidFill>
                  </a:rPr>
                  <a:t>  return 1</a:t>
                </a:r>
              </a:p>
              <a:p>
                <a:endParaRPr lang="en-US" dirty="0">
                  <a:solidFill>
                    <a:schemeClr val="tx1"/>
                  </a:solidFill>
                </a:endParaRPr>
              </a:p>
              <a:p>
                <a:r>
                  <a:rPr lang="en-US" dirty="0" err="1">
                    <a:solidFill>
                      <a:schemeClr val="tx1"/>
                    </a:solidFill>
                  </a:rPr>
                  <a:t>proc</a:t>
                </a:r>
                <a:r>
                  <a:rPr lang="en-US" dirty="0">
                    <a:solidFill>
                      <a:schemeClr val="tx1"/>
                    </a:solidFill>
                  </a:rPr>
                  <a:t> p</a:t>
                </a:r>
                <a:r>
                  <a:rPr lang="en-US" baseline="-25000" dirty="0">
                    <a:solidFill>
                      <a:schemeClr val="tx1"/>
                    </a:solidFill>
                  </a:rPr>
                  <a:t>2</a:t>
                </a:r>
                <a:r>
                  <a:rPr lang="en-US" dirty="0">
                    <a:solidFill>
                      <a:schemeClr val="tx1"/>
                    </a:solidFill>
                  </a:rPr>
                  <a:t> (</a:t>
                </a:r>
                <a:r>
                  <a:rPr lang="en-US" dirty="0" err="1">
                    <a:solidFill>
                      <a:schemeClr val="tx1"/>
                    </a:solidFill>
                  </a:rPr>
                  <a:t>var</a:t>
                </a:r>
                <a:r>
                  <a:rPr lang="en-US" dirty="0">
                    <a:solidFill>
                      <a:schemeClr val="tx1"/>
                    </a:solidFill>
                  </a:rPr>
                  <a:t> n : </a:t>
                </a:r>
                <a:r>
                  <a:rPr lang="en-US" dirty="0" err="1">
                    <a:solidFill>
                      <a:schemeClr val="tx1"/>
                    </a:solidFill>
                  </a:rPr>
                  <a:t>int</a:t>
                </a:r>
                <a:r>
                  <a:rPr lang="en-US" dirty="0">
                    <a:solidFill>
                      <a:schemeClr val="tx1"/>
                    </a:solidFill>
                  </a:rPr>
                  <a:t>) </a:t>
                </a:r>
                <a:r>
                  <a:rPr lang="en-US" dirty="0" smtClean="0">
                    <a:solidFill>
                      <a:schemeClr val="tx1"/>
                    </a:solidFill>
                  </a:rPr>
                  <a:t> </a:t>
                </a:r>
                <a:endParaRPr lang="en-US" dirty="0">
                  <a:solidFill>
                    <a:schemeClr val="tx1"/>
                  </a:solidFill>
                </a:endParaRPr>
              </a:p>
              <a:p>
                <a:r>
                  <a:rPr lang="en-US" dirty="0" smtClean="0">
                    <a:solidFill>
                      <a:schemeClr val="tx1"/>
                    </a:solidFill>
                  </a:rPr>
                  <a:t>    l(r</a:t>
                </a:r>
                <a:r>
                  <a:rPr lang="en-US" baseline="-25000" dirty="0" smtClean="0">
                    <a:solidFill>
                      <a:schemeClr val="tx1"/>
                    </a:solidFill>
                  </a:rPr>
                  <a:t>1</a:t>
                </a:r>
                <a:r>
                  <a:rPr lang="en-US" dirty="0" smtClean="0">
                    <a:solidFill>
                      <a:schemeClr val="tx1"/>
                    </a:solidFill>
                  </a:rPr>
                  <a:t>) := l(r</a:t>
                </a:r>
                <a:r>
                  <a:rPr lang="en-US" baseline="-25000" dirty="0" smtClean="0">
                    <a:solidFill>
                      <a:schemeClr val="tx1"/>
                    </a:solidFill>
                  </a:rPr>
                  <a:t>1</a:t>
                </a:r>
                <a:r>
                  <a:rPr lang="en-US" dirty="0" smtClean="0">
                    <a:solidFill>
                      <a:schemeClr val="tx1"/>
                    </a:solidFill>
                  </a:rPr>
                  <a:t>) + 2;</a:t>
                </a:r>
              </a:p>
              <a:p>
                <a:r>
                  <a:rPr lang="en-US" dirty="0">
                    <a:solidFill>
                      <a:schemeClr val="tx1"/>
                    </a:solidFill>
                  </a:rPr>
                  <a:t> </a:t>
                </a:r>
                <a:r>
                  <a:rPr lang="en-US" dirty="0" smtClean="0">
                    <a:solidFill>
                      <a:schemeClr val="tx1"/>
                    </a:solidFill>
                  </a:rPr>
                  <a:t>   return 1</a:t>
                </a:r>
              </a:p>
            </p:txBody>
          </p:sp>
        </mc:Choice>
        <mc:Fallback xmlns="">
          <p:sp>
            <p:nvSpPr>
              <p:cNvPr id="21" name="Rounded Rectangle 20"/>
              <p:cNvSpPr>
                <a:spLocks noRot="1" noChangeAspect="1" noMove="1" noResize="1" noEditPoints="1" noAdjustHandles="1" noChangeArrowheads="1" noChangeShapeType="1" noTextEdit="1"/>
              </p:cNvSpPr>
              <p:nvPr/>
            </p:nvSpPr>
            <p:spPr>
              <a:xfrm>
                <a:off x="292008" y="1687823"/>
                <a:ext cx="4158164" cy="4312023"/>
              </a:xfrm>
              <a:prstGeom prst="roundRect">
                <a:avLst/>
              </a:prstGeom>
              <a:blipFill rotWithShape="0">
                <a:blip r:embed="rId3"/>
                <a:stretch>
                  <a:fillRect/>
                </a:stretch>
              </a:blipFill>
              <a:ln>
                <a:solidFill>
                  <a:schemeClr val="tx1"/>
                </a:solidFill>
              </a:ln>
            </p:spPr>
            <p:txBody>
              <a:bodyPr/>
              <a:lstStyle/>
              <a:p>
                <a:r>
                  <a:rPr lang="en-US">
                    <a:noFill/>
                  </a:rPr>
                  <a:t> </a:t>
                </a:r>
              </a:p>
            </p:txBody>
          </p:sp>
        </mc:Fallback>
      </mc:AlternateContent>
      <p:sp>
        <p:nvSpPr>
          <p:cNvPr id="2" name="Rounded Rectangle 1"/>
          <p:cNvSpPr/>
          <p:nvPr/>
        </p:nvSpPr>
        <p:spPr>
          <a:xfrm>
            <a:off x="457200" y="1945758"/>
            <a:ext cx="3646967" cy="1639579"/>
          </a:xfrm>
          <a:prstGeom prst="round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 name="Rounded Rectangle 5"/>
          <p:cNvSpPr/>
          <p:nvPr/>
        </p:nvSpPr>
        <p:spPr>
          <a:xfrm>
            <a:off x="457200" y="3700130"/>
            <a:ext cx="2275368" cy="935665"/>
          </a:xfrm>
          <a:prstGeom prst="round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 name="Rounded Rectangle 6"/>
          <p:cNvSpPr/>
          <p:nvPr/>
        </p:nvSpPr>
        <p:spPr>
          <a:xfrm>
            <a:off x="457200" y="4750587"/>
            <a:ext cx="2275368" cy="935665"/>
          </a:xfrm>
          <a:prstGeom prst="round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3" name="Rounded Rectangle 2"/>
          <p:cNvSpPr/>
          <p:nvPr/>
        </p:nvSpPr>
        <p:spPr>
          <a:xfrm>
            <a:off x="1148317" y="2589028"/>
            <a:ext cx="255181" cy="308345"/>
          </a:xfrm>
          <a:prstGeom prst="round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Rounded Rectangle 4"/>
          <p:cNvSpPr/>
          <p:nvPr/>
        </p:nvSpPr>
        <p:spPr>
          <a:xfrm>
            <a:off x="1594884" y="2589028"/>
            <a:ext cx="297711" cy="308345"/>
          </a:xfrm>
          <a:prstGeom prst="round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ounded Rectangle 10"/>
          <p:cNvSpPr/>
          <p:nvPr/>
        </p:nvSpPr>
        <p:spPr>
          <a:xfrm>
            <a:off x="1892595" y="2589028"/>
            <a:ext cx="202020" cy="308345"/>
          </a:xfrm>
          <a:prstGeom prst="round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ounded Rectangle 11"/>
          <p:cNvSpPr/>
          <p:nvPr/>
        </p:nvSpPr>
        <p:spPr>
          <a:xfrm>
            <a:off x="2014870" y="2589028"/>
            <a:ext cx="297711" cy="308345"/>
          </a:xfrm>
          <a:prstGeom prst="round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ounded Rectangle 12"/>
          <p:cNvSpPr/>
          <p:nvPr/>
        </p:nvSpPr>
        <p:spPr>
          <a:xfrm>
            <a:off x="2249175" y="2589028"/>
            <a:ext cx="749206" cy="308345"/>
          </a:xfrm>
          <a:prstGeom prst="round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ounded Rectangle 13"/>
          <p:cNvSpPr/>
          <p:nvPr/>
        </p:nvSpPr>
        <p:spPr>
          <a:xfrm>
            <a:off x="2998381" y="2589027"/>
            <a:ext cx="927496" cy="308345"/>
          </a:xfrm>
          <a:prstGeom prst="round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Rounded Rectangle 8"/>
          <p:cNvSpPr/>
          <p:nvPr/>
        </p:nvSpPr>
        <p:spPr>
          <a:xfrm>
            <a:off x="680484" y="3179135"/>
            <a:ext cx="914400" cy="276446"/>
          </a:xfrm>
          <a:prstGeom prst="round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Rounded Rectangle 9"/>
          <p:cNvSpPr/>
          <p:nvPr/>
        </p:nvSpPr>
        <p:spPr>
          <a:xfrm>
            <a:off x="667388" y="2349795"/>
            <a:ext cx="476001" cy="239232"/>
          </a:xfrm>
          <a:prstGeom prst="round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174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14"/>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6" grpId="0" animBg="1"/>
      <p:bldP spid="6" grpId="1" animBg="1"/>
      <p:bldP spid="7" grpId="0" animBg="1"/>
      <p:bldP spid="7" grpId="1" animBg="1"/>
      <p:bldP spid="3" grpId="0" animBg="1"/>
      <p:bldP spid="3" grpId="1" animBg="1"/>
      <p:bldP spid="5" grpId="0" animBg="1"/>
      <p:bldP spid="5" grpId="1" animBg="1"/>
      <p:bldP spid="11" grpId="0" animBg="1"/>
      <p:bldP spid="11" grpId="1" animBg="1"/>
      <p:bldP spid="12" grpId="0" animBg="1"/>
      <p:bldP spid="12" grpId="1" animBg="1"/>
      <p:bldP spid="13" grpId="0" animBg="1"/>
      <p:bldP spid="13" grpId="1" animBg="1"/>
      <p:bldP spid="14" grpId="0" animBg="1"/>
      <p:bldP spid="14" grpId="1" animBg="1"/>
      <p:bldP spid="9" grpId="0" animBg="1"/>
      <p:bldP spid="9" grpId="1" animBg="1"/>
      <p:bldP spid="10" grpId="0" animBg="1"/>
      <p:bldP spid="10"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A9B540C-44DA-4F69-89C9-7C84606640D3}" type="slidenum">
              <a:rPr lang="en-US" smtClean="0"/>
              <a:pPr/>
              <a:t>22</a:t>
            </a:fld>
            <a:endParaRPr lang="en-US"/>
          </a:p>
        </p:txBody>
      </p:sp>
      <p:sp>
        <p:nvSpPr>
          <p:cNvPr id="42" name="Title 1"/>
          <p:cNvSpPr>
            <a:spLocks noGrp="1"/>
          </p:cNvSpPr>
          <p:nvPr>
            <p:ph type="title"/>
          </p:nvPr>
        </p:nvSpPr>
        <p:spPr>
          <a:xfrm>
            <a:off x="457200" y="0"/>
            <a:ext cx="8229600" cy="1105198"/>
          </a:xfrm>
        </p:spPr>
        <p:txBody>
          <a:bodyPr/>
          <a:lstStyle/>
          <a:p>
            <a:r>
              <a:rPr lang="en-US" dirty="0" smtClean="0"/>
              <a:t>Computation graphs</a:t>
            </a:r>
            <a:endParaRPr lang="en-US" dirty="0"/>
          </a:p>
        </p:txBody>
      </p:sp>
      <mc:AlternateContent xmlns:mc="http://schemas.openxmlformats.org/markup-compatibility/2006" xmlns:a14="http://schemas.microsoft.com/office/drawing/2010/main">
        <mc:Choice Requires="a14">
          <p:sp>
            <p:nvSpPr>
              <p:cNvPr id="22" name="Oval 21"/>
              <p:cNvSpPr/>
              <p:nvPr/>
            </p:nvSpPr>
            <p:spPr>
              <a:xfrm>
                <a:off x="6457653" y="1687823"/>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smtClean="0"/>
                  <a:t>0</a:t>
                </a:r>
              </a:p>
              <a:p>
                <a:pPr algn="ctr"/>
                <a14:m>
                  <m:oMath xmlns:m="http://schemas.openxmlformats.org/officeDocument/2006/math">
                    <m:r>
                      <a:rPr lang="en-US" sz="1200" i="1">
                        <a:latin typeface="Cambria Math" charset="0"/>
                        <a:ea typeface="Cambria Math" charset="0"/>
                        <a:cs typeface="Cambria Math" charset="0"/>
                      </a:rPr>
                      <m:t>𝜔</m:t>
                    </m:r>
                  </m:oMath>
                </a14:m>
                <a:r>
                  <a:rPr lang="en-US" sz="1200" dirty="0"/>
                  <a:t>={r</a:t>
                </a:r>
                <a:r>
                  <a:rPr lang="en-US" sz="1200" baseline="-25000" dirty="0"/>
                  <a:t>1</a:t>
                </a:r>
                <a:r>
                  <a:rPr lang="en-US" sz="1200" dirty="0" smtClean="0"/>
                  <a:t>}</a:t>
                </a:r>
                <a:endParaRPr lang="en-US" sz="1200" baseline="-25000" dirty="0"/>
              </a:p>
            </p:txBody>
          </p:sp>
        </mc:Choice>
        <mc:Fallback xmlns="">
          <p:sp>
            <p:nvSpPr>
              <p:cNvPr id="22" name="Oval 21"/>
              <p:cNvSpPr>
                <a:spLocks noRot="1" noChangeAspect="1" noMove="1" noResize="1" noEditPoints="1" noAdjustHandles="1" noChangeArrowheads="1" noChangeShapeType="1" noTextEdit="1"/>
              </p:cNvSpPr>
              <p:nvPr/>
            </p:nvSpPr>
            <p:spPr>
              <a:xfrm>
                <a:off x="6457653" y="1687823"/>
                <a:ext cx="852566" cy="664123"/>
              </a:xfrm>
              <a:prstGeom prst="ellipse">
                <a:avLst/>
              </a:prstGeom>
              <a:blipFill rotWithShape="0">
                <a:blip r:embed="rId3"/>
                <a:stretch>
                  <a:fillRect/>
                </a:stretch>
              </a:blipFill>
            </p:spPr>
            <p:txBody>
              <a:bodyPr/>
              <a:lstStyle/>
              <a:p>
                <a:r>
                  <a:rPr lang="en-US">
                    <a:noFill/>
                  </a:rPr>
                  <a:t> </a:t>
                </a:r>
              </a:p>
            </p:txBody>
          </p:sp>
        </mc:Fallback>
      </mc:AlternateContent>
      <p:sp>
        <p:nvSpPr>
          <p:cNvPr id="23" name="Oval 22"/>
          <p:cNvSpPr/>
          <p:nvPr/>
        </p:nvSpPr>
        <p:spPr>
          <a:xfrm>
            <a:off x="6457321" y="2499074"/>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n</a:t>
            </a:r>
            <a:r>
              <a:rPr lang="en-US" sz="1200" baseline="-25000" dirty="0" smtClean="0"/>
              <a:t>0</a:t>
            </a:r>
            <a:r>
              <a:rPr lang="en-US" sz="1200" dirty="0" smtClean="0"/>
              <a:t>’</a:t>
            </a:r>
            <a:endParaRPr lang="en-US" sz="1200" dirty="0"/>
          </a:p>
        </p:txBody>
      </p:sp>
      <p:sp>
        <p:nvSpPr>
          <p:cNvPr id="27" name="Oval 26"/>
          <p:cNvSpPr/>
          <p:nvPr/>
        </p:nvSpPr>
        <p:spPr>
          <a:xfrm>
            <a:off x="6457321" y="3364927"/>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n</a:t>
            </a:r>
            <a:r>
              <a:rPr lang="en-US" sz="1200" baseline="-25000" dirty="0" smtClean="0"/>
              <a:t>0</a:t>
            </a:r>
            <a:r>
              <a:rPr lang="en-US" sz="1200" dirty="0" smtClean="0"/>
              <a:t>’’</a:t>
            </a:r>
          </a:p>
        </p:txBody>
      </p:sp>
      <p:cxnSp>
        <p:nvCxnSpPr>
          <p:cNvPr id="29" name="Straight Arrow Connector 28"/>
          <p:cNvCxnSpPr>
            <a:stCxn id="27" idx="4"/>
            <a:endCxn id="37" idx="0"/>
          </p:cNvCxnSpPr>
          <p:nvPr/>
        </p:nvCxnSpPr>
        <p:spPr>
          <a:xfrm>
            <a:off x="6883604" y="4029050"/>
            <a:ext cx="0" cy="3681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23" idx="2"/>
            <a:endCxn id="45" idx="7"/>
          </p:cNvCxnSpPr>
          <p:nvPr/>
        </p:nvCxnSpPr>
        <p:spPr>
          <a:xfrm flipH="1">
            <a:off x="6007952" y="2831136"/>
            <a:ext cx="449369" cy="623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45" idx="4"/>
            <a:endCxn id="44" idx="2"/>
          </p:cNvCxnSpPr>
          <p:nvPr/>
        </p:nvCxnSpPr>
        <p:spPr>
          <a:xfrm>
            <a:off x="5706524" y="4021001"/>
            <a:ext cx="752607" cy="16467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Oval 36"/>
          <p:cNvSpPr/>
          <p:nvPr/>
        </p:nvSpPr>
        <p:spPr>
          <a:xfrm>
            <a:off x="6457321" y="4397156"/>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r</a:t>
            </a:r>
            <a:r>
              <a:rPr lang="en-US" sz="1200" baseline="-25000" dirty="0" smtClean="0"/>
              <a:t>1</a:t>
            </a:r>
            <a:endParaRPr lang="en-US" sz="1200" dirty="0" smtClean="0"/>
          </a:p>
        </p:txBody>
      </p:sp>
      <p:cxnSp>
        <p:nvCxnSpPr>
          <p:cNvPr id="39" name="Straight Arrow Connector 38"/>
          <p:cNvCxnSpPr>
            <a:stCxn id="22" idx="4"/>
            <a:endCxn id="23" idx="0"/>
          </p:cNvCxnSpPr>
          <p:nvPr/>
        </p:nvCxnSpPr>
        <p:spPr>
          <a:xfrm flipH="1">
            <a:off x="6883604" y="2351946"/>
            <a:ext cx="332" cy="147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23" idx="4"/>
            <a:endCxn id="27" idx="0"/>
          </p:cNvCxnSpPr>
          <p:nvPr/>
        </p:nvCxnSpPr>
        <p:spPr>
          <a:xfrm>
            <a:off x="6883604" y="3163197"/>
            <a:ext cx="0" cy="2017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37" idx="4"/>
            <a:endCxn id="44" idx="0"/>
          </p:cNvCxnSpPr>
          <p:nvPr/>
        </p:nvCxnSpPr>
        <p:spPr>
          <a:xfrm>
            <a:off x="6883604" y="5061279"/>
            <a:ext cx="1810" cy="274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Oval 43"/>
          <p:cNvSpPr/>
          <p:nvPr/>
        </p:nvSpPr>
        <p:spPr>
          <a:xfrm>
            <a:off x="6459131" y="5335723"/>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r</a:t>
            </a:r>
            <a:r>
              <a:rPr lang="en-US" sz="1200" baseline="-25000" dirty="0" smtClean="0"/>
              <a:t>1</a:t>
            </a:r>
            <a:r>
              <a:rPr lang="en-US" sz="1200" dirty="0" smtClean="0"/>
              <a:t>’</a:t>
            </a:r>
          </a:p>
        </p:txBody>
      </p:sp>
      <mc:AlternateContent xmlns:mc="http://schemas.openxmlformats.org/markup-compatibility/2006" xmlns:a14="http://schemas.microsoft.com/office/drawing/2010/main">
        <mc:Choice Requires="a14">
          <p:sp>
            <p:nvSpPr>
              <p:cNvPr id="45" name="Oval 44"/>
              <p:cNvSpPr/>
              <p:nvPr/>
            </p:nvSpPr>
            <p:spPr>
              <a:xfrm>
                <a:off x="5280241" y="3356878"/>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smtClean="0"/>
                  <a:t>2</a:t>
                </a:r>
              </a:p>
              <a:p>
                <a:pPr algn="ctr"/>
                <a14:m>
                  <m:oMath xmlns:m="http://schemas.openxmlformats.org/officeDocument/2006/math">
                    <m:r>
                      <a:rPr lang="en-US" sz="1200" i="1">
                        <a:latin typeface="Cambria Math" charset="0"/>
                        <a:ea typeface="Cambria Math" charset="0"/>
                        <a:cs typeface="Cambria Math" charset="0"/>
                      </a:rPr>
                      <m:t>𝛿</m:t>
                    </m:r>
                  </m:oMath>
                </a14:m>
                <a:r>
                  <a:rPr lang="en-US" sz="1200" dirty="0"/>
                  <a:t>={r</a:t>
                </a:r>
                <a:r>
                  <a:rPr lang="en-US" sz="1200" baseline="-25000" dirty="0"/>
                  <a:t>1</a:t>
                </a:r>
                <a:r>
                  <a:rPr lang="en-US" sz="1200" dirty="0" smtClean="0"/>
                  <a:t>}</a:t>
                </a:r>
                <a:endParaRPr lang="en-US" sz="1200" baseline="-25000" dirty="0" smtClean="0"/>
              </a:p>
              <a:p>
                <a:pPr algn="ctr"/>
                <a14:m>
                  <m:oMath xmlns:m="http://schemas.openxmlformats.org/officeDocument/2006/math">
                    <m:r>
                      <a:rPr lang="en-US" sz="1200" i="1">
                        <a:latin typeface="Cambria Math" charset="0"/>
                        <a:ea typeface="Cambria Math" charset="0"/>
                        <a:cs typeface="Cambria Math" charset="0"/>
                      </a:rPr>
                      <m:t>𝜔</m:t>
                    </m:r>
                  </m:oMath>
                </a14:m>
                <a:r>
                  <a:rPr lang="en-US" sz="1200" dirty="0"/>
                  <a:t>={r</a:t>
                </a:r>
                <a:r>
                  <a:rPr lang="en-US" sz="1200" baseline="-25000" dirty="0"/>
                  <a:t>1</a:t>
                </a:r>
                <a:r>
                  <a:rPr lang="en-US" sz="1200" dirty="0"/>
                  <a:t>}</a:t>
                </a:r>
                <a:endParaRPr lang="en-US" sz="1200" baseline="-25000" dirty="0"/>
              </a:p>
            </p:txBody>
          </p:sp>
        </mc:Choice>
        <mc:Fallback xmlns="">
          <p:sp>
            <p:nvSpPr>
              <p:cNvPr id="45" name="Oval 44"/>
              <p:cNvSpPr>
                <a:spLocks noRot="1" noChangeAspect="1" noMove="1" noResize="1" noEditPoints="1" noAdjustHandles="1" noChangeArrowheads="1" noChangeShapeType="1" noTextEdit="1"/>
              </p:cNvSpPr>
              <p:nvPr/>
            </p:nvSpPr>
            <p:spPr>
              <a:xfrm>
                <a:off x="5280241" y="3356878"/>
                <a:ext cx="852566" cy="664123"/>
              </a:xfrm>
              <a:prstGeom prst="ellipse">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ounded Rectangle 20"/>
              <p:cNvSpPr/>
              <p:nvPr/>
            </p:nvSpPr>
            <p:spPr>
              <a:xfrm>
                <a:off x="292008" y="1687823"/>
                <a:ext cx="4158164" cy="4312023"/>
              </a:xfrm>
              <a:prstGeom prst="roundRect">
                <a:avLst/>
              </a:prstGeom>
              <a:solidFill>
                <a:schemeClr val="bg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rPr>
                  <a:t>proc </a:t>
                </a:r>
                <a:r>
                  <a:rPr lang="en-US" dirty="0">
                    <a:solidFill>
                      <a:schemeClr val="tx1"/>
                    </a:solidFill>
                  </a:rPr>
                  <a:t>main (</a:t>
                </a:r>
                <a:r>
                  <a:rPr lang="en-US" dirty="0" err="1">
                    <a:solidFill>
                      <a:schemeClr val="tx1"/>
                    </a:solidFill>
                  </a:rPr>
                  <a:t>var</a:t>
                </a:r>
                <a:r>
                  <a:rPr lang="en-US" dirty="0">
                    <a:solidFill>
                      <a:schemeClr val="tx1"/>
                    </a:solidFill>
                  </a:rPr>
                  <a:t> n : </a:t>
                </a:r>
                <a:r>
                  <a:rPr lang="en-US" dirty="0" err="1">
                    <a:solidFill>
                      <a:schemeClr val="tx1"/>
                    </a:solidFill>
                  </a:rPr>
                  <a:t>int</a:t>
                </a:r>
                <a:r>
                  <a:rPr lang="en-US" dirty="0">
                    <a:solidFill>
                      <a:schemeClr val="tx1"/>
                    </a:solidFill>
                  </a:rPr>
                  <a:t>)</a:t>
                </a:r>
              </a:p>
              <a:p>
                <a:r>
                  <a:rPr lang="en-US" dirty="0">
                    <a:solidFill>
                      <a:schemeClr val="tx1"/>
                    </a:solidFill>
                  </a:rPr>
                  <a:t> </a:t>
                </a:r>
                <a:r>
                  <a:rPr lang="en-US" dirty="0" smtClean="0">
                    <a:solidFill>
                      <a:schemeClr val="tx1"/>
                    </a:solidFill>
                  </a:rPr>
                  <a:t> l(r</a:t>
                </a:r>
                <a:r>
                  <a:rPr lang="en-US" baseline="-25000" dirty="0" smtClean="0">
                    <a:solidFill>
                      <a:schemeClr val="tx1"/>
                    </a:solidFill>
                  </a:rPr>
                  <a:t>1</a:t>
                </a:r>
                <a:r>
                  <a:rPr lang="en-US" dirty="0" smtClean="0">
                    <a:solidFill>
                      <a:schemeClr val="tx1"/>
                    </a:solidFill>
                  </a:rPr>
                  <a:t>) := </a:t>
                </a:r>
                <a:r>
                  <a:rPr lang="en-US" dirty="0">
                    <a:solidFill>
                      <a:schemeClr val="tx1"/>
                    </a:solidFill>
                  </a:rPr>
                  <a:t>1</a:t>
                </a:r>
                <a:r>
                  <a:rPr lang="en-US" dirty="0" smtClean="0">
                    <a:solidFill>
                      <a:schemeClr val="tx1"/>
                    </a:solidFill>
                  </a:rPr>
                  <a:t>;</a:t>
                </a:r>
              </a:p>
              <a:p>
                <a:r>
                  <a:rPr lang="en-US" dirty="0">
                    <a:solidFill>
                      <a:schemeClr val="tx1"/>
                    </a:solidFill>
                  </a:rPr>
                  <a:t> </a:t>
                </a:r>
                <a:r>
                  <a:rPr lang="en-US" dirty="0" smtClean="0">
                    <a:solidFill>
                      <a:schemeClr val="tx1"/>
                    </a:solidFill>
                  </a:rPr>
                  <a:t> post </a:t>
                </a:r>
                <a:r>
                  <a:rPr lang="en-US" dirty="0">
                    <a:solidFill>
                      <a:schemeClr val="tx1"/>
                    </a:solidFill>
                  </a:rPr>
                  <a:t>r</a:t>
                </a:r>
                <a:r>
                  <a:rPr lang="en-US" baseline="-25000" dirty="0">
                    <a:solidFill>
                      <a:schemeClr val="tx1"/>
                    </a:solidFill>
                  </a:rPr>
                  <a:t>1</a:t>
                </a:r>
                <a:r>
                  <a:rPr lang="en-US" dirty="0">
                    <a:solidFill>
                      <a:schemeClr val="tx1"/>
                    </a:solidFill>
                  </a:rPr>
                  <a:t> </a:t>
                </a:r>
                <a14:m>
                  <m:oMath xmlns:m="http://schemas.openxmlformats.org/officeDocument/2006/math">
                    <m:r>
                      <a:rPr lang="en-US" i="1" dirty="0">
                        <a:solidFill>
                          <a:schemeClr val="tx1"/>
                        </a:solidFill>
                        <a:latin typeface="Cambria Math" charset="0"/>
                        <a:ea typeface="Cambria Math" charset="0"/>
                        <a:cs typeface="Cambria Math" charset="0"/>
                      </a:rPr>
                      <m:t>← </m:t>
                    </m:r>
                  </m:oMath>
                </a14:m>
                <a:r>
                  <a:rPr lang="en-US" dirty="0" smtClean="0">
                    <a:solidFill>
                      <a:schemeClr val="tx1"/>
                    </a:solidFill>
                  </a:rPr>
                  <a:t>p</a:t>
                </a:r>
                <a:r>
                  <a:rPr lang="en-US" baseline="-25000" dirty="0" smtClean="0">
                    <a:solidFill>
                      <a:schemeClr val="tx1"/>
                    </a:solidFill>
                  </a:rPr>
                  <a:t>1</a:t>
                </a:r>
                <a:r>
                  <a:rPr lang="en-US" dirty="0" smtClean="0">
                    <a:solidFill>
                      <a:schemeClr val="tx1"/>
                    </a:solidFill>
                  </a:rPr>
                  <a:t> </a:t>
                </a:r>
                <a:r>
                  <a:rPr lang="en-US" dirty="0">
                    <a:solidFill>
                      <a:schemeClr val="tx1"/>
                    </a:solidFill>
                  </a:rPr>
                  <a:t>n </a:t>
                </a:r>
                <a:r>
                  <a:rPr lang="en-US" dirty="0" err="1">
                    <a:solidFill>
                      <a:schemeClr val="tx1"/>
                    </a:solidFill>
                  </a:rPr>
                  <a:t>ε</a:t>
                </a:r>
                <a:r>
                  <a:rPr lang="en-US" dirty="0">
                    <a:solidFill>
                      <a:schemeClr val="tx1"/>
                    </a:solidFill>
                  </a:rPr>
                  <a:t> {r</a:t>
                </a:r>
                <a:r>
                  <a:rPr lang="en-US" baseline="-25000" dirty="0">
                    <a:solidFill>
                      <a:schemeClr val="tx1"/>
                    </a:solidFill>
                  </a:rPr>
                  <a:t>1</a:t>
                </a:r>
                <a:r>
                  <a:rPr lang="en-US" dirty="0">
                    <a:solidFill>
                      <a:schemeClr val="tx1"/>
                    </a:solidFill>
                  </a:rPr>
                  <a:t>} {r</a:t>
                </a:r>
                <a:r>
                  <a:rPr lang="en-US" baseline="-25000" dirty="0">
                    <a:solidFill>
                      <a:schemeClr val="tx1"/>
                    </a:solidFill>
                  </a:rPr>
                  <a:t>1</a:t>
                </a:r>
                <a:r>
                  <a:rPr lang="en-US" dirty="0">
                    <a:solidFill>
                      <a:schemeClr val="tx1"/>
                    </a:solidFill>
                  </a:rPr>
                  <a:t>} </a:t>
                </a:r>
                <a:r>
                  <a:rPr lang="en-US" dirty="0" err="1" smtClean="0">
                    <a:solidFill>
                      <a:schemeClr val="tx1"/>
                    </a:solidFill>
                  </a:rPr>
                  <a:t>λv.n</a:t>
                </a:r>
                <a:r>
                  <a:rPr lang="en-US" dirty="0" smtClean="0">
                    <a:solidFill>
                      <a:schemeClr val="tx1"/>
                    </a:solidFill>
                  </a:rPr>
                  <a:t> = v;</a:t>
                </a:r>
              </a:p>
              <a:p>
                <a:r>
                  <a:rPr lang="en-US" dirty="0" smtClean="0">
                    <a:solidFill>
                      <a:schemeClr val="tx1"/>
                    </a:solidFill>
                  </a:rPr>
                  <a:t>  post </a:t>
                </a:r>
                <a:r>
                  <a:rPr lang="en-US" dirty="0">
                    <a:solidFill>
                      <a:schemeClr val="tx1"/>
                    </a:solidFill>
                  </a:rPr>
                  <a:t>r</a:t>
                </a:r>
                <a:r>
                  <a:rPr lang="en-US" baseline="-25000" dirty="0">
                    <a:solidFill>
                      <a:schemeClr val="tx1"/>
                    </a:solidFill>
                  </a:rPr>
                  <a:t>1</a:t>
                </a:r>
                <a:r>
                  <a:rPr lang="en-US" dirty="0">
                    <a:solidFill>
                      <a:schemeClr val="tx1"/>
                    </a:solidFill>
                  </a:rPr>
                  <a:t> </a:t>
                </a:r>
                <a14:m>
                  <m:oMath xmlns:m="http://schemas.openxmlformats.org/officeDocument/2006/math">
                    <m:r>
                      <a:rPr lang="en-US" i="1" dirty="0">
                        <a:solidFill>
                          <a:schemeClr val="tx1"/>
                        </a:solidFill>
                        <a:latin typeface="Cambria Math" charset="0"/>
                        <a:ea typeface="Cambria Math" charset="0"/>
                        <a:cs typeface="Cambria Math" charset="0"/>
                      </a:rPr>
                      <m:t>← </m:t>
                    </m:r>
                  </m:oMath>
                </a14:m>
                <a:r>
                  <a:rPr lang="en-US" dirty="0" smtClean="0">
                    <a:solidFill>
                      <a:schemeClr val="tx1"/>
                    </a:solidFill>
                  </a:rPr>
                  <a:t>p</a:t>
                </a:r>
                <a:r>
                  <a:rPr lang="en-US" baseline="-25000" dirty="0" smtClean="0">
                    <a:solidFill>
                      <a:schemeClr val="tx1"/>
                    </a:solidFill>
                  </a:rPr>
                  <a:t>2</a:t>
                </a:r>
                <a:r>
                  <a:rPr lang="en-US" dirty="0" smtClean="0">
                    <a:solidFill>
                      <a:schemeClr val="tx1"/>
                    </a:solidFill>
                  </a:rPr>
                  <a:t> </a:t>
                </a:r>
                <a:r>
                  <a:rPr lang="en-US" dirty="0">
                    <a:solidFill>
                      <a:schemeClr val="tx1"/>
                    </a:solidFill>
                  </a:rPr>
                  <a:t>n </a:t>
                </a:r>
                <a:r>
                  <a:rPr lang="en-US" dirty="0" err="1">
                    <a:solidFill>
                      <a:schemeClr val="tx1"/>
                    </a:solidFill>
                  </a:rPr>
                  <a:t>ε</a:t>
                </a:r>
                <a:r>
                  <a:rPr lang="en-US" dirty="0">
                    <a:solidFill>
                      <a:schemeClr val="tx1"/>
                    </a:solidFill>
                  </a:rPr>
                  <a:t> </a:t>
                </a:r>
                <a:r>
                  <a:rPr lang="en-US" dirty="0" smtClean="0">
                    <a:solidFill>
                      <a:schemeClr val="tx1"/>
                    </a:solidFill>
                  </a:rPr>
                  <a:t>{r</a:t>
                </a:r>
                <a:r>
                  <a:rPr lang="en-US" baseline="-25000" dirty="0" smtClean="0">
                    <a:solidFill>
                      <a:schemeClr val="tx1"/>
                    </a:solidFill>
                  </a:rPr>
                  <a:t>1</a:t>
                </a:r>
                <a:r>
                  <a:rPr lang="en-US" dirty="0">
                    <a:solidFill>
                      <a:schemeClr val="tx1"/>
                    </a:solidFill>
                  </a:rPr>
                  <a:t>}</a:t>
                </a:r>
                <a:r>
                  <a:rPr lang="en-US" dirty="0" smtClean="0">
                    <a:solidFill>
                      <a:schemeClr val="tx1"/>
                    </a:solidFill>
                  </a:rPr>
                  <a:t> </a:t>
                </a:r>
                <a:r>
                  <a:rPr lang="en-US" dirty="0">
                    <a:solidFill>
                      <a:schemeClr val="tx1"/>
                    </a:solidFill>
                  </a:rPr>
                  <a:t>{</a:t>
                </a:r>
                <a:r>
                  <a:rPr lang="en-US" dirty="0" smtClean="0">
                    <a:solidFill>
                      <a:schemeClr val="tx1"/>
                    </a:solidFill>
                  </a:rPr>
                  <a:t>r</a:t>
                </a:r>
                <a:r>
                  <a:rPr lang="en-US" baseline="-25000" dirty="0" smtClean="0">
                    <a:solidFill>
                      <a:schemeClr val="tx1"/>
                    </a:solidFill>
                  </a:rPr>
                  <a:t>1</a:t>
                </a:r>
                <a:r>
                  <a:rPr lang="en-US" dirty="0" smtClean="0">
                    <a:solidFill>
                      <a:schemeClr val="tx1"/>
                    </a:solidFill>
                  </a:rPr>
                  <a:t>}</a:t>
                </a:r>
                <a:r>
                  <a:rPr lang="en-US" dirty="0">
                    <a:solidFill>
                      <a:schemeClr val="tx1"/>
                    </a:solidFill>
                  </a:rPr>
                  <a:t> </a:t>
                </a:r>
                <a:r>
                  <a:rPr lang="en-US" dirty="0" err="1" smtClean="0">
                    <a:solidFill>
                      <a:schemeClr val="tx1"/>
                    </a:solidFill>
                  </a:rPr>
                  <a:t>λv.n</a:t>
                </a:r>
                <a:r>
                  <a:rPr lang="en-US" dirty="0" smtClean="0">
                    <a:solidFill>
                      <a:schemeClr val="tx1"/>
                    </a:solidFill>
                  </a:rPr>
                  <a:t> = v; </a:t>
                </a:r>
                <a:endParaRPr lang="en-US" dirty="0">
                  <a:solidFill>
                    <a:schemeClr val="tx1"/>
                  </a:solidFill>
                </a:endParaRPr>
              </a:p>
              <a:p>
                <a:r>
                  <a:rPr lang="en-US" dirty="0">
                    <a:solidFill>
                      <a:schemeClr val="tx1"/>
                    </a:solidFill>
                  </a:rPr>
                  <a:t> </a:t>
                </a:r>
                <a:r>
                  <a:rPr lang="en-US" dirty="0" smtClean="0">
                    <a:solidFill>
                      <a:schemeClr val="tx1"/>
                    </a:solidFill>
                  </a:rPr>
                  <a:t> </a:t>
                </a:r>
                <a:r>
                  <a:rPr lang="en-US" dirty="0">
                    <a:solidFill>
                      <a:schemeClr val="tx1"/>
                    </a:solidFill>
                  </a:rPr>
                  <a:t>a</a:t>
                </a:r>
                <a:r>
                  <a:rPr lang="en-US" dirty="0" smtClean="0">
                    <a:solidFill>
                      <a:schemeClr val="tx1"/>
                    </a:solidFill>
                  </a:rPr>
                  <a:t>wait r</a:t>
                </a:r>
                <a:r>
                  <a:rPr lang="en-US" baseline="-25000" dirty="0" smtClean="0">
                    <a:solidFill>
                      <a:schemeClr val="tx1"/>
                    </a:solidFill>
                  </a:rPr>
                  <a:t>1</a:t>
                </a:r>
                <a:endParaRPr lang="en-US" dirty="0" smtClean="0">
                  <a:solidFill>
                    <a:schemeClr val="tx1"/>
                  </a:solidFill>
                </a:endParaRPr>
              </a:p>
              <a:p>
                <a:endParaRPr lang="en-US" dirty="0" smtClean="0">
                  <a:solidFill>
                    <a:schemeClr val="tx1"/>
                  </a:solidFill>
                </a:endParaRPr>
              </a:p>
              <a:p>
                <a:r>
                  <a:rPr lang="en-US" dirty="0" smtClean="0">
                    <a:solidFill>
                      <a:schemeClr val="tx1"/>
                    </a:solidFill>
                  </a:rPr>
                  <a:t>proc </a:t>
                </a:r>
                <a:r>
                  <a:rPr lang="en-US" dirty="0">
                    <a:solidFill>
                      <a:schemeClr val="tx1"/>
                    </a:solidFill>
                  </a:rPr>
                  <a:t>p</a:t>
                </a:r>
                <a:r>
                  <a:rPr lang="en-US" baseline="-25000" dirty="0">
                    <a:solidFill>
                      <a:schemeClr val="tx1"/>
                    </a:solidFill>
                  </a:rPr>
                  <a:t>1</a:t>
                </a:r>
                <a:r>
                  <a:rPr lang="en-US" dirty="0">
                    <a:solidFill>
                      <a:schemeClr val="tx1"/>
                    </a:solidFill>
                  </a:rPr>
                  <a:t> (</a:t>
                </a:r>
                <a:r>
                  <a:rPr lang="en-US" dirty="0" err="1">
                    <a:solidFill>
                      <a:schemeClr val="tx1"/>
                    </a:solidFill>
                  </a:rPr>
                  <a:t>var</a:t>
                </a:r>
                <a:r>
                  <a:rPr lang="en-US" dirty="0">
                    <a:solidFill>
                      <a:schemeClr val="tx1"/>
                    </a:solidFill>
                  </a:rPr>
                  <a:t> n : </a:t>
                </a:r>
                <a:r>
                  <a:rPr lang="en-US" dirty="0" err="1">
                    <a:solidFill>
                      <a:schemeClr val="tx1"/>
                    </a:solidFill>
                  </a:rPr>
                  <a:t>int</a:t>
                </a:r>
                <a:r>
                  <a:rPr lang="en-US" dirty="0">
                    <a:solidFill>
                      <a:schemeClr val="tx1"/>
                    </a:solidFill>
                  </a:rPr>
                  <a:t>) </a:t>
                </a:r>
                <a:endParaRPr lang="en-US" dirty="0" smtClean="0">
                  <a:solidFill>
                    <a:schemeClr val="tx1"/>
                  </a:solidFill>
                </a:endParaRPr>
              </a:p>
              <a:p>
                <a:r>
                  <a:rPr lang="en-US" dirty="0">
                    <a:solidFill>
                      <a:schemeClr val="tx1"/>
                    </a:solidFill>
                  </a:rPr>
                  <a:t> </a:t>
                </a:r>
                <a:r>
                  <a:rPr lang="en-US" dirty="0" smtClean="0">
                    <a:solidFill>
                      <a:schemeClr val="tx1"/>
                    </a:solidFill>
                  </a:rPr>
                  <a:t>  l(r</a:t>
                </a:r>
                <a:r>
                  <a:rPr lang="en-US" baseline="-25000" dirty="0" smtClean="0">
                    <a:solidFill>
                      <a:schemeClr val="tx1"/>
                    </a:solidFill>
                  </a:rPr>
                  <a:t>1</a:t>
                </a:r>
                <a:r>
                  <a:rPr lang="en-US" dirty="0" smtClean="0">
                    <a:solidFill>
                      <a:schemeClr val="tx1"/>
                    </a:solidFill>
                  </a:rPr>
                  <a:t>) := l(r</a:t>
                </a:r>
                <a:r>
                  <a:rPr lang="en-US" baseline="-25000" dirty="0" smtClean="0">
                    <a:solidFill>
                      <a:schemeClr val="tx1"/>
                    </a:solidFill>
                  </a:rPr>
                  <a:t>1</a:t>
                </a:r>
                <a:r>
                  <a:rPr lang="en-US" dirty="0" smtClean="0">
                    <a:solidFill>
                      <a:schemeClr val="tx1"/>
                    </a:solidFill>
                  </a:rPr>
                  <a:t>) + 1;</a:t>
                </a:r>
              </a:p>
              <a:p>
                <a:r>
                  <a:rPr lang="en-US" dirty="0" smtClean="0">
                    <a:solidFill>
                      <a:schemeClr val="tx1"/>
                    </a:solidFill>
                  </a:rPr>
                  <a:t>   return 1</a:t>
                </a:r>
              </a:p>
              <a:p>
                <a:endParaRPr lang="en-US" dirty="0">
                  <a:solidFill>
                    <a:schemeClr val="tx1"/>
                  </a:solidFill>
                </a:endParaRPr>
              </a:p>
              <a:p>
                <a:r>
                  <a:rPr lang="en-US" dirty="0" err="1">
                    <a:solidFill>
                      <a:schemeClr val="tx1"/>
                    </a:solidFill>
                  </a:rPr>
                  <a:t>proc</a:t>
                </a:r>
                <a:r>
                  <a:rPr lang="en-US" dirty="0">
                    <a:solidFill>
                      <a:schemeClr val="tx1"/>
                    </a:solidFill>
                  </a:rPr>
                  <a:t> p</a:t>
                </a:r>
                <a:r>
                  <a:rPr lang="en-US" baseline="-25000" dirty="0">
                    <a:solidFill>
                      <a:schemeClr val="tx1"/>
                    </a:solidFill>
                  </a:rPr>
                  <a:t>2</a:t>
                </a:r>
                <a:r>
                  <a:rPr lang="en-US" dirty="0">
                    <a:solidFill>
                      <a:schemeClr val="tx1"/>
                    </a:solidFill>
                  </a:rPr>
                  <a:t> (</a:t>
                </a:r>
                <a:r>
                  <a:rPr lang="en-US" dirty="0" err="1">
                    <a:solidFill>
                      <a:schemeClr val="tx1"/>
                    </a:solidFill>
                  </a:rPr>
                  <a:t>var</a:t>
                </a:r>
                <a:r>
                  <a:rPr lang="en-US" dirty="0">
                    <a:solidFill>
                      <a:schemeClr val="tx1"/>
                    </a:solidFill>
                  </a:rPr>
                  <a:t> n : </a:t>
                </a:r>
                <a:r>
                  <a:rPr lang="en-US" dirty="0" err="1">
                    <a:solidFill>
                      <a:schemeClr val="tx1"/>
                    </a:solidFill>
                  </a:rPr>
                  <a:t>int</a:t>
                </a:r>
                <a:r>
                  <a:rPr lang="en-US" dirty="0">
                    <a:solidFill>
                      <a:schemeClr val="tx1"/>
                    </a:solidFill>
                  </a:rPr>
                  <a:t>) </a:t>
                </a:r>
                <a:r>
                  <a:rPr lang="en-US" dirty="0" smtClean="0">
                    <a:solidFill>
                      <a:schemeClr val="tx1"/>
                    </a:solidFill>
                  </a:rPr>
                  <a:t> </a:t>
                </a:r>
                <a:endParaRPr lang="en-US" dirty="0">
                  <a:solidFill>
                    <a:schemeClr val="tx1"/>
                  </a:solidFill>
                </a:endParaRPr>
              </a:p>
              <a:p>
                <a:r>
                  <a:rPr lang="en-US" dirty="0" smtClean="0">
                    <a:solidFill>
                      <a:schemeClr val="tx1"/>
                    </a:solidFill>
                  </a:rPr>
                  <a:t>    l(r</a:t>
                </a:r>
                <a:r>
                  <a:rPr lang="en-US" baseline="-25000" dirty="0" smtClean="0">
                    <a:solidFill>
                      <a:schemeClr val="tx1"/>
                    </a:solidFill>
                  </a:rPr>
                  <a:t>1</a:t>
                </a:r>
                <a:r>
                  <a:rPr lang="en-US" dirty="0" smtClean="0">
                    <a:solidFill>
                      <a:schemeClr val="tx1"/>
                    </a:solidFill>
                  </a:rPr>
                  <a:t>) := l(r</a:t>
                </a:r>
                <a:r>
                  <a:rPr lang="en-US" baseline="-25000" dirty="0" smtClean="0">
                    <a:solidFill>
                      <a:schemeClr val="tx1"/>
                    </a:solidFill>
                  </a:rPr>
                  <a:t>1</a:t>
                </a:r>
                <a:r>
                  <a:rPr lang="en-US" dirty="0" smtClean="0">
                    <a:solidFill>
                      <a:schemeClr val="tx1"/>
                    </a:solidFill>
                  </a:rPr>
                  <a:t>) + 2;</a:t>
                </a:r>
              </a:p>
              <a:p>
                <a:r>
                  <a:rPr lang="en-US" dirty="0">
                    <a:solidFill>
                      <a:schemeClr val="tx1"/>
                    </a:solidFill>
                  </a:rPr>
                  <a:t> </a:t>
                </a:r>
                <a:r>
                  <a:rPr lang="en-US" dirty="0" smtClean="0">
                    <a:solidFill>
                      <a:schemeClr val="tx1"/>
                    </a:solidFill>
                  </a:rPr>
                  <a:t>   return 1</a:t>
                </a:r>
              </a:p>
            </p:txBody>
          </p:sp>
        </mc:Choice>
        <mc:Fallback xmlns="">
          <p:sp>
            <p:nvSpPr>
              <p:cNvPr id="21" name="Rounded Rectangle 20"/>
              <p:cNvSpPr>
                <a:spLocks noRot="1" noChangeAspect="1" noMove="1" noResize="1" noEditPoints="1" noAdjustHandles="1" noChangeArrowheads="1" noChangeShapeType="1" noTextEdit="1"/>
              </p:cNvSpPr>
              <p:nvPr/>
            </p:nvSpPr>
            <p:spPr>
              <a:xfrm>
                <a:off x="292008" y="1687823"/>
                <a:ext cx="4158164" cy="4312023"/>
              </a:xfrm>
              <a:prstGeom prst="roundRect">
                <a:avLst/>
              </a:prstGeom>
              <a:blipFill rotWithShape="0">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Oval 45"/>
              <p:cNvSpPr/>
              <p:nvPr/>
            </p:nvSpPr>
            <p:spPr>
              <a:xfrm>
                <a:off x="7690712" y="2499074"/>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smtClean="0"/>
                  <a:t>1</a:t>
                </a:r>
              </a:p>
              <a:p>
                <a:pPr algn="ctr"/>
                <a14:m>
                  <m:oMath xmlns:m="http://schemas.openxmlformats.org/officeDocument/2006/math">
                    <m:r>
                      <a:rPr lang="en-US" sz="1200" i="1" smtClean="0">
                        <a:latin typeface="Cambria Math" charset="0"/>
                        <a:ea typeface="Cambria Math" charset="0"/>
                        <a:cs typeface="Cambria Math" charset="0"/>
                      </a:rPr>
                      <m:t>𝛿</m:t>
                    </m:r>
                  </m:oMath>
                </a14:m>
                <a:r>
                  <a:rPr lang="en-US" sz="1200" dirty="0" smtClean="0"/>
                  <a:t>={</a:t>
                </a:r>
                <a:r>
                  <a:rPr lang="en-US" sz="1200" dirty="0"/>
                  <a:t>r</a:t>
                </a:r>
                <a:r>
                  <a:rPr lang="en-US" sz="1200" baseline="-25000" dirty="0"/>
                  <a:t>1</a:t>
                </a:r>
                <a:r>
                  <a:rPr lang="en-US" sz="1200" dirty="0" smtClean="0"/>
                  <a:t>}</a:t>
                </a:r>
                <a:endParaRPr lang="en-US" sz="1200" baseline="-25000" dirty="0" smtClean="0"/>
              </a:p>
              <a:p>
                <a:pPr algn="ctr"/>
                <a14:m>
                  <m:oMath xmlns:m="http://schemas.openxmlformats.org/officeDocument/2006/math">
                    <m:r>
                      <a:rPr lang="en-US" sz="1200" i="1">
                        <a:latin typeface="Cambria Math" charset="0"/>
                        <a:ea typeface="Cambria Math" charset="0"/>
                        <a:cs typeface="Cambria Math" charset="0"/>
                      </a:rPr>
                      <m:t>𝜔</m:t>
                    </m:r>
                  </m:oMath>
                </a14:m>
                <a:r>
                  <a:rPr lang="en-US" sz="1200" dirty="0"/>
                  <a:t>={r</a:t>
                </a:r>
                <a:r>
                  <a:rPr lang="en-US" sz="1200" baseline="-25000" dirty="0"/>
                  <a:t>1</a:t>
                </a:r>
                <a:r>
                  <a:rPr lang="en-US" sz="1200" dirty="0"/>
                  <a:t>}</a:t>
                </a:r>
                <a:endParaRPr lang="en-US" sz="1200" baseline="-25000" dirty="0"/>
              </a:p>
            </p:txBody>
          </p:sp>
        </mc:Choice>
        <mc:Fallback xmlns="">
          <p:sp>
            <p:nvSpPr>
              <p:cNvPr id="46" name="Oval 45"/>
              <p:cNvSpPr>
                <a:spLocks noRot="1" noChangeAspect="1" noMove="1" noResize="1" noEditPoints="1" noAdjustHandles="1" noChangeArrowheads="1" noChangeShapeType="1" noTextEdit="1"/>
              </p:cNvSpPr>
              <p:nvPr/>
            </p:nvSpPr>
            <p:spPr>
              <a:xfrm>
                <a:off x="7690712" y="2499074"/>
                <a:ext cx="852566" cy="664123"/>
              </a:xfrm>
              <a:prstGeom prst="ellipse">
                <a:avLst/>
              </a:prstGeom>
              <a:blipFill rotWithShape="0">
                <a:blip r:embed="rId6"/>
                <a:stretch>
                  <a:fillRect/>
                </a:stretch>
              </a:blipFill>
            </p:spPr>
            <p:txBody>
              <a:bodyPr/>
              <a:lstStyle/>
              <a:p>
                <a:r>
                  <a:rPr lang="en-US">
                    <a:noFill/>
                  </a:rPr>
                  <a:t> </a:t>
                </a:r>
              </a:p>
            </p:txBody>
          </p:sp>
        </mc:Fallback>
      </mc:AlternateContent>
      <p:cxnSp>
        <p:nvCxnSpPr>
          <p:cNvPr id="47" name="Straight Arrow Connector 46"/>
          <p:cNvCxnSpPr>
            <a:stCxn id="22" idx="5"/>
            <a:endCxn id="46" idx="1"/>
          </p:cNvCxnSpPr>
          <p:nvPr/>
        </p:nvCxnSpPr>
        <p:spPr>
          <a:xfrm>
            <a:off x="7185364" y="2254687"/>
            <a:ext cx="630203" cy="3416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46" idx="4"/>
            <a:endCxn id="37" idx="7"/>
          </p:cNvCxnSpPr>
          <p:nvPr/>
        </p:nvCxnSpPr>
        <p:spPr>
          <a:xfrm flipH="1">
            <a:off x="7185032" y="3163197"/>
            <a:ext cx="931963" cy="13312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ounded Rectangle 6"/>
          <p:cNvSpPr/>
          <p:nvPr/>
        </p:nvSpPr>
        <p:spPr>
          <a:xfrm>
            <a:off x="682906" y="2352847"/>
            <a:ext cx="902826" cy="300942"/>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ounded Rectangle 27"/>
          <p:cNvSpPr/>
          <p:nvPr/>
        </p:nvSpPr>
        <p:spPr>
          <a:xfrm>
            <a:off x="662403" y="2615779"/>
            <a:ext cx="3296144" cy="300942"/>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Rounded Rectangle 29"/>
          <p:cNvSpPr/>
          <p:nvPr/>
        </p:nvSpPr>
        <p:spPr>
          <a:xfrm>
            <a:off x="682906" y="2862255"/>
            <a:ext cx="3296144" cy="300942"/>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ounded Rectangle 32"/>
          <p:cNvSpPr/>
          <p:nvPr/>
        </p:nvSpPr>
        <p:spPr>
          <a:xfrm>
            <a:off x="662403" y="3179653"/>
            <a:ext cx="902826" cy="300942"/>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Rounded Rectangle 1"/>
          <p:cNvSpPr/>
          <p:nvPr/>
        </p:nvSpPr>
        <p:spPr>
          <a:xfrm>
            <a:off x="563527" y="3944680"/>
            <a:ext cx="1913860" cy="392950"/>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619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2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30"/>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7" grpId="0" animBg="1"/>
      <p:bldP spid="37" grpId="0" animBg="1"/>
      <p:bldP spid="44" grpId="0" animBg="1"/>
      <p:bldP spid="45" grpId="0" animBg="1"/>
      <p:bldP spid="46" grpId="0" animBg="1"/>
      <p:bldP spid="7" grpId="0" animBg="1"/>
      <p:bldP spid="7" grpId="1" animBg="1"/>
      <p:bldP spid="28" grpId="0" animBg="1"/>
      <p:bldP spid="28" grpId="1" animBg="1"/>
      <p:bldP spid="30" grpId="0" animBg="1"/>
      <p:bldP spid="30" grpId="1" animBg="1"/>
      <p:bldP spid="33" grpId="0" animBg="1"/>
      <p:bldP spid="33" grpId="1" animBg="1"/>
      <p:bldP spid="2" grpId="0" animBg="1"/>
      <p:bldP spid="2"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Statement</a:t>
            </a:r>
            <a:endParaRPr lang="en-US" dirty="0"/>
          </a:p>
        </p:txBody>
      </p:sp>
      <p:sp>
        <p:nvSpPr>
          <p:cNvPr id="3" name="Content Placeholder 2"/>
          <p:cNvSpPr>
            <a:spLocks noGrp="1"/>
          </p:cNvSpPr>
          <p:nvPr>
            <p:ph idx="1"/>
          </p:nvPr>
        </p:nvSpPr>
        <p:spPr/>
        <p:txBody>
          <a:bodyPr anchor="ctr">
            <a:noAutofit/>
          </a:bodyPr>
          <a:lstStyle/>
          <a:p>
            <a:pPr marL="0" indent="0">
              <a:buNone/>
            </a:pPr>
            <a:r>
              <a:rPr lang="en-US" sz="2800" dirty="0">
                <a:solidFill>
                  <a:schemeClr val="tx1">
                    <a:lumMod val="65000"/>
                    <a:lumOff val="35000"/>
                  </a:schemeClr>
                </a:solidFill>
              </a:rPr>
              <a:t>A computation graph is a suitable common representation of the </a:t>
            </a:r>
            <a:r>
              <a:rPr lang="en-US" sz="2800" dirty="0" smtClean="0">
                <a:solidFill>
                  <a:schemeClr val="tx1">
                    <a:lumMod val="65000"/>
                    <a:lumOff val="35000"/>
                  </a:schemeClr>
                </a:solidFill>
              </a:rPr>
              <a:t>execution </a:t>
            </a:r>
            <a:r>
              <a:rPr lang="en-US" sz="2800" dirty="0">
                <a:solidFill>
                  <a:schemeClr val="tx1">
                    <a:lumMod val="65000"/>
                    <a:lumOff val="35000"/>
                  </a:schemeClr>
                </a:solidFill>
              </a:rPr>
              <a:t>of any </a:t>
            </a:r>
            <a:r>
              <a:rPr lang="en-US" sz="2800" dirty="0" smtClean="0">
                <a:solidFill>
                  <a:schemeClr val="tx1">
                    <a:lumMod val="65000"/>
                    <a:lumOff val="35000"/>
                  </a:schemeClr>
                </a:solidFill>
              </a:rPr>
              <a:t>task </a:t>
            </a:r>
            <a:r>
              <a:rPr lang="en-US" sz="2800" dirty="0">
                <a:solidFill>
                  <a:schemeClr val="tx1">
                    <a:lumMod val="65000"/>
                    <a:lumOff val="35000"/>
                  </a:schemeClr>
                </a:solidFill>
              </a:rPr>
              <a:t>parallel program. The computation graph is sufficient to determine all relevant schedules over tasks that need to be explored to enumerate all the possible behaviors of the program. Such an exhaustive enumeration is enough for verifying deterministic behavior in task parallel programs. </a:t>
            </a:r>
          </a:p>
        </p:txBody>
      </p:sp>
      <p:sp>
        <p:nvSpPr>
          <p:cNvPr id="4" name="Slide Number Placeholder 3"/>
          <p:cNvSpPr>
            <a:spLocks noGrp="1"/>
          </p:cNvSpPr>
          <p:nvPr>
            <p:ph type="sldNum" sz="quarter" idx="12"/>
          </p:nvPr>
        </p:nvSpPr>
        <p:spPr/>
        <p:txBody>
          <a:bodyPr/>
          <a:lstStyle/>
          <a:p>
            <a:fld id="{BA9B540C-44DA-4F69-89C9-7C84606640D3}" type="slidenum">
              <a:rPr lang="en-US" smtClean="0"/>
              <a:pPr/>
              <a:t>23</a:t>
            </a:fld>
            <a:endParaRPr lang="en-US"/>
          </a:p>
        </p:txBody>
      </p:sp>
    </p:spTree>
    <p:extLst>
      <p:ext uri="{BB962C8B-B14F-4D97-AF65-F5344CB8AC3E}">
        <p14:creationId xmlns:p14="http://schemas.microsoft.com/office/powerpoint/2010/main" val="41908975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Statement</a:t>
            </a:r>
            <a:endParaRPr lang="en-US" dirty="0"/>
          </a:p>
        </p:txBody>
      </p:sp>
      <p:sp>
        <p:nvSpPr>
          <p:cNvPr id="6" name="Rectangle 5"/>
          <p:cNvSpPr/>
          <p:nvPr/>
        </p:nvSpPr>
        <p:spPr>
          <a:xfrm>
            <a:off x="457200" y="1979270"/>
            <a:ext cx="7726101" cy="40511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ectangle 7"/>
          <p:cNvSpPr/>
          <p:nvPr/>
        </p:nvSpPr>
        <p:spPr>
          <a:xfrm>
            <a:off x="457200" y="2789501"/>
            <a:ext cx="3142527" cy="4977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Rectangle 6"/>
          <p:cNvSpPr/>
          <p:nvPr/>
        </p:nvSpPr>
        <p:spPr>
          <a:xfrm>
            <a:off x="457200" y="2384385"/>
            <a:ext cx="7726101" cy="40511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nchor="ctr">
            <a:noAutofit/>
          </a:bodyPr>
          <a:lstStyle/>
          <a:p>
            <a:pPr marL="0" indent="0">
              <a:buNone/>
            </a:pPr>
            <a:r>
              <a:rPr lang="en-US" sz="2800" dirty="0">
                <a:solidFill>
                  <a:schemeClr val="tx1">
                    <a:lumMod val="65000"/>
                    <a:lumOff val="35000"/>
                  </a:schemeClr>
                </a:solidFill>
              </a:rPr>
              <a:t>A computation graph is a suitable common representation of the </a:t>
            </a:r>
            <a:r>
              <a:rPr lang="en-US" sz="2800" dirty="0" smtClean="0">
                <a:solidFill>
                  <a:schemeClr val="tx1">
                    <a:lumMod val="65000"/>
                    <a:lumOff val="35000"/>
                  </a:schemeClr>
                </a:solidFill>
              </a:rPr>
              <a:t>execution </a:t>
            </a:r>
            <a:r>
              <a:rPr lang="en-US" sz="2800" dirty="0">
                <a:solidFill>
                  <a:schemeClr val="tx1">
                    <a:lumMod val="65000"/>
                    <a:lumOff val="35000"/>
                  </a:schemeClr>
                </a:solidFill>
              </a:rPr>
              <a:t>of any </a:t>
            </a:r>
            <a:r>
              <a:rPr lang="en-US" sz="2800" dirty="0" smtClean="0">
                <a:solidFill>
                  <a:schemeClr val="tx1">
                    <a:lumMod val="65000"/>
                    <a:lumOff val="35000"/>
                  </a:schemeClr>
                </a:solidFill>
              </a:rPr>
              <a:t>task </a:t>
            </a:r>
            <a:r>
              <a:rPr lang="en-US" sz="2800" dirty="0">
                <a:solidFill>
                  <a:schemeClr val="tx1">
                    <a:lumMod val="65000"/>
                    <a:lumOff val="35000"/>
                  </a:schemeClr>
                </a:solidFill>
              </a:rPr>
              <a:t>parallel program. The computation graph is sufficient to determine all relevant schedules over tasks that need to be explored to enumerate all the possible behaviors of the program. Such an exhaustive enumeration is enough for verifying deterministic behavior in task parallel programs. </a:t>
            </a:r>
          </a:p>
        </p:txBody>
      </p:sp>
      <p:sp>
        <p:nvSpPr>
          <p:cNvPr id="4" name="Slide Number Placeholder 3"/>
          <p:cNvSpPr>
            <a:spLocks noGrp="1"/>
          </p:cNvSpPr>
          <p:nvPr>
            <p:ph type="sldNum" sz="quarter" idx="12"/>
          </p:nvPr>
        </p:nvSpPr>
        <p:spPr/>
        <p:txBody>
          <a:bodyPr/>
          <a:lstStyle/>
          <a:p>
            <a:fld id="{BA9B540C-44DA-4F69-89C9-7C84606640D3}" type="slidenum">
              <a:rPr lang="en-US" smtClean="0"/>
              <a:pPr/>
              <a:t>24</a:t>
            </a:fld>
            <a:endParaRPr lang="en-US"/>
          </a:p>
        </p:txBody>
      </p:sp>
    </p:spTree>
    <p:extLst>
      <p:ext uri="{BB962C8B-B14F-4D97-AF65-F5344CB8AC3E}">
        <p14:creationId xmlns:p14="http://schemas.microsoft.com/office/powerpoint/2010/main" val="9601299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Solution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7387577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BA9B540C-44DA-4F69-89C9-7C84606640D3}" type="slidenum">
              <a:rPr lang="en-US" smtClean="0"/>
              <a:pPr/>
              <a:t>25</a:t>
            </a:fld>
            <a:endParaRPr lang="en-US"/>
          </a:p>
        </p:txBody>
      </p:sp>
    </p:spTree>
    <p:extLst>
      <p:ext uri="{BB962C8B-B14F-4D97-AF65-F5344CB8AC3E}">
        <p14:creationId xmlns:p14="http://schemas.microsoft.com/office/powerpoint/2010/main" val="3214999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Solution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7043246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BA9B540C-44DA-4F69-89C9-7C84606640D3}" type="slidenum">
              <a:rPr lang="en-US" smtClean="0"/>
              <a:pPr/>
              <a:t>26</a:t>
            </a:fld>
            <a:endParaRPr lang="en-US"/>
          </a:p>
        </p:txBody>
      </p:sp>
    </p:spTree>
    <p:extLst>
      <p:ext uri="{BB962C8B-B14F-4D97-AF65-F5344CB8AC3E}">
        <p14:creationId xmlns:p14="http://schemas.microsoft.com/office/powerpoint/2010/main" val="15747828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Race </a:t>
            </a:r>
            <a:r>
              <a:rPr lang="en-US" dirty="0"/>
              <a:t>D</a:t>
            </a:r>
            <a:r>
              <a:rPr lang="en-US" dirty="0" smtClean="0"/>
              <a:t>etection </a:t>
            </a:r>
            <a:r>
              <a:rPr lang="en-US" dirty="0"/>
              <a:t>A</a:t>
            </a:r>
            <a:r>
              <a:rPr lang="en-US" dirty="0" smtClean="0"/>
              <a:t>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4693534" cy="5121275"/>
              </a:xfrm>
            </p:spPr>
            <p:txBody>
              <a:bodyPr>
                <a:noAutofit/>
              </a:bodyPr>
              <a:lstStyle/>
              <a:p>
                <a:pPr marL="0" indent="0">
                  <a:buNone/>
                </a:pPr>
                <a:r>
                  <a:rPr lang="en-US" sz="1600" b="1" dirty="0" smtClean="0">
                    <a:solidFill>
                      <a:srgbClr val="595959"/>
                    </a:solidFill>
                    <a:latin typeface="Century Gothic"/>
                    <a:cs typeface="Century Gothic"/>
                  </a:rPr>
                  <a:t>function</a:t>
                </a:r>
                <a:r>
                  <a:rPr lang="en-US" sz="1600" dirty="0" smtClean="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𝐷𝐸𝑇𝐸𝐶𝑇𝑅𝐴𝐶𝐸</m:t>
                    </m:r>
                    <m:r>
                      <a:rPr lang="en-US" sz="1600" i="1" dirty="0" smtClean="0">
                        <a:solidFill>
                          <a:srgbClr val="595959"/>
                        </a:solidFill>
                        <a:latin typeface="Cambria Math" charset="0"/>
                        <a:cs typeface="Century Gothic"/>
                      </a:rPr>
                      <m:t>(</m:t>
                    </m:r>
                    <m:r>
                      <a:rPr lang="en-US" sz="1600" i="1" dirty="0" err="1">
                        <a:solidFill>
                          <a:srgbClr val="595959"/>
                        </a:solidFill>
                        <a:latin typeface="Cambria Math" charset="0"/>
                        <a:cs typeface="Century Gothic"/>
                      </a:rPr>
                      <m:t>𝐶𝑜𝑚𝑝𝑢𝑡𝑎𝑡𝑖𝑜𝑛𝐺𝑟𝑎𝑝h</m:t>
                    </m:r>
                    <m:r>
                      <a:rPr lang="en-US" sz="1600" i="1" dirty="0">
                        <a:solidFill>
                          <a:srgbClr val="595959"/>
                        </a:solidFill>
                        <a:latin typeface="Cambria Math" charset="0"/>
                        <a:cs typeface="Century Gothic"/>
                      </a:rPr>
                      <m:t> </m:t>
                    </m:r>
                    <m:r>
                      <a:rPr lang="en-US" sz="1600" i="1" dirty="0" smtClean="0">
                        <a:solidFill>
                          <a:srgbClr val="595959"/>
                        </a:solidFill>
                        <a:latin typeface="Cambria Math" charset="0"/>
                        <a:cs typeface="Century Gothic"/>
                      </a:rPr>
                      <m:t>𝐺</m:t>
                    </m:r>
                    <m:r>
                      <a:rPr lang="en-US" sz="1600" i="1" dirty="0" smtClean="0">
                        <a:solidFill>
                          <a:srgbClr val="595959"/>
                        </a:solidFill>
                        <a:latin typeface="Cambria Math" charset="0"/>
                        <a:cs typeface="Century Gothic"/>
                      </a:rPr>
                      <m:t>)</m:t>
                    </m:r>
                  </m:oMath>
                </a14:m>
                <a:r>
                  <a:rPr lang="en-US" sz="1600" dirty="0" smtClean="0">
                    <a:solidFill>
                      <a:srgbClr val="595959"/>
                    </a:solidFill>
                    <a:latin typeface="Century Gothic"/>
                    <a:cs typeface="Century Gothic"/>
                  </a:rPr>
                  <a:t> </a:t>
                </a:r>
              </a:p>
              <a:p>
                <a:pPr marL="0" indent="0">
                  <a:buNone/>
                </a:pPr>
                <a:r>
                  <a:rPr lang="en-US" sz="1600" dirty="0" smtClean="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𝑁</m:t>
                    </m:r>
                    <m:r>
                      <a:rPr lang="en-US" sz="1600" i="1" dirty="0" smtClean="0">
                        <a:solidFill>
                          <a:srgbClr val="595959"/>
                        </a:solidFill>
                        <a:latin typeface="Cambria Math" charset="0"/>
                        <a:cs typeface="Century Gothic"/>
                      </a:rPr>
                      <m:t> </m:t>
                    </m:r>
                  </m:oMath>
                </a14:m>
                <a:r>
                  <a:rPr lang="en-US" sz="1600" dirty="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𝑇𝑜𝑝𝑜𝑙𝑜𝑔𝑖𝑐𝑎𝑙𝑙𝑦</m:t>
                    </m:r>
                    <m:r>
                      <a:rPr lang="en-US" sz="1600" i="1" dirty="0" smtClean="0">
                        <a:solidFill>
                          <a:srgbClr val="595959"/>
                        </a:solidFill>
                        <a:latin typeface="Cambria Math" charset="0"/>
                        <a:cs typeface="Century Gothic"/>
                      </a:rPr>
                      <m:t> </m:t>
                    </m:r>
                    <m:r>
                      <a:rPr lang="en-US" sz="1600" i="1" dirty="0" smtClean="0">
                        <a:solidFill>
                          <a:srgbClr val="595959"/>
                        </a:solidFill>
                        <a:latin typeface="Cambria Math" charset="0"/>
                        <a:cs typeface="Century Gothic"/>
                      </a:rPr>
                      <m:t>𝑜𝑟𝑑𝑒𝑟𝑒𝑑</m:t>
                    </m:r>
                    <m:r>
                      <a:rPr lang="en-US" sz="1600" i="1" dirty="0" smtClean="0">
                        <a:solidFill>
                          <a:srgbClr val="595959"/>
                        </a:solidFill>
                        <a:latin typeface="Cambria Math" charset="0"/>
                        <a:cs typeface="Century Gothic"/>
                      </a:rPr>
                      <m:t> </m:t>
                    </m:r>
                    <m:r>
                      <a:rPr lang="en-US" sz="1600" i="1" dirty="0" smtClean="0">
                        <a:solidFill>
                          <a:srgbClr val="595959"/>
                        </a:solidFill>
                        <a:latin typeface="Cambria Math" charset="0"/>
                        <a:cs typeface="Century Gothic"/>
                      </a:rPr>
                      <m:t>𝑛𝑜𝑑𝑒𝑠</m:t>
                    </m:r>
                    <m:r>
                      <a:rPr lang="en-US" sz="1600" i="1" dirty="0" smtClean="0">
                        <a:solidFill>
                          <a:srgbClr val="595959"/>
                        </a:solidFill>
                        <a:latin typeface="Cambria Math" charset="0"/>
                        <a:cs typeface="Century Gothic"/>
                      </a:rPr>
                      <m:t> </m:t>
                    </m:r>
                    <m:r>
                      <a:rPr lang="en-US" sz="1600" i="1" dirty="0" smtClean="0">
                        <a:solidFill>
                          <a:srgbClr val="595959"/>
                        </a:solidFill>
                        <a:latin typeface="Cambria Math" charset="0"/>
                        <a:cs typeface="Century Gothic"/>
                      </a:rPr>
                      <m:t>𝑖𝑛</m:t>
                    </m:r>
                    <m:r>
                      <a:rPr lang="en-US" sz="1600" i="1" dirty="0" smtClean="0">
                        <a:solidFill>
                          <a:srgbClr val="595959"/>
                        </a:solidFill>
                        <a:latin typeface="Cambria Math" charset="0"/>
                        <a:cs typeface="Century Gothic"/>
                      </a:rPr>
                      <m:t> </m:t>
                    </m:r>
                    <m:r>
                      <a:rPr lang="en-US" sz="1600" i="1" dirty="0" smtClean="0">
                        <a:solidFill>
                          <a:srgbClr val="595959"/>
                        </a:solidFill>
                        <a:latin typeface="Cambria Math" charset="0"/>
                        <a:cs typeface="Century Gothic"/>
                      </a:rPr>
                      <m:t>𝐺</m:t>
                    </m:r>
                  </m:oMath>
                </a14:m>
                <a:r>
                  <a:rPr lang="en-US" sz="1600" dirty="0">
                    <a:solidFill>
                      <a:srgbClr val="595959"/>
                    </a:solidFill>
                    <a:latin typeface="Century Gothic"/>
                    <a:cs typeface="Century Gothic"/>
                  </a:rPr>
                  <a:t/>
                </a:r>
                <a:br>
                  <a:rPr lang="en-US" sz="1600" dirty="0">
                    <a:solidFill>
                      <a:srgbClr val="595959"/>
                    </a:solidFill>
                    <a:latin typeface="Century Gothic"/>
                    <a:cs typeface="Century Gothic"/>
                  </a:rPr>
                </a:b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r>
                  <a:rPr lang="en-US" sz="1600" b="1" dirty="0" smtClean="0">
                    <a:solidFill>
                      <a:srgbClr val="595959"/>
                    </a:solidFill>
                    <a:latin typeface="Century Gothic"/>
                    <a:cs typeface="Century Gothic"/>
                  </a:rPr>
                  <a:t>for</a:t>
                </a:r>
                <a:r>
                  <a:rPr lang="en-US" sz="1600" dirty="0" smtClean="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𝑖</m:t>
                    </m:r>
                    <m:r>
                      <a:rPr lang="en-US" sz="1600" i="1" dirty="0">
                        <a:solidFill>
                          <a:srgbClr val="595959"/>
                        </a:solidFill>
                        <a:latin typeface="Cambria Math" charset="0"/>
                        <a:cs typeface="Century Gothic"/>
                      </a:rPr>
                      <m:t> </m:t>
                    </m:r>
                  </m:oMath>
                </a14:m>
                <a:r>
                  <a:rPr lang="en-US" sz="1600" dirty="0">
                    <a:solidFill>
                      <a:srgbClr val="595959"/>
                    </a:solidFill>
                    <a:latin typeface="Century Gothic"/>
                    <a:cs typeface="Century Gothic"/>
                  </a:rPr>
                  <a:t>in </a:t>
                </a:r>
                <a14:m>
                  <m:oMath xmlns:m="http://schemas.openxmlformats.org/officeDocument/2006/math">
                    <m:r>
                      <a:rPr lang="en-US" sz="1600" i="1" dirty="0" smtClean="0">
                        <a:solidFill>
                          <a:srgbClr val="595959"/>
                        </a:solidFill>
                        <a:latin typeface="Cambria Math" charset="0"/>
                        <a:cs typeface="Century Gothic"/>
                      </a:rPr>
                      <m:t>[1, |</m:t>
                    </m:r>
                    <m:r>
                      <a:rPr lang="en-US" sz="1600" i="1" dirty="0" smtClean="0">
                        <a:solidFill>
                          <a:srgbClr val="595959"/>
                        </a:solidFill>
                        <a:latin typeface="Cambria Math" charset="0"/>
                        <a:cs typeface="Century Gothic"/>
                      </a:rPr>
                      <m:t>𝑁</m:t>
                    </m:r>
                    <m:r>
                      <a:rPr lang="en-US" sz="1600" i="1" dirty="0" smtClean="0">
                        <a:solidFill>
                          <a:srgbClr val="595959"/>
                        </a:solidFill>
                        <a:latin typeface="Cambria Math" charset="0"/>
                        <a:cs typeface="Century Gothic"/>
                      </a:rPr>
                      <m:t>|] </m:t>
                    </m:r>
                  </m:oMath>
                </a14:m>
                <a:r>
                  <a:rPr lang="en-US" sz="1600" b="1" dirty="0">
                    <a:solidFill>
                      <a:srgbClr val="595959"/>
                    </a:solidFill>
                    <a:latin typeface="Century Gothic"/>
                    <a:cs typeface="Century Gothic"/>
                  </a:rPr>
                  <a:t>do </a:t>
                </a: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𝑛</m:t>
                    </m:r>
                    <m:r>
                      <a:rPr lang="en-US" sz="160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𝑁</m:t>
                    </m:r>
                    <m:r>
                      <a:rPr lang="en-US" sz="1600" i="1" dirty="0" smtClean="0">
                        <a:solidFill>
                          <a:srgbClr val="595959"/>
                        </a:solidFill>
                        <a:latin typeface="Cambria Math" charset="0"/>
                        <a:cs typeface="Century Gothic"/>
                      </a:rPr>
                      <m:t>[</m:t>
                    </m:r>
                    <m:r>
                      <a:rPr lang="en-US" sz="1600" i="1" dirty="0" err="1">
                        <a:solidFill>
                          <a:srgbClr val="595959"/>
                        </a:solidFill>
                        <a:latin typeface="Cambria Math" charset="0"/>
                        <a:cs typeface="Century Gothic"/>
                      </a:rPr>
                      <m:t>𝑖</m:t>
                    </m:r>
                    <m:r>
                      <a:rPr lang="en-US" sz="1600" i="1" dirty="0">
                        <a:solidFill>
                          <a:srgbClr val="595959"/>
                        </a:solidFill>
                        <a:latin typeface="Cambria Math" charset="0"/>
                        <a:cs typeface="Century Gothic"/>
                      </a:rPr>
                      <m:t>]</m:t>
                    </m:r>
                  </m:oMath>
                </a14:m>
                <a:r>
                  <a:rPr lang="en-US" sz="1600" dirty="0">
                    <a:solidFill>
                      <a:srgbClr val="595959"/>
                    </a:solidFill>
                    <a:latin typeface="Century Gothic"/>
                    <a:cs typeface="Century Gothic"/>
                  </a:rPr>
                  <a:t> </a:t>
                </a: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r>
                  <a:rPr lang="en-US" sz="1600" b="1" dirty="0" smtClean="0">
                    <a:solidFill>
                      <a:srgbClr val="595959"/>
                    </a:solidFill>
                    <a:latin typeface="Century Gothic"/>
                    <a:cs typeface="Century Gothic"/>
                  </a:rPr>
                  <a:t>for</a:t>
                </a:r>
                <a:r>
                  <a:rPr lang="en-US" sz="1600" dirty="0" smtClean="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𝑗</m:t>
                    </m:r>
                  </m:oMath>
                </a14:m>
                <a:r>
                  <a:rPr lang="en-US" sz="1600" dirty="0">
                    <a:solidFill>
                      <a:srgbClr val="595959"/>
                    </a:solidFill>
                    <a:latin typeface="Century Gothic"/>
                    <a:cs typeface="Century Gothic"/>
                  </a:rPr>
                  <a:t> in </a:t>
                </a:r>
                <a14:m>
                  <m:oMath xmlns:m="http://schemas.openxmlformats.org/officeDocument/2006/math">
                    <m:r>
                      <a:rPr lang="en-US" sz="160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𝑖</m:t>
                    </m:r>
                    <m:r>
                      <a:rPr lang="en-US" sz="1600" i="1" dirty="0" smtClean="0">
                        <a:solidFill>
                          <a:srgbClr val="595959"/>
                        </a:solidFill>
                        <a:latin typeface="Cambria Math" charset="0"/>
                        <a:cs typeface="Century Gothic"/>
                      </a:rPr>
                      <m:t>+1, |</m:t>
                    </m:r>
                    <m:r>
                      <a:rPr lang="en-US" sz="1600" i="1" dirty="0" smtClean="0">
                        <a:solidFill>
                          <a:srgbClr val="595959"/>
                        </a:solidFill>
                        <a:latin typeface="Cambria Math" charset="0"/>
                        <a:cs typeface="Century Gothic"/>
                      </a:rPr>
                      <m:t>𝑁</m:t>
                    </m:r>
                    <m:r>
                      <a:rPr lang="en-US" sz="1600" i="1" dirty="0" smtClean="0">
                        <a:solidFill>
                          <a:srgbClr val="595959"/>
                        </a:solidFill>
                        <a:latin typeface="Cambria Math" charset="0"/>
                        <a:cs typeface="Century Gothic"/>
                      </a:rPr>
                      <m:t>|] </m:t>
                    </m:r>
                  </m:oMath>
                </a14:m>
                <a:r>
                  <a:rPr lang="en-US" sz="1600" b="1" dirty="0">
                    <a:solidFill>
                      <a:srgbClr val="595959"/>
                    </a:solidFill>
                    <a:latin typeface="Century Gothic"/>
                    <a:cs typeface="Century Gothic"/>
                  </a:rPr>
                  <a:t>do</a:t>
                </a:r>
                <a:r>
                  <a:rPr lang="en-US" sz="1600" dirty="0">
                    <a:solidFill>
                      <a:srgbClr val="595959"/>
                    </a:solidFill>
                    <a:latin typeface="Century Gothic"/>
                    <a:cs typeface="Century Gothic"/>
                  </a:rPr>
                  <a:t/>
                </a:r>
                <a:br>
                  <a:rPr lang="en-US" sz="1600" dirty="0">
                    <a:solidFill>
                      <a:srgbClr val="595959"/>
                    </a:solidFill>
                    <a:latin typeface="Century Gothic"/>
                    <a:cs typeface="Century Gothic"/>
                  </a:rPr>
                </a:br>
                <a:r>
                  <a:rPr lang="en-US" sz="1600" dirty="0">
                    <a:solidFill>
                      <a:srgbClr val="595959"/>
                    </a:solidFill>
                    <a:latin typeface="Century Gothic"/>
                    <a:cs typeface="Century Gothic"/>
                  </a:rPr>
                  <a:t>	</a:t>
                </a:r>
                <a14:m>
                  <m:oMath xmlns:m="http://schemas.openxmlformats.org/officeDocument/2006/math">
                    <m:sSup>
                      <m:sSupPr>
                        <m:ctrlPr>
                          <a:rPr lang="en-US" sz="1600" b="0" i="1" dirty="0" smtClean="0">
                            <a:solidFill>
                              <a:srgbClr val="595959"/>
                            </a:solidFill>
                            <a:latin typeface="Cambria Math" charset="0"/>
                            <a:cs typeface="Century Gothic"/>
                          </a:rPr>
                        </m:ctrlPr>
                      </m:sSupPr>
                      <m:e>
                        <m:r>
                          <a:rPr lang="en-US" sz="1600" i="1" dirty="0" smtClean="0">
                            <a:solidFill>
                              <a:srgbClr val="595959"/>
                            </a:solidFill>
                            <a:latin typeface="Cambria Math" charset="0"/>
                            <a:cs typeface="Century Gothic"/>
                          </a:rPr>
                          <m:t>𝑛</m:t>
                        </m:r>
                      </m:e>
                      <m:sup>
                        <m:r>
                          <a:rPr lang="en-US" sz="1600" b="0" i="1" dirty="0" smtClean="0">
                            <a:solidFill>
                              <a:srgbClr val="595959"/>
                            </a:solidFill>
                            <a:latin typeface="Cambria Math" charset="0"/>
                            <a:cs typeface="Century Gothic"/>
                          </a:rPr>
                          <m:t>′</m:t>
                        </m:r>
                      </m:sup>
                    </m:sSup>
                    <m:r>
                      <a:rPr lang="en-US" sz="1600" i="1" dirty="0">
                        <a:solidFill>
                          <a:srgbClr val="595959"/>
                        </a:solidFill>
                        <a:latin typeface="Cambria Math" charset="0"/>
                        <a:cs typeface="Century Gothic"/>
                      </a:rPr>
                      <m:t>=</m:t>
                    </m:r>
                    <m:r>
                      <a:rPr lang="en-US" sz="1600" i="1" dirty="0">
                        <a:solidFill>
                          <a:srgbClr val="595959"/>
                        </a:solidFill>
                        <a:latin typeface="Cambria Math" charset="0"/>
                        <a:cs typeface="Century Gothic"/>
                      </a:rPr>
                      <m:t>𝑁</m:t>
                    </m:r>
                    <m:d>
                      <m:dPr>
                        <m:begChr m:val="["/>
                        <m:endChr m:val="]"/>
                        <m:ctrlPr>
                          <a:rPr lang="en-US" sz="1600" i="1" dirty="0">
                            <a:solidFill>
                              <a:srgbClr val="595959"/>
                            </a:solidFill>
                            <a:latin typeface="Cambria Math" charset="0"/>
                            <a:cs typeface="Century Gothic"/>
                          </a:rPr>
                        </m:ctrlPr>
                      </m:dPr>
                      <m:e>
                        <m:r>
                          <a:rPr lang="en-US" sz="1600" i="1" dirty="0">
                            <a:solidFill>
                              <a:srgbClr val="595959"/>
                            </a:solidFill>
                            <a:latin typeface="Cambria Math" charset="0"/>
                            <a:cs typeface="Century Gothic"/>
                          </a:rPr>
                          <m:t>𝑗</m:t>
                        </m:r>
                      </m:e>
                    </m:d>
                  </m:oMath>
                </a14:m>
                <a:endParaRPr lang="en-US" sz="1600" dirty="0" smtClean="0">
                  <a:solidFill>
                    <a:srgbClr val="595959"/>
                  </a:solidFill>
                  <a:latin typeface="Century Gothic"/>
                  <a:cs typeface="Century Gothic"/>
                </a:endParaRPr>
              </a:p>
              <a:p>
                <a:pPr marL="0" indent="0">
                  <a:buNone/>
                </a:pPr>
                <a:r>
                  <a:rPr lang="en-US" sz="1600" dirty="0" smtClean="0">
                    <a:solidFill>
                      <a:srgbClr val="595959"/>
                    </a:solidFill>
                    <a:latin typeface="Century Gothic"/>
                    <a:cs typeface="Century Gothic"/>
                  </a:rPr>
                  <a:t>	</a:t>
                </a:r>
                <a:r>
                  <a:rPr lang="en-US" sz="1600" b="1" dirty="0" smtClean="0">
                    <a:solidFill>
                      <a:srgbClr val="595959"/>
                    </a:solidFill>
                    <a:latin typeface="Century Gothic"/>
                    <a:cs typeface="Century Gothic"/>
                  </a:rPr>
                  <a:t>if</a:t>
                </a:r>
                <a:r>
                  <a:rPr lang="en-US" sz="1600" dirty="0" smtClean="0">
                    <a:solidFill>
                      <a:srgbClr val="595959"/>
                    </a:solidFill>
                    <a:latin typeface="Century Gothic"/>
                    <a:cs typeface="Century Gothic"/>
                  </a:rPr>
                  <a:t> </a:t>
                </a:r>
                <a14:m>
                  <m:oMath xmlns:m="http://schemas.openxmlformats.org/officeDocument/2006/math">
                    <m:d>
                      <m:dPr>
                        <m:ctrlPr>
                          <a:rPr lang="en-US" sz="1600" b="0" i="1" smtClean="0">
                            <a:solidFill>
                              <a:srgbClr val="595959"/>
                            </a:solidFill>
                            <a:latin typeface="Cambria Math" charset="0"/>
                            <a:cs typeface="Century Gothic"/>
                          </a:rPr>
                        </m:ctrlPr>
                      </m:dPr>
                      <m:e>
                        <m:r>
                          <a:rPr lang="en-US" sz="1600" b="0" i="1" smtClean="0">
                            <a:solidFill>
                              <a:srgbClr val="595959"/>
                            </a:solidFill>
                            <a:latin typeface="Cambria Math" charset="0"/>
                            <a:cs typeface="Century Gothic"/>
                          </a:rPr>
                          <m:t>𝑛</m:t>
                        </m:r>
                        <m:r>
                          <a:rPr lang="en-US" sz="1600" b="0" i="1" smtClean="0">
                            <a:solidFill>
                              <a:srgbClr val="595959"/>
                            </a:solidFill>
                            <a:latin typeface="Cambria Math" charset="0"/>
                            <a:ea typeface="Cambria Math" charset="0"/>
                            <a:cs typeface="Cambria Math" charset="0"/>
                          </a:rPr>
                          <m:t>⊀</m:t>
                        </m:r>
                        <m:sSup>
                          <m:sSupPr>
                            <m:ctrlPr>
                              <a:rPr lang="en-US" sz="1600" b="0" i="1" smtClean="0">
                                <a:solidFill>
                                  <a:srgbClr val="595959"/>
                                </a:solidFill>
                                <a:latin typeface="Cambria Math" charset="0"/>
                                <a:ea typeface="Cambria Math" charset="0"/>
                                <a:cs typeface="Cambria Math" charset="0"/>
                              </a:rPr>
                            </m:ctrlPr>
                          </m:sSupPr>
                          <m:e>
                            <m:r>
                              <a:rPr lang="en-US" sz="1600" b="0" i="1" smtClean="0">
                                <a:solidFill>
                                  <a:srgbClr val="595959"/>
                                </a:solidFill>
                                <a:latin typeface="Cambria Math" charset="0"/>
                                <a:ea typeface="Cambria Math" charset="0"/>
                                <a:cs typeface="Cambria Math" charset="0"/>
                              </a:rPr>
                              <m:t>𝑛</m:t>
                            </m:r>
                          </m:e>
                          <m:sup>
                            <m:r>
                              <a:rPr lang="en-US" sz="1600" b="0" i="1" smtClean="0">
                                <a:solidFill>
                                  <a:srgbClr val="595959"/>
                                </a:solidFill>
                                <a:latin typeface="Cambria Math" charset="0"/>
                                <a:ea typeface="Cambria Math" charset="0"/>
                                <a:cs typeface="Cambria Math" charset="0"/>
                              </a:rPr>
                              <m:t>′</m:t>
                            </m:r>
                          </m:sup>
                        </m:sSup>
                        <m:r>
                          <a:rPr lang="en-US" sz="1600" b="0" i="1" smtClean="0">
                            <a:solidFill>
                              <a:srgbClr val="595959"/>
                            </a:solidFill>
                            <a:latin typeface="Cambria Math" charset="0"/>
                            <a:ea typeface="Cambria Math" charset="0"/>
                            <a:cs typeface="Cambria Math" charset="0"/>
                          </a:rPr>
                          <m:t> ∧</m:t>
                        </m:r>
                        <m:r>
                          <a:rPr lang="en-US" sz="1600" i="1">
                            <a:solidFill>
                              <a:srgbClr val="595959"/>
                            </a:solidFill>
                            <a:latin typeface="Cambria Math" charset="0"/>
                            <a:cs typeface="Century Gothic"/>
                          </a:rPr>
                          <m:t>𝑛</m:t>
                        </m:r>
                        <m:r>
                          <a:rPr lang="en-US" sz="1600" i="1">
                            <a:solidFill>
                              <a:srgbClr val="595959"/>
                            </a:solidFill>
                            <a:latin typeface="Cambria Math" charset="0"/>
                            <a:ea typeface="Cambria Math" charset="0"/>
                            <a:cs typeface="Cambria Math" charset="0"/>
                          </a:rPr>
                          <m:t>⊀</m:t>
                        </m:r>
                        <m:sSup>
                          <m:sSupPr>
                            <m:ctrlPr>
                              <a:rPr lang="en-US" sz="1600" i="1">
                                <a:solidFill>
                                  <a:srgbClr val="595959"/>
                                </a:solidFill>
                                <a:latin typeface="Cambria Math" charset="0"/>
                                <a:ea typeface="Cambria Math" charset="0"/>
                                <a:cs typeface="Cambria Math" charset="0"/>
                              </a:rPr>
                            </m:ctrlPr>
                          </m:sSupPr>
                          <m:e>
                            <m:r>
                              <a:rPr lang="en-US" sz="1600" i="1">
                                <a:solidFill>
                                  <a:srgbClr val="595959"/>
                                </a:solidFill>
                                <a:latin typeface="Cambria Math" charset="0"/>
                                <a:ea typeface="Cambria Math" charset="0"/>
                                <a:cs typeface="Cambria Math" charset="0"/>
                              </a:rPr>
                              <m:t>𝑛</m:t>
                            </m:r>
                          </m:e>
                          <m:sup>
                            <m:r>
                              <a:rPr lang="en-US" sz="1600" i="1">
                                <a:solidFill>
                                  <a:srgbClr val="595959"/>
                                </a:solidFill>
                                <a:latin typeface="Cambria Math" charset="0"/>
                                <a:ea typeface="Cambria Math" charset="0"/>
                                <a:cs typeface="Cambria Math" charset="0"/>
                              </a:rPr>
                              <m:t>′</m:t>
                            </m:r>
                          </m:sup>
                        </m:sSup>
                      </m:e>
                    </m:d>
                    <m:r>
                      <a:rPr lang="en-US" sz="1600" b="0" i="1" smtClean="0">
                        <a:solidFill>
                          <a:srgbClr val="595959"/>
                        </a:solidFill>
                        <a:latin typeface="Cambria Math" charset="0"/>
                        <a:ea typeface="Cambria Math" charset="0"/>
                        <a:cs typeface="Cambria Math" charset="0"/>
                      </a:rPr>
                      <m:t> </m:t>
                    </m:r>
                  </m:oMath>
                </a14:m>
                <a:r>
                  <a:rPr lang="en-US" sz="1600" b="1" dirty="0" smtClean="0">
                    <a:solidFill>
                      <a:srgbClr val="595959"/>
                    </a:solidFill>
                    <a:latin typeface="Century Gothic"/>
                    <a:cs typeface="Century Gothic"/>
                  </a:rPr>
                  <a:t>then</a:t>
                </a:r>
                <a:endParaRPr lang="en-US" sz="1600" b="1" dirty="0">
                  <a:solidFill>
                    <a:srgbClr val="595959"/>
                  </a:solidFill>
                  <a:latin typeface="Century Gothic"/>
                  <a:cs typeface="Century Gothic"/>
                </a:endParaRP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bool </a:t>
                </a:r>
                <a14:m>
                  <m:oMath xmlns:m="http://schemas.openxmlformats.org/officeDocument/2006/math">
                    <m:r>
                      <a:rPr lang="en-US" sz="1600" i="1" dirty="0" smtClean="0">
                        <a:solidFill>
                          <a:srgbClr val="595959"/>
                        </a:solidFill>
                        <a:latin typeface="Cambria Math" charset="0"/>
                        <a:cs typeface="Century Gothic"/>
                      </a:rPr>
                      <m:t>𝑟𝑤</m:t>
                    </m:r>
                    <m:r>
                      <a:rPr lang="en-US" sz="1600" i="1" dirty="0">
                        <a:solidFill>
                          <a:srgbClr val="595959"/>
                        </a:solidFill>
                        <a:latin typeface="Cambria Math" charset="0"/>
                        <a:cs typeface="Century Gothic"/>
                      </a:rPr>
                      <m:t> </m:t>
                    </m:r>
                  </m:oMath>
                </a14:m>
                <a:r>
                  <a:rPr lang="en-US" sz="1600" dirty="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m:t>
                    </m:r>
                    <m:r>
                      <a:rPr lang="en-US" sz="1600" i="1" dirty="0" err="1" smtClean="0">
                        <a:solidFill>
                          <a:srgbClr val="595959"/>
                        </a:solidFill>
                        <a:latin typeface="Cambria Math" charset="0"/>
                        <a:cs typeface="Century Gothic"/>
                      </a:rPr>
                      <m:t>𝛿</m:t>
                    </m:r>
                    <m:r>
                      <a:rPr lang="en-US" sz="160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𝑛</m:t>
                    </m:r>
                    <m:r>
                      <a:rPr lang="en-US" sz="1600" i="1" dirty="0" smtClean="0">
                        <a:solidFill>
                          <a:srgbClr val="595959"/>
                        </a:solidFill>
                        <a:latin typeface="Cambria Math" charset="0"/>
                        <a:cs typeface="Century Gothic"/>
                      </a:rPr>
                      <m:t>) ∩ </m:t>
                    </m:r>
                    <m:r>
                      <a:rPr lang="en-US" sz="1600" i="1" dirty="0" err="1" smtClean="0">
                        <a:solidFill>
                          <a:srgbClr val="595959"/>
                        </a:solidFill>
                        <a:latin typeface="Cambria Math" charset="0"/>
                        <a:cs typeface="Century Gothic"/>
                      </a:rPr>
                      <m:t>𝜔</m:t>
                    </m:r>
                    <m:r>
                      <a:rPr lang="en-US" sz="160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𝑛</m:t>
                    </m:r>
                    <m:r>
                      <a:rPr lang="en-US" sz="1600" b="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 ≠ </m:t>
                    </m:r>
                    <m:r>
                      <a:rPr lang="en-US" sz="1600" i="1" dirty="0">
                        <a:solidFill>
                          <a:srgbClr val="595959"/>
                        </a:solidFill>
                        <a:latin typeface="Cambria Math" charset="0"/>
                        <a:cs typeface="Century Gothic"/>
                      </a:rPr>
                      <m:t>∅) </m:t>
                    </m:r>
                  </m:oMath>
                </a14:m>
                <a:endParaRPr lang="en-US" sz="1600" dirty="0">
                  <a:solidFill>
                    <a:srgbClr val="595959"/>
                  </a:solidFill>
                  <a:latin typeface="Century Gothic"/>
                  <a:cs typeface="Century Gothic"/>
                </a:endParaRP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bool </a:t>
                </a:r>
                <a14:m>
                  <m:oMath xmlns:m="http://schemas.openxmlformats.org/officeDocument/2006/math">
                    <m:r>
                      <a:rPr lang="en-US" sz="1600" i="1" dirty="0" smtClean="0">
                        <a:solidFill>
                          <a:srgbClr val="595959"/>
                        </a:solidFill>
                        <a:latin typeface="Cambria Math" charset="0"/>
                        <a:cs typeface="Century Gothic"/>
                      </a:rPr>
                      <m:t>𝑤𝑟</m:t>
                    </m:r>
                    <m:r>
                      <a:rPr lang="en-US" sz="1600" i="1" dirty="0">
                        <a:solidFill>
                          <a:srgbClr val="595959"/>
                        </a:solidFill>
                        <a:latin typeface="Cambria Math" charset="0"/>
                        <a:cs typeface="Century Gothic"/>
                      </a:rPr>
                      <m:t> </m:t>
                    </m:r>
                  </m:oMath>
                </a14:m>
                <a:r>
                  <a:rPr lang="en-US" sz="1600" dirty="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m:t>
                    </m:r>
                    <m:r>
                      <a:rPr lang="en-US" sz="1600" i="1" dirty="0" err="1" smtClean="0">
                        <a:solidFill>
                          <a:srgbClr val="595959"/>
                        </a:solidFill>
                        <a:latin typeface="Cambria Math" charset="0"/>
                        <a:cs typeface="Century Gothic"/>
                      </a:rPr>
                      <m:t>𝜔</m:t>
                    </m:r>
                    <m:r>
                      <a:rPr lang="en-US" sz="160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𝑛</m:t>
                    </m:r>
                    <m:r>
                      <a:rPr lang="en-US" sz="1600" i="1" dirty="0">
                        <a:solidFill>
                          <a:srgbClr val="595959"/>
                        </a:solidFill>
                        <a:latin typeface="Cambria Math" charset="0"/>
                        <a:cs typeface="Century Gothic"/>
                      </a:rPr>
                      <m:t>) ∩ </m:t>
                    </m:r>
                    <m:r>
                      <a:rPr lang="en-US" sz="1600" i="1" dirty="0" err="1">
                        <a:solidFill>
                          <a:srgbClr val="595959"/>
                        </a:solidFill>
                        <a:latin typeface="Cambria Math" charset="0"/>
                        <a:cs typeface="Century Gothic"/>
                      </a:rPr>
                      <m:t>𝛿</m:t>
                    </m:r>
                    <m:r>
                      <a:rPr lang="en-US" sz="1600" i="1" dirty="0">
                        <a:solidFill>
                          <a:srgbClr val="595959"/>
                        </a:solidFill>
                        <a:latin typeface="Cambria Math" charset="0"/>
                        <a:cs typeface="Century Gothic"/>
                      </a:rPr>
                      <m:t>(</m:t>
                    </m:r>
                    <m:r>
                      <a:rPr lang="en-US" sz="1600" i="1" dirty="0" smtClean="0">
                        <a:solidFill>
                          <a:srgbClr val="595959"/>
                        </a:solidFill>
                        <a:latin typeface="Cambria Math" charset="0"/>
                        <a:cs typeface="Century Gothic"/>
                      </a:rPr>
                      <m:t>𝑛</m:t>
                    </m:r>
                    <m:r>
                      <a:rPr lang="en-US" sz="1600" b="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 </m:t>
                    </m:r>
                    <m:r>
                      <a:rPr lang="en-US" sz="1600" i="1" dirty="0">
                        <a:solidFill>
                          <a:srgbClr val="595959"/>
                        </a:solidFill>
                        <a:latin typeface="Cambria Math" charset="0"/>
                        <a:cs typeface="Century Gothic"/>
                      </a:rPr>
                      <m:t>≠</m:t>
                    </m:r>
                    <m:r>
                      <a:rPr lang="en-US" sz="1600" i="1" dirty="0" smtClean="0">
                        <a:solidFill>
                          <a:srgbClr val="595959"/>
                        </a:solidFill>
                        <a:latin typeface="Cambria Math" charset="0"/>
                        <a:cs typeface="Century Gothic"/>
                      </a:rPr>
                      <m:t> </m:t>
                    </m:r>
                    <m:r>
                      <a:rPr lang="en-US" sz="1600" i="1" dirty="0">
                        <a:solidFill>
                          <a:srgbClr val="595959"/>
                        </a:solidFill>
                        <a:latin typeface="Cambria Math" charset="0"/>
                        <a:cs typeface="Century Gothic"/>
                      </a:rPr>
                      <m:t>∅) </m:t>
                    </m:r>
                  </m:oMath>
                </a14:m>
                <a:endParaRPr lang="en-US" sz="1600" dirty="0">
                  <a:solidFill>
                    <a:srgbClr val="595959"/>
                  </a:solidFill>
                  <a:latin typeface="Century Gothic"/>
                  <a:cs typeface="Century Gothic"/>
                </a:endParaRP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bool </a:t>
                </a:r>
                <a14:m>
                  <m:oMath xmlns:m="http://schemas.openxmlformats.org/officeDocument/2006/math">
                    <m:r>
                      <a:rPr lang="en-US" sz="1600" i="1" dirty="0" smtClean="0">
                        <a:solidFill>
                          <a:srgbClr val="595959"/>
                        </a:solidFill>
                        <a:latin typeface="Cambria Math" charset="0"/>
                        <a:cs typeface="Century Gothic"/>
                      </a:rPr>
                      <m:t>𝑤𝑤</m:t>
                    </m:r>
                    <m:r>
                      <a:rPr lang="en-US" sz="1600" i="1" dirty="0">
                        <a:solidFill>
                          <a:srgbClr val="595959"/>
                        </a:solidFill>
                        <a:latin typeface="Cambria Math" charset="0"/>
                        <a:cs typeface="Century Gothic"/>
                      </a:rPr>
                      <m:t> </m:t>
                    </m:r>
                  </m:oMath>
                </a14:m>
                <a:r>
                  <a:rPr lang="en-US" sz="1600" dirty="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m:t>
                    </m:r>
                    <m:r>
                      <a:rPr lang="en-US" sz="1600" i="1" dirty="0" err="1">
                        <a:solidFill>
                          <a:srgbClr val="595959"/>
                        </a:solidFill>
                        <a:latin typeface="Cambria Math" charset="0"/>
                        <a:cs typeface="Century Gothic"/>
                      </a:rPr>
                      <m:t>𝜔</m:t>
                    </m:r>
                    <m:r>
                      <a:rPr lang="en-US" sz="1600" i="1" dirty="0">
                        <a:solidFill>
                          <a:srgbClr val="595959"/>
                        </a:solidFill>
                        <a:latin typeface="Cambria Math" charset="0"/>
                        <a:cs typeface="Century Gothic"/>
                      </a:rPr>
                      <m:t>(</m:t>
                    </m:r>
                    <m:r>
                      <a:rPr lang="en-US" sz="1600" i="1" dirty="0">
                        <a:solidFill>
                          <a:srgbClr val="595959"/>
                        </a:solidFill>
                        <a:latin typeface="Cambria Math" charset="0"/>
                        <a:cs typeface="Century Gothic"/>
                      </a:rPr>
                      <m:t>𝑛</m:t>
                    </m:r>
                    <m:r>
                      <a:rPr lang="en-US" sz="1600" i="1" dirty="0">
                        <a:solidFill>
                          <a:srgbClr val="595959"/>
                        </a:solidFill>
                        <a:latin typeface="Cambria Math" charset="0"/>
                        <a:cs typeface="Century Gothic"/>
                      </a:rPr>
                      <m:t>) ∩ </m:t>
                    </m:r>
                    <m:r>
                      <a:rPr lang="en-US" sz="1600" i="1" dirty="0" err="1">
                        <a:solidFill>
                          <a:srgbClr val="595959"/>
                        </a:solidFill>
                        <a:latin typeface="Cambria Math" charset="0"/>
                        <a:cs typeface="Century Gothic"/>
                      </a:rPr>
                      <m:t>𝜔</m:t>
                    </m:r>
                    <m:r>
                      <a:rPr lang="en-US" sz="1600" i="1" dirty="0">
                        <a:solidFill>
                          <a:srgbClr val="595959"/>
                        </a:solidFill>
                        <a:latin typeface="Cambria Math" charset="0"/>
                        <a:cs typeface="Century Gothic"/>
                      </a:rPr>
                      <m:t>(</m:t>
                    </m:r>
                    <m:r>
                      <a:rPr lang="en-US" sz="1600" i="1" dirty="0" smtClean="0">
                        <a:solidFill>
                          <a:srgbClr val="595959"/>
                        </a:solidFill>
                        <a:latin typeface="Cambria Math" charset="0"/>
                        <a:cs typeface="Century Gothic"/>
                      </a:rPr>
                      <m:t>𝑛</m:t>
                    </m:r>
                    <m:r>
                      <a:rPr lang="en-US" sz="1600" b="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 </m:t>
                    </m:r>
                    <m:r>
                      <a:rPr lang="en-US" sz="1600" i="1" dirty="0">
                        <a:solidFill>
                          <a:srgbClr val="595959"/>
                        </a:solidFill>
                        <a:latin typeface="Cambria Math" charset="0"/>
                        <a:cs typeface="Century Gothic"/>
                      </a:rPr>
                      <m:t>≠</m:t>
                    </m:r>
                    <m:r>
                      <a:rPr lang="en-US" sz="1600" i="1" dirty="0" smtClean="0">
                        <a:solidFill>
                          <a:srgbClr val="595959"/>
                        </a:solidFill>
                        <a:latin typeface="Cambria Math" charset="0"/>
                        <a:cs typeface="Century Gothic"/>
                      </a:rPr>
                      <m:t> </m:t>
                    </m:r>
                    <m:r>
                      <a:rPr lang="en-US" sz="1600" i="1" dirty="0">
                        <a:solidFill>
                          <a:srgbClr val="595959"/>
                        </a:solidFill>
                        <a:latin typeface="Cambria Math" charset="0"/>
                        <a:cs typeface="Century Gothic"/>
                      </a:rPr>
                      <m:t>∅)</m:t>
                    </m:r>
                  </m:oMath>
                </a14:m>
                <a:r>
                  <a:rPr lang="en-US" sz="1600" dirty="0">
                    <a:solidFill>
                      <a:srgbClr val="595959"/>
                    </a:solidFill>
                    <a:latin typeface="Century Gothic"/>
                    <a:cs typeface="Century Gothic"/>
                  </a:rPr>
                  <a:t> </a:t>
                </a:r>
                <a:endParaRPr lang="en-US" sz="1600" dirty="0" smtClean="0">
                  <a:solidFill>
                    <a:srgbClr val="595959"/>
                  </a:solidFill>
                  <a:latin typeface="Century Gothic"/>
                  <a:cs typeface="Century Gothic"/>
                </a:endParaRP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r>
                  <a:rPr lang="en-US" sz="1600" b="1" dirty="0" smtClean="0">
                    <a:solidFill>
                      <a:srgbClr val="595959"/>
                    </a:solidFill>
                    <a:latin typeface="Century Gothic"/>
                    <a:cs typeface="Century Gothic"/>
                  </a:rPr>
                  <a:t>if</a:t>
                </a:r>
                <a:r>
                  <a:rPr lang="en-US" sz="1600" dirty="0" smtClean="0">
                    <a:solidFill>
                      <a:srgbClr val="595959"/>
                    </a:solidFill>
                    <a:latin typeface="Century Gothic"/>
                    <a:cs typeface="Century Gothic"/>
                  </a:rPr>
                  <a:t> </a:t>
                </a:r>
                <a14:m>
                  <m:oMath xmlns:m="http://schemas.openxmlformats.org/officeDocument/2006/math">
                    <m:d>
                      <m:dPr>
                        <m:ctrlPr>
                          <a:rPr lang="en-US" sz="1600" b="0" i="1" smtClean="0">
                            <a:solidFill>
                              <a:srgbClr val="595959"/>
                            </a:solidFill>
                            <a:latin typeface="Cambria Math" charset="0"/>
                            <a:cs typeface="Century Gothic"/>
                          </a:rPr>
                        </m:ctrlPr>
                      </m:dPr>
                      <m:e>
                        <m:r>
                          <a:rPr lang="en-US" sz="1600" b="0" i="1" smtClean="0">
                            <a:solidFill>
                              <a:srgbClr val="595959"/>
                            </a:solidFill>
                            <a:latin typeface="Cambria Math" charset="0"/>
                            <a:cs typeface="Century Gothic"/>
                          </a:rPr>
                          <m:t>𝑟𝑤</m:t>
                        </m:r>
                        <m:r>
                          <a:rPr lang="en-US" sz="1600" b="0" i="1" smtClean="0">
                            <a:solidFill>
                              <a:srgbClr val="595959"/>
                            </a:solidFill>
                            <a:latin typeface="Cambria Math" charset="0"/>
                            <a:cs typeface="Century Gothic"/>
                          </a:rPr>
                          <m:t> ∨</m:t>
                        </m:r>
                        <m:r>
                          <a:rPr lang="en-US" sz="1600" b="0" i="1" smtClean="0">
                            <a:solidFill>
                              <a:srgbClr val="595959"/>
                            </a:solidFill>
                            <a:latin typeface="Cambria Math" charset="0"/>
                            <a:ea typeface="Cambria Math" charset="0"/>
                            <a:cs typeface="Cambria Math" charset="0"/>
                          </a:rPr>
                          <m:t>𝑤𝑟</m:t>
                        </m:r>
                        <m:r>
                          <a:rPr lang="en-US" sz="1600" i="1">
                            <a:solidFill>
                              <a:srgbClr val="595959"/>
                            </a:solidFill>
                            <a:latin typeface="Cambria Math" charset="0"/>
                            <a:ea typeface="Cambria Math" charset="0"/>
                            <a:cs typeface="Cambria Math" charset="0"/>
                          </a:rPr>
                          <m:t>∨</m:t>
                        </m:r>
                        <m:r>
                          <a:rPr lang="en-US" sz="1600" i="1">
                            <a:solidFill>
                              <a:srgbClr val="595959"/>
                            </a:solidFill>
                            <a:latin typeface="Cambria Math" charset="0"/>
                            <a:ea typeface="Cambria Math" charset="0"/>
                            <a:cs typeface="Cambria Math" charset="0"/>
                          </a:rPr>
                          <m:t>𝑤𝑤</m:t>
                        </m:r>
                      </m:e>
                    </m:d>
                    <m:r>
                      <a:rPr lang="en-US" sz="1600" b="0" i="1" smtClean="0">
                        <a:solidFill>
                          <a:srgbClr val="595959"/>
                        </a:solidFill>
                        <a:latin typeface="Cambria Math" charset="0"/>
                        <a:ea typeface="Cambria Math" charset="0"/>
                        <a:cs typeface="Century Gothic"/>
                      </a:rPr>
                      <m:t> </m:t>
                    </m:r>
                  </m:oMath>
                </a14:m>
                <a:r>
                  <a:rPr lang="en-US" sz="1600" b="1" dirty="0" smtClean="0">
                    <a:solidFill>
                      <a:srgbClr val="595959"/>
                    </a:solidFill>
                    <a:latin typeface="Century Gothic"/>
                    <a:cs typeface="Century Gothic"/>
                  </a:rPr>
                  <a:t>then </a:t>
                </a:r>
                <a:endParaRPr lang="en-US" sz="1600" b="1" dirty="0">
                  <a:solidFill>
                    <a:srgbClr val="595959"/>
                  </a:solidFill>
                  <a:latin typeface="Century Gothic"/>
                  <a:cs typeface="Century Gothic"/>
                </a:endParaRP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Report </a:t>
                </a:r>
                <a:r>
                  <a:rPr lang="en-US" sz="1600" dirty="0">
                    <a:solidFill>
                      <a:srgbClr val="595959"/>
                    </a:solidFill>
                    <a:latin typeface="Century Gothic"/>
                    <a:cs typeface="Century Gothic"/>
                  </a:rPr>
                  <a:t>Data Race and Exit </a:t>
                </a: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r>
                  <a:rPr lang="en-US" sz="1600" b="1" dirty="0" smtClean="0">
                    <a:solidFill>
                      <a:srgbClr val="595959"/>
                    </a:solidFill>
                    <a:latin typeface="Century Gothic"/>
                    <a:cs typeface="Century Gothic"/>
                  </a:rPr>
                  <a:t>end </a:t>
                </a:r>
                <a:r>
                  <a:rPr lang="en-US" sz="1600" b="1" dirty="0">
                    <a:solidFill>
                      <a:srgbClr val="595959"/>
                    </a:solidFill>
                    <a:latin typeface="Century Gothic"/>
                    <a:cs typeface="Century Gothic"/>
                  </a:rPr>
                  <a:t>if </a:t>
                </a:r>
              </a:p>
              <a:p>
                <a:pPr marL="0" indent="0">
                  <a:buNone/>
                </a:pPr>
                <a:r>
                  <a:rPr lang="en-US" sz="1600" dirty="0">
                    <a:solidFill>
                      <a:srgbClr val="595959"/>
                    </a:solidFill>
                    <a:latin typeface="Century Gothic"/>
                    <a:cs typeface="Century Gothic"/>
                  </a:rPr>
                  <a:t>	</a:t>
                </a:r>
                <a:r>
                  <a:rPr lang="en-US" sz="1600" b="1" dirty="0">
                    <a:solidFill>
                      <a:srgbClr val="595959"/>
                    </a:solidFill>
                    <a:latin typeface="Century Gothic"/>
                    <a:cs typeface="Century Gothic"/>
                  </a:rPr>
                  <a:t>end if </a:t>
                </a: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r>
                  <a:rPr lang="en-US" sz="1600" b="1" dirty="0" smtClean="0">
                    <a:solidFill>
                      <a:srgbClr val="595959"/>
                    </a:solidFill>
                    <a:latin typeface="Century Gothic"/>
                    <a:cs typeface="Century Gothic"/>
                  </a:rPr>
                  <a:t>end </a:t>
                </a:r>
                <a:r>
                  <a:rPr lang="en-US" sz="1600" b="1" dirty="0">
                    <a:solidFill>
                      <a:srgbClr val="595959"/>
                    </a:solidFill>
                    <a:latin typeface="Century Gothic"/>
                    <a:cs typeface="Century Gothic"/>
                  </a:rPr>
                  <a:t>for </a:t>
                </a: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r>
                  <a:rPr lang="en-US" sz="1600" b="1" dirty="0" smtClean="0">
                    <a:solidFill>
                      <a:srgbClr val="595959"/>
                    </a:solidFill>
                    <a:latin typeface="Century Gothic"/>
                    <a:cs typeface="Century Gothic"/>
                  </a:rPr>
                  <a:t>end </a:t>
                </a:r>
                <a:r>
                  <a:rPr lang="en-US" sz="1600" b="1" dirty="0">
                    <a:solidFill>
                      <a:srgbClr val="595959"/>
                    </a:solidFill>
                    <a:latin typeface="Century Gothic"/>
                    <a:cs typeface="Century Gothic"/>
                  </a:rPr>
                  <a:t>for </a:t>
                </a:r>
                <a:endParaRPr lang="en-US" sz="1600" b="1" dirty="0" smtClean="0">
                  <a:solidFill>
                    <a:srgbClr val="595959"/>
                  </a:solidFill>
                  <a:latin typeface="Century Gothic"/>
                  <a:cs typeface="Century Gothic"/>
                </a:endParaRPr>
              </a:p>
              <a:p>
                <a:pPr marL="0" indent="0">
                  <a:buNone/>
                </a:pPr>
                <a:r>
                  <a:rPr lang="en-US" sz="1600" b="1" dirty="0" smtClean="0">
                    <a:solidFill>
                      <a:srgbClr val="595959"/>
                    </a:solidFill>
                    <a:latin typeface="Century Gothic"/>
                    <a:cs typeface="Century Gothic"/>
                  </a:rPr>
                  <a:t>end </a:t>
                </a:r>
                <a:r>
                  <a:rPr lang="en-US" sz="1600" b="1" dirty="0">
                    <a:solidFill>
                      <a:srgbClr val="595959"/>
                    </a:solidFill>
                    <a:latin typeface="Century Gothic"/>
                    <a:cs typeface="Century Gothic"/>
                  </a:rPr>
                  <a:t>function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4693534" cy="5121275"/>
              </a:xfrm>
              <a:blipFill rotWithShape="0">
                <a:blip r:embed="rId3"/>
                <a:stretch>
                  <a:fillRect l="-649" t="-5714" r="-51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A9B540C-44DA-4F69-89C9-7C84606640D3}" type="slidenum">
              <a:rPr lang="en-US" smtClean="0"/>
              <a:pPr/>
              <a:t>27</a:t>
            </a:fld>
            <a:endParaRPr lang="en-US"/>
          </a:p>
        </p:txBody>
      </p:sp>
    </p:spTree>
    <p:extLst>
      <p:ext uri="{BB962C8B-B14F-4D97-AF65-F5344CB8AC3E}">
        <p14:creationId xmlns:p14="http://schemas.microsoft.com/office/powerpoint/2010/main" val="13363513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Race </a:t>
            </a:r>
            <a:r>
              <a:rPr lang="en-US" dirty="0"/>
              <a:t>D</a:t>
            </a:r>
            <a:r>
              <a:rPr lang="en-US" dirty="0" smtClean="0"/>
              <a:t>etection </a:t>
            </a:r>
            <a:r>
              <a:rPr lang="en-US" dirty="0"/>
              <a:t>A</a:t>
            </a:r>
            <a:r>
              <a:rPr lang="en-US" dirty="0" smtClean="0"/>
              <a:t>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4693534" cy="5121275"/>
              </a:xfrm>
            </p:spPr>
            <p:txBody>
              <a:bodyPr>
                <a:noAutofit/>
              </a:bodyPr>
              <a:lstStyle/>
              <a:p>
                <a:pPr marL="0" indent="0">
                  <a:buNone/>
                </a:pPr>
                <a:r>
                  <a:rPr lang="en-US" sz="1600" b="1" dirty="0" smtClean="0">
                    <a:solidFill>
                      <a:srgbClr val="595959"/>
                    </a:solidFill>
                    <a:latin typeface="Century Gothic"/>
                    <a:cs typeface="Century Gothic"/>
                  </a:rPr>
                  <a:t>function</a:t>
                </a:r>
                <a:r>
                  <a:rPr lang="en-US" sz="1600" dirty="0" smtClean="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𝐷𝐸𝑇𝐸𝐶𝑇𝑅𝐴𝐶𝐸</m:t>
                    </m:r>
                    <m:r>
                      <a:rPr lang="en-US" sz="1600" i="1" dirty="0" smtClean="0">
                        <a:solidFill>
                          <a:srgbClr val="595959"/>
                        </a:solidFill>
                        <a:latin typeface="Cambria Math" charset="0"/>
                        <a:cs typeface="Century Gothic"/>
                      </a:rPr>
                      <m:t>(</m:t>
                    </m:r>
                    <m:r>
                      <a:rPr lang="en-US" sz="1600" i="1" dirty="0" err="1">
                        <a:solidFill>
                          <a:srgbClr val="595959"/>
                        </a:solidFill>
                        <a:latin typeface="Cambria Math" charset="0"/>
                        <a:cs typeface="Century Gothic"/>
                      </a:rPr>
                      <m:t>𝐶𝑜𝑚𝑝𝑢𝑡𝑎𝑡𝑖𝑜𝑛𝐺𝑟𝑎𝑝h</m:t>
                    </m:r>
                    <m:r>
                      <a:rPr lang="en-US" sz="1600" i="1" dirty="0">
                        <a:solidFill>
                          <a:srgbClr val="595959"/>
                        </a:solidFill>
                        <a:latin typeface="Cambria Math" charset="0"/>
                        <a:cs typeface="Century Gothic"/>
                      </a:rPr>
                      <m:t> </m:t>
                    </m:r>
                    <m:r>
                      <a:rPr lang="en-US" sz="1600" i="1" dirty="0" smtClean="0">
                        <a:solidFill>
                          <a:srgbClr val="595959"/>
                        </a:solidFill>
                        <a:latin typeface="Cambria Math" charset="0"/>
                        <a:cs typeface="Century Gothic"/>
                      </a:rPr>
                      <m:t>𝐺</m:t>
                    </m:r>
                    <m:r>
                      <a:rPr lang="en-US" sz="1600" i="1" dirty="0" smtClean="0">
                        <a:solidFill>
                          <a:srgbClr val="595959"/>
                        </a:solidFill>
                        <a:latin typeface="Cambria Math" charset="0"/>
                        <a:cs typeface="Century Gothic"/>
                      </a:rPr>
                      <m:t>)</m:t>
                    </m:r>
                  </m:oMath>
                </a14:m>
                <a:r>
                  <a:rPr lang="en-US" sz="1600" dirty="0" smtClean="0">
                    <a:solidFill>
                      <a:srgbClr val="595959"/>
                    </a:solidFill>
                    <a:latin typeface="Century Gothic"/>
                    <a:cs typeface="Century Gothic"/>
                  </a:rPr>
                  <a:t> </a:t>
                </a:r>
              </a:p>
              <a:p>
                <a:pPr marL="0" indent="0">
                  <a:buNone/>
                </a:pPr>
                <a:r>
                  <a:rPr lang="en-US" sz="1600" dirty="0" smtClean="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𝑁</m:t>
                    </m:r>
                    <m:r>
                      <a:rPr lang="en-US" sz="1600" i="1" dirty="0" smtClean="0">
                        <a:solidFill>
                          <a:srgbClr val="595959"/>
                        </a:solidFill>
                        <a:latin typeface="Cambria Math" charset="0"/>
                        <a:cs typeface="Century Gothic"/>
                      </a:rPr>
                      <m:t> </m:t>
                    </m:r>
                  </m:oMath>
                </a14:m>
                <a:r>
                  <a:rPr lang="en-US" sz="1600" dirty="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𝑇𝑜𝑝𝑜𝑙𝑜𝑔𝑖𝑐𝑎𝑙𝑙𝑦</m:t>
                    </m:r>
                    <m:r>
                      <a:rPr lang="en-US" sz="1600" i="1" dirty="0" smtClean="0">
                        <a:solidFill>
                          <a:srgbClr val="595959"/>
                        </a:solidFill>
                        <a:latin typeface="Cambria Math" charset="0"/>
                        <a:cs typeface="Century Gothic"/>
                      </a:rPr>
                      <m:t> </m:t>
                    </m:r>
                    <m:r>
                      <a:rPr lang="en-US" sz="1600" i="1" dirty="0" smtClean="0">
                        <a:solidFill>
                          <a:srgbClr val="595959"/>
                        </a:solidFill>
                        <a:latin typeface="Cambria Math" charset="0"/>
                        <a:cs typeface="Century Gothic"/>
                      </a:rPr>
                      <m:t>𝑜𝑟𝑑𝑒𝑟𝑒𝑑</m:t>
                    </m:r>
                    <m:r>
                      <a:rPr lang="en-US" sz="1600" i="1" dirty="0" smtClean="0">
                        <a:solidFill>
                          <a:srgbClr val="595959"/>
                        </a:solidFill>
                        <a:latin typeface="Cambria Math" charset="0"/>
                        <a:cs typeface="Century Gothic"/>
                      </a:rPr>
                      <m:t> </m:t>
                    </m:r>
                    <m:r>
                      <a:rPr lang="en-US" sz="1600" i="1" dirty="0" smtClean="0">
                        <a:solidFill>
                          <a:srgbClr val="595959"/>
                        </a:solidFill>
                        <a:latin typeface="Cambria Math" charset="0"/>
                        <a:cs typeface="Century Gothic"/>
                      </a:rPr>
                      <m:t>𝑛𝑜𝑑𝑒𝑠</m:t>
                    </m:r>
                    <m:r>
                      <a:rPr lang="en-US" sz="1600" i="1" dirty="0" smtClean="0">
                        <a:solidFill>
                          <a:srgbClr val="595959"/>
                        </a:solidFill>
                        <a:latin typeface="Cambria Math" charset="0"/>
                        <a:cs typeface="Century Gothic"/>
                      </a:rPr>
                      <m:t> </m:t>
                    </m:r>
                    <m:r>
                      <a:rPr lang="en-US" sz="1600" i="1" dirty="0" smtClean="0">
                        <a:solidFill>
                          <a:srgbClr val="595959"/>
                        </a:solidFill>
                        <a:latin typeface="Cambria Math" charset="0"/>
                        <a:cs typeface="Century Gothic"/>
                      </a:rPr>
                      <m:t>𝑖𝑛</m:t>
                    </m:r>
                    <m:r>
                      <a:rPr lang="en-US" sz="1600" i="1" dirty="0" smtClean="0">
                        <a:solidFill>
                          <a:srgbClr val="595959"/>
                        </a:solidFill>
                        <a:latin typeface="Cambria Math" charset="0"/>
                        <a:cs typeface="Century Gothic"/>
                      </a:rPr>
                      <m:t> </m:t>
                    </m:r>
                    <m:r>
                      <a:rPr lang="en-US" sz="1600" i="1" dirty="0" smtClean="0">
                        <a:solidFill>
                          <a:srgbClr val="595959"/>
                        </a:solidFill>
                        <a:latin typeface="Cambria Math" charset="0"/>
                        <a:cs typeface="Century Gothic"/>
                      </a:rPr>
                      <m:t>𝐺</m:t>
                    </m:r>
                  </m:oMath>
                </a14:m>
                <a:r>
                  <a:rPr lang="en-US" sz="1600" dirty="0">
                    <a:solidFill>
                      <a:srgbClr val="595959"/>
                    </a:solidFill>
                    <a:latin typeface="Century Gothic"/>
                    <a:cs typeface="Century Gothic"/>
                  </a:rPr>
                  <a:t/>
                </a:r>
                <a:br>
                  <a:rPr lang="en-US" sz="1600" dirty="0">
                    <a:solidFill>
                      <a:srgbClr val="595959"/>
                    </a:solidFill>
                    <a:latin typeface="Century Gothic"/>
                    <a:cs typeface="Century Gothic"/>
                  </a:rPr>
                </a:b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r>
                  <a:rPr lang="en-US" sz="1600" b="1" dirty="0" smtClean="0">
                    <a:solidFill>
                      <a:srgbClr val="595959"/>
                    </a:solidFill>
                    <a:latin typeface="Century Gothic"/>
                    <a:cs typeface="Century Gothic"/>
                  </a:rPr>
                  <a:t>for</a:t>
                </a:r>
                <a:r>
                  <a:rPr lang="en-US" sz="1600" dirty="0" smtClean="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𝑖</m:t>
                    </m:r>
                    <m:r>
                      <a:rPr lang="en-US" sz="1600" i="1" dirty="0">
                        <a:solidFill>
                          <a:srgbClr val="595959"/>
                        </a:solidFill>
                        <a:latin typeface="Cambria Math" charset="0"/>
                        <a:cs typeface="Century Gothic"/>
                      </a:rPr>
                      <m:t> </m:t>
                    </m:r>
                  </m:oMath>
                </a14:m>
                <a:r>
                  <a:rPr lang="en-US" sz="1600" dirty="0">
                    <a:solidFill>
                      <a:srgbClr val="595959"/>
                    </a:solidFill>
                    <a:latin typeface="Century Gothic"/>
                    <a:cs typeface="Century Gothic"/>
                  </a:rPr>
                  <a:t>in </a:t>
                </a:r>
                <a14:m>
                  <m:oMath xmlns:m="http://schemas.openxmlformats.org/officeDocument/2006/math">
                    <m:r>
                      <a:rPr lang="en-US" sz="1600" i="1" dirty="0" smtClean="0">
                        <a:solidFill>
                          <a:srgbClr val="595959"/>
                        </a:solidFill>
                        <a:latin typeface="Cambria Math" charset="0"/>
                        <a:cs typeface="Century Gothic"/>
                      </a:rPr>
                      <m:t>[1, |</m:t>
                    </m:r>
                    <m:r>
                      <a:rPr lang="en-US" sz="1600" i="1" dirty="0" smtClean="0">
                        <a:solidFill>
                          <a:srgbClr val="595959"/>
                        </a:solidFill>
                        <a:latin typeface="Cambria Math" charset="0"/>
                        <a:cs typeface="Century Gothic"/>
                      </a:rPr>
                      <m:t>𝑁</m:t>
                    </m:r>
                    <m:r>
                      <a:rPr lang="en-US" sz="1600" i="1" dirty="0" smtClean="0">
                        <a:solidFill>
                          <a:srgbClr val="595959"/>
                        </a:solidFill>
                        <a:latin typeface="Cambria Math" charset="0"/>
                        <a:cs typeface="Century Gothic"/>
                      </a:rPr>
                      <m:t>|] </m:t>
                    </m:r>
                  </m:oMath>
                </a14:m>
                <a:r>
                  <a:rPr lang="en-US" sz="1600" b="1" dirty="0">
                    <a:solidFill>
                      <a:srgbClr val="595959"/>
                    </a:solidFill>
                    <a:latin typeface="Century Gothic"/>
                    <a:cs typeface="Century Gothic"/>
                  </a:rPr>
                  <a:t>do </a:t>
                </a: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𝑛</m:t>
                    </m:r>
                    <m:r>
                      <a:rPr lang="en-US" sz="160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𝑁</m:t>
                    </m:r>
                    <m:r>
                      <a:rPr lang="en-US" sz="1600" i="1" dirty="0" smtClean="0">
                        <a:solidFill>
                          <a:srgbClr val="595959"/>
                        </a:solidFill>
                        <a:latin typeface="Cambria Math" charset="0"/>
                        <a:cs typeface="Century Gothic"/>
                      </a:rPr>
                      <m:t>[</m:t>
                    </m:r>
                    <m:r>
                      <a:rPr lang="en-US" sz="1600" i="1" dirty="0" err="1">
                        <a:solidFill>
                          <a:srgbClr val="595959"/>
                        </a:solidFill>
                        <a:latin typeface="Cambria Math" charset="0"/>
                        <a:cs typeface="Century Gothic"/>
                      </a:rPr>
                      <m:t>𝑖</m:t>
                    </m:r>
                    <m:r>
                      <a:rPr lang="en-US" sz="1600" i="1" dirty="0">
                        <a:solidFill>
                          <a:srgbClr val="595959"/>
                        </a:solidFill>
                        <a:latin typeface="Cambria Math" charset="0"/>
                        <a:cs typeface="Century Gothic"/>
                      </a:rPr>
                      <m:t>]</m:t>
                    </m:r>
                  </m:oMath>
                </a14:m>
                <a:r>
                  <a:rPr lang="en-US" sz="1600" dirty="0">
                    <a:solidFill>
                      <a:srgbClr val="595959"/>
                    </a:solidFill>
                    <a:latin typeface="Century Gothic"/>
                    <a:cs typeface="Century Gothic"/>
                  </a:rPr>
                  <a:t> </a:t>
                </a: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r>
                  <a:rPr lang="en-US" sz="1600" b="1" dirty="0" smtClean="0">
                    <a:solidFill>
                      <a:srgbClr val="595959"/>
                    </a:solidFill>
                    <a:latin typeface="Century Gothic"/>
                    <a:cs typeface="Century Gothic"/>
                  </a:rPr>
                  <a:t>for</a:t>
                </a:r>
                <a:r>
                  <a:rPr lang="en-US" sz="1600" dirty="0" smtClean="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𝑗</m:t>
                    </m:r>
                  </m:oMath>
                </a14:m>
                <a:r>
                  <a:rPr lang="en-US" sz="1600" dirty="0">
                    <a:solidFill>
                      <a:srgbClr val="595959"/>
                    </a:solidFill>
                    <a:latin typeface="Century Gothic"/>
                    <a:cs typeface="Century Gothic"/>
                  </a:rPr>
                  <a:t> in </a:t>
                </a:r>
                <a14:m>
                  <m:oMath xmlns:m="http://schemas.openxmlformats.org/officeDocument/2006/math">
                    <m:r>
                      <a:rPr lang="en-US" sz="160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𝑖</m:t>
                    </m:r>
                    <m:r>
                      <a:rPr lang="en-US" sz="1600" i="1" dirty="0" smtClean="0">
                        <a:solidFill>
                          <a:srgbClr val="595959"/>
                        </a:solidFill>
                        <a:latin typeface="Cambria Math" charset="0"/>
                        <a:cs typeface="Century Gothic"/>
                      </a:rPr>
                      <m:t>+1, |</m:t>
                    </m:r>
                    <m:r>
                      <a:rPr lang="en-US" sz="1600" i="1" dirty="0" smtClean="0">
                        <a:solidFill>
                          <a:srgbClr val="595959"/>
                        </a:solidFill>
                        <a:latin typeface="Cambria Math" charset="0"/>
                        <a:cs typeface="Century Gothic"/>
                      </a:rPr>
                      <m:t>𝑁</m:t>
                    </m:r>
                    <m:r>
                      <a:rPr lang="en-US" sz="1600" i="1" dirty="0" smtClean="0">
                        <a:solidFill>
                          <a:srgbClr val="595959"/>
                        </a:solidFill>
                        <a:latin typeface="Cambria Math" charset="0"/>
                        <a:cs typeface="Century Gothic"/>
                      </a:rPr>
                      <m:t>|] </m:t>
                    </m:r>
                  </m:oMath>
                </a14:m>
                <a:r>
                  <a:rPr lang="en-US" sz="1600" b="1" dirty="0">
                    <a:solidFill>
                      <a:srgbClr val="595959"/>
                    </a:solidFill>
                    <a:latin typeface="Century Gothic"/>
                    <a:cs typeface="Century Gothic"/>
                  </a:rPr>
                  <a:t>do</a:t>
                </a:r>
                <a:r>
                  <a:rPr lang="en-US" sz="1600" dirty="0">
                    <a:solidFill>
                      <a:srgbClr val="595959"/>
                    </a:solidFill>
                    <a:latin typeface="Century Gothic"/>
                    <a:cs typeface="Century Gothic"/>
                  </a:rPr>
                  <a:t/>
                </a:r>
                <a:br>
                  <a:rPr lang="en-US" sz="1600" dirty="0">
                    <a:solidFill>
                      <a:srgbClr val="595959"/>
                    </a:solidFill>
                    <a:latin typeface="Century Gothic"/>
                    <a:cs typeface="Century Gothic"/>
                  </a:rPr>
                </a:br>
                <a:r>
                  <a:rPr lang="en-US" sz="1600" dirty="0">
                    <a:solidFill>
                      <a:srgbClr val="595959"/>
                    </a:solidFill>
                    <a:latin typeface="Century Gothic"/>
                    <a:cs typeface="Century Gothic"/>
                  </a:rPr>
                  <a:t>	</a:t>
                </a:r>
                <a14:m>
                  <m:oMath xmlns:m="http://schemas.openxmlformats.org/officeDocument/2006/math">
                    <m:sSup>
                      <m:sSupPr>
                        <m:ctrlPr>
                          <a:rPr lang="en-US" sz="1600" b="0" i="1" dirty="0" smtClean="0">
                            <a:solidFill>
                              <a:srgbClr val="595959"/>
                            </a:solidFill>
                            <a:latin typeface="Cambria Math" charset="0"/>
                            <a:cs typeface="Century Gothic"/>
                          </a:rPr>
                        </m:ctrlPr>
                      </m:sSupPr>
                      <m:e>
                        <m:r>
                          <a:rPr lang="en-US" sz="1600" i="1" dirty="0" smtClean="0">
                            <a:solidFill>
                              <a:srgbClr val="595959"/>
                            </a:solidFill>
                            <a:latin typeface="Cambria Math" charset="0"/>
                            <a:cs typeface="Century Gothic"/>
                          </a:rPr>
                          <m:t>𝑛</m:t>
                        </m:r>
                      </m:e>
                      <m:sup>
                        <m:r>
                          <a:rPr lang="en-US" sz="1600" b="0" i="1" dirty="0" smtClean="0">
                            <a:solidFill>
                              <a:srgbClr val="595959"/>
                            </a:solidFill>
                            <a:latin typeface="Cambria Math" charset="0"/>
                            <a:cs typeface="Century Gothic"/>
                          </a:rPr>
                          <m:t>′</m:t>
                        </m:r>
                      </m:sup>
                    </m:sSup>
                    <m:r>
                      <a:rPr lang="en-US" sz="1600" i="1" dirty="0">
                        <a:solidFill>
                          <a:srgbClr val="595959"/>
                        </a:solidFill>
                        <a:latin typeface="Cambria Math" charset="0"/>
                        <a:cs typeface="Century Gothic"/>
                      </a:rPr>
                      <m:t>=</m:t>
                    </m:r>
                    <m:r>
                      <a:rPr lang="en-US" sz="1600" i="1" dirty="0">
                        <a:solidFill>
                          <a:srgbClr val="595959"/>
                        </a:solidFill>
                        <a:latin typeface="Cambria Math" charset="0"/>
                        <a:cs typeface="Century Gothic"/>
                      </a:rPr>
                      <m:t>𝑁</m:t>
                    </m:r>
                    <m:d>
                      <m:dPr>
                        <m:begChr m:val="["/>
                        <m:endChr m:val="]"/>
                        <m:ctrlPr>
                          <a:rPr lang="en-US" sz="1600" i="1" dirty="0">
                            <a:solidFill>
                              <a:srgbClr val="595959"/>
                            </a:solidFill>
                            <a:latin typeface="Cambria Math" charset="0"/>
                            <a:cs typeface="Century Gothic"/>
                          </a:rPr>
                        </m:ctrlPr>
                      </m:dPr>
                      <m:e>
                        <m:r>
                          <a:rPr lang="en-US" sz="1600" i="1" dirty="0">
                            <a:solidFill>
                              <a:srgbClr val="595959"/>
                            </a:solidFill>
                            <a:latin typeface="Cambria Math" charset="0"/>
                            <a:cs typeface="Century Gothic"/>
                          </a:rPr>
                          <m:t>𝑗</m:t>
                        </m:r>
                      </m:e>
                    </m:d>
                  </m:oMath>
                </a14:m>
                <a:endParaRPr lang="en-US" sz="1600" dirty="0" smtClean="0">
                  <a:solidFill>
                    <a:srgbClr val="595959"/>
                  </a:solidFill>
                  <a:latin typeface="Century Gothic"/>
                  <a:cs typeface="Century Gothic"/>
                </a:endParaRPr>
              </a:p>
              <a:p>
                <a:pPr marL="0" indent="0">
                  <a:buNone/>
                </a:pPr>
                <a:r>
                  <a:rPr lang="en-US" sz="1600" dirty="0" smtClean="0">
                    <a:solidFill>
                      <a:srgbClr val="595959"/>
                    </a:solidFill>
                    <a:latin typeface="Century Gothic"/>
                    <a:cs typeface="Century Gothic"/>
                  </a:rPr>
                  <a:t>	</a:t>
                </a:r>
                <a:r>
                  <a:rPr lang="en-US" sz="1600" b="1" dirty="0">
                    <a:solidFill>
                      <a:srgbClr val="595959"/>
                    </a:solidFill>
                    <a:cs typeface="Century Gothic"/>
                  </a:rPr>
                  <a:t>if</a:t>
                </a:r>
                <a:r>
                  <a:rPr lang="en-US" sz="1600" dirty="0">
                    <a:solidFill>
                      <a:srgbClr val="595959"/>
                    </a:solidFill>
                    <a:cs typeface="Century Gothic"/>
                  </a:rPr>
                  <a:t> </a:t>
                </a:r>
                <a14:m>
                  <m:oMath xmlns:m="http://schemas.openxmlformats.org/officeDocument/2006/math">
                    <m:d>
                      <m:dPr>
                        <m:ctrlPr>
                          <a:rPr lang="en-US" sz="1600" i="1">
                            <a:solidFill>
                              <a:srgbClr val="595959"/>
                            </a:solidFill>
                            <a:latin typeface="Cambria Math" charset="0"/>
                            <a:cs typeface="Century Gothic"/>
                          </a:rPr>
                        </m:ctrlPr>
                      </m:dPr>
                      <m:e>
                        <m:r>
                          <a:rPr lang="en-US" sz="1600" i="1">
                            <a:solidFill>
                              <a:srgbClr val="595959"/>
                            </a:solidFill>
                            <a:latin typeface="Cambria Math" charset="0"/>
                            <a:cs typeface="Century Gothic"/>
                          </a:rPr>
                          <m:t>𝑛</m:t>
                        </m:r>
                        <m:r>
                          <a:rPr lang="en-US" sz="1600" i="1">
                            <a:solidFill>
                              <a:srgbClr val="595959"/>
                            </a:solidFill>
                            <a:latin typeface="Cambria Math" charset="0"/>
                            <a:ea typeface="Cambria Math" charset="0"/>
                            <a:cs typeface="Cambria Math" charset="0"/>
                          </a:rPr>
                          <m:t>⊀</m:t>
                        </m:r>
                        <m:sSup>
                          <m:sSupPr>
                            <m:ctrlPr>
                              <a:rPr lang="en-US" sz="1600" i="1">
                                <a:solidFill>
                                  <a:srgbClr val="595959"/>
                                </a:solidFill>
                                <a:latin typeface="Cambria Math" charset="0"/>
                                <a:ea typeface="Cambria Math" charset="0"/>
                                <a:cs typeface="Cambria Math" charset="0"/>
                              </a:rPr>
                            </m:ctrlPr>
                          </m:sSupPr>
                          <m:e>
                            <m:r>
                              <a:rPr lang="en-US" sz="1600" i="1">
                                <a:solidFill>
                                  <a:srgbClr val="595959"/>
                                </a:solidFill>
                                <a:latin typeface="Cambria Math" charset="0"/>
                                <a:ea typeface="Cambria Math" charset="0"/>
                                <a:cs typeface="Cambria Math" charset="0"/>
                              </a:rPr>
                              <m:t>𝑛</m:t>
                            </m:r>
                          </m:e>
                          <m:sup>
                            <m:r>
                              <a:rPr lang="en-US" sz="1600" i="1">
                                <a:solidFill>
                                  <a:srgbClr val="595959"/>
                                </a:solidFill>
                                <a:latin typeface="Cambria Math" charset="0"/>
                                <a:ea typeface="Cambria Math" charset="0"/>
                                <a:cs typeface="Cambria Math" charset="0"/>
                              </a:rPr>
                              <m:t>′</m:t>
                            </m:r>
                          </m:sup>
                        </m:sSup>
                        <m:r>
                          <a:rPr lang="en-US" sz="1600" i="1">
                            <a:solidFill>
                              <a:srgbClr val="595959"/>
                            </a:solidFill>
                            <a:latin typeface="Cambria Math" charset="0"/>
                            <a:ea typeface="Cambria Math" charset="0"/>
                            <a:cs typeface="Cambria Math" charset="0"/>
                          </a:rPr>
                          <m:t> ∧</m:t>
                        </m:r>
                        <m:r>
                          <a:rPr lang="en-US" sz="1600" i="1">
                            <a:solidFill>
                              <a:srgbClr val="595959"/>
                            </a:solidFill>
                            <a:latin typeface="Cambria Math" charset="0"/>
                            <a:cs typeface="Century Gothic"/>
                          </a:rPr>
                          <m:t>𝑛</m:t>
                        </m:r>
                        <m:r>
                          <a:rPr lang="en-US" sz="1600" i="1">
                            <a:solidFill>
                              <a:srgbClr val="595959"/>
                            </a:solidFill>
                            <a:latin typeface="Cambria Math" charset="0"/>
                            <a:ea typeface="Cambria Math" charset="0"/>
                            <a:cs typeface="Cambria Math" charset="0"/>
                          </a:rPr>
                          <m:t>⊀</m:t>
                        </m:r>
                        <m:sSup>
                          <m:sSupPr>
                            <m:ctrlPr>
                              <a:rPr lang="en-US" sz="1600" i="1">
                                <a:solidFill>
                                  <a:srgbClr val="595959"/>
                                </a:solidFill>
                                <a:latin typeface="Cambria Math" charset="0"/>
                                <a:ea typeface="Cambria Math" charset="0"/>
                                <a:cs typeface="Cambria Math" charset="0"/>
                              </a:rPr>
                            </m:ctrlPr>
                          </m:sSupPr>
                          <m:e>
                            <m:r>
                              <a:rPr lang="en-US" sz="1600" i="1">
                                <a:solidFill>
                                  <a:srgbClr val="595959"/>
                                </a:solidFill>
                                <a:latin typeface="Cambria Math" charset="0"/>
                                <a:ea typeface="Cambria Math" charset="0"/>
                                <a:cs typeface="Cambria Math" charset="0"/>
                              </a:rPr>
                              <m:t>𝑛</m:t>
                            </m:r>
                          </m:e>
                          <m:sup>
                            <m:r>
                              <a:rPr lang="en-US" sz="1600" i="1">
                                <a:solidFill>
                                  <a:srgbClr val="595959"/>
                                </a:solidFill>
                                <a:latin typeface="Cambria Math" charset="0"/>
                                <a:ea typeface="Cambria Math" charset="0"/>
                                <a:cs typeface="Cambria Math" charset="0"/>
                              </a:rPr>
                              <m:t>′</m:t>
                            </m:r>
                          </m:sup>
                        </m:sSup>
                      </m:e>
                    </m:d>
                    <m:r>
                      <a:rPr lang="en-US" sz="1600" i="1">
                        <a:solidFill>
                          <a:srgbClr val="595959"/>
                        </a:solidFill>
                        <a:latin typeface="Cambria Math" charset="0"/>
                        <a:ea typeface="Cambria Math" charset="0"/>
                        <a:cs typeface="Cambria Math" charset="0"/>
                      </a:rPr>
                      <m:t> </m:t>
                    </m:r>
                  </m:oMath>
                </a14:m>
                <a:r>
                  <a:rPr lang="en-US" sz="1600" b="1" dirty="0">
                    <a:solidFill>
                      <a:srgbClr val="595959"/>
                    </a:solidFill>
                    <a:cs typeface="Century Gothic"/>
                  </a:rPr>
                  <a:t>then</a:t>
                </a: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bool </a:t>
                </a:r>
                <a14:m>
                  <m:oMath xmlns:m="http://schemas.openxmlformats.org/officeDocument/2006/math">
                    <m:r>
                      <a:rPr lang="en-US" sz="1600" i="1" dirty="0" smtClean="0">
                        <a:solidFill>
                          <a:srgbClr val="595959"/>
                        </a:solidFill>
                        <a:latin typeface="Cambria Math" charset="0"/>
                        <a:cs typeface="Century Gothic"/>
                      </a:rPr>
                      <m:t>𝑟𝑤</m:t>
                    </m:r>
                    <m:r>
                      <a:rPr lang="en-US" sz="1600" i="1" dirty="0">
                        <a:solidFill>
                          <a:srgbClr val="595959"/>
                        </a:solidFill>
                        <a:latin typeface="Cambria Math" charset="0"/>
                        <a:cs typeface="Century Gothic"/>
                      </a:rPr>
                      <m:t> </m:t>
                    </m:r>
                  </m:oMath>
                </a14:m>
                <a:r>
                  <a:rPr lang="en-US" sz="1600" dirty="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m:t>
                    </m:r>
                    <m:r>
                      <a:rPr lang="en-US" sz="1600" i="1" dirty="0" err="1" smtClean="0">
                        <a:solidFill>
                          <a:srgbClr val="595959"/>
                        </a:solidFill>
                        <a:latin typeface="Cambria Math" charset="0"/>
                        <a:cs typeface="Century Gothic"/>
                      </a:rPr>
                      <m:t>𝛿</m:t>
                    </m:r>
                    <m:r>
                      <a:rPr lang="en-US" sz="160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𝑛</m:t>
                    </m:r>
                    <m:r>
                      <a:rPr lang="en-US" sz="1600" i="1" dirty="0" smtClean="0">
                        <a:solidFill>
                          <a:srgbClr val="595959"/>
                        </a:solidFill>
                        <a:latin typeface="Cambria Math" charset="0"/>
                        <a:cs typeface="Century Gothic"/>
                      </a:rPr>
                      <m:t>) ∩ </m:t>
                    </m:r>
                    <m:r>
                      <a:rPr lang="en-US" sz="1600" i="1" dirty="0" err="1" smtClean="0">
                        <a:solidFill>
                          <a:srgbClr val="595959"/>
                        </a:solidFill>
                        <a:latin typeface="Cambria Math" charset="0"/>
                        <a:cs typeface="Century Gothic"/>
                      </a:rPr>
                      <m:t>𝜔</m:t>
                    </m:r>
                    <m:r>
                      <a:rPr lang="en-US" sz="160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𝑛</m:t>
                    </m:r>
                    <m:r>
                      <a:rPr lang="en-US" sz="1600" b="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 ≠ </m:t>
                    </m:r>
                    <m:r>
                      <a:rPr lang="en-US" sz="1600" i="1" dirty="0">
                        <a:solidFill>
                          <a:srgbClr val="595959"/>
                        </a:solidFill>
                        <a:latin typeface="Cambria Math" charset="0"/>
                        <a:cs typeface="Century Gothic"/>
                      </a:rPr>
                      <m:t>∅) </m:t>
                    </m:r>
                  </m:oMath>
                </a14:m>
                <a:endParaRPr lang="en-US" sz="1600" dirty="0">
                  <a:solidFill>
                    <a:srgbClr val="595959"/>
                  </a:solidFill>
                  <a:latin typeface="Century Gothic"/>
                  <a:cs typeface="Century Gothic"/>
                </a:endParaRP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bool </a:t>
                </a:r>
                <a14:m>
                  <m:oMath xmlns:m="http://schemas.openxmlformats.org/officeDocument/2006/math">
                    <m:r>
                      <a:rPr lang="en-US" sz="1600" i="1" dirty="0" smtClean="0">
                        <a:solidFill>
                          <a:srgbClr val="595959"/>
                        </a:solidFill>
                        <a:latin typeface="Cambria Math" charset="0"/>
                        <a:cs typeface="Century Gothic"/>
                      </a:rPr>
                      <m:t>𝑤𝑟</m:t>
                    </m:r>
                    <m:r>
                      <a:rPr lang="en-US" sz="1600" i="1" dirty="0">
                        <a:solidFill>
                          <a:srgbClr val="595959"/>
                        </a:solidFill>
                        <a:latin typeface="Cambria Math" charset="0"/>
                        <a:cs typeface="Century Gothic"/>
                      </a:rPr>
                      <m:t> </m:t>
                    </m:r>
                  </m:oMath>
                </a14:m>
                <a:r>
                  <a:rPr lang="en-US" sz="1600" dirty="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m:t>
                    </m:r>
                    <m:r>
                      <a:rPr lang="en-US" sz="1600" i="1" dirty="0" err="1" smtClean="0">
                        <a:solidFill>
                          <a:srgbClr val="595959"/>
                        </a:solidFill>
                        <a:latin typeface="Cambria Math" charset="0"/>
                        <a:cs typeface="Century Gothic"/>
                      </a:rPr>
                      <m:t>𝜔</m:t>
                    </m:r>
                    <m:r>
                      <a:rPr lang="en-US" sz="160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𝑛</m:t>
                    </m:r>
                    <m:r>
                      <a:rPr lang="en-US" sz="1600" i="1" dirty="0">
                        <a:solidFill>
                          <a:srgbClr val="595959"/>
                        </a:solidFill>
                        <a:latin typeface="Cambria Math" charset="0"/>
                        <a:cs typeface="Century Gothic"/>
                      </a:rPr>
                      <m:t>) ∩ </m:t>
                    </m:r>
                    <m:r>
                      <a:rPr lang="en-US" sz="1600" i="1" dirty="0" err="1">
                        <a:solidFill>
                          <a:srgbClr val="595959"/>
                        </a:solidFill>
                        <a:latin typeface="Cambria Math" charset="0"/>
                        <a:cs typeface="Century Gothic"/>
                      </a:rPr>
                      <m:t>𝛿</m:t>
                    </m:r>
                    <m:r>
                      <a:rPr lang="en-US" sz="1600" i="1" dirty="0">
                        <a:solidFill>
                          <a:srgbClr val="595959"/>
                        </a:solidFill>
                        <a:latin typeface="Cambria Math" charset="0"/>
                        <a:cs typeface="Century Gothic"/>
                      </a:rPr>
                      <m:t>(</m:t>
                    </m:r>
                    <m:r>
                      <a:rPr lang="en-US" sz="1600" i="1" dirty="0" smtClean="0">
                        <a:solidFill>
                          <a:srgbClr val="595959"/>
                        </a:solidFill>
                        <a:latin typeface="Cambria Math" charset="0"/>
                        <a:cs typeface="Century Gothic"/>
                      </a:rPr>
                      <m:t>𝑛</m:t>
                    </m:r>
                    <m:r>
                      <a:rPr lang="en-US" sz="1600" b="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 </m:t>
                    </m:r>
                    <m:r>
                      <a:rPr lang="en-US" sz="1600" i="1" dirty="0">
                        <a:solidFill>
                          <a:srgbClr val="595959"/>
                        </a:solidFill>
                        <a:latin typeface="Cambria Math" charset="0"/>
                        <a:cs typeface="Century Gothic"/>
                      </a:rPr>
                      <m:t>≠</m:t>
                    </m:r>
                    <m:r>
                      <a:rPr lang="en-US" sz="1600" i="1" dirty="0" smtClean="0">
                        <a:solidFill>
                          <a:srgbClr val="595959"/>
                        </a:solidFill>
                        <a:latin typeface="Cambria Math" charset="0"/>
                        <a:cs typeface="Century Gothic"/>
                      </a:rPr>
                      <m:t> </m:t>
                    </m:r>
                    <m:r>
                      <a:rPr lang="en-US" sz="1600" i="1" dirty="0">
                        <a:solidFill>
                          <a:srgbClr val="595959"/>
                        </a:solidFill>
                        <a:latin typeface="Cambria Math" charset="0"/>
                        <a:cs typeface="Century Gothic"/>
                      </a:rPr>
                      <m:t>∅) </m:t>
                    </m:r>
                  </m:oMath>
                </a14:m>
                <a:endParaRPr lang="en-US" sz="1600" dirty="0">
                  <a:solidFill>
                    <a:srgbClr val="595959"/>
                  </a:solidFill>
                  <a:latin typeface="Century Gothic"/>
                  <a:cs typeface="Century Gothic"/>
                </a:endParaRP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bool </a:t>
                </a:r>
                <a14:m>
                  <m:oMath xmlns:m="http://schemas.openxmlformats.org/officeDocument/2006/math">
                    <m:r>
                      <a:rPr lang="en-US" sz="1600" i="1" dirty="0" smtClean="0">
                        <a:solidFill>
                          <a:srgbClr val="595959"/>
                        </a:solidFill>
                        <a:latin typeface="Cambria Math" charset="0"/>
                        <a:cs typeface="Century Gothic"/>
                      </a:rPr>
                      <m:t>𝑤𝑤</m:t>
                    </m:r>
                    <m:r>
                      <a:rPr lang="en-US" sz="1600" i="1" dirty="0">
                        <a:solidFill>
                          <a:srgbClr val="595959"/>
                        </a:solidFill>
                        <a:latin typeface="Cambria Math" charset="0"/>
                        <a:cs typeface="Century Gothic"/>
                      </a:rPr>
                      <m:t> </m:t>
                    </m:r>
                  </m:oMath>
                </a14:m>
                <a:r>
                  <a:rPr lang="en-US" sz="1600" dirty="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m:t>
                    </m:r>
                    <m:r>
                      <a:rPr lang="en-US" sz="1600" i="1" dirty="0" err="1">
                        <a:solidFill>
                          <a:srgbClr val="595959"/>
                        </a:solidFill>
                        <a:latin typeface="Cambria Math" charset="0"/>
                        <a:cs typeface="Century Gothic"/>
                      </a:rPr>
                      <m:t>𝜔</m:t>
                    </m:r>
                    <m:r>
                      <a:rPr lang="en-US" sz="1600" i="1" dirty="0">
                        <a:solidFill>
                          <a:srgbClr val="595959"/>
                        </a:solidFill>
                        <a:latin typeface="Cambria Math" charset="0"/>
                        <a:cs typeface="Century Gothic"/>
                      </a:rPr>
                      <m:t>(</m:t>
                    </m:r>
                    <m:r>
                      <a:rPr lang="en-US" sz="1600" i="1" dirty="0">
                        <a:solidFill>
                          <a:srgbClr val="595959"/>
                        </a:solidFill>
                        <a:latin typeface="Cambria Math" charset="0"/>
                        <a:cs typeface="Century Gothic"/>
                      </a:rPr>
                      <m:t>𝑛</m:t>
                    </m:r>
                    <m:r>
                      <a:rPr lang="en-US" sz="1600" i="1" dirty="0">
                        <a:solidFill>
                          <a:srgbClr val="595959"/>
                        </a:solidFill>
                        <a:latin typeface="Cambria Math" charset="0"/>
                        <a:cs typeface="Century Gothic"/>
                      </a:rPr>
                      <m:t>) ∩ </m:t>
                    </m:r>
                    <m:r>
                      <a:rPr lang="en-US" sz="1600" i="1" dirty="0" err="1">
                        <a:solidFill>
                          <a:srgbClr val="595959"/>
                        </a:solidFill>
                        <a:latin typeface="Cambria Math" charset="0"/>
                        <a:cs typeface="Century Gothic"/>
                      </a:rPr>
                      <m:t>𝜔</m:t>
                    </m:r>
                    <m:r>
                      <a:rPr lang="en-US" sz="1600" i="1" dirty="0">
                        <a:solidFill>
                          <a:srgbClr val="595959"/>
                        </a:solidFill>
                        <a:latin typeface="Cambria Math" charset="0"/>
                        <a:cs typeface="Century Gothic"/>
                      </a:rPr>
                      <m:t>(</m:t>
                    </m:r>
                    <m:r>
                      <a:rPr lang="en-US" sz="1600" i="1" dirty="0" smtClean="0">
                        <a:solidFill>
                          <a:srgbClr val="595959"/>
                        </a:solidFill>
                        <a:latin typeface="Cambria Math" charset="0"/>
                        <a:cs typeface="Century Gothic"/>
                      </a:rPr>
                      <m:t>𝑛</m:t>
                    </m:r>
                    <m:r>
                      <a:rPr lang="en-US" sz="1600" b="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 </m:t>
                    </m:r>
                    <m:r>
                      <a:rPr lang="en-US" sz="1600" i="1" dirty="0">
                        <a:solidFill>
                          <a:srgbClr val="595959"/>
                        </a:solidFill>
                        <a:latin typeface="Cambria Math" charset="0"/>
                        <a:cs typeface="Century Gothic"/>
                      </a:rPr>
                      <m:t>≠</m:t>
                    </m:r>
                    <m:r>
                      <a:rPr lang="en-US" sz="1600" i="1" dirty="0" smtClean="0">
                        <a:solidFill>
                          <a:srgbClr val="595959"/>
                        </a:solidFill>
                        <a:latin typeface="Cambria Math" charset="0"/>
                        <a:cs typeface="Century Gothic"/>
                      </a:rPr>
                      <m:t> </m:t>
                    </m:r>
                    <m:r>
                      <a:rPr lang="en-US" sz="1600" i="1" dirty="0">
                        <a:solidFill>
                          <a:srgbClr val="595959"/>
                        </a:solidFill>
                        <a:latin typeface="Cambria Math" charset="0"/>
                        <a:cs typeface="Century Gothic"/>
                      </a:rPr>
                      <m:t>∅)</m:t>
                    </m:r>
                  </m:oMath>
                </a14:m>
                <a:r>
                  <a:rPr lang="en-US" sz="1600" dirty="0">
                    <a:solidFill>
                      <a:srgbClr val="595959"/>
                    </a:solidFill>
                    <a:latin typeface="Century Gothic"/>
                    <a:cs typeface="Century Gothic"/>
                  </a:rPr>
                  <a:t> </a:t>
                </a:r>
                <a:endParaRPr lang="en-US" sz="1600" dirty="0" smtClean="0">
                  <a:solidFill>
                    <a:srgbClr val="595959"/>
                  </a:solidFill>
                  <a:latin typeface="Century Gothic"/>
                  <a:cs typeface="Century Gothic"/>
                </a:endParaRP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r>
                  <a:rPr lang="en-US" sz="1600" b="1" dirty="0" smtClean="0">
                    <a:solidFill>
                      <a:srgbClr val="595959"/>
                    </a:solidFill>
                    <a:latin typeface="Century Gothic"/>
                    <a:cs typeface="Century Gothic"/>
                  </a:rPr>
                  <a:t>if</a:t>
                </a:r>
                <a:r>
                  <a:rPr lang="en-US" sz="1600" dirty="0" smtClean="0">
                    <a:solidFill>
                      <a:srgbClr val="595959"/>
                    </a:solidFill>
                    <a:latin typeface="Century Gothic"/>
                    <a:cs typeface="Century Gothic"/>
                  </a:rPr>
                  <a:t> </a:t>
                </a:r>
                <a14:m>
                  <m:oMath xmlns:m="http://schemas.openxmlformats.org/officeDocument/2006/math">
                    <m:d>
                      <m:dPr>
                        <m:ctrlPr>
                          <a:rPr lang="en-US" sz="1600" b="0" i="1" smtClean="0">
                            <a:solidFill>
                              <a:srgbClr val="595959"/>
                            </a:solidFill>
                            <a:latin typeface="Cambria Math" charset="0"/>
                            <a:cs typeface="Century Gothic"/>
                          </a:rPr>
                        </m:ctrlPr>
                      </m:dPr>
                      <m:e>
                        <m:r>
                          <a:rPr lang="en-US" sz="1600" b="0" i="1" smtClean="0">
                            <a:solidFill>
                              <a:srgbClr val="595959"/>
                            </a:solidFill>
                            <a:latin typeface="Cambria Math" charset="0"/>
                            <a:cs typeface="Century Gothic"/>
                          </a:rPr>
                          <m:t>𝑟𝑤</m:t>
                        </m:r>
                        <m:r>
                          <a:rPr lang="en-US" sz="1600" b="0" i="1" smtClean="0">
                            <a:solidFill>
                              <a:srgbClr val="595959"/>
                            </a:solidFill>
                            <a:latin typeface="Cambria Math" charset="0"/>
                            <a:cs typeface="Century Gothic"/>
                          </a:rPr>
                          <m:t> ∨</m:t>
                        </m:r>
                        <m:r>
                          <a:rPr lang="en-US" sz="1600" b="0" i="1" smtClean="0">
                            <a:solidFill>
                              <a:srgbClr val="595959"/>
                            </a:solidFill>
                            <a:latin typeface="Cambria Math" charset="0"/>
                            <a:ea typeface="Cambria Math" charset="0"/>
                            <a:cs typeface="Cambria Math" charset="0"/>
                          </a:rPr>
                          <m:t>𝑤𝑟</m:t>
                        </m:r>
                        <m:r>
                          <a:rPr lang="en-US" sz="1600" i="1">
                            <a:solidFill>
                              <a:srgbClr val="595959"/>
                            </a:solidFill>
                            <a:latin typeface="Cambria Math" charset="0"/>
                            <a:ea typeface="Cambria Math" charset="0"/>
                            <a:cs typeface="Cambria Math" charset="0"/>
                          </a:rPr>
                          <m:t>∨</m:t>
                        </m:r>
                        <m:r>
                          <a:rPr lang="en-US" sz="1600" i="1">
                            <a:solidFill>
                              <a:srgbClr val="595959"/>
                            </a:solidFill>
                            <a:latin typeface="Cambria Math" charset="0"/>
                            <a:ea typeface="Cambria Math" charset="0"/>
                            <a:cs typeface="Cambria Math" charset="0"/>
                          </a:rPr>
                          <m:t>𝑤𝑤</m:t>
                        </m:r>
                      </m:e>
                    </m:d>
                    <m:r>
                      <a:rPr lang="en-US" sz="1600" b="0" i="1" smtClean="0">
                        <a:solidFill>
                          <a:srgbClr val="595959"/>
                        </a:solidFill>
                        <a:latin typeface="Cambria Math" charset="0"/>
                        <a:ea typeface="Cambria Math" charset="0"/>
                        <a:cs typeface="Century Gothic"/>
                      </a:rPr>
                      <m:t> </m:t>
                    </m:r>
                  </m:oMath>
                </a14:m>
                <a:r>
                  <a:rPr lang="en-US" sz="1600" b="1" dirty="0" smtClean="0">
                    <a:solidFill>
                      <a:srgbClr val="595959"/>
                    </a:solidFill>
                    <a:latin typeface="Century Gothic"/>
                    <a:cs typeface="Century Gothic"/>
                  </a:rPr>
                  <a:t>then </a:t>
                </a:r>
                <a:endParaRPr lang="en-US" sz="1600" b="1" dirty="0">
                  <a:solidFill>
                    <a:srgbClr val="595959"/>
                  </a:solidFill>
                  <a:latin typeface="Century Gothic"/>
                  <a:cs typeface="Century Gothic"/>
                </a:endParaRP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Report </a:t>
                </a:r>
                <a:r>
                  <a:rPr lang="en-US" sz="1600" dirty="0">
                    <a:solidFill>
                      <a:srgbClr val="595959"/>
                    </a:solidFill>
                    <a:latin typeface="Century Gothic"/>
                    <a:cs typeface="Century Gothic"/>
                  </a:rPr>
                  <a:t>Data Race and Exit </a:t>
                </a: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r>
                  <a:rPr lang="en-US" sz="1600" b="1" dirty="0" smtClean="0">
                    <a:solidFill>
                      <a:srgbClr val="595959"/>
                    </a:solidFill>
                    <a:latin typeface="Century Gothic"/>
                    <a:cs typeface="Century Gothic"/>
                  </a:rPr>
                  <a:t>end </a:t>
                </a:r>
                <a:r>
                  <a:rPr lang="en-US" sz="1600" b="1" dirty="0">
                    <a:solidFill>
                      <a:srgbClr val="595959"/>
                    </a:solidFill>
                    <a:latin typeface="Century Gothic"/>
                    <a:cs typeface="Century Gothic"/>
                  </a:rPr>
                  <a:t>if </a:t>
                </a:r>
              </a:p>
              <a:p>
                <a:pPr marL="0" indent="0">
                  <a:buNone/>
                </a:pPr>
                <a:r>
                  <a:rPr lang="en-US" sz="1600" dirty="0">
                    <a:solidFill>
                      <a:srgbClr val="595959"/>
                    </a:solidFill>
                    <a:latin typeface="Century Gothic"/>
                    <a:cs typeface="Century Gothic"/>
                  </a:rPr>
                  <a:t>	</a:t>
                </a:r>
                <a:r>
                  <a:rPr lang="en-US" sz="1600" b="1" dirty="0">
                    <a:solidFill>
                      <a:srgbClr val="595959"/>
                    </a:solidFill>
                    <a:latin typeface="Century Gothic"/>
                    <a:cs typeface="Century Gothic"/>
                  </a:rPr>
                  <a:t>end if </a:t>
                </a: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r>
                  <a:rPr lang="en-US" sz="1600" b="1" dirty="0" smtClean="0">
                    <a:solidFill>
                      <a:srgbClr val="595959"/>
                    </a:solidFill>
                    <a:latin typeface="Century Gothic"/>
                    <a:cs typeface="Century Gothic"/>
                  </a:rPr>
                  <a:t>end </a:t>
                </a:r>
                <a:r>
                  <a:rPr lang="en-US" sz="1600" b="1" dirty="0">
                    <a:solidFill>
                      <a:srgbClr val="595959"/>
                    </a:solidFill>
                    <a:latin typeface="Century Gothic"/>
                    <a:cs typeface="Century Gothic"/>
                  </a:rPr>
                  <a:t>for </a:t>
                </a: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r>
                  <a:rPr lang="en-US" sz="1600" b="1" dirty="0" smtClean="0">
                    <a:solidFill>
                      <a:srgbClr val="595959"/>
                    </a:solidFill>
                    <a:latin typeface="Century Gothic"/>
                    <a:cs typeface="Century Gothic"/>
                  </a:rPr>
                  <a:t>end </a:t>
                </a:r>
                <a:r>
                  <a:rPr lang="en-US" sz="1600" b="1" dirty="0">
                    <a:solidFill>
                      <a:srgbClr val="595959"/>
                    </a:solidFill>
                    <a:latin typeface="Century Gothic"/>
                    <a:cs typeface="Century Gothic"/>
                  </a:rPr>
                  <a:t>for </a:t>
                </a:r>
                <a:endParaRPr lang="en-US" sz="1600" b="1" dirty="0" smtClean="0">
                  <a:solidFill>
                    <a:srgbClr val="595959"/>
                  </a:solidFill>
                  <a:latin typeface="Century Gothic"/>
                  <a:cs typeface="Century Gothic"/>
                </a:endParaRPr>
              </a:p>
              <a:p>
                <a:pPr marL="0" indent="0">
                  <a:buNone/>
                </a:pPr>
                <a:r>
                  <a:rPr lang="en-US" sz="1600" b="1" dirty="0" smtClean="0">
                    <a:solidFill>
                      <a:srgbClr val="595959"/>
                    </a:solidFill>
                    <a:latin typeface="Century Gothic"/>
                    <a:cs typeface="Century Gothic"/>
                  </a:rPr>
                  <a:t>end </a:t>
                </a:r>
                <a:r>
                  <a:rPr lang="en-US" sz="1600" b="1" dirty="0">
                    <a:solidFill>
                      <a:srgbClr val="595959"/>
                    </a:solidFill>
                    <a:latin typeface="Century Gothic"/>
                    <a:cs typeface="Century Gothic"/>
                  </a:rPr>
                  <a:t>function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4693534" cy="5121275"/>
              </a:xfrm>
              <a:blipFill rotWithShape="0">
                <a:blip r:embed="rId2"/>
                <a:stretch>
                  <a:fillRect l="-649" t="-5714" r="-51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A9B540C-44DA-4F69-89C9-7C84606640D3}" type="slidenum">
              <a:rPr lang="en-US" smtClean="0"/>
              <a:pPr/>
              <a:t>28</a:t>
            </a:fld>
            <a:endParaRPr lang="en-US"/>
          </a:p>
        </p:txBody>
      </p:sp>
      <mc:AlternateContent xmlns:mc="http://schemas.openxmlformats.org/markup-compatibility/2006" xmlns:a14="http://schemas.microsoft.com/office/drawing/2010/main">
        <mc:Choice Requires="a14">
          <p:sp>
            <p:nvSpPr>
              <p:cNvPr id="5" name="Oval 4"/>
              <p:cNvSpPr/>
              <p:nvPr/>
            </p:nvSpPr>
            <p:spPr>
              <a:xfrm>
                <a:off x="6457653" y="1600200"/>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smtClean="0"/>
                  <a:t>0</a:t>
                </a:r>
              </a:p>
              <a:p>
                <a:pPr algn="ctr"/>
                <a14:m>
                  <m:oMath xmlns:m="http://schemas.openxmlformats.org/officeDocument/2006/math">
                    <m:r>
                      <a:rPr lang="en-US" sz="1200" i="1">
                        <a:latin typeface="Cambria Math" charset="0"/>
                        <a:ea typeface="Cambria Math" charset="0"/>
                        <a:cs typeface="Cambria Math" charset="0"/>
                      </a:rPr>
                      <m:t>𝜔</m:t>
                    </m:r>
                  </m:oMath>
                </a14:m>
                <a:r>
                  <a:rPr lang="en-US" sz="1200" dirty="0"/>
                  <a:t>={r</a:t>
                </a:r>
                <a:r>
                  <a:rPr lang="en-US" sz="1200" baseline="-25000" dirty="0"/>
                  <a:t>1</a:t>
                </a:r>
                <a:r>
                  <a:rPr lang="en-US" sz="1200" dirty="0" smtClean="0"/>
                  <a:t>}</a:t>
                </a:r>
                <a:endParaRPr lang="en-US" sz="1200" baseline="-25000" dirty="0"/>
              </a:p>
            </p:txBody>
          </p:sp>
        </mc:Choice>
        <mc:Fallback xmlns="">
          <p:sp>
            <p:nvSpPr>
              <p:cNvPr id="5" name="Oval 4"/>
              <p:cNvSpPr>
                <a:spLocks noRot="1" noChangeAspect="1" noMove="1" noResize="1" noEditPoints="1" noAdjustHandles="1" noChangeArrowheads="1" noChangeShapeType="1" noTextEdit="1"/>
              </p:cNvSpPr>
              <p:nvPr/>
            </p:nvSpPr>
            <p:spPr>
              <a:xfrm>
                <a:off x="6457653" y="1600200"/>
                <a:ext cx="852566" cy="664123"/>
              </a:xfrm>
              <a:prstGeom prst="ellipse">
                <a:avLst/>
              </a:prstGeom>
              <a:blipFill rotWithShape="0">
                <a:blip r:embed="rId3"/>
                <a:stretch>
                  <a:fillRect/>
                </a:stretch>
              </a:blipFill>
            </p:spPr>
            <p:txBody>
              <a:bodyPr/>
              <a:lstStyle/>
              <a:p>
                <a:r>
                  <a:rPr lang="en-US">
                    <a:noFill/>
                  </a:rPr>
                  <a:t> </a:t>
                </a:r>
              </a:p>
            </p:txBody>
          </p:sp>
        </mc:Fallback>
      </mc:AlternateContent>
      <p:sp>
        <p:nvSpPr>
          <p:cNvPr id="6" name="Oval 5"/>
          <p:cNvSpPr/>
          <p:nvPr/>
        </p:nvSpPr>
        <p:spPr>
          <a:xfrm>
            <a:off x="6457321" y="2411451"/>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n</a:t>
            </a:r>
            <a:r>
              <a:rPr lang="en-US" sz="1200" baseline="-25000" dirty="0" smtClean="0"/>
              <a:t>0</a:t>
            </a:r>
            <a:r>
              <a:rPr lang="en-US" sz="1200" dirty="0" smtClean="0"/>
              <a:t>’</a:t>
            </a:r>
            <a:endParaRPr lang="en-US" sz="1200" dirty="0"/>
          </a:p>
        </p:txBody>
      </p:sp>
      <p:sp>
        <p:nvSpPr>
          <p:cNvPr id="7" name="Oval 6"/>
          <p:cNvSpPr/>
          <p:nvPr/>
        </p:nvSpPr>
        <p:spPr>
          <a:xfrm>
            <a:off x="6457321" y="3277304"/>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n</a:t>
            </a:r>
            <a:r>
              <a:rPr lang="en-US" sz="1200" baseline="-25000" dirty="0" smtClean="0"/>
              <a:t>0</a:t>
            </a:r>
            <a:r>
              <a:rPr lang="en-US" sz="1200" dirty="0" smtClean="0"/>
              <a:t>’’</a:t>
            </a:r>
          </a:p>
        </p:txBody>
      </p:sp>
      <p:cxnSp>
        <p:nvCxnSpPr>
          <p:cNvPr id="8" name="Straight Arrow Connector 7"/>
          <p:cNvCxnSpPr/>
          <p:nvPr/>
        </p:nvCxnSpPr>
        <p:spPr>
          <a:xfrm>
            <a:off x="6883604" y="3941427"/>
            <a:ext cx="0" cy="3681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H="1">
            <a:off x="6007952" y="2743513"/>
            <a:ext cx="449369" cy="623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6007952" y="3836119"/>
            <a:ext cx="574224" cy="5706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Oval 10"/>
          <p:cNvSpPr/>
          <p:nvPr/>
        </p:nvSpPr>
        <p:spPr>
          <a:xfrm>
            <a:off x="6457321" y="4309533"/>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r</a:t>
            </a:r>
            <a:r>
              <a:rPr lang="en-US" sz="1200" baseline="-25000" dirty="0" smtClean="0"/>
              <a:t>1</a:t>
            </a:r>
            <a:endParaRPr lang="en-US" sz="1200" dirty="0" smtClean="0"/>
          </a:p>
        </p:txBody>
      </p:sp>
      <p:cxnSp>
        <p:nvCxnSpPr>
          <p:cNvPr id="12" name="Straight Arrow Connector 11"/>
          <p:cNvCxnSpPr/>
          <p:nvPr/>
        </p:nvCxnSpPr>
        <p:spPr>
          <a:xfrm flipH="1">
            <a:off x="6883604" y="2264323"/>
            <a:ext cx="332" cy="147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6883604" y="3075574"/>
            <a:ext cx="0" cy="2017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6883604" y="4973656"/>
            <a:ext cx="1810" cy="274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Oval 14"/>
          <p:cNvSpPr/>
          <p:nvPr/>
        </p:nvSpPr>
        <p:spPr>
          <a:xfrm>
            <a:off x="6459131" y="5248100"/>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r</a:t>
            </a:r>
            <a:r>
              <a:rPr lang="en-US" sz="1200" baseline="-25000" dirty="0" smtClean="0"/>
              <a:t>1</a:t>
            </a:r>
            <a:r>
              <a:rPr lang="en-US" sz="1200" dirty="0" smtClean="0"/>
              <a:t>’</a:t>
            </a:r>
          </a:p>
        </p:txBody>
      </p:sp>
      <mc:AlternateContent xmlns:mc="http://schemas.openxmlformats.org/markup-compatibility/2006" xmlns:a14="http://schemas.microsoft.com/office/drawing/2010/main">
        <mc:Choice Requires="a14">
          <p:sp>
            <p:nvSpPr>
              <p:cNvPr id="16" name="Oval 15"/>
              <p:cNvSpPr/>
              <p:nvPr/>
            </p:nvSpPr>
            <p:spPr>
              <a:xfrm>
                <a:off x="5280241" y="3269255"/>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smtClean="0"/>
                  <a:t>2</a:t>
                </a:r>
              </a:p>
              <a:p>
                <a:pPr algn="ctr"/>
                <a14:m>
                  <m:oMath xmlns:m="http://schemas.openxmlformats.org/officeDocument/2006/math">
                    <m:r>
                      <a:rPr lang="en-US" sz="1200" i="1">
                        <a:latin typeface="Cambria Math" charset="0"/>
                        <a:ea typeface="Cambria Math" charset="0"/>
                        <a:cs typeface="Cambria Math" charset="0"/>
                      </a:rPr>
                      <m:t>𝛿</m:t>
                    </m:r>
                  </m:oMath>
                </a14:m>
                <a:r>
                  <a:rPr lang="en-US" sz="1200" dirty="0"/>
                  <a:t>={r</a:t>
                </a:r>
                <a:r>
                  <a:rPr lang="en-US" sz="1200" baseline="-25000" dirty="0"/>
                  <a:t>1</a:t>
                </a:r>
                <a:r>
                  <a:rPr lang="en-US" sz="1200" dirty="0" smtClean="0"/>
                  <a:t>}</a:t>
                </a:r>
                <a:endParaRPr lang="en-US" sz="1200" baseline="-25000" dirty="0" smtClean="0"/>
              </a:p>
              <a:p>
                <a:pPr algn="ctr"/>
                <a14:m>
                  <m:oMath xmlns:m="http://schemas.openxmlformats.org/officeDocument/2006/math">
                    <m:r>
                      <a:rPr lang="en-US" sz="1200" i="1">
                        <a:latin typeface="Cambria Math" charset="0"/>
                        <a:ea typeface="Cambria Math" charset="0"/>
                        <a:cs typeface="Cambria Math" charset="0"/>
                      </a:rPr>
                      <m:t>𝜔</m:t>
                    </m:r>
                  </m:oMath>
                </a14:m>
                <a:r>
                  <a:rPr lang="en-US" sz="1200" dirty="0"/>
                  <a:t>={r</a:t>
                </a:r>
                <a:r>
                  <a:rPr lang="en-US" sz="1200" baseline="-25000" dirty="0"/>
                  <a:t>1</a:t>
                </a:r>
                <a:r>
                  <a:rPr lang="en-US" sz="1200" dirty="0"/>
                  <a:t>}</a:t>
                </a:r>
                <a:endParaRPr lang="en-US" sz="1200" baseline="-25000" dirty="0"/>
              </a:p>
            </p:txBody>
          </p:sp>
        </mc:Choice>
        <mc:Fallback xmlns="">
          <p:sp>
            <p:nvSpPr>
              <p:cNvPr id="16" name="Oval 15"/>
              <p:cNvSpPr>
                <a:spLocks noRot="1" noChangeAspect="1" noMove="1" noResize="1" noEditPoints="1" noAdjustHandles="1" noChangeArrowheads="1" noChangeShapeType="1" noTextEdit="1"/>
              </p:cNvSpPr>
              <p:nvPr/>
            </p:nvSpPr>
            <p:spPr>
              <a:xfrm>
                <a:off x="5280241" y="3269255"/>
                <a:ext cx="852566" cy="664123"/>
              </a:xfrm>
              <a:prstGeom prst="ellipse">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p:cNvSpPr/>
              <p:nvPr/>
            </p:nvSpPr>
            <p:spPr>
              <a:xfrm>
                <a:off x="7690712" y="2411451"/>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smtClean="0"/>
                  <a:t>1</a:t>
                </a:r>
              </a:p>
              <a:p>
                <a:pPr algn="ctr"/>
                <a14:m>
                  <m:oMath xmlns:m="http://schemas.openxmlformats.org/officeDocument/2006/math">
                    <m:r>
                      <a:rPr lang="en-US" sz="1200" i="1">
                        <a:latin typeface="Cambria Math" charset="0"/>
                        <a:ea typeface="Cambria Math" charset="0"/>
                        <a:cs typeface="Cambria Math" charset="0"/>
                      </a:rPr>
                      <m:t>𝛿</m:t>
                    </m:r>
                  </m:oMath>
                </a14:m>
                <a:r>
                  <a:rPr lang="en-US" sz="1200" dirty="0"/>
                  <a:t>={r</a:t>
                </a:r>
                <a:r>
                  <a:rPr lang="en-US" sz="1200" baseline="-25000" dirty="0"/>
                  <a:t>1</a:t>
                </a:r>
                <a:r>
                  <a:rPr lang="en-US" sz="1200" dirty="0" smtClean="0"/>
                  <a:t>}</a:t>
                </a:r>
                <a:endParaRPr lang="en-US" sz="1200" baseline="-25000" dirty="0" smtClean="0"/>
              </a:p>
              <a:p>
                <a:pPr algn="ctr"/>
                <a14:m>
                  <m:oMath xmlns:m="http://schemas.openxmlformats.org/officeDocument/2006/math">
                    <m:r>
                      <a:rPr lang="en-US" sz="1200" i="1" smtClean="0">
                        <a:latin typeface="Cambria Math" charset="0"/>
                        <a:ea typeface="Cambria Math" charset="0"/>
                        <a:cs typeface="Cambria Math" charset="0"/>
                      </a:rPr>
                      <m:t>𝜔</m:t>
                    </m:r>
                  </m:oMath>
                </a14:m>
                <a:r>
                  <a:rPr lang="en-US" sz="1200" dirty="0" smtClean="0"/>
                  <a:t>={</a:t>
                </a:r>
                <a:r>
                  <a:rPr lang="en-US" sz="1200" dirty="0"/>
                  <a:t>r</a:t>
                </a:r>
                <a:r>
                  <a:rPr lang="en-US" sz="1200" baseline="-25000" dirty="0"/>
                  <a:t>1</a:t>
                </a:r>
                <a:r>
                  <a:rPr lang="en-US" sz="1200" dirty="0"/>
                  <a:t>}</a:t>
                </a:r>
                <a:endParaRPr lang="en-US" sz="1200" baseline="-25000" dirty="0"/>
              </a:p>
            </p:txBody>
          </p:sp>
        </mc:Choice>
        <mc:Fallback xmlns="">
          <p:sp>
            <p:nvSpPr>
              <p:cNvPr id="17" name="Oval 16"/>
              <p:cNvSpPr>
                <a:spLocks noRot="1" noChangeAspect="1" noMove="1" noResize="1" noEditPoints="1" noAdjustHandles="1" noChangeArrowheads="1" noChangeShapeType="1" noTextEdit="1"/>
              </p:cNvSpPr>
              <p:nvPr/>
            </p:nvSpPr>
            <p:spPr>
              <a:xfrm>
                <a:off x="7690712" y="2411451"/>
                <a:ext cx="852566" cy="664123"/>
              </a:xfrm>
              <a:prstGeom prst="ellipse">
                <a:avLst/>
              </a:prstGeom>
              <a:blipFill rotWithShape="0">
                <a:blip r:embed="rId5"/>
                <a:stretch>
                  <a:fillRect/>
                </a:stretch>
              </a:blipFill>
            </p:spPr>
            <p:txBody>
              <a:bodyPr/>
              <a:lstStyle/>
              <a:p>
                <a:r>
                  <a:rPr lang="en-US">
                    <a:noFill/>
                  </a:rPr>
                  <a:t> </a:t>
                </a:r>
              </a:p>
            </p:txBody>
          </p:sp>
        </mc:Fallback>
      </mc:AlternateContent>
      <p:cxnSp>
        <p:nvCxnSpPr>
          <p:cNvPr id="18" name="Straight Arrow Connector 17"/>
          <p:cNvCxnSpPr/>
          <p:nvPr/>
        </p:nvCxnSpPr>
        <p:spPr>
          <a:xfrm>
            <a:off x="7185364" y="2167064"/>
            <a:ext cx="630203" cy="3416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H="1">
            <a:off x="7186842" y="3075574"/>
            <a:ext cx="930153" cy="22697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029785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Race </a:t>
            </a:r>
            <a:r>
              <a:rPr lang="en-US" dirty="0"/>
              <a:t>D</a:t>
            </a:r>
            <a:r>
              <a:rPr lang="en-US" dirty="0" smtClean="0"/>
              <a:t>etection </a:t>
            </a:r>
            <a:r>
              <a:rPr lang="en-US" dirty="0"/>
              <a:t>A</a:t>
            </a:r>
            <a:r>
              <a:rPr lang="en-US" dirty="0" smtClean="0"/>
              <a:t>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4693534" cy="5121275"/>
              </a:xfrm>
            </p:spPr>
            <p:txBody>
              <a:bodyPr>
                <a:noAutofit/>
              </a:bodyPr>
              <a:lstStyle/>
              <a:p>
                <a:pPr marL="0" indent="0">
                  <a:buNone/>
                </a:pPr>
                <a:r>
                  <a:rPr lang="en-US" sz="1600" b="1" dirty="0" smtClean="0">
                    <a:solidFill>
                      <a:srgbClr val="595959"/>
                    </a:solidFill>
                    <a:latin typeface="Century Gothic"/>
                    <a:cs typeface="Century Gothic"/>
                  </a:rPr>
                  <a:t>function</a:t>
                </a:r>
                <a:r>
                  <a:rPr lang="en-US" sz="1600" dirty="0" smtClean="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𝐷𝐸𝑇𝐸𝐶𝑇𝑅𝐴𝐶𝐸</m:t>
                    </m:r>
                    <m:r>
                      <a:rPr lang="en-US" sz="1600" i="1" dirty="0" smtClean="0">
                        <a:solidFill>
                          <a:srgbClr val="595959"/>
                        </a:solidFill>
                        <a:latin typeface="Cambria Math" charset="0"/>
                        <a:cs typeface="Century Gothic"/>
                      </a:rPr>
                      <m:t>(</m:t>
                    </m:r>
                    <m:r>
                      <a:rPr lang="en-US" sz="1600" i="1" dirty="0" err="1">
                        <a:solidFill>
                          <a:srgbClr val="595959"/>
                        </a:solidFill>
                        <a:latin typeface="Cambria Math" charset="0"/>
                        <a:cs typeface="Century Gothic"/>
                      </a:rPr>
                      <m:t>𝐶𝑜𝑚𝑝𝑢𝑡𝑎𝑡𝑖𝑜𝑛𝐺𝑟𝑎𝑝h</m:t>
                    </m:r>
                    <m:r>
                      <a:rPr lang="en-US" sz="1600" i="1" dirty="0">
                        <a:solidFill>
                          <a:srgbClr val="595959"/>
                        </a:solidFill>
                        <a:latin typeface="Cambria Math" charset="0"/>
                        <a:cs typeface="Century Gothic"/>
                      </a:rPr>
                      <m:t> </m:t>
                    </m:r>
                    <m:r>
                      <a:rPr lang="en-US" sz="1600" i="1" dirty="0" smtClean="0">
                        <a:solidFill>
                          <a:srgbClr val="595959"/>
                        </a:solidFill>
                        <a:latin typeface="Cambria Math" charset="0"/>
                        <a:cs typeface="Century Gothic"/>
                      </a:rPr>
                      <m:t>𝐺</m:t>
                    </m:r>
                    <m:r>
                      <a:rPr lang="en-US" sz="1600" i="1" dirty="0" smtClean="0">
                        <a:solidFill>
                          <a:srgbClr val="595959"/>
                        </a:solidFill>
                        <a:latin typeface="Cambria Math" charset="0"/>
                        <a:cs typeface="Century Gothic"/>
                      </a:rPr>
                      <m:t>)</m:t>
                    </m:r>
                  </m:oMath>
                </a14:m>
                <a:r>
                  <a:rPr lang="en-US" sz="1600" dirty="0" smtClean="0">
                    <a:solidFill>
                      <a:srgbClr val="595959"/>
                    </a:solidFill>
                    <a:latin typeface="Century Gothic"/>
                    <a:cs typeface="Century Gothic"/>
                  </a:rPr>
                  <a:t> </a:t>
                </a:r>
              </a:p>
              <a:p>
                <a:pPr marL="0" indent="0">
                  <a:buNone/>
                </a:pPr>
                <a:r>
                  <a:rPr lang="en-US" sz="1600" dirty="0" smtClean="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𝑁</m:t>
                    </m:r>
                    <m:r>
                      <a:rPr lang="en-US" sz="1600" i="1" dirty="0" smtClean="0">
                        <a:solidFill>
                          <a:srgbClr val="595959"/>
                        </a:solidFill>
                        <a:latin typeface="Cambria Math" charset="0"/>
                        <a:cs typeface="Century Gothic"/>
                      </a:rPr>
                      <m:t> </m:t>
                    </m:r>
                  </m:oMath>
                </a14:m>
                <a:r>
                  <a:rPr lang="en-US" sz="1600" dirty="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𝑇𝑜𝑝𝑜𝑙𝑜𝑔𝑖𝑐𝑎𝑙𝑙𝑦</m:t>
                    </m:r>
                    <m:r>
                      <a:rPr lang="en-US" sz="1600" i="1" dirty="0" smtClean="0">
                        <a:solidFill>
                          <a:srgbClr val="595959"/>
                        </a:solidFill>
                        <a:latin typeface="Cambria Math" charset="0"/>
                        <a:cs typeface="Century Gothic"/>
                      </a:rPr>
                      <m:t> </m:t>
                    </m:r>
                    <m:r>
                      <a:rPr lang="en-US" sz="1600" i="1" dirty="0" smtClean="0">
                        <a:solidFill>
                          <a:srgbClr val="595959"/>
                        </a:solidFill>
                        <a:latin typeface="Cambria Math" charset="0"/>
                        <a:cs typeface="Century Gothic"/>
                      </a:rPr>
                      <m:t>𝑜𝑟𝑑𝑒𝑟𝑒𝑑</m:t>
                    </m:r>
                    <m:r>
                      <a:rPr lang="en-US" sz="1600" i="1" dirty="0" smtClean="0">
                        <a:solidFill>
                          <a:srgbClr val="595959"/>
                        </a:solidFill>
                        <a:latin typeface="Cambria Math" charset="0"/>
                        <a:cs typeface="Century Gothic"/>
                      </a:rPr>
                      <m:t> </m:t>
                    </m:r>
                    <m:r>
                      <a:rPr lang="en-US" sz="1600" i="1" dirty="0" smtClean="0">
                        <a:solidFill>
                          <a:srgbClr val="595959"/>
                        </a:solidFill>
                        <a:latin typeface="Cambria Math" charset="0"/>
                        <a:cs typeface="Century Gothic"/>
                      </a:rPr>
                      <m:t>𝑛𝑜𝑑𝑒𝑠</m:t>
                    </m:r>
                    <m:r>
                      <a:rPr lang="en-US" sz="1600" i="1" dirty="0" smtClean="0">
                        <a:solidFill>
                          <a:srgbClr val="595959"/>
                        </a:solidFill>
                        <a:latin typeface="Cambria Math" charset="0"/>
                        <a:cs typeface="Century Gothic"/>
                      </a:rPr>
                      <m:t> </m:t>
                    </m:r>
                    <m:r>
                      <a:rPr lang="en-US" sz="1600" i="1" dirty="0" smtClean="0">
                        <a:solidFill>
                          <a:srgbClr val="595959"/>
                        </a:solidFill>
                        <a:latin typeface="Cambria Math" charset="0"/>
                        <a:cs typeface="Century Gothic"/>
                      </a:rPr>
                      <m:t>𝑖𝑛</m:t>
                    </m:r>
                    <m:r>
                      <a:rPr lang="en-US" sz="1600" i="1" dirty="0" smtClean="0">
                        <a:solidFill>
                          <a:srgbClr val="595959"/>
                        </a:solidFill>
                        <a:latin typeface="Cambria Math" charset="0"/>
                        <a:cs typeface="Century Gothic"/>
                      </a:rPr>
                      <m:t> </m:t>
                    </m:r>
                    <m:r>
                      <a:rPr lang="en-US" sz="1600" i="1" dirty="0" smtClean="0">
                        <a:solidFill>
                          <a:srgbClr val="595959"/>
                        </a:solidFill>
                        <a:latin typeface="Cambria Math" charset="0"/>
                        <a:cs typeface="Century Gothic"/>
                      </a:rPr>
                      <m:t>𝐺</m:t>
                    </m:r>
                  </m:oMath>
                </a14:m>
                <a:r>
                  <a:rPr lang="en-US" sz="1600" dirty="0">
                    <a:solidFill>
                      <a:srgbClr val="595959"/>
                    </a:solidFill>
                    <a:latin typeface="Century Gothic"/>
                    <a:cs typeface="Century Gothic"/>
                  </a:rPr>
                  <a:t/>
                </a:r>
                <a:br>
                  <a:rPr lang="en-US" sz="1600" dirty="0">
                    <a:solidFill>
                      <a:srgbClr val="595959"/>
                    </a:solidFill>
                    <a:latin typeface="Century Gothic"/>
                    <a:cs typeface="Century Gothic"/>
                  </a:rPr>
                </a:b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r>
                  <a:rPr lang="en-US" sz="1600" b="1" dirty="0" smtClean="0">
                    <a:solidFill>
                      <a:srgbClr val="595959"/>
                    </a:solidFill>
                    <a:latin typeface="Century Gothic"/>
                    <a:cs typeface="Century Gothic"/>
                  </a:rPr>
                  <a:t>for</a:t>
                </a:r>
                <a:r>
                  <a:rPr lang="en-US" sz="1600" dirty="0" smtClean="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𝑖</m:t>
                    </m:r>
                    <m:r>
                      <a:rPr lang="en-US" sz="1600" i="1" dirty="0">
                        <a:solidFill>
                          <a:srgbClr val="595959"/>
                        </a:solidFill>
                        <a:latin typeface="Cambria Math" charset="0"/>
                        <a:cs typeface="Century Gothic"/>
                      </a:rPr>
                      <m:t> </m:t>
                    </m:r>
                  </m:oMath>
                </a14:m>
                <a:r>
                  <a:rPr lang="en-US" sz="1600" dirty="0">
                    <a:solidFill>
                      <a:srgbClr val="595959"/>
                    </a:solidFill>
                    <a:latin typeface="Century Gothic"/>
                    <a:cs typeface="Century Gothic"/>
                  </a:rPr>
                  <a:t>in </a:t>
                </a:r>
                <a14:m>
                  <m:oMath xmlns:m="http://schemas.openxmlformats.org/officeDocument/2006/math">
                    <m:r>
                      <a:rPr lang="en-US" sz="1600" i="1" dirty="0" smtClean="0">
                        <a:solidFill>
                          <a:srgbClr val="595959"/>
                        </a:solidFill>
                        <a:latin typeface="Cambria Math" charset="0"/>
                        <a:cs typeface="Century Gothic"/>
                      </a:rPr>
                      <m:t>[1, |</m:t>
                    </m:r>
                    <m:r>
                      <a:rPr lang="en-US" sz="1600" i="1" dirty="0" smtClean="0">
                        <a:solidFill>
                          <a:srgbClr val="595959"/>
                        </a:solidFill>
                        <a:latin typeface="Cambria Math" charset="0"/>
                        <a:cs typeface="Century Gothic"/>
                      </a:rPr>
                      <m:t>𝑁</m:t>
                    </m:r>
                    <m:r>
                      <a:rPr lang="en-US" sz="1600" i="1" dirty="0" smtClean="0">
                        <a:solidFill>
                          <a:srgbClr val="595959"/>
                        </a:solidFill>
                        <a:latin typeface="Cambria Math" charset="0"/>
                        <a:cs typeface="Century Gothic"/>
                      </a:rPr>
                      <m:t>|] </m:t>
                    </m:r>
                  </m:oMath>
                </a14:m>
                <a:r>
                  <a:rPr lang="en-US" sz="1600" b="1" dirty="0">
                    <a:solidFill>
                      <a:srgbClr val="595959"/>
                    </a:solidFill>
                    <a:latin typeface="Century Gothic"/>
                    <a:cs typeface="Century Gothic"/>
                  </a:rPr>
                  <a:t>do </a:t>
                </a: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𝑛</m:t>
                    </m:r>
                    <m:r>
                      <a:rPr lang="en-US" sz="160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𝑁</m:t>
                    </m:r>
                    <m:r>
                      <a:rPr lang="en-US" sz="1600" i="1" dirty="0" smtClean="0">
                        <a:solidFill>
                          <a:srgbClr val="595959"/>
                        </a:solidFill>
                        <a:latin typeface="Cambria Math" charset="0"/>
                        <a:cs typeface="Century Gothic"/>
                      </a:rPr>
                      <m:t>[</m:t>
                    </m:r>
                    <m:r>
                      <a:rPr lang="en-US" sz="1600" i="1" dirty="0" err="1">
                        <a:solidFill>
                          <a:srgbClr val="595959"/>
                        </a:solidFill>
                        <a:latin typeface="Cambria Math" charset="0"/>
                        <a:cs typeface="Century Gothic"/>
                      </a:rPr>
                      <m:t>𝑖</m:t>
                    </m:r>
                    <m:r>
                      <a:rPr lang="en-US" sz="1600" i="1" dirty="0">
                        <a:solidFill>
                          <a:srgbClr val="595959"/>
                        </a:solidFill>
                        <a:latin typeface="Cambria Math" charset="0"/>
                        <a:cs typeface="Century Gothic"/>
                      </a:rPr>
                      <m:t>]</m:t>
                    </m:r>
                  </m:oMath>
                </a14:m>
                <a:r>
                  <a:rPr lang="en-US" sz="1600" dirty="0">
                    <a:solidFill>
                      <a:srgbClr val="595959"/>
                    </a:solidFill>
                    <a:latin typeface="Century Gothic"/>
                    <a:cs typeface="Century Gothic"/>
                  </a:rPr>
                  <a:t> </a:t>
                </a: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r>
                  <a:rPr lang="en-US" sz="1600" b="1" dirty="0" smtClean="0">
                    <a:solidFill>
                      <a:srgbClr val="595959"/>
                    </a:solidFill>
                    <a:latin typeface="Century Gothic"/>
                    <a:cs typeface="Century Gothic"/>
                  </a:rPr>
                  <a:t>for</a:t>
                </a:r>
                <a:r>
                  <a:rPr lang="en-US" sz="1600" dirty="0" smtClean="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𝑗</m:t>
                    </m:r>
                  </m:oMath>
                </a14:m>
                <a:r>
                  <a:rPr lang="en-US" sz="1600" dirty="0">
                    <a:solidFill>
                      <a:srgbClr val="595959"/>
                    </a:solidFill>
                    <a:latin typeface="Century Gothic"/>
                    <a:cs typeface="Century Gothic"/>
                  </a:rPr>
                  <a:t> in </a:t>
                </a:r>
                <a14:m>
                  <m:oMath xmlns:m="http://schemas.openxmlformats.org/officeDocument/2006/math">
                    <m:r>
                      <a:rPr lang="en-US" sz="160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𝑖</m:t>
                    </m:r>
                    <m:r>
                      <a:rPr lang="en-US" sz="1600" i="1" dirty="0" smtClean="0">
                        <a:solidFill>
                          <a:srgbClr val="595959"/>
                        </a:solidFill>
                        <a:latin typeface="Cambria Math" charset="0"/>
                        <a:cs typeface="Century Gothic"/>
                      </a:rPr>
                      <m:t>+1, |</m:t>
                    </m:r>
                    <m:r>
                      <a:rPr lang="en-US" sz="1600" i="1" dirty="0" smtClean="0">
                        <a:solidFill>
                          <a:srgbClr val="595959"/>
                        </a:solidFill>
                        <a:latin typeface="Cambria Math" charset="0"/>
                        <a:cs typeface="Century Gothic"/>
                      </a:rPr>
                      <m:t>𝑁</m:t>
                    </m:r>
                    <m:r>
                      <a:rPr lang="en-US" sz="1600" i="1" dirty="0" smtClean="0">
                        <a:solidFill>
                          <a:srgbClr val="595959"/>
                        </a:solidFill>
                        <a:latin typeface="Cambria Math" charset="0"/>
                        <a:cs typeface="Century Gothic"/>
                      </a:rPr>
                      <m:t>|] </m:t>
                    </m:r>
                  </m:oMath>
                </a14:m>
                <a:r>
                  <a:rPr lang="en-US" sz="1600" b="1" dirty="0">
                    <a:solidFill>
                      <a:srgbClr val="595959"/>
                    </a:solidFill>
                    <a:latin typeface="Century Gothic"/>
                    <a:cs typeface="Century Gothic"/>
                  </a:rPr>
                  <a:t>do</a:t>
                </a:r>
                <a:r>
                  <a:rPr lang="en-US" sz="1600" dirty="0">
                    <a:solidFill>
                      <a:srgbClr val="595959"/>
                    </a:solidFill>
                    <a:latin typeface="Century Gothic"/>
                    <a:cs typeface="Century Gothic"/>
                  </a:rPr>
                  <a:t/>
                </a:r>
                <a:br>
                  <a:rPr lang="en-US" sz="1600" dirty="0">
                    <a:solidFill>
                      <a:srgbClr val="595959"/>
                    </a:solidFill>
                    <a:latin typeface="Century Gothic"/>
                    <a:cs typeface="Century Gothic"/>
                  </a:rPr>
                </a:br>
                <a:r>
                  <a:rPr lang="en-US" sz="1600" dirty="0">
                    <a:solidFill>
                      <a:srgbClr val="595959"/>
                    </a:solidFill>
                    <a:latin typeface="Century Gothic"/>
                    <a:cs typeface="Century Gothic"/>
                  </a:rPr>
                  <a:t>	</a:t>
                </a:r>
                <a14:m>
                  <m:oMath xmlns:m="http://schemas.openxmlformats.org/officeDocument/2006/math">
                    <m:sSup>
                      <m:sSupPr>
                        <m:ctrlPr>
                          <a:rPr lang="en-US" sz="1600" b="0" i="1" dirty="0" smtClean="0">
                            <a:solidFill>
                              <a:srgbClr val="595959"/>
                            </a:solidFill>
                            <a:latin typeface="Cambria Math" charset="0"/>
                            <a:cs typeface="Century Gothic"/>
                          </a:rPr>
                        </m:ctrlPr>
                      </m:sSupPr>
                      <m:e>
                        <m:r>
                          <a:rPr lang="en-US" sz="1600" i="1" dirty="0" smtClean="0">
                            <a:solidFill>
                              <a:srgbClr val="595959"/>
                            </a:solidFill>
                            <a:latin typeface="Cambria Math" charset="0"/>
                            <a:cs typeface="Century Gothic"/>
                          </a:rPr>
                          <m:t>𝑛</m:t>
                        </m:r>
                      </m:e>
                      <m:sup>
                        <m:r>
                          <a:rPr lang="en-US" sz="1600" b="0" i="1" dirty="0" smtClean="0">
                            <a:solidFill>
                              <a:srgbClr val="595959"/>
                            </a:solidFill>
                            <a:latin typeface="Cambria Math" charset="0"/>
                            <a:cs typeface="Century Gothic"/>
                          </a:rPr>
                          <m:t>′</m:t>
                        </m:r>
                      </m:sup>
                    </m:sSup>
                    <m:r>
                      <a:rPr lang="en-US" sz="1600" i="1" dirty="0">
                        <a:solidFill>
                          <a:srgbClr val="595959"/>
                        </a:solidFill>
                        <a:latin typeface="Cambria Math" charset="0"/>
                        <a:cs typeface="Century Gothic"/>
                      </a:rPr>
                      <m:t>=</m:t>
                    </m:r>
                    <m:r>
                      <a:rPr lang="en-US" sz="1600" i="1" dirty="0">
                        <a:solidFill>
                          <a:srgbClr val="595959"/>
                        </a:solidFill>
                        <a:latin typeface="Cambria Math" charset="0"/>
                        <a:cs typeface="Century Gothic"/>
                      </a:rPr>
                      <m:t>𝑁</m:t>
                    </m:r>
                    <m:d>
                      <m:dPr>
                        <m:begChr m:val="["/>
                        <m:endChr m:val="]"/>
                        <m:ctrlPr>
                          <a:rPr lang="en-US" sz="1600" i="1" dirty="0">
                            <a:solidFill>
                              <a:srgbClr val="595959"/>
                            </a:solidFill>
                            <a:latin typeface="Cambria Math" charset="0"/>
                            <a:cs typeface="Century Gothic"/>
                          </a:rPr>
                        </m:ctrlPr>
                      </m:dPr>
                      <m:e>
                        <m:r>
                          <a:rPr lang="en-US" sz="1600" i="1" dirty="0">
                            <a:solidFill>
                              <a:srgbClr val="595959"/>
                            </a:solidFill>
                            <a:latin typeface="Cambria Math" charset="0"/>
                            <a:cs typeface="Century Gothic"/>
                          </a:rPr>
                          <m:t>𝑗</m:t>
                        </m:r>
                      </m:e>
                    </m:d>
                  </m:oMath>
                </a14:m>
                <a:endParaRPr lang="en-US" sz="1600" dirty="0" smtClean="0">
                  <a:solidFill>
                    <a:srgbClr val="595959"/>
                  </a:solidFill>
                  <a:latin typeface="Century Gothic"/>
                  <a:cs typeface="Century Gothic"/>
                </a:endParaRPr>
              </a:p>
              <a:p>
                <a:pPr marL="0" indent="0">
                  <a:buNone/>
                </a:pPr>
                <a:r>
                  <a:rPr lang="en-US" sz="1600" dirty="0" smtClean="0">
                    <a:solidFill>
                      <a:srgbClr val="595959"/>
                    </a:solidFill>
                    <a:latin typeface="Century Gothic"/>
                    <a:cs typeface="Century Gothic"/>
                  </a:rPr>
                  <a:t>	</a:t>
                </a:r>
                <a:r>
                  <a:rPr lang="en-US" sz="1600" b="1" dirty="0">
                    <a:solidFill>
                      <a:srgbClr val="595959"/>
                    </a:solidFill>
                    <a:cs typeface="Century Gothic"/>
                  </a:rPr>
                  <a:t>if</a:t>
                </a:r>
                <a:r>
                  <a:rPr lang="en-US" sz="1600" dirty="0">
                    <a:solidFill>
                      <a:srgbClr val="595959"/>
                    </a:solidFill>
                    <a:cs typeface="Century Gothic"/>
                  </a:rPr>
                  <a:t> </a:t>
                </a:r>
                <a14:m>
                  <m:oMath xmlns:m="http://schemas.openxmlformats.org/officeDocument/2006/math">
                    <m:d>
                      <m:dPr>
                        <m:ctrlPr>
                          <a:rPr lang="en-US" sz="1600" i="1">
                            <a:solidFill>
                              <a:srgbClr val="595959"/>
                            </a:solidFill>
                            <a:latin typeface="Cambria Math" charset="0"/>
                            <a:cs typeface="Century Gothic"/>
                          </a:rPr>
                        </m:ctrlPr>
                      </m:dPr>
                      <m:e>
                        <m:r>
                          <a:rPr lang="en-US" sz="1600" i="1">
                            <a:solidFill>
                              <a:srgbClr val="595959"/>
                            </a:solidFill>
                            <a:latin typeface="Cambria Math" charset="0"/>
                            <a:cs typeface="Century Gothic"/>
                          </a:rPr>
                          <m:t>𝑛</m:t>
                        </m:r>
                        <m:r>
                          <a:rPr lang="en-US" sz="1600" i="1">
                            <a:solidFill>
                              <a:srgbClr val="595959"/>
                            </a:solidFill>
                            <a:latin typeface="Cambria Math" charset="0"/>
                            <a:ea typeface="Cambria Math" charset="0"/>
                            <a:cs typeface="Cambria Math" charset="0"/>
                          </a:rPr>
                          <m:t>⊀</m:t>
                        </m:r>
                        <m:sSup>
                          <m:sSupPr>
                            <m:ctrlPr>
                              <a:rPr lang="en-US" sz="1600" i="1">
                                <a:solidFill>
                                  <a:srgbClr val="595959"/>
                                </a:solidFill>
                                <a:latin typeface="Cambria Math" charset="0"/>
                                <a:ea typeface="Cambria Math" charset="0"/>
                                <a:cs typeface="Cambria Math" charset="0"/>
                              </a:rPr>
                            </m:ctrlPr>
                          </m:sSupPr>
                          <m:e>
                            <m:r>
                              <a:rPr lang="en-US" sz="1600" i="1">
                                <a:solidFill>
                                  <a:srgbClr val="595959"/>
                                </a:solidFill>
                                <a:latin typeface="Cambria Math" charset="0"/>
                                <a:ea typeface="Cambria Math" charset="0"/>
                                <a:cs typeface="Cambria Math" charset="0"/>
                              </a:rPr>
                              <m:t>𝑛</m:t>
                            </m:r>
                          </m:e>
                          <m:sup>
                            <m:r>
                              <a:rPr lang="en-US" sz="1600" i="1">
                                <a:solidFill>
                                  <a:srgbClr val="595959"/>
                                </a:solidFill>
                                <a:latin typeface="Cambria Math" charset="0"/>
                                <a:ea typeface="Cambria Math" charset="0"/>
                                <a:cs typeface="Cambria Math" charset="0"/>
                              </a:rPr>
                              <m:t>′</m:t>
                            </m:r>
                          </m:sup>
                        </m:sSup>
                        <m:r>
                          <a:rPr lang="en-US" sz="1600" i="1">
                            <a:solidFill>
                              <a:srgbClr val="595959"/>
                            </a:solidFill>
                            <a:latin typeface="Cambria Math" charset="0"/>
                            <a:ea typeface="Cambria Math" charset="0"/>
                            <a:cs typeface="Cambria Math" charset="0"/>
                          </a:rPr>
                          <m:t> ∧</m:t>
                        </m:r>
                        <m:r>
                          <a:rPr lang="en-US" sz="1600" i="1">
                            <a:solidFill>
                              <a:srgbClr val="595959"/>
                            </a:solidFill>
                            <a:latin typeface="Cambria Math" charset="0"/>
                            <a:cs typeface="Century Gothic"/>
                          </a:rPr>
                          <m:t>𝑛</m:t>
                        </m:r>
                        <m:r>
                          <a:rPr lang="en-US" sz="1600" i="1">
                            <a:solidFill>
                              <a:srgbClr val="595959"/>
                            </a:solidFill>
                            <a:latin typeface="Cambria Math" charset="0"/>
                            <a:ea typeface="Cambria Math" charset="0"/>
                            <a:cs typeface="Cambria Math" charset="0"/>
                          </a:rPr>
                          <m:t>⊀</m:t>
                        </m:r>
                        <m:sSup>
                          <m:sSupPr>
                            <m:ctrlPr>
                              <a:rPr lang="en-US" sz="1600" i="1">
                                <a:solidFill>
                                  <a:srgbClr val="595959"/>
                                </a:solidFill>
                                <a:latin typeface="Cambria Math" charset="0"/>
                                <a:ea typeface="Cambria Math" charset="0"/>
                                <a:cs typeface="Cambria Math" charset="0"/>
                              </a:rPr>
                            </m:ctrlPr>
                          </m:sSupPr>
                          <m:e>
                            <m:r>
                              <a:rPr lang="en-US" sz="1600" i="1">
                                <a:solidFill>
                                  <a:srgbClr val="595959"/>
                                </a:solidFill>
                                <a:latin typeface="Cambria Math" charset="0"/>
                                <a:ea typeface="Cambria Math" charset="0"/>
                                <a:cs typeface="Cambria Math" charset="0"/>
                              </a:rPr>
                              <m:t>𝑛</m:t>
                            </m:r>
                          </m:e>
                          <m:sup>
                            <m:r>
                              <a:rPr lang="en-US" sz="1600" i="1">
                                <a:solidFill>
                                  <a:srgbClr val="595959"/>
                                </a:solidFill>
                                <a:latin typeface="Cambria Math" charset="0"/>
                                <a:ea typeface="Cambria Math" charset="0"/>
                                <a:cs typeface="Cambria Math" charset="0"/>
                              </a:rPr>
                              <m:t>′</m:t>
                            </m:r>
                          </m:sup>
                        </m:sSup>
                      </m:e>
                    </m:d>
                    <m:r>
                      <a:rPr lang="en-US" sz="1600" i="1">
                        <a:solidFill>
                          <a:srgbClr val="595959"/>
                        </a:solidFill>
                        <a:latin typeface="Cambria Math" charset="0"/>
                        <a:ea typeface="Cambria Math" charset="0"/>
                        <a:cs typeface="Cambria Math" charset="0"/>
                      </a:rPr>
                      <m:t> </m:t>
                    </m:r>
                  </m:oMath>
                </a14:m>
                <a:r>
                  <a:rPr lang="en-US" sz="1600" b="1" dirty="0">
                    <a:solidFill>
                      <a:srgbClr val="595959"/>
                    </a:solidFill>
                    <a:cs typeface="Century Gothic"/>
                  </a:rPr>
                  <a:t>then</a:t>
                </a: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bool </a:t>
                </a:r>
                <a14:m>
                  <m:oMath xmlns:m="http://schemas.openxmlformats.org/officeDocument/2006/math">
                    <m:r>
                      <a:rPr lang="en-US" sz="1600" i="1" dirty="0" smtClean="0">
                        <a:solidFill>
                          <a:srgbClr val="595959"/>
                        </a:solidFill>
                        <a:latin typeface="Cambria Math" charset="0"/>
                        <a:cs typeface="Century Gothic"/>
                      </a:rPr>
                      <m:t>𝑟𝑤</m:t>
                    </m:r>
                    <m:r>
                      <a:rPr lang="en-US" sz="1600" i="1" dirty="0">
                        <a:solidFill>
                          <a:srgbClr val="595959"/>
                        </a:solidFill>
                        <a:latin typeface="Cambria Math" charset="0"/>
                        <a:cs typeface="Century Gothic"/>
                      </a:rPr>
                      <m:t> </m:t>
                    </m:r>
                  </m:oMath>
                </a14:m>
                <a:r>
                  <a:rPr lang="en-US" sz="1600" dirty="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m:t>
                    </m:r>
                    <m:r>
                      <a:rPr lang="en-US" sz="1600" i="1" dirty="0" err="1" smtClean="0">
                        <a:solidFill>
                          <a:srgbClr val="595959"/>
                        </a:solidFill>
                        <a:latin typeface="Cambria Math" charset="0"/>
                        <a:cs typeface="Century Gothic"/>
                      </a:rPr>
                      <m:t>𝛿</m:t>
                    </m:r>
                    <m:r>
                      <a:rPr lang="en-US" sz="160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𝑛</m:t>
                    </m:r>
                    <m:r>
                      <a:rPr lang="en-US" sz="1600" i="1" dirty="0" smtClean="0">
                        <a:solidFill>
                          <a:srgbClr val="595959"/>
                        </a:solidFill>
                        <a:latin typeface="Cambria Math" charset="0"/>
                        <a:cs typeface="Century Gothic"/>
                      </a:rPr>
                      <m:t>) ∩ </m:t>
                    </m:r>
                    <m:r>
                      <a:rPr lang="en-US" sz="1600" i="1" dirty="0" err="1" smtClean="0">
                        <a:solidFill>
                          <a:srgbClr val="595959"/>
                        </a:solidFill>
                        <a:latin typeface="Cambria Math" charset="0"/>
                        <a:cs typeface="Century Gothic"/>
                      </a:rPr>
                      <m:t>𝜔</m:t>
                    </m:r>
                    <m:r>
                      <a:rPr lang="en-US" sz="160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𝑛</m:t>
                    </m:r>
                    <m:r>
                      <a:rPr lang="en-US" sz="1600" b="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 ≠ </m:t>
                    </m:r>
                    <m:r>
                      <a:rPr lang="en-US" sz="1600" i="1" dirty="0">
                        <a:solidFill>
                          <a:srgbClr val="595959"/>
                        </a:solidFill>
                        <a:latin typeface="Cambria Math" charset="0"/>
                        <a:cs typeface="Century Gothic"/>
                      </a:rPr>
                      <m:t>∅) </m:t>
                    </m:r>
                  </m:oMath>
                </a14:m>
                <a:endParaRPr lang="en-US" sz="1600" dirty="0">
                  <a:solidFill>
                    <a:srgbClr val="595959"/>
                  </a:solidFill>
                  <a:latin typeface="Century Gothic"/>
                  <a:cs typeface="Century Gothic"/>
                </a:endParaRP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bool </a:t>
                </a:r>
                <a14:m>
                  <m:oMath xmlns:m="http://schemas.openxmlformats.org/officeDocument/2006/math">
                    <m:r>
                      <a:rPr lang="en-US" sz="1600" i="1" dirty="0" smtClean="0">
                        <a:solidFill>
                          <a:srgbClr val="595959"/>
                        </a:solidFill>
                        <a:latin typeface="Cambria Math" charset="0"/>
                        <a:cs typeface="Century Gothic"/>
                      </a:rPr>
                      <m:t>𝑤𝑟</m:t>
                    </m:r>
                    <m:r>
                      <a:rPr lang="en-US" sz="1600" i="1" dirty="0">
                        <a:solidFill>
                          <a:srgbClr val="595959"/>
                        </a:solidFill>
                        <a:latin typeface="Cambria Math" charset="0"/>
                        <a:cs typeface="Century Gothic"/>
                      </a:rPr>
                      <m:t> </m:t>
                    </m:r>
                  </m:oMath>
                </a14:m>
                <a:r>
                  <a:rPr lang="en-US" sz="1600" dirty="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m:t>
                    </m:r>
                    <m:r>
                      <a:rPr lang="en-US" sz="1600" i="1" dirty="0" err="1" smtClean="0">
                        <a:solidFill>
                          <a:srgbClr val="595959"/>
                        </a:solidFill>
                        <a:latin typeface="Cambria Math" charset="0"/>
                        <a:cs typeface="Century Gothic"/>
                      </a:rPr>
                      <m:t>𝜔</m:t>
                    </m:r>
                    <m:r>
                      <a:rPr lang="en-US" sz="160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𝑛</m:t>
                    </m:r>
                    <m:r>
                      <a:rPr lang="en-US" sz="1600" i="1" dirty="0">
                        <a:solidFill>
                          <a:srgbClr val="595959"/>
                        </a:solidFill>
                        <a:latin typeface="Cambria Math" charset="0"/>
                        <a:cs typeface="Century Gothic"/>
                      </a:rPr>
                      <m:t>) ∩ </m:t>
                    </m:r>
                    <m:r>
                      <a:rPr lang="en-US" sz="1600" i="1" dirty="0" err="1">
                        <a:solidFill>
                          <a:srgbClr val="595959"/>
                        </a:solidFill>
                        <a:latin typeface="Cambria Math" charset="0"/>
                        <a:cs typeface="Century Gothic"/>
                      </a:rPr>
                      <m:t>𝛿</m:t>
                    </m:r>
                    <m:r>
                      <a:rPr lang="en-US" sz="1600" i="1" dirty="0">
                        <a:solidFill>
                          <a:srgbClr val="595959"/>
                        </a:solidFill>
                        <a:latin typeface="Cambria Math" charset="0"/>
                        <a:cs typeface="Century Gothic"/>
                      </a:rPr>
                      <m:t>(</m:t>
                    </m:r>
                    <m:r>
                      <a:rPr lang="en-US" sz="1600" i="1" dirty="0" smtClean="0">
                        <a:solidFill>
                          <a:srgbClr val="595959"/>
                        </a:solidFill>
                        <a:latin typeface="Cambria Math" charset="0"/>
                        <a:cs typeface="Century Gothic"/>
                      </a:rPr>
                      <m:t>𝑛</m:t>
                    </m:r>
                    <m:r>
                      <a:rPr lang="en-US" sz="1600" b="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 </m:t>
                    </m:r>
                    <m:r>
                      <a:rPr lang="en-US" sz="1600" i="1" dirty="0">
                        <a:solidFill>
                          <a:srgbClr val="595959"/>
                        </a:solidFill>
                        <a:latin typeface="Cambria Math" charset="0"/>
                        <a:cs typeface="Century Gothic"/>
                      </a:rPr>
                      <m:t>≠</m:t>
                    </m:r>
                    <m:r>
                      <a:rPr lang="en-US" sz="1600" i="1" dirty="0" smtClean="0">
                        <a:solidFill>
                          <a:srgbClr val="595959"/>
                        </a:solidFill>
                        <a:latin typeface="Cambria Math" charset="0"/>
                        <a:cs typeface="Century Gothic"/>
                      </a:rPr>
                      <m:t> </m:t>
                    </m:r>
                    <m:r>
                      <a:rPr lang="en-US" sz="1600" i="1" dirty="0">
                        <a:solidFill>
                          <a:srgbClr val="595959"/>
                        </a:solidFill>
                        <a:latin typeface="Cambria Math" charset="0"/>
                        <a:cs typeface="Century Gothic"/>
                      </a:rPr>
                      <m:t>∅) </m:t>
                    </m:r>
                  </m:oMath>
                </a14:m>
                <a:endParaRPr lang="en-US" sz="1600" dirty="0">
                  <a:solidFill>
                    <a:srgbClr val="595959"/>
                  </a:solidFill>
                  <a:latin typeface="Century Gothic"/>
                  <a:cs typeface="Century Gothic"/>
                </a:endParaRP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bool </a:t>
                </a:r>
                <a14:m>
                  <m:oMath xmlns:m="http://schemas.openxmlformats.org/officeDocument/2006/math">
                    <m:r>
                      <a:rPr lang="en-US" sz="1600" i="1" dirty="0" smtClean="0">
                        <a:solidFill>
                          <a:srgbClr val="595959"/>
                        </a:solidFill>
                        <a:latin typeface="Cambria Math" charset="0"/>
                        <a:cs typeface="Century Gothic"/>
                      </a:rPr>
                      <m:t>𝑤𝑤</m:t>
                    </m:r>
                    <m:r>
                      <a:rPr lang="en-US" sz="1600" i="1" dirty="0">
                        <a:solidFill>
                          <a:srgbClr val="595959"/>
                        </a:solidFill>
                        <a:latin typeface="Cambria Math" charset="0"/>
                        <a:cs typeface="Century Gothic"/>
                      </a:rPr>
                      <m:t> </m:t>
                    </m:r>
                  </m:oMath>
                </a14:m>
                <a:r>
                  <a:rPr lang="en-US" sz="1600" dirty="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m:t>
                    </m:r>
                    <m:r>
                      <a:rPr lang="en-US" sz="1600" i="1" dirty="0" err="1">
                        <a:solidFill>
                          <a:srgbClr val="595959"/>
                        </a:solidFill>
                        <a:latin typeface="Cambria Math" charset="0"/>
                        <a:cs typeface="Century Gothic"/>
                      </a:rPr>
                      <m:t>𝜔</m:t>
                    </m:r>
                    <m:r>
                      <a:rPr lang="en-US" sz="1600" i="1" dirty="0">
                        <a:solidFill>
                          <a:srgbClr val="595959"/>
                        </a:solidFill>
                        <a:latin typeface="Cambria Math" charset="0"/>
                        <a:cs typeface="Century Gothic"/>
                      </a:rPr>
                      <m:t>(</m:t>
                    </m:r>
                    <m:r>
                      <a:rPr lang="en-US" sz="1600" i="1" dirty="0">
                        <a:solidFill>
                          <a:srgbClr val="595959"/>
                        </a:solidFill>
                        <a:latin typeface="Cambria Math" charset="0"/>
                        <a:cs typeface="Century Gothic"/>
                      </a:rPr>
                      <m:t>𝑛</m:t>
                    </m:r>
                    <m:r>
                      <a:rPr lang="en-US" sz="1600" i="1" dirty="0">
                        <a:solidFill>
                          <a:srgbClr val="595959"/>
                        </a:solidFill>
                        <a:latin typeface="Cambria Math" charset="0"/>
                        <a:cs typeface="Century Gothic"/>
                      </a:rPr>
                      <m:t>) ∩ </m:t>
                    </m:r>
                    <m:r>
                      <a:rPr lang="en-US" sz="1600" i="1" dirty="0" err="1">
                        <a:solidFill>
                          <a:srgbClr val="595959"/>
                        </a:solidFill>
                        <a:latin typeface="Cambria Math" charset="0"/>
                        <a:cs typeface="Century Gothic"/>
                      </a:rPr>
                      <m:t>𝜔</m:t>
                    </m:r>
                    <m:r>
                      <a:rPr lang="en-US" sz="1600" i="1" dirty="0">
                        <a:solidFill>
                          <a:srgbClr val="595959"/>
                        </a:solidFill>
                        <a:latin typeface="Cambria Math" charset="0"/>
                        <a:cs typeface="Century Gothic"/>
                      </a:rPr>
                      <m:t>(</m:t>
                    </m:r>
                    <m:r>
                      <a:rPr lang="en-US" sz="1600" i="1" dirty="0" smtClean="0">
                        <a:solidFill>
                          <a:srgbClr val="595959"/>
                        </a:solidFill>
                        <a:latin typeface="Cambria Math" charset="0"/>
                        <a:cs typeface="Century Gothic"/>
                      </a:rPr>
                      <m:t>𝑛</m:t>
                    </m:r>
                    <m:r>
                      <a:rPr lang="en-US" sz="1600" b="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 </m:t>
                    </m:r>
                    <m:r>
                      <a:rPr lang="en-US" sz="1600" i="1" dirty="0">
                        <a:solidFill>
                          <a:srgbClr val="595959"/>
                        </a:solidFill>
                        <a:latin typeface="Cambria Math" charset="0"/>
                        <a:cs typeface="Century Gothic"/>
                      </a:rPr>
                      <m:t>≠</m:t>
                    </m:r>
                    <m:r>
                      <a:rPr lang="en-US" sz="1600" i="1" dirty="0" smtClean="0">
                        <a:solidFill>
                          <a:srgbClr val="595959"/>
                        </a:solidFill>
                        <a:latin typeface="Cambria Math" charset="0"/>
                        <a:cs typeface="Century Gothic"/>
                      </a:rPr>
                      <m:t> </m:t>
                    </m:r>
                    <m:r>
                      <a:rPr lang="en-US" sz="1600" i="1" dirty="0">
                        <a:solidFill>
                          <a:srgbClr val="595959"/>
                        </a:solidFill>
                        <a:latin typeface="Cambria Math" charset="0"/>
                        <a:cs typeface="Century Gothic"/>
                      </a:rPr>
                      <m:t>∅)</m:t>
                    </m:r>
                  </m:oMath>
                </a14:m>
                <a:r>
                  <a:rPr lang="en-US" sz="1600" dirty="0">
                    <a:solidFill>
                      <a:srgbClr val="595959"/>
                    </a:solidFill>
                    <a:latin typeface="Century Gothic"/>
                    <a:cs typeface="Century Gothic"/>
                  </a:rPr>
                  <a:t> </a:t>
                </a:r>
                <a:endParaRPr lang="en-US" sz="1600" dirty="0" smtClean="0">
                  <a:solidFill>
                    <a:srgbClr val="595959"/>
                  </a:solidFill>
                  <a:latin typeface="Century Gothic"/>
                  <a:cs typeface="Century Gothic"/>
                </a:endParaRP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r>
                  <a:rPr lang="en-US" sz="1600" b="1" dirty="0" smtClean="0">
                    <a:solidFill>
                      <a:srgbClr val="595959"/>
                    </a:solidFill>
                    <a:latin typeface="Century Gothic"/>
                    <a:cs typeface="Century Gothic"/>
                  </a:rPr>
                  <a:t>if</a:t>
                </a:r>
                <a:r>
                  <a:rPr lang="en-US" sz="1600" dirty="0" smtClean="0">
                    <a:solidFill>
                      <a:srgbClr val="595959"/>
                    </a:solidFill>
                    <a:latin typeface="Century Gothic"/>
                    <a:cs typeface="Century Gothic"/>
                  </a:rPr>
                  <a:t> </a:t>
                </a:r>
                <a14:m>
                  <m:oMath xmlns:m="http://schemas.openxmlformats.org/officeDocument/2006/math">
                    <m:d>
                      <m:dPr>
                        <m:ctrlPr>
                          <a:rPr lang="en-US" sz="1600" b="0" i="1" smtClean="0">
                            <a:solidFill>
                              <a:srgbClr val="595959"/>
                            </a:solidFill>
                            <a:latin typeface="Cambria Math" charset="0"/>
                            <a:cs typeface="Century Gothic"/>
                          </a:rPr>
                        </m:ctrlPr>
                      </m:dPr>
                      <m:e>
                        <m:r>
                          <a:rPr lang="en-US" sz="1600" b="0" i="1" smtClean="0">
                            <a:solidFill>
                              <a:srgbClr val="595959"/>
                            </a:solidFill>
                            <a:latin typeface="Cambria Math" charset="0"/>
                            <a:cs typeface="Century Gothic"/>
                          </a:rPr>
                          <m:t>𝑟𝑤</m:t>
                        </m:r>
                        <m:r>
                          <a:rPr lang="en-US" sz="1600" b="0" i="1" smtClean="0">
                            <a:solidFill>
                              <a:srgbClr val="595959"/>
                            </a:solidFill>
                            <a:latin typeface="Cambria Math" charset="0"/>
                            <a:cs typeface="Century Gothic"/>
                          </a:rPr>
                          <m:t> ∨</m:t>
                        </m:r>
                        <m:r>
                          <a:rPr lang="en-US" sz="1600" b="0" i="1" smtClean="0">
                            <a:solidFill>
                              <a:srgbClr val="595959"/>
                            </a:solidFill>
                            <a:latin typeface="Cambria Math" charset="0"/>
                            <a:ea typeface="Cambria Math" charset="0"/>
                            <a:cs typeface="Cambria Math" charset="0"/>
                          </a:rPr>
                          <m:t>𝑤𝑟</m:t>
                        </m:r>
                        <m:r>
                          <a:rPr lang="en-US" sz="1600" i="1">
                            <a:solidFill>
                              <a:srgbClr val="595959"/>
                            </a:solidFill>
                            <a:latin typeface="Cambria Math" charset="0"/>
                            <a:ea typeface="Cambria Math" charset="0"/>
                            <a:cs typeface="Cambria Math" charset="0"/>
                          </a:rPr>
                          <m:t>∨</m:t>
                        </m:r>
                        <m:r>
                          <a:rPr lang="en-US" sz="1600" i="1">
                            <a:solidFill>
                              <a:srgbClr val="595959"/>
                            </a:solidFill>
                            <a:latin typeface="Cambria Math" charset="0"/>
                            <a:ea typeface="Cambria Math" charset="0"/>
                            <a:cs typeface="Cambria Math" charset="0"/>
                          </a:rPr>
                          <m:t>𝑤𝑤</m:t>
                        </m:r>
                      </m:e>
                    </m:d>
                    <m:r>
                      <a:rPr lang="en-US" sz="1600" b="0" i="1" smtClean="0">
                        <a:solidFill>
                          <a:srgbClr val="595959"/>
                        </a:solidFill>
                        <a:latin typeface="Cambria Math" charset="0"/>
                        <a:ea typeface="Cambria Math" charset="0"/>
                        <a:cs typeface="Century Gothic"/>
                      </a:rPr>
                      <m:t> </m:t>
                    </m:r>
                  </m:oMath>
                </a14:m>
                <a:r>
                  <a:rPr lang="en-US" sz="1600" b="1" dirty="0" smtClean="0">
                    <a:solidFill>
                      <a:srgbClr val="595959"/>
                    </a:solidFill>
                    <a:latin typeface="Century Gothic"/>
                    <a:cs typeface="Century Gothic"/>
                  </a:rPr>
                  <a:t>then </a:t>
                </a:r>
                <a:endParaRPr lang="en-US" sz="1600" b="1" dirty="0">
                  <a:solidFill>
                    <a:srgbClr val="595959"/>
                  </a:solidFill>
                  <a:latin typeface="Century Gothic"/>
                  <a:cs typeface="Century Gothic"/>
                </a:endParaRP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Report </a:t>
                </a:r>
                <a:r>
                  <a:rPr lang="en-US" sz="1600" dirty="0">
                    <a:solidFill>
                      <a:srgbClr val="595959"/>
                    </a:solidFill>
                    <a:latin typeface="Century Gothic"/>
                    <a:cs typeface="Century Gothic"/>
                  </a:rPr>
                  <a:t>Data Race and Exit </a:t>
                </a: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r>
                  <a:rPr lang="en-US" sz="1600" b="1" dirty="0" smtClean="0">
                    <a:solidFill>
                      <a:srgbClr val="595959"/>
                    </a:solidFill>
                    <a:latin typeface="Century Gothic"/>
                    <a:cs typeface="Century Gothic"/>
                  </a:rPr>
                  <a:t>end </a:t>
                </a:r>
                <a:r>
                  <a:rPr lang="en-US" sz="1600" b="1" dirty="0">
                    <a:solidFill>
                      <a:srgbClr val="595959"/>
                    </a:solidFill>
                    <a:latin typeface="Century Gothic"/>
                    <a:cs typeface="Century Gothic"/>
                  </a:rPr>
                  <a:t>if </a:t>
                </a:r>
              </a:p>
              <a:p>
                <a:pPr marL="0" indent="0">
                  <a:buNone/>
                </a:pPr>
                <a:r>
                  <a:rPr lang="en-US" sz="1600" dirty="0">
                    <a:solidFill>
                      <a:srgbClr val="595959"/>
                    </a:solidFill>
                    <a:latin typeface="Century Gothic"/>
                    <a:cs typeface="Century Gothic"/>
                  </a:rPr>
                  <a:t>	</a:t>
                </a:r>
                <a:r>
                  <a:rPr lang="en-US" sz="1600" b="1" dirty="0">
                    <a:solidFill>
                      <a:srgbClr val="595959"/>
                    </a:solidFill>
                    <a:latin typeface="Century Gothic"/>
                    <a:cs typeface="Century Gothic"/>
                  </a:rPr>
                  <a:t>end if </a:t>
                </a: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r>
                  <a:rPr lang="en-US" sz="1600" b="1" dirty="0" smtClean="0">
                    <a:solidFill>
                      <a:srgbClr val="595959"/>
                    </a:solidFill>
                    <a:latin typeface="Century Gothic"/>
                    <a:cs typeface="Century Gothic"/>
                  </a:rPr>
                  <a:t>end </a:t>
                </a:r>
                <a:r>
                  <a:rPr lang="en-US" sz="1600" b="1" dirty="0">
                    <a:solidFill>
                      <a:srgbClr val="595959"/>
                    </a:solidFill>
                    <a:latin typeface="Century Gothic"/>
                    <a:cs typeface="Century Gothic"/>
                  </a:rPr>
                  <a:t>for </a:t>
                </a: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r>
                  <a:rPr lang="en-US" sz="1600" b="1" dirty="0" smtClean="0">
                    <a:solidFill>
                      <a:srgbClr val="595959"/>
                    </a:solidFill>
                    <a:latin typeface="Century Gothic"/>
                    <a:cs typeface="Century Gothic"/>
                  </a:rPr>
                  <a:t>end </a:t>
                </a:r>
                <a:r>
                  <a:rPr lang="en-US" sz="1600" b="1" dirty="0">
                    <a:solidFill>
                      <a:srgbClr val="595959"/>
                    </a:solidFill>
                    <a:latin typeface="Century Gothic"/>
                    <a:cs typeface="Century Gothic"/>
                  </a:rPr>
                  <a:t>for </a:t>
                </a:r>
                <a:endParaRPr lang="en-US" sz="1600" b="1" dirty="0" smtClean="0">
                  <a:solidFill>
                    <a:srgbClr val="595959"/>
                  </a:solidFill>
                  <a:latin typeface="Century Gothic"/>
                  <a:cs typeface="Century Gothic"/>
                </a:endParaRPr>
              </a:p>
              <a:p>
                <a:pPr marL="0" indent="0">
                  <a:buNone/>
                </a:pPr>
                <a:r>
                  <a:rPr lang="en-US" sz="1600" b="1" dirty="0" smtClean="0">
                    <a:solidFill>
                      <a:srgbClr val="595959"/>
                    </a:solidFill>
                    <a:latin typeface="Century Gothic"/>
                    <a:cs typeface="Century Gothic"/>
                  </a:rPr>
                  <a:t>end </a:t>
                </a:r>
                <a:r>
                  <a:rPr lang="en-US" sz="1600" b="1" dirty="0">
                    <a:solidFill>
                      <a:srgbClr val="595959"/>
                    </a:solidFill>
                    <a:latin typeface="Century Gothic"/>
                    <a:cs typeface="Century Gothic"/>
                  </a:rPr>
                  <a:t>function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4693534" cy="5121275"/>
              </a:xfrm>
              <a:blipFill rotWithShape="0">
                <a:blip r:embed="rId2"/>
                <a:stretch>
                  <a:fillRect l="-649" t="-5714" r="-51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A9B540C-44DA-4F69-89C9-7C84606640D3}" type="slidenum">
              <a:rPr lang="en-US" smtClean="0"/>
              <a:pPr/>
              <a:t>29</a:t>
            </a:fld>
            <a:endParaRPr lang="en-US"/>
          </a:p>
        </p:txBody>
      </p:sp>
      <mc:AlternateContent xmlns:mc="http://schemas.openxmlformats.org/markup-compatibility/2006" xmlns:a14="http://schemas.microsoft.com/office/drawing/2010/main">
        <mc:Choice Requires="a14">
          <p:sp>
            <p:nvSpPr>
              <p:cNvPr id="5" name="Oval 4"/>
              <p:cNvSpPr/>
              <p:nvPr/>
            </p:nvSpPr>
            <p:spPr>
              <a:xfrm>
                <a:off x="6457653" y="1600200"/>
                <a:ext cx="852566" cy="6641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ln>
                      <a:solidFill>
                        <a:sysClr val="windowText" lastClr="000000"/>
                      </a:solidFill>
                    </a:ln>
                  </a:rPr>
                  <a:t>n</a:t>
                </a:r>
                <a:r>
                  <a:rPr lang="en-US" sz="1200" baseline="-25000" dirty="0" smtClean="0">
                    <a:ln>
                      <a:solidFill>
                        <a:sysClr val="windowText" lastClr="000000"/>
                      </a:solidFill>
                    </a:ln>
                  </a:rPr>
                  <a:t>0</a:t>
                </a:r>
              </a:p>
              <a:p>
                <a:pPr algn="ctr"/>
                <a14:m>
                  <m:oMath xmlns:m="http://schemas.openxmlformats.org/officeDocument/2006/math">
                    <m:r>
                      <a:rPr lang="en-US" sz="1200" i="1">
                        <a:ln>
                          <a:solidFill>
                            <a:sysClr val="windowText" lastClr="000000"/>
                          </a:solidFill>
                        </a:ln>
                        <a:latin typeface="Cambria Math" charset="0"/>
                        <a:ea typeface="Cambria Math" charset="0"/>
                        <a:cs typeface="Cambria Math" charset="0"/>
                      </a:rPr>
                      <m:t>𝜔</m:t>
                    </m:r>
                  </m:oMath>
                </a14:m>
                <a:r>
                  <a:rPr lang="en-US" sz="1200" dirty="0">
                    <a:ln>
                      <a:solidFill>
                        <a:sysClr val="windowText" lastClr="000000"/>
                      </a:solidFill>
                    </a:ln>
                  </a:rPr>
                  <a:t>={r</a:t>
                </a:r>
                <a:r>
                  <a:rPr lang="en-US" sz="1200" baseline="-25000" dirty="0">
                    <a:ln>
                      <a:solidFill>
                        <a:sysClr val="windowText" lastClr="000000"/>
                      </a:solidFill>
                    </a:ln>
                  </a:rPr>
                  <a:t>1</a:t>
                </a:r>
                <a:r>
                  <a:rPr lang="en-US" sz="1200" dirty="0" smtClean="0">
                    <a:ln>
                      <a:solidFill>
                        <a:sysClr val="windowText" lastClr="000000"/>
                      </a:solidFill>
                    </a:ln>
                  </a:rPr>
                  <a:t>}</a:t>
                </a:r>
                <a:endParaRPr lang="en-US" sz="1200" baseline="-25000" dirty="0">
                  <a:ln>
                    <a:solidFill>
                      <a:sysClr val="windowText" lastClr="000000"/>
                    </a:solidFill>
                  </a:ln>
                </a:endParaRPr>
              </a:p>
            </p:txBody>
          </p:sp>
        </mc:Choice>
        <mc:Fallback xmlns="">
          <p:sp>
            <p:nvSpPr>
              <p:cNvPr id="5" name="Oval 4"/>
              <p:cNvSpPr>
                <a:spLocks noRot="1" noChangeAspect="1" noMove="1" noResize="1" noEditPoints="1" noAdjustHandles="1" noChangeArrowheads="1" noChangeShapeType="1" noTextEdit="1"/>
              </p:cNvSpPr>
              <p:nvPr/>
            </p:nvSpPr>
            <p:spPr>
              <a:xfrm>
                <a:off x="6457653" y="1600200"/>
                <a:ext cx="852566" cy="664123"/>
              </a:xfrm>
              <a:prstGeom prst="ellipse">
                <a:avLst/>
              </a:prstGeom>
              <a:blipFill rotWithShape="0">
                <a:blip r:embed="rId3"/>
                <a:stretch>
                  <a:fillRect/>
                </a:stretch>
              </a:blipFill>
            </p:spPr>
            <p:txBody>
              <a:bodyPr/>
              <a:lstStyle/>
              <a:p>
                <a:r>
                  <a:rPr lang="en-US">
                    <a:noFill/>
                  </a:rPr>
                  <a:t> </a:t>
                </a:r>
              </a:p>
            </p:txBody>
          </p:sp>
        </mc:Fallback>
      </mc:AlternateContent>
      <p:sp>
        <p:nvSpPr>
          <p:cNvPr id="6" name="Oval 5"/>
          <p:cNvSpPr/>
          <p:nvPr/>
        </p:nvSpPr>
        <p:spPr>
          <a:xfrm>
            <a:off x="6457321" y="2411451"/>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n</a:t>
            </a:r>
            <a:r>
              <a:rPr lang="en-US" sz="1200" baseline="-25000" dirty="0" smtClean="0"/>
              <a:t>0</a:t>
            </a:r>
            <a:r>
              <a:rPr lang="en-US" sz="1200" dirty="0" smtClean="0"/>
              <a:t>’</a:t>
            </a:r>
            <a:endParaRPr lang="en-US" sz="1200" dirty="0"/>
          </a:p>
        </p:txBody>
      </p:sp>
      <p:sp>
        <p:nvSpPr>
          <p:cNvPr id="7" name="Oval 6"/>
          <p:cNvSpPr/>
          <p:nvPr/>
        </p:nvSpPr>
        <p:spPr>
          <a:xfrm>
            <a:off x="6457321" y="3277304"/>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n</a:t>
            </a:r>
            <a:r>
              <a:rPr lang="en-US" sz="1200" baseline="-25000" dirty="0" smtClean="0"/>
              <a:t>0</a:t>
            </a:r>
            <a:r>
              <a:rPr lang="en-US" sz="1200" dirty="0" smtClean="0"/>
              <a:t>’’</a:t>
            </a:r>
          </a:p>
        </p:txBody>
      </p:sp>
      <p:cxnSp>
        <p:nvCxnSpPr>
          <p:cNvPr id="8" name="Straight Arrow Connector 7"/>
          <p:cNvCxnSpPr/>
          <p:nvPr/>
        </p:nvCxnSpPr>
        <p:spPr>
          <a:xfrm>
            <a:off x="6883604" y="3941427"/>
            <a:ext cx="0" cy="3681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H="1">
            <a:off x="6007952" y="2743513"/>
            <a:ext cx="449369" cy="623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6007952" y="3836119"/>
            <a:ext cx="574224" cy="5706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Oval 10"/>
          <p:cNvSpPr/>
          <p:nvPr/>
        </p:nvSpPr>
        <p:spPr>
          <a:xfrm>
            <a:off x="6457321" y="4309533"/>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r</a:t>
            </a:r>
            <a:r>
              <a:rPr lang="en-US" sz="1200" baseline="-25000" dirty="0" smtClean="0"/>
              <a:t>1</a:t>
            </a:r>
            <a:endParaRPr lang="en-US" sz="1200" dirty="0" smtClean="0"/>
          </a:p>
        </p:txBody>
      </p:sp>
      <p:cxnSp>
        <p:nvCxnSpPr>
          <p:cNvPr id="12" name="Straight Arrow Connector 11"/>
          <p:cNvCxnSpPr/>
          <p:nvPr/>
        </p:nvCxnSpPr>
        <p:spPr>
          <a:xfrm flipH="1">
            <a:off x="6883604" y="2264323"/>
            <a:ext cx="332" cy="147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6883604" y="3075574"/>
            <a:ext cx="0" cy="2017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6883604" y="4973656"/>
            <a:ext cx="1810" cy="274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Oval 14"/>
          <p:cNvSpPr/>
          <p:nvPr/>
        </p:nvSpPr>
        <p:spPr>
          <a:xfrm>
            <a:off x="6459131" y="5248100"/>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r</a:t>
            </a:r>
            <a:r>
              <a:rPr lang="en-US" sz="1200" baseline="-25000" dirty="0" smtClean="0"/>
              <a:t>1</a:t>
            </a:r>
            <a:r>
              <a:rPr lang="en-US" sz="1200" dirty="0" smtClean="0"/>
              <a:t>’</a:t>
            </a:r>
          </a:p>
        </p:txBody>
      </p:sp>
      <mc:AlternateContent xmlns:mc="http://schemas.openxmlformats.org/markup-compatibility/2006" xmlns:a14="http://schemas.microsoft.com/office/drawing/2010/main">
        <mc:Choice Requires="a14">
          <p:sp>
            <p:nvSpPr>
              <p:cNvPr id="16" name="Oval 15"/>
              <p:cNvSpPr/>
              <p:nvPr/>
            </p:nvSpPr>
            <p:spPr>
              <a:xfrm>
                <a:off x="5280241" y="3269255"/>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smtClean="0"/>
                  <a:t>2</a:t>
                </a:r>
              </a:p>
              <a:p>
                <a:pPr algn="ctr"/>
                <a14:m>
                  <m:oMath xmlns:m="http://schemas.openxmlformats.org/officeDocument/2006/math">
                    <m:r>
                      <a:rPr lang="en-US" sz="1200" i="1">
                        <a:latin typeface="Cambria Math" charset="0"/>
                        <a:ea typeface="Cambria Math" charset="0"/>
                        <a:cs typeface="Cambria Math" charset="0"/>
                      </a:rPr>
                      <m:t>𝛿</m:t>
                    </m:r>
                  </m:oMath>
                </a14:m>
                <a:r>
                  <a:rPr lang="en-US" sz="1200" dirty="0"/>
                  <a:t>={r</a:t>
                </a:r>
                <a:r>
                  <a:rPr lang="en-US" sz="1200" baseline="-25000" dirty="0"/>
                  <a:t>1</a:t>
                </a:r>
                <a:r>
                  <a:rPr lang="en-US" sz="1200" dirty="0" smtClean="0"/>
                  <a:t>}</a:t>
                </a:r>
                <a:endParaRPr lang="en-US" sz="1200" baseline="-25000" dirty="0" smtClean="0"/>
              </a:p>
              <a:p>
                <a:pPr algn="ctr"/>
                <a14:m>
                  <m:oMath xmlns:m="http://schemas.openxmlformats.org/officeDocument/2006/math">
                    <m:r>
                      <a:rPr lang="en-US" sz="1200" i="1">
                        <a:latin typeface="Cambria Math" charset="0"/>
                        <a:ea typeface="Cambria Math" charset="0"/>
                        <a:cs typeface="Cambria Math" charset="0"/>
                      </a:rPr>
                      <m:t>𝜔</m:t>
                    </m:r>
                  </m:oMath>
                </a14:m>
                <a:r>
                  <a:rPr lang="en-US" sz="1200" dirty="0"/>
                  <a:t>={r</a:t>
                </a:r>
                <a:r>
                  <a:rPr lang="en-US" sz="1200" baseline="-25000" dirty="0"/>
                  <a:t>1</a:t>
                </a:r>
                <a:r>
                  <a:rPr lang="en-US" sz="1200" dirty="0"/>
                  <a:t>}</a:t>
                </a:r>
                <a:endParaRPr lang="en-US" sz="1200" baseline="-25000" dirty="0"/>
              </a:p>
            </p:txBody>
          </p:sp>
        </mc:Choice>
        <mc:Fallback xmlns="">
          <p:sp>
            <p:nvSpPr>
              <p:cNvPr id="16" name="Oval 15"/>
              <p:cNvSpPr>
                <a:spLocks noRot="1" noChangeAspect="1" noMove="1" noResize="1" noEditPoints="1" noAdjustHandles="1" noChangeArrowheads="1" noChangeShapeType="1" noTextEdit="1"/>
              </p:cNvSpPr>
              <p:nvPr/>
            </p:nvSpPr>
            <p:spPr>
              <a:xfrm>
                <a:off x="5280241" y="3269255"/>
                <a:ext cx="852566" cy="664123"/>
              </a:xfrm>
              <a:prstGeom prst="ellipse">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p:cNvSpPr/>
              <p:nvPr/>
            </p:nvSpPr>
            <p:spPr>
              <a:xfrm>
                <a:off x="7690712" y="2411451"/>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smtClean="0"/>
                  <a:t>1</a:t>
                </a:r>
              </a:p>
              <a:p>
                <a:pPr algn="ctr"/>
                <a14:m>
                  <m:oMath xmlns:m="http://schemas.openxmlformats.org/officeDocument/2006/math">
                    <m:r>
                      <a:rPr lang="en-US" sz="1200" i="1">
                        <a:latin typeface="Cambria Math" charset="0"/>
                        <a:ea typeface="Cambria Math" charset="0"/>
                        <a:cs typeface="Cambria Math" charset="0"/>
                      </a:rPr>
                      <m:t>𝛿</m:t>
                    </m:r>
                  </m:oMath>
                </a14:m>
                <a:r>
                  <a:rPr lang="en-US" sz="1200" dirty="0"/>
                  <a:t>={r</a:t>
                </a:r>
                <a:r>
                  <a:rPr lang="en-US" sz="1200" baseline="-25000" dirty="0"/>
                  <a:t>1</a:t>
                </a:r>
                <a:r>
                  <a:rPr lang="en-US" sz="1200" dirty="0" smtClean="0"/>
                  <a:t>}</a:t>
                </a:r>
                <a:endParaRPr lang="en-US" sz="1200" baseline="-25000" dirty="0" smtClean="0"/>
              </a:p>
              <a:p>
                <a:pPr algn="ctr"/>
                <a14:m>
                  <m:oMath xmlns:m="http://schemas.openxmlformats.org/officeDocument/2006/math">
                    <m:r>
                      <a:rPr lang="en-US" sz="1200" i="1" smtClean="0">
                        <a:latin typeface="Cambria Math" charset="0"/>
                        <a:ea typeface="Cambria Math" charset="0"/>
                        <a:cs typeface="Cambria Math" charset="0"/>
                      </a:rPr>
                      <m:t>𝜔</m:t>
                    </m:r>
                  </m:oMath>
                </a14:m>
                <a:r>
                  <a:rPr lang="en-US" sz="1200" dirty="0" smtClean="0"/>
                  <a:t>={</a:t>
                </a:r>
                <a:r>
                  <a:rPr lang="en-US" sz="1200" dirty="0"/>
                  <a:t>r</a:t>
                </a:r>
                <a:r>
                  <a:rPr lang="en-US" sz="1200" baseline="-25000" dirty="0"/>
                  <a:t>1</a:t>
                </a:r>
                <a:r>
                  <a:rPr lang="en-US" sz="1200" dirty="0"/>
                  <a:t>}</a:t>
                </a:r>
                <a:endParaRPr lang="en-US" sz="1200" baseline="-25000" dirty="0"/>
              </a:p>
            </p:txBody>
          </p:sp>
        </mc:Choice>
        <mc:Fallback xmlns="">
          <p:sp>
            <p:nvSpPr>
              <p:cNvPr id="17" name="Oval 16"/>
              <p:cNvSpPr>
                <a:spLocks noRot="1" noChangeAspect="1" noMove="1" noResize="1" noEditPoints="1" noAdjustHandles="1" noChangeArrowheads="1" noChangeShapeType="1" noTextEdit="1"/>
              </p:cNvSpPr>
              <p:nvPr/>
            </p:nvSpPr>
            <p:spPr>
              <a:xfrm>
                <a:off x="7690712" y="2411451"/>
                <a:ext cx="852566" cy="664123"/>
              </a:xfrm>
              <a:prstGeom prst="ellipse">
                <a:avLst/>
              </a:prstGeom>
              <a:blipFill rotWithShape="0">
                <a:blip r:embed="rId5"/>
                <a:stretch>
                  <a:fillRect/>
                </a:stretch>
              </a:blipFill>
            </p:spPr>
            <p:txBody>
              <a:bodyPr/>
              <a:lstStyle/>
              <a:p>
                <a:r>
                  <a:rPr lang="en-US">
                    <a:noFill/>
                  </a:rPr>
                  <a:t> </a:t>
                </a:r>
              </a:p>
            </p:txBody>
          </p:sp>
        </mc:Fallback>
      </mc:AlternateContent>
      <p:cxnSp>
        <p:nvCxnSpPr>
          <p:cNvPr id="18" name="Straight Arrow Connector 17"/>
          <p:cNvCxnSpPr/>
          <p:nvPr/>
        </p:nvCxnSpPr>
        <p:spPr>
          <a:xfrm>
            <a:off x="7185364" y="2167064"/>
            <a:ext cx="630203" cy="3416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H="1">
            <a:off x="7186842" y="3075574"/>
            <a:ext cx="930153" cy="22697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850215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Parallel Languages</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3</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485" y="2264438"/>
            <a:ext cx="1944624" cy="4572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3331" y="1793995"/>
            <a:ext cx="2472803" cy="1398085"/>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32395" y="4029188"/>
            <a:ext cx="2183739" cy="1599967"/>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398585">
            <a:off x="1537971" y="3437262"/>
            <a:ext cx="1205289" cy="2343149"/>
          </a:xfrm>
          <a:prstGeom prst="rect">
            <a:avLst/>
          </a:prstGeom>
        </p:spPr>
      </p:pic>
      <p:sp>
        <p:nvSpPr>
          <p:cNvPr id="13" name="TextBox 12"/>
          <p:cNvSpPr txBox="1"/>
          <p:nvPr/>
        </p:nvSpPr>
        <p:spPr>
          <a:xfrm>
            <a:off x="1907307" y="2840337"/>
            <a:ext cx="942975" cy="369332"/>
          </a:xfrm>
          <a:prstGeom prst="rect">
            <a:avLst/>
          </a:prstGeom>
          <a:noFill/>
        </p:spPr>
        <p:txBody>
          <a:bodyPr wrap="square" rtlCol="0" anchor="ctr">
            <a:spAutoFit/>
          </a:bodyPr>
          <a:lstStyle/>
          <a:p>
            <a:pPr algn="ctr"/>
            <a:r>
              <a:rPr lang="en-US" dirty="0" smtClean="0"/>
              <a:t>X10</a:t>
            </a:r>
            <a:endParaRPr lang="en-US" dirty="0"/>
          </a:p>
        </p:txBody>
      </p:sp>
      <p:sp>
        <p:nvSpPr>
          <p:cNvPr id="14" name="TextBox 13"/>
          <p:cNvSpPr txBox="1"/>
          <p:nvPr/>
        </p:nvSpPr>
        <p:spPr>
          <a:xfrm>
            <a:off x="5969883" y="3190747"/>
            <a:ext cx="1112493" cy="369332"/>
          </a:xfrm>
          <a:prstGeom prst="rect">
            <a:avLst/>
          </a:prstGeom>
          <a:noFill/>
        </p:spPr>
        <p:txBody>
          <a:bodyPr wrap="square" rtlCol="0" anchor="ctr">
            <a:spAutoFit/>
          </a:bodyPr>
          <a:lstStyle/>
          <a:p>
            <a:pPr algn="ctr"/>
            <a:r>
              <a:rPr lang="en-US" dirty="0" err="1" smtClean="0"/>
              <a:t>Cilk</a:t>
            </a:r>
            <a:endParaRPr lang="en-US" dirty="0"/>
          </a:p>
        </p:txBody>
      </p:sp>
      <p:sp>
        <p:nvSpPr>
          <p:cNvPr id="15" name="TextBox 14"/>
          <p:cNvSpPr txBox="1"/>
          <p:nvPr/>
        </p:nvSpPr>
        <p:spPr>
          <a:xfrm>
            <a:off x="6152776" y="5913598"/>
            <a:ext cx="942975" cy="369332"/>
          </a:xfrm>
          <a:prstGeom prst="rect">
            <a:avLst/>
          </a:prstGeom>
          <a:noFill/>
        </p:spPr>
        <p:txBody>
          <a:bodyPr wrap="square" rtlCol="0" anchor="ctr">
            <a:spAutoFit/>
          </a:bodyPr>
          <a:lstStyle/>
          <a:p>
            <a:pPr algn="ctr"/>
            <a:r>
              <a:rPr lang="en-US" dirty="0" smtClean="0"/>
              <a:t>Chapel</a:t>
            </a:r>
            <a:endParaRPr lang="en-US" dirty="0"/>
          </a:p>
        </p:txBody>
      </p:sp>
      <p:sp>
        <p:nvSpPr>
          <p:cNvPr id="16" name="TextBox 15"/>
          <p:cNvSpPr txBox="1"/>
          <p:nvPr/>
        </p:nvSpPr>
        <p:spPr>
          <a:xfrm>
            <a:off x="871935" y="5913598"/>
            <a:ext cx="2537360" cy="646331"/>
          </a:xfrm>
          <a:prstGeom prst="rect">
            <a:avLst/>
          </a:prstGeom>
          <a:noFill/>
        </p:spPr>
        <p:txBody>
          <a:bodyPr wrap="square" rtlCol="0" anchor="ctr">
            <a:spAutoFit/>
          </a:bodyPr>
          <a:lstStyle/>
          <a:p>
            <a:pPr algn="ctr"/>
            <a:r>
              <a:rPr lang="en-US" smtClean="0"/>
              <a:t>Habanero programming model</a:t>
            </a:r>
            <a:endParaRPr lang="en-US" dirty="0"/>
          </a:p>
        </p:txBody>
      </p:sp>
    </p:spTree>
    <p:extLst>
      <p:ext uri="{BB962C8B-B14F-4D97-AF65-F5344CB8AC3E}">
        <p14:creationId xmlns:p14="http://schemas.microsoft.com/office/powerpoint/2010/main" val="8728619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Race </a:t>
            </a:r>
            <a:r>
              <a:rPr lang="en-US" dirty="0"/>
              <a:t>D</a:t>
            </a:r>
            <a:r>
              <a:rPr lang="en-US" dirty="0" smtClean="0"/>
              <a:t>etection </a:t>
            </a:r>
            <a:r>
              <a:rPr lang="en-US" dirty="0"/>
              <a:t>A</a:t>
            </a:r>
            <a:r>
              <a:rPr lang="en-US" dirty="0" smtClean="0"/>
              <a:t>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4693534" cy="5121275"/>
              </a:xfrm>
            </p:spPr>
            <p:txBody>
              <a:bodyPr>
                <a:noAutofit/>
              </a:bodyPr>
              <a:lstStyle/>
              <a:p>
                <a:pPr marL="0" indent="0">
                  <a:buNone/>
                </a:pPr>
                <a:r>
                  <a:rPr lang="en-US" sz="1600" b="1" dirty="0" smtClean="0">
                    <a:solidFill>
                      <a:srgbClr val="595959"/>
                    </a:solidFill>
                    <a:latin typeface="Century Gothic"/>
                    <a:cs typeface="Century Gothic"/>
                  </a:rPr>
                  <a:t>function</a:t>
                </a:r>
                <a:r>
                  <a:rPr lang="en-US" sz="1600" dirty="0" smtClean="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𝐷𝐸𝑇𝐸𝐶𝑇𝑅𝐴𝐶𝐸</m:t>
                    </m:r>
                    <m:r>
                      <a:rPr lang="en-US" sz="1600" i="1" dirty="0" smtClean="0">
                        <a:solidFill>
                          <a:srgbClr val="595959"/>
                        </a:solidFill>
                        <a:latin typeface="Cambria Math" charset="0"/>
                        <a:cs typeface="Century Gothic"/>
                      </a:rPr>
                      <m:t>(</m:t>
                    </m:r>
                    <m:r>
                      <a:rPr lang="en-US" sz="1600" i="1" dirty="0" err="1">
                        <a:solidFill>
                          <a:srgbClr val="595959"/>
                        </a:solidFill>
                        <a:latin typeface="Cambria Math" charset="0"/>
                        <a:cs typeface="Century Gothic"/>
                      </a:rPr>
                      <m:t>𝐶𝑜𝑚𝑝𝑢𝑡𝑎𝑡𝑖𝑜𝑛𝐺𝑟𝑎𝑝h</m:t>
                    </m:r>
                    <m:r>
                      <a:rPr lang="en-US" sz="1600" i="1" dirty="0">
                        <a:solidFill>
                          <a:srgbClr val="595959"/>
                        </a:solidFill>
                        <a:latin typeface="Cambria Math" charset="0"/>
                        <a:cs typeface="Century Gothic"/>
                      </a:rPr>
                      <m:t> </m:t>
                    </m:r>
                    <m:r>
                      <a:rPr lang="en-US" sz="1600" i="1" dirty="0" smtClean="0">
                        <a:solidFill>
                          <a:srgbClr val="595959"/>
                        </a:solidFill>
                        <a:latin typeface="Cambria Math" charset="0"/>
                        <a:cs typeface="Century Gothic"/>
                      </a:rPr>
                      <m:t>𝐺</m:t>
                    </m:r>
                    <m:r>
                      <a:rPr lang="en-US" sz="1600" i="1" dirty="0" smtClean="0">
                        <a:solidFill>
                          <a:srgbClr val="595959"/>
                        </a:solidFill>
                        <a:latin typeface="Cambria Math" charset="0"/>
                        <a:cs typeface="Century Gothic"/>
                      </a:rPr>
                      <m:t>)</m:t>
                    </m:r>
                  </m:oMath>
                </a14:m>
                <a:r>
                  <a:rPr lang="en-US" sz="1600" dirty="0" smtClean="0">
                    <a:solidFill>
                      <a:srgbClr val="595959"/>
                    </a:solidFill>
                    <a:latin typeface="Century Gothic"/>
                    <a:cs typeface="Century Gothic"/>
                  </a:rPr>
                  <a:t> </a:t>
                </a:r>
              </a:p>
              <a:p>
                <a:pPr marL="0" indent="0">
                  <a:buNone/>
                </a:pPr>
                <a:r>
                  <a:rPr lang="en-US" sz="1600" dirty="0" smtClean="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𝑁</m:t>
                    </m:r>
                    <m:r>
                      <a:rPr lang="en-US" sz="1600" i="1" dirty="0" smtClean="0">
                        <a:solidFill>
                          <a:srgbClr val="595959"/>
                        </a:solidFill>
                        <a:latin typeface="Cambria Math" charset="0"/>
                        <a:cs typeface="Century Gothic"/>
                      </a:rPr>
                      <m:t> </m:t>
                    </m:r>
                  </m:oMath>
                </a14:m>
                <a:r>
                  <a:rPr lang="en-US" sz="1600" dirty="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𝑇𝑜𝑝𝑜𝑙𝑜𝑔𝑖𝑐𝑎𝑙𝑙𝑦</m:t>
                    </m:r>
                    <m:r>
                      <a:rPr lang="en-US" sz="1600" i="1" dirty="0" smtClean="0">
                        <a:solidFill>
                          <a:srgbClr val="595959"/>
                        </a:solidFill>
                        <a:latin typeface="Cambria Math" charset="0"/>
                        <a:cs typeface="Century Gothic"/>
                      </a:rPr>
                      <m:t> </m:t>
                    </m:r>
                    <m:r>
                      <a:rPr lang="en-US" sz="1600" i="1" dirty="0" smtClean="0">
                        <a:solidFill>
                          <a:srgbClr val="595959"/>
                        </a:solidFill>
                        <a:latin typeface="Cambria Math" charset="0"/>
                        <a:cs typeface="Century Gothic"/>
                      </a:rPr>
                      <m:t>𝑜𝑟𝑑𝑒𝑟𝑒𝑑</m:t>
                    </m:r>
                    <m:r>
                      <a:rPr lang="en-US" sz="1600" i="1" dirty="0" smtClean="0">
                        <a:solidFill>
                          <a:srgbClr val="595959"/>
                        </a:solidFill>
                        <a:latin typeface="Cambria Math" charset="0"/>
                        <a:cs typeface="Century Gothic"/>
                      </a:rPr>
                      <m:t> </m:t>
                    </m:r>
                    <m:r>
                      <a:rPr lang="en-US" sz="1600" i="1" dirty="0" smtClean="0">
                        <a:solidFill>
                          <a:srgbClr val="595959"/>
                        </a:solidFill>
                        <a:latin typeface="Cambria Math" charset="0"/>
                        <a:cs typeface="Century Gothic"/>
                      </a:rPr>
                      <m:t>𝑛𝑜𝑑𝑒𝑠</m:t>
                    </m:r>
                    <m:r>
                      <a:rPr lang="en-US" sz="1600" i="1" dirty="0" smtClean="0">
                        <a:solidFill>
                          <a:srgbClr val="595959"/>
                        </a:solidFill>
                        <a:latin typeface="Cambria Math" charset="0"/>
                        <a:cs typeface="Century Gothic"/>
                      </a:rPr>
                      <m:t> </m:t>
                    </m:r>
                    <m:r>
                      <a:rPr lang="en-US" sz="1600" i="1" dirty="0" smtClean="0">
                        <a:solidFill>
                          <a:srgbClr val="595959"/>
                        </a:solidFill>
                        <a:latin typeface="Cambria Math" charset="0"/>
                        <a:cs typeface="Century Gothic"/>
                      </a:rPr>
                      <m:t>𝑖𝑛</m:t>
                    </m:r>
                    <m:r>
                      <a:rPr lang="en-US" sz="1600" i="1" dirty="0" smtClean="0">
                        <a:solidFill>
                          <a:srgbClr val="595959"/>
                        </a:solidFill>
                        <a:latin typeface="Cambria Math" charset="0"/>
                        <a:cs typeface="Century Gothic"/>
                      </a:rPr>
                      <m:t> </m:t>
                    </m:r>
                    <m:r>
                      <a:rPr lang="en-US" sz="1600" i="1" dirty="0" smtClean="0">
                        <a:solidFill>
                          <a:srgbClr val="595959"/>
                        </a:solidFill>
                        <a:latin typeface="Cambria Math" charset="0"/>
                        <a:cs typeface="Century Gothic"/>
                      </a:rPr>
                      <m:t>𝐺</m:t>
                    </m:r>
                  </m:oMath>
                </a14:m>
                <a:r>
                  <a:rPr lang="en-US" sz="1600" dirty="0">
                    <a:solidFill>
                      <a:srgbClr val="595959"/>
                    </a:solidFill>
                    <a:latin typeface="Century Gothic"/>
                    <a:cs typeface="Century Gothic"/>
                  </a:rPr>
                  <a:t/>
                </a:r>
                <a:br>
                  <a:rPr lang="en-US" sz="1600" dirty="0">
                    <a:solidFill>
                      <a:srgbClr val="595959"/>
                    </a:solidFill>
                    <a:latin typeface="Century Gothic"/>
                    <a:cs typeface="Century Gothic"/>
                  </a:rPr>
                </a:b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r>
                  <a:rPr lang="en-US" sz="1600" b="1" dirty="0" smtClean="0">
                    <a:solidFill>
                      <a:srgbClr val="595959"/>
                    </a:solidFill>
                    <a:latin typeface="Century Gothic"/>
                    <a:cs typeface="Century Gothic"/>
                  </a:rPr>
                  <a:t>for</a:t>
                </a:r>
                <a:r>
                  <a:rPr lang="en-US" sz="1600" dirty="0" smtClean="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𝑖</m:t>
                    </m:r>
                    <m:r>
                      <a:rPr lang="en-US" sz="1600" i="1" dirty="0">
                        <a:solidFill>
                          <a:srgbClr val="595959"/>
                        </a:solidFill>
                        <a:latin typeface="Cambria Math" charset="0"/>
                        <a:cs typeface="Century Gothic"/>
                      </a:rPr>
                      <m:t> </m:t>
                    </m:r>
                  </m:oMath>
                </a14:m>
                <a:r>
                  <a:rPr lang="en-US" sz="1600" dirty="0">
                    <a:solidFill>
                      <a:srgbClr val="595959"/>
                    </a:solidFill>
                    <a:latin typeface="Century Gothic"/>
                    <a:cs typeface="Century Gothic"/>
                  </a:rPr>
                  <a:t>in </a:t>
                </a:r>
                <a14:m>
                  <m:oMath xmlns:m="http://schemas.openxmlformats.org/officeDocument/2006/math">
                    <m:r>
                      <a:rPr lang="en-US" sz="1600" i="1" dirty="0" smtClean="0">
                        <a:solidFill>
                          <a:srgbClr val="595959"/>
                        </a:solidFill>
                        <a:latin typeface="Cambria Math" charset="0"/>
                        <a:cs typeface="Century Gothic"/>
                      </a:rPr>
                      <m:t>[1, |</m:t>
                    </m:r>
                    <m:r>
                      <a:rPr lang="en-US" sz="1600" i="1" dirty="0" smtClean="0">
                        <a:solidFill>
                          <a:srgbClr val="595959"/>
                        </a:solidFill>
                        <a:latin typeface="Cambria Math" charset="0"/>
                        <a:cs typeface="Century Gothic"/>
                      </a:rPr>
                      <m:t>𝑁</m:t>
                    </m:r>
                    <m:r>
                      <a:rPr lang="en-US" sz="1600" i="1" dirty="0" smtClean="0">
                        <a:solidFill>
                          <a:srgbClr val="595959"/>
                        </a:solidFill>
                        <a:latin typeface="Cambria Math" charset="0"/>
                        <a:cs typeface="Century Gothic"/>
                      </a:rPr>
                      <m:t>|] </m:t>
                    </m:r>
                  </m:oMath>
                </a14:m>
                <a:r>
                  <a:rPr lang="en-US" sz="1600" b="1" dirty="0">
                    <a:solidFill>
                      <a:srgbClr val="595959"/>
                    </a:solidFill>
                    <a:latin typeface="Century Gothic"/>
                    <a:cs typeface="Century Gothic"/>
                  </a:rPr>
                  <a:t>do </a:t>
                </a: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𝑛</m:t>
                    </m:r>
                    <m:r>
                      <a:rPr lang="en-US" sz="160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𝑁</m:t>
                    </m:r>
                    <m:r>
                      <a:rPr lang="en-US" sz="1600" i="1" dirty="0" smtClean="0">
                        <a:solidFill>
                          <a:srgbClr val="595959"/>
                        </a:solidFill>
                        <a:latin typeface="Cambria Math" charset="0"/>
                        <a:cs typeface="Century Gothic"/>
                      </a:rPr>
                      <m:t>[</m:t>
                    </m:r>
                    <m:r>
                      <a:rPr lang="en-US" sz="1600" i="1" dirty="0" err="1">
                        <a:solidFill>
                          <a:srgbClr val="595959"/>
                        </a:solidFill>
                        <a:latin typeface="Cambria Math" charset="0"/>
                        <a:cs typeface="Century Gothic"/>
                      </a:rPr>
                      <m:t>𝑖</m:t>
                    </m:r>
                    <m:r>
                      <a:rPr lang="en-US" sz="1600" i="1" dirty="0">
                        <a:solidFill>
                          <a:srgbClr val="595959"/>
                        </a:solidFill>
                        <a:latin typeface="Cambria Math" charset="0"/>
                        <a:cs typeface="Century Gothic"/>
                      </a:rPr>
                      <m:t>]</m:t>
                    </m:r>
                  </m:oMath>
                </a14:m>
                <a:r>
                  <a:rPr lang="en-US" sz="1600" dirty="0">
                    <a:solidFill>
                      <a:srgbClr val="595959"/>
                    </a:solidFill>
                    <a:latin typeface="Century Gothic"/>
                    <a:cs typeface="Century Gothic"/>
                  </a:rPr>
                  <a:t> </a:t>
                </a: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r>
                  <a:rPr lang="en-US" sz="1600" b="1" dirty="0" smtClean="0">
                    <a:solidFill>
                      <a:srgbClr val="595959"/>
                    </a:solidFill>
                    <a:latin typeface="Century Gothic"/>
                    <a:cs typeface="Century Gothic"/>
                  </a:rPr>
                  <a:t>for</a:t>
                </a:r>
                <a:r>
                  <a:rPr lang="en-US" sz="1600" dirty="0" smtClean="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𝑗</m:t>
                    </m:r>
                  </m:oMath>
                </a14:m>
                <a:r>
                  <a:rPr lang="en-US" sz="1600" dirty="0">
                    <a:solidFill>
                      <a:srgbClr val="595959"/>
                    </a:solidFill>
                    <a:latin typeface="Century Gothic"/>
                    <a:cs typeface="Century Gothic"/>
                  </a:rPr>
                  <a:t> in </a:t>
                </a:r>
                <a14:m>
                  <m:oMath xmlns:m="http://schemas.openxmlformats.org/officeDocument/2006/math">
                    <m:r>
                      <a:rPr lang="en-US" sz="160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𝑖</m:t>
                    </m:r>
                    <m:r>
                      <a:rPr lang="en-US" sz="1600" i="1" dirty="0" smtClean="0">
                        <a:solidFill>
                          <a:srgbClr val="595959"/>
                        </a:solidFill>
                        <a:latin typeface="Cambria Math" charset="0"/>
                        <a:cs typeface="Century Gothic"/>
                      </a:rPr>
                      <m:t>+1, |</m:t>
                    </m:r>
                    <m:r>
                      <a:rPr lang="en-US" sz="1600" i="1" dirty="0" smtClean="0">
                        <a:solidFill>
                          <a:srgbClr val="595959"/>
                        </a:solidFill>
                        <a:latin typeface="Cambria Math" charset="0"/>
                        <a:cs typeface="Century Gothic"/>
                      </a:rPr>
                      <m:t>𝑁</m:t>
                    </m:r>
                    <m:r>
                      <a:rPr lang="en-US" sz="1600" i="1" dirty="0" smtClean="0">
                        <a:solidFill>
                          <a:srgbClr val="595959"/>
                        </a:solidFill>
                        <a:latin typeface="Cambria Math" charset="0"/>
                        <a:cs typeface="Century Gothic"/>
                      </a:rPr>
                      <m:t>|] </m:t>
                    </m:r>
                  </m:oMath>
                </a14:m>
                <a:r>
                  <a:rPr lang="en-US" sz="1600" b="1" dirty="0">
                    <a:solidFill>
                      <a:srgbClr val="595959"/>
                    </a:solidFill>
                    <a:latin typeface="Century Gothic"/>
                    <a:cs typeface="Century Gothic"/>
                  </a:rPr>
                  <a:t>do</a:t>
                </a:r>
                <a:r>
                  <a:rPr lang="en-US" sz="1600" dirty="0">
                    <a:solidFill>
                      <a:srgbClr val="595959"/>
                    </a:solidFill>
                    <a:latin typeface="Century Gothic"/>
                    <a:cs typeface="Century Gothic"/>
                  </a:rPr>
                  <a:t/>
                </a:r>
                <a:br>
                  <a:rPr lang="en-US" sz="1600" dirty="0">
                    <a:solidFill>
                      <a:srgbClr val="595959"/>
                    </a:solidFill>
                    <a:latin typeface="Century Gothic"/>
                    <a:cs typeface="Century Gothic"/>
                  </a:rPr>
                </a:br>
                <a:r>
                  <a:rPr lang="en-US" sz="1600" dirty="0">
                    <a:solidFill>
                      <a:srgbClr val="595959"/>
                    </a:solidFill>
                    <a:latin typeface="Century Gothic"/>
                    <a:cs typeface="Century Gothic"/>
                  </a:rPr>
                  <a:t>	</a:t>
                </a:r>
                <a14:m>
                  <m:oMath xmlns:m="http://schemas.openxmlformats.org/officeDocument/2006/math">
                    <m:sSup>
                      <m:sSupPr>
                        <m:ctrlPr>
                          <a:rPr lang="en-US" sz="1600" b="0" i="1" dirty="0" smtClean="0">
                            <a:solidFill>
                              <a:srgbClr val="595959"/>
                            </a:solidFill>
                            <a:latin typeface="Cambria Math" charset="0"/>
                            <a:cs typeface="Century Gothic"/>
                          </a:rPr>
                        </m:ctrlPr>
                      </m:sSupPr>
                      <m:e>
                        <m:r>
                          <a:rPr lang="en-US" sz="1600" i="1" dirty="0" smtClean="0">
                            <a:solidFill>
                              <a:srgbClr val="595959"/>
                            </a:solidFill>
                            <a:latin typeface="Cambria Math" charset="0"/>
                            <a:cs typeface="Century Gothic"/>
                          </a:rPr>
                          <m:t>𝑛</m:t>
                        </m:r>
                      </m:e>
                      <m:sup>
                        <m:r>
                          <a:rPr lang="en-US" sz="1600" b="0" i="1" dirty="0" smtClean="0">
                            <a:solidFill>
                              <a:srgbClr val="595959"/>
                            </a:solidFill>
                            <a:latin typeface="Cambria Math" charset="0"/>
                            <a:cs typeface="Century Gothic"/>
                          </a:rPr>
                          <m:t>′</m:t>
                        </m:r>
                      </m:sup>
                    </m:sSup>
                    <m:r>
                      <a:rPr lang="en-US" sz="1600" i="1" dirty="0">
                        <a:solidFill>
                          <a:srgbClr val="595959"/>
                        </a:solidFill>
                        <a:latin typeface="Cambria Math" charset="0"/>
                        <a:cs typeface="Century Gothic"/>
                      </a:rPr>
                      <m:t>=</m:t>
                    </m:r>
                    <m:r>
                      <a:rPr lang="en-US" sz="1600" i="1" dirty="0">
                        <a:solidFill>
                          <a:srgbClr val="595959"/>
                        </a:solidFill>
                        <a:latin typeface="Cambria Math" charset="0"/>
                        <a:cs typeface="Century Gothic"/>
                      </a:rPr>
                      <m:t>𝑁</m:t>
                    </m:r>
                    <m:d>
                      <m:dPr>
                        <m:begChr m:val="["/>
                        <m:endChr m:val="]"/>
                        <m:ctrlPr>
                          <a:rPr lang="en-US" sz="1600" i="1" dirty="0">
                            <a:solidFill>
                              <a:srgbClr val="595959"/>
                            </a:solidFill>
                            <a:latin typeface="Cambria Math" charset="0"/>
                            <a:cs typeface="Century Gothic"/>
                          </a:rPr>
                        </m:ctrlPr>
                      </m:dPr>
                      <m:e>
                        <m:r>
                          <a:rPr lang="en-US" sz="1600" i="1" dirty="0">
                            <a:solidFill>
                              <a:srgbClr val="595959"/>
                            </a:solidFill>
                            <a:latin typeface="Cambria Math" charset="0"/>
                            <a:cs typeface="Century Gothic"/>
                          </a:rPr>
                          <m:t>𝑗</m:t>
                        </m:r>
                      </m:e>
                    </m:d>
                  </m:oMath>
                </a14:m>
                <a:endParaRPr lang="en-US" sz="1600" dirty="0" smtClean="0">
                  <a:solidFill>
                    <a:srgbClr val="595959"/>
                  </a:solidFill>
                  <a:latin typeface="Century Gothic"/>
                  <a:cs typeface="Century Gothic"/>
                </a:endParaRPr>
              </a:p>
              <a:p>
                <a:pPr marL="0" indent="0">
                  <a:buNone/>
                </a:pPr>
                <a:r>
                  <a:rPr lang="en-US" sz="1600" dirty="0" smtClean="0">
                    <a:solidFill>
                      <a:srgbClr val="595959"/>
                    </a:solidFill>
                    <a:latin typeface="Century Gothic"/>
                    <a:cs typeface="Century Gothic"/>
                  </a:rPr>
                  <a:t>	</a:t>
                </a:r>
                <a:r>
                  <a:rPr lang="en-US" sz="1600" b="1" dirty="0">
                    <a:solidFill>
                      <a:srgbClr val="595959"/>
                    </a:solidFill>
                    <a:cs typeface="Century Gothic"/>
                  </a:rPr>
                  <a:t>if</a:t>
                </a:r>
                <a:r>
                  <a:rPr lang="en-US" sz="1600" dirty="0">
                    <a:solidFill>
                      <a:srgbClr val="595959"/>
                    </a:solidFill>
                    <a:cs typeface="Century Gothic"/>
                  </a:rPr>
                  <a:t> </a:t>
                </a:r>
                <a14:m>
                  <m:oMath xmlns:m="http://schemas.openxmlformats.org/officeDocument/2006/math">
                    <m:d>
                      <m:dPr>
                        <m:ctrlPr>
                          <a:rPr lang="en-US" sz="1600" i="1">
                            <a:solidFill>
                              <a:srgbClr val="595959"/>
                            </a:solidFill>
                            <a:latin typeface="Cambria Math" charset="0"/>
                            <a:cs typeface="Century Gothic"/>
                          </a:rPr>
                        </m:ctrlPr>
                      </m:dPr>
                      <m:e>
                        <m:r>
                          <a:rPr lang="en-US" sz="1600" i="1">
                            <a:solidFill>
                              <a:srgbClr val="595959"/>
                            </a:solidFill>
                            <a:latin typeface="Cambria Math" charset="0"/>
                            <a:cs typeface="Century Gothic"/>
                          </a:rPr>
                          <m:t>𝑛</m:t>
                        </m:r>
                        <m:r>
                          <a:rPr lang="en-US" sz="1600" i="1">
                            <a:solidFill>
                              <a:srgbClr val="595959"/>
                            </a:solidFill>
                            <a:latin typeface="Cambria Math" charset="0"/>
                            <a:ea typeface="Cambria Math" charset="0"/>
                            <a:cs typeface="Cambria Math" charset="0"/>
                          </a:rPr>
                          <m:t>⊀</m:t>
                        </m:r>
                        <m:sSup>
                          <m:sSupPr>
                            <m:ctrlPr>
                              <a:rPr lang="en-US" sz="1600" i="1">
                                <a:solidFill>
                                  <a:srgbClr val="595959"/>
                                </a:solidFill>
                                <a:latin typeface="Cambria Math" charset="0"/>
                                <a:ea typeface="Cambria Math" charset="0"/>
                                <a:cs typeface="Cambria Math" charset="0"/>
                              </a:rPr>
                            </m:ctrlPr>
                          </m:sSupPr>
                          <m:e>
                            <m:r>
                              <a:rPr lang="en-US" sz="1600" i="1">
                                <a:solidFill>
                                  <a:srgbClr val="595959"/>
                                </a:solidFill>
                                <a:latin typeface="Cambria Math" charset="0"/>
                                <a:ea typeface="Cambria Math" charset="0"/>
                                <a:cs typeface="Cambria Math" charset="0"/>
                              </a:rPr>
                              <m:t>𝑛</m:t>
                            </m:r>
                          </m:e>
                          <m:sup>
                            <m:r>
                              <a:rPr lang="en-US" sz="1600" i="1">
                                <a:solidFill>
                                  <a:srgbClr val="595959"/>
                                </a:solidFill>
                                <a:latin typeface="Cambria Math" charset="0"/>
                                <a:ea typeface="Cambria Math" charset="0"/>
                                <a:cs typeface="Cambria Math" charset="0"/>
                              </a:rPr>
                              <m:t>′</m:t>
                            </m:r>
                          </m:sup>
                        </m:sSup>
                        <m:r>
                          <a:rPr lang="en-US" sz="1600" i="1">
                            <a:solidFill>
                              <a:srgbClr val="595959"/>
                            </a:solidFill>
                            <a:latin typeface="Cambria Math" charset="0"/>
                            <a:ea typeface="Cambria Math" charset="0"/>
                            <a:cs typeface="Cambria Math" charset="0"/>
                          </a:rPr>
                          <m:t> ∧</m:t>
                        </m:r>
                        <m:r>
                          <a:rPr lang="en-US" sz="1600" i="1">
                            <a:solidFill>
                              <a:srgbClr val="595959"/>
                            </a:solidFill>
                            <a:latin typeface="Cambria Math" charset="0"/>
                            <a:cs typeface="Century Gothic"/>
                          </a:rPr>
                          <m:t>𝑛</m:t>
                        </m:r>
                        <m:r>
                          <a:rPr lang="en-US" sz="1600" i="1">
                            <a:solidFill>
                              <a:srgbClr val="595959"/>
                            </a:solidFill>
                            <a:latin typeface="Cambria Math" charset="0"/>
                            <a:ea typeface="Cambria Math" charset="0"/>
                            <a:cs typeface="Cambria Math" charset="0"/>
                          </a:rPr>
                          <m:t>⊀</m:t>
                        </m:r>
                        <m:sSup>
                          <m:sSupPr>
                            <m:ctrlPr>
                              <a:rPr lang="en-US" sz="1600" i="1">
                                <a:solidFill>
                                  <a:srgbClr val="595959"/>
                                </a:solidFill>
                                <a:latin typeface="Cambria Math" charset="0"/>
                                <a:ea typeface="Cambria Math" charset="0"/>
                                <a:cs typeface="Cambria Math" charset="0"/>
                              </a:rPr>
                            </m:ctrlPr>
                          </m:sSupPr>
                          <m:e>
                            <m:r>
                              <a:rPr lang="en-US" sz="1600" i="1">
                                <a:solidFill>
                                  <a:srgbClr val="595959"/>
                                </a:solidFill>
                                <a:latin typeface="Cambria Math" charset="0"/>
                                <a:ea typeface="Cambria Math" charset="0"/>
                                <a:cs typeface="Cambria Math" charset="0"/>
                              </a:rPr>
                              <m:t>𝑛</m:t>
                            </m:r>
                          </m:e>
                          <m:sup>
                            <m:r>
                              <a:rPr lang="en-US" sz="1600" i="1">
                                <a:solidFill>
                                  <a:srgbClr val="595959"/>
                                </a:solidFill>
                                <a:latin typeface="Cambria Math" charset="0"/>
                                <a:ea typeface="Cambria Math" charset="0"/>
                                <a:cs typeface="Cambria Math" charset="0"/>
                              </a:rPr>
                              <m:t>′</m:t>
                            </m:r>
                          </m:sup>
                        </m:sSup>
                      </m:e>
                    </m:d>
                    <m:r>
                      <a:rPr lang="en-US" sz="1600" i="1">
                        <a:solidFill>
                          <a:srgbClr val="595959"/>
                        </a:solidFill>
                        <a:latin typeface="Cambria Math" charset="0"/>
                        <a:ea typeface="Cambria Math" charset="0"/>
                        <a:cs typeface="Cambria Math" charset="0"/>
                      </a:rPr>
                      <m:t> </m:t>
                    </m:r>
                  </m:oMath>
                </a14:m>
                <a:r>
                  <a:rPr lang="en-US" sz="1600" b="1" dirty="0">
                    <a:solidFill>
                      <a:srgbClr val="595959"/>
                    </a:solidFill>
                    <a:cs typeface="Century Gothic"/>
                  </a:rPr>
                  <a:t>then</a:t>
                </a: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bool </a:t>
                </a:r>
                <a14:m>
                  <m:oMath xmlns:m="http://schemas.openxmlformats.org/officeDocument/2006/math">
                    <m:r>
                      <a:rPr lang="en-US" sz="1600" i="1" dirty="0" smtClean="0">
                        <a:solidFill>
                          <a:srgbClr val="595959"/>
                        </a:solidFill>
                        <a:latin typeface="Cambria Math" charset="0"/>
                        <a:cs typeface="Century Gothic"/>
                      </a:rPr>
                      <m:t>𝑟𝑤</m:t>
                    </m:r>
                    <m:r>
                      <a:rPr lang="en-US" sz="1600" i="1" dirty="0">
                        <a:solidFill>
                          <a:srgbClr val="595959"/>
                        </a:solidFill>
                        <a:latin typeface="Cambria Math" charset="0"/>
                        <a:cs typeface="Century Gothic"/>
                      </a:rPr>
                      <m:t> </m:t>
                    </m:r>
                  </m:oMath>
                </a14:m>
                <a:r>
                  <a:rPr lang="en-US" sz="1600" dirty="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m:t>
                    </m:r>
                    <m:r>
                      <a:rPr lang="en-US" sz="1600" i="1" dirty="0" err="1" smtClean="0">
                        <a:solidFill>
                          <a:srgbClr val="595959"/>
                        </a:solidFill>
                        <a:latin typeface="Cambria Math" charset="0"/>
                        <a:cs typeface="Century Gothic"/>
                      </a:rPr>
                      <m:t>𝛿</m:t>
                    </m:r>
                    <m:r>
                      <a:rPr lang="en-US" sz="160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𝑛</m:t>
                    </m:r>
                    <m:r>
                      <a:rPr lang="en-US" sz="1600" i="1" dirty="0" smtClean="0">
                        <a:solidFill>
                          <a:srgbClr val="595959"/>
                        </a:solidFill>
                        <a:latin typeface="Cambria Math" charset="0"/>
                        <a:cs typeface="Century Gothic"/>
                      </a:rPr>
                      <m:t>) ∩ </m:t>
                    </m:r>
                    <m:r>
                      <a:rPr lang="en-US" sz="1600" i="1" dirty="0" err="1" smtClean="0">
                        <a:solidFill>
                          <a:srgbClr val="595959"/>
                        </a:solidFill>
                        <a:latin typeface="Cambria Math" charset="0"/>
                        <a:cs typeface="Century Gothic"/>
                      </a:rPr>
                      <m:t>𝜔</m:t>
                    </m:r>
                    <m:r>
                      <a:rPr lang="en-US" sz="160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𝑛</m:t>
                    </m:r>
                    <m:r>
                      <a:rPr lang="en-US" sz="1600" b="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 ≠ </m:t>
                    </m:r>
                    <m:r>
                      <a:rPr lang="en-US" sz="1600" i="1" dirty="0">
                        <a:solidFill>
                          <a:srgbClr val="595959"/>
                        </a:solidFill>
                        <a:latin typeface="Cambria Math" charset="0"/>
                        <a:cs typeface="Century Gothic"/>
                      </a:rPr>
                      <m:t>∅) </m:t>
                    </m:r>
                  </m:oMath>
                </a14:m>
                <a:endParaRPr lang="en-US" sz="1600" dirty="0">
                  <a:solidFill>
                    <a:srgbClr val="595959"/>
                  </a:solidFill>
                  <a:latin typeface="Century Gothic"/>
                  <a:cs typeface="Century Gothic"/>
                </a:endParaRP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bool </a:t>
                </a:r>
                <a14:m>
                  <m:oMath xmlns:m="http://schemas.openxmlformats.org/officeDocument/2006/math">
                    <m:r>
                      <a:rPr lang="en-US" sz="1600" i="1" dirty="0" smtClean="0">
                        <a:solidFill>
                          <a:srgbClr val="595959"/>
                        </a:solidFill>
                        <a:latin typeface="Cambria Math" charset="0"/>
                        <a:cs typeface="Century Gothic"/>
                      </a:rPr>
                      <m:t>𝑤𝑟</m:t>
                    </m:r>
                    <m:r>
                      <a:rPr lang="en-US" sz="1600" i="1" dirty="0">
                        <a:solidFill>
                          <a:srgbClr val="595959"/>
                        </a:solidFill>
                        <a:latin typeface="Cambria Math" charset="0"/>
                        <a:cs typeface="Century Gothic"/>
                      </a:rPr>
                      <m:t> </m:t>
                    </m:r>
                  </m:oMath>
                </a14:m>
                <a:r>
                  <a:rPr lang="en-US" sz="1600" dirty="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m:t>
                    </m:r>
                    <m:r>
                      <a:rPr lang="en-US" sz="1600" i="1" dirty="0" err="1" smtClean="0">
                        <a:solidFill>
                          <a:srgbClr val="595959"/>
                        </a:solidFill>
                        <a:latin typeface="Cambria Math" charset="0"/>
                        <a:cs typeface="Century Gothic"/>
                      </a:rPr>
                      <m:t>𝜔</m:t>
                    </m:r>
                    <m:r>
                      <a:rPr lang="en-US" sz="160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𝑛</m:t>
                    </m:r>
                    <m:r>
                      <a:rPr lang="en-US" sz="1600" i="1" dirty="0">
                        <a:solidFill>
                          <a:srgbClr val="595959"/>
                        </a:solidFill>
                        <a:latin typeface="Cambria Math" charset="0"/>
                        <a:cs typeface="Century Gothic"/>
                      </a:rPr>
                      <m:t>) ∩ </m:t>
                    </m:r>
                    <m:r>
                      <a:rPr lang="en-US" sz="1600" i="1" dirty="0" err="1">
                        <a:solidFill>
                          <a:srgbClr val="595959"/>
                        </a:solidFill>
                        <a:latin typeface="Cambria Math" charset="0"/>
                        <a:cs typeface="Century Gothic"/>
                      </a:rPr>
                      <m:t>𝛿</m:t>
                    </m:r>
                    <m:r>
                      <a:rPr lang="en-US" sz="1600" i="1" dirty="0">
                        <a:solidFill>
                          <a:srgbClr val="595959"/>
                        </a:solidFill>
                        <a:latin typeface="Cambria Math" charset="0"/>
                        <a:cs typeface="Century Gothic"/>
                      </a:rPr>
                      <m:t>(</m:t>
                    </m:r>
                    <m:r>
                      <a:rPr lang="en-US" sz="1600" i="1" dirty="0" smtClean="0">
                        <a:solidFill>
                          <a:srgbClr val="595959"/>
                        </a:solidFill>
                        <a:latin typeface="Cambria Math" charset="0"/>
                        <a:cs typeface="Century Gothic"/>
                      </a:rPr>
                      <m:t>𝑛</m:t>
                    </m:r>
                    <m:r>
                      <a:rPr lang="en-US" sz="1600" b="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 </m:t>
                    </m:r>
                    <m:r>
                      <a:rPr lang="en-US" sz="1600" i="1" dirty="0">
                        <a:solidFill>
                          <a:srgbClr val="595959"/>
                        </a:solidFill>
                        <a:latin typeface="Cambria Math" charset="0"/>
                        <a:cs typeface="Century Gothic"/>
                      </a:rPr>
                      <m:t>≠</m:t>
                    </m:r>
                    <m:r>
                      <a:rPr lang="en-US" sz="1600" i="1" dirty="0" smtClean="0">
                        <a:solidFill>
                          <a:srgbClr val="595959"/>
                        </a:solidFill>
                        <a:latin typeface="Cambria Math" charset="0"/>
                        <a:cs typeface="Century Gothic"/>
                      </a:rPr>
                      <m:t> </m:t>
                    </m:r>
                    <m:r>
                      <a:rPr lang="en-US" sz="1600" i="1" dirty="0">
                        <a:solidFill>
                          <a:srgbClr val="595959"/>
                        </a:solidFill>
                        <a:latin typeface="Cambria Math" charset="0"/>
                        <a:cs typeface="Century Gothic"/>
                      </a:rPr>
                      <m:t>∅) </m:t>
                    </m:r>
                  </m:oMath>
                </a14:m>
                <a:endParaRPr lang="en-US" sz="1600" dirty="0">
                  <a:solidFill>
                    <a:srgbClr val="595959"/>
                  </a:solidFill>
                  <a:latin typeface="Century Gothic"/>
                  <a:cs typeface="Century Gothic"/>
                </a:endParaRP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bool </a:t>
                </a:r>
                <a14:m>
                  <m:oMath xmlns:m="http://schemas.openxmlformats.org/officeDocument/2006/math">
                    <m:r>
                      <a:rPr lang="en-US" sz="1600" i="1" dirty="0" smtClean="0">
                        <a:solidFill>
                          <a:srgbClr val="595959"/>
                        </a:solidFill>
                        <a:latin typeface="Cambria Math" charset="0"/>
                        <a:cs typeface="Century Gothic"/>
                      </a:rPr>
                      <m:t>𝑤𝑤</m:t>
                    </m:r>
                    <m:r>
                      <a:rPr lang="en-US" sz="1600" i="1" dirty="0">
                        <a:solidFill>
                          <a:srgbClr val="595959"/>
                        </a:solidFill>
                        <a:latin typeface="Cambria Math" charset="0"/>
                        <a:cs typeface="Century Gothic"/>
                      </a:rPr>
                      <m:t> </m:t>
                    </m:r>
                  </m:oMath>
                </a14:m>
                <a:r>
                  <a:rPr lang="en-US" sz="1600" dirty="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m:t>
                    </m:r>
                    <m:r>
                      <a:rPr lang="en-US" sz="1600" i="1" dirty="0" err="1">
                        <a:solidFill>
                          <a:srgbClr val="595959"/>
                        </a:solidFill>
                        <a:latin typeface="Cambria Math" charset="0"/>
                        <a:cs typeface="Century Gothic"/>
                      </a:rPr>
                      <m:t>𝜔</m:t>
                    </m:r>
                    <m:r>
                      <a:rPr lang="en-US" sz="1600" i="1" dirty="0">
                        <a:solidFill>
                          <a:srgbClr val="595959"/>
                        </a:solidFill>
                        <a:latin typeface="Cambria Math" charset="0"/>
                        <a:cs typeface="Century Gothic"/>
                      </a:rPr>
                      <m:t>(</m:t>
                    </m:r>
                    <m:r>
                      <a:rPr lang="en-US" sz="1600" i="1" dirty="0">
                        <a:solidFill>
                          <a:srgbClr val="595959"/>
                        </a:solidFill>
                        <a:latin typeface="Cambria Math" charset="0"/>
                        <a:cs typeface="Century Gothic"/>
                      </a:rPr>
                      <m:t>𝑛</m:t>
                    </m:r>
                    <m:r>
                      <a:rPr lang="en-US" sz="1600" i="1" dirty="0">
                        <a:solidFill>
                          <a:srgbClr val="595959"/>
                        </a:solidFill>
                        <a:latin typeface="Cambria Math" charset="0"/>
                        <a:cs typeface="Century Gothic"/>
                      </a:rPr>
                      <m:t>) ∩ </m:t>
                    </m:r>
                    <m:r>
                      <a:rPr lang="en-US" sz="1600" i="1" dirty="0" err="1">
                        <a:solidFill>
                          <a:srgbClr val="595959"/>
                        </a:solidFill>
                        <a:latin typeface="Cambria Math" charset="0"/>
                        <a:cs typeface="Century Gothic"/>
                      </a:rPr>
                      <m:t>𝜔</m:t>
                    </m:r>
                    <m:r>
                      <a:rPr lang="en-US" sz="1600" i="1" dirty="0">
                        <a:solidFill>
                          <a:srgbClr val="595959"/>
                        </a:solidFill>
                        <a:latin typeface="Cambria Math" charset="0"/>
                        <a:cs typeface="Century Gothic"/>
                      </a:rPr>
                      <m:t>(</m:t>
                    </m:r>
                    <m:r>
                      <a:rPr lang="en-US" sz="1600" i="1" dirty="0" smtClean="0">
                        <a:solidFill>
                          <a:srgbClr val="595959"/>
                        </a:solidFill>
                        <a:latin typeface="Cambria Math" charset="0"/>
                        <a:cs typeface="Century Gothic"/>
                      </a:rPr>
                      <m:t>𝑛</m:t>
                    </m:r>
                    <m:r>
                      <a:rPr lang="en-US" sz="1600" b="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 </m:t>
                    </m:r>
                    <m:r>
                      <a:rPr lang="en-US" sz="1600" i="1" dirty="0">
                        <a:solidFill>
                          <a:srgbClr val="595959"/>
                        </a:solidFill>
                        <a:latin typeface="Cambria Math" charset="0"/>
                        <a:cs typeface="Century Gothic"/>
                      </a:rPr>
                      <m:t>≠</m:t>
                    </m:r>
                    <m:r>
                      <a:rPr lang="en-US" sz="1600" i="1" dirty="0" smtClean="0">
                        <a:solidFill>
                          <a:srgbClr val="595959"/>
                        </a:solidFill>
                        <a:latin typeface="Cambria Math" charset="0"/>
                        <a:cs typeface="Century Gothic"/>
                      </a:rPr>
                      <m:t> </m:t>
                    </m:r>
                    <m:r>
                      <a:rPr lang="en-US" sz="1600" i="1" dirty="0">
                        <a:solidFill>
                          <a:srgbClr val="595959"/>
                        </a:solidFill>
                        <a:latin typeface="Cambria Math" charset="0"/>
                        <a:cs typeface="Century Gothic"/>
                      </a:rPr>
                      <m:t>∅)</m:t>
                    </m:r>
                  </m:oMath>
                </a14:m>
                <a:r>
                  <a:rPr lang="en-US" sz="1600" dirty="0">
                    <a:solidFill>
                      <a:srgbClr val="595959"/>
                    </a:solidFill>
                    <a:latin typeface="Century Gothic"/>
                    <a:cs typeface="Century Gothic"/>
                  </a:rPr>
                  <a:t> </a:t>
                </a:r>
                <a:endParaRPr lang="en-US" sz="1600" dirty="0" smtClean="0">
                  <a:solidFill>
                    <a:srgbClr val="595959"/>
                  </a:solidFill>
                  <a:latin typeface="Century Gothic"/>
                  <a:cs typeface="Century Gothic"/>
                </a:endParaRP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r>
                  <a:rPr lang="en-US" sz="1600" b="1" dirty="0" smtClean="0">
                    <a:solidFill>
                      <a:srgbClr val="595959"/>
                    </a:solidFill>
                    <a:latin typeface="Century Gothic"/>
                    <a:cs typeface="Century Gothic"/>
                  </a:rPr>
                  <a:t>if</a:t>
                </a:r>
                <a:r>
                  <a:rPr lang="en-US" sz="1600" dirty="0" smtClean="0">
                    <a:solidFill>
                      <a:srgbClr val="595959"/>
                    </a:solidFill>
                    <a:latin typeface="Century Gothic"/>
                    <a:cs typeface="Century Gothic"/>
                  </a:rPr>
                  <a:t> </a:t>
                </a:r>
                <a14:m>
                  <m:oMath xmlns:m="http://schemas.openxmlformats.org/officeDocument/2006/math">
                    <m:d>
                      <m:dPr>
                        <m:ctrlPr>
                          <a:rPr lang="en-US" sz="1600" b="0" i="1" smtClean="0">
                            <a:solidFill>
                              <a:srgbClr val="595959"/>
                            </a:solidFill>
                            <a:latin typeface="Cambria Math" charset="0"/>
                            <a:cs typeface="Century Gothic"/>
                          </a:rPr>
                        </m:ctrlPr>
                      </m:dPr>
                      <m:e>
                        <m:r>
                          <a:rPr lang="en-US" sz="1600" b="0" i="1" smtClean="0">
                            <a:solidFill>
                              <a:srgbClr val="595959"/>
                            </a:solidFill>
                            <a:latin typeface="Cambria Math" charset="0"/>
                            <a:cs typeface="Century Gothic"/>
                          </a:rPr>
                          <m:t>𝑟𝑤</m:t>
                        </m:r>
                        <m:r>
                          <a:rPr lang="en-US" sz="1600" b="0" i="1" smtClean="0">
                            <a:solidFill>
                              <a:srgbClr val="595959"/>
                            </a:solidFill>
                            <a:latin typeface="Cambria Math" charset="0"/>
                            <a:cs typeface="Century Gothic"/>
                          </a:rPr>
                          <m:t> ∨</m:t>
                        </m:r>
                        <m:r>
                          <a:rPr lang="en-US" sz="1600" b="0" i="1" smtClean="0">
                            <a:solidFill>
                              <a:srgbClr val="595959"/>
                            </a:solidFill>
                            <a:latin typeface="Cambria Math" charset="0"/>
                            <a:ea typeface="Cambria Math" charset="0"/>
                            <a:cs typeface="Cambria Math" charset="0"/>
                          </a:rPr>
                          <m:t>𝑤𝑟</m:t>
                        </m:r>
                        <m:r>
                          <a:rPr lang="en-US" sz="1600" i="1">
                            <a:solidFill>
                              <a:srgbClr val="595959"/>
                            </a:solidFill>
                            <a:latin typeface="Cambria Math" charset="0"/>
                            <a:ea typeface="Cambria Math" charset="0"/>
                            <a:cs typeface="Cambria Math" charset="0"/>
                          </a:rPr>
                          <m:t>∨</m:t>
                        </m:r>
                        <m:r>
                          <a:rPr lang="en-US" sz="1600" i="1">
                            <a:solidFill>
                              <a:srgbClr val="595959"/>
                            </a:solidFill>
                            <a:latin typeface="Cambria Math" charset="0"/>
                            <a:ea typeface="Cambria Math" charset="0"/>
                            <a:cs typeface="Cambria Math" charset="0"/>
                          </a:rPr>
                          <m:t>𝑤𝑤</m:t>
                        </m:r>
                      </m:e>
                    </m:d>
                    <m:r>
                      <a:rPr lang="en-US" sz="1600" b="0" i="1" smtClean="0">
                        <a:solidFill>
                          <a:srgbClr val="595959"/>
                        </a:solidFill>
                        <a:latin typeface="Cambria Math" charset="0"/>
                        <a:ea typeface="Cambria Math" charset="0"/>
                        <a:cs typeface="Century Gothic"/>
                      </a:rPr>
                      <m:t> </m:t>
                    </m:r>
                  </m:oMath>
                </a14:m>
                <a:r>
                  <a:rPr lang="en-US" sz="1600" b="1" dirty="0" smtClean="0">
                    <a:solidFill>
                      <a:srgbClr val="595959"/>
                    </a:solidFill>
                    <a:latin typeface="Century Gothic"/>
                    <a:cs typeface="Century Gothic"/>
                  </a:rPr>
                  <a:t>then </a:t>
                </a:r>
                <a:endParaRPr lang="en-US" sz="1600" b="1" dirty="0">
                  <a:solidFill>
                    <a:srgbClr val="595959"/>
                  </a:solidFill>
                  <a:latin typeface="Century Gothic"/>
                  <a:cs typeface="Century Gothic"/>
                </a:endParaRP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Report </a:t>
                </a:r>
                <a:r>
                  <a:rPr lang="en-US" sz="1600" dirty="0">
                    <a:solidFill>
                      <a:srgbClr val="595959"/>
                    </a:solidFill>
                    <a:latin typeface="Century Gothic"/>
                    <a:cs typeface="Century Gothic"/>
                  </a:rPr>
                  <a:t>Data Race and Exit </a:t>
                </a: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r>
                  <a:rPr lang="en-US" sz="1600" b="1" dirty="0" smtClean="0">
                    <a:solidFill>
                      <a:srgbClr val="595959"/>
                    </a:solidFill>
                    <a:latin typeface="Century Gothic"/>
                    <a:cs typeface="Century Gothic"/>
                  </a:rPr>
                  <a:t>end </a:t>
                </a:r>
                <a:r>
                  <a:rPr lang="en-US" sz="1600" b="1" dirty="0">
                    <a:solidFill>
                      <a:srgbClr val="595959"/>
                    </a:solidFill>
                    <a:latin typeface="Century Gothic"/>
                    <a:cs typeface="Century Gothic"/>
                  </a:rPr>
                  <a:t>if </a:t>
                </a:r>
              </a:p>
              <a:p>
                <a:pPr marL="0" indent="0">
                  <a:buNone/>
                </a:pPr>
                <a:r>
                  <a:rPr lang="en-US" sz="1600" dirty="0">
                    <a:solidFill>
                      <a:srgbClr val="595959"/>
                    </a:solidFill>
                    <a:latin typeface="Century Gothic"/>
                    <a:cs typeface="Century Gothic"/>
                  </a:rPr>
                  <a:t>	</a:t>
                </a:r>
                <a:r>
                  <a:rPr lang="en-US" sz="1600" b="1" dirty="0">
                    <a:solidFill>
                      <a:srgbClr val="595959"/>
                    </a:solidFill>
                    <a:latin typeface="Century Gothic"/>
                    <a:cs typeface="Century Gothic"/>
                  </a:rPr>
                  <a:t>end if </a:t>
                </a: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r>
                  <a:rPr lang="en-US" sz="1600" b="1" dirty="0" smtClean="0">
                    <a:solidFill>
                      <a:srgbClr val="595959"/>
                    </a:solidFill>
                    <a:latin typeface="Century Gothic"/>
                    <a:cs typeface="Century Gothic"/>
                  </a:rPr>
                  <a:t>end </a:t>
                </a:r>
                <a:r>
                  <a:rPr lang="en-US" sz="1600" b="1" dirty="0">
                    <a:solidFill>
                      <a:srgbClr val="595959"/>
                    </a:solidFill>
                    <a:latin typeface="Century Gothic"/>
                    <a:cs typeface="Century Gothic"/>
                  </a:rPr>
                  <a:t>for </a:t>
                </a: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r>
                  <a:rPr lang="en-US" sz="1600" b="1" dirty="0" smtClean="0">
                    <a:solidFill>
                      <a:srgbClr val="595959"/>
                    </a:solidFill>
                    <a:latin typeface="Century Gothic"/>
                    <a:cs typeface="Century Gothic"/>
                  </a:rPr>
                  <a:t>end </a:t>
                </a:r>
                <a:r>
                  <a:rPr lang="en-US" sz="1600" b="1" dirty="0">
                    <a:solidFill>
                      <a:srgbClr val="595959"/>
                    </a:solidFill>
                    <a:latin typeface="Century Gothic"/>
                    <a:cs typeface="Century Gothic"/>
                  </a:rPr>
                  <a:t>for </a:t>
                </a:r>
                <a:endParaRPr lang="en-US" sz="1600" b="1" dirty="0" smtClean="0">
                  <a:solidFill>
                    <a:srgbClr val="595959"/>
                  </a:solidFill>
                  <a:latin typeface="Century Gothic"/>
                  <a:cs typeface="Century Gothic"/>
                </a:endParaRPr>
              </a:p>
              <a:p>
                <a:pPr marL="0" indent="0">
                  <a:buNone/>
                </a:pPr>
                <a:r>
                  <a:rPr lang="en-US" sz="1600" b="1" dirty="0" smtClean="0">
                    <a:solidFill>
                      <a:srgbClr val="595959"/>
                    </a:solidFill>
                    <a:latin typeface="Century Gothic"/>
                    <a:cs typeface="Century Gothic"/>
                  </a:rPr>
                  <a:t>end </a:t>
                </a:r>
                <a:r>
                  <a:rPr lang="en-US" sz="1600" b="1" dirty="0">
                    <a:solidFill>
                      <a:srgbClr val="595959"/>
                    </a:solidFill>
                    <a:latin typeface="Century Gothic"/>
                    <a:cs typeface="Century Gothic"/>
                  </a:rPr>
                  <a:t>function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4693534" cy="5121275"/>
              </a:xfrm>
              <a:blipFill rotWithShape="0">
                <a:blip r:embed="rId2"/>
                <a:stretch>
                  <a:fillRect l="-649" t="-5714" r="-51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A9B540C-44DA-4F69-89C9-7C84606640D3}" type="slidenum">
              <a:rPr lang="en-US" smtClean="0"/>
              <a:pPr/>
              <a:t>30</a:t>
            </a:fld>
            <a:endParaRPr lang="en-US"/>
          </a:p>
        </p:txBody>
      </p:sp>
      <p:sp>
        <p:nvSpPr>
          <p:cNvPr id="6" name="Oval 5"/>
          <p:cNvSpPr/>
          <p:nvPr/>
        </p:nvSpPr>
        <p:spPr>
          <a:xfrm>
            <a:off x="6457321" y="2411451"/>
            <a:ext cx="852566" cy="6641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ln>
                  <a:solidFill>
                    <a:sysClr val="windowText" lastClr="000000"/>
                  </a:solidFill>
                </a:ln>
              </a:rPr>
              <a:t>n</a:t>
            </a:r>
            <a:r>
              <a:rPr lang="en-US" sz="1200" baseline="-25000" dirty="0" smtClean="0">
                <a:ln>
                  <a:solidFill>
                    <a:sysClr val="windowText" lastClr="000000"/>
                  </a:solidFill>
                </a:ln>
              </a:rPr>
              <a:t>0</a:t>
            </a:r>
            <a:r>
              <a:rPr lang="en-US" sz="1200" dirty="0" smtClean="0">
                <a:ln>
                  <a:solidFill>
                    <a:sysClr val="windowText" lastClr="000000"/>
                  </a:solidFill>
                </a:ln>
              </a:rPr>
              <a:t>’</a:t>
            </a:r>
            <a:endParaRPr lang="en-US" sz="1200" dirty="0">
              <a:ln>
                <a:solidFill>
                  <a:sysClr val="windowText" lastClr="000000"/>
                </a:solidFill>
              </a:ln>
            </a:endParaRPr>
          </a:p>
        </p:txBody>
      </p:sp>
      <p:sp>
        <p:nvSpPr>
          <p:cNvPr id="7" name="Oval 6"/>
          <p:cNvSpPr/>
          <p:nvPr/>
        </p:nvSpPr>
        <p:spPr>
          <a:xfrm>
            <a:off x="6457321" y="3277304"/>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n</a:t>
            </a:r>
            <a:r>
              <a:rPr lang="en-US" sz="1200" baseline="-25000" dirty="0" smtClean="0"/>
              <a:t>0</a:t>
            </a:r>
            <a:r>
              <a:rPr lang="en-US" sz="1200" dirty="0" smtClean="0"/>
              <a:t>’’</a:t>
            </a:r>
          </a:p>
        </p:txBody>
      </p:sp>
      <p:cxnSp>
        <p:nvCxnSpPr>
          <p:cNvPr id="8" name="Straight Arrow Connector 7"/>
          <p:cNvCxnSpPr/>
          <p:nvPr/>
        </p:nvCxnSpPr>
        <p:spPr>
          <a:xfrm>
            <a:off x="6883604" y="3941427"/>
            <a:ext cx="0" cy="3681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H="1">
            <a:off x="6007952" y="2743513"/>
            <a:ext cx="449369" cy="623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6007952" y="3836119"/>
            <a:ext cx="574224" cy="5706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Oval 10"/>
          <p:cNvSpPr/>
          <p:nvPr/>
        </p:nvSpPr>
        <p:spPr>
          <a:xfrm>
            <a:off x="6457321" y="4309533"/>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r</a:t>
            </a:r>
            <a:r>
              <a:rPr lang="en-US" sz="1200" baseline="-25000" dirty="0" smtClean="0"/>
              <a:t>1</a:t>
            </a:r>
            <a:endParaRPr lang="en-US" sz="1200" dirty="0" smtClean="0"/>
          </a:p>
        </p:txBody>
      </p:sp>
      <p:cxnSp>
        <p:nvCxnSpPr>
          <p:cNvPr id="13" name="Straight Arrow Connector 12"/>
          <p:cNvCxnSpPr/>
          <p:nvPr/>
        </p:nvCxnSpPr>
        <p:spPr>
          <a:xfrm>
            <a:off x="6883604" y="3075574"/>
            <a:ext cx="0" cy="2017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6883604" y="4973656"/>
            <a:ext cx="1810" cy="274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Oval 14"/>
          <p:cNvSpPr/>
          <p:nvPr/>
        </p:nvSpPr>
        <p:spPr>
          <a:xfrm>
            <a:off x="6459131" y="5248100"/>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r</a:t>
            </a:r>
            <a:r>
              <a:rPr lang="en-US" sz="1200" baseline="-25000" dirty="0" smtClean="0"/>
              <a:t>1</a:t>
            </a:r>
            <a:r>
              <a:rPr lang="en-US" sz="1200" dirty="0" smtClean="0"/>
              <a:t>’</a:t>
            </a:r>
          </a:p>
        </p:txBody>
      </p:sp>
      <mc:AlternateContent xmlns:mc="http://schemas.openxmlformats.org/markup-compatibility/2006" xmlns:a14="http://schemas.microsoft.com/office/drawing/2010/main">
        <mc:Choice Requires="a14">
          <p:sp>
            <p:nvSpPr>
              <p:cNvPr id="16" name="Oval 15"/>
              <p:cNvSpPr/>
              <p:nvPr/>
            </p:nvSpPr>
            <p:spPr>
              <a:xfrm>
                <a:off x="5280241" y="3269255"/>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smtClean="0"/>
                  <a:t>2</a:t>
                </a:r>
              </a:p>
              <a:p>
                <a:pPr algn="ctr"/>
                <a14:m>
                  <m:oMath xmlns:m="http://schemas.openxmlformats.org/officeDocument/2006/math">
                    <m:r>
                      <a:rPr lang="en-US" sz="1200" i="1">
                        <a:latin typeface="Cambria Math" charset="0"/>
                        <a:ea typeface="Cambria Math" charset="0"/>
                        <a:cs typeface="Cambria Math" charset="0"/>
                      </a:rPr>
                      <m:t>𝛿</m:t>
                    </m:r>
                  </m:oMath>
                </a14:m>
                <a:r>
                  <a:rPr lang="en-US" sz="1200" dirty="0"/>
                  <a:t>={r</a:t>
                </a:r>
                <a:r>
                  <a:rPr lang="en-US" sz="1200" baseline="-25000" dirty="0"/>
                  <a:t>1</a:t>
                </a:r>
                <a:r>
                  <a:rPr lang="en-US" sz="1200" dirty="0" smtClean="0"/>
                  <a:t>}</a:t>
                </a:r>
                <a:endParaRPr lang="en-US" sz="1200" baseline="-25000" dirty="0" smtClean="0"/>
              </a:p>
              <a:p>
                <a:pPr algn="ctr"/>
                <a14:m>
                  <m:oMath xmlns:m="http://schemas.openxmlformats.org/officeDocument/2006/math">
                    <m:r>
                      <a:rPr lang="en-US" sz="1200" i="1">
                        <a:latin typeface="Cambria Math" charset="0"/>
                        <a:ea typeface="Cambria Math" charset="0"/>
                        <a:cs typeface="Cambria Math" charset="0"/>
                      </a:rPr>
                      <m:t>𝜔</m:t>
                    </m:r>
                  </m:oMath>
                </a14:m>
                <a:r>
                  <a:rPr lang="en-US" sz="1200" dirty="0"/>
                  <a:t>={r</a:t>
                </a:r>
                <a:r>
                  <a:rPr lang="en-US" sz="1200" baseline="-25000" dirty="0"/>
                  <a:t>1</a:t>
                </a:r>
                <a:r>
                  <a:rPr lang="en-US" sz="1200" dirty="0"/>
                  <a:t>}</a:t>
                </a:r>
                <a:endParaRPr lang="en-US" sz="1200" baseline="-25000" dirty="0"/>
              </a:p>
            </p:txBody>
          </p:sp>
        </mc:Choice>
        <mc:Fallback xmlns="">
          <p:sp>
            <p:nvSpPr>
              <p:cNvPr id="16" name="Oval 15"/>
              <p:cNvSpPr>
                <a:spLocks noRot="1" noChangeAspect="1" noMove="1" noResize="1" noEditPoints="1" noAdjustHandles="1" noChangeArrowheads="1" noChangeShapeType="1" noTextEdit="1"/>
              </p:cNvSpPr>
              <p:nvPr/>
            </p:nvSpPr>
            <p:spPr>
              <a:xfrm>
                <a:off x="5280241" y="3269255"/>
                <a:ext cx="852566" cy="664123"/>
              </a:xfrm>
              <a:prstGeom prst="ellipse">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p:cNvSpPr/>
              <p:nvPr/>
            </p:nvSpPr>
            <p:spPr>
              <a:xfrm>
                <a:off x="7690712" y="2411451"/>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smtClean="0"/>
                  <a:t>1</a:t>
                </a:r>
              </a:p>
              <a:p>
                <a:pPr algn="ctr"/>
                <a14:m>
                  <m:oMath xmlns:m="http://schemas.openxmlformats.org/officeDocument/2006/math">
                    <m:r>
                      <a:rPr lang="en-US" sz="1200" i="1">
                        <a:latin typeface="Cambria Math" charset="0"/>
                        <a:ea typeface="Cambria Math" charset="0"/>
                        <a:cs typeface="Cambria Math" charset="0"/>
                      </a:rPr>
                      <m:t>𝛿</m:t>
                    </m:r>
                  </m:oMath>
                </a14:m>
                <a:r>
                  <a:rPr lang="en-US" sz="1200" dirty="0"/>
                  <a:t>={r</a:t>
                </a:r>
                <a:r>
                  <a:rPr lang="en-US" sz="1200" baseline="-25000" dirty="0"/>
                  <a:t>1</a:t>
                </a:r>
                <a:r>
                  <a:rPr lang="en-US" sz="1200" dirty="0" smtClean="0"/>
                  <a:t>}</a:t>
                </a:r>
                <a:endParaRPr lang="en-US" sz="1200" baseline="-25000" dirty="0" smtClean="0"/>
              </a:p>
              <a:p>
                <a:pPr algn="ctr"/>
                <a14:m>
                  <m:oMath xmlns:m="http://schemas.openxmlformats.org/officeDocument/2006/math">
                    <m:r>
                      <a:rPr lang="en-US" sz="1200" i="1" smtClean="0">
                        <a:latin typeface="Cambria Math" charset="0"/>
                        <a:ea typeface="Cambria Math" charset="0"/>
                        <a:cs typeface="Cambria Math" charset="0"/>
                      </a:rPr>
                      <m:t>𝜔</m:t>
                    </m:r>
                  </m:oMath>
                </a14:m>
                <a:r>
                  <a:rPr lang="en-US" sz="1200" dirty="0" smtClean="0"/>
                  <a:t>={</a:t>
                </a:r>
                <a:r>
                  <a:rPr lang="en-US" sz="1200" dirty="0"/>
                  <a:t>r</a:t>
                </a:r>
                <a:r>
                  <a:rPr lang="en-US" sz="1200" baseline="-25000" dirty="0"/>
                  <a:t>1</a:t>
                </a:r>
                <a:r>
                  <a:rPr lang="en-US" sz="1200" dirty="0"/>
                  <a:t>}</a:t>
                </a:r>
                <a:endParaRPr lang="en-US" sz="1200" baseline="-25000" dirty="0"/>
              </a:p>
            </p:txBody>
          </p:sp>
        </mc:Choice>
        <mc:Fallback xmlns="">
          <p:sp>
            <p:nvSpPr>
              <p:cNvPr id="17" name="Oval 16"/>
              <p:cNvSpPr>
                <a:spLocks noRot="1" noChangeAspect="1" noMove="1" noResize="1" noEditPoints="1" noAdjustHandles="1" noChangeArrowheads="1" noChangeShapeType="1" noTextEdit="1"/>
              </p:cNvSpPr>
              <p:nvPr/>
            </p:nvSpPr>
            <p:spPr>
              <a:xfrm>
                <a:off x="7690712" y="2411451"/>
                <a:ext cx="852566" cy="664123"/>
              </a:xfrm>
              <a:prstGeom prst="ellipse">
                <a:avLst/>
              </a:prstGeom>
              <a:blipFill rotWithShape="0">
                <a:blip r:embed="rId4"/>
                <a:stretch>
                  <a:fillRect/>
                </a:stretch>
              </a:blipFill>
            </p:spPr>
            <p:txBody>
              <a:bodyPr/>
              <a:lstStyle/>
              <a:p>
                <a:r>
                  <a:rPr lang="en-US">
                    <a:noFill/>
                  </a:rPr>
                  <a:t> </a:t>
                </a:r>
              </a:p>
            </p:txBody>
          </p:sp>
        </mc:Fallback>
      </mc:AlternateContent>
      <p:cxnSp>
        <p:nvCxnSpPr>
          <p:cNvPr id="19" name="Straight Arrow Connector 18"/>
          <p:cNvCxnSpPr/>
          <p:nvPr/>
        </p:nvCxnSpPr>
        <p:spPr>
          <a:xfrm flipH="1">
            <a:off x="7186842" y="3075574"/>
            <a:ext cx="930153" cy="22697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200325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Race </a:t>
            </a:r>
            <a:r>
              <a:rPr lang="en-US" dirty="0"/>
              <a:t>D</a:t>
            </a:r>
            <a:r>
              <a:rPr lang="en-US" dirty="0" smtClean="0"/>
              <a:t>etection </a:t>
            </a:r>
            <a:r>
              <a:rPr lang="en-US" dirty="0"/>
              <a:t>A</a:t>
            </a:r>
            <a:r>
              <a:rPr lang="en-US" dirty="0" smtClean="0"/>
              <a:t>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4693534" cy="5121275"/>
              </a:xfrm>
            </p:spPr>
            <p:txBody>
              <a:bodyPr>
                <a:noAutofit/>
              </a:bodyPr>
              <a:lstStyle/>
              <a:p>
                <a:pPr marL="0" indent="0">
                  <a:buNone/>
                </a:pPr>
                <a:r>
                  <a:rPr lang="en-US" sz="1600" b="1" dirty="0" smtClean="0">
                    <a:solidFill>
                      <a:srgbClr val="595959"/>
                    </a:solidFill>
                    <a:latin typeface="Century Gothic"/>
                    <a:cs typeface="Century Gothic"/>
                  </a:rPr>
                  <a:t>function</a:t>
                </a:r>
                <a:r>
                  <a:rPr lang="en-US" sz="1600" dirty="0" smtClean="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𝐷𝐸𝑇𝐸𝐶𝑇𝑅𝐴𝐶𝐸</m:t>
                    </m:r>
                    <m:r>
                      <a:rPr lang="en-US" sz="1600" i="1" dirty="0" smtClean="0">
                        <a:solidFill>
                          <a:srgbClr val="595959"/>
                        </a:solidFill>
                        <a:latin typeface="Cambria Math" charset="0"/>
                        <a:cs typeface="Century Gothic"/>
                      </a:rPr>
                      <m:t>(</m:t>
                    </m:r>
                    <m:r>
                      <a:rPr lang="en-US" sz="1600" i="1" dirty="0" err="1">
                        <a:solidFill>
                          <a:srgbClr val="595959"/>
                        </a:solidFill>
                        <a:latin typeface="Cambria Math" charset="0"/>
                        <a:cs typeface="Century Gothic"/>
                      </a:rPr>
                      <m:t>𝐶𝑜𝑚𝑝𝑢𝑡𝑎𝑡𝑖𝑜𝑛𝐺𝑟𝑎𝑝h</m:t>
                    </m:r>
                    <m:r>
                      <a:rPr lang="en-US" sz="1600" i="1" dirty="0">
                        <a:solidFill>
                          <a:srgbClr val="595959"/>
                        </a:solidFill>
                        <a:latin typeface="Cambria Math" charset="0"/>
                        <a:cs typeface="Century Gothic"/>
                      </a:rPr>
                      <m:t> </m:t>
                    </m:r>
                    <m:r>
                      <a:rPr lang="en-US" sz="1600" i="1" dirty="0" smtClean="0">
                        <a:solidFill>
                          <a:srgbClr val="595959"/>
                        </a:solidFill>
                        <a:latin typeface="Cambria Math" charset="0"/>
                        <a:cs typeface="Century Gothic"/>
                      </a:rPr>
                      <m:t>𝐺</m:t>
                    </m:r>
                    <m:r>
                      <a:rPr lang="en-US" sz="1600" i="1" dirty="0" smtClean="0">
                        <a:solidFill>
                          <a:srgbClr val="595959"/>
                        </a:solidFill>
                        <a:latin typeface="Cambria Math" charset="0"/>
                        <a:cs typeface="Century Gothic"/>
                      </a:rPr>
                      <m:t>)</m:t>
                    </m:r>
                  </m:oMath>
                </a14:m>
                <a:r>
                  <a:rPr lang="en-US" sz="1600" dirty="0" smtClean="0">
                    <a:solidFill>
                      <a:srgbClr val="595959"/>
                    </a:solidFill>
                    <a:latin typeface="Century Gothic"/>
                    <a:cs typeface="Century Gothic"/>
                  </a:rPr>
                  <a:t> </a:t>
                </a:r>
              </a:p>
              <a:p>
                <a:pPr marL="0" indent="0">
                  <a:buNone/>
                </a:pPr>
                <a:r>
                  <a:rPr lang="en-US" sz="1600" dirty="0" smtClean="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𝑁</m:t>
                    </m:r>
                    <m:r>
                      <a:rPr lang="en-US" sz="1600" i="1" dirty="0" smtClean="0">
                        <a:solidFill>
                          <a:srgbClr val="595959"/>
                        </a:solidFill>
                        <a:latin typeface="Cambria Math" charset="0"/>
                        <a:cs typeface="Century Gothic"/>
                      </a:rPr>
                      <m:t> </m:t>
                    </m:r>
                  </m:oMath>
                </a14:m>
                <a:r>
                  <a:rPr lang="en-US" sz="1600" dirty="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𝑇𝑜𝑝𝑜𝑙𝑜𝑔𝑖𝑐𝑎𝑙𝑙𝑦</m:t>
                    </m:r>
                    <m:r>
                      <a:rPr lang="en-US" sz="1600" i="1" dirty="0" smtClean="0">
                        <a:solidFill>
                          <a:srgbClr val="595959"/>
                        </a:solidFill>
                        <a:latin typeface="Cambria Math" charset="0"/>
                        <a:cs typeface="Century Gothic"/>
                      </a:rPr>
                      <m:t> </m:t>
                    </m:r>
                    <m:r>
                      <a:rPr lang="en-US" sz="1600" i="1" dirty="0" smtClean="0">
                        <a:solidFill>
                          <a:srgbClr val="595959"/>
                        </a:solidFill>
                        <a:latin typeface="Cambria Math" charset="0"/>
                        <a:cs typeface="Century Gothic"/>
                      </a:rPr>
                      <m:t>𝑜𝑟𝑑𝑒𝑟𝑒𝑑</m:t>
                    </m:r>
                    <m:r>
                      <a:rPr lang="en-US" sz="1600" i="1" dirty="0" smtClean="0">
                        <a:solidFill>
                          <a:srgbClr val="595959"/>
                        </a:solidFill>
                        <a:latin typeface="Cambria Math" charset="0"/>
                        <a:cs typeface="Century Gothic"/>
                      </a:rPr>
                      <m:t> </m:t>
                    </m:r>
                    <m:r>
                      <a:rPr lang="en-US" sz="1600" i="1" dirty="0" smtClean="0">
                        <a:solidFill>
                          <a:srgbClr val="595959"/>
                        </a:solidFill>
                        <a:latin typeface="Cambria Math" charset="0"/>
                        <a:cs typeface="Century Gothic"/>
                      </a:rPr>
                      <m:t>𝑛𝑜𝑑𝑒𝑠</m:t>
                    </m:r>
                    <m:r>
                      <a:rPr lang="en-US" sz="1600" i="1" dirty="0" smtClean="0">
                        <a:solidFill>
                          <a:srgbClr val="595959"/>
                        </a:solidFill>
                        <a:latin typeface="Cambria Math" charset="0"/>
                        <a:cs typeface="Century Gothic"/>
                      </a:rPr>
                      <m:t> </m:t>
                    </m:r>
                    <m:r>
                      <a:rPr lang="en-US" sz="1600" i="1" dirty="0" smtClean="0">
                        <a:solidFill>
                          <a:srgbClr val="595959"/>
                        </a:solidFill>
                        <a:latin typeface="Cambria Math" charset="0"/>
                        <a:cs typeface="Century Gothic"/>
                      </a:rPr>
                      <m:t>𝑖𝑛</m:t>
                    </m:r>
                    <m:r>
                      <a:rPr lang="en-US" sz="1600" i="1" dirty="0" smtClean="0">
                        <a:solidFill>
                          <a:srgbClr val="595959"/>
                        </a:solidFill>
                        <a:latin typeface="Cambria Math" charset="0"/>
                        <a:cs typeface="Century Gothic"/>
                      </a:rPr>
                      <m:t> </m:t>
                    </m:r>
                    <m:r>
                      <a:rPr lang="en-US" sz="1600" i="1" dirty="0" smtClean="0">
                        <a:solidFill>
                          <a:srgbClr val="595959"/>
                        </a:solidFill>
                        <a:latin typeface="Cambria Math" charset="0"/>
                        <a:cs typeface="Century Gothic"/>
                      </a:rPr>
                      <m:t>𝐺</m:t>
                    </m:r>
                  </m:oMath>
                </a14:m>
                <a:r>
                  <a:rPr lang="en-US" sz="1600" dirty="0">
                    <a:solidFill>
                      <a:srgbClr val="595959"/>
                    </a:solidFill>
                    <a:latin typeface="Century Gothic"/>
                    <a:cs typeface="Century Gothic"/>
                  </a:rPr>
                  <a:t/>
                </a:r>
                <a:br>
                  <a:rPr lang="en-US" sz="1600" dirty="0">
                    <a:solidFill>
                      <a:srgbClr val="595959"/>
                    </a:solidFill>
                    <a:latin typeface="Century Gothic"/>
                    <a:cs typeface="Century Gothic"/>
                  </a:rPr>
                </a:b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r>
                  <a:rPr lang="en-US" sz="1600" b="1" dirty="0" smtClean="0">
                    <a:solidFill>
                      <a:srgbClr val="595959"/>
                    </a:solidFill>
                    <a:latin typeface="Century Gothic"/>
                    <a:cs typeface="Century Gothic"/>
                  </a:rPr>
                  <a:t>for</a:t>
                </a:r>
                <a:r>
                  <a:rPr lang="en-US" sz="1600" dirty="0" smtClean="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𝑖</m:t>
                    </m:r>
                    <m:r>
                      <a:rPr lang="en-US" sz="1600" i="1" dirty="0">
                        <a:solidFill>
                          <a:srgbClr val="595959"/>
                        </a:solidFill>
                        <a:latin typeface="Cambria Math" charset="0"/>
                        <a:cs typeface="Century Gothic"/>
                      </a:rPr>
                      <m:t> </m:t>
                    </m:r>
                  </m:oMath>
                </a14:m>
                <a:r>
                  <a:rPr lang="en-US" sz="1600" dirty="0">
                    <a:solidFill>
                      <a:srgbClr val="595959"/>
                    </a:solidFill>
                    <a:latin typeface="Century Gothic"/>
                    <a:cs typeface="Century Gothic"/>
                  </a:rPr>
                  <a:t>in </a:t>
                </a:r>
                <a14:m>
                  <m:oMath xmlns:m="http://schemas.openxmlformats.org/officeDocument/2006/math">
                    <m:r>
                      <a:rPr lang="en-US" sz="1600" i="1" dirty="0" smtClean="0">
                        <a:solidFill>
                          <a:srgbClr val="595959"/>
                        </a:solidFill>
                        <a:latin typeface="Cambria Math" charset="0"/>
                        <a:cs typeface="Century Gothic"/>
                      </a:rPr>
                      <m:t>[1, |</m:t>
                    </m:r>
                    <m:r>
                      <a:rPr lang="en-US" sz="1600" i="1" dirty="0" smtClean="0">
                        <a:solidFill>
                          <a:srgbClr val="595959"/>
                        </a:solidFill>
                        <a:latin typeface="Cambria Math" charset="0"/>
                        <a:cs typeface="Century Gothic"/>
                      </a:rPr>
                      <m:t>𝑁</m:t>
                    </m:r>
                    <m:r>
                      <a:rPr lang="en-US" sz="1600" i="1" dirty="0" smtClean="0">
                        <a:solidFill>
                          <a:srgbClr val="595959"/>
                        </a:solidFill>
                        <a:latin typeface="Cambria Math" charset="0"/>
                        <a:cs typeface="Century Gothic"/>
                      </a:rPr>
                      <m:t>|] </m:t>
                    </m:r>
                  </m:oMath>
                </a14:m>
                <a:r>
                  <a:rPr lang="en-US" sz="1600" b="1" dirty="0">
                    <a:solidFill>
                      <a:srgbClr val="595959"/>
                    </a:solidFill>
                    <a:latin typeface="Century Gothic"/>
                    <a:cs typeface="Century Gothic"/>
                  </a:rPr>
                  <a:t>do </a:t>
                </a: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𝑛</m:t>
                    </m:r>
                    <m:r>
                      <a:rPr lang="en-US" sz="160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𝑁</m:t>
                    </m:r>
                    <m:r>
                      <a:rPr lang="en-US" sz="1600" i="1" dirty="0" smtClean="0">
                        <a:solidFill>
                          <a:srgbClr val="595959"/>
                        </a:solidFill>
                        <a:latin typeface="Cambria Math" charset="0"/>
                        <a:cs typeface="Century Gothic"/>
                      </a:rPr>
                      <m:t>[</m:t>
                    </m:r>
                    <m:r>
                      <a:rPr lang="en-US" sz="1600" i="1" dirty="0" err="1">
                        <a:solidFill>
                          <a:srgbClr val="595959"/>
                        </a:solidFill>
                        <a:latin typeface="Cambria Math" charset="0"/>
                        <a:cs typeface="Century Gothic"/>
                      </a:rPr>
                      <m:t>𝑖</m:t>
                    </m:r>
                    <m:r>
                      <a:rPr lang="en-US" sz="1600" i="1" dirty="0">
                        <a:solidFill>
                          <a:srgbClr val="595959"/>
                        </a:solidFill>
                        <a:latin typeface="Cambria Math" charset="0"/>
                        <a:cs typeface="Century Gothic"/>
                      </a:rPr>
                      <m:t>]</m:t>
                    </m:r>
                  </m:oMath>
                </a14:m>
                <a:r>
                  <a:rPr lang="en-US" sz="1600" dirty="0">
                    <a:solidFill>
                      <a:srgbClr val="595959"/>
                    </a:solidFill>
                    <a:latin typeface="Century Gothic"/>
                    <a:cs typeface="Century Gothic"/>
                  </a:rPr>
                  <a:t> </a:t>
                </a: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r>
                  <a:rPr lang="en-US" sz="1600" b="1" dirty="0" smtClean="0">
                    <a:solidFill>
                      <a:srgbClr val="595959"/>
                    </a:solidFill>
                    <a:latin typeface="Century Gothic"/>
                    <a:cs typeface="Century Gothic"/>
                  </a:rPr>
                  <a:t>for</a:t>
                </a:r>
                <a:r>
                  <a:rPr lang="en-US" sz="1600" dirty="0" smtClean="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𝑗</m:t>
                    </m:r>
                  </m:oMath>
                </a14:m>
                <a:r>
                  <a:rPr lang="en-US" sz="1600" dirty="0">
                    <a:solidFill>
                      <a:srgbClr val="595959"/>
                    </a:solidFill>
                    <a:latin typeface="Century Gothic"/>
                    <a:cs typeface="Century Gothic"/>
                  </a:rPr>
                  <a:t> in </a:t>
                </a:r>
                <a14:m>
                  <m:oMath xmlns:m="http://schemas.openxmlformats.org/officeDocument/2006/math">
                    <m:r>
                      <a:rPr lang="en-US" sz="160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𝑖</m:t>
                    </m:r>
                    <m:r>
                      <a:rPr lang="en-US" sz="1600" i="1" dirty="0" smtClean="0">
                        <a:solidFill>
                          <a:srgbClr val="595959"/>
                        </a:solidFill>
                        <a:latin typeface="Cambria Math" charset="0"/>
                        <a:cs typeface="Century Gothic"/>
                      </a:rPr>
                      <m:t>+1, |</m:t>
                    </m:r>
                    <m:r>
                      <a:rPr lang="en-US" sz="1600" i="1" dirty="0" smtClean="0">
                        <a:solidFill>
                          <a:srgbClr val="595959"/>
                        </a:solidFill>
                        <a:latin typeface="Cambria Math" charset="0"/>
                        <a:cs typeface="Century Gothic"/>
                      </a:rPr>
                      <m:t>𝑁</m:t>
                    </m:r>
                    <m:r>
                      <a:rPr lang="en-US" sz="1600" i="1" dirty="0" smtClean="0">
                        <a:solidFill>
                          <a:srgbClr val="595959"/>
                        </a:solidFill>
                        <a:latin typeface="Cambria Math" charset="0"/>
                        <a:cs typeface="Century Gothic"/>
                      </a:rPr>
                      <m:t>|] </m:t>
                    </m:r>
                  </m:oMath>
                </a14:m>
                <a:r>
                  <a:rPr lang="en-US" sz="1600" b="1" dirty="0">
                    <a:solidFill>
                      <a:srgbClr val="595959"/>
                    </a:solidFill>
                    <a:latin typeface="Century Gothic"/>
                    <a:cs typeface="Century Gothic"/>
                  </a:rPr>
                  <a:t>do</a:t>
                </a:r>
                <a:r>
                  <a:rPr lang="en-US" sz="1600" dirty="0">
                    <a:solidFill>
                      <a:srgbClr val="595959"/>
                    </a:solidFill>
                    <a:latin typeface="Century Gothic"/>
                    <a:cs typeface="Century Gothic"/>
                  </a:rPr>
                  <a:t/>
                </a:r>
                <a:br>
                  <a:rPr lang="en-US" sz="1600" dirty="0">
                    <a:solidFill>
                      <a:srgbClr val="595959"/>
                    </a:solidFill>
                    <a:latin typeface="Century Gothic"/>
                    <a:cs typeface="Century Gothic"/>
                  </a:rPr>
                </a:br>
                <a:r>
                  <a:rPr lang="en-US" sz="1600" dirty="0">
                    <a:solidFill>
                      <a:srgbClr val="595959"/>
                    </a:solidFill>
                    <a:latin typeface="Century Gothic"/>
                    <a:cs typeface="Century Gothic"/>
                  </a:rPr>
                  <a:t>	</a:t>
                </a:r>
                <a14:m>
                  <m:oMath xmlns:m="http://schemas.openxmlformats.org/officeDocument/2006/math">
                    <m:sSup>
                      <m:sSupPr>
                        <m:ctrlPr>
                          <a:rPr lang="en-US" sz="1600" b="0" i="1" dirty="0" smtClean="0">
                            <a:solidFill>
                              <a:srgbClr val="595959"/>
                            </a:solidFill>
                            <a:latin typeface="Cambria Math" charset="0"/>
                            <a:cs typeface="Century Gothic"/>
                          </a:rPr>
                        </m:ctrlPr>
                      </m:sSupPr>
                      <m:e>
                        <m:r>
                          <a:rPr lang="en-US" sz="1600" i="1" dirty="0" smtClean="0">
                            <a:solidFill>
                              <a:srgbClr val="595959"/>
                            </a:solidFill>
                            <a:latin typeface="Cambria Math" charset="0"/>
                            <a:cs typeface="Century Gothic"/>
                          </a:rPr>
                          <m:t>𝑛</m:t>
                        </m:r>
                      </m:e>
                      <m:sup>
                        <m:r>
                          <a:rPr lang="en-US" sz="1600" b="0" i="1" dirty="0" smtClean="0">
                            <a:solidFill>
                              <a:srgbClr val="595959"/>
                            </a:solidFill>
                            <a:latin typeface="Cambria Math" charset="0"/>
                            <a:cs typeface="Century Gothic"/>
                          </a:rPr>
                          <m:t>′</m:t>
                        </m:r>
                      </m:sup>
                    </m:sSup>
                    <m:r>
                      <a:rPr lang="en-US" sz="1600" i="1" dirty="0">
                        <a:solidFill>
                          <a:srgbClr val="595959"/>
                        </a:solidFill>
                        <a:latin typeface="Cambria Math" charset="0"/>
                        <a:cs typeface="Century Gothic"/>
                      </a:rPr>
                      <m:t>=</m:t>
                    </m:r>
                    <m:r>
                      <a:rPr lang="en-US" sz="1600" i="1" dirty="0">
                        <a:solidFill>
                          <a:srgbClr val="595959"/>
                        </a:solidFill>
                        <a:latin typeface="Cambria Math" charset="0"/>
                        <a:cs typeface="Century Gothic"/>
                      </a:rPr>
                      <m:t>𝑁</m:t>
                    </m:r>
                    <m:d>
                      <m:dPr>
                        <m:begChr m:val="["/>
                        <m:endChr m:val="]"/>
                        <m:ctrlPr>
                          <a:rPr lang="en-US" sz="1600" i="1" dirty="0">
                            <a:solidFill>
                              <a:srgbClr val="595959"/>
                            </a:solidFill>
                            <a:latin typeface="Cambria Math" charset="0"/>
                            <a:cs typeface="Century Gothic"/>
                          </a:rPr>
                        </m:ctrlPr>
                      </m:dPr>
                      <m:e>
                        <m:r>
                          <a:rPr lang="en-US" sz="1600" i="1" dirty="0">
                            <a:solidFill>
                              <a:srgbClr val="595959"/>
                            </a:solidFill>
                            <a:latin typeface="Cambria Math" charset="0"/>
                            <a:cs typeface="Century Gothic"/>
                          </a:rPr>
                          <m:t>𝑗</m:t>
                        </m:r>
                      </m:e>
                    </m:d>
                  </m:oMath>
                </a14:m>
                <a:endParaRPr lang="en-US" sz="1600" dirty="0" smtClean="0">
                  <a:solidFill>
                    <a:srgbClr val="595959"/>
                  </a:solidFill>
                  <a:latin typeface="Century Gothic"/>
                  <a:cs typeface="Century Gothic"/>
                </a:endParaRPr>
              </a:p>
              <a:p>
                <a:pPr marL="0" indent="0">
                  <a:buNone/>
                </a:pPr>
                <a:r>
                  <a:rPr lang="en-US" sz="1600" dirty="0" smtClean="0">
                    <a:solidFill>
                      <a:srgbClr val="595959"/>
                    </a:solidFill>
                    <a:latin typeface="Century Gothic"/>
                    <a:cs typeface="Century Gothic"/>
                  </a:rPr>
                  <a:t>	</a:t>
                </a:r>
                <a:r>
                  <a:rPr lang="en-US" sz="1600" b="1" dirty="0">
                    <a:solidFill>
                      <a:srgbClr val="595959"/>
                    </a:solidFill>
                    <a:cs typeface="Century Gothic"/>
                  </a:rPr>
                  <a:t>if</a:t>
                </a:r>
                <a:r>
                  <a:rPr lang="en-US" sz="1600" dirty="0">
                    <a:solidFill>
                      <a:srgbClr val="595959"/>
                    </a:solidFill>
                    <a:cs typeface="Century Gothic"/>
                  </a:rPr>
                  <a:t> </a:t>
                </a:r>
                <a14:m>
                  <m:oMath xmlns:m="http://schemas.openxmlformats.org/officeDocument/2006/math">
                    <m:d>
                      <m:dPr>
                        <m:ctrlPr>
                          <a:rPr lang="en-US" sz="1600" i="1">
                            <a:solidFill>
                              <a:srgbClr val="595959"/>
                            </a:solidFill>
                            <a:latin typeface="Cambria Math" charset="0"/>
                            <a:cs typeface="Century Gothic"/>
                          </a:rPr>
                        </m:ctrlPr>
                      </m:dPr>
                      <m:e>
                        <m:r>
                          <a:rPr lang="en-US" sz="1600" i="1">
                            <a:solidFill>
                              <a:srgbClr val="595959"/>
                            </a:solidFill>
                            <a:latin typeface="Cambria Math" charset="0"/>
                            <a:cs typeface="Century Gothic"/>
                          </a:rPr>
                          <m:t>𝑛</m:t>
                        </m:r>
                        <m:r>
                          <a:rPr lang="en-US" sz="1600" i="1">
                            <a:solidFill>
                              <a:srgbClr val="595959"/>
                            </a:solidFill>
                            <a:latin typeface="Cambria Math" charset="0"/>
                            <a:ea typeface="Cambria Math" charset="0"/>
                            <a:cs typeface="Cambria Math" charset="0"/>
                          </a:rPr>
                          <m:t>⊀</m:t>
                        </m:r>
                        <m:sSup>
                          <m:sSupPr>
                            <m:ctrlPr>
                              <a:rPr lang="en-US" sz="1600" i="1">
                                <a:solidFill>
                                  <a:srgbClr val="595959"/>
                                </a:solidFill>
                                <a:latin typeface="Cambria Math" charset="0"/>
                                <a:ea typeface="Cambria Math" charset="0"/>
                                <a:cs typeface="Cambria Math" charset="0"/>
                              </a:rPr>
                            </m:ctrlPr>
                          </m:sSupPr>
                          <m:e>
                            <m:r>
                              <a:rPr lang="en-US" sz="1600" i="1">
                                <a:solidFill>
                                  <a:srgbClr val="595959"/>
                                </a:solidFill>
                                <a:latin typeface="Cambria Math" charset="0"/>
                                <a:ea typeface="Cambria Math" charset="0"/>
                                <a:cs typeface="Cambria Math" charset="0"/>
                              </a:rPr>
                              <m:t>𝑛</m:t>
                            </m:r>
                          </m:e>
                          <m:sup>
                            <m:r>
                              <a:rPr lang="en-US" sz="1600" i="1">
                                <a:solidFill>
                                  <a:srgbClr val="595959"/>
                                </a:solidFill>
                                <a:latin typeface="Cambria Math" charset="0"/>
                                <a:ea typeface="Cambria Math" charset="0"/>
                                <a:cs typeface="Cambria Math" charset="0"/>
                              </a:rPr>
                              <m:t>′</m:t>
                            </m:r>
                          </m:sup>
                        </m:sSup>
                        <m:r>
                          <a:rPr lang="en-US" sz="1600" i="1">
                            <a:solidFill>
                              <a:srgbClr val="595959"/>
                            </a:solidFill>
                            <a:latin typeface="Cambria Math" charset="0"/>
                            <a:ea typeface="Cambria Math" charset="0"/>
                            <a:cs typeface="Cambria Math" charset="0"/>
                          </a:rPr>
                          <m:t> ∧</m:t>
                        </m:r>
                        <m:r>
                          <a:rPr lang="en-US" sz="1600" i="1">
                            <a:solidFill>
                              <a:srgbClr val="595959"/>
                            </a:solidFill>
                            <a:latin typeface="Cambria Math" charset="0"/>
                            <a:cs typeface="Century Gothic"/>
                          </a:rPr>
                          <m:t>𝑛</m:t>
                        </m:r>
                        <m:r>
                          <a:rPr lang="en-US" sz="1600" i="1">
                            <a:solidFill>
                              <a:srgbClr val="595959"/>
                            </a:solidFill>
                            <a:latin typeface="Cambria Math" charset="0"/>
                            <a:ea typeface="Cambria Math" charset="0"/>
                            <a:cs typeface="Cambria Math" charset="0"/>
                          </a:rPr>
                          <m:t>⊀</m:t>
                        </m:r>
                        <m:sSup>
                          <m:sSupPr>
                            <m:ctrlPr>
                              <a:rPr lang="en-US" sz="1600" i="1">
                                <a:solidFill>
                                  <a:srgbClr val="595959"/>
                                </a:solidFill>
                                <a:latin typeface="Cambria Math" charset="0"/>
                                <a:ea typeface="Cambria Math" charset="0"/>
                                <a:cs typeface="Cambria Math" charset="0"/>
                              </a:rPr>
                            </m:ctrlPr>
                          </m:sSupPr>
                          <m:e>
                            <m:r>
                              <a:rPr lang="en-US" sz="1600" i="1">
                                <a:solidFill>
                                  <a:srgbClr val="595959"/>
                                </a:solidFill>
                                <a:latin typeface="Cambria Math" charset="0"/>
                                <a:ea typeface="Cambria Math" charset="0"/>
                                <a:cs typeface="Cambria Math" charset="0"/>
                              </a:rPr>
                              <m:t>𝑛</m:t>
                            </m:r>
                          </m:e>
                          <m:sup>
                            <m:r>
                              <a:rPr lang="en-US" sz="1600" i="1">
                                <a:solidFill>
                                  <a:srgbClr val="595959"/>
                                </a:solidFill>
                                <a:latin typeface="Cambria Math" charset="0"/>
                                <a:ea typeface="Cambria Math" charset="0"/>
                                <a:cs typeface="Cambria Math" charset="0"/>
                              </a:rPr>
                              <m:t>′</m:t>
                            </m:r>
                          </m:sup>
                        </m:sSup>
                      </m:e>
                    </m:d>
                    <m:r>
                      <a:rPr lang="en-US" sz="1600" i="1">
                        <a:solidFill>
                          <a:srgbClr val="595959"/>
                        </a:solidFill>
                        <a:latin typeface="Cambria Math" charset="0"/>
                        <a:ea typeface="Cambria Math" charset="0"/>
                        <a:cs typeface="Cambria Math" charset="0"/>
                      </a:rPr>
                      <m:t> </m:t>
                    </m:r>
                  </m:oMath>
                </a14:m>
                <a:r>
                  <a:rPr lang="en-US" sz="1600" b="1" dirty="0">
                    <a:solidFill>
                      <a:srgbClr val="595959"/>
                    </a:solidFill>
                    <a:cs typeface="Century Gothic"/>
                  </a:rPr>
                  <a:t>then</a:t>
                </a: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bool </a:t>
                </a:r>
                <a14:m>
                  <m:oMath xmlns:m="http://schemas.openxmlformats.org/officeDocument/2006/math">
                    <m:r>
                      <a:rPr lang="en-US" sz="1600" i="1" dirty="0" smtClean="0">
                        <a:solidFill>
                          <a:srgbClr val="595959"/>
                        </a:solidFill>
                        <a:latin typeface="Cambria Math" charset="0"/>
                        <a:cs typeface="Century Gothic"/>
                      </a:rPr>
                      <m:t>𝑟𝑤</m:t>
                    </m:r>
                    <m:r>
                      <a:rPr lang="en-US" sz="1600" i="1" dirty="0">
                        <a:solidFill>
                          <a:srgbClr val="595959"/>
                        </a:solidFill>
                        <a:latin typeface="Cambria Math" charset="0"/>
                        <a:cs typeface="Century Gothic"/>
                      </a:rPr>
                      <m:t> </m:t>
                    </m:r>
                  </m:oMath>
                </a14:m>
                <a:r>
                  <a:rPr lang="en-US" sz="1600" dirty="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m:t>
                    </m:r>
                    <m:r>
                      <a:rPr lang="en-US" sz="1600" i="1" dirty="0" err="1" smtClean="0">
                        <a:solidFill>
                          <a:srgbClr val="595959"/>
                        </a:solidFill>
                        <a:latin typeface="Cambria Math" charset="0"/>
                        <a:cs typeface="Century Gothic"/>
                      </a:rPr>
                      <m:t>𝛿</m:t>
                    </m:r>
                    <m:r>
                      <a:rPr lang="en-US" sz="160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𝑛</m:t>
                    </m:r>
                    <m:r>
                      <a:rPr lang="en-US" sz="1600" i="1" dirty="0" smtClean="0">
                        <a:solidFill>
                          <a:srgbClr val="595959"/>
                        </a:solidFill>
                        <a:latin typeface="Cambria Math" charset="0"/>
                        <a:cs typeface="Century Gothic"/>
                      </a:rPr>
                      <m:t>) ∩ </m:t>
                    </m:r>
                    <m:r>
                      <a:rPr lang="en-US" sz="1600" i="1" dirty="0" err="1" smtClean="0">
                        <a:solidFill>
                          <a:srgbClr val="595959"/>
                        </a:solidFill>
                        <a:latin typeface="Cambria Math" charset="0"/>
                        <a:cs typeface="Century Gothic"/>
                      </a:rPr>
                      <m:t>𝜔</m:t>
                    </m:r>
                    <m:r>
                      <a:rPr lang="en-US" sz="160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𝑛</m:t>
                    </m:r>
                    <m:r>
                      <a:rPr lang="en-US" sz="1600" b="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 ≠ </m:t>
                    </m:r>
                    <m:r>
                      <a:rPr lang="en-US" sz="1600" i="1" dirty="0">
                        <a:solidFill>
                          <a:srgbClr val="595959"/>
                        </a:solidFill>
                        <a:latin typeface="Cambria Math" charset="0"/>
                        <a:cs typeface="Century Gothic"/>
                      </a:rPr>
                      <m:t>∅) </m:t>
                    </m:r>
                  </m:oMath>
                </a14:m>
                <a:endParaRPr lang="en-US" sz="1600" dirty="0">
                  <a:solidFill>
                    <a:srgbClr val="595959"/>
                  </a:solidFill>
                  <a:latin typeface="Century Gothic"/>
                  <a:cs typeface="Century Gothic"/>
                </a:endParaRP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bool </a:t>
                </a:r>
                <a14:m>
                  <m:oMath xmlns:m="http://schemas.openxmlformats.org/officeDocument/2006/math">
                    <m:r>
                      <a:rPr lang="en-US" sz="1600" i="1" dirty="0" smtClean="0">
                        <a:solidFill>
                          <a:srgbClr val="595959"/>
                        </a:solidFill>
                        <a:latin typeface="Cambria Math" charset="0"/>
                        <a:cs typeface="Century Gothic"/>
                      </a:rPr>
                      <m:t>𝑤𝑟</m:t>
                    </m:r>
                    <m:r>
                      <a:rPr lang="en-US" sz="1600" i="1" dirty="0">
                        <a:solidFill>
                          <a:srgbClr val="595959"/>
                        </a:solidFill>
                        <a:latin typeface="Cambria Math" charset="0"/>
                        <a:cs typeface="Century Gothic"/>
                      </a:rPr>
                      <m:t> </m:t>
                    </m:r>
                  </m:oMath>
                </a14:m>
                <a:r>
                  <a:rPr lang="en-US" sz="1600" dirty="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m:t>
                    </m:r>
                    <m:r>
                      <a:rPr lang="en-US" sz="1600" i="1" dirty="0" err="1" smtClean="0">
                        <a:solidFill>
                          <a:srgbClr val="595959"/>
                        </a:solidFill>
                        <a:latin typeface="Cambria Math" charset="0"/>
                        <a:cs typeface="Century Gothic"/>
                      </a:rPr>
                      <m:t>𝜔</m:t>
                    </m:r>
                    <m:r>
                      <a:rPr lang="en-US" sz="160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𝑛</m:t>
                    </m:r>
                    <m:r>
                      <a:rPr lang="en-US" sz="1600" i="1" dirty="0">
                        <a:solidFill>
                          <a:srgbClr val="595959"/>
                        </a:solidFill>
                        <a:latin typeface="Cambria Math" charset="0"/>
                        <a:cs typeface="Century Gothic"/>
                      </a:rPr>
                      <m:t>) ∩ </m:t>
                    </m:r>
                    <m:r>
                      <a:rPr lang="en-US" sz="1600" i="1" dirty="0" err="1">
                        <a:solidFill>
                          <a:srgbClr val="595959"/>
                        </a:solidFill>
                        <a:latin typeface="Cambria Math" charset="0"/>
                        <a:cs typeface="Century Gothic"/>
                      </a:rPr>
                      <m:t>𝛿</m:t>
                    </m:r>
                    <m:r>
                      <a:rPr lang="en-US" sz="1600" i="1" dirty="0">
                        <a:solidFill>
                          <a:srgbClr val="595959"/>
                        </a:solidFill>
                        <a:latin typeface="Cambria Math" charset="0"/>
                        <a:cs typeface="Century Gothic"/>
                      </a:rPr>
                      <m:t>(</m:t>
                    </m:r>
                    <m:r>
                      <a:rPr lang="en-US" sz="1600" i="1" dirty="0" smtClean="0">
                        <a:solidFill>
                          <a:srgbClr val="595959"/>
                        </a:solidFill>
                        <a:latin typeface="Cambria Math" charset="0"/>
                        <a:cs typeface="Century Gothic"/>
                      </a:rPr>
                      <m:t>𝑛</m:t>
                    </m:r>
                    <m:r>
                      <a:rPr lang="en-US" sz="1600" b="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 </m:t>
                    </m:r>
                    <m:r>
                      <a:rPr lang="en-US" sz="1600" i="1" dirty="0">
                        <a:solidFill>
                          <a:srgbClr val="595959"/>
                        </a:solidFill>
                        <a:latin typeface="Cambria Math" charset="0"/>
                        <a:cs typeface="Century Gothic"/>
                      </a:rPr>
                      <m:t>≠</m:t>
                    </m:r>
                    <m:r>
                      <a:rPr lang="en-US" sz="1600" i="1" dirty="0" smtClean="0">
                        <a:solidFill>
                          <a:srgbClr val="595959"/>
                        </a:solidFill>
                        <a:latin typeface="Cambria Math" charset="0"/>
                        <a:cs typeface="Century Gothic"/>
                      </a:rPr>
                      <m:t> </m:t>
                    </m:r>
                    <m:r>
                      <a:rPr lang="en-US" sz="1600" i="1" dirty="0">
                        <a:solidFill>
                          <a:srgbClr val="595959"/>
                        </a:solidFill>
                        <a:latin typeface="Cambria Math" charset="0"/>
                        <a:cs typeface="Century Gothic"/>
                      </a:rPr>
                      <m:t>∅) </m:t>
                    </m:r>
                  </m:oMath>
                </a14:m>
                <a:endParaRPr lang="en-US" sz="1600" dirty="0">
                  <a:solidFill>
                    <a:srgbClr val="595959"/>
                  </a:solidFill>
                  <a:latin typeface="Century Gothic"/>
                  <a:cs typeface="Century Gothic"/>
                </a:endParaRP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bool </a:t>
                </a:r>
                <a14:m>
                  <m:oMath xmlns:m="http://schemas.openxmlformats.org/officeDocument/2006/math">
                    <m:r>
                      <a:rPr lang="en-US" sz="1600" i="1" dirty="0" smtClean="0">
                        <a:solidFill>
                          <a:srgbClr val="595959"/>
                        </a:solidFill>
                        <a:latin typeface="Cambria Math" charset="0"/>
                        <a:cs typeface="Century Gothic"/>
                      </a:rPr>
                      <m:t>𝑤𝑤</m:t>
                    </m:r>
                    <m:r>
                      <a:rPr lang="en-US" sz="1600" i="1" dirty="0">
                        <a:solidFill>
                          <a:srgbClr val="595959"/>
                        </a:solidFill>
                        <a:latin typeface="Cambria Math" charset="0"/>
                        <a:cs typeface="Century Gothic"/>
                      </a:rPr>
                      <m:t> </m:t>
                    </m:r>
                  </m:oMath>
                </a14:m>
                <a:r>
                  <a:rPr lang="en-US" sz="1600" dirty="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m:t>
                    </m:r>
                    <m:r>
                      <a:rPr lang="en-US" sz="1600" i="1" dirty="0" err="1">
                        <a:solidFill>
                          <a:srgbClr val="595959"/>
                        </a:solidFill>
                        <a:latin typeface="Cambria Math" charset="0"/>
                        <a:cs typeface="Century Gothic"/>
                      </a:rPr>
                      <m:t>𝜔</m:t>
                    </m:r>
                    <m:r>
                      <a:rPr lang="en-US" sz="1600" i="1" dirty="0">
                        <a:solidFill>
                          <a:srgbClr val="595959"/>
                        </a:solidFill>
                        <a:latin typeface="Cambria Math" charset="0"/>
                        <a:cs typeface="Century Gothic"/>
                      </a:rPr>
                      <m:t>(</m:t>
                    </m:r>
                    <m:r>
                      <a:rPr lang="en-US" sz="1600" i="1" dirty="0">
                        <a:solidFill>
                          <a:srgbClr val="595959"/>
                        </a:solidFill>
                        <a:latin typeface="Cambria Math" charset="0"/>
                        <a:cs typeface="Century Gothic"/>
                      </a:rPr>
                      <m:t>𝑛</m:t>
                    </m:r>
                    <m:r>
                      <a:rPr lang="en-US" sz="1600" i="1" dirty="0">
                        <a:solidFill>
                          <a:srgbClr val="595959"/>
                        </a:solidFill>
                        <a:latin typeface="Cambria Math" charset="0"/>
                        <a:cs typeface="Century Gothic"/>
                      </a:rPr>
                      <m:t>) ∩ </m:t>
                    </m:r>
                    <m:r>
                      <a:rPr lang="en-US" sz="1600" i="1" dirty="0" err="1">
                        <a:solidFill>
                          <a:srgbClr val="595959"/>
                        </a:solidFill>
                        <a:latin typeface="Cambria Math" charset="0"/>
                        <a:cs typeface="Century Gothic"/>
                      </a:rPr>
                      <m:t>𝜔</m:t>
                    </m:r>
                    <m:r>
                      <a:rPr lang="en-US" sz="1600" i="1" dirty="0">
                        <a:solidFill>
                          <a:srgbClr val="595959"/>
                        </a:solidFill>
                        <a:latin typeface="Cambria Math" charset="0"/>
                        <a:cs typeface="Century Gothic"/>
                      </a:rPr>
                      <m:t>(</m:t>
                    </m:r>
                    <m:r>
                      <a:rPr lang="en-US" sz="1600" i="1" dirty="0" smtClean="0">
                        <a:solidFill>
                          <a:srgbClr val="595959"/>
                        </a:solidFill>
                        <a:latin typeface="Cambria Math" charset="0"/>
                        <a:cs typeface="Century Gothic"/>
                      </a:rPr>
                      <m:t>𝑛</m:t>
                    </m:r>
                    <m:r>
                      <a:rPr lang="en-US" sz="1600" b="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 </m:t>
                    </m:r>
                    <m:r>
                      <a:rPr lang="en-US" sz="1600" i="1" dirty="0">
                        <a:solidFill>
                          <a:srgbClr val="595959"/>
                        </a:solidFill>
                        <a:latin typeface="Cambria Math" charset="0"/>
                        <a:cs typeface="Century Gothic"/>
                      </a:rPr>
                      <m:t>≠</m:t>
                    </m:r>
                    <m:r>
                      <a:rPr lang="en-US" sz="1600" i="1" dirty="0" smtClean="0">
                        <a:solidFill>
                          <a:srgbClr val="595959"/>
                        </a:solidFill>
                        <a:latin typeface="Cambria Math" charset="0"/>
                        <a:cs typeface="Century Gothic"/>
                      </a:rPr>
                      <m:t> </m:t>
                    </m:r>
                    <m:r>
                      <a:rPr lang="en-US" sz="1600" i="1" dirty="0">
                        <a:solidFill>
                          <a:srgbClr val="595959"/>
                        </a:solidFill>
                        <a:latin typeface="Cambria Math" charset="0"/>
                        <a:cs typeface="Century Gothic"/>
                      </a:rPr>
                      <m:t>∅)</m:t>
                    </m:r>
                  </m:oMath>
                </a14:m>
                <a:r>
                  <a:rPr lang="en-US" sz="1600" dirty="0">
                    <a:solidFill>
                      <a:srgbClr val="595959"/>
                    </a:solidFill>
                    <a:latin typeface="Century Gothic"/>
                    <a:cs typeface="Century Gothic"/>
                  </a:rPr>
                  <a:t> </a:t>
                </a:r>
                <a:endParaRPr lang="en-US" sz="1600" dirty="0" smtClean="0">
                  <a:solidFill>
                    <a:srgbClr val="595959"/>
                  </a:solidFill>
                  <a:latin typeface="Century Gothic"/>
                  <a:cs typeface="Century Gothic"/>
                </a:endParaRP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r>
                  <a:rPr lang="en-US" sz="1600" b="1" dirty="0" smtClean="0">
                    <a:solidFill>
                      <a:srgbClr val="595959"/>
                    </a:solidFill>
                    <a:latin typeface="Century Gothic"/>
                    <a:cs typeface="Century Gothic"/>
                  </a:rPr>
                  <a:t>if</a:t>
                </a:r>
                <a:r>
                  <a:rPr lang="en-US" sz="1600" dirty="0" smtClean="0">
                    <a:solidFill>
                      <a:srgbClr val="595959"/>
                    </a:solidFill>
                    <a:latin typeface="Century Gothic"/>
                    <a:cs typeface="Century Gothic"/>
                  </a:rPr>
                  <a:t> </a:t>
                </a:r>
                <a14:m>
                  <m:oMath xmlns:m="http://schemas.openxmlformats.org/officeDocument/2006/math">
                    <m:d>
                      <m:dPr>
                        <m:ctrlPr>
                          <a:rPr lang="en-US" sz="1600" b="0" i="1" smtClean="0">
                            <a:solidFill>
                              <a:srgbClr val="595959"/>
                            </a:solidFill>
                            <a:latin typeface="Cambria Math" charset="0"/>
                            <a:cs typeface="Century Gothic"/>
                          </a:rPr>
                        </m:ctrlPr>
                      </m:dPr>
                      <m:e>
                        <m:r>
                          <a:rPr lang="en-US" sz="1600" b="0" i="1" smtClean="0">
                            <a:solidFill>
                              <a:srgbClr val="595959"/>
                            </a:solidFill>
                            <a:latin typeface="Cambria Math" charset="0"/>
                            <a:cs typeface="Century Gothic"/>
                          </a:rPr>
                          <m:t>𝑟𝑤</m:t>
                        </m:r>
                        <m:r>
                          <a:rPr lang="en-US" sz="1600" b="0" i="1" smtClean="0">
                            <a:solidFill>
                              <a:srgbClr val="595959"/>
                            </a:solidFill>
                            <a:latin typeface="Cambria Math" charset="0"/>
                            <a:cs typeface="Century Gothic"/>
                          </a:rPr>
                          <m:t> ∨</m:t>
                        </m:r>
                        <m:r>
                          <a:rPr lang="en-US" sz="1600" b="0" i="1" smtClean="0">
                            <a:solidFill>
                              <a:srgbClr val="595959"/>
                            </a:solidFill>
                            <a:latin typeface="Cambria Math" charset="0"/>
                            <a:ea typeface="Cambria Math" charset="0"/>
                            <a:cs typeface="Cambria Math" charset="0"/>
                          </a:rPr>
                          <m:t>𝑤𝑟</m:t>
                        </m:r>
                        <m:r>
                          <a:rPr lang="en-US" sz="1600" i="1">
                            <a:solidFill>
                              <a:srgbClr val="595959"/>
                            </a:solidFill>
                            <a:latin typeface="Cambria Math" charset="0"/>
                            <a:ea typeface="Cambria Math" charset="0"/>
                            <a:cs typeface="Cambria Math" charset="0"/>
                          </a:rPr>
                          <m:t>∨</m:t>
                        </m:r>
                        <m:r>
                          <a:rPr lang="en-US" sz="1600" i="1">
                            <a:solidFill>
                              <a:srgbClr val="595959"/>
                            </a:solidFill>
                            <a:latin typeface="Cambria Math" charset="0"/>
                            <a:ea typeface="Cambria Math" charset="0"/>
                            <a:cs typeface="Cambria Math" charset="0"/>
                          </a:rPr>
                          <m:t>𝑤𝑤</m:t>
                        </m:r>
                      </m:e>
                    </m:d>
                    <m:r>
                      <a:rPr lang="en-US" sz="1600" b="0" i="1" smtClean="0">
                        <a:solidFill>
                          <a:srgbClr val="595959"/>
                        </a:solidFill>
                        <a:latin typeface="Cambria Math" charset="0"/>
                        <a:ea typeface="Cambria Math" charset="0"/>
                        <a:cs typeface="Century Gothic"/>
                      </a:rPr>
                      <m:t> </m:t>
                    </m:r>
                  </m:oMath>
                </a14:m>
                <a:r>
                  <a:rPr lang="en-US" sz="1600" b="1" dirty="0" smtClean="0">
                    <a:solidFill>
                      <a:srgbClr val="595959"/>
                    </a:solidFill>
                    <a:latin typeface="Century Gothic"/>
                    <a:cs typeface="Century Gothic"/>
                  </a:rPr>
                  <a:t>then </a:t>
                </a:r>
                <a:endParaRPr lang="en-US" sz="1600" b="1" dirty="0">
                  <a:solidFill>
                    <a:srgbClr val="595959"/>
                  </a:solidFill>
                  <a:latin typeface="Century Gothic"/>
                  <a:cs typeface="Century Gothic"/>
                </a:endParaRP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Report </a:t>
                </a:r>
                <a:r>
                  <a:rPr lang="en-US" sz="1600" dirty="0">
                    <a:solidFill>
                      <a:srgbClr val="595959"/>
                    </a:solidFill>
                    <a:latin typeface="Century Gothic"/>
                    <a:cs typeface="Century Gothic"/>
                  </a:rPr>
                  <a:t>Data Race and Exit </a:t>
                </a: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r>
                  <a:rPr lang="en-US" sz="1600" b="1" dirty="0" smtClean="0">
                    <a:solidFill>
                      <a:srgbClr val="595959"/>
                    </a:solidFill>
                    <a:latin typeface="Century Gothic"/>
                    <a:cs typeface="Century Gothic"/>
                  </a:rPr>
                  <a:t>end </a:t>
                </a:r>
                <a:r>
                  <a:rPr lang="en-US" sz="1600" b="1" dirty="0">
                    <a:solidFill>
                      <a:srgbClr val="595959"/>
                    </a:solidFill>
                    <a:latin typeface="Century Gothic"/>
                    <a:cs typeface="Century Gothic"/>
                  </a:rPr>
                  <a:t>if </a:t>
                </a:r>
              </a:p>
              <a:p>
                <a:pPr marL="0" indent="0">
                  <a:buNone/>
                </a:pPr>
                <a:r>
                  <a:rPr lang="en-US" sz="1600" dirty="0">
                    <a:solidFill>
                      <a:srgbClr val="595959"/>
                    </a:solidFill>
                    <a:latin typeface="Century Gothic"/>
                    <a:cs typeface="Century Gothic"/>
                  </a:rPr>
                  <a:t>	</a:t>
                </a:r>
                <a:r>
                  <a:rPr lang="en-US" sz="1600" b="1" dirty="0">
                    <a:solidFill>
                      <a:srgbClr val="595959"/>
                    </a:solidFill>
                    <a:latin typeface="Century Gothic"/>
                    <a:cs typeface="Century Gothic"/>
                  </a:rPr>
                  <a:t>end if </a:t>
                </a: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r>
                  <a:rPr lang="en-US" sz="1600" b="1" dirty="0" smtClean="0">
                    <a:solidFill>
                      <a:srgbClr val="595959"/>
                    </a:solidFill>
                    <a:latin typeface="Century Gothic"/>
                    <a:cs typeface="Century Gothic"/>
                  </a:rPr>
                  <a:t>end </a:t>
                </a:r>
                <a:r>
                  <a:rPr lang="en-US" sz="1600" b="1" dirty="0">
                    <a:solidFill>
                      <a:srgbClr val="595959"/>
                    </a:solidFill>
                    <a:latin typeface="Century Gothic"/>
                    <a:cs typeface="Century Gothic"/>
                  </a:rPr>
                  <a:t>for </a:t>
                </a: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r>
                  <a:rPr lang="en-US" sz="1600" b="1" dirty="0" smtClean="0">
                    <a:solidFill>
                      <a:srgbClr val="595959"/>
                    </a:solidFill>
                    <a:latin typeface="Century Gothic"/>
                    <a:cs typeface="Century Gothic"/>
                  </a:rPr>
                  <a:t>end </a:t>
                </a:r>
                <a:r>
                  <a:rPr lang="en-US" sz="1600" b="1" dirty="0">
                    <a:solidFill>
                      <a:srgbClr val="595959"/>
                    </a:solidFill>
                    <a:latin typeface="Century Gothic"/>
                    <a:cs typeface="Century Gothic"/>
                  </a:rPr>
                  <a:t>for </a:t>
                </a:r>
                <a:endParaRPr lang="en-US" sz="1600" b="1" dirty="0" smtClean="0">
                  <a:solidFill>
                    <a:srgbClr val="595959"/>
                  </a:solidFill>
                  <a:latin typeface="Century Gothic"/>
                  <a:cs typeface="Century Gothic"/>
                </a:endParaRPr>
              </a:p>
              <a:p>
                <a:pPr marL="0" indent="0">
                  <a:buNone/>
                </a:pPr>
                <a:r>
                  <a:rPr lang="en-US" sz="1600" b="1" dirty="0" smtClean="0">
                    <a:solidFill>
                      <a:srgbClr val="595959"/>
                    </a:solidFill>
                    <a:latin typeface="Century Gothic"/>
                    <a:cs typeface="Century Gothic"/>
                  </a:rPr>
                  <a:t>end </a:t>
                </a:r>
                <a:r>
                  <a:rPr lang="en-US" sz="1600" b="1" dirty="0">
                    <a:solidFill>
                      <a:srgbClr val="595959"/>
                    </a:solidFill>
                    <a:latin typeface="Century Gothic"/>
                    <a:cs typeface="Century Gothic"/>
                  </a:rPr>
                  <a:t>function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4693534" cy="5121275"/>
              </a:xfrm>
              <a:blipFill rotWithShape="0">
                <a:blip r:embed="rId2"/>
                <a:stretch>
                  <a:fillRect l="-649" t="-5714" r="-51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A9B540C-44DA-4F69-89C9-7C84606640D3}" type="slidenum">
              <a:rPr lang="en-US" smtClean="0"/>
              <a:pPr/>
              <a:t>31</a:t>
            </a:fld>
            <a:endParaRPr lang="en-US"/>
          </a:p>
        </p:txBody>
      </p:sp>
      <p:sp>
        <p:nvSpPr>
          <p:cNvPr id="7" name="Oval 6"/>
          <p:cNvSpPr/>
          <p:nvPr/>
        </p:nvSpPr>
        <p:spPr>
          <a:xfrm>
            <a:off x="6457321" y="3277304"/>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n</a:t>
            </a:r>
            <a:r>
              <a:rPr lang="en-US" sz="1200" baseline="-25000" dirty="0" smtClean="0"/>
              <a:t>0</a:t>
            </a:r>
            <a:r>
              <a:rPr lang="en-US" sz="1200" dirty="0" smtClean="0"/>
              <a:t>’’</a:t>
            </a:r>
          </a:p>
        </p:txBody>
      </p:sp>
      <p:cxnSp>
        <p:nvCxnSpPr>
          <p:cNvPr id="8" name="Straight Arrow Connector 7"/>
          <p:cNvCxnSpPr/>
          <p:nvPr/>
        </p:nvCxnSpPr>
        <p:spPr>
          <a:xfrm>
            <a:off x="6883604" y="3941427"/>
            <a:ext cx="0" cy="3681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6007952" y="3836119"/>
            <a:ext cx="574224" cy="5706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Oval 10"/>
          <p:cNvSpPr/>
          <p:nvPr/>
        </p:nvSpPr>
        <p:spPr>
          <a:xfrm>
            <a:off x="6457321" y="4309533"/>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r</a:t>
            </a:r>
            <a:r>
              <a:rPr lang="en-US" sz="1200" baseline="-25000" dirty="0" smtClean="0"/>
              <a:t>1</a:t>
            </a:r>
            <a:endParaRPr lang="en-US" sz="1200" dirty="0" smtClean="0"/>
          </a:p>
        </p:txBody>
      </p:sp>
      <p:cxnSp>
        <p:nvCxnSpPr>
          <p:cNvPr id="14" name="Straight Arrow Connector 13"/>
          <p:cNvCxnSpPr/>
          <p:nvPr/>
        </p:nvCxnSpPr>
        <p:spPr>
          <a:xfrm>
            <a:off x="6883604" y="4973656"/>
            <a:ext cx="1810" cy="274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Oval 14"/>
          <p:cNvSpPr/>
          <p:nvPr/>
        </p:nvSpPr>
        <p:spPr>
          <a:xfrm>
            <a:off x="6459131" y="5248100"/>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r</a:t>
            </a:r>
            <a:r>
              <a:rPr lang="en-US" sz="1200" baseline="-25000" dirty="0" smtClean="0"/>
              <a:t>1</a:t>
            </a:r>
            <a:r>
              <a:rPr lang="en-US" sz="1200" dirty="0" smtClean="0"/>
              <a:t>’</a:t>
            </a:r>
          </a:p>
        </p:txBody>
      </p:sp>
      <mc:AlternateContent xmlns:mc="http://schemas.openxmlformats.org/markup-compatibility/2006" xmlns:a14="http://schemas.microsoft.com/office/drawing/2010/main">
        <mc:Choice Requires="a14">
          <p:sp>
            <p:nvSpPr>
              <p:cNvPr id="16" name="Oval 15"/>
              <p:cNvSpPr/>
              <p:nvPr/>
            </p:nvSpPr>
            <p:spPr>
              <a:xfrm>
                <a:off x="5280241" y="3269255"/>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smtClean="0"/>
                  <a:t>2</a:t>
                </a:r>
              </a:p>
              <a:p>
                <a:pPr algn="ctr"/>
                <a14:m>
                  <m:oMath xmlns:m="http://schemas.openxmlformats.org/officeDocument/2006/math">
                    <m:r>
                      <a:rPr lang="en-US" sz="1200" i="1">
                        <a:latin typeface="Cambria Math" charset="0"/>
                        <a:ea typeface="Cambria Math" charset="0"/>
                        <a:cs typeface="Cambria Math" charset="0"/>
                      </a:rPr>
                      <m:t>𝛿</m:t>
                    </m:r>
                  </m:oMath>
                </a14:m>
                <a:r>
                  <a:rPr lang="en-US" sz="1200" dirty="0"/>
                  <a:t>={r</a:t>
                </a:r>
                <a:r>
                  <a:rPr lang="en-US" sz="1200" baseline="-25000" dirty="0"/>
                  <a:t>1</a:t>
                </a:r>
                <a:r>
                  <a:rPr lang="en-US" sz="1200" dirty="0" smtClean="0"/>
                  <a:t>}</a:t>
                </a:r>
                <a:endParaRPr lang="en-US" sz="1200" baseline="-25000" dirty="0" smtClean="0"/>
              </a:p>
              <a:p>
                <a:pPr algn="ctr"/>
                <a14:m>
                  <m:oMath xmlns:m="http://schemas.openxmlformats.org/officeDocument/2006/math">
                    <m:r>
                      <a:rPr lang="en-US" sz="1200" i="1">
                        <a:latin typeface="Cambria Math" charset="0"/>
                        <a:ea typeface="Cambria Math" charset="0"/>
                        <a:cs typeface="Cambria Math" charset="0"/>
                      </a:rPr>
                      <m:t>𝜔</m:t>
                    </m:r>
                  </m:oMath>
                </a14:m>
                <a:r>
                  <a:rPr lang="en-US" sz="1200" dirty="0"/>
                  <a:t>={r</a:t>
                </a:r>
                <a:r>
                  <a:rPr lang="en-US" sz="1200" baseline="-25000" dirty="0"/>
                  <a:t>1</a:t>
                </a:r>
                <a:r>
                  <a:rPr lang="en-US" sz="1200" dirty="0"/>
                  <a:t>}</a:t>
                </a:r>
                <a:endParaRPr lang="en-US" sz="1200" baseline="-25000" dirty="0"/>
              </a:p>
            </p:txBody>
          </p:sp>
        </mc:Choice>
        <mc:Fallback xmlns="">
          <p:sp>
            <p:nvSpPr>
              <p:cNvPr id="16" name="Oval 15"/>
              <p:cNvSpPr>
                <a:spLocks noRot="1" noChangeAspect="1" noMove="1" noResize="1" noEditPoints="1" noAdjustHandles="1" noChangeArrowheads="1" noChangeShapeType="1" noTextEdit="1"/>
              </p:cNvSpPr>
              <p:nvPr/>
            </p:nvSpPr>
            <p:spPr>
              <a:xfrm>
                <a:off x="5280241" y="3269255"/>
                <a:ext cx="852566" cy="664123"/>
              </a:xfrm>
              <a:prstGeom prst="ellipse">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p:cNvSpPr/>
              <p:nvPr/>
            </p:nvSpPr>
            <p:spPr>
              <a:xfrm>
                <a:off x="7690712" y="2411451"/>
                <a:ext cx="852566" cy="6641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ysClr val="windowText" lastClr="000000"/>
                    </a:solidFill>
                  </a:rPr>
                  <a:t>n</a:t>
                </a:r>
                <a:r>
                  <a:rPr lang="en-US" sz="1200" baseline="-25000" dirty="0" smtClean="0">
                    <a:solidFill>
                      <a:sysClr val="windowText" lastClr="000000"/>
                    </a:solidFill>
                  </a:rPr>
                  <a:t>1</a:t>
                </a:r>
              </a:p>
              <a:p>
                <a:pPr algn="ctr"/>
                <a14:m>
                  <m:oMath xmlns:m="http://schemas.openxmlformats.org/officeDocument/2006/math">
                    <m:r>
                      <a:rPr lang="en-US" sz="1200" i="1">
                        <a:solidFill>
                          <a:sysClr val="windowText" lastClr="000000"/>
                        </a:solidFill>
                        <a:latin typeface="Cambria Math" charset="0"/>
                        <a:ea typeface="Cambria Math" charset="0"/>
                        <a:cs typeface="Cambria Math" charset="0"/>
                      </a:rPr>
                      <m:t>𝛿</m:t>
                    </m:r>
                  </m:oMath>
                </a14:m>
                <a:r>
                  <a:rPr lang="en-US" sz="1200" dirty="0">
                    <a:solidFill>
                      <a:sysClr val="windowText" lastClr="000000"/>
                    </a:solidFill>
                  </a:rPr>
                  <a:t>={r</a:t>
                </a:r>
                <a:r>
                  <a:rPr lang="en-US" sz="1200" baseline="-25000" dirty="0">
                    <a:solidFill>
                      <a:sysClr val="windowText" lastClr="000000"/>
                    </a:solidFill>
                  </a:rPr>
                  <a:t>1</a:t>
                </a:r>
                <a:r>
                  <a:rPr lang="en-US" sz="1200" dirty="0" smtClean="0">
                    <a:solidFill>
                      <a:sysClr val="windowText" lastClr="000000"/>
                    </a:solidFill>
                  </a:rPr>
                  <a:t>}</a:t>
                </a:r>
                <a:endParaRPr lang="en-US" sz="1200" baseline="-25000" dirty="0" smtClean="0">
                  <a:solidFill>
                    <a:sysClr val="windowText" lastClr="000000"/>
                  </a:solidFill>
                </a:endParaRPr>
              </a:p>
              <a:p>
                <a:pPr algn="ctr"/>
                <a14:m>
                  <m:oMath xmlns:m="http://schemas.openxmlformats.org/officeDocument/2006/math">
                    <m:r>
                      <a:rPr lang="en-US" sz="1200" i="1" smtClean="0">
                        <a:solidFill>
                          <a:sysClr val="windowText" lastClr="000000"/>
                        </a:solidFill>
                        <a:latin typeface="Cambria Math" charset="0"/>
                        <a:ea typeface="Cambria Math" charset="0"/>
                        <a:cs typeface="Cambria Math" charset="0"/>
                      </a:rPr>
                      <m:t>𝜔</m:t>
                    </m:r>
                  </m:oMath>
                </a14:m>
                <a:r>
                  <a:rPr lang="en-US" sz="1200" dirty="0" smtClean="0">
                    <a:solidFill>
                      <a:sysClr val="windowText" lastClr="000000"/>
                    </a:solidFill>
                  </a:rPr>
                  <a:t>={</a:t>
                </a:r>
                <a:r>
                  <a:rPr lang="en-US" sz="1200" dirty="0">
                    <a:solidFill>
                      <a:sysClr val="windowText" lastClr="000000"/>
                    </a:solidFill>
                  </a:rPr>
                  <a:t>r</a:t>
                </a:r>
                <a:r>
                  <a:rPr lang="en-US" sz="1200" baseline="-25000" dirty="0">
                    <a:solidFill>
                      <a:sysClr val="windowText" lastClr="000000"/>
                    </a:solidFill>
                  </a:rPr>
                  <a:t>1</a:t>
                </a:r>
                <a:r>
                  <a:rPr lang="en-US" sz="1200" dirty="0">
                    <a:solidFill>
                      <a:sysClr val="windowText" lastClr="000000"/>
                    </a:solidFill>
                  </a:rPr>
                  <a:t>}</a:t>
                </a:r>
                <a:endParaRPr lang="en-US" sz="1200" baseline="-25000" dirty="0">
                  <a:solidFill>
                    <a:sysClr val="windowText" lastClr="000000"/>
                  </a:solidFill>
                </a:endParaRPr>
              </a:p>
            </p:txBody>
          </p:sp>
        </mc:Choice>
        <mc:Fallback xmlns="">
          <p:sp>
            <p:nvSpPr>
              <p:cNvPr id="17" name="Oval 16"/>
              <p:cNvSpPr>
                <a:spLocks noRot="1" noChangeAspect="1" noMove="1" noResize="1" noEditPoints="1" noAdjustHandles="1" noChangeArrowheads="1" noChangeShapeType="1" noTextEdit="1"/>
              </p:cNvSpPr>
              <p:nvPr/>
            </p:nvSpPr>
            <p:spPr>
              <a:xfrm>
                <a:off x="7690712" y="2411451"/>
                <a:ext cx="852566" cy="664123"/>
              </a:xfrm>
              <a:prstGeom prst="ellipse">
                <a:avLst/>
              </a:prstGeom>
              <a:blipFill rotWithShape="0">
                <a:blip r:embed="rId4"/>
                <a:stretch>
                  <a:fillRect b="-1754"/>
                </a:stretch>
              </a:blipFill>
            </p:spPr>
            <p:txBody>
              <a:bodyPr/>
              <a:lstStyle/>
              <a:p>
                <a:r>
                  <a:rPr lang="en-US">
                    <a:noFill/>
                  </a:rPr>
                  <a:t> </a:t>
                </a:r>
              </a:p>
            </p:txBody>
          </p:sp>
        </mc:Fallback>
      </mc:AlternateContent>
      <p:cxnSp>
        <p:nvCxnSpPr>
          <p:cNvPr id="19" name="Straight Arrow Connector 18"/>
          <p:cNvCxnSpPr/>
          <p:nvPr/>
        </p:nvCxnSpPr>
        <p:spPr>
          <a:xfrm flipH="1">
            <a:off x="7186842" y="3075574"/>
            <a:ext cx="930153" cy="22697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43293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Race </a:t>
            </a:r>
            <a:r>
              <a:rPr lang="en-US" dirty="0"/>
              <a:t>D</a:t>
            </a:r>
            <a:r>
              <a:rPr lang="en-US" dirty="0" smtClean="0"/>
              <a:t>etection </a:t>
            </a:r>
            <a:r>
              <a:rPr lang="en-US" dirty="0"/>
              <a:t>A</a:t>
            </a:r>
            <a:r>
              <a:rPr lang="en-US" dirty="0" smtClean="0"/>
              <a:t>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4693534" cy="5121275"/>
              </a:xfrm>
            </p:spPr>
            <p:txBody>
              <a:bodyPr>
                <a:noAutofit/>
              </a:bodyPr>
              <a:lstStyle/>
              <a:p>
                <a:pPr marL="0" indent="0">
                  <a:buNone/>
                </a:pPr>
                <a:r>
                  <a:rPr lang="en-US" sz="1600" b="1" dirty="0" smtClean="0">
                    <a:solidFill>
                      <a:srgbClr val="595959"/>
                    </a:solidFill>
                    <a:latin typeface="Century Gothic"/>
                    <a:cs typeface="Century Gothic"/>
                  </a:rPr>
                  <a:t>function</a:t>
                </a:r>
                <a:r>
                  <a:rPr lang="en-US" sz="1600" dirty="0" smtClean="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𝐷𝐸𝑇𝐸𝐶𝑇𝑅𝐴𝐶𝐸</m:t>
                    </m:r>
                    <m:r>
                      <a:rPr lang="en-US" sz="1600" i="1" dirty="0" smtClean="0">
                        <a:solidFill>
                          <a:srgbClr val="595959"/>
                        </a:solidFill>
                        <a:latin typeface="Cambria Math" charset="0"/>
                        <a:cs typeface="Century Gothic"/>
                      </a:rPr>
                      <m:t>(</m:t>
                    </m:r>
                    <m:r>
                      <a:rPr lang="en-US" sz="1600" i="1" dirty="0" err="1">
                        <a:solidFill>
                          <a:srgbClr val="595959"/>
                        </a:solidFill>
                        <a:latin typeface="Cambria Math" charset="0"/>
                        <a:cs typeface="Century Gothic"/>
                      </a:rPr>
                      <m:t>𝐶𝑜𝑚𝑝𝑢𝑡𝑎𝑡𝑖𝑜𝑛𝐺𝑟𝑎𝑝h</m:t>
                    </m:r>
                    <m:r>
                      <a:rPr lang="en-US" sz="1600" i="1" dirty="0">
                        <a:solidFill>
                          <a:srgbClr val="595959"/>
                        </a:solidFill>
                        <a:latin typeface="Cambria Math" charset="0"/>
                        <a:cs typeface="Century Gothic"/>
                      </a:rPr>
                      <m:t> </m:t>
                    </m:r>
                    <m:r>
                      <a:rPr lang="en-US" sz="1600" i="1" dirty="0" smtClean="0">
                        <a:solidFill>
                          <a:srgbClr val="595959"/>
                        </a:solidFill>
                        <a:latin typeface="Cambria Math" charset="0"/>
                        <a:cs typeface="Century Gothic"/>
                      </a:rPr>
                      <m:t>𝐺</m:t>
                    </m:r>
                    <m:r>
                      <a:rPr lang="en-US" sz="1600" i="1" dirty="0" smtClean="0">
                        <a:solidFill>
                          <a:srgbClr val="595959"/>
                        </a:solidFill>
                        <a:latin typeface="Cambria Math" charset="0"/>
                        <a:cs typeface="Century Gothic"/>
                      </a:rPr>
                      <m:t>)</m:t>
                    </m:r>
                  </m:oMath>
                </a14:m>
                <a:r>
                  <a:rPr lang="en-US" sz="1600" dirty="0" smtClean="0">
                    <a:solidFill>
                      <a:srgbClr val="595959"/>
                    </a:solidFill>
                    <a:latin typeface="Century Gothic"/>
                    <a:cs typeface="Century Gothic"/>
                  </a:rPr>
                  <a:t> </a:t>
                </a:r>
              </a:p>
              <a:p>
                <a:pPr marL="0" indent="0">
                  <a:buNone/>
                </a:pPr>
                <a:r>
                  <a:rPr lang="en-US" sz="1600" dirty="0" smtClean="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𝑁</m:t>
                    </m:r>
                    <m:r>
                      <a:rPr lang="en-US" sz="1600" i="1" dirty="0" smtClean="0">
                        <a:solidFill>
                          <a:srgbClr val="595959"/>
                        </a:solidFill>
                        <a:latin typeface="Cambria Math" charset="0"/>
                        <a:cs typeface="Century Gothic"/>
                      </a:rPr>
                      <m:t> </m:t>
                    </m:r>
                  </m:oMath>
                </a14:m>
                <a:r>
                  <a:rPr lang="en-US" sz="1600" dirty="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𝑇𝑜𝑝𝑜𝑙𝑜𝑔𝑖𝑐𝑎𝑙𝑙𝑦</m:t>
                    </m:r>
                    <m:r>
                      <a:rPr lang="en-US" sz="1600" i="1" dirty="0" smtClean="0">
                        <a:solidFill>
                          <a:srgbClr val="595959"/>
                        </a:solidFill>
                        <a:latin typeface="Cambria Math" charset="0"/>
                        <a:cs typeface="Century Gothic"/>
                      </a:rPr>
                      <m:t> </m:t>
                    </m:r>
                    <m:r>
                      <a:rPr lang="en-US" sz="1600" i="1" dirty="0" smtClean="0">
                        <a:solidFill>
                          <a:srgbClr val="595959"/>
                        </a:solidFill>
                        <a:latin typeface="Cambria Math" charset="0"/>
                        <a:cs typeface="Century Gothic"/>
                      </a:rPr>
                      <m:t>𝑜𝑟𝑑𝑒𝑟𝑒𝑑</m:t>
                    </m:r>
                    <m:r>
                      <a:rPr lang="en-US" sz="1600" i="1" dirty="0" smtClean="0">
                        <a:solidFill>
                          <a:srgbClr val="595959"/>
                        </a:solidFill>
                        <a:latin typeface="Cambria Math" charset="0"/>
                        <a:cs typeface="Century Gothic"/>
                      </a:rPr>
                      <m:t> </m:t>
                    </m:r>
                    <m:r>
                      <a:rPr lang="en-US" sz="1600" i="1" dirty="0" smtClean="0">
                        <a:solidFill>
                          <a:srgbClr val="595959"/>
                        </a:solidFill>
                        <a:latin typeface="Cambria Math" charset="0"/>
                        <a:cs typeface="Century Gothic"/>
                      </a:rPr>
                      <m:t>𝑛𝑜𝑑𝑒𝑠</m:t>
                    </m:r>
                    <m:r>
                      <a:rPr lang="en-US" sz="1600" i="1" dirty="0" smtClean="0">
                        <a:solidFill>
                          <a:srgbClr val="595959"/>
                        </a:solidFill>
                        <a:latin typeface="Cambria Math" charset="0"/>
                        <a:cs typeface="Century Gothic"/>
                      </a:rPr>
                      <m:t> </m:t>
                    </m:r>
                    <m:r>
                      <a:rPr lang="en-US" sz="1600" i="1" dirty="0" smtClean="0">
                        <a:solidFill>
                          <a:srgbClr val="595959"/>
                        </a:solidFill>
                        <a:latin typeface="Cambria Math" charset="0"/>
                        <a:cs typeface="Century Gothic"/>
                      </a:rPr>
                      <m:t>𝑖𝑛</m:t>
                    </m:r>
                    <m:r>
                      <a:rPr lang="en-US" sz="1600" i="1" dirty="0" smtClean="0">
                        <a:solidFill>
                          <a:srgbClr val="595959"/>
                        </a:solidFill>
                        <a:latin typeface="Cambria Math" charset="0"/>
                        <a:cs typeface="Century Gothic"/>
                      </a:rPr>
                      <m:t> </m:t>
                    </m:r>
                    <m:r>
                      <a:rPr lang="en-US" sz="1600" i="1" dirty="0" smtClean="0">
                        <a:solidFill>
                          <a:srgbClr val="595959"/>
                        </a:solidFill>
                        <a:latin typeface="Cambria Math" charset="0"/>
                        <a:cs typeface="Century Gothic"/>
                      </a:rPr>
                      <m:t>𝐺</m:t>
                    </m:r>
                  </m:oMath>
                </a14:m>
                <a:r>
                  <a:rPr lang="en-US" sz="1600" dirty="0">
                    <a:solidFill>
                      <a:srgbClr val="595959"/>
                    </a:solidFill>
                    <a:latin typeface="Century Gothic"/>
                    <a:cs typeface="Century Gothic"/>
                  </a:rPr>
                  <a:t/>
                </a:r>
                <a:br>
                  <a:rPr lang="en-US" sz="1600" dirty="0">
                    <a:solidFill>
                      <a:srgbClr val="595959"/>
                    </a:solidFill>
                    <a:latin typeface="Century Gothic"/>
                    <a:cs typeface="Century Gothic"/>
                  </a:rPr>
                </a:b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r>
                  <a:rPr lang="en-US" sz="1600" b="1" dirty="0" smtClean="0">
                    <a:solidFill>
                      <a:srgbClr val="595959"/>
                    </a:solidFill>
                    <a:latin typeface="Century Gothic"/>
                    <a:cs typeface="Century Gothic"/>
                  </a:rPr>
                  <a:t>for</a:t>
                </a:r>
                <a:r>
                  <a:rPr lang="en-US" sz="1600" dirty="0" smtClean="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𝑖</m:t>
                    </m:r>
                    <m:r>
                      <a:rPr lang="en-US" sz="1600" i="1" dirty="0">
                        <a:solidFill>
                          <a:srgbClr val="595959"/>
                        </a:solidFill>
                        <a:latin typeface="Cambria Math" charset="0"/>
                        <a:cs typeface="Century Gothic"/>
                      </a:rPr>
                      <m:t> </m:t>
                    </m:r>
                  </m:oMath>
                </a14:m>
                <a:r>
                  <a:rPr lang="en-US" sz="1600" dirty="0">
                    <a:solidFill>
                      <a:srgbClr val="595959"/>
                    </a:solidFill>
                    <a:latin typeface="Century Gothic"/>
                    <a:cs typeface="Century Gothic"/>
                  </a:rPr>
                  <a:t>in </a:t>
                </a:r>
                <a14:m>
                  <m:oMath xmlns:m="http://schemas.openxmlformats.org/officeDocument/2006/math">
                    <m:r>
                      <a:rPr lang="en-US" sz="1600" i="1" dirty="0" smtClean="0">
                        <a:solidFill>
                          <a:srgbClr val="595959"/>
                        </a:solidFill>
                        <a:latin typeface="Cambria Math" charset="0"/>
                        <a:cs typeface="Century Gothic"/>
                      </a:rPr>
                      <m:t>[1, |</m:t>
                    </m:r>
                    <m:r>
                      <a:rPr lang="en-US" sz="1600" i="1" dirty="0" smtClean="0">
                        <a:solidFill>
                          <a:srgbClr val="595959"/>
                        </a:solidFill>
                        <a:latin typeface="Cambria Math" charset="0"/>
                        <a:cs typeface="Century Gothic"/>
                      </a:rPr>
                      <m:t>𝑁</m:t>
                    </m:r>
                    <m:r>
                      <a:rPr lang="en-US" sz="1600" i="1" dirty="0" smtClean="0">
                        <a:solidFill>
                          <a:srgbClr val="595959"/>
                        </a:solidFill>
                        <a:latin typeface="Cambria Math" charset="0"/>
                        <a:cs typeface="Century Gothic"/>
                      </a:rPr>
                      <m:t>|] </m:t>
                    </m:r>
                  </m:oMath>
                </a14:m>
                <a:r>
                  <a:rPr lang="en-US" sz="1600" b="1" dirty="0">
                    <a:solidFill>
                      <a:srgbClr val="595959"/>
                    </a:solidFill>
                    <a:latin typeface="Century Gothic"/>
                    <a:cs typeface="Century Gothic"/>
                  </a:rPr>
                  <a:t>do </a:t>
                </a: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𝑛</m:t>
                    </m:r>
                    <m:r>
                      <a:rPr lang="en-US" sz="160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𝑁</m:t>
                    </m:r>
                    <m:r>
                      <a:rPr lang="en-US" sz="1600" i="1" dirty="0" smtClean="0">
                        <a:solidFill>
                          <a:srgbClr val="595959"/>
                        </a:solidFill>
                        <a:latin typeface="Cambria Math" charset="0"/>
                        <a:cs typeface="Century Gothic"/>
                      </a:rPr>
                      <m:t>[</m:t>
                    </m:r>
                    <m:r>
                      <a:rPr lang="en-US" sz="1600" i="1" dirty="0" err="1">
                        <a:solidFill>
                          <a:srgbClr val="595959"/>
                        </a:solidFill>
                        <a:latin typeface="Cambria Math" charset="0"/>
                        <a:cs typeface="Century Gothic"/>
                      </a:rPr>
                      <m:t>𝑖</m:t>
                    </m:r>
                    <m:r>
                      <a:rPr lang="en-US" sz="1600" i="1" dirty="0">
                        <a:solidFill>
                          <a:srgbClr val="595959"/>
                        </a:solidFill>
                        <a:latin typeface="Cambria Math" charset="0"/>
                        <a:cs typeface="Century Gothic"/>
                      </a:rPr>
                      <m:t>]</m:t>
                    </m:r>
                  </m:oMath>
                </a14:m>
                <a:r>
                  <a:rPr lang="en-US" sz="1600" dirty="0">
                    <a:solidFill>
                      <a:srgbClr val="595959"/>
                    </a:solidFill>
                    <a:latin typeface="Century Gothic"/>
                    <a:cs typeface="Century Gothic"/>
                  </a:rPr>
                  <a:t> </a:t>
                </a: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r>
                  <a:rPr lang="en-US" sz="1600" b="1" dirty="0" smtClean="0">
                    <a:solidFill>
                      <a:srgbClr val="595959"/>
                    </a:solidFill>
                    <a:latin typeface="Century Gothic"/>
                    <a:cs typeface="Century Gothic"/>
                  </a:rPr>
                  <a:t>for</a:t>
                </a:r>
                <a:r>
                  <a:rPr lang="en-US" sz="1600" dirty="0" smtClean="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𝑗</m:t>
                    </m:r>
                  </m:oMath>
                </a14:m>
                <a:r>
                  <a:rPr lang="en-US" sz="1600" dirty="0">
                    <a:solidFill>
                      <a:srgbClr val="595959"/>
                    </a:solidFill>
                    <a:latin typeface="Century Gothic"/>
                    <a:cs typeface="Century Gothic"/>
                  </a:rPr>
                  <a:t> in </a:t>
                </a:r>
                <a14:m>
                  <m:oMath xmlns:m="http://schemas.openxmlformats.org/officeDocument/2006/math">
                    <m:r>
                      <a:rPr lang="en-US" sz="160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𝑖</m:t>
                    </m:r>
                    <m:r>
                      <a:rPr lang="en-US" sz="1600" i="1" dirty="0" smtClean="0">
                        <a:solidFill>
                          <a:srgbClr val="595959"/>
                        </a:solidFill>
                        <a:latin typeface="Cambria Math" charset="0"/>
                        <a:cs typeface="Century Gothic"/>
                      </a:rPr>
                      <m:t>+1, |</m:t>
                    </m:r>
                    <m:r>
                      <a:rPr lang="en-US" sz="1600" i="1" dirty="0" smtClean="0">
                        <a:solidFill>
                          <a:srgbClr val="595959"/>
                        </a:solidFill>
                        <a:latin typeface="Cambria Math" charset="0"/>
                        <a:cs typeface="Century Gothic"/>
                      </a:rPr>
                      <m:t>𝑁</m:t>
                    </m:r>
                    <m:r>
                      <a:rPr lang="en-US" sz="1600" i="1" dirty="0" smtClean="0">
                        <a:solidFill>
                          <a:srgbClr val="595959"/>
                        </a:solidFill>
                        <a:latin typeface="Cambria Math" charset="0"/>
                        <a:cs typeface="Century Gothic"/>
                      </a:rPr>
                      <m:t>|] </m:t>
                    </m:r>
                  </m:oMath>
                </a14:m>
                <a:r>
                  <a:rPr lang="en-US" sz="1600" b="1" dirty="0">
                    <a:solidFill>
                      <a:srgbClr val="595959"/>
                    </a:solidFill>
                    <a:latin typeface="Century Gothic"/>
                    <a:cs typeface="Century Gothic"/>
                  </a:rPr>
                  <a:t>do</a:t>
                </a:r>
                <a:r>
                  <a:rPr lang="en-US" sz="1600" dirty="0">
                    <a:solidFill>
                      <a:srgbClr val="595959"/>
                    </a:solidFill>
                    <a:latin typeface="Century Gothic"/>
                    <a:cs typeface="Century Gothic"/>
                  </a:rPr>
                  <a:t/>
                </a:r>
                <a:br>
                  <a:rPr lang="en-US" sz="1600" dirty="0">
                    <a:solidFill>
                      <a:srgbClr val="595959"/>
                    </a:solidFill>
                    <a:latin typeface="Century Gothic"/>
                    <a:cs typeface="Century Gothic"/>
                  </a:rPr>
                </a:br>
                <a:r>
                  <a:rPr lang="en-US" sz="1600" dirty="0">
                    <a:solidFill>
                      <a:srgbClr val="595959"/>
                    </a:solidFill>
                    <a:latin typeface="Century Gothic"/>
                    <a:cs typeface="Century Gothic"/>
                  </a:rPr>
                  <a:t>	</a:t>
                </a:r>
                <a14:m>
                  <m:oMath xmlns:m="http://schemas.openxmlformats.org/officeDocument/2006/math">
                    <m:sSup>
                      <m:sSupPr>
                        <m:ctrlPr>
                          <a:rPr lang="en-US" sz="1600" b="0" i="1" dirty="0" smtClean="0">
                            <a:solidFill>
                              <a:srgbClr val="595959"/>
                            </a:solidFill>
                            <a:latin typeface="Cambria Math" charset="0"/>
                            <a:cs typeface="Century Gothic"/>
                          </a:rPr>
                        </m:ctrlPr>
                      </m:sSupPr>
                      <m:e>
                        <m:r>
                          <a:rPr lang="en-US" sz="1600" i="1" dirty="0" smtClean="0">
                            <a:solidFill>
                              <a:srgbClr val="595959"/>
                            </a:solidFill>
                            <a:latin typeface="Cambria Math" charset="0"/>
                            <a:cs typeface="Century Gothic"/>
                          </a:rPr>
                          <m:t>𝑛</m:t>
                        </m:r>
                      </m:e>
                      <m:sup>
                        <m:r>
                          <a:rPr lang="en-US" sz="1600" b="0" i="1" dirty="0" smtClean="0">
                            <a:solidFill>
                              <a:srgbClr val="595959"/>
                            </a:solidFill>
                            <a:latin typeface="Cambria Math" charset="0"/>
                            <a:cs typeface="Century Gothic"/>
                          </a:rPr>
                          <m:t>′</m:t>
                        </m:r>
                      </m:sup>
                    </m:sSup>
                    <m:r>
                      <a:rPr lang="en-US" sz="1600" i="1" dirty="0">
                        <a:solidFill>
                          <a:srgbClr val="595959"/>
                        </a:solidFill>
                        <a:latin typeface="Cambria Math" charset="0"/>
                        <a:cs typeface="Century Gothic"/>
                      </a:rPr>
                      <m:t>=</m:t>
                    </m:r>
                    <m:r>
                      <a:rPr lang="en-US" sz="1600" i="1" dirty="0">
                        <a:solidFill>
                          <a:srgbClr val="595959"/>
                        </a:solidFill>
                        <a:latin typeface="Cambria Math" charset="0"/>
                        <a:cs typeface="Century Gothic"/>
                      </a:rPr>
                      <m:t>𝑁</m:t>
                    </m:r>
                    <m:d>
                      <m:dPr>
                        <m:begChr m:val="["/>
                        <m:endChr m:val="]"/>
                        <m:ctrlPr>
                          <a:rPr lang="en-US" sz="1600" i="1" dirty="0">
                            <a:solidFill>
                              <a:srgbClr val="595959"/>
                            </a:solidFill>
                            <a:latin typeface="Cambria Math" charset="0"/>
                            <a:cs typeface="Century Gothic"/>
                          </a:rPr>
                        </m:ctrlPr>
                      </m:dPr>
                      <m:e>
                        <m:r>
                          <a:rPr lang="en-US" sz="1600" i="1" dirty="0">
                            <a:solidFill>
                              <a:srgbClr val="595959"/>
                            </a:solidFill>
                            <a:latin typeface="Cambria Math" charset="0"/>
                            <a:cs typeface="Century Gothic"/>
                          </a:rPr>
                          <m:t>𝑗</m:t>
                        </m:r>
                      </m:e>
                    </m:d>
                  </m:oMath>
                </a14:m>
                <a:endParaRPr lang="en-US" sz="1600" dirty="0" smtClean="0">
                  <a:solidFill>
                    <a:srgbClr val="595959"/>
                  </a:solidFill>
                  <a:latin typeface="Century Gothic"/>
                  <a:cs typeface="Century Gothic"/>
                </a:endParaRPr>
              </a:p>
              <a:p>
                <a:pPr marL="0" indent="0">
                  <a:buNone/>
                </a:pPr>
                <a:r>
                  <a:rPr lang="en-US" sz="1600" dirty="0" smtClean="0">
                    <a:solidFill>
                      <a:srgbClr val="595959"/>
                    </a:solidFill>
                    <a:latin typeface="Century Gothic"/>
                    <a:cs typeface="Century Gothic"/>
                  </a:rPr>
                  <a:t>	</a:t>
                </a:r>
                <a:r>
                  <a:rPr lang="en-US" sz="1600" b="1" dirty="0">
                    <a:solidFill>
                      <a:srgbClr val="595959"/>
                    </a:solidFill>
                    <a:cs typeface="Century Gothic"/>
                  </a:rPr>
                  <a:t>if</a:t>
                </a:r>
                <a:r>
                  <a:rPr lang="en-US" sz="1600" dirty="0">
                    <a:solidFill>
                      <a:srgbClr val="595959"/>
                    </a:solidFill>
                    <a:cs typeface="Century Gothic"/>
                  </a:rPr>
                  <a:t> </a:t>
                </a:r>
                <a14:m>
                  <m:oMath xmlns:m="http://schemas.openxmlformats.org/officeDocument/2006/math">
                    <m:d>
                      <m:dPr>
                        <m:ctrlPr>
                          <a:rPr lang="en-US" sz="1600" i="1">
                            <a:solidFill>
                              <a:srgbClr val="595959"/>
                            </a:solidFill>
                            <a:latin typeface="Cambria Math" charset="0"/>
                            <a:cs typeface="Century Gothic"/>
                          </a:rPr>
                        </m:ctrlPr>
                      </m:dPr>
                      <m:e>
                        <m:r>
                          <a:rPr lang="en-US" sz="1600" i="1">
                            <a:solidFill>
                              <a:srgbClr val="595959"/>
                            </a:solidFill>
                            <a:latin typeface="Cambria Math" charset="0"/>
                            <a:cs typeface="Century Gothic"/>
                          </a:rPr>
                          <m:t>𝑛</m:t>
                        </m:r>
                        <m:r>
                          <a:rPr lang="en-US" sz="1600" i="1">
                            <a:solidFill>
                              <a:srgbClr val="595959"/>
                            </a:solidFill>
                            <a:latin typeface="Cambria Math" charset="0"/>
                            <a:ea typeface="Cambria Math" charset="0"/>
                            <a:cs typeface="Cambria Math" charset="0"/>
                          </a:rPr>
                          <m:t>⊀</m:t>
                        </m:r>
                        <m:sSup>
                          <m:sSupPr>
                            <m:ctrlPr>
                              <a:rPr lang="en-US" sz="1600" i="1">
                                <a:solidFill>
                                  <a:srgbClr val="595959"/>
                                </a:solidFill>
                                <a:latin typeface="Cambria Math" charset="0"/>
                                <a:ea typeface="Cambria Math" charset="0"/>
                                <a:cs typeface="Cambria Math" charset="0"/>
                              </a:rPr>
                            </m:ctrlPr>
                          </m:sSupPr>
                          <m:e>
                            <m:r>
                              <a:rPr lang="en-US" sz="1600" i="1">
                                <a:solidFill>
                                  <a:srgbClr val="595959"/>
                                </a:solidFill>
                                <a:latin typeface="Cambria Math" charset="0"/>
                                <a:ea typeface="Cambria Math" charset="0"/>
                                <a:cs typeface="Cambria Math" charset="0"/>
                              </a:rPr>
                              <m:t>𝑛</m:t>
                            </m:r>
                          </m:e>
                          <m:sup>
                            <m:r>
                              <a:rPr lang="en-US" sz="1600" i="1">
                                <a:solidFill>
                                  <a:srgbClr val="595959"/>
                                </a:solidFill>
                                <a:latin typeface="Cambria Math" charset="0"/>
                                <a:ea typeface="Cambria Math" charset="0"/>
                                <a:cs typeface="Cambria Math" charset="0"/>
                              </a:rPr>
                              <m:t>′</m:t>
                            </m:r>
                          </m:sup>
                        </m:sSup>
                        <m:r>
                          <a:rPr lang="en-US" sz="1600" i="1">
                            <a:solidFill>
                              <a:srgbClr val="595959"/>
                            </a:solidFill>
                            <a:latin typeface="Cambria Math" charset="0"/>
                            <a:ea typeface="Cambria Math" charset="0"/>
                            <a:cs typeface="Cambria Math" charset="0"/>
                          </a:rPr>
                          <m:t> ∧</m:t>
                        </m:r>
                        <m:r>
                          <a:rPr lang="en-US" sz="1600" i="1">
                            <a:solidFill>
                              <a:srgbClr val="595959"/>
                            </a:solidFill>
                            <a:latin typeface="Cambria Math" charset="0"/>
                            <a:cs typeface="Century Gothic"/>
                          </a:rPr>
                          <m:t>𝑛</m:t>
                        </m:r>
                        <m:r>
                          <a:rPr lang="en-US" sz="1600" i="1">
                            <a:solidFill>
                              <a:srgbClr val="595959"/>
                            </a:solidFill>
                            <a:latin typeface="Cambria Math" charset="0"/>
                            <a:ea typeface="Cambria Math" charset="0"/>
                            <a:cs typeface="Cambria Math" charset="0"/>
                          </a:rPr>
                          <m:t>⊀</m:t>
                        </m:r>
                        <m:sSup>
                          <m:sSupPr>
                            <m:ctrlPr>
                              <a:rPr lang="en-US" sz="1600" i="1">
                                <a:solidFill>
                                  <a:srgbClr val="595959"/>
                                </a:solidFill>
                                <a:latin typeface="Cambria Math" charset="0"/>
                                <a:ea typeface="Cambria Math" charset="0"/>
                                <a:cs typeface="Cambria Math" charset="0"/>
                              </a:rPr>
                            </m:ctrlPr>
                          </m:sSupPr>
                          <m:e>
                            <m:r>
                              <a:rPr lang="en-US" sz="1600" i="1">
                                <a:solidFill>
                                  <a:srgbClr val="595959"/>
                                </a:solidFill>
                                <a:latin typeface="Cambria Math" charset="0"/>
                                <a:ea typeface="Cambria Math" charset="0"/>
                                <a:cs typeface="Cambria Math" charset="0"/>
                              </a:rPr>
                              <m:t>𝑛</m:t>
                            </m:r>
                          </m:e>
                          <m:sup>
                            <m:r>
                              <a:rPr lang="en-US" sz="1600" i="1">
                                <a:solidFill>
                                  <a:srgbClr val="595959"/>
                                </a:solidFill>
                                <a:latin typeface="Cambria Math" charset="0"/>
                                <a:ea typeface="Cambria Math" charset="0"/>
                                <a:cs typeface="Cambria Math" charset="0"/>
                              </a:rPr>
                              <m:t>′</m:t>
                            </m:r>
                          </m:sup>
                        </m:sSup>
                      </m:e>
                    </m:d>
                    <m:r>
                      <a:rPr lang="en-US" sz="1600" i="1">
                        <a:solidFill>
                          <a:srgbClr val="595959"/>
                        </a:solidFill>
                        <a:latin typeface="Cambria Math" charset="0"/>
                        <a:ea typeface="Cambria Math" charset="0"/>
                        <a:cs typeface="Cambria Math" charset="0"/>
                      </a:rPr>
                      <m:t> </m:t>
                    </m:r>
                  </m:oMath>
                </a14:m>
                <a:r>
                  <a:rPr lang="en-US" sz="1600" b="1" dirty="0">
                    <a:solidFill>
                      <a:srgbClr val="595959"/>
                    </a:solidFill>
                    <a:cs typeface="Century Gothic"/>
                  </a:rPr>
                  <a:t>then</a:t>
                </a: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bool </a:t>
                </a:r>
                <a14:m>
                  <m:oMath xmlns:m="http://schemas.openxmlformats.org/officeDocument/2006/math">
                    <m:r>
                      <a:rPr lang="en-US" sz="1600" i="1" dirty="0" smtClean="0">
                        <a:solidFill>
                          <a:srgbClr val="595959"/>
                        </a:solidFill>
                        <a:latin typeface="Cambria Math" charset="0"/>
                        <a:cs typeface="Century Gothic"/>
                      </a:rPr>
                      <m:t>𝑟𝑤</m:t>
                    </m:r>
                    <m:r>
                      <a:rPr lang="en-US" sz="1600" i="1" dirty="0">
                        <a:solidFill>
                          <a:srgbClr val="595959"/>
                        </a:solidFill>
                        <a:latin typeface="Cambria Math" charset="0"/>
                        <a:cs typeface="Century Gothic"/>
                      </a:rPr>
                      <m:t> </m:t>
                    </m:r>
                  </m:oMath>
                </a14:m>
                <a:r>
                  <a:rPr lang="en-US" sz="1600" dirty="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m:t>
                    </m:r>
                    <m:r>
                      <a:rPr lang="en-US" sz="1600" i="1" dirty="0" err="1" smtClean="0">
                        <a:solidFill>
                          <a:srgbClr val="595959"/>
                        </a:solidFill>
                        <a:latin typeface="Cambria Math" charset="0"/>
                        <a:cs typeface="Century Gothic"/>
                      </a:rPr>
                      <m:t>𝛿</m:t>
                    </m:r>
                    <m:r>
                      <a:rPr lang="en-US" sz="160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𝑛</m:t>
                    </m:r>
                    <m:r>
                      <a:rPr lang="en-US" sz="1600" i="1" dirty="0" smtClean="0">
                        <a:solidFill>
                          <a:srgbClr val="595959"/>
                        </a:solidFill>
                        <a:latin typeface="Cambria Math" charset="0"/>
                        <a:cs typeface="Century Gothic"/>
                      </a:rPr>
                      <m:t>) ∩ </m:t>
                    </m:r>
                    <m:r>
                      <a:rPr lang="en-US" sz="1600" i="1" dirty="0" err="1" smtClean="0">
                        <a:solidFill>
                          <a:srgbClr val="595959"/>
                        </a:solidFill>
                        <a:latin typeface="Cambria Math" charset="0"/>
                        <a:cs typeface="Century Gothic"/>
                      </a:rPr>
                      <m:t>𝜔</m:t>
                    </m:r>
                    <m:r>
                      <a:rPr lang="en-US" sz="160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𝑛</m:t>
                    </m:r>
                    <m:r>
                      <a:rPr lang="en-US" sz="1600" b="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 ≠ </m:t>
                    </m:r>
                    <m:r>
                      <a:rPr lang="en-US" sz="1600" i="1" dirty="0">
                        <a:solidFill>
                          <a:srgbClr val="595959"/>
                        </a:solidFill>
                        <a:latin typeface="Cambria Math" charset="0"/>
                        <a:cs typeface="Century Gothic"/>
                      </a:rPr>
                      <m:t>∅) </m:t>
                    </m:r>
                  </m:oMath>
                </a14:m>
                <a:endParaRPr lang="en-US" sz="1600" dirty="0">
                  <a:solidFill>
                    <a:srgbClr val="595959"/>
                  </a:solidFill>
                  <a:latin typeface="Century Gothic"/>
                  <a:cs typeface="Century Gothic"/>
                </a:endParaRP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bool </a:t>
                </a:r>
                <a14:m>
                  <m:oMath xmlns:m="http://schemas.openxmlformats.org/officeDocument/2006/math">
                    <m:r>
                      <a:rPr lang="en-US" sz="1600" i="1" dirty="0" smtClean="0">
                        <a:solidFill>
                          <a:srgbClr val="595959"/>
                        </a:solidFill>
                        <a:latin typeface="Cambria Math" charset="0"/>
                        <a:cs typeface="Century Gothic"/>
                      </a:rPr>
                      <m:t>𝑤𝑟</m:t>
                    </m:r>
                    <m:r>
                      <a:rPr lang="en-US" sz="1600" i="1" dirty="0">
                        <a:solidFill>
                          <a:srgbClr val="595959"/>
                        </a:solidFill>
                        <a:latin typeface="Cambria Math" charset="0"/>
                        <a:cs typeface="Century Gothic"/>
                      </a:rPr>
                      <m:t> </m:t>
                    </m:r>
                  </m:oMath>
                </a14:m>
                <a:r>
                  <a:rPr lang="en-US" sz="1600" dirty="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m:t>
                    </m:r>
                    <m:r>
                      <a:rPr lang="en-US" sz="1600" i="1" dirty="0" err="1" smtClean="0">
                        <a:solidFill>
                          <a:srgbClr val="595959"/>
                        </a:solidFill>
                        <a:latin typeface="Cambria Math" charset="0"/>
                        <a:cs typeface="Century Gothic"/>
                      </a:rPr>
                      <m:t>𝜔</m:t>
                    </m:r>
                    <m:r>
                      <a:rPr lang="en-US" sz="160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𝑛</m:t>
                    </m:r>
                    <m:r>
                      <a:rPr lang="en-US" sz="1600" i="1" dirty="0">
                        <a:solidFill>
                          <a:srgbClr val="595959"/>
                        </a:solidFill>
                        <a:latin typeface="Cambria Math" charset="0"/>
                        <a:cs typeface="Century Gothic"/>
                      </a:rPr>
                      <m:t>) ∩ </m:t>
                    </m:r>
                    <m:r>
                      <a:rPr lang="en-US" sz="1600" i="1" dirty="0" err="1">
                        <a:solidFill>
                          <a:srgbClr val="595959"/>
                        </a:solidFill>
                        <a:latin typeface="Cambria Math" charset="0"/>
                        <a:cs typeface="Century Gothic"/>
                      </a:rPr>
                      <m:t>𝛿</m:t>
                    </m:r>
                    <m:r>
                      <a:rPr lang="en-US" sz="1600" i="1" dirty="0">
                        <a:solidFill>
                          <a:srgbClr val="595959"/>
                        </a:solidFill>
                        <a:latin typeface="Cambria Math" charset="0"/>
                        <a:cs typeface="Century Gothic"/>
                      </a:rPr>
                      <m:t>(</m:t>
                    </m:r>
                    <m:r>
                      <a:rPr lang="en-US" sz="1600" i="1" dirty="0" smtClean="0">
                        <a:solidFill>
                          <a:srgbClr val="595959"/>
                        </a:solidFill>
                        <a:latin typeface="Cambria Math" charset="0"/>
                        <a:cs typeface="Century Gothic"/>
                      </a:rPr>
                      <m:t>𝑛</m:t>
                    </m:r>
                    <m:r>
                      <a:rPr lang="en-US" sz="1600" b="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 </m:t>
                    </m:r>
                    <m:r>
                      <a:rPr lang="en-US" sz="1600" i="1" dirty="0">
                        <a:solidFill>
                          <a:srgbClr val="595959"/>
                        </a:solidFill>
                        <a:latin typeface="Cambria Math" charset="0"/>
                        <a:cs typeface="Century Gothic"/>
                      </a:rPr>
                      <m:t>≠</m:t>
                    </m:r>
                    <m:r>
                      <a:rPr lang="en-US" sz="1600" i="1" dirty="0" smtClean="0">
                        <a:solidFill>
                          <a:srgbClr val="595959"/>
                        </a:solidFill>
                        <a:latin typeface="Cambria Math" charset="0"/>
                        <a:cs typeface="Century Gothic"/>
                      </a:rPr>
                      <m:t> </m:t>
                    </m:r>
                    <m:r>
                      <a:rPr lang="en-US" sz="1600" i="1" dirty="0">
                        <a:solidFill>
                          <a:srgbClr val="595959"/>
                        </a:solidFill>
                        <a:latin typeface="Cambria Math" charset="0"/>
                        <a:cs typeface="Century Gothic"/>
                      </a:rPr>
                      <m:t>∅) </m:t>
                    </m:r>
                  </m:oMath>
                </a14:m>
                <a:endParaRPr lang="en-US" sz="1600" dirty="0">
                  <a:solidFill>
                    <a:srgbClr val="595959"/>
                  </a:solidFill>
                  <a:latin typeface="Century Gothic"/>
                  <a:cs typeface="Century Gothic"/>
                </a:endParaRP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bool </a:t>
                </a:r>
                <a14:m>
                  <m:oMath xmlns:m="http://schemas.openxmlformats.org/officeDocument/2006/math">
                    <m:r>
                      <a:rPr lang="en-US" sz="1600" i="1" dirty="0" smtClean="0">
                        <a:solidFill>
                          <a:srgbClr val="595959"/>
                        </a:solidFill>
                        <a:latin typeface="Cambria Math" charset="0"/>
                        <a:cs typeface="Century Gothic"/>
                      </a:rPr>
                      <m:t>𝑤𝑤</m:t>
                    </m:r>
                    <m:r>
                      <a:rPr lang="en-US" sz="1600" i="1" dirty="0">
                        <a:solidFill>
                          <a:srgbClr val="595959"/>
                        </a:solidFill>
                        <a:latin typeface="Cambria Math" charset="0"/>
                        <a:cs typeface="Century Gothic"/>
                      </a:rPr>
                      <m:t> </m:t>
                    </m:r>
                  </m:oMath>
                </a14:m>
                <a:r>
                  <a:rPr lang="en-US" sz="1600" dirty="0">
                    <a:solidFill>
                      <a:srgbClr val="595959"/>
                    </a:solidFill>
                    <a:latin typeface="Century Gothic"/>
                    <a:cs typeface="Century Gothic"/>
                  </a:rPr>
                  <a:t>= </a:t>
                </a:r>
                <a14:m>
                  <m:oMath xmlns:m="http://schemas.openxmlformats.org/officeDocument/2006/math">
                    <m:r>
                      <a:rPr lang="en-US" sz="1600" i="1" dirty="0" smtClean="0">
                        <a:solidFill>
                          <a:srgbClr val="595959"/>
                        </a:solidFill>
                        <a:latin typeface="Cambria Math" charset="0"/>
                        <a:cs typeface="Century Gothic"/>
                      </a:rPr>
                      <m:t>(</m:t>
                    </m:r>
                    <m:r>
                      <a:rPr lang="en-US" sz="1600" i="1" dirty="0" err="1">
                        <a:solidFill>
                          <a:srgbClr val="595959"/>
                        </a:solidFill>
                        <a:latin typeface="Cambria Math" charset="0"/>
                        <a:cs typeface="Century Gothic"/>
                      </a:rPr>
                      <m:t>𝜔</m:t>
                    </m:r>
                    <m:r>
                      <a:rPr lang="en-US" sz="1600" i="1" dirty="0">
                        <a:solidFill>
                          <a:srgbClr val="595959"/>
                        </a:solidFill>
                        <a:latin typeface="Cambria Math" charset="0"/>
                        <a:cs typeface="Century Gothic"/>
                      </a:rPr>
                      <m:t>(</m:t>
                    </m:r>
                    <m:r>
                      <a:rPr lang="en-US" sz="1600" i="1" dirty="0">
                        <a:solidFill>
                          <a:srgbClr val="595959"/>
                        </a:solidFill>
                        <a:latin typeface="Cambria Math" charset="0"/>
                        <a:cs typeface="Century Gothic"/>
                      </a:rPr>
                      <m:t>𝑛</m:t>
                    </m:r>
                    <m:r>
                      <a:rPr lang="en-US" sz="1600" i="1" dirty="0">
                        <a:solidFill>
                          <a:srgbClr val="595959"/>
                        </a:solidFill>
                        <a:latin typeface="Cambria Math" charset="0"/>
                        <a:cs typeface="Century Gothic"/>
                      </a:rPr>
                      <m:t>) ∩ </m:t>
                    </m:r>
                    <m:r>
                      <a:rPr lang="en-US" sz="1600" i="1" dirty="0" err="1">
                        <a:solidFill>
                          <a:srgbClr val="595959"/>
                        </a:solidFill>
                        <a:latin typeface="Cambria Math" charset="0"/>
                        <a:cs typeface="Century Gothic"/>
                      </a:rPr>
                      <m:t>𝜔</m:t>
                    </m:r>
                    <m:r>
                      <a:rPr lang="en-US" sz="1600" i="1" dirty="0">
                        <a:solidFill>
                          <a:srgbClr val="595959"/>
                        </a:solidFill>
                        <a:latin typeface="Cambria Math" charset="0"/>
                        <a:cs typeface="Century Gothic"/>
                      </a:rPr>
                      <m:t>(</m:t>
                    </m:r>
                    <m:r>
                      <a:rPr lang="en-US" sz="1600" i="1" dirty="0" smtClean="0">
                        <a:solidFill>
                          <a:srgbClr val="595959"/>
                        </a:solidFill>
                        <a:latin typeface="Cambria Math" charset="0"/>
                        <a:cs typeface="Century Gothic"/>
                      </a:rPr>
                      <m:t>𝑛</m:t>
                    </m:r>
                    <m:r>
                      <a:rPr lang="en-US" sz="1600" b="0" i="1" dirty="0" smtClean="0">
                        <a:solidFill>
                          <a:srgbClr val="595959"/>
                        </a:solidFill>
                        <a:latin typeface="Cambria Math" charset="0"/>
                        <a:cs typeface="Century Gothic"/>
                      </a:rPr>
                      <m:t>′</m:t>
                    </m:r>
                    <m:r>
                      <a:rPr lang="en-US" sz="1600" i="1" dirty="0" smtClean="0">
                        <a:solidFill>
                          <a:srgbClr val="595959"/>
                        </a:solidFill>
                        <a:latin typeface="Cambria Math" charset="0"/>
                        <a:cs typeface="Century Gothic"/>
                      </a:rPr>
                      <m:t>) </m:t>
                    </m:r>
                    <m:r>
                      <a:rPr lang="en-US" sz="1600" i="1" dirty="0">
                        <a:solidFill>
                          <a:srgbClr val="595959"/>
                        </a:solidFill>
                        <a:latin typeface="Cambria Math" charset="0"/>
                        <a:cs typeface="Century Gothic"/>
                      </a:rPr>
                      <m:t>≠</m:t>
                    </m:r>
                    <m:r>
                      <a:rPr lang="en-US" sz="1600" i="1" dirty="0" smtClean="0">
                        <a:solidFill>
                          <a:srgbClr val="595959"/>
                        </a:solidFill>
                        <a:latin typeface="Cambria Math" charset="0"/>
                        <a:cs typeface="Century Gothic"/>
                      </a:rPr>
                      <m:t> </m:t>
                    </m:r>
                    <m:r>
                      <a:rPr lang="en-US" sz="1600" i="1" dirty="0">
                        <a:solidFill>
                          <a:srgbClr val="595959"/>
                        </a:solidFill>
                        <a:latin typeface="Cambria Math" charset="0"/>
                        <a:cs typeface="Century Gothic"/>
                      </a:rPr>
                      <m:t>∅)</m:t>
                    </m:r>
                  </m:oMath>
                </a14:m>
                <a:r>
                  <a:rPr lang="en-US" sz="1600" dirty="0">
                    <a:solidFill>
                      <a:srgbClr val="595959"/>
                    </a:solidFill>
                    <a:latin typeface="Century Gothic"/>
                    <a:cs typeface="Century Gothic"/>
                  </a:rPr>
                  <a:t> </a:t>
                </a:r>
                <a:endParaRPr lang="en-US" sz="1600" dirty="0" smtClean="0">
                  <a:solidFill>
                    <a:srgbClr val="595959"/>
                  </a:solidFill>
                  <a:latin typeface="Century Gothic"/>
                  <a:cs typeface="Century Gothic"/>
                </a:endParaRP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r>
                  <a:rPr lang="en-US" sz="1600" b="1" dirty="0" smtClean="0">
                    <a:solidFill>
                      <a:srgbClr val="595959"/>
                    </a:solidFill>
                    <a:latin typeface="Century Gothic"/>
                    <a:cs typeface="Century Gothic"/>
                  </a:rPr>
                  <a:t>if</a:t>
                </a:r>
                <a:r>
                  <a:rPr lang="en-US" sz="1600" dirty="0" smtClean="0">
                    <a:solidFill>
                      <a:srgbClr val="595959"/>
                    </a:solidFill>
                    <a:latin typeface="Century Gothic"/>
                    <a:cs typeface="Century Gothic"/>
                  </a:rPr>
                  <a:t> </a:t>
                </a:r>
                <a14:m>
                  <m:oMath xmlns:m="http://schemas.openxmlformats.org/officeDocument/2006/math">
                    <m:d>
                      <m:dPr>
                        <m:ctrlPr>
                          <a:rPr lang="en-US" sz="1600" b="0" i="1" smtClean="0">
                            <a:solidFill>
                              <a:srgbClr val="595959"/>
                            </a:solidFill>
                            <a:latin typeface="Cambria Math" charset="0"/>
                            <a:cs typeface="Century Gothic"/>
                          </a:rPr>
                        </m:ctrlPr>
                      </m:dPr>
                      <m:e>
                        <m:r>
                          <a:rPr lang="en-US" sz="1600" b="0" i="1" smtClean="0">
                            <a:solidFill>
                              <a:srgbClr val="595959"/>
                            </a:solidFill>
                            <a:latin typeface="Cambria Math" charset="0"/>
                            <a:cs typeface="Century Gothic"/>
                          </a:rPr>
                          <m:t>𝑟𝑤</m:t>
                        </m:r>
                        <m:r>
                          <a:rPr lang="en-US" sz="1600" b="0" i="1" smtClean="0">
                            <a:solidFill>
                              <a:srgbClr val="595959"/>
                            </a:solidFill>
                            <a:latin typeface="Cambria Math" charset="0"/>
                            <a:cs typeface="Century Gothic"/>
                          </a:rPr>
                          <m:t> ∨</m:t>
                        </m:r>
                        <m:r>
                          <a:rPr lang="en-US" sz="1600" b="0" i="1" smtClean="0">
                            <a:solidFill>
                              <a:srgbClr val="595959"/>
                            </a:solidFill>
                            <a:latin typeface="Cambria Math" charset="0"/>
                            <a:ea typeface="Cambria Math" charset="0"/>
                            <a:cs typeface="Cambria Math" charset="0"/>
                          </a:rPr>
                          <m:t>𝑤𝑟</m:t>
                        </m:r>
                        <m:r>
                          <a:rPr lang="en-US" sz="1600" i="1">
                            <a:solidFill>
                              <a:srgbClr val="595959"/>
                            </a:solidFill>
                            <a:latin typeface="Cambria Math" charset="0"/>
                            <a:ea typeface="Cambria Math" charset="0"/>
                            <a:cs typeface="Cambria Math" charset="0"/>
                          </a:rPr>
                          <m:t>∨</m:t>
                        </m:r>
                        <m:r>
                          <a:rPr lang="en-US" sz="1600" i="1">
                            <a:solidFill>
                              <a:srgbClr val="595959"/>
                            </a:solidFill>
                            <a:latin typeface="Cambria Math" charset="0"/>
                            <a:ea typeface="Cambria Math" charset="0"/>
                            <a:cs typeface="Cambria Math" charset="0"/>
                          </a:rPr>
                          <m:t>𝑤𝑤</m:t>
                        </m:r>
                      </m:e>
                    </m:d>
                    <m:r>
                      <a:rPr lang="en-US" sz="1600" b="0" i="1" smtClean="0">
                        <a:solidFill>
                          <a:srgbClr val="595959"/>
                        </a:solidFill>
                        <a:latin typeface="Cambria Math" charset="0"/>
                        <a:ea typeface="Cambria Math" charset="0"/>
                        <a:cs typeface="Century Gothic"/>
                      </a:rPr>
                      <m:t> </m:t>
                    </m:r>
                  </m:oMath>
                </a14:m>
                <a:r>
                  <a:rPr lang="en-US" sz="1600" b="1" dirty="0" smtClean="0">
                    <a:solidFill>
                      <a:srgbClr val="595959"/>
                    </a:solidFill>
                    <a:latin typeface="Century Gothic"/>
                    <a:cs typeface="Century Gothic"/>
                  </a:rPr>
                  <a:t>then </a:t>
                </a:r>
                <a:endParaRPr lang="en-US" sz="1600" b="1" dirty="0">
                  <a:solidFill>
                    <a:srgbClr val="595959"/>
                  </a:solidFill>
                  <a:latin typeface="Century Gothic"/>
                  <a:cs typeface="Century Gothic"/>
                </a:endParaRP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Report </a:t>
                </a:r>
                <a:r>
                  <a:rPr lang="en-US" sz="1600" dirty="0">
                    <a:solidFill>
                      <a:srgbClr val="595959"/>
                    </a:solidFill>
                    <a:latin typeface="Century Gothic"/>
                    <a:cs typeface="Century Gothic"/>
                  </a:rPr>
                  <a:t>Data Race and Exit </a:t>
                </a: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r>
                  <a:rPr lang="en-US" sz="1600" b="1" dirty="0" smtClean="0">
                    <a:solidFill>
                      <a:srgbClr val="595959"/>
                    </a:solidFill>
                    <a:latin typeface="Century Gothic"/>
                    <a:cs typeface="Century Gothic"/>
                  </a:rPr>
                  <a:t>end </a:t>
                </a:r>
                <a:r>
                  <a:rPr lang="en-US" sz="1600" b="1" dirty="0">
                    <a:solidFill>
                      <a:srgbClr val="595959"/>
                    </a:solidFill>
                    <a:latin typeface="Century Gothic"/>
                    <a:cs typeface="Century Gothic"/>
                  </a:rPr>
                  <a:t>if </a:t>
                </a:r>
              </a:p>
              <a:p>
                <a:pPr marL="0" indent="0">
                  <a:buNone/>
                </a:pPr>
                <a:r>
                  <a:rPr lang="en-US" sz="1600" dirty="0">
                    <a:solidFill>
                      <a:srgbClr val="595959"/>
                    </a:solidFill>
                    <a:latin typeface="Century Gothic"/>
                    <a:cs typeface="Century Gothic"/>
                  </a:rPr>
                  <a:t>	</a:t>
                </a:r>
                <a:r>
                  <a:rPr lang="en-US" sz="1600" b="1" dirty="0">
                    <a:solidFill>
                      <a:srgbClr val="595959"/>
                    </a:solidFill>
                    <a:latin typeface="Century Gothic"/>
                    <a:cs typeface="Century Gothic"/>
                  </a:rPr>
                  <a:t>end if </a:t>
                </a: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r>
                  <a:rPr lang="en-US" sz="1600" b="1" dirty="0" smtClean="0">
                    <a:solidFill>
                      <a:srgbClr val="595959"/>
                    </a:solidFill>
                    <a:latin typeface="Century Gothic"/>
                    <a:cs typeface="Century Gothic"/>
                  </a:rPr>
                  <a:t>end </a:t>
                </a:r>
                <a:r>
                  <a:rPr lang="en-US" sz="1600" b="1" dirty="0">
                    <a:solidFill>
                      <a:srgbClr val="595959"/>
                    </a:solidFill>
                    <a:latin typeface="Century Gothic"/>
                    <a:cs typeface="Century Gothic"/>
                  </a:rPr>
                  <a:t>for </a:t>
                </a:r>
              </a:p>
              <a:p>
                <a:pPr marL="0" indent="0">
                  <a:buNone/>
                </a:pPr>
                <a:r>
                  <a:rPr lang="en-US" sz="1600" dirty="0">
                    <a:solidFill>
                      <a:srgbClr val="595959"/>
                    </a:solidFill>
                    <a:latin typeface="Century Gothic"/>
                    <a:cs typeface="Century Gothic"/>
                  </a:rPr>
                  <a:t> </a:t>
                </a:r>
                <a:r>
                  <a:rPr lang="en-US" sz="1600" dirty="0" smtClean="0">
                    <a:solidFill>
                      <a:srgbClr val="595959"/>
                    </a:solidFill>
                    <a:latin typeface="Century Gothic"/>
                    <a:cs typeface="Century Gothic"/>
                  </a:rPr>
                  <a:t>  </a:t>
                </a:r>
                <a:r>
                  <a:rPr lang="en-US" sz="1600" b="1" dirty="0" smtClean="0">
                    <a:solidFill>
                      <a:srgbClr val="595959"/>
                    </a:solidFill>
                    <a:latin typeface="Century Gothic"/>
                    <a:cs typeface="Century Gothic"/>
                  </a:rPr>
                  <a:t>end </a:t>
                </a:r>
                <a:r>
                  <a:rPr lang="en-US" sz="1600" b="1" dirty="0">
                    <a:solidFill>
                      <a:srgbClr val="595959"/>
                    </a:solidFill>
                    <a:latin typeface="Century Gothic"/>
                    <a:cs typeface="Century Gothic"/>
                  </a:rPr>
                  <a:t>for </a:t>
                </a:r>
                <a:endParaRPr lang="en-US" sz="1600" b="1" dirty="0" smtClean="0">
                  <a:solidFill>
                    <a:srgbClr val="595959"/>
                  </a:solidFill>
                  <a:latin typeface="Century Gothic"/>
                  <a:cs typeface="Century Gothic"/>
                </a:endParaRPr>
              </a:p>
              <a:p>
                <a:pPr marL="0" indent="0">
                  <a:buNone/>
                </a:pPr>
                <a:r>
                  <a:rPr lang="en-US" sz="1600" b="1" dirty="0" smtClean="0">
                    <a:solidFill>
                      <a:srgbClr val="595959"/>
                    </a:solidFill>
                    <a:latin typeface="Century Gothic"/>
                    <a:cs typeface="Century Gothic"/>
                  </a:rPr>
                  <a:t>end </a:t>
                </a:r>
                <a:r>
                  <a:rPr lang="en-US" sz="1600" b="1" dirty="0">
                    <a:solidFill>
                      <a:srgbClr val="595959"/>
                    </a:solidFill>
                    <a:latin typeface="Century Gothic"/>
                    <a:cs typeface="Century Gothic"/>
                  </a:rPr>
                  <a:t>function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4693534" cy="5121275"/>
              </a:xfrm>
              <a:blipFill rotWithShape="0">
                <a:blip r:embed="rId2"/>
                <a:stretch>
                  <a:fillRect l="-649" t="-5714" r="-51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A9B540C-44DA-4F69-89C9-7C84606640D3}" type="slidenum">
              <a:rPr lang="en-US" smtClean="0"/>
              <a:pPr/>
              <a:t>32</a:t>
            </a:fld>
            <a:endParaRPr lang="en-US"/>
          </a:p>
        </p:txBody>
      </p:sp>
      <p:sp>
        <p:nvSpPr>
          <p:cNvPr id="7" name="Oval 6"/>
          <p:cNvSpPr/>
          <p:nvPr/>
        </p:nvSpPr>
        <p:spPr>
          <a:xfrm>
            <a:off x="6457321" y="3277304"/>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n</a:t>
            </a:r>
            <a:r>
              <a:rPr lang="en-US" sz="1200" baseline="-25000" dirty="0" smtClean="0"/>
              <a:t>0</a:t>
            </a:r>
            <a:r>
              <a:rPr lang="en-US" sz="1200" dirty="0" smtClean="0"/>
              <a:t>’’</a:t>
            </a:r>
          </a:p>
        </p:txBody>
      </p:sp>
      <p:cxnSp>
        <p:nvCxnSpPr>
          <p:cNvPr id="8" name="Straight Arrow Connector 7"/>
          <p:cNvCxnSpPr/>
          <p:nvPr/>
        </p:nvCxnSpPr>
        <p:spPr>
          <a:xfrm>
            <a:off x="6883604" y="3941427"/>
            <a:ext cx="0" cy="3681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6007952" y="3836119"/>
            <a:ext cx="574224" cy="5706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Oval 10"/>
          <p:cNvSpPr/>
          <p:nvPr/>
        </p:nvSpPr>
        <p:spPr>
          <a:xfrm>
            <a:off x="6457321" y="4309533"/>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r</a:t>
            </a:r>
            <a:r>
              <a:rPr lang="en-US" sz="1200" baseline="-25000" dirty="0" smtClean="0"/>
              <a:t>1</a:t>
            </a:r>
            <a:endParaRPr lang="en-US" sz="1200" dirty="0" smtClean="0"/>
          </a:p>
        </p:txBody>
      </p:sp>
      <p:cxnSp>
        <p:nvCxnSpPr>
          <p:cNvPr id="14" name="Straight Arrow Connector 13"/>
          <p:cNvCxnSpPr/>
          <p:nvPr/>
        </p:nvCxnSpPr>
        <p:spPr>
          <a:xfrm>
            <a:off x="6883604" y="4973656"/>
            <a:ext cx="1810" cy="274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Oval 14"/>
          <p:cNvSpPr/>
          <p:nvPr/>
        </p:nvSpPr>
        <p:spPr>
          <a:xfrm>
            <a:off x="6459131" y="5248100"/>
            <a:ext cx="852566" cy="664123"/>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r</a:t>
            </a:r>
            <a:r>
              <a:rPr lang="en-US" sz="1200" baseline="-25000" dirty="0" smtClean="0"/>
              <a:t>1</a:t>
            </a:r>
            <a:r>
              <a:rPr lang="en-US" sz="1200" dirty="0" smtClean="0"/>
              <a:t>’</a:t>
            </a:r>
          </a:p>
        </p:txBody>
      </p:sp>
      <mc:AlternateContent xmlns:mc="http://schemas.openxmlformats.org/markup-compatibility/2006" xmlns:a14="http://schemas.microsoft.com/office/drawing/2010/main">
        <mc:Choice Requires="a14">
          <p:sp>
            <p:nvSpPr>
              <p:cNvPr id="16" name="Oval 15"/>
              <p:cNvSpPr/>
              <p:nvPr/>
            </p:nvSpPr>
            <p:spPr>
              <a:xfrm>
                <a:off x="5280241" y="3269255"/>
                <a:ext cx="852566" cy="6641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ysClr val="windowText" lastClr="000000"/>
                    </a:solidFill>
                  </a:rPr>
                  <a:t>n</a:t>
                </a:r>
                <a:r>
                  <a:rPr lang="en-US" sz="1200" baseline="-25000" dirty="0" smtClean="0">
                    <a:solidFill>
                      <a:sysClr val="windowText" lastClr="000000"/>
                    </a:solidFill>
                  </a:rPr>
                  <a:t>2</a:t>
                </a:r>
                <a:endParaRPr lang="en-US" sz="1200" baseline="-25000" dirty="0">
                  <a:solidFill>
                    <a:sysClr val="windowText" lastClr="000000"/>
                  </a:solidFill>
                </a:endParaRPr>
              </a:p>
              <a:p>
                <a:pPr algn="ctr"/>
                <a14:m>
                  <m:oMath xmlns:m="http://schemas.openxmlformats.org/officeDocument/2006/math">
                    <m:r>
                      <a:rPr lang="en-US" sz="1200" i="1">
                        <a:solidFill>
                          <a:sysClr val="windowText" lastClr="000000"/>
                        </a:solidFill>
                        <a:latin typeface="Cambria Math" charset="0"/>
                        <a:ea typeface="Cambria Math" charset="0"/>
                        <a:cs typeface="Cambria Math" charset="0"/>
                      </a:rPr>
                      <m:t>𝛿</m:t>
                    </m:r>
                  </m:oMath>
                </a14:m>
                <a:r>
                  <a:rPr lang="en-US" sz="1200" dirty="0">
                    <a:solidFill>
                      <a:sysClr val="windowText" lastClr="000000"/>
                    </a:solidFill>
                  </a:rPr>
                  <a:t>={r</a:t>
                </a:r>
                <a:r>
                  <a:rPr lang="en-US" sz="1200" baseline="-25000" dirty="0">
                    <a:solidFill>
                      <a:sysClr val="windowText" lastClr="000000"/>
                    </a:solidFill>
                  </a:rPr>
                  <a:t>1</a:t>
                </a:r>
                <a:r>
                  <a:rPr lang="en-US" sz="1200" dirty="0">
                    <a:solidFill>
                      <a:sysClr val="windowText" lastClr="000000"/>
                    </a:solidFill>
                  </a:rPr>
                  <a:t>}</a:t>
                </a:r>
                <a:endParaRPr lang="en-US" sz="1200" baseline="-25000" dirty="0">
                  <a:solidFill>
                    <a:sysClr val="windowText" lastClr="000000"/>
                  </a:solidFill>
                </a:endParaRPr>
              </a:p>
              <a:p>
                <a:pPr algn="ctr"/>
                <a14:m>
                  <m:oMath xmlns:m="http://schemas.openxmlformats.org/officeDocument/2006/math">
                    <m:r>
                      <a:rPr lang="en-US" sz="1200" i="1">
                        <a:solidFill>
                          <a:sysClr val="windowText" lastClr="000000"/>
                        </a:solidFill>
                        <a:latin typeface="Cambria Math" charset="0"/>
                        <a:ea typeface="Cambria Math" charset="0"/>
                        <a:cs typeface="Cambria Math" charset="0"/>
                      </a:rPr>
                      <m:t>𝜔</m:t>
                    </m:r>
                  </m:oMath>
                </a14:m>
                <a:r>
                  <a:rPr lang="en-US" sz="1200" dirty="0">
                    <a:solidFill>
                      <a:sysClr val="windowText" lastClr="000000"/>
                    </a:solidFill>
                  </a:rPr>
                  <a:t>={r</a:t>
                </a:r>
                <a:r>
                  <a:rPr lang="en-US" sz="1200" baseline="-25000" dirty="0">
                    <a:solidFill>
                      <a:sysClr val="windowText" lastClr="000000"/>
                    </a:solidFill>
                  </a:rPr>
                  <a:t>1</a:t>
                </a:r>
                <a:r>
                  <a:rPr lang="en-US" sz="1200" dirty="0">
                    <a:solidFill>
                      <a:sysClr val="windowText" lastClr="000000"/>
                    </a:solidFill>
                  </a:rPr>
                  <a:t>}</a:t>
                </a:r>
                <a:endParaRPr lang="en-US" sz="1200" baseline="-25000" dirty="0">
                  <a:solidFill>
                    <a:sysClr val="windowText" lastClr="000000"/>
                  </a:solidFill>
                </a:endParaRPr>
              </a:p>
            </p:txBody>
          </p:sp>
        </mc:Choice>
        <mc:Fallback xmlns="">
          <p:sp>
            <p:nvSpPr>
              <p:cNvPr id="16" name="Oval 15"/>
              <p:cNvSpPr>
                <a:spLocks noRot="1" noChangeAspect="1" noMove="1" noResize="1" noEditPoints="1" noAdjustHandles="1" noChangeArrowheads="1" noChangeShapeType="1" noTextEdit="1"/>
              </p:cNvSpPr>
              <p:nvPr/>
            </p:nvSpPr>
            <p:spPr>
              <a:xfrm>
                <a:off x="5280241" y="3269255"/>
                <a:ext cx="852566" cy="664123"/>
              </a:xfrm>
              <a:prstGeom prst="ellipse">
                <a:avLst/>
              </a:prstGeom>
              <a:blipFill rotWithShape="0">
                <a:blip r:embed="rId3"/>
                <a:stretch>
                  <a:fillRect b="-1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p:cNvSpPr/>
              <p:nvPr/>
            </p:nvSpPr>
            <p:spPr>
              <a:xfrm>
                <a:off x="7690712" y="2411451"/>
                <a:ext cx="852566" cy="6641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ysClr val="windowText" lastClr="000000"/>
                    </a:solidFill>
                  </a:rPr>
                  <a:t>n</a:t>
                </a:r>
                <a:r>
                  <a:rPr lang="en-US" sz="1200" baseline="-25000" dirty="0" smtClean="0">
                    <a:solidFill>
                      <a:sysClr val="windowText" lastClr="000000"/>
                    </a:solidFill>
                  </a:rPr>
                  <a:t>1</a:t>
                </a:r>
              </a:p>
              <a:p>
                <a:pPr algn="ctr"/>
                <a14:m>
                  <m:oMath xmlns:m="http://schemas.openxmlformats.org/officeDocument/2006/math">
                    <m:r>
                      <a:rPr lang="en-US" sz="1200" i="1">
                        <a:solidFill>
                          <a:sysClr val="windowText" lastClr="000000"/>
                        </a:solidFill>
                        <a:latin typeface="Cambria Math" charset="0"/>
                        <a:ea typeface="Cambria Math" charset="0"/>
                        <a:cs typeface="Cambria Math" charset="0"/>
                      </a:rPr>
                      <m:t>𝛿</m:t>
                    </m:r>
                  </m:oMath>
                </a14:m>
                <a:r>
                  <a:rPr lang="en-US" sz="1200" dirty="0">
                    <a:solidFill>
                      <a:sysClr val="windowText" lastClr="000000"/>
                    </a:solidFill>
                  </a:rPr>
                  <a:t>={r</a:t>
                </a:r>
                <a:r>
                  <a:rPr lang="en-US" sz="1200" baseline="-25000" dirty="0">
                    <a:solidFill>
                      <a:sysClr val="windowText" lastClr="000000"/>
                    </a:solidFill>
                  </a:rPr>
                  <a:t>1</a:t>
                </a:r>
                <a:r>
                  <a:rPr lang="en-US" sz="1200" dirty="0" smtClean="0">
                    <a:solidFill>
                      <a:sysClr val="windowText" lastClr="000000"/>
                    </a:solidFill>
                  </a:rPr>
                  <a:t>}</a:t>
                </a:r>
                <a:endParaRPr lang="en-US" sz="1200" baseline="-25000" dirty="0" smtClean="0">
                  <a:solidFill>
                    <a:sysClr val="windowText" lastClr="000000"/>
                  </a:solidFill>
                </a:endParaRPr>
              </a:p>
              <a:p>
                <a:pPr algn="ctr"/>
                <a14:m>
                  <m:oMath xmlns:m="http://schemas.openxmlformats.org/officeDocument/2006/math">
                    <m:r>
                      <a:rPr lang="en-US" sz="1200" i="1" smtClean="0">
                        <a:solidFill>
                          <a:sysClr val="windowText" lastClr="000000"/>
                        </a:solidFill>
                        <a:latin typeface="Cambria Math" charset="0"/>
                        <a:ea typeface="Cambria Math" charset="0"/>
                        <a:cs typeface="Cambria Math" charset="0"/>
                      </a:rPr>
                      <m:t>𝜔</m:t>
                    </m:r>
                  </m:oMath>
                </a14:m>
                <a:r>
                  <a:rPr lang="en-US" sz="1200" dirty="0" smtClean="0">
                    <a:solidFill>
                      <a:sysClr val="windowText" lastClr="000000"/>
                    </a:solidFill>
                  </a:rPr>
                  <a:t>={</a:t>
                </a:r>
                <a:r>
                  <a:rPr lang="en-US" sz="1200" dirty="0">
                    <a:solidFill>
                      <a:sysClr val="windowText" lastClr="000000"/>
                    </a:solidFill>
                  </a:rPr>
                  <a:t>r</a:t>
                </a:r>
                <a:r>
                  <a:rPr lang="en-US" sz="1200" baseline="-25000" dirty="0">
                    <a:solidFill>
                      <a:sysClr val="windowText" lastClr="000000"/>
                    </a:solidFill>
                  </a:rPr>
                  <a:t>1</a:t>
                </a:r>
                <a:r>
                  <a:rPr lang="en-US" sz="1200" dirty="0">
                    <a:solidFill>
                      <a:sysClr val="windowText" lastClr="000000"/>
                    </a:solidFill>
                  </a:rPr>
                  <a:t>}</a:t>
                </a:r>
                <a:endParaRPr lang="en-US" sz="1200" baseline="-25000" dirty="0">
                  <a:solidFill>
                    <a:sysClr val="windowText" lastClr="000000"/>
                  </a:solidFill>
                </a:endParaRPr>
              </a:p>
            </p:txBody>
          </p:sp>
        </mc:Choice>
        <mc:Fallback xmlns="">
          <p:sp>
            <p:nvSpPr>
              <p:cNvPr id="17" name="Oval 16"/>
              <p:cNvSpPr>
                <a:spLocks noRot="1" noChangeAspect="1" noMove="1" noResize="1" noEditPoints="1" noAdjustHandles="1" noChangeArrowheads="1" noChangeShapeType="1" noTextEdit="1"/>
              </p:cNvSpPr>
              <p:nvPr/>
            </p:nvSpPr>
            <p:spPr>
              <a:xfrm>
                <a:off x="7690712" y="2411451"/>
                <a:ext cx="852566" cy="664123"/>
              </a:xfrm>
              <a:prstGeom prst="ellipse">
                <a:avLst/>
              </a:prstGeom>
              <a:blipFill rotWithShape="0">
                <a:blip r:embed="rId4"/>
                <a:stretch>
                  <a:fillRect b="-1754"/>
                </a:stretch>
              </a:blipFill>
            </p:spPr>
            <p:txBody>
              <a:bodyPr/>
              <a:lstStyle/>
              <a:p>
                <a:r>
                  <a:rPr lang="en-US">
                    <a:noFill/>
                  </a:rPr>
                  <a:t> </a:t>
                </a:r>
              </a:p>
            </p:txBody>
          </p:sp>
        </mc:Fallback>
      </mc:AlternateContent>
      <p:cxnSp>
        <p:nvCxnSpPr>
          <p:cNvPr id="19" name="Straight Arrow Connector 18"/>
          <p:cNvCxnSpPr/>
          <p:nvPr/>
        </p:nvCxnSpPr>
        <p:spPr>
          <a:xfrm flipH="1">
            <a:off x="7186842" y="3075574"/>
            <a:ext cx="930153" cy="22697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581296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	</a:t>
            </a:r>
            <a:endParaRPr lang="en-US" dirty="0"/>
          </a:p>
        </p:txBody>
      </p:sp>
      <p:sp>
        <p:nvSpPr>
          <p:cNvPr id="3" name="Content Placeholder 2"/>
          <p:cNvSpPr>
            <a:spLocks noGrp="1"/>
          </p:cNvSpPr>
          <p:nvPr>
            <p:ph idx="1"/>
          </p:nvPr>
        </p:nvSpPr>
        <p:spPr/>
        <p:txBody>
          <a:bodyPr anchor="ctr">
            <a:normAutofit/>
          </a:bodyPr>
          <a:lstStyle/>
          <a:p>
            <a:pPr marL="0" indent="0" algn="ctr">
              <a:buNone/>
            </a:pPr>
            <a:r>
              <a:rPr lang="en-US" sz="3200" i="1" dirty="0" smtClean="0">
                <a:solidFill>
                  <a:schemeClr val="tx1">
                    <a:lumMod val="65000"/>
                    <a:lumOff val="35000"/>
                  </a:schemeClr>
                </a:solidFill>
                <a:latin typeface="NimbusRomNo9L" charset="0"/>
              </a:rPr>
              <a:t>The data race detection algorithm </a:t>
            </a:r>
            <a:r>
              <a:rPr lang="en-US" sz="3200" i="1" dirty="0">
                <a:solidFill>
                  <a:schemeClr val="tx1">
                    <a:lumMod val="65000"/>
                    <a:lumOff val="35000"/>
                  </a:schemeClr>
                </a:solidFill>
                <a:latin typeface="NimbusRomNo9L" charset="0"/>
              </a:rPr>
              <a:t>is complete for a task parallel program with a given input. </a:t>
            </a:r>
            <a:endParaRPr lang="en-US" sz="3200" i="1" dirty="0">
              <a:solidFill>
                <a:schemeClr val="tx1">
                  <a:lumMod val="65000"/>
                  <a:lumOff val="35000"/>
                </a:schemeClr>
              </a:solidFill>
            </a:endParaRPr>
          </a:p>
        </p:txBody>
      </p:sp>
      <p:sp>
        <p:nvSpPr>
          <p:cNvPr id="4" name="Slide Number Placeholder 3"/>
          <p:cNvSpPr>
            <a:spLocks noGrp="1"/>
          </p:cNvSpPr>
          <p:nvPr>
            <p:ph type="sldNum" sz="quarter" idx="12"/>
          </p:nvPr>
        </p:nvSpPr>
        <p:spPr/>
        <p:txBody>
          <a:bodyPr/>
          <a:lstStyle/>
          <a:p>
            <a:fld id="{BA9B540C-44DA-4F69-89C9-7C84606640D3}" type="slidenum">
              <a:rPr lang="en-US" smtClean="0"/>
              <a:pPr/>
              <a:t>33</a:t>
            </a:fld>
            <a:endParaRPr lang="en-US"/>
          </a:p>
        </p:txBody>
      </p:sp>
    </p:spTree>
    <p:extLst>
      <p:ext uri="{BB962C8B-B14F-4D97-AF65-F5344CB8AC3E}">
        <p14:creationId xmlns:p14="http://schemas.microsoft.com/office/powerpoint/2010/main" val="93844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A9B540C-44DA-4F69-89C9-7C84606640D3}" type="slidenum">
              <a:rPr lang="en-US" smtClean="0"/>
              <a:pPr/>
              <a:t>34</a:t>
            </a:fld>
            <a:endParaRPr lang="en-US"/>
          </a:p>
        </p:txBody>
      </p:sp>
      <p:sp>
        <p:nvSpPr>
          <p:cNvPr id="42" name="Title 1"/>
          <p:cNvSpPr>
            <a:spLocks noGrp="1"/>
          </p:cNvSpPr>
          <p:nvPr>
            <p:ph type="title"/>
          </p:nvPr>
        </p:nvSpPr>
        <p:spPr>
          <a:xfrm>
            <a:off x="457200" y="0"/>
            <a:ext cx="8229600" cy="988828"/>
          </a:xfrm>
        </p:spPr>
        <p:txBody>
          <a:bodyPr/>
          <a:lstStyle/>
          <a:p>
            <a:r>
              <a:rPr lang="en-US" dirty="0" smtClean="0"/>
              <a:t>Example</a:t>
            </a:r>
            <a:endParaRPr lang="en-US" dirty="0"/>
          </a:p>
        </p:txBody>
      </p:sp>
      <mc:AlternateContent xmlns:mc="http://schemas.openxmlformats.org/markup-compatibility/2006" xmlns:a14="http://schemas.microsoft.com/office/drawing/2010/main">
        <mc:Choice Requires="a14">
          <p:sp>
            <p:nvSpPr>
              <p:cNvPr id="6" name="Rounded Rectangle 5"/>
              <p:cNvSpPr/>
              <p:nvPr/>
            </p:nvSpPr>
            <p:spPr>
              <a:xfrm>
                <a:off x="455946" y="988828"/>
                <a:ext cx="4158164" cy="5603358"/>
              </a:xfrm>
              <a:prstGeom prst="roundRect">
                <a:avLst/>
              </a:prstGeom>
              <a:solidFill>
                <a:schemeClr val="bg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rPr>
                  <a:t>proc </a:t>
                </a:r>
                <a:r>
                  <a:rPr lang="en-US" dirty="0">
                    <a:solidFill>
                      <a:schemeClr val="tx1"/>
                    </a:solidFill>
                  </a:rPr>
                  <a:t>main (</a:t>
                </a:r>
                <a:r>
                  <a:rPr lang="en-US" dirty="0" err="1">
                    <a:solidFill>
                      <a:schemeClr val="tx1"/>
                    </a:solidFill>
                  </a:rPr>
                  <a:t>var</a:t>
                </a:r>
                <a:r>
                  <a:rPr lang="en-US" dirty="0">
                    <a:solidFill>
                      <a:schemeClr val="tx1"/>
                    </a:solidFill>
                  </a:rPr>
                  <a:t> n : </a:t>
                </a:r>
                <a:r>
                  <a:rPr lang="en-US" dirty="0" err="1">
                    <a:solidFill>
                      <a:schemeClr val="tx1"/>
                    </a:solidFill>
                  </a:rPr>
                  <a:t>int</a:t>
                </a:r>
                <a:r>
                  <a:rPr lang="en-US" dirty="0">
                    <a:solidFill>
                      <a:schemeClr val="tx1"/>
                    </a:solidFill>
                  </a:rPr>
                  <a:t>)</a:t>
                </a:r>
              </a:p>
              <a:p>
                <a:r>
                  <a:rPr lang="en-US" dirty="0">
                    <a:solidFill>
                      <a:schemeClr val="tx1"/>
                    </a:solidFill>
                  </a:rPr>
                  <a:t> </a:t>
                </a:r>
                <a:r>
                  <a:rPr lang="en-US" dirty="0" smtClean="0">
                    <a:solidFill>
                      <a:schemeClr val="tx1"/>
                    </a:solidFill>
                  </a:rPr>
                  <a:t> n </a:t>
                </a:r>
                <a:r>
                  <a:rPr lang="en-US" dirty="0">
                    <a:solidFill>
                      <a:schemeClr val="tx1"/>
                    </a:solidFill>
                  </a:rPr>
                  <a:t>:= </a:t>
                </a:r>
                <a:r>
                  <a:rPr lang="en-US" dirty="0" smtClean="0">
                    <a:solidFill>
                      <a:schemeClr val="tx1"/>
                    </a:solidFill>
                  </a:rPr>
                  <a:t>0;</a:t>
                </a:r>
              </a:p>
              <a:p>
                <a:r>
                  <a:rPr lang="en-US" dirty="0">
                    <a:solidFill>
                      <a:schemeClr val="tx1"/>
                    </a:solidFill>
                  </a:rPr>
                  <a:t> </a:t>
                </a:r>
                <a:r>
                  <a:rPr lang="en-US" dirty="0" smtClean="0">
                    <a:solidFill>
                      <a:schemeClr val="tx1"/>
                    </a:solidFill>
                  </a:rPr>
                  <a:t> post </a:t>
                </a:r>
                <a:r>
                  <a:rPr lang="en-US" dirty="0">
                    <a:solidFill>
                      <a:schemeClr val="tx1"/>
                    </a:solidFill>
                  </a:rPr>
                  <a:t>r</a:t>
                </a:r>
                <a:r>
                  <a:rPr lang="en-US" baseline="-25000" dirty="0">
                    <a:solidFill>
                      <a:schemeClr val="tx1"/>
                    </a:solidFill>
                  </a:rPr>
                  <a:t>1</a:t>
                </a:r>
                <a:r>
                  <a:rPr lang="en-US" dirty="0">
                    <a:solidFill>
                      <a:schemeClr val="tx1"/>
                    </a:solidFill>
                  </a:rPr>
                  <a:t> </a:t>
                </a:r>
                <a14:m>
                  <m:oMath xmlns:m="http://schemas.openxmlformats.org/officeDocument/2006/math">
                    <m:r>
                      <a:rPr lang="en-US" i="1" dirty="0">
                        <a:solidFill>
                          <a:schemeClr val="tx1"/>
                        </a:solidFill>
                        <a:latin typeface="Cambria Math" charset="0"/>
                        <a:ea typeface="Cambria Math" charset="0"/>
                        <a:cs typeface="Cambria Math" charset="0"/>
                      </a:rPr>
                      <m:t>← </m:t>
                    </m:r>
                  </m:oMath>
                </a14:m>
                <a:r>
                  <a:rPr lang="en-US" dirty="0" smtClean="0">
                    <a:solidFill>
                      <a:schemeClr val="tx1"/>
                    </a:solidFill>
                  </a:rPr>
                  <a:t>p</a:t>
                </a:r>
                <a:r>
                  <a:rPr lang="en-US" baseline="-25000" dirty="0" smtClean="0">
                    <a:solidFill>
                      <a:schemeClr val="tx1"/>
                    </a:solidFill>
                  </a:rPr>
                  <a:t>1</a:t>
                </a:r>
                <a:r>
                  <a:rPr lang="en-US" dirty="0" smtClean="0">
                    <a:solidFill>
                      <a:schemeClr val="tx1"/>
                    </a:solidFill>
                  </a:rPr>
                  <a:t> </a:t>
                </a:r>
                <a:r>
                  <a:rPr lang="en-US" dirty="0">
                    <a:solidFill>
                      <a:schemeClr val="tx1"/>
                    </a:solidFill>
                  </a:rPr>
                  <a:t>n </a:t>
                </a:r>
                <a:r>
                  <a:rPr lang="en-US" dirty="0" err="1">
                    <a:solidFill>
                      <a:schemeClr val="tx1"/>
                    </a:solidFill>
                  </a:rPr>
                  <a:t>ε</a:t>
                </a:r>
                <a:r>
                  <a:rPr lang="en-US" dirty="0">
                    <a:solidFill>
                      <a:schemeClr val="tx1"/>
                    </a:solidFill>
                  </a:rPr>
                  <a:t> {r</a:t>
                </a:r>
                <a:r>
                  <a:rPr lang="en-US" baseline="-25000" dirty="0">
                    <a:solidFill>
                      <a:schemeClr val="tx1"/>
                    </a:solidFill>
                  </a:rPr>
                  <a:t>1</a:t>
                </a:r>
                <a:r>
                  <a:rPr lang="en-US" dirty="0">
                    <a:solidFill>
                      <a:schemeClr val="tx1"/>
                    </a:solidFill>
                  </a:rPr>
                  <a:t>} {r</a:t>
                </a:r>
                <a:r>
                  <a:rPr lang="en-US" baseline="-25000" dirty="0">
                    <a:solidFill>
                      <a:schemeClr val="tx1"/>
                    </a:solidFill>
                  </a:rPr>
                  <a:t>1</a:t>
                </a:r>
                <a:r>
                  <a:rPr lang="en-US" dirty="0">
                    <a:solidFill>
                      <a:schemeClr val="tx1"/>
                    </a:solidFill>
                  </a:rPr>
                  <a:t>} </a:t>
                </a:r>
                <a:r>
                  <a:rPr lang="en-US" dirty="0" err="1">
                    <a:solidFill>
                      <a:schemeClr val="tx1"/>
                    </a:solidFill>
                  </a:rPr>
                  <a:t>λv.n</a:t>
                </a:r>
                <a:r>
                  <a:rPr lang="en-US" dirty="0">
                    <a:solidFill>
                      <a:schemeClr val="tx1"/>
                    </a:solidFill>
                  </a:rPr>
                  <a:t>:=v</a:t>
                </a:r>
                <a:r>
                  <a:rPr lang="en-US" dirty="0" smtClean="0">
                    <a:solidFill>
                      <a:schemeClr val="tx1"/>
                    </a:solidFill>
                  </a:rPr>
                  <a:t>;</a:t>
                </a:r>
              </a:p>
              <a:p>
                <a:r>
                  <a:rPr lang="en-US" dirty="0" smtClean="0">
                    <a:solidFill>
                      <a:schemeClr val="tx1"/>
                    </a:solidFill>
                  </a:rPr>
                  <a:t>  post </a:t>
                </a:r>
                <a:r>
                  <a:rPr lang="en-US" dirty="0">
                    <a:solidFill>
                      <a:schemeClr val="tx1"/>
                    </a:solidFill>
                  </a:rPr>
                  <a:t>r</a:t>
                </a:r>
                <a:r>
                  <a:rPr lang="en-US" baseline="-25000" dirty="0">
                    <a:solidFill>
                      <a:schemeClr val="tx1"/>
                    </a:solidFill>
                  </a:rPr>
                  <a:t>1</a:t>
                </a:r>
                <a:r>
                  <a:rPr lang="en-US" dirty="0">
                    <a:solidFill>
                      <a:schemeClr val="tx1"/>
                    </a:solidFill>
                  </a:rPr>
                  <a:t> </a:t>
                </a:r>
                <a14:m>
                  <m:oMath xmlns:m="http://schemas.openxmlformats.org/officeDocument/2006/math">
                    <m:r>
                      <a:rPr lang="en-US" i="1" dirty="0">
                        <a:solidFill>
                          <a:schemeClr val="tx1"/>
                        </a:solidFill>
                        <a:latin typeface="Cambria Math" charset="0"/>
                        <a:ea typeface="Cambria Math" charset="0"/>
                        <a:cs typeface="Cambria Math" charset="0"/>
                      </a:rPr>
                      <m:t>← </m:t>
                    </m:r>
                  </m:oMath>
                </a14:m>
                <a:r>
                  <a:rPr lang="en-US" dirty="0" smtClean="0">
                    <a:solidFill>
                      <a:schemeClr val="tx1"/>
                    </a:solidFill>
                  </a:rPr>
                  <a:t>p</a:t>
                </a:r>
                <a:r>
                  <a:rPr lang="en-US" baseline="-25000" dirty="0" smtClean="0">
                    <a:solidFill>
                      <a:schemeClr val="tx1"/>
                    </a:solidFill>
                  </a:rPr>
                  <a:t>2</a:t>
                </a:r>
                <a:r>
                  <a:rPr lang="en-US" dirty="0" smtClean="0">
                    <a:solidFill>
                      <a:schemeClr val="tx1"/>
                    </a:solidFill>
                  </a:rPr>
                  <a:t> </a:t>
                </a:r>
                <a:r>
                  <a:rPr lang="en-US" dirty="0">
                    <a:solidFill>
                      <a:schemeClr val="tx1"/>
                    </a:solidFill>
                  </a:rPr>
                  <a:t>n </a:t>
                </a:r>
                <a:r>
                  <a:rPr lang="en-US" dirty="0" err="1">
                    <a:solidFill>
                      <a:schemeClr val="tx1"/>
                    </a:solidFill>
                  </a:rPr>
                  <a:t>ε</a:t>
                </a:r>
                <a:r>
                  <a:rPr lang="en-US" dirty="0">
                    <a:solidFill>
                      <a:schemeClr val="tx1"/>
                    </a:solidFill>
                  </a:rPr>
                  <a:t> </a:t>
                </a:r>
                <a:r>
                  <a:rPr lang="en-US" dirty="0" smtClean="0">
                    <a:solidFill>
                      <a:schemeClr val="tx1"/>
                    </a:solidFill>
                  </a:rPr>
                  <a:t>{r</a:t>
                </a:r>
                <a:r>
                  <a:rPr lang="en-US" baseline="-25000" dirty="0" smtClean="0">
                    <a:solidFill>
                      <a:schemeClr val="tx1"/>
                    </a:solidFill>
                  </a:rPr>
                  <a:t>1</a:t>
                </a:r>
                <a:r>
                  <a:rPr lang="en-US" dirty="0">
                    <a:solidFill>
                      <a:schemeClr val="tx1"/>
                    </a:solidFill>
                  </a:rPr>
                  <a:t>}</a:t>
                </a:r>
                <a:r>
                  <a:rPr lang="en-US" dirty="0" smtClean="0">
                    <a:solidFill>
                      <a:schemeClr val="tx1"/>
                    </a:solidFill>
                  </a:rPr>
                  <a:t> </a:t>
                </a:r>
                <a:r>
                  <a:rPr lang="en-US" dirty="0">
                    <a:solidFill>
                      <a:schemeClr val="tx1"/>
                    </a:solidFill>
                  </a:rPr>
                  <a:t>{</a:t>
                </a:r>
                <a:r>
                  <a:rPr lang="en-US" dirty="0" smtClean="0">
                    <a:solidFill>
                      <a:schemeClr val="tx1"/>
                    </a:solidFill>
                  </a:rPr>
                  <a:t>r</a:t>
                </a:r>
                <a:r>
                  <a:rPr lang="en-US" baseline="-25000" dirty="0" smtClean="0">
                    <a:solidFill>
                      <a:schemeClr val="tx1"/>
                    </a:solidFill>
                  </a:rPr>
                  <a:t>1</a:t>
                </a:r>
                <a:r>
                  <a:rPr lang="en-US" dirty="0" smtClean="0">
                    <a:solidFill>
                      <a:schemeClr val="tx1"/>
                    </a:solidFill>
                  </a:rPr>
                  <a:t>}</a:t>
                </a:r>
                <a:r>
                  <a:rPr lang="en-US" dirty="0">
                    <a:solidFill>
                      <a:schemeClr val="tx1"/>
                    </a:solidFill>
                  </a:rPr>
                  <a:t> </a:t>
                </a:r>
                <a:r>
                  <a:rPr lang="en-US" dirty="0" err="1" smtClean="0">
                    <a:solidFill>
                      <a:schemeClr val="tx1"/>
                    </a:solidFill>
                  </a:rPr>
                  <a:t>λv.n</a:t>
                </a:r>
                <a:r>
                  <a:rPr lang="en-US" dirty="0">
                    <a:solidFill>
                      <a:schemeClr val="tx1"/>
                    </a:solidFill>
                  </a:rPr>
                  <a:t>:</a:t>
                </a:r>
                <a:r>
                  <a:rPr lang="en-US" dirty="0" smtClean="0">
                    <a:solidFill>
                      <a:schemeClr val="tx1"/>
                    </a:solidFill>
                  </a:rPr>
                  <a:t>=v</a:t>
                </a:r>
                <a:r>
                  <a:rPr lang="en-US" dirty="0">
                    <a:solidFill>
                      <a:schemeClr val="tx1"/>
                    </a:solidFill>
                  </a:rPr>
                  <a:t>; </a:t>
                </a:r>
              </a:p>
              <a:p>
                <a:r>
                  <a:rPr lang="en-US" dirty="0">
                    <a:solidFill>
                      <a:schemeClr val="tx1"/>
                    </a:solidFill>
                  </a:rPr>
                  <a:t> </a:t>
                </a:r>
                <a:r>
                  <a:rPr lang="en-US" dirty="0" smtClean="0">
                    <a:solidFill>
                      <a:schemeClr val="tx1"/>
                    </a:solidFill>
                  </a:rPr>
                  <a:t> </a:t>
                </a:r>
                <a:r>
                  <a:rPr lang="en-US" dirty="0" err="1" smtClean="0">
                    <a:solidFill>
                      <a:schemeClr val="tx1"/>
                    </a:solidFill>
                  </a:rPr>
                  <a:t>ewait</a:t>
                </a:r>
                <a:r>
                  <a:rPr lang="en-US" dirty="0" smtClean="0">
                    <a:solidFill>
                      <a:schemeClr val="tx1"/>
                    </a:solidFill>
                  </a:rPr>
                  <a:t> </a:t>
                </a:r>
                <a:r>
                  <a:rPr lang="en-US" dirty="0">
                    <a:solidFill>
                      <a:schemeClr val="tx1"/>
                    </a:solidFill>
                  </a:rPr>
                  <a:t>r</a:t>
                </a:r>
                <a:r>
                  <a:rPr lang="en-US" baseline="-25000" dirty="0">
                    <a:solidFill>
                      <a:schemeClr val="tx1"/>
                    </a:solidFill>
                  </a:rPr>
                  <a:t>1</a:t>
                </a:r>
                <a:endParaRPr lang="en-US" dirty="0" smtClean="0">
                  <a:solidFill>
                    <a:schemeClr val="tx1"/>
                  </a:solidFill>
                </a:endParaRPr>
              </a:p>
              <a:p>
                <a:r>
                  <a:rPr lang="en-US" dirty="0" smtClean="0">
                    <a:solidFill>
                      <a:schemeClr val="tx1"/>
                    </a:solidFill>
                  </a:rPr>
                  <a:t>  if(n == 2) then</a:t>
                </a:r>
              </a:p>
              <a:p>
                <a:r>
                  <a:rPr lang="en-US" dirty="0" smtClean="0">
                    <a:solidFill>
                      <a:schemeClr val="tx1"/>
                    </a:solidFill>
                  </a:rPr>
                  <a:t>       post </a:t>
                </a:r>
                <a:r>
                  <a:rPr lang="en-US" dirty="0">
                    <a:solidFill>
                      <a:schemeClr val="tx1"/>
                    </a:solidFill>
                  </a:rPr>
                  <a:t>r</a:t>
                </a:r>
                <a:r>
                  <a:rPr lang="en-US" baseline="-25000" dirty="0">
                    <a:solidFill>
                      <a:schemeClr val="tx1"/>
                    </a:solidFill>
                  </a:rPr>
                  <a:t>1</a:t>
                </a:r>
                <a:r>
                  <a:rPr lang="en-US" dirty="0">
                    <a:solidFill>
                      <a:schemeClr val="tx1"/>
                    </a:solidFill>
                  </a:rPr>
                  <a:t> </a:t>
                </a:r>
                <a14:m>
                  <m:oMath xmlns:m="http://schemas.openxmlformats.org/officeDocument/2006/math">
                    <m:r>
                      <a:rPr lang="en-US" i="1" dirty="0">
                        <a:solidFill>
                          <a:schemeClr val="tx1"/>
                        </a:solidFill>
                        <a:latin typeface="Cambria Math" charset="0"/>
                        <a:ea typeface="Cambria Math" charset="0"/>
                        <a:cs typeface="Cambria Math" charset="0"/>
                      </a:rPr>
                      <m:t>← </m:t>
                    </m:r>
                  </m:oMath>
                </a14:m>
                <a:r>
                  <a:rPr lang="en-US" dirty="0" smtClean="0">
                    <a:solidFill>
                      <a:schemeClr val="tx1"/>
                    </a:solidFill>
                  </a:rPr>
                  <a:t>p</a:t>
                </a:r>
                <a:r>
                  <a:rPr lang="en-US" baseline="-25000" dirty="0">
                    <a:solidFill>
                      <a:schemeClr val="tx1"/>
                    </a:solidFill>
                  </a:rPr>
                  <a:t>3</a:t>
                </a:r>
                <a:r>
                  <a:rPr lang="en-US" dirty="0" smtClean="0">
                    <a:solidFill>
                      <a:schemeClr val="tx1"/>
                    </a:solidFill>
                  </a:rPr>
                  <a:t> </a:t>
                </a:r>
                <a:r>
                  <a:rPr lang="en-US" dirty="0">
                    <a:solidFill>
                      <a:schemeClr val="tx1"/>
                    </a:solidFill>
                  </a:rPr>
                  <a:t>n </a:t>
                </a:r>
                <a:r>
                  <a:rPr lang="en-US" dirty="0" err="1">
                    <a:solidFill>
                      <a:schemeClr val="tx1"/>
                    </a:solidFill>
                  </a:rPr>
                  <a:t>ε</a:t>
                </a:r>
                <a:r>
                  <a:rPr lang="en-US" dirty="0">
                    <a:solidFill>
                      <a:schemeClr val="tx1"/>
                    </a:solidFill>
                  </a:rPr>
                  <a:t> {r</a:t>
                </a:r>
                <a:r>
                  <a:rPr lang="en-US" baseline="-25000" dirty="0">
                    <a:solidFill>
                      <a:schemeClr val="tx1"/>
                    </a:solidFill>
                  </a:rPr>
                  <a:t>1</a:t>
                </a:r>
                <a:r>
                  <a:rPr lang="en-US" dirty="0">
                    <a:solidFill>
                      <a:schemeClr val="tx1"/>
                    </a:solidFill>
                  </a:rPr>
                  <a:t>} {r</a:t>
                </a:r>
                <a:r>
                  <a:rPr lang="en-US" baseline="-25000" dirty="0">
                    <a:solidFill>
                      <a:schemeClr val="tx1"/>
                    </a:solidFill>
                  </a:rPr>
                  <a:t>1</a:t>
                </a:r>
                <a:r>
                  <a:rPr lang="en-US" dirty="0">
                    <a:solidFill>
                      <a:schemeClr val="tx1"/>
                    </a:solidFill>
                  </a:rPr>
                  <a:t>} </a:t>
                </a:r>
                <a:r>
                  <a:rPr lang="en-US" dirty="0" err="1" smtClean="0">
                    <a:solidFill>
                      <a:schemeClr val="tx1"/>
                    </a:solidFill>
                  </a:rPr>
                  <a:t>λv.n</a:t>
                </a:r>
                <a:r>
                  <a:rPr lang="en-US" dirty="0" smtClean="0">
                    <a:solidFill>
                      <a:schemeClr val="tx1"/>
                    </a:solidFill>
                  </a:rPr>
                  <a:t>:=v;</a:t>
                </a:r>
                <a:endParaRPr lang="en-US" dirty="0">
                  <a:solidFill>
                    <a:schemeClr val="tx1"/>
                  </a:solidFill>
                </a:endParaRPr>
              </a:p>
              <a:p>
                <a:r>
                  <a:rPr lang="en-US" dirty="0">
                    <a:solidFill>
                      <a:schemeClr val="tx1"/>
                    </a:solidFill>
                  </a:rPr>
                  <a:t> </a:t>
                </a:r>
                <a:r>
                  <a:rPr lang="en-US" dirty="0" smtClean="0">
                    <a:solidFill>
                      <a:schemeClr val="tx1"/>
                    </a:solidFill>
                  </a:rPr>
                  <a:t>      l(r</a:t>
                </a:r>
                <a:r>
                  <a:rPr lang="en-US" baseline="-25000" dirty="0" smtClean="0">
                    <a:solidFill>
                      <a:schemeClr val="tx1"/>
                    </a:solidFill>
                  </a:rPr>
                  <a:t>1</a:t>
                </a:r>
                <a:r>
                  <a:rPr lang="en-US" dirty="0" smtClean="0">
                    <a:solidFill>
                      <a:schemeClr val="tx1"/>
                    </a:solidFill>
                  </a:rPr>
                  <a:t>) := 1</a:t>
                </a:r>
              </a:p>
              <a:p>
                <a:r>
                  <a:rPr lang="en-US" dirty="0" smtClean="0">
                    <a:solidFill>
                      <a:schemeClr val="tx1"/>
                    </a:solidFill>
                  </a:rPr>
                  <a:t>  await </a:t>
                </a:r>
                <a:r>
                  <a:rPr lang="en-US" dirty="0">
                    <a:solidFill>
                      <a:schemeClr val="tx1"/>
                    </a:solidFill>
                  </a:rPr>
                  <a:t>r</a:t>
                </a:r>
                <a:r>
                  <a:rPr lang="en-US" baseline="-25000" dirty="0">
                    <a:solidFill>
                      <a:schemeClr val="tx1"/>
                    </a:solidFill>
                  </a:rPr>
                  <a:t>1</a:t>
                </a:r>
                <a:r>
                  <a:rPr lang="en-US" dirty="0" smtClean="0">
                    <a:solidFill>
                      <a:schemeClr val="tx1"/>
                    </a:solidFill>
                  </a:rPr>
                  <a:t>; </a:t>
                </a:r>
              </a:p>
              <a:p>
                <a:r>
                  <a:rPr lang="en-US" dirty="0">
                    <a:solidFill>
                      <a:schemeClr val="tx1"/>
                    </a:solidFill>
                  </a:rPr>
                  <a:t> </a:t>
                </a:r>
                <a:r>
                  <a:rPr lang="en-US" dirty="0" smtClean="0">
                    <a:solidFill>
                      <a:schemeClr val="tx1"/>
                    </a:solidFill>
                  </a:rPr>
                  <a:t> return 0</a:t>
                </a:r>
              </a:p>
              <a:p>
                <a:endParaRPr lang="en-US" dirty="0">
                  <a:solidFill>
                    <a:schemeClr val="tx1"/>
                  </a:solidFill>
                </a:endParaRPr>
              </a:p>
              <a:p>
                <a:r>
                  <a:rPr lang="en-US" dirty="0" err="1">
                    <a:solidFill>
                      <a:schemeClr val="tx1"/>
                    </a:solidFill>
                  </a:rPr>
                  <a:t>proc</a:t>
                </a:r>
                <a:r>
                  <a:rPr lang="en-US" dirty="0">
                    <a:solidFill>
                      <a:schemeClr val="tx1"/>
                    </a:solidFill>
                  </a:rPr>
                  <a:t> p</a:t>
                </a:r>
                <a:r>
                  <a:rPr lang="en-US" baseline="-25000" dirty="0">
                    <a:solidFill>
                      <a:schemeClr val="tx1"/>
                    </a:solidFill>
                  </a:rPr>
                  <a:t>1</a:t>
                </a:r>
                <a:r>
                  <a:rPr lang="en-US" dirty="0">
                    <a:solidFill>
                      <a:schemeClr val="tx1"/>
                    </a:solidFill>
                  </a:rPr>
                  <a:t> (</a:t>
                </a:r>
                <a:r>
                  <a:rPr lang="en-US" dirty="0" err="1">
                    <a:solidFill>
                      <a:schemeClr val="tx1"/>
                    </a:solidFill>
                  </a:rPr>
                  <a:t>var</a:t>
                </a:r>
                <a:r>
                  <a:rPr lang="en-US" dirty="0">
                    <a:solidFill>
                      <a:schemeClr val="tx1"/>
                    </a:solidFill>
                  </a:rPr>
                  <a:t> n : </a:t>
                </a:r>
                <a:r>
                  <a:rPr lang="en-US" dirty="0" err="1">
                    <a:solidFill>
                      <a:schemeClr val="tx1"/>
                    </a:solidFill>
                  </a:rPr>
                  <a:t>int</a:t>
                </a:r>
                <a:r>
                  <a:rPr lang="en-US" dirty="0">
                    <a:solidFill>
                      <a:schemeClr val="tx1"/>
                    </a:solidFill>
                  </a:rPr>
                  <a:t>) </a:t>
                </a:r>
                <a:endParaRPr lang="en-US" dirty="0" smtClean="0">
                  <a:solidFill>
                    <a:schemeClr val="tx1"/>
                  </a:solidFill>
                </a:endParaRPr>
              </a:p>
              <a:p>
                <a:r>
                  <a:rPr lang="en-US" dirty="0">
                    <a:solidFill>
                      <a:schemeClr val="tx1"/>
                    </a:solidFill>
                  </a:rPr>
                  <a:t> </a:t>
                </a:r>
                <a:r>
                  <a:rPr lang="en-US" dirty="0" smtClean="0">
                    <a:solidFill>
                      <a:schemeClr val="tx1"/>
                    </a:solidFill>
                  </a:rPr>
                  <a:t>   return 1</a:t>
                </a:r>
              </a:p>
              <a:p>
                <a:endParaRPr lang="en-US" dirty="0">
                  <a:solidFill>
                    <a:schemeClr val="tx1"/>
                  </a:solidFill>
                </a:endParaRPr>
              </a:p>
              <a:p>
                <a:r>
                  <a:rPr lang="en-US" dirty="0" err="1">
                    <a:solidFill>
                      <a:schemeClr val="tx1"/>
                    </a:solidFill>
                  </a:rPr>
                  <a:t>proc</a:t>
                </a:r>
                <a:r>
                  <a:rPr lang="en-US" dirty="0">
                    <a:solidFill>
                      <a:schemeClr val="tx1"/>
                    </a:solidFill>
                  </a:rPr>
                  <a:t> p</a:t>
                </a:r>
                <a:r>
                  <a:rPr lang="en-US" baseline="-25000" dirty="0">
                    <a:solidFill>
                      <a:schemeClr val="tx1"/>
                    </a:solidFill>
                  </a:rPr>
                  <a:t>2</a:t>
                </a:r>
                <a:r>
                  <a:rPr lang="en-US" dirty="0">
                    <a:solidFill>
                      <a:schemeClr val="tx1"/>
                    </a:solidFill>
                  </a:rPr>
                  <a:t> (</a:t>
                </a:r>
                <a:r>
                  <a:rPr lang="en-US" dirty="0" err="1">
                    <a:solidFill>
                      <a:schemeClr val="tx1"/>
                    </a:solidFill>
                  </a:rPr>
                  <a:t>var</a:t>
                </a:r>
                <a:r>
                  <a:rPr lang="en-US" dirty="0">
                    <a:solidFill>
                      <a:schemeClr val="tx1"/>
                    </a:solidFill>
                  </a:rPr>
                  <a:t> n : </a:t>
                </a:r>
                <a:r>
                  <a:rPr lang="en-US" dirty="0" err="1">
                    <a:solidFill>
                      <a:schemeClr val="tx1"/>
                    </a:solidFill>
                  </a:rPr>
                  <a:t>int</a:t>
                </a:r>
                <a:r>
                  <a:rPr lang="en-US" dirty="0">
                    <a:solidFill>
                      <a:schemeClr val="tx1"/>
                    </a:solidFill>
                  </a:rPr>
                  <a:t>) </a:t>
                </a:r>
                <a:r>
                  <a:rPr lang="en-US" dirty="0" smtClean="0">
                    <a:solidFill>
                      <a:schemeClr val="tx1"/>
                    </a:solidFill>
                  </a:rPr>
                  <a:t> </a:t>
                </a:r>
                <a:endParaRPr lang="en-US" dirty="0">
                  <a:solidFill>
                    <a:schemeClr val="tx1"/>
                  </a:solidFill>
                </a:endParaRPr>
              </a:p>
              <a:p>
                <a:r>
                  <a:rPr lang="en-US" dirty="0" smtClean="0">
                    <a:solidFill>
                      <a:schemeClr val="tx1"/>
                    </a:solidFill>
                  </a:rPr>
                  <a:t>    return 2</a:t>
                </a:r>
              </a:p>
              <a:p>
                <a:endParaRPr lang="en-US" dirty="0" smtClean="0">
                  <a:solidFill>
                    <a:schemeClr val="tx1"/>
                  </a:solidFill>
                </a:endParaRPr>
              </a:p>
              <a:p>
                <a:r>
                  <a:rPr lang="en-US" dirty="0">
                    <a:solidFill>
                      <a:schemeClr val="tx1"/>
                    </a:solidFill>
                  </a:rPr>
                  <a:t>proc </a:t>
                </a:r>
                <a:r>
                  <a:rPr lang="en-US" dirty="0" smtClean="0">
                    <a:solidFill>
                      <a:schemeClr val="tx1"/>
                    </a:solidFill>
                  </a:rPr>
                  <a:t>p</a:t>
                </a:r>
                <a:r>
                  <a:rPr lang="en-US" baseline="-25000" dirty="0">
                    <a:solidFill>
                      <a:schemeClr val="tx1"/>
                    </a:solidFill>
                  </a:rPr>
                  <a:t>3</a:t>
                </a:r>
                <a:r>
                  <a:rPr lang="en-US" dirty="0" smtClean="0">
                    <a:solidFill>
                      <a:schemeClr val="tx1"/>
                    </a:solidFill>
                  </a:rPr>
                  <a:t> </a:t>
                </a:r>
                <a:r>
                  <a:rPr lang="en-US" dirty="0">
                    <a:solidFill>
                      <a:schemeClr val="tx1"/>
                    </a:solidFill>
                  </a:rPr>
                  <a:t>(</a:t>
                </a:r>
                <a:r>
                  <a:rPr lang="en-US" dirty="0" err="1">
                    <a:solidFill>
                      <a:schemeClr val="tx1"/>
                    </a:solidFill>
                  </a:rPr>
                  <a:t>var</a:t>
                </a:r>
                <a:r>
                  <a:rPr lang="en-US" dirty="0">
                    <a:solidFill>
                      <a:schemeClr val="tx1"/>
                    </a:solidFill>
                  </a:rPr>
                  <a:t> n : </a:t>
                </a:r>
                <a:r>
                  <a:rPr lang="en-US" dirty="0" err="1">
                    <a:solidFill>
                      <a:schemeClr val="tx1"/>
                    </a:solidFill>
                  </a:rPr>
                  <a:t>int</a:t>
                </a:r>
                <a:r>
                  <a:rPr lang="en-US" dirty="0">
                    <a:solidFill>
                      <a:schemeClr val="tx1"/>
                    </a:solidFill>
                  </a:rPr>
                  <a:t>)  </a:t>
                </a:r>
              </a:p>
              <a:p>
                <a:r>
                  <a:rPr lang="en-US" dirty="0">
                    <a:solidFill>
                      <a:schemeClr val="tx1"/>
                    </a:solidFill>
                  </a:rPr>
                  <a:t>    </a:t>
                </a:r>
                <a:r>
                  <a:rPr lang="en-US" dirty="0" smtClean="0">
                    <a:solidFill>
                      <a:schemeClr val="tx1"/>
                    </a:solidFill>
                  </a:rPr>
                  <a:t>l(r</a:t>
                </a:r>
                <a:r>
                  <a:rPr lang="en-US" baseline="-25000" dirty="0" smtClean="0">
                    <a:solidFill>
                      <a:schemeClr val="tx1"/>
                    </a:solidFill>
                  </a:rPr>
                  <a:t>1</a:t>
                </a:r>
                <a:r>
                  <a:rPr lang="en-US" dirty="0" smtClean="0">
                    <a:solidFill>
                      <a:schemeClr val="tx1"/>
                    </a:solidFill>
                  </a:rPr>
                  <a:t>) := 2;</a:t>
                </a:r>
              </a:p>
              <a:p>
                <a:r>
                  <a:rPr lang="en-US" dirty="0">
                    <a:solidFill>
                      <a:schemeClr val="tx1"/>
                    </a:solidFill>
                  </a:rPr>
                  <a:t> </a:t>
                </a:r>
                <a:r>
                  <a:rPr lang="en-US" dirty="0" smtClean="0">
                    <a:solidFill>
                      <a:schemeClr val="tx1"/>
                    </a:solidFill>
                  </a:rPr>
                  <a:t>   return 3</a:t>
                </a:r>
                <a:endParaRPr lang="en-US" dirty="0">
                  <a:solidFill>
                    <a:schemeClr val="tx1"/>
                  </a:solidFill>
                </a:endParaRPr>
              </a:p>
            </p:txBody>
          </p:sp>
        </mc:Choice>
        <mc:Fallback xmlns="">
          <p:sp>
            <p:nvSpPr>
              <p:cNvPr id="6" name="Rounded Rectangle 5"/>
              <p:cNvSpPr>
                <a:spLocks noRot="1" noChangeAspect="1" noMove="1" noResize="1" noEditPoints="1" noAdjustHandles="1" noChangeArrowheads="1" noChangeShapeType="1" noTextEdit="1"/>
              </p:cNvSpPr>
              <p:nvPr/>
            </p:nvSpPr>
            <p:spPr>
              <a:xfrm>
                <a:off x="455946" y="988828"/>
                <a:ext cx="4158164" cy="5603358"/>
              </a:xfrm>
              <a:prstGeom prst="roundRect">
                <a:avLst/>
              </a:prstGeom>
              <a:blipFill rotWithShape="0">
                <a:blip r:embed="rId3"/>
                <a:stretch>
                  <a:fillRect/>
                </a:stretch>
              </a:blipFill>
              <a:ln>
                <a:solidFill>
                  <a:schemeClr val="tx1"/>
                </a:solidFill>
              </a:ln>
            </p:spPr>
            <p:txBody>
              <a:bodyPr/>
              <a:lstStyle/>
              <a:p>
                <a:r>
                  <a:rPr lang="en-US">
                    <a:noFill/>
                  </a:rPr>
                  <a:t> </a:t>
                </a:r>
              </a:p>
            </p:txBody>
          </p:sp>
        </mc:Fallback>
      </mc:AlternateContent>
      <p:sp>
        <p:nvSpPr>
          <p:cNvPr id="2" name="Rounded Rectangle 1"/>
          <p:cNvSpPr/>
          <p:nvPr/>
        </p:nvSpPr>
        <p:spPr>
          <a:xfrm>
            <a:off x="800100" y="1314450"/>
            <a:ext cx="828675" cy="314325"/>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p:cNvSpPr/>
          <p:nvPr/>
        </p:nvSpPr>
        <p:spPr>
          <a:xfrm>
            <a:off x="3100388" y="1471613"/>
            <a:ext cx="1114425" cy="771525"/>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ounded Rectangle 6"/>
          <p:cNvSpPr/>
          <p:nvPr/>
        </p:nvSpPr>
        <p:spPr>
          <a:xfrm>
            <a:off x="800100" y="2143125"/>
            <a:ext cx="1014413" cy="328613"/>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690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7" grpId="0" animBg="1"/>
      <p:bldP spid="7"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A9B540C-44DA-4F69-89C9-7C84606640D3}" type="slidenum">
              <a:rPr lang="en-US" smtClean="0"/>
              <a:pPr/>
              <a:t>35</a:t>
            </a:fld>
            <a:endParaRPr lang="en-US"/>
          </a:p>
        </p:txBody>
      </p:sp>
      <p:sp>
        <p:nvSpPr>
          <p:cNvPr id="42" name="Title 1"/>
          <p:cNvSpPr>
            <a:spLocks noGrp="1"/>
          </p:cNvSpPr>
          <p:nvPr>
            <p:ph type="title"/>
          </p:nvPr>
        </p:nvSpPr>
        <p:spPr>
          <a:xfrm>
            <a:off x="457200" y="0"/>
            <a:ext cx="8229600" cy="988828"/>
          </a:xfrm>
        </p:spPr>
        <p:txBody>
          <a:bodyPr/>
          <a:lstStyle/>
          <a:p>
            <a:r>
              <a:rPr lang="en-US" dirty="0" smtClean="0"/>
              <a:t>Example</a:t>
            </a:r>
            <a:endParaRPr lang="en-US" dirty="0"/>
          </a:p>
        </p:txBody>
      </p:sp>
      <p:sp>
        <p:nvSpPr>
          <p:cNvPr id="22" name="Oval 21"/>
          <p:cNvSpPr/>
          <p:nvPr/>
        </p:nvSpPr>
        <p:spPr>
          <a:xfrm>
            <a:off x="6457653" y="1687823"/>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smtClean="0"/>
              <a:t>0</a:t>
            </a:r>
            <a:endParaRPr lang="en-US" sz="1200" baseline="-25000" dirty="0"/>
          </a:p>
        </p:txBody>
      </p:sp>
      <p:sp>
        <p:nvSpPr>
          <p:cNvPr id="23" name="Oval 22"/>
          <p:cNvSpPr/>
          <p:nvPr/>
        </p:nvSpPr>
        <p:spPr>
          <a:xfrm>
            <a:off x="6457321" y="2499074"/>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n</a:t>
            </a:r>
            <a:r>
              <a:rPr lang="en-US" sz="1200" baseline="-25000" dirty="0" smtClean="0"/>
              <a:t>0</a:t>
            </a:r>
            <a:r>
              <a:rPr lang="en-US" sz="1200" dirty="0" smtClean="0"/>
              <a:t>’</a:t>
            </a:r>
            <a:endParaRPr lang="en-US" sz="1200" dirty="0"/>
          </a:p>
        </p:txBody>
      </p:sp>
      <p:sp>
        <p:nvSpPr>
          <p:cNvPr id="27" name="Oval 26"/>
          <p:cNvSpPr/>
          <p:nvPr/>
        </p:nvSpPr>
        <p:spPr>
          <a:xfrm>
            <a:off x="6457321" y="3364927"/>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n</a:t>
            </a:r>
            <a:r>
              <a:rPr lang="en-US" sz="1200" baseline="-25000" dirty="0" smtClean="0"/>
              <a:t>0</a:t>
            </a:r>
            <a:r>
              <a:rPr lang="en-US" sz="1200" dirty="0" smtClean="0"/>
              <a:t>’’</a:t>
            </a:r>
          </a:p>
        </p:txBody>
      </p:sp>
      <p:cxnSp>
        <p:nvCxnSpPr>
          <p:cNvPr id="29" name="Straight Arrow Connector 28"/>
          <p:cNvCxnSpPr>
            <a:stCxn id="27" idx="4"/>
            <a:endCxn id="37" idx="0"/>
          </p:cNvCxnSpPr>
          <p:nvPr/>
        </p:nvCxnSpPr>
        <p:spPr>
          <a:xfrm>
            <a:off x="6883604" y="3942162"/>
            <a:ext cx="0" cy="454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23" idx="2"/>
            <a:endCxn id="45" idx="7"/>
          </p:cNvCxnSpPr>
          <p:nvPr/>
        </p:nvCxnSpPr>
        <p:spPr>
          <a:xfrm flipH="1">
            <a:off x="6007952" y="2787692"/>
            <a:ext cx="449369" cy="6537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45" idx="4"/>
            <a:endCxn id="44" idx="2"/>
          </p:cNvCxnSpPr>
          <p:nvPr/>
        </p:nvCxnSpPr>
        <p:spPr>
          <a:xfrm>
            <a:off x="5706524" y="3934113"/>
            <a:ext cx="752607" cy="16902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Oval 36"/>
          <p:cNvSpPr/>
          <p:nvPr/>
        </p:nvSpPr>
        <p:spPr>
          <a:xfrm>
            <a:off x="6457321" y="4397156"/>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r</a:t>
            </a:r>
            <a:r>
              <a:rPr lang="en-US" sz="1200" baseline="-25000" dirty="0" smtClean="0"/>
              <a:t>1</a:t>
            </a:r>
            <a:endParaRPr lang="en-US" sz="1200" dirty="0" smtClean="0"/>
          </a:p>
        </p:txBody>
      </p:sp>
      <p:cxnSp>
        <p:nvCxnSpPr>
          <p:cNvPr id="39" name="Straight Arrow Connector 38"/>
          <p:cNvCxnSpPr>
            <a:stCxn id="22" idx="4"/>
            <a:endCxn id="23" idx="0"/>
          </p:cNvCxnSpPr>
          <p:nvPr/>
        </p:nvCxnSpPr>
        <p:spPr>
          <a:xfrm flipH="1">
            <a:off x="6883604" y="2265058"/>
            <a:ext cx="332" cy="2340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23" idx="4"/>
            <a:endCxn id="27" idx="0"/>
          </p:cNvCxnSpPr>
          <p:nvPr/>
        </p:nvCxnSpPr>
        <p:spPr>
          <a:xfrm>
            <a:off x="6883604" y="3076309"/>
            <a:ext cx="0" cy="288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37" idx="4"/>
            <a:endCxn id="44" idx="0"/>
          </p:cNvCxnSpPr>
          <p:nvPr/>
        </p:nvCxnSpPr>
        <p:spPr>
          <a:xfrm>
            <a:off x="6883604" y="4974391"/>
            <a:ext cx="1810" cy="361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Oval 43"/>
          <p:cNvSpPr/>
          <p:nvPr/>
        </p:nvSpPr>
        <p:spPr>
          <a:xfrm>
            <a:off x="6459131" y="5335723"/>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r</a:t>
            </a:r>
            <a:r>
              <a:rPr lang="en-US" sz="1200" baseline="-25000" dirty="0" smtClean="0"/>
              <a:t>1</a:t>
            </a:r>
            <a:r>
              <a:rPr lang="en-US" sz="1200" dirty="0" smtClean="0"/>
              <a:t>’</a:t>
            </a:r>
          </a:p>
        </p:txBody>
      </p:sp>
      <p:sp>
        <p:nvSpPr>
          <p:cNvPr id="45" name="Oval 44"/>
          <p:cNvSpPr/>
          <p:nvPr/>
        </p:nvSpPr>
        <p:spPr>
          <a:xfrm>
            <a:off x="5280241" y="3356878"/>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smtClean="0"/>
              <a:t>2</a:t>
            </a:r>
            <a:endParaRPr lang="en-US" sz="1200" baseline="-25000" dirty="0"/>
          </a:p>
        </p:txBody>
      </p:sp>
      <p:sp>
        <p:nvSpPr>
          <p:cNvPr id="46" name="Oval 45"/>
          <p:cNvSpPr/>
          <p:nvPr/>
        </p:nvSpPr>
        <p:spPr>
          <a:xfrm>
            <a:off x="7690712" y="2499074"/>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smtClean="0"/>
              <a:t>1</a:t>
            </a:r>
            <a:endParaRPr lang="en-US" sz="1200" baseline="-25000" dirty="0"/>
          </a:p>
        </p:txBody>
      </p:sp>
      <p:cxnSp>
        <p:nvCxnSpPr>
          <p:cNvPr id="47" name="Straight Arrow Connector 46"/>
          <p:cNvCxnSpPr>
            <a:stCxn id="22" idx="5"/>
            <a:endCxn id="46" idx="1"/>
          </p:cNvCxnSpPr>
          <p:nvPr/>
        </p:nvCxnSpPr>
        <p:spPr>
          <a:xfrm>
            <a:off x="7185364" y="2180524"/>
            <a:ext cx="630203" cy="403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a:endCxn id="37" idx="6"/>
          </p:cNvCxnSpPr>
          <p:nvPr/>
        </p:nvCxnSpPr>
        <p:spPr>
          <a:xfrm flipH="1">
            <a:off x="7309887" y="3076309"/>
            <a:ext cx="805631" cy="1609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 name="Rounded Rectangle 23"/>
              <p:cNvSpPr/>
              <p:nvPr/>
            </p:nvSpPr>
            <p:spPr>
              <a:xfrm>
                <a:off x="455946" y="988828"/>
                <a:ext cx="4158164" cy="5603358"/>
              </a:xfrm>
              <a:prstGeom prst="roundRect">
                <a:avLst/>
              </a:prstGeom>
              <a:solidFill>
                <a:schemeClr val="bg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rPr>
                  <a:t>proc </a:t>
                </a:r>
                <a:r>
                  <a:rPr lang="en-US" dirty="0">
                    <a:solidFill>
                      <a:schemeClr val="tx1"/>
                    </a:solidFill>
                  </a:rPr>
                  <a:t>main (</a:t>
                </a:r>
                <a:r>
                  <a:rPr lang="en-US" dirty="0" err="1">
                    <a:solidFill>
                      <a:schemeClr val="tx1"/>
                    </a:solidFill>
                  </a:rPr>
                  <a:t>var</a:t>
                </a:r>
                <a:r>
                  <a:rPr lang="en-US" dirty="0">
                    <a:solidFill>
                      <a:schemeClr val="tx1"/>
                    </a:solidFill>
                  </a:rPr>
                  <a:t> n : </a:t>
                </a:r>
                <a:r>
                  <a:rPr lang="en-US" dirty="0" err="1">
                    <a:solidFill>
                      <a:schemeClr val="tx1"/>
                    </a:solidFill>
                  </a:rPr>
                  <a:t>int</a:t>
                </a:r>
                <a:r>
                  <a:rPr lang="en-US" dirty="0">
                    <a:solidFill>
                      <a:schemeClr val="tx1"/>
                    </a:solidFill>
                  </a:rPr>
                  <a:t>)</a:t>
                </a:r>
              </a:p>
              <a:p>
                <a:r>
                  <a:rPr lang="en-US" dirty="0">
                    <a:solidFill>
                      <a:schemeClr val="tx1"/>
                    </a:solidFill>
                  </a:rPr>
                  <a:t> </a:t>
                </a:r>
                <a:r>
                  <a:rPr lang="en-US" dirty="0" smtClean="0">
                    <a:solidFill>
                      <a:schemeClr val="tx1"/>
                    </a:solidFill>
                  </a:rPr>
                  <a:t> n </a:t>
                </a:r>
                <a:r>
                  <a:rPr lang="en-US" dirty="0">
                    <a:solidFill>
                      <a:schemeClr val="tx1"/>
                    </a:solidFill>
                  </a:rPr>
                  <a:t>:= </a:t>
                </a:r>
                <a:r>
                  <a:rPr lang="en-US" dirty="0" smtClean="0">
                    <a:solidFill>
                      <a:schemeClr val="tx1"/>
                    </a:solidFill>
                  </a:rPr>
                  <a:t>0;</a:t>
                </a:r>
              </a:p>
              <a:p>
                <a:r>
                  <a:rPr lang="en-US" dirty="0">
                    <a:solidFill>
                      <a:schemeClr val="tx1"/>
                    </a:solidFill>
                  </a:rPr>
                  <a:t> </a:t>
                </a:r>
                <a:r>
                  <a:rPr lang="en-US" dirty="0" smtClean="0">
                    <a:solidFill>
                      <a:schemeClr val="tx1"/>
                    </a:solidFill>
                  </a:rPr>
                  <a:t> post </a:t>
                </a:r>
                <a:r>
                  <a:rPr lang="en-US" dirty="0">
                    <a:solidFill>
                      <a:schemeClr val="tx1"/>
                    </a:solidFill>
                  </a:rPr>
                  <a:t>r</a:t>
                </a:r>
                <a:r>
                  <a:rPr lang="en-US" baseline="-25000" dirty="0">
                    <a:solidFill>
                      <a:schemeClr val="tx1"/>
                    </a:solidFill>
                  </a:rPr>
                  <a:t>1</a:t>
                </a:r>
                <a:r>
                  <a:rPr lang="en-US" dirty="0">
                    <a:solidFill>
                      <a:schemeClr val="tx1"/>
                    </a:solidFill>
                  </a:rPr>
                  <a:t> </a:t>
                </a:r>
                <a14:m>
                  <m:oMath xmlns:m="http://schemas.openxmlformats.org/officeDocument/2006/math">
                    <m:r>
                      <a:rPr lang="en-US" i="1" dirty="0">
                        <a:solidFill>
                          <a:schemeClr val="tx1"/>
                        </a:solidFill>
                        <a:latin typeface="Cambria Math" charset="0"/>
                        <a:ea typeface="Cambria Math" charset="0"/>
                        <a:cs typeface="Cambria Math" charset="0"/>
                      </a:rPr>
                      <m:t>← </m:t>
                    </m:r>
                  </m:oMath>
                </a14:m>
                <a:r>
                  <a:rPr lang="en-US" dirty="0" smtClean="0">
                    <a:solidFill>
                      <a:schemeClr val="tx1"/>
                    </a:solidFill>
                  </a:rPr>
                  <a:t>p</a:t>
                </a:r>
                <a:r>
                  <a:rPr lang="en-US" baseline="-25000" dirty="0" smtClean="0">
                    <a:solidFill>
                      <a:schemeClr val="tx1"/>
                    </a:solidFill>
                  </a:rPr>
                  <a:t>1</a:t>
                </a:r>
                <a:r>
                  <a:rPr lang="en-US" dirty="0" smtClean="0">
                    <a:solidFill>
                      <a:schemeClr val="tx1"/>
                    </a:solidFill>
                  </a:rPr>
                  <a:t> </a:t>
                </a:r>
                <a:r>
                  <a:rPr lang="en-US" dirty="0">
                    <a:solidFill>
                      <a:schemeClr val="tx1"/>
                    </a:solidFill>
                  </a:rPr>
                  <a:t>n </a:t>
                </a:r>
                <a:r>
                  <a:rPr lang="en-US" dirty="0" err="1">
                    <a:solidFill>
                      <a:schemeClr val="tx1"/>
                    </a:solidFill>
                  </a:rPr>
                  <a:t>ε</a:t>
                </a:r>
                <a:r>
                  <a:rPr lang="en-US" dirty="0">
                    <a:solidFill>
                      <a:schemeClr val="tx1"/>
                    </a:solidFill>
                  </a:rPr>
                  <a:t> {r</a:t>
                </a:r>
                <a:r>
                  <a:rPr lang="en-US" baseline="-25000" dirty="0">
                    <a:solidFill>
                      <a:schemeClr val="tx1"/>
                    </a:solidFill>
                  </a:rPr>
                  <a:t>1</a:t>
                </a:r>
                <a:r>
                  <a:rPr lang="en-US" dirty="0">
                    <a:solidFill>
                      <a:schemeClr val="tx1"/>
                    </a:solidFill>
                  </a:rPr>
                  <a:t>} {r</a:t>
                </a:r>
                <a:r>
                  <a:rPr lang="en-US" baseline="-25000" dirty="0">
                    <a:solidFill>
                      <a:schemeClr val="tx1"/>
                    </a:solidFill>
                  </a:rPr>
                  <a:t>1</a:t>
                </a:r>
                <a:r>
                  <a:rPr lang="en-US" dirty="0">
                    <a:solidFill>
                      <a:schemeClr val="tx1"/>
                    </a:solidFill>
                  </a:rPr>
                  <a:t>} </a:t>
                </a:r>
                <a:r>
                  <a:rPr lang="en-US" dirty="0" err="1">
                    <a:solidFill>
                      <a:schemeClr val="tx1"/>
                    </a:solidFill>
                  </a:rPr>
                  <a:t>λv.n</a:t>
                </a:r>
                <a:r>
                  <a:rPr lang="en-US" dirty="0">
                    <a:solidFill>
                      <a:schemeClr val="tx1"/>
                    </a:solidFill>
                  </a:rPr>
                  <a:t>:=v</a:t>
                </a:r>
                <a:r>
                  <a:rPr lang="en-US" dirty="0" smtClean="0">
                    <a:solidFill>
                      <a:schemeClr val="tx1"/>
                    </a:solidFill>
                  </a:rPr>
                  <a:t>;</a:t>
                </a:r>
              </a:p>
              <a:p>
                <a:r>
                  <a:rPr lang="en-US" dirty="0" smtClean="0">
                    <a:solidFill>
                      <a:schemeClr val="tx1"/>
                    </a:solidFill>
                  </a:rPr>
                  <a:t>  post </a:t>
                </a:r>
                <a:r>
                  <a:rPr lang="en-US" dirty="0">
                    <a:solidFill>
                      <a:schemeClr val="tx1"/>
                    </a:solidFill>
                  </a:rPr>
                  <a:t>r</a:t>
                </a:r>
                <a:r>
                  <a:rPr lang="en-US" baseline="-25000" dirty="0">
                    <a:solidFill>
                      <a:schemeClr val="tx1"/>
                    </a:solidFill>
                  </a:rPr>
                  <a:t>1</a:t>
                </a:r>
                <a:r>
                  <a:rPr lang="en-US" dirty="0">
                    <a:solidFill>
                      <a:schemeClr val="tx1"/>
                    </a:solidFill>
                  </a:rPr>
                  <a:t> </a:t>
                </a:r>
                <a14:m>
                  <m:oMath xmlns:m="http://schemas.openxmlformats.org/officeDocument/2006/math">
                    <m:r>
                      <a:rPr lang="en-US" i="1" dirty="0">
                        <a:solidFill>
                          <a:schemeClr val="tx1"/>
                        </a:solidFill>
                        <a:latin typeface="Cambria Math" charset="0"/>
                        <a:ea typeface="Cambria Math" charset="0"/>
                        <a:cs typeface="Cambria Math" charset="0"/>
                      </a:rPr>
                      <m:t>← </m:t>
                    </m:r>
                  </m:oMath>
                </a14:m>
                <a:r>
                  <a:rPr lang="en-US" dirty="0" smtClean="0">
                    <a:solidFill>
                      <a:schemeClr val="tx1"/>
                    </a:solidFill>
                  </a:rPr>
                  <a:t>p</a:t>
                </a:r>
                <a:r>
                  <a:rPr lang="en-US" baseline="-25000" dirty="0" smtClean="0">
                    <a:solidFill>
                      <a:schemeClr val="tx1"/>
                    </a:solidFill>
                  </a:rPr>
                  <a:t>2</a:t>
                </a:r>
                <a:r>
                  <a:rPr lang="en-US" dirty="0" smtClean="0">
                    <a:solidFill>
                      <a:schemeClr val="tx1"/>
                    </a:solidFill>
                  </a:rPr>
                  <a:t> </a:t>
                </a:r>
                <a:r>
                  <a:rPr lang="en-US" dirty="0">
                    <a:solidFill>
                      <a:schemeClr val="tx1"/>
                    </a:solidFill>
                  </a:rPr>
                  <a:t>n </a:t>
                </a:r>
                <a:r>
                  <a:rPr lang="en-US" dirty="0" err="1">
                    <a:solidFill>
                      <a:schemeClr val="tx1"/>
                    </a:solidFill>
                  </a:rPr>
                  <a:t>ε</a:t>
                </a:r>
                <a:r>
                  <a:rPr lang="en-US" dirty="0">
                    <a:solidFill>
                      <a:schemeClr val="tx1"/>
                    </a:solidFill>
                  </a:rPr>
                  <a:t> </a:t>
                </a:r>
                <a:r>
                  <a:rPr lang="en-US" dirty="0" smtClean="0">
                    <a:solidFill>
                      <a:schemeClr val="tx1"/>
                    </a:solidFill>
                  </a:rPr>
                  <a:t>{r</a:t>
                </a:r>
                <a:r>
                  <a:rPr lang="en-US" baseline="-25000" dirty="0" smtClean="0">
                    <a:solidFill>
                      <a:schemeClr val="tx1"/>
                    </a:solidFill>
                  </a:rPr>
                  <a:t>1</a:t>
                </a:r>
                <a:r>
                  <a:rPr lang="en-US" dirty="0">
                    <a:solidFill>
                      <a:schemeClr val="tx1"/>
                    </a:solidFill>
                  </a:rPr>
                  <a:t>}</a:t>
                </a:r>
                <a:r>
                  <a:rPr lang="en-US" dirty="0" smtClean="0">
                    <a:solidFill>
                      <a:schemeClr val="tx1"/>
                    </a:solidFill>
                  </a:rPr>
                  <a:t> </a:t>
                </a:r>
                <a:r>
                  <a:rPr lang="en-US" dirty="0">
                    <a:solidFill>
                      <a:schemeClr val="tx1"/>
                    </a:solidFill>
                  </a:rPr>
                  <a:t>{</a:t>
                </a:r>
                <a:r>
                  <a:rPr lang="en-US" dirty="0" smtClean="0">
                    <a:solidFill>
                      <a:schemeClr val="tx1"/>
                    </a:solidFill>
                  </a:rPr>
                  <a:t>r</a:t>
                </a:r>
                <a:r>
                  <a:rPr lang="en-US" baseline="-25000" dirty="0" smtClean="0">
                    <a:solidFill>
                      <a:schemeClr val="tx1"/>
                    </a:solidFill>
                  </a:rPr>
                  <a:t>1</a:t>
                </a:r>
                <a:r>
                  <a:rPr lang="en-US" dirty="0" smtClean="0">
                    <a:solidFill>
                      <a:schemeClr val="tx1"/>
                    </a:solidFill>
                  </a:rPr>
                  <a:t>}</a:t>
                </a:r>
                <a:r>
                  <a:rPr lang="en-US" dirty="0">
                    <a:solidFill>
                      <a:schemeClr val="tx1"/>
                    </a:solidFill>
                  </a:rPr>
                  <a:t> </a:t>
                </a:r>
                <a:r>
                  <a:rPr lang="en-US" dirty="0" err="1" smtClean="0">
                    <a:solidFill>
                      <a:schemeClr val="tx1"/>
                    </a:solidFill>
                  </a:rPr>
                  <a:t>λv.n</a:t>
                </a:r>
                <a:r>
                  <a:rPr lang="en-US" dirty="0">
                    <a:solidFill>
                      <a:schemeClr val="tx1"/>
                    </a:solidFill>
                  </a:rPr>
                  <a:t>:</a:t>
                </a:r>
                <a:r>
                  <a:rPr lang="en-US" dirty="0" smtClean="0">
                    <a:solidFill>
                      <a:schemeClr val="tx1"/>
                    </a:solidFill>
                  </a:rPr>
                  <a:t>=v</a:t>
                </a:r>
                <a:r>
                  <a:rPr lang="en-US" dirty="0">
                    <a:solidFill>
                      <a:schemeClr val="tx1"/>
                    </a:solidFill>
                  </a:rPr>
                  <a:t>; </a:t>
                </a:r>
              </a:p>
              <a:p>
                <a:r>
                  <a:rPr lang="en-US" dirty="0">
                    <a:solidFill>
                      <a:schemeClr val="tx1"/>
                    </a:solidFill>
                  </a:rPr>
                  <a:t> </a:t>
                </a:r>
                <a:r>
                  <a:rPr lang="en-US" dirty="0" smtClean="0">
                    <a:solidFill>
                      <a:schemeClr val="tx1"/>
                    </a:solidFill>
                  </a:rPr>
                  <a:t> </a:t>
                </a:r>
                <a:r>
                  <a:rPr lang="en-US" dirty="0" err="1" smtClean="0">
                    <a:solidFill>
                      <a:schemeClr val="tx1"/>
                    </a:solidFill>
                  </a:rPr>
                  <a:t>ewait</a:t>
                </a:r>
                <a:r>
                  <a:rPr lang="en-US" dirty="0" smtClean="0">
                    <a:solidFill>
                      <a:schemeClr val="tx1"/>
                    </a:solidFill>
                  </a:rPr>
                  <a:t> </a:t>
                </a:r>
                <a:r>
                  <a:rPr lang="en-US" dirty="0">
                    <a:solidFill>
                      <a:schemeClr val="tx1"/>
                    </a:solidFill>
                  </a:rPr>
                  <a:t>r</a:t>
                </a:r>
                <a:r>
                  <a:rPr lang="en-US" baseline="-25000" dirty="0">
                    <a:solidFill>
                      <a:schemeClr val="tx1"/>
                    </a:solidFill>
                  </a:rPr>
                  <a:t>1</a:t>
                </a:r>
                <a:endParaRPr lang="en-US" dirty="0" smtClean="0">
                  <a:solidFill>
                    <a:schemeClr val="tx1"/>
                  </a:solidFill>
                </a:endParaRPr>
              </a:p>
              <a:p>
                <a:r>
                  <a:rPr lang="en-US" dirty="0" smtClean="0">
                    <a:solidFill>
                      <a:schemeClr val="tx1"/>
                    </a:solidFill>
                  </a:rPr>
                  <a:t>  if(n == 2) then</a:t>
                </a:r>
              </a:p>
              <a:p>
                <a:r>
                  <a:rPr lang="en-US" dirty="0" smtClean="0">
                    <a:solidFill>
                      <a:schemeClr val="tx1"/>
                    </a:solidFill>
                  </a:rPr>
                  <a:t>       post </a:t>
                </a:r>
                <a:r>
                  <a:rPr lang="en-US" dirty="0">
                    <a:solidFill>
                      <a:schemeClr val="tx1"/>
                    </a:solidFill>
                  </a:rPr>
                  <a:t>r</a:t>
                </a:r>
                <a:r>
                  <a:rPr lang="en-US" baseline="-25000" dirty="0">
                    <a:solidFill>
                      <a:schemeClr val="tx1"/>
                    </a:solidFill>
                  </a:rPr>
                  <a:t>1</a:t>
                </a:r>
                <a:r>
                  <a:rPr lang="en-US" dirty="0">
                    <a:solidFill>
                      <a:schemeClr val="tx1"/>
                    </a:solidFill>
                  </a:rPr>
                  <a:t> </a:t>
                </a:r>
                <a14:m>
                  <m:oMath xmlns:m="http://schemas.openxmlformats.org/officeDocument/2006/math">
                    <m:r>
                      <a:rPr lang="en-US" i="1" dirty="0">
                        <a:solidFill>
                          <a:schemeClr val="tx1"/>
                        </a:solidFill>
                        <a:latin typeface="Cambria Math" charset="0"/>
                        <a:ea typeface="Cambria Math" charset="0"/>
                        <a:cs typeface="Cambria Math" charset="0"/>
                      </a:rPr>
                      <m:t>← </m:t>
                    </m:r>
                  </m:oMath>
                </a14:m>
                <a:r>
                  <a:rPr lang="en-US" dirty="0" smtClean="0">
                    <a:solidFill>
                      <a:schemeClr val="tx1"/>
                    </a:solidFill>
                  </a:rPr>
                  <a:t>p</a:t>
                </a:r>
                <a:r>
                  <a:rPr lang="en-US" baseline="-25000" dirty="0">
                    <a:solidFill>
                      <a:schemeClr val="tx1"/>
                    </a:solidFill>
                  </a:rPr>
                  <a:t>3</a:t>
                </a:r>
                <a:r>
                  <a:rPr lang="en-US" dirty="0" smtClean="0">
                    <a:solidFill>
                      <a:schemeClr val="tx1"/>
                    </a:solidFill>
                  </a:rPr>
                  <a:t> </a:t>
                </a:r>
                <a:r>
                  <a:rPr lang="en-US" dirty="0">
                    <a:solidFill>
                      <a:schemeClr val="tx1"/>
                    </a:solidFill>
                  </a:rPr>
                  <a:t>n </a:t>
                </a:r>
                <a:r>
                  <a:rPr lang="en-US" dirty="0" err="1">
                    <a:solidFill>
                      <a:schemeClr val="tx1"/>
                    </a:solidFill>
                  </a:rPr>
                  <a:t>ε</a:t>
                </a:r>
                <a:r>
                  <a:rPr lang="en-US" dirty="0">
                    <a:solidFill>
                      <a:schemeClr val="tx1"/>
                    </a:solidFill>
                  </a:rPr>
                  <a:t> {r</a:t>
                </a:r>
                <a:r>
                  <a:rPr lang="en-US" baseline="-25000" dirty="0">
                    <a:solidFill>
                      <a:schemeClr val="tx1"/>
                    </a:solidFill>
                  </a:rPr>
                  <a:t>1</a:t>
                </a:r>
                <a:r>
                  <a:rPr lang="en-US" dirty="0">
                    <a:solidFill>
                      <a:schemeClr val="tx1"/>
                    </a:solidFill>
                  </a:rPr>
                  <a:t>} {r</a:t>
                </a:r>
                <a:r>
                  <a:rPr lang="en-US" baseline="-25000" dirty="0">
                    <a:solidFill>
                      <a:schemeClr val="tx1"/>
                    </a:solidFill>
                  </a:rPr>
                  <a:t>1</a:t>
                </a:r>
                <a:r>
                  <a:rPr lang="en-US" dirty="0">
                    <a:solidFill>
                      <a:schemeClr val="tx1"/>
                    </a:solidFill>
                  </a:rPr>
                  <a:t>} </a:t>
                </a:r>
                <a:r>
                  <a:rPr lang="en-US" dirty="0" err="1" smtClean="0">
                    <a:solidFill>
                      <a:schemeClr val="tx1"/>
                    </a:solidFill>
                  </a:rPr>
                  <a:t>λv.n</a:t>
                </a:r>
                <a:r>
                  <a:rPr lang="en-US" dirty="0" smtClean="0">
                    <a:solidFill>
                      <a:schemeClr val="tx1"/>
                    </a:solidFill>
                  </a:rPr>
                  <a:t>:=v;</a:t>
                </a:r>
                <a:endParaRPr lang="en-US" dirty="0">
                  <a:solidFill>
                    <a:schemeClr val="tx1"/>
                  </a:solidFill>
                </a:endParaRPr>
              </a:p>
              <a:p>
                <a:r>
                  <a:rPr lang="en-US" dirty="0">
                    <a:solidFill>
                      <a:schemeClr val="tx1"/>
                    </a:solidFill>
                  </a:rPr>
                  <a:t> </a:t>
                </a:r>
                <a:r>
                  <a:rPr lang="en-US" dirty="0" smtClean="0">
                    <a:solidFill>
                      <a:schemeClr val="tx1"/>
                    </a:solidFill>
                  </a:rPr>
                  <a:t>      l(r</a:t>
                </a:r>
                <a:r>
                  <a:rPr lang="en-US" baseline="-25000" dirty="0" smtClean="0">
                    <a:solidFill>
                      <a:schemeClr val="tx1"/>
                    </a:solidFill>
                  </a:rPr>
                  <a:t>1</a:t>
                </a:r>
                <a:r>
                  <a:rPr lang="en-US" dirty="0" smtClean="0">
                    <a:solidFill>
                      <a:schemeClr val="tx1"/>
                    </a:solidFill>
                  </a:rPr>
                  <a:t>) := 1</a:t>
                </a:r>
              </a:p>
              <a:p>
                <a:r>
                  <a:rPr lang="en-US" dirty="0" smtClean="0">
                    <a:solidFill>
                      <a:schemeClr val="tx1"/>
                    </a:solidFill>
                  </a:rPr>
                  <a:t>  await </a:t>
                </a:r>
                <a:r>
                  <a:rPr lang="en-US" dirty="0">
                    <a:solidFill>
                      <a:schemeClr val="tx1"/>
                    </a:solidFill>
                  </a:rPr>
                  <a:t>r</a:t>
                </a:r>
                <a:r>
                  <a:rPr lang="en-US" baseline="-25000" dirty="0">
                    <a:solidFill>
                      <a:schemeClr val="tx1"/>
                    </a:solidFill>
                  </a:rPr>
                  <a:t>1</a:t>
                </a:r>
                <a:r>
                  <a:rPr lang="en-US" dirty="0" smtClean="0">
                    <a:solidFill>
                      <a:schemeClr val="tx1"/>
                    </a:solidFill>
                  </a:rPr>
                  <a:t>; </a:t>
                </a:r>
              </a:p>
              <a:p>
                <a:r>
                  <a:rPr lang="en-US" dirty="0">
                    <a:solidFill>
                      <a:schemeClr val="tx1"/>
                    </a:solidFill>
                  </a:rPr>
                  <a:t> </a:t>
                </a:r>
                <a:r>
                  <a:rPr lang="en-US" dirty="0" smtClean="0">
                    <a:solidFill>
                      <a:schemeClr val="tx1"/>
                    </a:solidFill>
                  </a:rPr>
                  <a:t> return 0</a:t>
                </a:r>
              </a:p>
              <a:p>
                <a:endParaRPr lang="en-US" dirty="0">
                  <a:solidFill>
                    <a:schemeClr val="tx1"/>
                  </a:solidFill>
                </a:endParaRPr>
              </a:p>
              <a:p>
                <a:r>
                  <a:rPr lang="en-US" dirty="0" err="1">
                    <a:solidFill>
                      <a:schemeClr val="tx1"/>
                    </a:solidFill>
                  </a:rPr>
                  <a:t>proc</a:t>
                </a:r>
                <a:r>
                  <a:rPr lang="en-US" dirty="0">
                    <a:solidFill>
                      <a:schemeClr val="tx1"/>
                    </a:solidFill>
                  </a:rPr>
                  <a:t> p</a:t>
                </a:r>
                <a:r>
                  <a:rPr lang="en-US" baseline="-25000" dirty="0">
                    <a:solidFill>
                      <a:schemeClr val="tx1"/>
                    </a:solidFill>
                  </a:rPr>
                  <a:t>1</a:t>
                </a:r>
                <a:r>
                  <a:rPr lang="en-US" dirty="0">
                    <a:solidFill>
                      <a:schemeClr val="tx1"/>
                    </a:solidFill>
                  </a:rPr>
                  <a:t> (</a:t>
                </a:r>
                <a:r>
                  <a:rPr lang="en-US" dirty="0" err="1">
                    <a:solidFill>
                      <a:schemeClr val="tx1"/>
                    </a:solidFill>
                  </a:rPr>
                  <a:t>var</a:t>
                </a:r>
                <a:r>
                  <a:rPr lang="en-US" dirty="0">
                    <a:solidFill>
                      <a:schemeClr val="tx1"/>
                    </a:solidFill>
                  </a:rPr>
                  <a:t> n : </a:t>
                </a:r>
                <a:r>
                  <a:rPr lang="en-US" dirty="0" err="1">
                    <a:solidFill>
                      <a:schemeClr val="tx1"/>
                    </a:solidFill>
                  </a:rPr>
                  <a:t>int</a:t>
                </a:r>
                <a:r>
                  <a:rPr lang="en-US" dirty="0">
                    <a:solidFill>
                      <a:schemeClr val="tx1"/>
                    </a:solidFill>
                  </a:rPr>
                  <a:t>) </a:t>
                </a:r>
                <a:endParaRPr lang="en-US" dirty="0" smtClean="0">
                  <a:solidFill>
                    <a:schemeClr val="tx1"/>
                  </a:solidFill>
                </a:endParaRPr>
              </a:p>
              <a:p>
                <a:r>
                  <a:rPr lang="en-US" dirty="0">
                    <a:solidFill>
                      <a:schemeClr val="tx1"/>
                    </a:solidFill>
                  </a:rPr>
                  <a:t> </a:t>
                </a:r>
                <a:r>
                  <a:rPr lang="en-US" dirty="0" smtClean="0">
                    <a:solidFill>
                      <a:schemeClr val="tx1"/>
                    </a:solidFill>
                  </a:rPr>
                  <a:t>   return 1</a:t>
                </a:r>
              </a:p>
              <a:p>
                <a:endParaRPr lang="en-US" dirty="0">
                  <a:solidFill>
                    <a:schemeClr val="tx1"/>
                  </a:solidFill>
                </a:endParaRPr>
              </a:p>
              <a:p>
                <a:r>
                  <a:rPr lang="en-US" dirty="0" err="1">
                    <a:solidFill>
                      <a:schemeClr val="tx1"/>
                    </a:solidFill>
                  </a:rPr>
                  <a:t>proc</a:t>
                </a:r>
                <a:r>
                  <a:rPr lang="en-US" dirty="0">
                    <a:solidFill>
                      <a:schemeClr val="tx1"/>
                    </a:solidFill>
                  </a:rPr>
                  <a:t> p</a:t>
                </a:r>
                <a:r>
                  <a:rPr lang="en-US" baseline="-25000" dirty="0">
                    <a:solidFill>
                      <a:schemeClr val="tx1"/>
                    </a:solidFill>
                  </a:rPr>
                  <a:t>2</a:t>
                </a:r>
                <a:r>
                  <a:rPr lang="en-US" dirty="0">
                    <a:solidFill>
                      <a:schemeClr val="tx1"/>
                    </a:solidFill>
                  </a:rPr>
                  <a:t> (</a:t>
                </a:r>
                <a:r>
                  <a:rPr lang="en-US" dirty="0" err="1">
                    <a:solidFill>
                      <a:schemeClr val="tx1"/>
                    </a:solidFill>
                  </a:rPr>
                  <a:t>var</a:t>
                </a:r>
                <a:r>
                  <a:rPr lang="en-US" dirty="0">
                    <a:solidFill>
                      <a:schemeClr val="tx1"/>
                    </a:solidFill>
                  </a:rPr>
                  <a:t> n : </a:t>
                </a:r>
                <a:r>
                  <a:rPr lang="en-US" dirty="0" err="1">
                    <a:solidFill>
                      <a:schemeClr val="tx1"/>
                    </a:solidFill>
                  </a:rPr>
                  <a:t>int</a:t>
                </a:r>
                <a:r>
                  <a:rPr lang="en-US" dirty="0">
                    <a:solidFill>
                      <a:schemeClr val="tx1"/>
                    </a:solidFill>
                  </a:rPr>
                  <a:t>) </a:t>
                </a:r>
                <a:r>
                  <a:rPr lang="en-US" dirty="0" smtClean="0">
                    <a:solidFill>
                      <a:schemeClr val="tx1"/>
                    </a:solidFill>
                  </a:rPr>
                  <a:t> </a:t>
                </a:r>
                <a:endParaRPr lang="en-US" dirty="0">
                  <a:solidFill>
                    <a:schemeClr val="tx1"/>
                  </a:solidFill>
                </a:endParaRPr>
              </a:p>
              <a:p>
                <a:r>
                  <a:rPr lang="en-US" dirty="0" smtClean="0">
                    <a:solidFill>
                      <a:schemeClr val="tx1"/>
                    </a:solidFill>
                  </a:rPr>
                  <a:t>    return 2</a:t>
                </a:r>
              </a:p>
              <a:p>
                <a:endParaRPr lang="en-US" dirty="0" smtClean="0">
                  <a:solidFill>
                    <a:schemeClr val="tx1"/>
                  </a:solidFill>
                </a:endParaRPr>
              </a:p>
              <a:p>
                <a:r>
                  <a:rPr lang="en-US" dirty="0">
                    <a:solidFill>
                      <a:schemeClr val="tx1"/>
                    </a:solidFill>
                  </a:rPr>
                  <a:t>proc </a:t>
                </a:r>
                <a:r>
                  <a:rPr lang="en-US" dirty="0" smtClean="0">
                    <a:solidFill>
                      <a:schemeClr val="tx1"/>
                    </a:solidFill>
                  </a:rPr>
                  <a:t>p</a:t>
                </a:r>
                <a:r>
                  <a:rPr lang="en-US" baseline="-25000" dirty="0">
                    <a:solidFill>
                      <a:schemeClr val="tx1"/>
                    </a:solidFill>
                  </a:rPr>
                  <a:t>3</a:t>
                </a:r>
                <a:r>
                  <a:rPr lang="en-US" dirty="0" smtClean="0">
                    <a:solidFill>
                      <a:schemeClr val="tx1"/>
                    </a:solidFill>
                  </a:rPr>
                  <a:t> </a:t>
                </a:r>
                <a:r>
                  <a:rPr lang="en-US" dirty="0">
                    <a:solidFill>
                      <a:schemeClr val="tx1"/>
                    </a:solidFill>
                  </a:rPr>
                  <a:t>(</a:t>
                </a:r>
                <a:r>
                  <a:rPr lang="en-US" dirty="0" err="1">
                    <a:solidFill>
                      <a:schemeClr val="tx1"/>
                    </a:solidFill>
                  </a:rPr>
                  <a:t>var</a:t>
                </a:r>
                <a:r>
                  <a:rPr lang="en-US" dirty="0">
                    <a:solidFill>
                      <a:schemeClr val="tx1"/>
                    </a:solidFill>
                  </a:rPr>
                  <a:t> n : </a:t>
                </a:r>
                <a:r>
                  <a:rPr lang="en-US" dirty="0" err="1">
                    <a:solidFill>
                      <a:schemeClr val="tx1"/>
                    </a:solidFill>
                  </a:rPr>
                  <a:t>int</a:t>
                </a:r>
                <a:r>
                  <a:rPr lang="en-US" dirty="0">
                    <a:solidFill>
                      <a:schemeClr val="tx1"/>
                    </a:solidFill>
                  </a:rPr>
                  <a:t>)  </a:t>
                </a:r>
              </a:p>
              <a:p>
                <a:r>
                  <a:rPr lang="en-US" dirty="0">
                    <a:solidFill>
                      <a:schemeClr val="tx1"/>
                    </a:solidFill>
                  </a:rPr>
                  <a:t>    </a:t>
                </a:r>
                <a:r>
                  <a:rPr lang="en-US" dirty="0" smtClean="0">
                    <a:solidFill>
                      <a:schemeClr val="tx1"/>
                    </a:solidFill>
                  </a:rPr>
                  <a:t>l(r</a:t>
                </a:r>
                <a:r>
                  <a:rPr lang="en-US" baseline="-25000" dirty="0" smtClean="0">
                    <a:solidFill>
                      <a:schemeClr val="tx1"/>
                    </a:solidFill>
                  </a:rPr>
                  <a:t>1</a:t>
                </a:r>
                <a:r>
                  <a:rPr lang="en-US" dirty="0" smtClean="0">
                    <a:solidFill>
                      <a:schemeClr val="tx1"/>
                    </a:solidFill>
                  </a:rPr>
                  <a:t>) := 2;</a:t>
                </a:r>
              </a:p>
              <a:p>
                <a:r>
                  <a:rPr lang="en-US" dirty="0">
                    <a:solidFill>
                      <a:schemeClr val="tx1"/>
                    </a:solidFill>
                  </a:rPr>
                  <a:t> </a:t>
                </a:r>
                <a:r>
                  <a:rPr lang="en-US" dirty="0" smtClean="0">
                    <a:solidFill>
                      <a:schemeClr val="tx1"/>
                    </a:solidFill>
                  </a:rPr>
                  <a:t>   return 3</a:t>
                </a:r>
                <a:endParaRPr lang="en-US" dirty="0">
                  <a:solidFill>
                    <a:schemeClr val="tx1"/>
                  </a:solidFill>
                </a:endParaRPr>
              </a:p>
            </p:txBody>
          </p:sp>
        </mc:Choice>
        <mc:Fallback xmlns="">
          <p:sp>
            <p:nvSpPr>
              <p:cNvPr id="24" name="Rounded Rectangle 23"/>
              <p:cNvSpPr>
                <a:spLocks noRot="1" noChangeAspect="1" noMove="1" noResize="1" noEditPoints="1" noAdjustHandles="1" noChangeArrowheads="1" noChangeShapeType="1" noTextEdit="1"/>
              </p:cNvSpPr>
              <p:nvPr/>
            </p:nvSpPr>
            <p:spPr>
              <a:xfrm>
                <a:off x="455946" y="988828"/>
                <a:ext cx="4158164" cy="5603358"/>
              </a:xfrm>
              <a:prstGeom prst="roundRect">
                <a:avLst/>
              </a:prstGeom>
              <a:blipFill rotWithShape="0">
                <a:blip r:embed="rId3"/>
                <a:stretch>
                  <a:fillRect/>
                </a:stretch>
              </a:blipFill>
              <a:ln>
                <a:solidFill>
                  <a:schemeClr val="tx1"/>
                </a:solidFill>
              </a:ln>
            </p:spPr>
            <p:txBody>
              <a:bodyPr/>
              <a:lstStyle/>
              <a:p>
                <a:r>
                  <a:rPr lang="en-US">
                    <a:noFill/>
                  </a:rPr>
                  <a:t> </a:t>
                </a:r>
              </a:p>
            </p:txBody>
          </p:sp>
        </mc:Fallback>
      </mc:AlternateContent>
      <p:sp>
        <p:nvSpPr>
          <p:cNvPr id="6" name="Rounded Rectangle 5"/>
          <p:cNvSpPr/>
          <p:nvPr/>
        </p:nvSpPr>
        <p:spPr>
          <a:xfrm>
            <a:off x="871538" y="4286250"/>
            <a:ext cx="1071562" cy="399523"/>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ounded Rectangle 6"/>
          <p:cNvSpPr/>
          <p:nvPr/>
        </p:nvSpPr>
        <p:spPr>
          <a:xfrm>
            <a:off x="685800" y="2379837"/>
            <a:ext cx="1685925" cy="407855"/>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897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1049"/>
          </a:xfrm>
        </p:spPr>
        <p:txBody>
          <a:bodyPr/>
          <a:lstStyle/>
          <a:p>
            <a:r>
              <a:rPr lang="en-US" dirty="0" smtClean="0"/>
              <a:t>Example</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36</a:t>
            </a:fld>
            <a:endParaRPr lang="en-US" dirty="0"/>
          </a:p>
        </p:txBody>
      </p:sp>
      <p:sp>
        <p:nvSpPr>
          <p:cNvPr id="50" name="Oval 49"/>
          <p:cNvSpPr/>
          <p:nvPr/>
        </p:nvSpPr>
        <p:spPr>
          <a:xfrm>
            <a:off x="5952224" y="717179"/>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smtClean="0"/>
              <a:t>0</a:t>
            </a:r>
            <a:endParaRPr lang="en-US" sz="1200" baseline="-25000" dirty="0"/>
          </a:p>
        </p:txBody>
      </p:sp>
      <p:sp>
        <p:nvSpPr>
          <p:cNvPr id="52" name="Oval 51"/>
          <p:cNvSpPr/>
          <p:nvPr/>
        </p:nvSpPr>
        <p:spPr>
          <a:xfrm>
            <a:off x="5952224" y="1470426"/>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n</a:t>
            </a:r>
            <a:r>
              <a:rPr lang="en-US" sz="1200" baseline="-25000" dirty="0" smtClean="0"/>
              <a:t>0</a:t>
            </a:r>
            <a:r>
              <a:rPr lang="en-US" sz="1200" dirty="0" smtClean="0"/>
              <a:t>’</a:t>
            </a:r>
            <a:endParaRPr lang="en-US" sz="1200" dirty="0"/>
          </a:p>
        </p:txBody>
      </p:sp>
      <p:sp>
        <p:nvSpPr>
          <p:cNvPr id="53" name="Oval 52"/>
          <p:cNvSpPr/>
          <p:nvPr/>
        </p:nvSpPr>
        <p:spPr>
          <a:xfrm>
            <a:off x="5951892" y="2394283"/>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n</a:t>
            </a:r>
            <a:r>
              <a:rPr lang="en-US" sz="1200" baseline="-25000" dirty="0" smtClean="0"/>
              <a:t>0</a:t>
            </a:r>
            <a:r>
              <a:rPr lang="en-US" sz="1200" dirty="0" smtClean="0"/>
              <a:t>’’</a:t>
            </a:r>
          </a:p>
        </p:txBody>
      </p:sp>
      <p:sp>
        <p:nvSpPr>
          <p:cNvPr id="54" name="Oval 53"/>
          <p:cNvSpPr/>
          <p:nvPr/>
        </p:nvSpPr>
        <p:spPr>
          <a:xfrm>
            <a:off x="7810717" y="1790281"/>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smtClean="0"/>
              <a:t>1</a:t>
            </a:r>
            <a:endParaRPr lang="en-US" sz="1200" baseline="-25000" dirty="0"/>
          </a:p>
        </p:txBody>
      </p:sp>
      <p:sp>
        <p:nvSpPr>
          <p:cNvPr id="55" name="Oval 54"/>
          <p:cNvSpPr/>
          <p:nvPr/>
        </p:nvSpPr>
        <p:spPr>
          <a:xfrm>
            <a:off x="4848950" y="2409656"/>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smtClean="0"/>
              <a:t>2</a:t>
            </a:r>
            <a:endParaRPr lang="en-US" sz="1200" dirty="0" smtClean="0"/>
          </a:p>
        </p:txBody>
      </p:sp>
      <p:cxnSp>
        <p:nvCxnSpPr>
          <p:cNvPr id="58" name="Straight Arrow Connector 57"/>
          <p:cNvCxnSpPr>
            <a:stCxn id="53" idx="4"/>
            <a:endCxn id="63" idx="0"/>
          </p:cNvCxnSpPr>
          <p:nvPr/>
        </p:nvCxnSpPr>
        <p:spPr>
          <a:xfrm>
            <a:off x="6378175" y="2971518"/>
            <a:ext cx="0" cy="454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50" idx="5"/>
            <a:endCxn id="54" idx="1"/>
          </p:cNvCxnSpPr>
          <p:nvPr/>
        </p:nvCxnSpPr>
        <p:spPr>
          <a:xfrm>
            <a:off x="6679935" y="1209880"/>
            <a:ext cx="1255637" cy="6649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52" idx="2"/>
            <a:endCxn id="55" idx="0"/>
          </p:cNvCxnSpPr>
          <p:nvPr/>
        </p:nvCxnSpPr>
        <p:spPr>
          <a:xfrm flipH="1">
            <a:off x="5275233" y="1759044"/>
            <a:ext cx="676991" cy="6506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55" idx="4"/>
            <a:endCxn id="63" idx="2"/>
          </p:cNvCxnSpPr>
          <p:nvPr/>
        </p:nvCxnSpPr>
        <p:spPr>
          <a:xfrm>
            <a:off x="5275233" y="2986891"/>
            <a:ext cx="676659" cy="7282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Oval 62"/>
          <p:cNvSpPr/>
          <p:nvPr/>
        </p:nvSpPr>
        <p:spPr>
          <a:xfrm>
            <a:off x="5951892" y="3426512"/>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r</a:t>
            </a:r>
            <a:r>
              <a:rPr lang="en-US" sz="1200" baseline="-25000" dirty="0" smtClean="0"/>
              <a:t>1</a:t>
            </a:r>
            <a:endParaRPr lang="en-US" sz="1200" dirty="0" smtClean="0"/>
          </a:p>
        </p:txBody>
      </p:sp>
      <p:sp>
        <p:nvSpPr>
          <p:cNvPr id="64" name="Oval 63"/>
          <p:cNvSpPr/>
          <p:nvPr/>
        </p:nvSpPr>
        <p:spPr>
          <a:xfrm>
            <a:off x="5951892" y="5273189"/>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r</a:t>
            </a:r>
            <a:r>
              <a:rPr lang="en-US" sz="1200" baseline="-25000" dirty="0"/>
              <a:t>1</a:t>
            </a:r>
            <a:r>
              <a:rPr lang="en-US" sz="1200" dirty="0" smtClean="0"/>
              <a:t>’</a:t>
            </a:r>
          </a:p>
        </p:txBody>
      </p:sp>
      <p:sp>
        <p:nvSpPr>
          <p:cNvPr id="65" name="Oval 64"/>
          <p:cNvSpPr/>
          <p:nvPr/>
        </p:nvSpPr>
        <p:spPr>
          <a:xfrm>
            <a:off x="5951892" y="6069255"/>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r</a:t>
            </a:r>
            <a:r>
              <a:rPr lang="en-US" sz="1200" baseline="-25000" dirty="0" smtClean="0"/>
              <a:t>1</a:t>
            </a:r>
            <a:r>
              <a:rPr lang="en-US" sz="1200" dirty="0" smtClean="0"/>
              <a:t>’’</a:t>
            </a:r>
          </a:p>
        </p:txBody>
      </p:sp>
      <mc:AlternateContent xmlns:mc="http://schemas.openxmlformats.org/markup-compatibility/2006" xmlns:a14="http://schemas.microsoft.com/office/drawing/2010/main">
        <mc:Choice Requires="a14">
          <p:sp>
            <p:nvSpPr>
              <p:cNvPr id="66" name="Oval 65"/>
              <p:cNvSpPr/>
              <p:nvPr/>
            </p:nvSpPr>
            <p:spPr>
              <a:xfrm>
                <a:off x="5951892" y="4369488"/>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n</a:t>
                </a:r>
                <a:r>
                  <a:rPr lang="en-US" sz="1200" baseline="-25000" dirty="0" smtClean="0"/>
                  <a:t>0</a:t>
                </a:r>
                <a:r>
                  <a:rPr lang="en-US" sz="1200" dirty="0" smtClean="0"/>
                  <a:t>’’’</a:t>
                </a:r>
              </a:p>
              <a:p>
                <a:pPr algn="ctr"/>
                <a14:m>
                  <m:oMath xmlns:m="http://schemas.openxmlformats.org/officeDocument/2006/math">
                    <m:r>
                      <a:rPr lang="en-US" sz="1200" i="1" smtClean="0">
                        <a:latin typeface="Cambria Math" charset="0"/>
                        <a:ea typeface="Cambria Math" charset="0"/>
                        <a:cs typeface="Cambria Math" charset="0"/>
                      </a:rPr>
                      <m:t>𝜔</m:t>
                    </m:r>
                  </m:oMath>
                </a14:m>
                <a:r>
                  <a:rPr lang="en-US" sz="1200" dirty="0" smtClean="0"/>
                  <a:t>={r</a:t>
                </a:r>
                <a:r>
                  <a:rPr lang="en-US" sz="1200" baseline="-25000" dirty="0" smtClean="0"/>
                  <a:t>1</a:t>
                </a:r>
                <a:r>
                  <a:rPr lang="en-US" sz="1200" dirty="0" smtClean="0"/>
                  <a:t>}</a:t>
                </a:r>
                <a:endParaRPr lang="en-US" sz="1200" baseline="-25000" dirty="0"/>
              </a:p>
            </p:txBody>
          </p:sp>
        </mc:Choice>
        <mc:Fallback xmlns="">
          <p:sp>
            <p:nvSpPr>
              <p:cNvPr id="66" name="Oval 65"/>
              <p:cNvSpPr>
                <a:spLocks noRot="1" noChangeAspect="1" noMove="1" noResize="1" noEditPoints="1" noAdjustHandles="1" noChangeArrowheads="1" noChangeShapeType="1" noTextEdit="1"/>
              </p:cNvSpPr>
              <p:nvPr/>
            </p:nvSpPr>
            <p:spPr>
              <a:xfrm>
                <a:off x="5951892" y="4369488"/>
                <a:ext cx="852566" cy="577235"/>
              </a:xfrm>
              <a:prstGeom prst="ellipse">
                <a:avLst/>
              </a:prstGeom>
              <a:blipFill rotWithShape="0">
                <a:blip r:embed="rId4"/>
                <a:stretch>
                  <a:fillRect/>
                </a:stretch>
              </a:blipFill>
            </p:spPr>
            <p:txBody>
              <a:bodyPr/>
              <a:lstStyle/>
              <a:p>
                <a:r>
                  <a:rPr lang="en-US">
                    <a:noFill/>
                  </a:rPr>
                  <a:t> </a:t>
                </a:r>
              </a:p>
            </p:txBody>
          </p:sp>
        </mc:Fallback>
      </mc:AlternateContent>
      <p:cxnSp>
        <p:nvCxnSpPr>
          <p:cNvPr id="158" name="Elbow Connector 157"/>
          <p:cNvCxnSpPr>
            <a:stCxn id="54" idx="4"/>
            <a:endCxn id="65" idx="6"/>
          </p:cNvCxnSpPr>
          <p:nvPr/>
        </p:nvCxnSpPr>
        <p:spPr>
          <a:xfrm rot="5400000">
            <a:off x="5525551" y="3646423"/>
            <a:ext cx="3990357" cy="143254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62" name="Straight Arrow Connector 161"/>
          <p:cNvCxnSpPr>
            <a:stCxn id="50" idx="4"/>
            <a:endCxn id="52" idx="0"/>
          </p:cNvCxnSpPr>
          <p:nvPr/>
        </p:nvCxnSpPr>
        <p:spPr>
          <a:xfrm>
            <a:off x="6378507" y="1294414"/>
            <a:ext cx="0" cy="1760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5" name="Straight Arrow Connector 164"/>
          <p:cNvCxnSpPr>
            <a:stCxn id="52" idx="4"/>
            <a:endCxn id="53" idx="0"/>
          </p:cNvCxnSpPr>
          <p:nvPr/>
        </p:nvCxnSpPr>
        <p:spPr>
          <a:xfrm flipH="1">
            <a:off x="6378175" y="2047661"/>
            <a:ext cx="332" cy="3466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8" name="Straight Arrow Connector 167"/>
          <p:cNvCxnSpPr>
            <a:stCxn id="63" idx="4"/>
            <a:endCxn id="66" idx="0"/>
          </p:cNvCxnSpPr>
          <p:nvPr/>
        </p:nvCxnSpPr>
        <p:spPr>
          <a:xfrm>
            <a:off x="6378175" y="4003747"/>
            <a:ext cx="0" cy="3657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1" name="Straight Arrow Connector 170"/>
          <p:cNvCxnSpPr>
            <a:stCxn id="66" idx="4"/>
            <a:endCxn id="64" idx="0"/>
          </p:cNvCxnSpPr>
          <p:nvPr/>
        </p:nvCxnSpPr>
        <p:spPr>
          <a:xfrm>
            <a:off x="6378175" y="4946723"/>
            <a:ext cx="0" cy="3264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4" name="Straight Arrow Connector 173"/>
          <p:cNvCxnSpPr>
            <a:stCxn id="64" idx="4"/>
            <a:endCxn id="65" idx="0"/>
          </p:cNvCxnSpPr>
          <p:nvPr/>
        </p:nvCxnSpPr>
        <p:spPr>
          <a:xfrm>
            <a:off x="6378175" y="5850424"/>
            <a:ext cx="0" cy="2188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2" name="Oval 181"/>
              <p:cNvSpPr/>
              <p:nvPr/>
            </p:nvSpPr>
            <p:spPr>
              <a:xfrm>
                <a:off x="7029032" y="4369488"/>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smtClean="0"/>
                  <a:t>3</a:t>
                </a:r>
                <a:endParaRPr lang="en-US" sz="1200" dirty="0" smtClean="0"/>
              </a:p>
              <a:p>
                <a:pPr algn="ctr"/>
                <a14:m>
                  <m:oMath xmlns:m="http://schemas.openxmlformats.org/officeDocument/2006/math">
                    <m:r>
                      <a:rPr lang="en-US" sz="1200" i="1">
                        <a:latin typeface="Cambria Math" charset="0"/>
                        <a:ea typeface="Cambria Math" charset="0"/>
                        <a:cs typeface="Cambria Math" charset="0"/>
                      </a:rPr>
                      <m:t>𝜔</m:t>
                    </m:r>
                  </m:oMath>
                </a14:m>
                <a:r>
                  <a:rPr lang="en-US" sz="1200" dirty="0"/>
                  <a:t>={r</a:t>
                </a:r>
                <a:r>
                  <a:rPr lang="en-US" sz="1200" baseline="-25000" dirty="0"/>
                  <a:t>1</a:t>
                </a:r>
                <a:r>
                  <a:rPr lang="en-US" sz="1200" dirty="0" smtClean="0"/>
                  <a:t>}</a:t>
                </a:r>
                <a:endParaRPr lang="en-US" sz="1200" baseline="-25000" dirty="0"/>
              </a:p>
            </p:txBody>
          </p:sp>
        </mc:Choice>
        <mc:Fallback xmlns="">
          <p:sp>
            <p:nvSpPr>
              <p:cNvPr id="182" name="Oval 181"/>
              <p:cNvSpPr>
                <a:spLocks noRot="1" noChangeAspect="1" noMove="1" noResize="1" noEditPoints="1" noAdjustHandles="1" noChangeArrowheads="1" noChangeShapeType="1" noTextEdit="1"/>
              </p:cNvSpPr>
              <p:nvPr/>
            </p:nvSpPr>
            <p:spPr>
              <a:xfrm>
                <a:off x="7029032" y="4369488"/>
                <a:ext cx="852566" cy="577235"/>
              </a:xfrm>
              <a:prstGeom prst="ellipse">
                <a:avLst/>
              </a:prstGeom>
              <a:blipFill rotWithShape="0">
                <a:blip r:embed="rId5"/>
                <a:stretch>
                  <a:fillRect/>
                </a:stretch>
              </a:blipFill>
            </p:spPr>
            <p:txBody>
              <a:bodyPr/>
              <a:lstStyle/>
              <a:p>
                <a:r>
                  <a:rPr lang="en-US">
                    <a:noFill/>
                  </a:rPr>
                  <a:t> </a:t>
                </a:r>
              </a:p>
            </p:txBody>
          </p:sp>
        </mc:Fallback>
      </mc:AlternateContent>
      <p:cxnSp>
        <p:nvCxnSpPr>
          <p:cNvPr id="183" name="Straight Arrow Connector 182"/>
          <p:cNvCxnSpPr>
            <a:stCxn id="182" idx="4"/>
            <a:endCxn id="64" idx="6"/>
          </p:cNvCxnSpPr>
          <p:nvPr/>
        </p:nvCxnSpPr>
        <p:spPr>
          <a:xfrm flipH="1">
            <a:off x="6804458" y="4946723"/>
            <a:ext cx="650857" cy="615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 name="Straight Arrow Connector 183"/>
          <p:cNvCxnSpPr>
            <a:stCxn id="63" idx="5"/>
            <a:endCxn id="182" idx="0"/>
          </p:cNvCxnSpPr>
          <p:nvPr/>
        </p:nvCxnSpPr>
        <p:spPr>
          <a:xfrm>
            <a:off x="6679603" y="3919213"/>
            <a:ext cx="775712" cy="4502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 name="Rounded Rectangle 28"/>
              <p:cNvSpPr/>
              <p:nvPr/>
            </p:nvSpPr>
            <p:spPr>
              <a:xfrm>
                <a:off x="455946" y="988828"/>
                <a:ext cx="4158164" cy="5603358"/>
              </a:xfrm>
              <a:prstGeom prst="roundRect">
                <a:avLst/>
              </a:prstGeom>
              <a:solidFill>
                <a:schemeClr val="bg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rPr>
                  <a:t>proc </a:t>
                </a:r>
                <a:r>
                  <a:rPr lang="en-US" dirty="0">
                    <a:solidFill>
                      <a:schemeClr val="tx1"/>
                    </a:solidFill>
                  </a:rPr>
                  <a:t>main (</a:t>
                </a:r>
                <a:r>
                  <a:rPr lang="en-US" dirty="0" err="1">
                    <a:solidFill>
                      <a:schemeClr val="tx1"/>
                    </a:solidFill>
                  </a:rPr>
                  <a:t>var</a:t>
                </a:r>
                <a:r>
                  <a:rPr lang="en-US" dirty="0">
                    <a:solidFill>
                      <a:schemeClr val="tx1"/>
                    </a:solidFill>
                  </a:rPr>
                  <a:t> n : </a:t>
                </a:r>
                <a:r>
                  <a:rPr lang="en-US" dirty="0" err="1">
                    <a:solidFill>
                      <a:schemeClr val="tx1"/>
                    </a:solidFill>
                  </a:rPr>
                  <a:t>int</a:t>
                </a:r>
                <a:r>
                  <a:rPr lang="en-US" dirty="0">
                    <a:solidFill>
                      <a:schemeClr val="tx1"/>
                    </a:solidFill>
                  </a:rPr>
                  <a:t>)</a:t>
                </a:r>
              </a:p>
              <a:p>
                <a:r>
                  <a:rPr lang="en-US" dirty="0">
                    <a:solidFill>
                      <a:schemeClr val="tx1"/>
                    </a:solidFill>
                  </a:rPr>
                  <a:t> </a:t>
                </a:r>
                <a:r>
                  <a:rPr lang="en-US" dirty="0" smtClean="0">
                    <a:solidFill>
                      <a:schemeClr val="tx1"/>
                    </a:solidFill>
                  </a:rPr>
                  <a:t> n </a:t>
                </a:r>
                <a:r>
                  <a:rPr lang="en-US" dirty="0">
                    <a:solidFill>
                      <a:schemeClr val="tx1"/>
                    </a:solidFill>
                  </a:rPr>
                  <a:t>:= </a:t>
                </a:r>
                <a:r>
                  <a:rPr lang="en-US" dirty="0" smtClean="0">
                    <a:solidFill>
                      <a:schemeClr val="tx1"/>
                    </a:solidFill>
                  </a:rPr>
                  <a:t>0;</a:t>
                </a:r>
              </a:p>
              <a:p>
                <a:r>
                  <a:rPr lang="en-US" dirty="0">
                    <a:solidFill>
                      <a:schemeClr val="tx1"/>
                    </a:solidFill>
                  </a:rPr>
                  <a:t> </a:t>
                </a:r>
                <a:r>
                  <a:rPr lang="en-US" dirty="0" smtClean="0">
                    <a:solidFill>
                      <a:schemeClr val="tx1"/>
                    </a:solidFill>
                  </a:rPr>
                  <a:t> post </a:t>
                </a:r>
                <a:r>
                  <a:rPr lang="en-US" dirty="0">
                    <a:solidFill>
                      <a:schemeClr val="tx1"/>
                    </a:solidFill>
                  </a:rPr>
                  <a:t>r</a:t>
                </a:r>
                <a:r>
                  <a:rPr lang="en-US" baseline="-25000" dirty="0">
                    <a:solidFill>
                      <a:schemeClr val="tx1"/>
                    </a:solidFill>
                  </a:rPr>
                  <a:t>1</a:t>
                </a:r>
                <a:r>
                  <a:rPr lang="en-US" dirty="0">
                    <a:solidFill>
                      <a:schemeClr val="tx1"/>
                    </a:solidFill>
                  </a:rPr>
                  <a:t> </a:t>
                </a:r>
                <a14:m>
                  <m:oMath xmlns:m="http://schemas.openxmlformats.org/officeDocument/2006/math">
                    <m:r>
                      <a:rPr lang="en-US" i="1" dirty="0">
                        <a:solidFill>
                          <a:schemeClr val="tx1"/>
                        </a:solidFill>
                        <a:latin typeface="Cambria Math" charset="0"/>
                        <a:ea typeface="Cambria Math" charset="0"/>
                        <a:cs typeface="Cambria Math" charset="0"/>
                      </a:rPr>
                      <m:t>← </m:t>
                    </m:r>
                  </m:oMath>
                </a14:m>
                <a:r>
                  <a:rPr lang="en-US" dirty="0" smtClean="0">
                    <a:solidFill>
                      <a:schemeClr val="tx1"/>
                    </a:solidFill>
                  </a:rPr>
                  <a:t>p</a:t>
                </a:r>
                <a:r>
                  <a:rPr lang="en-US" baseline="-25000" dirty="0" smtClean="0">
                    <a:solidFill>
                      <a:schemeClr val="tx1"/>
                    </a:solidFill>
                  </a:rPr>
                  <a:t>1</a:t>
                </a:r>
                <a:r>
                  <a:rPr lang="en-US" dirty="0" smtClean="0">
                    <a:solidFill>
                      <a:schemeClr val="tx1"/>
                    </a:solidFill>
                  </a:rPr>
                  <a:t> </a:t>
                </a:r>
                <a:r>
                  <a:rPr lang="en-US" dirty="0">
                    <a:solidFill>
                      <a:schemeClr val="tx1"/>
                    </a:solidFill>
                  </a:rPr>
                  <a:t>n </a:t>
                </a:r>
                <a:r>
                  <a:rPr lang="en-US" dirty="0" err="1">
                    <a:solidFill>
                      <a:schemeClr val="tx1"/>
                    </a:solidFill>
                  </a:rPr>
                  <a:t>ε</a:t>
                </a:r>
                <a:r>
                  <a:rPr lang="en-US" dirty="0">
                    <a:solidFill>
                      <a:schemeClr val="tx1"/>
                    </a:solidFill>
                  </a:rPr>
                  <a:t> {r</a:t>
                </a:r>
                <a:r>
                  <a:rPr lang="en-US" baseline="-25000" dirty="0">
                    <a:solidFill>
                      <a:schemeClr val="tx1"/>
                    </a:solidFill>
                  </a:rPr>
                  <a:t>1</a:t>
                </a:r>
                <a:r>
                  <a:rPr lang="en-US" dirty="0">
                    <a:solidFill>
                      <a:schemeClr val="tx1"/>
                    </a:solidFill>
                  </a:rPr>
                  <a:t>} {r</a:t>
                </a:r>
                <a:r>
                  <a:rPr lang="en-US" baseline="-25000" dirty="0">
                    <a:solidFill>
                      <a:schemeClr val="tx1"/>
                    </a:solidFill>
                  </a:rPr>
                  <a:t>1</a:t>
                </a:r>
                <a:r>
                  <a:rPr lang="en-US" dirty="0">
                    <a:solidFill>
                      <a:schemeClr val="tx1"/>
                    </a:solidFill>
                  </a:rPr>
                  <a:t>} </a:t>
                </a:r>
                <a:r>
                  <a:rPr lang="en-US" dirty="0" err="1">
                    <a:solidFill>
                      <a:schemeClr val="tx1"/>
                    </a:solidFill>
                  </a:rPr>
                  <a:t>λv.n</a:t>
                </a:r>
                <a:r>
                  <a:rPr lang="en-US" dirty="0">
                    <a:solidFill>
                      <a:schemeClr val="tx1"/>
                    </a:solidFill>
                  </a:rPr>
                  <a:t>:=v</a:t>
                </a:r>
                <a:r>
                  <a:rPr lang="en-US" dirty="0" smtClean="0">
                    <a:solidFill>
                      <a:schemeClr val="tx1"/>
                    </a:solidFill>
                  </a:rPr>
                  <a:t>;</a:t>
                </a:r>
              </a:p>
              <a:p>
                <a:r>
                  <a:rPr lang="en-US" dirty="0" smtClean="0">
                    <a:solidFill>
                      <a:schemeClr val="tx1"/>
                    </a:solidFill>
                  </a:rPr>
                  <a:t>  post </a:t>
                </a:r>
                <a:r>
                  <a:rPr lang="en-US" dirty="0">
                    <a:solidFill>
                      <a:schemeClr val="tx1"/>
                    </a:solidFill>
                  </a:rPr>
                  <a:t>r</a:t>
                </a:r>
                <a:r>
                  <a:rPr lang="en-US" baseline="-25000" dirty="0">
                    <a:solidFill>
                      <a:schemeClr val="tx1"/>
                    </a:solidFill>
                  </a:rPr>
                  <a:t>1</a:t>
                </a:r>
                <a:r>
                  <a:rPr lang="en-US" dirty="0">
                    <a:solidFill>
                      <a:schemeClr val="tx1"/>
                    </a:solidFill>
                  </a:rPr>
                  <a:t> </a:t>
                </a:r>
                <a14:m>
                  <m:oMath xmlns:m="http://schemas.openxmlformats.org/officeDocument/2006/math">
                    <m:r>
                      <a:rPr lang="en-US" i="1" dirty="0">
                        <a:solidFill>
                          <a:schemeClr val="tx1"/>
                        </a:solidFill>
                        <a:latin typeface="Cambria Math" charset="0"/>
                        <a:ea typeface="Cambria Math" charset="0"/>
                        <a:cs typeface="Cambria Math" charset="0"/>
                      </a:rPr>
                      <m:t>← </m:t>
                    </m:r>
                  </m:oMath>
                </a14:m>
                <a:r>
                  <a:rPr lang="en-US" dirty="0" smtClean="0">
                    <a:solidFill>
                      <a:schemeClr val="tx1"/>
                    </a:solidFill>
                  </a:rPr>
                  <a:t>p</a:t>
                </a:r>
                <a:r>
                  <a:rPr lang="en-US" baseline="-25000" dirty="0" smtClean="0">
                    <a:solidFill>
                      <a:schemeClr val="tx1"/>
                    </a:solidFill>
                  </a:rPr>
                  <a:t>2</a:t>
                </a:r>
                <a:r>
                  <a:rPr lang="en-US" dirty="0" smtClean="0">
                    <a:solidFill>
                      <a:schemeClr val="tx1"/>
                    </a:solidFill>
                  </a:rPr>
                  <a:t> </a:t>
                </a:r>
                <a:r>
                  <a:rPr lang="en-US" dirty="0">
                    <a:solidFill>
                      <a:schemeClr val="tx1"/>
                    </a:solidFill>
                  </a:rPr>
                  <a:t>n </a:t>
                </a:r>
                <a:r>
                  <a:rPr lang="en-US" dirty="0" err="1">
                    <a:solidFill>
                      <a:schemeClr val="tx1"/>
                    </a:solidFill>
                  </a:rPr>
                  <a:t>ε</a:t>
                </a:r>
                <a:r>
                  <a:rPr lang="en-US" dirty="0">
                    <a:solidFill>
                      <a:schemeClr val="tx1"/>
                    </a:solidFill>
                  </a:rPr>
                  <a:t> </a:t>
                </a:r>
                <a:r>
                  <a:rPr lang="en-US" dirty="0" smtClean="0">
                    <a:solidFill>
                      <a:schemeClr val="tx1"/>
                    </a:solidFill>
                  </a:rPr>
                  <a:t>{r</a:t>
                </a:r>
                <a:r>
                  <a:rPr lang="en-US" baseline="-25000" dirty="0" smtClean="0">
                    <a:solidFill>
                      <a:schemeClr val="tx1"/>
                    </a:solidFill>
                  </a:rPr>
                  <a:t>1</a:t>
                </a:r>
                <a:r>
                  <a:rPr lang="en-US" dirty="0">
                    <a:solidFill>
                      <a:schemeClr val="tx1"/>
                    </a:solidFill>
                  </a:rPr>
                  <a:t>}</a:t>
                </a:r>
                <a:r>
                  <a:rPr lang="en-US" dirty="0" smtClean="0">
                    <a:solidFill>
                      <a:schemeClr val="tx1"/>
                    </a:solidFill>
                  </a:rPr>
                  <a:t> </a:t>
                </a:r>
                <a:r>
                  <a:rPr lang="en-US" dirty="0">
                    <a:solidFill>
                      <a:schemeClr val="tx1"/>
                    </a:solidFill>
                  </a:rPr>
                  <a:t>{</a:t>
                </a:r>
                <a:r>
                  <a:rPr lang="en-US" dirty="0" smtClean="0">
                    <a:solidFill>
                      <a:schemeClr val="tx1"/>
                    </a:solidFill>
                  </a:rPr>
                  <a:t>r</a:t>
                </a:r>
                <a:r>
                  <a:rPr lang="en-US" baseline="-25000" dirty="0" smtClean="0">
                    <a:solidFill>
                      <a:schemeClr val="tx1"/>
                    </a:solidFill>
                  </a:rPr>
                  <a:t>1</a:t>
                </a:r>
                <a:r>
                  <a:rPr lang="en-US" dirty="0" smtClean="0">
                    <a:solidFill>
                      <a:schemeClr val="tx1"/>
                    </a:solidFill>
                  </a:rPr>
                  <a:t>}</a:t>
                </a:r>
                <a:r>
                  <a:rPr lang="en-US" dirty="0">
                    <a:solidFill>
                      <a:schemeClr val="tx1"/>
                    </a:solidFill>
                  </a:rPr>
                  <a:t> </a:t>
                </a:r>
                <a:r>
                  <a:rPr lang="en-US" dirty="0" err="1" smtClean="0">
                    <a:solidFill>
                      <a:schemeClr val="tx1"/>
                    </a:solidFill>
                  </a:rPr>
                  <a:t>λv.n</a:t>
                </a:r>
                <a:r>
                  <a:rPr lang="en-US" dirty="0">
                    <a:solidFill>
                      <a:schemeClr val="tx1"/>
                    </a:solidFill>
                  </a:rPr>
                  <a:t>:</a:t>
                </a:r>
                <a:r>
                  <a:rPr lang="en-US" dirty="0" smtClean="0">
                    <a:solidFill>
                      <a:schemeClr val="tx1"/>
                    </a:solidFill>
                  </a:rPr>
                  <a:t>=v</a:t>
                </a:r>
                <a:r>
                  <a:rPr lang="en-US" dirty="0">
                    <a:solidFill>
                      <a:schemeClr val="tx1"/>
                    </a:solidFill>
                  </a:rPr>
                  <a:t>; </a:t>
                </a:r>
              </a:p>
              <a:p>
                <a:r>
                  <a:rPr lang="en-US" dirty="0">
                    <a:solidFill>
                      <a:schemeClr val="tx1"/>
                    </a:solidFill>
                  </a:rPr>
                  <a:t> </a:t>
                </a:r>
                <a:r>
                  <a:rPr lang="en-US" dirty="0" smtClean="0">
                    <a:solidFill>
                      <a:schemeClr val="tx1"/>
                    </a:solidFill>
                  </a:rPr>
                  <a:t> </a:t>
                </a:r>
                <a:r>
                  <a:rPr lang="en-US" dirty="0" err="1" smtClean="0">
                    <a:solidFill>
                      <a:schemeClr val="tx1"/>
                    </a:solidFill>
                  </a:rPr>
                  <a:t>ewait</a:t>
                </a:r>
                <a:r>
                  <a:rPr lang="en-US" dirty="0" smtClean="0">
                    <a:solidFill>
                      <a:schemeClr val="tx1"/>
                    </a:solidFill>
                  </a:rPr>
                  <a:t> </a:t>
                </a:r>
                <a:r>
                  <a:rPr lang="en-US" dirty="0">
                    <a:solidFill>
                      <a:schemeClr val="tx1"/>
                    </a:solidFill>
                  </a:rPr>
                  <a:t>r</a:t>
                </a:r>
                <a:r>
                  <a:rPr lang="en-US" baseline="-25000" dirty="0">
                    <a:solidFill>
                      <a:schemeClr val="tx1"/>
                    </a:solidFill>
                  </a:rPr>
                  <a:t>1</a:t>
                </a:r>
                <a:endParaRPr lang="en-US" dirty="0" smtClean="0">
                  <a:solidFill>
                    <a:schemeClr val="tx1"/>
                  </a:solidFill>
                </a:endParaRPr>
              </a:p>
              <a:p>
                <a:r>
                  <a:rPr lang="en-US" dirty="0" smtClean="0">
                    <a:solidFill>
                      <a:schemeClr val="tx1"/>
                    </a:solidFill>
                  </a:rPr>
                  <a:t>  if(n == 2) then</a:t>
                </a:r>
              </a:p>
              <a:p>
                <a:r>
                  <a:rPr lang="en-US" dirty="0" smtClean="0">
                    <a:solidFill>
                      <a:schemeClr val="tx1"/>
                    </a:solidFill>
                  </a:rPr>
                  <a:t>       post </a:t>
                </a:r>
                <a:r>
                  <a:rPr lang="en-US" dirty="0">
                    <a:solidFill>
                      <a:schemeClr val="tx1"/>
                    </a:solidFill>
                  </a:rPr>
                  <a:t>r</a:t>
                </a:r>
                <a:r>
                  <a:rPr lang="en-US" baseline="-25000" dirty="0">
                    <a:solidFill>
                      <a:schemeClr val="tx1"/>
                    </a:solidFill>
                  </a:rPr>
                  <a:t>1</a:t>
                </a:r>
                <a:r>
                  <a:rPr lang="en-US" dirty="0">
                    <a:solidFill>
                      <a:schemeClr val="tx1"/>
                    </a:solidFill>
                  </a:rPr>
                  <a:t> </a:t>
                </a:r>
                <a14:m>
                  <m:oMath xmlns:m="http://schemas.openxmlformats.org/officeDocument/2006/math">
                    <m:r>
                      <a:rPr lang="en-US" i="1" dirty="0">
                        <a:solidFill>
                          <a:schemeClr val="tx1"/>
                        </a:solidFill>
                        <a:latin typeface="Cambria Math" charset="0"/>
                        <a:ea typeface="Cambria Math" charset="0"/>
                        <a:cs typeface="Cambria Math" charset="0"/>
                      </a:rPr>
                      <m:t>← </m:t>
                    </m:r>
                  </m:oMath>
                </a14:m>
                <a:r>
                  <a:rPr lang="en-US" dirty="0" smtClean="0">
                    <a:solidFill>
                      <a:schemeClr val="tx1"/>
                    </a:solidFill>
                  </a:rPr>
                  <a:t>p</a:t>
                </a:r>
                <a:r>
                  <a:rPr lang="en-US" baseline="-25000" dirty="0">
                    <a:solidFill>
                      <a:schemeClr val="tx1"/>
                    </a:solidFill>
                  </a:rPr>
                  <a:t>3</a:t>
                </a:r>
                <a:r>
                  <a:rPr lang="en-US" dirty="0" smtClean="0">
                    <a:solidFill>
                      <a:schemeClr val="tx1"/>
                    </a:solidFill>
                  </a:rPr>
                  <a:t> </a:t>
                </a:r>
                <a:r>
                  <a:rPr lang="en-US" dirty="0">
                    <a:solidFill>
                      <a:schemeClr val="tx1"/>
                    </a:solidFill>
                  </a:rPr>
                  <a:t>n </a:t>
                </a:r>
                <a:r>
                  <a:rPr lang="en-US" dirty="0" err="1">
                    <a:solidFill>
                      <a:schemeClr val="tx1"/>
                    </a:solidFill>
                  </a:rPr>
                  <a:t>ε</a:t>
                </a:r>
                <a:r>
                  <a:rPr lang="en-US" dirty="0">
                    <a:solidFill>
                      <a:schemeClr val="tx1"/>
                    </a:solidFill>
                  </a:rPr>
                  <a:t> {r</a:t>
                </a:r>
                <a:r>
                  <a:rPr lang="en-US" baseline="-25000" dirty="0">
                    <a:solidFill>
                      <a:schemeClr val="tx1"/>
                    </a:solidFill>
                  </a:rPr>
                  <a:t>1</a:t>
                </a:r>
                <a:r>
                  <a:rPr lang="en-US" dirty="0">
                    <a:solidFill>
                      <a:schemeClr val="tx1"/>
                    </a:solidFill>
                  </a:rPr>
                  <a:t>} {r</a:t>
                </a:r>
                <a:r>
                  <a:rPr lang="en-US" baseline="-25000" dirty="0">
                    <a:solidFill>
                      <a:schemeClr val="tx1"/>
                    </a:solidFill>
                  </a:rPr>
                  <a:t>1</a:t>
                </a:r>
                <a:r>
                  <a:rPr lang="en-US" dirty="0">
                    <a:solidFill>
                      <a:schemeClr val="tx1"/>
                    </a:solidFill>
                  </a:rPr>
                  <a:t>} </a:t>
                </a:r>
                <a:r>
                  <a:rPr lang="en-US" dirty="0" err="1" smtClean="0">
                    <a:solidFill>
                      <a:schemeClr val="tx1"/>
                    </a:solidFill>
                  </a:rPr>
                  <a:t>λv.n</a:t>
                </a:r>
                <a:r>
                  <a:rPr lang="en-US" dirty="0" smtClean="0">
                    <a:solidFill>
                      <a:schemeClr val="tx1"/>
                    </a:solidFill>
                  </a:rPr>
                  <a:t>:=v;</a:t>
                </a:r>
                <a:endParaRPr lang="en-US" dirty="0">
                  <a:solidFill>
                    <a:schemeClr val="tx1"/>
                  </a:solidFill>
                </a:endParaRPr>
              </a:p>
              <a:p>
                <a:r>
                  <a:rPr lang="en-US" dirty="0">
                    <a:solidFill>
                      <a:schemeClr val="tx1"/>
                    </a:solidFill>
                  </a:rPr>
                  <a:t> </a:t>
                </a:r>
                <a:r>
                  <a:rPr lang="en-US" dirty="0" smtClean="0">
                    <a:solidFill>
                      <a:schemeClr val="tx1"/>
                    </a:solidFill>
                  </a:rPr>
                  <a:t>      l(r</a:t>
                </a:r>
                <a:r>
                  <a:rPr lang="en-US" baseline="-25000" dirty="0" smtClean="0">
                    <a:solidFill>
                      <a:schemeClr val="tx1"/>
                    </a:solidFill>
                  </a:rPr>
                  <a:t>1</a:t>
                </a:r>
                <a:r>
                  <a:rPr lang="en-US" dirty="0" smtClean="0">
                    <a:solidFill>
                      <a:schemeClr val="tx1"/>
                    </a:solidFill>
                  </a:rPr>
                  <a:t>) := 1</a:t>
                </a:r>
              </a:p>
              <a:p>
                <a:r>
                  <a:rPr lang="en-US" dirty="0" smtClean="0">
                    <a:solidFill>
                      <a:schemeClr val="tx1"/>
                    </a:solidFill>
                  </a:rPr>
                  <a:t>  await </a:t>
                </a:r>
                <a:r>
                  <a:rPr lang="en-US" dirty="0">
                    <a:solidFill>
                      <a:schemeClr val="tx1"/>
                    </a:solidFill>
                  </a:rPr>
                  <a:t>r</a:t>
                </a:r>
                <a:r>
                  <a:rPr lang="en-US" baseline="-25000" dirty="0">
                    <a:solidFill>
                      <a:schemeClr val="tx1"/>
                    </a:solidFill>
                  </a:rPr>
                  <a:t>1</a:t>
                </a:r>
                <a:r>
                  <a:rPr lang="en-US" dirty="0" smtClean="0">
                    <a:solidFill>
                      <a:schemeClr val="tx1"/>
                    </a:solidFill>
                  </a:rPr>
                  <a:t>; </a:t>
                </a:r>
              </a:p>
              <a:p>
                <a:r>
                  <a:rPr lang="en-US" dirty="0">
                    <a:solidFill>
                      <a:schemeClr val="tx1"/>
                    </a:solidFill>
                  </a:rPr>
                  <a:t> </a:t>
                </a:r>
                <a:r>
                  <a:rPr lang="en-US" dirty="0" smtClean="0">
                    <a:solidFill>
                      <a:schemeClr val="tx1"/>
                    </a:solidFill>
                  </a:rPr>
                  <a:t> return 0</a:t>
                </a:r>
              </a:p>
              <a:p>
                <a:endParaRPr lang="en-US" dirty="0">
                  <a:solidFill>
                    <a:schemeClr val="tx1"/>
                  </a:solidFill>
                </a:endParaRPr>
              </a:p>
              <a:p>
                <a:r>
                  <a:rPr lang="en-US" dirty="0" err="1">
                    <a:solidFill>
                      <a:schemeClr val="tx1"/>
                    </a:solidFill>
                  </a:rPr>
                  <a:t>proc</a:t>
                </a:r>
                <a:r>
                  <a:rPr lang="en-US" dirty="0">
                    <a:solidFill>
                      <a:schemeClr val="tx1"/>
                    </a:solidFill>
                  </a:rPr>
                  <a:t> p</a:t>
                </a:r>
                <a:r>
                  <a:rPr lang="en-US" baseline="-25000" dirty="0">
                    <a:solidFill>
                      <a:schemeClr val="tx1"/>
                    </a:solidFill>
                  </a:rPr>
                  <a:t>1</a:t>
                </a:r>
                <a:r>
                  <a:rPr lang="en-US" dirty="0">
                    <a:solidFill>
                      <a:schemeClr val="tx1"/>
                    </a:solidFill>
                  </a:rPr>
                  <a:t> (</a:t>
                </a:r>
                <a:r>
                  <a:rPr lang="en-US" dirty="0" err="1">
                    <a:solidFill>
                      <a:schemeClr val="tx1"/>
                    </a:solidFill>
                  </a:rPr>
                  <a:t>var</a:t>
                </a:r>
                <a:r>
                  <a:rPr lang="en-US" dirty="0">
                    <a:solidFill>
                      <a:schemeClr val="tx1"/>
                    </a:solidFill>
                  </a:rPr>
                  <a:t> n : </a:t>
                </a:r>
                <a:r>
                  <a:rPr lang="en-US" dirty="0" err="1">
                    <a:solidFill>
                      <a:schemeClr val="tx1"/>
                    </a:solidFill>
                  </a:rPr>
                  <a:t>int</a:t>
                </a:r>
                <a:r>
                  <a:rPr lang="en-US" dirty="0">
                    <a:solidFill>
                      <a:schemeClr val="tx1"/>
                    </a:solidFill>
                  </a:rPr>
                  <a:t>) </a:t>
                </a:r>
                <a:endParaRPr lang="en-US" dirty="0" smtClean="0">
                  <a:solidFill>
                    <a:schemeClr val="tx1"/>
                  </a:solidFill>
                </a:endParaRPr>
              </a:p>
              <a:p>
                <a:r>
                  <a:rPr lang="en-US" dirty="0">
                    <a:solidFill>
                      <a:schemeClr val="tx1"/>
                    </a:solidFill>
                  </a:rPr>
                  <a:t> </a:t>
                </a:r>
                <a:r>
                  <a:rPr lang="en-US" dirty="0" smtClean="0">
                    <a:solidFill>
                      <a:schemeClr val="tx1"/>
                    </a:solidFill>
                  </a:rPr>
                  <a:t>   return 1</a:t>
                </a:r>
              </a:p>
              <a:p>
                <a:endParaRPr lang="en-US" dirty="0">
                  <a:solidFill>
                    <a:schemeClr val="tx1"/>
                  </a:solidFill>
                </a:endParaRPr>
              </a:p>
              <a:p>
                <a:r>
                  <a:rPr lang="en-US" dirty="0" err="1">
                    <a:solidFill>
                      <a:schemeClr val="tx1"/>
                    </a:solidFill>
                  </a:rPr>
                  <a:t>proc</a:t>
                </a:r>
                <a:r>
                  <a:rPr lang="en-US" dirty="0">
                    <a:solidFill>
                      <a:schemeClr val="tx1"/>
                    </a:solidFill>
                  </a:rPr>
                  <a:t> p</a:t>
                </a:r>
                <a:r>
                  <a:rPr lang="en-US" baseline="-25000" dirty="0">
                    <a:solidFill>
                      <a:schemeClr val="tx1"/>
                    </a:solidFill>
                  </a:rPr>
                  <a:t>2</a:t>
                </a:r>
                <a:r>
                  <a:rPr lang="en-US" dirty="0">
                    <a:solidFill>
                      <a:schemeClr val="tx1"/>
                    </a:solidFill>
                  </a:rPr>
                  <a:t> (</a:t>
                </a:r>
                <a:r>
                  <a:rPr lang="en-US" dirty="0" err="1">
                    <a:solidFill>
                      <a:schemeClr val="tx1"/>
                    </a:solidFill>
                  </a:rPr>
                  <a:t>var</a:t>
                </a:r>
                <a:r>
                  <a:rPr lang="en-US" dirty="0">
                    <a:solidFill>
                      <a:schemeClr val="tx1"/>
                    </a:solidFill>
                  </a:rPr>
                  <a:t> n : </a:t>
                </a:r>
                <a:r>
                  <a:rPr lang="en-US" dirty="0" err="1">
                    <a:solidFill>
                      <a:schemeClr val="tx1"/>
                    </a:solidFill>
                  </a:rPr>
                  <a:t>int</a:t>
                </a:r>
                <a:r>
                  <a:rPr lang="en-US" dirty="0">
                    <a:solidFill>
                      <a:schemeClr val="tx1"/>
                    </a:solidFill>
                  </a:rPr>
                  <a:t>) </a:t>
                </a:r>
                <a:r>
                  <a:rPr lang="en-US" dirty="0" smtClean="0">
                    <a:solidFill>
                      <a:schemeClr val="tx1"/>
                    </a:solidFill>
                  </a:rPr>
                  <a:t> </a:t>
                </a:r>
                <a:endParaRPr lang="en-US" dirty="0">
                  <a:solidFill>
                    <a:schemeClr val="tx1"/>
                  </a:solidFill>
                </a:endParaRPr>
              </a:p>
              <a:p>
                <a:r>
                  <a:rPr lang="en-US" dirty="0" smtClean="0">
                    <a:solidFill>
                      <a:schemeClr val="tx1"/>
                    </a:solidFill>
                  </a:rPr>
                  <a:t>    return 2</a:t>
                </a:r>
              </a:p>
              <a:p>
                <a:endParaRPr lang="en-US" dirty="0" smtClean="0">
                  <a:solidFill>
                    <a:schemeClr val="tx1"/>
                  </a:solidFill>
                </a:endParaRPr>
              </a:p>
              <a:p>
                <a:r>
                  <a:rPr lang="en-US" dirty="0">
                    <a:solidFill>
                      <a:schemeClr val="tx1"/>
                    </a:solidFill>
                  </a:rPr>
                  <a:t>proc </a:t>
                </a:r>
                <a:r>
                  <a:rPr lang="en-US" dirty="0" smtClean="0">
                    <a:solidFill>
                      <a:schemeClr val="tx1"/>
                    </a:solidFill>
                  </a:rPr>
                  <a:t>p</a:t>
                </a:r>
                <a:r>
                  <a:rPr lang="en-US" baseline="-25000" dirty="0">
                    <a:solidFill>
                      <a:schemeClr val="tx1"/>
                    </a:solidFill>
                  </a:rPr>
                  <a:t>3</a:t>
                </a:r>
                <a:r>
                  <a:rPr lang="en-US" dirty="0" smtClean="0">
                    <a:solidFill>
                      <a:schemeClr val="tx1"/>
                    </a:solidFill>
                  </a:rPr>
                  <a:t> </a:t>
                </a:r>
                <a:r>
                  <a:rPr lang="en-US" dirty="0">
                    <a:solidFill>
                      <a:schemeClr val="tx1"/>
                    </a:solidFill>
                  </a:rPr>
                  <a:t>(</a:t>
                </a:r>
                <a:r>
                  <a:rPr lang="en-US" dirty="0" err="1">
                    <a:solidFill>
                      <a:schemeClr val="tx1"/>
                    </a:solidFill>
                  </a:rPr>
                  <a:t>var</a:t>
                </a:r>
                <a:r>
                  <a:rPr lang="en-US" dirty="0">
                    <a:solidFill>
                      <a:schemeClr val="tx1"/>
                    </a:solidFill>
                  </a:rPr>
                  <a:t> n : </a:t>
                </a:r>
                <a:r>
                  <a:rPr lang="en-US" dirty="0" err="1">
                    <a:solidFill>
                      <a:schemeClr val="tx1"/>
                    </a:solidFill>
                  </a:rPr>
                  <a:t>int</a:t>
                </a:r>
                <a:r>
                  <a:rPr lang="en-US" dirty="0">
                    <a:solidFill>
                      <a:schemeClr val="tx1"/>
                    </a:solidFill>
                  </a:rPr>
                  <a:t>)  </a:t>
                </a:r>
              </a:p>
              <a:p>
                <a:r>
                  <a:rPr lang="en-US" dirty="0">
                    <a:solidFill>
                      <a:schemeClr val="tx1"/>
                    </a:solidFill>
                  </a:rPr>
                  <a:t>    </a:t>
                </a:r>
                <a:r>
                  <a:rPr lang="en-US" dirty="0" smtClean="0">
                    <a:solidFill>
                      <a:schemeClr val="tx1"/>
                    </a:solidFill>
                  </a:rPr>
                  <a:t>l(r</a:t>
                </a:r>
                <a:r>
                  <a:rPr lang="en-US" baseline="-25000" dirty="0" smtClean="0">
                    <a:solidFill>
                      <a:schemeClr val="tx1"/>
                    </a:solidFill>
                  </a:rPr>
                  <a:t>1</a:t>
                </a:r>
                <a:r>
                  <a:rPr lang="en-US" dirty="0" smtClean="0">
                    <a:solidFill>
                      <a:schemeClr val="tx1"/>
                    </a:solidFill>
                  </a:rPr>
                  <a:t>) := 2;</a:t>
                </a:r>
              </a:p>
              <a:p>
                <a:r>
                  <a:rPr lang="en-US" dirty="0">
                    <a:solidFill>
                      <a:schemeClr val="tx1"/>
                    </a:solidFill>
                  </a:rPr>
                  <a:t> </a:t>
                </a:r>
                <a:r>
                  <a:rPr lang="en-US" dirty="0" smtClean="0">
                    <a:solidFill>
                      <a:schemeClr val="tx1"/>
                    </a:solidFill>
                  </a:rPr>
                  <a:t>   return 3</a:t>
                </a:r>
                <a:endParaRPr lang="en-US" dirty="0">
                  <a:solidFill>
                    <a:schemeClr val="tx1"/>
                  </a:solidFill>
                </a:endParaRPr>
              </a:p>
            </p:txBody>
          </p:sp>
        </mc:Choice>
        <mc:Fallback xmlns="">
          <p:sp>
            <p:nvSpPr>
              <p:cNvPr id="29" name="Rounded Rectangle 28"/>
              <p:cNvSpPr>
                <a:spLocks noRot="1" noChangeAspect="1" noMove="1" noResize="1" noEditPoints="1" noAdjustHandles="1" noChangeArrowheads="1" noChangeShapeType="1" noTextEdit="1"/>
              </p:cNvSpPr>
              <p:nvPr/>
            </p:nvSpPr>
            <p:spPr>
              <a:xfrm>
                <a:off x="455946" y="988828"/>
                <a:ext cx="4158164" cy="5603358"/>
              </a:xfrm>
              <a:prstGeom prst="roundRect">
                <a:avLst/>
              </a:prstGeom>
              <a:blipFill rotWithShape="0">
                <a:blip r:embed="rId6"/>
                <a:stretch>
                  <a:fillRect/>
                </a:stretch>
              </a:blipFill>
              <a:ln>
                <a:solidFill>
                  <a:schemeClr val="tx1"/>
                </a:solidFill>
              </a:ln>
            </p:spPr>
            <p:txBody>
              <a:bodyPr/>
              <a:lstStyle/>
              <a:p>
                <a:r>
                  <a:rPr lang="en-US">
                    <a:noFill/>
                  </a:rPr>
                  <a:t> </a:t>
                </a:r>
              </a:p>
            </p:txBody>
          </p:sp>
        </mc:Fallback>
      </mc:AlternateContent>
      <p:sp>
        <p:nvSpPr>
          <p:cNvPr id="3" name="Rounded Rectangle 2"/>
          <p:cNvSpPr/>
          <p:nvPr/>
        </p:nvSpPr>
        <p:spPr>
          <a:xfrm>
            <a:off x="842963" y="5143500"/>
            <a:ext cx="1042987" cy="418307"/>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ounded Rectangle 4"/>
          <p:cNvSpPr/>
          <p:nvPr/>
        </p:nvSpPr>
        <p:spPr>
          <a:xfrm>
            <a:off x="1042988" y="2971518"/>
            <a:ext cx="1157287" cy="343182"/>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Rounded Rectangle 30"/>
          <p:cNvSpPr/>
          <p:nvPr/>
        </p:nvSpPr>
        <p:spPr>
          <a:xfrm>
            <a:off x="842963" y="5959839"/>
            <a:ext cx="1157287" cy="343182"/>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ounded Rectangle 6"/>
          <p:cNvSpPr/>
          <p:nvPr/>
        </p:nvSpPr>
        <p:spPr>
          <a:xfrm>
            <a:off x="742950" y="2409656"/>
            <a:ext cx="1728788" cy="376407"/>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401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5"/>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P spid="5" grpId="1" animBg="1"/>
      <p:bldP spid="31" grpId="0" animBg="1"/>
      <p:bldP spid="31" grpId="1" animBg="1"/>
      <p:bldP spid="7" grpId="0" animBg="1"/>
      <p:bldP spid="7"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1049"/>
          </a:xfrm>
        </p:spPr>
        <p:txBody>
          <a:bodyPr/>
          <a:lstStyle/>
          <a:p>
            <a:r>
              <a:rPr lang="en-US" dirty="0" smtClean="0"/>
              <a:t>Example</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37</a:t>
            </a:fld>
            <a:endParaRPr lang="en-US" dirty="0"/>
          </a:p>
        </p:txBody>
      </p:sp>
      <p:sp>
        <p:nvSpPr>
          <p:cNvPr id="50" name="Oval 49"/>
          <p:cNvSpPr/>
          <p:nvPr/>
        </p:nvSpPr>
        <p:spPr>
          <a:xfrm>
            <a:off x="5952224" y="717179"/>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smtClean="0"/>
              <a:t>0</a:t>
            </a:r>
            <a:endParaRPr lang="en-US" sz="1200" baseline="-25000" dirty="0"/>
          </a:p>
        </p:txBody>
      </p:sp>
      <p:sp>
        <p:nvSpPr>
          <p:cNvPr id="52" name="Oval 51"/>
          <p:cNvSpPr/>
          <p:nvPr/>
        </p:nvSpPr>
        <p:spPr>
          <a:xfrm>
            <a:off x="5952224" y="1470426"/>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n</a:t>
            </a:r>
            <a:r>
              <a:rPr lang="en-US" sz="1200" baseline="-25000" dirty="0" smtClean="0"/>
              <a:t>0</a:t>
            </a:r>
            <a:r>
              <a:rPr lang="en-US" sz="1200" dirty="0" smtClean="0"/>
              <a:t>’</a:t>
            </a:r>
            <a:endParaRPr lang="en-US" sz="1200" dirty="0"/>
          </a:p>
        </p:txBody>
      </p:sp>
      <p:sp>
        <p:nvSpPr>
          <p:cNvPr id="53" name="Oval 52"/>
          <p:cNvSpPr/>
          <p:nvPr/>
        </p:nvSpPr>
        <p:spPr>
          <a:xfrm>
            <a:off x="5951892" y="2394283"/>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n</a:t>
            </a:r>
            <a:r>
              <a:rPr lang="en-US" sz="1200" baseline="-25000" dirty="0" smtClean="0"/>
              <a:t>0</a:t>
            </a:r>
            <a:r>
              <a:rPr lang="en-US" sz="1200" dirty="0" smtClean="0"/>
              <a:t>’’</a:t>
            </a:r>
          </a:p>
        </p:txBody>
      </p:sp>
      <p:sp>
        <p:nvSpPr>
          <p:cNvPr id="54" name="Oval 53"/>
          <p:cNvSpPr/>
          <p:nvPr/>
        </p:nvSpPr>
        <p:spPr>
          <a:xfrm>
            <a:off x="7810717" y="1790281"/>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smtClean="0"/>
              <a:t>1</a:t>
            </a:r>
            <a:endParaRPr lang="en-US" sz="1200" baseline="-25000" dirty="0"/>
          </a:p>
        </p:txBody>
      </p:sp>
      <p:sp>
        <p:nvSpPr>
          <p:cNvPr id="55" name="Oval 54"/>
          <p:cNvSpPr/>
          <p:nvPr/>
        </p:nvSpPr>
        <p:spPr>
          <a:xfrm>
            <a:off x="4848950" y="2409656"/>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smtClean="0"/>
              <a:t>2</a:t>
            </a:r>
            <a:endParaRPr lang="en-US" sz="1200" dirty="0" smtClean="0"/>
          </a:p>
        </p:txBody>
      </p:sp>
      <p:cxnSp>
        <p:nvCxnSpPr>
          <p:cNvPr id="58" name="Straight Arrow Connector 57"/>
          <p:cNvCxnSpPr>
            <a:stCxn id="53" idx="4"/>
            <a:endCxn id="63" idx="0"/>
          </p:cNvCxnSpPr>
          <p:nvPr/>
        </p:nvCxnSpPr>
        <p:spPr>
          <a:xfrm>
            <a:off x="6378175" y="2971518"/>
            <a:ext cx="0" cy="454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50" idx="5"/>
            <a:endCxn id="54" idx="1"/>
          </p:cNvCxnSpPr>
          <p:nvPr/>
        </p:nvCxnSpPr>
        <p:spPr>
          <a:xfrm>
            <a:off x="6679935" y="1209880"/>
            <a:ext cx="1255637" cy="6649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52" idx="2"/>
            <a:endCxn id="55" idx="0"/>
          </p:cNvCxnSpPr>
          <p:nvPr/>
        </p:nvCxnSpPr>
        <p:spPr>
          <a:xfrm flipH="1">
            <a:off x="5275233" y="1759044"/>
            <a:ext cx="676991" cy="6506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55" idx="4"/>
            <a:endCxn id="63" idx="2"/>
          </p:cNvCxnSpPr>
          <p:nvPr/>
        </p:nvCxnSpPr>
        <p:spPr>
          <a:xfrm>
            <a:off x="5275233" y="2986891"/>
            <a:ext cx="676659" cy="7282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Oval 62"/>
          <p:cNvSpPr/>
          <p:nvPr/>
        </p:nvSpPr>
        <p:spPr>
          <a:xfrm>
            <a:off x="5951892" y="3426512"/>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r</a:t>
            </a:r>
            <a:r>
              <a:rPr lang="en-US" sz="1200" baseline="-25000" dirty="0" smtClean="0"/>
              <a:t>1</a:t>
            </a:r>
            <a:endParaRPr lang="en-US" sz="1200" dirty="0" smtClean="0"/>
          </a:p>
        </p:txBody>
      </p:sp>
      <p:sp>
        <p:nvSpPr>
          <p:cNvPr id="64" name="Oval 63"/>
          <p:cNvSpPr/>
          <p:nvPr/>
        </p:nvSpPr>
        <p:spPr>
          <a:xfrm>
            <a:off x="5951892" y="5273189"/>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r</a:t>
            </a:r>
            <a:r>
              <a:rPr lang="en-US" sz="1200" baseline="-25000" dirty="0"/>
              <a:t>1</a:t>
            </a:r>
            <a:r>
              <a:rPr lang="en-US" sz="1200" dirty="0" smtClean="0"/>
              <a:t>’</a:t>
            </a:r>
          </a:p>
        </p:txBody>
      </p:sp>
      <p:sp>
        <p:nvSpPr>
          <p:cNvPr id="65" name="Oval 64"/>
          <p:cNvSpPr/>
          <p:nvPr/>
        </p:nvSpPr>
        <p:spPr>
          <a:xfrm>
            <a:off x="5951892" y="6069255"/>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r</a:t>
            </a:r>
            <a:r>
              <a:rPr lang="en-US" sz="1200" baseline="-25000" dirty="0" smtClean="0"/>
              <a:t>1</a:t>
            </a:r>
            <a:r>
              <a:rPr lang="en-US" sz="1200" dirty="0" smtClean="0"/>
              <a:t>’’</a:t>
            </a:r>
          </a:p>
        </p:txBody>
      </p:sp>
      <mc:AlternateContent xmlns:mc="http://schemas.openxmlformats.org/markup-compatibility/2006">
        <mc:Choice xmlns:a14="http://schemas.microsoft.com/office/drawing/2010/main" Requires="a14">
          <p:sp>
            <p:nvSpPr>
              <p:cNvPr id="66" name="Oval 65"/>
              <p:cNvSpPr/>
              <p:nvPr/>
            </p:nvSpPr>
            <p:spPr>
              <a:xfrm>
                <a:off x="5951892" y="4369488"/>
                <a:ext cx="852566" cy="57723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ysClr val="windowText" lastClr="000000"/>
                    </a:solidFill>
                  </a:rPr>
                  <a:t>n</a:t>
                </a:r>
                <a:r>
                  <a:rPr lang="en-US" sz="1200" baseline="-25000" dirty="0" smtClean="0">
                    <a:solidFill>
                      <a:sysClr val="windowText" lastClr="000000"/>
                    </a:solidFill>
                  </a:rPr>
                  <a:t>0</a:t>
                </a:r>
                <a:r>
                  <a:rPr lang="en-US" sz="1200" dirty="0" smtClean="0">
                    <a:solidFill>
                      <a:sysClr val="windowText" lastClr="000000"/>
                    </a:solidFill>
                  </a:rPr>
                  <a:t>’’’</a:t>
                </a:r>
              </a:p>
              <a:p>
                <a:pPr algn="ctr"/>
                <a14:m>
                  <m:oMath xmlns:m="http://schemas.openxmlformats.org/officeDocument/2006/math">
                    <m:r>
                      <a:rPr lang="en-US" sz="1200" i="1" smtClean="0">
                        <a:solidFill>
                          <a:sysClr val="windowText" lastClr="000000"/>
                        </a:solidFill>
                        <a:latin typeface="Cambria Math" charset="0"/>
                        <a:ea typeface="Cambria Math" charset="0"/>
                        <a:cs typeface="Cambria Math" charset="0"/>
                      </a:rPr>
                      <m:t>𝜔</m:t>
                    </m:r>
                  </m:oMath>
                </a14:m>
                <a:r>
                  <a:rPr lang="en-US" sz="1200" dirty="0" smtClean="0">
                    <a:solidFill>
                      <a:sysClr val="windowText" lastClr="000000"/>
                    </a:solidFill>
                  </a:rPr>
                  <a:t>={r</a:t>
                </a:r>
                <a:r>
                  <a:rPr lang="en-US" sz="1200" baseline="-25000" dirty="0" smtClean="0">
                    <a:solidFill>
                      <a:sysClr val="windowText" lastClr="000000"/>
                    </a:solidFill>
                  </a:rPr>
                  <a:t>1</a:t>
                </a:r>
                <a:r>
                  <a:rPr lang="en-US" sz="1200" dirty="0" smtClean="0">
                    <a:solidFill>
                      <a:sysClr val="windowText" lastClr="000000"/>
                    </a:solidFill>
                  </a:rPr>
                  <a:t>}</a:t>
                </a:r>
                <a:endParaRPr lang="en-US" sz="1200" baseline="-25000" dirty="0">
                  <a:solidFill>
                    <a:sysClr val="windowText" lastClr="000000"/>
                  </a:solidFill>
                </a:endParaRPr>
              </a:p>
            </p:txBody>
          </p:sp>
        </mc:Choice>
        <mc:Fallback>
          <p:sp>
            <p:nvSpPr>
              <p:cNvPr id="66" name="Oval 65"/>
              <p:cNvSpPr>
                <a:spLocks noRot="1" noChangeAspect="1" noMove="1" noResize="1" noEditPoints="1" noAdjustHandles="1" noChangeArrowheads="1" noChangeShapeType="1" noTextEdit="1"/>
              </p:cNvSpPr>
              <p:nvPr/>
            </p:nvSpPr>
            <p:spPr>
              <a:xfrm>
                <a:off x="5951892" y="4369488"/>
                <a:ext cx="852566" cy="577235"/>
              </a:xfrm>
              <a:prstGeom prst="ellipse">
                <a:avLst/>
              </a:prstGeom>
              <a:blipFill rotWithShape="0">
                <a:blip r:embed="rId3"/>
                <a:stretch>
                  <a:fillRect/>
                </a:stretch>
              </a:blipFill>
            </p:spPr>
            <p:txBody>
              <a:bodyPr/>
              <a:lstStyle/>
              <a:p>
                <a:r>
                  <a:rPr lang="en-US">
                    <a:noFill/>
                  </a:rPr>
                  <a:t> </a:t>
                </a:r>
              </a:p>
            </p:txBody>
          </p:sp>
        </mc:Fallback>
      </mc:AlternateContent>
      <p:cxnSp>
        <p:nvCxnSpPr>
          <p:cNvPr id="158" name="Elbow Connector 157"/>
          <p:cNvCxnSpPr>
            <a:stCxn id="54" idx="4"/>
            <a:endCxn id="65" idx="6"/>
          </p:cNvCxnSpPr>
          <p:nvPr/>
        </p:nvCxnSpPr>
        <p:spPr>
          <a:xfrm rot="5400000">
            <a:off x="5525551" y="3646423"/>
            <a:ext cx="3990357" cy="143254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62" name="Straight Arrow Connector 161"/>
          <p:cNvCxnSpPr>
            <a:stCxn id="50" idx="4"/>
            <a:endCxn id="52" idx="0"/>
          </p:cNvCxnSpPr>
          <p:nvPr/>
        </p:nvCxnSpPr>
        <p:spPr>
          <a:xfrm>
            <a:off x="6378507" y="1294414"/>
            <a:ext cx="0" cy="1760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5" name="Straight Arrow Connector 164"/>
          <p:cNvCxnSpPr>
            <a:stCxn id="52" idx="4"/>
            <a:endCxn id="53" idx="0"/>
          </p:cNvCxnSpPr>
          <p:nvPr/>
        </p:nvCxnSpPr>
        <p:spPr>
          <a:xfrm flipH="1">
            <a:off x="6378175" y="2047661"/>
            <a:ext cx="332" cy="3466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8" name="Straight Arrow Connector 167"/>
          <p:cNvCxnSpPr>
            <a:stCxn id="63" idx="4"/>
            <a:endCxn id="66" idx="0"/>
          </p:cNvCxnSpPr>
          <p:nvPr/>
        </p:nvCxnSpPr>
        <p:spPr>
          <a:xfrm>
            <a:off x="6378175" y="4003747"/>
            <a:ext cx="0" cy="3657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1" name="Straight Arrow Connector 170"/>
          <p:cNvCxnSpPr>
            <a:stCxn id="66" idx="4"/>
            <a:endCxn id="64" idx="0"/>
          </p:cNvCxnSpPr>
          <p:nvPr/>
        </p:nvCxnSpPr>
        <p:spPr>
          <a:xfrm>
            <a:off x="6378175" y="4946723"/>
            <a:ext cx="0" cy="3264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4" name="Straight Arrow Connector 173"/>
          <p:cNvCxnSpPr>
            <a:stCxn id="64" idx="4"/>
            <a:endCxn id="65" idx="0"/>
          </p:cNvCxnSpPr>
          <p:nvPr/>
        </p:nvCxnSpPr>
        <p:spPr>
          <a:xfrm>
            <a:off x="6378175" y="5850424"/>
            <a:ext cx="0" cy="2188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82" name="Oval 181"/>
              <p:cNvSpPr/>
              <p:nvPr/>
            </p:nvSpPr>
            <p:spPr>
              <a:xfrm>
                <a:off x="7029032" y="4369488"/>
                <a:ext cx="852566" cy="57723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ysClr val="windowText" lastClr="000000"/>
                    </a:solidFill>
                  </a:rPr>
                  <a:t>n</a:t>
                </a:r>
                <a:r>
                  <a:rPr lang="en-US" sz="1200" baseline="-25000" dirty="0" smtClean="0">
                    <a:solidFill>
                      <a:sysClr val="windowText" lastClr="000000"/>
                    </a:solidFill>
                  </a:rPr>
                  <a:t>3</a:t>
                </a:r>
                <a:endParaRPr lang="en-US" sz="1200" dirty="0" smtClean="0">
                  <a:solidFill>
                    <a:sysClr val="windowText" lastClr="000000"/>
                  </a:solidFill>
                </a:endParaRPr>
              </a:p>
              <a:p>
                <a:pPr algn="ctr"/>
                <a14:m>
                  <m:oMath xmlns:m="http://schemas.openxmlformats.org/officeDocument/2006/math">
                    <m:r>
                      <a:rPr lang="en-US" sz="1200" i="1">
                        <a:solidFill>
                          <a:sysClr val="windowText" lastClr="000000"/>
                        </a:solidFill>
                        <a:latin typeface="Cambria Math" charset="0"/>
                        <a:ea typeface="Cambria Math" charset="0"/>
                        <a:cs typeface="Cambria Math" charset="0"/>
                      </a:rPr>
                      <m:t>𝜔</m:t>
                    </m:r>
                  </m:oMath>
                </a14:m>
                <a:r>
                  <a:rPr lang="en-US" sz="1200" dirty="0">
                    <a:solidFill>
                      <a:sysClr val="windowText" lastClr="000000"/>
                    </a:solidFill>
                  </a:rPr>
                  <a:t>={r</a:t>
                </a:r>
                <a:r>
                  <a:rPr lang="en-US" sz="1200" baseline="-25000" dirty="0">
                    <a:solidFill>
                      <a:sysClr val="windowText" lastClr="000000"/>
                    </a:solidFill>
                  </a:rPr>
                  <a:t>1</a:t>
                </a:r>
                <a:r>
                  <a:rPr lang="en-US" sz="1200" dirty="0" smtClean="0">
                    <a:solidFill>
                      <a:sysClr val="windowText" lastClr="000000"/>
                    </a:solidFill>
                  </a:rPr>
                  <a:t>}</a:t>
                </a:r>
                <a:endParaRPr lang="en-US" sz="1200" baseline="-25000" dirty="0">
                  <a:solidFill>
                    <a:sysClr val="windowText" lastClr="000000"/>
                  </a:solidFill>
                </a:endParaRPr>
              </a:p>
            </p:txBody>
          </p:sp>
        </mc:Choice>
        <mc:Fallback>
          <p:sp>
            <p:nvSpPr>
              <p:cNvPr id="182" name="Oval 181"/>
              <p:cNvSpPr>
                <a:spLocks noRot="1" noChangeAspect="1" noMove="1" noResize="1" noEditPoints="1" noAdjustHandles="1" noChangeArrowheads="1" noChangeShapeType="1" noTextEdit="1"/>
              </p:cNvSpPr>
              <p:nvPr/>
            </p:nvSpPr>
            <p:spPr>
              <a:xfrm>
                <a:off x="7029032" y="4369488"/>
                <a:ext cx="852566" cy="577235"/>
              </a:xfrm>
              <a:prstGeom prst="ellipse">
                <a:avLst/>
              </a:prstGeom>
              <a:blipFill rotWithShape="0">
                <a:blip r:embed="rId4"/>
                <a:stretch>
                  <a:fillRect/>
                </a:stretch>
              </a:blipFill>
            </p:spPr>
            <p:txBody>
              <a:bodyPr/>
              <a:lstStyle/>
              <a:p>
                <a:r>
                  <a:rPr lang="en-US">
                    <a:noFill/>
                  </a:rPr>
                  <a:t> </a:t>
                </a:r>
              </a:p>
            </p:txBody>
          </p:sp>
        </mc:Fallback>
      </mc:AlternateContent>
      <p:cxnSp>
        <p:nvCxnSpPr>
          <p:cNvPr id="183" name="Straight Arrow Connector 182"/>
          <p:cNvCxnSpPr>
            <a:stCxn id="182" idx="4"/>
            <a:endCxn id="64" idx="6"/>
          </p:cNvCxnSpPr>
          <p:nvPr/>
        </p:nvCxnSpPr>
        <p:spPr>
          <a:xfrm flipH="1">
            <a:off x="6804458" y="4946723"/>
            <a:ext cx="650857" cy="615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 name="Straight Arrow Connector 183"/>
          <p:cNvCxnSpPr>
            <a:stCxn id="63" idx="5"/>
            <a:endCxn id="182" idx="0"/>
          </p:cNvCxnSpPr>
          <p:nvPr/>
        </p:nvCxnSpPr>
        <p:spPr>
          <a:xfrm>
            <a:off x="6679603" y="3919213"/>
            <a:ext cx="775712" cy="4502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 name="Rounded Rectangle 28"/>
              <p:cNvSpPr/>
              <p:nvPr/>
            </p:nvSpPr>
            <p:spPr>
              <a:xfrm>
                <a:off x="455946" y="988828"/>
                <a:ext cx="4158164" cy="5603358"/>
              </a:xfrm>
              <a:prstGeom prst="roundRect">
                <a:avLst/>
              </a:prstGeom>
              <a:solidFill>
                <a:schemeClr val="bg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rPr>
                  <a:t>proc </a:t>
                </a:r>
                <a:r>
                  <a:rPr lang="en-US" dirty="0">
                    <a:solidFill>
                      <a:schemeClr val="tx1"/>
                    </a:solidFill>
                  </a:rPr>
                  <a:t>main (</a:t>
                </a:r>
                <a:r>
                  <a:rPr lang="en-US" dirty="0" err="1">
                    <a:solidFill>
                      <a:schemeClr val="tx1"/>
                    </a:solidFill>
                  </a:rPr>
                  <a:t>var</a:t>
                </a:r>
                <a:r>
                  <a:rPr lang="en-US" dirty="0">
                    <a:solidFill>
                      <a:schemeClr val="tx1"/>
                    </a:solidFill>
                  </a:rPr>
                  <a:t> n : </a:t>
                </a:r>
                <a:r>
                  <a:rPr lang="en-US" dirty="0" err="1">
                    <a:solidFill>
                      <a:schemeClr val="tx1"/>
                    </a:solidFill>
                  </a:rPr>
                  <a:t>int</a:t>
                </a:r>
                <a:r>
                  <a:rPr lang="en-US" dirty="0">
                    <a:solidFill>
                      <a:schemeClr val="tx1"/>
                    </a:solidFill>
                  </a:rPr>
                  <a:t>)</a:t>
                </a:r>
              </a:p>
              <a:p>
                <a:r>
                  <a:rPr lang="en-US" dirty="0">
                    <a:solidFill>
                      <a:schemeClr val="tx1"/>
                    </a:solidFill>
                  </a:rPr>
                  <a:t> </a:t>
                </a:r>
                <a:r>
                  <a:rPr lang="en-US" dirty="0" smtClean="0">
                    <a:solidFill>
                      <a:schemeClr val="tx1"/>
                    </a:solidFill>
                  </a:rPr>
                  <a:t> n </a:t>
                </a:r>
                <a:r>
                  <a:rPr lang="en-US" dirty="0">
                    <a:solidFill>
                      <a:schemeClr val="tx1"/>
                    </a:solidFill>
                  </a:rPr>
                  <a:t>:= </a:t>
                </a:r>
                <a:r>
                  <a:rPr lang="en-US" dirty="0" smtClean="0">
                    <a:solidFill>
                      <a:schemeClr val="tx1"/>
                    </a:solidFill>
                  </a:rPr>
                  <a:t>0;</a:t>
                </a:r>
              </a:p>
              <a:p>
                <a:r>
                  <a:rPr lang="en-US" dirty="0">
                    <a:solidFill>
                      <a:schemeClr val="tx1"/>
                    </a:solidFill>
                  </a:rPr>
                  <a:t> </a:t>
                </a:r>
                <a:r>
                  <a:rPr lang="en-US" dirty="0" smtClean="0">
                    <a:solidFill>
                      <a:schemeClr val="tx1"/>
                    </a:solidFill>
                  </a:rPr>
                  <a:t> post </a:t>
                </a:r>
                <a:r>
                  <a:rPr lang="en-US" dirty="0">
                    <a:solidFill>
                      <a:schemeClr val="tx1"/>
                    </a:solidFill>
                  </a:rPr>
                  <a:t>r</a:t>
                </a:r>
                <a:r>
                  <a:rPr lang="en-US" baseline="-25000" dirty="0">
                    <a:solidFill>
                      <a:schemeClr val="tx1"/>
                    </a:solidFill>
                  </a:rPr>
                  <a:t>1</a:t>
                </a:r>
                <a:r>
                  <a:rPr lang="en-US" dirty="0">
                    <a:solidFill>
                      <a:schemeClr val="tx1"/>
                    </a:solidFill>
                  </a:rPr>
                  <a:t> </a:t>
                </a:r>
                <a14:m>
                  <m:oMath xmlns:m="http://schemas.openxmlformats.org/officeDocument/2006/math">
                    <m:r>
                      <a:rPr lang="en-US" i="1" dirty="0">
                        <a:solidFill>
                          <a:schemeClr val="tx1"/>
                        </a:solidFill>
                        <a:latin typeface="Cambria Math" charset="0"/>
                        <a:ea typeface="Cambria Math" charset="0"/>
                        <a:cs typeface="Cambria Math" charset="0"/>
                      </a:rPr>
                      <m:t>← </m:t>
                    </m:r>
                  </m:oMath>
                </a14:m>
                <a:r>
                  <a:rPr lang="en-US" dirty="0" smtClean="0">
                    <a:solidFill>
                      <a:schemeClr val="tx1"/>
                    </a:solidFill>
                  </a:rPr>
                  <a:t>p</a:t>
                </a:r>
                <a:r>
                  <a:rPr lang="en-US" baseline="-25000" dirty="0" smtClean="0">
                    <a:solidFill>
                      <a:schemeClr val="tx1"/>
                    </a:solidFill>
                  </a:rPr>
                  <a:t>1</a:t>
                </a:r>
                <a:r>
                  <a:rPr lang="en-US" dirty="0" smtClean="0">
                    <a:solidFill>
                      <a:schemeClr val="tx1"/>
                    </a:solidFill>
                  </a:rPr>
                  <a:t> </a:t>
                </a:r>
                <a:r>
                  <a:rPr lang="en-US" dirty="0">
                    <a:solidFill>
                      <a:schemeClr val="tx1"/>
                    </a:solidFill>
                  </a:rPr>
                  <a:t>n </a:t>
                </a:r>
                <a:r>
                  <a:rPr lang="en-US" dirty="0" err="1">
                    <a:solidFill>
                      <a:schemeClr val="tx1"/>
                    </a:solidFill>
                  </a:rPr>
                  <a:t>ε</a:t>
                </a:r>
                <a:r>
                  <a:rPr lang="en-US" dirty="0">
                    <a:solidFill>
                      <a:schemeClr val="tx1"/>
                    </a:solidFill>
                  </a:rPr>
                  <a:t> {r</a:t>
                </a:r>
                <a:r>
                  <a:rPr lang="en-US" baseline="-25000" dirty="0">
                    <a:solidFill>
                      <a:schemeClr val="tx1"/>
                    </a:solidFill>
                  </a:rPr>
                  <a:t>1</a:t>
                </a:r>
                <a:r>
                  <a:rPr lang="en-US" dirty="0">
                    <a:solidFill>
                      <a:schemeClr val="tx1"/>
                    </a:solidFill>
                  </a:rPr>
                  <a:t>} {r</a:t>
                </a:r>
                <a:r>
                  <a:rPr lang="en-US" baseline="-25000" dirty="0">
                    <a:solidFill>
                      <a:schemeClr val="tx1"/>
                    </a:solidFill>
                  </a:rPr>
                  <a:t>1</a:t>
                </a:r>
                <a:r>
                  <a:rPr lang="en-US" dirty="0">
                    <a:solidFill>
                      <a:schemeClr val="tx1"/>
                    </a:solidFill>
                  </a:rPr>
                  <a:t>} </a:t>
                </a:r>
                <a:r>
                  <a:rPr lang="en-US" dirty="0" err="1">
                    <a:solidFill>
                      <a:schemeClr val="tx1"/>
                    </a:solidFill>
                  </a:rPr>
                  <a:t>λv.n</a:t>
                </a:r>
                <a:r>
                  <a:rPr lang="en-US" dirty="0">
                    <a:solidFill>
                      <a:schemeClr val="tx1"/>
                    </a:solidFill>
                  </a:rPr>
                  <a:t>:=v</a:t>
                </a:r>
                <a:r>
                  <a:rPr lang="en-US" dirty="0" smtClean="0">
                    <a:solidFill>
                      <a:schemeClr val="tx1"/>
                    </a:solidFill>
                  </a:rPr>
                  <a:t>;</a:t>
                </a:r>
              </a:p>
              <a:p>
                <a:r>
                  <a:rPr lang="en-US" dirty="0" smtClean="0">
                    <a:solidFill>
                      <a:schemeClr val="tx1"/>
                    </a:solidFill>
                  </a:rPr>
                  <a:t>  post </a:t>
                </a:r>
                <a:r>
                  <a:rPr lang="en-US" dirty="0">
                    <a:solidFill>
                      <a:schemeClr val="tx1"/>
                    </a:solidFill>
                  </a:rPr>
                  <a:t>r</a:t>
                </a:r>
                <a:r>
                  <a:rPr lang="en-US" baseline="-25000" dirty="0">
                    <a:solidFill>
                      <a:schemeClr val="tx1"/>
                    </a:solidFill>
                  </a:rPr>
                  <a:t>1</a:t>
                </a:r>
                <a:r>
                  <a:rPr lang="en-US" dirty="0">
                    <a:solidFill>
                      <a:schemeClr val="tx1"/>
                    </a:solidFill>
                  </a:rPr>
                  <a:t> </a:t>
                </a:r>
                <a14:m>
                  <m:oMath xmlns:m="http://schemas.openxmlformats.org/officeDocument/2006/math">
                    <m:r>
                      <a:rPr lang="en-US" i="1" dirty="0">
                        <a:solidFill>
                          <a:schemeClr val="tx1"/>
                        </a:solidFill>
                        <a:latin typeface="Cambria Math" charset="0"/>
                        <a:ea typeface="Cambria Math" charset="0"/>
                        <a:cs typeface="Cambria Math" charset="0"/>
                      </a:rPr>
                      <m:t>← </m:t>
                    </m:r>
                  </m:oMath>
                </a14:m>
                <a:r>
                  <a:rPr lang="en-US" dirty="0" smtClean="0">
                    <a:solidFill>
                      <a:schemeClr val="tx1"/>
                    </a:solidFill>
                  </a:rPr>
                  <a:t>p</a:t>
                </a:r>
                <a:r>
                  <a:rPr lang="en-US" baseline="-25000" dirty="0" smtClean="0">
                    <a:solidFill>
                      <a:schemeClr val="tx1"/>
                    </a:solidFill>
                  </a:rPr>
                  <a:t>2</a:t>
                </a:r>
                <a:r>
                  <a:rPr lang="en-US" dirty="0" smtClean="0">
                    <a:solidFill>
                      <a:schemeClr val="tx1"/>
                    </a:solidFill>
                  </a:rPr>
                  <a:t> </a:t>
                </a:r>
                <a:r>
                  <a:rPr lang="en-US" dirty="0">
                    <a:solidFill>
                      <a:schemeClr val="tx1"/>
                    </a:solidFill>
                  </a:rPr>
                  <a:t>n </a:t>
                </a:r>
                <a:r>
                  <a:rPr lang="en-US" dirty="0" err="1">
                    <a:solidFill>
                      <a:schemeClr val="tx1"/>
                    </a:solidFill>
                  </a:rPr>
                  <a:t>ε</a:t>
                </a:r>
                <a:r>
                  <a:rPr lang="en-US" dirty="0">
                    <a:solidFill>
                      <a:schemeClr val="tx1"/>
                    </a:solidFill>
                  </a:rPr>
                  <a:t> </a:t>
                </a:r>
                <a:r>
                  <a:rPr lang="en-US" dirty="0" smtClean="0">
                    <a:solidFill>
                      <a:schemeClr val="tx1"/>
                    </a:solidFill>
                  </a:rPr>
                  <a:t>{r</a:t>
                </a:r>
                <a:r>
                  <a:rPr lang="en-US" baseline="-25000" dirty="0" smtClean="0">
                    <a:solidFill>
                      <a:schemeClr val="tx1"/>
                    </a:solidFill>
                  </a:rPr>
                  <a:t>1</a:t>
                </a:r>
                <a:r>
                  <a:rPr lang="en-US" dirty="0">
                    <a:solidFill>
                      <a:schemeClr val="tx1"/>
                    </a:solidFill>
                  </a:rPr>
                  <a:t>}</a:t>
                </a:r>
                <a:r>
                  <a:rPr lang="en-US" dirty="0" smtClean="0">
                    <a:solidFill>
                      <a:schemeClr val="tx1"/>
                    </a:solidFill>
                  </a:rPr>
                  <a:t> </a:t>
                </a:r>
                <a:r>
                  <a:rPr lang="en-US" dirty="0">
                    <a:solidFill>
                      <a:schemeClr val="tx1"/>
                    </a:solidFill>
                  </a:rPr>
                  <a:t>{</a:t>
                </a:r>
                <a:r>
                  <a:rPr lang="en-US" dirty="0" smtClean="0">
                    <a:solidFill>
                      <a:schemeClr val="tx1"/>
                    </a:solidFill>
                  </a:rPr>
                  <a:t>r</a:t>
                </a:r>
                <a:r>
                  <a:rPr lang="en-US" baseline="-25000" dirty="0" smtClean="0">
                    <a:solidFill>
                      <a:schemeClr val="tx1"/>
                    </a:solidFill>
                  </a:rPr>
                  <a:t>1</a:t>
                </a:r>
                <a:r>
                  <a:rPr lang="en-US" dirty="0" smtClean="0">
                    <a:solidFill>
                      <a:schemeClr val="tx1"/>
                    </a:solidFill>
                  </a:rPr>
                  <a:t>}</a:t>
                </a:r>
                <a:r>
                  <a:rPr lang="en-US" dirty="0">
                    <a:solidFill>
                      <a:schemeClr val="tx1"/>
                    </a:solidFill>
                  </a:rPr>
                  <a:t> </a:t>
                </a:r>
                <a:r>
                  <a:rPr lang="en-US" dirty="0" err="1" smtClean="0">
                    <a:solidFill>
                      <a:schemeClr val="tx1"/>
                    </a:solidFill>
                  </a:rPr>
                  <a:t>λv.n</a:t>
                </a:r>
                <a:r>
                  <a:rPr lang="en-US" dirty="0">
                    <a:solidFill>
                      <a:schemeClr val="tx1"/>
                    </a:solidFill>
                  </a:rPr>
                  <a:t>:</a:t>
                </a:r>
                <a:r>
                  <a:rPr lang="en-US" dirty="0" smtClean="0">
                    <a:solidFill>
                      <a:schemeClr val="tx1"/>
                    </a:solidFill>
                  </a:rPr>
                  <a:t>=v</a:t>
                </a:r>
                <a:r>
                  <a:rPr lang="en-US" dirty="0">
                    <a:solidFill>
                      <a:schemeClr val="tx1"/>
                    </a:solidFill>
                  </a:rPr>
                  <a:t>; </a:t>
                </a:r>
              </a:p>
              <a:p>
                <a:r>
                  <a:rPr lang="en-US" dirty="0">
                    <a:solidFill>
                      <a:schemeClr val="tx1"/>
                    </a:solidFill>
                  </a:rPr>
                  <a:t> </a:t>
                </a:r>
                <a:r>
                  <a:rPr lang="en-US" dirty="0" smtClean="0">
                    <a:solidFill>
                      <a:schemeClr val="tx1"/>
                    </a:solidFill>
                  </a:rPr>
                  <a:t> </a:t>
                </a:r>
                <a:r>
                  <a:rPr lang="en-US" dirty="0" err="1" smtClean="0">
                    <a:solidFill>
                      <a:schemeClr val="tx1"/>
                    </a:solidFill>
                  </a:rPr>
                  <a:t>ewait</a:t>
                </a:r>
                <a:r>
                  <a:rPr lang="en-US" dirty="0" smtClean="0">
                    <a:solidFill>
                      <a:schemeClr val="tx1"/>
                    </a:solidFill>
                  </a:rPr>
                  <a:t> </a:t>
                </a:r>
                <a:r>
                  <a:rPr lang="en-US" dirty="0">
                    <a:solidFill>
                      <a:schemeClr val="tx1"/>
                    </a:solidFill>
                  </a:rPr>
                  <a:t>r</a:t>
                </a:r>
                <a:r>
                  <a:rPr lang="en-US" baseline="-25000" dirty="0">
                    <a:solidFill>
                      <a:schemeClr val="tx1"/>
                    </a:solidFill>
                  </a:rPr>
                  <a:t>1</a:t>
                </a:r>
                <a:endParaRPr lang="en-US" dirty="0" smtClean="0">
                  <a:solidFill>
                    <a:schemeClr val="tx1"/>
                  </a:solidFill>
                </a:endParaRPr>
              </a:p>
              <a:p>
                <a:r>
                  <a:rPr lang="en-US" dirty="0" smtClean="0">
                    <a:solidFill>
                      <a:schemeClr val="tx1"/>
                    </a:solidFill>
                  </a:rPr>
                  <a:t>  if(n == 2) then</a:t>
                </a:r>
              </a:p>
              <a:p>
                <a:r>
                  <a:rPr lang="en-US" dirty="0" smtClean="0">
                    <a:solidFill>
                      <a:schemeClr val="tx1"/>
                    </a:solidFill>
                  </a:rPr>
                  <a:t>       post </a:t>
                </a:r>
                <a:r>
                  <a:rPr lang="en-US" dirty="0">
                    <a:solidFill>
                      <a:schemeClr val="tx1"/>
                    </a:solidFill>
                  </a:rPr>
                  <a:t>r</a:t>
                </a:r>
                <a:r>
                  <a:rPr lang="en-US" baseline="-25000" dirty="0">
                    <a:solidFill>
                      <a:schemeClr val="tx1"/>
                    </a:solidFill>
                  </a:rPr>
                  <a:t>1</a:t>
                </a:r>
                <a:r>
                  <a:rPr lang="en-US" dirty="0">
                    <a:solidFill>
                      <a:schemeClr val="tx1"/>
                    </a:solidFill>
                  </a:rPr>
                  <a:t> </a:t>
                </a:r>
                <a14:m>
                  <m:oMath xmlns:m="http://schemas.openxmlformats.org/officeDocument/2006/math">
                    <m:r>
                      <a:rPr lang="en-US" i="1" dirty="0">
                        <a:solidFill>
                          <a:schemeClr val="tx1"/>
                        </a:solidFill>
                        <a:latin typeface="Cambria Math" charset="0"/>
                        <a:ea typeface="Cambria Math" charset="0"/>
                        <a:cs typeface="Cambria Math" charset="0"/>
                      </a:rPr>
                      <m:t>← </m:t>
                    </m:r>
                  </m:oMath>
                </a14:m>
                <a:r>
                  <a:rPr lang="en-US" dirty="0" smtClean="0">
                    <a:solidFill>
                      <a:schemeClr val="tx1"/>
                    </a:solidFill>
                  </a:rPr>
                  <a:t>p</a:t>
                </a:r>
                <a:r>
                  <a:rPr lang="en-US" baseline="-25000" dirty="0">
                    <a:solidFill>
                      <a:schemeClr val="tx1"/>
                    </a:solidFill>
                  </a:rPr>
                  <a:t>3</a:t>
                </a:r>
                <a:r>
                  <a:rPr lang="en-US" dirty="0" smtClean="0">
                    <a:solidFill>
                      <a:schemeClr val="tx1"/>
                    </a:solidFill>
                  </a:rPr>
                  <a:t> </a:t>
                </a:r>
                <a:r>
                  <a:rPr lang="en-US" dirty="0">
                    <a:solidFill>
                      <a:schemeClr val="tx1"/>
                    </a:solidFill>
                  </a:rPr>
                  <a:t>n </a:t>
                </a:r>
                <a:r>
                  <a:rPr lang="en-US" dirty="0" err="1">
                    <a:solidFill>
                      <a:schemeClr val="tx1"/>
                    </a:solidFill>
                  </a:rPr>
                  <a:t>ε</a:t>
                </a:r>
                <a:r>
                  <a:rPr lang="en-US" dirty="0">
                    <a:solidFill>
                      <a:schemeClr val="tx1"/>
                    </a:solidFill>
                  </a:rPr>
                  <a:t> {r</a:t>
                </a:r>
                <a:r>
                  <a:rPr lang="en-US" baseline="-25000" dirty="0">
                    <a:solidFill>
                      <a:schemeClr val="tx1"/>
                    </a:solidFill>
                  </a:rPr>
                  <a:t>1</a:t>
                </a:r>
                <a:r>
                  <a:rPr lang="en-US" dirty="0">
                    <a:solidFill>
                      <a:schemeClr val="tx1"/>
                    </a:solidFill>
                  </a:rPr>
                  <a:t>} {r</a:t>
                </a:r>
                <a:r>
                  <a:rPr lang="en-US" baseline="-25000" dirty="0">
                    <a:solidFill>
                      <a:schemeClr val="tx1"/>
                    </a:solidFill>
                  </a:rPr>
                  <a:t>1</a:t>
                </a:r>
                <a:r>
                  <a:rPr lang="en-US" dirty="0">
                    <a:solidFill>
                      <a:schemeClr val="tx1"/>
                    </a:solidFill>
                  </a:rPr>
                  <a:t>} </a:t>
                </a:r>
                <a:r>
                  <a:rPr lang="en-US" dirty="0" err="1" smtClean="0">
                    <a:solidFill>
                      <a:schemeClr val="tx1"/>
                    </a:solidFill>
                  </a:rPr>
                  <a:t>λv.n</a:t>
                </a:r>
                <a:r>
                  <a:rPr lang="en-US" dirty="0" smtClean="0">
                    <a:solidFill>
                      <a:schemeClr val="tx1"/>
                    </a:solidFill>
                  </a:rPr>
                  <a:t>:=v;</a:t>
                </a:r>
                <a:endParaRPr lang="en-US" dirty="0">
                  <a:solidFill>
                    <a:schemeClr val="tx1"/>
                  </a:solidFill>
                </a:endParaRPr>
              </a:p>
              <a:p>
                <a:r>
                  <a:rPr lang="en-US" dirty="0">
                    <a:solidFill>
                      <a:schemeClr val="tx1"/>
                    </a:solidFill>
                  </a:rPr>
                  <a:t> </a:t>
                </a:r>
                <a:r>
                  <a:rPr lang="en-US" dirty="0" smtClean="0">
                    <a:solidFill>
                      <a:schemeClr val="tx1"/>
                    </a:solidFill>
                  </a:rPr>
                  <a:t>      l(r</a:t>
                </a:r>
                <a:r>
                  <a:rPr lang="en-US" baseline="-25000" dirty="0" smtClean="0">
                    <a:solidFill>
                      <a:schemeClr val="tx1"/>
                    </a:solidFill>
                  </a:rPr>
                  <a:t>1</a:t>
                </a:r>
                <a:r>
                  <a:rPr lang="en-US" dirty="0" smtClean="0">
                    <a:solidFill>
                      <a:schemeClr val="tx1"/>
                    </a:solidFill>
                  </a:rPr>
                  <a:t>) := 1</a:t>
                </a:r>
              </a:p>
              <a:p>
                <a:r>
                  <a:rPr lang="en-US" dirty="0" smtClean="0">
                    <a:solidFill>
                      <a:schemeClr val="tx1"/>
                    </a:solidFill>
                  </a:rPr>
                  <a:t>  await </a:t>
                </a:r>
                <a:r>
                  <a:rPr lang="en-US" dirty="0">
                    <a:solidFill>
                      <a:schemeClr val="tx1"/>
                    </a:solidFill>
                  </a:rPr>
                  <a:t>r</a:t>
                </a:r>
                <a:r>
                  <a:rPr lang="en-US" baseline="-25000" dirty="0">
                    <a:solidFill>
                      <a:schemeClr val="tx1"/>
                    </a:solidFill>
                  </a:rPr>
                  <a:t>1</a:t>
                </a:r>
                <a:r>
                  <a:rPr lang="en-US" dirty="0" smtClean="0">
                    <a:solidFill>
                      <a:schemeClr val="tx1"/>
                    </a:solidFill>
                  </a:rPr>
                  <a:t>; </a:t>
                </a:r>
              </a:p>
              <a:p>
                <a:r>
                  <a:rPr lang="en-US" dirty="0">
                    <a:solidFill>
                      <a:schemeClr val="tx1"/>
                    </a:solidFill>
                  </a:rPr>
                  <a:t> </a:t>
                </a:r>
                <a:r>
                  <a:rPr lang="en-US" dirty="0" smtClean="0">
                    <a:solidFill>
                      <a:schemeClr val="tx1"/>
                    </a:solidFill>
                  </a:rPr>
                  <a:t> return 0</a:t>
                </a:r>
              </a:p>
              <a:p>
                <a:endParaRPr lang="en-US" dirty="0">
                  <a:solidFill>
                    <a:schemeClr val="tx1"/>
                  </a:solidFill>
                </a:endParaRPr>
              </a:p>
              <a:p>
                <a:r>
                  <a:rPr lang="en-US" dirty="0" err="1">
                    <a:solidFill>
                      <a:schemeClr val="tx1"/>
                    </a:solidFill>
                  </a:rPr>
                  <a:t>proc</a:t>
                </a:r>
                <a:r>
                  <a:rPr lang="en-US" dirty="0">
                    <a:solidFill>
                      <a:schemeClr val="tx1"/>
                    </a:solidFill>
                  </a:rPr>
                  <a:t> p</a:t>
                </a:r>
                <a:r>
                  <a:rPr lang="en-US" baseline="-25000" dirty="0">
                    <a:solidFill>
                      <a:schemeClr val="tx1"/>
                    </a:solidFill>
                  </a:rPr>
                  <a:t>1</a:t>
                </a:r>
                <a:r>
                  <a:rPr lang="en-US" dirty="0">
                    <a:solidFill>
                      <a:schemeClr val="tx1"/>
                    </a:solidFill>
                  </a:rPr>
                  <a:t> (</a:t>
                </a:r>
                <a:r>
                  <a:rPr lang="en-US" dirty="0" err="1">
                    <a:solidFill>
                      <a:schemeClr val="tx1"/>
                    </a:solidFill>
                  </a:rPr>
                  <a:t>var</a:t>
                </a:r>
                <a:r>
                  <a:rPr lang="en-US" dirty="0">
                    <a:solidFill>
                      <a:schemeClr val="tx1"/>
                    </a:solidFill>
                  </a:rPr>
                  <a:t> n : </a:t>
                </a:r>
                <a:r>
                  <a:rPr lang="en-US" dirty="0" err="1">
                    <a:solidFill>
                      <a:schemeClr val="tx1"/>
                    </a:solidFill>
                  </a:rPr>
                  <a:t>int</a:t>
                </a:r>
                <a:r>
                  <a:rPr lang="en-US" dirty="0">
                    <a:solidFill>
                      <a:schemeClr val="tx1"/>
                    </a:solidFill>
                  </a:rPr>
                  <a:t>) </a:t>
                </a:r>
                <a:endParaRPr lang="en-US" dirty="0" smtClean="0">
                  <a:solidFill>
                    <a:schemeClr val="tx1"/>
                  </a:solidFill>
                </a:endParaRPr>
              </a:p>
              <a:p>
                <a:r>
                  <a:rPr lang="en-US" dirty="0">
                    <a:solidFill>
                      <a:schemeClr val="tx1"/>
                    </a:solidFill>
                  </a:rPr>
                  <a:t> </a:t>
                </a:r>
                <a:r>
                  <a:rPr lang="en-US" dirty="0" smtClean="0">
                    <a:solidFill>
                      <a:schemeClr val="tx1"/>
                    </a:solidFill>
                  </a:rPr>
                  <a:t>   return 1</a:t>
                </a:r>
              </a:p>
              <a:p>
                <a:endParaRPr lang="en-US" dirty="0">
                  <a:solidFill>
                    <a:schemeClr val="tx1"/>
                  </a:solidFill>
                </a:endParaRPr>
              </a:p>
              <a:p>
                <a:r>
                  <a:rPr lang="en-US" dirty="0" err="1">
                    <a:solidFill>
                      <a:schemeClr val="tx1"/>
                    </a:solidFill>
                  </a:rPr>
                  <a:t>proc</a:t>
                </a:r>
                <a:r>
                  <a:rPr lang="en-US" dirty="0">
                    <a:solidFill>
                      <a:schemeClr val="tx1"/>
                    </a:solidFill>
                  </a:rPr>
                  <a:t> p</a:t>
                </a:r>
                <a:r>
                  <a:rPr lang="en-US" baseline="-25000" dirty="0">
                    <a:solidFill>
                      <a:schemeClr val="tx1"/>
                    </a:solidFill>
                  </a:rPr>
                  <a:t>2</a:t>
                </a:r>
                <a:r>
                  <a:rPr lang="en-US" dirty="0">
                    <a:solidFill>
                      <a:schemeClr val="tx1"/>
                    </a:solidFill>
                  </a:rPr>
                  <a:t> (</a:t>
                </a:r>
                <a:r>
                  <a:rPr lang="en-US" dirty="0" err="1">
                    <a:solidFill>
                      <a:schemeClr val="tx1"/>
                    </a:solidFill>
                  </a:rPr>
                  <a:t>var</a:t>
                </a:r>
                <a:r>
                  <a:rPr lang="en-US" dirty="0">
                    <a:solidFill>
                      <a:schemeClr val="tx1"/>
                    </a:solidFill>
                  </a:rPr>
                  <a:t> n : </a:t>
                </a:r>
                <a:r>
                  <a:rPr lang="en-US" dirty="0" err="1">
                    <a:solidFill>
                      <a:schemeClr val="tx1"/>
                    </a:solidFill>
                  </a:rPr>
                  <a:t>int</a:t>
                </a:r>
                <a:r>
                  <a:rPr lang="en-US" dirty="0">
                    <a:solidFill>
                      <a:schemeClr val="tx1"/>
                    </a:solidFill>
                  </a:rPr>
                  <a:t>) </a:t>
                </a:r>
                <a:r>
                  <a:rPr lang="en-US" dirty="0" smtClean="0">
                    <a:solidFill>
                      <a:schemeClr val="tx1"/>
                    </a:solidFill>
                  </a:rPr>
                  <a:t> </a:t>
                </a:r>
                <a:endParaRPr lang="en-US" dirty="0">
                  <a:solidFill>
                    <a:schemeClr val="tx1"/>
                  </a:solidFill>
                </a:endParaRPr>
              </a:p>
              <a:p>
                <a:r>
                  <a:rPr lang="en-US" dirty="0" smtClean="0">
                    <a:solidFill>
                      <a:schemeClr val="tx1"/>
                    </a:solidFill>
                  </a:rPr>
                  <a:t>    return 2</a:t>
                </a:r>
              </a:p>
              <a:p>
                <a:endParaRPr lang="en-US" dirty="0" smtClean="0">
                  <a:solidFill>
                    <a:schemeClr val="tx1"/>
                  </a:solidFill>
                </a:endParaRPr>
              </a:p>
              <a:p>
                <a:r>
                  <a:rPr lang="en-US" dirty="0">
                    <a:solidFill>
                      <a:schemeClr val="tx1"/>
                    </a:solidFill>
                  </a:rPr>
                  <a:t>proc </a:t>
                </a:r>
                <a:r>
                  <a:rPr lang="en-US" dirty="0" smtClean="0">
                    <a:solidFill>
                      <a:schemeClr val="tx1"/>
                    </a:solidFill>
                  </a:rPr>
                  <a:t>p</a:t>
                </a:r>
                <a:r>
                  <a:rPr lang="en-US" baseline="-25000" dirty="0">
                    <a:solidFill>
                      <a:schemeClr val="tx1"/>
                    </a:solidFill>
                  </a:rPr>
                  <a:t>3</a:t>
                </a:r>
                <a:r>
                  <a:rPr lang="en-US" dirty="0" smtClean="0">
                    <a:solidFill>
                      <a:schemeClr val="tx1"/>
                    </a:solidFill>
                  </a:rPr>
                  <a:t> </a:t>
                </a:r>
                <a:r>
                  <a:rPr lang="en-US" dirty="0">
                    <a:solidFill>
                      <a:schemeClr val="tx1"/>
                    </a:solidFill>
                  </a:rPr>
                  <a:t>(</a:t>
                </a:r>
                <a:r>
                  <a:rPr lang="en-US" dirty="0" err="1">
                    <a:solidFill>
                      <a:schemeClr val="tx1"/>
                    </a:solidFill>
                  </a:rPr>
                  <a:t>var</a:t>
                </a:r>
                <a:r>
                  <a:rPr lang="en-US" dirty="0">
                    <a:solidFill>
                      <a:schemeClr val="tx1"/>
                    </a:solidFill>
                  </a:rPr>
                  <a:t> n : </a:t>
                </a:r>
                <a:r>
                  <a:rPr lang="en-US" dirty="0" err="1">
                    <a:solidFill>
                      <a:schemeClr val="tx1"/>
                    </a:solidFill>
                  </a:rPr>
                  <a:t>int</a:t>
                </a:r>
                <a:r>
                  <a:rPr lang="en-US" dirty="0">
                    <a:solidFill>
                      <a:schemeClr val="tx1"/>
                    </a:solidFill>
                  </a:rPr>
                  <a:t>)  </a:t>
                </a:r>
              </a:p>
              <a:p>
                <a:r>
                  <a:rPr lang="en-US" dirty="0">
                    <a:solidFill>
                      <a:schemeClr val="tx1"/>
                    </a:solidFill>
                  </a:rPr>
                  <a:t>    </a:t>
                </a:r>
                <a:r>
                  <a:rPr lang="en-US" dirty="0" smtClean="0">
                    <a:solidFill>
                      <a:schemeClr val="tx1"/>
                    </a:solidFill>
                  </a:rPr>
                  <a:t>l(r</a:t>
                </a:r>
                <a:r>
                  <a:rPr lang="en-US" baseline="-25000" dirty="0" smtClean="0">
                    <a:solidFill>
                      <a:schemeClr val="tx1"/>
                    </a:solidFill>
                  </a:rPr>
                  <a:t>1</a:t>
                </a:r>
                <a:r>
                  <a:rPr lang="en-US" dirty="0" smtClean="0">
                    <a:solidFill>
                      <a:schemeClr val="tx1"/>
                    </a:solidFill>
                  </a:rPr>
                  <a:t>) := 2;</a:t>
                </a:r>
              </a:p>
              <a:p>
                <a:r>
                  <a:rPr lang="en-US" dirty="0">
                    <a:solidFill>
                      <a:schemeClr val="tx1"/>
                    </a:solidFill>
                  </a:rPr>
                  <a:t> </a:t>
                </a:r>
                <a:r>
                  <a:rPr lang="en-US" dirty="0" smtClean="0">
                    <a:solidFill>
                      <a:schemeClr val="tx1"/>
                    </a:solidFill>
                  </a:rPr>
                  <a:t>   return 3</a:t>
                </a:r>
                <a:endParaRPr lang="en-US" dirty="0">
                  <a:solidFill>
                    <a:schemeClr val="tx1"/>
                  </a:solidFill>
                </a:endParaRPr>
              </a:p>
            </p:txBody>
          </p:sp>
        </mc:Choice>
        <mc:Fallback xmlns="">
          <p:sp>
            <p:nvSpPr>
              <p:cNvPr id="29" name="Rounded Rectangle 28"/>
              <p:cNvSpPr>
                <a:spLocks noRot="1" noChangeAspect="1" noMove="1" noResize="1" noEditPoints="1" noAdjustHandles="1" noChangeArrowheads="1" noChangeShapeType="1" noTextEdit="1"/>
              </p:cNvSpPr>
              <p:nvPr/>
            </p:nvSpPr>
            <p:spPr>
              <a:xfrm>
                <a:off x="455946" y="988828"/>
                <a:ext cx="4158164" cy="5603358"/>
              </a:xfrm>
              <a:prstGeom prst="roundRect">
                <a:avLst/>
              </a:prstGeom>
              <a:blipFill rotWithShape="0">
                <a:blip r:embed="rId6"/>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4126426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2730"/>
            <a:ext cx="8229600" cy="1600200"/>
          </a:xfrm>
        </p:spPr>
        <p:txBody>
          <a:bodyPr/>
          <a:lstStyle/>
          <a:p>
            <a:r>
              <a:rPr lang="en-US" dirty="0" smtClean="0"/>
              <a:t>Structured Parallel Languages</a:t>
            </a:r>
            <a:endParaRPr lang="en-US" dirty="0"/>
          </a:p>
        </p:txBody>
      </p:sp>
      <p:sp>
        <p:nvSpPr>
          <p:cNvPr id="3" name="Content Placeholder 2"/>
          <p:cNvSpPr>
            <a:spLocks noGrp="1"/>
          </p:cNvSpPr>
          <p:nvPr>
            <p:ph idx="1"/>
          </p:nvPr>
        </p:nvSpPr>
        <p:spPr>
          <a:xfrm>
            <a:off x="457200" y="1922930"/>
            <a:ext cx="8229600" cy="4203233"/>
          </a:xfrm>
        </p:spPr>
        <p:txBody>
          <a:bodyPr anchor="ctr">
            <a:normAutofit/>
          </a:bodyPr>
          <a:lstStyle/>
          <a:p>
            <a:r>
              <a:rPr lang="en-US" smtClean="0">
                <a:solidFill>
                  <a:srgbClr val="595959"/>
                </a:solidFill>
              </a:rPr>
              <a:t>Soundness guarantee holds in structured </a:t>
            </a:r>
            <a:r>
              <a:rPr lang="en-US" dirty="0" smtClean="0">
                <a:solidFill>
                  <a:srgbClr val="595959"/>
                </a:solidFill>
              </a:rPr>
              <a:t>parallel programs</a:t>
            </a:r>
          </a:p>
          <a:p>
            <a:r>
              <a:rPr lang="en-US" dirty="0" smtClean="0">
                <a:solidFill>
                  <a:srgbClr val="595959"/>
                </a:solidFill>
              </a:rPr>
              <a:t>They have a single computation graph for all schedules</a:t>
            </a:r>
          </a:p>
        </p:txBody>
      </p:sp>
      <p:sp>
        <p:nvSpPr>
          <p:cNvPr id="4" name="Slide Number Placeholder 3"/>
          <p:cNvSpPr>
            <a:spLocks noGrp="1"/>
          </p:cNvSpPr>
          <p:nvPr>
            <p:ph type="sldNum" sz="quarter" idx="12"/>
          </p:nvPr>
        </p:nvSpPr>
        <p:spPr/>
        <p:txBody>
          <a:bodyPr/>
          <a:lstStyle/>
          <a:p>
            <a:fld id="{BA9B540C-44DA-4F69-89C9-7C84606640D3}" type="slidenum">
              <a:rPr lang="en-US" smtClean="0"/>
              <a:pPr/>
              <a:t>38</a:t>
            </a:fld>
            <a:endParaRPr lang="en-US"/>
          </a:p>
        </p:txBody>
      </p:sp>
    </p:spTree>
    <p:extLst>
      <p:ext uri="{BB962C8B-B14F-4D97-AF65-F5344CB8AC3E}">
        <p14:creationId xmlns:p14="http://schemas.microsoft.com/office/powerpoint/2010/main" val="656809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2730"/>
            <a:ext cx="8229600" cy="1600200"/>
          </a:xfrm>
        </p:spPr>
        <p:txBody>
          <a:bodyPr/>
          <a:lstStyle/>
          <a:p>
            <a:r>
              <a:rPr lang="en-US" dirty="0"/>
              <a:t>Structured Parallel Languages</a:t>
            </a:r>
          </a:p>
        </p:txBody>
      </p:sp>
      <p:sp>
        <p:nvSpPr>
          <p:cNvPr id="3" name="Content Placeholder 2"/>
          <p:cNvSpPr>
            <a:spLocks noGrp="1"/>
          </p:cNvSpPr>
          <p:nvPr>
            <p:ph idx="1"/>
          </p:nvPr>
        </p:nvSpPr>
        <p:spPr/>
        <p:txBody>
          <a:bodyPr anchor="ctr">
            <a:normAutofit/>
          </a:bodyPr>
          <a:lstStyle/>
          <a:p>
            <a:r>
              <a:rPr lang="en-US" dirty="0">
                <a:solidFill>
                  <a:srgbClr val="595959"/>
                </a:solidFill>
              </a:rPr>
              <a:t>An </a:t>
            </a:r>
            <a:r>
              <a:rPr lang="en-US" b="1" dirty="0" err="1">
                <a:solidFill>
                  <a:srgbClr val="595959"/>
                </a:solidFill>
              </a:rPr>
              <a:t>ewait</a:t>
            </a:r>
            <a:r>
              <a:rPr lang="en-US" dirty="0">
                <a:solidFill>
                  <a:srgbClr val="595959"/>
                </a:solidFill>
              </a:rPr>
              <a:t> statement has to specify the child task that is being synchronized. </a:t>
            </a:r>
          </a:p>
          <a:p>
            <a:r>
              <a:rPr lang="en-US" dirty="0">
                <a:solidFill>
                  <a:srgbClr val="595959"/>
                </a:solidFill>
              </a:rPr>
              <a:t>Tasks whose return value handlers side effect can be joined only using </a:t>
            </a:r>
            <a:r>
              <a:rPr lang="en-US" b="1" dirty="0" err="1">
                <a:solidFill>
                  <a:srgbClr val="595959"/>
                </a:solidFill>
              </a:rPr>
              <a:t>ewait</a:t>
            </a:r>
            <a:r>
              <a:rPr lang="en-US" dirty="0">
                <a:solidFill>
                  <a:srgbClr val="595959"/>
                </a:solidFill>
              </a:rPr>
              <a:t> statements. </a:t>
            </a:r>
          </a:p>
          <a:p>
            <a:r>
              <a:rPr lang="en-US" dirty="0">
                <a:solidFill>
                  <a:srgbClr val="595959"/>
                </a:solidFill>
              </a:rPr>
              <a:t>All the tasks are joined to the main task at the end of the program execution. </a:t>
            </a:r>
          </a:p>
        </p:txBody>
      </p:sp>
      <p:sp>
        <p:nvSpPr>
          <p:cNvPr id="4" name="Slide Number Placeholder 3"/>
          <p:cNvSpPr>
            <a:spLocks noGrp="1"/>
          </p:cNvSpPr>
          <p:nvPr>
            <p:ph type="sldNum" sz="quarter" idx="12"/>
          </p:nvPr>
        </p:nvSpPr>
        <p:spPr/>
        <p:txBody>
          <a:bodyPr/>
          <a:lstStyle/>
          <a:p>
            <a:fld id="{BA9B540C-44DA-4F69-89C9-7C84606640D3}" type="slidenum">
              <a:rPr lang="en-US" smtClean="0"/>
              <a:pPr/>
              <a:t>39</a:t>
            </a:fld>
            <a:endParaRPr lang="en-US"/>
          </a:p>
        </p:txBody>
      </p:sp>
    </p:spTree>
    <p:extLst>
      <p:ext uri="{BB962C8B-B14F-4D97-AF65-F5344CB8AC3E}">
        <p14:creationId xmlns:p14="http://schemas.microsoft.com/office/powerpoint/2010/main" val="553148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Races</a:t>
            </a:r>
            <a:endParaRPr lang="en-US" dirty="0"/>
          </a:p>
        </p:txBody>
      </p:sp>
      <p:sp>
        <p:nvSpPr>
          <p:cNvPr id="3" name="Content Placeholder 2"/>
          <p:cNvSpPr>
            <a:spLocks noGrp="1"/>
          </p:cNvSpPr>
          <p:nvPr>
            <p:ph idx="1"/>
          </p:nvPr>
        </p:nvSpPr>
        <p:spPr>
          <a:xfrm>
            <a:off x="946230" y="1830387"/>
            <a:ext cx="7251539" cy="4525963"/>
          </a:xfrm>
        </p:spPr>
        <p:txBody>
          <a:bodyPr numCol="2">
            <a:normAutofit/>
          </a:bodyPr>
          <a:lstStyle/>
          <a:p>
            <a:pPr marL="0" indent="0">
              <a:buNone/>
            </a:pPr>
            <a:r>
              <a:rPr lang="en-US" dirty="0" smtClean="0">
                <a:solidFill>
                  <a:schemeClr val="tx1">
                    <a:lumMod val="65000"/>
                    <a:lumOff val="35000"/>
                  </a:schemeClr>
                </a:solidFill>
              </a:rPr>
              <a:t>Example:</a:t>
            </a:r>
          </a:p>
          <a:p>
            <a:pPr marL="0" indent="0">
              <a:buNone/>
            </a:pPr>
            <a:endParaRPr lang="en-US" dirty="0">
              <a:solidFill>
                <a:schemeClr val="tx1">
                  <a:lumMod val="65000"/>
                  <a:lumOff val="35000"/>
                </a:schemeClr>
              </a:solidFill>
            </a:endParaRPr>
          </a:p>
          <a:p>
            <a:pPr marL="0" indent="0">
              <a:buNone/>
            </a:pPr>
            <a:endParaRPr lang="en-US" dirty="0" smtClean="0">
              <a:solidFill>
                <a:schemeClr val="tx1">
                  <a:lumMod val="65000"/>
                  <a:lumOff val="35000"/>
                </a:schemeClr>
              </a:solidFill>
            </a:endParaRPr>
          </a:p>
          <a:p>
            <a:pPr marL="0" indent="0">
              <a:buNone/>
            </a:pPr>
            <a:endParaRPr lang="en-US" dirty="0">
              <a:solidFill>
                <a:schemeClr val="tx1">
                  <a:lumMod val="65000"/>
                  <a:lumOff val="35000"/>
                </a:schemeClr>
              </a:solidFill>
            </a:endParaRPr>
          </a:p>
          <a:p>
            <a:pPr marL="0" indent="0">
              <a:buNone/>
            </a:pPr>
            <a:endParaRPr lang="en-US" dirty="0">
              <a:solidFill>
                <a:schemeClr val="tx1">
                  <a:lumMod val="65000"/>
                  <a:lumOff val="35000"/>
                </a:schemeClr>
              </a:solidFill>
            </a:endParaRPr>
          </a:p>
        </p:txBody>
      </p:sp>
      <p:sp>
        <p:nvSpPr>
          <p:cNvPr id="4" name="Slide Number Placeholder 3"/>
          <p:cNvSpPr>
            <a:spLocks noGrp="1"/>
          </p:cNvSpPr>
          <p:nvPr>
            <p:ph type="sldNum" sz="quarter" idx="12"/>
          </p:nvPr>
        </p:nvSpPr>
        <p:spPr/>
        <p:txBody>
          <a:bodyPr/>
          <a:lstStyle/>
          <a:p>
            <a:fld id="{BA9B540C-44DA-4F69-89C9-7C84606640D3}" type="slidenum">
              <a:rPr lang="en-US" smtClean="0"/>
              <a:pPr/>
              <a:t>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67048426"/>
              </p:ext>
            </p:extLst>
          </p:nvPr>
        </p:nvGraphicFramePr>
        <p:xfrm>
          <a:off x="946229" y="2685327"/>
          <a:ext cx="7251540" cy="2835797"/>
        </p:xfrm>
        <a:graphic>
          <a:graphicData uri="http://schemas.openxmlformats.org/drawingml/2006/table">
            <a:tbl>
              <a:tblPr firstRow="1" bandRow="1">
                <a:tableStyleId>{0E3FDE45-AF77-4B5C-9715-49D594BDF05E}</a:tableStyleId>
              </a:tblPr>
              <a:tblGrid>
                <a:gridCol w="3625770"/>
                <a:gridCol w="3625770"/>
              </a:tblGrid>
              <a:tr h="674309">
                <a:tc gridSpan="2">
                  <a:txBody>
                    <a:bodyPr/>
                    <a:lstStyle/>
                    <a:p>
                      <a:pPr algn="ctr"/>
                      <a:r>
                        <a:rPr lang="en-US" dirty="0" smtClean="0"/>
                        <a:t>static </a:t>
                      </a:r>
                      <a:r>
                        <a:rPr lang="en-US" dirty="0" err="1" smtClean="0"/>
                        <a:t>int</a:t>
                      </a:r>
                      <a:r>
                        <a:rPr lang="en-US" dirty="0" smtClean="0"/>
                        <a:t> x = 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r>
              <a:tr h="2161488">
                <a:tc>
                  <a:txBody>
                    <a:bodyPr/>
                    <a:lstStyle/>
                    <a:p>
                      <a:pPr marL="0" indent="0" algn="ctr">
                        <a:buNone/>
                      </a:pPr>
                      <a:r>
                        <a:rPr lang="en-US" dirty="0" smtClean="0">
                          <a:solidFill>
                            <a:schemeClr val="tx1">
                              <a:lumMod val="65000"/>
                              <a:lumOff val="35000"/>
                            </a:schemeClr>
                          </a:solidFill>
                        </a:rPr>
                        <a:t>Task1:</a:t>
                      </a:r>
                    </a:p>
                    <a:p>
                      <a:pPr marL="0" indent="0" algn="ctr">
                        <a:buNone/>
                      </a:pPr>
                      <a:r>
                        <a:rPr lang="en-US" dirty="0" err="1" smtClean="0">
                          <a:solidFill>
                            <a:schemeClr val="tx1">
                              <a:lumMod val="65000"/>
                              <a:lumOff val="35000"/>
                            </a:schemeClr>
                          </a:solidFill>
                        </a:rPr>
                        <a:t>int</a:t>
                      </a:r>
                      <a:r>
                        <a:rPr lang="en-US" dirty="0" smtClean="0">
                          <a:solidFill>
                            <a:schemeClr val="tx1">
                              <a:lumMod val="65000"/>
                              <a:lumOff val="35000"/>
                            </a:schemeClr>
                          </a:solidFill>
                        </a:rPr>
                        <a:t> m = x;</a:t>
                      </a:r>
                    </a:p>
                    <a:p>
                      <a:pPr marL="0" indent="0" algn="ctr">
                        <a:buNone/>
                      </a:pPr>
                      <a:r>
                        <a:rPr lang="en-US" dirty="0" smtClean="0">
                          <a:solidFill>
                            <a:schemeClr val="tx1">
                              <a:lumMod val="65000"/>
                              <a:lumOff val="35000"/>
                            </a:schemeClr>
                          </a:solidFill>
                        </a:rPr>
                        <a:t>x = m+1;</a:t>
                      </a:r>
                    </a:p>
                    <a:p>
                      <a:pPr algn="ctr"/>
                      <a:endParaRPr lang="en-US" dirty="0">
                        <a:solidFill>
                          <a:schemeClr val="tx1">
                            <a:lumMod val="65000"/>
                            <a:lumOff val="3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buNone/>
                      </a:pPr>
                      <a:r>
                        <a:rPr lang="en-US" dirty="0" smtClean="0">
                          <a:solidFill>
                            <a:schemeClr val="tx1">
                              <a:lumMod val="65000"/>
                              <a:lumOff val="35000"/>
                            </a:schemeClr>
                          </a:solidFill>
                        </a:rPr>
                        <a:t>Task 2:</a:t>
                      </a:r>
                    </a:p>
                    <a:p>
                      <a:pPr marL="0" indent="0" algn="ctr">
                        <a:buNone/>
                      </a:pPr>
                      <a:r>
                        <a:rPr lang="en-US" dirty="0" err="1" smtClean="0">
                          <a:solidFill>
                            <a:schemeClr val="tx1">
                              <a:lumMod val="65000"/>
                              <a:lumOff val="35000"/>
                            </a:schemeClr>
                          </a:solidFill>
                        </a:rPr>
                        <a:t>int</a:t>
                      </a:r>
                      <a:r>
                        <a:rPr lang="en-US" dirty="0" smtClean="0">
                          <a:solidFill>
                            <a:schemeClr val="tx1">
                              <a:lumMod val="65000"/>
                              <a:lumOff val="35000"/>
                            </a:schemeClr>
                          </a:solidFill>
                        </a:rPr>
                        <a:t> n = x;</a:t>
                      </a:r>
                    </a:p>
                    <a:p>
                      <a:pPr marL="0" indent="0" algn="ctr">
                        <a:buNone/>
                      </a:pPr>
                      <a:r>
                        <a:rPr lang="en-US" dirty="0" smtClean="0">
                          <a:solidFill>
                            <a:schemeClr val="tx1">
                              <a:lumMod val="65000"/>
                              <a:lumOff val="35000"/>
                            </a:schemeClr>
                          </a:solidFill>
                        </a:rPr>
                        <a:t>x = n+2;</a:t>
                      </a:r>
                    </a:p>
                    <a:p>
                      <a:pPr algn="ctr"/>
                      <a:endParaRPr lang="en-US" dirty="0">
                        <a:solidFill>
                          <a:schemeClr val="tx1">
                            <a:lumMod val="65000"/>
                            <a:lumOff val="3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2932375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A9B540C-44DA-4F69-89C9-7C84606640D3}" type="slidenum">
              <a:rPr lang="en-US" smtClean="0"/>
              <a:pPr/>
              <a:t>40</a:t>
            </a:fld>
            <a:endParaRPr lang="en-US"/>
          </a:p>
        </p:txBody>
      </p:sp>
      <p:sp>
        <p:nvSpPr>
          <p:cNvPr id="42" name="Title 1"/>
          <p:cNvSpPr>
            <a:spLocks noGrp="1"/>
          </p:cNvSpPr>
          <p:nvPr>
            <p:ph type="title"/>
          </p:nvPr>
        </p:nvSpPr>
        <p:spPr>
          <a:xfrm>
            <a:off x="457200" y="0"/>
            <a:ext cx="8229600" cy="1105198"/>
          </a:xfrm>
        </p:spPr>
        <p:txBody>
          <a:bodyPr/>
          <a:lstStyle/>
          <a:p>
            <a:r>
              <a:rPr lang="en-US" dirty="0" smtClean="0"/>
              <a:t>Example</a:t>
            </a:r>
            <a:endParaRPr lang="en-US" dirty="0"/>
          </a:p>
        </p:txBody>
      </p:sp>
      <mc:AlternateContent xmlns:mc="http://schemas.openxmlformats.org/markup-compatibility/2006" xmlns:a14="http://schemas.microsoft.com/office/drawing/2010/main">
        <mc:Choice Requires="a14">
          <p:sp>
            <p:nvSpPr>
              <p:cNvPr id="21" name="Rounded Rectangle 20"/>
              <p:cNvSpPr/>
              <p:nvPr/>
            </p:nvSpPr>
            <p:spPr>
              <a:xfrm>
                <a:off x="292008" y="1105199"/>
                <a:ext cx="4158164" cy="5251152"/>
              </a:xfrm>
              <a:prstGeom prst="roundRect">
                <a:avLst/>
              </a:prstGeom>
              <a:solidFill>
                <a:schemeClr val="bg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rPr>
                  <a:t>proc </a:t>
                </a:r>
                <a:r>
                  <a:rPr lang="en-US" dirty="0">
                    <a:solidFill>
                      <a:schemeClr val="tx1"/>
                    </a:solidFill>
                  </a:rPr>
                  <a:t>main (</a:t>
                </a:r>
                <a:r>
                  <a:rPr lang="en-US" dirty="0" err="1">
                    <a:solidFill>
                      <a:schemeClr val="tx1"/>
                    </a:solidFill>
                  </a:rPr>
                  <a:t>var</a:t>
                </a:r>
                <a:r>
                  <a:rPr lang="en-US" dirty="0">
                    <a:solidFill>
                      <a:schemeClr val="tx1"/>
                    </a:solidFill>
                  </a:rPr>
                  <a:t> n : </a:t>
                </a:r>
                <a:r>
                  <a:rPr lang="en-US" dirty="0" err="1">
                    <a:solidFill>
                      <a:schemeClr val="tx1"/>
                    </a:solidFill>
                  </a:rPr>
                  <a:t>int</a:t>
                </a:r>
                <a:r>
                  <a:rPr lang="en-US" dirty="0">
                    <a:solidFill>
                      <a:schemeClr val="tx1"/>
                    </a:solidFill>
                  </a:rPr>
                  <a:t>)</a:t>
                </a:r>
              </a:p>
              <a:p>
                <a:r>
                  <a:rPr lang="en-US" dirty="0">
                    <a:solidFill>
                      <a:schemeClr val="tx1"/>
                    </a:solidFill>
                  </a:rPr>
                  <a:t> </a:t>
                </a:r>
                <a:r>
                  <a:rPr lang="en-US" dirty="0" smtClean="0">
                    <a:solidFill>
                      <a:schemeClr val="tx1"/>
                    </a:solidFill>
                  </a:rPr>
                  <a:t> n </a:t>
                </a:r>
                <a:r>
                  <a:rPr lang="en-US" dirty="0">
                    <a:solidFill>
                      <a:schemeClr val="tx1"/>
                    </a:solidFill>
                  </a:rPr>
                  <a:t>:= 1</a:t>
                </a:r>
                <a:r>
                  <a:rPr lang="en-US" dirty="0" smtClean="0">
                    <a:solidFill>
                      <a:schemeClr val="tx1"/>
                    </a:solidFill>
                  </a:rPr>
                  <a:t>;</a:t>
                </a:r>
              </a:p>
              <a:p>
                <a:r>
                  <a:rPr lang="en-US" dirty="0">
                    <a:solidFill>
                      <a:schemeClr val="tx1"/>
                    </a:solidFill>
                  </a:rPr>
                  <a:t> </a:t>
                </a:r>
                <a:r>
                  <a:rPr lang="en-US" dirty="0" smtClean="0">
                    <a:solidFill>
                      <a:schemeClr val="tx1"/>
                    </a:solidFill>
                  </a:rPr>
                  <a:t> post </a:t>
                </a:r>
                <a:r>
                  <a:rPr lang="en-US" dirty="0">
                    <a:solidFill>
                      <a:schemeClr val="tx1"/>
                    </a:solidFill>
                  </a:rPr>
                  <a:t>r</a:t>
                </a:r>
                <a:r>
                  <a:rPr lang="en-US" baseline="-25000" dirty="0">
                    <a:solidFill>
                      <a:schemeClr val="tx1"/>
                    </a:solidFill>
                  </a:rPr>
                  <a:t>1</a:t>
                </a:r>
                <a:r>
                  <a:rPr lang="en-US" dirty="0">
                    <a:solidFill>
                      <a:schemeClr val="tx1"/>
                    </a:solidFill>
                  </a:rPr>
                  <a:t> </a:t>
                </a:r>
                <a14:m>
                  <m:oMath xmlns:m="http://schemas.openxmlformats.org/officeDocument/2006/math">
                    <m:r>
                      <a:rPr lang="en-US" i="1" dirty="0">
                        <a:solidFill>
                          <a:schemeClr val="tx1"/>
                        </a:solidFill>
                        <a:latin typeface="Cambria Math" charset="0"/>
                        <a:ea typeface="Cambria Math" charset="0"/>
                        <a:cs typeface="Cambria Math" charset="0"/>
                      </a:rPr>
                      <m:t>← </m:t>
                    </m:r>
                  </m:oMath>
                </a14:m>
                <a:r>
                  <a:rPr lang="en-US" dirty="0" smtClean="0">
                    <a:solidFill>
                      <a:schemeClr val="tx1"/>
                    </a:solidFill>
                  </a:rPr>
                  <a:t>p</a:t>
                </a:r>
                <a:r>
                  <a:rPr lang="en-US" baseline="-25000" dirty="0" smtClean="0">
                    <a:solidFill>
                      <a:schemeClr val="tx1"/>
                    </a:solidFill>
                  </a:rPr>
                  <a:t>1</a:t>
                </a:r>
                <a:r>
                  <a:rPr lang="en-US" dirty="0" smtClean="0">
                    <a:solidFill>
                      <a:schemeClr val="tx1"/>
                    </a:solidFill>
                  </a:rPr>
                  <a:t> </a:t>
                </a:r>
                <a:r>
                  <a:rPr lang="en-US" dirty="0">
                    <a:solidFill>
                      <a:schemeClr val="tx1"/>
                    </a:solidFill>
                  </a:rPr>
                  <a:t>n </a:t>
                </a:r>
                <a:r>
                  <a:rPr lang="en-US" dirty="0" err="1">
                    <a:solidFill>
                      <a:schemeClr val="tx1"/>
                    </a:solidFill>
                  </a:rPr>
                  <a:t>ε</a:t>
                </a:r>
                <a:r>
                  <a:rPr lang="en-US" dirty="0">
                    <a:solidFill>
                      <a:schemeClr val="tx1"/>
                    </a:solidFill>
                  </a:rPr>
                  <a:t> {r</a:t>
                </a:r>
                <a:r>
                  <a:rPr lang="en-US" baseline="-25000" dirty="0">
                    <a:solidFill>
                      <a:schemeClr val="tx1"/>
                    </a:solidFill>
                  </a:rPr>
                  <a:t>1</a:t>
                </a:r>
                <a:r>
                  <a:rPr lang="en-US" dirty="0">
                    <a:solidFill>
                      <a:schemeClr val="tx1"/>
                    </a:solidFill>
                  </a:rPr>
                  <a:t>} {r</a:t>
                </a:r>
                <a:r>
                  <a:rPr lang="en-US" baseline="-25000" dirty="0">
                    <a:solidFill>
                      <a:schemeClr val="tx1"/>
                    </a:solidFill>
                  </a:rPr>
                  <a:t>1</a:t>
                </a:r>
                <a:r>
                  <a:rPr lang="en-US" dirty="0">
                    <a:solidFill>
                      <a:schemeClr val="tx1"/>
                    </a:solidFill>
                  </a:rPr>
                  <a:t>} </a:t>
                </a:r>
                <a:r>
                  <a:rPr lang="en-US" dirty="0" err="1">
                    <a:solidFill>
                      <a:schemeClr val="tx1"/>
                    </a:solidFill>
                  </a:rPr>
                  <a:t>λv.n</a:t>
                </a:r>
                <a:r>
                  <a:rPr lang="en-US" dirty="0">
                    <a:solidFill>
                      <a:schemeClr val="tx1"/>
                    </a:solidFill>
                  </a:rPr>
                  <a:t>:=v</a:t>
                </a:r>
                <a:r>
                  <a:rPr lang="en-US" dirty="0" smtClean="0">
                    <a:solidFill>
                      <a:schemeClr val="tx1"/>
                    </a:solidFill>
                  </a:rPr>
                  <a:t>;</a:t>
                </a:r>
              </a:p>
              <a:p>
                <a:r>
                  <a:rPr lang="en-US" dirty="0" smtClean="0">
                    <a:solidFill>
                      <a:schemeClr val="tx1"/>
                    </a:solidFill>
                  </a:rPr>
                  <a:t>  post </a:t>
                </a:r>
                <a:r>
                  <a:rPr lang="en-US" dirty="0">
                    <a:solidFill>
                      <a:schemeClr val="tx1"/>
                    </a:solidFill>
                  </a:rPr>
                  <a:t>r</a:t>
                </a:r>
                <a:r>
                  <a:rPr lang="en-US" baseline="-25000" dirty="0">
                    <a:solidFill>
                      <a:schemeClr val="tx1"/>
                    </a:solidFill>
                  </a:rPr>
                  <a:t>1</a:t>
                </a:r>
                <a:r>
                  <a:rPr lang="en-US" dirty="0">
                    <a:solidFill>
                      <a:schemeClr val="tx1"/>
                    </a:solidFill>
                  </a:rPr>
                  <a:t> </a:t>
                </a:r>
                <a14:m>
                  <m:oMath xmlns:m="http://schemas.openxmlformats.org/officeDocument/2006/math">
                    <m:r>
                      <a:rPr lang="en-US" i="1" dirty="0">
                        <a:solidFill>
                          <a:schemeClr val="tx1"/>
                        </a:solidFill>
                        <a:latin typeface="Cambria Math" charset="0"/>
                        <a:ea typeface="Cambria Math" charset="0"/>
                        <a:cs typeface="Cambria Math" charset="0"/>
                      </a:rPr>
                      <m:t>← </m:t>
                    </m:r>
                  </m:oMath>
                </a14:m>
                <a:r>
                  <a:rPr lang="en-US" dirty="0" smtClean="0">
                    <a:solidFill>
                      <a:schemeClr val="tx1"/>
                    </a:solidFill>
                  </a:rPr>
                  <a:t>p</a:t>
                </a:r>
                <a:r>
                  <a:rPr lang="en-US" baseline="-25000" dirty="0" smtClean="0">
                    <a:solidFill>
                      <a:schemeClr val="tx1"/>
                    </a:solidFill>
                  </a:rPr>
                  <a:t>2</a:t>
                </a:r>
                <a:r>
                  <a:rPr lang="en-US" dirty="0" smtClean="0">
                    <a:solidFill>
                      <a:schemeClr val="tx1"/>
                    </a:solidFill>
                  </a:rPr>
                  <a:t> </a:t>
                </a:r>
                <a:r>
                  <a:rPr lang="en-US" dirty="0">
                    <a:solidFill>
                      <a:schemeClr val="tx1"/>
                    </a:solidFill>
                  </a:rPr>
                  <a:t>n </a:t>
                </a:r>
                <a:r>
                  <a:rPr lang="en-US" dirty="0" err="1">
                    <a:solidFill>
                      <a:schemeClr val="tx1"/>
                    </a:solidFill>
                  </a:rPr>
                  <a:t>ε</a:t>
                </a:r>
                <a:r>
                  <a:rPr lang="en-US" dirty="0">
                    <a:solidFill>
                      <a:schemeClr val="tx1"/>
                    </a:solidFill>
                  </a:rPr>
                  <a:t> </a:t>
                </a:r>
                <a:r>
                  <a:rPr lang="en-US" dirty="0" smtClean="0">
                    <a:solidFill>
                      <a:schemeClr val="tx1"/>
                    </a:solidFill>
                  </a:rPr>
                  <a:t>{r</a:t>
                </a:r>
                <a:r>
                  <a:rPr lang="en-US" baseline="-25000" dirty="0" smtClean="0">
                    <a:solidFill>
                      <a:schemeClr val="tx1"/>
                    </a:solidFill>
                  </a:rPr>
                  <a:t>1</a:t>
                </a:r>
                <a:r>
                  <a:rPr lang="en-US" dirty="0">
                    <a:solidFill>
                      <a:schemeClr val="tx1"/>
                    </a:solidFill>
                  </a:rPr>
                  <a:t>}</a:t>
                </a:r>
                <a:r>
                  <a:rPr lang="en-US" dirty="0" smtClean="0">
                    <a:solidFill>
                      <a:schemeClr val="tx1"/>
                    </a:solidFill>
                  </a:rPr>
                  <a:t> </a:t>
                </a:r>
                <a:r>
                  <a:rPr lang="en-US" dirty="0">
                    <a:solidFill>
                      <a:schemeClr val="tx1"/>
                    </a:solidFill>
                  </a:rPr>
                  <a:t>{</a:t>
                </a:r>
                <a:r>
                  <a:rPr lang="en-US" dirty="0" smtClean="0">
                    <a:solidFill>
                      <a:schemeClr val="tx1"/>
                    </a:solidFill>
                  </a:rPr>
                  <a:t>r</a:t>
                </a:r>
                <a:r>
                  <a:rPr lang="en-US" baseline="-25000" dirty="0" smtClean="0">
                    <a:solidFill>
                      <a:schemeClr val="tx1"/>
                    </a:solidFill>
                  </a:rPr>
                  <a:t>1</a:t>
                </a:r>
                <a:r>
                  <a:rPr lang="en-US" dirty="0" smtClean="0">
                    <a:solidFill>
                      <a:schemeClr val="tx1"/>
                    </a:solidFill>
                  </a:rPr>
                  <a:t>}</a:t>
                </a:r>
                <a:r>
                  <a:rPr lang="en-US" dirty="0">
                    <a:solidFill>
                      <a:schemeClr val="tx1"/>
                    </a:solidFill>
                  </a:rPr>
                  <a:t> </a:t>
                </a:r>
                <a:r>
                  <a:rPr lang="en-US" dirty="0" err="1" smtClean="0">
                    <a:solidFill>
                      <a:schemeClr val="tx1"/>
                    </a:solidFill>
                  </a:rPr>
                  <a:t>λv.n</a:t>
                </a:r>
                <a:r>
                  <a:rPr lang="en-US" dirty="0">
                    <a:solidFill>
                      <a:schemeClr val="tx1"/>
                    </a:solidFill>
                  </a:rPr>
                  <a:t>:</a:t>
                </a:r>
                <a:r>
                  <a:rPr lang="en-US" dirty="0" smtClean="0">
                    <a:solidFill>
                      <a:schemeClr val="tx1"/>
                    </a:solidFill>
                  </a:rPr>
                  <a:t>=v</a:t>
                </a:r>
                <a:r>
                  <a:rPr lang="en-US" dirty="0">
                    <a:solidFill>
                      <a:schemeClr val="tx1"/>
                    </a:solidFill>
                  </a:rPr>
                  <a:t>; </a:t>
                </a:r>
              </a:p>
              <a:p>
                <a:r>
                  <a:rPr lang="en-US" dirty="0">
                    <a:solidFill>
                      <a:schemeClr val="tx1"/>
                    </a:solidFill>
                  </a:rPr>
                  <a:t> </a:t>
                </a:r>
                <a:r>
                  <a:rPr lang="en-US" dirty="0" smtClean="0">
                    <a:solidFill>
                      <a:schemeClr val="tx1"/>
                    </a:solidFill>
                  </a:rPr>
                  <a:t> </a:t>
                </a:r>
                <a:r>
                  <a:rPr lang="en-US" dirty="0" err="1" smtClean="0">
                    <a:solidFill>
                      <a:schemeClr val="tx1"/>
                    </a:solidFill>
                  </a:rPr>
                  <a:t>ewait</a:t>
                </a:r>
                <a:r>
                  <a:rPr lang="en-US" dirty="0" smtClean="0">
                    <a:solidFill>
                      <a:schemeClr val="tx1"/>
                    </a:solidFill>
                  </a:rPr>
                  <a:t> r</a:t>
                </a:r>
                <a:r>
                  <a:rPr lang="en-US" baseline="-25000" dirty="0" smtClean="0">
                    <a:solidFill>
                      <a:schemeClr val="tx1"/>
                    </a:solidFill>
                  </a:rPr>
                  <a:t>1 </a:t>
                </a:r>
                <a:r>
                  <a:rPr lang="en-US" dirty="0" smtClean="0">
                    <a:solidFill>
                      <a:schemeClr val="tx1"/>
                    </a:solidFill>
                  </a:rPr>
                  <a:t>p</a:t>
                </a:r>
                <a:r>
                  <a:rPr lang="en-US" baseline="-25000" dirty="0" smtClean="0">
                    <a:solidFill>
                      <a:schemeClr val="tx1"/>
                    </a:solidFill>
                  </a:rPr>
                  <a:t>1</a:t>
                </a:r>
                <a:r>
                  <a:rPr lang="en-US" dirty="0" smtClean="0">
                    <a:solidFill>
                      <a:schemeClr val="tx1"/>
                    </a:solidFill>
                  </a:rPr>
                  <a:t>;</a:t>
                </a:r>
              </a:p>
              <a:p>
                <a:r>
                  <a:rPr lang="en-US" dirty="0" smtClean="0">
                    <a:solidFill>
                      <a:schemeClr val="tx1"/>
                    </a:solidFill>
                  </a:rPr>
                  <a:t>  if(n == 2) then</a:t>
                </a:r>
              </a:p>
              <a:p>
                <a:r>
                  <a:rPr lang="en-US" dirty="0" smtClean="0">
                    <a:solidFill>
                      <a:schemeClr val="tx1"/>
                    </a:solidFill>
                  </a:rPr>
                  <a:t>       post </a:t>
                </a:r>
                <a:r>
                  <a:rPr lang="en-US" dirty="0">
                    <a:solidFill>
                      <a:schemeClr val="tx1"/>
                    </a:solidFill>
                  </a:rPr>
                  <a:t>r</a:t>
                </a:r>
                <a:r>
                  <a:rPr lang="en-US" baseline="-25000" dirty="0">
                    <a:solidFill>
                      <a:schemeClr val="tx1"/>
                    </a:solidFill>
                  </a:rPr>
                  <a:t>1</a:t>
                </a:r>
                <a:r>
                  <a:rPr lang="en-US" dirty="0">
                    <a:solidFill>
                      <a:schemeClr val="tx1"/>
                    </a:solidFill>
                  </a:rPr>
                  <a:t> </a:t>
                </a:r>
                <a14:m>
                  <m:oMath xmlns:m="http://schemas.openxmlformats.org/officeDocument/2006/math">
                    <m:r>
                      <a:rPr lang="en-US" i="1" dirty="0">
                        <a:solidFill>
                          <a:schemeClr val="tx1"/>
                        </a:solidFill>
                        <a:latin typeface="Cambria Math" charset="0"/>
                        <a:ea typeface="Cambria Math" charset="0"/>
                        <a:cs typeface="Cambria Math" charset="0"/>
                      </a:rPr>
                      <m:t>← </m:t>
                    </m:r>
                  </m:oMath>
                </a14:m>
                <a:r>
                  <a:rPr lang="en-US" dirty="0" smtClean="0">
                    <a:solidFill>
                      <a:schemeClr val="tx1"/>
                    </a:solidFill>
                  </a:rPr>
                  <a:t>p</a:t>
                </a:r>
                <a:r>
                  <a:rPr lang="en-US" baseline="-25000" dirty="0">
                    <a:solidFill>
                      <a:schemeClr val="tx1"/>
                    </a:solidFill>
                  </a:rPr>
                  <a:t>3</a:t>
                </a:r>
                <a:r>
                  <a:rPr lang="en-US" dirty="0" smtClean="0">
                    <a:solidFill>
                      <a:schemeClr val="tx1"/>
                    </a:solidFill>
                  </a:rPr>
                  <a:t> </a:t>
                </a:r>
                <a:r>
                  <a:rPr lang="en-US" dirty="0">
                    <a:solidFill>
                      <a:schemeClr val="tx1"/>
                    </a:solidFill>
                  </a:rPr>
                  <a:t>n </a:t>
                </a:r>
                <a:r>
                  <a:rPr lang="en-US" dirty="0" err="1">
                    <a:solidFill>
                      <a:schemeClr val="tx1"/>
                    </a:solidFill>
                  </a:rPr>
                  <a:t>ε</a:t>
                </a:r>
                <a:r>
                  <a:rPr lang="en-US" dirty="0">
                    <a:solidFill>
                      <a:schemeClr val="tx1"/>
                    </a:solidFill>
                  </a:rPr>
                  <a:t> {r</a:t>
                </a:r>
                <a:r>
                  <a:rPr lang="en-US" baseline="-25000" dirty="0">
                    <a:solidFill>
                      <a:schemeClr val="tx1"/>
                    </a:solidFill>
                  </a:rPr>
                  <a:t>1</a:t>
                </a:r>
                <a:r>
                  <a:rPr lang="en-US" dirty="0">
                    <a:solidFill>
                      <a:schemeClr val="tx1"/>
                    </a:solidFill>
                  </a:rPr>
                  <a:t>} {r</a:t>
                </a:r>
                <a:r>
                  <a:rPr lang="en-US" baseline="-25000" dirty="0">
                    <a:solidFill>
                      <a:schemeClr val="tx1"/>
                    </a:solidFill>
                  </a:rPr>
                  <a:t>1</a:t>
                </a:r>
                <a:r>
                  <a:rPr lang="en-US" dirty="0">
                    <a:solidFill>
                      <a:schemeClr val="tx1"/>
                    </a:solidFill>
                  </a:rPr>
                  <a:t>} </a:t>
                </a:r>
                <a:r>
                  <a:rPr lang="en-US" dirty="0" err="1" smtClean="0">
                    <a:solidFill>
                      <a:schemeClr val="tx1"/>
                    </a:solidFill>
                  </a:rPr>
                  <a:t>λv.n</a:t>
                </a:r>
                <a:r>
                  <a:rPr lang="en-US" dirty="0" smtClean="0">
                    <a:solidFill>
                      <a:schemeClr val="tx1"/>
                    </a:solidFill>
                  </a:rPr>
                  <a:t>:=v;</a:t>
                </a:r>
                <a:endParaRPr lang="en-US" dirty="0">
                  <a:solidFill>
                    <a:schemeClr val="tx1"/>
                  </a:solidFill>
                </a:endParaRPr>
              </a:p>
              <a:p>
                <a:r>
                  <a:rPr lang="en-US" dirty="0">
                    <a:solidFill>
                      <a:schemeClr val="tx1"/>
                    </a:solidFill>
                  </a:rPr>
                  <a:t> </a:t>
                </a:r>
                <a:r>
                  <a:rPr lang="en-US" dirty="0" smtClean="0">
                    <a:solidFill>
                      <a:schemeClr val="tx1"/>
                    </a:solidFill>
                  </a:rPr>
                  <a:t>      l(r</a:t>
                </a:r>
                <a:r>
                  <a:rPr lang="en-US" baseline="-25000" dirty="0" smtClean="0">
                    <a:solidFill>
                      <a:schemeClr val="tx1"/>
                    </a:solidFill>
                  </a:rPr>
                  <a:t>1</a:t>
                </a:r>
                <a:r>
                  <a:rPr lang="en-US" dirty="0" smtClean="0">
                    <a:solidFill>
                      <a:schemeClr val="tx1"/>
                    </a:solidFill>
                  </a:rPr>
                  <a:t>) := 1</a:t>
                </a:r>
              </a:p>
              <a:p>
                <a:r>
                  <a:rPr lang="en-US" dirty="0" smtClean="0">
                    <a:solidFill>
                      <a:schemeClr val="tx1"/>
                    </a:solidFill>
                  </a:rPr>
                  <a:t>  </a:t>
                </a:r>
                <a:r>
                  <a:rPr lang="en-US" dirty="0" err="1" smtClean="0">
                    <a:solidFill>
                      <a:schemeClr val="tx1"/>
                    </a:solidFill>
                  </a:rPr>
                  <a:t>ewait</a:t>
                </a:r>
                <a:r>
                  <a:rPr lang="en-US" dirty="0" smtClean="0">
                    <a:solidFill>
                      <a:schemeClr val="tx1"/>
                    </a:solidFill>
                  </a:rPr>
                  <a:t> </a:t>
                </a:r>
                <a:r>
                  <a:rPr lang="en-US" dirty="0">
                    <a:solidFill>
                      <a:schemeClr val="tx1"/>
                    </a:solidFill>
                  </a:rPr>
                  <a:t>r</a:t>
                </a:r>
                <a:r>
                  <a:rPr lang="en-US" baseline="-25000" dirty="0">
                    <a:solidFill>
                      <a:schemeClr val="tx1"/>
                    </a:solidFill>
                  </a:rPr>
                  <a:t>1 </a:t>
                </a:r>
                <a:r>
                  <a:rPr lang="en-US" dirty="0" smtClean="0">
                    <a:solidFill>
                      <a:schemeClr val="tx1"/>
                    </a:solidFill>
                  </a:rPr>
                  <a:t>p</a:t>
                </a:r>
                <a:r>
                  <a:rPr lang="en-US" baseline="-25000" dirty="0" smtClean="0">
                    <a:solidFill>
                      <a:schemeClr val="tx1"/>
                    </a:solidFill>
                  </a:rPr>
                  <a:t>2</a:t>
                </a:r>
                <a:r>
                  <a:rPr lang="en-US" dirty="0" smtClean="0">
                    <a:solidFill>
                      <a:schemeClr val="tx1"/>
                    </a:solidFill>
                  </a:rPr>
                  <a:t>;</a:t>
                </a:r>
              </a:p>
              <a:p>
                <a:r>
                  <a:rPr lang="en-US" dirty="0" smtClean="0">
                    <a:solidFill>
                      <a:schemeClr val="tx1"/>
                    </a:solidFill>
                  </a:rPr>
                  <a:t>  </a:t>
                </a:r>
                <a:r>
                  <a:rPr lang="en-US" dirty="0" err="1" smtClean="0">
                    <a:solidFill>
                      <a:schemeClr val="tx1"/>
                    </a:solidFill>
                  </a:rPr>
                  <a:t>ewait</a:t>
                </a:r>
                <a:r>
                  <a:rPr lang="en-US" dirty="0" smtClean="0">
                    <a:solidFill>
                      <a:schemeClr val="tx1"/>
                    </a:solidFill>
                  </a:rPr>
                  <a:t> r</a:t>
                </a:r>
                <a:r>
                  <a:rPr lang="en-US" baseline="-25000" dirty="0" smtClean="0">
                    <a:solidFill>
                      <a:schemeClr val="tx1"/>
                    </a:solidFill>
                  </a:rPr>
                  <a:t>1</a:t>
                </a:r>
                <a:r>
                  <a:rPr lang="en-US" dirty="0" smtClean="0">
                    <a:solidFill>
                      <a:schemeClr val="tx1"/>
                    </a:solidFill>
                  </a:rPr>
                  <a:t> p</a:t>
                </a:r>
                <a:r>
                  <a:rPr lang="en-US" baseline="-25000" dirty="0" smtClean="0">
                    <a:solidFill>
                      <a:schemeClr val="tx1"/>
                    </a:solidFill>
                  </a:rPr>
                  <a:t>3</a:t>
                </a:r>
                <a:r>
                  <a:rPr lang="en-US" dirty="0" smtClean="0">
                    <a:solidFill>
                      <a:schemeClr val="tx1"/>
                    </a:solidFill>
                  </a:rPr>
                  <a:t> </a:t>
                </a:r>
              </a:p>
              <a:p>
                <a:endParaRPr lang="en-US" dirty="0">
                  <a:solidFill>
                    <a:schemeClr val="tx1"/>
                  </a:solidFill>
                </a:endParaRPr>
              </a:p>
              <a:p>
                <a:r>
                  <a:rPr lang="en-US" dirty="0" err="1">
                    <a:solidFill>
                      <a:schemeClr val="tx1"/>
                    </a:solidFill>
                  </a:rPr>
                  <a:t>proc</a:t>
                </a:r>
                <a:r>
                  <a:rPr lang="en-US" dirty="0">
                    <a:solidFill>
                      <a:schemeClr val="tx1"/>
                    </a:solidFill>
                  </a:rPr>
                  <a:t> p</a:t>
                </a:r>
                <a:r>
                  <a:rPr lang="en-US" baseline="-25000" dirty="0">
                    <a:solidFill>
                      <a:schemeClr val="tx1"/>
                    </a:solidFill>
                  </a:rPr>
                  <a:t>1</a:t>
                </a:r>
                <a:r>
                  <a:rPr lang="en-US" dirty="0">
                    <a:solidFill>
                      <a:schemeClr val="tx1"/>
                    </a:solidFill>
                  </a:rPr>
                  <a:t> (</a:t>
                </a:r>
                <a:r>
                  <a:rPr lang="en-US" dirty="0" err="1">
                    <a:solidFill>
                      <a:schemeClr val="tx1"/>
                    </a:solidFill>
                  </a:rPr>
                  <a:t>var</a:t>
                </a:r>
                <a:r>
                  <a:rPr lang="en-US" dirty="0">
                    <a:solidFill>
                      <a:schemeClr val="tx1"/>
                    </a:solidFill>
                  </a:rPr>
                  <a:t> n : </a:t>
                </a:r>
                <a:r>
                  <a:rPr lang="en-US" dirty="0" err="1">
                    <a:solidFill>
                      <a:schemeClr val="tx1"/>
                    </a:solidFill>
                  </a:rPr>
                  <a:t>int</a:t>
                </a:r>
                <a:r>
                  <a:rPr lang="en-US" dirty="0">
                    <a:solidFill>
                      <a:schemeClr val="tx1"/>
                    </a:solidFill>
                  </a:rPr>
                  <a:t>) </a:t>
                </a:r>
                <a:endParaRPr lang="en-US" dirty="0" smtClean="0">
                  <a:solidFill>
                    <a:schemeClr val="tx1"/>
                  </a:solidFill>
                </a:endParaRPr>
              </a:p>
              <a:p>
                <a:r>
                  <a:rPr lang="en-US" dirty="0">
                    <a:solidFill>
                      <a:schemeClr val="tx1"/>
                    </a:solidFill>
                  </a:rPr>
                  <a:t> </a:t>
                </a:r>
                <a:r>
                  <a:rPr lang="en-US" dirty="0" smtClean="0">
                    <a:solidFill>
                      <a:schemeClr val="tx1"/>
                    </a:solidFill>
                  </a:rPr>
                  <a:t>   return 1</a:t>
                </a:r>
                <a:endParaRPr lang="en-US" dirty="0">
                  <a:solidFill>
                    <a:schemeClr val="tx1"/>
                  </a:solidFill>
                </a:endParaRPr>
              </a:p>
              <a:p>
                <a:r>
                  <a:rPr lang="en-US" dirty="0" err="1">
                    <a:solidFill>
                      <a:schemeClr val="tx1"/>
                    </a:solidFill>
                  </a:rPr>
                  <a:t>proc</a:t>
                </a:r>
                <a:r>
                  <a:rPr lang="en-US" dirty="0">
                    <a:solidFill>
                      <a:schemeClr val="tx1"/>
                    </a:solidFill>
                  </a:rPr>
                  <a:t> p</a:t>
                </a:r>
                <a:r>
                  <a:rPr lang="en-US" baseline="-25000" dirty="0">
                    <a:solidFill>
                      <a:schemeClr val="tx1"/>
                    </a:solidFill>
                  </a:rPr>
                  <a:t>2</a:t>
                </a:r>
                <a:r>
                  <a:rPr lang="en-US" dirty="0">
                    <a:solidFill>
                      <a:schemeClr val="tx1"/>
                    </a:solidFill>
                  </a:rPr>
                  <a:t> (</a:t>
                </a:r>
                <a:r>
                  <a:rPr lang="en-US" dirty="0" err="1">
                    <a:solidFill>
                      <a:schemeClr val="tx1"/>
                    </a:solidFill>
                  </a:rPr>
                  <a:t>var</a:t>
                </a:r>
                <a:r>
                  <a:rPr lang="en-US" dirty="0">
                    <a:solidFill>
                      <a:schemeClr val="tx1"/>
                    </a:solidFill>
                  </a:rPr>
                  <a:t> n : </a:t>
                </a:r>
                <a:r>
                  <a:rPr lang="en-US" dirty="0" err="1">
                    <a:solidFill>
                      <a:schemeClr val="tx1"/>
                    </a:solidFill>
                  </a:rPr>
                  <a:t>int</a:t>
                </a:r>
                <a:r>
                  <a:rPr lang="en-US" dirty="0">
                    <a:solidFill>
                      <a:schemeClr val="tx1"/>
                    </a:solidFill>
                  </a:rPr>
                  <a:t>) </a:t>
                </a:r>
                <a:r>
                  <a:rPr lang="en-US" dirty="0" smtClean="0">
                    <a:solidFill>
                      <a:schemeClr val="tx1"/>
                    </a:solidFill>
                  </a:rPr>
                  <a:t> </a:t>
                </a:r>
                <a:endParaRPr lang="en-US" dirty="0">
                  <a:solidFill>
                    <a:schemeClr val="tx1"/>
                  </a:solidFill>
                </a:endParaRPr>
              </a:p>
              <a:p>
                <a:r>
                  <a:rPr lang="en-US" dirty="0" smtClean="0">
                    <a:solidFill>
                      <a:schemeClr val="tx1"/>
                    </a:solidFill>
                  </a:rPr>
                  <a:t>    return 2</a:t>
                </a:r>
              </a:p>
              <a:p>
                <a:r>
                  <a:rPr lang="en-US" dirty="0">
                    <a:solidFill>
                      <a:schemeClr val="tx1"/>
                    </a:solidFill>
                  </a:rPr>
                  <a:t>proc </a:t>
                </a:r>
                <a:r>
                  <a:rPr lang="en-US" dirty="0" smtClean="0">
                    <a:solidFill>
                      <a:schemeClr val="tx1"/>
                    </a:solidFill>
                  </a:rPr>
                  <a:t>p</a:t>
                </a:r>
                <a:r>
                  <a:rPr lang="en-US" baseline="-25000" dirty="0">
                    <a:solidFill>
                      <a:schemeClr val="tx1"/>
                    </a:solidFill>
                  </a:rPr>
                  <a:t>3</a:t>
                </a:r>
                <a:r>
                  <a:rPr lang="en-US" dirty="0" smtClean="0">
                    <a:solidFill>
                      <a:schemeClr val="tx1"/>
                    </a:solidFill>
                  </a:rPr>
                  <a:t> </a:t>
                </a:r>
                <a:r>
                  <a:rPr lang="en-US" dirty="0">
                    <a:solidFill>
                      <a:schemeClr val="tx1"/>
                    </a:solidFill>
                  </a:rPr>
                  <a:t>(</a:t>
                </a:r>
                <a:r>
                  <a:rPr lang="en-US" dirty="0" err="1">
                    <a:solidFill>
                      <a:schemeClr val="tx1"/>
                    </a:solidFill>
                  </a:rPr>
                  <a:t>var</a:t>
                </a:r>
                <a:r>
                  <a:rPr lang="en-US" dirty="0">
                    <a:solidFill>
                      <a:schemeClr val="tx1"/>
                    </a:solidFill>
                  </a:rPr>
                  <a:t> n : </a:t>
                </a:r>
                <a:r>
                  <a:rPr lang="en-US" dirty="0" err="1">
                    <a:solidFill>
                      <a:schemeClr val="tx1"/>
                    </a:solidFill>
                  </a:rPr>
                  <a:t>int</a:t>
                </a:r>
                <a:r>
                  <a:rPr lang="en-US" dirty="0">
                    <a:solidFill>
                      <a:schemeClr val="tx1"/>
                    </a:solidFill>
                  </a:rPr>
                  <a:t>)  </a:t>
                </a:r>
              </a:p>
              <a:p>
                <a:r>
                  <a:rPr lang="en-US" dirty="0">
                    <a:solidFill>
                      <a:schemeClr val="tx1"/>
                    </a:solidFill>
                  </a:rPr>
                  <a:t>    </a:t>
                </a:r>
                <a:r>
                  <a:rPr lang="en-US" dirty="0" smtClean="0">
                    <a:solidFill>
                      <a:schemeClr val="tx1"/>
                    </a:solidFill>
                  </a:rPr>
                  <a:t>l(r</a:t>
                </a:r>
                <a:r>
                  <a:rPr lang="en-US" baseline="-25000" dirty="0" smtClean="0">
                    <a:solidFill>
                      <a:schemeClr val="tx1"/>
                    </a:solidFill>
                  </a:rPr>
                  <a:t>1</a:t>
                </a:r>
                <a:r>
                  <a:rPr lang="en-US" dirty="0" smtClean="0">
                    <a:solidFill>
                      <a:schemeClr val="tx1"/>
                    </a:solidFill>
                  </a:rPr>
                  <a:t>) := 2;</a:t>
                </a:r>
              </a:p>
              <a:p>
                <a:r>
                  <a:rPr lang="en-US" dirty="0">
                    <a:solidFill>
                      <a:schemeClr val="tx1"/>
                    </a:solidFill>
                  </a:rPr>
                  <a:t> </a:t>
                </a:r>
                <a:r>
                  <a:rPr lang="en-US" dirty="0" smtClean="0">
                    <a:solidFill>
                      <a:schemeClr val="tx1"/>
                    </a:solidFill>
                  </a:rPr>
                  <a:t>   return 3</a:t>
                </a:r>
                <a:endParaRPr lang="en-US" dirty="0">
                  <a:solidFill>
                    <a:schemeClr val="tx1"/>
                  </a:solidFill>
                </a:endParaRPr>
              </a:p>
            </p:txBody>
          </p:sp>
        </mc:Choice>
        <mc:Fallback xmlns="">
          <p:sp>
            <p:nvSpPr>
              <p:cNvPr id="21" name="Rounded Rectangle 20"/>
              <p:cNvSpPr>
                <a:spLocks noRot="1" noChangeAspect="1" noMove="1" noResize="1" noEditPoints="1" noAdjustHandles="1" noChangeArrowheads="1" noChangeShapeType="1" noTextEdit="1"/>
              </p:cNvSpPr>
              <p:nvPr/>
            </p:nvSpPr>
            <p:spPr>
              <a:xfrm>
                <a:off x="292008" y="1105199"/>
                <a:ext cx="4158164" cy="5251152"/>
              </a:xfrm>
              <a:prstGeom prst="roundRect">
                <a:avLst/>
              </a:prstGeom>
              <a:blipFill rotWithShape="0">
                <a:blip r:embed="rId3"/>
                <a:stretch>
                  <a:fillRect/>
                </a:stretch>
              </a:blipFill>
              <a:ln>
                <a:solidFill>
                  <a:schemeClr val="tx1"/>
                </a:solidFill>
              </a:ln>
            </p:spPr>
            <p:txBody>
              <a:bodyPr/>
              <a:lstStyle/>
              <a:p>
                <a:r>
                  <a:rPr lang="en-US">
                    <a:noFill/>
                  </a:rPr>
                  <a:t> </a:t>
                </a:r>
              </a:p>
            </p:txBody>
          </p:sp>
        </mc:Fallback>
      </mc:AlternateContent>
      <p:sp>
        <p:nvSpPr>
          <p:cNvPr id="22" name="Oval 21"/>
          <p:cNvSpPr/>
          <p:nvPr/>
        </p:nvSpPr>
        <p:spPr>
          <a:xfrm>
            <a:off x="6457653" y="1687823"/>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smtClean="0"/>
              <a:t>0</a:t>
            </a:r>
            <a:endParaRPr lang="en-US" sz="1200" baseline="-25000" dirty="0"/>
          </a:p>
        </p:txBody>
      </p:sp>
      <p:sp>
        <p:nvSpPr>
          <p:cNvPr id="23" name="Oval 22"/>
          <p:cNvSpPr/>
          <p:nvPr/>
        </p:nvSpPr>
        <p:spPr>
          <a:xfrm>
            <a:off x="6457321" y="2499074"/>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n</a:t>
            </a:r>
            <a:r>
              <a:rPr lang="en-US" sz="1200" baseline="-25000" dirty="0" smtClean="0"/>
              <a:t>0</a:t>
            </a:r>
            <a:r>
              <a:rPr lang="en-US" sz="1200" dirty="0" smtClean="0"/>
              <a:t>’</a:t>
            </a:r>
            <a:endParaRPr lang="en-US" sz="1200" dirty="0"/>
          </a:p>
        </p:txBody>
      </p:sp>
      <p:sp>
        <p:nvSpPr>
          <p:cNvPr id="27" name="Oval 26"/>
          <p:cNvSpPr/>
          <p:nvPr/>
        </p:nvSpPr>
        <p:spPr>
          <a:xfrm>
            <a:off x="6457321" y="3364927"/>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n</a:t>
            </a:r>
            <a:r>
              <a:rPr lang="en-US" sz="1200" baseline="-25000" dirty="0" smtClean="0"/>
              <a:t>0</a:t>
            </a:r>
            <a:r>
              <a:rPr lang="en-US" sz="1200" dirty="0" smtClean="0"/>
              <a:t>’’</a:t>
            </a:r>
          </a:p>
        </p:txBody>
      </p:sp>
      <p:cxnSp>
        <p:nvCxnSpPr>
          <p:cNvPr id="29" name="Straight Arrow Connector 28"/>
          <p:cNvCxnSpPr>
            <a:stCxn id="27" idx="4"/>
            <a:endCxn id="37" idx="0"/>
          </p:cNvCxnSpPr>
          <p:nvPr/>
        </p:nvCxnSpPr>
        <p:spPr>
          <a:xfrm>
            <a:off x="6883604" y="3942162"/>
            <a:ext cx="0" cy="454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23" idx="2"/>
            <a:endCxn id="45" idx="7"/>
          </p:cNvCxnSpPr>
          <p:nvPr/>
        </p:nvCxnSpPr>
        <p:spPr>
          <a:xfrm flipH="1">
            <a:off x="6007952" y="2787692"/>
            <a:ext cx="449369" cy="6537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45" idx="5"/>
            <a:endCxn id="37" idx="1"/>
          </p:cNvCxnSpPr>
          <p:nvPr/>
        </p:nvCxnSpPr>
        <p:spPr>
          <a:xfrm>
            <a:off x="6007952" y="3849579"/>
            <a:ext cx="574224" cy="6321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Oval 36"/>
          <p:cNvSpPr/>
          <p:nvPr/>
        </p:nvSpPr>
        <p:spPr>
          <a:xfrm>
            <a:off x="6457321" y="4397156"/>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r</a:t>
            </a:r>
            <a:r>
              <a:rPr lang="en-US" sz="1200" baseline="-25000" dirty="0" smtClean="0"/>
              <a:t>1</a:t>
            </a:r>
            <a:endParaRPr lang="en-US" sz="1200" dirty="0" smtClean="0"/>
          </a:p>
        </p:txBody>
      </p:sp>
      <p:cxnSp>
        <p:nvCxnSpPr>
          <p:cNvPr id="39" name="Straight Arrow Connector 38"/>
          <p:cNvCxnSpPr>
            <a:stCxn id="22" idx="4"/>
            <a:endCxn id="23" idx="0"/>
          </p:cNvCxnSpPr>
          <p:nvPr/>
        </p:nvCxnSpPr>
        <p:spPr>
          <a:xfrm flipH="1">
            <a:off x="6883604" y="2265058"/>
            <a:ext cx="332" cy="2340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23" idx="4"/>
            <a:endCxn id="27" idx="0"/>
          </p:cNvCxnSpPr>
          <p:nvPr/>
        </p:nvCxnSpPr>
        <p:spPr>
          <a:xfrm>
            <a:off x="6883604" y="3076309"/>
            <a:ext cx="0" cy="288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37" idx="4"/>
            <a:endCxn id="44" idx="0"/>
          </p:cNvCxnSpPr>
          <p:nvPr/>
        </p:nvCxnSpPr>
        <p:spPr>
          <a:xfrm>
            <a:off x="6883604" y="4974391"/>
            <a:ext cx="1810" cy="361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Oval 43"/>
          <p:cNvSpPr/>
          <p:nvPr/>
        </p:nvSpPr>
        <p:spPr>
          <a:xfrm>
            <a:off x="6459131" y="5335723"/>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r</a:t>
            </a:r>
            <a:r>
              <a:rPr lang="en-US" sz="1200" baseline="-25000" dirty="0" smtClean="0"/>
              <a:t>1</a:t>
            </a:r>
            <a:r>
              <a:rPr lang="en-US" sz="1200" dirty="0" smtClean="0"/>
              <a:t>’</a:t>
            </a:r>
          </a:p>
        </p:txBody>
      </p:sp>
      <p:sp>
        <p:nvSpPr>
          <p:cNvPr id="45" name="Oval 44"/>
          <p:cNvSpPr/>
          <p:nvPr/>
        </p:nvSpPr>
        <p:spPr>
          <a:xfrm>
            <a:off x="5280241" y="3356878"/>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smtClean="0"/>
              <a:t>2</a:t>
            </a:r>
            <a:endParaRPr lang="en-US" sz="1200" baseline="-25000" dirty="0"/>
          </a:p>
        </p:txBody>
      </p:sp>
      <p:sp>
        <p:nvSpPr>
          <p:cNvPr id="46" name="Oval 45"/>
          <p:cNvSpPr/>
          <p:nvPr/>
        </p:nvSpPr>
        <p:spPr>
          <a:xfrm>
            <a:off x="7690712" y="2499074"/>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smtClean="0"/>
              <a:t>1</a:t>
            </a:r>
            <a:endParaRPr lang="en-US" sz="1200" baseline="-25000" dirty="0"/>
          </a:p>
        </p:txBody>
      </p:sp>
      <p:cxnSp>
        <p:nvCxnSpPr>
          <p:cNvPr id="47" name="Straight Arrow Connector 46"/>
          <p:cNvCxnSpPr>
            <a:stCxn id="22" idx="5"/>
            <a:endCxn id="46" idx="1"/>
          </p:cNvCxnSpPr>
          <p:nvPr/>
        </p:nvCxnSpPr>
        <p:spPr>
          <a:xfrm>
            <a:off x="7185364" y="2180524"/>
            <a:ext cx="630203" cy="403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46" idx="4"/>
            <a:endCxn id="44" idx="7"/>
          </p:cNvCxnSpPr>
          <p:nvPr/>
        </p:nvCxnSpPr>
        <p:spPr>
          <a:xfrm flipH="1">
            <a:off x="7186842" y="3076309"/>
            <a:ext cx="930153" cy="23439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Rounded Rectangle 1"/>
          <p:cNvSpPr/>
          <p:nvPr/>
        </p:nvSpPr>
        <p:spPr>
          <a:xfrm>
            <a:off x="642938" y="2371725"/>
            <a:ext cx="1285875" cy="314325"/>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Rounded Rectangle 23"/>
          <p:cNvSpPr/>
          <p:nvPr/>
        </p:nvSpPr>
        <p:spPr>
          <a:xfrm>
            <a:off x="642938" y="3445025"/>
            <a:ext cx="1285875" cy="698350"/>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144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4" grpId="0" animBg="1"/>
      <p:bldP spid="24"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 2</a:t>
            </a:r>
            <a:endParaRPr lang="en-US" dirty="0"/>
          </a:p>
        </p:txBody>
      </p:sp>
      <p:sp>
        <p:nvSpPr>
          <p:cNvPr id="3" name="Content Placeholder 2"/>
          <p:cNvSpPr>
            <a:spLocks noGrp="1"/>
          </p:cNvSpPr>
          <p:nvPr>
            <p:ph idx="1"/>
          </p:nvPr>
        </p:nvSpPr>
        <p:spPr/>
        <p:txBody>
          <a:bodyPr anchor="ctr">
            <a:normAutofit/>
          </a:bodyPr>
          <a:lstStyle/>
          <a:p>
            <a:pPr marL="0" indent="0" algn="ctr">
              <a:buNone/>
            </a:pPr>
            <a:r>
              <a:rPr lang="en-US" sz="3200" i="1" dirty="0">
                <a:solidFill>
                  <a:schemeClr val="tx1">
                    <a:lumMod val="65000"/>
                    <a:lumOff val="35000"/>
                  </a:schemeClr>
                </a:solidFill>
                <a:latin typeface="NimbusRomNo9L" charset="0"/>
              </a:rPr>
              <a:t>The data race detection algorithm is </a:t>
            </a:r>
            <a:r>
              <a:rPr lang="en-US" sz="3200" i="1" dirty="0" smtClean="0">
                <a:solidFill>
                  <a:schemeClr val="tx1">
                    <a:lumMod val="65000"/>
                    <a:lumOff val="35000"/>
                  </a:schemeClr>
                </a:solidFill>
                <a:latin typeface="NimbusRomNo9L" charset="0"/>
              </a:rPr>
              <a:t>sound and complete </a:t>
            </a:r>
            <a:r>
              <a:rPr lang="en-US" sz="3200" i="1" dirty="0">
                <a:solidFill>
                  <a:schemeClr val="tx1">
                    <a:lumMod val="65000"/>
                    <a:lumOff val="35000"/>
                  </a:schemeClr>
                </a:solidFill>
                <a:latin typeface="NimbusRomNo9L" charset="0"/>
              </a:rPr>
              <a:t>for a </a:t>
            </a:r>
            <a:r>
              <a:rPr lang="en-US" sz="3200" i="1" dirty="0" smtClean="0">
                <a:solidFill>
                  <a:schemeClr val="tx1">
                    <a:lumMod val="65000"/>
                    <a:lumOff val="35000"/>
                  </a:schemeClr>
                </a:solidFill>
                <a:latin typeface="NimbusRomNo9L" charset="0"/>
              </a:rPr>
              <a:t>structured parallel </a:t>
            </a:r>
            <a:r>
              <a:rPr lang="en-US" sz="3200" i="1" dirty="0">
                <a:solidFill>
                  <a:schemeClr val="tx1">
                    <a:lumMod val="65000"/>
                    <a:lumOff val="35000"/>
                  </a:schemeClr>
                </a:solidFill>
                <a:latin typeface="NimbusRomNo9L" charset="0"/>
              </a:rPr>
              <a:t>program with a given input. </a:t>
            </a:r>
            <a:endParaRPr lang="en-US" sz="3200" dirty="0">
              <a:solidFill>
                <a:schemeClr val="tx1">
                  <a:lumMod val="65000"/>
                  <a:lumOff val="35000"/>
                </a:schemeClr>
              </a:solidFill>
            </a:endParaRPr>
          </a:p>
        </p:txBody>
      </p:sp>
      <p:sp>
        <p:nvSpPr>
          <p:cNvPr id="4" name="Slide Number Placeholder 3"/>
          <p:cNvSpPr>
            <a:spLocks noGrp="1"/>
          </p:cNvSpPr>
          <p:nvPr>
            <p:ph type="sldNum" sz="quarter" idx="12"/>
          </p:nvPr>
        </p:nvSpPr>
        <p:spPr/>
        <p:txBody>
          <a:bodyPr/>
          <a:lstStyle/>
          <a:p>
            <a:fld id="{BA9B540C-44DA-4F69-89C9-7C84606640D3}" type="slidenum">
              <a:rPr lang="en-US" smtClean="0"/>
              <a:pPr/>
              <a:t>41</a:t>
            </a:fld>
            <a:endParaRPr lang="en-US"/>
          </a:p>
        </p:txBody>
      </p:sp>
    </p:spTree>
    <p:extLst>
      <p:ext uri="{BB962C8B-B14F-4D97-AF65-F5344CB8AC3E}">
        <p14:creationId xmlns:p14="http://schemas.microsoft.com/office/powerpoint/2010/main" val="17730180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13678" y="2233914"/>
            <a:ext cx="8229600" cy="1600200"/>
          </a:xfrm>
        </p:spPr>
        <p:txBody>
          <a:bodyPr/>
          <a:lstStyle/>
          <a:p>
            <a:r>
              <a:rPr lang="en-US" dirty="0" smtClean="0"/>
              <a:t>Mutual Exclusion</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42</a:t>
            </a:fld>
            <a:endParaRPr lang="en-US"/>
          </a:p>
        </p:txBody>
      </p:sp>
    </p:spTree>
    <p:extLst>
      <p:ext uri="{BB962C8B-B14F-4D97-AF65-F5344CB8AC3E}">
        <p14:creationId xmlns:p14="http://schemas.microsoft.com/office/powerpoint/2010/main" val="9340702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8677"/>
          </a:xfrm>
        </p:spPr>
        <p:txBody>
          <a:bodyPr/>
          <a:lstStyle/>
          <a:p>
            <a:r>
              <a:rPr lang="en-US" dirty="0" smtClean="0"/>
              <a:t>Mutual Exclusion</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43</a:t>
            </a:fld>
            <a:endParaRPr lang="en-US"/>
          </a:p>
        </p:txBody>
      </p:sp>
      <mc:AlternateContent xmlns:mc="http://schemas.openxmlformats.org/markup-compatibility/2006" xmlns:a14="http://schemas.microsoft.com/office/drawing/2010/main">
        <mc:Choice Requires="a14">
          <p:sp>
            <p:nvSpPr>
              <p:cNvPr id="33" name="Rectangle 32"/>
              <p:cNvSpPr/>
              <p:nvPr/>
            </p:nvSpPr>
            <p:spPr>
              <a:xfrm>
                <a:off x="457200" y="998677"/>
                <a:ext cx="4514138" cy="5722797"/>
              </a:xfrm>
              <a:prstGeom prst="rect">
                <a:avLst/>
              </a:prstGeom>
              <a:solidFill>
                <a:schemeClr val="bg2">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rPr>
                  <a:t>proc main(</a:t>
                </a:r>
                <a:r>
                  <a:rPr lang="en-US" dirty="0" err="1">
                    <a:solidFill>
                      <a:schemeClr val="tx1"/>
                    </a:solidFill>
                  </a:rPr>
                  <a:t>var</a:t>
                </a:r>
                <a:r>
                  <a:rPr lang="en-US" dirty="0">
                    <a:solidFill>
                      <a:schemeClr val="tx1"/>
                    </a:solidFill>
                  </a:rPr>
                  <a:t> n : </a:t>
                </a:r>
                <a:r>
                  <a:rPr lang="en-US" dirty="0" err="1">
                    <a:solidFill>
                      <a:schemeClr val="tx1"/>
                    </a:solidFill>
                  </a:rPr>
                  <a:t>int</a:t>
                </a:r>
                <a:r>
                  <a:rPr lang="en-US" dirty="0" smtClean="0">
                    <a:solidFill>
                      <a:schemeClr val="tx1"/>
                    </a:solidFill>
                  </a:rPr>
                  <a:t>)</a:t>
                </a:r>
              </a:p>
              <a:p>
                <a:r>
                  <a:rPr lang="en-US" dirty="0">
                    <a:solidFill>
                      <a:schemeClr val="tx1"/>
                    </a:solidFill>
                  </a:rPr>
                  <a:t> </a:t>
                </a:r>
                <a:r>
                  <a:rPr lang="en-US" dirty="0" smtClean="0">
                    <a:solidFill>
                      <a:schemeClr val="tx1"/>
                    </a:solidFill>
                  </a:rPr>
                  <a:t>   l(r</a:t>
                </a:r>
                <a:r>
                  <a:rPr lang="en-US" baseline="-25000" dirty="0" smtClean="0">
                    <a:solidFill>
                      <a:schemeClr val="tx1"/>
                    </a:solidFill>
                  </a:rPr>
                  <a:t>1</a:t>
                </a:r>
                <a:r>
                  <a:rPr lang="en-US" dirty="0" smtClean="0">
                    <a:solidFill>
                      <a:schemeClr val="tx1"/>
                    </a:solidFill>
                  </a:rPr>
                  <a:t>) := 0</a:t>
                </a:r>
                <a:endParaRPr lang="en-US" dirty="0">
                  <a:solidFill>
                    <a:schemeClr val="tx1"/>
                  </a:solidFill>
                </a:endParaRPr>
              </a:p>
              <a:p>
                <a:r>
                  <a:rPr lang="en-US" dirty="0" smtClean="0">
                    <a:solidFill>
                      <a:schemeClr val="tx1"/>
                    </a:solidFill>
                  </a:rPr>
                  <a:t>    post </a:t>
                </a:r>
                <a:r>
                  <a:rPr lang="en-US" dirty="0">
                    <a:solidFill>
                      <a:schemeClr val="tx1"/>
                    </a:solidFill>
                  </a:rPr>
                  <a:t>r</a:t>
                </a:r>
                <a:r>
                  <a:rPr lang="en-US" baseline="-25000" dirty="0">
                    <a:solidFill>
                      <a:schemeClr val="tx1"/>
                    </a:solidFill>
                  </a:rPr>
                  <a:t>1</a:t>
                </a:r>
                <a:r>
                  <a:rPr lang="en-US" dirty="0">
                    <a:solidFill>
                      <a:schemeClr val="tx1"/>
                    </a:solidFill>
                  </a:rPr>
                  <a:t> </a:t>
                </a:r>
                <a14:m>
                  <m:oMath xmlns:m="http://schemas.openxmlformats.org/officeDocument/2006/math">
                    <m:r>
                      <a:rPr lang="en-US" i="1" dirty="0">
                        <a:solidFill>
                          <a:schemeClr val="tx1"/>
                        </a:solidFill>
                        <a:latin typeface="Cambria Math" charset="0"/>
                        <a:ea typeface="Cambria Math" charset="0"/>
                        <a:cs typeface="Cambria Math" charset="0"/>
                      </a:rPr>
                      <m:t>←</m:t>
                    </m:r>
                  </m:oMath>
                </a14:m>
                <a:r>
                  <a:rPr lang="en-US" dirty="0" smtClean="0">
                    <a:solidFill>
                      <a:schemeClr val="tx1"/>
                    </a:solidFill>
                  </a:rPr>
                  <a:t> p</a:t>
                </a:r>
                <a:r>
                  <a:rPr lang="en-US" baseline="-25000" dirty="0" smtClean="0">
                    <a:solidFill>
                      <a:schemeClr val="tx1"/>
                    </a:solidFill>
                  </a:rPr>
                  <a:t>1</a:t>
                </a:r>
                <a:r>
                  <a:rPr lang="en-US" dirty="0" smtClean="0">
                    <a:solidFill>
                      <a:schemeClr val="tx1"/>
                    </a:solidFill>
                  </a:rPr>
                  <a:t> </a:t>
                </a:r>
                <a:r>
                  <a:rPr lang="en-US" dirty="0">
                    <a:solidFill>
                      <a:schemeClr val="tx1"/>
                    </a:solidFill>
                  </a:rPr>
                  <a:t>1</a:t>
                </a:r>
                <a:r>
                  <a:rPr lang="en-US" dirty="0" smtClean="0">
                    <a:solidFill>
                      <a:schemeClr val="tx1"/>
                    </a:solidFill>
                  </a:rPr>
                  <a:t> </a:t>
                </a:r>
                <a:r>
                  <a:rPr lang="en-US" dirty="0" err="1">
                    <a:solidFill>
                      <a:schemeClr val="tx1"/>
                    </a:solidFill>
                  </a:rPr>
                  <a:t>ε</a:t>
                </a:r>
                <a:r>
                  <a:rPr lang="en-US" dirty="0">
                    <a:solidFill>
                      <a:schemeClr val="tx1"/>
                    </a:solidFill>
                  </a:rPr>
                  <a:t> {r</a:t>
                </a:r>
                <a:r>
                  <a:rPr lang="en-US" baseline="-25000" dirty="0">
                    <a:solidFill>
                      <a:schemeClr val="tx1"/>
                    </a:solidFill>
                  </a:rPr>
                  <a:t>1</a:t>
                </a:r>
                <a:r>
                  <a:rPr lang="en-US" dirty="0">
                    <a:solidFill>
                      <a:schemeClr val="tx1"/>
                    </a:solidFill>
                  </a:rPr>
                  <a:t>} {r</a:t>
                </a:r>
                <a:r>
                  <a:rPr lang="en-US" baseline="-25000" dirty="0">
                    <a:solidFill>
                      <a:schemeClr val="tx1"/>
                    </a:solidFill>
                  </a:rPr>
                  <a:t>1</a:t>
                </a:r>
                <a:r>
                  <a:rPr lang="en-US" dirty="0">
                    <a:solidFill>
                      <a:schemeClr val="tx1"/>
                    </a:solidFill>
                  </a:rPr>
                  <a:t>} </a:t>
                </a:r>
                <a:r>
                  <a:rPr lang="en-US" dirty="0" err="1">
                    <a:solidFill>
                      <a:schemeClr val="tx1"/>
                    </a:solidFill>
                  </a:rPr>
                  <a:t>λv.n</a:t>
                </a:r>
                <a:r>
                  <a:rPr lang="en-US" dirty="0" smtClean="0">
                    <a:solidFill>
                      <a:schemeClr val="tx1"/>
                    </a:solidFill>
                  </a:rPr>
                  <a:t>:=v</a:t>
                </a:r>
                <a:r>
                  <a:rPr lang="en-US" dirty="0">
                    <a:solidFill>
                      <a:schemeClr val="tx1"/>
                    </a:solidFill>
                  </a:rPr>
                  <a:t>; </a:t>
                </a:r>
              </a:p>
              <a:p>
                <a:r>
                  <a:rPr lang="en-US" dirty="0" smtClean="0">
                    <a:solidFill>
                      <a:schemeClr val="tx1"/>
                    </a:solidFill>
                  </a:rPr>
                  <a:t>    post </a:t>
                </a:r>
                <a:r>
                  <a:rPr lang="en-US" dirty="0">
                    <a:solidFill>
                      <a:schemeClr val="tx1"/>
                    </a:solidFill>
                  </a:rPr>
                  <a:t>r</a:t>
                </a:r>
                <a:r>
                  <a:rPr lang="en-US" baseline="-25000" dirty="0">
                    <a:solidFill>
                      <a:schemeClr val="tx1"/>
                    </a:solidFill>
                  </a:rPr>
                  <a:t>1</a:t>
                </a:r>
                <a:r>
                  <a:rPr lang="en-US" dirty="0">
                    <a:solidFill>
                      <a:schemeClr val="tx1"/>
                    </a:solidFill>
                  </a:rPr>
                  <a:t> </a:t>
                </a:r>
                <a14:m>
                  <m:oMath xmlns:m="http://schemas.openxmlformats.org/officeDocument/2006/math">
                    <m:r>
                      <a:rPr lang="en-US" i="1" dirty="0">
                        <a:solidFill>
                          <a:schemeClr val="tx1"/>
                        </a:solidFill>
                        <a:latin typeface="Cambria Math" charset="0"/>
                        <a:ea typeface="Cambria Math" charset="0"/>
                        <a:cs typeface="Cambria Math" charset="0"/>
                      </a:rPr>
                      <m:t>←</m:t>
                    </m:r>
                  </m:oMath>
                </a14:m>
                <a:r>
                  <a:rPr lang="en-US" dirty="0" smtClean="0">
                    <a:solidFill>
                      <a:schemeClr val="tx1"/>
                    </a:solidFill>
                  </a:rPr>
                  <a:t> p</a:t>
                </a:r>
                <a:r>
                  <a:rPr lang="en-US" baseline="-25000" dirty="0" smtClean="0">
                    <a:solidFill>
                      <a:schemeClr val="tx1"/>
                    </a:solidFill>
                  </a:rPr>
                  <a:t>2</a:t>
                </a:r>
                <a:r>
                  <a:rPr lang="en-US" dirty="0" smtClean="0">
                    <a:solidFill>
                      <a:schemeClr val="tx1"/>
                    </a:solidFill>
                  </a:rPr>
                  <a:t> </a:t>
                </a:r>
                <a:r>
                  <a:rPr lang="en-US" dirty="0">
                    <a:solidFill>
                      <a:schemeClr val="tx1"/>
                    </a:solidFill>
                  </a:rPr>
                  <a:t>2</a:t>
                </a:r>
                <a:r>
                  <a:rPr lang="en-US" dirty="0" smtClean="0">
                    <a:solidFill>
                      <a:schemeClr val="tx1"/>
                    </a:solidFill>
                  </a:rPr>
                  <a:t> </a:t>
                </a:r>
                <a:r>
                  <a:rPr lang="en-US" dirty="0" err="1">
                    <a:solidFill>
                      <a:schemeClr val="tx1"/>
                    </a:solidFill>
                  </a:rPr>
                  <a:t>ε</a:t>
                </a:r>
                <a:r>
                  <a:rPr lang="en-US" dirty="0">
                    <a:solidFill>
                      <a:schemeClr val="tx1"/>
                    </a:solidFill>
                  </a:rPr>
                  <a:t> {r</a:t>
                </a:r>
                <a:r>
                  <a:rPr lang="en-US" baseline="-25000" dirty="0">
                    <a:solidFill>
                      <a:schemeClr val="tx1"/>
                    </a:solidFill>
                  </a:rPr>
                  <a:t>1</a:t>
                </a:r>
                <a:r>
                  <a:rPr lang="en-US" dirty="0">
                    <a:solidFill>
                      <a:schemeClr val="tx1"/>
                    </a:solidFill>
                  </a:rPr>
                  <a:t>} {r</a:t>
                </a:r>
                <a:r>
                  <a:rPr lang="en-US" baseline="-25000" dirty="0">
                    <a:solidFill>
                      <a:schemeClr val="tx1"/>
                    </a:solidFill>
                  </a:rPr>
                  <a:t>1</a:t>
                </a:r>
                <a:r>
                  <a:rPr lang="en-US" dirty="0">
                    <a:solidFill>
                      <a:schemeClr val="tx1"/>
                    </a:solidFill>
                  </a:rPr>
                  <a:t>} </a:t>
                </a:r>
                <a:r>
                  <a:rPr lang="en-US" dirty="0" err="1">
                    <a:solidFill>
                      <a:schemeClr val="tx1"/>
                    </a:solidFill>
                  </a:rPr>
                  <a:t>λv.n</a:t>
                </a:r>
                <a:r>
                  <a:rPr lang="en-US" dirty="0" smtClean="0">
                    <a:solidFill>
                      <a:schemeClr val="tx1"/>
                    </a:solidFill>
                  </a:rPr>
                  <a:t>:=v;</a:t>
                </a:r>
              </a:p>
              <a:p>
                <a:r>
                  <a:rPr lang="en-US" dirty="0">
                    <a:solidFill>
                      <a:schemeClr val="tx1"/>
                    </a:solidFill>
                  </a:rPr>
                  <a:t> </a:t>
                </a:r>
                <a:r>
                  <a:rPr lang="en-US" dirty="0" smtClean="0">
                    <a:solidFill>
                      <a:schemeClr val="tx1"/>
                    </a:solidFill>
                  </a:rPr>
                  <a:t>   await r</a:t>
                </a:r>
                <a:r>
                  <a:rPr lang="en-US" baseline="-25000" dirty="0" smtClean="0">
                    <a:solidFill>
                      <a:schemeClr val="tx1"/>
                    </a:solidFill>
                  </a:rPr>
                  <a:t>1</a:t>
                </a:r>
              </a:p>
              <a:p>
                <a:r>
                  <a:rPr lang="en-US" dirty="0">
                    <a:solidFill>
                      <a:schemeClr val="tx1"/>
                    </a:solidFill>
                  </a:rPr>
                  <a:t> </a:t>
                </a:r>
                <a:r>
                  <a:rPr lang="en-US" dirty="0" smtClean="0">
                    <a:solidFill>
                      <a:schemeClr val="tx1"/>
                    </a:solidFill>
                  </a:rPr>
                  <a:t>   return 0</a:t>
                </a:r>
                <a:endParaRPr lang="en-US" dirty="0">
                  <a:solidFill>
                    <a:schemeClr val="tx1"/>
                  </a:solidFill>
                </a:endParaRPr>
              </a:p>
              <a:p>
                <a:endParaRPr lang="en-US" dirty="0" smtClean="0">
                  <a:solidFill>
                    <a:schemeClr val="tx1"/>
                  </a:solidFill>
                </a:endParaRPr>
              </a:p>
              <a:p>
                <a:r>
                  <a:rPr lang="en-US" dirty="0" smtClean="0">
                    <a:solidFill>
                      <a:schemeClr val="tx1"/>
                    </a:solidFill>
                  </a:rPr>
                  <a:t>proc </a:t>
                </a:r>
                <a:r>
                  <a:rPr lang="en-US" dirty="0">
                    <a:solidFill>
                      <a:schemeClr val="tx1"/>
                    </a:solidFill>
                  </a:rPr>
                  <a:t>p</a:t>
                </a:r>
                <a:r>
                  <a:rPr lang="en-US" baseline="-25000" dirty="0">
                    <a:solidFill>
                      <a:schemeClr val="tx1"/>
                    </a:solidFill>
                  </a:rPr>
                  <a:t>1</a:t>
                </a:r>
                <a:r>
                  <a:rPr lang="en-US" dirty="0">
                    <a:solidFill>
                      <a:schemeClr val="tx1"/>
                    </a:solidFill>
                  </a:rPr>
                  <a:t>(</a:t>
                </a:r>
                <a:r>
                  <a:rPr lang="en-US" dirty="0" err="1">
                    <a:solidFill>
                      <a:schemeClr val="tx1"/>
                    </a:solidFill>
                  </a:rPr>
                  <a:t>var</a:t>
                </a:r>
                <a:r>
                  <a:rPr lang="en-US" dirty="0">
                    <a:solidFill>
                      <a:schemeClr val="tx1"/>
                    </a:solidFill>
                  </a:rPr>
                  <a:t> n : </a:t>
                </a:r>
                <a:r>
                  <a:rPr lang="en-US" dirty="0" err="1">
                    <a:solidFill>
                      <a:schemeClr val="tx1"/>
                    </a:solidFill>
                  </a:rPr>
                  <a:t>int</a:t>
                </a:r>
                <a:r>
                  <a:rPr lang="en-US" dirty="0">
                    <a:solidFill>
                      <a:schemeClr val="tx1"/>
                    </a:solidFill>
                  </a:rPr>
                  <a:t>) </a:t>
                </a:r>
                <a:endParaRPr lang="en-US" dirty="0" smtClean="0">
                  <a:solidFill>
                    <a:schemeClr val="tx1"/>
                  </a:solidFill>
                </a:endParaRPr>
              </a:p>
              <a:p>
                <a:r>
                  <a:rPr lang="en-US" dirty="0">
                    <a:solidFill>
                      <a:schemeClr val="tx1"/>
                    </a:solidFill>
                  </a:rPr>
                  <a:t> </a:t>
                </a:r>
                <a:r>
                  <a:rPr lang="en-US" dirty="0" smtClean="0">
                    <a:solidFill>
                      <a:schemeClr val="tx1"/>
                    </a:solidFill>
                  </a:rPr>
                  <a:t>   isolated </a:t>
                </a:r>
                <a:r>
                  <a:rPr lang="en-US" dirty="0">
                    <a:solidFill>
                      <a:schemeClr val="tx1"/>
                    </a:solidFill>
                  </a:rPr>
                  <a:t>l(r</a:t>
                </a:r>
                <a:r>
                  <a:rPr lang="en-US" baseline="-25000" dirty="0">
                    <a:solidFill>
                      <a:schemeClr val="tx1"/>
                    </a:solidFill>
                  </a:rPr>
                  <a:t>1</a:t>
                </a:r>
                <a:r>
                  <a:rPr lang="en-US" dirty="0">
                    <a:solidFill>
                      <a:schemeClr val="tx1"/>
                    </a:solidFill>
                  </a:rPr>
                  <a:t>) := </a:t>
                </a:r>
                <a:r>
                  <a:rPr lang="en-US" dirty="0" smtClean="0">
                    <a:solidFill>
                      <a:schemeClr val="tx1"/>
                    </a:solidFill>
                  </a:rPr>
                  <a:t>1</a:t>
                </a:r>
              </a:p>
              <a:p>
                <a:r>
                  <a:rPr lang="en-US" dirty="0" smtClean="0">
                    <a:solidFill>
                      <a:schemeClr val="tx1"/>
                    </a:solidFill>
                  </a:rPr>
                  <a:t>    return 0</a:t>
                </a:r>
                <a:endParaRPr lang="en-US" dirty="0">
                  <a:solidFill>
                    <a:schemeClr val="tx1"/>
                  </a:solidFill>
                </a:endParaRPr>
              </a:p>
              <a:p>
                <a:r>
                  <a:rPr lang="en-US" dirty="0" smtClean="0">
                    <a:solidFill>
                      <a:schemeClr val="tx1"/>
                    </a:solidFill>
                  </a:rPr>
                  <a:t>    </a:t>
                </a:r>
              </a:p>
              <a:p>
                <a:r>
                  <a:rPr lang="en-US" dirty="0" smtClean="0">
                    <a:solidFill>
                      <a:schemeClr val="tx1"/>
                    </a:solidFill>
                  </a:rPr>
                  <a:t>proc </a:t>
                </a:r>
                <a:r>
                  <a:rPr lang="en-US" dirty="0">
                    <a:solidFill>
                      <a:schemeClr val="tx1"/>
                    </a:solidFill>
                  </a:rPr>
                  <a:t>p</a:t>
                </a:r>
                <a:r>
                  <a:rPr lang="en-US" baseline="-25000" dirty="0">
                    <a:solidFill>
                      <a:schemeClr val="tx1"/>
                    </a:solidFill>
                  </a:rPr>
                  <a:t>2</a:t>
                </a:r>
                <a:r>
                  <a:rPr lang="en-US" dirty="0">
                    <a:solidFill>
                      <a:schemeClr val="tx1"/>
                    </a:solidFill>
                  </a:rPr>
                  <a:t>(</a:t>
                </a:r>
                <a:r>
                  <a:rPr lang="en-US" dirty="0" err="1">
                    <a:solidFill>
                      <a:schemeClr val="tx1"/>
                    </a:solidFill>
                  </a:rPr>
                  <a:t>var</a:t>
                </a:r>
                <a:r>
                  <a:rPr lang="en-US" dirty="0">
                    <a:solidFill>
                      <a:schemeClr val="tx1"/>
                    </a:solidFill>
                  </a:rPr>
                  <a:t> n : </a:t>
                </a:r>
                <a:r>
                  <a:rPr lang="en-US" dirty="0" err="1">
                    <a:solidFill>
                      <a:schemeClr val="tx1"/>
                    </a:solidFill>
                  </a:rPr>
                  <a:t>int</a:t>
                </a:r>
                <a:r>
                  <a:rPr lang="en-US" dirty="0">
                    <a:solidFill>
                      <a:schemeClr val="tx1"/>
                    </a:solidFill>
                  </a:rPr>
                  <a:t>)</a:t>
                </a:r>
              </a:p>
              <a:p>
                <a:r>
                  <a:rPr lang="en-US" dirty="0" smtClean="0">
                    <a:solidFill>
                      <a:schemeClr val="tx1"/>
                    </a:solidFill>
                  </a:rPr>
                  <a:t>    isolated if </a:t>
                </a:r>
                <a:r>
                  <a:rPr lang="en-US" dirty="0">
                    <a:solidFill>
                      <a:schemeClr val="tx1"/>
                    </a:solidFill>
                  </a:rPr>
                  <a:t>(l(r</a:t>
                </a:r>
                <a:r>
                  <a:rPr lang="en-US" baseline="-25000" dirty="0">
                    <a:solidFill>
                      <a:schemeClr val="tx1"/>
                    </a:solidFill>
                  </a:rPr>
                  <a:t>1</a:t>
                </a:r>
                <a:r>
                  <a:rPr lang="en-US" dirty="0">
                    <a:solidFill>
                      <a:schemeClr val="tx1"/>
                    </a:solidFill>
                  </a:rPr>
                  <a:t> ) </a:t>
                </a:r>
                <a:r>
                  <a:rPr lang="en-US" dirty="0" smtClean="0">
                    <a:solidFill>
                      <a:schemeClr val="tx1"/>
                    </a:solidFill>
                  </a:rPr>
                  <a:t>== </a:t>
                </a:r>
                <a:r>
                  <a:rPr lang="en-US" dirty="0">
                    <a:solidFill>
                      <a:schemeClr val="tx1"/>
                    </a:solidFill>
                  </a:rPr>
                  <a:t>0</a:t>
                </a:r>
                <a:r>
                  <a:rPr lang="en-US" dirty="0" smtClean="0">
                    <a:solidFill>
                      <a:schemeClr val="tx1"/>
                    </a:solidFill>
                  </a:rPr>
                  <a:t>) then</a:t>
                </a:r>
                <a:endParaRPr lang="en-US" dirty="0">
                  <a:solidFill>
                    <a:schemeClr val="tx1"/>
                  </a:solidFill>
                </a:endParaRPr>
              </a:p>
              <a:p>
                <a:r>
                  <a:rPr lang="en-US" dirty="0" smtClean="0">
                    <a:solidFill>
                      <a:schemeClr val="tx1"/>
                    </a:solidFill>
                  </a:rPr>
                  <a:t>         post r1 </a:t>
                </a:r>
                <a14:m>
                  <m:oMath xmlns:m="http://schemas.openxmlformats.org/officeDocument/2006/math">
                    <m:r>
                      <a:rPr lang="en-US" i="1" dirty="0">
                        <a:solidFill>
                          <a:schemeClr val="tx1"/>
                        </a:solidFill>
                        <a:latin typeface="Cambria Math" charset="0"/>
                        <a:ea typeface="Cambria Math" charset="0"/>
                        <a:cs typeface="Cambria Math" charset="0"/>
                      </a:rPr>
                      <m:t>←</m:t>
                    </m:r>
                    <m:r>
                      <a:rPr lang="en-US" b="0" i="0" dirty="0" smtClean="0">
                        <a:solidFill>
                          <a:schemeClr val="tx1"/>
                        </a:solidFill>
                        <a:latin typeface="Cambria Math" charset="0"/>
                        <a:ea typeface="Cambria Math" charset="0"/>
                        <a:cs typeface="Cambria Math" charset="0"/>
                      </a:rPr>
                      <m:t> </m:t>
                    </m:r>
                  </m:oMath>
                </a14:m>
                <a:r>
                  <a:rPr lang="en-US" dirty="0" smtClean="0">
                    <a:solidFill>
                      <a:schemeClr val="tx1"/>
                    </a:solidFill>
                  </a:rPr>
                  <a:t>p</a:t>
                </a:r>
                <a:r>
                  <a:rPr lang="en-US" baseline="-25000" dirty="0" smtClean="0">
                    <a:solidFill>
                      <a:schemeClr val="tx1"/>
                    </a:solidFill>
                  </a:rPr>
                  <a:t>3</a:t>
                </a:r>
                <a:r>
                  <a:rPr lang="en-US" dirty="0" smtClean="0">
                    <a:solidFill>
                      <a:schemeClr val="tx1"/>
                    </a:solidFill>
                  </a:rPr>
                  <a:t> </a:t>
                </a:r>
                <a:r>
                  <a:rPr lang="en-US" dirty="0">
                    <a:solidFill>
                      <a:schemeClr val="tx1"/>
                    </a:solidFill>
                  </a:rPr>
                  <a:t>3</a:t>
                </a:r>
                <a:r>
                  <a:rPr lang="en-US" dirty="0" smtClean="0">
                    <a:solidFill>
                      <a:schemeClr val="tx1"/>
                    </a:solidFill>
                  </a:rPr>
                  <a:t> </a:t>
                </a:r>
                <a:r>
                  <a:rPr lang="en-US" dirty="0" err="1">
                    <a:solidFill>
                      <a:schemeClr val="tx1"/>
                    </a:solidFill>
                  </a:rPr>
                  <a:t>ε</a:t>
                </a:r>
                <a:r>
                  <a:rPr lang="en-US" dirty="0">
                    <a:solidFill>
                      <a:schemeClr val="tx1"/>
                    </a:solidFill>
                  </a:rPr>
                  <a:t> {r</a:t>
                </a:r>
                <a:r>
                  <a:rPr lang="en-US" baseline="-25000" dirty="0">
                    <a:solidFill>
                      <a:schemeClr val="tx1"/>
                    </a:solidFill>
                  </a:rPr>
                  <a:t>1</a:t>
                </a:r>
                <a:r>
                  <a:rPr lang="en-US" dirty="0">
                    <a:solidFill>
                      <a:schemeClr val="tx1"/>
                    </a:solidFill>
                  </a:rPr>
                  <a:t>} {r</a:t>
                </a:r>
                <a:r>
                  <a:rPr lang="en-US" baseline="-25000" dirty="0">
                    <a:solidFill>
                      <a:schemeClr val="tx1"/>
                    </a:solidFill>
                  </a:rPr>
                  <a:t>1</a:t>
                </a:r>
                <a:r>
                  <a:rPr lang="en-US" dirty="0">
                    <a:solidFill>
                      <a:schemeClr val="tx1"/>
                    </a:solidFill>
                  </a:rPr>
                  <a:t>} </a:t>
                </a:r>
                <a:r>
                  <a:rPr lang="en-US" dirty="0" err="1" smtClean="0">
                    <a:solidFill>
                      <a:schemeClr val="tx1"/>
                    </a:solidFill>
                  </a:rPr>
                  <a:t>λv.n</a:t>
                </a:r>
                <a:r>
                  <a:rPr lang="en-US" dirty="0" smtClean="0">
                    <a:solidFill>
                      <a:schemeClr val="tx1"/>
                    </a:solidFill>
                  </a:rPr>
                  <a:t>:=v;</a:t>
                </a:r>
              </a:p>
              <a:p>
                <a:r>
                  <a:rPr lang="en-US" dirty="0" smtClean="0">
                    <a:solidFill>
                      <a:schemeClr val="tx1"/>
                    </a:solidFill>
                  </a:rPr>
                  <a:t>    l(r</a:t>
                </a:r>
                <a:r>
                  <a:rPr lang="en-US" baseline="-25000" dirty="0" smtClean="0">
                    <a:solidFill>
                      <a:schemeClr val="tx1"/>
                    </a:solidFill>
                  </a:rPr>
                  <a:t>1</a:t>
                </a:r>
                <a:r>
                  <a:rPr lang="en-US" dirty="0">
                    <a:solidFill>
                      <a:schemeClr val="tx1"/>
                    </a:solidFill>
                  </a:rPr>
                  <a:t>) := 3 </a:t>
                </a:r>
              </a:p>
              <a:p>
                <a:r>
                  <a:rPr lang="en-US" dirty="0" smtClean="0">
                    <a:solidFill>
                      <a:schemeClr val="tx1"/>
                    </a:solidFill>
                  </a:rPr>
                  <a:t>    return </a:t>
                </a:r>
                <a:r>
                  <a:rPr lang="en-US" dirty="0">
                    <a:solidFill>
                      <a:schemeClr val="tx1"/>
                    </a:solidFill>
                  </a:rPr>
                  <a:t>0</a:t>
                </a:r>
              </a:p>
              <a:p>
                <a:endParaRPr lang="en-US" dirty="0" smtClean="0">
                  <a:solidFill>
                    <a:schemeClr val="tx1"/>
                  </a:solidFill>
                </a:endParaRPr>
              </a:p>
              <a:p>
                <a:r>
                  <a:rPr lang="en-US" dirty="0" smtClean="0">
                    <a:solidFill>
                      <a:schemeClr val="tx1"/>
                    </a:solidFill>
                  </a:rPr>
                  <a:t>proc </a:t>
                </a:r>
                <a:r>
                  <a:rPr lang="en-US" dirty="0">
                    <a:solidFill>
                      <a:schemeClr val="tx1"/>
                    </a:solidFill>
                  </a:rPr>
                  <a:t>p</a:t>
                </a:r>
                <a:r>
                  <a:rPr lang="en-US" baseline="-25000" dirty="0">
                    <a:solidFill>
                      <a:schemeClr val="tx1"/>
                    </a:solidFill>
                  </a:rPr>
                  <a:t>3</a:t>
                </a:r>
                <a:r>
                  <a:rPr lang="en-US" dirty="0">
                    <a:solidFill>
                      <a:schemeClr val="tx1"/>
                    </a:solidFill>
                  </a:rPr>
                  <a:t>(</a:t>
                </a:r>
                <a:r>
                  <a:rPr lang="en-US" dirty="0" err="1">
                    <a:solidFill>
                      <a:schemeClr val="tx1"/>
                    </a:solidFill>
                  </a:rPr>
                  <a:t>var</a:t>
                </a:r>
                <a:r>
                  <a:rPr lang="en-US" dirty="0">
                    <a:solidFill>
                      <a:schemeClr val="tx1"/>
                    </a:solidFill>
                  </a:rPr>
                  <a:t> n : </a:t>
                </a:r>
                <a:r>
                  <a:rPr lang="en-US" dirty="0" err="1">
                    <a:solidFill>
                      <a:schemeClr val="tx1"/>
                    </a:solidFill>
                  </a:rPr>
                  <a:t>int</a:t>
                </a:r>
                <a:r>
                  <a:rPr lang="en-US" dirty="0">
                    <a:solidFill>
                      <a:schemeClr val="tx1"/>
                    </a:solidFill>
                  </a:rPr>
                  <a:t>)</a:t>
                </a:r>
              </a:p>
              <a:p>
                <a:r>
                  <a:rPr lang="en-US" dirty="0" smtClean="0">
                    <a:solidFill>
                      <a:schemeClr val="tx1"/>
                    </a:solidFill>
                  </a:rPr>
                  <a:t>     l</a:t>
                </a:r>
                <a:r>
                  <a:rPr lang="en-US" dirty="0">
                    <a:solidFill>
                      <a:schemeClr val="tx1"/>
                    </a:solidFill>
                  </a:rPr>
                  <a:t>(r</a:t>
                </a:r>
                <a:r>
                  <a:rPr lang="en-US" baseline="-25000" dirty="0">
                    <a:solidFill>
                      <a:schemeClr val="tx1"/>
                    </a:solidFill>
                  </a:rPr>
                  <a:t>1</a:t>
                </a:r>
                <a:r>
                  <a:rPr lang="en-US" dirty="0">
                    <a:solidFill>
                      <a:schemeClr val="tx1"/>
                    </a:solidFill>
                  </a:rPr>
                  <a:t>) := </a:t>
                </a:r>
                <a:r>
                  <a:rPr lang="en-US" dirty="0" smtClean="0">
                    <a:solidFill>
                      <a:schemeClr val="tx1"/>
                    </a:solidFill>
                  </a:rPr>
                  <a:t>3 </a:t>
                </a:r>
              </a:p>
              <a:p>
                <a:r>
                  <a:rPr lang="en-US" dirty="0" smtClean="0">
                    <a:solidFill>
                      <a:schemeClr val="tx1"/>
                    </a:solidFill>
                  </a:rPr>
                  <a:t>     return </a:t>
                </a:r>
                <a:r>
                  <a:rPr lang="en-US" dirty="0">
                    <a:solidFill>
                      <a:schemeClr val="tx1"/>
                    </a:solidFill>
                  </a:rPr>
                  <a:t>0</a:t>
                </a:r>
              </a:p>
              <a:p>
                <a:endParaRPr lang="en-US" dirty="0">
                  <a:solidFill>
                    <a:schemeClr val="tx1"/>
                  </a:solidFill>
                </a:endParaRPr>
              </a:p>
            </p:txBody>
          </p:sp>
        </mc:Choice>
        <mc:Fallback xmlns="">
          <p:sp>
            <p:nvSpPr>
              <p:cNvPr id="33" name="Rectangle 32"/>
              <p:cNvSpPr>
                <a:spLocks noRot="1" noChangeAspect="1" noMove="1" noResize="1" noEditPoints="1" noAdjustHandles="1" noChangeArrowheads="1" noChangeShapeType="1" noTextEdit="1"/>
              </p:cNvSpPr>
              <p:nvPr/>
            </p:nvSpPr>
            <p:spPr>
              <a:xfrm>
                <a:off x="457200" y="998677"/>
                <a:ext cx="4514138" cy="5722797"/>
              </a:xfrm>
              <a:prstGeom prst="rect">
                <a:avLst/>
              </a:prstGeom>
              <a:blipFill rotWithShape="0">
                <a:blip r:embed="rId3"/>
                <a:stretch>
                  <a:fillRect/>
                </a:stretch>
              </a:blipFill>
              <a:ln>
                <a:solidFill>
                  <a:srgbClr val="000000"/>
                </a:solidFill>
              </a:ln>
            </p:spPr>
            <p:txBody>
              <a:bodyPr/>
              <a:lstStyle/>
              <a:p>
                <a:r>
                  <a:rPr lang="en-US">
                    <a:noFill/>
                  </a:rPr>
                  <a:t> </a:t>
                </a:r>
              </a:p>
            </p:txBody>
          </p:sp>
        </mc:Fallback>
      </mc:AlternateContent>
      <p:sp>
        <p:nvSpPr>
          <p:cNvPr id="9" name="Rounded Rectangle 8"/>
          <p:cNvSpPr/>
          <p:nvPr/>
        </p:nvSpPr>
        <p:spPr>
          <a:xfrm>
            <a:off x="699732" y="3174964"/>
            <a:ext cx="1871662" cy="335033"/>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Rounded Rectangle 34"/>
          <p:cNvSpPr/>
          <p:nvPr/>
        </p:nvSpPr>
        <p:spPr>
          <a:xfrm>
            <a:off x="720985" y="4215623"/>
            <a:ext cx="3700818" cy="600075"/>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79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35" grpId="0" animBg="1"/>
      <p:bldP spid="35"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8677"/>
          </a:xfrm>
        </p:spPr>
        <p:txBody>
          <a:bodyPr/>
          <a:lstStyle/>
          <a:p>
            <a:r>
              <a:rPr lang="en-US" dirty="0" smtClean="0"/>
              <a:t>Mutual Exclusion</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44</a:t>
            </a:fld>
            <a:endParaRPr lang="en-US"/>
          </a:p>
        </p:txBody>
      </p:sp>
      <mc:AlternateContent xmlns:mc="http://schemas.openxmlformats.org/markup-compatibility/2006" xmlns:a14="http://schemas.microsoft.com/office/drawing/2010/main">
        <mc:Choice Requires="a14">
          <p:sp>
            <p:nvSpPr>
              <p:cNvPr id="30" name="Oval 29"/>
              <p:cNvSpPr/>
              <p:nvPr/>
            </p:nvSpPr>
            <p:spPr>
              <a:xfrm>
                <a:off x="5602709" y="1454986"/>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smtClean="0"/>
                  <a:t>0</a:t>
                </a:r>
              </a:p>
              <a:p>
                <a:pPr algn="ctr"/>
                <a14:m>
                  <m:oMath xmlns:m="http://schemas.openxmlformats.org/officeDocument/2006/math">
                    <m:r>
                      <a:rPr lang="en-US" sz="1200" i="1">
                        <a:latin typeface="Cambria Math" charset="0"/>
                        <a:ea typeface="Cambria Math" charset="0"/>
                        <a:cs typeface="Cambria Math" charset="0"/>
                      </a:rPr>
                      <m:t>𝜔</m:t>
                    </m:r>
                  </m:oMath>
                </a14:m>
                <a:r>
                  <a:rPr lang="en-US" sz="1200" dirty="0"/>
                  <a:t>={r</a:t>
                </a:r>
                <a:r>
                  <a:rPr lang="en-US" sz="1200" baseline="-25000" dirty="0"/>
                  <a:t>1</a:t>
                </a:r>
                <a:r>
                  <a:rPr lang="en-US" sz="1200" dirty="0" smtClean="0"/>
                  <a:t>}</a:t>
                </a:r>
                <a:endParaRPr lang="en-US" sz="1200" baseline="-25000" dirty="0"/>
              </a:p>
            </p:txBody>
          </p:sp>
        </mc:Choice>
        <mc:Fallback xmlns="">
          <p:sp>
            <p:nvSpPr>
              <p:cNvPr id="30" name="Oval 29"/>
              <p:cNvSpPr>
                <a:spLocks noRot="1" noChangeAspect="1" noMove="1" noResize="1" noEditPoints="1" noAdjustHandles="1" noChangeArrowheads="1" noChangeShapeType="1" noTextEdit="1"/>
              </p:cNvSpPr>
              <p:nvPr/>
            </p:nvSpPr>
            <p:spPr>
              <a:xfrm>
                <a:off x="5602709" y="1454986"/>
                <a:ext cx="852566" cy="577235"/>
              </a:xfrm>
              <a:prstGeom prst="ellipse">
                <a:avLst/>
              </a:prstGeom>
              <a:blipFill rotWithShape="0">
                <a:blip r:embed="rId3"/>
                <a:stretch>
                  <a:fillRect/>
                </a:stretch>
              </a:blipFill>
            </p:spPr>
            <p:txBody>
              <a:bodyPr/>
              <a:lstStyle/>
              <a:p>
                <a:r>
                  <a:rPr lang="en-US">
                    <a:noFill/>
                  </a:rPr>
                  <a:t> </a:t>
                </a:r>
              </a:p>
            </p:txBody>
          </p:sp>
        </mc:Fallback>
      </mc:AlternateContent>
      <p:sp>
        <p:nvSpPr>
          <p:cNvPr id="31" name="Oval 30"/>
          <p:cNvSpPr/>
          <p:nvPr/>
        </p:nvSpPr>
        <p:spPr>
          <a:xfrm>
            <a:off x="5602377" y="2266237"/>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n</a:t>
            </a:r>
            <a:r>
              <a:rPr lang="en-US" sz="1200" baseline="-25000" dirty="0" smtClean="0"/>
              <a:t>0</a:t>
            </a:r>
            <a:r>
              <a:rPr lang="en-US" sz="1200" dirty="0" smtClean="0"/>
              <a:t>’</a:t>
            </a:r>
            <a:endParaRPr lang="en-US" sz="1200" dirty="0"/>
          </a:p>
        </p:txBody>
      </p:sp>
      <p:sp>
        <p:nvSpPr>
          <p:cNvPr id="32" name="Oval 31"/>
          <p:cNvSpPr/>
          <p:nvPr/>
        </p:nvSpPr>
        <p:spPr>
          <a:xfrm>
            <a:off x="5602377" y="3317285"/>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n</a:t>
            </a:r>
            <a:r>
              <a:rPr lang="en-US" sz="1200" baseline="-25000" dirty="0" smtClean="0"/>
              <a:t>0</a:t>
            </a:r>
            <a:r>
              <a:rPr lang="en-US" sz="1200" dirty="0" smtClean="0"/>
              <a:t>’’</a:t>
            </a:r>
          </a:p>
        </p:txBody>
      </p:sp>
      <p:cxnSp>
        <p:nvCxnSpPr>
          <p:cNvPr id="34" name="Straight Arrow Connector 33"/>
          <p:cNvCxnSpPr>
            <a:stCxn id="32" idx="4"/>
            <a:endCxn id="39" idx="0"/>
          </p:cNvCxnSpPr>
          <p:nvPr/>
        </p:nvCxnSpPr>
        <p:spPr>
          <a:xfrm>
            <a:off x="6028660" y="3894520"/>
            <a:ext cx="0" cy="454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Oval 38"/>
          <p:cNvSpPr/>
          <p:nvPr/>
        </p:nvSpPr>
        <p:spPr>
          <a:xfrm>
            <a:off x="5602377" y="4349514"/>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r</a:t>
            </a:r>
            <a:r>
              <a:rPr lang="en-US" sz="1200" baseline="-25000" dirty="0"/>
              <a:t>0</a:t>
            </a:r>
            <a:endParaRPr lang="en-US" sz="1200" dirty="0" smtClean="0"/>
          </a:p>
        </p:txBody>
      </p:sp>
      <p:cxnSp>
        <p:nvCxnSpPr>
          <p:cNvPr id="41" name="Straight Arrow Connector 40"/>
          <p:cNvCxnSpPr/>
          <p:nvPr/>
        </p:nvCxnSpPr>
        <p:spPr>
          <a:xfrm flipH="1">
            <a:off x="6028660" y="2032221"/>
            <a:ext cx="332" cy="2340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a:stCxn id="31" idx="4"/>
            <a:endCxn id="32" idx="0"/>
          </p:cNvCxnSpPr>
          <p:nvPr/>
        </p:nvCxnSpPr>
        <p:spPr>
          <a:xfrm>
            <a:off x="6028660" y="2843472"/>
            <a:ext cx="0" cy="4738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a:stCxn id="39" idx="4"/>
            <a:endCxn id="45" idx="0"/>
          </p:cNvCxnSpPr>
          <p:nvPr/>
        </p:nvCxnSpPr>
        <p:spPr>
          <a:xfrm>
            <a:off x="6028660" y="4926749"/>
            <a:ext cx="1810" cy="3960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Oval 44"/>
          <p:cNvSpPr/>
          <p:nvPr/>
        </p:nvSpPr>
        <p:spPr>
          <a:xfrm>
            <a:off x="5604187" y="5322805"/>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r0’</a:t>
            </a:r>
          </a:p>
        </p:txBody>
      </p:sp>
      <mc:AlternateContent xmlns:mc="http://schemas.openxmlformats.org/markup-compatibility/2006" xmlns:a14="http://schemas.microsoft.com/office/drawing/2010/main">
        <mc:Choice Requires="a14">
          <p:sp>
            <p:nvSpPr>
              <p:cNvPr id="48" name="Oval 47"/>
              <p:cNvSpPr/>
              <p:nvPr/>
            </p:nvSpPr>
            <p:spPr>
              <a:xfrm>
                <a:off x="6629235" y="3227488"/>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iso</a:t>
                </a:r>
                <a:r>
                  <a:rPr lang="en-US" sz="1200" baseline="-25000" dirty="0" smtClean="0"/>
                  <a:t>1</a:t>
                </a:r>
              </a:p>
              <a:p>
                <a:pPr algn="ctr"/>
                <a14:m>
                  <m:oMath xmlns:m="http://schemas.openxmlformats.org/officeDocument/2006/math">
                    <m:r>
                      <a:rPr lang="en-US" sz="1200" i="1">
                        <a:latin typeface="Cambria Math" charset="0"/>
                        <a:ea typeface="Cambria Math" charset="0"/>
                        <a:cs typeface="Cambria Math" charset="0"/>
                      </a:rPr>
                      <m:t>𝜔</m:t>
                    </m:r>
                  </m:oMath>
                </a14:m>
                <a:r>
                  <a:rPr lang="en-US" sz="1200" dirty="0"/>
                  <a:t>={r</a:t>
                </a:r>
                <a:r>
                  <a:rPr lang="en-US" sz="1200" baseline="-25000" dirty="0"/>
                  <a:t>1</a:t>
                </a:r>
                <a:r>
                  <a:rPr lang="en-US" sz="1200" dirty="0" smtClean="0"/>
                  <a:t>}</a:t>
                </a:r>
                <a:endParaRPr lang="en-US" sz="1200" baseline="-25000" dirty="0"/>
              </a:p>
            </p:txBody>
          </p:sp>
        </mc:Choice>
        <mc:Fallback xmlns="">
          <p:sp>
            <p:nvSpPr>
              <p:cNvPr id="48" name="Oval 47"/>
              <p:cNvSpPr>
                <a:spLocks noRot="1" noChangeAspect="1" noMove="1" noResize="1" noEditPoints="1" noAdjustHandles="1" noChangeArrowheads="1" noChangeShapeType="1" noTextEdit="1"/>
              </p:cNvSpPr>
              <p:nvPr/>
            </p:nvSpPr>
            <p:spPr>
              <a:xfrm>
                <a:off x="6629235" y="3227488"/>
                <a:ext cx="852566" cy="577235"/>
              </a:xfrm>
              <a:prstGeom prst="ellipse">
                <a:avLst/>
              </a:prstGeom>
              <a:blipFill rotWithShape="0">
                <a:blip r:embed="rId4"/>
                <a:stretch>
                  <a:fillRect/>
                </a:stretch>
              </a:blipFill>
            </p:spPr>
            <p:txBody>
              <a:bodyPr/>
              <a:lstStyle/>
              <a:p>
                <a:r>
                  <a:rPr lang="en-US">
                    <a:noFill/>
                  </a:rPr>
                  <a:t> </a:t>
                </a:r>
              </a:p>
            </p:txBody>
          </p:sp>
        </mc:Fallback>
      </mc:AlternateContent>
      <p:cxnSp>
        <p:nvCxnSpPr>
          <p:cNvPr id="49" name="Straight Arrow Connector 48"/>
          <p:cNvCxnSpPr>
            <a:stCxn id="31" idx="7"/>
            <a:endCxn id="51" idx="1"/>
          </p:cNvCxnSpPr>
          <p:nvPr/>
        </p:nvCxnSpPr>
        <p:spPr>
          <a:xfrm>
            <a:off x="6330088" y="2350771"/>
            <a:ext cx="430057" cy="2086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Oval 50"/>
          <p:cNvSpPr/>
          <p:nvPr/>
        </p:nvSpPr>
        <p:spPr>
          <a:xfrm>
            <a:off x="6635290" y="2474882"/>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smtClean="0"/>
              <a:t>1</a:t>
            </a:r>
            <a:endParaRPr lang="en-US" sz="1200" baseline="-25000" dirty="0"/>
          </a:p>
        </p:txBody>
      </p:sp>
      <p:sp>
        <p:nvSpPr>
          <p:cNvPr id="52" name="Oval 51"/>
          <p:cNvSpPr/>
          <p:nvPr/>
        </p:nvSpPr>
        <p:spPr>
          <a:xfrm>
            <a:off x="6629235" y="3978651"/>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smtClean="0"/>
              <a:t>1</a:t>
            </a:r>
            <a:r>
              <a:rPr lang="en-US" sz="1200" dirty="0" smtClean="0"/>
              <a:t>’</a:t>
            </a:r>
            <a:endParaRPr lang="en-US" sz="1200" dirty="0"/>
          </a:p>
        </p:txBody>
      </p:sp>
      <mc:AlternateContent xmlns:mc="http://schemas.openxmlformats.org/markup-compatibility/2006" xmlns:a14="http://schemas.microsoft.com/office/drawing/2010/main">
        <mc:Choice Requires="a14">
          <p:sp>
            <p:nvSpPr>
              <p:cNvPr id="56" name="Oval 55"/>
              <p:cNvSpPr/>
              <p:nvPr/>
            </p:nvSpPr>
            <p:spPr>
              <a:xfrm>
                <a:off x="7690712" y="3431497"/>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iso</a:t>
                </a:r>
                <a:r>
                  <a:rPr lang="en-US" sz="1200" baseline="-25000" dirty="0" smtClean="0"/>
                  <a:t>2</a:t>
                </a:r>
              </a:p>
              <a:p>
                <a:pPr algn="ctr"/>
                <a14:m>
                  <m:oMath xmlns:m="http://schemas.openxmlformats.org/officeDocument/2006/math">
                    <m:r>
                      <a:rPr lang="en-US" sz="1200" i="1" smtClean="0">
                        <a:latin typeface="Cambria Math" charset="0"/>
                        <a:ea typeface="Cambria Math" charset="0"/>
                        <a:cs typeface="Cambria Math" charset="0"/>
                      </a:rPr>
                      <m:t>𝛿</m:t>
                    </m:r>
                  </m:oMath>
                </a14:m>
                <a:r>
                  <a:rPr lang="en-US" sz="1200" dirty="0" smtClean="0"/>
                  <a:t>={</a:t>
                </a:r>
                <a:r>
                  <a:rPr lang="en-US" sz="1200" dirty="0"/>
                  <a:t>r</a:t>
                </a:r>
                <a:r>
                  <a:rPr lang="en-US" sz="1200" baseline="-25000" dirty="0"/>
                  <a:t>1</a:t>
                </a:r>
                <a:r>
                  <a:rPr lang="en-US" sz="1200" dirty="0" smtClean="0"/>
                  <a:t>}</a:t>
                </a:r>
                <a:endParaRPr lang="en-US" sz="1200" baseline="-25000" dirty="0"/>
              </a:p>
            </p:txBody>
          </p:sp>
        </mc:Choice>
        <mc:Fallback xmlns="">
          <p:sp>
            <p:nvSpPr>
              <p:cNvPr id="56" name="Oval 55"/>
              <p:cNvSpPr>
                <a:spLocks noRot="1" noChangeAspect="1" noMove="1" noResize="1" noEditPoints="1" noAdjustHandles="1" noChangeArrowheads="1" noChangeShapeType="1" noTextEdit="1"/>
              </p:cNvSpPr>
              <p:nvPr/>
            </p:nvSpPr>
            <p:spPr>
              <a:xfrm>
                <a:off x="7690712" y="3431497"/>
                <a:ext cx="852566" cy="577235"/>
              </a:xfrm>
              <a:prstGeom prst="ellipse">
                <a:avLst/>
              </a:prstGeom>
              <a:blipFill rotWithShape="0">
                <a:blip r:embed="rId5"/>
                <a:stretch>
                  <a:fillRect/>
                </a:stretch>
              </a:blipFill>
            </p:spPr>
            <p:txBody>
              <a:bodyPr/>
              <a:lstStyle/>
              <a:p>
                <a:r>
                  <a:rPr lang="en-US">
                    <a:noFill/>
                  </a:rPr>
                  <a:t> </a:t>
                </a:r>
              </a:p>
            </p:txBody>
          </p:sp>
        </mc:Fallback>
      </mc:AlternateContent>
      <p:sp>
        <p:nvSpPr>
          <p:cNvPr id="57" name="Oval 56"/>
          <p:cNvSpPr/>
          <p:nvPr/>
        </p:nvSpPr>
        <p:spPr>
          <a:xfrm>
            <a:off x="7690712" y="2665865"/>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a:t>2</a:t>
            </a:r>
          </a:p>
        </p:txBody>
      </p:sp>
      <mc:AlternateContent xmlns:mc="http://schemas.openxmlformats.org/markup-compatibility/2006" xmlns:a14="http://schemas.microsoft.com/office/drawing/2010/main">
        <mc:Choice Requires="a14">
          <p:sp>
            <p:nvSpPr>
              <p:cNvPr id="58" name="Oval 57"/>
              <p:cNvSpPr/>
              <p:nvPr/>
            </p:nvSpPr>
            <p:spPr>
              <a:xfrm>
                <a:off x="7684657" y="4169634"/>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smtClean="0"/>
                  <a:t>2</a:t>
                </a:r>
                <a:r>
                  <a:rPr lang="en-US" sz="1200" dirty="0" smtClean="0"/>
                  <a:t>’</a:t>
                </a:r>
              </a:p>
              <a:p>
                <a:pPr algn="ctr"/>
                <a14:m>
                  <m:oMath xmlns:m="http://schemas.openxmlformats.org/officeDocument/2006/math">
                    <m:r>
                      <a:rPr lang="en-US" sz="1200" i="1">
                        <a:latin typeface="Cambria Math" charset="0"/>
                        <a:ea typeface="Cambria Math" charset="0"/>
                        <a:cs typeface="Cambria Math" charset="0"/>
                      </a:rPr>
                      <m:t>𝜔</m:t>
                    </m:r>
                  </m:oMath>
                </a14:m>
                <a:r>
                  <a:rPr lang="en-US" sz="1200" dirty="0"/>
                  <a:t>={r</a:t>
                </a:r>
                <a:r>
                  <a:rPr lang="en-US" sz="1200" baseline="-25000" dirty="0"/>
                  <a:t>1</a:t>
                </a:r>
                <a:r>
                  <a:rPr lang="en-US" sz="1200" dirty="0" smtClean="0"/>
                  <a:t>}</a:t>
                </a:r>
                <a:endParaRPr lang="en-US" sz="1200" baseline="-25000" dirty="0"/>
              </a:p>
            </p:txBody>
          </p:sp>
        </mc:Choice>
        <mc:Fallback xmlns="">
          <p:sp>
            <p:nvSpPr>
              <p:cNvPr id="58" name="Oval 57"/>
              <p:cNvSpPr>
                <a:spLocks noRot="1" noChangeAspect="1" noMove="1" noResize="1" noEditPoints="1" noAdjustHandles="1" noChangeArrowheads="1" noChangeShapeType="1" noTextEdit="1"/>
              </p:cNvSpPr>
              <p:nvPr/>
            </p:nvSpPr>
            <p:spPr>
              <a:xfrm>
                <a:off x="7684657" y="4169634"/>
                <a:ext cx="852566" cy="577235"/>
              </a:xfrm>
              <a:prstGeom prst="ellipse">
                <a:avLst/>
              </a:prstGeom>
              <a:blipFill rotWithShape="0">
                <a:blip r:embed="rId6"/>
                <a:stretch>
                  <a:fillRect/>
                </a:stretch>
              </a:blipFill>
            </p:spPr>
            <p:txBody>
              <a:bodyPr/>
              <a:lstStyle/>
              <a:p>
                <a:r>
                  <a:rPr lang="en-US">
                    <a:noFill/>
                  </a:rPr>
                  <a:t> </a:t>
                </a:r>
              </a:p>
            </p:txBody>
          </p:sp>
        </mc:Fallback>
      </mc:AlternateContent>
      <p:cxnSp>
        <p:nvCxnSpPr>
          <p:cNvPr id="59" name="Straight Arrow Connector 58"/>
          <p:cNvCxnSpPr>
            <a:stCxn id="52" idx="3"/>
            <a:endCxn id="39" idx="6"/>
          </p:cNvCxnSpPr>
          <p:nvPr/>
        </p:nvCxnSpPr>
        <p:spPr>
          <a:xfrm flipH="1">
            <a:off x="6454943" y="4471352"/>
            <a:ext cx="299147" cy="1667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p:cNvCxnSpPr>
            <a:stCxn id="48" idx="4"/>
            <a:endCxn id="52" idx="0"/>
          </p:cNvCxnSpPr>
          <p:nvPr/>
        </p:nvCxnSpPr>
        <p:spPr>
          <a:xfrm>
            <a:off x="7055518" y="3804723"/>
            <a:ext cx="0" cy="1739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51" idx="4"/>
            <a:endCxn id="48" idx="0"/>
          </p:cNvCxnSpPr>
          <p:nvPr/>
        </p:nvCxnSpPr>
        <p:spPr>
          <a:xfrm flipH="1">
            <a:off x="7055518" y="3052117"/>
            <a:ext cx="6055" cy="1753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p:cNvCxnSpPr>
            <a:stCxn id="30" idx="6"/>
            <a:endCxn id="57" idx="0"/>
          </p:cNvCxnSpPr>
          <p:nvPr/>
        </p:nvCxnSpPr>
        <p:spPr>
          <a:xfrm>
            <a:off x="6455275" y="1743604"/>
            <a:ext cx="1661720" cy="9222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p:cNvCxnSpPr>
            <a:stCxn id="57" idx="4"/>
            <a:endCxn id="56" idx="0"/>
          </p:cNvCxnSpPr>
          <p:nvPr/>
        </p:nvCxnSpPr>
        <p:spPr>
          <a:xfrm>
            <a:off x="8116995" y="3243100"/>
            <a:ext cx="0" cy="188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p:cNvCxnSpPr>
            <a:stCxn id="56" idx="4"/>
            <a:endCxn id="58" idx="0"/>
          </p:cNvCxnSpPr>
          <p:nvPr/>
        </p:nvCxnSpPr>
        <p:spPr>
          <a:xfrm flipH="1">
            <a:off x="8110940" y="4008732"/>
            <a:ext cx="6055" cy="160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p:cNvCxnSpPr>
            <a:stCxn id="58" idx="4"/>
            <a:endCxn id="45" idx="6"/>
          </p:cNvCxnSpPr>
          <p:nvPr/>
        </p:nvCxnSpPr>
        <p:spPr>
          <a:xfrm flipH="1">
            <a:off x="6456753" y="4746869"/>
            <a:ext cx="1654187" cy="8645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p:cNvCxnSpPr>
            <a:stCxn id="48" idx="6"/>
            <a:endCxn id="56" idx="2"/>
          </p:cNvCxnSpPr>
          <p:nvPr/>
        </p:nvCxnSpPr>
        <p:spPr>
          <a:xfrm>
            <a:off x="7481801" y="3516106"/>
            <a:ext cx="208911" cy="2040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 name="Rectangle 28"/>
              <p:cNvSpPr/>
              <p:nvPr/>
            </p:nvSpPr>
            <p:spPr>
              <a:xfrm>
                <a:off x="457200" y="998677"/>
                <a:ext cx="4514138" cy="5722798"/>
              </a:xfrm>
              <a:prstGeom prst="rect">
                <a:avLst/>
              </a:prstGeom>
              <a:solidFill>
                <a:schemeClr val="bg2">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rPr>
                  <a:t>proc main(</a:t>
                </a:r>
                <a:r>
                  <a:rPr lang="en-US" dirty="0" err="1">
                    <a:solidFill>
                      <a:schemeClr val="tx1"/>
                    </a:solidFill>
                  </a:rPr>
                  <a:t>var</a:t>
                </a:r>
                <a:r>
                  <a:rPr lang="en-US" dirty="0">
                    <a:solidFill>
                      <a:schemeClr val="tx1"/>
                    </a:solidFill>
                  </a:rPr>
                  <a:t> n : </a:t>
                </a:r>
                <a:r>
                  <a:rPr lang="en-US" dirty="0" err="1">
                    <a:solidFill>
                      <a:schemeClr val="tx1"/>
                    </a:solidFill>
                  </a:rPr>
                  <a:t>int</a:t>
                </a:r>
                <a:r>
                  <a:rPr lang="en-US" dirty="0" smtClean="0">
                    <a:solidFill>
                      <a:schemeClr val="tx1"/>
                    </a:solidFill>
                  </a:rPr>
                  <a:t>)</a:t>
                </a:r>
              </a:p>
              <a:p>
                <a:r>
                  <a:rPr lang="en-US" dirty="0">
                    <a:solidFill>
                      <a:schemeClr val="tx1"/>
                    </a:solidFill>
                  </a:rPr>
                  <a:t> </a:t>
                </a:r>
                <a:r>
                  <a:rPr lang="en-US" dirty="0" smtClean="0">
                    <a:solidFill>
                      <a:schemeClr val="tx1"/>
                    </a:solidFill>
                  </a:rPr>
                  <a:t>   l(r</a:t>
                </a:r>
                <a:r>
                  <a:rPr lang="en-US" baseline="-25000" dirty="0" smtClean="0">
                    <a:solidFill>
                      <a:schemeClr val="tx1"/>
                    </a:solidFill>
                  </a:rPr>
                  <a:t>1</a:t>
                </a:r>
                <a:r>
                  <a:rPr lang="en-US" dirty="0" smtClean="0">
                    <a:solidFill>
                      <a:schemeClr val="tx1"/>
                    </a:solidFill>
                  </a:rPr>
                  <a:t>) := 0</a:t>
                </a:r>
                <a:endParaRPr lang="en-US" dirty="0">
                  <a:solidFill>
                    <a:schemeClr val="tx1"/>
                  </a:solidFill>
                </a:endParaRPr>
              </a:p>
              <a:p>
                <a:r>
                  <a:rPr lang="en-US" dirty="0" smtClean="0">
                    <a:solidFill>
                      <a:schemeClr val="tx1"/>
                    </a:solidFill>
                  </a:rPr>
                  <a:t>    post </a:t>
                </a:r>
                <a:r>
                  <a:rPr lang="en-US" dirty="0">
                    <a:solidFill>
                      <a:schemeClr val="tx1"/>
                    </a:solidFill>
                  </a:rPr>
                  <a:t>r</a:t>
                </a:r>
                <a:r>
                  <a:rPr lang="en-US" baseline="-25000" dirty="0">
                    <a:solidFill>
                      <a:schemeClr val="tx1"/>
                    </a:solidFill>
                  </a:rPr>
                  <a:t>1</a:t>
                </a:r>
                <a:r>
                  <a:rPr lang="en-US" dirty="0">
                    <a:solidFill>
                      <a:schemeClr val="tx1"/>
                    </a:solidFill>
                  </a:rPr>
                  <a:t> </a:t>
                </a:r>
                <a14:m>
                  <m:oMath xmlns:m="http://schemas.openxmlformats.org/officeDocument/2006/math">
                    <m:r>
                      <a:rPr lang="en-US" i="1" dirty="0">
                        <a:solidFill>
                          <a:schemeClr val="tx1"/>
                        </a:solidFill>
                        <a:latin typeface="Cambria Math" charset="0"/>
                        <a:ea typeface="Cambria Math" charset="0"/>
                        <a:cs typeface="Cambria Math" charset="0"/>
                      </a:rPr>
                      <m:t>←</m:t>
                    </m:r>
                  </m:oMath>
                </a14:m>
                <a:r>
                  <a:rPr lang="en-US" dirty="0" smtClean="0">
                    <a:solidFill>
                      <a:schemeClr val="tx1"/>
                    </a:solidFill>
                  </a:rPr>
                  <a:t> p</a:t>
                </a:r>
                <a:r>
                  <a:rPr lang="en-US" baseline="-25000" dirty="0" smtClean="0">
                    <a:solidFill>
                      <a:schemeClr val="tx1"/>
                    </a:solidFill>
                  </a:rPr>
                  <a:t>1</a:t>
                </a:r>
                <a:r>
                  <a:rPr lang="en-US" dirty="0" smtClean="0">
                    <a:solidFill>
                      <a:schemeClr val="tx1"/>
                    </a:solidFill>
                  </a:rPr>
                  <a:t> </a:t>
                </a:r>
                <a:r>
                  <a:rPr lang="en-US" dirty="0">
                    <a:solidFill>
                      <a:schemeClr val="tx1"/>
                    </a:solidFill>
                  </a:rPr>
                  <a:t>1</a:t>
                </a:r>
                <a:r>
                  <a:rPr lang="en-US" dirty="0" smtClean="0">
                    <a:solidFill>
                      <a:schemeClr val="tx1"/>
                    </a:solidFill>
                  </a:rPr>
                  <a:t> </a:t>
                </a:r>
                <a:r>
                  <a:rPr lang="en-US" dirty="0" err="1">
                    <a:solidFill>
                      <a:schemeClr val="tx1"/>
                    </a:solidFill>
                  </a:rPr>
                  <a:t>ε</a:t>
                </a:r>
                <a:r>
                  <a:rPr lang="en-US" dirty="0">
                    <a:solidFill>
                      <a:schemeClr val="tx1"/>
                    </a:solidFill>
                  </a:rPr>
                  <a:t> {r</a:t>
                </a:r>
                <a:r>
                  <a:rPr lang="en-US" baseline="-25000" dirty="0">
                    <a:solidFill>
                      <a:schemeClr val="tx1"/>
                    </a:solidFill>
                  </a:rPr>
                  <a:t>1</a:t>
                </a:r>
                <a:r>
                  <a:rPr lang="en-US" dirty="0">
                    <a:solidFill>
                      <a:schemeClr val="tx1"/>
                    </a:solidFill>
                  </a:rPr>
                  <a:t>} {r</a:t>
                </a:r>
                <a:r>
                  <a:rPr lang="en-US" baseline="-25000" dirty="0">
                    <a:solidFill>
                      <a:schemeClr val="tx1"/>
                    </a:solidFill>
                  </a:rPr>
                  <a:t>1</a:t>
                </a:r>
                <a:r>
                  <a:rPr lang="en-US" dirty="0">
                    <a:solidFill>
                      <a:schemeClr val="tx1"/>
                    </a:solidFill>
                  </a:rPr>
                  <a:t>} </a:t>
                </a:r>
                <a:r>
                  <a:rPr lang="en-US" dirty="0" err="1">
                    <a:solidFill>
                      <a:schemeClr val="tx1"/>
                    </a:solidFill>
                  </a:rPr>
                  <a:t>λv.n</a:t>
                </a:r>
                <a:r>
                  <a:rPr lang="en-US" dirty="0" smtClean="0">
                    <a:solidFill>
                      <a:schemeClr val="tx1"/>
                    </a:solidFill>
                  </a:rPr>
                  <a:t>:=v</a:t>
                </a:r>
                <a:r>
                  <a:rPr lang="en-US" dirty="0">
                    <a:solidFill>
                      <a:schemeClr val="tx1"/>
                    </a:solidFill>
                  </a:rPr>
                  <a:t>; </a:t>
                </a:r>
              </a:p>
              <a:p>
                <a:r>
                  <a:rPr lang="en-US" dirty="0" smtClean="0">
                    <a:solidFill>
                      <a:schemeClr val="tx1"/>
                    </a:solidFill>
                  </a:rPr>
                  <a:t>    post </a:t>
                </a:r>
                <a:r>
                  <a:rPr lang="en-US" dirty="0">
                    <a:solidFill>
                      <a:schemeClr val="tx1"/>
                    </a:solidFill>
                  </a:rPr>
                  <a:t>r</a:t>
                </a:r>
                <a:r>
                  <a:rPr lang="en-US" baseline="-25000" dirty="0">
                    <a:solidFill>
                      <a:schemeClr val="tx1"/>
                    </a:solidFill>
                  </a:rPr>
                  <a:t>1</a:t>
                </a:r>
                <a:r>
                  <a:rPr lang="en-US" dirty="0">
                    <a:solidFill>
                      <a:schemeClr val="tx1"/>
                    </a:solidFill>
                  </a:rPr>
                  <a:t> </a:t>
                </a:r>
                <a14:m>
                  <m:oMath xmlns:m="http://schemas.openxmlformats.org/officeDocument/2006/math">
                    <m:r>
                      <a:rPr lang="en-US" i="1" dirty="0">
                        <a:solidFill>
                          <a:schemeClr val="tx1"/>
                        </a:solidFill>
                        <a:latin typeface="Cambria Math" charset="0"/>
                        <a:ea typeface="Cambria Math" charset="0"/>
                        <a:cs typeface="Cambria Math" charset="0"/>
                      </a:rPr>
                      <m:t>←</m:t>
                    </m:r>
                  </m:oMath>
                </a14:m>
                <a:r>
                  <a:rPr lang="en-US" dirty="0" smtClean="0">
                    <a:solidFill>
                      <a:schemeClr val="tx1"/>
                    </a:solidFill>
                  </a:rPr>
                  <a:t> p</a:t>
                </a:r>
                <a:r>
                  <a:rPr lang="en-US" baseline="-25000" dirty="0" smtClean="0">
                    <a:solidFill>
                      <a:schemeClr val="tx1"/>
                    </a:solidFill>
                  </a:rPr>
                  <a:t>2</a:t>
                </a:r>
                <a:r>
                  <a:rPr lang="en-US" dirty="0" smtClean="0">
                    <a:solidFill>
                      <a:schemeClr val="tx1"/>
                    </a:solidFill>
                  </a:rPr>
                  <a:t> </a:t>
                </a:r>
                <a:r>
                  <a:rPr lang="en-US" dirty="0">
                    <a:solidFill>
                      <a:schemeClr val="tx1"/>
                    </a:solidFill>
                  </a:rPr>
                  <a:t>2</a:t>
                </a:r>
                <a:r>
                  <a:rPr lang="en-US" dirty="0" smtClean="0">
                    <a:solidFill>
                      <a:schemeClr val="tx1"/>
                    </a:solidFill>
                  </a:rPr>
                  <a:t> </a:t>
                </a:r>
                <a:r>
                  <a:rPr lang="en-US" dirty="0" err="1">
                    <a:solidFill>
                      <a:schemeClr val="tx1"/>
                    </a:solidFill>
                  </a:rPr>
                  <a:t>ε</a:t>
                </a:r>
                <a:r>
                  <a:rPr lang="en-US" dirty="0">
                    <a:solidFill>
                      <a:schemeClr val="tx1"/>
                    </a:solidFill>
                  </a:rPr>
                  <a:t> {r</a:t>
                </a:r>
                <a:r>
                  <a:rPr lang="en-US" baseline="-25000" dirty="0">
                    <a:solidFill>
                      <a:schemeClr val="tx1"/>
                    </a:solidFill>
                  </a:rPr>
                  <a:t>1</a:t>
                </a:r>
                <a:r>
                  <a:rPr lang="en-US" dirty="0">
                    <a:solidFill>
                      <a:schemeClr val="tx1"/>
                    </a:solidFill>
                  </a:rPr>
                  <a:t>} {r</a:t>
                </a:r>
                <a:r>
                  <a:rPr lang="en-US" baseline="-25000" dirty="0">
                    <a:solidFill>
                      <a:schemeClr val="tx1"/>
                    </a:solidFill>
                  </a:rPr>
                  <a:t>1</a:t>
                </a:r>
                <a:r>
                  <a:rPr lang="en-US" dirty="0">
                    <a:solidFill>
                      <a:schemeClr val="tx1"/>
                    </a:solidFill>
                  </a:rPr>
                  <a:t>} </a:t>
                </a:r>
                <a:r>
                  <a:rPr lang="en-US" dirty="0" err="1">
                    <a:solidFill>
                      <a:schemeClr val="tx1"/>
                    </a:solidFill>
                  </a:rPr>
                  <a:t>λv.n</a:t>
                </a:r>
                <a:r>
                  <a:rPr lang="en-US" dirty="0" smtClean="0">
                    <a:solidFill>
                      <a:schemeClr val="tx1"/>
                    </a:solidFill>
                  </a:rPr>
                  <a:t>:=v;</a:t>
                </a:r>
              </a:p>
              <a:p>
                <a:r>
                  <a:rPr lang="en-US" dirty="0">
                    <a:solidFill>
                      <a:schemeClr val="tx1"/>
                    </a:solidFill>
                  </a:rPr>
                  <a:t> </a:t>
                </a:r>
                <a:r>
                  <a:rPr lang="en-US" dirty="0" smtClean="0">
                    <a:solidFill>
                      <a:schemeClr val="tx1"/>
                    </a:solidFill>
                  </a:rPr>
                  <a:t>   await r</a:t>
                </a:r>
                <a:r>
                  <a:rPr lang="en-US" baseline="-25000" dirty="0" smtClean="0">
                    <a:solidFill>
                      <a:schemeClr val="tx1"/>
                    </a:solidFill>
                  </a:rPr>
                  <a:t>1</a:t>
                </a:r>
              </a:p>
              <a:p>
                <a:r>
                  <a:rPr lang="en-US" dirty="0">
                    <a:solidFill>
                      <a:schemeClr val="tx1"/>
                    </a:solidFill>
                  </a:rPr>
                  <a:t> </a:t>
                </a:r>
                <a:r>
                  <a:rPr lang="en-US" dirty="0" smtClean="0">
                    <a:solidFill>
                      <a:schemeClr val="tx1"/>
                    </a:solidFill>
                  </a:rPr>
                  <a:t>   return 0</a:t>
                </a:r>
                <a:endParaRPr lang="en-US" dirty="0">
                  <a:solidFill>
                    <a:schemeClr val="tx1"/>
                  </a:solidFill>
                </a:endParaRPr>
              </a:p>
              <a:p>
                <a:endParaRPr lang="en-US" dirty="0" smtClean="0">
                  <a:solidFill>
                    <a:schemeClr val="tx1"/>
                  </a:solidFill>
                </a:endParaRPr>
              </a:p>
              <a:p>
                <a:r>
                  <a:rPr lang="en-US" dirty="0" smtClean="0">
                    <a:solidFill>
                      <a:schemeClr val="tx1"/>
                    </a:solidFill>
                  </a:rPr>
                  <a:t>proc </a:t>
                </a:r>
                <a:r>
                  <a:rPr lang="en-US" dirty="0">
                    <a:solidFill>
                      <a:schemeClr val="tx1"/>
                    </a:solidFill>
                  </a:rPr>
                  <a:t>p</a:t>
                </a:r>
                <a:r>
                  <a:rPr lang="en-US" baseline="-25000" dirty="0">
                    <a:solidFill>
                      <a:schemeClr val="tx1"/>
                    </a:solidFill>
                  </a:rPr>
                  <a:t>1</a:t>
                </a:r>
                <a:r>
                  <a:rPr lang="en-US" dirty="0">
                    <a:solidFill>
                      <a:schemeClr val="tx1"/>
                    </a:solidFill>
                  </a:rPr>
                  <a:t>(</a:t>
                </a:r>
                <a:r>
                  <a:rPr lang="en-US" dirty="0" err="1">
                    <a:solidFill>
                      <a:schemeClr val="tx1"/>
                    </a:solidFill>
                  </a:rPr>
                  <a:t>var</a:t>
                </a:r>
                <a:r>
                  <a:rPr lang="en-US" dirty="0">
                    <a:solidFill>
                      <a:schemeClr val="tx1"/>
                    </a:solidFill>
                  </a:rPr>
                  <a:t> n : </a:t>
                </a:r>
                <a:r>
                  <a:rPr lang="en-US" dirty="0" err="1">
                    <a:solidFill>
                      <a:schemeClr val="tx1"/>
                    </a:solidFill>
                  </a:rPr>
                  <a:t>int</a:t>
                </a:r>
                <a:r>
                  <a:rPr lang="en-US" dirty="0">
                    <a:solidFill>
                      <a:schemeClr val="tx1"/>
                    </a:solidFill>
                  </a:rPr>
                  <a:t>) </a:t>
                </a:r>
                <a:endParaRPr lang="en-US" dirty="0" smtClean="0">
                  <a:solidFill>
                    <a:schemeClr val="tx1"/>
                  </a:solidFill>
                </a:endParaRPr>
              </a:p>
              <a:p>
                <a:r>
                  <a:rPr lang="en-US" dirty="0">
                    <a:solidFill>
                      <a:schemeClr val="tx1"/>
                    </a:solidFill>
                  </a:rPr>
                  <a:t> </a:t>
                </a:r>
                <a:r>
                  <a:rPr lang="en-US" dirty="0" smtClean="0">
                    <a:solidFill>
                      <a:schemeClr val="tx1"/>
                    </a:solidFill>
                  </a:rPr>
                  <a:t>   isolated </a:t>
                </a:r>
                <a:r>
                  <a:rPr lang="en-US" dirty="0">
                    <a:solidFill>
                      <a:schemeClr val="tx1"/>
                    </a:solidFill>
                  </a:rPr>
                  <a:t>l(r</a:t>
                </a:r>
                <a:r>
                  <a:rPr lang="en-US" baseline="-25000" dirty="0">
                    <a:solidFill>
                      <a:schemeClr val="tx1"/>
                    </a:solidFill>
                  </a:rPr>
                  <a:t>1</a:t>
                </a:r>
                <a:r>
                  <a:rPr lang="en-US" dirty="0">
                    <a:solidFill>
                      <a:schemeClr val="tx1"/>
                    </a:solidFill>
                  </a:rPr>
                  <a:t>) := </a:t>
                </a:r>
                <a:r>
                  <a:rPr lang="en-US" dirty="0" smtClean="0">
                    <a:solidFill>
                      <a:schemeClr val="tx1"/>
                    </a:solidFill>
                  </a:rPr>
                  <a:t>1</a:t>
                </a:r>
              </a:p>
              <a:p>
                <a:r>
                  <a:rPr lang="en-US" dirty="0" smtClean="0">
                    <a:solidFill>
                      <a:schemeClr val="tx1"/>
                    </a:solidFill>
                  </a:rPr>
                  <a:t>    return 0</a:t>
                </a:r>
                <a:endParaRPr lang="en-US" dirty="0">
                  <a:solidFill>
                    <a:schemeClr val="tx1"/>
                  </a:solidFill>
                </a:endParaRPr>
              </a:p>
              <a:p>
                <a:r>
                  <a:rPr lang="en-US" dirty="0" smtClean="0">
                    <a:solidFill>
                      <a:schemeClr val="tx1"/>
                    </a:solidFill>
                  </a:rPr>
                  <a:t>    </a:t>
                </a:r>
              </a:p>
              <a:p>
                <a:r>
                  <a:rPr lang="en-US" dirty="0" smtClean="0">
                    <a:solidFill>
                      <a:schemeClr val="tx1"/>
                    </a:solidFill>
                  </a:rPr>
                  <a:t>proc </a:t>
                </a:r>
                <a:r>
                  <a:rPr lang="en-US" dirty="0">
                    <a:solidFill>
                      <a:schemeClr val="tx1"/>
                    </a:solidFill>
                  </a:rPr>
                  <a:t>p</a:t>
                </a:r>
                <a:r>
                  <a:rPr lang="en-US" baseline="-25000" dirty="0">
                    <a:solidFill>
                      <a:schemeClr val="tx1"/>
                    </a:solidFill>
                  </a:rPr>
                  <a:t>2</a:t>
                </a:r>
                <a:r>
                  <a:rPr lang="en-US" dirty="0">
                    <a:solidFill>
                      <a:schemeClr val="tx1"/>
                    </a:solidFill>
                  </a:rPr>
                  <a:t>(</a:t>
                </a:r>
                <a:r>
                  <a:rPr lang="en-US" dirty="0" err="1">
                    <a:solidFill>
                      <a:schemeClr val="tx1"/>
                    </a:solidFill>
                  </a:rPr>
                  <a:t>var</a:t>
                </a:r>
                <a:r>
                  <a:rPr lang="en-US" dirty="0">
                    <a:solidFill>
                      <a:schemeClr val="tx1"/>
                    </a:solidFill>
                  </a:rPr>
                  <a:t> n : </a:t>
                </a:r>
                <a:r>
                  <a:rPr lang="en-US" dirty="0" err="1">
                    <a:solidFill>
                      <a:schemeClr val="tx1"/>
                    </a:solidFill>
                  </a:rPr>
                  <a:t>int</a:t>
                </a:r>
                <a:r>
                  <a:rPr lang="en-US" dirty="0">
                    <a:solidFill>
                      <a:schemeClr val="tx1"/>
                    </a:solidFill>
                  </a:rPr>
                  <a:t>)</a:t>
                </a:r>
              </a:p>
              <a:p>
                <a:r>
                  <a:rPr lang="en-US" dirty="0" smtClean="0">
                    <a:solidFill>
                      <a:schemeClr val="tx1"/>
                    </a:solidFill>
                  </a:rPr>
                  <a:t>    isolated if </a:t>
                </a:r>
                <a:r>
                  <a:rPr lang="en-US" dirty="0">
                    <a:solidFill>
                      <a:schemeClr val="tx1"/>
                    </a:solidFill>
                  </a:rPr>
                  <a:t>(l(r</a:t>
                </a:r>
                <a:r>
                  <a:rPr lang="en-US" baseline="-25000" dirty="0">
                    <a:solidFill>
                      <a:schemeClr val="tx1"/>
                    </a:solidFill>
                  </a:rPr>
                  <a:t>1</a:t>
                </a:r>
                <a:r>
                  <a:rPr lang="en-US" dirty="0">
                    <a:solidFill>
                      <a:schemeClr val="tx1"/>
                    </a:solidFill>
                  </a:rPr>
                  <a:t> ) </a:t>
                </a:r>
                <a:r>
                  <a:rPr lang="en-US" dirty="0" smtClean="0">
                    <a:solidFill>
                      <a:schemeClr val="tx1"/>
                    </a:solidFill>
                  </a:rPr>
                  <a:t>== </a:t>
                </a:r>
                <a:r>
                  <a:rPr lang="en-US" dirty="0">
                    <a:solidFill>
                      <a:schemeClr val="tx1"/>
                    </a:solidFill>
                  </a:rPr>
                  <a:t>0</a:t>
                </a:r>
                <a:r>
                  <a:rPr lang="en-US" dirty="0" smtClean="0">
                    <a:solidFill>
                      <a:schemeClr val="tx1"/>
                    </a:solidFill>
                  </a:rPr>
                  <a:t>) then</a:t>
                </a:r>
                <a:endParaRPr lang="en-US" dirty="0">
                  <a:solidFill>
                    <a:schemeClr val="tx1"/>
                  </a:solidFill>
                </a:endParaRPr>
              </a:p>
              <a:p>
                <a:r>
                  <a:rPr lang="en-US" dirty="0" smtClean="0">
                    <a:solidFill>
                      <a:schemeClr val="tx1"/>
                    </a:solidFill>
                  </a:rPr>
                  <a:t>         post r1 </a:t>
                </a:r>
                <a14:m>
                  <m:oMath xmlns:m="http://schemas.openxmlformats.org/officeDocument/2006/math">
                    <m:r>
                      <a:rPr lang="en-US" i="1" dirty="0">
                        <a:solidFill>
                          <a:schemeClr val="tx1"/>
                        </a:solidFill>
                        <a:latin typeface="Cambria Math" charset="0"/>
                        <a:ea typeface="Cambria Math" charset="0"/>
                        <a:cs typeface="Cambria Math" charset="0"/>
                      </a:rPr>
                      <m:t>←</m:t>
                    </m:r>
                    <m:r>
                      <a:rPr lang="en-US" b="0" i="0" dirty="0" smtClean="0">
                        <a:solidFill>
                          <a:schemeClr val="tx1"/>
                        </a:solidFill>
                        <a:latin typeface="Cambria Math" charset="0"/>
                        <a:ea typeface="Cambria Math" charset="0"/>
                        <a:cs typeface="Cambria Math" charset="0"/>
                      </a:rPr>
                      <m:t> </m:t>
                    </m:r>
                  </m:oMath>
                </a14:m>
                <a:r>
                  <a:rPr lang="en-US" dirty="0" smtClean="0">
                    <a:solidFill>
                      <a:schemeClr val="tx1"/>
                    </a:solidFill>
                  </a:rPr>
                  <a:t>p</a:t>
                </a:r>
                <a:r>
                  <a:rPr lang="en-US" baseline="-25000" dirty="0" smtClean="0">
                    <a:solidFill>
                      <a:schemeClr val="tx1"/>
                    </a:solidFill>
                  </a:rPr>
                  <a:t>3</a:t>
                </a:r>
                <a:r>
                  <a:rPr lang="en-US" dirty="0" smtClean="0">
                    <a:solidFill>
                      <a:schemeClr val="tx1"/>
                    </a:solidFill>
                  </a:rPr>
                  <a:t> </a:t>
                </a:r>
                <a:r>
                  <a:rPr lang="en-US" dirty="0">
                    <a:solidFill>
                      <a:schemeClr val="tx1"/>
                    </a:solidFill>
                  </a:rPr>
                  <a:t>3</a:t>
                </a:r>
                <a:r>
                  <a:rPr lang="en-US" dirty="0" smtClean="0">
                    <a:solidFill>
                      <a:schemeClr val="tx1"/>
                    </a:solidFill>
                  </a:rPr>
                  <a:t> </a:t>
                </a:r>
                <a:r>
                  <a:rPr lang="en-US" dirty="0" err="1">
                    <a:solidFill>
                      <a:schemeClr val="tx1"/>
                    </a:solidFill>
                  </a:rPr>
                  <a:t>ε</a:t>
                </a:r>
                <a:r>
                  <a:rPr lang="en-US" dirty="0">
                    <a:solidFill>
                      <a:schemeClr val="tx1"/>
                    </a:solidFill>
                  </a:rPr>
                  <a:t> {r</a:t>
                </a:r>
                <a:r>
                  <a:rPr lang="en-US" baseline="-25000" dirty="0">
                    <a:solidFill>
                      <a:schemeClr val="tx1"/>
                    </a:solidFill>
                  </a:rPr>
                  <a:t>1</a:t>
                </a:r>
                <a:r>
                  <a:rPr lang="en-US" dirty="0">
                    <a:solidFill>
                      <a:schemeClr val="tx1"/>
                    </a:solidFill>
                  </a:rPr>
                  <a:t>} {r</a:t>
                </a:r>
                <a:r>
                  <a:rPr lang="en-US" baseline="-25000" dirty="0">
                    <a:solidFill>
                      <a:schemeClr val="tx1"/>
                    </a:solidFill>
                  </a:rPr>
                  <a:t>1</a:t>
                </a:r>
                <a:r>
                  <a:rPr lang="en-US" dirty="0">
                    <a:solidFill>
                      <a:schemeClr val="tx1"/>
                    </a:solidFill>
                  </a:rPr>
                  <a:t>} </a:t>
                </a:r>
                <a:r>
                  <a:rPr lang="en-US" dirty="0" err="1" smtClean="0">
                    <a:solidFill>
                      <a:schemeClr val="tx1"/>
                    </a:solidFill>
                  </a:rPr>
                  <a:t>λv.n</a:t>
                </a:r>
                <a:r>
                  <a:rPr lang="en-US" dirty="0" smtClean="0">
                    <a:solidFill>
                      <a:schemeClr val="tx1"/>
                    </a:solidFill>
                  </a:rPr>
                  <a:t>:=v;</a:t>
                </a:r>
              </a:p>
              <a:p>
                <a:r>
                  <a:rPr lang="en-US" dirty="0" smtClean="0">
                    <a:solidFill>
                      <a:schemeClr val="tx1"/>
                    </a:solidFill>
                  </a:rPr>
                  <a:t>    l(r</a:t>
                </a:r>
                <a:r>
                  <a:rPr lang="en-US" baseline="-25000" dirty="0" smtClean="0">
                    <a:solidFill>
                      <a:schemeClr val="tx1"/>
                    </a:solidFill>
                  </a:rPr>
                  <a:t>1</a:t>
                </a:r>
                <a:r>
                  <a:rPr lang="en-US" dirty="0">
                    <a:solidFill>
                      <a:schemeClr val="tx1"/>
                    </a:solidFill>
                  </a:rPr>
                  <a:t>) := 3 </a:t>
                </a:r>
              </a:p>
              <a:p>
                <a:r>
                  <a:rPr lang="en-US" dirty="0" smtClean="0">
                    <a:solidFill>
                      <a:schemeClr val="tx1"/>
                    </a:solidFill>
                  </a:rPr>
                  <a:t>    return </a:t>
                </a:r>
                <a:r>
                  <a:rPr lang="en-US" dirty="0">
                    <a:solidFill>
                      <a:schemeClr val="tx1"/>
                    </a:solidFill>
                  </a:rPr>
                  <a:t>0</a:t>
                </a:r>
              </a:p>
              <a:p>
                <a:endParaRPr lang="en-US" dirty="0" smtClean="0">
                  <a:solidFill>
                    <a:schemeClr val="tx1"/>
                  </a:solidFill>
                </a:endParaRPr>
              </a:p>
              <a:p>
                <a:r>
                  <a:rPr lang="en-US" dirty="0" smtClean="0">
                    <a:solidFill>
                      <a:schemeClr val="tx1"/>
                    </a:solidFill>
                  </a:rPr>
                  <a:t>proc </a:t>
                </a:r>
                <a:r>
                  <a:rPr lang="en-US" dirty="0">
                    <a:solidFill>
                      <a:schemeClr val="tx1"/>
                    </a:solidFill>
                  </a:rPr>
                  <a:t>p</a:t>
                </a:r>
                <a:r>
                  <a:rPr lang="en-US" baseline="-25000" dirty="0">
                    <a:solidFill>
                      <a:schemeClr val="tx1"/>
                    </a:solidFill>
                  </a:rPr>
                  <a:t>3</a:t>
                </a:r>
                <a:r>
                  <a:rPr lang="en-US" dirty="0">
                    <a:solidFill>
                      <a:schemeClr val="tx1"/>
                    </a:solidFill>
                  </a:rPr>
                  <a:t>(</a:t>
                </a:r>
                <a:r>
                  <a:rPr lang="en-US" dirty="0" err="1">
                    <a:solidFill>
                      <a:schemeClr val="tx1"/>
                    </a:solidFill>
                  </a:rPr>
                  <a:t>var</a:t>
                </a:r>
                <a:r>
                  <a:rPr lang="en-US" dirty="0">
                    <a:solidFill>
                      <a:schemeClr val="tx1"/>
                    </a:solidFill>
                  </a:rPr>
                  <a:t> n : </a:t>
                </a:r>
                <a:r>
                  <a:rPr lang="en-US" dirty="0" err="1">
                    <a:solidFill>
                      <a:schemeClr val="tx1"/>
                    </a:solidFill>
                  </a:rPr>
                  <a:t>int</a:t>
                </a:r>
                <a:r>
                  <a:rPr lang="en-US" dirty="0">
                    <a:solidFill>
                      <a:schemeClr val="tx1"/>
                    </a:solidFill>
                  </a:rPr>
                  <a:t>)</a:t>
                </a:r>
              </a:p>
              <a:p>
                <a:r>
                  <a:rPr lang="en-US" dirty="0" smtClean="0">
                    <a:solidFill>
                      <a:schemeClr val="tx1"/>
                    </a:solidFill>
                  </a:rPr>
                  <a:t>     l</a:t>
                </a:r>
                <a:r>
                  <a:rPr lang="en-US" dirty="0">
                    <a:solidFill>
                      <a:schemeClr val="tx1"/>
                    </a:solidFill>
                  </a:rPr>
                  <a:t>(r</a:t>
                </a:r>
                <a:r>
                  <a:rPr lang="en-US" baseline="-25000" dirty="0">
                    <a:solidFill>
                      <a:schemeClr val="tx1"/>
                    </a:solidFill>
                  </a:rPr>
                  <a:t>1</a:t>
                </a:r>
                <a:r>
                  <a:rPr lang="en-US" dirty="0">
                    <a:solidFill>
                      <a:schemeClr val="tx1"/>
                    </a:solidFill>
                  </a:rPr>
                  <a:t>) := </a:t>
                </a:r>
                <a:r>
                  <a:rPr lang="en-US" dirty="0" smtClean="0">
                    <a:solidFill>
                      <a:schemeClr val="tx1"/>
                    </a:solidFill>
                  </a:rPr>
                  <a:t>3 </a:t>
                </a:r>
              </a:p>
              <a:p>
                <a:r>
                  <a:rPr lang="en-US" dirty="0" smtClean="0">
                    <a:solidFill>
                      <a:schemeClr val="tx1"/>
                    </a:solidFill>
                  </a:rPr>
                  <a:t>     return </a:t>
                </a:r>
                <a:r>
                  <a:rPr lang="en-US" dirty="0">
                    <a:solidFill>
                      <a:schemeClr val="tx1"/>
                    </a:solidFill>
                  </a:rPr>
                  <a:t>0</a:t>
                </a:r>
              </a:p>
              <a:p>
                <a:endParaRPr lang="en-US" dirty="0">
                  <a:solidFill>
                    <a:schemeClr val="tx1"/>
                  </a:solidFill>
                </a:endParaRPr>
              </a:p>
            </p:txBody>
          </p:sp>
        </mc:Choice>
        <mc:Fallback xmlns="">
          <p:sp>
            <p:nvSpPr>
              <p:cNvPr id="29" name="Rectangle 28"/>
              <p:cNvSpPr>
                <a:spLocks noRot="1" noChangeAspect="1" noMove="1" noResize="1" noEditPoints="1" noAdjustHandles="1" noChangeArrowheads="1" noChangeShapeType="1" noTextEdit="1"/>
              </p:cNvSpPr>
              <p:nvPr/>
            </p:nvSpPr>
            <p:spPr>
              <a:xfrm>
                <a:off x="457200" y="998677"/>
                <a:ext cx="4514138" cy="5722798"/>
              </a:xfrm>
              <a:prstGeom prst="rect">
                <a:avLst/>
              </a:prstGeom>
              <a:blipFill rotWithShape="0">
                <a:blip r:embed="rId7"/>
                <a:stretch>
                  <a:fillRect/>
                </a:stretch>
              </a:blipFill>
              <a:ln>
                <a:solidFill>
                  <a:srgbClr val="000000"/>
                </a:solidFill>
              </a:ln>
            </p:spPr>
            <p:txBody>
              <a:bodyPr/>
              <a:lstStyle/>
              <a:p>
                <a:r>
                  <a:rPr lang="en-US">
                    <a:noFill/>
                  </a:rPr>
                  <a:t> </a:t>
                </a:r>
              </a:p>
            </p:txBody>
          </p:sp>
        </mc:Fallback>
      </mc:AlternateContent>
    </p:spTree>
    <p:extLst>
      <p:ext uri="{BB962C8B-B14F-4D97-AF65-F5344CB8AC3E}">
        <p14:creationId xmlns:p14="http://schemas.microsoft.com/office/powerpoint/2010/main" val="10771668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8677"/>
          </a:xfrm>
        </p:spPr>
        <p:txBody>
          <a:bodyPr/>
          <a:lstStyle/>
          <a:p>
            <a:r>
              <a:rPr lang="en-US" dirty="0" smtClean="0"/>
              <a:t>Mutual Exclusion</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45</a:t>
            </a:fld>
            <a:endParaRPr lang="en-US"/>
          </a:p>
        </p:txBody>
      </p:sp>
      <mc:AlternateContent xmlns:mc="http://schemas.openxmlformats.org/markup-compatibility/2006" xmlns:a14="http://schemas.microsoft.com/office/drawing/2010/main">
        <mc:Choice Requires="a14">
          <p:sp>
            <p:nvSpPr>
              <p:cNvPr id="8" name="Rectangle 7"/>
              <p:cNvSpPr/>
              <p:nvPr/>
            </p:nvSpPr>
            <p:spPr>
              <a:xfrm>
                <a:off x="457200" y="998677"/>
                <a:ext cx="4514138" cy="5722797"/>
              </a:xfrm>
              <a:prstGeom prst="rect">
                <a:avLst/>
              </a:prstGeom>
              <a:solidFill>
                <a:schemeClr val="bg2">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rPr>
                  <a:t>proc main(</a:t>
                </a:r>
                <a:r>
                  <a:rPr lang="en-US" dirty="0" err="1">
                    <a:solidFill>
                      <a:schemeClr val="tx1"/>
                    </a:solidFill>
                  </a:rPr>
                  <a:t>var</a:t>
                </a:r>
                <a:r>
                  <a:rPr lang="en-US" dirty="0">
                    <a:solidFill>
                      <a:schemeClr val="tx1"/>
                    </a:solidFill>
                  </a:rPr>
                  <a:t> n : </a:t>
                </a:r>
                <a:r>
                  <a:rPr lang="en-US" dirty="0" err="1">
                    <a:solidFill>
                      <a:schemeClr val="tx1"/>
                    </a:solidFill>
                  </a:rPr>
                  <a:t>int</a:t>
                </a:r>
                <a:r>
                  <a:rPr lang="en-US" dirty="0" smtClean="0">
                    <a:solidFill>
                      <a:schemeClr val="tx1"/>
                    </a:solidFill>
                  </a:rPr>
                  <a:t>)</a:t>
                </a:r>
              </a:p>
              <a:p>
                <a:r>
                  <a:rPr lang="en-US" dirty="0">
                    <a:solidFill>
                      <a:schemeClr val="tx1"/>
                    </a:solidFill>
                  </a:rPr>
                  <a:t> </a:t>
                </a:r>
                <a:r>
                  <a:rPr lang="en-US" dirty="0" smtClean="0">
                    <a:solidFill>
                      <a:schemeClr val="tx1"/>
                    </a:solidFill>
                  </a:rPr>
                  <a:t>   l(r</a:t>
                </a:r>
                <a:r>
                  <a:rPr lang="en-US" baseline="-25000" dirty="0" smtClean="0">
                    <a:solidFill>
                      <a:schemeClr val="tx1"/>
                    </a:solidFill>
                  </a:rPr>
                  <a:t>1</a:t>
                </a:r>
                <a:r>
                  <a:rPr lang="en-US" dirty="0" smtClean="0">
                    <a:solidFill>
                      <a:schemeClr val="tx1"/>
                    </a:solidFill>
                  </a:rPr>
                  <a:t>) := 0</a:t>
                </a:r>
                <a:endParaRPr lang="en-US" dirty="0">
                  <a:solidFill>
                    <a:schemeClr val="tx1"/>
                  </a:solidFill>
                </a:endParaRPr>
              </a:p>
              <a:p>
                <a:r>
                  <a:rPr lang="en-US" dirty="0" smtClean="0">
                    <a:solidFill>
                      <a:schemeClr val="tx1"/>
                    </a:solidFill>
                  </a:rPr>
                  <a:t>    post </a:t>
                </a:r>
                <a:r>
                  <a:rPr lang="en-US" dirty="0">
                    <a:solidFill>
                      <a:schemeClr val="tx1"/>
                    </a:solidFill>
                  </a:rPr>
                  <a:t>r</a:t>
                </a:r>
                <a:r>
                  <a:rPr lang="en-US" baseline="-25000" dirty="0">
                    <a:solidFill>
                      <a:schemeClr val="tx1"/>
                    </a:solidFill>
                  </a:rPr>
                  <a:t>1</a:t>
                </a:r>
                <a:r>
                  <a:rPr lang="en-US" dirty="0">
                    <a:solidFill>
                      <a:schemeClr val="tx1"/>
                    </a:solidFill>
                  </a:rPr>
                  <a:t> </a:t>
                </a:r>
                <a14:m>
                  <m:oMath xmlns:m="http://schemas.openxmlformats.org/officeDocument/2006/math">
                    <m:r>
                      <a:rPr lang="en-US" i="1" dirty="0">
                        <a:solidFill>
                          <a:schemeClr val="tx1"/>
                        </a:solidFill>
                        <a:latin typeface="Cambria Math" charset="0"/>
                        <a:ea typeface="Cambria Math" charset="0"/>
                        <a:cs typeface="Cambria Math" charset="0"/>
                      </a:rPr>
                      <m:t>←</m:t>
                    </m:r>
                  </m:oMath>
                </a14:m>
                <a:r>
                  <a:rPr lang="en-US" dirty="0" smtClean="0">
                    <a:solidFill>
                      <a:schemeClr val="tx1"/>
                    </a:solidFill>
                  </a:rPr>
                  <a:t> p</a:t>
                </a:r>
                <a:r>
                  <a:rPr lang="en-US" baseline="-25000" dirty="0" smtClean="0">
                    <a:solidFill>
                      <a:schemeClr val="tx1"/>
                    </a:solidFill>
                  </a:rPr>
                  <a:t>1</a:t>
                </a:r>
                <a:r>
                  <a:rPr lang="en-US" dirty="0" smtClean="0">
                    <a:solidFill>
                      <a:schemeClr val="tx1"/>
                    </a:solidFill>
                  </a:rPr>
                  <a:t> </a:t>
                </a:r>
                <a:r>
                  <a:rPr lang="en-US" dirty="0">
                    <a:solidFill>
                      <a:schemeClr val="tx1"/>
                    </a:solidFill>
                  </a:rPr>
                  <a:t>1</a:t>
                </a:r>
                <a:r>
                  <a:rPr lang="en-US" dirty="0" smtClean="0">
                    <a:solidFill>
                      <a:schemeClr val="tx1"/>
                    </a:solidFill>
                  </a:rPr>
                  <a:t> </a:t>
                </a:r>
                <a:r>
                  <a:rPr lang="en-US" dirty="0" err="1">
                    <a:solidFill>
                      <a:schemeClr val="tx1"/>
                    </a:solidFill>
                  </a:rPr>
                  <a:t>ε</a:t>
                </a:r>
                <a:r>
                  <a:rPr lang="en-US" dirty="0">
                    <a:solidFill>
                      <a:schemeClr val="tx1"/>
                    </a:solidFill>
                  </a:rPr>
                  <a:t> {r</a:t>
                </a:r>
                <a:r>
                  <a:rPr lang="en-US" baseline="-25000" dirty="0">
                    <a:solidFill>
                      <a:schemeClr val="tx1"/>
                    </a:solidFill>
                  </a:rPr>
                  <a:t>1</a:t>
                </a:r>
                <a:r>
                  <a:rPr lang="en-US" dirty="0">
                    <a:solidFill>
                      <a:schemeClr val="tx1"/>
                    </a:solidFill>
                  </a:rPr>
                  <a:t>} {r</a:t>
                </a:r>
                <a:r>
                  <a:rPr lang="en-US" baseline="-25000" dirty="0">
                    <a:solidFill>
                      <a:schemeClr val="tx1"/>
                    </a:solidFill>
                  </a:rPr>
                  <a:t>1</a:t>
                </a:r>
                <a:r>
                  <a:rPr lang="en-US" dirty="0">
                    <a:solidFill>
                      <a:schemeClr val="tx1"/>
                    </a:solidFill>
                  </a:rPr>
                  <a:t>} </a:t>
                </a:r>
                <a:r>
                  <a:rPr lang="en-US" dirty="0" err="1">
                    <a:solidFill>
                      <a:schemeClr val="tx1"/>
                    </a:solidFill>
                  </a:rPr>
                  <a:t>λv.n</a:t>
                </a:r>
                <a:r>
                  <a:rPr lang="en-US" dirty="0" smtClean="0">
                    <a:solidFill>
                      <a:schemeClr val="tx1"/>
                    </a:solidFill>
                  </a:rPr>
                  <a:t>:=v</a:t>
                </a:r>
                <a:r>
                  <a:rPr lang="en-US" dirty="0">
                    <a:solidFill>
                      <a:schemeClr val="tx1"/>
                    </a:solidFill>
                  </a:rPr>
                  <a:t>; </a:t>
                </a:r>
              </a:p>
              <a:p>
                <a:r>
                  <a:rPr lang="en-US" dirty="0" smtClean="0">
                    <a:solidFill>
                      <a:schemeClr val="tx1"/>
                    </a:solidFill>
                  </a:rPr>
                  <a:t>    post </a:t>
                </a:r>
                <a:r>
                  <a:rPr lang="en-US" dirty="0">
                    <a:solidFill>
                      <a:schemeClr val="tx1"/>
                    </a:solidFill>
                  </a:rPr>
                  <a:t>r</a:t>
                </a:r>
                <a:r>
                  <a:rPr lang="en-US" baseline="-25000" dirty="0">
                    <a:solidFill>
                      <a:schemeClr val="tx1"/>
                    </a:solidFill>
                  </a:rPr>
                  <a:t>1</a:t>
                </a:r>
                <a:r>
                  <a:rPr lang="en-US" dirty="0">
                    <a:solidFill>
                      <a:schemeClr val="tx1"/>
                    </a:solidFill>
                  </a:rPr>
                  <a:t> </a:t>
                </a:r>
                <a14:m>
                  <m:oMath xmlns:m="http://schemas.openxmlformats.org/officeDocument/2006/math">
                    <m:r>
                      <a:rPr lang="en-US" i="1" dirty="0">
                        <a:solidFill>
                          <a:schemeClr val="tx1"/>
                        </a:solidFill>
                        <a:latin typeface="Cambria Math" charset="0"/>
                        <a:ea typeface="Cambria Math" charset="0"/>
                        <a:cs typeface="Cambria Math" charset="0"/>
                      </a:rPr>
                      <m:t>←</m:t>
                    </m:r>
                  </m:oMath>
                </a14:m>
                <a:r>
                  <a:rPr lang="en-US" dirty="0" smtClean="0">
                    <a:solidFill>
                      <a:schemeClr val="tx1"/>
                    </a:solidFill>
                  </a:rPr>
                  <a:t> p</a:t>
                </a:r>
                <a:r>
                  <a:rPr lang="en-US" baseline="-25000" dirty="0" smtClean="0">
                    <a:solidFill>
                      <a:schemeClr val="tx1"/>
                    </a:solidFill>
                  </a:rPr>
                  <a:t>2</a:t>
                </a:r>
                <a:r>
                  <a:rPr lang="en-US" dirty="0" smtClean="0">
                    <a:solidFill>
                      <a:schemeClr val="tx1"/>
                    </a:solidFill>
                  </a:rPr>
                  <a:t> </a:t>
                </a:r>
                <a:r>
                  <a:rPr lang="en-US" dirty="0">
                    <a:solidFill>
                      <a:schemeClr val="tx1"/>
                    </a:solidFill>
                  </a:rPr>
                  <a:t>2</a:t>
                </a:r>
                <a:r>
                  <a:rPr lang="en-US" dirty="0" smtClean="0">
                    <a:solidFill>
                      <a:schemeClr val="tx1"/>
                    </a:solidFill>
                  </a:rPr>
                  <a:t> </a:t>
                </a:r>
                <a:r>
                  <a:rPr lang="en-US" dirty="0" err="1">
                    <a:solidFill>
                      <a:schemeClr val="tx1"/>
                    </a:solidFill>
                  </a:rPr>
                  <a:t>ε</a:t>
                </a:r>
                <a:r>
                  <a:rPr lang="en-US" dirty="0">
                    <a:solidFill>
                      <a:schemeClr val="tx1"/>
                    </a:solidFill>
                  </a:rPr>
                  <a:t> {r</a:t>
                </a:r>
                <a:r>
                  <a:rPr lang="en-US" baseline="-25000" dirty="0">
                    <a:solidFill>
                      <a:schemeClr val="tx1"/>
                    </a:solidFill>
                  </a:rPr>
                  <a:t>1</a:t>
                </a:r>
                <a:r>
                  <a:rPr lang="en-US" dirty="0">
                    <a:solidFill>
                      <a:schemeClr val="tx1"/>
                    </a:solidFill>
                  </a:rPr>
                  <a:t>} {r</a:t>
                </a:r>
                <a:r>
                  <a:rPr lang="en-US" baseline="-25000" dirty="0">
                    <a:solidFill>
                      <a:schemeClr val="tx1"/>
                    </a:solidFill>
                  </a:rPr>
                  <a:t>1</a:t>
                </a:r>
                <a:r>
                  <a:rPr lang="en-US" dirty="0">
                    <a:solidFill>
                      <a:schemeClr val="tx1"/>
                    </a:solidFill>
                  </a:rPr>
                  <a:t>} </a:t>
                </a:r>
                <a:r>
                  <a:rPr lang="en-US" dirty="0" err="1">
                    <a:solidFill>
                      <a:schemeClr val="tx1"/>
                    </a:solidFill>
                  </a:rPr>
                  <a:t>λv.n</a:t>
                </a:r>
                <a:r>
                  <a:rPr lang="en-US" dirty="0" smtClean="0">
                    <a:solidFill>
                      <a:schemeClr val="tx1"/>
                    </a:solidFill>
                  </a:rPr>
                  <a:t>:=v;</a:t>
                </a:r>
              </a:p>
              <a:p>
                <a:r>
                  <a:rPr lang="en-US" dirty="0">
                    <a:solidFill>
                      <a:schemeClr val="tx1"/>
                    </a:solidFill>
                  </a:rPr>
                  <a:t> </a:t>
                </a:r>
                <a:r>
                  <a:rPr lang="en-US" dirty="0" smtClean="0">
                    <a:solidFill>
                      <a:schemeClr val="tx1"/>
                    </a:solidFill>
                  </a:rPr>
                  <a:t>   await r</a:t>
                </a:r>
                <a:r>
                  <a:rPr lang="en-US" baseline="-25000" dirty="0" smtClean="0">
                    <a:solidFill>
                      <a:schemeClr val="tx1"/>
                    </a:solidFill>
                  </a:rPr>
                  <a:t>1</a:t>
                </a:r>
              </a:p>
              <a:p>
                <a:r>
                  <a:rPr lang="en-US" dirty="0">
                    <a:solidFill>
                      <a:schemeClr val="tx1"/>
                    </a:solidFill>
                  </a:rPr>
                  <a:t> </a:t>
                </a:r>
                <a:r>
                  <a:rPr lang="en-US" dirty="0" smtClean="0">
                    <a:solidFill>
                      <a:schemeClr val="tx1"/>
                    </a:solidFill>
                  </a:rPr>
                  <a:t>   return 0</a:t>
                </a:r>
                <a:endParaRPr lang="en-US" dirty="0">
                  <a:solidFill>
                    <a:schemeClr val="tx1"/>
                  </a:solidFill>
                </a:endParaRPr>
              </a:p>
              <a:p>
                <a:endParaRPr lang="en-US" dirty="0" smtClean="0">
                  <a:solidFill>
                    <a:schemeClr val="tx1"/>
                  </a:solidFill>
                </a:endParaRPr>
              </a:p>
              <a:p>
                <a:r>
                  <a:rPr lang="en-US" dirty="0" smtClean="0">
                    <a:solidFill>
                      <a:schemeClr val="tx1"/>
                    </a:solidFill>
                  </a:rPr>
                  <a:t>proc </a:t>
                </a:r>
                <a:r>
                  <a:rPr lang="en-US" dirty="0">
                    <a:solidFill>
                      <a:schemeClr val="tx1"/>
                    </a:solidFill>
                  </a:rPr>
                  <a:t>p</a:t>
                </a:r>
                <a:r>
                  <a:rPr lang="en-US" baseline="-25000" dirty="0">
                    <a:solidFill>
                      <a:schemeClr val="tx1"/>
                    </a:solidFill>
                  </a:rPr>
                  <a:t>1</a:t>
                </a:r>
                <a:r>
                  <a:rPr lang="en-US" dirty="0">
                    <a:solidFill>
                      <a:schemeClr val="tx1"/>
                    </a:solidFill>
                  </a:rPr>
                  <a:t>(</a:t>
                </a:r>
                <a:r>
                  <a:rPr lang="en-US" dirty="0" err="1">
                    <a:solidFill>
                      <a:schemeClr val="tx1"/>
                    </a:solidFill>
                  </a:rPr>
                  <a:t>var</a:t>
                </a:r>
                <a:r>
                  <a:rPr lang="en-US" dirty="0">
                    <a:solidFill>
                      <a:schemeClr val="tx1"/>
                    </a:solidFill>
                  </a:rPr>
                  <a:t> n : </a:t>
                </a:r>
                <a:r>
                  <a:rPr lang="en-US" dirty="0" err="1">
                    <a:solidFill>
                      <a:schemeClr val="tx1"/>
                    </a:solidFill>
                  </a:rPr>
                  <a:t>int</a:t>
                </a:r>
                <a:r>
                  <a:rPr lang="en-US" dirty="0">
                    <a:solidFill>
                      <a:schemeClr val="tx1"/>
                    </a:solidFill>
                  </a:rPr>
                  <a:t>) </a:t>
                </a:r>
                <a:endParaRPr lang="en-US" dirty="0" smtClean="0">
                  <a:solidFill>
                    <a:schemeClr val="tx1"/>
                  </a:solidFill>
                </a:endParaRPr>
              </a:p>
              <a:p>
                <a:r>
                  <a:rPr lang="en-US" dirty="0">
                    <a:solidFill>
                      <a:schemeClr val="tx1"/>
                    </a:solidFill>
                  </a:rPr>
                  <a:t> </a:t>
                </a:r>
                <a:r>
                  <a:rPr lang="en-US" dirty="0" smtClean="0">
                    <a:solidFill>
                      <a:schemeClr val="tx1"/>
                    </a:solidFill>
                  </a:rPr>
                  <a:t>   isolated </a:t>
                </a:r>
                <a:r>
                  <a:rPr lang="en-US" dirty="0">
                    <a:solidFill>
                      <a:schemeClr val="tx1"/>
                    </a:solidFill>
                  </a:rPr>
                  <a:t>l(r</a:t>
                </a:r>
                <a:r>
                  <a:rPr lang="en-US" baseline="-25000" dirty="0">
                    <a:solidFill>
                      <a:schemeClr val="tx1"/>
                    </a:solidFill>
                  </a:rPr>
                  <a:t>1</a:t>
                </a:r>
                <a:r>
                  <a:rPr lang="en-US" dirty="0">
                    <a:solidFill>
                      <a:schemeClr val="tx1"/>
                    </a:solidFill>
                  </a:rPr>
                  <a:t>) := </a:t>
                </a:r>
                <a:r>
                  <a:rPr lang="en-US" dirty="0" smtClean="0">
                    <a:solidFill>
                      <a:schemeClr val="tx1"/>
                    </a:solidFill>
                  </a:rPr>
                  <a:t>1</a:t>
                </a:r>
              </a:p>
              <a:p>
                <a:r>
                  <a:rPr lang="en-US" dirty="0" smtClean="0">
                    <a:solidFill>
                      <a:schemeClr val="tx1"/>
                    </a:solidFill>
                  </a:rPr>
                  <a:t>    return 0</a:t>
                </a:r>
                <a:endParaRPr lang="en-US" dirty="0">
                  <a:solidFill>
                    <a:schemeClr val="tx1"/>
                  </a:solidFill>
                </a:endParaRPr>
              </a:p>
              <a:p>
                <a:r>
                  <a:rPr lang="en-US" dirty="0" smtClean="0">
                    <a:solidFill>
                      <a:schemeClr val="tx1"/>
                    </a:solidFill>
                  </a:rPr>
                  <a:t>    </a:t>
                </a:r>
              </a:p>
              <a:p>
                <a:r>
                  <a:rPr lang="en-US" dirty="0" smtClean="0">
                    <a:solidFill>
                      <a:schemeClr val="tx1"/>
                    </a:solidFill>
                  </a:rPr>
                  <a:t>proc </a:t>
                </a:r>
                <a:r>
                  <a:rPr lang="en-US" dirty="0">
                    <a:solidFill>
                      <a:schemeClr val="tx1"/>
                    </a:solidFill>
                  </a:rPr>
                  <a:t>p</a:t>
                </a:r>
                <a:r>
                  <a:rPr lang="en-US" baseline="-25000" dirty="0">
                    <a:solidFill>
                      <a:schemeClr val="tx1"/>
                    </a:solidFill>
                  </a:rPr>
                  <a:t>2</a:t>
                </a:r>
                <a:r>
                  <a:rPr lang="en-US" dirty="0">
                    <a:solidFill>
                      <a:schemeClr val="tx1"/>
                    </a:solidFill>
                  </a:rPr>
                  <a:t>(</a:t>
                </a:r>
                <a:r>
                  <a:rPr lang="en-US" dirty="0" err="1">
                    <a:solidFill>
                      <a:schemeClr val="tx1"/>
                    </a:solidFill>
                  </a:rPr>
                  <a:t>var</a:t>
                </a:r>
                <a:r>
                  <a:rPr lang="en-US" dirty="0">
                    <a:solidFill>
                      <a:schemeClr val="tx1"/>
                    </a:solidFill>
                  </a:rPr>
                  <a:t> n : </a:t>
                </a:r>
                <a:r>
                  <a:rPr lang="en-US" dirty="0" err="1">
                    <a:solidFill>
                      <a:schemeClr val="tx1"/>
                    </a:solidFill>
                  </a:rPr>
                  <a:t>int</a:t>
                </a:r>
                <a:r>
                  <a:rPr lang="en-US" dirty="0">
                    <a:solidFill>
                      <a:schemeClr val="tx1"/>
                    </a:solidFill>
                  </a:rPr>
                  <a:t>)</a:t>
                </a:r>
              </a:p>
              <a:p>
                <a:r>
                  <a:rPr lang="en-US" dirty="0" smtClean="0">
                    <a:solidFill>
                      <a:schemeClr val="tx1"/>
                    </a:solidFill>
                  </a:rPr>
                  <a:t>    isolated if </a:t>
                </a:r>
                <a:r>
                  <a:rPr lang="en-US" dirty="0">
                    <a:solidFill>
                      <a:schemeClr val="tx1"/>
                    </a:solidFill>
                  </a:rPr>
                  <a:t>(l(r</a:t>
                </a:r>
                <a:r>
                  <a:rPr lang="en-US" baseline="-25000" dirty="0">
                    <a:solidFill>
                      <a:schemeClr val="tx1"/>
                    </a:solidFill>
                  </a:rPr>
                  <a:t>1</a:t>
                </a:r>
                <a:r>
                  <a:rPr lang="en-US" dirty="0">
                    <a:solidFill>
                      <a:schemeClr val="tx1"/>
                    </a:solidFill>
                  </a:rPr>
                  <a:t> ) </a:t>
                </a:r>
                <a:r>
                  <a:rPr lang="en-US" dirty="0" smtClean="0">
                    <a:solidFill>
                      <a:schemeClr val="tx1"/>
                    </a:solidFill>
                  </a:rPr>
                  <a:t>== </a:t>
                </a:r>
                <a:r>
                  <a:rPr lang="en-US" dirty="0">
                    <a:solidFill>
                      <a:schemeClr val="tx1"/>
                    </a:solidFill>
                  </a:rPr>
                  <a:t>0</a:t>
                </a:r>
                <a:r>
                  <a:rPr lang="en-US" dirty="0" smtClean="0">
                    <a:solidFill>
                      <a:schemeClr val="tx1"/>
                    </a:solidFill>
                  </a:rPr>
                  <a:t>) then</a:t>
                </a:r>
                <a:endParaRPr lang="en-US" dirty="0">
                  <a:solidFill>
                    <a:schemeClr val="tx1"/>
                  </a:solidFill>
                </a:endParaRPr>
              </a:p>
              <a:p>
                <a:r>
                  <a:rPr lang="en-US" dirty="0" smtClean="0">
                    <a:solidFill>
                      <a:schemeClr val="tx1"/>
                    </a:solidFill>
                  </a:rPr>
                  <a:t>         post r1 </a:t>
                </a:r>
                <a14:m>
                  <m:oMath xmlns:m="http://schemas.openxmlformats.org/officeDocument/2006/math">
                    <m:r>
                      <a:rPr lang="en-US" i="1" dirty="0">
                        <a:solidFill>
                          <a:schemeClr val="tx1"/>
                        </a:solidFill>
                        <a:latin typeface="Cambria Math" charset="0"/>
                        <a:ea typeface="Cambria Math" charset="0"/>
                        <a:cs typeface="Cambria Math" charset="0"/>
                      </a:rPr>
                      <m:t>←</m:t>
                    </m:r>
                    <m:r>
                      <a:rPr lang="en-US" b="0" i="0" dirty="0" smtClean="0">
                        <a:solidFill>
                          <a:schemeClr val="tx1"/>
                        </a:solidFill>
                        <a:latin typeface="Cambria Math" charset="0"/>
                        <a:ea typeface="Cambria Math" charset="0"/>
                        <a:cs typeface="Cambria Math" charset="0"/>
                      </a:rPr>
                      <m:t> </m:t>
                    </m:r>
                  </m:oMath>
                </a14:m>
                <a:r>
                  <a:rPr lang="en-US" dirty="0" smtClean="0">
                    <a:solidFill>
                      <a:schemeClr val="tx1"/>
                    </a:solidFill>
                  </a:rPr>
                  <a:t>p</a:t>
                </a:r>
                <a:r>
                  <a:rPr lang="en-US" baseline="-25000" dirty="0" smtClean="0">
                    <a:solidFill>
                      <a:schemeClr val="tx1"/>
                    </a:solidFill>
                  </a:rPr>
                  <a:t>3</a:t>
                </a:r>
                <a:r>
                  <a:rPr lang="en-US" dirty="0" smtClean="0">
                    <a:solidFill>
                      <a:schemeClr val="tx1"/>
                    </a:solidFill>
                  </a:rPr>
                  <a:t> </a:t>
                </a:r>
                <a:r>
                  <a:rPr lang="en-US" dirty="0">
                    <a:solidFill>
                      <a:schemeClr val="tx1"/>
                    </a:solidFill>
                  </a:rPr>
                  <a:t>3</a:t>
                </a:r>
                <a:r>
                  <a:rPr lang="en-US" dirty="0" smtClean="0">
                    <a:solidFill>
                      <a:schemeClr val="tx1"/>
                    </a:solidFill>
                  </a:rPr>
                  <a:t> </a:t>
                </a:r>
                <a:r>
                  <a:rPr lang="en-US" dirty="0" err="1">
                    <a:solidFill>
                      <a:schemeClr val="tx1"/>
                    </a:solidFill>
                  </a:rPr>
                  <a:t>ε</a:t>
                </a:r>
                <a:r>
                  <a:rPr lang="en-US" dirty="0">
                    <a:solidFill>
                      <a:schemeClr val="tx1"/>
                    </a:solidFill>
                  </a:rPr>
                  <a:t> {r</a:t>
                </a:r>
                <a:r>
                  <a:rPr lang="en-US" baseline="-25000" dirty="0">
                    <a:solidFill>
                      <a:schemeClr val="tx1"/>
                    </a:solidFill>
                  </a:rPr>
                  <a:t>1</a:t>
                </a:r>
                <a:r>
                  <a:rPr lang="en-US" dirty="0">
                    <a:solidFill>
                      <a:schemeClr val="tx1"/>
                    </a:solidFill>
                  </a:rPr>
                  <a:t>} {r</a:t>
                </a:r>
                <a:r>
                  <a:rPr lang="en-US" baseline="-25000" dirty="0">
                    <a:solidFill>
                      <a:schemeClr val="tx1"/>
                    </a:solidFill>
                  </a:rPr>
                  <a:t>1</a:t>
                </a:r>
                <a:r>
                  <a:rPr lang="en-US" dirty="0">
                    <a:solidFill>
                      <a:schemeClr val="tx1"/>
                    </a:solidFill>
                  </a:rPr>
                  <a:t>} </a:t>
                </a:r>
                <a:r>
                  <a:rPr lang="en-US" dirty="0" err="1" smtClean="0">
                    <a:solidFill>
                      <a:schemeClr val="tx1"/>
                    </a:solidFill>
                  </a:rPr>
                  <a:t>λv.n</a:t>
                </a:r>
                <a:r>
                  <a:rPr lang="en-US" dirty="0" smtClean="0">
                    <a:solidFill>
                      <a:schemeClr val="tx1"/>
                    </a:solidFill>
                  </a:rPr>
                  <a:t>:=v;</a:t>
                </a:r>
              </a:p>
              <a:p>
                <a:r>
                  <a:rPr lang="en-US" dirty="0" smtClean="0">
                    <a:solidFill>
                      <a:schemeClr val="tx1"/>
                    </a:solidFill>
                  </a:rPr>
                  <a:t>    l(r</a:t>
                </a:r>
                <a:r>
                  <a:rPr lang="en-US" baseline="-25000" dirty="0" smtClean="0">
                    <a:solidFill>
                      <a:schemeClr val="tx1"/>
                    </a:solidFill>
                  </a:rPr>
                  <a:t>1</a:t>
                </a:r>
                <a:r>
                  <a:rPr lang="en-US" dirty="0">
                    <a:solidFill>
                      <a:schemeClr val="tx1"/>
                    </a:solidFill>
                  </a:rPr>
                  <a:t>) := 3 </a:t>
                </a:r>
              </a:p>
              <a:p>
                <a:r>
                  <a:rPr lang="en-US" dirty="0" smtClean="0">
                    <a:solidFill>
                      <a:schemeClr val="tx1"/>
                    </a:solidFill>
                  </a:rPr>
                  <a:t>    return </a:t>
                </a:r>
                <a:r>
                  <a:rPr lang="en-US" dirty="0">
                    <a:solidFill>
                      <a:schemeClr val="tx1"/>
                    </a:solidFill>
                  </a:rPr>
                  <a:t>0</a:t>
                </a:r>
              </a:p>
              <a:p>
                <a:endParaRPr lang="en-US" dirty="0" smtClean="0">
                  <a:solidFill>
                    <a:schemeClr val="tx1"/>
                  </a:solidFill>
                </a:endParaRPr>
              </a:p>
              <a:p>
                <a:r>
                  <a:rPr lang="en-US" dirty="0" smtClean="0">
                    <a:solidFill>
                      <a:schemeClr val="tx1"/>
                    </a:solidFill>
                  </a:rPr>
                  <a:t>proc </a:t>
                </a:r>
                <a:r>
                  <a:rPr lang="en-US" dirty="0">
                    <a:solidFill>
                      <a:schemeClr val="tx1"/>
                    </a:solidFill>
                  </a:rPr>
                  <a:t>p</a:t>
                </a:r>
                <a:r>
                  <a:rPr lang="en-US" baseline="-25000" dirty="0">
                    <a:solidFill>
                      <a:schemeClr val="tx1"/>
                    </a:solidFill>
                  </a:rPr>
                  <a:t>3</a:t>
                </a:r>
                <a:r>
                  <a:rPr lang="en-US" dirty="0">
                    <a:solidFill>
                      <a:schemeClr val="tx1"/>
                    </a:solidFill>
                  </a:rPr>
                  <a:t>(</a:t>
                </a:r>
                <a:r>
                  <a:rPr lang="en-US" dirty="0" err="1">
                    <a:solidFill>
                      <a:schemeClr val="tx1"/>
                    </a:solidFill>
                  </a:rPr>
                  <a:t>var</a:t>
                </a:r>
                <a:r>
                  <a:rPr lang="en-US" dirty="0">
                    <a:solidFill>
                      <a:schemeClr val="tx1"/>
                    </a:solidFill>
                  </a:rPr>
                  <a:t> n : </a:t>
                </a:r>
                <a:r>
                  <a:rPr lang="en-US" dirty="0" err="1">
                    <a:solidFill>
                      <a:schemeClr val="tx1"/>
                    </a:solidFill>
                  </a:rPr>
                  <a:t>int</a:t>
                </a:r>
                <a:r>
                  <a:rPr lang="en-US" dirty="0">
                    <a:solidFill>
                      <a:schemeClr val="tx1"/>
                    </a:solidFill>
                  </a:rPr>
                  <a:t>)</a:t>
                </a:r>
              </a:p>
              <a:p>
                <a:r>
                  <a:rPr lang="en-US" dirty="0" smtClean="0">
                    <a:solidFill>
                      <a:schemeClr val="tx1"/>
                    </a:solidFill>
                  </a:rPr>
                  <a:t>     l</a:t>
                </a:r>
                <a:r>
                  <a:rPr lang="en-US" dirty="0">
                    <a:solidFill>
                      <a:schemeClr val="tx1"/>
                    </a:solidFill>
                  </a:rPr>
                  <a:t>(r</a:t>
                </a:r>
                <a:r>
                  <a:rPr lang="en-US" baseline="-25000" dirty="0">
                    <a:solidFill>
                      <a:schemeClr val="tx1"/>
                    </a:solidFill>
                  </a:rPr>
                  <a:t>1</a:t>
                </a:r>
                <a:r>
                  <a:rPr lang="en-US" dirty="0">
                    <a:solidFill>
                      <a:schemeClr val="tx1"/>
                    </a:solidFill>
                  </a:rPr>
                  <a:t>) := </a:t>
                </a:r>
                <a:r>
                  <a:rPr lang="en-US" dirty="0" smtClean="0">
                    <a:solidFill>
                      <a:schemeClr val="tx1"/>
                    </a:solidFill>
                  </a:rPr>
                  <a:t>3 </a:t>
                </a:r>
              </a:p>
              <a:p>
                <a:r>
                  <a:rPr lang="en-US" dirty="0" smtClean="0">
                    <a:solidFill>
                      <a:schemeClr val="tx1"/>
                    </a:solidFill>
                  </a:rPr>
                  <a:t>     return </a:t>
                </a:r>
                <a:r>
                  <a:rPr lang="en-US" dirty="0">
                    <a:solidFill>
                      <a:schemeClr val="tx1"/>
                    </a:solidFill>
                  </a:rPr>
                  <a:t>0</a:t>
                </a:r>
              </a:p>
              <a:p>
                <a:endParaRPr lang="en-US" dirty="0">
                  <a:solidFill>
                    <a:schemeClr val="tx1"/>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457200" y="998677"/>
                <a:ext cx="4514138" cy="5722797"/>
              </a:xfrm>
              <a:prstGeom prst="rect">
                <a:avLst/>
              </a:prstGeom>
              <a:blipFill rotWithShape="0">
                <a:blip r:embed="rId3"/>
                <a:stretch>
                  <a:fillRect/>
                </a:stretch>
              </a:blipFill>
              <a:ln>
                <a:solidFill>
                  <a:srgbClr val="00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Oval 28"/>
              <p:cNvSpPr/>
              <p:nvPr/>
            </p:nvSpPr>
            <p:spPr>
              <a:xfrm>
                <a:off x="5316465" y="1208131"/>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smtClean="0"/>
                  <a:t>0</a:t>
                </a:r>
              </a:p>
              <a:p>
                <a:pPr algn="ctr"/>
                <a14:m>
                  <m:oMath xmlns:m="http://schemas.openxmlformats.org/officeDocument/2006/math">
                    <m:r>
                      <a:rPr lang="en-US" sz="1200" i="1">
                        <a:latin typeface="Cambria Math" charset="0"/>
                        <a:ea typeface="Cambria Math" charset="0"/>
                        <a:cs typeface="Cambria Math" charset="0"/>
                      </a:rPr>
                      <m:t>𝜔</m:t>
                    </m:r>
                  </m:oMath>
                </a14:m>
                <a:r>
                  <a:rPr lang="en-US" sz="1200" dirty="0"/>
                  <a:t>={r</a:t>
                </a:r>
                <a:r>
                  <a:rPr lang="en-US" sz="1200" baseline="-25000" dirty="0"/>
                  <a:t>1</a:t>
                </a:r>
                <a:r>
                  <a:rPr lang="en-US" sz="1200" dirty="0" smtClean="0"/>
                  <a:t>}</a:t>
                </a:r>
                <a:endParaRPr lang="en-US" sz="1200" baseline="-25000" dirty="0"/>
              </a:p>
            </p:txBody>
          </p:sp>
        </mc:Choice>
        <mc:Fallback xmlns="">
          <p:sp>
            <p:nvSpPr>
              <p:cNvPr id="29" name="Oval 28"/>
              <p:cNvSpPr>
                <a:spLocks noRot="1" noChangeAspect="1" noMove="1" noResize="1" noEditPoints="1" noAdjustHandles="1" noChangeArrowheads="1" noChangeShapeType="1" noTextEdit="1"/>
              </p:cNvSpPr>
              <p:nvPr/>
            </p:nvSpPr>
            <p:spPr>
              <a:xfrm>
                <a:off x="5316465" y="1208131"/>
                <a:ext cx="852566" cy="577235"/>
              </a:xfrm>
              <a:prstGeom prst="ellipse">
                <a:avLst/>
              </a:prstGeom>
              <a:blipFill rotWithShape="0">
                <a:blip r:embed="rId4"/>
                <a:stretch>
                  <a:fillRect/>
                </a:stretch>
              </a:blipFill>
            </p:spPr>
            <p:txBody>
              <a:bodyPr/>
              <a:lstStyle/>
              <a:p>
                <a:r>
                  <a:rPr lang="en-US">
                    <a:noFill/>
                  </a:rPr>
                  <a:t> </a:t>
                </a:r>
              </a:p>
            </p:txBody>
          </p:sp>
        </mc:Fallback>
      </mc:AlternateContent>
      <p:sp>
        <p:nvSpPr>
          <p:cNvPr id="33" name="Oval 32"/>
          <p:cNvSpPr/>
          <p:nvPr/>
        </p:nvSpPr>
        <p:spPr>
          <a:xfrm>
            <a:off x="5316133" y="1972690"/>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n</a:t>
            </a:r>
            <a:r>
              <a:rPr lang="en-US" sz="1200" baseline="-25000" dirty="0" smtClean="0"/>
              <a:t>0</a:t>
            </a:r>
            <a:r>
              <a:rPr lang="en-US" sz="1200" dirty="0" smtClean="0"/>
              <a:t>’</a:t>
            </a:r>
            <a:endParaRPr lang="en-US" sz="1200" dirty="0"/>
          </a:p>
        </p:txBody>
      </p:sp>
      <p:sp>
        <p:nvSpPr>
          <p:cNvPr id="35" name="Oval 34"/>
          <p:cNvSpPr/>
          <p:nvPr/>
        </p:nvSpPr>
        <p:spPr>
          <a:xfrm>
            <a:off x="5316133" y="2791925"/>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n</a:t>
            </a:r>
            <a:r>
              <a:rPr lang="en-US" sz="1200" baseline="-25000" dirty="0" smtClean="0"/>
              <a:t>0</a:t>
            </a:r>
            <a:r>
              <a:rPr lang="en-US" sz="1200" dirty="0" smtClean="0"/>
              <a:t>’’</a:t>
            </a:r>
          </a:p>
        </p:txBody>
      </p:sp>
      <p:cxnSp>
        <p:nvCxnSpPr>
          <p:cNvPr id="36" name="Straight Arrow Connector 35"/>
          <p:cNvCxnSpPr/>
          <p:nvPr/>
        </p:nvCxnSpPr>
        <p:spPr>
          <a:xfrm>
            <a:off x="5742416" y="3369160"/>
            <a:ext cx="0" cy="396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Oval 36"/>
          <p:cNvSpPr/>
          <p:nvPr/>
        </p:nvSpPr>
        <p:spPr>
          <a:xfrm>
            <a:off x="5316133" y="3765700"/>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r</a:t>
            </a:r>
            <a:r>
              <a:rPr lang="en-US" sz="1200" baseline="-25000" dirty="0"/>
              <a:t>0</a:t>
            </a:r>
            <a:endParaRPr lang="en-US" sz="1200" dirty="0" smtClean="0"/>
          </a:p>
        </p:txBody>
      </p:sp>
      <p:cxnSp>
        <p:nvCxnSpPr>
          <p:cNvPr id="38" name="Straight Arrow Connector 37"/>
          <p:cNvCxnSpPr/>
          <p:nvPr/>
        </p:nvCxnSpPr>
        <p:spPr>
          <a:xfrm flipH="1">
            <a:off x="5742416" y="1785366"/>
            <a:ext cx="332" cy="1873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a:off x="5742416" y="2549925"/>
            <a:ext cx="0" cy="242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a:off x="5742416" y="4342935"/>
            <a:ext cx="1810" cy="3088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6" name="Oval 45"/>
              <p:cNvSpPr/>
              <p:nvPr/>
            </p:nvSpPr>
            <p:spPr>
              <a:xfrm>
                <a:off x="6342991" y="2980633"/>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iso</a:t>
                </a:r>
                <a:r>
                  <a:rPr lang="en-US" sz="1200" baseline="-25000" dirty="0" smtClean="0"/>
                  <a:t>2</a:t>
                </a:r>
              </a:p>
              <a:p>
                <a:pPr algn="ctr"/>
                <a14:m>
                  <m:oMath xmlns:m="http://schemas.openxmlformats.org/officeDocument/2006/math">
                    <m:r>
                      <a:rPr lang="en-US" sz="1200" i="1">
                        <a:latin typeface="Cambria Math" charset="0"/>
                        <a:ea typeface="Cambria Math" charset="0"/>
                        <a:cs typeface="Cambria Math" charset="0"/>
                      </a:rPr>
                      <m:t>𝛿</m:t>
                    </m:r>
                  </m:oMath>
                </a14:m>
                <a:r>
                  <a:rPr lang="en-US" sz="1200" dirty="0"/>
                  <a:t>={r</a:t>
                </a:r>
                <a:r>
                  <a:rPr lang="en-US" sz="1200" baseline="-25000" dirty="0"/>
                  <a:t>1</a:t>
                </a:r>
                <a:r>
                  <a:rPr lang="en-US" sz="1200" dirty="0"/>
                  <a:t>}</a:t>
                </a:r>
                <a:endParaRPr lang="en-US" sz="1200" baseline="-25000" dirty="0"/>
              </a:p>
            </p:txBody>
          </p:sp>
        </mc:Choice>
        <mc:Fallback xmlns="">
          <p:sp>
            <p:nvSpPr>
              <p:cNvPr id="46" name="Oval 45"/>
              <p:cNvSpPr>
                <a:spLocks noRot="1" noChangeAspect="1" noMove="1" noResize="1" noEditPoints="1" noAdjustHandles="1" noChangeArrowheads="1" noChangeShapeType="1" noTextEdit="1"/>
              </p:cNvSpPr>
              <p:nvPr/>
            </p:nvSpPr>
            <p:spPr>
              <a:xfrm>
                <a:off x="6342991" y="2980633"/>
                <a:ext cx="852566" cy="577235"/>
              </a:xfrm>
              <a:prstGeom prst="ellipse">
                <a:avLst/>
              </a:prstGeom>
              <a:blipFill rotWithShape="0">
                <a:blip r:embed="rId5"/>
                <a:stretch>
                  <a:fillRect/>
                </a:stretch>
              </a:blipFill>
            </p:spPr>
            <p:txBody>
              <a:bodyPr/>
              <a:lstStyle/>
              <a:p>
                <a:r>
                  <a:rPr lang="en-US">
                    <a:noFill/>
                  </a:rPr>
                  <a:t> </a:t>
                </a:r>
              </a:p>
            </p:txBody>
          </p:sp>
        </mc:Fallback>
      </mc:AlternateContent>
      <p:cxnSp>
        <p:nvCxnSpPr>
          <p:cNvPr id="47" name="Straight Arrow Connector 46"/>
          <p:cNvCxnSpPr/>
          <p:nvPr/>
        </p:nvCxnSpPr>
        <p:spPr>
          <a:xfrm>
            <a:off x="6168699" y="2261308"/>
            <a:ext cx="339927" cy="744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Oval 49"/>
          <p:cNvSpPr/>
          <p:nvPr/>
        </p:nvSpPr>
        <p:spPr>
          <a:xfrm>
            <a:off x="6383771" y="2251177"/>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a:t>2</a:t>
            </a:r>
          </a:p>
        </p:txBody>
      </p:sp>
      <mc:AlternateContent xmlns:mc="http://schemas.openxmlformats.org/markup-compatibility/2006" xmlns:a14="http://schemas.microsoft.com/office/drawing/2010/main">
        <mc:Choice Requires="a14">
          <p:sp>
            <p:nvSpPr>
              <p:cNvPr id="53" name="Oval 52"/>
              <p:cNvSpPr/>
              <p:nvPr/>
            </p:nvSpPr>
            <p:spPr>
              <a:xfrm>
                <a:off x="6342991" y="3731796"/>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a:t>2</a:t>
                </a:r>
                <a:r>
                  <a:rPr lang="en-US" sz="1200" dirty="0" smtClean="0"/>
                  <a:t>’</a:t>
                </a:r>
              </a:p>
              <a:p>
                <a:pPr algn="ctr"/>
                <a14:m>
                  <m:oMath xmlns:m="http://schemas.openxmlformats.org/officeDocument/2006/math">
                    <m:r>
                      <a:rPr lang="en-US" sz="1200" i="1">
                        <a:latin typeface="Cambria Math" charset="0"/>
                        <a:ea typeface="Cambria Math" charset="0"/>
                        <a:cs typeface="Cambria Math" charset="0"/>
                      </a:rPr>
                      <m:t>𝜔</m:t>
                    </m:r>
                  </m:oMath>
                </a14:m>
                <a:r>
                  <a:rPr lang="en-US" sz="1200" dirty="0"/>
                  <a:t>={r</a:t>
                </a:r>
                <a:r>
                  <a:rPr lang="en-US" sz="1200" baseline="-25000" dirty="0"/>
                  <a:t>1</a:t>
                </a:r>
                <a:r>
                  <a:rPr lang="en-US" sz="1200" dirty="0" smtClean="0"/>
                  <a:t>}</a:t>
                </a:r>
                <a:endParaRPr lang="en-US" sz="1200" baseline="-25000" dirty="0"/>
              </a:p>
            </p:txBody>
          </p:sp>
        </mc:Choice>
        <mc:Fallback xmlns="">
          <p:sp>
            <p:nvSpPr>
              <p:cNvPr id="53" name="Oval 52"/>
              <p:cNvSpPr>
                <a:spLocks noRot="1" noChangeAspect="1" noMove="1" noResize="1" noEditPoints="1" noAdjustHandles="1" noChangeArrowheads="1" noChangeShapeType="1" noTextEdit="1"/>
              </p:cNvSpPr>
              <p:nvPr/>
            </p:nvSpPr>
            <p:spPr>
              <a:xfrm>
                <a:off x="6342991" y="3731796"/>
                <a:ext cx="852566" cy="577235"/>
              </a:xfrm>
              <a:prstGeom prst="ellipse">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Oval 53"/>
              <p:cNvSpPr/>
              <p:nvPr/>
            </p:nvSpPr>
            <p:spPr>
              <a:xfrm>
                <a:off x="8048123" y="3557868"/>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iso</a:t>
                </a:r>
                <a:r>
                  <a:rPr lang="en-US" sz="1200" baseline="-25000" dirty="0" smtClean="0"/>
                  <a:t>1</a:t>
                </a:r>
              </a:p>
              <a:p>
                <a:pPr algn="ctr"/>
                <a14:m>
                  <m:oMath xmlns:m="http://schemas.openxmlformats.org/officeDocument/2006/math">
                    <m:r>
                      <a:rPr lang="en-US" sz="1200" i="1">
                        <a:latin typeface="Cambria Math" charset="0"/>
                        <a:ea typeface="Cambria Math" charset="0"/>
                        <a:cs typeface="Cambria Math" charset="0"/>
                      </a:rPr>
                      <m:t>𝜔</m:t>
                    </m:r>
                  </m:oMath>
                </a14:m>
                <a:r>
                  <a:rPr lang="en-US" sz="1200" dirty="0"/>
                  <a:t>={r</a:t>
                </a:r>
                <a:r>
                  <a:rPr lang="en-US" sz="1200" baseline="-25000" dirty="0"/>
                  <a:t>1</a:t>
                </a:r>
                <a:r>
                  <a:rPr lang="en-US" sz="1200" dirty="0" smtClean="0"/>
                  <a:t>}</a:t>
                </a:r>
                <a:endParaRPr lang="en-US" sz="1200" baseline="-25000" dirty="0"/>
              </a:p>
            </p:txBody>
          </p:sp>
        </mc:Choice>
        <mc:Fallback xmlns="">
          <p:sp>
            <p:nvSpPr>
              <p:cNvPr id="54" name="Oval 53"/>
              <p:cNvSpPr>
                <a:spLocks noRot="1" noChangeAspect="1" noMove="1" noResize="1" noEditPoints="1" noAdjustHandles="1" noChangeArrowheads="1" noChangeShapeType="1" noTextEdit="1"/>
              </p:cNvSpPr>
              <p:nvPr/>
            </p:nvSpPr>
            <p:spPr>
              <a:xfrm>
                <a:off x="8048123" y="3557868"/>
                <a:ext cx="852566" cy="577235"/>
              </a:xfrm>
              <a:prstGeom prst="ellipse">
                <a:avLst/>
              </a:prstGeom>
              <a:blipFill rotWithShape="0">
                <a:blip r:embed="rId7"/>
                <a:stretch>
                  <a:fillRect/>
                </a:stretch>
              </a:blipFill>
            </p:spPr>
            <p:txBody>
              <a:bodyPr/>
              <a:lstStyle/>
              <a:p>
                <a:r>
                  <a:rPr lang="en-US">
                    <a:noFill/>
                  </a:rPr>
                  <a:t> </a:t>
                </a:r>
              </a:p>
            </p:txBody>
          </p:sp>
        </mc:Fallback>
      </mc:AlternateContent>
      <p:sp>
        <p:nvSpPr>
          <p:cNvPr id="55" name="Oval 54"/>
          <p:cNvSpPr/>
          <p:nvPr/>
        </p:nvSpPr>
        <p:spPr>
          <a:xfrm>
            <a:off x="8059551" y="2402407"/>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smtClean="0"/>
              <a:t>1</a:t>
            </a:r>
            <a:endParaRPr lang="en-US" sz="1200" baseline="-25000" dirty="0"/>
          </a:p>
        </p:txBody>
      </p:sp>
      <mc:AlternateContent xmlns:mc="http://schemas.openxmlformats.org/markup-compatibility/2006" xmlns:a14="http://schemas.microsoft.com/office/drawing/2010/main">
        <mc:Choice Requires="a14">
          <p:sp>
            <p:nvSpPr>
              <p:cNvPr id="62" name="Oval 61"/>
              <p:cNvSpPr/>
              <p:nvPr/>
            </p:nvSpPr>
            <p:spPr>
              <a:xfrm>
                <a:off x="7070803" y="4301048"/>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smtClean="0"/>
                  <a:t>3</a:t>
                </a:r>
              </a:p>
              <a:p>
                <a:pPr algn="ctr"/>
                <a14:m>
                  <m:oMath xmlns:m="http://schemas.openxmlformats.org/officeDocument/2006/math">
                    <m:r>
                      <a:rPr lang="en-US" sz="1200" i="1">
                        <a:latin typeface="Cambria Math" charset="0"/>
                        <a:ea typeface="Cambria Math" charset="0"/>
                        <a:cs typeface="Cambria Math" charset="0"/>
                      </a:rPr>
                      <m:t>𝜔</m:t>
                    </m:r>
                  </m:oMath>
                </a14:m>
                <a:r>
                  <a:rPr lang="en-US" sz="1200" dirty="0"/>
                  <a:t>={r</a:t>
                </a:r>
                <a:r>
                  <a:rPr lang="en-US" sz="1200" baseline="-25000" dirty="0"/>
                  <a:t>1</a:t>
                </a:r>
                <a:r>
                  <a:rPr lang="en-US" sz="1200" dirty="0" smtClean="0"/>
                  <a:t>}</a:t>
                </a:r>
                <a:endParaRPr lang="en-US" sz="1200" baseline="-25000" dirty="0"/>
              </a:p>
            </p:txBody>
          </p:sp>
        </mc:Choice>
        <mc:Fallback xmlns="">
          <p:sp>
            <p:nvSpPr>
              <p:cNvPr id="62" name="Oval 61"/>
              <p:cNvSpPr>
                <a:spLocks noRot="1" noChangeAspect="1" noMove="1" noResize="1" noEditPoints="1" noAdjustHandles="1" noChangeArrowheads="1" noChangeShapeType="1" noTextEdit="1"/>
              </p:cNvSpPr>
              <p:nvPr/>
            </p:nvSpPr>
            <p:spPr>
              <a:xfrm>
                <a:off x="7070803" y="4301048"/>
                <a:ext cx="852566" cy="577235"/>
              </a:xfrm>
              <a:prstGeom prst="ellipse">
                <a:avLst/>
              </a:prstGeom>
              <a:blipFill rotWithShape="0">
                <a:blip r:embed="rId8"/>
                <a:stretch>
                  <a:fillRect/>
                </a:stretch>
              </a:blipFill>
            </p:spPr>
            <p:txBody>
              <a:bodyPr/>
              <a:lstStyle/>
              <a:p>
                <a:r>
                  <a:rPr lang="en-US">
                    <a:noFill/>
                  </a:rPr>
                  <a:t> </a:t>
                </a:r>
              </a:p>
            </p:txBody>
          </p:sp>
        </mc:Fallback>
      </mc:AlternateContent>
      <p:cxnSp>
        <p:nvCxnSpPr>
          <p:cNvPr id="63" name="Straight Arrow Connector 62"/>
          <p:cNvCxnSpPr/>
          <p:nvPr/>
        </p:nvCxnSpPr>
        <p:spPr>
          <a:xfrm flipH="1">
            <a:off x="6168699" y="4020414"/>
            <a:ext cx="174292" cy="339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6769274" y="3557868"/>
            <a:ext cx="0" cy="1739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flipH="1">
            <a:off x="6769274" y="2805262"/>
            <a:ext cx="6055" cy="1753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6169031" y="1496749"/>
            <a:ext cx="2015375" cy="9901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flipH="1">
            <a:off x="8474406" y="2979642"/>
            <a:ext cx="11428" cy="578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8474406" y="4135103"/>
            <a:ext cx="11428" cy="5125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p:cNvCxnSpPr/>
          <p:nvPr/>
        </p:nvCxnSpPr>
        <p:spPr>
          <a:xfrm flipH="1">
            <a:off x="6168699" y="5140306"/>
            <a:ext cx="2015707" cy="7179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p:cNvCxnSpPr>
            <a:endCxn id="62" idx="0"/>
          </p:cNvCxnSpPr>
          <p:nvPr/>
        </p:nvCxnSpPr>
        <p:spPr>
          <a:xfrm>
            <a:off x="7070702" y="3473334"/>
            <a:ext cx="426384" cy="8277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Oval 72"/>
          <p:cNvSpPr/>
          <p:nvPr/>
        </p:nvSpPr>
        <p:spPr>
          <a:xfrm>
            <a:off x="5317943" y="4651737"/>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r</a:t>
            </a:r>
            <a:r>
              <a:rPr lang="en-US" sz="1200" baseline="-25000" dirty="0" smtClean="0"/>
              <a:t>0</a:t>
            </a:r>
            <a:r>
              <a:rPr lang="en-US" sz="1200" dirty="0" smtClean="0"/>
              <a:t>’</a:t>
            </a:r>
          </a:p>
        </p:txBody>
      </p:sp>
      <p:cxnSp>
        <p:nvCxnSpPr>
          <p:cNvPr id="75" name="Straight Arrow Connector 74"/>
          <p:cNvCxnSpPr/>
          <p:nvPr/>
        </p:nvCxnSpPr>
        <p:spPr>
          <a:xfrm flipH="1">
            <a:off x="5742416" y="5228972"/>
            <a:ext cx="1810" cy="340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6" name="Oval 75"/>
          <p:cNvSpPr/>
          <p:nvPr/>
        </p:nvSpPr>
        <p:spPr>
          <a:xfrm>
            <a:off x="8059551" y="4647605"/>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a:t>1</a:t>
            </a:r>
            <a:r>
              <a:rPr lang="en-US" sz="1200" dirty="0" smtClean="0"/>
              <a:t>’</a:t>
            </a:r>
            <a:endParaRPr lang="en-US" sz="1200" baseline="-25000" dirty="0"/>
          </a:p>
        </p:txBody>
      </p:sp>
      <p:cxnSp>
        <p:nvCxnSpPr>
          <p:cNvPr id="78" name="Straight Arrow Connector 77"/>
          <p:cNvCxnSpPr>
            <a:stCxn id="62" idx="2"/>
          </p:cNvCxnSpPr>
          <p:nvPr/>
        </p:nvCxnSpPr>
        <p:spPr>
          <a:xfrm flipH="1">
            <a:off x="6170509" y="4589666"/>
            <a:ext cx="900294" cy="3506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p:cNvCxnSpPr/>
          <p:nvPr/>
        </p:nvCxnSpPr>
        <p:spPr>
          <a:xfrm>
            <a:off x="7195557" y="3269251"/>
            <a:ext cx="852566" cy="5772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1" name="Oval 80"/>
          <p:cNvSpPr/>
          <p:nvPr/>
        </p:nvSpPr>
        <p:spPr>
          <a:xfrm>
            <a:off x="5316133" y="5569660"/>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r</a:t>
            </a:r>
            <a:r>
              <a:rPr lang="en-US" sz="1200" baseline="-25000" dirty="0" smtClean="0"/>
              <a:t>0</a:t>
            </a:r>
            <a:r>
              <a:rPr lang="en-US" sz="1200" dirty="0" smtClean="0"/>
              <a:t>’</a:t>
            </a:r>
          </a:p>
        </p:txBody>
      </p:sp>
    </p:spTree>
    <p:extLst>
      <p:ext uri="{BB962C8B-B14F-4D97-AF65-F5344CB8AC3E}">
        <p14:creationId xmlns:p14="http://schemas.microsoft.com/office/powerpoint/2010/main" val="6600971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8677"/>
          </a:xfrm>
        </p:spPr>
        <p:txBody>
          <a:bodyPr/>
          <a:lstStyle/>
          <a:p>
            <a:r>
              <a:rPr lang="en-US" dirty="0" smtClean="0"/>
              <a:t>Mutual Exclusion</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46</a:t>
            </a:fld>
            <a:endParaRPr lang="en-US"/>
          </a:p>
        </p:txBody>
      </p:sp>
      <mc:AlternateContent xmlns:mc="http://schemas.openxmlformats.org/markup-compatibility/2006" xmlns:a14="http://schemas.microsoft.com/office/drawing/2010/main">
        <mc:Choice Requires="a14">
          <p:sp>
            <p:nvSpPr>
              <p:cNvPr id="8" name="Rectangle 7"/>
              <p:cNvSpPr/>
              <p:nvPr/>
            </p:nvSpPr>
            <p:spPr>
              <a:xfrm>
                <a:off x="457200" y="998677"/>
                <a:ext cx="4514138" cy="5722797"/>
              </a:xfrm>
              <a:prstGeom prst="rect">
                <a:avLst/>
              </a:prstGeom>
              <a:solidFill>
                <a:schemeClr val="bg2">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rPr>
                  <a:t>proc main(</a:t>
                </a:r>
                <a:r>
                  <a:rPr lang="en-US" dirty="0" err="1">
                    <a:solidFill>
                      <a:schemeClr val="tx1"/>
                    </a:solidFill>
                  </a:rPr>
                  <a:t>var</a:t>
                </a:r>
                <a:r>
                  <a:rPr lang="en-US" dirty="0">
                    <a:solidFill>
                      <a:schemeClr val="tx1"/>
                    </a:solidFill>
                  </a:rPr>
                  <a:t> n : </a:t>
                </a:r>
                <a:r>
                  <a:rPr lang="en-US" dirty="0" err="1">
                    <a:solidFill>
                      <a:schemeClr val="tx1"/>
                    </a:solidFill>
                  </a:rPr>
                  <a:t>int</a:t>
                </a:r>
                <a:r>
                  <a:rPr lang="en-US" dirty="0" smtClean="0">
                    <a:solidFill>
                      <a:schemeClr val="tx1"/>
                    </a:solidFill>
                  </a:rPr>
                  <a:t>)</a:t>
                </a:r>
              </a:p>
              <a:p>
                <a:r>
                  <a:rPr lang="en-US" dirty="0">
                    <a:solidFill>
                      <a:schemeClr val="tx1"/>
                    </a:solidFill>
                  </a:rPr>
                  <a:t> </a:t>
                </a:r>
                <a:r>
                  <a:rPr lang="en-US" dirty="0" smtClean="0">
                    <a:solidFill>
                      <a:schemeClr val="tx1"/>
                    </a:solidFill>
                  </a:rPr>
                  <a:t>   l(r</a:t>
                </a:r>
                <a:r>
                  <a:rPr lang="en-US" baseline="-25000" dirty="0" smtClean="0">
                    <a:solidFill>
                      <a:schemeClr val="tx1"/>
                    </a:solidFill>
                  </a:rPr>
                  <a:t>1</a:t>
                </a:r>
                <a:r>
                  <a:rPr lang="en-US" dirty="0" smtClean="0">
                    <a:solidFill>
                      <a:schemeClr val="tx1"/>
                    </a:solidFill>
                  </a:rPr>
                  <a:t>) := 0</a:t>
                </a:r>
                <a:endParaRPr lang="en-US" dirty="0">
                  <a:solidFill>
                    <a:schemeClr val="tx1"/>
                  </a:solidFill>
                </a:endParaRPr>
              </a:p>
              <a:p>
                <a:r>
                  <a:rPr lang="en-US" dirty="0" smtClean="0">
                    <a:solidFill>
                      <a:schemeClr val="tx1"/>
                    </a:solidFill>
                  </a:rPr>
                  <a:t>    post </a:t>
                </a:r>
                <a:r>
                  <a:rPr lang="en-US" dirty="0">
                    <a:solidFill>
                      <a:schemeClr val="tx1"/>
                    </a:solidFill>
                  </a:rPr>
                  <a:t>r</a:t>
                </a:r>
                <a:r>
                  <a:rPr lang="en-US" baseline="-25000" dirty="0">
                    <a:solidFill>
                      <a:schemeClr val="tx1"/>
                    </a:solidFill>
                  </a:rPr>
                  <a:t>1</a:t>
                </a:r>
                <a:r>
                  <a:rPr lang="en-US" dirty="0">
                    <a:solidFill>
                      <a:schemeClr val="tx1"/>
                    </a:solidFill>
                  </a:rPr>
                  <a:t> </a:t>
                </a:r>
                <a14:m>
                  <m:oMath xmlns:m="http://schemas.openxmlformats.org/officeDocument/2006/math">
                    <m:r>
                      <a:rPr lang="en-US" i="1" dirty="0">
                        <a:solidFill>
                          <a:schemeClr val="tx1"/>
                        </a:solidFill>
                        <a:latin typeface="Cambria Math" charset="0"/>
                        <a:ea typeface="Cambria Math" charset="0"/>
                        <a:cs typeface="Cambria Math" charset="0"/>
                      </a:rPr>
                      <m:t>←</m:t>
                    </m:r>
                  </m:oMath>
                </a14:m>
                <a:r>
                  <a:rPr lang="en-US" dirty="0" smtClean="0">
                    <a:solidFill>
                      <a:schemeClr val="tx1"/>
                    </a:solidFill>
                  </a:rPr>
                  <a:t> p</a:t>
                </a:r>
                <a:r>
                  <a:rPr lang="en-US" baseline="-25000" dirty="0" smtClean="0">
                    <a:solidFill>
                      <a:schemeClr val="tx1"/>
                    </a:solidFill>
                  </a:rPr>
                  <a:t>1</a:t>
                </a:r>
                <a:r>
                  <a:rPr lang="en-US" dirty="0" smtClean="0">
                    <a:solidFill>
                      <a:schemeClr val="tx1"/>
                    </a:solidFill>
                  </a:rPr>
                  <a:t> </a:t>
                </a:r>
                <a:r>
                  <a:rPr lang="en-US" dirty="0">
                    <a:solidFill>
                      <a:schemeClr val="tx1"/>
                    </a:solidFill>
                  </a:rPr>
                  <a:t>1</a:t>
                </a:r>
                <a:r>
                  <a:rPr lang="en-US" dirty="0" smtClean="0">
                    <a:solidFill>
                      <a:schemeClr val="tx1"/>
                    </a:solidFill>
                  </a:rPr>
                  <a:t> </a:t>
                </a:r>
                <a:r>
                  <a:rPr lang="en-US" dirty="0" err="1">
                    <a:solidFill>
                      <a:schemeClr val="tx1"/>
                    </a:solidFill>
                  </a:rPr>
                  <a:t>ε</a:t>
                </a:r>
                <a:r>
                  <a:rPr lang="en-US" dirty="0">
                    <a:solidFill>
                      <a:schemeClr val="tx1"/>
                    </a:solidFill>
                  </a:rPr>
                  <a:t> {r</a:t>
                </a:r>
                <a:r>
                  <a:rPr lang="en-US" baseline="-25000" dirty="0">
                    <a:solidFill>
                      <a:schemeClr val="tx1"/>
                    </a:solidFill>
                  </a:rPr>
                  <a:t>1</a:t>
                </a:r>
                <a:r>
                  <a:rPr lang="en-US" dirty="0">
                    <a:solidFill>
                      <a:schemeClr val="tx1"/>
                    </a:solidFill>
                  </a:rPr>
                  <a:t>} {r</a:t>
                </a:r>
                <a:r>
                  <a:rPr lang="en-US" baseline="-25000" dirty="0">
                    <a:solidFill>
                      <a:schemeClr val="tx1"/>
                    </a:solidFill>
                  </a:rPr>
                  <a:t>1</a:t>
                </a:r>
                <a:r>
                  <a:rPr lang="en-US" dirty="0">
                    <a:solidFill>
                      <a:schemeClr val="tx1"/>
                    </a:solidFill>
                  </a:rPr>
                  <a:t>} </a:t>
                </a:r>
                <a:r>
                  <a:rPr lang="en-US" dirty="0" err="1">
                    <a:solidFill>
                      <a:schemeClr val="tx1"/>
                    </a:solidFill>
                  </a:rPr>
                  <a:t>λv.n</a:t>
                </a:r>
                <a:r>
                  <a:rPr lang="en-US" dirty="0" smtClean="0">
                    <a:solidFill>
                      <a:schemeClr val="tx1"/>
                    </a:solidFill>
                  </a:rPr>
                  <a:t>:=v</a:t>
                </a:r>
                <a:r>
                  <a:rPr lang="en-US" dirty="0">
                    <a:solidFill>
                      <a:schemeClr val="tx1"/>
                    </a:solidFill>
                  </a:rPr>
                  <a:t>; </a:t>
                </a:r>
              </a:p>
              <a:p>
                <a:r>
                  <a:rPr lang="en-US" dirty="0" smtClean="0">
                    <a:solidFill>
                      <a:schemeClr val="tx1"/>
                    </a:solidFill>
                  </a:rPr>
                  <a:t>    post </a:t>
                </a:r>
                <a:r>
                  <a:rPr lang="en-US" dirty="0">
                    <a:solidFill>
                      <a:schemeClr val="tx1"/>
                    </a:solidFill>
                  </a:rPr>
                  <a:t>r</a:t>
                </a:r>
                <a:r>
                  <a:rPr lang="en-US" baseline="-25000" dirty="0">
                    <a:solidFill>
                      <a:schemeClr val="tx1"/>
                    </a:solidFill>
                  </a:rPr>
                  <a:t>1</a:t>
                </a:r>
                <a:r>
                  <a:rPr lang="en-US" dirty="0">
                    <a:solidFill>
                      <a:schemeClr val="tx1"/>
                    </a:solidFill>
                  </a:rPr>
                  <a:t> </a:t>
                </a:r>
                <a14:m>
                  <m:oMath xmlns:m="http://schemas.openxmlformats.org/officeDocument/2006/math">
                    <m:r>
                      <a:rPr lang="en-US" i="1" dirty="0">
                        <a:solidFill>
                          <a:schemeClr val="tx1"/>
                        </a:solidFill>
                        <a:latin typeface="Cambria Math" charset="0"/>
                        <a:ea typeface="Cambria Math" charset="0"/>
                        <a:cs typeface="Cambria Math" charset="0"/>
                      </a:rPr>
                      <m:t>←</m:t>
                    </m:r>
                  </m:oMath>
                </a14:m>
                <a:r>
                  <a:rPr lang="en-US" dirty="0" smtClean="0">
                    <a:solidFill>
                      <a:schemeClr val="tx1"/>
                    </a:solidFill>
                  </a:rPr>
                  <a:t> p</a:t>
                </a:r>
                <a:r>
                  <a:rPr lang="en-US" baseline="-25000" dirty="0" smtClean="0">
                    <a:solidFill>
                      <a:schemeClr val="tx1"/>
                    </a:solidFill>
                  </a:rPr>
                  <a:t>2</a:t>
                </a:r>
                <a:r>
                  <a:rPr lang="en-US" dirty="0" smtClean="0">
                    <a:solidFill>
                      <a:schemeClr val="tx1"/>
                    </a:solidFill>
                  </a:rPr>
                  <a:t> </a:t>
                </a:r>
                <a:r>
                  <a:rPr lang="en-US" dirty="0">
                    <a:solidFill>
                      <a:schemeClr val="tx1"/>
                    </a:solidFill>
                  </a:rPr>
                  <a:t>2</a:t>
                </a:r>
                <a:r>
                  <a:rPr lang="en-US" dirty="0" smtClean="0">
                    <a:solidFill>
                      <a:schemeClr val="tx1"/>
                    </a:solidFill>
                  </a:rPr>
                  <a:t> </a:t>
                </a:r>
                <a:r>
                  <a:rPr lang="en-US" dirty="0" err="1">
                    <a:solidFill>
                      <a:schemeClr val="tx1"/>
                    </a:solidFill>
                  </a:rPr>
                  <a:t>ε</a:t>
                </a:r>
                <a:r>
                  <a:rPr lang="en-US" dirty="0">
                    <a:solidFill>
                      <a:schemeClr val="tx1"/>
                    </a:solidFill>
                  </a:rPr>
                  <a:t> {r</a:t>
                </a:r>
                <a:r>
                  <a:rPr lang="en-US" baseline="-25000" dirty="0">
                    <a:solidFill>
                      <a:schemeClr val="tx1"/>
                    </a:solidFill>
                  </a:rPr>
                  <a:t>1</a:t>
                </a:r>
                <a:r>
                  <a:rPr lang="en-US" dirty="0">
                    <a:solidFill>
                      <a:schemeClr val="tx1"/>
                    </a:solidFill>
                  </a:rPr>
                  <a:t>} {r</a:t>
                </a:r>
                <a:r>
                  <a:rPr lang="en-US" baseline="-25000" dirty="0">
                    <a:solidFill>
                      <a:schemeClr val="tx1"/>
                    </a:solidFill>
                  </a:rPr>
                  <a:t>1</a:t>
                </a:r>
                <a:r>
                  <a:rPr lang="en-US" dirty="0">
                    <a:solidFill>
                      <a:schemeClr val="tx1"/>
                    </a:solidFill>
                  </a:rPr>
                  <a:t>} </a:t>
                </a:r>
                <a:r>
                  <a:rPr lang="en-US" dirty="0" err="1">
                    <a:solidFill>
                      <a:schemeClr val="tx1"/>
                    </a:solidFill>
                  </a:rPr>
                  <a:t>λv.n</a:t>
                </a:r>
                <a:r>
                  <a:rPr lang="en-US" dirty="0" smtClean="0">
                    <a:solidFill>
                      <a:schemeClr val="tx1"/>
                    </a:solidFill>
                  </a:rPr>
                  <a:t>:=v;</a:t>
                </a:r>
              </a:p>
              <a:p>
                <a:r>
                  <a:rPr lang="en-US" dirty="0">
                    <a:solidFill>
                      <a:schemeClr val="tx1"/>
                    </a:solidFill>
                  </a:rPr>
                  <a:t> </a:t>
                </a:r>
                <a:r>
                  <a:rPr lang="en-US" dirty="0" smtClean="0">
                    <a:solidFill>
                      <a:schemeClr val="tx1"/>
                    </a:solidFill>
                  </a:rPr>
                  <a:t>   await r</a:t>
                </a:r>
                <a:r>
                  <a:rPr lang="en-US" baseline="-25000" dirty="0" smtClean="0">
                    <a:solidFill>
                      <a:schemeClr val="tx1"/>
                    </a:solidFill>
                  </a:rPr>
                  <a:t>1</a:t>
                </a:r>
              </a:p>
              <a:p>
                <a:r>
                  <a:rPr lang="en-US" dirty="0">
                    <a:solidFill>
                      <a:schemeClr val="tx1"/>
                    </a:solidFill>
                  </a:rPr>
                  <a:t> </a:t>
                </a:r>
                <a:r>
                  <a:rPr lang="en-US" dirty="0" smtClean="0">
                    <a:solidFill>
                      <a:schemeClr val="tx1"/>
                    </a:solidFill>
                  </a:rPr>
                  <a:t>   return 0</a:t>
                </a:r>
                <a:endParaRPr lang="en-US" dirty="0">
                  <a:solidFill>
                    <a:schemeClr val="tx1"/>
                  </a:solidFill>
                </a:endParaRPr>
              </a:p>
              <a:p>
                <a:endParaRPr lang="en-US" dirty="0" smtClean="0">
                  <a:solidFill>
                    <a:schemeClr val="tx1"/>
                  </a:solidFill>
                </a:endParaRPr>
              </a:p>
              <a:p>
                <a:r>
                  <a:rPr lang="en-US" dirty="0" smtClean="0">
                    <a:solidFill>
                      <a:schemeClr val="tx1"/>
                    </a:solidFill>
                  </a:rPr>
                  <a:t>proc </a:t>
                </a:r>
                <a:r>
                  <a:rPr lang="en-US" dirty="0">
                    <a:solidFill>
                      <a:schemeClr val="tx1"/>
                    </a:solidFill>
                  </a:rPr>
                  <a:t>p</a:t>
                </a:r>
                <a:r>
                  <a:rPr lang="en-US" baseline="-25000" dirty="0">
                    <a:solidFill>
                      <a:schemeClr val="tx1"/>
                    </a:solidFill>
                  </a:rPr>
                  <a:t>1</a:t>
                </a:r>
                <a:r>
                  <a:rPr lang="en-US" dirty="0">
                    <a:solidFill>
                      <a:schemeClr val="tx1"/>
                    </a:solidFill>
                  </a:rPr>
                  <a:t>(</a:t>
                </a:r>
                <a:r>
                  <a:rPr lang="en-US" dirty="0" err="1">
                    <a:solidFill>
                      <a:schemeClr val="tx1"/>
                    </a:solidFill>
                  </a:rPr>
                  <a:t>var</a:t>
                </a:r>
                <a:r>
                  <a:rPr lang="en-US" dirty="0">
                    <a:solidFill>
                      <a:schemeClr val="tx1"/>
                    </a:solidFill>
                  </a:rPr>
                  <a:t> n : </a:t>
                </a:r>
                <a:r>
                  <a:rPr lang="en-US" dirty="0" err="1">
                    <a:solidFill>
                      <a:schemeClr val="tx1"/>
                    </a:solidFill>
                  </a:rPr>
                  <a:t>int</a:t>
                </a:r>
                <a:r>
                  <a:rPr lang="en-US" dirty="0">
                    <a:solidFill>
                      <a:schemeClr val="tx1"/>
                    </a:solidFill>
                  </a:rPr>
                  <a:t>) </a:t>
                </a:r>
                <a:endParaRPr lang="en-US" dirty="0" smtClean="0">
                  <a:solidFill>
                    <a:schemeClr val="tx1"/>
                  </a:solidFill>
                </a:endParaRPr>
              </a:p>
              <a:p>
                <a:r>
                  <a:rPr lang="en-US" dirty="0">
                    <a:solidFill>
                      <a:schemeClr val="tx1"/>
                    </a:solidFill>
                  </a:rPr>
                  <a:t> </a:t>
                </a:r>
                <a:r>
                  <a:rPr lang="en-US" dirty="0" smtClean="0">
                    <a:solidFill>
                      <a:schemeClr val="tx1"/>
                    </a:solidFill>
                  </a:rPr>
                  <a:t>   isolated </a:t>
                </a:r>
                <a:r>
                  <a:rPr lang="en-US" dirty="0">
                    <a:solidFill>
                      <a:schemeClr val="tx1"/>
                    </a:solidFill>
                  </a:rPr>
                  <a:t>l(r</a:t>
                </a:r>
                <a:r>
                  <a:rPr lang="en-US" baseline="-25000" dirty="0">
                    <a:solidFill>
                      <a:schemeClr val="tx1"/>
                    </a:solidFill>
                  </a:rPr>
                  <a:t>1</a:t>
                </a:r>
                <a:r>
                  <a:rPr lang="en-US" dirty="0">
                    <a:solidFill>
                      <a:schemeClr val="tx1"/>
                    </a:solidFill>
                  </a:rPr>
                  <a:t>) := </a:t>
                </a:r>
                <a:r>
                  <a:rPr lang="en-US" dirty="0" smtClean="0">
                    <a:solidFill>
                      <a:schemeClr val="tx1"/>
                    </a:solidFill>
                  </a:rPr>
                  <a:t>1</a:t>
                </a:r>
              </a:p>
              <a:p>
                <a:r>
                  <a:rPr lang="en-US" dirty="0" smtClean="0">
                    <a:solidFill>
                      <a:schemeClr val="tx1"/>
                    </a:solidFill>
                  </a:rPr>
                  <a:t>    return 0</a:t>
                </a:r>
                <a:endParaRPr lang="en-US" dirty="0">
                  <a:solidFill>
                    <a:schemeClr val="tx1"/>
                  </a:solidFill>
                </a:endParaRPr>
              </a:p>
              <a:p>
                <a:r>
                  <a:rPr lang="en-US" dirty="0" smtClean="0">
                    <a:solidFill>
                      <a:schemeClr val="tx1"/>
                    </a:solidFill>
                  </a:rPr>
                  <a:t>    </a:t>
                </a:r>
              </a:p>
              <a:p>
                <a:r>
                  <a:rPr lang="en-US" dirty="0" smtClean="0">
                    <a:solidFill>
                      <a:schemeClr val="tx1"/>
                    </a:solidFill>
                  </a:rPr>
                  <a:t>proc </a:t>
                </a:r>
                <a:r>
                  <a:rPr lang="en-US" dirty="0">
                    <a:solidFill>
                      <a:schemeClr val="tx1"/>
                    </a:solidFill>
                  </a:rPr>
                  <a:t>p</a:t>
                </a:r>
                <a:r>
                  <a:rPr lang="en-US" baseline="-25000" dirty="0">
                    <a:solidFill>
                      <a:schemeClr val="tx1"/>
                    </a:solidFill>
                  </a:rPr>
                  <a:t>2</a:t>
                </a:r>
                <a:r>
                  <a:rPr lang="en-US" dirty="0">
                    <a:solidFill>
                      <a:schemeClr val="tx1"/>
                    </a:solidFill>
                  </a:rPr>
                  <a:t>(</a:t>
                </a:r>
                <a:r>
                  <a:rPr lang="en-US" dirty="0" err="1">
                    <a:solidFill>
                      <a:schemeClr val="tx1"/>
                    </a:solidFill>
                  </a:rPr>
                  <a:t>var</a:t>
                </a:r>
                <a:r>
                  <a:rPr lang="en-US" dirty="0">
                    <a:solidFill>
                      <a:schemeClr val="tx1"/>
                    </a:solidFill>
                  </a:rPr>
                  <a:t> n : </a:t>
                </a:r>
                <a:r>
                  <a:rPr lang="en-US" dirty="0" err="1">
                    <a:solidFill>
                      <a:schemeClr val="tx1"/>
                    </a:solidFill>
                  </a:rPr>
                  <a:t>int</a:t>
                </a:r>
                <a:r>
                  <a:rPr lang="en-US" dirty="0">
                    <a:solidFill>
                      <a:schemeClr val="tx1"/>
                    </a:solidFill>
                  </a:rPr>
                  <a:t>)</a:t>
                </a:r>
              </a:p>
              <a:p>
                <a:r>
                  <a:rPr lang="en-US" dirty="0" smtClean="0">
                    <a:solidFill>
                      <a:schemeClr val="tx1"/>
                    </a:solidFill>
                  </a:rPr>
                  <a:t>    isolated if </a:t>
                </a:r>
                <a:r>
                  <a:rPr lang="en-US" dirty="0">
                    <a:solidFill>
                      <a:schemeClr val="tx1"/>
                    </a:solidFill>
                  </a:rPr>
                  <a:t>(l(r</a:t>
                </a:r>
                <a:r>
                  <a:rPr lang="en-US" baseline="-25000" dirty="0">
                    <a:solidFill>
                      <a:schemeClr val="tx1"/>
                    </a:solidFill>
                  </a:rPr>
                  <a:t>1</a:t>
                </a:r>
                <a:r>
                  <a:rPr lang="en-US" dirty="0">
                    <a:solidFill>
                      <a:schemeClr val="tx1"/>
                    </a:solidFill>
                  </a:rPr>
                  <a:t> ) </a:t>
                </a:r>
                <a:r>
                  <a:rPr lang="en-US" dirty="0" smtClean="0">
                    <a:solidFill>
                      <a:schemeClr val="tx1"/>
                    </a:solidFill>
                  </a:rPr>
                  <a:t>== </a:t>
                </a:r>
                <a:r>
                  <a:rPr lang="en-US" dirty="0">
                    <a:solidFill>
                      <a:schemeClr val="tx1"/>
                    </a:solidFill>
                  </a:rPr>
                  <a:t>0</a:t>
                </a:r>
                <a:r>
                  <a:rPr lang="en-US" dirty="0" smtClean="0">
                    <a:solidFill>
                      <a:schemeClr val="tx1"/>
                    </a:solidFill>
                  </a:rPr>
                  <a:t>) then</a:t>
                </a:r>
                <a:endParaRPr lang="en-US" dirty="0">
                  <a:solidFill>
                    <a:schemeClr val="tx1"/>
                  </a:solidFill>
                </a:endParaRPr>
              </a:p>
              <a:p>
                <a:r>
                  <a:rPr lang="en-US" dirty="0" smtClean="0">
                    <a:solidFill>
                      <a:schemeClr val="tx1"/>
                    </a:solidFill>
                  </a:rPr>
                  <a:t>         post r1 </a:t>
                </a:r>
                <a14:m>
                  <m:oMath xmlns:m="http://schemas.openxmlformats.org/officeDocument/2006/math">
                    <m:r>
                      <a:rPr lang="en-US" i="1" dirty="0">
                        <a:solidFill>
                          <a:schemeClr val="tx1"/>
                        </a:solidFill>
                        <a:latin typeface="Cambria Math" charset="0"/>
                        <a:ea typeface="Cambria Math" charset="0"/>
                        <a:cs typeface="Cambria Math" charset="0"/>
                      </a:rPr>
                      <m:t>←</m:t>
                    </m:r>
                    <m:r>
                      <a:rPr lang="en-US" b="0" i="0" dirty="0" smtClean="0">
                        <a:solidFill>
                          <a:schemeClr val="tx1"/>
                        </a:solidFill>
                        <a:latin typeface="Cambria Math" charset="0"/>
                        <a:ea typeface="Cambria Math" charset="0"/>
                        <a:cs typeface="Cambria Math" charset="0"/>
                      </a:rPr>
                      <m:t> </m:t>
                    </m:r>
                  </m:oMath>
                </a14:m>
                <a:r>
                  <a:rPr lang="en-US" dirty="0" smtClean="0">
                    <a:solidFill>
                      <a:schemeClr val="tx1"/>
                    </a:solidFill>
                  </a:rPr>
                  <a:t>p</a:t>
                </a:r>
                <a:r>
                  <a:rPr lang="en-US" baseline="-25000" dirty="0" smtClean="0">
                    <a:solidFill>
                      <a:schemeClr val="tx1"/>
                    </a:solidFill>
                  </a:rPr>
                  <a:t>3</a:t>
                </a:r>
                <a:r>
                  <a:rPr lang="en-US" dirty="0" smtClean="0">
                    <a:solidFill>
                      <a:schemeClr val="tx1"/>
                    </a:solidFill>
                  </a:rPr>
                  <a:t> </a:t>
                </a:r>
                <a:r>
                  <a:rPr lang="en-US" dirty="0">
                    <a:solidFill>
                      <a:schemeClr val="tx1"/>
                    </a:solidFill>
                  </a:rPr>
                  <a:t>3</a:t>
                </a:r>
                <a:r>
                  <a:rPr lang="en-US" dirty="0" smtClean="0">
                    <a:solidFill>
                      <a:schemeClr val="tx1"/>
                    </a:solidFill>
                  </a:rPr>
                  <a:t> </a:t>
                </a:r>
                <a:r>
                  <a:rPr lang="en-US" dirty="0" err="1">
                    <a:solidFill>
                      <a:schemeClr val="tx1"/>
                    </a:solidFill>
                  </a:rPr>
                  <a:t>ε</a:t>
                </a:r>
                <a:r>
                  <a:rPr lang="en-US" dirty="0">
                    <a:solidFill>
                      <a:schemeClr val="tx1"/>
                    </a:solidFill>
                  </a:rPr>
                  <a:t> {r</a:t>
                </a:r>
                <a:r>
                  <a:rPr lang="en-US" baseline="-25000" dirty="0">
                    <a:solidFill>
                      <a:schemeClr val="tx1"/>
                    </a:solidFill>
                  </a:rPr>
                  <a:t>1</a:t>
                </a:r>
                <a:r>
                  <a:rPr lang="en-US" dirty="0">
                    <a:solidFill>
                      <a:schemeClr val="tx1"/>
                    </a:solidFill>
                  </a:rPr>
                  <a:t>} {r</a:t>
                </a:r>
                <a:r>
                  <a:rPr lang="en-US" baseline="-25000" dirty="0">
                    <a:solidFill>
                      <a:schemeClr val="tx1"/>
                    </a:solidFill>
                  </a:rPr>
                  <a:t>1</a:t>
                </a:r>
                <a:r>
                  <a:rPr lang="en-US" dirty="0">
                    <a:solidFill>
                      <a:schemeClr val="tx1"/>
                    </a:solidFill>
                  </a:rPr>
                  <a:t>} </a:t>
                </a:r>
                <a:r>
                  <a:rPr lang="en-US" dirty="0" err="1" smtClean="0">
                    <a:solidFill>
                      <a:schemeClr val="tx1"/>
                    </a:solidFill>
                  </a:rPr>
                  <a:t>λv.n</a:t>
                </a:r>
                <a:r>
                  <a:rPr lang="en-US" dirty="0" smtClean="0">
                    <a:solidFill>
                      <a:schemeClr val="tx1"/>
                    </a:solidFill>
                  </a:rPr>
                  <a:t>:=v;</a:t>
                </a:r>
              </a:p>
              <a:p>
                <a:r>
                  <a:rPr lang="en-US" dirty="0" smtClean="0">
                    <a:solidFill>
                      <a:schemeClr val="tx1"/>
                    </a:solidFill>
                  </a:rPr>
                  <a:t>    l(r</a:t>
                </a:r>
                <a:r>
                  <a:rPr lang="en-US" baseline="-25000" dirty="0" smtClean="0">
                    <a:solidFill>
                      <a:schemeClr val="tx1"/>
                    </a:solidFill>
                  </a:rPr>
                  <a:t>1</a:t>
                </a:r>
                <a:r>
                  <a:rPr lang="en-US" dirty="0">
                    <a:solidFill>
                      <a:schemeClr val="tx1"/>
                    </a:solidFill>
                  </a:rPr>
                  <a:t>) := 3 </a:t>
                </a:r>
              </a:p>
              <a:p>
                <a:r>
                  <a:rPr lang="en-US" dirty="0" smtClean="0">
                    <a:solidFill>
                      <a:schemeClr val="tx1"/>
                    </a:solidFill>
                  </a:rPr>
                  <a:t>    return </a:t>
                </a:r>
                <a:r>
                  <a:rPr lang="en-US" dirty="0">
                    <a:solidFill>
                      <a:schemeClr val="tx1"/>
                    </a:solidFill>
                  </a:rPr>
                  <a:t>0</a:t>
                </a:r>
              </a:p>
              <a:p>
                <a:endParaRPr lang="en-US" dirty="0" smtClean="0">
                  <a:solidFill>
                    <a:schemeClr val="tx1"/>
                  </a:solidFill>
                </a:endParaRPr>
              </a:p>
              <a:p>
                <a:r>
                  <a:rPr lang="en-US" dirty="0" smtClean="0">
                    <a:solidFill>
                      <a:schemeClr val="tx1"/>
                    </a:solidFill>
                  </a:rPr>
                  <a:t>proc </a:t>
                </a:r>
                <a:r>
                  <a:rPr lang="en-US" dirty="0">
                    <a:solidFill>
                      <a:schemeClr val="tx1"/>
                    </a:solidFill>
                  </a:rPr>
                  <a:t>p</a:t>
                </a:r>
                <a:r>
                  <a:rPr lang="en-US" baseline="-25000" dirty="0">
                    <a:solidFill>
                      <a:schemeClr val="tx1"/>
                    </a:solidFill>
                  </a:rPr>
                  <a:t>3</a:t>
                </a:r>
                <a:r>
                  <a:rPr lang="en-US" dirty="0">
                    <a:solidFill>
                      <a:schemeClr val="tx1"/>
                    </a:solidFill>
                  </a:rPr>
                  <a:t>(</a:t>
                </a:r>
                <a:r>
                  <a:rPr lang="en-US" dirty="0" err="1">
                    <a:solidFill>
                      <a:schemeClr val="tx1"/>
                    </a:solidFill>
                  </a:rPr>
                  <a:t>var</a:t>
                </a:r>
                <a:r>
                  <a:rPr lang="en-US" dirty="0">
                    <a:solidFill>
                      <a:schemeClr val="tx1"/>
                    </a:solidFill>
                  </a:rPr>
                  <a:t> n : </a:t>
                </a:r>
                <a:r>
                  <a:rPr lang="en-US" dirty="0" err="1">
                    <a:solidFill>
                      <a:schemeClr val="tx1"/>
                    </a:solidFill>
                  </a:rPr>
                  <a:t>int</a:t>
                </a:r>
                <a:r>
                  <a:rPr lang="en-US" dirty="0">
                    <a:solidFill>
                      <a:schemeClr val="tx1"/>
                    </a:solidFill>
                  </a:rPr>
                  <a:t>)</a:t>
                </a:r>
              </a:p>
              <a:p>
                <a:r>
                  <a:rPr lang="en-US" dirty="0" smtClean="0">
                    <a:solidFill>
                      <a:schemeClr val="tx1"/>
                    </a:solidFill>
                  </a:rPr>
                  <a:t>     l</a:t>
                </a:r>
                <a:r>
                  <a:rPr lang="en-US" dirty="0">
                    <a:solidFill>
                      <a:schemeClr val="tx1"/>
                    </a:solidFill>
                  </a:rPr>
                  <a:t>(r</a:t>
                </a:r>
                <a:r>
                  <a:rPr lang="en-US" baseline="-25000" dirty="0">
                    <a:solidFill>
                      <a:schemeClr val="tx1"/>
                    </a:solidFill>
                  </a:rPr>
                  <a:t>1</a:t>
                </a:r>
                <a:r>
                  <a:rPr lang="en-US" dirty="0">
                    <a:solidFill>
                      <a:schemeClr val="tx1"/>
                    </a:solidFill>
                  </a:rPr>
                  <a:t>) := </a:t>
                </a:r>
                <a:r>
                  <a:rPr lang="en-US" dirty="0" smtClean="0">
                    <a:solidFill>
                      <a:schemeClr val="tx1"/>
                    </a:solidFill>
                  </a:rPr>
                  <a:t>3 </a:t>
                </a:r>
              </a:p>
              <a:p>
                <a:r>
                  <a:rPr lang="en-US" dirty="0" smtClean="0">
                    <a:solidFill>
                      <a:schemeClr val="tx1"/>
                    </a:solidFill>
                  </a:rPr>
                  <a:t>     return </a:t>
                </a:r>
                <a:r>
                  <a:rPr lang="en-US" dirty="0">
                    <a:solidFill>
                      <a:schemeClr val="tx1"/>
                    </a:solidFill>
                  </a:rPr>
                  <a:t>0</a:t>
                </a:r>
              </a:p>
              <a:p>
                <a:endParaRPr lang="en-US" dirty="0">
                  <a:solidFill>
                    <a:schemeClr val="tx1"/>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457200" y="998677"/>
                <a:ext cx="4514138" cy="5722797"/>
              </a:xfrm>
              <a:prstGeom prst="rect">
                <a:avLst/>
              </a:prstGeom>
              <a:blipFill rotWithShape="0">
                <a:blip r:embed="rId3"/>
                <a:stretch>
                  <a:fillRect/>
                </a:stretch>
              </a:blipFill>
              <a:ln>
                <a:solidFill>
                  <a:srgbClr val="00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Oval 28"/>
              <p:cNvSpPr/>
              <p:nvPr/>
            </p:nvSpPr>
            <p:spPr>
              <a:xfrm>
                <a:off x="5316465" y="1208131"/>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smtClean="0"/>
                  <a:t>0</a:t>
                </a:r>
              </a:p>
              <a:p>
                <a:pPr algn="ctr"/>
                <a14:m>
                  <m:oMath xmlns:m="http://schemas.openxmlformats.org/officeDocument/2006/math">
                    <m:r>
                      <a:rPr lang="en-US" sz="1200" i="1">
                        <a:latin typeface="Cambria Math" charset="0"/>
                        <a:ea typeface="Cambria Math" charset="0"/>
                        <a:cs typeface="Cambria Math" charset="0"/>
                      </a:rPr>
                      <m:t>𝜔</m:t>
                    </m:r>
                  </m:oMath>
                </a14:m>
                <a:r>
                  <a:rPr lang="en-US" sz="1200" dirty="0"/>
                  <a:t>={r</a:t>
                </a:r>
                <a:r>
                  <a:rPr lang="en-US" sz="1200" baseline="-25000" dirty="0"/>
                  <a:t>1</a:t>
                </a:r>
                <a:r>
                  <a:rPr lang="en-US" sz="1200" dirty="0" smtClean="0"/>
                  <a:t>}</a:t>
                </a:r>
                <a:endParaRPr lang="en-US" sz="1200" baseline="-25000" dirty="0"/>
              </a:p>
            </p:txBody>
          </p:sp>
        </mc:Choice>
        <mc:Fallback xmlns="">
          <p:sp>
            <p:nvSpPr>
              <p:cNvPr id="29" name="Oval 28"/>
              <p:cNvSpPr>
                <a:spLocks noRot="1" noChangeAspect="1" noMove="1" noResize="1" noEditPoints="1" noAdjustHandles="1" noChangeArrowheads="1" noChangeShapeType="1" noTextEdit="1"/>
              </p:cNvSpPr>
              <p:nvPr/>
            </p:nvSpPr>
            <p:spPr>
              <a:xfrm>
                <a:off x="5316465" y="1208131"/>
                <a:ext cx="852566" cy="577235"/>
              </a:xfrm>
              <a:prstGeom prst="ellipse">
                <a:avLst/>
              </a:prstGeom>
              <a:blipFill rotWithShape="0">
                <a:blip r:embed="rId4"/>
                <a:stretch>
                  <a:fillRect/>
                </a:stretch>
              </a:blipFill>
            </p:spPr>
            <p:txBody>
              <a:bodyPr/>
              <a:lstStyle/>
              <a:p>
                <a:r>
                  <a:rPr lang="en-US">
                    <a:noFill/>
                  </a:rPr>
                  <a:t> </a:t>
                </a:r>
              </a:p>
            </p:txBody>
          </p:sp>
        </mc:Fallback>
      </mc:AlternateContent>
      <p:sp>
        <p:nvSpPr>
          <p:cNvPr id="33" name="Oval 32"/>
          <p:cNvSpPr/>
          <p:nvPr/>
        </p:nvSpPr>
        <p:spPr>
          <a:xfrm>
            <a:off x="5316133" y="1972690"/>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n</a:t>
            </a:r>
            <a:r>
              <a:rPr lang="en-US" sz="1200" baseline="-25000" dirty="0" smtClean="0"/>
              <a:t>0</a:t>
            </a:r>
            <a:r>
              <a:rPr lang="en-US" sz="1200" dirty="0" smtClean="0"/>
              <a:t>’</a:t>
            </a:r>
            <a:endParaRPr lang="en-US" sz="1200" dirty="0"/>
          </a:p>
        </p:txBody>
      </p:sp>
      <p:sp>
        <p:nvSpPr>
          <p:cNvPr id="35" name="Oval 34"/>
          <p:cNvSpPr/>
          <p:nvPr/>
        </p:nvSpPr>
        <p:spPr>
          <a:xfrm>
            <a:off x="5316133" y="2791925"/>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n</a:t>
            </a:r>
            <a:r>
              <a:rPr lang="en-US" sz="1200" baseline="-25000" dirty="0" smtClean="0"/>
              <a:t>0</a:t>
            </a:r>
            <a:r>
              <a:rPr lang="en-US" sz="1200" dirty="0" smtClean="0"/>
              <a:t>’’</a:t>
            </a:r>
          </a:p>
        </p:txBody>
      </p:sp>
      <p:cxnSp>
        <p:nvCxnSpPr>
          <p:cNvPr id="36" name="Straight Arrow Connector 35"/>
          <p:cNvCxnSpPr/>
          <p:nvPr/>
        </p:nvCxnSpPr>
        <p:spPr>
          <a:xfrm>
            <a:off x="5742416" y="3369160"/>
            <a:ext cx="0" cy="396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Oval 36"/>
          <p:cNvSpPr/>
          <p:nvPr/>
        </p:nvSpPr>
        <p:spPr>
          <a:xfrm>
            <a:off x="5316133" y="3765700"/>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r</a:t>
            </a:r>
            <a:r>
              <a:rPr lang="en-US" sz="1200" baseline="-25000" dirty="0"/>
              <a:t>0</a:t>
            </a:r>
            <a:endParaRPr lang="en-US" sz="1200" dirty="0" smtClean="0"/>
          </a:p>
        </p:txBody>
      </p:sp>
      <p:cxnSp>
        <p:nvCxnSpPr>
          <p:cNvPr id="38" name="Straight Arrow Connector 37"/>
          <p:cNvCxnSpPr/>
          <p:nvPr/>
        </p:nvCxnSpPr>
        <p:spPr>
          <a:xfrm flipH="1">
            <a:off x="5742416" y="1785366"/>
            <a:ext cx="332" cy="1873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a:off x="5742416" y="2549925"/>
            <a:ext cx="0" cy="242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a:off x="5742416" y="4342935"/>
            <a:ext cx="1810" cy="3088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6" name="Oval 45"/>
              <p:cNvSpPr/>
              <p:nvPr/>
            </p:nvSpPr>
            <p:spPr>
              <a:xfrm>
                <a:off x="6342991" y="2980633"/>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iso</a:t>
                </a:r>
                <a:r>
                  <a:rPr lang="en-US" sz="1200" baseline="-25000" dirty="0" smtClean="0"/>
                  <a:t>2</a:t>
                </a:r>
              </a:p>
              <a:p>
                <a:pPr algn="ctr"/>
                <a14:m>
                  <m:oMath xmlns:m="http://schemas.openxmlformats.org/officeDocument/2006/math">
                    <m:r>
                      <a:rPr lang="en-US" sz="1200" i="1">
                        <a:latin typeface="Cambria Math" charset="0"/>
                        <a:ea typeface="Cambria Math" charset="0"/>
                        <a:cs typeface="Cambria Math" charset="0"/>
                      </a:rPr>
                      <m:t>𝛿</m:t>
                    </m:r>
                  </m:oMath>
                </a14:m>
                <a:r>
                  <a:rPr lang="en-US" sz="1200" dirty="0"/>
                  <a:t>={r</a:t>
                </a:r>
                <a:r>
                  <a:rPr lang="en-US" sz="1200" baseline="-25000" dirty="0"/>
                  <a:t>1</a:t>
                </a:r>
                <a:r>
                  <a:rPr lang="en-US" sz="1200" dirty="0"/>
                  <a:t>}</a:t>
                </a:r>
                <a:endParaRPr lang="en-US" sz="1200" baseline="-25000" dirty="0"/>
              </a:p>
            </p:txBody>
          </p:sp>
        </mc:Choice>
        <mc:Fallback xmlns="">
          <p:sp>
            <p:nvSpPr>
              <p:cNvPr id="46" name="Oval 45"/>
              <p:cNvSpPr>
                <a:spLocks noRot="1" noChangeAspect="1" noMove="1" noResize="1" noEditPoints="1" noAdjustHandles="1" noChangeArrowheads="1" noChangeShapeType="1" noTextEdit="1"/>
              </p:cNvSpPr>
              <p:nvPr/>
            </p:nvSpPr>
            <p:spPr>
              <a:xfrm>
                <a:off x="6342991" y="2980633"/>
                <a:ext cx="852566" cy="577235"/>
              </a:xfrm>
              <a:prstGeom prst="ellipse">
                <a:avLst/>
              </a:prstGeom>
              <a:blipFill rotWithShape="0">
                <a:blip r:embed="rId5"/>
                <a:stretch>
                  <a:fillRect/>
                </a:stretch>
              </a:blipFill>
            </p:spPr>
            <p:txBody>
              <a:bodyPr/>
              <a:lstStyle/>
              <a:p>
                <a:r>
                  <a:rPr lang="en-US">
                    <a:noFill/>
                  </a:rPr>
                  <a:t> </a:t>
                </a:r>
              </a:p>
            </p:txBody>
          </p:sp>
        </mc:Fallback>
      </mc:AlternateContent>
      <p:cxnSp>
        <p:nvCxnSpPr>
          <p:cNvPr id="47" name="Straight Arrow Connector 46"/>
          <p:cNvCxnSpPr/>
          <p:nvPr/>
        </p:nvCxnSpPr>
        <p:spPr>
          <a:xfrm>
            <a:off x="6168699" y="2261308"/>
            <a:ext cx="339927" cy="744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Oval 49"/>
          <p:cNvSpPr/>
          <p:nvPr/>
        </p:nvSpPr>
        <p:spPr>
          <a:xfrm>
            <a:off x="6383771" y="2251177"/>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a:t>2</a:t>
            </a:r>
          </a:p>
        </p:txBody>
      </p:sp>
      <mc:AlternateContent xmlns:mc="http://schemas.openxmlformats.org/markup-compatibility/2006" xmlns:a14="http://schemas.microsoft.com/office/drawing/2010/main">
        <mc:Choice Requires="a14">
          <p:sp>
            <p:nvSpPr>
              <p:cNvPr id="53" name="Oval 52"/>
              <p:cNvSpPr/>
              <p:nvPr/>
            </p:nvSpPr>
            <p:spPr>
              <a:xfrm>
                <a:off x="6342991" y="3731796"/>
                <a:ext cx="852566" cy="57723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ysClr val="windowText" lastClr="000000"/>
                    </a:solidFill>
                  </a:rPr>
                  <a:t>n</a:t>
                </a:r>
                <a:r>
                  <a:rPr lang="en-US" sz="1200" baseline="-25000" dirty="0">
                    <a:solidFill>
                      <a:sysClr val="windowText" lastClr="000000"/>
                    </a:solidFill>
                  </a:rPr>
                  <a:t>2</a:t>
                </a:r>
                <a:r>
                  <a:rPr lang="en-US" sz="1200" dirty="0" smtClean="0">
                    <a:solidFill>
                      <a:sysClr val="windowText" lastClr="000000"/>
                    </a:solidFill>
                  </a:rPr>
                  <a:t>’</a:t>
                </a:r>
              </a:p>
              <a:p>
                <a:pPr algn="ctr"/>
                <a14:m>
                  <m:oMath xmlns:m="http://schemas.openxmlformats.org/officeDocument/2006/math">
                    <m:r>
                      <a:rPr lang="en-US" sz="1200" i="1">
                        <a:solidFill>
                          <a:sysClr val="windowText" lastClr="000000"/>
                        </a:solidFill>
                        <a:latin typeface="Cambria Math" charset="0"/>
                        <a:ea typeface="Cambria Math" charset="0"/>
                        <a:cs typeface="Cambria Math" charset="0"/>
                      </a:rPr>
                      <m:t>𝜔</m:t>
                    </m:r>
                  </m:oMath>
                </a14:m>
                <a:r>
                  <a:rPr lang="en-US" sz="1200" dirty="0">
                    <a:solidFill>
                      <a:sysClr val="windowText" lastClr="000000"/>
                    </a:solidFill>
                  </a:rPr>
                  <a:t>={r</a:t>
                </a:r>
                <a:r>
                  <a:rPr lang="en-US" sz="1200" baseline="-25000" dirty="0">
                    <a:solidFill>
                      <a:sysClr val="windowText" lastClr="000000"/>
                    </a:solidFill>
                  </a:rPr>
                  <a:t>1</a:t>
                </a:r>
                <a:r>
                  <a:rPr lang="en-US" sz="1200" dirty="0" smtClean="0">
                    <a:solidFill>
                      <a:sysClr val="windowText" lastClr="000000"/>
                    </a:solidFill>
                  </a:rPr>
                  <a:t>}</a:t>
                </a:r>
                <a:endParaRPr lang="en-US" sz="1200" baseline="-25000" dirty="0">
                  <a:solidFill>
                    <a:sysClr val="windowText" lastClr="000000"/>
                  </a:solidFill>
                </a:endParaRPr>
              </a:p>
            </p:txBody>
          </p:sp>
        </mc:Choice>
        <mc:Fallback xmlns="">
          <p:sp>
            <p:nvSpPr>
              <p:cNvPr id="53" name="Oval 52"/>
              <p:cNvSpPr>
                <a:spLocks noRot="1" noChangeAspect="1" noMove="1" noResize="1" noEditPoints="1" noAdjustHandles="1" noChangeArrowheads="1" noChangeShapeType="1" noTextEdit="1"/>
              </p:cNvSpPr>
              <p:nvPr/>
            </p:nvSpPr>
            <p:spPr>
              <a:xfrm>
                <a:off x="6342991" y="3731796"/>
                <a:ext cx="852566" cy="577235"/>
              </a:xfrm>
              <a:prstGeom prst="ellipse">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Oval 53"/>
              <p:cNvSpPr/>
              <p:nvPr/>
            </p:nvSpPr>
            <p:spPr>
              <a:xfrm>
                <a:off x="8048123" y="3557868"/>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iso</a:t>
                </a:r>
                <a:r>
                  <a:rPr lang="en-US" sz="1200" baseline="-25000" dirty="0" smtClean="0"/>
                  <a:t>1</a:t>
                </a:r>
              </a:p>
              <a:p>
                <a:pPr algn="ctr"/>
                <a14:m>
                  <m:oMath xmlns:m="http://schemas.openxmlformats.org/officeDocument/2006/math">
                    <m:r>
                      <a:rPr lang="en-US" sz="1200" i="1">
                        <a:latin typeface="Cambria Math" charset="0"/>
                        <a:ea typeface="Cambria Math" charset="0"/>
                        <a:cs typeface="Cambria Math" charset="0"/>
                      </a:rPr>
                      <m:t>𝜔</m:t>
                    </m:r>
                  </m:oMath>
                </a14:m>
                <a:r>
                  <a:rPr lang="en-US" sz="1200" dirty="0"/>
                  <a:t>={r</a:t>
                </a:r>
                <a:r>
                  <a:rPr lang="en-US" sz="1200" baseline="-25000" dirty="0"/>
                  <a:t>1</a:t>
                </a:r>
                <a:r>
                  <a:rPr lang="en-US" sz="1200" dirty="0" smtClean="0"/>
                  <a:t>}</a:t>
                </a:r>
                <a:endParaRPr lang="en-US" sz="1200" baseline="-25000" dirty="0"/>
              </a:p>
            </p:txBody>
          </p:sp>
        </mc:Choice>
        <mc:Fallback xmlns="">
          <p:sp>
            <p:nvSpPr>
              <p:cNvPr id="54" name="Oval 53"/>
              <p:cNvSpPr>
                <a:spLocks noRot="1" noChangeAspect="1" noMove="1" noResize="1" noEditPoints="1" noAdjustHandles="1" noChangeArrowheads="1" noChangeShapeType="1" noTextEdit="1"/>
              </p:cNvSpPr>
              <p:nvPr/>
            </p:nvSpPr>
            <p:spPr>
              <a:xfrm>
                <a:off x="8048123" y="3557868"/>
                <a:ext cx="852566" cy="577235"/>
              </a:xfrm>
              <a:prstGeom prst="ellipse">
                <a:avLst/>
              </a:prstGeom>
              <a:blipFill rotWithShape="0">
                <a:blip r:embed="rId7"/>
                <a:stretch>
                  <a:fillRect/>
                </a:stretch>
              </a:blipFill>
            </p:spPr>
            <p:txBody>
              <a:bodyPr/>
              <a:lstStyle/>
              <a:p>
                <a:r>
                  <a:rPr lang="en-US">
                    <a:noFill/>
                  </a:rPr>
                  <a:t> </a:t>
                </a:r>
              </a:p>
            </p:txBody>
          </p:sp>
        </mc:Fallback>
      </mc:AlternateContent>
      <p:sp>
        <p:nvSpPr>
          <p:cNvPr id="55" name="Oval 54"/>
          <p:cNvSpPr/>
          <p:nvPr/>
        </p:nvSpPr>
        <p:spPr>
          <a:xfrm>
            <a:off x="8059551" y="2402407"/>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smtClean="0"/>
              <a:t>1</a:t>
            </a:r>
            <a:endParaRPr lang="en-US" sz="1200" baseline="-25000" dirty="0"/>
          </a:p>
        </p:txBody>
      </p:sp>
      <mc:AlternateContent xmlns:mc="http://schemas.openxmlformats.org/markup-compatibility/2006" xmlns:a14="http://schemas.microsoft.com/office/drawing/2010/main">
        <mc:Choice Requires="a14">
          <p:sp>
            <p:nvSpPr>
              <p:cNvPr id="62" name="Oval 61"/>
              <p:cNvSpPr/>
              <p:nvPr/>
            </p:nvSpPr>
            <p:spPr>
              <a:xfrm>
                <a:off x="7070803" y="4301048"/>
                <a:ext cx="852566" cy="57723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ysClr val="windowText" lastClr="000000"/>
                    </a:solidFill>
                  </a:rPr>
                  <a:t>n</a:t>
                </a:r>
                <a:r>
                  <a:rPr lang="en-US" sz="1200" baseline="-25000" dirty="0" smtClean="0">
                    <a:solidFill>
                      <a:sysClr val="windowText" lastClr="000000"/>
                    </a:solidFill>
                  </a:rPr>
                  <a:t>3</a:t>
                </a:r>
              </a:p>
              <a:p>
                <a:pPr algn="ctr"/>
                <a14:m>
                  <m:oMath xmlns:m="http://schemas.openxmlformats.org/officeDocument/2006/math">
                    <m:r>
                      <a:rPr lang="en-US" sz="1200" i="1">
                        <a:solidFill>
                          <a:sysClr val="windowText" lastClr="000000"/>
                        </a:solidFill>
                        <a:latin typeface="Cambria Math" charset="0"/>
                        <a:ea typeface="Cambria Math" charset="0"/>
                        <a:cs typeface="Cambria Math" charset="0"/>
                      </a:rPr>
                      <m:t>𝜔</m:t>
                    </m:r>
                  </m:oMath>
                </a14:m>
                <a:r>
                  <a:rPr lang="en-US" sz="1200" dirty="0">
                    <a:solidFill>
                      <a:sysClr val="windowText" lastClr="000000"/>
                    </a:solidFill>
                  </a:rPr>
                  <a:t>={r</a:t>
                </a:r>
                <a:r>
                  <a:rPr lang="en-US" sz="1200" baseline="-25000" dirty="0">
                    <a:solidFill>
                      <a:sysClr val="windowText" lastClr="000000"/>
                    </a:solidFill>
                  </a:rPr>
                  <a:t>1</a:t>
                </a:r>
                <a:r>
                  <a:rPr lang="en-US" sz="1200" dirty="0" smtClean="0">
                    <a:solidFill>
                      <a:sysClr val="windowText" lastClr="000000"/>
                    </a:solidFill>
                  </a:rPr>
                  <a:t>}</a:t>
                </a:r>
                <a:endParaRPr lang="en-US" sz="1200" baseline="-25000" dirty="0">
                  <a:solidFill>
                    <a:sysClr val="windowText" lastClr="000000"/>
                  </a:solidFill>
                </a:endParaRPr>
              </a:p>
            </p:txBody>
          </p:sp>
        </mc:Choice>
        <mc:Fallback xmlns="">
          <p:sp>
            <p:nvSpPr>
              <p:cNvPr id="62" name="Oval 61"/>
              <p:cNvSpPr>
                <a:spLocks noRot="1" noChangeAspect="1" noMove="1" noResize="1" noEditPoints="1" noAdjustHandles="1" noChangeArrowheads="1" noChangeShapeType="1" noTextEdit="1"/>
              </p:cNvSpPr>
              <p:nvPr/>
            </p:nvSpPr>
            <p:spPr>
              <a:xfrm>
                <a:off x="7070803" y="4301048"/>
                <a:ext cx="852566" cy="577235"/>
              </a:xfrm>
              <a:prstGeom prst="ellipse">
                <a:avLst/>
              </a:prstGeom>
              <a:blipFill rotWithShape="0">
                <a:blip r:embed="rId8"/>
                <a:stretch>
                  <a:fillRect/>
                </a:stretch>
              </a:blipFill>
            </p:spPr>
            <p:txBody>
              <a:bodyPr/>
              <a:lstStyle/>
              <a:p>
                <a:r>
                  <a:rPr lang="en-US">
                    <a:noFill/>
                  </a:rPr>
                  <a:t> </a:t>
                </a:r>
              </a:p>
            </p:txBody>
          </p:sp>
        </mc:Fallback>
      </mc:AlternateContent>
      <p:cxnSp>
        <p:nvCxnSpPr>
          <p:cNvPr id="63" name="Straight Arrow Connector 62"/>
          <p:cNvCxnSpPr/>
          <p:nvPr/>
        </p:nvCxnSpPr>
        <p:spPr>
          <a:xfrm flipH="1">
            <a:off x="6168699" y="4020414"/>
            <a:ext cx="174292" cy="339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6769274" y="3557868"/>
            <a:ext cx="0" cy="1739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flipH="1">
            <a:off x="6769274" y="2805262"/>
            <a:ext cx="6055" cy="1753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6169031" y="1496749"/>
            <a:ext cx="2015375" cy="9901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flipH="1">
            <a:off x="8474406" y="2979642"/>
            <a:ext cx="11428" cy="578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8474406" y="4135103"/>
            <a:ext cx="11428" cy="5125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p:cNvCxnSpPr/>
          <p:nvPr/>
        </p:nvCxnSpPr>
        <p:spPr>
          <a:xfrm flipH="1">
            <a:off x="6168699" y="5140306"/>
            <a:ext cx="2015707" cy="7179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p:cNvCxnSpPr>
            <a:endCxn id="62" idx="0"/>
          </p:cNvCxnSpPr>
          <p:nvPr/>
        </p:nvCxnSpPr>
        <p:spPr>
          <a:xfrm>
            <a:off x="7070702" y="3473334"/>
            <a:ext cx="426384" cy="8277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Oval 72"/>
          <p:cNvSpPr/>
          <p:nvPr/>
        </p:nvSpPr>
        <p:spPr>
          <a:xfrm>
            <a:off x="5317943" y="4651737"/>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r</a:t>
            </a:r>
            <a:r>
              <a:rPr lang="en-US" sz="1200" baseline="-25000" dirty="0" smtClean="0"/>
              <a:t>0</a:t>
            </a:r>
            <a:r>
              <a:rPr lang="en-US" sz="1200" dirty="0" smtClean="0"/>
              <a:t>’</a:t>
            </a:r>
          </a:p>
        </p:txBody>
      </p:sp>
      <p:cxnSp>
        <p:nvCxnSpPr>
          <p:cNvPr id="75" name="Straight Arrow Connector 74"/>
          <p:cNvCxnSpPr/>
          <p:nvPr/>
        </p:nvCxnSpPr>
        <p:spPr>
          <a:xfrm flipH="1">
            <a:off x="5742416" y="5228972"/>
            <a:ext cx="1810" cy="340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6" name="Oval 75"/>
          <p:cNvSpPr/>
          <p:nvPr/>
        </p:nvSpPr>
        <p:spPr>
          <a:xfrm>
            <a:off x="8059551" y="4647605"/>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n</a:t>
            </a:r>
            <a:r>
              <a:rPr lang="en-US" sz="1200" baseline="-25000" dirty="0"/>
              <a:t>1</a:t>
            </a:r>
            <a:r>
              <a:rPr lang="en-US" sz="1200" dirty="0" smtClean="0"/>
              <a:t>’</a:t>
            </a:r>
            <a:endParaRPr lang="en-US" sz="1200" baseline="-25000" dirty="0"/>
          </a:p>
        </p:txBody>
      </p:sp>
      <p:cxnSp>
        <p:nvCxnSpPr>
          <p:cNvPr id="78" name="Straight Arrow Connector 77"/>
          <p:cNvCxnSpPr>
            <a:stCxn id="62" idx="2"/>
          </p:cNvCxnSpPr>
          <p:nvPr/>
        </p:nvCxnSpPr>
        <p:spPr>
          <a:xfrm flipH="1">
            <a:off x="6170509" y="4589666"/>
            <a:ext cx="900294" cy="3506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p:cNvCxnSpPr/>
          <p:nvPr/>
        </p:nvCxnSpPr>
        <p:spPr>
          <a:xfrm>
            <a:off x="7195557" y="3269251"/>
            <a:ext cx="852566" cy="5772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1" name="Oval 80"/>
          <p:cNvSpPr/>
          <p:nvPr/>
        </p:nvSpPr>
        <p:spPr>
          <a:xfrm>
            <a:off x="5316133" y="5569660"/>
            <a:ext cx="852566" cy="577235"/>
          </a:xfrm>
          <a:prstGeom prst="ellipse">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r</a:t>
            </a:r>
            <a:r>
              <a:rPr lang="en-US" sz="1200" baseline="-25000" dirty="0" smtClean="0"/>
              <a:t>0</a:t>
            </a:r>
            <a:r>
              <a:rPr lang="en-US" sz="1200" dirty="0" smtClean="0"/>
              <a:t>’</a:t>
            </a:r>
          </a:p>
        </p:txBody>
      </p:sp>
    </p:spTree>
    <p:extLst>
      <p:ext uri="{BB962C8B-B14F-4D97-AF65-F5344CB8AC3E}">
        <p14:creationId xmlns:p14="http://schemas.microsoft.com/office/powerpoint/2010/main" val="14821164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29810"/>
          </a:xfrm>
        </p:spPr>
        <p:txBody>
          <a:bodyPr/>
          <a:lstStyle/>
          <a:p>
            <a:r>
              <a:rPr lang="en-US" smtClean="0"/>
              <a:t>Scheduling Algorithm</a:t>
            </a:r>
            <a:endParaRPr lang="en-US" dirty="0"/>
          </a:p>
        </p:txBody>
      </p:sp>
      <mc:AlternateContent xmlns:mc="http://schemas.openxmlformats.org/markup-compatibility/2006">
        <mc:Choice xmlns:a14="http://schemas.microsoft.com/office/drawing/2010/main" Requires="a14">
          <p:sp>
            <p:nvSpPr>
              <p:cNvPr id="4" name="Content Placeholder 3"/>
              <p:cNvSpPr>
                <a:spLocks noGrp="1"/>
              </p:cNvSpPr>
              <p:nvPr>
                <p:ph idx="1"/>
              </p:nvPr>
            </p:nvSpPr>
            <p:spPr>
              <a:xfrm>
                <a:off x="1329069" y="1229811"/>
                <a:ext cx="6414755" cy="5126540"/>
              </a:xfrm>
            </p:spPr>
            <p:txBody>
              <a:bodyPr>
                <a:noAutofit/>
              </a:bodyPr>
              <a:lstStyle/>
              <a:p>
                <a:pPr marL="0" indent="0">
                  <a:buNone/>
                </a:pPr>
                <a:r>
                  <a:rPr lang="en-US" sz="2100" dirty="0" smtClean="0">
                    <a:solidFill>
                      <a:schemeClr val="tx1">
                        <a:lumMod val="65000"/>
                        <a:lumOff val="35000"/>
                      </a:schemeClr>
                    </a:solidFill>
                    <a:latin typeface="Verdana" charset="0"/>
                    <a:ea typeface="Verdana" charset="0"/>
                    <a:cs typeface="Verdana" charset="0"/>
                  </a:rPr>
                  <a:t>function SCHEDULE (t, </a:t>
                </a:r>
                <a:r>
                  <a:rPr lang="en-US" sz="2100" dirty="0" err="1" smtClean="0">
                    <a:solidFill>
                      <a:schemeClr val="tx1">
                        <a:lumMod val="65000"/>
                        <a:lumOff val="35000"/>
                      </a:schemeClr>
                    </a:solidFill>
                    <a:latin typeface="Verdana" charset="0"/>
                    <a:ea typeface="Verdana" charset="0"/>
                    <a:cs typeface="Verdana" charset="0"/>
                  </a:rPr>
                  <a:t>Regs</a:t>
                </a:r>
                <a:r>
                  <a:rPr lang="en-US" sz="2100" dirty="0" smtClean="0">
                    <a:solidFill>
                      <a:schemeClr val="tx1">
                        <a:lumMod val="65000"/>
                        <a:lumOff val="35000"/>
                      </a:schemeClr>
                    </a:solidFill>
                    <a:latin typeface="Verdana" charset="0"/>
                    <a:ea typeface="Verdana" charset="0"/>
                    <a:cs typeface="Verdana" charset="0"/>
                  </a:rPr>
                  <a:t>, Tasks)</a:t>
                </a:r>
                <a:r>
                  <a:rPr lang="en-US" sz="2100" dirty="0">
                    <a:solidFill>
                      <a:schemeClr val="tx1">
                        <a:lumMod val="65000"/>
                        <a:lumOff val="35000"/>
                      </a:schemeClr>
                    </a:solidFill>
                    <a:latin typeface="Verdana" charset="0"/>
                    <a:ea typeface="Verdana" charset="0"/>
                    <a:cs typeface="Verdana" charset="0"/>
                  </a:rPr>
                  <a:t/>
                </a:r>
                <a:br>
                  <a:rPr lang="en-US" sz="2100" dirty="0">
                    <a:solidFill>
                      <a:schemeClr val="tx1">
                        <a:lumMod val="65000"/>
                        <a:lumOff val="35000"/>
                      </a:schemeClr>
                    </a:solidFill>
                    <a:latin typeface="Verdana" charset="0"/>
                    <a:ea typeface="Verdana" charset="0"/>
                    <a:cs typeface="Verdana" charset="0"/>
                  </a:rPr>
                </a:br>
                <a:r>
                  <a:rPr lang="en-US" sz="2100" dirty="0">
                    <a:solidFill>
                      <a:schemeClr val="tx1">
                        <a:lumMod val="65000"/>
                        <a:lumOff val="35000"/>
                      </a:schemeClr>
                    </a:solidFill>
                    <a:latin typeface="Verdana" charset="0"/>
                    <a:ea typeface="Verdana" charset="0"/>
                    <a:cs typeface="Verdana" charset="0"/>
                  </a:rPr>
                  <a:t> </a:t>
                </a:r>
                <a:r>
                  <a:rPr lang="en-US" sz="2100" dirty="0" smtClean="0">
                    <a:solidFill>
                      <a:schemeClr val="tx1">
                        <a:lumMod val="65000"/>
                        <a:lumOff val="35000"/>
                      </a:schemeClr>
                    </a:solidFill>
                    <a:latin typeface="Verdana" charset="0"/>
                    <a:ea typeface="Verdana" charset="0"/>
                    <a:cs typeface="Verdana" charset="0"/>
                  </a:rPr>
                  <a:t>     loop: (</a:t>
                </a:r>
                <a:r>
                  <a:rPr lang="en-US" sz="2100" dirty="0" err="1" smtClean="0">
                    <a:solidFill>
                      <a:schemeClr val="tx1">
                        <a:lumMod val="65000"/>
                        <a:lumOff val="35000"/>
                      </a:schemeClr>
                    </a:solidFill>
                    <a:latin typeface="Verdana" charset="0"/>
                    <a:ea typeface="Verdana" charset="0"/>
                    <a:cs typeface="Verdana" charset="0"/>
                  </a:rPr>
                  <a:t>Regs</a:t>
                </a:r>
                <a:r>
                  <a:rPr lang="en-US" sz="2100" dirty="0">
                    <a:solidFill>
                      <a:schemeClr val="tx1">
                        <a:lumMod val="65000"/>
                        <a:lumOff val="35000"/>
                      </a:schemeClr>
                    </a:solidFill>
                    <a:latin typeface="Verdana" charset="0"/>
                    <a:ea typeface="Verdana" charset="0"/>
                    <a:cs typeface="Verdana" charset="0"/>
                  </a:rPr>
                  <a:t>, Tasks) := run(t, </a:t>
                </a:r>
                <a:r>
                  <a:rPr lang="en-US" sz="2100" dirty="0" err="1">
                    <a:solidFill>
                      <a:schemeClr val="tx1">
                        <a:lumMod val="65000"/>
                        <a:lumOff val="35000"/>
                      </a:schemeClr>
                    </a:solidFill>
                    <a:latin typeface="Verdana" charset="0"/>
                    <a:ea typeface="Verdana" charset="0"/>
                    <a:cs typeface="Verdana" charset="0"/>
                  </a:rPr>
                  <a:t>Regs</a:t>
                </a:r>
                <a:r>
                  <a:rPr lang="en-US" sz="2100" dirty="0">
                    <a:solidFill>
                      <a:schemeClr val="tx1">
                        <a:lumMod val="65000"/>
                        <a:lumOff val="35000"/>
                      </a:schemeClr>
                    </a:solidFill>
                    <a:latin typeface="Verdana" charset="0"/>
                    <a:ea typeface="Verdana" charset="0"/>
                    <a:cs typeface="Verdana" charset="0"/>
                  </a:rPr>
                  <a:t>, Tasks) </a:t>
                </a:r>
                <a:endParaRPr lang="en-US" sz="2100" dirty="0" smtClean="0">
                  <a:solidFill>
                    <a:schemeClr val="tx1">
                      <a:lumMod val="65000"/>
                      <a:lumOff val="35000"/>
                    </a:schemeClr>
                  </a:solidFill>
                  <a:latin typeface="Verdana" charset="0"/>
                  <a:ea typeface="Verdana" charset="0"/>
                  <a:cs typeface="Verdana" charset="0"/>
                </a:endParaRPr>
              </a:p>
              <a:p>
                <a:pPr marL="0" indent="0">
                  <a:buNone/>
                </a:pPr>
                <a:r>
                  <a:rPr lang="en-US" sz="2100" dirty="0" smtClean="0">
                    <a:solidFill>
                      <a:schemeClr val="tx1">
                        <a:lumMod val="65000"/>
                        <a:lumOff val="35000"/>
                      </a:schemeClr>
                    </a:solidFill>
                    <a:latin typeface="Verdana" charset="0"/>
                    <a:ea typeface="Verdana" charset="0"/>
                    <a:cs typeface="Verdana" charset="0"/>
                  </a:rPr>
                  <a:t>      s </a:t>
                </a:r>
                <a:r>
                  <a:rPr lang="en-US" sz="2100" dirty="0">
                    <a:solidFill>
                      <a:schemeClr val="tx1">
                        <a:lumMod val="65000"/>
                        <a:lumOff val="35000"/>
                      </a:schemeClr>
                    </a:solidFill>
                    <a:latin typeface="Verdana" charset="0"/>
                    <a:ea typeface="Verdana" charset="0"/>
                    <a:cs typeface="Verdana" charset="0"/>
                  </a:rPr>
                  <a:t>:= status(t)</a:t>
                </a:r>
                <a:br>
                  <a:rPr lang="en-US" sz="2100" dirty="0">
                    <a:solidFill>
                      <a:schemeClr val="tx1">
                        <a:lumMod val="65000"/>
                        <a:lumOff val="35000"/>
                      </a:schemeClr>
                    </a:solidFill>
                    <a:latin typeface="Verdana" charset="0"/>
                    <a:ea typeface="Verdana" charset="0"/>
                    <a:cs typeface="Verdana" charset="0"/>
                  </a:rPr>
                </a:br>
                <a:r>
                  <a:rPr lang="en-US" sz="2100" dirty="0" smtClean="0">
                    <a:solidFill>
                      <a:schemeClr val="tx1">
                        <a:lumMod val="65000"/>
                        <a:lumOff val="35000"/>
                      </a:schemeClr>
                    </a:solidFill>
                    <a:latin typeface="Verdana" charset="0"/>
                    <a:ea typeface="Verdana" charset="0"/>
                    <a:cs typeface="Verdana" charset="0"/>
                  </a:rPr>
                  <a:t>      R </a:t>
                </a:r>
                <a:r>
                  <a:rPr lang="en-US" sz="2100" dirty="0">
                    <a:solidFill>
                      <a:schemeClr val="tx1">
                        <a:lumMod val="65000"/>
                        <a:lumOff val="35000"/>
                      </a:schemeClr>
                    </a:solidFill>
                    <a:latin typeface="Verdana" charset="0"/>
                    <a:ea typeface="Verdana" charset="0"/>
                    <a:cs typeface="Verdana" charset="0"/>
                  </a:rPr>
                  <a:t>:= runnable(Tasks)</a:t>
                </a:r>
                <a:br>
                  <a:rPr lang="en-US" sz="2100" dirty="0">
                    <a:solidFill>
                      <a:schemeClr val="tx1">
                        <a:lumMod val="65000"/>
                        <a:lumOff val="35000"/>
                      </a:schemeClr>
                    </a:solidFill>
                    <a:latin typeface="Verdana" charset="0"/>
                    <a:ea typeface="Verdana" charset="0"/>
                    <a:cs typeface="Verdana" charset="0"/>
                  </a:rPr>
                </a:br>
                <a:r>
                  <a:rPr lang="en-US" sz="2100" dirty="0" smtClean="0">
                    <a:solidFill>
                      <a:schemeClr val="tx1">
                        <a:lumMod val="65000"/>
                        <a:lumOff val="35000"/>
                      </a:schemeClr>
                    </a:solidFill>
                    <a:latin typeface="Verdana" charset="0"/>
                    <a:ea typeface="Verdana" charset="0"/>
                    <a:cs typeface="Verdana" charset="0"/>
                  </a:rPr>
                  <a:t>      if </a:t>
                </a:r>
                <a:r>
                  <a:rPr lang="en-US" sz="2100" dirty="0">
                    <a:solidFill>
                      <a:schemeClr val="tx1">
                        <a:lumMod val="65000"/>
                        <a:lumOff val="35000"/>
                      </a:schemeClr>
                    </a:solidFill>
                    <a:latin typeface="Verdana" charset="0"/>
                    <a:ea typeface="Verdana" charset="0"/>
                    <a:cs typeface="Verdana" charset="0"/>
                  </a:rPr>
                  <a:t>s = ISOLATED then </a:t>
                </a:r>
              </a:p>
              <a:p>
                <a:pPr marL="0" indent="0">
                  <a:buNone/>
                </a:pPr>
                <a:r>
                  <a:rPr lang="en-US" sz="2100" dirty="0" smtClean="0">
                    <a:solidFill>
                      <a:schemeClr val="tx1">
                        <a:lumMod val="65000"/>
                        <a:lumOff val="35000"/>
                      </a:schemeClr>
                    </a:solidFill>
                    <a:latin typeface="Verdana" charset="0"/>
                    <a:ea typeface="Verdana" charset="0"/>
                    <a:cs typeface="Verdana" charset="0"/>
                  </a:rPr>
                  <a:t>	for all </a:t>
                </a:r>
                <a:r>
                  <a:rPr lang="en-US" sz="2100" dirty="0" err="1" smtClean="0">
                    <a:solidFill>
                      <a:schemeClr val="tx1">
                        <a:lumMod val="65000"/>
                        <a:lumOff val="35000"/>
                      </a:schemeClr>
                    </a:solidFill>
                    <a:latin typeface="Verdana" charset="0"/>
                    <a:ea typeface="Verdana" charset="0"/>
                    <a:cs typeface="Verdana" charset="0"/>
                  </a:rPr>
                  <a:t>t</a:t>
                </a:r>
                <a:r>
                  <a:rPr lang="en-US" sz="2100" baseline="-25000" dirty="0" err="1" smtClean="0">
                    <a:solidFill>
                      <a:schemeClr val="tx1">
                        <a:lumMod val="65000"/>
                        <a:lumOff val="35000"/>
                      </a:schemeClr>
                    </a:solidFill>
                    <a:latin typeface="Verdana" charset="0"/>
                    <a:ea typeface="Verdana" charset="0"/>
                    <a:cs typeface="Verdana" charset="0"/>
                  </a:rPr>
                  <a:t>i</a:t>
                </a:r>
                <a:r>
                  <a:rPr lang="en-US" sz="2100" dirty="0" smtClean="0">
                    <a:solidFill>
                      <a:schemeClr val="tx1">
                        <a:lumMod val="65000"/>
                        <a:lumOff val="35000"/>
                      </a:schemeClr>
                    </a:solidFill>
                    <a:latin typeface="Verdana" charset="0"/>
                    <a:ea typeface="Verdana" charset="0"/>
                    <a:cs typeface="Verdana" charset="0"/>
                  </a:rPr>
                  <a:t> </a:t>
                </a:r>
                <a14:m>
                  <m:oMath xmlns:m="http://schemas.openxmlformats.org/officeDocument/2006/math">
                    <m:r>
                      <a:rPr lang="en-US" sz="2100" i="1" smtClean="0">
                        <a:solidFill>
                          <a:schemeClr val="tx1">
                            <a:lumMod val="65000"/>
                            <a:lumOff val="35000"/>
                          </a:schemeClr>
                        </a:solidFill>
                        <a:latin typeface="Cambria Math" charset="0"/>
                        <a:ea typeface="Cambria Math" charset="0"/>
                        <a:cs typeface="Cambria Math" charset="0"/>
                      </a:rPr>
                      <m:t>∈</m:t>
                    </m:r>
                    <m:r>
                      <a:rPr lang="en-US" sz="2100" b="0" i="1" smtClean="0">
                        <a:solidFill>
                          <a:schemeClr val="tx1">
                            <a:lumMod val="65000"/>
                            <a:lumOff val="35000"/>
                          </a:schemeClr>
                        </a:solidFill>
                        <a:latin typeface="Cambria Math" charset="0"/>
                        <a:ea typeface="Cambria Math" charset="0"/>
                        <a:cs typeface="Cambria Math" charset="0"/>
                      </a:rPr>
                      <m:t> </m:t>
                    </m:r>
                  </m:oMath>
                </a14:m>
                <a:r>
                  <a:rPr lang="en-US" sz="2100" dirty="0" smtClean="0">
                    <a:solidFill>
                      <a:schemeClr val="tx1">
                        <a:lumMod val="65000"/>
                        <a:lumOff val="35000"/>
                      </a:schemeClr>
                    </a:solidFill>
                    <a:latin typeface="Verdana" charset="0"/>
                    <a:ea typeface="Verdana" charset="0"/>
                    <a:cs typeface="Verdana" charset="0"/>
                  </a:rPr>
                  <a:t>R do</a:t>
                </a:r>
                <a:r>
                  <a:rPr lang="en-US" sz="2100" dirty="0">
                    <a:solidFill>
                      <a:schemeClr val="tx1">
                        <a:lumMod val="65000"/>
                        <a:lumOff val="35000"/>
                      </a:schemeClr>
                    </a:solidFill>
                    <a:latin typeface="Verdana" charset="0"/>
                    <a:ea typeface="Verdana" charset="0"/>
                    <a:cs typeface="Verdana" charset="0"/>
                  </a:rPr>
                  <a:t/>
                </a:r>
                <a:br>
                  <a:rPr lang="en-US" sz="2100" dirty="0">
                    <a:solidFill>
                      <a:schemeClr val="tx1">
                        <a:lumMod val="65000"/>
                        <a:lumOff val="35000"/>
                      </a:schemeClr>
                    </a:solidFill>
                    <a:latin typeface="Verdana" charset="0"/>
                    <a:ea typeface="Verdana" charset="0"/>
                    <a:cs typeface="Verdana" charset="0"/>
                  </a:rPr>
                </a:br>
                <a:r>
                  <a:rPr lang="en-US" sz="2100" dirty="0" smtClean="0">
                    <a:solidFill>
                      <a:schemeClr val="tx1">
                        <a:lumMod val="65000"/>
                        <a:lumOff val="35000"/>
                      </a:schemeClr>
                    </a:solidFill>
                    <a:latin typeface="Verdana" charset="0"/>
                    <a:ea typeface="Verdana" charset="0"/>
                    <a:cs typeface="Verdana" charset="0"/>
                  </a:rPr>
                  <a:t>	     schedule(</a:t>
                </a:r>
                <a:r>
                  <a:rPr lang="en-US" sz="2100" dirty="0" err="1" smtClean="0">
                    <a:solidFill>
                      <a:schemeClr val="tx1">
                        <a:lumMod val="65000"/>
                        <a:lumOff val="35000"/>
                      </a:schemeClr>
                    </a:solidFill>
                    <a:latin typeface="Verdana" charset="0"/>
                    <a:ea typeface="Verdana" charset="0"/>
                    <a:cs typeface="Verdana" charset="0"/>
                  </a:rPr>
                  <a:t>t</a:t>
                </a:r>
                <a:r>
                  <a:rPr lang="en-US" sz="2100" baseline="-25000" dirty="0" err="1" smtClean="0">
                    <a:solidFill>
                      <a:schemeClr val="tx1">
                        <a:lumMod val="65000"/>
                        <a:lumOff val="35000"/>
                      </a:schemeClr>
                    </a:solidFill>
                    <a:latin typeface="Verdana" charset="0"/>
                    <a:ea typeface="Verdana" charset="0"/>
                    <a:cs typeface="Verdana" charset="0"/>
                  </a:rPr>
                  <a:t>i</a:t>
                </a:r>
                <a:r>
                  <a:rPr lang="en-US" sz="2100" dirty="0">
                    <a:solidFill>
                      <a:schemeClr val="tx1">
                        <a:lumMod val="65000"/>
                        <a:lumOff val="35000"/>
                      </a:schemeClr>
                    </a:solidFill>
                    <a:latin typeface="Verdana" charset="0"/>
                    <a:ea typeface="Verdana" charset="0"/>
                    <a:cs typeface="Verdana" charset="0"/>
                  </a:rPr>
                  <a:t>, </a:t>
                </a:r>
                <a:r>
                  <a:rPr lang="en-US" sz="2100" dirty="0" err="1">
                    <a:solidFill>
                      <a:schemeClr val="tx1">
                        <a:lumMod val="65000"/>
                        <a:lumOff val="35000"/>
                      </a:schemeClr>
                    </a:solidFill>
                    <a:latin typeface="Verdana" charset="0"/>
                    <a:ea typeface="Verdana" charset="0"/>
                    <a:cs typeface="Verdana" charset="0"/>
                  </a:rPr>
                  <a:t>Regs</a:t>
                </a:r>
                <a:r>
                  <a:rPr lang="en-US" sz="2100" dirty="0">
                    <a:solidFill>
                      <a:schemeClr val="tx1">
                        <a:lumMod val="65000"/>
                        <a:lumOff val="35000"/>
                      </a:schemeClr>
                    </a:solidFill>
                    <a:latin typeface="Verdana" charset="0"/>
                    <a:ea typeface="Verdana" charset="0"/>
                    <a:cs typeface="Verdana" charset="0"/>
                  </a:rPr>
                  <a:t>, Tasks) </a:t>
                </a:r>
              </a:p>
              <a:p>
                <a:pPr marL="0" indent="0">
                  <a:buNone/>
                </a:pPr>
                <a:r>
                  <a:rPr lang="en-US" sz="2100" dirty="0" smtClean="0">
                    <a:solidFill>
                      <a:schemeClr val="tx1">
                        <a:lumMod val="65000"/>
                        <a:lumOff val="35000"/>
                      </a:schemeClr>
                    </a:solidFill>
                    <a:latin typeface="Verdana" charset="0"/>
                    <a:ea typeface="Verdana" charset="0"/>
                    <a:cs typeface="Verdana" charset="0"/>
                  </a:rPr>
                  <a:t>            end for</a:t>
                </a:r>
              </a:p>
              <a:p>
                <a:pPr marL="0" indent="0">
                  <a:buNone/>
                </a:pPr>
                <a:r>
                  <a:rPr lang="en-US" sz="2100" dirty="0">
                    <a:solidFill>
                      <a:schemeClr val="tx1">
                        <a:lumMod val="65000"/>
                        <a:lumOff val="35000"/>
                      </a:schemeClr>
                    </a:solidFill>
                    <a:latin typeface="Verdana" charset="0"/>
                    <a:ea typeface="Verdana" charset="0"/>
                    <a:cs typeface="Verdana" charset="0"/>
                  </a:rPr>
                  <a:t> </a:t>
                </a:r>
                <a:r>
                  <a:rPr lang="en-US" sz="2100" dirty="0" smtClean="0">
                    <a:solidFill>
                      <a:schemeClr val="tx1">
                        <a:lumMod val="65000"/>
                        <a:lumOff val="35000"/>
                      </a:schemeClr>
                    </a:solidFill>
                    <a:latin typeface="Verdana" charset="0"/>
                    <a:ea typeface="Verdana" charset="0"/>
                    <a:cs typeface="Verdana" charset="0"/>
                  </a:rPr>
                  <a:t>    else </a:t>
                </a:r>
                <a:endParaRPr lang="en-US" sz="2100" dirty="0">
                  <a:solidFill>
                    <a:schemeClr val="tx1">
                      <a:lumMod val="65000"/>
                      <a:lumOff val="35000"/>
                    </a:schemeClr>
                  </a:solidFill>
                  <a:latin typeface="Verdana" charset="0"/>
                  <a:ea typeface="Verdana" charset="0"/>
                  <a:cs typeface="Verdana" charset="0"/>
                </a:endParaRPr>
              </a:p>
              <a:p>
                <a:pPr marL="0" indent="0">
                  <a:buNone/>
                </a:pPr>
                <a:r>
                  <a:rPr lang="en-US" sz="2100" dirty="0" smtClean="0">
                    <a:solidFill>
                      <a:schemeClr val="tx1">
                        <a:lumMod val="65000"/>
                        <a:lumOff val="35000"/>
                      </a:schemeClr>
                    </a:solidFill>
                    <a:latin typeface="Verdana" charset="0"/>
                    <a:ea typeface="Verdana" charset="0"/>
                    <a:cs typeface="Verdana" charset="0"/>
                  </a:rPr>
                  <a:t>	</a:t>
                </a:r>
                <a:r>
                  <a:rPr lang="en-US" sz="2100" dirty="0" err="1" smtClean="0">
                    <a:solidFill>
                      <a:schemeClr val="tx1">
                        <a:lumMod val="65000"/>
                        <a:lumOff val="35000"/>
                      </a:schemeClr>
                    </a:solidFill>
                    <a:latin typeface="Verdana" charset="0"/>
                    <a:ea typeface="Verdana" charset="0"/>
                    <a:cs typeface="Verdana" charset="0"/>
                  </a:rPr>
                  <a:t>t</a:t>
                </a:r>
                <a:r>
                  <a:rPr lang="en-US" sz="2100" baseline="-25000" dirty="0" err="1" smtClean="0">
                    <a:solidFill>
                      <a:schemeClr val="tx1">
                        <a:lumMod val="65000"/>
                        <a:lumOff val="35000"/>
                      </a:schemeClr>
                    </a:solidFill>
                    <a:latin typeface="Verdana" charset="0"/>
                    <a:ea typeface="Verdana" charset="0"/>
                    <a:cs typeface="Verdana" charset="0"/>
                  </a:rPr>
                  <a:t>i</a:t>
                </a:r>
                <a:r>
                  <a:rPr lang="en-US" sz="2100" dirty="0" smtClean="0">
                    <a:solidFill>
                      <a:schemeClr val="tx1">
                        <a:lumMod val="65000"/>
                        <a:lumOff val="35000"/>
                      </a:schemeClr>
                    </a:solidFill>
                    <a:latin typeface="Verdana" charset="0"/>
                    <a:ea typeface="Verdana" charset="0"/>
                    <a:cs typeface="Verdana" charset="0"/>
                  </a:rPr>
                  <a:t> </a:t>
                </a:r>
                <a:r>
                  <a:rPr lang="en-US" sz="2100" dirty="0">
                    <a:solidFill>
                      <a:schemeClr val="tx1">
                        <a:lumMod val="65000"/>
                        <a:lumOff val="35000"/>
                      </a:schemeClr>
                    </a:solidFill>
                    <a:latin typeface="Verdana" charset="0"/>
                    <a:ea typeface="Verdana" charset="0"/>
                    <a:cs typeface="Verdana" charset="0"/>
                  </a:rPr>
                  <a:t>:= random(R) </a:t>
                </a:r>
              </a:p>
              <a:p>
                <a:pPr marL="0" indent="0">
                  <a:buNone/>
                </a:pPr>
                <a:r>
                  <a:rPr lang="en-US" sz="2100" dirty="0" smtClean="0">
                    <a:solidFill>
                      <a:schemeClr val="tx1">
                        <a:lumMod val="65000"/>
                        <a:lumOff val="35000"/>
                      </a:schemeClr>
                    </a:solidFill>
                    <a:latin typeface="Verdana" charset="0"/>
                    <a:ea typeface="Verdana" charset="0"/>
                    <a:cs typeface="Verdana" charset="0"/>
                  </a:rPr>
                  <a:t>	schedule(</a:t>
                </a:r>
                <a:r>
                  <a:rPr lang="en-US" sz="2100" dirty="0" err="1" smtClean="0">
                    <a:solidFill>
                      <a:schemeClr val="tx1">
                        <a:lumMod val="65000"/>
                        <a:lumOff val="35000"/>
                      </a:schemeClr>
                    </a:solidFill>
                    <a:latin typeface="Verdana" charset="0"/>
                    <a:ea typeface="Verdana" charset="0"/>
                    <a:cs typeface="Verdana" charset="0"/>
                  </a:rPr>
                  <a:t>t</a:t>
                </a:r>
                <a:r>
                  <a:rPr lang="en-US" sz="2100" baseline="-25000" dirty="0" err="1" smtClean="0">
                    <a:solidFill>
                      <a:schemeClr val="tx1">
                        <a:lumMod val="65000"/>
                        <a:lumOff val="35000"/>
                      </a:schemeClr>
                    </a:solidFill>
                    <a:latin typeface="Verdana" charset="0"/>
                    <a:ea typeface="Verdana" charset="0"/>
                    <a:cs typeface="Verdana" charset="0"/>
                  </a:rPr>
                  <a:t>i</a:t>
                </a:r>
                <a:r>
                  <a:rPr lang="en-US" sz="2100" dirty="0">
                    <a:solidFill>
                      <a:schemeClr val="tx1">
                        <a:lumMod val="65000"/>
                        <a:lumOff val="35000"/>
                      </a:schemeClr>
                    </a:solidFill>
                    <a:latin typeface="Verdana" charset="0"/>
                    <a:ea typeface="Verdana" charset="0"/>
                    <a:cs typeface="Verdana" charset="0"/>
                  </a:rPr>
                  <a:t>, </a:t>
                </a:r>
                <a:r>
                  <a:rPr lang="en-US" sz="2100" dirty="0" err="1">
                    <a:solidFill>
                      <a:schemeClr val="tx1">
                        <a:lumMod val="65000"/>
                        <a:lumOff val="35000"/>
                      </a:schemeClr>
                    </a:solidFill>
                    <a:latin typeface="Verdana" charset="0"/>
                    <a:ea typeface="Verdana" charset="0"/>
                    <a:cs typeface="Verdana" charset="0"/>
                  </a:rPr>
                  <a:t>Regs</a:t>
                </a:r>
                <a:r>
                  <a:rPr lang="en-US" sz="2100" dirty="0">
                    <a:solidFill>
                      <a:schemeClr val="tx1">
                        <a:lumMod val="65000"/>
                        <a:lumOff val="35000"/>
                      </a:schemeClr>
                    </a:solidFill>
                    <a:latin typeface="Verdana" charset="0"/>
                    <a:ea typeface="Verdana" charset="0"/>
                    <a:cs typeface="Verdana" charset="0"/>
                  </a:rPr>
                  <a:t>, Tasks) </a:t>
                </a:r>
                <a:endParaRPr lang="en-US" sz="2100" dirty="0" smtClean="0">
                  <a:solidFill>
                    <a:schemeClr val="tx1">
                      <a:lumMod val="65000"/>
                      <a:lumOff val="35000"/>
                    </a:schemeClr>
                  </a:solidFill>
                  <a:latin typeface="Verdana" charset="0"/>
                  <a:ea typeface="Verdana" charset="0"/>
                  <a:cs typeface="Verdana" charset="0"/>
                </a:endParaRPr>
              </a:p>
              <a:p>
                <a:pPr marL="0" indent="0">
                  <a:buNone/>
                </a:pPr>
                <a:r>
                  <a:rPr lang="en-US" sz="2100" dirty="0" smtClean="0">
                    <a:solidFill>
                      <a:schemeClr val="tx1">
                        <a:lumMod val="65000"/>
                        <a:lumOff val="35000"/>
                      </a:schemeClr>
                    </a:solidFill>
                    <a:latin typeface="Verdana" charset="0"/>
                    <a:ea typeface="Verdana" charset="0"/>
                    <a:cs typeface="Verdana" charset="0"/>
                  </a:rPr>
                  <a:t>    end </a:t>
                </a:r>
                <a:r>
                  <a:rPr lang="en-US" sz="2100" dirty="0">
                    <a:solidFill>
                      <a:schemeClr val="tx1">
                        <a:lumMod val="65000"/>
                        <a:lumOff val="35000"/>
                      </a:schemeClr>
                    </a:solidFill>
                    <a:latin typeface="Verdana" charset="0"/>
                    <a:ea typeface="Verdana" charset="0"/>
                    <a:cs typeface="Verdana" charset="0"/>
                  </a:rPr>
                  <a:t>if </a:t>
                </a:r>
              </a:p>
              <a:p>
                <a:pPr marL="0" indent="0">
                  <a:buNone/>
                </a:pPr>
                <a:r>
                  <a:rPr lang="en-US" sz="2100" dirty="0" err="1">
                    <a:solidFill>
                      <a:schemeClr val="tx1">
                        <a:lumMod val="65000"/>
                        <a:lumOff val="35000"/>
                      </a:schemeClr>
                    </a:solidFill>
                    <a:latin typeface="Verdana" charset="0"/>
                    <a:ea typeface="Verdana" charset="0"/>
                    <a:cs typeface="Verdana" charset="0"/>
                  </a:rPr>
                  <a:t>endfunction</a:t>
                </a:r>
                <a:r>
                  <a:rPr lang="en-US" sz="2100" dirty="0">
                    <a:solidFill>
                      <a:schemeClr val="tx1">
                        <a:lumMod val="65000"/>
                        <a:lumOff val="35000"/>
                      </a:schemeClr>
                    </a:solidFill>
                    <a:latin typeface="Verdana" charset="0"/>
                    <a:ea typeface="Verdana" charset="0"/>
                    <a:cs typeface="Verdana" charset="0"/>
                  </a:rPr>
                  <a:t> </a:t>
                </a:r>
              </a:p>
            </p:txBody>
          </p:sp>
        </mc:Choice>
        <mc:Fallback>
          <p:sp>
            <p:nvSpPr>
              <p:cNvPr id="4" name="Content Placeholder 3"/>
              <p:cNvSpPr>
                <a:spLocks noGrp="1" noRot="1" noChangeAspect="1" noMove="1" noResize="1" noEditPoints="1" noAdjustHandles="1" noChangeArrowheads="1" noChangeShapeType="1" noTextEdit="1"/>
              </p:cNvSpPr>
              <p:nvPr>
                <p:ph idx="1"/>
              </p:nvPr>
            </p:nvSpPr>
            <p:spPr>
              <a:xfrm>
                <a:off x="1329069" y="1229811"/>
                <a:ext cx="6414755" cy="5126540"/>
              </a:xfrm>
              <a:blipFill rotWithShape="0">
                <a:blip r:embed="rId3"/>
                <a:stretch>
                  <a:fillRect l="-1141" t="-1070" r="-2567"/>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BA9B540C-44DA-4F69-89C9-7C84606640D3}" type="slidenum">
              <a:rPr lang="en-US" smtClean="0"/>
              <a:pPr/>
              <a:t>47</a:t>
            </a:fld>
            <a:endParaRPr lang="en-US"/>
          </a:p>
        </p:txBody>
      </p:sp>
    </p:spTree>
    <p:extLst>
      <p:ext uri="{BB962C8B-B14F-4D97-AF65-F5344CB8AC3E}">
        <p14:creationId xmlns:p14="http://schemas.microsoft.com/office/powerpoint/2010/main" val="9464491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 3</a:t>
            </a:r>
            <a:endParaRPr lang="en-US" dirty="0"/>
          </a:p>
        </p:txBody>
      </p:sp>
      <p:sp>
        <p:nvSpPr>
          <p:cNvPr id="3" name="Content Placeholder 2"/>
          <p:cNvSpPr>
            <a:spLocks noGrp="1"/>
          </p:cNvSpPr>
          <p:nvPr>
            <p:ph idx="1"/>
          </p:nvPr>
        </p:nvSpPr>
        <p:spPr/>
        <p:txBody>
          <a:bodyPr anchor="ctr">
            <a:normAutofit/>
          </a:bodyPr>
          <a:lstStyle/>
          <a:p>
            <a:pPr marL="0" indent="0" algn="ctr">
              <a:buNone/>
            </a:pPr>
            <a:r>
              <a:rPr lang="en-US" sz="3200" i="1" dirty="0">
                <a:solidFill>
                  <a:schemeClr val="tx1">
                    <a:lumMod val="65000"/>
                    <a:lumOff val="35000"/>
                  </a:schemeClr>
                </a:solidFill>
                <a:latin typeface="NimbusRomNo9L" charset="0"/>
              </a:rPr>
              <a:t>The </a:t>
            </a:r>
            <a:r>
              <a:rPr lang="en-US" sz="3200" i="1" dirty="0" smtClean="0">
                <a:solidFill>
                  <a:schemeClr val="tx1">
                    <a:lumMod val="65000"/>
                    <a:lumOff val="35000"/>
                  </a:schemeClr>
                </a:solidFill>
                <a:latin typeface="NimbusRomNo9L" charset="0"/>
              </a:rPr>
              <a:t>scheduling algorithm finds all unique computation graphs making it sound and complete with the data </a:t>
            </a:r>
            <a:r>
              <a:rPr lang="en-US" sz="3200" i="1" dirty="0">
                <a:solidFill>
                  <a:schemeClr val="tx1">
                    <a:lumMod val="65000"/>
                    <a:lumOff val="35000"/>
                  </a:schemeClr>
                </a:solidFill>
                <a:latin typeface="NimbusRomNo9L" charset="0"/>
              </a:rPr>
              <a:t>race detection </a:t>
            </a:r>
            <a:r>
              <a:rPr lang="en-US" sz="3200" i="1" dirty="0" smtClean="0">
                <a:solidFill>
                  <a:schemeClr val="tx1">
                    <a:lumMod val="65000"/>
                    <a:lumOff val="35000"/>
                  </a:schemeClr>
                </a:solidFill>
                <a:latin typeface="NimbusRomNo9L" charset="0"/>
              </a:rPr>
              <a:t>algorithm.</a:t>
            </a:r>
            <a:endParaRPr lang="en-US" sz="3200" dirty="0">
              <a:solidFill>
                <a:schemeClr val="tx1">
                  <a:lumMod val="65000"/>
                  <a:lumOff val="35000"/>
                </a:schemeClr>
              </a:solidFill>
            </a:endParaRPr>
          </a:p>
        </p:txBody>
      </p:sp>
      <p:sp>
        <p:nvSpPr>
          <p:cNvPr id="4" name="Slide Number Placeholder 3"/>
          <p:cNvSpPr>
            <a:spLocks noGrp="1"/>
          </p:cNvSpPr>
          <p:nvPr>
            <p:ph type="sldNum" sz="quarter" idx="12"/>
          </p:nvPr>
        </p:nvSpPr>
        <p:spPr/>
        <p:txBody>
          <a:bodyPr/>
          <a:lstStyle/>
          <a:p>
            <a:fld id="{BA9B540C-44DA-4F69-89C9-7C84606640D3}" type="slidenum">
              <a:rPr lang="en-US" smtClean="0"/>
              <a:pPr/>
              <a:t>48</a:t>
            </a:fld>
            <a:endParaRPr lang="en-US"/>
          </a:p>
        </p:txBody>
      </p:sp>
    </p:spTree>
    <p:extLst>
      <p:ext uri="{BB962C8B-B14F-4D97-AF65-F5344CB8AC3E}">
        <p14:creationId xmlns:p14="http://schemas.microsoft.com/office/powerpoint/2010/main" val="1860709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Statement</a:t>
            </a:r>
            <a:endParaRPr lang="en-US" dirty="0"/>
          </a:p>
        </p:txBody>
      </p:sp>
      <p:sp>
        <p:nvSpPr>
          <p:cNvPr id="3" name="Content Placeholder 2"/>
          <p:cNvSpPr>
            <a:spLocks noGrp="1"/>
          </p:cNvSpPr>
          <p:nvPr>
            <p:ph idx="1"/>
          </p:nvPr>
        </p:nvSpPr>
        <p:spPr/>
        <p:txBody>
          <a:bodyPr anchor="ctr">
            <a:noAutofit/>
          </a:bodyPr>
          <a:lstStyle/>
          <a:p>
            <a:pPr marL="0" indent="0">
              <a:buNone/>
            </a:pPr>
            <a:r>
              <a:rPr lang="en-US" sz="2800" dirty="0">
                <a:solidFill>
                  <a:schemeClr val="tx1">
                    <a:lumMod val="65000"/>
                    <a:lumOff val="35000"/>
                  </a:schemeClr>
                </a:solidFill>
              </a:rPr>
              <a:t>A computation graph is a suitable common representation of the </a:t>
            </a:r>
            <a:r>
              <a:rPr lang="en-US" sz="2800" dirty="0" smtClean="0">
                <a:solidFill>
                  <a:schemeClr val="tx1">
                    <a:lumMod val="65000"/>
                    <a:lumOff val="35000"/>
                  </a:schemeClr>
                </a:solidFill>
              </a:rPr>
              <a:t>execution </a:t>
            </a:r>
            <a:r>
              <a:rPr lang="en-US" sz="2800" dirty="0">
                <a:solidFill>
                  <a:schemeClr val="tx1">
                    <a:lumMod val="65000"/>
                    <a:lumOff val="35000"/>
                  </a:schemeClr>
                </a:solidFill>
              </a:rPr>
              <a:t>of any </a:t>
            </a:r>
            <a:r>
              <a:rPr lang="en-US" sz="2800" dirty="0" smtClean="0">
                <a:solidFill>
                  <a:schemeClr val="tx1">
                    <a:lumMod val="65000"/>
                    <a:lumOff val="35000"/>
                  </a:schemeClr>
                </a:solidFill>
              </a:rPr>
              <a:t>task </a:t>
            </a:r>
            <a:r>
              <a:rPr lang="en-US" sz="2800" dirty="0">
                <a:solidFill>
                  <a:schemeClr val="tx1">
                    <a:lumMod val="65000"/>
                    <a:lumOff val="35000"/>
                  </a:schemeClr>
                </a:solidFill>
              </a:rPr>
              <a:t>parallel program. The computation graph is sufficient to determine all relevant schedules over tasks that need to be explored to enumerate all the possible behaviors of the program. Such an exhaustive enumeration is enough for verifying deterministic behavior in task parallel programs. </a:t>
            </a:r>
          </a:p>
        </p:txBody>
      </p:sp>
      <p:sp>
        <p:nvSpPr>
          <p:cNvPr id="4" name="Slide Number Placeholder 3"/>
          <p:cNvSpPr>
            <a:spLocks noGrp="1"/>
          </p:cNvSpPr>
          <p:nvPr>
            <p:ph type="sldNum" sz="quarter" idx="12"/>
          </p:nvPr>
        </p:nvSpPr>
        <p:spPr/>
        <p:txBody>
          <a:bodyPr/>
          <a:lstStyle/>
          <a:p>
            <a:fld id="{BA9B540C-44DA-4F69-89C9-7C84606640D3}" type="slidenum">
              <a:rPr lang="en-US" smtClean="0"/>
              <a:pPr/>
              <a:t>49</a:t>
            </a:fld>
            <a:endParaRPr lang="en-US"/>
          </a:p>
        </p:txBody>
      </p:sp>
    </p:spTree>
    <p:extLst>
      <p:ext uri="{BB962C8B-B14F-4D97-AF65-F5344CB8AC3E}">
        <p14:creationId xmlns:p14="http://schemas.microsoft.com/office/powerpoint/2010/main" val="261425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Races</a:t>
            </a:r>
            <a:endParaRPr lang="en-US" dirty="0"/>
          </a:p>
        </p:txBody>
      </p:sp>
      <p:sp>
        <p:nvSpPr>
          <p:cNvPr id="3" name="Content Placeholder 2"/>
          <p:cNvSpPr>
            <a:spLocks noGrp="1"/>
          </p:cNvSpPr>
          <p:nvPr>
            <p:ph idx="1"/>
          </p:nvPr>
        </p:nvSpPr>
        <p:spPr/>
        <p:txBody>
          <a:bodyPr/>
          <a:lstStyle/>
          <a:p>
            <a:pPr marL="0" indent="0" algn="ctr">
              <a:buNone/>
            </a:pPr>
            <a:r>
              <a:rPr lang="en-US" dirty="0" smtClean="0">
                <a:solidFill>
                  <a:schemeClr val="tx1">
                    <a:lumMod val="65000"/>
                    <a:lumOff val="35000"/>
                  </a:schemeClr>
                </a:solidFill>
              </a:rPr>
              <a:t>Thread schedule 1</a:t>
            </a:r>
            <a:endParaRPr lang="en-US" dirty="0">
              <a:solidFill>
                <a:schemeClr val="tx1">
                  <a:lumMod val="65000"/>
                  <a:lumOff val="35000"/>
                </a:schemeClr>
              </a:solidFill>
            </a:endParaRPr>
          </a:p>
        </p:txBody>
      </p:sp>
      <p:sp>
        <p:nvSpPr>
          <p:cNvPr id="4" name="Slide Number Placeholder 3"/>
          <p:cNvSpPr>
            <a:spLocks noGrp="1"/>
          </p:cNvSpPr>
          <p:nvPr>
            <p:ph type="sldNum" sz="quarter" idx="12"/>
          </p:nvPr>
        </p:nvSpPr>
        <p:spPr/>
        <p:txBody>
          <a:bodyPr/>
          <a:lstStyle/>
          <a:p>
            <a:fld id="{BA9B540C-44DA-4F69-89C9-7C84606640D3}" type="slidenum">
              <a:rPr lang="en-US" smtClean="0"/>
              <a:pPr/>
              <a:t>5</a:t>
            </a:fld>
            <a:endParaRPr lang="en-US"/>
          </a:p>
        </p:txBody>
      </p:sp>
      <p:sp>
        <p:nvSpPr>
          <p:cNvPr id="5" name="Rounded Rectangle 4"/>
          <p:cNvSpPr/>
          <p:nvPr/>
        </p:nvSpPr>
        <p:spPr>
          <a:xfrm>
            <a:off x="1122744" y="2442258"/>
            <a:ext cx="2592729" cy="30672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dirty="0">
                <a:solidFill>
                  <a:schemeClr val="tx1"/>
                </a:solidFill>
              </a:rPr>
              <a:t>m</a:t>
            </a:r>
            <a:r>
              <a:rPr lang="en-US" sz="2400" dirty="0" smtClean="0">
                <a:solidFill>
                  <a:schemeClr val="tx1"/>
                </a:solidFill>
              </a:rPr>
              <a:t> </a:t>
            </a:r>
            <a:r>
              <a:rPr lang="en-US" sz="2400" dirty="0">
                <a:solidFill>
                  <a:schemeClr val="tx1"/>
                </a:solidFill>
              </a:rPr>
              <a:t>= </a:t>
            </a:r>
            <a:r>
              <a:rPr lang="en-US" sz="2400" dirty="0" smtClean="0">
                <a:solidFill>
                  <a:schemeClr val="tx1"/>
                </a:solidFill>
              </a:rPr>
              <a:t>x</a:t>
            </a:r>
            <a:r>
              <a:rPr lang="en-US" sz="2400" dirty="0">
                <a:solidFill>
                  <a:schemeClr val="tx1"/>
                </a:solidFill>
              </a:rPr>
              <a:t/>
            </a:r>
            <a:br>
              <a:rPr lang="en-US" sz="2400" dirty="0">
                <a:solidFill>
                  <a:schemeClr val="tx1"/>
                </a:solidFill>
              </a:rPr>
            </a:br>
            <a:r>
              <a:rPr lang="en-US" sz="2400" dirty="0">
                <a:solidFill>
                  <a:schemeClr val="tx1"/>
                </a:solidFill>
              </a:rPr>
              <a:t>x = </a:t>
            </a:r>
            <a:r>
              <a:rPr lang="en-US" sz="2400" dirty="0" smtClean="0">
                <a:solidFill>
                  <a:schemeClr val="tx1"/>
                </a:solidFill>
              </a:rPr>
              <a:t>m </a:t>
            </a:r>
            <a:r>
              <a:rPr lang="en-US" sz="2400" dirty="0">
                <a:solidFill>
                  <a:schemeClr val="tx1"/>
                </a:solidFill>
              </a:rPr>
              <a:t>+ 1</a:t>
            </a:r>
            <a:br>
              <a:rPr lang="en-US" sz="2400" dirty="0">
                <a:solidFill>
                  <a:schemeClr val="tx1"/>
                </a:solidFill>
              </a:rPr>
            </a:br>
            <a:r>
              <a:rPr lang="en-US" sz="2400" dirty="0">
                <a:solidFill>
                  <a:schemeClr val="tx1"/>
                </a:solidFill>
              </a:rPr>
              <a:t>(x is 1</a:t>
            </a:r>
            <a:r>
              <a:rPr lang="en-US" sz="2400" dirty="0" smtClean="0">
                <a:solidFill>
                  <a:schemeClr val="tx1"/>
                </a:solidFill>
              </a:rPr>
              <a:t>)</a:t>
            </a:r>
          </a:p>
          <a:p>
            <a:pPr lvl="0" algn="ctr"/>
            <a:endParaRPr lang="en-US" sz="2400" dirty="0" smtClean="0">
              <a:solidFill>
                <a:schemeClr val="tx1"/>
              </a:solidFill>
            </a:endParaRPr>
          </a:p>
          <a:p>
            <a:pPr lvl="0" algn="ctr"/>
            <a:endParaRPr lang="en-US" sz="2400" dirty="0">
              <a:solidFill>
                <a:schemeClr val="tx1"/>
              </a:solidFill>
            </a:endParaRPr>
          </a:p>
          <a:p>
            <a:pPr lvl="0" algn="ctr"/>
            <a:endParaRPr lang="en-US" sz="2400" dirty="0">
              <a:solidFill>
                <a:schemeClr val="tx1"/>
              </a:solidFill>
            </a:endParaRPr>
          </a:p>
        </p:txBody>
      </p:sp>
      <p:sp>
        <p:nvSpPr>
          <p:cNvPr id="6" name="Rounded Rectangle 5"/>
          <p:cNvSpPr/>
          <p:nvPr/>
        </p:nvSpPr>
        <p:spPr>
          <a:xfrm>
            <a:off x="5043668" y="2442257"/>
            <a:ext cx="2592729" cy="30672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400" dirty="0">
              <a:solidFill>
                <a:schemeClr val="tx1"/>
              </a:solidFill>
            </a:endParaRPr>
          </a:p>
          <a:p>
            <a:pPr lvl="0" algn="ctr"/>
            <a:r>
              <a:rPr lang="en-US" sz="2400" dirty="0">
                <a:solidFill>
                  <a:schemeClr val="tx1"/>
                </a:solidFill>
              </a:rPr>
              <a:t>n</a:t>
            </a:r>
            <a:r>
              <a:rPr lang="en-US" sz="2400" dirty="0" smtClean="0">
                <a:solidFill>
                  <a:schemeClr val="tx1"/>
                </a:solidFill>
              </a:rPr>
              <a:t> </a:t>
            </a:r>
            <a:r>
              <a:rPr lang="en-US" sz="2400" dirty="0">
                <a:solidFill>
                  <a:schemeClr val="tx1"/>
                </a:solidFill>
              </a:rPr>
              <a:t>= </a:t>
            </a:r>
            <a:r>
              <a:rPr lang="en-US" sz="2400" dirty="0" smtClean="0">
                <a:solidFill>
                  <a:schemeClr val="tx1"/>
                </a:solidFill>
              </a:rPr>
              <a:t>x</a:t>
            </a:r>
            <a:endParaRPr lang="en-US" sz="2400" dirty="0">
              <a:solidFill>
                <a:schemeClr val="tx1"/>
              </a:solidFill>
            </a:endParaRPr>
          </a:p>
          <a:p>
            <a:pPr lvl="0" algn="ctr"/>
            <a:r>
              <a:rPr lang="en-US" sz="2400" dirty="0" smtClean="0">
                <a:solidFill>
                  <a:schemeClr val="tx1"/>
                </a:solidFill>
              </a:rPr>
              <a:t>x </a:t>
            </a:r>
            <a:r>
              <a:rPr lang="en-US" sz="2400" dirty="0">
                <a:solidFill>
                  <a:schemeClr val="tx1"/>
                </a:solidFill>
              </a:rPr>
              <a:t>= </a:t>
            </a:r>
            <a:r>
              <a:rPr lang="en-US" sz="2400" dirty="0" smtClean="0">
                <a:solidFill>
                  <a:schemeClr val="tx1"/>
                </a:solidFill>
              </a:rPr>
              <a:t>n </a:t>
            </a:r>
            <a:r>
              <a:rPr lang="en-US" sz="2400" dirty="0">
                <a:solidFill>
                  <a:schemeClr val="tx1"/>
                </a:solidFill>
              </a:rPr>
              <a:t>+ 2</a:t>
            </a:r>
            <a:br>
              <a:rPr lang="en-US" sz="2400" dirty="0">
                <a:solidFill>
                  <a:schemeClr val="tx1"/>
                </a:solidFill>
              </a:rPr>
            </a:br>
            <a:r>
              <a:rPr lang="en-US" sz="2400" dirty="0">
                <a:solidFill>
                  <a:schemeClr val="tx1"/>
                </a:solidFill>
              </a:rPr>
              <a:t>(x is </a:t>
            </a:r>
            <a:r>
              <a:rPr lang="en-US" sz="2400" dirty="0" smtClean="0">
                <a:solidFill>
                  <a:schemeClr val="tx1"/>
                </a:solidFill>
              </a:rPr>
              <a:t>3)</a:t>
            </a:r>
            <a:endParaRPr lang="en-US" sz="2400" dirty="0">
              <a:solidFill>
                <a:schemeClr val="tx1"/>
              </a:solidFill>
            </a:endParaRPr>
          </a:p>
        </p:txBody>
      </p:sp>
      <p:cxnSp>
        <p:nvCxnSpPr>
          <p:cNvPr id="9" name="Straight Arrow Connector 8"/>
          <p:cNvCxnSpPr/>
          <p:nvPr/>
        </p:nvCxnSpPr>
        <p:spPr>
          <a:xfrm>
            <a:off x="3020992" y="3460830"/>
            <a:ext cx="2789499" cy="335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3345084" y="5764192"/>
            <a:ext cx="2152891" cy="369332"/>
          </a:xfrm>
          <a:prstGeom prst="rect">
            <a:avLst/>
          </a:prstGeom>
          <a:noFill/>
        </p:spPr>
        <p:txBody>
          <a:bodyPr wrap="square" rtlCol="0">
            <a:spAutoFit/>
          </a:bodyPr>
          <a:lstStyle/>
          <a:p>
            <a:r>
              <a:rPr lang="en-US" dirty="0" smtClean="0"/>
              <a:t>Final Value of x = 3</a:t>
            </a:r>
            <a:endParaRPr lang="en-US" dirty="0"/>
          </a:p>
        </p:txBody>
      </p:sp>
    </p:spTree>
    <p:extLst>
      <p:ext uri="{BB962C8B-B14F-4D97-AF65-F5344CB8AC3E}">
        <p14:creationId xmlns:p14="http://schemas.microsoft.com/office/powerpoint/2010/main" val="20275420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Statement</a:t>
            </a:r>
            <a:endParaRPr lang="en-US" dirty="0"/>
          </a:p>
        </p:txBody>
      </p:sp>
      <p:sp>
        <p:nvSpPr>
          <p:cNvPr id="5" name="Rounded Rectangle 4"/>
          <p:cNvSpPr/>
          <p:nvPr/>
        </p:nvSpPr>
        <p:spPr>
          <a:xfrm>
            <a:off x="3557584" y="2728913"/>
            <a:ext cx="4718311" cy="5571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50</a:t>
            </a:fld>
            <a:endParaRPr lang="en-US"/>
          </a:p>
        </p:txBody>
      </p:sp>
      <p:sp>
        <p:nvSpPr>
          <p:cNvPr id="6" name="Rounded Rectangle 5"/>
          <p:cNvSpPr/>
          <p:nvPr/>
        </p:nvSpPr>
        <p:spPr>
          <a:xfrm>
            <a:off x="457200" y="4942392"/>
            <a:ext cx="7818699" cy="39354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Rounded Rectangle 6"/>
          <p:cNvSpPr/>
          <p:nvPr/>
        </p:nvSpPr>
        <p:spPr>
          <a:xfrm>
            <a:off x="457200" y="5337506"/>
            <a:ext cx="4022203" cy="48455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ounded Rectangle 7"/>
          <p:cNvSpPr/>
          <p:nvPr/>
        </p:nvSpPr>
        <p:spPr>
          <a:xfrm>
            <a:off x="457199" y="4553972"/>
            <a:ext cx="7818699" cy="39354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Rounded Rectangle 8"/>
          <p:cNvSpPr/>
          <p:nvPr/>
        </p:nvSpPr>
        <p:spPr>
          <a:xfrm>
            <a:off x="457198" y="4163978"/>
            <a:ext cx="7818699" cy="39354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ounded Rectangle 9"/>
          <p:cNvSpPr/>
          <p:nvPr/>
        </p:nvSpPr>
        <p:spPr>
          <a:xfrm>
            <a:off x="457197" y="3748752"/>
            <a:ext cx="7818699" cy="39354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ounded Rectangle 10"/>
          <p:cNvSpPr/>
          <p:nvPr/>
        </p:nvSpPr>
        <p:spPr>
          <a:xfrm>
            <a:off x="457196" y="3316297"/>
            <a:ext cx="7818699" cy="39354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nchor="ctr">
            <a:noAutofit/>
          </a:bodyPr>
          <a:lstStyle/>
          <a:p>
            <a:pPr marL="0" indent="0">
              <a:buNone/>
            </a:pPr>
            <a:r>
              <a:rPr lang="en-US" sz="2800" dirty="0">
                <a:solidFill>
                  <a:schemeClr val="tx1">
                    <a:lumMod val="65000"/>
                    <a:lumOff val="35000"/>
                  </a:schemeClr>
                </a:solidFill>
              </a:rPr>
              <a:t>A computation graph is a suitable common representation of the </a:t>
            </a:r>
            <a:r>
              <a:rPr lang="en-US" sz="2800" dirty="0" smtClean="0">
                <a:solidFill>
                  <a:schemeClr val="tx1">
                    <a:lumMod val="65000"/>
                    <a:lumOff val="35000"/>
                  </a:schemeClr>
                </a:solidFill>
              </a:rPr>
              <a:t>execution </a:t>
            </a:r>
            <a:r>
              <a:rPr lang="en-US" sz="2800" dirty="0">
                <a:solidFill>
                  <a:schemeClr val="tx1">
                    <a:lumMod val="65000"/>
                    <a:lumOff val="35000"/>
                  </a:schemeClr>
                </a:solidFill>
              </a:rPr>
              <a:t>of any </a:t>
            </a:r>
            <a:r>
              <a:rPr lang="en-US" sz="2800" dirty="0" smtClean="0">
                <a:solidFill>
                  <a:schemeClr val="tx1">
                    <a:lumMod val="65000"/>
                    <a:lumOff val="35000"/>
                  </a:schemeClr>
                </a:solidFill>
              </a:rPr>
              <a:t>task </a:t>
            </a:r>
            <a:r>
              <a:rPr lang="en-US" sz="2800" dirty="0">
                <a:solidFill>
                  <a:schemeClr val="tx1">
                    <a:lumMod val="65000"/>
                    <a:lumOff val="35000"/>
                  </a:schemeClr>
                </a:solidFill>
              </a:rPr>
              <a:t>parallel program. The computation graph is sufficient to determine all relevant schedules over tasks that need to be explored to enumerate all the possible behaviors of the program. Such an exhaustive enumeration is enough for verifying deterministic behavior in task parallel programs. </a:t>
            </a:r>
          </a:p>
        </p:txBody>
      </p:sp>
    </p:spTree>
    <p:extLst>
      <p:ext uri="{BB962C8B-B14F-4D97-AF65-F5344CB8AC3E}">
        <p14:creationId xmlns:p14="http://schemas.microsoft.com/office/powerpoint/2010/main" val="3883697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886673"/>
            <a:ext cx="2755900" cy="2959100"/>
          </a:xfrm>
        </p:spPr>
      </p:pic>
      <p:sp>
        <p:nvSpPr>
          <p:cNvPr id="4" name="Slide Number Placeholder 3"/>
          <p:cNvSpPr>
            <a:spLocks noGrp="1"/>
          </p:cNvSpPr>
          <p:nvPr>
            <p:ph type="sldNum" sz="quarter" idx="12"/>
          </p:nvPr>
        </p:nvSpPr>
        <p:spPr/>
        <p:txBody>
          <a:bodyPr/>
          <a:lstStyle/>
          <a:p>
            <a:fld id="{BA9B540C-44DA-4F69-89C9-7C84606640D3}" type="slidenum">
              <a:rPr lang="en-US" smtClean="0"/>
              <a:pPr/>
              <a:t>51</a:t>
            </a:fld>
            <a:endParaRPr lang="en-US"/>
          </a:p>
        </p:txBody>
      </p:sp>
      <p:sp>
        <p:nvSpPr>
          <p:cNvPr id="9" name="Plus 8"/>
          <p:cNvSpPr/>
          <p:nvPr/>
        </p:nvSpPr>
        <p:spPr>
          <a:xfrm>
            <a:off x="3365786" y="2538633"/>
            <a:ext cx="1759352" cy="165518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7692" y="2029909"/>
            <a:ext cx="2680987" cy="2672628"/>
          </a:xfrm>
          <a:prstGeom prst="rect">
            <a:avLst/>
          </a:prstGeom>
        </p:spPr>
      </p:pic>
      <p:sp>
        <p:nvSpPr>
          <p:cNvPr id="11" name="TextBox 10"/>
          <p:cNvSpPr txBox="1"/>
          <p:nvPr/>
        </p:nvSpPr>
        <p:spPr>
          <a:xfrm>
            <a:off x="457200" y="5234237"/>
            <a:ext cx="2147104" cy="369332"/>
          </a:xfrm>
          <a:prstGeom prst="rect">
            <a:avLst/>
          </a:prstGeom>
          <a:noFill/>
        </p:spPr>
        <p:txBody>
          <a:bodyPr wrap="square" rtlCol="0">
            <a:spAutoFit/>
          </a:bodyPr>
          <a:lstStyle/>
          <a:p>
            <a:pPr algn="ctr"/>
            <a:r>
              <a:rPr lang="en-US" dirty="0" smtClean="0"/>
              <a:t>Habanero Java</a:t>
            </a:r>
            <a:endParaRPr lang="en-US" dirty="0"/>
          </a:p>
        </p:txBody>
      </p:sp>
      <p:sp>
        <p:nvSpPr>
          <p:cNvPr id="12" name="TextBox 11"/>
          <p:cNvSpPr txBox="1"/>
          <p:nvPr/>
        </p:nvSpPr>
        <p:spPr>
          <a:xfrm>
            <a:off x="5667692" y="5234237"/>
            <a:ext cx="2500132" cy="369332"/>
          </a:xfrm>
          <a:prstGeom prst="rect">
            <a:avLst/>
          </a:prstGeom>
          <a:noFill/>
        </p:spPr>
        <p:txBody>
          <a:bodyPr wrap="square" rtlCol="0">
            <a:spAutoFit/>
          </a:bodyPr>
          <a:lstStyle/>
          <a:p>
            <a:pPr algn="ctr"/>
            <a:r>
              <a:rPr lang="en-US" dirty="0" smtClean="0"/>
              <a:t>Java </a:t>
            </a:r>
            <a:r>
              <a:rPr lang="en-US" dirty="0" err="1" smtClean="0"/>
              <a:t>PathFinder</a:t>
            </a:r>
            <a:endParaRPr lang="en-US" dirty="0"/>
          </a:p>
        </p:txBody>
      </p:sp>
    </p:spTree>
    <p:extLst>
      <p:ext uri="{BB962C8B-B14F-4D97-AF65-F5344CB8AC3E}">
        <p14:creationId xmlns:p14="http://schemas.microsoft.com/office/powerpoint/2010/main" val="10310708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p:txBody>
          <a:bodyPr anchor="ctr">
            <a:normAutofit/>
          </a:bodyPr>
          <a:lstStyle/>
          <a:p>
            <a:r>
              <a:rPr lang="en-US" sz="3200" dirty="0" smtClean="0">
                <a:solidFill>
                  <a:schemeClr val="tx1">
                    <a:lumMod val="65000"/>
                    <a:lumOff val="35000"/>
                  </a:schemeClr>
                </a:solidFill>
              </a:rPr>
              <a:t>Precise </a:t>
            </a:r>
            <a:r>
              <a:rPr lang="en-US" sz="3200" dirty="0" smtClean="0">
                <a:solidFill>
                  <a:schemeClr val="tx1">
                    <a:lumMod val="65000"/>
                    <a:lumOff val="35000"/>
                  </a:schemeClr>
                </a:solidFill>
              </a:rPr>
              <a:t>race </a:t>
            </a:r>
            <a:r>
              <a:rPr lang="en-US" sz="3200" dirty="0">
                <a:solidFill>
                  <a:schemeClr val="tx1">
                    <a:lumMod val="65000"/>
                    <a:lumOff val="35000"/>
                  </a:schemeClr>
                </a:solidFill>
              </a:rPr>
              <a:t>d</a:t>
            </a:r>
            <a:r>
              <a:rPr lang="en-US" sz="3200" dirty="0" smtClean="0">
                <a:solidFill>
                  <a:schemeClr val="tx1">
                    <a:lumMod val="65000"/>
                    <a:lumOff val="35000"/>
                  </a:schemeClr>
                </a:solidFill>
              </a:rPr>
              <a:t>etector</a:t>
            </a:r>
            <a:endParaRPr lang="en-US" sz="3200" dirty="0" smtClean="0">
              <a:solidFill>
                <a:schemeClr val="tx1">
                  <a:lumMod val="65000"/>
                  <a:lumOff val="35000"/>
                </a:schemeClr>
              </a:solidFill>
            </a:endParaRPr>
          </a:p>
          <a:p>
            <a:r>
              <a:rPr lang="en-US" sz="3200" dirty="0" smtClean="0">
                <a:solidFill>
                  <a:schemeClr val="tx1">
                    <a:lumMod val="65000"/>
                    <a:lumOff val="35000"/>
                  </a:schemeClr>
                </a:solidFill>
              </a:rPr>
              <a:t>Gradual </a:t>
            </a:r>
            <a:r>
              <a:rPr lang="en-US" sz="3200" dirty="0" smtClean="0">
                <a:solidFill>
                  <a:schemeClr val="tx1">
                    <a:lumMod val="65000"/>
                    <a:lumOff val="35000"/>
                  </a:schemeClr>
                </a:solidFill>
              </a:rPr>
              <a:t>permission </a:t>
            </a:r>
            <a:r>
              <a:rPr lang="en-US" sz="3200" dirty="0">
                <a:solidFill>
                  <a:schemeClr val="tx1">
                    <a:lumMod val="65000"/>
                    <a:lumOff val="35000"/>
                  </a:schemeClr>
                </a:solidFill>
              </a:rPr>
              <a:t>r</a:t>
            </a:r>
            <a:r>
              <a:rPr lang="en-US" sz="3200" dirty="0" smtClean="0">
                <a:solidFill>
                  <a:schemeClr val="tx1">
                    <a:lumMod val="65000"/>
                    <a:lumOff val="35000"/>
                  </a:schemeClr>
                </a:solidFill>
              </a:rPr>
              <a:t>egions based data race detector</a:t>
            </a:r>
            <a:endParaRPr lang="en-US" sz="3200" dirty="0">
              <a:solidFill>
                <a:schemeClr val="tx1">
                  <a:lumMod val="65000"/>
                  <a:lumOff val="35000"/>
                </a:schemeClr>
              </a:solidFill>
            </a:endParaRPr>
          </a:p>
        </p:txBody>
      </p:sp>
      <p:sp>
        <p:nvSpPr>
          <p:cNvPr id="3" name="Slide Number Placeholder 2"/>
          <p:cNvSpPr>
            <a:spLocks noGrp="1"/>
          </p:cNvSpPr>
          <p:nvPr>
            <p:ph type="sldNum" sz="quarter" idx="12"/>
          </p:nvPr>
        </p:nvSpPr>
        <p:spPr/>
        <p:txBody>
          <a:bodyPr/>
          <a:lstStyle/>
          <a:p>
            <a:fld id="{BA9B540C-44DA-4F69-89C9-7C84606640D3}" type="slidenum">
              <a:rPr lang="en-US" smtClean="0"/>
              <a:pPr/>
              <a:t>52</a:t>
            </a:fld>
            <a:endParaRPr lang="en-US"/>
          </a:p>
        </p:txBody>
      </p:sp>
    </p:spTree>
    <p:extLst>
      <p:ext uri="{BB962C8B-B14F-4D97-AF65-F5344CB8AC3E}">
        <p14:creationId xmlns:p14="http://schemas.microsoft.com/office/powerpoint/2010/main" val="13281103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19805248"/>
              </p:ext>
            </p:extLst>
          </p:nvPr>
        </p:nvGraphicFramePr>
        <p:xfrm>
          <a:off x="457200" y="1600200"/>
          <a:ext cx="8229600" cy="3403600"/>
        </p:xfrm>
        <a:graphic>
          <a:graphicData uri="http://schemas.openxmlformats.org/drawingml/2006/table">
            <a:tbl>
              <a:tblPr firstRow="1" bandRow="1">
                <a:tableStyleId>{5C22544A-7EE6-4342-B048-85BDC9FD1C3A}</a:tableStyleId>
              </a:tblPr>
              <a:tblGrid>
                <a:gridCol w="1938759"/>
                <a:gridCol w="1088021"/>
                <a:gridCol w="1088020"/>
                <a:gridCol w="1371600"/>
                <a:gridCol w="1371600"/>
                <a:gridCol w="1371600"/>
              </a:tblGrid>
              <a:tr h="370840">
                <a:tc>
                  <a:txBody>
                    <a:bodyPr/>
                    <a:lstStyle/>
                    <a:p>
                      <a:pPr algn="ctr"/>
                      <a:r>
                        <a:rPr lang="en-US" dirty="0" smtClean="0">
                          <a:solidFill>
                            <a:schemeClr val="tx1"/>
                          </a:solidFill>
                        </a:rPr>
                        <a:t>Test Name</a:t>
                      </a:r>
                      <a:endParaRPr lang="en-US" dirty="0">
                        <a:solidFill>
                          <a:schemeClr val="tx1"/>
                        </a:solidFill>
                      </a:endParaRPr>
                    </a:p>
                  </a:txBody>
                  <a:tcPr anchor="ctr"/>
                </a:tc>
                <a:tc>
                  <a:txBody>
                    <a:bodyPr/>
                    <a:lstStyle/>
                    <a:p>
                      <a:pPr algn="ctr"/>
                      <a:r>
                        <a:rPr lang="en-US" dirty="0" err="1" smtClean="0">
                          <a:solidFill>
                            <a:schemeClr val="tx1"/>
                          </a:solidFill>
                        </a:rPr>
                        <a:t>Num</a:t>
                      </a:r>
                      <a:r>
                        <a:rPr lang="en-US" baseline="0" dirty="0" smtClean="0">
                          <a:solidFill>
                            <a:schemeClr val="tx1"/>
                          </a:solidFill>
                        </a:rPr>
                        <a:t> of Tasks</a:t>
                      </a:r>
                      <a:endParaRPr lang="en-US" dirty="0">
                        <a:solidFill>
                          <a:schemeClr val="tx1"/>
                        </a:solidFill>
                      </a:endParaRPr>
                    </a:p>
                  </a:txBody>
                  <a:tcPr anchor="ctr"/>
                </a:tc>
                <a:tc>
                  <a:txBody>
                    <a:bodyPr/>
                    <a:lstStyle/>
                    <a:p>
                      <a:pPr algn="ctr"/>
                      <a:r>
                        <a:rPr lang="en-US" dirty="0" smtClean="0">
                          <a:solidFill>
                            <a:schemeClr val="tx1"/>
                          </a:solidFill>
                        </a:rPr>
                        <a:t>Result</a:t>
                      </a:r>
                      <a:endParaRPr lang="en-US" dirty="0">
                        <a:solidFill>
                          <a:schemeClr val="tx1"/>
                        </a:solidFill>
                      </a:endParaRPr>
                    </a:p>
                  </a:txBody>
                  <a:tcPr anchor="ctr"/>
                </a:tc>
                <a:tc>
                  <a:txBody>
                    <a:bodyPr/>
                    <a:lstStyle/>
                    <a:p>
                      <a:pPr algn="ctr"/>
                      <a:r>
                        <a:rPr lang="en-US" dirty="0" smtClean="0">
                          <a:solidFill>
                            <a:schemeClr val="tx1"/>
                          </a:solidFill>
                        </a:rPr>
                        <a:t>Time</a:t>
                      </a:r>
                      <a:r>
                        <a:rPr lang="en-US" baseline="0" dirty="0" smtClean="0">
                          <a:solidFill>
                            <a:schemeClr val="tx1"/>
                          </a:solidFill>
                        </a:rPr>
                        <a:t> taken by CG</a:t>
                      </a:r>
                      <a:endParaRPr lang="en-US" dirty="0">
                        <a:solidFill>
                          <a:schemeClr val="tx1"/>
                        </a:solidFill>
                      </a:endParaRPr>
                    </a:p>
                  </a:txBody>
                  <a:tcPr anchor="ctr"/>
                </a:tc>
                <a:tc>
                  <a:txBody>
                    <a:bodyPr/>
                    <a:lstStyle/>
                    <a:p>
                      <a:pPr algn="ctr"/>
                      <a:r>
                        <a:rPr lang="en-US" dirty="0" smtClean="0">
                          <a:solidFill>
                            <a:schemeClr val="tx1"/>
                          </a:solidFill>
                        </a:rPr>
                        <a:t>Time taken by GPR</a:t>
                      </a:r>
                      <a:endParaRPr lang="en-US" dirty="0">
                        <a:solidFill>
                          <a:schemeClr val="tx1"/>
                        </a:solidFill>
                      </a:endParaRPr>
                    </a:p>
                  </a:txBody>
                  <a:tcPr anchor="ctr"/>
                </a:tc>
                <a:tc>
                  <a:txBody>
                    <a:bodyPr/>
                    <a:lstStyle/>
                    <a:p>
                      <a:pPr algn="ctr"/>
                      <a:r>
                        <a:rPr lang="en-US" dirty="0" smtClean="0">
                          <a:solidFill>
                            <a:schemeClr val="tx1"/>
                          </a:solidFill>
                        </a:rPr>
                        <a:t>Time taken by</a:t>
                      </a:r>
                      <a:r>
                        <a:rPr lang="en-US" baseline="0" dirty="0" smtClean="0">
                          <a:solidFill>
                            <a:schemeClr val="tx1"/>
                          </a:solidFill>
                        </a:rPr>
                        <a:t> PRD</a:t>
                      </a:r>
                      <a:endParaRPr lang="en-US" dirty="0">
                        <a:solidFill>
                          <a:schemeClr val="tx1"/>
                        </a:solidFill>
                      </a:endParaRPr>
                    </a:p>
                  </a:txBody>
                  <a:tcPr anchor="ctr"/>
                </a:tc>
              </a:tr>
              <a:tr h="370840">
                <a:tc>
                  <a:txBody>
                    <a:bodyPr/>
                    <a:lstStyle/>
                    <a:p>
                      <a:pPr algn="ctr"/>
                      <a:r>
                        <a:rPr lang="en-US" dirty="0" smtClean="0"/>
                        <a:t>Primitive </a:t>
                      </a:r>
                    </a:p>
                    <a:p>
                      <a:pPr algn="ctr"/>
                      <a:r>
                        <a:rPr lang="en-US" dirty="0" smtClean="0"/>
                        <a:t>Array Race</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Race</a:t>
                      </a:r>
                      <a:endParaRPr lang="en-US" dirty="0"/>
                    </a:p>
                  </a:txBody>
                  <a:tcPr anchor="ctr"/>
                </a:tc>
                <a:tc>
                  <a:txBody>
                    <a:bodyPr/>
                    <a:lstStyle/>
                    <a:p>
                      <a:pPr algn="ctr"/>
                      <a:r>
                        <a:rPr lang="en-US" dirty="0" smtClean="0"/>
                        <a:t>00:01</a:t>
                      </a:r>
                      <a:endParaRPr lang="en-US" dirty="0"/>
                    </a:p>
                  </a:txBody>
                  <a:tcPr anchor="ctr"/>
                </a:tc>
                <a:tc>
                  <a:txBody>
                    <a:bodyPr/>
                    <a:lstStyle/>
                    <a:p>
                      <a:pPr algn="ctr"/>
                      <a:r>
                        <a:rPr lang="en-US" dirty="0" smtClean="0"/>
                        <a:t>00:01</a:t>
                      </a:r>
                      <a:endParaRPr lang="en-US" dirty="0"/>
                    </a:p>
                  </a:txBody>
                  <a:tcPr anchor="ctr"/>
                </a:tc>
                <a:tc>
                  <a:txBody>
                    <a:bodyPr/>
                    <a:lstStyle/>
                    <a:p>
                      <a:pPr algn="ctr"/>
                      <a:r>
                        <a:rPr lang="en-US" dirty="0" smtClean="0"/>
                        <a:t>00:01</a:t>
                      </a:r>
                      <a:endParaRPr lang="en-US" dirty="0"/>
                    </a:p>
                  </a:txBody>
                  <a:tcPr anchor="ctr"/>
                </a:tc>
              </a:tr>
              <a:tr h="370840">
                <a:tc>
                  <a:txBody>
                    <a:bodyPr/>
                    <a:lstStyle/>
                    <a:p>
                      <a:pPr algn="ctr"/>
                      <a:r>
                        <a:rPr lang="en-US" dirty="0" smtClean="0"/>
                        <a:t>Vector Add</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No</a:t>
                      </a:r>
                      <a:r>
                        <a:rPr lang="en-US" baseline="0" dirty="0" smtClean="0"/>
                        <a:t> Race</a:t>
                      </a:r>
                      <a:endParaRPr lang="en-US" dirty="0"/>
                    </a:p>
                  </a:txBody>
                  <a:tcPr anchor="ctr"/>
                </a:tc>
                <a:tc>
                  <a:txBody>
                    <a:bodyPr/>
                    <a:lstStyle/>
                    <a:p>
                      <a:pPr algn="ctr"/>
                      <a:r>
                        <a:rPr lang="en-US" dirty="0" smtClean="0"/>
                        <a:t>00:01</a:t>
                      </a:r>
                      <a:endParaRPr lang="en-US" dirty="0"/>
                    </a:p>
                  </a:txBody>
                  <a:tcPr anchor="ctr"/>
                </a:tc>
                <a:tc>
                  <a:txBody>
                    <a:bodyPr/>
                    <a:lstStyle/>
                    <a:p>
                      <a:pPr algn="ctr"/>
                      <a:r>
                        <a:rPr lang="en-US" dirty="0" smtClean="0"/>
                        <a:t>00:01</a:t>
                      </a:r>
                      <a:endParaRPr lang="en-US" dirty="0"/>
                    </a:p>
                  </a:txBody>
                  <a:tcPr anchor="ctr"/>
                </a:tc>
                <a:tc>
                  <a:txBody>
                    <a:bodyPr/>
                    <a:lstStyle/>
                    <a:p>
                      <a:pPr algn="ctr"/>
                      <a:r>
                        <a:rPr lang="en-US" dirty="0" smtClean="0"/>
                        <a:t>00:19</a:t>
                      </a:r>
                      <a:endParaRPr lang="en-US" dirty="0"/>
                    </a:p>
                  </a:txBody>
                  <a:tcPr anchor="ctr"/>
                </a:tc>
              </a:tr>
              <a:tr h="370840">
                <a:tc>
                  <a:txBody>
                    <a:bodyPr/>
                    <a:lstStyle/>
                    <a:p>
                      <a:pPr algn="ctr"/>
                      <a:r>
                        <a:rPr lang="en-US" dirty="0" smtClean="0"/>
                        <a:t>Substring</a:t>
                      </a:r>
                      <a:r>
                        <a:rPr lang="en-US" baseline="0" dirty="0" smtClean="0"/>
                        <a:t> search</a:t>
                      </a:r>
                      <a:endParaRPr lang="en-US" dirty="0"/>
                    </a:p>
                  </a:txBody>
                  <a:tcPr anchor="ctr"/>
                </a:tc>
                <a:tc>
                  <a:txBody>
                    <a:bodyPr/>
                    <a:lstStyle/>
                    <a:p>
                      <a:pPr algn="ctr"/>
                      <a:r>
                        <a:rPr lang="en-US" dirty="0" smtClean="0"/>
                        <a:t>60</a:t>
                      </a:r>
                      <a:endParaRPr lang="en-US" dirty="0"/>
                    </a:p>
                  </a:txBody>
                  <a:tcPr anchor="ctr"/>
                </a:tc>
                <a:tc>
                  <a:txBody>
                    <a:bodyPr/>
                    <a:lstStyle/>
                    <a:p>
                      <a:pPr algn="ctr"/>
                      <a:r>
                        <a:rPr lang="en-US" dirty="0" smtClean="0"/>
                        <a:t>Race</a:t>
                      </a:r>
                      <a:endParaRPr lang="en-US" dirty="0"/>
                    </a:p>
                  </a:txBody>
                  <a:tcPr anchor="ctr"/>
                </a:tc>
                <a:tc>
                  <a:txBody>
                    <a:bodyPr/>
                    <a:lstStyle/>
                    <a:p>
                      <a:pPr algn="ctr"/>
                      <a:r>
                        <a:rPr lang="en-US" dirty="0" smtClean="0"/>
                        <a:t>00:03</a:t>
                      </a:r>
                      <a:endParaRPr lang="en-US" dirty="0"/>
                    </a:p>
                  </a:txBody>
                  <a:tcPr anchor="ctr"/>
                </a:tc>
                <a:tc>
                  <a:txBody>
                    <a:bodyPr/>
                    <a:lstStyle/>
                    <a:p>
                      <a:pPr algn="ctr"/>
                      <a:r>
                        <a:rPr lang="en-US" dirty="0" smtClean="0"/>
                        <a:t>00:01</a:t>
                      </a:r>
                      <a:endParaRPr lang="en-US" dirty="0"/>
                    </a:p>
                  </a:txBody>
                  <a:tcPr anchor="ctr"/>
                </a:tc>
                <a:tc>
                  <a:txBody>
                    <a:bodyPr/>
                    <a:lstStyle/>
                    <a:p>
                      <a:pPr algn="ctr"/>
                      <a:r>
                        <a:rPr lang="en-US" dirty="0" smtClean="0"/>
                        <a:t>N/A</a:t>
                      </a:r>
                      <a:endParaRPr lang="en-US" dirty="0"/>
                    </a:p>
                  </a:txBody>
                  <a:tcPr anchor="ctr"/>
                </a:tc>
              </a:tr>
              <a:tr h="370840">
                <a:tc>
                  <a:txBody>
                    <a:bodyPr/>
                    <a:lstStyle/>
                    <a:p>
                      <a:pPr algn="ctr"/>
                      <a:r>
                        <a:rPr lang="en-US" dirty="0" smtClean="0"/>
                        <a:t>Integer Counter</a:t>
                      </a:r>
                      <a:endParaRPr lang="en-US" dirty="0"/>
                    </a:p>
                  </a:txBody>
                  <a:tcPr anchor="ctr"/>
                </a:tc>
                <a:tc>
                  <a:txBody>
                    <a:bodyPr/>
                    <a:lstStyle/>
                    <a:p>
                      <a:pPr algn="ctr"/>
                      <a:r>
                        <a:rPr lang="en-US" dirty="0" smtClean="0"/>
                        <a:t>10</a:t>
                      </a:r>
                      <a:endParaRPr lang="en-US" dirty="0"/>
                    </a:p>
                  </a:txBody>
                  <a:tcPr anchor="ctr"/>
                </a:tc>
                <a:tc>
                  <a:txBody>
                    <a:bodyPr/>
                    <a:lstStyle/>
                    <a:p>
                      <a:pPr algn="ctr"/>
                      <a:r>
                        <a:rPr lang="en-US" dirty="0" smtClean="0"/>
                        <a:t>Race</a:t>
                      </a:r>
                      <a:endParaRPr lang="en-US" dirty="0"/>
                    </a:p>
                  </a:txBody>
                  <a:tcPr anchor="ctr"/>
                </a:tc>
                <a:tc>
                  <a:txBody>
                    <a:bodyPr/>
                    <a:lstStyle/>
                    <a:p>
                      <a:pPr algn="ctr"/>
                      <a:r>
                        <a:rPr lang="en-US" dirty="0" smtClean="0"/>
                        <a:t>00:01</a:t>
                      </a:r>
                      <a:endParaRPr lang="en-US" dirty="0"/>
                    </a:p>
                  </a:txBody>
                  <a:tcPr anchor="ctr"/>
                </a:tc>
                <a:tc>
                  <a:txBody>
                    <a:bodyPr/>
                    <a:lstStyle/>
                    <a:p>
                      <a:pPr algn="ctr"/>
                      <a:r>
                        <a:rPr lang="en-US" dirty="0" smtClean="0"/>
                        <a:t>05:53</a:t>
                      </a:r>
                      <a:endParaRPr lang="en-US" dirty="0"/>
                    </a:p>
                  </a:txBody>
                  <a:tcPr anchor="ctr"/>
                </a:tc>
                <a:tc>
                  <a:txBody>
                    <a:bodyPr/>
                    <a:lstStyle/>
                    <a:p>
                      <a:pPr algn="ctr"/>
                      <a:r>
                        <a:rPr lang="en-US" dirty="0" smtClean="0"/>
                        <a:t>N/A</a:t>
                      </a:r>
                      <a:endParaRPr lang="en-US" dirty="0"/>
                    </a:p>
                  </a:txBody>
                  <a:tcPr anchor="ctr"/>
                </a:tc>
              </a:tr>
              <a:tr h="370840">
                <a:tc>
                  <a:txBody>
                    <a:bodyPr/>
                    <a:lstStyle/>
                    <a:p>
                      <a:pPr algn="ctr"/>
                      <a:r>
                        <a:rPr lang="en-US" dirty="0" smtClean="0"/>
                        <a:t>Prime </a:t>
                      </a:r>
                      <a:r>
                        <a:rPr lang="en-US" dirty="0" err="1" smtClean="0"/>
                        <a:t>Num</a:t>
                      </a:r>
                      <a:r>
                        <a:rPr lang="en-US" dirty="0" smtClean="0"/>
                        <a:t> Counter</a:t>
                      </a:r>
                      <a:endParaRPr lang="en-US" dirty="0"/>
                    </a:p>
                  </a:txBody>
                  <a:tcPr anchor="ctr"/>
                </a:tc>
                <a:tc>
                  <a:txBody>
                    <a:bodyPr/>
                    <a:lstStyle/>
                    <a:p>
                      <a:pPr algn="ctr"/>
                      <a:r>
                        <a:rPr lang="en-US" dirty="0" smtClean="0"/>
                        <a:t>25</a:t>
                      </a:r>
                      <a:endParaRPr lang="en-US" dirty="0"/>
                    </a:p>
                  </a:txBody>
                  <a:tcPr anchor="ctr"/>
                </a:tc>
                <a:tc>
                  <a:txBody>
                    <a:bodyPr/>
                    <a:lstStyle/>
                    <a:p>
                      <a:pPr algn="ctr"/>
                      <a:r>
                        <a:rPr lang="en-US" dirty="0" smtClean="0"/>
                        <a:t>No Race</a:t>
                      </a:r>
                      <a:endParaRPr lang="en-US" dirty="0"/>
                    </a:p>
                  </a:txBody>
                  <a:tcPr anchor="ctr"/>
                </a:tc>
                <a:tc>
                  <a:txBody>
                    <a:bodyPr/>
                    <a:lstStyle/>
                    <a:p>
                      <a:pPr algn="ctr"/>
                      <a:r>
                        <a:rPr lang="en-US" dirty="0" smtClean="0"/>
                        <a:t>00:03</a:t>
                      </a:r>
                      <a:endParaRPr lang="en-US" dirty="0"/>
                    </a:p>
                  </a:txBody>
                  <a:tcPr anchor="ctr"/>
                </a:tc>
                <a:tc>
                  <a:txBody>
                    <a:bodyPr/>
                    <a:lstStyle/>
                    <a:p>
                      <a:pPr algn="ctr"/>
                      <a:r>
                        <a:rPr lang="en-US" dirty="0" smtClean="0"/>
                        <a:t>17:37</a:t>
                      </a:r>
                      <a:endParaRPr lang="en-US" dirty="0"/>
                    </a:p>
                  </a:txBody>
                  <a:tcPr anchor="ctr"/>
                </a:tc>
                <a:tc>
                  <a:txBody>
                    <a:bodyPr/>
                    <a:lstStyle/>
                    <a:p>
                      <a:pPr algn="ctr"/>
                      <a:r>
                        <a:rPr lang="en-US" dirty="0" smtClean="0"/>
                        <a:t>N/A</a:t>
                      </a:r>
                      <a:endParaRPr lang="en-US" dirty="0"/>
                    </a:p>
                  </a:txBody>
                  <a:tcPr anchor="ctr"/>
                </a:tc>
              </a:tr>
              <a:tr h="370840">
                <a:tc>
                  <a:txBody>
                    <a:bodyPr/>
                    <a:lstStyle/>
                    <a:p>
                      <a:pPr algn="ctr"/>
                      <a:r>
                        <a:rPr lang="en-US" dirty="0" smtClean="0"/>
                        <a:t>Binary Trees</a:t>
                      </a:r>
                      <a:endParaRPr lang="en-US" dirty="0"/>
                    </a:p>
                  </a:txBody>
                  <a:tcPr anchor="ctr"/>
                </a:tc>
                <a:tc>
                  <a:txBody>
                    <a:bodyPr/>
                    <a:lstStyle/>
                    <a:p>
                      <a:pPr algn="ctr"/>
                      <a:r>
                        <a:rPr lang="en-US" dirty="0" smtClean="0"/>
                        <a:t>625</a:t>
                      </a:r>
                      <a:endParaRPr lang="en-US" dirty="0"/>
                    </a:p>
                  </a:txBody>
                  <a:tcPr anchor="ctr"/>
                </a:tc>
                <a:tc>
                  <a:txBody>
                    <a:bodyPr/>
                    <a:lstStyle/>
                    <a:p>
                      <a:pPr algn="ctr"/>
                      <a:r>
                        <a:rPr lang="en-US" dirty="0" smtClean="0"/>
                        <a:t>No Race</a:t>
                      </a:r>
                      <a:endParaRPr lang="en-US" dirty="0"/>
                    </a:p>
                  </a:txBody>
                  <a:tcPr anchor="ctr"/>
                </a:tc>
                <a:tc>
                  <a:txBody>
                    <a:bodyPr/>
                    <a:lstStyle/>
                    <a:p>
                      <a:pPr algn="ctr"/>
                      <a:r>
                        <a:rPr lang="en-US" dirty="0" smtClean="0"/>
                        <a:t>00:25</a:t>
                      </a:r>
                      <a:endParaRPr lang="en-US" dirty="0"/>
                    </a:p>
                  </a:txBody>
                  <a:tcPr anchor="ctr"/>
                </a:tc>
                <a:tc>
                  <a:txBody>
                    <a:bodyPr/>
                    <a:lstStyle/>
                    <a:p>
                      <a:pPr algn="ctr"/>
                      <a:r>
                        <a:rPr lang="en-US" dirty="0" smtClean="0"/>
                        <a:t>00:03</a:t>
                      </a:r>
                      <a:endParaRPr lang="en-US" dirty="0"/>
                    </a:p>
                  </a:txBody>
                  <a:tcPr anchor="ctr"/>
                </a:tc>
                <a:tc>
                  <a:txBody>
                    <a:bodyPr/>
                    <a:lstStyle/>
                    <a:p>
                      <a:pPr algn="ctr"/>
                      <a:r>
                        <a:rPr lang="en-US" dirty="0" smtClean="0"/>
                        <a:t>N/A</a:t>
                      </a:r>
                      <a:endParaRPr lang="en-US" dirty="0"/>
                    </a:p>
                  </a:txBody>
                  <a:tcPr anchor="ctr"/>
                </a:tc>
              </a:tr>
            </a:tbl>
          </a:graphicData>
        </a:graphic>
      </p:graphicFrame>
      <p:sp>
        <p:nvSpPr>
          <p:cNvPr id="4" name="Slide Number Placeholder 3"/>
          <p:cNvSpPr>
            <a:spLocks noGrp="1"/>
          </p:cNvSpPr>
          <p:nvPr>
            <p:ph type="sldNum" sz="quarter" idx="12"/>
          </p:nvPr>
        </p:nvSpPr>
        <p:spPr/>
        <p:txBody>
          <a:bodyPr/>
          <a:lstStyle/>
          <a:p>
            <a:fld id="{BA9B540C-44DA-4F69-89C9-7C84606640D3}" type="slidenum">
              <a:rPr lang="en-US" smtClean="0"/>
              <a:pPr/>
              <a:t>53</a:t>
            </a:fld>
            <a:endParaRPr lang="en-US"/>
          </a:p>
        </p:txBody>
      </p:sp>
    </p:spTree>
    <p:extLst>
      <p:ext uri="{BB962C8B-B14F-4D97-AF65-F5344CB8AC3E}">
        <p14:creationId xmlns:p14="http://schemas.microsoft.com/office/powerpoint/2010/main" val="14790725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chor="ctr"/>
          <a:lstStyle/>
          <a:p>
            <a:r>
              <a:rPr lang="en-US" dirty="0" smtClean="0">
                <a:solidFill>
                  <a:schemeClr val="tx1">
                    <a:lumMod val="65000"/>
                    <a:lumOff val="35000"/>
                  </a:schemeClr>
                </a:solidFill>
              </a:rPr>
              <a:t>A computation graph is a suitable representation of the execution of the program</a:t>
            </a:r>
          </a:p>
          <a:p>
            <a:r>
              <a:rPr lang="en-US" dirty="0" smtClean="0">
                <a:solidFill>
                  <a:schemeClr val="tx1">
                    <a:lumMod val="65000"/>
                    <a:lumOff val="35000"/>
                  </a:schemeClr>
                </a:solidFill>
              </a:rPr>
              <a:t>It can be very helpful in developing data race detection algorithms for any task parallel language</a:t>
            </a:r>
          </a:p>
          <a:p>
            <a:r>
              <a:rPr lang="en-US" dirty="0" smtClean="0">
                <a:solidFill>
                  <a:schemeClr val="tx1">
                    <a:lumMod val="65000"/>
                    <a:lumOff val="35000"/>
                  </a:schemeClr>
                </a:solidFill>
              </a:rPr>
              <a:t>Data race detection using computation graphs for structured parallel programs is sound and complete</a:t>
            </a:r>
          </a:p>
          <a:p>
            <a:r>
              <a:rPr lang="en-US" dirty="0">
                <a:solidFill>
                  <a:schemeClr val="tx1">
                    <a:lumMod val="65000"/>
                    <a:lumOff val="35000"/>
                  </a:schemeClr>
                </a:solidFill>
              </a:rPr>
              <a:t>Data race detection using </a:t>
            </a:r>
            <a:r>
              <a:rPr lang="en-US" dirty="0" smtClean="0">
                <a:solidFill>
                  <a:schemeClr val="tx1">
                    <a:lumMod val="65000"/>
                    <a:lumOff val="35000"/>
                  </a:schemeClr>
                </a:solidFill>
              </a:rPr>
              <a:t>computation graphs is </a:t>
            </a:r>
            <a:r>
              <a:rPr lang="en-US" dirty="0" smtClean="0">
                <a:solidFill>
                  <a:schemeClr val="tx1">
                    <a:lumMod val="65000"/>
                    <a:lumOff val="35000"/>
                  </a:schemeClr>
                </a:solidFill>
              </a:rPr>
              <a:t>very efficient compared to model checking</a:t>
            </a:r>
            <a:endParaRPr lang="en-US" dirty="0">
              <a:solidFill>
                <a:schemeClr val="tx1">
                  <a:lumMod val="65000"/>
                  <a:lumOff val="35000"/>
                </a:schemeClr>
              </a:solidFill>
            </a:endParaRPr>
          </a:p>
        </p:txBody>
      </p:sp>
      <p:sp>
        <p:nvSpPr>
          <p:cNvPr id="4" name="Slide Number Placeholder 3"/>
          <p:cNvSpPr>
            <a:spLocks noGrp="1"/>
          </p:cNvSpPr>
          <p:nvPr>
            <p:ph type="sldNum" sz="quarter" idx="12"/>
          </p:nvPr>
        </p:nvSpPr>
        <p:spPr/>
        <p:txBody>
          <a:bodyPr/>
          <a:lstStyle/>
          <a:p>
            <a:fld id="{BA9B540C-44DA-4F69-89C9-7C84606640D3}" type="slidenum">
              <a:rPr lang="en-US" smtClean="0"/>
              <a:pPr/>
              <a:t>54</a:t>
            </a:fld>
            <a:endParaRPr lang="en-US"/>
          </a:p>
        </p:txBody>
      </p:sp>
    </p:spTree>
    <p:extLst>
      <p:ext uri="{BB962C8B-B14F-4D97-AF65-F5344CB8AC3E}">
        <p14:creationId xmlns:p14="http://schemas.microsoft.com/office/powerpoint/2010/main" val="11323144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chor="ctr">
            <a:normAutofit/>
          </a:bodyPr>
          <a:lstStyle/>
          <a:p>
            <a:r>
              <a:rPr lang="en-US" sz="3200" smtClean="0">
                <a:solidFill>
                  <a:schemeClr val="tx1">
                    <a:lumMod val="65000"/>
                    <a:lumOff val="35000"/>
                  </a:schemeClr>
                </a:solidFill>
              </a:rPr>
              <a:t>Use symbolic </a:t>
            </a:r>
            <a:r>
              <a:rPr lang="en-US" sz="3200" dirty="0">
                <a:solidFill>
                  <a:schemeClr val="tx1">
                    <a:lumMod val="65000"/>
                    <a:lumOff val="35000"/>
                  </a:schemeClr>
                </a:solidFill>
              </a:rPr>
              <a:t>e</a:t>
            </a:r>
            <a:r>
              <a:rPr lang="en-US" sz="3200" smtClean="0">
                <a:solidFill>
                  <a:schemeClr val="tx1">
                    <a:lumMod val="65000"/>
                    <a:lumOff val="35000"/>
                  </a:schemeClr>
                </a:solidFill>
              </a:rPr>
              <a:t>xecution</a:t>
            </a:r>
            <a:endParaRPr lang="en-US" sz="3200" dirty="0" smtClean="0">
              <a:solidFill>
                <a:schemeClr val="tx1">
                  <a:lumMod val="65000"/>
                  <a:lumOff val="35000"/>
                </a:schemeClr>
              </a:solidFill>
            </a:endParaRPr>
          </a:p>
          <a:p>
            <a:r>
              <a:rPr lang="en-US" sz="3200" dirty="0" smtClean="0">
                <a:solidFill>
                  <a:schemeClr val="tx1">
                    <a:lumMod val="65000"/>
                    <a:lumOff val="35000"/>
                  </a:schemeClr>
                </a:solidFill>
              </a:rPr>
              <a:t>Use static </a:t>
            </a:r>
            <a:r>
              <a:rPr lang="en-US" sz="3200" dirty="0">
                <a:solidFill>
                  <a:schemeClr val="tx1">
                    <a:lumMod val="65000"/>
                    <a:lumOff val="35000"/>
                  </a:schemeClr>
                </a:solidFill>
              </a:rPr>
              <a:t>a</a:t>
            </a:r>
            <a:r>
              <a:rPr lang="en-US" sz="3200" dirty="0" smtClean="0">
                <a:solidFill>
                  <a:schemeClr val="tx1">
                    <a:lumMod val="65000"/>
                    <a:lumOff val="35000"/>
                  </a:schemeClr>
                </a:solidFill>
              </a:rPr>
              <a:t>nalysis</a:t>
            </a:r>
            <a:endParaRPr lang="en-US" sz="3200" dirty="0">
              <a:solidFill>
                <a:schemeClr val="tx1">
                  <a:lumMod val="65000"/>
                  <a:lumOff val="35000"/>
                </a:schemeClr>
              </a:solidFill>
            </a:endParaRPr>
          </a:p>
        </p:txBody>
      </p:sp>
      <p:sp>
        <p:nvSpPr>
          <p:cNvPr id="4" name="Slide Number Placeholder 3"/>
          <p:cNvSpPr>
            <a:spLocks noGrp="1"/>
          </p:cNvSpPr>
          <p:nvPr>
            <p:ph type="sldNum" sz="quarter" idx="12"/>
          </p:nvPr>
        </p:nvSpPr>
        <p:spPr/>
        <p:txBody>
          <a:bodyPr/>
          <a:lstStyle/>
          <a:p>
            <a:fld id="{BA9B540C-44DA-4F69-89C9-7C84606640D3}" type="slidenum">
              <a:rPr lang="en-US" smtClean="0"/>
              <a:pPr/>
              <a:t>55</a:t>
            </a:fld>
            <a:endParaRPr lang="en-US"/>
          </a:p>
        </p:txBody>
      </p:sp>
    </p:spTree>
    <p:extLst>
      <p:ext uri="{BB962C8B-B14F-4D97-AF65-F5344CB8AC3E}">
        <p14:creationId xmlns:p14="http://schemas.microsoft.com/office/powerpoint/2010/main" val="40871063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56</a:t>
            </a:fld>
            <a:endParaRPr lang="en-US"/>
          </a:p>
        </p:txBody>
      </p:sp>
      <p:pic>
        <p:nvPicPr>
          <p:cNvPr id="5" name="Content Placeholder 4"/>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133600" y="2149475"/>
            <a:ext cx="4876800" cy="3657600"/>
          </a:xfrm>
        </p:spPr>
      </p:pic>
    </p:spTree>
    <p:extLst>
      <p:ext uri="{BB962C8B-B14F-4D97-AF65-F5344CB8AC3E}">
        <p14:creationId xmlns:p14="http://schemas.microsoft.com/office/powerpoint/2010/main" val="37869527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Races</a:t>
            </a:r>
            <a:endParaRPr lang="en-US" dirty="0"/>
          </a:p>
        </p:txBody>
      </p:sp>
      <p:sp>
        <p:nvSpPr>
          <p:cNvPr id="3" name="Content Placeholder 2"/>
          <p:cNvSpPr>
            <a:spLocks noGrp="1"/>
          </p:cNvSpPr>
          <p:nvPr>
            <p:ph idx="1"/>
          </p:nvPr>
        </p:nvSpPr>
        <p:spPr/>
        <p:txBody>
          <a:bodyPr/>
          <a:lstStyle/>
          <a:p>
            <a:pPr marL="0" indent="0" algn="ctr">
              <a:buNone/>
            </a:pPr>
            <a:r>
              <a:rPr lang="en-US" dirty="0" smtClean="0">
                <a:solidFill>
                  <a:schemeClr val="tx1">
                    <a:lumMod val="65000"/>
                    <a:lumOff val="35000"/>
                  </a:schemeClr>
                </a:solidFill>
              </a:rPr>
              <a:t>Thread schedule 2</a:t>
            </a:r>
            <a:endParaRPr lang="en-US" dirty="0">
              <a:solidFill>
                <a:schemeClr val="tx1">
                  <a:lumMod val="65000"/>
                  <a:lumOff val="35000"/>
                </a:schemeClr>
              </a:solidFill>
            </a:endParaRPr>
          </a:p>
        </p:txBody>
      </p:sp>
      <p:sp>
        <p:nvSpPr>
          <p:cNvPr id="4" name="Slide Number Placeholder 3"/>
          <p:cNvSpPr>
            <a:spLocks noGrp="1"/>
          </p:cNvSpPr>
          <p:nvPr>
            <p:ph type="sldNum" sz="quarter" idx="12"/>
          </p:nvPr>
        </p:nvSpPr>
        <p:spPr/>
        <p:txBody>
          <a:bodyPr/>
          <a:lstStyle/>
          <a:p>
            <a:fld id="{BA9B540C-44DA-4F69-89C9-7C84606640D3}" type="slidenum">
              <a:rPr lang="en-US" smtClean="0"/>
              <a:pPr/>
              <a:t>6</a:t>
            </a:fld>
            <a:endParaRPr lang="en-US"/>
          </a:p>
        </p:txBody>
      </p:sp>
      <p:sp>
        <p:nvSpPr>
          <p:cNvPr id="5" name="Rounded Rectangle 4"/>
          <p:cNvSpPr/>
          <p:nvPr/>
        </p:nvSpPr>
        <p:spPr>
          <a:xfrm>
            <a:off x="1122744" y="2442258"/>
            <a:ext cx="2592729" cy="30672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dirty="0">
                <a:solidFill>
                  <a:schemeClr val="tx1"/>
                </a:solidFill>
              </a:rPr>
              <a:t>m</a:t>
            </a:r>
            <a:r>
              <a:rPr lang="en-US" sz="2400" dirty="0" smtClean="0">
                <a:solidFill>
                  <a:schemeClr val="tx1"/>
                </a:solidFill>
              </a:rPr>
              <a:t> </a:t>
            </a:r>
            <a:r>
              <a:rPr lang="en-US" sz="2400" dirty="0">
                <a:solidFill>
                  <a:schemeClr val="tx1"/>
                </a:solidFill>
              </a:rPr>
              <a:t>= x</a:t>
            </a:r>
            <a:br>
              <a:rPr lang="en-US" sz="2400" dirty="0">
                <a:solidFill>
                  <a:schemeClr val="tx1"/>
                </a:solidFill>
              </a:rPr>
            </a:br>
            <a:r>
              <a:rPr lang="en-US" sz="2400" dirty="0">
                <a:solidFill>
                  <a:schemeClr val="tx1"/>
                </a:solidFill>
              </a:rPr>
              <a:t/>
            </a:r>
            <a:br>
              <a:rPr lang="en-US" sz="2400" dirty="0">
                <a:solidFill>
                  <a:schemeClr val="tx1"/>
                </a:solidFill>
              </a:rPr>
            </a:br>
            <a:r>
              <a:rPr lang="en-US" sz="2400" dirty="0">
                <a:solidFill>
                  <a:schemeClr val="tx1"/>
                </a:solidFill>
              </a:rPr>
              <a:t/>
            </a:r>
            <a:br>
              <a:rPr lang="en-US" sz="2400" dirty="0">
                <a:solidFill>
                  <a:schemeClr val="tx1"/>
                </a:solidFill>
              </a:rPr>
            </a:br>
            <a:r>
              <a:rPr lang="en-US" sz="2400" dirty="0">
                <a:solidFill>
                  <a:schemeClr val="tx1"/>
                </a:solidFill>
              </a:rPr>
              <a:t>x = </a:t>
            </a:r>
            <a:r>
              <a:rPr lang="en-US" sz="2400" dirty="0" smtClean="0">
                <a:solidFill>
                  <a:schemeClr val="tx1"/>
                </a:solidFill>
              </a:rPr>
              <a:t>m </a:t>
            </a:r>
            <a:r>
              <a:rPr lang="en-US" sz="2400" dirty="0">
                <a:solidFill>
                  <a:schemeClr val="tx1"/>
                </a:solidFill>
              </a:rPr>
              <a:t>+ 1</a:t>
            </a:r>
            <a:br>
              <a:rPr lang="en-US" sz="2400" dirty="0">
                <a:solidFill>
                  <a:schemeClr val="tx1"/>
                </a:solidFill>
              </a:rPr>
            </a:br>
            <a:r>
              <a:rPr lang="en-US" sz="2400" dirty="0">
                <a:solidFill>
                  <a:schemeClr val="tx1"/>
                </a:solidFill>
              </a:rPr>
              <a:t>(x is 1)</a:t>
            </a:r>
          </a:p>
        </p:txBody>
      </p:sp>
      <p:sp>
        <p:nvSpPr>
          <p:cNvPr id="6" name="Rounded Rectangle 5"/>
          <p:cNvSpPr/>
          <p:nvPr/>
        </p:nvSpPr>
        <p:spPr>
          <a:xfrm>
            <a:off x="5043668" y="2442257"/>
            <a:ext cx="2592729" cy="30672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dirty="0">
                <a:solidFill>
                  <a:schemeClr val="tx1"/>
                </a:solidFill>
              </a:rPr>
              <a:t>n</a:t>
            </a:r>
            <a:r>
              <a:rPr lang="en-US" sz="2400" dirty="0" smtClean="0">
                <a:solidFill>
                  <a:schemeClr val="tx1"/>
                </a:solidFill>
              </a:rPr>
              <a:t> </a:t>
            </a:r>
            <a:r>
              <a:rPr lang="en-US" sz="2400" dirty="0">
                <a:solidFill>
                  <a:schemeClr val="tx1"/>
                </a:solidFill>
              </a:rPr>
              <a:t>= x</a:t>
            </a:r>
            <a:br>
              <a:rPr lang="en-US" sz="2400" dirty="0">
                <a:solidFill>
                  <a:schemeClr val="tx1"/>
                </a:solidFill>
              </a:rPr>
            </a:br>
            <a:r>
              <a:rPr lang="en-US" sz="2400" dirty="0">
                <a:solidFill>
                  <a:schemeClr val="tx1"/>
                </a:solidFill>
              </a:rPr>
              <a:t>x = </a:t>
            </a:r>
            <a:r>
              <a:rPr lang="en-US" sz="2400" dirty="0" smtClean="0">
                <a:solidFill>
                  <a:schemeClr val="tx1"/>
                </a:solidFill>
              </a:rPr>
              <a:t>n </a:t>
            </a:r>
            <a:r>
              <a:rPr lang="en-US" sz="2400" dirty="0">
                <a:solidFill>
                  <a:schemeClr val="tx1"/>
                </a:solidFill>
              </a:rPr>
              <a:t>+ 2</a:t>
            </a:r>
            <a:br>
              <a:rPr lang="en-US" sz="2400" dirty="0">
                <a:solidFill>
                  <a:schemeClr val="tx1"/>
                </a:solidFill>
              </a:rPr>
            </a:br>
            <a:r>
              <a:rPr lang="en-US" sz="2400" dirty="0">
                <a:solidFill>
                  <a:schemeClr val="tx1"/>
                </a:solidFill>
              </a:rPr>
              <a:t>(x is 2)</a:t>
            </a:r>
          </a:p>
        </p:txBody>
      </p:sp>
      <p:cxnSp>
        <p:nvCxnSpPr>
          <p:cNvPr id="9" name="Straight Arrow Connector 8"/>
          <p:cNvCxnSpPr/>
          <p:nvPr/>
        </p:nvCxnSpPr>
        <p:spPr>
          <a:xfrm>
            <a:off x="2871244" y="3220785"/>
            <a:ext cx="3016653" cy="4282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flipH="1">
            <a:off x="3054270" y="4041075"/>
            <a:ext cx="2650602" cy="3472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3345084" y="5764192"/>
            <a:ext cx="2152891" cy="369332"/>
          </a:xfrm>
          <a:prstGeom prst="rect">
            <a:avLst/>
          </a:prstGeom>
          <a:noFill/>
        </p:spPr>
        <p:txBody>
          <a:bodyPr wrap="square" rtlCol="0">
            <a:spAutoFit/>
          </a:bodyPr>
          <a:lstStyle/>
          <a:p>
            <a:r>
              <a:rPr lang="en-US" dirty="0" smtClean="0"/>
              <a:t>Final Value of x = 1</a:t>
            </a:r>
            <a:endParaRPr lang="en-US" dirty="0"/>
          </a:p>
        </p:txBody>
      </p:sp>
    </p:spTree>
    <p:extLst>
      <p:ext uri="{BB962C8B-B14F-4D97-AF65-F5344CB8AC3E}">
        <p14:creationId xmlns:p14="http://schemas.microsoft.com/office/powerpoint/2010/main" val="524687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Races</a:t>
            </a:r>
            <a:endParaRPr lang="en-US" dirty="0"/>
          </a:p>
        </p:txBody>
      </p:sp>
      <p:sp>
        <p:nvSpPr>
          <p:cNvPr id="3" name="Content Placeholder 2"/>
          <p:cNvSpPr>
            <a:spLocks noGrp="1"/>
          </p:cNvSpPr>
          <p:nvPr>
            <p:ph idx="1"/>
          </p:nvPr>
        </p:nvSpPr>
        <p:spPr/>
        <p:txBody>
          <a:bodyPr/>
          <a:lstStyle/>
          <a:p>
            <a:pPr marL="0" indent="0" algn="ctr">
              <a:buNone/>
            </a:pPr>
            <a:r>
              <a:rPr lang="en-US" dirty="0" smtClean="0">
                <a:solidFill>
                  <a:schemeClr val="tx1">
                    <a:lumMod val="65000"/>
                    <a:lumOff val="35000"/>
                  </a:schemeClr>
                </a:solidFill>
              </a:rPr>
              <a:t>Thread schedule 3</a:t>
            </a:r>
            <a:endParaRPr lang="en-US" dirty="0">
              <a:solidFill>
                <a:schemeClr val="tx1">
                  <a:lumMod val="65000"/>
                  <a:lumOff val="35000"/>
                </a:schemeClr>
              </a:solidFill>
            </a:endParaRPr>
          </a:p>
        </p:txBody>
      </p:sp>
      <p:sp>
        <p:nvSpPr>
          <p:cNvPr id="4" name="Slide Number Placeholder 3"/>
          <p:cNvSpPr>
            <a:spLocks noGrp="1"/>
          </p:cNvSpPr>
          <p:nvPr>
            <p:ph type="sldNum" sz="quarter" idx="12"/>
          </p:nvPr>
        </p:nvSpPr>
        <p:spPr/>
        <p:txBody>
          <a:bodyPr/>
          <a:lstStyle/>
          <a:p>
            <a:fld id="{BA9B540C-44DA-4F69-89C9-7C84606640D3}" type="slidenum">
              <a:rPr lang="en-US" smtClean="0"/>
              <a:pPr/>
              <a:t>7</a:t>
            </a:fld>
            <a:endParaRPr lang="en-US"/>
          </a:p>
        </p:txBody>
      </p:sp>
      <p:sp>
        <p:nvSpPr>
          <p:cNvPr id="5" name="Rounded Rectangle 4"/>
          <p:cNvSpPr/>
          <p:nvPr/>
        </p:nvSpPr>
        <p:spPr>
          <a:xfrm>
            <a:off x="1122744" y="2442258"/>
            <a:ext cx="2592729" cy="30672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dirty="0">
                <a:solidFill>
                  <a:schemeClr val="tx1"/>
                </a:solidFill>
              </a:rPr>
              <a:t>m</a:t>
            </a:r>
            <a:r>
              <a:rPr lang="en-US" sz="2400" dirty="0" smtClean="0">
                <a:solidFill>
                  <a:schemeClr val="tx1"/>
                </a:solidFill>
              </a:rPr>
              <a:t> </a:t>
            </a:r>
            <a:r>
              <a:rPr lang="en-US" sz="2400" dirty="0">
                <a:solidFill>
                  <a:schemeClr val="tx1"/>
                </a:solidFill>
              </a:rPr>
              <a:t>= </a:t>
            </a:r>
            <a:r>
              <a:rPr lang="en-US" sz="2400" dirty="0" smtClean="0">
                <a:solidFill>
                  <a:schemeClr val="tx1"/>
                </a:solidFill>
              </a:rPr>
              <a:t>x</a:t>
            </a:r>
            <a:r>
              <a:rPr lang="en-US" sz="2400" dirty="0">
                <a:solidFill>
                  <a:schemeClr val="tx1"/>
                </a:solidFill>
              </a:rPr>
              <a:t/>
            </a:r>
            <a:br>
              <a:rPr lang="en-US" sz="2400" dirty="0">
                <a:solidFill>
                  <a:schemeClr val="tx1"/>
                </a:solidFill>
              </a:rPr>
            </a:br>
            <a:r>
              <a:rPr lang="en-US" sz="2400" dirty="0">
                <a:solidFill>
                  <a:schemeClr val="tx1"/>
                </a:solidFill>
              </a:rPr>
              <a:t>x = </a:t>
            </a:r>
            <a:r>
              <a:rPr lang="en-US" sz="2400" dirty="0" smtClean="0">
                <a:solidFill>
                  <a:schemeClr val="tx1"/>
                </a:solidFill>
              </a:rPr>
              <a:t>m </a:t>
            </a:r>
            <a:r>
              <a:rPr lang="en-US" sz="2400" dirty="0">
                <a:solidFill>
                  <a:schemeClr val="tx1"/>
                </a:solidFill>
              </a:rPr>
              <a:t>+ 1</a:t>
            </a:r>
            <a:br>
              <a:rPr lang="en-US" sz="2400" dirty="0">
                <a:solidFill>
                  <a:schemeClr val="tx1"/>
                </a:solidFill>
              </a:rPr>
            </a:br>
            <a:r>
              <a:rPr lang="en-US" sz="2400" dirty="0">
                <a:solidFill>
                  <a:schemeClr val="tx1"/>
                </a:solidFill>
              </a:rPr>
              <a:t>(x is 1)</a:t>
            </a:r>
          </a:p>
        </p:txBody>
      </p:sp>
      <p:sp>
        <p:nvSpPr>
          <p:cNvPr id="6" name="Rounded Rectangle 5"/>
          <p:cNvSpPr/>
          <p:nvPr/>
        </p:nvSpPr>
        <p:spPr>
          <a:xfrm>
            <a:off x="5043668" y="2442257"/>
            <a:ext cx="2592729" cy="30672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dirty="0">
                <a:solidFill>
                  <a:schemeClr val="tx1"/>
                </a:solidFill>
              </a:rPr>
              <a:t>n</a:t>
            </a:r>
            <a:r>
              <a:rPr lang="en-US" sz="2400" dirty="0" smtClean="0">
                <a:solidFill>
                  <a:schemeClr val="tx1"/>
                </a:solidFill>
              </a:rPr>
              <a:t> </a:t>
            </a:r>
            <a:r>
              <a:rPr lang="en-US" sz="2400" dirty="0">
                <a:solidFill>
                  <a:schemeClr val="tx1"/>
                </a:solidFill>
              </a:rPr>
              <a:t>= x</a:t>
            </a:r>
            <a:br>
              <a:rPr lang="en-US" sz="2400" dirty="0">
                <a:solidFill>
                  <a:schemeClr val="tx1"/>
                </a:solidFill>
              </a:rPr>
            </a:br>
            <a:endParaRPr lang="en-US" sz="2400" dirty="0" smtClean="0">
              <a:solidFill>
                <a:schemeClr val="tx1"/>
              </a:solidFill>
            </a:endParaRPr>
          </a:p>
          <a:p>
            <a:pPr lvl="0" algn="ctr"/>
            <a:endParaRPr lang="en-US" sz="2400" dirty="0">
              <a:solidFill>
                <a:schemeClr val="tx1"/>
              </a:solidFill>
            </a:endParaRPr>
          </a:p>
          <a:p>
            <a:pPr lvl="0" algn="ctr"/>
            <a:r>
              <a:rPr lang="en-US" sz="2400" dirty="0" smtClean="0">
                <a:solidFill>
                  <a:schemeClr val="tx1"/>
                </a:solidFill>
              </a:rPr>
              <a:t>x </a:t>
            </a:r>
            <a:r>
              <a:rPr lang="en-US" sz="2400" dirty="0">
                <a:solidFill>
                  <a:schemeClr val="tx1"/>
                </a:solidFill>
              </a:rPr>
              <a:t>= </a:t>
            </a:r>
            <a:r>
              <a:rPr lang="en-US" sz="2400" dirty="0" smtClean="0">
                <a:solidFill>
                  <a:schemeClr val="tx1"/>
                </a:solidFill>
              </a:rPr>
              <a:t>n </a:t>
            </a:r>
            <a:r>
              <a:rPr lang="en-US" sz="2400" dirty="0">
                <a:solidFill>
                  <a:schemeClr val="tx1"/>
                </a:solidFill>
              </a:rPr>
              <a:t>+ 2</a:t>
            </a:r>
            <a:br>
              <a:rPr lang="en-US" sz="2400" dirty="0">
                <a:solidFill>
                  <a:schemeClr val="tx1"/>
                </a:solidFill>
              </a:rPr>
            </a:br>
            <a:r>
              <a:rPr lang="en-US" sz="2400" dirty="0">
                <a:solidFill>
                  <a:schemeClr val="tx1"/>
                </a:solidFill>
              </a:rPr>
              <a:t>(x is 2)</a:t>
            </a:r>
          </a:p>
        </p:txBody>
      </p:sp>
      <p:cxnSp>
        <p:nvCxnSpPr>
          <p:cNvPr id="9" name="Straight Arrow Connector 8"/>
          <p:cNvCxnSpPr/>
          <p:nvPr/>
        </p:nvCxnSpPr>
        <p:spPr>
          <a:xfrm>
            <a:off x="3054270" y="3975903"/>
            <a:ext cx="2650602" cy="3747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flipH="1">
            <a:off x="3054270" y="3272804"/>
            <a:ext cx="2650602" cy="3472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3345084" y="5764192"/>
            <a:ext cx="2152891" cy="369332"/>
          </a:xfrm>
          <a:prstGeom prst="rect">
            <a:avLst/>
          </a:prstGeom>
          <a:noFill/>
        </p:spPr>
        <p:txBody>
          <a:bodyPr wrap="square" rtlCol="0">
            <a:spAutoFit/>
          </a:bodyPr>
          <a:lstStyle/>
          <a:p>
            <a:r>
              <a:rPr lang="en-US" dirty="0" smtClean="0"/>
              <a:t>Final Value of x = 2</a:t>
            </a:r>
            <a:endParaRPr lang="en-US" dirty="0"/>
          </a:p>
        </p:txBody>
      </p:sp>
    </p:spTree>
    <p:extLst>
      <p:ext uri="{BB962C8B-B14F-4D97-AF65-F5344CB8AC3E}">
        <p14:creationId xmlns:p14="http://schemas.microsoft.com/office/powerpoint/2010/main" val="14147428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A9B540C-44DA-4F69-89C9-7C84606640D3}" type="slidenum">
              <a:rPr lang="en-US" smtClean="0"/>
              <a:pPr/>
              <a:t>8</a:t>
            </a:fld>
            <a:endParaRPr lang="en-US"/>
          </a:p>
        </p:txBody>
      </p:sp>
      <p:sp>
        <p:nvSpPr>
          <p:cNvPr id="5" name="Title 4"/>
          <p:cNvSpPr>
            <a:spLocks noGrp="1"/>
          </p:cNvSpPr>
          <p:nvPr>
            <p:ph type="title" idx="4294967295"/>
          </p:nvPr>
        </p:nvSpPr>
        <p:spPr>
          <a:xfrm>
            <a:off x="584522" y="2077656"/>
            <a:ext cx="7772400" cy="2887663"/>
          </a:xfrm>
        </p:spPr>
        <p:txBody>
          <a:bodyPr anchor="ctr"/>
          <a:lstStyle/>
          <a:p>
            <a:r>
              <a:rPr lang="en-US" dirty="0" smtClean="0"/>
              <a:t>How do we determine if a program is data race free?</a:t>
            </a:r>
            <a:endParaRPr lang="en-US" dirty="0"/>
          </a:p>
        </p:txBody>
      </p:sp>
    </p:spTree>
    <p:extLst>
      <p:ext uri="{BB962C8B-B14F-4D97-AF65-F5344CB8AC3E}">
        <p14:creationId xmlns:p14="http://schemas.microsoft.com/office/powerpoint/2010/main" val="2040871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Related Work</a:t>
            </a:r>
            <a:endParaRPr lang="en-US" dirty="0"/>
          </a:p>
        </p:txBody>
      </p:sp>
      <p:sp>
        <p:nvSpPr>
          <p:cNvPr id="6" name="Content Placeholder 5"/>
          <p:cNvSpPr>
            <a:spLocks noGrp="1"/>
          </p:cNvSpPr>
          <p:nvPr>
            <p:ph idx="1"/>
          </p:nvPr>
        </p:nvSpPr>
        <p:spPr/>
        <p:txBody>
          <a:bodyPr>
            <a:normAutofit fontScale="92500"/>
          </a:bodyPr>
          <a:lstStyle/>
          <a:p>
            <a:r>
              <a:rPr lang="en-US" dirty="0" smtClean="0">
                <a:solidFill>
                  <a:schemeClr val="tx1">
                    <a:lumMod val="65000"/>
                    <a:lumOff val="35000"/>
                  </a:schemeClr>
                </a:solidFill>
              </a:rPr>
              <a:t>Dynamic Data Race detectors </a:t>
            </a:r>
          </a:p>
          <a:p>
            <a:pPr lvl="1"/>
            <a:r>
              <a:rPr lang="en-US" dirty="0">
                <a:solidFill>
                  <a:schemeClr val="tx1">
                    <a:lumMod val="65000"/>
                    <a:lumOff val="35000"/>
                  </a:schemeClr>
                </a:solidFill>
              </a:rPr>
              <a:t>Jong-</a:t>
            </a:r>
            <a:r>
              <a:rPr lang="en-US" dirty="0" err="1">
                <a:solidFill>
                  <a:schemeClr val="tx1">
                    <a:lumMod val="65000"/>
                    <a:lumOff val="35000"/>
                  </a:schemeClr>
                </a:solidFill>
              </a:rPr>
              <a:t>Deok</a:t>
            </a:r>
            <a:r>
              <a:rPr lang="en-US" dirty="0">
                <a:solidFill>
                  <a:schemeClr val="tx1">
                    <a:lumMod val="65000"/>
                    <a:lumOff val="35000"/>
                  </a:schemeClr>
                </a:solidFill>
              </a:rPr>
              <a:t> Choi, </a:t>
            </a:r>
            <a:r>
              <a:rPr lang="en-US" dirty="0" err="1">
                <a:solidFill>
                  <a:schemeClr val="tx1">
                    <a:lumMod val="65000"/>
                    <a:lumOff val="35000"/>
                  </a:schemeClr>
                </a:solidFill>
              </a:rPr>
              <a:t>Keunwoo</a:t>
            </a:r>
            <a:r>
              <a:rPr lang="en-US" dirty="0">
                <a:solidFill>
                  <a:schemeClr val="tx1">
                    <a:lumMod val="65000"/>
                    <a:lumOff val="35000"/>
                  </a:schemeClr>
                </a:solidFill>
              </a:rPr>
              <a:t> Lee, Alexey </a:t>
            </a:r>
            <a:r>
              <a:rPr lang="en-US" dirty="0" err="1">
                <a:solidFill>
                  <a:schemeClr val="tx1">
                    <a:lumMod val="65000"/>
                    <a:lumOff val="35000"/>
                  </a:schemeClr>
                </a:solidFill>
              </a:rPr>
              <a:t>Loginov</a:t>
            </a:r>
            <a:r>
              <a:rPr lang="en-US" dirty="0">
                <a:solidFill>
                  <a:schemeClr val="tx1">
                    <a:lumMod val="65000"/>
                    <a:lumOff val="35000"/>
                  </a:schemeClr>
                </a:solidFill>
              </a:rPr>
              <a:t>, Robert </a:t>
            </a:r>
            <a:r>
              <a:rPr lang="en-US" dirty="0" err="1">
                <a:solidFill>
                  <a:schemeClr val="tx1">
                    <a:lumMod val="65000"/>
                    <a:lumOff val="35000"/>
                  </a:schemeClr>
                </a:solidFill>
              </a:rPr>
              <a:t>O’Callahan</a:t>
            </a:r>
            <a:r>
              <a:rPr lang="en-US" dirty="0">
                <a:solidFill>
                  <a:schemeClr val="tx1">
                    <a:lumMod val="65000"/>
                    <a:lumOff val="35000"/>
                  </a:schemeClr>
                </a:solidFill>
              </a:rPr>
              <a:t>, </a:t>
            </a:r>
            <a:r>
              <a:rPr lang="en-US" dirty="0" err="1">
                <a:solidFill>
                  <a:schemeClr val="tx1">
                    <a:lumMod val="65000"/>
                    <a:lumOff val="35000"/>
                  </a:schemeClr>
                </a:solidFill>
              </a:rPr>
              <a:t>Vivek</a:t>
            </a:r>
            <a:r>
              <a:rPr lang="en-US" dirty="0">
                <a:solidFill>
                  <a:schemeClr val="tx1">
                    <a:lumMod val="65000"/>
                    <a:lumOff val="35000"/>
                  </a:schemeClr>
                </a:solidFill>
              </a:rPr>
              <a:t> Sarkar, and Manu </a:t>
            </a:r>
            <a:r>
              <a:rPr lang="en-US" dirty="0" err="1">
                <a:solidFill>
                  <a:schemeClr val="tx1">
                    <a:lumMod val="65000"/>
                    <a:lumOff val="35000"/>
                  </a:schemeClr>
                </a:solidFill>
              </a:rPr>
              <a:t>Sridharan</a:t>
            </a:r>
            <a:r>
              <a:rPr lang="en-US" dirty="0">
                <a:solidFill>
                  <a:schemeClr val="tx1">
                    <a:lumMod val="65000"/>
                    <a:lumOff val="35000"/>
                  </a:schemeClr>
                </a:solidFill>
              </a:rPr>
              <a:t>. Efficient and Precise </a:t>
            </a:r>
            <a:r>
              <a:rPr lang="en-US" dirty="0" err="1">
                <a:solidFill>
                  <a:schemeClr val="tx1">
                    <a:lumMod val="65000"/>
                    <a:lumOff val="35000"/>
                  </a:schemeClr>
                </a:solidFill>
              </a:rPr>
              <a:t>Datarace</a:t>
            </a:r>
            <a:r>
              <a:rPr lang="en-US" dirty="0">
                <a:solidFill>
                  <a:schemeClr val="tx1">
                    <a:lumMod val="65000"/>
                    <a:lumOff val="35000"/>
                  </a:schemeClr>
                </a:solidFill>
              </a:rPr>
              <a:t> Detection for Multithreaded Object-oriented Programs. </a:t>
            </a:r>
            <a:r>
              <a:rPr lang="en-US" i="1" dirty="0">
                <a:solidFill>
                  <a:schemeClr val="tx1">
                    <a:lumMod val="65000"/>
                    <a:lumOff val="35000"/>
                  </a:schemeClr>
                </a:solidFill>
              </a:rPr>
              <a:t>SIGPLAN Not.</a:t>
            </a:r>
            <a:r>
              <a:rPr lang="en-US" dirty="0">
                <a:solidFill>
                  <a:schemeClr val="tx1">
                    <a:lumMod val="65000"/>
                    <a:lumOff val="35000"/>
                  </a:schemeClr>
                </a:solidFill>
              </a:rPr>
              <a:t>, 37(5):258–269, May 2002. ISSN 0362-1340. </a:t>
            </a:r>
            <a:endParaRPr lang="en-US" dirty="0" smtClean="0">
              <a:solidFill>
                <a:schemeClr val="tx1">
                  <a:lumMod val="65000"/>
                  <a:lumOff val="35000"/>
                </a:schemeClr>
              </a:solidFill>
            </a:endParaRPr>
          </a:p>
          <a:p>
            <a:pPr lvl="1"/>
            <a:r>
              <a:rPr lang="en-US" dirty="0">
                <a:solidFill>
                  <a:schemeClr val="tx1">
                    <a:lumMod val="65000"/>
                    <a:lumOff val="35000"/>
                  </a:schemeClr>
                </a:solidFill>
              </a:rPr>
              <a:t>Tayfun </a:t>
            </a:r>
            <a:r>
              <a:rPr lang="en-US" dirty="0" err="1">
                <a:solidFill>
                  <a:schemeClr val="tx1">
                    <a:lumMod val="65000"/>
                    <a:lumOff val="35000"/>
                  </a:schemeClr>
                </a:solidFill>
              </a:rPr>
              <a:t>Elmas</a:t>
            </a:r>
            <a:r>
              <a:rPr lang="en-US" dirty="0">
                <a:solidFill>
                  <a:schemeClr val="tx1">
                    <a:lumMod val="65000"/>
                    <a:lumOff val="35000"/>
                  </a:schemeClr>
                </a:solidFill>
              </a:rPr>
              <a:t>, </a:t>
            </a:r>
            <a:r>
              <a:rPr lang="en-US" dirty="0" err="1">
                <a:solidFill>
                  <a:schemeClr val="tx1">
                    <a:lumMod val="65000"/>
                    <a:lumOff val="35000"/>
                  </a:schemeClr>
                </a:solidFill>
              </a:rPr>
              <a:t>Shaz</a:t>
            </a:r>
            <a:r>
              <a:rPr lang="en-US" dirty="0">
                <a:solidFill>
                  <a:schemeClr val="tx1">
                    <a:lumMod val="65000"/>
                    <a:lumOff val="35000"/>
                  </a:schemeClr>
                </a:solidFill>
              </a:rPr>
              <a:t> </a:t>
            </a:r>
            <a:r>
              <a:rPr lang="en-US" dirty="0" err="1">
                <a:solidFill>
                  <a:schemeClr val="tx1">
                    <a:lumMod val="65000"/>
                    <a:lumOff val="35000"/>
                  </a:schemeClr>
                </a:solidFill>
              </a:rPr>
              <a:t>Qadeer</a:t>
            </a:r>
            <a:r>
              <a:rPr lang="en-US" dirty="0">
                <a:solidFill>
                  <a:schemeClr val="tx1">
                    <a:lumMod val="65000"/>
                    <a:lumOff val="35000"/>
                  </a:schemeClr>
                </a:solidFill>
              </a:rPr>
              <a:t>, and </a:t>
            </a:r>
            <a:r>
              <a:rPr lang="en-US" dirty="0" err="1">
                <a:solidFill>
                  <a:schemeClr val="tx1">
                    <a:lumMod val="65000"/>
                    <a:lumOff val="35000"/>
                  </a:schemeClr>
                </a:solidFill>
              </a:rPr>
              <a:t>Serdar</a:t>
            </a:r>
            <a:r>
              <a:rPr lang="en-US" dirty="0">
                <a:solidFill>
                  <a:schemeClr val="tx1">
                    <a:lumMod val="65000"/>
                    <a:lumOff val="35000"/>
                  </a:schemeClr>
                </a:solidFill>
              </a:rPr>
              <a:t> </a:t>
            </a:r>
            <a:r>
              <a:rPr lang="en-US" dirty="0" err="1">
                <a:solidFill>
                  <a:schemeClr val="tx1">
                    <a:lumMod val="65000"/>
                    <a:lumOff val="35000"/>
                  </a:schemeClr>
                </a:solidFill>
              </a:rPr>
              <a:t>Tasiran</a:t>
            </a:r>
            <a:r>
              <a:rPr lang="en-US" dirty="0">
                <a:solidFill>
                  <a:schemeClr val="tx1">
                    <a:lumMod val="65000"/>
                    <a:lumOff val="35000"/>
                  </a:schemeClr>
                </a:solidFill>
              </a:rPr>
              <a:t>. Goldilocks: Efficiently computing the happens-before relation using locksets. In </a:t>
            </a:r>
            <a:r>
              <a:rPr lang="en-US" i="1" dirty="0">
                <a:solidFill>
                  <a:schemeClr val="tx1">
                    <a:lumMod val="65000"/>
                    <a:lumOff val="35000"/>
                  </a:schemeClr>
                </a:solidFill>
              </a:rPr>
              <a:t>Formal Approaches to Software Testing and Runtime Verification</a:t>
            </a:r>
            <a:r>
              <a:rPr lang="en-US" dirty="0">
                <a:solidFill>
                  <a:schemeClr val="tx1">
                    <a:lumMod val="65000"/>
                    <a:lumOff val="35000"/>
                  </a:schemeClr>
                </a:solidFill>
              </a:rPr>
              <a:t>, pages 193–208. Springer, 2006. </a:t>
            </a:r>
          </a:p>
          <a:p>
            <a:pPr lvl="1"/>
            <a:r>
              <a:rPr lang="en-US" dirty="0">
                <a:solidFill>
                  <a:schemeClr val="tx1">
                    <a:lumMod val="65000"/>
                    <a:lumOff val="35000"/>
                  </a:schemeClr>
                </a:solidFill>
              </a:rPr>
              <a:t>Leslie </a:t>
            </a:r>
            <a:r>
              <a:rPr lang="en-US" dirty="0" err="1">
                <a:solidFill>
                  <a:schemeClr val="tx1">
                    <a:lumMod val="65000"/>
                    <a:lumOff val="35000"/>
                  </a:schemeClr>
                </a:solidFill>
              </a:rPr>
              <a:t>Lamport</a:t>
            </a:r>
            <a:r>
              <a:rPr lang="en-US" dirty="0">
                <a:solidFill>
                  <a:schemeClr val="tx1">
                    <a:lumMod val="65000"/>
                    <a:lumOff val="35000"/>
                  </a:schemeClr>
                </a:solidFill>
              </a:rPr>
              <a:t>. Time, clocks, and the ordering of events in a distributed system. </a:t>
            </a:r>
            <a:r>
              <a:rPr lang="en-US" i="1" dirty="0" err="1">
                <a:solidFill>
                  <a:schemeClr val="tx1">
                    <a:lumMod val="65000"/>
                    <a:lumOff val="35000"/>
                  </a:schemeClr>
                </a:solidFill>
              </a:rPr>
              <a:t>Communica</a:t>
            </a:r>
            <a:r>
              <a:rPr lang="en-US" i="1" dirty="0">
                <a:solidFill>
                  <a:schemeClr val="tx1">
                    <a:lumMod val="65000"/>
                    <a:lumOff val="35000"/>
                  </a:schemeClr>
                </a:solidFill>
              </a:rPr>
              <a:t>- </a:t>
            </a:r>
            <a:r>
              <a:rPr lang="en-US" i="1" dirty="0" err="1">
                <a:solidFill>
                  <a:schemeClr val="tx1">
                    <a:lumMod val="65000"/>
                    <a:lumOff val="35000"/>
                  </a:schemeClr>
                </a:solidFill>
              </a:rPr>
              <a:t>tions</a:t>
            </a:r>
            <a:r>
              <a:rPr lang="en-US" i="1" dirty="0">
                <a:solidFill>
                  <a:schemeClr val="tx1">
                    <a:lumMod val="65000"/>
                    <a:lumOff val="35000"/>
                  </a:schemeClr>
                </a:solidFill>
              </a:rPr>
              <a:t> of the ACM</a:t>
            </a:r>
            <a:r>
              <a:rPr lang="en-US" dirty="0">
                <a:solidFill>
                  <a:schemeClr val="tx1">
                    <a:lumMod val="65000"/>
                    <a:lumOff val="35000"/>
                  </a:schemeClr>
                </a:solidFill>
              </a:rPr>
              <a:t>, 21(7):558–565, 1978. </a:t>
            </a:r>
          </a:p>
          <a:p>
            <a:pPr lvl="1"/>
            <a:r>
              <a:rPr lang="en-US" dirty="0" smtClean="0">
                <a:solidFill>
                  <a:schemeClr val="tx1">
                    <a:lumMod val="65000"/>
                    <a:lumOff val="35000"/>
                  </a:schemeClr>
                </a:solidFill>
              </a:rPr>
              <a:t>Adrian </a:t>
            </a:r>
            <a:r>
              <a:rPr lang="en-US" dirty="0" err="1">
                <a:solidFill>
                  <a:schemeClr val="tx1">
                    <a:lumMod val="65000"/>
                    <a:lumOff val="35000"/>
                  </a:schemeClr>
                </a:solidFill>
              </a:rPr>
              <a:t>Nistor</a:t>
            </a:r>
            <a:r>
              <a:rPr lang="en-US" dirty="0">
                <a:solidFill>
                  <a:schemeClr val="tx1">
                    <a:lumMod val="65000"/>
                    <a:lumOff val="35000"/>
                  </a:schemeClr>
                </a:solidFill>
              </a:rPr>
              <a:t>, </a:t>
            </a:r>
            <a:r>
              <a:rPr lang="en-US" dirty="0" err="1">
                <a:solidFill>
                  <a:schemeClr val="tx1">
                    <a:lumMod val="65000"/>
                    <a:lumOff val="35000"/>
                  </a:schemeClr>
                </a:solidFill>
              </a:rPr>
              <a:t>Darko</a:t>
            </a:r>
            <a:r>
              <a:rPr lang="en-US" dirty="0">
                <a:solidFill>
                  <a:schemeClr val="tx1">
                    <a:lumMod val="65000"/>
                    <a:lumOff val="35000"/>
                  </a:schemeClr>
                </a:solidFill>
              </a:rPr>
              <a:t> </a:t>
            </a:r>
            <a:r>
              <a:rPr lang="en-US" dirty="0" err="1">
                <a:solidFill>
                  <a:schemeClr val="tx1">
                    <a:lumMod val="65000"/>
                    <a:lumOff val="35000"/>
                  </a:schemeClr>
                </a:solidFill>
              </a:rPr>
              <a:t>Marinov</a:t>
            </a:r>
            <a:r>
              <a:rPr lang="en-US" dirty="0">
                <a:solidFill>
                  <a:schemeClr val="tx1">
                    <a:lumMod val="65000"/>
                    <a:lumOff val="35000"/>
                  </a:schemeClr>
                </a:solidFill>
              </a:rPr>
              <a:t>, and </a:t>
            </a:r>
            <a:r>
              <a:rPr lang="en-US" dirty="0" err="1">
                <a:solidFill>
                  <a:schemeClr val="tx1">
                    <a:lumMod val="65000"/>
                    <a:lumOff val="35000"/>
                  </a:schemeClr>
                </a:solidFill>
              </a:rPr>
              <a:t>Josep</a:t>
            </a:r>
            <a:r>
              <a:rPr lang="en-US" dirty="0">
                <a:solidFill>
                  <a:schemeClr val="tx1">
                    <a:lumMod val="65000"/>
                    <a:lumOff val="35000"/>
                  </a:schemeClr>
                </a:solidFill>
              </a:rPr>
              <a:t> </a:t>
            </a:r>
            <a:r>
              <a:rPr lang="en-US" dirty="0" err="1">
                <a:solidFill>
                  <a:schemeClr val="tx1">
                    <a:lumMod val="65000"/>
                    <a:lumOff val="35000"/>
                  </a:schemeClr>
                </a:solidFill>
              </a:rPr>
              <a:t>Torrellas</a:t>
            </a:r>
            <a:r>
              <a:rPr lang="en-US" dirty="0">
                <a:solidFill>
                  <a:schemeClr val="tx1">
                    <a:lumMod val="65000"/>
                    <a:lumOff val="35000"/>
                  </a:schemeClr>
                </a:solidFill>
              </a:rPr>
              <a:t>. </a:t>
            </a:r>
            <a:r>
              <a:rPr lang="en-US" dirty="0" err="1">
                <a:solidFill>
                  <a:schemeClr val="tx1">
                    <a:lumMod val="65000"/>
                    <a:lumOff val="35000"/>
                  </a:schemeClr>
                </a:solidFill>
              </a:rPr>
              <a:t>Instantcheck</a:t>
            </a:r>
            <a:r>
              <a:rPr lang="en-US" dirty="0">
                <a:solidFill>
                  <a:schemeClr val="tx1">
                    <a:lumMod val="65000"/>
                    <a:lumOff val="35000"/>
                  </a:schemeClr>
                </a:solidFill>
              </a:rPr>
              <a:t>: Checking the determinism of parallel programs using on-the-fly incremental hashing. In </a:t>
            </a:r>
            <a:r>
              <a:rPr lang="en-US" i="1" dirty="0">
                <a:solidFill>
                  <a:schemeClr val="tx1">
                    <a:lumMod val="65000"/>
                    <a:lumOff val="35000"/>
                  </a:schemeClr>
                </a:solidFill>
              </a:rPr>
              <a:t>Proceedings of the 2010 43rd Annual IEEE/ACM International Symposium on Microarchitecture</a:t>
            </a:r>
            <a:r>
              <a:rPr lang="en-US" dirty="0">
                <a:solidFill>
                  <a:schemeClr val="tx1">
                    <a:lumMod val="65000"/>
                    <a:lumOff val="35000"/>
                  </a:schemeClr>
                </a:solidFill>
              </a:rPr>
              <a:t>, pages 251–262. IEEE Computer Society, 2010. </a:t>
            </a:r>
          </a:p>
          <a:p>
            <a:pPr lvl="1"/>
            <a:r>
              <a:rPr lang="en-US" dirty="0">
                <a:solidFill>
                  <a:schemeClr val="tx1">
                    <a:lumMod val="65000"/>
                    <a:lumOff val="35000"/>
                  </a:schemeClr>
                </a:solidFill>
              </a:rPr>
              <a:t>John Mellor-</a:t>
            </a:r>
            <a:r>
              <a:rPr lang="en-US" dirty="0" err="1">
                <a:solidFill>
                  <a:schemeClr val="tx1">
                    <a:lumMod val="65000"/>
                    <a:lumOff val="35000"/>
                  </a:schemeClr>
                </a:solidFill>
              </a:rPr>
              <a:t>Crummey</a:t>
            </a:r>
            <a:r>
              <a:rPr lang="en-US" dirty="0">
                <a:solidFill>
                  <a:schemeClr val="tx1">
                    <a:lumMod val="65000"/>
                    <a:lumOff val="35000"/>
                  </a:schemeClr>
                </a:solidFill>
              </a:rPr>
              <a:t>. On-the-fly detection of data races for programs with nested fork- join parallelism. In </a:t>
            </a:r>
            <a:r>
              <a:rPr lang="en-US" i="1" dirty="0">
                <a:solidFill>
                  <a:schemeClr val="tx1">
                    <a:lumMod val="65000"/>
                    <a:lumOff val="35000"/>
                  </a:schemeClr>
                </a:solidFill>
              </a:rPr>
              <a:t>Proceedings of the 1991 ACM/IEEE Conference on Supercomputing</a:t>
            </a:r>
            <a:r>
              <a:rPr lang="en-US" dirty="0">
                <a:solidFill>
                  <a:schemeClr val="tx1">
                    <a:lumMod val="65000"/>
                    <a:lumOff val="35000"/>
                  </a:schemeClr>
                </a:solidFill>
              </a:rPr>
              <a:t>, Supercomputing ’91 </a:t>
            </a:r>
          </a:p>
          <a:p>
            <a:pPr lvl="1"/>
            <a:endParaRPr lang="en-US" dirty="0" smtClean="0">
              <a:solidFill>
                <a:schemeClr val="tx1">
                  <a:lumMod val="65000"/>
                  <a:lumOff val="35000"/>
                </a:schemeClr>
              </a:solidFill>
            </a:endParaRPr>
          </a:p>
        </p:txBody>
      </p:sp>
      <p:sp>
        <p:nvSpPr>
          <p:cNvPr id="4" name="Slide Number Placeholder 3"/>
          <p:cNvSpPr>
            <a:spLocks noGrp="1"/>
          </p:cNvSpPr>
          <p:nvPr>
            <p:ph type="sldNum" sz="quarter" idx="12"/>
          </p:nvPr>
        </p:nvSpPr>
        <p:spPr/>
        <p:txBody>
          <a:bodyPr/>
          <a:lstStyle/>
          <a:p>
            <a:fld id="{BA9B540C-44DA-4F69-89C9-7C84606640D3}" type="slidenum">
              <a:rPr lang="en-US" smtClean="0"/>
              <a:pPr/>
              <a:t>9</a:t>
            </a:fld>
            <a:endParaRPr lang="en-US"/>
          </a:p>
        </p:txBody>
      </p:sp>
    </p:spTree>
    <p:extLst>
      <p:ext uri="{BB962C8B-B14F-4D97-AF65-F5344CB8AC3E}">
        <p14:creationId xmlns:p14="http://schemas.microsoft.com/office/powerpoint/2010/main" val="11477445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po">
      <a:dk1>
        <a:sysClr val="windowText" lastClr="000000"/>
      </a:dk1>
      <a:lt1>
        <a:sysClr val="window" lastClr="FFFFFF"/>
      </a:lt1>
      <a:dk2>
        <a:srgbClr val="263B86"/>
      </a:dk2>
      <a:lt2>
        <a:srgbClr val="76B6F2"/>
      </a:lt2>
      <a:accent1>
        <a:srgbClr val="FBC01E"/>
      </a:accent1>
      <a:accent2>
        <a:srgbClr val="EFE1A2"/>
      </a:accent2>
      <a:accent3>
        <a:srgbClr val="FA8716"/>
      </a:accent3>
      <a:accent4>
        <a:srgbClr val="BE0204"/>
      </a:accent4>
      <a:accent5>
        <a:srgbClr val="640F10"/>
      </a:accent5>
      <a:accent6>
        <a:srgbClr val="7E13E3"/>
      </a:accent6>
      <a:hlink>
        <a:srgbClr val="D2D200"/>
      </a:hlink>
      <a:folHlink>
        <a:srgbClr val="D0B9F8"/>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Savon</Template>
  <TotalTime>12801</TotalTime>
  <Words>3932</Words>
  <Application>Microsoft Macintosh PowerPoint</Application>
  <PresentationFormat>On-screen Show (4:3)</PresentationFormat>
  <Paragraphs>823</Paragraphs>
  <Slides>56</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56</vt:i4>
      </vt:variant>
    </vt:vector>
  </HeadingPairs>
  <TitlesOfParts>
    <vt:vector size="65" baseType="lpstr">
      <vt:lpstr>Calibri</vt:lpstr>
      <vt:lpstr>Cambria Math</vt:lpstr>
      <vt:lpstr>Century Gothic</vt:lpstr>
      <vt:lpstr>Courier New</vt:lpstr>
      <vt:lpstr>NimbusRomNo9L</vt:lpstr>
      <vt:lpstr>Palatino Linotype</vt:lpstr>
      <vt:lpstr>Verdana</vt:lpstr>
      <vt:lpstr>Arial</vt:lpstr>
      <vt:lpstr>Executive</vt:lpstr>
      <vt:lpstr>Verification of task parallel programs using predictive analysis</vt:lpstr>
      <vt:lpstr>Task Parallel Programs</vt:lpstr>
      <vt:lpstr>Task Parallel Languages</vt:lpstr>
      <vt:lpstr>Data Races</vt:lpstr>
      <vt:lpstr>Data Races</vt:lpstr>
      <vt:lpstr>Data Races</vt:lpstr>
      <vt:lpstr>Data Races</vt:lpstr>
      <vt:lpstr>How do we determine if a program is data race free?</vt:lpstr>
      <vt:lpstr>Related Work</vt:lpstr>
      <vt:lpstr>Related Work</vt:lpstr>
      <vt:lpstr>Related Work</vt:lpstr>
      <vt:lpstr>Related Work</vt:lpstr>
      <vt:lpstr>Our Approach</vt:lpstr>
      <vt:lpstr>Computation graphs</vt:lpstr>
      <vt:lpstr>Computation graphs</vt:lpstr>
      <vt:lpstr>Computation graphs</vt:lpstr>
      <vt:lpstr>Computation graphs</vt:lpstr>
      <vt:lpstr>Computation graphs</vt:lpstr>
      <vt:lpstr>Our Solution</vt:lpstr>
      <vt:lpstr>Our Solution</vt:lpstr>
      <vt:lpstr>Computation graphs</vt:lpstr>
      <vt:lpstr>Computation graphs</vt:lpstr>
      <vt:lpstr>Thesis Statement</vt:lpstr>
      <vt:lpstr>Thesis Statement</vt:lpstr>
      <vt:lpstr>Our Solution</vt:lpstr>
      <vt:lpstr>Our Solution</vt:lpstr>
      <vt:lpstr>Data Race Detection Algorithm</vt:lpstr>
      <vt:lpstr>Data Race Detection Algorithm</vt:lpstr>
      <vt:lpstr>Data Race Detection Algorithm</vt:lpstr>
      <vt:lpstr>Data Race Detection Algorithm</vt:lpstr>
      <vt:lpstr>Data Race Detection Algorithm</vt:lpstr>
      <vt:lpstr>Data Race Detection Algorithm</vt:lpstr>
      <vt:lpstr>Theorem </vt:lpstr>
      <vt:lpstr>Example</vt:lpstr>
      <vt:lpstr>Example</vt:lpstr>
      <vt:lpstr>Example</vt:lpstr>
      <vt:lpstr>Example</vt:lpstr>
      <vt:lpstr>Structured Parallel Languages</vt:lpstr>
      <vt:lpstr>Structured Parallel Languages</vt:lpstr>
      <vt:lpstr>Example</vt:lpstr>
      <vt:lpstr>Theorem 2</vt:lpstr>
      <vt:lpstr>Mutual Exclusion</vt:lpstr>
      <vt:lpstr>Mutual Exclusion</vt:lpstr>
      <vt:lpstr>Mutual Exclusion</vt:lpstr>
      <vt:lpstr>Mutual Exclusion</vt:lpstr>
      <vt:lpstr>Mutual Exclusion</vt:lpstr>
      <vt:lpstr>Scheduling Algorithm</vt:lpstr>
      <vt:lpstr>Theorem 3</vt:lpstr>
      <vt:lpstr>Thesis Statement</vt:lpstr>
      <vt:lpstr>Thesis Statement</vt:lpstr>
      <vt:lpstr>Implementation</vt:lpstr>
      <vt:lpstr>Results</vt:lpstr>
      <vt:lpstr>Results</vt:lpstr>
      <vt:lpstr>Conclusion</vt:lpstr>
      <vt:lpstr>Future Work</vt:lpstr>
      <vt:lpstr>Questions</vt:lpstr>
    </vt:vector>
  </TitlesOfParts>
  <Company>BYU</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Verification of task parallel programs using predictive analysis</dc:title>
  <dc:creator>Radha Nakade</dc:creator>
  <cp:lastModifiedBy>Atul Kumar Shah</cp:lastModifiedBy>
  <cp:revision>676</cp:revision>
  <dcterms:created xsi:type="dcterms:W3CDTF">2016-07-06T15:57:58Z</dcterms:created>
  <dcterms:modified xsi:type="dcterms:W3CDTF">2016-10-17T04:23:42Z</dcterms:modified>
</cp:coreProperties>
</file>