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1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9" r:id="rId31"/>
    <p:sldId id="300" r:id="rId32"/>
    <p:sldId id="292" r:id="rId33"/>
    <p:sldId id="293" r:id="rId34"/>
    <p:sldId id="294" r:id="rId35"/>
    <p:sldId id="295" r:id="rId36"/>
    <p:sldId id="296" r:id="rId37"/>
    <p:sldId id="301" r:id="rId38"/>
    <p:sldId id="298" r:id="rId39"/>
    <p:sldId id="302" r:id="rId40"/>
    <p:sldId id="303" r:id="rId41"/>
    <p:sldId id="304" r:id="rId42"/>
    <p:sldId id="306" r:id="rId43"/>
    <p:sldId id="307" r:id="rId44"/>
    <p:sldId id="308" r:id="rId45"/>
    <p:sldId id="309" r:id="rId46"/>
    <p:sldId id="310" r:id="rId47"/>
    <p:sldId id="311" r:id="rId48"/>
    <p:sldId id="312" r:id="rId4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8"/>
    <p:restoredTop sz="83784"/>
  </p:normalViewPr>
  <p:slideViewPr>
    <p:cSldViewPr snapToGrid="0" snapToObjects="1">
      <p:cViewPr varScale="1">
        <p:scale>
          <a:sx n="84" d="100"/>
          <a:sy n="84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-5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44A7-DA62-104F-9945-BF2AEA5347C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0709F-21CF-2D40-862F-7ACFA871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Intended for developers who know about parallel programming but are not domain expert in parallel programming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Habanero itself is a framework with several different implementations for different </a:t>
            </a:r>
            <a:r>
              <a:rPr lang="en-US" baseline="0" dirty="0" err="1" smtClean="0"/>
              <a:t>langauages</a:t>
            </a:r>
            <a:r>
              <a:rPr lang="en-US" baseline="0" dirty="0" smtClean="0"/>
              <a:t>---Java being most deployed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Finish is a synchronization construct to join tasks.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creates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0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solution is to use a tool like Java Pathfinder commonly known as JPF. </a:t>
            </a:r>
          </a:p>
          <a:p>
            <a:r>
              <a:rPr lang="en-US" baseline="0" dirty="0" smtClean="0"/>
              <a:t>JPF is custom JVM. The idea is to have the system JVM run JPF, the custom JVM, which then runs the program being tested or verified. </a:t>
            </a:r>
          </a:p>
          <a:p>
            <a:r>
              <a:rPr lang="en-US" baseline="0" dirty="0" smtClean="0"/>
              <a:t>The custom JVM itself is designed, from the ground up, with different listeners and factories to enable full customization.</a:t>
            </a:r>
          </a:p>
          <a:p>
            <a:r>
              <a:rPr lang="en-US" baseline="0" dirty="0" smtClean="0"/>
              <a:t>So with a little work, the entire behavior of JPF can be repurposed for different analyses of Java programs.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application, the hope is that JPF is able to explore task schedules in the HJ runtime to discover </a:t>
            </a:r>
            <a:r>
              <a:rPr lang="en-US" baseline="0" dirty="0" err="1" smtClean="0"/>
              <a:t>racey</a:t>
            </a:r>
            <a:r>
              <a:rPr lang="en-US" baseline="0" dirty="0" smtClean="0"/>
              <a:t> schedules.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HJ runtime though is designed with performance as the goal. That means it is not even clear “how” it represents a task let alone how it schedules a task. As such, JPF does not know where scheduling takes place, and it is unlikely that the user knows where scheduling takes place either. So even if JPF is a fully customizable JVM that is capable of exploring different task schedules, it is not clear “how” to get it to go with an arbitrary HJ runtime.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solution here is to create a verification specific runtime for HJ. </a:t>
            </a:r>
          </a:p>
          <a:p>
            <a:r>
              <a:rPr lang="en-US" baseline="0" dirty="0" smtClean="0"/>
              <a:t>Each task maps to a thread.</a:t>
            </a:r>
          </a:p>
          <a:p>
            <a:r>
              <a:rPr lang="en-US" baseline="0" dirty="0" smtClean="0"/>
              <a:t>Even though it runs standalone, the thread-to-task ratio kills performance twice over. </a:t>
            </a:r>
          </a:p>
          <a:p>
            <a:r>
              <a:rPr lang="en-US" baseline="0" dirty="0" smtClean="0"/>
              <a:t>Simplicity over performance in a way that is super friendly to JPF.</a:t>
            </a:r>
          </a:p>
        </p:txBody>
      </p:sp>
    </p:spTree>
    <p:extLst>
      <p:ext uri="{BB962C8B-B14F-4D97-AF65-F5344CB8AC3E}">
        <p14:creationId xmlns:p14="http://schemas.microsoft.com/office/powerpoint/2010/main" val="80266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HJ-V, JPF works out-of-box with no modifications to verify data-race in HJ programs.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 given shared object with 3 fields, JPF’s schedules on every access to the shared objects.  (CLICK) </a:t>
            </a:r>
          </a:p>
          <a:p>
            <a:r>
              <a:rPr lang="en-US" baseline="0" dirty="0" smtClean="0"/>
              <a:t>The schedule leads to glorious state explosion, and as expected, few programs finish verification.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 little work though, it is possible to extend JPF using its listener interface to track permissions on objects, and only schedule at the entrance to permission regions.  </a:t>
            </a:r>
          </a:p>
          <a:p>
            <a:r>
              <a:rPr lang="en-US" baseline="0" dirty="0" smtClean="0"/>
              <a:t>(CLICK)</a:t>
            </a:r>
          </a:p>
          <a:p>
            <a:r>
              <a:rPr lang="en-US" baseline="0" dirty="0" smtClean="0"/>
              <a:t>Depending on the size of the region, JPF does more or less scheduling. The downside is that if the regions are too big, then it is </a:t>
            </a:r>
            <a:r>
              <a:rPr lang="en-US" baseline="0" dirty="0" err="1" smtClean="0"/>
              <a:t>possibel</a:t>
            </a:r>
            <a:r>
              <a:rPr lang="en-US" baseline="0" dirty="0" smtClean="0"/>
              <a:t> to report data-race where no data-race exists. If the regions are too small, then the state space is too big to explore. JPF also indicates sharing that takes place _outside_ of a permission region so a programmer can go back and add in the annotation (which can be automated—but the goal is to make the regions as big </a:t>
            </a:r>
            <a:r>
              <a:rPr lang="en-US" baseline="0" smtClean="0"/>
              <a:t>as possible but not too big).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computation graph has almost everything needed to detect data-race. The only missing piece</a:t>
            </a:r>
            <a:r>
              <a:rPr lang="en-US" baseline="0" dirty="0" smtClean="0"/>
              <a:t> are the heap objects accessed by the program. JPF, </a:t>
            </a:r>
            <a:r>
              <a:rPr lang="en-US" baseline="0" dirty="0" err="1" smtClean="0"/>
              <a:t>fortunatley</a:t>
            </a:r>
            <a:r>
              <a:rPr lang="en-US" baseline="0" dirty="0" smtClean="0"/>
              <a:t>, tracks those references. Why not use the computation graph directly for the data-race detection?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Unordered tasks run</a:t>
            </a:r>
            <a:r>
              <a:rPr lang="en-US" baseline="0" dirty="0" smtClean="0"/>
              <a:t> in parallel! The tasks may consist of an arbitrary number of </a:t>
            </a:r>
            <a:r>
              <a:rPr lang="en-US" baseline="0" dirty="0" err="1" smtClean="0"/>
              <a:t>seqential</a:t>
            </a:r>
            <a:r>
              <a:rPr lang="en-US" baseline="0" dirty="0" smtClean="0"/>
              <a:t>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habanero framework does give guarantees on correctness depending on the language features used. </a:t>
            </a:r>
          </a:p>
          <a:p>
            <a:pPr lvl="0" rtl="0">
              <a:buNone/>
            </a:pPr>
            <a:r>
              <a:rPr lang="en-US" baseline="0" dirty="0" smtClean="0"/>
              <a:t>For example, if a program only creates and joins tasks (tasks may return values too---future), then Habanero says the program is deadlock free. Further, it is deterministic and serialization if it is data-race free. </a:t>
            </a:r>
            <a:r>
              <a:rPr lang="en-US" baseline="0" dirty="0" err="1" smtClean="0"/>
              <a:t>Serializable</a:t>
            </a:r>
            <a:r>
              <a:rPr lang="en-US" baseline="0" dirty="0" smtClean="0"/>
              <a:t> means that if you remove all the habanero keywords, you have a sequential program that does the same computation. </a:t>
            </a:r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-US" dirty="0" smtClean="0"/>
              <a:t>1</a:t>
            </a:r>
            <a:r>
              <a:rPr lang="en-US" dirty="0" smtClean="0"/>
              <a:t>) Dark</a:t>
            </a:r>
            <a:r>
              <a:rPr lang="en-US" baseline="0" dirty="0" smtClean="0"/>
              <a:t> Blue: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and future get. </a:t>
            </a:r>
          </a:p>
          <a:p>
            <a:pPr lvl="0" rtl="0">
              <a:buNone/>
            </a:pPr>
            <a:r>
              <a:rPr lang="en-US" dirty="0" smtClean="0"/>
              <a:t>2) Addition of </a:t>
            </a:r>
            <a:r>
              <a:rPr lang="en-US" dirty="0" err="1" smtClean="0"/>
              <a:t>phasers</a:t>
            </a:r>
            <a:r>
              <a:rPr lang="en-US" dirty="0" smtClean="0"/>
              <a:t> with </a:t>
            </a:r>
            <a:r>
              <a:rPr lang="en-US" dirty="0" err="1" smtClean="0"/>
              <a:t>registrration</a:t>
            </a:r>
            <a:r>
              <a:rPr lang="en-US" dirty="0" smtClean="0"/>
              <a:t>, next, and signal.</a:t>
            </a:r>
          </a:p>
          <a:p>
            <a:pPr lvl="0" rtl="0">
              <a:buNone/>
            </a:pPr>
            <a:r>
              <a:rPr lang="en-US" dirty="0" smtClean="0"/>
              <a:t>3) data-driven</a:t>
            </a:r>
            <a:r>
              <a:rPr lang="en-US" baseline="0" dirty="0" smtClean="0"/>
              <a:t> futures with </a:t>
            </a:r>
            <a:r>
              <a:rPr lang="en-US" baseline="0" dirty="0" err="1" smtClean="0"/>
              <a:t>phasers</a:t>
            </a:r>
            <a:r>
              <a:rPr lang="en-US" baseline="0" dirty="0" smtClean="0"/>
              <a:t> (wait only)</a:t>
            </a:r>
          </a:p>
          <a:p>
            <a:pPr lvl="0" rtl="0">
              <a:buNone/>
            </a:pPr>
            <a:r>
              <a:rPr lang="en-US" baseline="0" dirty="0" smtClean="0"/>
              <a:t>4) Isolated</a:t>
            </a:r>
            <a:endParaRPr lang="en-US" baseline="0" dirty="0"/>
          </a:p>
          <a:p>
            <a:pPr lvl="0" rtl="0">
              <a:buNone/>
            </a:pPr>
            <a:r>
              <a:rPr lang="en-US" baseline="0" dirty="0" smtClean="0"/>
              <a:t>5) Isolated only</a:t>
            </a:r>
          </a:p>
          <a:p>
            <a:pPr lvl="0" rtl="0">
              <a:buNone/>
            </a:pPr>
            <a:r>
              <a:rPr lang="en-US" baseline="0" dirty="0" smtClean="0"/>
              <a:t>6) Deterministic programs</a:t>
            </a:r>
          </a:p>
          <a:p>
            <a:pPr lvl="0" rtl="0">
              <a:buNone/>
            </a:pPr>
            <a:r>
              <a:rPr lang="en-US" baseline="0" dirty="0" smtClean="0"/>
              <a:t>7) All programs</a:t>
            </a:r>
          </a:p>
          <a:p>
            <a:pPr lvl="0" rtl="0">
              <a:buNone/>
            </a:pPr>
            <a:endParaRPr lang="en-US" baseline="0" dirty="0" smtClean="0"/>
          </a:p>
          <a:p>
            <a:pPr lvl="0" rtl="0">
              <a:buNone/>
            </a:pPr>
            <a:r>
              <a:rPr lang="en-US" baseline="0" dirty="0" smtClean="0"/>
              <a:t>Most all important one rely on Data race freedom.</a:t>
            </a:r>
          </a:p>
        </p:txBody>
      </p:sp>
    </p:spTree>
    <p:extLst>
      <p:ext uri="{BB962C8B-B14F-4D97-AF65-F5344CB8AC3E}">
        <p14:creationId xmlns:p14="http://schemas.microsoft.com/office/powerpoint/2010/main" val="67958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Westbank</a:t>
            </a:r>
            <a:r>
              <a:rPr lang="en-US" baseline="0" dirty="0" smtClean="0"/>
              <a:t> and Sarkar defined permission regions to detect data-race at runtime.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Annotate accesses</a:t>
            </a:r>
            <a:r>
              <a:rPr lang="en-US" baseline="0" dirty="0" smtClean="0"/>
              <a:t> to shared heap locations with permissions: read or write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Consider the shared stack: the pop and empty locations indicate how they intend to interact with the “this”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runtime, every heap object is mapped to a state machine that tracks the permission state of the object. Whenever a thread asserts permissions on the object, the state of the machine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runtime, as the program</a:t>
            </a:r>
            <a:r>
              <a:rPr lang="en-US" baseline="0" dirty="0" smtClean="0"/>
              <a:t> executes, the state is tracked, and if a schedule leads to an error state, then a data-race is reported.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data-race in this schedule. Other schedules exist though.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the runtime managed</a:t>
            </a:r>
            <a:r>
              <a:rPr lang="en-US" baseline="0" dirty="0" smtClean="0"/>
              <a:t> to schedule Task A and Task B on two separate cores. </a:t>
            </a:r>
          </a:p>
          <a:p>
            <a:r>
              <a:rPr lang="en-US" baseline="0" dirty="0" smtClean="0"/>
              <a:t>After Task A acquires private write access, if Task B requests read access, a data-race is triggered.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</a:t>
            </a:r>
            <a:r>
              <a:rPr lang="en-US" baseline="0" dirty="0" smtClean="0"/>
              <a:t> the scheduler be manipulated to find these “</a:t>
            </a:r>
            <a:r>
              <a:rPr lang="en-US" baseline="0" dirty="0" err="1" smtClean="0"/>
              <a:t>racey</a:t>
            </a:r>
            <a:r>
              <a:rPr lang="en-US" baseline="0" dirty="0" smtClean="0"/>
              <a:t>” schedules?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results suggest that the annotation burden with permission regions is less than in other annotation paradigms.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0709F-21CF-2D40-862F-7ACFA8715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9039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1_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30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006F-98C3-7D44-9646-A2D2F76BF06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9E0C-C5C8-1245-A3EB-ACC1AC2435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 descr="Blue Parachute Logo2.png"/>
          <p:cNvPicPr/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3886200" y="6414958"/>
            <a:ext cx="1371600" cy="2479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89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 descr="Blue Parachute Logo3 72pp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304800"/>
            <a:ext cx="5800648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Model Checking Task Parallel Programs using Gradual Permissions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200" dirty="0" smtClean="0"/>
              <a:t>NSF- CCF-1302524 </a:t>
            </a:r>
            <a:endParaRPr lang="en-US" sz="2200" dirty="0"/>
          </a:p>
        </p:txBody>
      </p:sp>
      <p:graphicFrame>
        <p:nvGraphicFramePr>
          <p:cNvPr id="5" name="Table 24"/>
          <p:cNvGraphicFramePr/>
          <p:nvPr>
            <p:extLst>
              <p:ext uri="{D42A27DB-BD31-4B8C-83A1-F6EECF244321}">
                <p14:modId xmlns:p14="http://schemas.microsoft.com/office/powerpoint/2010/main" val="1223447705"/>
              </p:ext>
            </p:extLst>
          </p:nvPr>
        </p:nvGraphicFramePr>
        <p:xfrm>
          <a:off x="990600" y="4091190"/>
          <a:ext cx="7232666" cy="2555824"/>
        </p:xfrm>
        <a:graphic>
          <a:graphicData uri="http://schemas.openxmlformats.org/drawingml/2006/table">
            <a:tbl>
              <a:tblPr/>
              <a:tblGrid>
                <a:gridCol w="3616333"/>
                <a:gridCol w="3616333"/>
              </a:tblGrid>
              <a:tr h="127791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/>
                        <a:t>Peter Anderson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1800" dirty="0"/>
                        <a:t>Brigham Young University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1800" dirty="0"/>
                        <a:t>Provo, Utah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1800" dirty="0"/>
                        <a:t>anderson.peter@byu.edu</a:t>
                      </a:r>
                    </a:p>
                  </a:txBody>
                  <a:tcPr marL="45720" marR="45720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/>
                        <a:t>Nick Vrvilo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1800" dirty="0"/>
                        <a:t>Rice University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1800" dirty="0"/>
                        <a:t>Houston, Texas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1800" dirty="0"/>
                        <a:t>nv4@rice.edu</a:t>
                      </a:r>
                    </a:p>
                  </a:txBody>
                  <a:tcPr marL="45720" marR="45720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791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/>
                        <a:t>Eric Mercer</a:t>
                      </a:r>
                      <a:r>
                        <a:rPr sz="1800" dirty="0"/>
                        <a:t>
Brigham Young University
Provo, Utah
egm@cs.byu.edu</a:t>
                      </a:r>
                    </a:p>
                  </a:txBody>
                  <a:tcPr marL="45720" marR="45720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/>
                        <a:t>Vivek Sarkar</a:t>
                      </a:r>
                      <a:r>
                        <a:rPr sz="1800" dirty="0"/>
                        <a:t>
Rice University
Houston, Texas
vsarkar@rice.edu</a:t>
                      </a:r>
                    </a:p>
                  </a:txBody>
                  <a:tcPr marL="45720" marR="45720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his:null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10800000">
            <a:off x="3511823" y="2252868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this:PW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511823" y="2570922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this:PW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511823" y="2888974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his:null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511823" y="3193771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his:null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this:PR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631091" y="4996064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this:PR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631091" y="5340619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this:null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631091" y="5340619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83425" y="5275760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18921" y="4620472"/>
            <a:ext cx="0" cy="65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this:PW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Release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Acquire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4883425" y="5275760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Release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18921" y="4620472"/>
            <a:ext cx="0" cy="65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Right Arrow 15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511823" y="2570922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this:PW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Release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Acquire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4883425" y="5275760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Release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18921" y="4620472"/>
            <a:ext cx="0" cy="65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 rot="10800000">
            <a:off x="3631091" y="4717769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511823" y="2570922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Java (HJ)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53200" y="1625410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65900" y="2303189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53200" y="3710596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53200" y="4353190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3200" y="4978846"/>
            <a:ext cx="1150938" cy="48736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53200" y="5628289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4" idx="2"/>
          </p:cNvCxnSpPr>
          <p:nvPr/>
        </p:nvCxnSpPr>
        <p:spPr>
          <a:xfrm>
            <a:off x="5786923" y="4158272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15" idx="4"/>
            <a:endCxn id="16" idx="0"/>
          </p:cNvCxnSpPr>
          <p:nvPr/>
        </p:nvCxnSpPr>
        <p:spPr>
          <a:xfrm>
            <a:off x="7128669" y="5466208"/>
            <a:ext cx="0" cy="162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endCxn id="15" idx="0"/>
          </p:cNvCxnSpPr>
          <p:nvPr/>
        </p:nvCxnSpPr>
        <p:spPr>
          <a:xfrm>
            <a:off x="7120615" y="4831027"/>
            <a:ext cx="8054" cy="147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endCxn id="14" idx="0"/>
          </p:cNvCxnSpPr>
          <p:nvPr/>
        </p:nvCxnSpPr>
        <p:spPr>
          <a:xfrm flipH="1">
            <a:off x="7128669" y="4156228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7127027" y="3513634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1" idx="4"/>
          </p:cNvCxnSpPr>
          <p:nvPr/>
        </p:nvCxnSpPr>
        <p:spPr>
          <a:xfrm flipH="1">
            <a:off x="7128669" y="2802457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7133281" y="2119732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197871" y="3708552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56538" y="3708552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73340" y="3225472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704138" y="4158272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04138" y="3225472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6565900" y="2954857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 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650435" y="3057136"/>
            <a:ext cx="3917706" cy="39698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04939" y="3710596"/>
            <a:ext cx="592932" cy="7271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01833" y="4156228"/>
            <a:ext cx="3420735" cy="31601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524000" y="4651747"/>
            <a:ext cx="4683614" cy="81446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1391" y="5286928"/>
            <a:ext cx="5487418" cy="5705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this:Error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Release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Acquire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4883425" y="5275760"/>
            <a:ext cx="1470992" cy="542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Release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18921" y="4620472"/>
            <a:ext cx="0" cy="65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Right Arrow 15"/>
          <p:cNvSpPr/>
          <p:nvPr/>
        </p:nvSpPr>
        <p:spPr>
          <a:xfrm rot="10800000">
            <a:off x="3631091" y="4996061"/>
            <a:ext cx="530087" cy="19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511823" y="2570922"/>
            <a:ext cx="530087" cy="1988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1858" y="2940584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45621" y="2332427"/>
            <a:ext cx="1361733" cy="60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71858" y="4572255"/>
            <a:ext cx="193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Data race!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08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552" y="1524699"/>
            <a:ext cx="3291362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Task 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Node pop()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Node ret = </a:t>
            </a:r>
            <a:r>
              <a:rPr lang="en-US" sz="2000" dirty="0" err="1" smtClean="0">
                <a:solidFill>
                  <a:srgbClr val="2C618B"/>
                </a:solidFill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</a:rPr>
              <a:t>.pop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688031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D07576"/>
                </a:solidFill>
              </a:rPr>
              <a:t>// Task 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C618B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empty()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</a:rPr>
              <a:t> ret = (! size &gt; 0);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2C618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</a:rPr>
              <a:t>ret;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4890051" y="1869255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890051" y="2923498"/>
            <a:ext cx="1470992" cy="542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83425" y="4077832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4883425" y="5275760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Release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5625547" y="2411895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flipH="1">
            <a:off x="5618921" y="3466138"/>
            <a:ext cx="6626" cy="61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8" idx="0"/>
          </p:cNvCxnSpPr>
          <p:nvPr/>
        </p:nvCxnSpPr>
        <p:spPr>
          <a:xfrm>
            <a:off x="5618921" y="4620472"/>
            <a:ext cx="0" cy="65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71858" y="2940584"/>
            <a:ext cx="1470992" cy="54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Acquire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6145621" y="2332427"/>
            <a:ext cx="1361733" cy="60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851372" y="610463"/>
            <a:ext cx="1470992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his:null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8920" y="1357652"/>
            <a:ext cx="0" cy="51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Pathfinder Virtual 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062" y="5671930"/>
            <a:ext cx="861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do you get JPF to play nicely with HJ?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2" y="1248202"/>
            <a:ext cx="5020078" cy="5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for Verification (HJ-V)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1777816"/>
          </a:xfrm>
        </p:spPr>
        <p:txBody>
          <a:bodyPr/>
          <a:lstStyle/>
          <a:p>
            <a:r>
              <a:rPr lang="en-US" dirty="0" smtClean="0"/>
              <a:t>Library version of Habanero for JPF verification</a:t>
            </a:r>
          </a:p>
          <a:p>
            <a:r>
              <a:rPr lang="en-US" dirty="0"/>
              <a:t>1,300 LOCs in 32 classes (versus 12,000+ in HJ)</a:t>
            </a:r>
          </a:p>
          <a:p>
            <a:r>
              <a:rPr lang="en-US" dirty="0" smtClean="0"/>
              <a:t>Runs </a:t>
            </a:r>
            <a:r>
              <a:rPr lang="en-US" dirty="0" smtClean="0"/>
              <a:t>stand alone and in JPF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4532" y="3468874"/>
            <a:ext cx="1869004" cy="747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Async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3857624" y="3640823"/>
            <a:ext cx="1285875" cy="4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6" name="Rounded Rectangle 5"/>
          <p:cNvSpPr/>
          <p:nvPr/>
        </p:nvSpPr>
        <p:spPr>
          <a:xfrm>
            <a:off x="5549696" y="3471367"/>
            <a:ext cx="1869004" cy="747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 Thread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21977" y="4353534"/>
            <a:ext cx="1869004" cy="747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75069" y="4525483"/>
            <a:ext cx="1285875" cy="4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9" name="Rounded Rectangle 8"/>
          <p:cNvSpPr/>
          <p:nvPr/>
        </p:nvSpPr>
        <p:spPr>
          <a:xfrm>
            <a:off x="5567140" y="4356027"/>
            <a:ext cx="1869004" cy="747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 Join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9517" y="5268099"/>
            <a:ext cx="1869004" cy="747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Future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62609" y="5440047"/>
            <a:ext cx="1285875" cy="4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15" name="Rounded Rectangle 14"/>
          <p:cNvSpPr/>
          <p:nvPr/>
        </p:nvSpPr>
        <p:spPr>
          <a:xfrm>
            <a:off x="5554681" y="5270591"/>
            <a:ext cx="1869004" cy="747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Locks with Conditions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331" y="4114017"/>
            <a:ext cx="851535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Performance is </a:t>
            </a:r>
            <a:r>
              <a:rPr lang="en-US" sz="3600" dirty="0" err="1">
                <a:solidFill>
                  <a:schemeClr val="bg1"/>
                </a:solidFill>
              </a:rPr>
              <a:t>terrrible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but verification and debug is now possible!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14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638260" y="2694759"/>
            <a:ext cx="3860948" cy="1837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21" name="Rounded Rectangle 20"/>
          <p:cNvSpPr/>
          <p:nvPr/>
        </p:nvSpPr>
        <p:spPr>
          <a:xfrm>
            <a:off x="540904" y="3414944"/>
            <a:ext cx="3564897" cy="388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22" name="Rounded Rectangle 21"/>
          <p:cNvSpPr/>
          <p:nvPr/>
        </p:nvSpPr>
        <p:spPr>
          <a:xfrm>
            <a:off x="543397" y="4090275"/>
            <a:ext cx="3564897" cy="44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9" name="Rounded Rectangle 8"/>
          <p:cNvSpPr/>
          <p:nvPr/>
        </p:nvSpPr>
        <p:spPr>
          <a:xfrm>
            <a:off x="523460" y="2694758"/>
            <a:ext cx="3564897" cy="43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Scheduling 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3460" y="2694758"/>
            <a:ext cx="3994500" cy="235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12: </a:t>
            </a:r>
            <a:r>
              <a:rPr lang="en-US" sz="1687" dirty="0" err="1">
                <a:latin typeface="Lucida Console" charset="0"/>
                <a:ea typeface="Lucida Console" charset="0"/>
                <a:cs typeface="Lucida Console" charset="0"/>
              </a:rPr>
              <a:t>getfield</a:t>
            </a: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 #5 </a:t>
            </a:r>
            <a:r>
              <a:rPr lang="en-US" sz="1687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// Field x</a:t>
            </a:r>
          </a:p>
          <a:p>
            <a:pPr marL="0" indent="0">
              <a:buNone/>
            </a:pPr>
            <a:endParaRPr lang="en-US" sz="1687" dirty="0">
              <a:solidFill>
                <a:schemeClr val="accent5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22: </a:t>
            </a:r>
            <a:r>
              <a:rPr lang="en-US" sz="1687" dirty="0" err="1">
                <a:latin typeface="Lucida Console" charset="0"/>
                <a:ea typeface="Lucida Console" charset="0"/>
                <a:cs typeface="Lucida Console" charset="0"/>
              </a:rPr>
              <a:t>getfield</a:t>
            </a: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 #7 </a:t>
            </a:r>
            <a:r>
              <a:rPr lang="en-US" sz="1687" i="1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// Field y</a:t>
            </a:r>
          </a:p>
          <a:p>
            <a:pPr marL="0" indent="0">
              <a:buNone/>
            </a:pPr>
            <a:endParaRPr lang="en-US" sz="1687" i="1" dirty="0">
              <a:solidFill>
                <a:schemeClr val="accent5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32: </a:t>
            </a:r>
            <a:r>
              <a:rPr lang="en-US" sz="1687" dirty="0" err="1">
                <a:latin typeface="Lucida Console" charset="0"/>
                <a:ea typeface="Lucida Console" charset="0"/>
                <a:cs typeface="Lucida Console" charset="0"/>
              </a:rPr>
              <a:t>getfield</a:t>
            </a: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 #8 </a:t>
            </a:r>
            <a:r>
              <a:rPr lang="en-US" sz="1687" i="1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// Field 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758560" y="2694758"/>
            <a:ext cx="3994500" cy="2302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87" b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-- </a:t>
            </a:r>
            <a:r>
              <a:rPr lang="en-US" sz="1687" b="1" dirty="0" err="1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acquireR</a:t>
            </a:r>
            <a:r>
              <a:rPr lang="en-US" sz="1687" b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/W –</a:t>
            </a:r>
          </a:p>
          <a:p>
            <a:pPr marL="0" indent="0">
              <a:buNone/>
            </a:pP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12: </a:t>
            </a:r>
            <a:r>
              <a:rPr lang="en-US" sz="1687" dirty="0" err="1">
                <a:latin typeface="Lucida Console" charset="0"/>
                <a:ea typeface="Lucida Console" charset="0"/>
                <a:cs typeface="Lucida Console" charset="0"/>
              </a:rPr>
              <a:t>getfield</a:t>
            </a: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	#5 </a:t>
            </a:r>
            <a:r>
              <a:rPr lang="en-US" sz="1687" i="1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// Field x</a:t>
            </a:r>
          </a:p>
          <a:p>
            <a:pPr marL="0" indent="0">
              <a:buNone/>
            </a:pP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22: </a:t>
            </a:r>
            <a:r>
              <a:rPr lang="en-US" sz="1687" dirty="0" err="1">
                <a:latin typeface="Lucida Console" charset="0"/>
                <a:ea typeface="Lucida Console" charset="0"/>
                <a:cs typeface="Lucida Console" charset="0"/>
              </a:rPr>
              <a:t>getfield</a:t>
            </a: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	#7 </a:t>
            </a:r>
            <a:r>
              <a:rPr lang="en-US" sz="1687" i="1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// Field y</a:t>
            </a:r>
          </a:p>
          <a:p>
            <a:pPr marL="0" indent="0">
              <a:buNone/>
            </a:pP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32: </a:t>
            </a:r>
            <a:r>
              <a:rPr lang="en-US" sz="1687" dirty="0" err="1">
                <a:latin typeface="Lucida Console" charset="0"/>
                <a:ea typeface="Lucida Console" charset="0"/>
                <a:cs typeface="Lucida Console" charset="0"/>
              </a:rPr>
              <a:t>getfield</a:t>
            </a:r>
            <a:r>
              <a:rPr lang="en-US" sz="1687" dirty="0">
                <a:latin typeface="Lucida Console" charset="0"/>
                <a:ea typeface="Lucida Console" charset="0"/>
                <a:cs typeface="Lucida Console" charset="0"/>
              </a:rPr>
              <a:t>	#8 </a:t>
            </a:r>
            <a:r>
              <a:rPr lang="en-US" sz="1687" i="1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// Field z</a:t>
            </a:r>
          </a:p>
          <a:p>
            <a:pPr marL="0" indent="0">
              <a:buNone/>
            </a:pPr>
            <a:r>
              <a:rPr lang="en-US" sz="1687" b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-- </a:t>
            </a:r>
            <a:r>
              <a:rPr lang="en-US" sz="1687" b="1" dirty="0" err="1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releaseR</a:t>
            </a:r>
            <a:r>
              <a:rPr lang="en-US" sz="1687" b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/W –</a:t>
            </a:r>
          </a:p>
          <a:p>
            <a:pPr marL="0" indent="0">
              <a:buNone/>
            </a:pPr>
            <a:endParaRPr lang="en-US" sz="1687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3" y="1987826"/>
            <a:ext cx="298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Default </a:t>
            </a:r>
            <a:r>
              <a:rPr lang="en-US" sz="2400" smtClean="0"/>
              <a:t>JPF Scheduling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068952" y="1994454"/>
            <a:ext cx="298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Permission Regions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074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647"/>
            <a:ext cx="9144000" cy="41283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408" y="5632175"/>
            <a:ext cx="744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…but still state explodes quickly, easily and often!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20070" y="2292626"/>
            <a:ext cx="2478156" cy="153725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0070" y="4302607"/>
            <a:ext cx="2478156" cy="229636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9950" y="5130868"/>
            <a:ext cx="2478156" cy="229636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everything is in graph</a:t>
            </a:r>
            <a:endParaRPr lang="en-US" dirty="0"/>
          </a:p>
        </p:txBody>
      </p:sp>
      <p:sp>
        <p:nvSpPr>
          <p:cNvPr id="3" name="Shape 301"/>
          <p:cNvSpPr/>
          <p:nvPr/>
        </p:nvSpPr>
        <p:spPr>
          <a:xfrm>
            <a:off x="6541690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4" name="Shape 302"/>
          <p:cNvSpPr/>
          <p:nvPr/>
        </p:nvSpPr>
        <p:spPr>
          <a:xfrm>
            <a:off x="6541690" y="3379167"/>
            <a:ext cx="752127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F1-end</a:t>
            </a:r>
          </a:p>
        </p:txBody>
      </p:sp>
      <p:sp>
        <p:nvSpPr>
          <p:cNvPr id="5" name="Shape 303"/>
          <p:cNvSpPr/>
          <p:nvPr/>
        </p:nvSpPr>
        <p:spPr>
          <a:xfrm>
            <a:off x="19823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6" name="Shape 304"/>
          <p:cNvSpPr/>
          <p:nvPr/>
        </p:nvSpPr>
        <p:spPr>
          <a:xfrm>
            <a:off x="1982391" y="3379167"/>
            <a:ext cx="881971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F1-start</a:t>
            </a:r>
          </a:p>
        </p:txBody>
      </p:sp>
      <p:sp>
        <p:nvSpPr>
          <p:cNvPr id="7" name="Shape 305"/>
          <p:cNvSpPr/>
          <p:nvPr/>
        </p:nvSpPr>
        <p:spPr>
          <a:xfrm>
            <a:off x="31380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8" name="Shape 306"/>
          <p:cNvSpPr/>
          <p:nvPr/>
        </p:nvSpPr>
        <p:spPr>
          <a:xfrm>
            <a:off x="3138091" y="3379167"/>
            <a:ext cx="881971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F2-start</a:t>
            </a:r>
          </a:p>
        </p:txBody>
      </p:sp>
      <p:sp>
        <p:nvSpPr>
          <p:cNvPr id="9" name="Shape 307"/>
          <p:cNvSpPr/>
          <p:nvPr/>
        </p:nvSpPr>
        <p:spPr>
          <a:xfrm>
            <a:off x="44080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0" name="Shape 308"/>
          <p:cNvSpPr/>
          <p:nvPr/>
        </p:nvSpPr>
        <p:spPr>
          <a:xfrm>
            <a:off x="4408090" y="3379167"/>
            <a:ext cx="752127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F2-end</a:t>
            </a:r>
          </a:p>
        </p:txBody>
      </p:sp>
      <p:sp>
        <p:nvSpPr>
          <p:cNvPr id="11" name="Shape 309"/>
          <p:cNvSpPr/>
          <p:nvPr/>
        </p:nvSpPr>
        <p:spPr>
          <a:xfrm>
            <a:off x="3912791" y="1969468"/>
            <a:ext cx="1409700" cy="60960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sz="1687">
                <a:solidFill>
                  <a:schemeClr val="bg1"/>
                </a:solidFill>
              </a:rPr>
              <a:t>Read(A)</a:t>
            </a:r>
            <a:endParaRPr sz="1687">
              <a:solidFill>
                <a:schemeClr val="bg1"/>
              </a:solidFill>
            </a:endParaRPr>
          </a:p>
        </p:txBody>
      </p:sp>
      <p:sp>
        <p:nvSpPr>
          <p:cNvPr id="12" name="Shape 311"/>
          <p:cNvSpPr/>
          <p:nvPr/>
        </p:nvSpPr>
        <p:spPr>
          <a:xfrm>
            <a:off x="3912791" y="4344367"/>
            <a:ext cx="609600" cy="6096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3" name="Shape 312"/>
          <p:cNvSpPr/>
          <p:nvPr/>
        </p:nvSpPr>
        <p:spPr>
          <a:xfrm>
            <a:off x="4027090" y="4445968"/>
            <a:ext cx="452366" cy="3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4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687"/>
              <a:t>B1</a:t>
            </a:r>
          </a:p>
        </p:txBody>
      </p:sp>
      <p:sp>
        <p:nvSpPr>
          <p:cNvPr id="14" name="Shape 315"/>
          <p:cNvSpPr/>
          <p:nvPr/>
        </p:nvSpPr>
        <p:spPr>
          <a:xfrm>
            <a:off x="5665390" y="3239467"/>
            <a:ext cx="609601" cy="6096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5" name="Shape 316"/>
          <p:cNvSpPr/>
          <p:nvPr/>
        </p:nvSpPr>
        <p:spPr>
          <a:xfrm>
            <a:off x="5779691" y="3341068"/>
            <a:ext cx="452366" cy="3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4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687"/>
              <a:t>B3</a:t>
            </a:r>
          </a:p>
        </p:txBody>
      </p:sp>
      <p:sp>
        <p:nvSpPr>
          <p:cNvPr id="16" name="Shape 318"/>
          <p:cNvSpPr/>
          <p:nvPr/>
        </p:nvSpPr>
        <p:spPr>
          <a:xfrm flipH="1">
            <a:off x="2509441" y="2290500"/>
            <a:ext cx="1411129" cy="761564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" name="Shape 319"/>
          <p:cNvSpPr/>
          <p:nvPr/>
        </p:nvSpPr>
        <p:spPr>
          <a:xfrm flipH="1" flipV="1">
            <a:off x="3773091" y="3945865"/>
            <a:ext cx="336114" cy="450176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" name="Shape 320"/>
          <p:cNvSpPr/>
          <p:nvPr/>
        </p:nvSpPr>
        <p:spPr>
          <a:xfrm flipH="1" flipV="1">
            <a:off x="3491825" y="3994999"/>
            <a:ext cx="495182" cy="1409066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321"/>
          <p:cNvSpPr/>
          <p:nvPr/>
        </p:nvSpPr>
        <p:spPr>
          <a:xfrm flipH="1">
            <a:off x="4357291" y="3939714"/>
            <a:ext cx="303928" cy="43005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" name="Shape 322"/>
          <p:cNvSpPr/>
          <p:nvPr/>
        </p:nvSpPr>
        <p:spPr>
          <a:xfrm flipH="1">
            <a:off x="4420791" y="3967535"/>
            <a:ext cx="598686" cy="139283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" name="Shape 323"/>
          <p:cNvSpPr/>
          <p:nvPr/>
        </p:nvSpPr>
        <p:spPr>
          <a:xfrm flipH="1" flipV="1">
            <a:off x="5271690" y="2408371"/>
            <a:ext cx="1497728" cy="72064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" name="Shape 324"/>
          <p:cNvSpPr/>
          <p:nvPr/>
        </p:nvSpPr>
        <p:spPr>
          <a:xfrm flipH="1">
            <a:off x="2896790" y="3543833"/>
            <a:ext cx="244726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325"/>
          <p:cNvSpPr/>
          <p:nvPr/>
        </p:nvSpPr>
        <p:spPr>
          <a:xfrm flipH="1">
            <a:off x="4052490" y="3531568"/>
            <a:ext cx="352163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326"/>
          <p:cNvSpPr/>
          <p:nvPr/>
        </p:nvSpPr>
        <p:spPr>
          <a:xfrm flipH="1">
            <a:off x="5322491" y="3544267"/>
            <a:ext cx="352162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Shape 327"/>
          <p:cNvSpPr/>
          <p:nvPr/>
        </p:nvSpPr>
        <p:spPr>
          <a:xfrm flipH="1">
            <a:off x="6274991" y="3531568"/>
            <a:ext cx="292457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" name="Shape 328"/>
          <p:cNvSpPr/>
          <p:nvPr/>
        </p:nvSpPr>
        <p:spPr>
          <a:xfrm>
            <a:off x="2528490" y="2185368"/>
            <a:ext cx="888383" cy="40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969"/>
              <a:t>spawn</a:t>
            </a:r>
          </a:p>
        </p:txBody>
      </p:sp>
      <p:sp>
        <p:nvSpPr>
          <p:cNvPr id="27" name="Shape 329"/>
          <p:cNvSpPr/>
          <p:nvPr/>
        </p:nvSpPr>
        <p:spPr>
          <a:xfrm>
            <a:off x="5563790" y="2185368"/>
            <a:ext cx="622284" cy="40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969"/>
              <a:t>join</a:t>
            </a:r>
          </a:p>
        </p:txBody>
      </p:sp>
      <p:sp>
        <p:nvSpPr>
          <p:cNvPr id="28" name="Shape 309"/>
          <p:cNvSpPr/>
          <p:nvPr/>
        </p:nvSpPr>
        <p:spPr>
          <a:xfrm>
            <a:off x="3363851" y="5388190"/>
            <a:ext cx="1655626" cy="60960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sz="1687">
                <a:solidFill>
                  <a:schemeClr val="bg1"/>
                </a:solidFill>
              </a:rPr>
              <a:t>Write(A</a:t>
            </a:r>
            <a:r>
              <a:rPr lang="en-US" sz="1687" dirty="0">
                <a:solidFill>
                  <a:schemeClr val="bg1"/>
                </a:solidFill>
              </a:rPr>
              <a:t>)</a:t>
            </a:r>
            <a:endParaRPr sz="16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</a:t>
            </a:r>
            <a:r>
              <a:rPr lang="en-US" dirty="0" smtClean="0"/>
              <a:t>raph creation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0037" y="3160907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endCxn id="27" idx="0"/>
          </p:cNvCxnSpPr>
          <p:nvPr/>
        </p:nvCxnSpPr>
        <p:spPr>
          <a:xfrm>
            <a:off x="7219156" y="3660175"/>
            <a:ext cx="0" cy="17603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2" idx="0"/>
          </p:cNvCxnSpPr>
          <p:nvPr/>
        </p:nvCxnSpPr>
        <p:spPr>
          <a:xfrm>
            <a:off x="7219156" y="1915319"/>
            <a:ext cx="0" cy="1245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36793" y="2900855"/>
            <a:ext cx="3230489" cy="378373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0813" y="2994981"/>
            <a:ext cx="530087" cy="1988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endCxn id="25" idx="0"/>
          </p:cNvCxnSpPr>
          <p:nvPr/>
        </p:nvCxnSpPr>
        <p:spPr>
          <a:xfrm>
            <a:off x="7217514" y="3305863"/>
            <a:ext cx="1642" cy="839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 flipH="1">
            <a:off x="7219156" y="4623256"/>
            <a:ext cx="1229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48135" y="3260024"/>
            <a:ext cx="530087" cy="1988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821634" y="3604581"/>
            <a:ext cx="530087" cy="1988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weight tasks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22029" y="1665168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34729" y="2342947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22029" y="3750354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22029" y="4392948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22029" y="5018604"/>
            <a:ext cx="1150938" cy="48736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22029" y="5668047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4" idx="2"/>
          </p:cNvCxnSpPr>
          <p:nvPr/>
        </p:nvCxnSpPr>
        <p:spPr>
          <a:xfrm>
            <a:off x="3255752" y="4198030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15" idx="4"/>
            <a:endCxn id="16" idx="0"/>
          </p:cNvCxnSpPr>
          <p:nvPr/>
        </p:nvCxnSpPr>
        <p:spPr>
          <a:xfrm>
            <a:off x="4597498" y="5505966"/>
            <a:ext cx="0" cy="162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endCxn id="15" idx="0"/>
          </p:cNvCxnSpPr>
          <p:nvPr/>
        </p:nvCxnSpPr>
        <p:spPr>
          <a:xfrm>
            <a:off x="4589444" y="4870785"/>
            <a:ext cx="8054" cy="147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endCxn id="14" idx="0"/>
          </p:cNvCxnSpPr>
          <p:nvPr/>
        </p:nvCxnSpPr>
        <p:spPr>
          <a:xfrm flipH="1">
            <a:off x="4597498" y="4195986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4595856" y="3553392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1" idx="4"/>
          </p:cNvCxnSpPr>
          <p:nvPr/>
        </p:nvCxnSpPr>
        <p:spPr>
          <a:xfrm flipH="1">
            <a:off x="4597498" y="2842215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4602110" y="2159490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2666700" y="3748310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25367" y="3748310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42169" y="3265230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72967" y="4198030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72967" y="3265230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4034729" y="2994615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 Start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821634" y="4518980"/>
            <a:ext cx="530087" cy="1988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821634" y="5433376"/>
            <a:ext cx="530087" cy="1988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T1: R(x)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821634" y="3604581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T1: W(x)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821634" y="3909378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821634" y="5433376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 : R(x)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21634" y="4518977"/>
            <a:ext cx="530087" cy="198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T2: W(x)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21634" y="4823774"/>
            <a:ext cx="530087" cy="198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21634" y="5433374"/>
            <a:ext cx="530087" cy="198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491409" y="2254678"/>
            <a:ext cx="3966541" cy="6384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05" y="3945975"/>
            <a:ext cx="7886700" cy="2481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rPr>
              <a:t>Input:list</a:t>
            </a:r>
            <a:r>
              <a:rPr lang="en-US" sz="2400" i="1" dirty="0" smtClean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rPr>
              <a:t> of nodes in a Finish block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∀n ϵ </a:t>
            </a:r>
            <a:r>
              <a:rPr lang="en-US" sz="2400" i="1" dirty="0" smtClean="0">
                <a:latin typeface="Lucida Console" charset="0"/>
                <a:ea typeface="Lucida Console" charset="0"/>
                <a:cs typeface="Lucida Console" charset="0"/>
              </a:rPr>
              <a:t>nodes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do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∀n’ ϵ </a:t>
            </a:r>
            <a:r>
              <a:rPr lang="en-US" sz="2400" i="1" dirty="0" smtClean="0">
                <a:latin typeface="Lucida Console" charset="0"/>
                <a:ea typeface="Lucida Console" charset="0"/>
                <a:cs typeface="Lucida Console" charset="0"/>
              </a:rPr>
              <a:t>nodes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and 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n≠n’and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n↛n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 if Heap(n) ∩ Write(n’) ≠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∅</a:t>
            </a:r>
            <a:r>
              <a:rPr lang="en-US" sz="2400" i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then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    report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Data 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38</a:t>
            </a:fld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13735" y="1606365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3913735" y="2357342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3913735" y="2999936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47458" y="2805018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89204" y="2802974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87562" y="2160380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58406" y="2355298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5217073" y="2355298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133875" y="1872218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4673" y="2805018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673" y="1872218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94405" y="3451267"/>
            <a:ext cx="14404" cy="319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2459" y="1422697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288358" y="2743202"/>
            <a:ext cx="3846533" cy="1900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</a:p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21634" y="5433374"/>
            <a:ext cx="530087" cy="198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719388" y="1552236"/>
            <a:ext cx="3999464" cy="340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HJ Correctness Guarantees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53954" y="4450334"/>
            <a:ext cx="743396" cy="42192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4590" y="4872262"/>
            <a:ext cx="58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async</a:t>
            </a:r>
            <a:r>
              <a:rPr lang="en-US" sz="2400" dirty="0"/>
              <a:t>-finish and </a:t>
            </a:r>
            <a:r>
              <a:rPr lang="en-US" sz="2400" dirty="0" err="1"/>
              <a:t>async</a:t>
            </a:r>
            <a:r>
              <a:rPr lang="en-US" sz="2400" dirty="0"/>
              <a:t>-get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8045" y="5508491"/>
            <a:ext cx="5354416" cy="649249"/>
          </a:xfrm>
          <a:prstGeom prst="rect">
            <a:avLst/>
          </a:prstGeom>
          <a:noFill/>
        </p:spPr>
        <p:txBody>
          <a:bodyPr wrap="none" lIns="64294" tIns="32147" rIns="64294" bIns="32147">
            <a:spAutoFit/>
          </a:bodyPr>
          <a:lstStyle/>
          <a:p>
            <a:pPr algn="ctr"/>
            <a:r>
              <a:rPr lang="en-US" sz="379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 be free of data-races</a:t>
            </a:r>
          </a:p>
        </p:txBody>
      </p:sp>
    </p:spTree>
    <p:extLst>
      <p:ext uri="{BB962C8B-B14F-4D97-AF65-F5344CB8AC3E}">
        <p14:creationId xmlns:p14="http://schemas.microsoft.com/office/powerpoint/2010/main" val="1485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288358" y="2743202"/>
            <a:ext cx="3846533" cy="1900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40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T0,T1,T2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4" idx="4"/>
            <a:endCxn id="27" idx="0"/>
          </p:cNvCxnSpPr>
          <p:nvPr/>
        </p:nvCxnSpPr>
        <p:spPr>
          <a:xfrm>
            <a:off x="7219156" y="3950501"/>
            <a:ext cx="0" cy="1470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</p:cNvCxnSpPr>
          <p:nvPr/>
        </p:nvCxnSpPr>
        <p:spPr>
          <a:xfrm>
            <a:off x="7225506" y="2594686"/>
            <a:ext cx="0" cy="9081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21634" y="5433374"/>
            <a:ext cx="530087" cy="198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41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T0,T1,T2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4" idx="4"/>
            <a:endCxn id="27" idx="0"/>
          </p:cNvCxnSpPr>
          <p:nvPr/>
        </p:nvCxnSpPr>
        <p:spPr>
          <a:xfrm>
            <a:off x="7219156" y="3950501"/>
            <a:ext cx="0" cy="1470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</p:cNvCxnSpPr>
          <p:nvPr/>
        </p:nvCxnSpPr>
        <p:spPr>
          <a:xfrm>
            <a:off x="7225506" y="2594686"/>
            <a:ext cx="0" cy="9081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2363" y="1417638"/>
            <a:ext cx="4673348" cy="4863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static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= 0;</a:t>
            </a: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public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static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void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main(String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[]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  </a:t>
            </a:r>
            <a:r>
              <a:rPr lang="en-US" sz="20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finish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t + 1;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ea typeface="Monaco"/>
              <a:cs typeface="Courier New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</a:t>
            </a:r>
            <a:r>
              <a:rPr lang="en-US" sz="20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x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= u + 2;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   }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06014" y="5738172"/>
            <a:ext cx="530087" cy="1988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42</a:t>
            </a:fld>
            <a:endParaRPr lang="en-US"/>
          </a:p>
        </p:txBody>
      </p:sp>
      <p:cxnSp>
        <p:nvCxnSpPr>
          <p:cNvPr id="48" name="Straight Arrow Connector 47"/>
          <p:cNvCxnSpPr>
            <a:stCxn id="56" idx="5"/>
            <a:endCxn id="24" idx="0"/>
          </p:cNvCxnSpPr>
          <p:nvPr/>
        </p:nvCxnSpPr>
        <p:spPr>
          <a:xfrm>
            <a:off x="6933243" y="2075177"/>
            <a:ext cx="791286" cy="168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4"/>
            <a:endCxn id="55" idx="7"/>
          </p:cNvCxnSpPr>
          <p:nvPr/>
        </p:nvCxnSpPr>
        <p:spPr>
          <a:xfrm flipH="1">
            <a:off x="7045563" y="4208687"/>
            <a:ext cx="678966" cy="1315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6" idx="3"/>
            <a:endCxn id="50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4"/>
            <a:endCxn id="55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595" y="1838834"/>
            <a:ext cx="4652783" cy="42940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class Example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public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main(String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{S1}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{S3}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S2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30082" y="3114240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49060" y="37610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7595" y="1838834"/>
            <a:ext cx="4652783" cy="42940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class Example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public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main(String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{S1}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{S3}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S2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43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88775" y="4213267"/>
            <a:ext cx="317989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306" y="376559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15201" y="376559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820600" y="4213267"/>
            <a:ext cx="370070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20600" y="3499044"/>
            <a:ext cx="370070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688775" y="3499044"/>
            <a:ext cx="317989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33243" y="2075177"/>
            <a:ext cx="483401" cy="1056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045563" y="4897202"/>
            <a:ext cx="368119" cy="6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41175" y="313175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41175" y="4449526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980655" y="3710591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7595" y="1838834"/>
            <a:ext cx="4652783" cy="42940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class Example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public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main(String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{S1}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{S3}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S2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63176" y="3114264"/>
            <a:ext cx="2702963" cy="17829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44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88775" y="4213267"/>
            <a:ext cx="317989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306" y="376559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15201" y="3765591"/>
            <a:ext cx="1150938" cy="447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820600" y="4213267"/>
            <a:ext cx="370070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20600" y="3499044"/>
            <a:ext cx="370070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688775" y="3499044"/>
            <a:ext cx="317989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33243" y="2075177"/>
            <a:ext cx="483401" cy="1056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045563" y="4897202"/>
            <a:ext cx="368119" cy="6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41175" y="313175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41175" y="4449526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980655" y="3710591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595" y="1838834"/>
            <a:ext cx="4652783" cy="42940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class Example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public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main(String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{S1}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{S3}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S2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63176" y="3114264"/>
            <a:ext cx="2702963" cy="17829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33243" y="2075177"/>
            <a:ext cx="791286" cy="168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45563" y="4208687"/>
            <a:ext cx="678966" cy="1315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49060" y="37610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S2,S3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80655" y="3710591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46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64278" y="1690689"/>
            <a:ext cx="3635720" cy="42152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FIN-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33243" y="2075177"/>
            <a:ext cx="791286" cy="168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45563" y="4208687"/>
            <a:ext cx="678966" cy="1315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49060" y="3761011"/>
            <a:ext cx="1150938" cy="447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S2,S3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595" y="1838834"/>
            <a:ext cx="4652783" cy="42940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class Example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public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main(String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{S1}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finish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{S3}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S2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30082" y="3114240"/>
            <a:ext cx="530087" cy="1988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 results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904601"/>
              </p:ext>
            </p:extLst>
          </p:nvPr>
        </p:nvGraphicFramePr>
        <p:xfrm>
          <a:off x="457200" y="1487136"/>
          <a:ext cx="8229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704"/>
                <a:gridCol w="703560"/>
                <a:gridCol w="712697"/>
                <a:gridCol w="868029"/>
                <a:gridCol w="922852"/>
                <a:gridCol w="1032498"/>
                <a:gridCol w="895440"/>
                <a:gridCol w="886304"/>
                <a:gridCol w="1139516"/>
              </a:tblGrid>
              <a:tr h="58831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Test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Case Name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SLOC </a:t>
                      </a:r>
                      <a:endParaRPr lang="en-US" dirty="0" smtClean="0"/>
                    </a:p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Tasks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CG Race Detector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JPF Default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313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States 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Time 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Error Info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States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Time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Error Info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588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Search Count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0:00:00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No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145139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0:00:45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No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588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Existence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50197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0:00:15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588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Index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68806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0:00:29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588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Existence - eureka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8404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Search Index - eureka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15474" y="2756450"/>
            <a:ext cx="1815552" cy="3485566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568010"/>
          </a:xfrm>
        </p:spPr>
        <p:txBody>
          <a:bodyPr/>
          <a:lstStyle/>
          <a:p>
            <a:r>
              <a:rPr lang="en-US" dirty="0" smtClean="0"/>
              <a:t>Habanero framework with correctness guarantees</a:t>
            </a:r>
          </a:p>
          <a:p>
            <a:r>
              <a:rPr lang="en-US" dirty="0" smtClean="0"/>
              <a:t>Detect data-race important part of guarantees</a:t>
            </a:r>
          </a:p>
          <a:p>
            <a:r>
              <a:rPr lang="en-US" dirty="0" smtClean="0"/>
              <a:t>HJ-V runtime for </a:t>
            </a:r>
            <a:r>
              <a:rPr lang="en-US" dirty="0" err="1" smtClean="0"/>
              <a:t>verifiation</a:t>
            </a:r>
            <a:r>
              <a:rPr lang="en-US" dirty="0" smtClean="0"/>
              <a:t> and debug</a:t>
            </a:r>
          </a:p>
          <a:p>
            <a:r>
              <a:rPr lang="en-US" dirty="0" smtClean="0"/>
              <a:t>Permission regions to help with state explosion</a:t>
            </a:r>
          </a:p>
          <a:p>
            <a:r>
              <a:rPr lang="en-US" dirty="0" smtClean="0"/>
              <a:t>Data-race detection on computation graphs better</a:t>
            </a:r>
          </a:p>
          <a:p>
            <a:endParaRPr lang="en-US" dirty="0"/>
          </a:p>
          <a:p>
            <a:r>
              <a:rPr lang="en-US" dirty="0" smtClean="0"/>
              <a:t>More Habanero keywords and bigger benchmarks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34817" y="5624640"/>
            <a:ext cx="5420140" cy="537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jpf.byu.edu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jpf-hj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071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Data-race: read-write</a:t>
            </a:r>
            <a:endParaRPr lang="en-US" dirty="0"/>
          </a:p>
        </p:txBody>
      </p:sp>
      <p:sp>
        <p:nvSpPr>
          <p:cNvPr id="3" name="Shape 301"/>
          <p:cNvSpPr/>
          <p:nvPr/>
        </p:nvSpPr>
        <p:spPr>
          <a:xfrm>
            <a:off x="6541690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4" name="Shape 302"/>
          <p:cNvSpPr/>
          <p:nvPr/>
        </p:nvSpPr>
        <p:spPr>
          <a:xfrm>
            <a:off x="6541690" y="3379167"/>
            <a:ext cx="752127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F1-end</a:t>
            </a:r>
          </a:p>
        </p:txBody>
      </p:sp>
      <p:sp>
        <p:nvSpPr>
          <p:cNvPr id="5" name="Shape 303"/>
          <p:cNvSpPr/>
          <p:nvPr/>
        </p:nvSpPr>
        <p:spPr>
          <a:xfrm>
            <a:off x="19823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6" name="Shape 304"/>
          <p:cNvSpPr/>
          <p:nvPr/>
        </p:nvSpPr>
        <p:spPr>
          <a:xfrm>
            <a:off x="1982391" y="3379167"/>
            <a:ext cx="881971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F1-start</a:t>
            </a:r>
          </a:p>
        </p:txBody>
      </p:sp>
      <p:sp>
        <p:nvSpPr>
          <p:cNvPr id="7" name="Shape 305"/>
          <p:cNvSpPr/>
          <p:nvPr/>
        </p:nvSpPr>
        <p:spPr>
          <a:xfrm>
            <a:off x="31380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8" name="Shape 306"/>
          <p:cNvSpPr/>
          <p:nvPr/>
        </p:nvSpPr>
        <p:spPr>
          <a:xfrm>
            <a:off x="3138091" y="3379167"/>
            <a:ext cx="881971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F2-start</a:t>
            </a:r>
          </a:p>
        </p:txBody>
      </p:sp>
      <p:sp>
        <p:nvSpPr>
          <p:cNvPr id="9" name="Shape 307"/>
          <p:cNvSpPr/>
          <p:nvPr/>
        </p:nvSpPr>
        <p:spPr>
          <a:xfrm>
            <a:off x="44080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0" name="Shape 308"/>
          <p:cNvSpPr/>
          <p:nvPr/>
        </p:nvSpPr>
        <p:spPr>
          <a:xfrm>
            <a:off x="4408090" y="3379167"/>
            <a:ext cx="752127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F2-end</a:t>
            </a:r>
          </a:p>
        </p:txBody>
      </p:sp>
      <p:sp>
        <p:nvSpPr>
          <p:cNvPr id="11" name="Shape 309"/>
          <p:cNvSpPr/>
          <p:nvPr/>
        </p:nvSpPr>
        <p:spPr>
          <a:xfrm>
            <a:off x="3912791" y="1969468"/>
            <a:ext cx="1409700" cy="60960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sz="1687">
                <a:solidFill>
                  <a:schemeClr val="bg1"/>
                </a:solidFill>
              </a:rPr>
              <a:t>Read(A)</a:t>
            </a:r>
            <a:endParaRPr sz="1687">
              <a:solidFill>
                <a:schemeClr val="bg1"/>
              </a:solidFill>
            </a:endParaRPr>
          </a:p>
        </p:txBody>
      </p:sp>
      <p:sp>
        <p:nvSpPr>
          <p:cNvPr id="12" name="Shape 311"/>
          <p:cNvSpPr/>
          <p:nvPr/>
        </p:nvSpPr>
        <p:spPr>
          <a:xfrm>
            <a:off x="3912791" y="4344367"/>
            <a:ext cx="609600" cy="6096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3" name="Shape 312"/>
          <p:cNvSpPr/>
          <p:nvPr/>
        </p:nvSpPr>
        <p:spPr>
          <a:xfrm>
            <a:off x="4027090" y="4445968"/>
            <a:ext cx="452366" cy="3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4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687"/>
              <a:t>B1</a:t>
            </a:r>
          </a:p>
        </p:txBody>
      </p:sp>
      <p:sp>
        <p:nvSpPr>
          <p:cNvPr id="14" name="Shape 315"/>
          <p:cNvSpPr/>
          <p:nvPr/>
        </p:nvSpPr>
        <p:spPr>
          <a:xfrm>
            <a:off x="5665390" y="3239467"/>
            <a:ext cx="609601" cy="6096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5" name="Shape 316"/>
          <p:cNvSpPr/>
          <p:nvPr/>
        </p:nvSpPr>
        <p:spPr>
          <a:xfrm>
            <a:off x="5779691" y="3341068"/>
            <a:ext cx="452366" cy="3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4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687"/>
              <a:t>B3</a:t>
            </a:r>
          </a:p>
        </p:txBody>
      </p:sp>
      <p:sp>
        <p:nvSpPr>
          <p:cNvPr id="16" name="Shape 318"/>
          <p:cNvSpPr/>
          <p:nvPr/>
        </p:nvSpPr>
        <p:spPr>
          <a:xfrm flipH="1">
            <a:off x="2509441" y="2290500"/>
            <a:ext cx="1411129" cy="761564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" name="Shape 319"/>
          <p:cNvSpPr/>
          <p:nvPr/>
        </p:nvSpPr>
        <p:spPr>
          <a:xfrm flipH="1" flipV="1">
            <a:off x="3773091" y="3945865"/>
            <a:ext cx="336114" cy="450176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" name="Shape 320"/>
          <p:cNvSpPr/>
          <p:nvPr/>
        </p:nvSpPr>
        <p:spPr>
          <a:xfrm flipH="1" flipV="1">
            <a:off x="3491825" y="3994999"/>
            <a:ext cx="495182" cy="1409066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321"/>
          <p:cNvSpPr/>
          <p:nvPr/>
        </p:nvSpPr>
        <p:spPr>
          <a:xfrm flipH="1">
            <a:off x="4357291" y="3939714"/>
            <a:ext cx="303928" cy="43005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" name="Shape 322"/>
          <p:cNvSpPr/>
          <p:nvPr/>
        </p:nvSpPr>
        <p:spPr>
          <a:xfrm flipH="1">
            <a:off x="4420791" y="3967535"/>
            <a:ext cx="598686" cy="139283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" name="Shape 323"/>
          <p:cNvSpPr/>
          <p:nvPr/>
        </p:nvSpPr>
        <p:spPr>
          <a:xfrm flipH="1" flipV="1">
            <a:off x="5271690" y="2408371"/>
            <a:ext cx="1497728" cy="72064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" name="Shape 324"/>
          <p:cNvSpPr/>
          <p:nvPr/>
        </p:nvSpPr>
        <p:spPr>
          <a:xfrm flipH="1">
            <a:off x="2896790" y="3543833"/>
            <a:ext cx="244726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325"/>
          <p:cNvSpPr/>
          <p:nvPr/>
        </p:nvSpPr>
        <p:spPr>
          <a:xfrm flipH="1">
            <a:off x="4052490" y="3531568"/>
            <a:ext cx="352163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326"/>
          <p:cNvSpPr/>
          <p:nvPr/>
        </p:nvSpPr>
        <p:spPr>
          <a:xfrm flipH="1">
            <a:off x="5322491" y="3544267"/>
            <a:ext cx="352162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Shape 327"/>
          <p:cNvSpPr/>
          <p:nvPr/>
        </p:nvSpPr>
        <p:spPr>
          <a:xfrm flipH="1">
            <a:off x="6274991" y="3531568"/>
            <a:ext cx="292457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" name="Shape 328"/>
          <p:cNvSpPr/>
          <p:nvPr/>
        </p:nvSpPr>
        <p:spPr>
          <a:xfrm>
            <a:off x="2528490" y="2185368"/>
            <a:ext cx="888383" cy="40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969"/>
              <a:t>spawn</a:t>
            </a:r>
          </a:p>
        </p:txBody>
      </p:sp>
      <p:sp>
        <p:nvSpPr>
          <p:cNvPr id="27" name="Shape 329"/>
          <p:cNvSpPr/>
          <p:nvPr/>
        </p:nvSpPr>
        <p:spPr>
          <a:xfrm>
            <a:off x="5563790" y="2185368"/>
            <a:ext cx="622284" cy="40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969"/>
              <a:t>join</a:t>
            </a:r>
          </a:p>
        </p:txBody>
      </p:sp>
      <p:sp>
        <p:nvSpPr>
          <p:cNvPr id="28" name="Shape 309"/>
          <p:cNvSpPr/>
          <p:nvPr/>
        </p:nvSpPr>
        <p:spPr>
          <a:xfrm>
            <a:off x="3363851" y="5388190"/>
            <a:ext cx="1655626" cy="60960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sz="1687">
                <a:solidFill>
                  <a:schemeClr val="bg1"/>
                </a:solidFill>
              </a:rPr>
              <a:t>Write(A</a:t>
            </a:r>
            <a:r>
              <a:rPr lang="en-US" sz="1687" dirty="0">
                <a:solidFill>
                  <a:schemeClr val="bg1"/>
                </a:solidFill>
              </a:rPr>
              <a:t>)</a:t>
            </a:r>
            <a:endParaRPr sz="16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Data-race: write-write</a:t>
            </a:r>
            <a:endParaRPr lang="en-US" dirty="0"/>
          </a:p>
        </p:txBody>
      </p:sp>
      <p:sp>
        <p:nvSpPr>
          <p:cNvPr id="3" name="Shape 301"/>
          <p:cNvSpPr/>
          <p:nvPr/>
        </p:nvSpPr>
        <p:spPr>
          <a:xfrm>
            <a:off x="6541690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4" name="Shape 302"/>
          <p:cNvSpPr/>
          <p:nvPr/>
        </p:nvSpPr>
        <p:spPr>
          <a:xfrm>
            <a:off x="6541690" y="3379167"/>
            <a:ext cx="752127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F1-end</a:t>
            </a:r>
          </a:p>
        </p:txBody>
      </p:sp>
      <p:sp>
        <p:nvSpPr>
          <p:cNvPr id="5" name="Shape 303"/>
          <p:cNvSpPr/>
          <p:nvPr/>
        </p:nvSpPr>
        <p:spPr>
          <a:xfrm>
            <a:off x="19823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6" name="Shape 304"/>
          <p:cNvSpPr/>
          <p:nvPr/>
        </p:nvSpPr>
        <p:spPr>
          <a:xfrm>
            <a:off x="1982391" y="3379167"/>
            <a:ext cx="881971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F1-start</a:t>
            </a:r>
          </a:p>
        </p:txBody>
      </p:sp>
      <p:sp>
        <p:nvSpPr>
          <p:cNvPr id="7" name="Shape 305"/>
          <p:cNvSpPr/>
          <p:nvPr/>
        </p:nvSpPr>
        <p:spPr>
          <a:xfrm>
            <a:off x="31380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8" name="Shape 306"/>
          <p:cNvSpPr/>
          <p:nvPr/>
        </p:nvSpPr>
        <p:spPr>
          <a:xfrm>
            <a:off x="3138091" y="3379167"/>
            <a:ext cx="881971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F2-start</a:t>
            </a:r>
          </a:p>
        </p:txBody>
      </p:sp>
      <p:sp>
        <p:nvSpPr>
          <p:cNvPr id="9" name="Shape 307"/>
          <p:cNvSpPr/>
          <p:nvPr/>
        </p:nvSpPr>
        <p:spPr>
          <a:xfrm>
            <a:off x="4408091" y="3087068"/>
            <a:ext cx="914401" cy="9144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0" name="Shape 308"/>
          <p:cNvSpPr/>
          <p:nvPr/>
        </p:nvSpPr>
        <p:spPr>
          <a:xfrm>
            <a:off x="4408090" y="3379167"/>
            <a:ext cx="752127" cy="29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1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266"/>
              <a:t>F2-end</a:t>
            </a:r>
          </a:p>
        </p:txBody>
      </p:sp>
      <p:sp>
        <p:nvSpPr>
          <p:cNvPr id="11" name="Shape 309"/>
          <p:cNvSpPr/>
          <p:nvPr/>
        </p:nvSpPr>
        <p:spPr>
          <a:xfrm>
            <a:off x="3912790" y="1969468"/>
            <a:ext cx="1650999" cy="60960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sz="1687" smtClean="0">
                <a:solidFill>
                  <a:schemeClr val="bg1"/>
                </a:solidFill>
              </a:rPr>
              <a:t>Write(A</a:t>
            </a:r>
            <a:r>
              <a:rPr lang="en-US" sz="1687" dirty="0">
                <a:solidFill>
                  <a:schemeClr val="bg1"/>
                </a:solidFill>
              </a:rPr>
              <a:t>)</a:t>
            </a:r>
            <a:endParaRPr sz="1687" dirty="0">
              <a:solidFill>
                <a:schemeClr val="bg1"/>
              </a:solidFill>
            </a:endParaRPr>
          </a:p>
        </p:txBody>
      </p:sp>
      <p:sp>
        <p:nvSpPr>
          <p:cNvPr id="12" name="Shape 311"/>
          <p:cNvSpPr/>
          <p:nvPr/>
        </p:nvSpPr>
        <p:spPr>
          <a:xfrm>
            <a:off x="3912791" y="4344367"/>
            <a:ext cx="609600" cy="6096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3" name="Shape 312"/>
          <p:cNvSpPr/>
          <p:nvPr/>
        </p:nvSpPr>
        <p:spPr>
          <a:xfrm>
            <a:off x="4027090" y="4445968"/>
            <a:ext cx="452366" cy="3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4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687"/>
              <a:t>B1</a:t>
            </a:r>
          </a:p>
        </p:txBody>
      </p:sp>
      <p:sp>
        <p:nvSpPr>
          <p:cNvPr id="14" name="Shape 315"/>
          <p:cNvSpPr/>
          <p:nvPr/>
        </p:nvSpPr>
        <p:spPr>
          <a:xfrm>
            <a:off x="5665390" y="3239467"/>
            <a:ext cx="609601" cy="6096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sz="1969"/>
          </a:p>
        </p:txBody>
      </p:sp>
      <p:sp>
        <p:nvSpPr>
          <p:cNvPr id="15" name="Shape 316"/>
          <p:cNvSpPr/>
          <p:nvPr/>
        </p:nvSpPr>
        <p:spPr>
          <a:xfrm>
            <a:off x="5779691" y="3341068"/>
            <a:ext cx="452366" cy="3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4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687"/>
              <a:t>B3</a:t>
            </a:r>
          </a:p>
        </p:txBody>
      </p:sp>
      <p:sp>
        <p:nvSpPr>
          <p:cNvPr id="16" name="Shape 318"/>
          <p:cNvSpPr/>
          <p:nvPr/>
        </p:nvSpPr>
        <p:spPr>
          <a:xfrm flipH="1">
            <a:off x="2509441" y="2290500"/>
            <a:ext cx="1411129" cy="761564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" name="Shape 319"/>
          <p:cNvSpPr/>
          <p:nvPr/>
        </p:nvSpPr>
        <p:spPr>
          <a:xfrm flipH="1" flipV="1">
            <a:off x="3773091" y="3945865"/>
            <a:ext cx="336114" cy="450176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" name="Shape 320"/>
          <p:cNvSpPr/>
          <p:nvPr/>
        </p:nvSpPr>
        <p:spPr>
          <a:xfrm flipH="1" flipV="1">
            <a:off x="3491825" y="3994999"/>
            <a:ext cx="495182" cy="1409066"/>
          </a:xfrm>
          <a:prstGeom prst="line">
            <a:avLst/>
          </a:prstGeom>
          <a:ln w="635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321"/>
          <p:cNvSpPr/>
          <p:nvPr/>
        </p:nvSpPr>
        <p:spPr>
          <a:xfrm flipH="1">
            <a:off x="4357291" y="3939714"/>
            <a:ext cx="303928" cy="43005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" name="Shape 322"/>
          <p:cNvSpPr/>
          <p:nvPr/>
        </p:nvSpPr>
        <p:spPr>
          <a:xfrm flipH="1">
            <a:off x="4420791" y="3967535"/>
            <a:ext cx="598686" cy="139283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" name="Shape 323"/>
          <p:cNvSpPr/>
          <p:nvPr/>
        </p:nvSpPr>
        <p:spPr>
          <a:xfrm flipH="1" flipV="1">
            <a:off x="5373292" y="2438399"/>
            <a:ext cx="1396126" cy="69061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" name="Shape 324"/>
          <p:cNvSpPr/>
          <p:nvPr/>
        </p:nvSpPr>
        <p:spPr>
          <a:xfrm flipH="1">
            <a:off x="2896790" y="3543833"/>
            <a:ext cx="244726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325"/>
          <p:cNvSpPr/>
          <p:nvPr/>
        </p:nvSpPr>
        <p:spPr>
          <a:xfrm flipH="1">
            <a:off x="4052490" y="3531568"/>
            <a:ext cx="352163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326"/>
          <p:cNvSpPr/>
          <p:nvPr/>
        </p:nvSpPr>
        <p:spPr>
          <a:xfrm flipH="1">
            <a:off x="5322491" y="3544267"/>
            <a:ext cx="352162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Shape 327"/>
          <p:cNvSpPr/>
          <p:nvPr/>
        </p:nvSpPr>
        <p:spPr>
          <a:xfrm flipH="1">
            <a:off x="6274991" y="3531568"/>
            <a:ext cx="292457" cy="1"/>
          </a:xfrm>
          <a:prstGeom prst="line">
            <a:avLst/>
          </a:prstGeom>
          <a:ln w="12700">
            <a:solidFill>
              <a:srgbClr val="000000"/>
            </a:solidFill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" name="Shape 328"/>
          <p:cNvSpPr/>
          <p:nvPr/>
        </p:nvSpPr>
        <p:spPr>
          <a:xfrm>
            <a:off x="2528490" y="2185368"/>
            <a:ext cx="888383" cy="40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969"/>
              <a:t>spawn</a:t>
            </a:r>
          </a:p>
        </p:txBody>
      </p:sp>
      <p:sp>
        <p:nvSpPr>
          <p:cNvPr id="27" name="Shape 329"/>
          <p:cNvSpPr/>
          <p:nvPr/>
        </p:nvSpPr>
        <p:spPr>
          <a:xfrm>
            <a:off x="5563790" y="2185368"/>
            <a:ext cx="622284" cy="40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9" tIns="50799" rIns="50799" bIns="50799">
            <a:spAutoFit/>
          </a:bodyPr>
          <a:lstStyle>
            <a:lvl1pPr marL="40640" marR="40640" algn="l" defTabSz="914400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1969"/>
              <a:t>join</a:t>
            </a:r>
          </a:p>
        </p:txBody>
      </p:sp>
      <p:sp>
        <p:nvSpPr>
          <p:cNvPr id="28" name="Shape 309"/>
          <p:cNvSpPr/>
          <p:nvPr/>
        </p:nvSpPr>
        <p:spPr>
          <a:xfrm>
            <a:off x="3363851" y="5388190"/>
            <a:ext cx="1655626" cy="60960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799" tIns="50799" rIns="50799" bIns="50799" anchor="ctr"/>
          <a:lstStyle/>
          <a:p>
            <a:pPr marL="28574" marR="28574" defTabSz="642915">
              <a:defRPr sz="280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lang="en-US" sz="1687">
                <a:solidFill>
                  <a:schemeClr val="bg1"/>
                </a:solidFill>
              </a:rPr>
              <a:t>Write(A</a:t>
            </a:r>
            <a:r>
              <a:rPr lang="en-US" sz="1687" dirty="0">
                <a:solidFill>
                  <a:schemeClr val="bg1"/>
                </a:solidFill>
              </a:rPr>
              <a:t>)</a:t>
            </a:r>
            <a:endParaRPr sz="16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391" y="2967335"/>
            <a:ext cx="82932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 you detect data-race in HJ?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4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Regions</a:t>
            </a:r>
            <a:endParaRPr lang="en-US" dirty="0"/>
          </a:p>
        </p:txBody>
      </p:sp>
      <p:pic>
        <p:nvPicPr>
          <p:cNvPr id="3" name="Picture 2" descr="gp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76" y="1887604"/>
            <a:ext cx="7342304" cy="393858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14330" y="2398644"/>
            <a:ext cx="2411896" cy="278296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7705" y="2869096"/>
            <a:ext cx="2411896" cy="278296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7706" y="4340090"/>
            <a:ext cx="2411896" cy="278296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1081" y="4810542"/>
            <a:ext cx="2411896" cy="278296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23076" y="667402"/>
            <a:ext cx="1844842" cy="13034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23076" y="2622534"/>
            <a:ext cx="1844842" cy="13034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5813" y="2622534"/>
            <a:ext cx="1844842" cy="13034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23076" y="4577665"/>
            <a:ext cx="1844842" cy="130342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90339" y="2622534"/>
            <a:ext cx="1844842" cy="13034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3076" y="1086502"/>
            <a:ext cx="18448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Null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813" y="3070376"/>
            <a:ext cx="18448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</a:rPr>
              <a:t>Private Write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3076" y="3074777"/>
            <a:ext cx="18448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Private Read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0339" y="3070376"/>
            <a:ext cx="18448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Shared Read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3076" y="4868428"/>
            <a:ext cx="18448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Permission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</a:rPr>
              <a:t>Violation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Curved Connector 12"/>
          <p:cNvCxnSpPr>
            <a:stCxn id="3" idx="1"/>
            <a:endCxn id="5" idx="0"/>
          </p:cNvCxnSpPr>
          <p:nvPr/>
        </p:nvCxnSpPr>
        <p:spPr>
          <a:xfrm rot="10800000" flipV="1">
            <a:off x="1778234" y="1319112"/>
            <a:ext cx="1844842" cy="1303421"/>
          </a:xfrm>
          <a:prstGeom prst="curvedConnector2">
            <a:avLst/>
          </a:prstGeom>
          <a:noFill/>
          <a:ln w="25400" cap="flat">
            <a:solidFill>
              <a:srgbClr val="3A81BA"/>
            </a:solidFill>
            <a:prstDash val="solid"/>
            <a:bevel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urved Connector 13"/>
          <p:cNvCxnSpPr>
            <a:stCxn id="3" idx="2"/>
            <a:endCxn id="4" idx="0"/>
          </p:cNvCxnSpPr>
          <p:nvPr/>
        </p:nvCxnSpPr>
        <p:spPr>
          <a:xfrm rot="5400000">
            <a:off x="4219642" y="2296678"/>
            <a:ext cx="651711" cy="12700"/>
          </a:xfrm>
          <a:prstGeom prst="curvedConnector3">
            <a:avLst/>
          </a:prstGeom>
          <a:noFill/>
          <a:ln w="25400" cap="flat">
            <a:solidFill>
              <a:srgbClr val="3A81BA"/>
            </a:solidFill>
            <a:prstDash val="solid"/>
            <a:bevel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urved Connector 14"/>
          <p:cNvCxnSpPr>
            <a:stCxn id="5" idx="2"/>
            <a:endCxn id="13" idx="1"/>
          </p:cNvCxnSpPr>
          <p:nvPr/>
        </p:nvCxnSpPr>
        <p:spPr>
          <a:xfrm rot="16200000" flipH="1">
            <a:off x="2052448" y="3651741"/>
            <a:ext cx="1296415" cy="1844842"/>
          </a:xfrm>
          <a:prstGeom prst="curvedConnector2">
            <a:avLst/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urved Connector 15"/>
          <p:cNvCxnSpPr>
            <a:stCxn id="7" idx="2"/>
            <a:endCxn id="13" idx="3"/>
          </p:cNvCxnSpPr>
          <p:nvPr/>
        </p:nvCxnSpPr>
        <p:spPr>
          <a:xfrm rot="5400000">
            <a:off x="5742132" y="3651741"/>
            <a:ext cx="1296415" cy="1844842"/>
          </a:xfrm>
          <a:prstGeom prst="curvedConnector2">
            <a:avLst/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urved Connector 16"/>
          <p:cNvCxnSpPr>
            <a:stCxn id="4" idx="2"/>
            <a:endCxn id="6" idx="0"/>
          </p:cNvCxnSpPr>
          <p:nvPr/>
        </p:nvCxnSpPr>
        <p:spPr>
          <a:xfrm rot="5400000">
            <a:off x="4219642" y="4251810"/>
            <a:ext cx="651710" cy="12700"/>
          </a:xfrm>
          <a:prstGeom prst="curvedConnector3">
            <a:avLst/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urved Connector 17"/>
          <p:cNvCxnSpPr>
            <a:stCxn id="11" idx="3"/>
            <a:endCxn id="4" idx="0"/>
          </p:cNvCxnSpPr>
          <p:nvPr/>
        </p:nvCxnSpPr>
        <p:spPr>
          <a:xfrm flipH="1" flipV="1">
            <a:off x="4545497" y="2622534"/>
            <a:ext cx="922421" cy="652297"/>
          </a:xfrm>
          <a:prstGeom prst="curvedConnector4">
            <a:avLst>
              <a:gd name="adj1" fmla="val -24783"/>
              <a:gd name="adj2" fmla="val 135045"/>
            </a:avLst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urved Connector 18"/>
          <p:cNvCxnSpPr>
            <a:stCxn id="7" idx="3"/>
            <a:endCxn id="7" idx="0"/>
          </p:cNvCxnSpPr>
          <p:nvPr/>
        </p:nvCxnSpPr>
        <p:spPr>
          <a:xfrm flipH="1" flipV="1">
            <a:off x="7312760" y="2622534"/>
            <a:ext cx="922421" cy="651711"/>
          </a:xfrm>
          <a:prstGeom prst="curvedConnector4">
            <a:avLst>
              <a:gd name="adj1" fmla="val -24783"/>
              <a:gd name="adj2" fmla="val 135077"/>
            </a:avLst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urved Connector 19"/>
          <p:cNvCxnSpPr>
            <a:stCxn id="10" idx="1"/>
            <a:endCxn id="5" idx="0"/>
          </p:cNvCxnSpPr>
          <p:nvPr/>
        </p:nvCxnSpPr>
        <p:spPr>
          <a:xfrm rot="10800000" flipH="1">
            <a:off x="855812" y="2622534"/>
            <a:ext cx="922421" cy="647896"/>
          </a:xfrm>
          <a:prstGeom prst="curvedConnector4">
            <a:avLst>
              <a:gd name="adj1" fmla="val -24783"/>
              <a:gd name="adj2" fmla="val 135283"/>
            </a:avLst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2172602" y="965960"/>
            <a:ext cx="12967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releaseW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35046" y="2086408"/>
            <a:ext cx="12967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acquireW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Curved Connector 22"/>
          <p:cNvCxnSpPr>
            <a:stCxn id="12" idx="1"/>
            <a:endCxn id="11" idx="3"/>
          </p:cNvCxnSpPr>
          <p:nvPr/>
        </p:nvCxnSpPr>
        <p:spPr>
          <a:xfrm rot="10800000" flipV="1">
            <a:off x="5467919" y="3270429"/>
            <a:ext cx="922421" cy="4401"/>
          </a:xfrm>
          <a:prstGeom prst="curvedConnector3">
            <a:avLst/>
          </a:prstGeom>
          <a:noFill/>
          <a:ln w="25400" cap="flat">
            <a:solidFill>
              <a:srgbClr val="3A81BA"/>
            </a:solidFill>
            <a:prstDash val="solid"/>
            <a:bevel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urved Connector 23"/>
          <p:cNvCxnSpPr>
            <a:stCxn id="4" idx="1"/>
            <a:endCxn id="10" idx="3"/>
          </p:cNvCxnSpPr>
          <p:nvPr/>
        </p:nvCxnSpPr>
        <p:spPr>
          <a:xfrm rot="10800000">
            <a:off x="2700656" y="3270431"/>
            <a:ext cx="922421" cy="3815"/>
          </a:xfrm>
          <a:prstGeom prst="curvedConnector3">
            <a:avLst/>
          </a:prstGeom>
          <a:noFill/>
          <a:ln w="25400" cap="flat">
            <a:solidFill>
              <a:srgbClr val="3A81BA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>
            <a:stCxn id="3" idx="3"/>
            <a:endCxn id="7" idx="0"/>
          </p:cNvCxnSpPr>
          <p:nvPr/>
        </p:nvCxnSpPr>
        <p:spPr>
          <a:xfrm>
            <a:off x="5467918" y="1319113"/>
            <a:ext cx="1844842" cy="1303421"/>
          </a:xfrm>
          <a:prstGeom prst="curvedConnector2">
            <a:avLst/>
          </a:prstGeom>
          <a:noFill/>
          <a:ln w="25400" cap="flat">
            <a:solidFill>
              <a:srgbClr val="3A81BA"/>
            </a:solidFill>
            <a:prstDash val="solid"/>
            <a:bevel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388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2799</Words>
  <Application>Microsoft Macintosh PowerPoint</Application>
  <PresentationFormat>On-screen Show (4:3)</PresentationFormat>
  <Paragraphs>918</Paragraphs>
  <Slides>48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Calibri</vt:lpstr>
      <vt:lpstr>Calibri Light</vt:lpstr>
      <vt:lpstr>Comic Sans MS</vt:lpstr>
      <vt:lpstr>Courier New</vt:lpstr>
      <vt:lpstr>Helvetica</vt:lpstr>
      <vt:lpstr>Lucida Console</vt:lpstr>
      <vt:lpstr>Monaco</vt:lpstr>
      <vt:lpstr>Arial</vt:lpstr>
      <vt:lpstr>Office Theme</vt:lpstr>
      <vt:lpstr>Model Checking Task Parallel Programs using Gradual Permissions  NSF- CCF-1302524 </vt:lpstr>
      <vt:lpstr>Habanero Java (HJ)</vt:lpstr>
      <vt:lpstr>Light weight tasks</vt:lpstr>
      <vt:lpstr>HJ Correctness Guarantees</vt:lpstr>
      <vt:lpstr>Data-race: read-write</vt:lpstr>
      <vt:lpstr>Data-race: write-write</vt:lpstr>
      <vt:lpstr>PowerPoint Presentation</vt:lpstr>
      <vt:lpstr>Permission Regions</vt:lpstr>
      <vt:lpstr>PowerPoint Presentation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Track accesses</vt:lpstr>
      <vt:lpstr>Java Pathfinder Virtual Machine</vt:lpstr>
      <vt:lpstr>Habanero for Verification (HJ-V)</vt:lpstr>
      <vt:lpstr>Scheduling Comparison</vt:lpstr>
      <vt:lpstr>Encouraging…</vt:lpstr>
      <vt:lpstr>Most everything is in graph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Data Race Detection</vt:lpstr>
      <vt:lpstr>Computation graph creation</vt:lpstr>
      <vt:lpstr>Computation graph creation</vt:lpstr>
      <vt:lpstr>Computation graph creation</vt:lpstr>
      <vt:lpstr>On the Fly DRD</vt:lpstr>
      <vt:lpstr>On the Fly DRD</vt:lpstr>
      <vt:lpstr>On the Fly DRD</vt:lpstr>
      <vt:lpstr>On the Fly DRD</vt:lpstr>
      <vt:lpstr>On the Fly DRD</vt:lpstr>
      <vt:lpstr>Even better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Task Parallel Programs using Gradual Permissions </dc:title>
  <dc:creator>Eric Mercer</dc:creator>
  <cp:lastModifiedBy>Eric Mercer</cp:lastModifiedBy>
  <cp:revision>45</cp:revision>
  <dcterms:created xsi:type="dcterms:W3CDTF">2015-11-11T19:41:24Z</dcterms:created>
  <dcterms:modified xsi:type="dcterms:W3CDTF">2015-11-12T22:20:07Z</dcterms:modified>
</cp:coreProperties>
</file>