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9" r:id="rId1"/>
  </p:sldMasterIdLst>
  <p:sldIdLst>
    <p:sldId id="256" r:id="rId2"/>
    <p:sldId id="257" r:id="rId3"/>
    <p:sldId id="258" r:id="rId4"/>
    <p:sldId id="277" r:id="rId5"/>
    <p:sldId id="259" r:id="rId6"/>
    <p:sldId id="260" r:id="rId7"/>
    <p:sldId id="262" r:id="rId8"/>
    <p:sldId id="270" r:id="rId9"/>
    <p:sldId id="263" r:id="rId10"/>
    <p:sldId id="264" r:id="rId11"/>
    <p:sldId id="265" r:id="rId12"/>
    <p:sldId id="266" r:id="rId13"/>
    <p:sldId id="267" r:id="rId14"/>
    <p:sldId id="271" r:id="rId15"/>
    <p:sldId id="274" r:id="rId16"/>
    <p:sldId id="275" r:id="rId17"/>
    <p:sldId id="268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1066801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25"/>
          <p:cNvGrpSpPr>
            <a:grpSpLocks noChangeAspect="1"/>
          </p:cNvGrpSpPr>
          <p:nvPr/>
        </p:nvGrpSpPr>
        <p:grpSpPr>
          <a:xfrm>
            <a:off x="2071048" y="2502945"/>
            <a:ext cx="1466879" cy="1676400"/>
            <a:chOff x="1230573" y="1890215"/>
            <a:chExt cx="1444388" cy="1650696"/>
          </a:xfrm>
        </p:grpSpPr>
        <p:sp>
          <p:nvSpPr>
            <p:cNvPr id="9" name="Oval 8"/>
            <p:cNvSpPr/>
            <p:nvPr/>
          </p:nvSpPr>
          <p:spPr>
            <a:xfrm>
              <a:off x="1230573" y="1890215"/>
              <a:ext cx="1444388" cy="93714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1935709" y="2845831"/>
              <a:ext cx="603504" cy="40233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1901589" y="3275735"/>
              <a:ext cx="392373" cy="265176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Oval 11"/>
            <p:cNvSpPr/>
            <p:nvPr/>
          </p:nvSpPr>
          <p:spPr>
            <a:xfrm>
              <a:off x="1633181" y="2395181"/>
              <a:ext cx="621792" cy="402336"/>
            </a:xfrm>
            <a:prstGeom prst="ellipse">
              <a:avLst/>
            </a:prstGeom>
            <a:solidFill>
              <a:srgbClr val="FFFFFF">
                <a:alpha val="3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ound Same Side Corner Rectangle 12"/>
          <p:cNvSpPr/>
          <p:nvPr/>
        </p:nvSpPr>
        <p:spPr>
          <a:xfrm rot="5400000" flipH="1">
            <a:off x="4572000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1248" y="1680881"/>
            <a:ext cx="3273552" cy="1640541"/>
          </a:xfrm>
        </p:spPr>
        <p:txBody>
          <a:bodyPr vert="horz" lIns="91440" tIns="0" rIns="91440" bIns="0" rtlCol="0" anchor="b" anchorCtr="0">
            <a:noAutofit/>
          </a:bodyPr>
          <a:lstStyle>
            <a:lvl1pPr algn="ctr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248" y="3384176"/>
            <a:ext cx="3273552" cy="530352"/>
          </a:xfrm>
        </p:spPr>
        <p:txBody>
          <a:bodyPr vert="horz" lIns="91440" tIns="0" rIns="91440" bIns="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429001" y="450850"/>
            <a:ext cx="4922184" cy="4611688"/>
          </a:xfrm>
          <a:prstGeom prst="roundRect">
            <a:avLst>
              <a:gd name="adj" fmla="val 3826"/>
            </a:avLst>
          </a:prstGeo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6758" y="5069541"/>
            <a:ext cx="4924425" cy="662519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6759" y="5732060"/>
            <a:ext cx="4924425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3/19/16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6" y="1609725"/>
            <a:ext cx="5343525" cy="2281238"/>
          </a:xfrm>
          <a:prstGeom prst="roundRect">
            <a:avLst>
              <a:gd name="adj" fmla="val 3826"/>
            </a:avLst>
          </a:prstGeo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3904812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4586704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3/19/16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6" y="443552"/>
            <a:ext cx="5343525" cy="2281238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5055855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5737747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3/19/16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 flipH="1" flipV="1">
            <a:off x="3021106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lIns="91440" tIns="45720" rIns="91440" bIns="45720" rtlCol="0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 flipV="1">
            <a:off x="5722015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lIns="91440" tIns="45720" rIns="91440" bIns="45720" rtlCol="0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5055855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5737747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3/19/16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 flipH="1" flipV="1">
            <a:off x="3021106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 flipV="1">
            <a:off x="5723362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6"/>
          </p:nvPr>
        </p:nvSpPr>
        <p:spPr>
          <a:xfrm flipH="1">
            <a:off x="3021106" y="437202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5723362" y="437202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, 2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0505" y="1112198"/>
            <a:ext cx="2524126" cy="199875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3/19/16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7" y="443551"/>
            <a:ext cx="2743200" cy="2968389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/>
          </p:nvPr>
        </p:nvSpPr>
        <p:spPr>
          <a:xfrm flipV="1">
            <a:off x="3021107" y="3442648"/>
            <a:ext cx="2743200" cy="2968389"/>
          </a:xfrm>
          <a:prstGeom prst="round2SameRect">
            <a:avLst>
              <a:gd name="adj1" fmla="val 5300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5"/>
          </p:nvPr>
        </p:nvSpPr>
        <p:spPr>
          <a:xfrm>
            <a:off x="5840505" y="4108759"/>
            <a:ext cx="2524126" cy="199875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6"/>
          </p:nvPr>
        </p:nvSpPr>
        <p:spPr>
          <a:xfrm>
            <a:off x="5840505" y="3442648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40505" y="443551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, 3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0505" y="1112198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3/19/16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7" y="443551"/>
            <a:ext cx="2743200" cy="1956816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/>
          </p:nvPr>
        </p:nvSpPr>
        <p:spPr>
          <a:xfrm flipV="1">
            <a:off x="3021107" y="4462815"/>
            <a:ext cx="2743200" cy="1956816"/>
          </a:xfrm>
          <a:prstGeom prst="round2SameRect">
            <a:avLst>
              <a:gd name="adj1" fmla="val 5300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40505" y="443551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3021107" y="2452048"/>
            <a:ext cx="2743200" cy="1956816"/>
          </a:xfrm>
          <a:prstGeom prst="rect">
            <a:avLst/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840505" y="3133941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40505" y="2452048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1"/>
          </p:nvPr>
        </p:nvSpPr>
        <p:spPr>
          <a:xfrm>
            <a:off x="5840505" y="5135813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2"/>
          </p:nvPr>
        </p:nvSpPr>
        <p:spPr>
          <a:xfrm>
            <a:off x="5840505" y="4462815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0206" y="685800"/>
            <a:ext cx="4924424" cy="8869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40206" y="2020888"/>
            <a:ext cx="4924425" cy="410686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24800" y="750580"/>
            <a:ext cx="914400" cy="53819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7100" y="749300"/>
            <a:ext cx="3924300" cy="53768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3/19/16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1066801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 rot="5400000">
            <a:off x="4585448" y="1603786"/>
            <a:ext cx="3474720" cy="3474720"/>
          </a:xfrm>
          <a:prstGeom prst="round2SameRect">
            <a:avLst>
              <a:gd name="adj1" fmla="val 3096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  <a:ln>
            <a:noFill/>
          </a:ln>
        </p:spPr>
        <p:txBody>
          <a:bodyPr vert="vert270"/>
          <a:lstStyle>
            <a:lvl1pPr marL="0" indent="0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25"/>
          <p:cNvGrpSpPr>
            <a:grpSpLocks noChangeAspect="1"/>
          </p:cNvGrpSpPr>
          <p:nvPr/>
        </p:nvGrpSpPr>
        <p:grpSpPr>
          <a:xfrm>
            <a:off x="2071048" y="1842448"/>
            <a:ext cx="1466879" cy="1676400"/>
            <a:chOff x="1230573" y="1890215"/>
            <a:chExt cx="1444388" cy="1650696"/>
          </a:xfrm>
        </p:grpSpPr>
        <p:sp>
          <p:nvSpPr>
            <p:cNvPr id="27" name="Oval 26"/>
            <p:cNvSpPr/>
            <p:nvPr/>
          </p:nvSpPr>
          <p:spPr>
            <a:xfrm>
              <a:off x="1230573" y="1890215"/>
              <a:ext cx="1444388" cy="93714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8" name="Oval 27"/>
            <p:cNvSpPr/>
            <p:nvPr/>
          </p:nvSpPr>
          <p:spPr>
            <a:xfrm>
              <a:off x="1935709" y="2845831"/>
              <a:ext cx="603504" cy="40233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9" name="Oval 28"/>
            <p:cNvSpPr/>
            <p:nvPr/>
          </p:nvSpPr>
          <p:spPr>
            <a:xfrm>
              <a:off x="1901589" y="3275735"/>
              <a:ext cx="392373" cy="265176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0" name="Oval 29"/>
            <p:cNvSpPr/>
            <p:nvPr/>
          </p:nvSpPr>
          <p:spPr>
            <a:xfrm>
              <a:off x="1633181" y="2395181"/>
              <a:ext cx="621792" cy="402336"/>
            </a:xfrm>
            <a:prstGeom prst="ellipse">
              <a:avLst/>
            </a:prstGeom>
            <a:solidFill>
              <a:srgbClr val="FFFFFF">
                <a:alpha val="3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6447" y="3114115"/>
            <a:ext cx="3276600" cy="1162050"/>
          </a:xfrm>
        </p:spPr>
        <p:txBody>
          <a:bodyPr tIns="0" bIns="0" anchor="b" anchorCtr="0">
            <a:noAutofit/>
          </a:bodyPr>
          <a:lstStyle>
            <a:lvl1pPr algn="ctr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6447" y="4343400"/>
            <a:ext cx="3276600" cy="533400"/>
          </a:xfrm>
        </p:spPr>
        <p:txBody>
          <a:bodyPr tIns="0" bIns="0">
            <a:normAutofit/>
          </a:bodyPr>
          <a:lstStyle>
            <a:lvl1pPr marL="0" indent="0" algn="ctr">
              <a:spcBef>
                <a:spcPct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6"/>
          <p:cNvGrpSpPr/>
          <p:nvPr/>
        </p:nvGrpSpPr>
        <p:grpSpPr>
          <a:xfrm>
            <a:off x="222912" y="1254456"/>
            <a:ext cx="7892388" cy="3918778"/>
            <a:chOff x="222912" y="1254456"/>
            <a:chExt cx="7892388" cy="3918778"/>
          </a:xfrm>
        </p:grpSpPr>
        <p:sp>
          <p:nvSpPr>
            <p:cNvPr id="7" name="Rounded Rectangle 6"/>
            <p:cNvSpPr/>
            <p:nvPr/>
          </p:nvSpPr>
          <p:spPr>
            <a:xfrm>
              <a:off x="1028700" y="1600200"/>
              <a:ext cx="7086600" cy="3474720"/>
            </a:xfrm>
            <a:prstGeom prst="roundRect">
              <a:avLst>
                <a:gd name="adj" fmla="val 312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9"/>
            <p:cNvGrpSpPr/>
            <p:nvPr/>
          </p:nvGrpSpPr>
          <p:grpSpPr>
            <a:xfrm>
              <a:off x="222912" y="1254456"/>
              <a:ext cx="3429000" cy="3918778"/>
              <a:chOff x="1230573" y="1890215"/>
              <a:chExt cx="1444388" cy="1650696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4182" y="2021541"/>
            <a:ext cx="4200618" cy="1362075"/>
          </a:xfrm>
        </p:spPr>
        <p:txBody>
          <a:bodyPr vert="horz" lIns="91440" tIns="0" rIns="91440" bIns="0" rtlCol="0" anchor="b" anchorCtr="0">
            <a:noAutofit/>
          </a:bodyPr>
          <a:lstStyle>
            <a:lvl1pPr algn="r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1424" y="3388659"/>
            <a:ext cx="4603376" cy="1083328"/>
          </a:xfrm>
        </p:spPr>
        <p:txBody>
          <a:bodyPr vert="horz" lIns="91440" tIns="0" rIns="91440" bIns="0" rtlCol="0">
            <a:norm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6BE1EF4-31ED-45C2-AC47-F2718A41336B}" type="datetimeFigureOut">
              <a:rPr lang="en-US" smtClean="0"/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70" y="224118"/>
            <a:ext cx="4800600" cy="886968"/>
          </a:xfrm>
        </p:spPr>
        <p:txBody>
          <a:bodyPr lIns="4572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474" y="1600200"/>
            <a:ext cx="3703320" cy="4525963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1647" y="1600200"/>
            <a:ext cx="3703320" cy="4525963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3/19/16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21040" y="363071"/>
            <a:ext cx="609600" cy="365125"/>
          </a:xfrm>
        </p:spPr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4" y="228600"/>
            <a:ext cx="4800600" cy="886968"/>
          </a:xfrm>
        </p:spPr>
        <p:txBody>
          <a:bodyPr vert="horz" lIns="4572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1212" y="1548761"/>
            <a:ext cx="3657600" cy="274320"/>
          </a:xfrm>
          <a:prstGeom prst="roundRect">
            <a:avLst>
              <a:gd name="adj" fmla="val 311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8352" y="2021456"/>
            <a:ext cx="3703320" cy="4106294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1533" y="1548761"/>
            <a:ext cx="3657600" cy="274320"/>
          </a:xfrm>
          <a:prstGeom prst="roundRect">
            <a:avLst>
              <a:gd name="adj" fmla="val 3405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8673" y="2019869"/>
            <a:ext cx="3703320" cy="4106294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3/19/16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21729" y="365760"/>
            <a:ext cx="609600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4" y="228600"/>
            <a:ext cx="4800600" cy="886968"/>
          </a:xfrm>
        </p:spPr>
        <p:txBody>
          <a:bodyPr vert="horz" lIns="4572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3/19/16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21040" y="365760"/>
            <a:ext cx="609600" cy="365125"/>
          </a:xfrm>
        </p:spPr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3/19/16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21040" y="365760"/>
            <a:ext cx="609600" cy="365125"/>
          </a:xfrm>
        </p:spPr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9" y="304800"/>
            <a:ext cx="4948269" cy="719424"/>
          </a:xfrm>
        </p:spPr>
        <p:txBody>
          <a:bodyPr anchor="b"/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8113" y="2292824"/>
            <a:ext cx="4959126" cy="3833339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0" y="1160463"/>
            <a:ext cx="4948269" cy="9540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3/19/16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6BE1EF4-31ED-45C2-AC47-F2718A41336B}" type="datetimeFigureOut">
              <a:rPr lang="en-US" smtClean="0"/>
              <a:t>3/19/16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0" y="685800"/>
            <a:ext cx="4948238" cy="88696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0" y="2020888"/>
            <a:ext cx="4946602" cy="4105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52600" y="2877671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0" r:id="rId1"/>
    <p:sldLayoutId id="2147484331" r:id="rId2"/>
    <p:sldLayoutId id="2147484332" r:id="rId3"/>
    <p:sldLayoutId id="2147484333" r:id="rId4"/>
    <p:sldLayoutId id="2147484334" r:id="rId5"/>
    <p:sldLayoutId id="2147484335" r:id="rId6"/>
    <p:sldLayoutId id="2147484336" r:id="rId7"/>
    <p:sldLayoutId id="2147484337" r:id="rId8"/>
    <p:sldLayoutId id="2147484338" r:id="rId9"/>
    <p:sldLayoutId id="2147484339" r:id="rId10"/>
    <p:sldLayoutId id="2147484340" r:id="rId11"/>
    <p:sldLayoutId id="2147484341" r:id="rId12"/>
    <p:sldLayoutId id="2147484342" r:id="rId13"/>
    <p:sldLayoutId id="2147484343" r:id="rId14"/>
    <p:sldLayoutId id="2147484344" r:id="rId15"/>
    <p:sldLayoutId id="2147484345" r:id="rId16"/>
    <p:sldLayoutId id="2147484346" r:id="rId17"/>
    <p:sldLayoutId id="2147484347" r:id="rId18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2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2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2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28800" indent="-227013" algn="l" defTabSz="914400" rtl="0" eaLnBrk="1" latinLnBrk="0" hangingPunct="1">
        <a:spcBef>
          <a:spcPct val="20000"/>
        </a:spcBef>
        <a:buClr>
          <a:schemeClr val="accent2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5813" indent="-227013" algn="l" defTabSz="914400" rtl="0" eaLnBrk="1" latinLnBrk="0" hangingPunct="1">
        <a:spcBef>
          <a:spcPct val="20000"/>
        </a:spcBef>
        <a:buClr>
          <a:schemeClr val="accent1"/>
        </a:buClr>
        <a:buSzPct val="130000"/>
        <a:buFont typeface="Wingdings" pitchFamily="2" charset="2"/>
        <a:buChar char="§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1248" y="2174875"/>
            <a:ext cx="3273552" cy="1872490"/>
          </a:xfrm>
        </p:spPr>
        <p:txBody>
          <a:bodyPr anchor="ctr">
            <a:normAutofit fontScale="90000"/>
          </a:bodyPr>
          <a:lstStyle/>
          <a:p>
            <a:r>
              <a:rPr lang="en-US" dirty="0" smtClean="0"/>
              <a:t>Verification of Task Parallel Programs using Computation graphs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248" y="4491866"/>
            <a:ext cx="3273552" cy="530352"/>
          </a:xfrm>
        </p:spPr>
        <p:txBody>
          <a:bodyPr vert="horz" anchor="ctr">
            <a:normAutofit/>
          </a:bodyPr>
          <a:lstStyle/>
          <a:p>
            <a:r>
              <a:rPr lang="en-US" dirty="0" smtClean="0"/>
              <a:t>Radha Nakade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2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4182" y="2702578"/>
            <a:ext cx="4200618" cy="1362075"/>
          </a:xfrm>
        </p:spPr>
        <p:txBody>
          <a:bodyPr anchor="ctr">
            <a:normAutofit/>
          </a:bodyPr>
          <a:lstStyle/>
          <a:p>
            <a:r>
              <a:rPr lang="en-US" sz="4000" dirty="0" smtClean="0"/>
              <a:t>On the fly DRD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7576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the fly DRD</a:t>
            </a:r>
          </a:p>
        </p:txBody>
      </p:sp>
      <p:sp>
        <p:nvSpPr>
          <p:cNvPr id="5" name="Oval 4"/>
          <p:cNvSpPr/>
          <p:nvPr/>
        </p:nvSpPr>
        <p:spPr>
          <a:xfrm>
            <a:off x="6352173" y="1314321"/>
            <a:ext cx="852566" cy="5772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6" name="Oval 5"/>
          <p:cNvSpPr/>
          <p:nvPr/>
        </p:nvSpPr>
        <p:spPr>
          <a:xfrm>
            <a:off x="6352173" y="2390298"/>
            <a:ext cx="852566" cy="5772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baseline="-25000" dirty="0" smtClean="0"/>
              <a:t>0</a:t>
            </a:r>
            <a:r>
              <a:rPr lang="en-US" dirty="0" smtClean="0"/>
              <a:t>’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4"/>
            <a:endCxn id="6" idx="0"/>
          </p:cNvCxnSpPr>
          <p:nvPr/>
        </p:nvCxnSpPr>
        <p:spPr>
          <a:xfrm>
            <a:off x="6778456" y="1891556"/>
            <a:ext cx="0" cy="4987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20" idx="0"/>
          </p:cNvCxnSpPr>
          <p:nvPr/>
        </p:nvCxnSpPr>
        <p:spPr>
          <a:xfrm flipH="1">
            <a:off x="5250060" y="1807022"/>
            <a:ext cx="1226968" cy="2178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823777" y="3985785"/>
            <a:ext cx="852566" cy="5772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354036" y="6280765"/>
            <a:ext cx="852566" cy="5772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3" name="Straight Arrow Connector 22"/>
          <p:cNvCxnSpPr>
            <a:stCxn id="20" idx="4"/>
            <a:endCxn id="22" idx="2"/>
          </p:cNvCxnSpPr>
          <p:nvPr/>
        </p:nvCxnSpPr>
        <p:spPr>
          <a:xfrm>
            <a:off x="5250060" y="4563020"/>
            <a:ext cx="1103976" cy="2006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352173" y="3408550"/>
            <a:ext cx="852566" cy="5772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baseline="-25000" dirty="0" smtClean="0"/>
              <a:t>0</a:t>
            </a:r>
            <a:r>
              <a:rPr lang="en-US" dirty="0" smtClean="0"/>
              <a:t>’’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6" idx="4"/>
            <a:endCxn id="26" idx="0"/>
          </p:cNvCxnSpPr>
          <p:nvPr/>
        </p:nvCxnSpPr>
        <p:spPr>
          <a:xfrm>
            <a:off x="6778456" y="2967533"/>
            <a:ext cx="0" cy="4410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5"/>
            <a:endCxn id="35" idx="1"/>
          </p:cNvCxnSpPr>
          <p:nvPr/>
        </p:nvCxnSpPr>
        <p:spPr>
          <a:xfrm>
            <a:off x="7079884" y="2882999"/>
            <a:ext cx="402110" cy="499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357139" y="3297624"/>
            <a:ext cx="852566" cy="5772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7330941" y="4376189"/>
            <a:ext cx="852566" cy="5772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352173" y="5345646"/>
            <a:ext cx="852566" cy="5772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r>
              <a:rPr lang="en-US" baseline="-25000" dirty="0"/>
              <a:t>1</a:t>
            </a:r>
          </a:p>
        </p:txBody>
      </p:sp>
      <p:sp>
        <p:nvSpPr>
          <p:cNvPr id="39" name="Oval 38"/>
          <p:cNvSpPr/>
          <p:nvPr/>
        </p:nvSpPr>
        <p:spPr>
          <a:xfrm>
            <a:off x="6352173" y="4376189"/>
            <a:ext cx="854429" cy="5772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n</a:t>
            </a:r>
            <a:r>
              <a:rPr lang="en-US" sz="1700" baseline="-25000" dirty="0" smtClean="0"/>
              <a:t>0</a:t>
            </a:r>
            <a:r>
              <a:rPr lang="en-US" sz="1700" dirty="0" smtClean="0"/>
              <a:t>’’’</a:t>
            </a:r>
            <a:endParaRPr lang="en-US" sz="1700" baseline="-25000" dirty="0"/>
          </a:p>
        </p:txBody>
      </p:sp>
      <p:cxnSp>
        <p:nvCxnSpPr>
          <p:cNvPr id="44" name="Straight Arrow Connector 43"/>
          <p:cNvCxnSpPr>
            <a:stCxn id="39" idx="4"/>
            <a:endCxn id="38" idx="0"/>
          </p:cNvCxnSpPr>
          <p:nvPr/>
        </p:nvCxnSpPr>
        <p:spPr>
          <a:xfrm flipH="1">
            <a:off x="6778456" y="4953424"/>
            <a:ext cx="932" cy="3922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6" idx="4"/>
            <a:endCxn id="39" idx="0"/>
          </p:cNvCxnSpPr>
          <p:nvPr/>
        </p:nvCxnSpPr>
        <p:spPr>
          <a:xfrm>
            <a:off x="6778456" y="3985785"/>
            <a:ext cx="932" cy="3904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8" idx="4"/>
            <a:endCxn id="22" idx="0"/>
          </p:cNvCxnSpPr>
          <p:nvPr/>
        </p:nvCxnSpPr>
        <p:spPr>
          <a:xfrm>
            <a:off x="6778456" y="5922881"/>
            <a:ext cx="1863" cy="357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6" idx="5"/>
            <a:endCxn id="37" idx="1"/>
          </p:cNvCxnSpPr>
          <p:nvPr/>
        </p:nvCxnSpPr>
        <p:spPr>
          <a:xfrm>
            <a:off x="7079884" y="3901251"/>
            <a:ext cx="375912" cy="5594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7" idx="3"/>
            <a:endCxn id="38" idx="7"/>
          </p:cNvCxnSpPr>
          <p:nvPr/>
        </p:nvCxnSpPr>
        <p:spPr>
          <a:xfrm flipH="1">
            <a:off x="7079884" y="4868890"/>
            <a:ext cx="375912" cy="5612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35" idx="6"/>
            <a:endCxn id="38" idx="6"/>
          </p:cNvCxnSpPr>
          <p:nvPr/>
        </p:nvCxnSpPr>
        <p:spPr>
          <a:xfrm flipH="1">
            <a:off x="7204739" y="3586242"/>
            <a:ext cx="1004966" cy="2048022"/>
          </a:xfrm>
          <a:prstGeom prst="curvedConnector3">
            <a:avLst>
              <a:gd name="adj1" fmla="val -2274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248664" y="1457979"/>
            <a:ext cx="4102979" cy="52557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public class Example {</a:t>
            </a:r>
          </a:p>
          <a:p>
            <a:r>
              <a:rPr lang="en-US" sz="2400" dirty="0" smtClean="0"/>
              <a:t>public </a:t>
            </a:r>
            <a:r>
              <a:rPr lang="en-US" sz="2400" dirty="0"/>
              <a:t>static </a:t>
            </a:r>
            <a:r>
              <a:rPr lang="en-US" sz="2400" dirty="0" smtClean="0"/>
              <a:t>void main</a:t>
            </a:r>
            <a:r>
              <a:rPr lang="en-US" sz="2400" dirty="0"/>
              <a:t>(String[]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 {</a:t>
            </a:r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smtClean="0"/>
              <a:t>    finish{ //region r0</a:t>
            </a:r>
            <a:endParaRPr lang="en-US" sz="2400" dirty="0"/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async</a:t>
            </a:r>
            <a:r>
              <a:rPr lang="en-US" sz="2400" dirty="0"/>
              <a:t>{ </a:t>
            </a:r>
            <a:r>
              <a:rPr lang="en-US" sz="2400" dirty="0" smtClean="0"/>
              <a:t>//Task t1 }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finish{ //region r1</a:t>
            </a:r>
          </a:p>
          <a:p>
            <a:r>
              <a:rPr lang="en-US" sz="2400" dirty="0"/>
              <a:t>	</a:t>
            </a:r>
            <a:r>
              <a:rPr lang="en-US" sz="2400" dirty="0" err="1" smtClean="0"/>
              <a:t>async</a:t>
            </a:r>
            <a:r>
              <a:rPr lang="en-US" sz="2400" dirty="0" smtClean="0"/>
              <a:t>{ //Task t2 }</a:t>
            </a:r>
          </a:p>
          <a:p>
            <a:r>
              <a:rPr lang="en-US" sz="2400" dirty="0"/>
              <a:t>	</a:t>
            </a:r>
            <a:r>
              <a:rPr lang="en-US" sz="2400" dirty="0" err="1" smtClean="0"/>
              <a:t>async</a:t>
            </a:r>
            <a:r>
              <a:rPr lang="en-US" sz="2400" dirty="0" smtClean="0"/>
              <a:t>{ //Task t3 }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}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}</a:t>
            </a:r>
            <a:endParaRPr lang="en-US" sz="2400" dirty="0"/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167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the fly DRD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48664" y="1457979"/>
            <a:ext cx="4102979" cy="52557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public class Example {</a:t>
            </a:r>
          </a:p>
          <a:p>
            <a:r>
              <a:rPr lang="en-US" sz="2400" dirty="0" smtClean="0"/>
              <a:t>public </a:t>
            </a:r>
            <a:r>
              <a:rPr lang="en-US" sz="2400" dirty="0"/>
              <a:t>static </a:t>
            </a:r>
            <a:r>
              <a:rPr lang="en-US" sz="2400" dirty="0" smtClean="0"/>
              <a:t>void main</a:t>
            </a:r>
            <a:r>
              <a:rPr lang="en-US" sz="2400" dirty="0"/>
              <a:t>(String[]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 {</a:t>
            </a:r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smtClean="0"/>
              <a:t>    finish{ //region r0</a:t>
            </a:r>
            <a:endParaRPr lang="en-US" sz="2400" dirty="0"/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async</a:t>
            </a:r>
            <a:r>
              <a:rPr lang="en-US" sz="2400" dirty="0"/>
              <a:t>{ </a:t>
            </a:r>
            <a:r>
              <a:rPr lang="en-US" sz="2400" dirty="0" smtClean="0"/>
              <a:t>//Task</a:t>
            </a:r>
            <a:r>
              <a:rPr lang="en-US" sz="2400" dirty="0"/>
              <a:t> </a:t>
            </a:r>
            <a:r>
              <a:rPr lang="en-US" sz="2400" dirty="0" smtClean="0"/>
              <a:t>t1 }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finish{ //region r1</a:t>
            </a:r>
          </a:p>
          <a:p>
            <a:r>
              <a:rPr lang="en-US" sz="2400" dirty="0"/>
              <a:t>	</a:t>
            </a:r>
            <a:r>
              <a:rPr lang="en-US" sz="2400" dirty="0" err="1" smtClean="0"/>
              <a:t>async</a:t>
            </a:r>
            <a:r>
              <a:rPr lang="en-US" sz="2400" dirty="0" smtClean="0"/>
              <a:t>{ //Task</a:t>
            </a:r>
            <a:r>
              <a:rPr lang="en-US" sz="2400" dirty="0"/>
              <a:t> </a:t>
            </a:r>
            <a:r>
              <a:rPr lang="en-US" sz="2400" dirty="0" smtClean="0"/>
              <a:t>t2 }</a:t>
            </a:r>
          </a:p>
          <a:p>
            <a:r>
              <a:rPr lang="en-US" sz="2400" dirty="0"/>
              <a:t>	</a:t>
            </a:r>
            <a:r>
              <a:rPr lang="en-US" sz="2400" dirty="0" err="1" smtClean="0"/>
              <a:t>async</a:t>
            </a:r>
            <a:r>
              <a:rPr lang="en-US" sz="2400" dirty="0" smtClean="0"/>
              <a:t>{ //Task t3 }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}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}</a:t>
            </a:r>
            <a:endParaRPr lang="en-US" sz="2400" dirty="0"/>
          </a:p>
          <a:p>
            <a:r>
              <a:rPr lang="en-US" sz="2400" dirty="0"/>
              <a:t>}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160963" y="2074849"/>
            <a:ext cx="2471324" cy="40047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352173" y="1314321"/>
            <a:ext cx="852566" cy="5772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6" name="Oval 5"/>
          <p:cNvSpPr/>
          <p:nvPr/>
        </p:nvSpPr>
        <p:spPr>
          <a:xfrm>
            <a:off x="6352173" y="2390298"/>
            <a:ext cx="852566" cy="5772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baseline="-25000" dirty="0" smtClean="0"/>
              <a:t>0</a:t>
            </a:r>
            <a:r>
              <a:rPr lang="en-US" dirty="0" smtClean="0"/>
              <a:t>’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4"/>
            <a:endCxn id="6" idx="0"/>
          </p:cNvCxnSpPr>
          <p:nvPr/>
        </p:nvCxnSpPr>
        <p:spPr>
          <a:xfrm>
            <a:off x="6778456" y="1891556"/>
            <a:ext cx="0" cy="4987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20" idx="0"/>
          </p:cNvCxnSpPr>
          <p:nvPr/>
        </p:nvCxnSpPr>
        <p:spPr>
          <a:xfrm flipH="1">
            <a:off x="5250060" y="1807022"/>
            <a:ext cx="1226968" cy="2178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823777" y="3985785"/>
            <a:ext cx="852566" cy="5772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354036" y="6280765"/>
            <a:ext cx="852566" cy="5772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3" name="Straight Arrow Connector 22"/>
          <p:cNvCxnSpPr>
            <a:stCxn id="20" idx="4"/>
            <a:endCxn id="22" idx="2"/>
          </p:cNvCxnSpPr>
          <p:nvPr/>
        </p:nvCxnSpPr>
        <p:spPr>
          <a:xfrm>
            <a:off x="5250060" y="4563020"/>
            <a:ext cx="1103976" cy="2006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352173" y="3408550"/>
            <a:ext cx="852566" cy="5772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baseline="-25000" dirty="0" smtClean="0"/>
              <a:t>0</a:t>
            </a:r>
            <a:r>
              <a:rPr lang="en-US" dirty="0" smtClean="0"/>
              <a:t>’’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6" idx="4"/>
            <a:endCxn id="26" idx="0"/>
          </p:cNvCxnSpPr>
          <p:nvPr/>
        </p:nvCxnSpPr>
        <p:spPr>
          <a:xfrm>
            <a:off x="6778456" y="2967533"/>
            <a:ext cx="0" cy="4410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5"/>
            <a:endCxn id="35" idx="1"/>
          </p:cNvCxnSpPr>
          <p:nvPr/>
        </p:nvCxnSpPr>
        <p:spPr>
          <a:xfrm>
            <a:off x="7079884" y="2882999"/>
            <a:ext cx="402110" cy="499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357139" y="3297624"/>
            <a:ext cx="852566" cy="5772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7330941" y="4376189"/>
            <a:ext cx="852566" cy="5772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352173" y="5345646"/>
            <a:ext cx="852566" cy="5772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r>
              <a:rPr lang="en-US" baseline="-25000" dirty="0"/>
              <a:t>1</a:t>
            </a:r>
          </a:p>
        </p:txBody>
      </p:sp>
      <p:sp>
        <p:nvSpPr>
          <p:cNvPr id="39" name="Oval 38"/>
          <p:cNvSpPr/>
          <p:nvPr/>
        </p:nvSpPr>
        <p:spPr>
          <a:xfrm>
            <a:off x="6354036" y="4291655"/>
            <a:ext cx="852566" cy="5772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n</a:t>
            </a:r>
            <a:r>
              <a:rPr lang="en-US" sz="1700" baseline="-25000" dirty="0" smtClean="0"/>
              <a:t>0</a:t>
            </a:r>
            <a:r>
              <a:rPr lang="en-US" sz="1700" dirty="0" smtClean="0"/>
              <a:t>’’’</a:t>
            </a:r>
            <a:endParaRPr lang="en-US" sz="1700" baseline="-25000" dirty="0"/>
          </a:p>
        </p:txBody>
      </p:sp>
      <p:cxnSp>
        <p:nvCxnSpPr>
          <p:cNvPr id="44" name="Straight Arrow Connector 43"/>
          <p:cNvCxnSpPr>
            <a:stCxn id="39" idx="4"/>
            <a:endCxn id="38" idx="0"/>
          </p:cNvCxnSpPr>
          <p:nvPr/>
        </p:nvCxnSpPr>
        <p:spPr>
          <a:xfrm flipH="1">
            <a:off x="6778456" y="4868890"/>
            <a:ext cx="1863" cy="476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6" idx="4"/>
            <a:endCxn id="39" idx="0"/>
          </p:cNvCxnSpPr>
          <p:nvPr/>
        </p:nvCxnSpPr>
        <p:spPr>
          <a:xfrm>
            <a:off x="6778456" y="3985785"/>
            <a:ext cx="1863" cy="3058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8" idx="4"/>
            <a:endCxn id="22" idx="0"/>
          </p:cNvCxnSpPr>
          <p:nvPr/>
        </p:nvCxnSpPr>
        <p:spPr>
          <a:xfrm>
            <a:off x="6778456" y="5922881"/>
            <a:ext cx="1863" cy="357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6" idx="5"/>
            <a:endCxn id="37" idx="1"/>
          </p:cNvCxnSpPr>
          <p:nvPr/>
        </p:nvCxnSpPr>
        <p:spPr>
          <a:xfrm>
            <a:off x="7079884" y="3901251"/>
            <a:ext cx="375912" cy="5594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7" idx="3"/>
            <a:endCxn id="38" idx="7"/>
          </p:cNvCxnSpPr>
          <p:nvPr/>
        </p:nvCxnSpPr>
        <p:spPr>
          <a:xfrm flipH="1">
            <a:off x="7079884" y="4868890"/>
            <a:ext cx="375912" cy="5612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35" idx="6"/>
            <a:endCxn id="38" idx="6"/>
          </p:cNvCxnSpPr>
          <p:nvPr/>
        </p:nvCxnSpPr>
        <p:spPr>
          <a:xfrm flipH="1">
            <a:off x="7204739" y="3586242"/>
            <a:ext cx="1004966" cy="2048022"/>
          </a:xfrm>
          <a:prstGeom prst="curvedConnector3">
            <a:avLst>
              <a:gd name="adj1" fmla="val -2274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64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the fly DRD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48664" y="1457979"/>
            <a:ext cx="4102979" cy="52557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public class Example {</a:t>
            </a:r>
          </a:p>
          <a:p>
            <a:r>
              <a:rPr lang="en-US" sz="2400" dirty="0" smtClean="0"/>
              <a:t>public </a:t>
            </a:r>
            <a:r>
              <a:rPr lang="en-US" sz="2400" dirty="0"/>
              <a:t>static </a:t>
            </a:r>
            <a:r>
              <a:rPr lang="en-US" sz="2400" dirty="0" smtClean="0"/>
              <a:t>void main</a:t>
            </a:r>
            <a:r>
              <a:rPr lang="en-US" sz="2400" dirty="0"/>
              <a:t>(String[]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 {</a:t>
            </a:r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smtClean="0"/>
              <a:t>    finish{ //region r0</a:t>
            </a:r>
            <a:endParaRPr lang="en-US" sz="2400" dirty="0"/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async</a:t>
            </a:r>
            <a:r>
              <a:rPr lang="en-US" sz="2400" dirty="0"/>
              <a:t>{ </a:t>
            </a:r>
            <a:r>
              <a:rPr lang="en-US" sz="2400" dirty="0" smtClean="0"/>
              <a:t>//Task t1 }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finish{ //region r1</a:t>
            </a:r>
          </a:p>
          <a:p>
            <a:r>
              <a:rPr lang="en-US" sz="2400" dirty="0"/>
              <a:t>	</a:t>
            </a:r>
            <a:r>
              <a:rPr lang="en-US" sz="2400" dirty="0" err="1" smtClean="0"/>
              <a:t>async</a:t>
            </a:r>
            <a:r>
              <a:rPr lang="en-US" sz="2400" dirty="0" smtClean="0"/>
              <a:t>{ //Task t2 }</a:t>
            </a:r>
          </a:p>
          <a:p>
            <a:r>
              <a:rPr lang="en-US" sz="2400" dirty="0"/>
              <a:t>	</a:t>
            </a:r>
            <a:r>
              <a:rPr lang="en-US" sz="2400" dirty="0" err="1" smtClean="0"/>
              <a:t>async</a:t>
            </a:r>
            <a:r>
              <a:rPr lang="en-US" sz="2400" dirty="0" smtClean="0"/>
              <a:t>{ //Task t3 }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}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}</a:t>
            </a:r>
            <a:endParaRPr lang="en-US" sz="2400" dirty="0"/>
          </a:p>
          <a:p>
            <a:r>
              <a:rPr lang="en-US" sz="2400" dirty="0"/>
              <a:t>}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160963" y="2074849"/>
            <a:ext cx="2471324" cy="40047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352173" y="1314321"/>
            <a:ext cx="852566" cy="5772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6" name="Oval 5"/>
          <p:cNvSpPr/>
          <p:nvPr/>
        </p:nvSpPr>
        <p:spPr>
          <a:xfrm>
            <a:off x="6352173" y="4018695"/>
            <a:ext cx="852566" cy="5772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baseline="-25000" dirty="0" smtClean="0"/>
              <a:t>0</a:t>
            </a:r>
            <a:r>
              <a:rPr lang="en-US" dirty="0" smtClean="0"/>
              <a:t>’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4"/>
            <a:endCxn id="6" idx="0"/>
          </p:cNvCxnSpPr>
          <p:nvPr/>
        </p:nvCxnSpPr>
        <p:spPr>
          <a:xfrm>
            <a:off x="6778456" y="1891556"/>
            <a:ext cx="0" cy="21271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20" idx="0"/>
          </p:cNvCxnSpPr>
          <p:nvPr/>
        </p:nvCxnSpPr>
        <p:spPr>
          <a:xfrm flipH="1">
            <a:off x="5250060" y="1807022"/>
            <a:ext cx="1226968" cy="2178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823777" y="3985785"/>
            <a:ext cx="852566" cy="5772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354036" y="6280765"/>
            <a:ext cx="852566" cy="5772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3" name="Straight Arrow Connector 22"/>
          <p:cNvCxnSpPr>
            <a:stCxn id="20" idx="4"/>
            <a:endCxn id="22" idx="2"/>
          </p:cNvCxnSpPr>
          <p:nvPr/>
        </p:nvCxnSpPr>
        <p:spPr>
          <a:xfrm>
            <a:off x="5250060" y="4563020"/>
            <a:ext cx="1103976" cy="2006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4"/>
            <a:endCxn id="22" idx="0"/>
          </p:cNvCxnSpPr>
          <p:nvPr/>
        </p:nvCxnSpPr>
        <p:spPr>
          <a:xfrm>
            <a:off x="6778456" y="4595930"/>
            <a:ext cx="1863" cy="1684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8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445" y="2574802"/>
            <a:ext cx="7078820" cy="1457520"/>
          </a:xfrm>
        </p:spPr>
        <p:txBody>
          <a:bodyPr anchor="ctr">
            <a:normAutofit/>
          </a:bodyPr>
          <a:lstStyle/>
          <a:p>
            <a:r>
              <a:rPr lang="en-US" sz="4600" dirty="0" smtClean="0"/>
              <a:t>Mutual Exclusion</a:t>
            </a:r>
            <a:endParaRPr lang="en-US" sz="4600" dirty="0"/>
          </a:p>
        </p:txBody>
      </p:sp>
    </p:spTree>
    <p:extLst>
      <p:ext uri="{BB962C8B-B14F-4D97-AF65-F5344CB8AC3E}">
        <p14:creationId xmlns:p14="http://schemas.microsoft.com/office/powerpoint/2010/main" val="321422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the fly DRD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48665" y="1457979"/>
            <a:ext cx="3656586" cy="52557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/>
              <a:t>int</a:t>
            </a:r>
            <a:r>
              <a:rPr lang="en-US" sz="2400" dirty="0"/>
              <a:t> x = 0;</a:t>
            </a:r>
          </a:p>
          <a:p>
            <a:r>
              <a:rPr lang="en-US" sz="2400" dirty="0"/>
              <a:t>finish{</a:t>
            </a:r>
          </a:p>
          <a:p>
            <a:r>
              <a:rPr lang="en-US" sz="2400" dirty="0" smtClean="0"/>
              <a:t>      </a:t>
            </a:r>
            <a:r>
              <a:rPr lang="en-US" sz="2400" dirty="0" err="1" smtClean="0"/>
              <a:t>async</a:t>
            </a:r>
            <a:r>
              <a:rPr lang="en-US" sz="2400" dirty="0"/>
              <a:t>{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isolated </a:t>
            </a:r>
            <a:r>
              <a:rPr lang="en-US" sz="2400" dirty="0"/>
              <a:t>{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    x </a:t>
            </a:r>
            <a:r>
              <a:rPr lang="en-US" sz="2400" dirty="0"/>
              <a:t>= 2</a:t>
            </a:r>
            <a:r>
              <a:rPr lang="en-US" sz="2400" dirty="0" smtClean="0"/>
              <a:t>;  }</a:t>
            </a:r>
            <a:endParaRPr lang="en-US" sz="2400" dirty="0"/>
          </a:p>
          <a:p>
            <a:r>
              <a:rPr lang="en-US" sz="2400" dirty="0" smtClean="0"/>
              <a:t>      }</a:t>
            </a:r>
            <a:endParaRPr lang="en-US" sz="2400" dirty="0"/>
          </a:p>
          <a:p>
            <a:r>
              <a:rPr lang="en-US" sz="2400" dirty="0" smtClean="0"/>
              <a:t>      </a:t>
            </a:r>
            <a:r>
              <a:rPr lang="en-US" sz="2400" dirty="0" err="1" smtClean="0"/>
              <a:t>async</a:t>
            </a:r>
            <a:r>
              <a:rPr lang="en-US" sz="2400" dirty="0"/>
              <a:t>{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isolated </a:t>
            </a:r>
            <a:r>
              <a:rPr lang="en-US" sz="2400" dirty="0"/>
              <a:t>{ </a:t>
            </a:r>
          </a:p>
          <a:p>
            <a:r>
              <a:rPr lang="en-US" sz="2400" dirty="0" smtClean="0"/>
              <a:t>	</a:t>
            </a:r>
            <a:r>
              <a:rPr lang="en-US" sz="2400" dirty="0"/>
              <a:t> </a:t>
            </a:r>
            <a:r>
              <a:rPr lang="en-US" sz="2400" dirty="0" smtClean="0"/>
              <a:t>    if</a:t>
            </a:r>
            <a:r>
              <a:rPr lang="en-US" sz="2400" dirty="0"/>
              <a:t>(x == 0</a:t>
            </a:r>
            <a:r>
              <a:rPr lang="en-US" sz="2400" dirty="0" smtClean="0"/>
              <a:t>){</a:t>
            </a:r>
            <a:endParaRPr lang="en-US" sz="2400" dirty="0"/>
          </a:p>
          <a:p>
            <a:r>
              <a:rPr lang="en-US" sz="2400" dirty="0"/>
              <a:t>		</a:t>
            </a:r>
            <a:r>
              <a:rPr lang="en-US" sz="2400" dirty="0" err="1"/>
              <a:t>async</a:t>
            </a:r>
            <a:r>
              <a:rPr lang="en-US" sz="2400" dirty="0"/>
              <a:t> {}</a:t>
            </a:r>
          </a:p>
          <a:p>
            <a:r>
              <a:rPr lang="en-US" sz="2400" dirty="0" smtClean="0"/>
              <a:t>	</a:t>
            </a:r>
            <a:r>
              <a:rPr lang="en-US" sz="2400" dirty="0"/>
              <a:t> </a:t>
            </a:r>
            <a:r>
              <a:rPr lang="en-US" sz="2400" dirty="0" smtClean="0"/>
              <a:t>    }</a:t>
            </a:r>
            <a:r>
              <a:rPr lang="en-US" sz="2400" dirty="0"/>
              <a:t>	</a:t>
            </a:r>
            <a:endParaRPr lang="en-US" sz="2400" dirty="0" smtClean="0"/>
          </a:p>
          <a:p>
            <a:r>
              <a:rPr lang="en-US" sz="2400" dirty="0"/>
              <a:t>	}</a:t>
            </a:r>
          </a:p>
          <a:p>
            <a:r>
              <a:rPr lang="en-US" sz="2400" dirty="0" smtClean="0"/>
              <a:t>      } </a:t>
            </a:r>
            <a:endParaRPr lang="en-US" sz="2400" dirty="0"/>
          </a:p>
          <a:p>
            <a:r>
              <a:rPr lang="en-US" sz="2400" dirty="0"/>
              <a:t>}</a:t>
            </a:r>
          </a:p>
        </p:txBody>
      </p:sp>
      <p:sp>
        <p:nvSpPr>
          <p:cNvPr id="13" name="Oval 12"/>
          <p:cNvSpPr/>
          <p:nvPr/>
        </p:nvSpPr>
        <p:spPr>
          <a:xfrm>
            <a:off x="6352173" y="1662062"/>
            <a:ext cx="852566" cy="5772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15" name="Oval 14"/>
          <p:cNvSpPr/>
          <p:nvPr/>
        </p:nvSpPr>
        <p:spPr>
          <a:xfrm>
            <a:off x="6352173" y="2738039"/>
            <a:ext cx="852566" cy="5772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baseline="-25000" dirty="0" smtClean="0"/>
              <a:t>0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352173" y="4342407"/>
            <a:ext cx="852566" cy="5772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baseline="-25000" dirty="0" smtClean="0"/>
              <a:t>0</a:t>
            </a:r>
            <a:r>
              <a:rPr lang="en-US" dirty="0" smtClean="0"/>
              <a:t>’’</a:t>
            </a:r>
          </a:p>
        </p:txBody>
      </p:sp>
      <p:sp>
        <p:nvSpPr>
          <p:cNvPr id="17" name="Oval 16"/>
          <p:cNvSpPr/>
          <p:nvPr/>
        </p:nvSpPr>
        <p:spPr>
          <a:xfrm>
            <a:off x="6351841" y="5831328"/>
            <a:ext cx="852566" cy="5772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</a:t>
            </a:r>
            <a:endParaRPr lang="en-US" baseline="-25000" dirty="0"/>
          </a:p>
        </p:txBody>
      </p:sp>
      <p:cxnSp>
        <p:nvCxnSpPr>
          <p:cNvPr id="19" name="Straight Arrow Connector 18"/>
          <p:cNvCxnSpPr>
            <a:stCxn id="13" idx="4"/>
            <a:endCxn id="15" idx="0"/>
          </p:cNvCxnSpPr>
          <p:nvPr/>
        </p:nvCxnSpPr>
        <p:spPr>
          <a:xfrm>
            <a:off x="6778456" y="2239297"/>
            <a:ext cx="0" cy="4987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4"/>
            <a:endCxn id="16" idx="0"/>
          </p:cNvCxnSpPr>
          <p:nvPr/>
        </p:nvCxnSpPr>
        <p:spPr>
          <a:xfrm>
            <a:off x="6778456" y="3315274"/>
            <a:ext cx="0" cy="10271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5"/>
            <a:endCxn id="31" idx="1"/>
          </p:cNvCxnSpPr>
          <p:nvPr/>
        </p:nvCxnSpPr>
        <p:spPr>
          <a:xfrm>
            <a:off x="7079884" y="2154763"/>
            <a:ext cx="680434" cy="7699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4"/>
            <a:endCxn id="17" idx="0"/>
          </p:cNvCxnSpPr>
          <p:nvPr/>
        </p:nvCxnSpPr>
        <p:spPr>
          <a:xfrm flipH="1">
            <a:off x="6778124" y="4919642"/>
            <a:ext cx="332" cy="911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2"/>
            <a:endCxn id="30" idx="7"/>
          </p:cNvCxnSpPr>
          <p:nvPr/>
        </p:nvCxnSpPr>
        <p:spPr>
          <a:xfrm flipH="1">
            <a:off x="5921117" y="3026657"/>
            <a:ext cx="431056" cy="475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0" idx="5"/>
          </p:cNvCxnSpPr>
          <p:nvPr/>
        </p:nvCxnSpPr>
        <p:spPr>
          <a:xfrm>
            <a:off x="5921117" y="5700961"/>
            <a:ext cx="431056" cy="2149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3" idx="3"/>
            <a:endCxn id="17" idx="7"/>
          </p:cNvCxnSpPr>
          <p:nvPr/>
        </p:nvCxnSpPr>
        <p:spPr>
          <a:xfrm flipH="1">
            <a:off x="7079552" y="5531892"/>
            <a:ext cx="680766" cy="3839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193406" y="3417448"/>
            <a:ext cx="852566" cy="5772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/>
              <a:t>1</a:t>
            </a:r>
            <a:endParaRPr lang="en-US" dirty="0" smtClean="0"/>
          </a:p>
        </p:txBody>
      </p:sp>
      <p:sp>
        <p:nvSpPr>
          <p:cNvPr id="31" name="Oval 30"/>
          <p:cNvSpPr/>
          <p:nvPr/>
        </p:nvSpPr>
        <p:spPr>
          <a:xfrm>
            <a:off x="7635463" y="2840213"/>
            <a:ext cx="852566" cy="5772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/>
              <a:t>2</a:t>
            </a:r>
          </a:p>
        </p:txBody>
      </p:sp>
      <p:sp>
        <p:nvSpPr>
          <p:cNvPr id="32" name="Oval 31"/>
          <p:cNvSpPr/>
          <p:nvPr/>
        </p:nvSpPr>
        <p:spPr>
          <a:xfrm>
            <a:off x="7635463" y="3765172"/>
            <a:ext cx="852566" cy="5772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iso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3" name="Oval 32"/>
          <p:cNvSpPr/>
          <p:nvPr/>
        </p:nvSpPr>
        <p:spPr>
          <a:xfrm>
            <a:off x="7635463" y="5039191"/>
            <a:ext cx="852566" cy="5772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baseline="-25000" dirty="0" smtClean="0"/>
              <a:t>2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5193406" y="4342407"/>
            <a:ext cx="852566" cy="5772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iso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0" name="Oval 39"/>
          <p:cNvSpPr/>
          <p:nvPr/>
        </p:nvSpPr>
        <p:spPr>
          <a:xfrm>
            <a:off x="5193406" y="5208260"/>
            <a:ext cx="852566" cy="5772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baseline="-25000" dirty="0" smtClean="0"/>
              <a:t>1</a:t>
            </a:r>
            <a:r>
              <a:rPr lang="en-US" dirty="0" smtClean="0"/>
              <a:t>’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30" idx="4"/>
            <a:endCxn id="39" idx="0"/>
          </p:cNvCxnSpPr>
          <p:nvPr/>
        </p:nvCxnSpPr>
        <p:spPr>
          <a:xfrm>
            <a:off x="5619689" y="3994683"/>
            <a:ext cx="0" cy="347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4"/>
            <a:endCxn id="40" idx="0"/>
          </p:cNvCxnSpPr>
          <p:nvPr/>
        </p:nvCxnSpPr>
        <p:spPr>
          <a:xfrm>
            <a:off x="5619689" y="4919642"/>
            <a:ext cx="0" cy="2886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1" idx="4"/>
            <a:endCxn id="32" idx="0"/>
          </p:cNvCxnSpPr>
          <p:nvPr/>
        </p:nvCxnSpPr>
        <p:spPr>
          <a:xfrm>
            <a:off x="8061746" y="3417448"/>
            <a:ext cx="0" cy="347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2" idx="4"/>
            <a:endCxn id="33" idx="0"/>
          </p:cNvCxnSpPr>
          <p:nvPr/>
        </p:nvCxnSpPr>
        <p:spPr>
          <a:xfrm>
            <a:off x="8061746" y="4342407"/>
            <a:ext cx="0" cy="696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28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the fly DRD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48665" y="1457979"/>
            <a:ext cx="3656586" cy="52557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/>
              <a:t>int</a:t>
            </a:r>
            <a:r>
              <a:rPr lang="en-US" sz="2400" dirty="0"/>
              <a:t> x = 0;</a:t>
            </a:r>
          </a:p>
          <a:p>
            <a:r>
              <a:rPr lang="en-US" sz="2400" dirty="0"/>
              <a:t>finish{</a:t>
            </a:r>
          </a:p>
          <a:p>
            <a:r>
              <a:rPr lang="en-US" sz="2400" dirty="0" smtClean="0"/>
              <a:t>      </a:t>
            </a:r>
            <a:r>
              <a:rPr lang="en-US" sz="2400" dirty="0" err="1" smtClean="0"/>
              <a:t>async</a:t>
            </a:r>
            <a:r>
              <a:rPr lang="en-US" sz="2400" dirty="0"/>
              <a:t>{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isolated </a:t>
            </a:r>
            <a:r>
              <a:rPr lang="en-US" sz="2400" dirty="0"/>
              <a:t>{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    x </a:t>
            </a:r>
            <a:r>
              <a:rPr lang="en-US" sz="2400" dirty="0"/>
              <a:t>= 2</a:t>
            </a:r>
            <a:r>
              <a:rPr lang="en-US" sz="2400" dirty="0" smtClean="0"/>
              <a:t>;  }</a:t>
            </a:r>
            <a:endParaRPr lang="en-US" sz="2400" dirty="0"/>
          </a:p>
          <a:p>
            <a:r>
              <a:rPr lang="en-US" sz="2400" dirty="0" smtClean="0"/>
              <a:t>      }</a:t>
            </a:r>
            <a:endParaRPr lang="en-US" sz="2400" dirty="0"/>
          </a:p>
          <a:p>
            <a:r>
              <a:rPr lang="en-US" sz="2400" dirty="0" smtClean="0"/>
              <a:t>      </a:t>
            </a:r>
            <a:r>
              <a:rPr lang="en-US" sz="2400" dirty="0" err="1" smtClean="0"/>
              <a:t>async</a:t>
            </a:r>
            <a:r>
              <a:rPr lang="en-US" sz="2400" dirty="0"/>
              <a:t>{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isolated </a:t>
            </a:r>
            <a:r>
              <a:rPr lang="en-US" sz="2400" dirty="0"/>
              <a:t>{ </a:t>
            </a:r>
          </a:p>
          <a:p>
            <a:r>
              <a:rPr lang="en-US" sz="2400" dirty="0" smtClean="0"/>
              <a:t>	</a:t>
            </a:r>
            <a:r>
              <a:rPr lang="en-US" sz="2400" dirty="0"/>
              <a:t> </a:t>
            </a:r>
            <a:r>
              <a:rPr lang="en-US" sz="2400" dirty="0" smtClean="0"/>
              <a:t>    if</a:t>
            </a:r>
            <a:r>
              <a:rPr lang="en-US" sz="2400" dirty="0"/>
              <a:t>(x == 0</a:t>
            </a:r>
            <a:r>
              <a:rPr lang="en-US" sz="2400" dirty="0" smtClean="0"/>
              <a:t>){</a:t>
            </a:r>
            <a:endParaRPr lang="en-US" sz="2400" dirty="0"/>
          </a:p>
          <a:p>
            <a:r>
              <a:rPr lang="en-US" sz="2400" dirty="0"/>
              <a:t>		</a:t>
            </a:r>
            <a:r>
              <a:rPr lang="en-US" sz="2400" dirty="0" err="1"/>
              <a:t>async</a:t>
            </a:r>
            <a:r>
              <a:rPr lang="en-US" sz="2400" dirty="0"/>
              <a:t> {}</a:t>
            </a:r>
          </a:p>
          <a:p>
            <a:r>
              <a:rPr lang="en-US" sz="2400" dirty="0" smtClean="0"/>
              <a:t>	</a:t>
            </a:r>
            <a:r>
              <a:rPr lang="en-US" sz="2400" dirty="0"/>
              <a:t> </a:t>
            </a:r>
            <a:r>
              <a:rPr lang="en-US" sz="2400" dirty="0" smtClean="0"/>
              <a:t>    }</a:t>
            </a:r>
            <a:r>
              <a:rPr lang="en-US" sz="2400" dirty="0"/>
              <a:t>	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}</a:t>
            </a:r>
            <a:endParaRPr lang="en-US" sz="2400" dirty="0"/>
          </a:p>
          <a:p>
            <a:r>
              <a:rPr lang="en-US" sz="2400" dirty="0" smtClean="0"/>
              <a:t>      } </a:t>
            </a:r>
            <a:endParaRPr lang="en-US" sz="2400" dirty="0"/>
          </a:p>
          <a:p>
            <a:r>
              <a:rPr lang="en-US" sz="2400" dirty="0"/>
              <a:t>}</a:t>
            </a:r>
          </a:p>
        </p:txBody>
      </p:sp>
      <p:sp>
        <p:nvSpPr>
          <p:cNvPr id="13" name="Oval 12"/>
          <p:cNvSpPr/>
          <p:nvPr/>
        </p:nvSpPr>
        <p:spPr>
          <a:xfrm>
            <a:off x="6352173" y="1662062"/>
            <a:ext cx="852566" cy="5772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15" name="Oval 14"/>
          <p:cNvSpPr/>
          <p:nvPr/>
        </p:nvSpPr>
        <p:spPr>
          <a:xfrm>
            <a:off x="6352173" y="2738039"/>
            <a:ext cx="852566" cy="5772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baseline="-25000" dirty="0" smtClean="0"/>
              <a:t>0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352173" y="4342407"/>
            <a:ext cx="852566" cy="5772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baseline="-25000" dirty="0" smtClean="0"/>
              <a:t>0</a:t>
            </a:r>
            <a:r>
              <a:rPr lang="en-US" dirty="0" smtClean="0"/>
              <a:t>’’</a:t>
            </a:r>
          </a:p>
        </p:txBody>
      </p:sp>
      <p:sp>
        <p:nvSpPr>
          <p:cNvPr id="17" name="Oval 16"/>
          <p:cNvSpPr/>
          <p:nvPr/>
        </p:nvSpPr>
        <p:spPr>
          <a:xfrm>
            <a:off x="6351841" y="5831328"/>
            <a:ext cx="852566" cy="5772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</a:t>
            </a:r>
            <a:endParaRPr lang="en-US" baseline="-25000" dirty="0"/>
          </a:p>
        </p:txBody>
      </p:sp>
      <p:cxnSp>
        <p:nvCxnSpPr>
          <p:cNvPr id="19" name="Straight Arrow Connector 18"/>
          <p:cNvCxnSpPr>
            <a:stCxn id="13" idx="4"/>
            <a:endCxn id="15" idx="0"/>
          </p:cNvCxnSpPr>
          <p:nvPr/>
        </p:nvCxnSpPr>
        <p:spPr>
          <a:xfrm>
            <a:off x="6778456" y="2239297"/>
            <a:ext cx="0" cy="4987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4"/>
            <a:endCxn id="16" idx="0"/>
          </p:cNvCxnSpPr>
          <p:nvPr/>
        </p:nvCxnSpPr>
        <p:spPr>
          <a:xfrm>
            <a:off x="6778456" y="3315274"/>
            <a:ext cx="0" cy="10271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5"/>
            <a:endCxn id="31" idx="1"/>
          </p:cNvCxnSpPr>
          <p:nvPr/>
        </p:nvCxnSpPr>
        <p:spPr>
          <a:xfrm>
            <a:off x="7079884" y="2154763"/>
            <a:ext cx="680434" cy="7699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4"/>
            <a:endCxn id="17" idx="0"/>
          </p:cNvCxnSpPr>
          <p:nvPr/>
        </p:nvCxnSpPr>
        <p:spPr>
          <a:xfrm flipH="1">
            <a:off x="6778124" y="4919642"/>
            <a:ext cx="332" cy="911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2"/>
            <a:endCxn id="30" idx="7"/>
          </p:cNvCxnSpPr>
          <p:nvPr/>
        </p:nvCxnSpPr>
        <p:spPr>
          <a:xfrm flipH="1">
            <a:off x="5921117" y="3026657"/>
            <a:ext cx="431056" cy="475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0" idx="5"/>
          </p:cNvCxnSpPr>
          <p:nvPr/>
        </p:nvCxnSpPr>
        <p:spPr>
          <a:xfrm>
            <a:off x="5921117" y="5700961"/>
            <a:ext cx="431056" cy="2149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7" idx="7"/>
          </p:cNvCxnSpPr>
          <p:nvPr/>
        </p:nvCxnSpPr>
        <p:spPr>
          <a:xfrm flipH="1">
            <a:off x="7079552" y="5463519"/>
            <a:ext cx="426615" cy="4523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193406" y="3417448"/>
            <a:ext cx="852566" cy="5772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/>
              <a:t>1</a:t>
            </a:r>
            <a:endParaRPr lang="en-US" dirty="0" smtClean="0"/>
          </a:p>
        </p:txBody>
      </p:sp>
      <p:sp>
        <p:nvSpPr>
          <p:cNvPr id="31" name="Oval 30"/>
          <p:cNvSpPr/>
          <p:nvPr/>
        </p:nvSpPr>
        <p:spPr>
          <a:xfrm>
            <a:off x="7635463" y="2840213"/>
            <a:ext cx="852566" cy="5772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/>
              <a:t>2</a:t>
            </a:r>
          </a:p>
        </p:txBody>
      </p:sp>
      <p:sp>
        <p:nvSpPr>
          <p:cNvPr id="32" name="Oval 31"/>
          <p:cNvSpPr/>
          <p:nvPr/>
        </p:nvSpPr>
        <p:spPr>
          <a:xfrm>
            <a:off x="7635463" y="3765172"/>
            <a:ext cx="852566" cy="5772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iso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3" name="Oval 32"/>
          <p:cNvSpPr/>
          <p:nvPr/>
        </p:nvSpPr>
        <p:spPr>
          <a:xfrm>
            <a:off x="7076844" y="4877511"/>
            <a:ext cx="852566" cy="5772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baseline="-25000" dirty="0" smtClean="0"/>
              <a:t>2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5193406" y="4342407"/>
            <a:ext cx="852566" cy="5772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iso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0" name="Oval 39"/>
          <p:cNvSpPr/>
          <p:nvPr/>
        </p:nvSpPr>
        <p:spPr>
          <a:xfrm>
            <a:off x="5193406" y="5208260"/>
            <a:ext cx="852566" cy="5772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baseline="-25000" dirty="0" smtClean="0"/>
              <a:t>1</a:t>
            </a:r>
            <a:r>
              <a:rPr lang="en-US" dirty="0" smtClean="0"/>
              <a:t>’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30" idx="4"/>
            <a:endCxn id="39" idx="0"/>
          </p:cNvCxnSpPr>
          <p:nvPr/>
        </p:nvCxnSpPr>
        <p:spPr>
          <a:xfrm>
            <a:off x="5619689" y="3994683"/>
            <a:ext cx="0" cy="347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4"/>
            <a:endCxn id="40" idx="0"/>
          </p:cNvCxnSpPr>
          <p:nvPr/>
        </p:nvCxnSpPr>
        <p:spPr>
          <a:xfrm>
            <a:off x="5619689" y="4919642"/>
            <a:ext cx="0" cy="2886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1" idx="4"/>
            <a:endCxn id="32" idx="0"/>
          </p:cNvCxnSpPr>
          <p:nvPr/>
        </p:nvCxnSpPr>
        <p:spPr>
          <a:xfrm>
            <a:off x="8061746" y="3417448"/>
            <a:ext cx="0" cy="347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2" idx="4"/>
            <a:endCxn id="33" idx="7"/>
          </p:cNvCxnSpPr>
          <p:nvPr/>
        </p:nvCxnSpPr>
        <p:spPr>
          <a:xfrm flipH="1">
            <a:off x="7804555" y="4342407"/>
            <a:ext cx="257191" cy="6196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024900" y="5209520"/>
            <a:ext cx="852566" cy="5772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/>
              <a:t>3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2" idx="5"/>
            <a:endCxn id="27" idx="0"/>
          </p:cNvCxnSpPr>
          <p:nvPr/>
        </p:nvCxnSpPr>
        <p:spPr>
          <a:xfrm>
            <a:off x="8363174" y="4257873"/>
            <a:ext cx="88009" cy="9516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3"/>
            <a:endCxn id="17" idx="6"/>
          </p:cNvCxnSpPr>
          <p:nvPr/>
        </p:nvCxnSpPr>
        <p:spPr>
          <a:xfrm flipH="1">
            <a:off x="7204407" y="5702221"/>
            <a:ext cx="945348" cy="417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41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039" y="111598"/>
            <a:ext cx="4948238" cy="886968"/>
          </a:xfrm>
        </p:spPr>
        <p:txBody>
          <a:bodyPr/>
          <a:lstStyle/>
          <a:p>
            <a:r>
              <a:rPr lang="en-US" dirty="0" smtClean="0"/>
              <a:t>Implementation and Results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0791001"/>
              </p:ext>
            </p:extLst>
          </p:nvPr>
        </p:nvGraphicFramePr>
        <p:xfrm>
          <a:off x="60325" y="1218349"/>
          <a:ext cx="9036050" cy="5029199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384498"/>
                <a:gridCol w="858666"/>
                <a:gridCol w="837249"/>
                <a:gridCol w="1072972"/>
                <a:gridCol w="1065404"/>
                <a:gridCol w="1086761"/>
                <a:gridCol w="1119868"/>
                <a:gridCol w="1610632"/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Test</a:t>
                      </a:r>
                      <a:r>
                        <a:rPr lang="en-US" sz="1800" kern="1200" baseline="0" dirty="0" smtClean="0">
                          <a:effectLst/>
                        </a:rPr>
                        <a:t> </a:t>
                      </a:r>
                      <a:r>
                        <a:rPr lang="en-US" sz="1800" kern="1200" dirty="0" smtClean="0">
                          <a:effectLst/>
                        </a:rPr>
                        <a:t>Case Name 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Tasks 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CG Race Detector 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Precise Race Detector 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States </a:t>
                      </a:r>
                      <a:endParaRPr lang="en-US" dirty="0" smtClean="0"/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Time </a:t>
                      </a:r>
                      <a:endParaRPr lang="en-US" dirty="0" smtClean="0"/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Error Info 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States 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Time 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Error Info 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Search Count 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0:00:01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No Race 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145139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0:00:45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No Race 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Existence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0:00:01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Detected Race 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50197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0:00:15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Detected Race 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Index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0:00:01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Detected Race 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68806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0:00:29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Detected Race 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Existence - eureka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0:00:01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Detected Race 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296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0:00:00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Detected Race 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Search Index - eureka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0:00:01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Detected Race 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326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0:00:00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Detected Race 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093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445" y="2574802"/>
            <a:ext cx="7078820" cy="1457520"/>
          </a:xfrm>
        </p:spPr>
        <p:txBody>
          <a:bodyPr anchor="ctr">
            <a:normAutofit/>
          </a:bodyPr>
          <a:lstStyle/>
          <a:p>
            <a:r>
              <a:rPr lang="en-US" sz="4600" dirty="0" smtClean="0"/>
              <a:t>Questions !!</a:t>
            </a:r>
            <a:endParaRPr lang="en-US" sz="4600" dirty="0"/>
          </a:p>
        </p:txBody>
      </p:sp>
    </p:spTree>
    <p:extLst>
      <p:ext uri="{BB962C8B-B14F-4D97-AF65-F5344CB8AC3E}">
        <p14:creationId xmlns:p14="http://schemas.microsoft.com/office/powerpoint/2010/main" val="315630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37514"/>
            <a:ext cx="8153400" cy="609600"/>
          </a:xfrm>
        </p:spPr>
        <p:txBody>
          <a:bodyPr>
            <a:noAutofit/>
          </a:bodyPr>
          <a:lstStyle/>
          <a:p>
            <a:r>
              <a:rPr lang="en-US" sz="4800" dirty="0"/>
              <a:t>Why Parallel Processing</a:t>
            </a:r>
          </a:p>
        </p:txBody>
      </p:sp>
      <p:pic>
        <p:nvPicPr>
          <p:cNvPr id="3" name="Picture 2" descr="JS4713758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39" y="393736"/>
            <a:ext cx="4475674" cy="2982972"/>
          </a:xfrm>
          <a:prstGeom prst="rect">
            <a:avLst/>
          </a:prstGeom>
        </p:spPr>
      </p:pic>
      <p:pic>
        <p:nvPicPr>
          <p:cNvPr id="4" name="Picture 3" descr="Florida_I-95_from_Lantana_Road_overpas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400" y="2236595"/>
            <a:ext cx="4238225" cy="317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77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Habanero Java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73759723"/>
              </p:ext>
            </p:extLst>
          </p:nvPr>
        </p:nvGraphicFramePr>
        <p:xfrm>
          <a:off x="723900" y="1936750"/>
          <a:ext cx="3776663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76663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Task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Creation</a:t>
                      </a:r>
                      <a:endParaRPr lang="en-US" sz="1800" b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Async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Finish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Future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Content Placeholder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10655759"/>
              </p:ext>
            </p:extLst>
          </p:nvPr>
        </p:nvGraphicFramePr>
        <p:xfrm>
          <a:off x="723900" y="3913188"/>
          <a:ext cx="3776663" cy="11125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776663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Synchronization</a:t>
                      </a:r>
                      <a:endParaRPr lang="en-US" sz="18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Phasers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Accumulators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Content Placeholder 9"/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2338768187"/>
              </p:ext>
            </p:extLst>
          </p:nvPr>
        </p:nvGraphicFramePr>
        <p:xfrm>
          <a:off x="4600575" y="1936750"/>
          <a:ext cx="3776663" cy="7416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776663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Mutual Exclusion</a:t>
                      </a:r>
                      <a:endParaRPr lang="en-US" sz="18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Isolated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Content Placeholder 10"/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3709839735"/>
              </p:ext>
            </p:extLst>
          </p:nvPr>
        </p:nvGraphicFramePr>
        <p:xfrm>
          <a:off x="4648200" y="3913188"/>
          <a:ext cx="3776663" cy="11125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776663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Loop</a:t>
                      </a:r>
                      <a:r>
                        <a:rPr lang="en-US" sz="1800" b="1" baseline="0" dirty="0" smtClean="0"/>
                        <a:t> parallelism</a:t>
                      </a:r>
                      <a:endParaRPr lang="en-US" sz="18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ForAll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ForAsync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7023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625" y="685800"/>
            <a:ext cx="4948238" cy="886968"/>
          </a:xfrm>
        </p:spPr>
        <p:txBody>
          <a:bodyPr/>
          <a:lstStyle/>
          <a:p>
            <a:r>
              <a:rPr lang="en-US" dirty="0" smtClean="0"/>
              <a:t>Data Races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36623" y="1841500"/>
            <a:ext cx="6715127" cy="29686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400" dirty="0"/>
              <a:t>Inherent to Parallel Programs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400" dirty="0"/>
              <a:t>When two or more tasks access a shared variable, at least one tries to modify it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400" dirty="0"/>
              <a:t>Introduces non-determinism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2314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445" y="2574802"/>
            <a:ext cx="7078820" cy="1457520"/>
          </a:xfrm>
        </p:spPr>
        <p:txBody>
          <a:bodyPr>
            <a:normAutofit fontScale="90000"/>
          </a:bodyPr>
          <a:lstStyle/>
          <a:p>
            <a:r>
              <a:rPr lang="en-US" sz="4600" dirty="0"/>
              <a:t>How do you know </a:t>
            </a:r>
            <a:r>
              <a:rPr lang="en-US" sz="4600" dirty="0" smtClean="0"/>
              <a:t/>
            </a:r>
            <a:br>
              <a:rPr lang="en-US" sz="4600" dirty="0" smtClean="0"/>
            </a:br>
            <a:r>
              <a:rPr lang="en-US" sz="4600" dirty="0" smtClean="0"/>
              <a:t>if </a:t>
            </a:r>
            <a:r>
              <a:rPr lang="en-US" sz="4600" dirty="0"/>
              <a:t>a program is </a:t>
            </a:r>
            <a:r>
              <a:rPr lang="en-US" sz="4600" dirty="0" smtClean="0"/>
              <a:t>free </a:t>
            </a:r>
            <a:br>
              <a:rPr lang="en-US" sz="4600" dirty="0" smtClean="0"/>
            </a:br>
            <a:r>
              <a:rPr lang="en-US" sz="4600" dirty="0" smtClean="0"/>
              <a:t>of any </a:t>
            </a:r>
            <a:r>
              <a:rPr lang="en-US" sz="4600" dirty="0"/>
              <a:t>data-race?</a:t>
            </a:r>
          </a:p>
        </p:txBody>
      </p:sp>
    </p:spTree>
    <p:extLst>
      <p:ext uri="{BB962C8B-B14F-4D97-AF65-F5344CB8AC3E}">
        <p14:creationId xmlns:p14="http://schemas.microsoft.com/office/powerpoint/2010/main" val="20764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3" name="Right Arrow 2"/>
          <p:cNvSpPr/>
          <p:nvPr/>
        </p:nvSpPr>
        <p:spPr>
          <a:xfrm>
            <a:off x="239785" y="2229016"/>
            <a:ext cx="1554158" cy="110118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HJ Program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599616" y="2229016"/>
            <a:ext cx="1554158" cy="110118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CG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062036" y="2229017"/>
            <a:ext cx="1232779" cy="11011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Runtime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463180" y="2229017"/>
            <a:ext cx="1136756" cy="110118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Analyze CG</a:t>
            </a:r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 rot="5400000">
            <a:off x="6906535" y="2604818"/>
            <a:ext cx="1571876" cy="1450773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967086" y="4537958"/>
            <a:ext cx="1931579" cy="11455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Data race free?</a:t>
            </a:r>
          </a:p>
        </p:txBody>
      </p:sp>
    </p:spTree>
    <p:extLst>
      <p:ext uri="{BB962C8B-B14F-4D97-AF65-F5344CB8AC3E}">
        <p14:creationId xmlns:p14="http://schemas.microsoft.com/office/powerpoint/2010/main" val="175312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graphs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48664" y="1457979"/>
            <a:ext cx="4102979" cy="52557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public class Example {</a:t>
            </a:r>
          </a:p>
          <a:p>
            <a:r>
              <a:rPr lang="en-US" sz="2000" dirty="0" smtClean="0"/>
              <a:t>   static </a:t>
            </a:r>
            <a:r>
              <a:rPr lang="en-US" sz="2000" dirty="0" err="1"/>
              <a:t>int</a:t>
            </a:r>
            <a:r>
              <a:rPr lang="en-US" sz="2000" dirty="0"/>
              <a:t> x = 0;</a:t>
            </a:r>
          </a:p>
          <a:p>
            <a:r>
              <a:rPr lang="en-US" sz="2000" dirty="0" smtClean="0"/>
              <a:t>   public </a:t>
            </a:r>
            <a:r>
              <a:rPr lang="en-US" sz="2000" dirty="0"/>
              <a:t>static </a:t>
            </a:r>
            <a:r>
              <a:rPr lang="en-US" sz="2000" dirty="0" smtClean="0"/>
              <a:t>void main</a:t>
            </a:r>
            <a:r>
              <a:rPr lang="en-US" sz="2000" dirty="0"/>
              <a:t>(String[</a:t>
            </a:r>
            <a:r>
              <a:rPr lang="en-US" sz="2000" dirty="0" smtClean="0"/>
              <a:t>]</a:t>
            </a:r>
            <a:r>
              <a:rPr lang="en-US" sz="2000" dirty="0"/>
              <a:t> </a:t>
            </a:r>
            <a:r>
              <a:rPr lang="en-US" sz="2000" dirty="0" err="1" smtClean="0"/>
              <a:t>args</a:t>
            </a:r>
            <a:r>
              <a:rPr lang="en-US" sz="2000" dirty="0" smtClean="0"/>
              <a:t>) {</a:t>
            </a:r>
            <a:endParaRPr lang="en-US" sz="2000" dirty="0"/>
          </a:p>
          <a:p>
            <a:r>
              <a:rPr lang="en-US" sz="2000" dirty="0"/>
              <a:t> </a:t>
            </a:r>
            <a:r>
              <a:rPr lang="en-US" sz="2000" dirty="0" smtClean="0"/>
              <a:t>    finish</a:t>
            </a:r>
            <a:r>
              <a:rPr lang="en-US" sz="2000" dirty="0"/>
              <a:t>{</a:t>
            </a:r>
          </a:p>
          <a:p>
            <a:r>
              <a:rPr lang="en-US" sz="2000" dirty="0" smtClean="0"/>
              <a:t>        </a:t>
            </a:r>
            <a:r>
              <a:rPr lang="en-US" sz="2000" dirty="0" err="1" smtClean="0"/>
              <a:t>async</a:t>
            </a:r>
            <a:r>
              <a:rPr lang="en-US" sz="2000" dirty="0"/>
              <a:t>{ 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  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t = x;</a:t>
            </a:r>
          </a:p>
          <a:p>
            <a:r>
              <a:rPr lang="en-US" sz="2000" dirty="0" smtClean="0"/>
              <a:t>                 x </a:t>
            </a:r>
            <a:r>
              <a:rPr lang="en-US" sz="2000" dirty="0"/>
              <a:t>= t + 1;	}</a:t>
            </a:r>
          </a:p>
          <a:p>
            <a:r>
              <a:rPr lang="en-US" sz="2000" dirty="0" smtClean="0"/>
              <a:t>        </a:t>
            </a:r>
            <a:r>
              <a:rPr lang="en-US" sz="2000" dirty="0" err="1" smtClean="0"/>
              <a:t>async</a:t>
            </a:r>
            <a:r>
              <a:rPr lang="en-US" sz="2000" dirty="0"/>
              <a:t>{ 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           </a:t>
            </a:r>
            <a:r>
              <a:rPr lang="en-US" sz="2000" dirty="0"/>
              <a:t>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u = x;</a:t>
            </a:r>
          </a:p>
          <a:p>
            <a:r>
              <a:rPr lang="en-US" sz="2000" dirty="0" smtClean="0"/>
              <a:t>                 x </a:t>
            </a:r>
            <a:r>
              <a:rPr lang="en-US" sz="2000" dirty="0"/>
              <a:t>= u + 2;	</a:t>
            </a:r>
            <a:r>
              <a:rPr lang="en-US" sz="2000" dirty="0" smtClean="0"/>
              <a:t>}</a:t>
            </a:r>
            <a:endParaRPr lang="en-US" sz="2000" dirty="0"/>
          </a:p>
          <a:p>
            <a:r>
              <a:rPr lang="en-US" sz="2000" dirty="0" smtClean="0"/>
              <a:t>     }</a:t>
            </a:r>
            <a:endParaRPr lang="en-US" sz="2000" dirty="0"/>
          </a:p>
          <a:p>
            <a:r>
              <a:rPr lang="en-US" sz="2000" dirty="0"/>
              <a:t> </a:t>
            </a:r>
            <a:r>
              <a:rPr lang="en-US" sz="2000" dirty="0" smtClean="0"/>
              <a:t>    print(</a:t>
            </a:r>
            <a:r>
              <a:rPr lang="en-US" sz="2000" dirty="0"/>
              <a:t>"</a:t>
            </a:r>
            <a:r>
              <a:rPr lang="en-US" sz="2000" dirty="0" smtClean="0"/>
              <a:t>Value of </a:t>
            </a:r>
            <a:r>
              <a:rPr lang="en-US" sz="2000" dirty="0"/>
              <a:t>x = " + x)</a:t>
            </a:r>
            <a:r>
              <a:rPr lang="en-US" sz="2000" dirty="0" smtClean="0"/>
              <a:t>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}</a:t>
            </a:r>
            <a:endParaRPr lang="en-US" sz="2000" dirty="0"/>
          </a:p>
          <a:p>
            <a:r>
              <a:rPr lang="en-US" sz="2000" dirty="0"/>
              <a:t>}</a:t>
            </a:r>
          </a:p>
        </p:txBody>
      </p:sp>
      <p:sp>
        <p:nvSpPr>
          <p:cNvPr id="4" name="Oval 3"/>
          <p:cNvSpPr/>
          <p:nvPr/>
        </p:nvSpPr>
        <p:spPr>
          <a:xfrm>
            <a:off x="6352173" y="1891556"/>
            <a:ext cx="852566" cy="5772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8" name="Oval 7"/>
          <p:cNvSpPr/>
          <p:nvPr/>
        </p:nvSpPr>
        <p:spPr>
          <a:xfrm>
            <a:off x="7204739" y="3577849"/>
            <a:ext cx="1714014" cy="6734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baseline="-25000" dirty="0" smtClean="0"/>
              <a:t>1</a:t>
            </a:r>
          </a:p>
          <a:p>
            <a:pPr algn="ctr"/>
            <a:r>
              <a:rPr lang="en-US" dirty="0" smtClean="0"/>
              <a:t>R(x),W(x)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352173" y="2967533"/>
            <a:ext cx="852566" cy="5772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baseline="-25000" dirty="0" smtClean="0"/>
              <a:t>0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352173" y="4283284"/>
            <a:ext cx="852566" cy="5772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baseline="-25000" dirty="0" smtClean="0"/>
              <a:t>0</a:t>
            </a:r>
            <a:r>
              <a:rPr lang="en-US" dirty="0" smtClean="0"/>
              <a:t>’’</a:t>
            </a:r>
          </a:p>
          <a:p>
            <a:pPr algn="ctr"/>
            <a:r>
              <a:rPr lang="en-US" baseline="-25000" dirty="0" smtClean="0"/>
              <a:t>R(x)</a:t>
            </a:r>
            <a:endParaRPr lang="en-US" baseline="-25000" dirty="0"/>
          </a:p>
        </p:txBody>
      </p:sp>
      <p:sp>
        <p:nvSpPr>
          <p:cNvPr id="11" name="Oval 10"/>
          <p:cNvSpPr/>
          <p:nvPr/>
        </p:nvSpPr>
        <p:spPr>
          <a:xfrm>
            <a:off x="6351841" y="6060822"/>
            <a:ext cx="852566" cy="5772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</a:t>
            </a:r>
            <a:endParaRPr lang="en-US" baseline="-25000" dirty="0"/>
          </a:p>
        </p:txBody>
      </p:sp>
      <p:sp>
        <p:nvSpPr>
          <p:cNvPr id="12" name="Oval 11"/>
          <p:cNvSpPr/>
          <p:nvPr/>
        </p:nvSpPr>
        <p:spPr>
          <a:xfrm>
            <a:off x="4850969" y="4860519"/>
            <a:ext cx="1714014" cy="6734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/>
              <a:t>2</a:t>
            </a:r>
            <a:endParaRPr lang="en-US" baseline="-25000" dirty="0" smtClean="0"/>
          </a:p>
          <a:p>
            <a:pPr algn="ctr"/>
            <a:r>
              <a:rPr lang="en-US" dirty="0" smtClean="0"/>
              <a:t>R(x),W(x)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4"/>
            <a:endCxn id="9" idx="0"/>
          </p:cNvCxnSpPr>
          <p:nvPr/>
        </p:nvCxnSpPr>
        <p:spPr>
          <a:xfrm>
            <a:off x="6778456" y="2468791"/>
            <a:ext cx="0" cy="4987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 flipH="1">
            <a:off x="6778456" y="3544768"/>
            <a:ext cx="4275" cy="738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8" idx="0"/>
          </p:cNvCxnSpPr>
          <p:nvPr/>
        </p:nvCxnSpPr>
        <p:spPr>
          <a:xfrm>
            <a:off x="7079884" y="2384257"/>
            <a:ext cx="981862" cy="1193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4"/>
            <a:endCxn id="11" idx="0"/>
          </p:cNvCxnSpPr>
          <p:nvPr/>
        </p:nvCxnSpPr>
        <p:spPr>
          <a:xfrm flipH="1">
            <a:off x="6778124" y="4860519"/>
            <a:ext cx="332" cy="12003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3"/>
            <a:endCxn id="12" idx="0"/>
          </p:cNvCxnSpPr>
          <p:nvPr/>
        </p:nvCxnSpPr>
        <p:spPr>
          <a:xfrm flipH="1">
            <a:off x="5707976" y="3460234"/>
            <a:ext cx="769052" cy="1400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2" idx="4"/>
            <a:endCxn id="11" idx="1"/>
          </p:cNvCxnSpPr>
          <p:nvPr/>
        </p:nvCxnSpPr>
        <p:spPr>
          <a:xfrm>
            <a:off x="5707976" y="5534009"/>
            <a:ext cx="768720" cy="611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4"/>
            <a:endCxn id="11" idx="7"/>
          </p:cNvCxnSpPr>
          <p:nvPr/>
        </p:nvCxnSpPr>
        <p:spPr>
          <a:xfrm flipH="1">
            <a:off x="7079552" y="4251339"/>
            <a:ext cx="982194" cy="18940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41734" y="2384257"/>
            <a:ext cx="3667814" cy="670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23613" y="3353666"/>
            <a:ext cx="2602105" cy="9296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23613" y="4283284"/>
            <a:ext cx="2602105" cy="9296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41734" y="3054906"/>
            <a:ext cx="3232650" cy="3090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8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1" grpId="0" animBg="1"/>
      <p:bldP spid="12" grpId="0" animBg="1"/>
      <p:bldP spid="5" grpId="0" animBg="1"/>
      <p:bldP spid="5" grpId="1" animBg="1"/>
      <p:bldP spid="24" grpId="0" animBg="1"/>
      <p:bldP spid="24" grpId="1" animBg="1"/>
      <p:bldP spid="27" grpId="0" animBg="1"/>
      <p:bldP spid="27" grpId="1" animBg="1"/>
      <p:bldP spid="28" grpId="0" animBg="1"/>
      <p:bldP spid="2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graphs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48664" y="1457979"/>
            <a:ext cx="4102979" cy="52557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public class Example {</a:t>
            </a:r>
          </a:p>
          <a:p>
            <a:r>
              <a:rPr lang="en-US" sz="2000" dirty="0" smtClean="0"/>
              <a:t>   static </a:t>
            </a:r>
            <a:r>
              <a:rPr lang="en-US" sz="2000" dirty="0" err="1"/>
              <a:t>int</a:t>
            </a:r>
            <a:r>
              <a:rPr lang="en-US" sz="2000" dirty="0"/>
              <a:t> x = 0;</a:t>
            </a:r>
          </a:p>
          <a:p>
            <a:r>
              <a:rPr lang="en-US" sz="2000" dirty="0" smtClean="0"/>
              <a:t>   public </a:t>
            </a:r>
            <a:r>
              <a:rPr lang="en-US" sz="2000" dirty="0"/>
              <a:t>static </a:t>
            </a:r>
            <a:r>
              <a:rPr lang="en-US" sz="2000" dirty="0" smtClean="0"/>
              <a:t>void main</a:t>
            </a:r>
            <a:r>
              <a:rPr lang="en-US" sz="2000" dirty="0"/>
              <a:t>(String[</a:t>
            </a:r>
            <a:r>
              <a:rPr lang="en-US" sz="2000" dirty="0" smtClean="0"/>
              <a:t>]</a:t>
            </a:r>
            <a:r>
              <a:rPr lang="en-US" sz="2000" dirty="0"/>
              <a:t> </a:t>
            </a:r>
            <a:r>
              <a:rPr lang="en-US" sz="2000" dirty="0" err="1" smtClean="0"/>
              <a:t>args</a:t>
            </a:r>
            <a:r>
              <a:rPr lang="en-US" sz="2000" dirty="0" smtClean="0"/>
              <a:t>) {</a:t>
            </a:r>
            <a:endParaRPr lang="en-US" sz="2000" dirty="0"/>
          </a:p>
          <a:p>
            <a:r>
              <a:rPr lang="en-US" sz="2000" dirty="0"/>
              <a:t> </a:t>
            </a:r>
            <a:r>
              <a:rPr lang="en-US" sz="2000" dirty="0" smtClean="0"/>
              <a:t>    finish</a:t>
            </a:r>
            <a:r>
              <a:rPr lang="en-US" sz="2000" dirty="0"/>
              <a:t>{</a:t>
            </a:r>
          </a:p>
          <a:p>
            <a:r>
              <a:rPr lang="en-US" sz="2000" dirty="0" smtClean="0"/>
              <a:t>        </a:t>
            </a:r>
            <a:r>
              <a:rPr lang="en-US" sz="2000" dirty="0" err="1" smtClean="0"/>
              <a:t>async</a:t>
            </a:r>
            <a:r>
              <a:rPr lang="en-US" sz="2000" dirty="0"/>
              <a:t>{ 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  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t = x;</a:t>
            </a:r>
          </a:p>
          <a:p>
            <a:r>
              <a:rPr lang="en-US" sz="2000" dirty="0" smtClean="0"/>
              <a:t>                 x </a:t>
            </a:r>
            <a:r>
              <a:rPr lang="en-US" sz="2000" dirty="0"/>
              <a:t>= t + 1;	}</a:t>
            </a:r>
          </a:p>
          <a:p>
            <a:r>
              <a:rPr lang="en-US" sz="2000" dirty="0" smtClean="0"/>
              <a:t>        </a:t>
            </a:r>
            <a:r>
              <a:rPr lang="en-US" sz="2000" dirty="0" err="1" smtClean="0"/>
              <a:t>async</a:t>
            </a:r>
            <a:r>
              <a:rPr lang="en-US" sz="2000" dirty="0"/>
              <a:t>{ 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           </a:t>
            </a:r>
            <a:r>
              <a:rPr lang="en-US" sz="2000" dirty="0"/>
              <a:t>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u = x;</a:t>
            </a:r>
          </a:p>
          <a:p>
            <a:r>
              <a:rPr lang="en-US" sz="2000" dirty="0" smtClean="0"/>
              <a:t>                 x </a:t>
            </a:r>
            <a:r>
              <a:rPr lang="en-US" sz="2000" dirty="0"/>
              <a:t>= u + 2;	</a:t>
            </a:r>
            <a:r>
              <a:rPr lang="en-US" sz="2000" dirty="0" smtClean="0"/>
              <a:t>}</a:t>
            </a:r>
            <a:endParaRPr lang="en-US" sz="2000" dirty="0"/>
          </a:p>
          <a:p>
            <a:r>
              <a:rPr lang="en-US" sz="2000" dirty="0" smtClean="0"/>
              <a:t>     }</a:t>
            </a:r>
            <a:endParaRPr lang="en-US" sz="2000" dirty="0"/>
          </a:p>
          <a:p>
            <a:r>
              <a:rPr lang="en-US" sz="2000" dirty="0"/>
              <a:t> </a:t>
            </a:r>
            <a:r>
              <a:rPr lang="en-US" sz="2000" dirty="0" smtClean="0"/>
              <a:t>    print(</a:t>
            </a:r>
            <a:r>
              <a:rPr lang="en-US" sz="2000" dirty="0"/>
              <a:t>"</a:t>
            </a:r>
            <a:r>
              <a:rPr lang="en-US" sz="2000" dirty="0" smtClean="0"/>
              <a:t>Value of </a:t>
            </a:r>
            <a:r>
              <a:rPr lang="en-US" sz="2000" dirty="0"/>
              <a:t>x = " + x)</a:t>
            </a:r>
            <a:r>
              <a:rPr lang="en-US" sz="2000" dirty="0" smtClean="0"/>
              <a:t>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}</a:t>
            </a:r>
            <a:endParaRPr lang="en-US" sz="2000" dirty="0"/>
          </a:p>
          <a:p>
            <a:r>
              <a:rPr lang="en-US" sz="2000" dirty="0"/>
              <a:t>}</a:t>
            </a:r>
          </a:p>
        </p:txBody>
      </p:sp>
      <p:sp>
        <p:nvSpPr>
          <p:cNvPr id="4" name="Oval 3"/>
          <p:cNvSpPr/>
          <p:nvPr/>
        </p:nvSpPr>
        <p:spPr>
          <a:xfrm>
            <a:off x="6352173" y="1891556"/>
            <a:ext cx="852566" cy="5772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8" name="Oval 7"/>
          <p:cNvSpPr/>
          <p:nvPr/>
        </p:nvSpPr>
        <p:spPr>
          <a:xfrm>
            <a:off x="7204739" y="3577849"/>
            <a:ext cx="1714014" cy="6734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baseline="-25000" dirty="0" smtClean="0"/>
              <a:t>1</a:t>
            </a:r>
          </a:p>
          <a:p>
            <a:pPr algn="ctr"/>
            <a:r>
              <a:rPr lang="en-US" dirty="0" smtClean="0"/>
              <a:t>R(x),W(x)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352173" y="2967533"/>
            <a:ext cx="852566" cy="5772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baseline="-25000" dirty="0" smtClean="0"/>
              <a:t>0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352173" y="4283284"/>
            <a:ext cx="852566" cy="5772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baseline="-25000" dirty="0" smtClean="0"/>
              <a:t>0</a:t>
            </a:r>
            <a:r>
              <a:rPr lang="en-US" dirty="0" smtClean="0"/>
              <a:t>’’</a:t>
            </a:r>
          </a:p>
          <a:p>
            <a:pPr algn="ctr"/>
            <a:r>
              <a:rPr lang="en-US" baseline="-25000" dirty="0" smtClean="0"/>
              <a:t>R(x)</a:t>
            </a:r>
            <a:endParaRPr lang="en-US" baseline="-25000" dirty="0"/>
          </a:p>
        </p:txBody>
      </p:sp>
      <p:sp>
        <p:nvSpPr>
          <p:cNvPr id="11" name="Oval 10"/>
          <p:cNvSpPr/>
          <p:nvPr/>
        </p:nvSpPr>
        <p:spPr>
          <a:xfrm>
            <a:off x="6351841" y="6060822"/>
            <a:ext cx="852566" cy="5772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</a:t>
            </a:r>
            <a:endParaRPr lang="en-US" baseline="-25000" dirty="0"/>
          </a:p>
        </p:txBody>
      </p:sp>
      <p:sp>
        <p:nvSpPr>
          <p:cNvPr id="12" name="Oval 11"/>
          <p:cNvSpPr/>
          <p:nvPr/>
        </p:nvSpPr>
        <p:spPr>
          <a:xfrm>
            <a:off x="4850969" y="4860519"/>
            <a:ext cx="1714014" cy="6734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/>
              <a:t>2</a:t>
            </a:r>
            <a:endParaRPr lang="en-US" baseline="-25000" dirty="0" smtClean="0"/>
          </a:p>
          <a:p>
            <a:pPr algn="ctr"/>
            <a:r>
              <a:rPr lang="en-US" dirty="0" smtClean="0"/>
              <a:t>R(x),W(x)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4"/>
            <a:endCxn id="9" idx="0"/>
          </p:cNvCxnSpPr>
          <p:nvPr/>
        </p:nvCxnSpPr>
        <p:spPr>
          <a:xfrm>
            <a:off x="6778456" y="2468791"/>
            <a:ext cx="0" cy="4987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 flipH="1">
            <a:off x="6778456" y="3544768"/>
            <a:ext cx="4275" cy="738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8" idx="0"/>
          </p:cNvCxnSpPr>
          <p:nvPr/>
        </p:nvCxnSpPr>
        <p:spPr>
          <a:xfrm>
            <a:off x="7079884" y="2384257"/>
            <a:ext cx="981862" cy="1193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4"/>
            <a:endCxn id="11" idx="0"/>
          </p:cNvCxnSpPr>
          <p:nvPr/>
        </p:nvCxnSpPr>
        <p:spPr>
          <a:xfrm flipH="1">
            <a:off x="6778124" y="4860519"/>
            <a:ext cx="332" cy="12003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3"/>
            <a:endCxn id="12" idx="0"/>
          </p:cNvCxnSpPr>
          <p:nvPr/>
        </p:nvCxnSpPr>
        <p:spPr>
          <a:xfrm flipH="1">
            <a:off x="5707976" y="3460234"/>
            <a:ext cx="769052" cy="1400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2" idx="4"/>
            <a:endCxn id="11" idx="1"/>
          </p:cNvCxnSpPr>
          <p:nvPr/>
        </p:nvCxnSpPr>
        <p:spPr>
          <a:xfrm>
            <a:off x="5707976" y="5534009"/>
            <a:ext cx="768720" cy="611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4"/>
            <a:endCxn id="11" idx="7"/>
          </p:cNvCxnSpPr>
          <p:nvPr/>
        </p:nvCxnSpPr>
        <p:spPr>
          <a:xfrm flipH="1">
            <a:off x="7079552" y="4251339"/>
            <a:ext cx="982194" cy="18940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70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9236" y="685800"/>
            <a:ext cx="4948238" cy="886968"/>
          </a:xfrm>
        </p:spPr>
        <p:txBody>
          <a:bodyPr/>
          <a:lstStyle/>
          <a:p>
            <a:pPr algn="ctr"/>
            <a:r>
              <a:rPr lang="en-US" dirty="0" smtClean="0"/>
              <a:t>Data Race Detection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939141" y="2029803"/>
            <a:ext cx="5108333" cy="36162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 smtClean="0">
                <a:solidFill>
                  <a:schemeClr val="bg1"/>
                </a:solidFill>
                <a:latin typeface="Lucida Console"/>
                <a:cs typeface="Lucida Console"/>
              </a:rPr>
              <a:t>forAll</a:t>
            </a:r>
            <a:r>
              <a:rPr lang="en-US" sz="2200" dirty="0" smtClean="0">
                <a:solidFill>
                  <a:schemeClr val="bg1"/>
                </a:solidFill>
                <a:latin typeface="Lucida Console"/>
                <a:cs typeface="Lucida Console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Lucida Console"/>
                <a:cs typeface="Lucida Console"/>
              </a:rPr>
              <a:t>n ϵ N 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Lucida Console"/>
                <a:cs typeface="Lucida Console"/>
              </a:rPr>
              <a:t>    </a:t>
            </a:r>
            <a:r>
              <a:rPr lang="en-US" sz="2200" dirty="0" err="1" smtClean="0">
                <a:solidFill>
                  <a:schemeClr val="bg1"/>
                </a:solidFill>
                <a:latin typeface="Lucida Console"/>
                <a:cs typeface="Lucida Console"/>
              </a:rPr>
              <a:t>forAll</a:t>
            </a:r>
            <a:r>
              <a:rPr lang="en-US" sz="2200" dirty="0" smtClean="0">
                <a:solidFill>
                  <a:schemeClr val="bg1"/>
                </a:solidFill>
                <a:latin typeface="Lucida Console"/>
                <a:cs typeface="Lucida Console"/>
              </a:rPr>
              <a:t> n’ϵ N</a:t>
            </a:r>
            <a:r>
              <a:rPr lang="en-US" sz="2200" i="1" dirty="0" smtClean="0">
                <a:solidFill>
                  <a:schemeClr val="bg1"/>
                </a:solidFill>
                <a:latin typeface="Lucida Console"/>
                <a:cs typeface="Lucida Console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Lucida Console"/>
                <a:cs typeface="Lucida Console"/>
              </a:rPr>
              <a:t>and </a:t>
            </a:r>
            <a:r>
              <a:rPr lang="en-US" sz="2200" dirty="0" err="1">
                <a:solidFill>
                  <a:schemeClr val="bg1"/>
                </a:solidFill>
                <a:latin typeface="Lucida Console"/>
                <a:cs typeface="Lucida Console"/>
              </a:rPr>
              <a:t>n≠n</a:t>
            </a:r>
            <a:r>
              <a:rPr lang="en-US" sz="2200" dirty="0" smtClean="0">
                <a:solidFill>
                  <a:schemeClr val="bg1"/>
                </a:solidFill>
                <a:latin typeface="Lucida Console"/>
                <a:cs typeface="Lucida Console"/>
              </a:rPr>
              <a:t>’</a:t>
            </a:r>
          </a:p>
          <a:p>
            <a:r>
              <a:rPr lang="en-US" sz="2200" dirty="0">
                <a:solidFill>
                  <a:schemeClr val="bg1"/>
                </a:solidFill>
                <a:latin typeface="Lucida Console"/>
                <a:cs typeface="Lucida Console"/>
              </a:rPr>
              <a:t>	</a:t>
            </a:r>
            <a:r>
              <a:rPr lang="en-US" sz="2200" dirty="0" smtClean="0">
                <a:solidFill>
                  <a:schemeClr val="bg1"/>
                </a:solidFill>
                <a:latin typeface="Lucida Console"/>
                <a:cs typeface="Lucida Console"/>
              </a:rPr>
              <a:t>and </a:t>
            </a:r>
            <a:r>
              <a:rPr lang="en-US" sz="2200" dirty="0" err="1">
                <a:solidFill>
                  <a:schemeClr val="bg1"/>
                </a:solidFill>
                <a:latin typeface="Lucida Console"/>
                <a:cs typeface="Lucida Console"/>
              </a:rPr>
              <a:t>n</a:t>
            </a:r>
            <a:r>
              <a:rPr lang="en-US" sz="2200" dirty="0" err="1">
                <a:solidFill>
                  <a:schemeClr val="bg1"/>
                </a:solidFill>
              </a:rPr>
              <a:t>↛</a:t>
            </a:r>
            <a:r>
              <a:rPr lang="en-US" sz="2200" dirty="0" err="1">
                <a:solidFill>
                  <a:schemeClr val="bg1"/>
                </a:solidFill>
                <a:latin typeface="Lucida Console"/>
                <a:cs typeface="Lucida Console"/>
              </a:rPr>
              <a:t>n</a:t>
            </a:r>
            <a:r>
              <a:rPr lang="en-US" sz="2200" dirty="0">
                <a:solidFill>
                  <a:schemeClr val="bg1"/>
                </a:solidFill>
                <a:latin typeface="Lucida Console"/>
                <a:cs typeface="Lucida Console"/>
              </a:rPr>
              <a:t>’</a:t>
            </a:r>
          </a:p>
          <a:p>
            <a:r>
              <a:rPr lang="en-US" sz="2200" dirty="0">
                <a:solidFill>
                  <a:schemeClr val="bg1"/>
                </a:solidFill>
                <a:latin typeface="Lucida Console"/>
                <a:cs typeface="Lucida Console"/>
              </a:rPr>
              <a:t>	</a:t>
            </a:r>
            <a:r>
              <a:rPr lang="en-US" sz="2200" dirty="0" smtClean="0">
                <a:solidFill>
                  <a:schemeClr val="bg1"/>
                </a:solidFill>
                <a:latin typeface="Lucida Console"/>
                <a:cs typeface="Lucida Console"/>
              </a:rPr>
              <a:t>if </a:t>
            </a:r>
            <a:r>
              <a:rPr lang="en-US" sz="2200" dirty="0">
                <a:solidFill>
                  <a:schemeClr val="bg1"/>
                </a:solidFill>
                <a:latin typeface="Lucida Console"/>
                <a:cs typeface="Lucida Console"/>
              </a:rPr>
              <a:t>H(n) ∩ W(n’) ≠ </a:t>
            </a:r>
            <a:r>
              <a:rPr lang="en-US" sz="2200" b="1" dirty="0">
                <a:solidFill>
                  <a:schemeClr val="bg1"/>
                </a:solidFill>
                <a:latin typeface="Lucida Console"/>
                <a:cs typeface="Lucida Console"/>
              </a:rPr>
              <a:t>∅</a:t>
            </a:r>
            <a:r>
              <a:rPr lang="en-US" sz="2200" i="1" dirty="0">
                <a:solidFill>
                  <a:schemeClr val="bg1"/>
                </a:solidFill>
                <a:latin typeface="Lucida Console"/>
                <a:cs typeface="Lucida Console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Lucida Console"/>
                <a:cs typeface="Lucida Console"/>
              </a:rPr>
              <a:t>then</a:t>
            </a:r>
          </a:p>
          <a:p>
            <a:r>
              <a:rPr lang="en-US" sz="2200" dirty="0">
                <a:solidFill>
                  <a:schemeClr val="bg1"/>
                </a:solidFill>
                <a:latin typeface="Lucida Console"/>
                <a:cs typeface="Lucida Console"/>
              </a:rPr>
              <a:t>	</a:t>
            </a:r>
            <a:r>
              <a:rPr lang="en-US" sz="2200" dirty="0" smtClean="0">
                <a:solidFill>
                  <a:schemeClr val="bg1"/>
                </a:solidFill>
                <a:latin typeface="Lucida Console"/>
                <a:cs typeface="Lucida Console"/>
              </a:rPr>
              <a:t>    report </a:t>
            </a:r>
            <a:r>
              <a:rPr lang="en-US" sz="2200" b="1" dirty="0">
                <a:solidFill>
                  <a:schemeClr val="bg1"/>
                </a:solidFill>
                <a:latin typeface="Lucida Console"/>
                <a:cs typeface="Lucida Console"/>
              </a:rPr>
              <a:t>Data </a:t>
            </a:r>
            <a:r>
              <a:rPr lang="en-US" sz="2200" b="1" dirty="0" smtClean="0">
                <a:solidFill>
                  <a:schemeClr val="bg1"/>
                </a:solidFill>
                <a:latin typeface="Lucida Console"/>
                <a:cs typeface="Lucida Console"/>
              </a:rPr>
              <a:t>Race</a:t>
            </a:r>
          </a:p>
          <a:p>
            <a:r>
              <a:rPr lang="en-US" sz="2200" b="1" dirty="0">
                <a:solidFill>
                  <a:schemeClr val="bg1"/>
                </a:solidFill>
                <a:latin typeface="Lucida Console"/>
                <a:cs typeface="Lucida Console"/>
              </a:rPr>
              <a:t> </a:t>
            </a:r>
            <a:r>
              <a:rPr lang="en-US" sz="2200" b="1" dirty="0" smtClean="0">
                <a:solidFill>
                  <a:schemeClr val="bg1"/>
                </a:solidFill>
                <a:latin typeface="Lucida Console"/>
                <a:cs typeface="Lucida Console"/>
              </a:rPr>
              <a:t>      end if</a:t>
            </a:r>
            <a:endParaRPr lang="en-US" sz="2200" b="1" dirty="0">
              <a:solidFill>
                <a:schemeClr val="bg1"/>
              </a:solidFill>
              <a:latin typeface="Lucida Console"/>
              <a:cs typeface="Lucida Console"/>
            </a:endParaRPr>
          </a:p>
          <a:p>
            <a:r>
              <a:rPr lang="en-US" sz="2200" dirty="0" smtClean="0">
                <a:solidFill>
                  <a:schemeClr val="bg1"/>
                </a:solidFill>
                <a:latin typeface="Lucida Console"/>
                <a:cs typeface="Lucida Console"/>
              </a:rPr>
              <a:t>    end </a:t>
            </a:r>
            <a:r>
              <a:rPr lang="en-US" sz="2200" dirty="0">
                <a:solidFill>
                  <a:schemeClr val="bg1"/>
                </a:solidFill>
                <a:latin typeface="Lucida Console"/>
                <a:cs typeface="Lucida Console"/>
              </a:rPr>
              <a:t>for</a:t>
            </a:r>
          </a:p>
          <a:p>
            <a:r>
              <a:rPr lang="en-US" sz="2200" dirty="0">
                <a:solidFill>
                  <a:schemeClr val="bg1"/>
                </a:solidFill>
                <a:latin typeface="Lucida Console"/>
                <a:cs typeface="Lucida Console"/>
              </a:rPr>
              <a:t>end for</a:t>
            </a:r>
          </a:p>
        </p:txBody>
      </p:sp>
    </p:spTree>
    <p:extLst>
      <p:ext uri="{BB962C8B-B14F-4D97-AF65-F5344CB8AC3E}">
        <p14:creationId xmlns:p14="http://schemas.microsoft.com/office/powerpoint/2010/main" val="134935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nspiration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Inspiration">
      <a:maj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Inspiration">
      <a:fillStyleLst>
        <a:solidFill>
          <a:schemeClr val="phClr"/>
        </a:solidFill>
        <a:gradFill rotWithShape="1">
          <a:gsLst>
            <a:gs pos="25000">
              <a:schemeClr val="phClr">
                <a:tint val="90000"/>
                <a:shade val="100000"/>
                <a:alpha val="90000"/>
                <a:satMod val="150000"/>
              </a:schemeClr>
            </a:gs>
            <a:gs pos="100000">
              <a:schemeClr val="phClr">
                <a:tint val="100000"/>
                <a:shade val="60000"/>
                <a:satMod val="13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0000"/>
                <a:shade val="100000"/>
                <a:alpha val="85000"/>
                <a:satMod val="150000"/>
              </a:schemeClr>
            </a:gs>
            <a:gs pos="33000">
              <a:schemeClr val="phClr">
                <a:tint val="90000"/>
                <a:shade val="100000"/>
                <a:alpha val="95000"/>
                <a:satMod val="130000"/>
              </a:schemeClr>
            </a:gs>
            <a:gs pos="67000">
              <a:schemeClr val="phClr">
                <a:shade val="70000"/>
                <a:satMod val="135000"/>
              </a:schemeClr>
            </a:gs>
            <a:gs pos="100000">
              <a:schemeClr val="phClr">
                <a:shade val="50000"/>
                <a:satMod val="135000"/>
              </a:schemeClr>
            </a:gs>
          </a:gsLst>
          <a:lin ang="13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thickThin" algn="ctr">
          <a:solidFill>
            <a:schemeClr val="phClr"/>
          </a:solidFill>
          <a:prstDash val="solid"/>
        </a:ln>
        <a:ln w="38100" cap="flat" cmpd="thinThick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woPt" dir="tl"/>
          </a:scene3d>
          <a:sp3d extrusionH="12700" prstMaterial="softEdge">
            <a:bevelT w="25400" h="50800"/>
          </a:sp3d>
        </a:effectStyle>
        <a:effectStyle>
          <a:effectLst>
            <a:innerShdw blurRad="50800" dist="25400" dir="2400000">
              <a:srgbClr val="808080">
                <a:alpha val="75000"/>
              </a:srgbClr>
            </a:innerShdw>
            <a:reflection blurRad="38100" stA="26000" endPos="35000" dist="12700" dir="5400000" fadeDir="48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Inspiration.thmx</Template>
  <TotalTime>1034</TotalTime>
  <Words>558</Words>
  <Application>Microsoft Macintosh PowerPoint</Application>
  <PresentationFormat>On-screen Show (4:3)</PresentationFormat>
  <Paragraphs>245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Inspiration</vt:lpstr>
      <vt:lpstr>Verification of Task Parallel Programs using Computation graphs</vt:lpstr>
      <vt:lpstr>Why Parallel Processing</vt:lpstr>
      <vt:lpstr>Habanero Java</vt:lpstr>
      <vt:lpstr>Data Races</vt:lpstr>
      <vt:lpstr>How do you know  if a program is free  of any data-race?</vt:lpstr>
      <vt:lpstr>Our Solution</vt:lpstr>
      <vt:lpstr>Computation graphs</vt:lpstr>
      <vt:lpstr>Computation graphs</vt:lpstr>
      <vt:lpstr>Data Race Detection</vt:lpstr>
      <vt:lpstr>On the fly DRD</vt:lpstr>
      <vt:lpstr>On the fly DRD</vt:lpstr>
      <vt:lpstr>On the fly DRD</vt:lpstr>
      <vt:lpstr>On the fly DRD</vt:lpstr>
      <vt:lpstr>Mutual Exclusion</vt:lpstr>
      <vt:lpstr>On the fly DRD</vt:lpstr>
      <vt:lpstr>On the fly DRD</vt:lpstr>
      <vt:lpstr>Implementation and Results</vt:lpstr>
      <vt:lpstr>Questions !!</vt:lpstr>
    </vt:vector>
  </TitlesOfParts>
  <Company>BYU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 of Task Parallel Programs</dc:title>
  <dc:creator>Radha Nakade</dc:creator>
  <cp:lastModifiedBy>Radha Nakade</cp:lastModifiedBy>
  <cp:revision>114</cp:revision>
  <dcterms:created xsi:type="dcterms:W3CDTF">2016-03-17T15:36:40Z</dcterms:created>
  <dcterms:modified xsi:type="dcterms:W3CDTF">2016-03-19T16:41:39Z</dcterms:modified>
</cp:coreProperties>
</file>