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89" r:id="rId2"/>
    <p:sldId id="288" r:id="rId3"/>
    <p:sldId id="340" r:id="rId4"/>
    <p:sldId id="328" r:id="rId5"/>
    <p:sldId id="330" r:id="rId6"/>
    <p:sldId id="331" r:id="rId7"/>
    <p:sldId id="332" r:id="rId8"/>
    <p:sldId id="339" r:id="rId9"/>
    <p:sldId id="294" r:id="rId10"/>
    <p:sldId id="341" r:id="rId11"/>
    <p:sldId id="337" r:id="rId12"/>
    <p:sldId id="338" r:id="rId13"/>
    <p:sldId id="295" r:id="rId14"/>
    <p:sldId id="296" r:id="rId15"/>
    <p:sldId id="297" r:id="rId16"/>
    <p:sldId id="307" r:id="rId17"/>
    <p:sldId id="308" r:id="rId18"/>
    <p:sldId id="298" r:id="rId19"/>
    <p:sldId id="309" r:id="rId20"/>
    <p:sldId id="310" r:id="rId21"/>
    <p:sldId id="299" r:id="rId22"/>
    <p:sldId id="356" r:id="rId23"/>
    <p:sldId id="302" r:id="rId24"/>
    <p:sldId id="315" r:id="rId25"/>
    <p:sldId id="304" r:id="rId26"/>
    <p:sldId id="317" r:id="rId27"/>
    <p:sldId id="318" r:id="rId28"/>
    <p:sldId id="319" r:id="rId29"/>
    <p:sldId id="323" r:id="rId30"/>
    <p:sldId id="324" r:id="rId31"/>
    <p:sldId id="335" r:id="rId32"/>
    <p:sldId id="345" r:id="rId33"/>
    <p:sldId id="346" r:id="rId34"/>
    <p:sldId id="347" r:id="rId35"/>
    <p:sldId id="348" r:id="rId36"/>
    <p:sldId id="349" r:id="rId37"/>
    <p:sldId id="350" r:id="rId38"/>
    <p:sldId id="351" r:id="rId39"/>
    <p:sldId id="352" r:id="rId40"/>
    <p:sldId id="353" r:id="rId41"/>
    <p:sldId id="354" r:id="rId42"/>
    <p:sldId id="355" r:id="rId43"/>
    <p:sldId id="343" r:id="rId44"/>
    <p:sldId id="342" r:id="rId45"/>
    <p:sldId id="313" r:id="rId46"/>
    <p:sldId id="334" r:id="rId47"/>
    <p:sldId id="284" r:id="rId48"/>
    <p:sldId id="285" r:id="rId49"/>
    <p:sldId id="293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2E2D"/>
    <a:srgbClr val="B34A48"/>
    <a:srgbClr val="853734"/>
    <a:srgbClr val="9F42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87331" autoAdjust="0"/>
  </p:normalViewPr>
  <p:slideViewPr>
    <p:cSldViewPr snapToGrid="0" snapToObjects="1">
      <p:cViewPr>
        <p:scale>
          <a:sx n="81" d="100"/>
          <a:sy n="81" d="100"/>
        </p:scale>
        <p:origin x="-1896" y="-2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handoutMaster" Target="handoutMasters/handout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7193B-2A17-CE41-B850-6853B4979BB3}" type="datetimeFigureOut">
              <a:rPr lang="en-US" smtClean="0"/>
              <a:t>3/17/16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F09BD-7D3E-004B-BA23-78A31B6D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927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930E0-0CC4-6F47-9B27-E77AB737D249}" type="datetimeFigureOut">
              <a:rPr lang="en-US" smtClean="0"/>
              <a:t>3/17/16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9D964-7782-B84D-950E-0B6B7F5B3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109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Traditional serial computing has limits:	</a:t>
            </a:r>
          </a:p>
          <a:p>
            <a:pPr lvl="1"/>
            <a:r>
              <a:rPr lang="en-US" dirty="0" smtClean="0"/>
              <a:t>Physical size of Transistors</a:t>
            </a:r>
          </a:p>
          <a:p>
            <a:pPr lvl="1"/>
            <a:r>
              <a:rPr lang="en-US" dirty="0" smtClean="0"/>
              <a:t>Power usage, heating problem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Parallel Processing: Simultaneous use of multiple processors to solve a problem</a:t>
            </a:r>
          </a:p>
          <a:p>
            <a:pPr lvl="1"/>
            <a:r>
              <a:rPr lang="en-US" dirty="0" smtClean="0"/>
              <a:t>Saves time</a:t>
            </a:r>
          </a:p>
          <a:p>
            <a:pPr lvl="1"/>
            <a:r>
              <a:rPr lang="en-US" dirty="0" smtClean="0"/>
              <a:t>Bigger problems can be solved efficiently</a:t>
            </a:r>
          </a:p>
          <a:p>
            <a:pPr lvl="1"/>
            <a:r>
              <a:rPr lang="en-US" dirty="0" smtClean="0"/>
              <a:t>Saves cost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9D964-7782-B84D-950E-0B6B7F5B36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82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there is a race between two isolated</a:t>
            </a:r>
            <a:r>
              <a:rPr lang="en-US" baseline="0" dirty="0" smtClean="0"/>
              <a:t> blocks, we report it as a </a:t>
            </a:r>
            <a:r>
              <a:rPr lang="en-US" baseline="0" dirty="0" err="1" smtClean="0"/>
              <a:t>progammer</a:t>
            </a:r>
            <a:r>
              <a:rPr lang="en-US" baseline="0" dirty="0" smtClean="0"/>
              <a:t> intended race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9D964-7782-B84D-950E-0B6B7F5B364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66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there is a race between two isolated</a:t>
            </a:r>
            <a:r>
              <a:rPr lang="en-US" baseline="0" dirty="0" smtClean="0"/>
              <a:t> blocks, we report it as a </a:t>
            </a:r>
            <a:r>
              <a:rPr lang="en-US" baseline="0" dirty="0" err="1" smtClean="0"/>
              <a:t>progammer</a:t>
            </a:r>
            <a:r>
              <a:rPr lang="en-US" baseline="0" dirty="0" smtClean="0"/>
              <a:t> intended race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9D964-7782-B84D-950E-0B6B7F5B364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66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there is a race between two isolated</a:t>
            </a:r>
            <a:r>
              <a:rPr lang="en-US" baseline="0" dirty="0" smtClean="0"/>
              <a:t> blocks, we report it as a </a:t>
            </a:r>
            <a:r>
              <a:rPr lang="en-US" baseline="0" dirty="0" err="1" smtClean="0"/>
              <a:t>progammer</a:t>
            </a:r>
            <a:r>
              <a:rPr lang="en-US" baseline="0" dirty="0" smtClean="0"/>
              <a:t> intended race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9D964-7782-B84D-950E-0B6B7F5B364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66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there is a race between two isolated</a:t>
            </a:r>
            <a:r>
              <a:rPr lang="en-US" baseline="0" dirty="0" smtClean="0"/>
              <a:t> blocks, we report it as a </a:t>
            </a:r>
            <a:r>
              <a:rPr lang="en-US" baseline="0" dirty="0" err="1" smtClean="0"/>
              <a:t>progammer</a:t>
            </a:r>
            <a:r>
              <a:rPr lang="en-US" baseline="0" dirty="0" smtClean="0"/>
              <a:t> intended race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9D964-7782-B84D-950E-0B6B7F5B364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66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there is a race between two isolated</a:t>
            </a:r>
            <a:r>
              <a:rPr lang="en-US" baseline="0" dirty="0" smtClean="0"/>
              <a:t> blocks, we report it as a </a:t>
            </a:r>
            <a:r>
              <a:rPr lang="en-US" baseline="0" dirty="0" err="1" smtClean="0"/>
              <a:t>progammer</a:t>
            </a:r>
            <a:r>
              <a:rPr lang="en-US" baseline="0" dirty="0" smtClean="0"/>
              <a:t> intended race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9D964-7782-B84D-950E-0B6B7F5B364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66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dirty="0" smtClean="0"/>
              <a:t>Currently JPF’s default behavior</a:t>
            </a:r>
            <a:r>
              <a:rPr lang="en-US" baseline="0" dirty="0" smtClean="0"/>
              <a:t> is to insert scheduling points for Thread Synchronization and Shared State</a:t>
            </a:r>
          </a:p>
          <a:p>
            <a:pPr marL="457200" indent="-457200">
              <a:buAutoNum type="arabicParenR"/>
            </a:pPr>
            <a:r>
              <a:rPr lang="en-US" baseline="0" dirty="0" smtClean="0"/>
              <a:t>In our scheduler, we have removed choice generators for all shared access to have just one schedule</a:t>
            </a:r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9D964-7782-B84D-950E-0B6B7F5B364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36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dirty="0" smtClean="0"/>
              <a:t>Currently JPF’s default behavior</a:t>
            </a:r>
            <a:r>
              <a:rPr lang="en-US" baseline="0" dirty="0" smtClean="0"/>
              <a:t> is to insert scheduling points for Thread Synchronization and Shared State</a:t>
            </a:r>
          </a:p>
          <a:p>
            <a:pPr marL="457200" indent="-457200">
              <a:buAutoNum type="arabicParenR"/>
            </a:pPr>
            <a:r>
              <a:rPr lang="en-US" baseline="0" dirty="0" smtClean="0"/>
              <a:t>In our scheduler, we have removed choice generators for all shared access to have just one schedule</a:t>
            </a:r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9D964-7782-B84D-950E-0B6B7F5B364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36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 tests</a:t>
            </a:r>
            <a:r>
              <a:rPr lang="en-US" baseline="0" dirty="0" smtClean="0"/>
              <a:t> based on a simple </a:t>
            </a:r>
            <a:r>
              <a:rPr lang="en-US" dirty="0" smtClean="0"/>
              <a:t>Linear </a:t>
            </a:r>
            <a:r>
              <a:rPr lang="en-US" smtClean="0"/>
              <a:t>search algorithm: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9D964-7782-B84D-950E-0B6B7F5B364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055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CG Race detector uses significantly fewer states to detect data races 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Can </a:t>
            </a:r>
            <a:r>
              <a:rPr lang="en-US" dirty="0" smtClean="0"/>
              <a:t>be extended to explore control flow paths for other inputs by using Symbolic Execution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9D964-7782-B84D-950E-0B6B7F5B364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1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Programming model compatible with Java with emphasis on safe</a:t>
            </a:r>
            <a:r>
              <a:rPr lang="en-US" baseline="0" dirty="0" smtClean="0"/>
              <a:t>, efficient, and usable concurrency constructs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457200" indent="-457200">
              <a:buAutoNum type="arabicParenR"/>
            </a:pPr>
            <a:r>
              <a:rPr lang="en-US" baseline="0" dirty="0" smtClean="0"/>
              <a:t>Lightweight Tasks – Includes variations on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(future, DDF,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 that fit more comfortably into different use cases</a:t>
            </a:r>
          </a:p>
          <a:p>
            <a:pPr marL="457200" indent="-457200">
              <a:buAutoNum type="arabicParenR"/>
            </a:pPr>
            <a:r>
              <a:rPr lang="en-US" baseline="0" dirty="0" smtClean="0"/>
              <a:t>Collective and PnP Synchronization – Advanced synchronization between tasks</a:t>
            </a:r>
          </a:p>
          <a:p>
            <a:pPr marL="457200" indent="-457200">
              <a:buAutoNum type="arabicParenR"/>
            </a:pPr>
            <a:r>
              <a:rPr lang="en-US" baseline="0" dirty="0" smtClean="0"/>
              <a:t>Mutual Exclusion – Creates a region of code that will execute in exclusion with any other conflicting isolated regions</a:t>
            </a:r>
          </a:p>
          <a:p>
            <a:pPr marL="457200" indent="-457200">
              <a:buAutoNum type="arabicParenR"/>
            </a:pPr>
            <a:r>
              <a:rPr lang="en-US" baseline="0" dirty="0" smtClean="0"/>
              <a:t>Locality Control – Control over how program runs on a distributed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9D964-7782-B84D-950E-0B6B7F5B36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35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Parallel programming model: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Emphasis on the usability and safety of parallel constructs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Lightweight dynamic task creation and termination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Collective and point-to-point synchronization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Mutual exclusion and isolation</a:t>
            </a:r>
          </a:p>
          <a:p>
            <a:pPr marL="628650" lvl="1" indent="-171450">
              <a:buFont typeface="Arial"/>
              <a:buChar char="•"/>
            </a:pPr>
            <a:endParaRPr lang="en-US" dirty="0" smtClean="0"/>
          </a:p>
          <a:p>
            <a:pPr marL="171450" lvl="0" indent="-171450">
              <a:buFont typeface="Arial"/>
              <a:buChar char="•"/>
            </a:pPr>
            <a:r>
              <a:rPr lang="en-US" dirty="0" smtClean="0"/>
              <a:t>Programs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, finish, futures are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DLF-DRF-DET-SER</a:t>
            </a:r>
            <a:endParaRPr lang="en-US" dirty="0" smtClean="0"/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Programs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, finish, futures and Isolated are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DLF-DRF-ALL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(All means deterministic and non-deterministic)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9D964-7782-B84D-950E-0B6B7F5B36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2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Parallel programming model: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Emphasis on the usability and safety of parallel constructs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Lightweight dynamic task creation and termination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Collective and point-to-point synchronization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Mutual exclusion and isolation</a:t>
            </a:r>
          </a:p>
          <a:p>
            <a:pPr marL="628650" lvl="1" indent="-171450">
              <a:buFont typeface="Arial"/>
              <a:buChar char="•"/>
            </a:pPr>
            <a:endParaRPr lang="en-US" dirty="0" smtClean="0"/>
          </a:p>
          <a:p>
            <a:pPr marL="171450" lvl="0" indent="-171450">
              <a:buFont typeface="Arial"/>
              <a:buChar char="•"/>
            </a:pPr>
            <a:r>
              <a:rPr lang="en-US" dirty="0" smtClean="0"/>
              <a:t>Programs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, finish, futures are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DLF-DRF-DET-SER</a:t>
            </a:r>
            <a:endParaRPr lang="en-US" dirty="0" smtClean="0"/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Programs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, finish, futures and Isolated are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DLF-DRF-ALL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(All means deterministic and non-deterministic)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9D964-7782-B84D-950E-0B6B7F5B36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2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Parallel programming model: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Emphasis on the usability and safety of parallel constructs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Lightweight dynamic task creation and termination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Collective and point-to-point synchronization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Mutual exclusion and isolation</a:t>
            </a:r>
          </a:p>
          <a:p>
            <a:pPr marL="628650" lvl="1" indent="-171450">
              <a:buFont typeface="Arial"/>
              <a:buChar char="•"/>
            </a:pPr>
            <a:endParaRPr lang="en-US" dirty="0" smtClean="0"/>
          </a:p>
          <a:p>
            <a:pPr marL="171450" lvl="0" indent="-171450">
              <a:buFont typeface="Arial"/>
              <a:buChar char="•"/>
            </a:pPr>
            <a:r>
              <a:rPr lang="en-US" dirty="0" smtClean="0"/>
              <a:t>Programs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, finish, futures are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DLF-DRF-DET-SER</a:t>
            </a:r>
            <a:endParaRPr lang="en-US" dirty="0" smtClean="0"/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Programs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, finish, futures and Isolated are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DLF-DRF-ALL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(All means deterministic and non-deterministic)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9D964-7782-B84D-950E-0B6B7F5B36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2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Parallel programming model: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Emphasis on the usability and safety of parallel constructs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Lightweight dynamic task creation and termination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Collective and point-to-point synchronization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Mutual exclusion and isolation</a:t>
            </a:r>
          </a:p>
          <a:p>
            <a:pPr marL="628650" lvl="1" indent="-171450">
              <a:buFont typeface="Arial"/>
              <a:buChar char="•"/>
            </a:pPr>
            <a:endParaRPr lang="en-US" dirty="0" smtClean="0"/>
          </a:p>
          <a:p>
            <a:pPr marL="171450" lvl="0" indent="-171450">
              <a:buFont typeface="Arial"/>
              <a:buChar char="•"/>
            </a:pPr>
            <a:r>
              <a:rPr lang="en-US" dirty="0" smtClean="0"/>
              <a:t>Programs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, finish, futures are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DLF-DRF-DET-SER</a:t>
            </a:r>
            <a:endParaRPr lang="en-US" dirty="0" smtClean="0"/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Programs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, finish, futures and Isolated are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DLF-DRF-ALL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(All means deterministic and non-deterministic)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9D964-7782-B84D-950E-0B6B7F5B36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2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Gradual Permission regions</a:t>
            </a:r>
          </a:p>
          <a:p>
            <a:pPr marL="228600" indent="-228600">
              <a:buAutoNum type="arabicPeriod"/>
            </a:pPr>
            <a:r>
              <a:rPr lang="en-US" dirty="0" smtClean="0"/>
              <a:t>Dynamic analysis algorithm, ESP-bags</a:t>
            </a:r>
          </a:p>
          <a:p>
            <a:pPr marL="685800" lvl="1" indent="-228600">
              <a:buFont typeface="Arial"/>
              <a:buChar char="•"/>
            </a:pPr>
            <a:r>
              <a:rPr lang="en-US" dirty="0" smtClean="0"/>
              <a:t> checks for the presence of data races (and proves data race freedom) in </a:t>
            </a:r>
            <a:r>
              <a:rPr lang="en-US" dirty="0" err="1" smtClean="0"/>
              <a:t>async</a:t>
            </a:r>
            <a:r>
              <a:rPr lang="en-US" dirty="0" smtClean="0"/>
              <a:t>-finish style parallel computations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dirty="0" smtClean="0"/>
              <a:t>Uses Dynamic Program Structure Tree (DPST) data structure</a:t>
            </a:r>
          </a:p>
          <a:p>
            <a:pPr marL="685800" lvl="1" indent="-228600">
              <a:buFont typeface="Arial"/>
              <a:buChar char="•"/>
            </a:pPr>
            <a:r>
              <a:rPr lang="en-US" dirty="0" smtClean="0"/>
              <a:t> sound and precise for a given input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dirty="0" smtClean="0"/>
              <a:t>Fast Track 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9D964-7782-B84D-950E-0B6B7F5B36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24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9D964-7782-B84D-950E-0B6B7F5B364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24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Suppose we have two nested</a:t>
            </a:r>
            <a:r>
              <a:rPr lang="en-US" baseline="0" dirty="0" smtClean="0"/>
              <a:t> finish blocks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9D964-7782-B84D-950E-0B6B7F5B364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43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0BCC-F5A4-3745-A6AB-CC8D83D9BD5F}" type="datetime1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CD89-865D-1E44-849B-99BC41D01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80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B058-431E-D140-A895-2B89BAD5ABE1}" type="datetime1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CD89-865D-1E44-849B-99BC41D01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8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9ED5-821C-5A47-A1B2-BC262938B153}" type="datetime1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CD89-865D-1E44-849B-99BC41D01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9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DEA4-EFD2-AF4D-9525-72BD38A2D015}" type="datetime1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CD89-865D-1E44-849B-99BC41D01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69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7618-8680-E240-A440-D208959209B4}" type="datetime1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CD89-865D-1E44-849B-99BC41D01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1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A52F-22E7-E14C-9D01-189D818E5F45}" type="datetime1">
              <a:rPr lang="en-US" smtClean="0"/>
              <a:t>3/17/16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CD89-865D-1E44-849B-99BC41D01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6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E223-8045-4942-A155-F3146E201181}" type="datetime1">
              <a:rPr lang="en-US" smtClean="0"/>
              <a:t>3/17/16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CD89-865D-1E44-849B-99BC41D01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68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C52D-045F-F74F-8423-E953457C8C5B}" type="datetime1">
              <a:rPr lang="en-US" smtClean="0"/>
              <a:t>3/17/16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CD89-865D-1E44-849B-99BC41D01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36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98C4-9728-D14A-A1B8-CDDA761BBF6A}" type="datetime1">
              <a:rPr lang="en-US" smtClean="0"/>
              <a:t>3/17/16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CD89-865D-1E44-849B-99BC41D01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8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C133-A324-DC46-AABD-6CDCA5D49C57}" type="datetime1">
              <a:rPr lang="en-US" smtClean="0"/>
              <a:t>3/17/16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CD89-865D-1E44-849B-99BC41D01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7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C7BC-5CCC-4A40-B5CD-8CE3D71C7AFD}" type="datetime1">
              <a:rPr lang="en-US" smtClean="0"/>
              <a:t>3/17/16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CD89-865D-1E44-849B-99BC41D01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7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04E95-9F05-9F40-ACBF-7DFDCE2A8205}" type="datetime1">
              <a:rPr lang="en-US" smtClean="0"/>
              <a:t>3/17/16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DCD89-865D-1E44-849B-99BC41D016F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White Parachute Logo2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232" y="6356350"/>
            <a:ext cx="1535320" cy="27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9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52"/>
            <a:ext cx="9143999" cy="60059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Verification of Task </a:t>
            </a:r>
            <a:r>
              <a:rPr lang="en-US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Parallel Programs with Predictive Analysis</a:t>
            </a:r>
            <a:endParaRPr lang="en-US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Eric Mercer and Radha 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Nakade</a:t>
            </a: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317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CD89-865D-1E44-849B-99BC41D016FC}" type="slidenum">
              <a:rPr lang="en-US" smtClean="0"/>
              <a:t>10</a:t>
            </a:fld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892423" y="4599990"/>
            <a:ext cx="1114498" cy="1314812"/>
          </a:xfrm>
          <a:prstGeom prst="roundRect">
            <a:avLst/>
          </a:prstGeom>
          <a:solidFill>
            <a:srgbClr val="4A66A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A9CCEE"/>
                </a:solidFill>
              </a:rPr>
              <a:t>CG Analyzer</a:t>
            </a:r>
            <a:endParaRPr lang="en-US" dirty="0">
              <a:solidFill>
                <a:srgbClr val="A9CCEE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5002785" y="3265106"/>
            <a:ext cx="898525" cy="1215790"/>
          </a:xfrm>
          <a:prstGeom prst="downArrow">
            <a:avLst/>
          </a:prstGeom>
          <a:solidFill>
            <a:srgbClr val="4A66A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A9CCEE"/>
                </a:solidFill>
              </a:rPr>
              <a:t>CG</a:t>
            </a:r>
            <a:endParaRPr lang="en-US" dirty="0">
              <a:solidFill>
                <a:srgbClr val="A9CCEE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907895" y="1824166"/>
            <a:ext cx="1114498" cy="1314812"/>
          </a:xfrm>
          <a:prstGeom prst="roundRect">
            <a:avLst/>
          </a:prstGeom>
          <a:solidFill>
            <a:srgbClr val="4A66A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A9CCEE"/>
                </a:solidFill>
              </a:rPr>
              <a:t>CG Builder</a:t>
            </a:r>
            <a:endParaRPr lang="en-US" dirty="0">
              <a:solidFill>
                <a:srgbClr val="A9CCEE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947710" y="1892068"/>
            <a:ext cx="1114499" cy="1208344"/>
          </a:xfrm>
          <a:prstGeom prst="roundRect">
            <a:avLst/>
          </a:prstGeom>
          <a:solidFill>
            <a:srgbClr val="4A66A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A9CCEE"/>
                </a:solidFill>
              </a:rPr>
              <a:t>HJ</a:t>
            </a:r>
          </a:p>
          <a:p>
            <a:pPr algn="ctr"/>
            <a:r>
              <a:rPr lang="en-US" dirty="0" smtClean="0">
                <a:solidFill>
                  <a:srgbClr val="A9CCEE"/>
                </a:solidFill>
              </a:rPr>
              <a:t>Runtime</a:t>
            </a:r>
            <a:endParaRPr lang="en-US" dirty="0">
              <a:solidFill>
                <a:srgbClr val="A9CCEE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43918" y="1975736"/>
            <a:ext cx="1617520" cy="1002332"/>
          </a:xfrm>
          <a:prstGeom prst="rightArrow">
            <a:avLst/>
          </a:prstGeom>
          <a:solidFill>
            <a:srgbClr val="4A66A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A9CCEE"/>
                </a:solidFill>
              </a:rPr>
              <a:t>HJ Program</a:t>
            </a:r>
            <a:endParaRPr lang="en-US" dirty="0">
              <a:solidFill>
                <a:srgbClr val="A9CCEE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3188337" y="2007268"/>
            <a:ext cx="1625256" cy="1002332"/>
          </a:xfrm>
          <a:prstGeom prst="rightArrow">
            <a:avLst/>
          </a:prstGeom>
          <a:solidFill>
            <a:srgbClr val="4A66A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A9CCEE"/>
                </a:solidFill>
              </a:rPr>
              <a:t>Trace</a:t>
            </a:r>
            <a:endParaRPr lang="en-US" dirty="0">
              <a:solidFill>
                <a:srgbClr val="A9CCEE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6117283" y="4783360"/>
            <a:ext cx="1316208" cy="1002332"/>
          </a:xfrm>
          <a:prstGeom prst="rightArrow">
            <a:avLst/>
          </a:prstGeom>
          <a:solidFill>
            <a:srgbClr val="4A66A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A9CCEE"/>
                </a:solidFill>
              </a:rPr>
              <a:t>Output</a:t>
            </a:r>
          </a:p>
        </p:txBody>
      </p:sp>
      <p:sp>
        <p:nvSpPr>
          <p:cNvPr id="24" name="Oval 23"/>
          <p:cNvSpPr/>
          <p:nvPr/>
        </p:nvSpPr>
        <p:spPr>
          <a:xfrm>
            <a:off x="7543854" y="4830658"/>
            <a:ext cx="1460102" cy="907292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A9CCEE"/>
                </a:solidFill>
              </a:rPr>
              <a:t>Correct?</a:t>
            </a:r>
            <a:endParaRPr lang="en-US" dirty="0">
              <a:solidFill>
                <a:srgbClr val="A9CC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490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Graphs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11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02363" y="1417638"/>
            <a:ext cx="4595937" cy="486364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public class Example {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public static </a:t>
            </a:r>
            <a:r>
              <a:rPr lang="en-US" sz="2000" dirty="0" err="1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 x = 0;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public static void 	main(String[] </a:t>
            </a:r>
            <a:r>
              <a:rPr lang="en-US" sz="2000" dirty="0" err="1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args</a:t>
            </a:r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){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	finish{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		</a:t>
            </a:r>
            <a:r>
              <a:rPr lang="en-US" sz="2000" dirty="0" err="1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async</a:t>
            </a:r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{ </a:t>
            </a:r>
            <a:r>
              <a:rPr lang="en-US" sz="2000" dirty="0" err="1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 t = x;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			x = t + 1;	}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		</a:t>
            </a:r>
            <a:r>
              <a:rPr lang="en-US" sz="2000" dirty="0" err="1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async</a:t>
            </a:r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{ </a:t>
            </a:r>
            <a:r>
              <a:rPr lang="en-US" sz="2000" dirty="0" err="1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 u = x;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			x = u + 2;	</a:t>
            </a:r>
            <a:r>
              <a:rPr lang="en-US" sz="2000" dirty="0" smtClean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}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</a:t>
            </a:r>
            <a:r>
              <a:rPr lang="en-US" sz="2000" dirty="0" smtClean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 	}</a:t>
            </a:r>
          </a:p>
          <a:p>
            <a:r>
              <a:rPr lang="en-US" sz="2000" dirty="0" err="1" smtClean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System.out.println</a:t>
            </a:r>
            <a:r>
              <a:rPr lang="en-US" sz="2000" dirty="0" smtClean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("Value 	of x = " + x)</a:t>
            </a:r>
            <a:r>
              <a:rPr lang="en-US" sz="2000" dirty="0" smtClean="0">
                <a:ln>
                  <a:solidFill>
                    <a:srgbClr val="C0D8ED"/>
                  </a:solidFill>
                </a:ln>
                <a:solidFill>
                  <a:srgbClr val="D4E5F7"/>
                </a:solidFill>
                <a:latin typeface="Courier New"/>
                <a:ea typeface="Monaco"/>
                <a:cs typeface="Courier New"/>
              </a:rPr>
              <a:t>;	}</a:t>
            </a:r>
          </a:p>
          <a:p>
            <a:r>
              <a:rPr lang="en-US" sz="2000" dirty="0" smtClean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}</a:t>
            </a:r>
            <a:endParaRPr lang="en-US" sz="2000" dirty="0">
              <a:ln>
                <a:solidFill>
                  <a:srgbClr val="C0D8ED"/>
                </a:solidFill>
              </a:ln>
              <a:solidFill>
                <a:schemeClr val="tx2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7726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Graphs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12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2363" y="1417638"/>
            <a:ext cx="4595937" cy="486364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public class Example {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public static </a:t>
            </a:r>
            <a:r>
              <a:rPr lang="en-US" sz="2000" dirty="0" err="1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 x = 0;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public static void 	main(String[] </a:t>
            </a:r>
            <a:r>
              <a:rPr lang="en-US" sz="2000" dirty="0" err="1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args</a:t>
            </a:r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){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	finish{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		</a:t>
            </a:r>
            <a:r>
              <a:rPr lang="en-US" sz="2000" dirty="0" err="1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async</a:t>
            </a:r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{ </a:t>
            </a:r>
            <a:r>
              <a:rPr lang="en-US" sz="2000" dirty="0" err="1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 t = x;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			x = t + 1;	}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		</a:t>
            </a:r>
            <a:r>
              <a:rPr lang="en-US" sz="2000" dirty="0" err="1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async</a:t>
            </a:r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{ </a:t>
            </a:r>
            <a:r>
              <a:rPr lang="en-US" sz="2000" dirty="0" err="1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 u = x;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			x = u + 2;	</a:t>
            </a:r>
            <a:r>
              <a:rPr lang="en-US" sz="2000" dirty="0" smtClean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}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</a:t>
            </a:r>
            <a:r>
              <a:rPr lang="en-US" sz="2000" dirty="0" smtClean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 	}</a:t>
            </a:r>
          </a:p>
          <a:p>
            <a:r>
              <a:rPr lang="en-US" sz="2000" dirty="0" err="1" smtClean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System.out.println</a:t>
            </a:r>
            <a:r>
              <a:rPr lang="en-US" sz="2000" dirty="0" smtClean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("Value 	of x = " + x)</a:t>
            </a:r>
            <a:r>
              <a:rPr lang="en-US" sz="2000" dirty="0" smtClean="0">
                <a:ln>
                  <a:solidFill>
                    <a:srgbClr val="C0D8ED"/>
                  </a:solidFill>
                </a:ln>
                <a:solidFill>
                  <a:srgbClr val="D4E5F7"/>
                </a:solidFill>
                <a:latin typeface="Courier New"/>
                <a:ea typeface="Monaco"/>
                <a:cs typeface="Courier New"/>
              </a:rPr>
              <a:t>;	}</a:t>
            </a:r>
          </a:p>
          <a:p>
            <a:r>
              <a:rPr lang="en-US" sz="2000" dirty="0" smtClean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}</a:t>
            </a:r>
            <a:endParaRPr lang="en-US" sz="2000" dirty="0">
              <a:ln>
                <a:solidFill>
                  <a:srgbClr val="C0D8ED"/>
                </a:solidFill>
              </a:ln>
              <a:solidFill>
                <a:schemeClr val="tx2"/>
              </a:solidFill>
              <a:latin typeface="Courier New"/>
              <a:cs typeface="Courier New"/>
            </a:endParaRPr>
          </a:p>
        </p:txBody>
      </p:sp>
      <p:sp>
        <p:nvSpPr>
          <p:cNvPr id="6" name="Oval 5"/>
          <p:cNvSpPr/>
          <p:nvPr/>
        </p:nvSpPr>
        <p:spPr>
          <a:xfrm>
            <a:off x="6553200" y="1625410"/>
            <a:ext cx="1150938" cy="497680"/>
          </a:xfrm>
          <a:prstGeom prst="ellipse">
            <a:avLst/>
          </a:prstGeom>
          <a:solidFill>
            <a:schemeClr val="accent4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Start</a:t>
            </a:r>
            <a:endParaRPr lang="en-US" sz="14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565900" y="2303189"/>
            <a:ext cx="1138238" cy="499268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D4E5F7"/>
                </a:solidFill>
              </a:rPr>
              <a:t>T0</a:t>
            </a:r>
            <a:endParaRPr lang="en-US" sz="1400" dirty="0">
              <a:solidFill>
                <a:srgbClr val="D4E5F7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553200" y="3710596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D4E5F7"/>
                </a:solidFill>
              </a:rPr>
              <a:t>T0</a:t>
            </a:r>
            <a:endParaRPr lang="en-US" sz="1400" dirty="0">
              <a:solidFill>
                <a:srgbClr val="D4E5F7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53200" y="4353190"/>
            <a:ext cx="1150938" cy="477837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D4E5F7"/>
                </a:solidFill>
              </a:rPr>
              <a:t>Finish</a:t>
            </a:r>
          </a:p>
          <a:p>
            <a:pPr algn="ctr"/>
            <a:r>
              <a:rPr lang="en-US" sz="1400" dirty="0" smtClean="0">
                <a:solidFill>
                  <a:srgbClr val="D4E5F7"/>
                </a:solidFill>
              </a:rPr>
              <a:t>End</a:t>
            </a:r>
            <a:endParaRPr lang="en-US" sz="1400" dirty="0">
              <a:solidFill>
                <a:srgbClr val="D4E5F7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553200" y="4978846"/>
            <a:ext cx="1150938" cy="487362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D4E5F7"/>
                </a:solidFill>
              </a:rPr>
              <a:t>T0</a:t>
            </a:r>
            <a:endParaRPr lang="en-US" sz="1400" dirty="0">
              <a:solidFill>
                <a:srgbClr val="D4E5F7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553200" y="5628289"/>
            <a:ext cx="1150938" cy="344487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D4E5F7"/>
                </a:solidFill>
              </a:rPr>
              <a:t>End</a:t>
            </a:r>
            <a:endParaRPr lang="en-US" sz="1400" dirty="0">
              <a:solidFill>
                <a:srgbClr val="D4E5F7"/>
              </a:solidFill>
            </a:endParaRPr>
          </a:p>
        </p:txBody>
      </p:sp>
      <p:cxnSp>
        <p:nvCxnSpPr>
          <p:cNvPr id="14" name="Straight Arrow Connector 13"/>
          <p:cNvCxnSpPr>
            <a:endCxn id="11" idx="2"/>
          </p:cNvCxnSpPr>
          <p:nvPr/>
        </p:nvCxnSpPr>
        <p:spPr>
          <a:xfrm>
            <a:off x="5786923" y="4158272"/>
            <a:ext cx="766277" cy="433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4"/>
            <a:endCxn id="13" idx="0"/>
          </p:cNvCxnSpPr>
          <p:nvPr/>
        </p:nvCxnSpPr>
        <p:spPr>
          <a:xfrm>
            <a:off x="7128669" y="5466208"/>
            <a:ext cx="0" cy="162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2" idx="0"/>
          </p:cNvCxnSpPr>
          <p:nvPr/>
        </p:nvCxnSpPr>
        <p:spPr>
          <a:xfrm>
            <a:off x="7120615" y="4831027"/>
            <a:ext cx="8054" cy="1478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1" idx="0"/>
          </p:cNvCxnSpPr>
          <p:nvPr/>
        </p:nvCxnSpPr>
        <p:spPr>
          <a:xfrm flipH="1">
            <a:off x="7128669" y="4156228"/>
            <a:ext cx="6350" cy="196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0" idx="0"/>
          </p:cNvCxnSpPr>
          <p:nvPr/>
        </p:nvCxnSpPr>
        <p:spPr>
          <a:xfrm>
            <a:off x="7127027" y="3513634"/>
            <a:ext cx="1642" cy="196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</p:cNvCxnSpPr>
          <p:nvPr/>
        </p:nvCxnSpPr>
        <p:spPr>
          <a:xfrm flipH="1">
            <a:off x="7128669" y="2802457"/>
            <a:ext cx="6350" cy="1571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8" idx="0"/>
          </p:cNvCxnSpPr>
          <p:nvPr/>
        </p:nvCxnSpPr>
        <p:spPr>
          <a:xfrm>
            <a:off x="7133281" y="2119732"/>
            <a:ext cx="1738" cy="1834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197871" y="3708552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D4E5F7"/>
                </a:solidFill>
              </a:rPr>
              <a:t>T1</a:t>
            </a:r>
            <a:endParaRPr lang="en-US" sz="1400" dirty="0">
              <a:solidFill>
                <a:srgbClr val="D4E5F7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856538" y="3708552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D4E5F7"/>
                </a:solidFill>
              </a:rPr>
              <a:t>T2</a:t>
            </a:r>
            <a:endParaRPr lang="en-US" sz="1400" dirty="0">
              <a:solidFill>
                <a:srgbClr val="D4E5F7"/>
              </a:solidFill>
            </a:endParaRPr>
          </a:p>
        </p:txBody>
      </p:sp>
      <p:cxnSp>
        <p:nvCxnSpPr>
          <p:cNvPr id="23" name="Straight Arrow Connector 22"/>
          <p:cNvCxnSpPr>
            <a:endCxn id="21" idx="0"/>
          </p:cNvCxnSpPr>
          <p:nvPr/>
        </p:nvCxnSpPr>
        <p:spPr>
          <a:xfrm flipH="1">
            <a:off x="5773340" y="3225472"/>
            <a:ext cx="779860" cy="483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704138" y="4158272"/>
            <a:ext cx="727869" cy="393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2" idx="0"/>
          </p:cNvCxnSpPr>
          <p:nvPr/>
        </p:nvCxnSpPr>
        <p:spPr>
          <a:xfrm>
            <a:off x="7704138" y="3225472"/>
            <a:ext cx="727869" cy="483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565900" y="2954857"/>
            <a:ext cx="1138238" cy="499268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D4E5F7"/>
                </a:solidFill>
              </a:rPr>
              <a:t>Finish Start</a:t>
            </a:r>
            <a:endParaRPr lang="en-US" sz="1400" dirty="0">
              <a:solidFill>
                <a:srgbClr val="D4E5F7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941021" y="3057136"/>
            <a:ext cx="3627120" cy="24384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604939" y="3710596"/>
            <a:ext cx="592932" cy="72719"/>
          </a:xfrm>
          <a:prstGeom prst="straightConnector1">
            <a:avLst/>
          </a:prstGeom>
          <a:ln>
            <a:solidFill>
              <a:srgbClr val="DBEEF4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501833" y="4156228"/>
            <a:ext cx="3420735" cy="316012"/>
          </a:xfrm>
          <a:prstGeom prst="straightConnector1">
            <a:avLst/>
          </a:prstGeom>
          <a:ln>
            <a:solidFill>
              <a:srgbClr val="DBEEF4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814329" y="4651747"/>
            <a:ext cx="4393285" cy="17928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766892" y="5286928"/>
            <a:ext cx="2581917" cy="17928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836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2363" y="1417638"/>
            <a:ext cx="4595937" cy="486364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public class Example {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public static </a:t>
            </a:r>
            <a:r>
              <a:rPr lang="en-US" sz="2000" dirty="0" err="1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 x = 0;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public static void 	main(String[] </a:t>
            </a:r>
            <a:r>
              <a:rPr lang="en-US" sz="2000" dirty="0" err="1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args</a:t>
            </a:r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){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	finish{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		</a:t>
            </a:r>
            <a:r>
              <a:rPr lang="en-US" sz="2000" dirty="0" err="1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async</a:t>
            </a:r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{ </a:t>
            </a:r>
            <a:r>
              <a:rPr lang="en-US" sz="2000" dirty="0" err="1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 t = x;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			x = t + 1;	}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		</a:t>
            </a:r>
            <a:r>
              <a:rPr lang="en-US" sz="2000" dirty="0" err="1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async</a:t>
            </a:r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{ </a:t>
            </a:r>
            <a:r>
              <a:rPr lang="en-US" sz="2000" dirty="0" err="1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 u = x;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			x = u + 2;	</a:t>
            </a:r>
            <a:r>
              <a:rPr lang="en-US" sz="2000" dirty="0" smtClean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}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</a:t>
            </a:r>
            <a:r>
              <a:rPr lang="en-US" sz="2000" dirty="0" smtClean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 	}</a:t>
            </a:r>
          </a:p>
          <a:p>
            <a:r>
              <a:rPr lang="en-US" sz="2000" dirty="0" err="1" smtClean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System.out.println</a:t>
            </a:r>
            <a:r>
              <a:rPr lang="en-US" sz="2000" dirty="0" smtClean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("Value 	of x = " + x)</a:t>
            </a:r>
            <a:r>
              <a:rPr lang="en-US" sz="2000" dirty="0" smtClean="0">
                <a:ln>
                  <a:solidFill>
                    <a:srgbClr val="C0D8ED"/>
                  </a:solidFill>
                </a:ln>
                <a:solidFill>
                  <a:srgbClr val="D4E5F7"/>
                </a:solidFill>
                <a:latin typeface="Courier New"/>
                <a:ea typeface="Monaco"/>
                <a:cs typeface="Courier New"/>
              </a:rPr>
              <a:t>;	}</a:t>
            </a:r>
          </a:p>
          <a:p>
            <a:r>
              <a:rPr lang="en-US" sz="2000" dirty="0" smtClean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}</a:t>
            </a:r>
            <a:endParaRPr lang="en-US" sz="2000" dirty="0">
              <a:ln>
                <a:solidFill>
                  <a:srgbClr val="C0D8ED"/>
                </a:solidFill>
              </a:ln>
              <a:solidFill>
                <a:schemeClr val="tx2"/>
              </a:solidFill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g</a:t>
            </a:r>
            <a:r>
              <a:rPr lang="en-US" dirty="0" smtClean="0"/>
              <a:t>raph creation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13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643687" y="1417639"/>
            <a:ext cx="1150938" cy="497680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A9CCEE"/>
                </a:solidFill>
              </a:rPr>
              <a:t>Start</a:t>
            </a:r>
            <a:endParaRPr lang="en-US" sz="1400" dirty="0">
              <a:solidFill>
                <a:srgbClr val="A9CCE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650037" y="3160907"/>
            <a:ext cx="1138238" cy="499268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A9CCEE"/>
                </a:solidFill>
              </a:rPr>
              <a:t>T0</a:t>
            </a:r>
            <a:endParaRPr lang="en-US" sz="1400" dirty="0">
              <a:solidFill>
                <a:srgbClr val="A9CCEE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643687" y="5420518"/>
            <a:ext cx="1150938" cy="344487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A9CCEE"/>
                </a:solidFill>
              </a:rPr>
              <a:t>End</a:t>
            </a:r>
            <a:endParaRPr lang="en-US" sz="1400" dirty="0">
              <a:solidFill>
                <a:srgbClr val="A9CCEE"/>
              </a:solidFill>
            </a:endParaRPr>
          </a:p>
        </p:txBody>
      </p:sp>
      <p:cxnSp>
        <p:nvCxnSpPr>
          <p:cNvPr id="37" name="Straight Arrow Connector 36"/>
          <p:cNvCxnSpPr>
            <a:endCxn id="27" idx="0"/>
          </p:cNvCxnSpPr>
          <p:nvPr/>
        </p:nvCxnSpPr>
        <p:spPr>
          <a:xfrm>
            <a:off x="7219156" y="3660175"/>
            <a:ext cx="0" cy="17603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4"/>
            <a:endCxn id="22" idx="0"/>
          </p:cNvCxnSpPr>
          <p:nvPr/>
        </p:nvCxnSpPr>
        <p:spPr>
          <a:xfrm>
            <a:off x="7219156" y="1915319"/>
            <a:ext cx="0" cy="1245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36793" y="2900855"/>
            <a:ext cx="3230489" cy="378373"/>
          </a:xfrm>
          <a:prstGeom prst="rect">
            <a:avLst/>
          </a:prstGeom>
          <a:noFill/>
          <a:ln w="12700" cmpd="sng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2363" y="1417638"/>
            <a:ext cx="4595937" cy="486364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public class Example {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public static </a:t>
            </a:r>
            <a:r>
              <a:rPr lang="en-US" sz="2000" dirty="0" err="1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 x = 0;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public static void 	main(String[] </a:t>
            </a:r>
            <a:r>
              <a:rPr lang="en-US" sz="2000" dirty="0" err="1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args</a:t>
            </a:r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){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	finish{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		</a:t>
            </a:r>
            <a:r>
              <a:rPr lang="en-US" sz="2000" dirty="0" err="1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async</a:t>
            </a:r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{ </a:t>
            </a:r>
            <a:r>
              <a:rPr lang="en-US" sz="2000" dirty="0" err="1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 t = x;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			x = t + 1;	}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		</a:t>
            </a:r>
            <a:r>
              <a:rPr lang="en-US" sz="2000" dirty="0" err="1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async</a:t>
            </a:r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{ </a:t>
            </a:r>
            <a:r>
              <a:rPr lang="en-US" sz="2000" dirty="0" err="1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 u = x;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			x = u + 2;	</a:t>
            </a:r>
            <a:r>
              <a:rPr lang="en-US" sz="2000" dirty="0" smtClean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}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</a:t>
            </a:r>
            <a:r>
              <a:rPr lang="en-US" sz="2000" dirty="0" smtClean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 	}</a:t>
            </a:r>
          </a:p>
          <a:p>
            <a:r>
              <a:rPr lang="en-US" sz="2000" dirty="0" err="1" smtClean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System.out.println</a:t>
            </a:r>
            <a:r>
              <a:rPr lang="en-US" sz="2000" dirty="0" smtClean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("Value 	of x = " + x)</a:t>
            </a:r>
            <a:r>
              <a:rPr lang="en-US" sz="2000" dirty="0" smtClean="0">
                <a:ln>
                  <a:solidFill>
                    <a:srgbClr val="C0D8ED"/>
                  </a:solidFill>
                </a:ln>
                <a:solidFill>
                  <a:srgbClr val="D4E5F7"/>
                </a:solidFill>
                <a:latin typeface="Courier New"/>
                <a:ea typeface="Monaco"/>
                <a:cs typeface="Courier New"/>
              </a:rPr>
              <a:t>;	}</a:t>
            </a:r>
          </a:p>
          <a:p>
            <a:r>
              <a:rPr lang="en-US" sz="2000" dirty="0" smtClean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}</a:t>
            </a:r>
            <a:endParaRPr lang="en-US" sz="2000" dirty="0">
              <a:ln>
                <a:solidFill>
                  <a:srgbClr val="C0D8ED"/>
                </a:solidFill>
              </a:ln>
              <a:solidFill>
                <a:schemeClr val="tx2"/>
              </a:solidFill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graph creation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14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643687" y="1417639"/>
            <a:ext cx="1150938" cy="497680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  <a:solidFill>
                  <a:srgbClr val="A9CCEE"/>
                </a:solidFill>
              </a:rPr>
              <a:t>Start</a:t>
            </a:r>
            <a:endParaRPr lang="en-US" sz="1400" dirty="0">
              <a:ln>
                <a:solidFill>
                  <a:srgbClr val="A1C4E3"/>
                </a:solidFill>
              </a:ln>
              <a:solidFill>
                <a:srgbClr val="A9CCE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656387" y="2095418"/>
            <a:ext cx="1138238" cy="499268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  <a:solidFill>
                  <a:srgbClr val="A9CCEE"/>
                </a:solidFill>
              </a:rPr>
              <a:t>T0</a:t>
            </a:r>
            <a:endParaRPr lang="en-US" sz="1400" dirty="0">
              <a:ln>
                <a:solidFill>
                  <a:srgbClr val="A1C4E3"/>
                </a:solidFill>
              </a:ln>
              <a:solidFill>
                <a:srgbClr val="A9CCEE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643687" y="2751848"/>
            <a:ext cx="1150938" cy="565150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  <a:solidFill>
                  <a:srgbClr val="A9CCEE"/>
                </a:solidFill>
              </a:rPr>
              <a:t>Finish</a:t>
            </a:r>
          </a:p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  <a:solidFill>
                  <a:srgbClr val="A9CCEE"/>
                </a:solidFill>
              </a:rPr>
              <a:t>Start</a:t>
            </a:r>
            <a:endParaRPr lang="en-US" sz="1400" dirty="0">
              <a:ln>
                <a:solidFill>
                  <a:srgbClr val="A1C4E3"/>
                </a:solidFill>
              </a:ln>
              <a:solidFill>
                <a:srgbClr val="A9CCE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643687" y="4145419"/>
            <a:ext cx="1150938" cy="477837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  <a:solidFill>
                  <a:srgbClr val="A9CCEE"/>
                </a:solidFill>
              </a:rPr>
              <a:t>Finish</a:t>
            </a:r>
          </a:p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  <a:solidFill>
                  <a:srgbClr val="A9CCEE"/>
                </a:solidFill>
              </a:rPr>
              <a:t>End</a:t>
            </a:r>
            <a:endParaRPr lang="en-US" sz="1400" dirty="0">
              <a:ln>
                <a:solidFill>
                  <a:srgbClr val="A1C4E3"/>
                </a:solidFill>
              </a:ln>
              <a:solidFill>
                <a:srgbClr val="A9CCEE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643687" y="5420518"/>
            <a:ext cx="1150938" cy="344487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  <a:solidFill>
                  <a:srgbClr val="A9CCEE"/>
                </a:solidFill>
              </a:rPr>
              <a:t>End</a:t>
            </a:r>
            <a:endParaRPr lang="en-US" sz="1400" dirty="0">
              <a:ln>
                <a:solidFill>
                  <a:srgbClr val="A1C4E3"/>
                </a:solidFill>
              </a:ln>
              <a:solidFill>
                <a:srgbClr val="A9CCEE"/>
              </a:solidFill>
            </a:endParaRPr>
          </a:p>
        </p:txBody>
      </p:sp>
      <p:cxnSp>
        <p:nvCxnSpPr>
          <p:cNvPr id="37" name="Straight Arrow Connector 36"/>
          <p:cNvCxnSpPr>
            <a:endCxn id="25" idx="0"/>
          </p:cNvCxnSpPr>
          <p:nvPr/>
        </p:nvCxnSpPr>
        <p:spPr>
          <a:xfrm>
            <a:off x="7217514" y="3305863"/>
            <a:ext cx="1642" cy="839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4"/>
            <a:endCxn id="23" idx="0"/>
          </p:cNvCxnSpPr>
          <p:nvPr/>
        </p:nvCxnSpPr>
        <p:spPr>
          <a:xfrm flipH="1">
            <a:off x="7219156" y="2594686"/>
            <a:ext cx="6350" cy="1571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2" idx="0"/>
          </p:cNvCxnSpPr>
          <p:nvPr/>
        </p:nvCxnSpPr>
        <p:spPr>
          <a:xfrm>
            <a:off x="7223768" y="1911961"/>
            <a:ext cx="1738" cy="1834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391889" y="3201201"/>
            <a:ext cx="1241011" cy="366983"/>
          </a:xfrm>
          <a:prstGeom prst="rect">
            <a:avLst/>
          </a:prstGeom>
          <a:noFill/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endCxn id="27" idx="0"/>
          </p:cNvCxnSpPr>
          <p:nvPr/>
        </p:nvCxnSpPr>
        <p:spPr>
          <a:xfrm flipH="1">
            <a:off x="7219156" y="4623256"/>
            <a:ext cx="12294" cy="797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0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302363" y="1417638"/>
            <a:ext cx="4595937" cy="486364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public class Example {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public static </a:t>
            </a:r>
            <a:r>
              <a:rPr lang="en-US" sz="2000" dirty="0" err="1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 x = 0;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public static void 	main(String[] </a:t>
            </a:r>
            <a:r>
              <a:rPr lang="en-US" sz="2000" dirty="0" err="1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args</a:t>
            </a:r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){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	finish{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		</a:t>
            </a:r>
            <a:r>
              <a:rPr lang="en-US" sz="2000" dirty="0" err="1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async</a:t>
            </a:r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{ </a:t>
            </a:r>
            <a:r>
              <a:rPr lang="en-US" sz="2000" dirty="0" err="1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 t = x;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			x = t + 1;	}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		</a:t>
            </a:r>
            <a:r>
              <a:rPr lang="en-US" sz="2000" dirty="0" err="1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async</a:t>
            </a:r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{ </a:t>
            </a:r>
            <a:r>
              <a:rPr lang="en-US" sz="2000" dirty="0" err="1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 u = x;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			x = u + 2;	</a:t>
            </a:r>
            <a:r>
              <a:rPr lang="en-US" sz="2000" dirty="0" smtClean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}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</a:t>
            </a:r>
            <a:r>
              <a:rPr lang="en-US" sz="2000" dirty="0" smtClean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 	}</a:t>
            </a:r>
          </a:p>
          <a:p>
            <a:r>
              <a:rPr lang="en-US" sz="2000" dirty="0" err="1" smtClean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System.out.println</a:t>
            </a:r>
            <a:r>
              <a:rPr lang="en-US" sz="2000" dirty="0" smtClean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("Value 	of x = " + x)</a:t>
            </a:r>
            <a:r>
              <a:rPr lang="en-US" sz="2000" dirty="0" smtClean="0">
                <a:ln>
                  <a:solidFill>
                    <a:srgbClr val="C0D8ED"/>
                  </a:solidFill>
                </a:ln>
                <a:solidFill>
                  <a:srgbClr val="D4E5F7"/>
                </a:solidFill>
                <a:latin typeface="Courier New"/>
                <a:ea typeface="Monaco"/>
                <a:cs typeface="Courier New"/>
              </a:rPr>
              <a:t>;	}</a:t>
            </a:r>
          </a:p>
          <a:p>
            <a:r>
              <a:rPr lang="en-US" sz="2000" dirty="0" smtClean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}</a:t>
            </a:r>
            <a:endParaRPr lang="en-US" sz="2000" dirty="0">
              <a:ln>
                <a:solidFill>
                  <a:srgbClr val="C0D8ED"/>
                </a:solidFill>
              </a:ln>
              <a:solidFill>
                <a:schemeClr val="tx2"/>
              </a:solidFill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graph creation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15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643687" y="1417639"/>
            <a:ext cx="1150938" cy="497680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Start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2" name="Oval 21"/>
          <p:cNvSpPr/>
          <p:nvPr/>
        </p:nvSpPr>
        <p:spPr>
          <a:xfrm>
            <a:off x="6656387" y="2095418"/>
            <a:ext cx="1138238" cy="499268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T0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3" name="Oval 22"/>
          <p:cNvSpPr/>
          <p:nvPr/>
        </p:nvSpPr>
        <p:spPr>
          <a:xfrm>
            <a:off x="6643687" y="2751848"/>
            <a:ext cx="1150938" cy="565150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Finish</a:t>
            </a:r>
          </a:p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Start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4" name="Oval 23"/>
          <p:cNvSpPr/>
          <p:nvPr/>
        </p:nvSpPr>
        <p:spPr>
          <a:xfrm>
            <a:off x="6643687" y="3502825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T0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5" name="Oval 24"/>
          <p:cNvSpPr/>
          <p:nvPr/>
        </p:nvSpPr>
        <p:spPr>
          <a:xfrm>
            <a:off x="6643687" y="4145419"/>
            <a:ext cx="1150938" cy="477837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Finish</a:t>
            </a:r>
          </a:p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End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7" name="Oval 26"/>
          <p:cNvSpPr/>
          <p:nvPr/>
        </p:nvSpPr>
        <p:spPr>
          <a:xfrm>
            <a:off x="6643687" y="5420518"/>
            <a:ext cx="1150938" cy="344487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End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cxnSp>
        <p:nvCxnSpPr>
          <p:cNvPr id="29" name="Straight Arrow Connector 28"/>
          <p:cNvCxnSpPr>
            <a:endCxn id="25" idx="2"/>
          </p:cNvCxnSpPr>
          <p:nvPr/>
        </p:nvCxnSpPr>
        <p:spPr>
          <a:xfrm>
            <a:off x="5877410" y="3950501"/>
            <a:ext cx="766277" cy="433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7" idx="0"/>
          </p:cNvCxnSpPr>
          <p:nvPr/>
        </p:nvCxnSpPr>
        <p:spPr>
          <a:xfrm>
            <a:off x="7211102" y="4623256"/>
            <a:ext cx="8054" cy="797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5" idx="0"/>
          </p:cNvCxnSpPr>
          <p:nvPr/>
        </p:nvCxnSpPr>
        <p:spPr>
          <a:xfrm flipH="1">
            <a:off x="7219156" y="3948457"/>
            <a:ext cx="6350" cy="196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4" idx="0"/>
          </p:cNvCxnSpPr>
          <p:nvPr/>
        </p:nvCxnSpPr>
        <p:spPr>
          <a:xfrm>
            <a:off x="7217514" y="3305863"/>
            <a:ext cx="1642" cy="196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4"/>
            <a:endCxn id="23" idx="0"/>
          </p:cNvCxnSpPr>
          <p:nvPr/>
        </p:nvCxnSpPr>
        <p:spPr>
          <a:xfrm flipH="1">
            <a:off x="7219156" y="2594686"/>
            <a:ext cx="6350" cy="1571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2" idx="0"/>
          </p:cNvCxnSpPr>
          <p:nvPr/>
        </p:nvCxnSpPr>
        <p:spPr>
          <a:xfrm>
            <a:off x="7223768" y="1911961"/>
            <a:ext cx="1738" cy="1834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288358" y="3500781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T1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cxnSp>
        <p:nvCxnSpPr>
          <p:cNvPr id="51" name="Straight Arrow Connector 50"/>
          <p:cNvCxnSpPr>
            <a:endCxn id="49" idx="0"/>
          </p:cNvCxnSpPr>
          <p:nvPr/>
        </p:nvCxnSpPr>
        <p:spPr>
          <a:xfrm flipH="1">
            <a:off x="5863827" y="3017701"/>
            <a:ext cx="779860" cy="483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704577" y="3527314"/>
            <a:ext cx="1241011" cy="366983"/>
          </a:xfrm>
          <a:prstGeom prst="rect">
            <a:avLst/>
          </a:prstGeom>
          <a:noFill/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302363" y="1417638"/>
            <a:ext cx="4595937" cy="486364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public class Example {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public static </a:t>
            </a:r>
            <a:r>
              <a:rPr lang="en-US" sz="2000" dirty="0" err="1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 x = 0;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public static void 	main(String[] </a:t>
            </a:r>
            <a:r>
              <a:rPr lang="en-US" sz="2000" dirty="0" err="1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args</a:t>
            </a:r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){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	finish{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		</a:t>
            </a:r>
            <a:r>
              <a:rPr lang="en-US" sz="2000" dirty="0" err="1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async</a:t>
            </a:r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{ </a:t>
            </a:r>
            <a:r>
              <a:rPr lang="en-US" sz="2000" dirty="0" err="1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 t = x;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			x = t + 1;	}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		</a:t>
            </a:r>
            <a:r>
              <a:rPr lang="en-US" sz="2000" dirty="0" err="1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async</a:t>
            </a:r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{ </a:t>
            </a:r>
            <a:r>
              <a:rPr lang="en-US" sz="2000" dirty="0" err="1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 u = x;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			x = u + 2;	</a:t>
            </a:r>
            <a:r>
              <a:rPr lang="en-US" sz="2000" dirty="0" smtClean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}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</a:t>
            </a:r>
            <a:r>
              <a:rPr lang="en-US" sz="2000" dirty="0" smtClean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 	}</a:t>
            </a:r>
          </a:p>
          <a:p>
            <a:r>
              <a:rPr lang="en-US" sz="2000" dirty="0" err="1" smtClean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System.out.println</a:t>
            </a:r>
            <a:r>
              <a:rPr lang="en-US" sz="2000" dirty="0" smtClean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("Value 	of x = " + x)</a:t>
            </a:r>
            <a:r>
              <a:rPr lang="en-US" sz="2000" dirty="0" smtClean="0">
                <a:ln>
                  <a:solidFill>
                    <a:srgbClr val="C0D8ED"/>
                  </a:solidFill>
                </a:ln>
                <a:solidFill>
                  <a:srgbClr val="D4E5F7"/>
                </a:solidFill>
                <a:latin typeface="Courier New"/>
                <a:ea typeface="Monaco"/>
                <a:cs typeface="Courier New"/>
              </a:rPr>
              <a:t>;	}</a:t>
            </a:r>
          </a:p>
          <a:p>
            <a:r>
              <a:rPr lang="en-US" sz="2000" dirty="0" smtClean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}</a:t>
            </a:r>
            <a:endParaRPr lang="en-US" sz="2000" dirty="0">
              <a:ln>
                <a:solidFill>
                  <a:srgbClr val="C0D8ED"/>
                </a:solidFill>
              </a:ln>
              <a:solidFill>
                <a:schemeClr val="tx2"/>
              </a:solidFill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graph creation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16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643687" y="1417639"/>
            <a:ext cx="1150938" cy="497680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Start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2" name="Oval 21"/>
          <p:cNvSpPr/>
          <p:nvPr/>
        </p:nvSpPr>
        <p:spPr>
          <a:xfrm>
            <a:off x="6656387" y="2095418"/>
            <a:ext cx="1138238" cy="499268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T0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3" name="Oval 22"/>
          <p:cNvSpPr/>
          <p:nvPr/>
        </p:nvSpPr>
        <p:spPr>
          <a:xfrm>
            <a:off x="6643687" y="2751848"/>
            <a:ext cx="1150938" cy="565150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Finish</a:t>
            </a:r>
          </a:p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Start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4" name="Oval 23"/>
          <p:cNvSpPr/>
          <p:nvPr/>
        </p:nvSpPr>
        <p:spPr>
          <a:xfrm>
            <a:off x="6643687" y="3502825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T0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5" name="Oval 24"/>
          <p:cNvSpPr/>
          <p:nvPr/>
        </p:nvSpPr>
        <p:spPr>
          <a:xfrm>
            <a:off x="6643687" y="4145419"/>
            <a:ext cx="1150938" cy="477837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Finish</a:t>
            </a:r>
          </a:p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End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7" name="Oval 26"/>
          <p:cNvSpPr/>
          <p:nvPr/>
        </p:nvSpPr>
        <p:spPr>
          <a:xfrm>
            <a:off x="6643687" y="5420518"/>
            <a:ext cx="1150938" cy="344487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End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cxnSp>
        <p:nvCxnSpPr>
          <p:cNvPr id="29" name="Straight Arrow Connector 28"/>
          <p:cNvCxnSpPr>
            <a:endCxn id="25" idx="2"/>
          </p:cNvCxnSpPr>
          <p:nvPr/>
        </p:nvCxnSpPr>
        <p:spPr>
          <a:xfrm>
            <a:off x="5877410" y="3950501"/>
            <a:ext cx="766277" cy="433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7" idx="0"/>
          </p:cNvCxnSpPr>
          <p:nvPr/>
        </p:nvCxnSpPr>
        <p:spPr>
          <a:xfrm>
            <a:off x="7211102" y="4623256"/>
            <a:ext cx="8054" cy="797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5" idx="0"/>
          </p:cNvCxnSpPr>
          <p:nvPr/>
        </p:nvCxnSpPr>
        <p:spPr>
          <a:xfrm flipH="1">
            <a:off x="7219156" y="3948457"/>
            <a:ext cx="6350" cy="196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4" idx="0"/>
          </p:cNvCxnSpPr>
          <p:nvPr/>
        </p:nvCxnSpPr>
        <p:spPr>
          <a:xfrm>
            <a:off x="7217514" y="3305863"/>
            <a:ext cx="1642" cy="196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4"/>
            <a:endCxn id="23" idx="0"/>
          </p:cNvCxnSpPr>
          <p:nvPr/>
        </p:nvCxnSpPr>
        <p:spPr>
          <a:xfrm flipH="1">
            <a:off x="7219156" y="2594686"/>
            <a:ext cx="6350" cy="1571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2" idx="0"/>
          </p:cNvCxnSpPr>
          <p:nvPr/>
        </p:nvCxnSpPr>
        <p:spPr>
          <a:xfrm>
            <a:off x="7223768" y="1911961"/>
            <a:ext cx="1738" cy="1834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288358" y="3500781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T1: R(x)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cxnSp>
        <p:nvCxnSpPr>
          <p:cNvPr id="51" name="Straight Arrow Connector 50"/>
          <p:cNvCxnSpPr>
            <a:endCxn id="49" idx="0"/>
          </p:cNvCxnSpPr>
          <p:nvPr/>
        </p:nvCxnSpPr>
        <p:spPr>
          <a:xfrm flipH="1">
            <a:off x="5863827" y="3017701"/>
            <a:ext cx="779860" cy="483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947402" y="3469249"/>
            <a:ext cx="1740221" cy="431910"/>
          </a:xfrm>
          <a:prstGeom prst="rect">
            <a:avLst/>
          </a:prstGeom>
          <a:noFill/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8" idx="3"/>
            <a:endCxn id="49" idx="2"/>
          </p:cNvCxnSpPr>
          <p:nvPr/>
        </p:nvCxnSpPr>
        <p:spPr>
          <a:xfrm>
            <a:off x="4687623" y="3685204"/>
            <a:ext cx="600735" cy="39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06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302363" y="1417638"/>
            <a:ext cx="4595937" cy="486364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public class Example {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public static </a:t>
            </a:r>
            <a:r>
              <a:rPr lang="en-US" sz="2000" dirty="0" err="1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 x = 0;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public static void 	main(String[] </a:t>
            </a:r>
            <a:r>
              <a:rPr lang="en-US" sz="2000" dirty="0" err="1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args</a:t>
            </a:r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){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	finish{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		</a:t>
            </a:r>
            <a:r>
              <a:rPr lang="en-US" sz="2000" dirty="0" err="1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async</a:t>
            </a:r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{ </a:t>
            </a:r>
            <a:r>
              <a:rPr lang="en-US" sz="2000" dirty="0" err="1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 t = x;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			x = t + 1;	}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		</a:t>
            </a:r>
            <a:r>
              <a:rPr lang="en-US" sz="2000" dirty="0" err="1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async</a:t>
            </a:r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{ </a:t>
            </a:r>
            <a:r>
              <a:rPr lang="en-US" sz="2000" dirty="0" err="1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 u = x;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			x = u + 2;	</a:t>
            </a:r>
            <a:r>
              <a:rPr lang="en-US" sz="2000" dirty="0" smtClean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}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</a:t>
            </a:r>
            <a:r>
              <a:rPr lang="en-US" sz="2000" dirty="0" smtClean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 	}</a:t>
            </a:r>
          </a:p>
          <a:p>
            <a:r>
              <a:rPr lang="en-US" sz="2000" dirty="0" err="1" smtClean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System.out.println</a:t>
            </a:r>
            <a:r>
              <a:rPr lang="en-US" sz="2000" dirty="0" smtClean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("Value 	of x = " + x)</a:t>
            </a:r>
            <a:r>
              <a:rPr lang="en-US" sz="2000" dirty="0" smtClean="0">
                <a:ln>
                  <a:solidFill>
                    <a:srgbClr val="C0D8ED"/>
                  </a:solidFill>
                </a:ln>
                <a:solidFill>
                  <a:srgbClr val="D4E5F7"/>
                </a:solidFill>
                <a:latin typeface="Courier New"/>
                <a:ea typeface="Monaco"/>
                <a:cs typeface="Courier New"/>
              </a:rPr>
              <a:t>;	}</a:t>
            </a:r>
          </a:p>
          <a:p>
            <a:r>
              <a:rPr lang="en-US" sz="2000" dirty="0" smtClean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}</a:t>
            </a:r>
            <a:endParaRPr lang="en-US" sz="2000" dirty="0">
              <a:ln>
                <a:solidFill>
                  <a:srgbClr val="C0D8ED"/>
                </a:solidFill>
              </a:ln>
              <a:solidFill>
                <a:schemeClr val="tx2"/>
              </a:solidFill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graph creation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17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643687" y="1417639"/>
            <a:ext cx="1150938" cy="497680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Start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2" name="Oval 21"/>
          <p:cNvSpPr/>
          <p:nvPr/>
        </p:nvSpPr>
        <p:spPr>
          <a:xfrm>
            <a:off x="6656387" y="2095418"/>
            <a:ext cx="1138238" cy="499268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T0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3" name="Oval 22"/>
          <p:cNvSpPr/>
          <p:nvPr/>
        </p:nvSpPr>
        <p:spPr>
          <a:xfrm>
            <a:off x="6643687" y="2751848"/>
            <a:ext cx="1150938" cy="565150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Finish</a:t>
            </a:r>
          </a:p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Start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4" name="Oval 23"/>
          <p:cNvSpPr/>
          <p:nvPr/>
        </p:nvSpPr>
        <p:spPr>
          <a:xfrm>
            <a:off x="6643687" y="3502825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T0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5" name="Oval 24"/>
          <p:cNvSpPr/>
          <p:nvPr/>
        </p:nvSpPr>
        <p:spPr>
          <a:xfrm>
            <a:off x="6643687" y="4145419"/>
            <a:ext cx="1150938" cy="477837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Finish</a:t>
            </a:r>
          </a:p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End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7" name="Oval 26"/>
          <p:cNvSpPr/>
          <p:nvPr/>
        </p:nvSpPr>
        <p:spPr>
          <a:xfrm>
            <a:off x="6643687" y="5420518"/>
            <a:ext cx="1150938" cy="344487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End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cxnSp>
        <p:nvCxnSpPr>
          <p:cNvPr id="29" name="Straight Arrow Connector 28"/>
          <p:cNvCxnSpPr>
            <a:endCxn id="25" idx="2"/>
          </p:cNvCxnSpPr>
          <p:nvPr/>
        </p:nvCxnSpPr>
        <p:spPr>
          <a:xfrm>
            <a:off x="5877410" y="3950501"/>
            <a:ext cx="766277" cy="433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7" idx="0"/>
          </p:cNvCxnSpPr>
          <p:nvPr/>
        </p:nvCxnSpPr>
        <p:spPr>
          <a:xfrm>
            <a:off x="7211102" y="4623256"/>
            <a:ext cx="8054" cy="797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5" idx="0"/>
          </p:cNvCxnSpPr>
          <p:nvPr/>
        </p:nvCxnSpPr>
        <p:spPr>
          <a:xfrm flipH="1">
            <a:off x="7219156" y="3948457"/>
            <a:ext cx="6350" cy="196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4" idx="0"/>
          </p:cNvCxnSpPr>
          <p:nvPr/>
        </p:nvCxnSpPr>
        <p:spPr>
          <a:xfrm>
            <a:off x="7217514" y="3305863"/>
            <a:ext cx="1642" cy="196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4"/>
            <a:endCxn id="23" idx="0"/>
          </p:cNvCxnSpPr>
          <p:nvPr/>
        </p:nvCxnSpPr>
        <p:spPr>
          <a:xfrm flipH="1">
            <a:off x="7219156" y="2594686"/>
            <a:ext cx="6350" cy="1571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2" idx="0"/>
          </p:cNvCxnSpPr>
          <p:nvPr/>
        </p:nvCxnSpPr>
        <p:spPr>
          <a:xfrm>
            <a:off x="7223768" y="1911961"/>
            <a:ext cx="1738" cy="1834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288358" y="3500781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T1: W(x)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cxnSp>
        <p:nvCxnSpPr>
          <p:cNvPr id="51" name="Straight Arrow Connector 50"/>
          <p:cNvCxnSpPr>
            <a:endCxn id="49" idx="0"/>
          </p:cNvCxnSpPr>
          <p:nvPr/>
        </p:nvCxnSpPr>
        <p:spPr>
          <a:xfrm flipH="1">
            <a:off x="5863827" y="3017701"/>
            <a:ext cx="779860" cy="483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188772" y="3787683"/>
            <a:ext cx="1871744" cy="366983"/>
          </a:xfrm>
          <a:prstGeom prst="rect">
            <a:avLst/>
          </a:prstGeom>
          <a:noFill/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060516" y="3724619"/>
            <a:ext cx="1227842" cy="2545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06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302363" y="1417638"/>
            <a:ext cx="4595937" cy="486364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public class Example {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public static </a:t>
            </a:r>
            <a:r>
              <a:rPr lang="en-US" sz="2000" dirty="0" err="1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 x = 0;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public static void 	main(String[] </a:t>
            </a:r>
            <a:r>
              <a:rPr lang="en-US" sz="2000" dirty="0" err="1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args</a:t>
            </a:r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){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	finish{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		</a:t>
            </a:r>
            <a:r>
              <a:rPr lang="en-US" sz="2000" dirty="0" err="1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async</a:t>
            </a:r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{ </a:t>
            </a:r>
            <a:r>
              <a:rPr lang="en-US" sz="2000" dirty="0" err="1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 t = x;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			x = t + 1;	}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		</a:t>
            </a:r>
            <a:r>
              <a:rPr lang="en-US" sz="2000" dirty="0" err="1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async</a:t>
            </a:r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{ </a:t>
            </a:r>
            <a:r>
              <a:rPr lang="en-US" sz="2000" dirty="0" err="1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 u = x;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			x = u + 2;	</a:t>
            </a:r>
            <a:r>
              <a:rPr lang="en-US" sz="2000" dirty="0" smtClean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}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</a:t>
            </a:r>
            <a:r>
              <a:rPr lang="en-US" sz="2000" dirty="0" smtClean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 	}</a:t>
            </a:r>
          </a:p>
          <a:p>
            <a:r>
              <a:rPr lang="en-US" sz="2000" dirty="0" err="1" smtClean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System.out.println</a:t>
            </a:r>
            <a:r>
              <a:rPr lang="en-US" sz="2000" dirty="0" smtClean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("Value 	of x = " + x)</a:t>
            </a:r>
            <a:r>
              <a:rPr lang="en-US" sz="2000" dirty="0" smtClean="0">
                <a:ln>
                  <a:solidFill>
                    <a:srgbClr val="C0D8ED"/>
                  </a:solidFill>
                </a:ln>
                <a:solidFill>
                  <a:srgbClr val="D4E5F7"/>
                </a:solidFill>
                <a:latin typeface="Courier New"/>
                <a:ea typeface="Monaco"/>
                <a:cs typeface="Courier New"/>
              </a:rPr>
              <a:t>;	}</a:t>
            </a:r>
          </a:p>
          <a:p>
            <a:r>
              <a:rPr lang="en-US" sz="2000" dirty="0" smtClean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}</a:t>
            </a:r>
            <a:endParaRPr lang="en-US" sz="2000" dirty="0">
              <a:ln>
                <a:solidFill>
                  <a:srgbClr val="C0D8ED"/>
                </a:solidFill>
              </a:ln>
              <a:solidFill>
                <a:schemeClr val="tx2"/>
              </a:solidFill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graph creation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18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643687" y="1417639"/>
            <a:ext cx="1150938" cy="497680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Start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2" name="Oval 21"/>
          <p:cNvSpPr/>
          <p:nvPr/>
        </p:nvSpPr>
        <p:spPr>
          <a:xfrm>
            <a:off x="6656387" y="2095418"/>
            <a:ext cx="1138238" cy="499268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T0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3" name="Oval 22"/>
          <p:cNvSpPr/>
          <p:nvPr/>
        </p:nvSpPr>
        <p:spPr>
          <a:xfrm>
            <a:off x="6643687" y="2751848"/>
            <a:ext cx="1150938" cy="565150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Finish</a:t>
            </a:r>
          </a:p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Start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4" name="Oval 23"/>
          <p:cNvSpPr/>
          <p:nvPr/>
        </p:nvSpPr>
        <p:spPr>
          <a:xfrm>
            <a:off x="6643687" y="3502825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T0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5" name="Oval 24"/>
          <p:cNvSpPr/>
          <p:nvPr/>
        </p:nvSpPr>
        <p:spPr>
          <a:xfrm>
            <a:off x="6643687" y="4145419"/>
            <a:ext cx="1150938" cy="477837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Finish</a:t>
            </a:r>
          </a:p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End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7" name="Oval 26"/>
          <p:cNvSpPr/>
          <p:nvPr/>
        </p:nvSpPr>
        <p:spPr>
          <a:xfrm>
            <a:off x="6643687" y="5420518"/>
            <a:ext cx="1150938" cy="344487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End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cxnSp>
        <p:nvCxnSpPr>
          <p:cNvPr id="29" name="Straight Arrow Connector 28"/>
          <p:cNvCxnSpPr>
            <a:endCxn id="25" idx="2"/>
          </p:cNvCxnSpPr>
          <p:nvPr/>
        </p:nvCxnSpPr>
        <p:spPr>
          <a:xfrm>
            <a:off x="5877410" y="3950501"/>
            <a:ext cx="766277" cy="433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7" idx="0"/>
          </p:cNvCxnSpPr>
          <p:nvPr/>
        </p:nvCxnSpPr>
        <p:spPr>
          <a:xfrm>
            <a:off x="7211102" y="4623256"/>
            <a:ext cx="8054" cy="797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5" idx="0"/>
          </p:cNvCxnSpPr>
          <p:nvPr/>
        </p:nvCxnSpPr>
        <p:spPr>
          <a:xfrm flipH="1">
            <a:off x="7219156" y="3948457"/>
            <a:ext cx="6350" cy="196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4" idx="0"/>
          </p:cNvCxnSpPr>
          <p:nvPr/>
        </p:nvCxnSpPr>
        <p:spPr>
          <a:xfrm>
            <a:off x="7217514" y="3305863"/>
            <a:ext cx="1642" cy="196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4"/>
            <a:endCxn id="23" idx="0"/>
          </p:cNvCxnSpPr>
          <p:nvPr/>
        </p:nvCxnSpPr>
        <p:spPr>
          <a:xfrm flipH="1">
            <a:off x="7219156" y="2594686"/>
            <a:ext cx="6350" cy="1571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2" idx="0"/>
          </p:cNvCxnSpPr>
          <p:nvPr/>
        </p:nvCxnSpPr>
        <p:spPr>
          <a:xfrm>
            <a:off x="7223768" y="1911961"/>
            <a:ext cx="1738" cy="1834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288358" y="3500781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T1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50" name="Oval 49"/>
          <p:cNvSpPr/>
          <p:nvPr/>
        </p:nvSpPr>
        <p:spPr>
          <a:xfrm>
            <a:off x="7947025" y="3500781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T2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cxnSp>
        <p:nvCxnSpPr>
          <p:cNvPr id="51" name="Straight Arrow Connector 50"/>
          <p:cNvCxnSpPr>
            <a:endCxn id="49" idx="0"/>
          </p:cNvCxnSpPr>
          <p:nvPr/>
        </p:nvCxnSpPr>
        <p:spPr>
          <a:xfrm flipH="1">
            <a:off x="5863827" y="3017701"/>
            <a:ext cx="779860" cy="483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7794625" y="3950501"/>
            <a:ext cx="727869" cy="393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0" idx="0"/>
          </p:cNvCxnSpPr>
          <p:nvPr/>
        </p:nvCxnSpPr>
        <p:spPr>
          <a:xfrm>
            <a:off x="7794625" y="3017701"/>
            <a:ext cx="727869" cy="483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704577" y="4133569"/>
            <a:ext cx="1241011" cy="366983"/>
          </a:xfrm>
          <a:prstGeom prst="rect">
            <a:avLst/>
          </a:prstGeom>
          <a:noFill/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302363" y="1417638"/>
            <a:ext cx="4595937" cy="486364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public class Example {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public static </a:t>
            </a:r>
            <a:r>
              <a:rPr lang="en-US" sz="2000" dirty="0" err="1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 x = 0;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public static void 	main(String[] </a:t>
            </a:r>
            <a:r>
              <a:rPr lang="en-US" sz="2000" dirty="0" err="1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args</a:t>
            </a:r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){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	finish{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		</a:t>
            </a:r>
            <a:r>
              <a:rPr lang="en-US" sz="2000" dirty="0" err="1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async</a:t>
            </a:r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{ </a:t>
            </a:r>
            <a:r>
              <a:rPr lang="en-US" sz="2000" dirty="0" err="1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 t = x;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			x = t + 1;	}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		</a:t>
            </a:r>
            <a:r>
              <a:rPr lang="en-US" sz="2000" dirty="0" err="1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async</a:t>
            </a:r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{ </a:t>
            </a:r>
            <a:r>
              <a:rPr lang="en-US" sz="2000" dirty="0" err="1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 u = x;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			x = u + 2;	</a:t>
            </a:r>
            <a:r>
              <a:rPr lang="en-US" sz="2000" dirty="0" smtClean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}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</a:t>
            </a:r>
            <a:r>
              <a:rPr lang="en-US" sz="2000" dirty="0" smtClean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 	}</a:t>
            </a:r>
          </a:p>
          <a:p>
            <a:r>
              <a:rPr lang="en-US" sz="2000" dirty="0" err="1" smtClean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System.out.println</a:t>
            </a:r>
            <a:r>
              <a:rPr lang="en-US" sz="2000" dirty="0" smtClean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("Value 	of x = " + x)</a:t>
            </a:r>
            <a:r>
              <a:rPr lang="en-US" sz="2000" dirty="0" smtClean="0">
                <a:ln>
                  <a:solidFill>
                    <a:srgbClr val="C0D8ED"/>
                  </a:solidFill>
                </a:ln>
                <a:solidFill>
                  <a:srgbClr val="D4E5F7"/>
                </a:solidFill>
                <a:latin typeface="Courier New"/>
                <a:ea typeface="Monaco"/>
                <a:cs typeface="Courier New"/>
              </a:rPr>
              <a:t>;	}</a:t>
            </a:r>
          </a:p>
          <a:p>
            <a:r>
              <a:rPr lang="en-US" sz="2000" dirty="0" smtClean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}</a:t>
            </a:r>
            <a:endParaRPr lang="en-US" sz="2000" dirty="0">
              <a:ln>
                <a:solidFill>
                  <a:srgbClr val="C0D8ED"/>
                </a:solidFill>
              </a:ln>
              <a:solidFill>
                <a:schemeClr val="tx2"/>
              </a:solidFill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graph creation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19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643687" y="1417639"/>
            <a:ext cx="1150938" cy="497680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Start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2" name="Oval 21"/>
          <p:cNvSpPr/>
          <p:nvPr/>
        </p:nvSpPr>
        <p:spPr>
          <a:xfrm>
            <a:off x="6656387" y="2095418"/>
            <a:ext cx="1138238" cy="499268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T0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3" name="Oval 22"/>
          <p:cNvSpPr/>
          <p:nvPr/>
        </p:nvSpPr>
        <p:spPr>
          <a:xfrm>
            <a:off x="6643687" y="2751848"/>
            <a:ext cx="1150938" cy="565150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Finish</a:t>
            </a:r>
          </a:p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Start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4" name="Oval 23"/>
          <p:cNvSpPr/>
          <p:nvPr/>
        </p:nvSpPr>
        <p:spPr>
          <a:xfrm>
            <a:off x="6643687" y="3502825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T0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5" name="Oval 24"/>
          <p:cNvSpPr/>
          <p:nvPr/>
        </p:nvSpPr>
        <p:spPr>
          <a:xfrm>
            <a:off x="6643687" y="4145419"/>
            <a:ext cx="1150938" cy="477837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Finish</a:t>
            </a:r>
          </a:p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End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7" name="Oval 26"/>
          <p:cNvSpPr/>
          <p:nvPr/>
        </p:nvSpPr>
        <p:spPr>
          <a:xfrm>
            <a:off x="6643687" y="5420518"/>
            <a:ext cx="1150938" cy="344487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End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cxnSp>
        <p:nvCxnSpPr>
          <p:cNvPr id="29" name="Straight Arrow Connector 28"/>
          <p:cNvCxnSpPr>
            <a:endCxn id="25" idx="2"/>
          </p:cNvCxnSpPr>
          <p:nvPr/>
        </p:nvCxnSpPr>
        <p:spPr>
          <a:xfrm>
            <a:off x="5877410" y="3950501"/>
            <a:ext cx="766277" cy="433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7" idx="0"/>
          </p:cNvCxnSpPr>
          <p:nvPr/>
        </p:nvCxnSpPr>
        <p:spPr>
          <a:xfrm>
            <a:off x="7211102" y="4623256"/>
            <a:ext cx="8054" cy="797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5" idx="0"/>
          </p:cNvCxnSpPr>
          <p:nvPr/>
        </p:nvCxnSpPr>
        <p:spPr>
          <a:xfrm flipH="1">
            <a:off x="7219156" y="3948457"/>
            <a:ext cx="6350" cy="196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4" idx="0"/>
          </p:cNvCxnSpPr>
          <p:nvPr/>
        </p:nvCxnSpPr>
        <p:spPr>
          <a:xfrm>
            <a:off x="7217514" y="3305863"/>
            <a:ext cx="1642" cy="196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4"/>
            <a:endCxn id="23" idx="0"/>
          </p:cNvCxnSpPr>
          <p:nvPr/>
        </p:nvCxnSpPr>
        <p:spPr>
          <a:xfrm flipH="1">
            <a:off x="7219156" y="2594686"/>
            <a:ext cx="6350" cy="1571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2" idx="0"/>
          </p:cNvCxnSpPr>
          <p:nvPr/>
        </p:nvCxnSpPr>
        <p:spPr>
          <a:xfrm>
            <a:off x="7223768" y="1911961"/>
            <a:ext cx="1738" cy="1834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288358" y="3500781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T1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50" name="Oval 49"/>
          <p:cNvSpPr/>
          <p:nvPr/>
        </p:nvSpPr>
        <p:spPr>
          <a:xfrm>
            <a:off x="7947025" y="3500781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T2 : R(x)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cxnSp>
        <p:nvCxnSpPr>
          <p:cNvPr id="51" name="Straight Arrow Connector 50"/>
          <p:cNvCxnSpPr>
            <a:endCxn id="49" idx="0"/>
          </p:cNvCxnSpPr>
          <p:nvPr/>
        </p:nvCxnSpPr>
        <p:spPr>
          <a:xfrm flipH="1">
            <a:off x="5863827" y="3017701"/>
            <a:ext cx="779860" cy="483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7794625" y="3950501"/>
            <a:ext cx="727869" cy="393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0" idx="0"/>
          </p:cNvCxnSpPr>
          <p:nvPr/>
        </p:nvCxnSpPr>
        <p:spPr>
          <a:xfrm>
            <a:off x="7794625" y="3017701"/>
            <a:ext cx="727869" cy="483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914233" y="4106124"/>
            <a:ext cx="1773390" cy="366983"/>
          </a:xfrm>
          <a:prstGeom prst="rect">
            <a:avLst/>
          </a:prstGeom>
          <a:noFill/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endCxn id="50" idx="3"/>
          </p:cNvCxnSpPr>
          <p:nvPr/>
        </p:nvCxnSpPr>
        <p:spPr>
          <a:xfrm flipV="1">
            <a:off x="4786372" y="3882896"/>
            <a:ext cx="3329204" cy="3593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30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Parallel 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CD89-865D-1E44-849B-99BC41D016FC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 descr="JS4713758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06" y="1500948"/>
            <a:ext cx="4475674" cy="2982972"/>
          </a:xfrm>
          <a:prstGeom prst="rect">
            <a:avLst/>
          </a:prstGeom>
        </p:spPr>
      </p:pic>
      <p:pic>
        <p:nvPicPr>
          <p:cNvPr id="6" name="Picture 5" descr="Florida_I-95_from_Lantana_Road_overpas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538" y="2992434"/>
            <a:ext cx="4238225" cy="31786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09698" y="4679738"/>
            <a:ext cx="2274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Serial Processing 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677130" y="2283033"/>
            <a:ext cx="25102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Parallel </a:t>
            </a:r>
            <a:r>
              <a:rPr lang="en-US" sz="2400" dirty="0"/>
              <a:t>Processing </a:t>
            </a:r>
          </a:p>
        </p:txBody>
      </p:sp>
    </p:spTree>
    <p:extLst>
      <p:ext uri="{BB962C8B-B14F-4D97-AF65-F5344CB8AC3E}">
        <p14:creationId xmlns:p14="http://schemas.microsoft.com/office/powerpoint/2010/main" val="2162101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302363" y="1417638"/>
            <a:ext cx="4595937" cy="486364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public class Example {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public static </a:t>
            </a:r>
            <a:r>
              <a:rPr lang="en-US" sz="2000" dirty="0" err="1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 x = 0;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public static void 	main(String[] </a:t>
            </a:r>
            <a:r>
              <a:rPr lang="en-US" sz="2000" dirty="0" err="1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args</a:t>
            </a:r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){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	finish{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		</a:t>
            </a:r>
            <a:r>
              <a:rPr lang="en-US" sz="2000" dirty="0" err="1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async</a:t>
            </a:r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{ </a:t>
            </a:r>
            <a:r>
              <a:rPr lang="en-US" sz="2000" dirty="0" err="1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 t = x;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			x = t + 1;	}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		</a:t>
            </a:r>
            <a:r>
              <a:rPr lang="en-US" sz="2000" dirty="0" err="1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async</a:t>
            </a:r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{ </a:t>
            </a:r>
            <a:r>
              <a:rPr lang="en-US" sz="2000" dirty="0" err="1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 u = x;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			x = u + 2;	</a:t>
            </a:r>
            <a:r>
              <a:rPr lang="en-US" sz="2000" dirty="0" smtClean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}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</a:t>
            </a:r>
            <a:r>
              <a:rPr lang="en-US" sz="2000" dirty="0" smtClean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 	}</a:t>
            </a:r>
          </a:p>
          <a:p>
            <a:r>
              <a:rPr lang="en-US" sz="2000" dirty="0" err="1" smtClean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System.out.println</a:t>
            </a:r>
            <a:r>
              <a:rPr lang="en-US" sz="2000" dirty="0" smtClean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("Value 	of x = " + x)</a:t>
            </a:r>
            <a:r>
              <a:rPr lang="en-US" sz="2000" dirty="0" smtClean="0">
                <a:ln>
                  <a:solidFill>
                    <a:srgbClr val="C0D8ED"/>
                  </a:solidFill>
                </a:ln>
                <a:solidFill>
                  <a:srgbClr val="D4E5F7"/>
                </a:solidFill>
                <a:latin typeface="Courier New"/>
                <a:ea typeface="Monaco"/>
                <a:cs typeface="Courier New"/>
              </a:rPr>
              <a:t>;	}</a:t>
            </a:r>
          </a:p>
          <a:p>
            <a:r>
              <a:rPr lang="en-US" sz="2000" dirty="0" smtClean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}</a:t>
            </a:r>
            <a:endParaRPr lang="en-US" sz="2000" dirty="0">
              <a:ln>
                <a:solidFill>
                  <a:srgbClr val="C0D8ED"/>
                </a:solidFill>
              </a:ln>
              <a:solidFill>
                <a:schemeClr val="tx2"/>
              </a:solidFill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graph creation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20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643687" y="1417639"/>
            <a:ext cx="1150938" cy="497680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Start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2" name="Oval 21"/>
          <p:cNvSpPr/>
          <p:nvPr/>
        </p:nvSpPr>
        <p:spPr>
          <a:xfrm>
            <a:off x="6656387" y="2095418"/>
            <a:ext cx="1138238" cy="499268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T0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3" name="Oval 22"/>
          <p:cNvSpPr/>
          <p:nvPr/>
        </p:nvSpPr>
        <p:spPr>
          <a:xfrm>
            <a:off x="6643687" y="2751848"/>
            <a:ext cx="1150938" cy="565150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Finish</a:t>
            </a:r>
          </a:p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Start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4" name="Oval 23"/>
          <p:cNvSpPr/>
          <p:nvPr/>
        </p:nvSpPr>
        <p:spPr>
          <a:xfrm>
            <a:off x="6643687" y="3502825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T0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5" name="Oval 24"/>
          <p:cNvSpPr/>
          <p:nvPr/>
        </p:nvSpPr>
        <p:spPr>
          <a:xfrm>
            <a:off x="6643687" y="4145419"/>
            <a:ext cx="1150938" cy="477837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Finish</a:t>
            </a:r>
          </a:p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End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7" name="Oval 26"/>
          <p:cNvSpPr/>
          <p:nvPr/>
        </p:nvSpPr>
        <p:spPr>
          <a:xfrm>
            <a:off x="6643687" y="5420518"/>
            <a:ext cx="1150938" cy="344487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End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cxnSp>
        <p:nvCxnSpPr>
          <p:cNvPr id="29" name="Straight Arrow Connector 28"/>
          <p:cNvCxnSpPr>
            <a:endCxn id="25" idx="2"/>
          </p:cNvCxnSpPr>
          <p:nvPr/>
        </p:nvCxnSpPr>
        <p:spPr>
          <a:xfrm>
            <a:off x="5877410" y="3950501"/>
            <a:ext cx="766277" cy="433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7" idx="0"/>
          </p:cNvCxnSpPr>
          <p:nvPr/>
        </p:nvCxnSpPr>
        <p:spPr>
          <a:xfrm>
            <a:off x="7211102" y="4623256"/>
            <a:ext cx="8054" cy="797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5" idx="0"/>
          </p:cNvCxnSpPr>
          <p:nvPr/>
        </p:nvCxnSpPr>
        <p:spPr>
          <a:xfrm flipH="1">
            <a:off x="7219156" y="3948457"/>
            <a:ext cx="6350" cy="196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4" idx="0"/>
          </p:cNvCxnSpPr>
          <p:nvPr/>
        </p:nvCxnSpPr>
        <p:spPr>
          <a:xfrm>
            <a:off x="7217514" y="3305863"/>
            <a:ext cx="1642" cy="196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4"/>
            <a:endCxn id="23" idx="0"/>
          </p:cNvCxnSpPr>
          <p:nvPr/>
        </p:nvCxnSpPr>
        <p:spPr>
          <a:xfrm flipH="1">
            <a:off x="7219156" y="2594686"/>
            <a:ext cx="6350" cy="1571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2" idx="0"/>
          </p:cNvCxnSpPr>
          <p:nvPr/>
        </p:nvCxnSpPr>
        <p:spPr>
          <a:xfrm>
            <a:off x="7223768" y="1911961"/>
            <a:ext cx="1738" cy="1834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288358" y="3500781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T1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50" name="Oval 49"/>
          <p:cNvSpPr/>
          <p:nvPr/>
        </p:nvSpPr>
        <p:spPr>
          <a:xfrm>
            <a:off x="7947025" y="3500781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T2: W(x)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cxnSp>
        <p:nvCxnSpPr>
          <p:cNvPr id="51" name="Straight Arrow Connector 50"/>
          <p:cNvCxnSpPr>
            <a:endCxn id="49" idx="0"/>
          </p:cNvCxnSpPr>
          <p:nvPr/>
        </p:nvCxnSpPr>
        <p:spPr>
          <a:xfrm flipH="1">
            <a:off x="5863827" y="3017701"/>
            <a:ext cx="779860" cy="483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7794625" y="3950501"/>
            <a:ext cx="727869" cy="393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0" idx="0"/>
          </p:cNvCxnSpPr>
          <p:nvPr/>
        </p:nvCxnSpPr>
        <p:spPr>
          <a:xfrm>
            <a:off x="7794625" y="3017701"/>
            <a:ext cx="727869" cy="483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225262" y="4407488"/>
            <a:ext cx="1773390" cy="366983"/>
          </a:xfrm>
          <a:prstGeom prst="rect">
            <a:avLst/>
          </a:prstGeom>
          <a:noFill/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103838" y="3882896"/>
            <a:ext cx="3843187" cy="6185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30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302363" y="1417638"/>
            <a:ext cx="4595937" cy="486364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public class Example {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public static </a:t>
            </a:r>
            <a:r>
              <a:rPr lang="en-US" sz="2000" dirty="0" err="1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 x = 0;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public static void 	main(String[] </a:t>
            </a:r>
            <a:r>
              <a:rPr lang="en-US" sz="2000" dirty="0" err="1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args</a:t>
            </a:r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){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	finish{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		</a:t>
            </a:r>
            <a:r>
              <a:rPr lang="en-US" sz="2000" dirty="0" err="1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async</a:t>
            </a:r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{ </a:t>
            </a:r>
            <a:r>
              <a:rPr lang="en-US" sz="2000" dirty="0" err="1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 t = x;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			x = t + 1;	}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		</a:t>
            </a:r>
            <a:r>
              <a:rPr lang="en-US" sz="2000" dirty="0" err="1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async</a:t>
            </a:r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{ </a:t>
            </a:r>
            <a:r>
              <a:rPr lang="en-US" sz="2000" dirty="0" err="1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int</a:t>
            </a:r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 u = x;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			x = u + 2;	</a:t>
            </a:r>
            <a:r>
              <a:rPr lang="en-US" sz="2000" dirty="0" smtClean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}</a:t>
            </a:r>
          </a:p>
          <a:p>
            <a:r>
              <a:rPr lang="en-US" sz="2000" dirty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	</a:t>
            </a:r>
            <a:r>
              <a:rPr lang="en-US" sz="2000" dirty="0" smtClean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 	}</a:t>
            </a:r>
          </a:p>
          <a:p>
            <a:r>
              <a:rPr lang="en-US" sz="2000" dirty="0" err="1" smtClean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System.out.println</a:t>
            </a:r>
            <a:r>
              <a:rPr lang="en-US" sz="2000" dirty="0" smtClean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("Value 	of x = " + x)</a:t>
            </a:r>
            <a:r>
              <a:rPr lang="en-US" sz="2000" dirty="0" smtClean="0">
                <a:ln>
                  <a:solidFill>
                    <a:srgbClr val="C0D8ED"/>
                  </a:solidFill>
                </a:ln>
                <a:solidFill>
                  <a:srgbClr val="D4E5F7"/>
                </a:solidFill>
                <a:latin typeface="Courier New"/>
                <a:ea typeface="Monaco"/>
                <a:cs typeface="Courier New"/>
              </a:rPr>
              <a:t>;	}</a:t>
            </a:r>
          </a:p>
          <a:p>
            <a:r>
              <a:rPr lang="en-US" sz="2000" dirty="0" smtClean="0">
                <a:ln>
                  <a:solidFill>
                    <a:srgbClr val="C0D8ED"/>
                  </a:solidFill>
                </a:ln>
                <a:solidFill>
                  <a:schemeClr val="tx2"/>
                </a:solidFill>
                <a:latin typeface="Courier New"/>
                <a:ea typeface="Monaco"/>
                <a:cs typeface="Courier New"/>
              </a:rPr>
              <a:t>}</a:t>
            </a:r>
            <a:endParaRPr lang="en-US" sz="2000" dirty="0">
              <a:ln>
                <a:solidFill>
                  <a:srgbClr val="C0D8ED"/>
                </a:solidFill>
              </a:ln>
              <a:solidFill>
                <a:schemeClr val="tx2"/>
              </a:solidFill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graph creation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21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643687" y="1417639"/>
            <a:ext cx="1150938" cy="497680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Start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2" name="Oval 21"/>
          <p:cNvSpPr/>
          <p:nvPr/>
        </p:nvSpPr>
        <p:spPr>
          <a:xfrm>
            <a:off x="6656387" y="2095418"/>
            <a:ext cx="1138238" cy="499268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T0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3" name="Oval 22"/>
          <p:cNvSpPr/>
          <p:nvPr/>
        </p:nvSpPr>
        <p:spPr>
          <a:xfrm>
            <a:off x="6643687" y="2751848"/>
            <a:ext cx="1150938" cy="565150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Finish</a:t>
            </a:r>
          </a:p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Start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4" name="Oval 23"/>
          <p:cNvSpPr/>
          <p:nvPr/>
        </p:nvSpPr>
        <p:spPr>
          <a:xfrm>
            <a:off x="6643687" y="3502825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T0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5" name="Oval 24"/>
          <p:cNvSpPr/>
          <p:nvPr/>
        </p:nvSpPr>
        <p:spPr>
          <a:xfrm>
            <a:off x="6643687" y="4145419"/>
            <a:ext cx="1150938" cy="477837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Finish</a:t>
            </a:r>
          </a:p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End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6" name="Oval 25"/>
          <p:cNvSpPr/>
          <p:nvPr/>
        </p:nvSpPr>
        <p:spPr>
          <a:xfrm>
            <a:off x="6643687" y="4771075"/>
            <a:ext cx="1150938" cy="487362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T0 : R(x)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7" name="Oval 26"/>
          <p:cNvSpPr/>
          <p:nvPr/>
        </p:nvSpPr>
        <p:spPr>
          <a:xfrm>
            <a:off x="6643687" y="5420518"/>
            <a:ext cx="1150938" cy="344487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End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cxnSp>
        <p:nvCxnSpPr>
          <p:cNvPr id="29" name="Straight Arrow Connector 28"/>
          <p:cNvCxnSpPr>
            <a:endCxn id="25" idx="2"/>
          </p:cNvCxnSpPr>
          <p:nvPr/>
        </p:nvCxnSpPr>
        <p:spPr>
          <a:xfrm>
            <a:off x="5877410" y="3950501"/>
            <a:ext cx="766277" cy="433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4"/>
            <a:endCxn id="27" idx="0"/>
          </p:cNvCxnSpPr>
          <p:nvPr/>
        </p:nvCxnSpPr>
        <p:spPr>
          <a:xfrm>
            <a:off x="7219156" y="5258437"/>
            <a:ext cx="0" cy="162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6" idx="0"/>
          </p:cNvCxnSpPr>
          <p:nvPr/>
        </p:nvCxnSpPr>
        <p:spPr>
          <a:xfrm>
            <a:off x="7211102" y="4623256"/>
            <a:ext cx="8054" cy="1478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5" idx="0"/>
          </p:cNvCxnSpPr>
          <p:nvPr/>
        </p:nvCxnSpPr>
        <p:spPr>
          <a:xfrm flipH="1">
            <a:off x="7219156" y="3948457"/>
            <a:ext cx="6350" cy="196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4" idx="0"/>
          </p:cNvCxnSpPr>
          <p:nvPr/>
        </p:nvCxnSpPr>
        <p:spPr>
          <a:xfrm>
            <a:off x="7217514" y="3305863"/>
            <a:ext cx="1642" cy="196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4"/>
            <a:endCxn id="23" idx="0"/>
          </p:cNvCxnSpPr>
          <p:nvPr/>
        </p:nvCxnSpPr>
        <p:spPr>
          <a:xfrm flipH="1">
            <a:off x="7219156" y="2594686"/>
            <a:ext cx="6350" cy="1571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2" idx="0"/>
          </p:cNvCxnSpPr>
          <p:nvPr/>
        </p:nvCxnSpPr>
        <p:spPr>
          <a:xfrm>
            <a:off x="7223768" y="1911961"/>
            <a:ext cx="1738" cy="1834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288358" y="3500781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T1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50" name="Oval 49"/>
          <p:cNvSpPr/>
          <p:nvPr/>
        </p:nvSpPr>
        <p:spPr>
          <a:xfrm>
            <a:off x="7947025" y="3500781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T2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cxnSp>
        <p:nvCxnSpPr>
          <p:cNvPr id="51" name="Straight Arrow Connector 50"/>
          <p:cNvCxnSpPr>
            <a:endCxn id="49" idx="0"/>
          </p:cNvCxnSpPr>
          <p:nvPr/>
        </p:nvCxnSpPr>
        <p:spPr>
          <a:xfrm flipH="1">
            <a:off x="5863827" y="3017701"/>
            <a:ext cx="779860" cy="483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7794625" y="3950501"/>
            <a:ext cx="727869" cy="393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0" idx="0"/>
          </p:cNvCxnSpPr>
          <p:nvPr/>
        </p:nvCxnSpPr>
        <p:spPr>
          <a:xfrm>
            <a:off x="7794625" y="3017701"/>
            <a:ext cx="727869" cy="483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57200" y="5025119"/>
            <a:ext cx="4121820" cy="746082"/>
          </a:xfrm>
          <a:prstGeom prst="rect">
            <a:avLst/>
          </a:prstGeom>
          <a:noFill/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4579020" y="5064610"/>
            <a:ext cx="1974180" cy="2262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0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CD89-865D-1E44-849B-99BC41D016FC}" type="slidenum">
              <a:rPr lang="en-US" smtClean="0"/>
              <a:t>22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837384" y="1612557"/>
            <a:ext cx="1150938" cy="497680"/>
          </a:xfrm>
          <a:prstGeom prst="ellipse">
            <a:avLst/>
          </a:prstGeom>
          <a:noFill/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Start</a:t>
            </a:r>
            <a:endParaRPr lang="en-US" sz="1400" dirty="0"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850084" y="2290336"/>
            <a:ext cx="1138238" cy="499268"/>
          </a:xfrm>
          <a:prstGeom prst="ellipse">
            <a:avLst/>
          </a:prstGeom>
          <a:noFill/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T0</a:t>
            </a:r>
            <a:endParaRPr lang="en-US" sz="1400" dirty="0"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837384" y="2946766"/>
            <a:ext cx="1150938" cy="565150"/>
          </a:xfrm>
          <a:prstGeom prst="ellipse">
            <a:avLst/>
          </a:prstGeom>
          <a:noFill/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Finish</a:t>
            </a:r>
          </a:p>
          <a:p>
            <a:pPr algn="ctr"/>
            <a:r>
              <a:rPr lang="en-US" sz="1400" dirty="0" smtClean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Start</a:t>
            </a:r>
            <a:endParaRPr lang="en-US" sz="1400" dirty="0"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837384" y="3697743"/>
            <a:ext cx="1150938" cy="447676"/>
          </a:xfrm>
          <a:prstGeom prst="ellipse">
            <a:avLst/>
          </a:prstGeom>
          <a:noFill/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T0</a:t>
            </a:r>
            <a:endParaRPr lang="en-US" sz="1400" dirty="0"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837384" y="4340337"/>
            <a:ext cx="1150938" cy="477837"/>
          </a:xfrm>
          <a:prstGeom prst="ellipse">
            <a:avLst/>
          </a:prstGeom>
          <a:noFill/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Finish</a:t>
            </a:r>
          </a:p>
          <a:p>
            <a:pPr algn="ctr"/>
            <a:r>
              <a:rPr lang="en-US" sz="1400" dirty="0" smtClean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End</a:t>
            </a:r>
            <a:endParaRPr lang="en-US" sz="1400" dirty="0"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837384" y="4965993"/>
            <a:ext cx="1150938" cy="487362"/>
          </a:xfrm>
          <a:prstGeom prst="ellipse">
            <a:avLst/>
          </a:prstGeom>
          <a:noFill/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T0 : R(x)</a:t>
            </a:r>
            <a:endParaRPr lang="en-US" sz="1400" dirty="0"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837384" y="5615436"/>
            <a:ext cx="1150938" cy="344487"/>
          </a:xfrm>
          <a:prstGeom prst="ellipse">
            <a:avLst/>
          </a:prstGeom>
          <a:noFill/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End</a:t>
            </a:r>
            <a:endParaRPr lang="en-US" sz="1400" dirty="0"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1" name="Straight Arrow Connector 10"/>
          <p:cNvCxnSpPr>
            <a:endCxn id="8" idx="2"/>
          </p:cNvCxnSpPr>
          <p:nvPr/>
        </p:nvCxnSpPr>
        <p:spPr>
          <a:xfrm>
            <a:off x="3071107" y="4145419"/>
            <a:ext cx="766277" cy="433837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Straight Arrow Connector 11"/>
          <p:cNvCxnSpPr>
            <a:stCxn id="9" idx="4"/>
            <a:endCxn id="10" idx="0"/>
          </p:cNvCxnSpPr>
          <p:nvPr/>
        </p:nvCxnSpPr>
        <p:spPr>
          <a:xfrm>
            <a:off x="4412853" y="5453355"/>
            <a:ext cx="0" cy="162081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Straight Arrow Connector 12"/>
          <p:cNvCxnSpPr>
            <a:endCxn id="9" idx="0"/>
          </p:cNvCxnSpPr>
          <p:nvPr/>
        </p:nvCxnSpPr>
        <p:spPr>
          <a:xfrm>
            <a:off x="4404799" y="4818174"/>
            <a:ext cx="8054" cy="147819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 flipH="1">
            <a:off x="4412853" y="4143375"/>
            <a:ext cx="6350" cy="196962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Straight Arrow Connector 14"/>
          <p:cNvCxnSpPr>
            <a:endCxn id="7" idx="0"/>
          </p:cNvCxnSpPr>
          <p:nvPr/>
        </p:nvCxnSpPr>
        <p:spPr>
          <a:xfrm>
            <a:off x="4411211" y="3500781"/>
            <a:ext cx="1642" cy="196962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Straight Arrow Connector 15"/>
          <p:cNvCxnSpPr>
            <a:stCxn id="5" idx="4"/>
            <a:endCxn id="6" idx="0"/>
          </p:cNvCxnSpPr>
          <p:nvPr/>
        </p:nvCxnSpPr>
        <p:spPr>
          <a:xfrm flipH="1">
            <a:off x="4412853" y="2789604"/>
            <a:ext cx="6350" cy="157162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Straight Arrow Connector 16"/>
          <p:cNvCxnSpPr>
            <a:endCxn id="5" idx="0"/>
          </p:cNvCxnSpPr>
          <p:nvPr/>
        </p:nvCxnSpPr>
        <p:spPr>
          <a:xfrm>
            <a:off x="4417465" y="2106879"/>
            <a:ext cx="1738" cy="183457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8" name="Oval 17"/>
          <p:cNvSpPr/>
          <p:nvPr/>
        </p:nvSpPr>
        <p:spPr>
          <a:xfrm>
            <a:off x="2482055" y="3695699"/>
            <a:ext cx="1150938" cy="447676"/>
          </a:xfrm>
          <a:prstGeom prst="ellipse">
            <a:avLst/>
          </a:prstGeom>
          <a:noFill/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T1: R(x), W(x)</a:t>
            </a:r>
            <a:endParaRPr lang="en-US" sz="1400" dirty="0"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140722" y="3695699"/>
            <a:ext cx="1150938" cy="447676"/>
          </a:xfrm>
          <a:prstGeom prst="ellipse">
            <a:avLst/>
          </a:prstGeom>
          <a:noFill/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T2: R(x), W(x)</a:t>
            </a:r>
            <a:endParaRPr lang="en-US" sz="1400" dirty="0"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0" name="Straight Arrow Connector 19"/>
          <p:cNvCxnSpPr>
            <a:endCxn id="18" idx="0"/>
          </p:cNvCxnSpPr>
          <p:nvPr/>
        </p:nvCxnSpPr>
        <p:spPr>
          <a:xfrm flipH="1">
            <a:off x="3057524" y="3212619"/>
            <a:ext cx="779860" cy="483080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988323" y="4145419"/>
            <a:ext cx="727869" cy="393923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Straight Arrow Connector 21"/>
          <p:cNvCxnSpPr>
            <a:endCxn id="19" idx="0"/>
          </p:cNvCxnSpPr>
          <p:nvPr/>
        </p:nvCxnSpPr>
        <p:spPr>
          <a:xfrm>
            <a:off x="4988322" y="3212619"/>
            <a:ext cx="727869" cy="483080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10537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Race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7F7F7F"/>
                </a:solidFill>
                <a:latin typeface="Lucida Console"/>
                <a:cs typeface="Lucida Console"/>
              </a:rPr>
              <a:t>Given a list </a:t>
            </a:r>
            <a:r>
              <a:rPr lang="en-US" sz="2400" i="1" dirty="0" err="1" smtClean="0">
                <a:solidFill>
                  <a:schemeClr val="tx1">
                    <a:lumMod val="95000"/>
                  </a:schemeClr>
                </a:solidFill>
                <a:latin typeface="Lucida Console"/>
                <a:cs typeface="Lucida Console"/>
              </a:rPr>
              <a:t>activity_nodes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7F7F7F"/>
                </a:solidFill>
                <a:latin typeface="Lucida Console"/>
                <a:cs typeface="Lucida Console"/>
              </a:rPr>
              <a:t>between a pair of</a:t>
            </a:r>
            <a:r>
              <a:rPr lang="en-US" sz="2400" dirty="0" smtClean="0">
                <a:solidFill>
                  <a:srgbClr val="417B85"/>
                </a:solidFill>
                <a:latin typeface="Lucida Console"/>
                <a:cs typeface="Lucida Console"/>
              </a:rPr>
              <a:t> </a:t>
            </a:r>
            <a:r>
              <a:rPr lang="en-US" sz="2400" i="1" dirty="0" err="1" smtClean="0">
                <a:solidFill>
                  <a:srgbClr val="F2F2F2"/>
                </a:solidFill>
                <a:latin typeface="Lucida Console"/>
                <a:cs typeface="Lucida Console"/>
              </a:rPr>
              <a:t>Finish_start</a:t>
            </a:r>
            <a:r>
              <a:rPr lang="en-US" sz="2400" dirty="0" smtClean="0">
                <a:solidFill>
                  <a:srgbClr val="F2F2F2"/>
                </a:solidFill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7F7F7F"/>
                </a:solidFill>
                <a:latin typeface="Lucida Console"/>
                <a:cs typeface="Lucida Console"/>
              </a:rPr>
              <a:t>and </a:t>
            </a:r>
            <a:r>
              <a:rPr lang="en-US" sz="2400" i="1" dirty="0" err="1" smtClean="0">
                <a:solidFill>
                  <a:srgbClr val="F2F2F2"/>
                </a:solidFill>
                <a:latin typeface="Lucida Console"/>
                <a:cs typeface="Lucida Console"/>
              </a:rPr>
              <a:t>Finish_end</a:t>
            </a:r>
            <a:r>
              <a:rPr lang="en-US" sz="2400" dirty="0" smtClean="0">
                <a:solidFill>
                  <a:srgbClr val="F2F2F2"/>
                </a:solidFill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7F7F7F"/>
                </a:solidFill>
                <a:latin typeface="Lucida Console"/>
                <a:cs typeface="Lucida Console"/>
              </a:rPr>
              <a:t>nodes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/>
                <a:cs typeface="Lucida Console"/>
              </a:rPr>
              <a:t>	</a:t>
            </a:r>
            <a:r>
              <a:rPr lang="en-US" sz="2400" dirty="0" smtClean="0">
                <a:solidFill>
                  <a:srgbClr val="7F7F7F"/>
                </a:solidFill>
                <a:latin typeface="Lucida Console"/>
                <a:cs typeface="Lucida Console"/>
              </a:rPr>
              <a:t>∀nodes 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Lucida Console"/>
                <a:cs typeface="Lucida Console"/>
              </a:rPr>
              <a:t>n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Lucida Console"/>
                <a:cs typeface="Lucida Console"/>
              </a:rPr>
              <a:t>ϵ </a:t>
            </a:r>
            <a:r>
              <a:rPr lang="en-US" sz="2400" i="1" dirty="0" err="1" smtClean="0">
                <a:solidFill>
                  <a:schemeClr val="tx1">
                    <a:lumMod val="95000"/>
                  </a:schemeClr>
                </a:solidFill>
                <a:latin typeface="Lucida Console"/>
                <a:cs typeface="Lucida Console"/>
              </a:rPr>
              <a:t>activity_nodes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7F7F7F"/>
                </a:solidFill>
                <a:latin typeface="Lucida Console"/>
                <a:cs typeface="Lucida Console"/>
              </a:rPr>
              <a:t>do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/>
                <a:cs typeface="Lucida Console"/>
              </a:rPr>
              <a:t>		</a:t>
            </a:r>
            <a:r>
              <a:rPr lang="en-US" sz="2400" dirty="0" smtClean="0">
                <a:solidFill>
                  <a:srgbClr val="7F7F7F"/>
                </a:solidFill>
                <a:latin typeface="Lucida Console"/>
                <a:cs typeface="Lucida Console"/>
              </a:rPr>
              <a:t>∀nodes </a:t>
            </a:r>
            <a:r>
              <a:rPr lang="en-US" sz="2400" dirty="0" smtClean="0">
                <a:solidFill>
                  <a:srgbClr val="F2F2F2"/>
                </a:solidFill>
                <a:latin typeface="Lucida Console"/>
                <a:cs typeface="Lucida Console"/>
              </a:rPr>
              <a:t>n’ ϵ </a:t>
            </a:r>
            <a:r>
              <a:rPr lang="en-US" sz="2400" i="1" dirty="0" err="1" smtClean="0">
                <a:solidFill>
                  <a:srgbClr val="F2F2F2"/>
                </a:solidFill>
                <a:latin typeface="Lucida Console"/>
                <a:cs typeface="Lucida Console"/>
              </a:rPr>
              <a:t>activity_nodes</a:t>
            </a:r>
            <a:r>
              <a:rPr lang="en-US" sz="2400" i="1" dirty="0" smtClean="0">
                <a:solidFill>
                  <a:srgbClr val="F2F2F2"/>
                </a:solidFill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7F7F7F"/>
                </a:solidFill>
                <a:latin typeface="Lucida Console"/>
                <a:cs typeface="Lucida Console"/>
              </a:rPr>
              <a:t>and </a:t>
            </a:r>
            <a:r>
              <a:rPr lang="en-US" sz="2400" dirty="0" err="1" smtClean="0">
                <a:solidFill>
                  <a:srgbClr val="F2F2F2"/>
                </a:solidFill>
                <a:latin typeface="Lucida Console"/>
                <a:cs typeface="Lucida Console"/>
              </a:rPr>
              <a:t>n≠n</a:t>
            </a:r>
            <a:r>
              <a:rPr lang="en-US" sz="2400" dirty="0" smtClean="0">
                <a:solidFill>
                  <a:srgbClr val="F2F2F2"/>
                </a:solidFill>
                <a:latin typeface="Lucida Console"/>
                <a:cs typeface="Lucida Console"/>
              </a:rPr>
              <a:t>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953735"/>
                </a:solidFill>
                <a:latin typeface="Lucida Console"/>
                <a:cs typeface="Lucida Console"/>
              </a:rPr>
              <a:t>	</a:t>
            </a:r>
            <a:r>
              <a:rPr lang="en-US" sz="2400" dirty="0" smtClean="0">
                <a:solidFill>
                  <a:srgbClr val="953735"/>
                </a:solidFill>
                <a:latin typeface="Lucida Console"/>
                <a:cs typeface="Lucida Console"/>
              </a:rPr>
              <a:t>	</a:t>
            </a:r>
            <a:r>
              <a:rPr lang="en-US" sz="2400" dirty="0" smtClean="0">
                <a:solidFill>
                  <a:srgbClr val="7F7F7F"/>
                </a:solidFill>
                <a:latin typeface="Lucida Console"/>
                <a:cs typeface="Lucida Console"/>
              </a:rPr>
              <a:t>and </a:t>
            </a:r>
            <a:r>
              <a:rPr lang="en-US" sz="2400" dirty="0" err="1" smtClean="0">
                <a:solidFill>
                  <a:srgbClr val="F2F2F2"/>
                </a:solidFill>
                <a:latin typeface="Lucida Console"/>
                <a:cs typeface="Lucida Console"/>
              </a:rPr>
              <a:t>n</a:t>
            </a:r>
            <a:r>
              <a:rPr lang="en-US" sz="2400" dirty="0" err="1" smtClean="0">
                <a:solidFill>
                  <a:srgbClr val="F2F2F2"/>
                </a:solidFill>
              </a:rPr>
              <a:t>↛</a:t>
            </a:r>
            <a:r>
              <a:rPr lang="en-US" sz="2400" dirty="0" err="1" smtClean="0">
                <a:solidFill>
                  <a:srgbClr val="F2F2F2"/>
                </a:solidFill>
                <a:latin typeface="Lucida Console"/>
                <a:cs typeface="Lucida Console"/>
              </a:rPr>
              <a:t>n</a:t>
            </a:r>
            <a:r>
              <a:rPr lang="en-US" sz="2400" dirty="0" smtClean="0">
                <a:solidFill>
                  <a:srgbClr val="F2F2F2"/>
                </a:solidFill>
                <a:latin typeface="Lucida Console"/>
                <a:cs typeface="Lucida Console"/>
              </a:rPr>
              <a:t>’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/>
                <a:cs typeface="Lucida Console"/>
              </a:rPr>
              <a:t>			if </a:t>
            </a:r>
            <a:r>
              <a:rPr lang="en-US" sz="2400" dirty="0" smtClean="0">
                <a:solidFill>
                  <a:srgbClr val="F2F2F2"/>
                </a:solidFill>
                <a:latin typeface="Lucida Console"/>
                <a:cs typeface="Lucida Console"/>
              </a:rPr>
              <a:t>H(n) ∩ W(n’) ≠ </a:t>
            </a:r>
            <a:r>
              <a:rPr lang="en-US" sz="2400" b="1" dirty="0" smtClean="0">
                <a:solidFill>
                  <a:srgbClr val="F2F2F2"/>
                </a:solidFill>
                <a:latin typeface="Lucida Console"/>
                <a:cs typeface="Lucida Console"/>
              </a:rPr>
              <a:t>∅</a:t>
            </a:r>
            <a:r>
              <a:rPr lang="en-US" sz="2400" i="1" dirty="0" smtClean="0">
                <a:solidFill>
                  <a:srgbClr val="F2F2F2"/>
                </a:solidFill>
                <a:latin typeface="Lucida Console"/>
                <a:cs typeface="Lucida Console"/>
              </a:rPr>
              <a:t> </a:t>
            </a:r>
            <a:r>
              <a:rPr lang="en-US" sz="2400" dirty="0" smtClean="0">
                <a:solidFill>
                  <a:srgbClr val="7F7F7F"/>
                </a:solidFill>
                <a:latin typeface="Lucida Console"/>
                <a:cs typeface="Lucida Console"/>
              </a:rPr>
              <a:t>then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/>
                <a:cs typeface="Lucida Console"/>
              </a:rPr>
              <a:t>		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Lucida Console"/>
                <a:cs typeface="Lucida Console"/>
              </a:rPr>
              <a:t>		</a:t>
            </a:r>
            <a:r>
              <a:rPr lang="en-US" sz="2400" dirty="0" smtClean="0">
                <a:solidFill>
                  <a:srgbClr val="F2F2F2"/>
                </a:solidFill>
                <a:latin typeface="Lucida Console"/>
                <a:cs typeface="Lucida Console"/>
              </a:rPr>
              <a:t>report </a:t>
            </a:r>
            <a:r>
              <a:rPr lang="en-US" sz="2400" b="1" dirty="0" smtClean="0">
                <a:solidFill>
                  <a:srgbClr val="F2F2F2"/>
                </a:solidFill>
                <a:latin typeface="Lucida Console"/>
                <a:cs typeface="Lucida Console"/>
              </a:rPr>
              <a:t>Data Race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Lucida Console"/>
                <a:cs typeface="Lucida Console"/>
              </a:rPr>
              <a:t>		end for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Lucida Console"/>
                <a:cs typeface="Lucida Console"/>
              </a:rPr>
              <a:t>	end for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CD89-865D-1E44-849B-99BC41D016FC}" type="slidenum">
              <a:rPr lang="en-US" smtClean="0"/>
              <a:t>23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384924" y="3951908"/>
            <a:ext cx="1150938" cy="565150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Finish</a:t>
            </a:r>
          </a:p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Start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6" name="Oval 5"/>
          <p:cNvSpPr/>
          <p:nvPr/>
        </p:nvSpPr>
        <p:spPr>
          <a:xfrm>
            <a:off x="6384924" y="4702885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Activity 2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7" name="Oval 6"/>
          <p:cNvSpPr/>
          <p:nvPr/>
        </p:nvSpPr>
        <p:spPr>
          <a:xfrm>
            <a:off x="6384924" y="5345479"/>
            <a:ext cx="1150938" cy="477837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Finish</a:t>
            </a:r>
          </a:p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End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cxnSp>
        <p:nvCxnSpPr>
          <p:cNvPr id="8" name="Straight Arrow Connector 7"/>
          <p:cNvCxnSpPr>
            <a:endCxn id="7" idx="2"/>
          </p:cNvCxnSpPr>
          <p:nvPr/>
        </p:nvCxnSpPr>
        <p:spPr>
          <a:xfrm>
            <a:off x="5618647" y="5150561"/>
            <a:ext cx="766277" cy="433837"/>
          </a:xfrm>
          <a:prstGeom prst="straightConnector1">
            <a:avLst/>
          </a:prstGeom>
          <a:ln>
            <a:solidFill>
              <a:srgbClr val="A6A6A6"/>
            </a:solidFill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9" name="Straight Arrow Connector 8"/>
          <p:cNvCxnSpPr>
            <a:endCxn id="7" idx="0"/>
          </p:cNvCxnSpPr>
          <p:nvPr/>
        </p:nvCxnSpPr>
        <p:spPr>
          <a:xfrm flipH="1">
            <a:off x="6960393" y="5148517"/>
            <a:ext cx="6350" cy="196962"/>
          </a:xfrm>
          <a:prstGeom prst="straightConnector1">
            <a:avLst/>
          </a:prstGeom>
          <a:ln>
            <a:solidFill>
              <a:srgbClr val="A6A6A6"/>
            </a:solidFill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" name="Straight Arrow Connector 9"/>
          <p:cNvCxnSpPr>
            <a:endCxn id="6" idx="0"/>
          </p:cNvCxnSpPr>
          <p:nvPr/>
        </p:nvCxnSpPr>
        <p:spPr>
          <a:xfrm>
            <a:off x="6958751" y="4505923"/>
            <a:ext cx="1642" cy="196962"/>
          </a:xfrm>
          <a:prstGeom prst="straightConnector1">
            <a:avLst/>
          </a:prstGeom>
          <a:ln>
            <a:solidFill>
              <a:srgbClr val="A6A6A6"/>
            </a:solidFill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1" name="Oval 10"/>
          <p:cNvSpPr/>
          <p:nvPr/>
        </p:nvSpPr>
        <p:spPr>
          <a:xfrm>
            <a:off x="5029595" y="4700841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Activity 1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12" name="Oval 11"/>
          <p:cNvSpPr/>
          <p:nvPr/>
        </p:nvSpPr>
        <p:spPr>
          <a:xfrm>
            <a:off x="7688262" y="4700841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Activity 3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cxnSp>
        <p:nvCxnSpPr>
          <p:cNvPr id="13" name="Straight Arrow Connector 12"/>
          <p:cNvCxnSpPr>
            <a:endCxn id="11" idx="0"/>
          </p:cNvCxnSpPr>
          <p:nvPr/>
        </p:nvCxnSpPr>
        <p:spPr>
          <a:xfrm flipH="1">
            <a:off x="5605064" y="4217761"/>
            <a:ext cx="779860" cy="483080"/>
          </a:xfrm>
          <a:prstGeom prst="straightConnector1">
            <a:avLst/>
          </a:prstGeom>
          <a:ln>
            <a:solidFill>
              <a:srgbClr val="A6A6A6"/>
            </a:solidFill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535862" y="5150561"/>
            <a:ext cx="727869" cy="393923"/>
          </a:xfrm>
          <a:prstGeom prst="straightConnector1">
            <a:avLst/>
          </a:prstGeom>
          <a:ln>
            <a:solidFill>
              <a:srgbClr val="A6A6A6"/>
            </a:solidFill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5" name="Straight Arrow Connector 14"/>
          <p:cNvCxnSpPr>
            <a:endCxn id="12" idx="0"/>
          </p:cNvCxnSpPr>
          <p:nvPr/>
        </p:nvCxnSpPr>
        <p:spPr>
          <a:xfrm>
            <a:off x="7535862" y="4217761"/>
            <a:ext cx="727869" cy="483080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52409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59877" y="2782277"/>
            <a:ext cx="6400800" cy="1752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On-the-Fly Data Race Detection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CD89-865D-1E44-849B-99BC41D016F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88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 Fly </a:t>
            </a:r>
            <a:r>
              <a:rPr lang="en-US" dirty="0" smtClean="0"/>
              <a:t>DRD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CD89-865D-1E44-849B-99BC41D016FC}" type="slidenum">
              <a:rPr lang="en-US" smtClean="0"/>
              <a:t>25</a:t>
            </a:fld>
            <a:endParaRPr lang="en-US"/>
          </a:p>
        </p:txBody>
      </p:sp>
      <p:cxnSp>
        <p:nvCxnSpPr>
          <p:cNvPr id="8" name="Straight Arrow Connector 7"/>
          <p:cNvCxnSpPr>
            <a:stCxn id="9" idx="4"/>
          </p:cNvCxnSpPr>
          <p:nvPr/>
        </p:nvCxnSpPr>
        <p:spPr>
          <a:xfrm>
            <a:off x="6688775" y="4213267"/>
            <a:ext cx="317989" cy="2760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113306" y="3765591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A9CCEE"/>
                </a:solidFill>
              </a:rPr>
              <a:t>T2</a:t>
            </a:r>
            <a:endParaRPr lang="en-US" sz="1400" dirty="0">
              <a:solidFill>
                <a:srgbClr val="A9CCE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615201" y="3765591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A9CCEE"/>
                </a:solidFill>
              </a:rPr>
              <a:t>T3</a:t>
            </a:r>
            <a:endParaRPr lang="en-US" sz="1400" dirty="0">
              <a:solidFill>
                <a:srgbClr val="A9CCEE"/>
              </a:solidFill>
            </a:endParaRPr>
          </a:p>
        </p:txBody>
      </p:sp>
      <p:cxnSp>
        <p:nvCxnSpPr>
          <p:cNvPr id="11" name="Straight Arrow Connector 10"/>
          <p:cNvCxnSpPr>
            <a:stCxn id="10" idx="4"/>
          </p:cNvCxnSpPr>
          <p:nvPr/>
        </p:nvCxnSpPr>
        <p:spPr>
          <a:xfrm flipH="1">
            <a:off x="7820600" y="4213267"/>
            <a:ext cx="370070" cy="2760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0" idx="0"/>
          </p:cNvCxnSpPr>
          <p:nvPr/>
        </p:nvCxnSpPr>
        <p:spPr>
          <a:xfrm>
            <a:off x="7820600" y="3499044"/>
            <a:ext cx="370070" cy="2665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0"/>
          </p:cNvCxnSpPr>
          <p:nvPr/>
        </p:nvCxnSpPr>
        <p:spPr>
          <a:xfrm flipH="1">
            <a:off x="6688775" y="3499044"/>
            <a:ext cx="317989" cy="2665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2" idx="5"/>
            <a:endCxn id="48" idx="0"/>
          </p:cNvCxnSpPr>
          <p:nvPr/>
        </p:nvCxnSpPr>
        <p:spPr>
          <a:xfrm>
            <a:off x="6933243" y="2075177"/>
            <a:ext cx="483401" cy="10565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51" idx="7"/>
          </p:cNvCxnSpPr>
          <p:nvPr/>
        </p:nvCxnSpPr>
        <p:spPr>
          <a:xfrm flipH="1">
            <a:off x="7045563" y="4897202"/>
            <a:ext cx="368119" cy="6266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664277" y="3767635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A9CCEE"/>
                </a:solidFill>
              </a:rPr>
              <a:t>T1</a:t>
            </a:r>
            <a:endParaRPr lang="en-US" sz="1400" dirty="0">
              <a:solidFill>
                <a:srgbClr val="A9CCEE"/>
              </a:solidFill>
            </a:endParaRPr>
          </a:p>
        </p:txBody>
      </p:sp>
      <p:cxnSp>
        <p:nvCxnSpPr>
          <p:cNvPr id="25" name="Straight Arrow Connector 24"/>
          <p:cNvCxnSpPr>
            <a:stCxn id="52" idx="3"/>
            <a:endCxn id="24" idx="0"/>
          </p:cNvCxnSpPr>
          <p:nvPr/>
        </p:nvCxnSpPr>
        <p:spPr>
          <a:xfrm flipH="1">
            <a:off x="5239746" y="2075177"/>
            <a:ext cx="879661" cy="1692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4" idx="4"/>
            <a:endCxn id="51" idx="1"/>
          </p:cNvCxnSpPr>
          <p:nvPr/>
        </p:nvCxnSpPr>
        <p:spPr>
          <a:xfrm>
            <a:off x="5239746" y="4215311"/>
            <a:ext cx="991981" cy="13085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0359" y="1693062"/>
            <a:ext cx="3973179" cy="4294080"/>
          </a:xfrm>
          <a:prstGeom prst="roundRect">
            <a:avLst/>
          </a:prstGeom>
          <a:solidFill>
            <a:srgbClr val="4A66A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public class Example {</a:t>
            </a:r>
          </a:p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public static void 	main(String[]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args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){</a:t>
            </a:r>
          </a:p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	finish{</a:t>
            </a:r>
          </a:p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		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async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{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Stmt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1}</a:t>
            </a:r>
          </a:p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		finish{</a:t>
            </a:r>
          </a:p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			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async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{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Stmt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2 }</a:t>
            </a:r>
          </a:p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			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async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{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Stmt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3 }</a:t>
            </a:r>
          </a:p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		}</a:t>
            </a:r>
          </a:p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	}	</a:t>
            </a:r>
          </a:p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}</a:t>
            </a:r>
          </a:p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</p:txBody>
      </p:sp>
      <p:sp>
        <p:nvSpPr>
          <p:cNvPr id="48" name="Oval 47"/>
          <p:cNvSpPr/>
          <p:nvPr/>
        </p:nvSpPr>
        <p:spPr>
          <a:xfrm>
            <a:off x="6841175" y="3131751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A9CCEE"/>
                </a:solidFill>
              </a:rPr>
              <a:t>FIN-2</a:t>
            </a:r>
            <a:endParaRPr lang="en-US" sz="1400" dirty="0">
              <a:solidFill>
                <a:srgbClr val="A9CCEE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6841175" y="4449526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A9CCEE"/>
                </a:solidFill>
              </a:rPr>
              <a:t>FIN-2</a:t>
            </a:r>
          </a:p>
          <a:p>
            <a:pPr algn="ctr"/>
            <a:r>
              <a:rPr lang="en-US" sz="1400" dirty="0" smtClean="0">
                <a:solidFill>
                  <a:srgbClr val="A9CCEE"/>
                </a:solidFill>
              </a:rPr>
              <a:t>END</a:t>
            </a:r>
            <a:endParaRPr lang="en-US" sz="1400" dirty="0">
              <a:solidFill>
                <a:srgbClr val="A9CCEE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6063176" y="5458311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A9CCEE"/>
                </a:solidFill>
              </a:rPr>
              <a:t>FIN-1</a:t>
            </a:r>
          </a:p>
          <a:p>
            <a:pPr algn="ctr"/>
            <a:r>
              <a:rPr lang="en-US" sz="1400" dirty="0" smtClean="0">
                <a:solidFill>
                  <a:srgbClr val="A9CCEE"/>
                </a:solidFill>
              </a:rPr>
              <a:t>END</a:t>
            </a:r>
            <a:endParaRPr lang="en-US" sz="1400" dirty="0">
              <a:solidFill>
                <a:srgbClr val="A9CCEE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5950856" y="1693062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A9CCEE"/>
                </a:solidFill>
              </a:rPr>
              <a:t>FIN-</a:t>
            </a:r>
            <a:r>
              <a:rPr lang="en-US" sz="1400" dirty="0">
                <a:solidFill>
                  <a:srgbClr val="A9CCEE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75031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 Fly </a:t>
            </a:r>
            <a:r>
              <a:rPr lang="en-US" dirty="0" smtClean="0"/>
              <a:t>DRD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CD89-865D-1E44-849B-99BC41D016FC}" type="slidenum">
              <a:rPr lang="en-US" smtClean="0"/>
              <a:t>26</a:t>
            </a:fld>
            <a:endParaRPr lang="en-US"/>
          </a:p>
        </p:txBody>
      </p:sp>
      <p:cxnSp>
        <p:nvCxnSpPr>
          <p:cNvPr id="42" name="Straight Arrow Connector 41"/>
          <p:cNvCxnSpPr>
            <a:stCxn id="43" idx="4"/>
          </p:cNvCxnSpPr>
          <p:nvPr/>
        </p:nvCxnSpPr>
        <p:spPr>
          <a:xfrm>
            <a:off x="6688775" y="4213267"/>
            <a:ext cx="317989" cy="2760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113306" y="3765591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A9CCEE"/>
                </a:solidFill>
              </a:rPr>
              <a:t>T2</a:t>
            </a:r>
            <a:endParaRPr lang="en-US" sz="1400" dirty="0">
              <a:solidFill>
                <a:srgbClr val="A9CCEE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7615201" y="3765591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A9CCEE"/>
                </a:solidFill>
              </a:rPr>
              <a:t>T3</a:t>
            </a:r>
            <a:endParaRPr lang="en-US" sz="1400" dirty="0">
              <a:solidFill>
                <a:srgbClr val="A9CCEE"/>
              </a:solidFill>
            </a:endParaRPr>
          </a:p>
        </p:txBody>
      </p:sp>
      <p:cxnSp>
        <p:nvCxnSpPr>
          <p:cNvPr id="45" name="Straight Arrow Connector 44"/>
          <p:cNvCxnSpPr>
            <a:stCxn id="44" idx="4"/>
          </p:cNvCxnSpPr>
          <p:nvPr/>
        </p:nvCxnSpPr>
        <p:spPr>
          <a:xfrm flipH="1">
            <a:off x="7820600" y="4213267"/>
            <a:ext cx="370070" cy="2760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4" idx="0"/>
          </p:cNvCxnSpPr>
          <p:nvPr/>
        </p:nvCxnSpPr>
        <p:spPr>
          <a:xfrm>
            <a:off x="7820600" y="3499044"/>
            <a:ext cx="370070" cy="2665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3" idx="0"/>
          </p:cNvCxnSpPr>
          <p:nvPr/>
        </p:nvCxnSpPr>
        <p:spPr>
          <a:xfrm flipH="1">
            <a:off x="6688775" y="3499044"/>
            <a:ext cx="317989" cy="2665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6" idx="5"/>
            <a:endCxn id="53" idx="0"/>
          </p:cNvCxnSpPr>
          <p:nvPr/>
        </p:nvCxnSpPr>
        <p:spPr>
          <a:xfrm>
            <a:off x="6933243" y="2075177"/>
            <a:ext cx="483401" cy="10565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55" idx="7"/>
          </p:cNvCxnSpPr>
          <p:nvPr/>
        </p:nvCxnSpPr>
        <p:spPr>
          <a:xfrm flipH="1">
            <a:off x="7045563" y="4897202"/>
            <a:ext cx="368119" cy="6266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4664277" y="3767635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A9CCEE"/>
                </a:solidFill>
              </a:rPr>
              <a:t>T1</a:t>
            </a:r>
            <a:endParaRPr lang="en-US" sz="1400" dirty="0">
              <a:solidFill>
                <a:srgbClr val="A9CCEE"/>
              </a:solidFill>
            </a:endParaRPr>
          </a:p>
        </p:txBody>
      </p:sp>
      <p:cxnSp>
        <p:nvCxnSpPr>
          <p:cNvPr id="51" name="Straight Arrow Connector 50"/>
          <p:cNvCxnSpPr>
            <a:stCxn id="56" idx="3"/>
            <a:endCxn id="50" idx="0"/>
          </p:cNvCxnSpPr>
          <p:nvPr/>
        </p:nvCxnSpPr>
        <p:spPr>
          <a:xfrm flipH="1">
            <a:off x="5239746" y="2075177"/>
            <a:ext cx="879661" cy="1692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0" idx="4"/>
            <a:endCxn id="55" idx="1"/>
          </p:cNvCxnSpPr>
          <p:nvPr/>
        </p:nvCxnSpPr>
        <p:spPr>
          <a:xfrm>
            <a:off x="5239746" y="4215311"/>
            <a:ext cx="991981" cy="13085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841175" y="3131751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A9CCEE"/>
                </a:solidFill>
              </a:rPr>
              <a:t>FIN-2</a:t>
            </a:r>
            <a:endParaRPr lang="en-US" sz="1400" dirty="0">
              <a:solidFill>
                <a:srgbClr val="A9CCEE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6841175" y="4449526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A9CCEE"/>
                </a:solidFill>
              </a:rPr>
              <a:t>FIN-2</a:t>
            </a:r>
          </a:p>
          <a:p>
            <a:pPr algn="ctr"/>
            <a:r>
              <a:rPr lang="en-US" sz="1400" dirty="0" smtClean="0">
                <a:solidFill>
                  <a:srgbClr val="A9CCEE"/>
                </a:solidFill>
              </a:rPr>
              <a:t>END</a:t>
            </a:r>
            <a:endParaRPr lang="en-US" sz="1400" dirty="0">
              <a:solidFill>
                <a:srgbClr val="A9CCEE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063176" y="5458311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A9CCEE"/>
                </a:solidFill>
              </a:rPr>
              <a:t>FIN-1</a:t>
            </a:r>
          </a:p>
          <a:p>
            <a:pPr algn="ctr"/>
            <a:r>
              <a:rPr lang="en-US" sz="1400" dirty="0" smtClean="0">
                <a:solidFill>
                  <a:srgbClr val="A9CCEE"/>
                </a:solidFill>
              </a:rPr>
              <a:t>END</a:t>
            </a:r>
            <a:endParaRPr lang="en-US" sz="1400" dirty="0">
              <a:solidFill>
                <a:srgbClr val="A9CCEE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950856" y="1693062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A9CCEE"/>
                </a:solidFill>
              </a:rPr>
              <a:t>FIN-</a:t>
            </a:r>
            <a:r>
              <a:rPr lang="en-US" sz="1400" dirty="0">
                <a:solidFill>
                  <a:srgbClr val="A9CCEE"/>
                </a:solidFill>
              </a:rPr>
              <a:t>1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10359" y="1693062"/>
            <a:ext cx="3973179" cy="4294080"/>
          </a:xfrm>
          <a:prstGeom prst="roundRect">
            <a:avLst/>
          </a:prstGeom>
          <a:solidFill>
            <a:srgbClr val="4A66A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public class Example {</a:t>
            </a:r>
          </a:p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public static void 	main(String[]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args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){</a:t>
            </a:r>
          </a:p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	finish{</a:t>
            </a:r>
          </a:p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		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async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{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Stmt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1}</a:t>
            </a:r>
          </a:p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		finish{</a:t>
            </a:r>
          </a:p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			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async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{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Stmt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2 }</a:t>
            </a:r>
          </a:p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			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async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{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Stmt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3 }</a:t>
            </a:r>
          </a:p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		}</a:t>
            </a:r>
          </a:p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	}	</a:t>
            </a:r>
          </a:p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}</a:t>
            </a:r>
          </a:p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475340" y="2013121"/>
            <a:ext cx="3270034" cy="11186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07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 Fly </a:t>
            </a:r>
            <a:r>
              <a:rPr lang="en-US" dirty="0" smtClean="0"/>
              <a:t>DRD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CD89-865D-1E44-849B-99BC41D016FC}" type="slidenum">
              <a:rPr lang="en-US" smtClean="0"/>
              <a:t>27</a:t>
            </a:fld>
            <a:endParaRPr lang="en-US"/>
          </a:p>
        </p:txBody>
      </p:sp>
      <p:cxnSp>
        <p:nvCxnSpPr>
          <p:cNvPr id="27" name="Straight Arrow Connector 26"/>
          <p:cNvCxnSpPr>
            <a:stCxn id="28" idx="4"/>
          </p:cNvCxnSpPr>
          <p:nvPr/>
        </p:nvCxnSpPr>
        <p:spPr>
          <a:xfrm>
            <a:off x="6688775" y="4213267"/>
            <a:ext cx="317989" cy="2760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113306" y="3765591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A9CCEE"/>
                </a:solidFill>
              </a:rPr>
              <a:t>T2</a:t>
            </a:r>
            <a:endParaRPr lang="en-US" sz="1400" dirty="0">
              <a:solidFill>
                <a:srgbClr val="A9CCEE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615201" y="3765591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A9CCEE"/>
                </a:solidFill>
              </a:rPr>
              <a:t>T3</a:t>
            </a:r>
            <a:endParaRPr lang="en-US" sz="1400" dirty="0">
              <a:solidFill>
                <a:srgbClr val="A9CCEE"/>
              </a:solidFill>
            </a:endParaRPr>
          </a:p>
        </p:txBody>
      </p:sp>
      <p:cxnSp>
        <p:nvCxnSpPr>
          <p:cNvPr id="30" name="Straight Arrow Connector 29"/>
          <p:cNvCxnSpPr>
            <a:stCxn id="29" idx="4"/>
          </p:cNvCxnSpPr>
          <p:nvPr/>
        </p:nvCxnSpPr>
        <p:spPr>
          <a:xfrm flipH="1">
            <a:off x="7820600" y="4213267"/>
            <a:ext cx="370070" cy="2760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9" idx="0"/>
          </p:cNvCxnSpPr>
          <p:nvPr/>
        </p:nvCxnSpPr>
        <p:spPr>
          <a:xfrm>
            <a:off x="7820600" y="3499044"/>
            <a:ext cx="370070" cy="2665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8" idx="0"/>
          </p:cNvCxnSpPr>
          <p:nvPr/>
        </p:nvCxnSpPr>
        <p:spPr>
          <a:xfrm flipH="1">
            <a:off x="6688775" y="3499044"/>
            <a:ext cx="317989" cy="2665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1" idx="5"/>
            <a:endCxn id="38" idx="0"/>
          </p:cNvCxnSpPr>
          <p:nvPr/>
        </p:nvCxnSpPr>
        <p:spPr>
          <a:xfrm>
            <a:off x="6933243" y="2075177"/>
            <a:ext cx="483401" cy="10565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40" idx="7"/>
          </p:cNvCxnSpPr>
          <p:nvPr/>
        </p:nvCxnSpPr>
        <p:spPr>
          <a:xfrm flipH="1">
            <a:off x="7045563" y="4897202"/>
            <a:ext cx="368119" cy="6266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664277" y="3767635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A9CCEE"/>
                </a:solidFill>
              </a:rPr>
              <a:t>T1</a:t>
            </a:r>
            <a:endParaRPr lang="en-US" sz="1400" dirty="0">
              <a:solidFill>
                <a:srgbClr val="A9CCEE"/>
              </a:solidFill>
            </a:endParaRPr>
          </a:p>
        </p:txBody>
      </p:sp>
      <p:cxnSp>
        <p:nvCxnSpPr>
          <p:cNvPr id="36" name="Straight Arrow Connector 35"/>
          <p:cNvCxnSpPr>
            <a:stCxn id="41" idx="3"/>
            <a:endCxn id="35" idx="0"/>
          </p:cNvCxnSpPr>
          <p:nvPr/>
        </p:nvCxnSpPr>
        <p:spPr>
          <a:xfrm flipH="1">
            <a:off x="5239746" y="2075177"/>
            <a:ext cx="879661" cy="1692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5" idx="4"/>
            <a:endCxn id="40" idx="1"/>
          </p:cNvCxnSpPr>
          <p:nvPr/>
        </p:nvCxnSpPr>
        <p:spPr>
          <a:xfrm>
            <a:off x="5239746" y="4215311"/>
            <a:ext cx="991981" cy="13085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841175" y="3131751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A9CCEE"/>
                </a:solidFill>
              </a:rPr>
              <a:t>FIN-2</a:t>
            </a:r>
            <a:endParaRPr lang="en-US" sz="1400" dirty="0">
              <a:solidFill>
                <a:srgbClr val="A9CCEE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6841175" y="4449526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A9CCEE"/>
                </a:solidFill>
              </a:rPr>
              <a:t>FIN-2</a:t>
            </a:r>
          </a:p>
          <a:p>
            <a:pPr algn="ctr"/>
            <a:r>
              <a:rPr lang="en-US" sz="1400" dirty="0" smtClean="0">
                <a:solidFill>
                  <a:srgbClr val="A9CCEE"/>
                </a:solidFill>
              </a:rPr>
              <a:t>END</a:t>
            </a:r>
            <a:endParaRPr lang="en-US" sz="1400" dirty="0">
              <a:solidFill>
                <a:srgbClr val="A9CCEE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063176" y="5458311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A9CCEE"/>
                </a:solidFill>
              </a:rPr>
              <a:t>FIN-1</a:t>
            </a:r>
          </a:p>
          <a:p>
            <a:pPr algn="ctr"/>
            <a:r>
              <a:rPr lang="en-US" sz="1400" dirty="0" smtClean="0">
                <a:solidFill>
                  <a:srgbClr val="A9CCEE"/>
                </a:solidFill>
              </a:rPr>
              <a:t>END</a:t>
            </a:r>
            <a:endParaRPr lang="en-US" sz="1400" dirty="0">
              <a:solidFill>
                <a:srgbClr val="A9CCEE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5950856" y="1693062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A9CCEE"/>
                </a:solidFill>
              </a:rPr>
              <a:t>FIN-</a:t>
            </a:r>
            <a:r>
              <a:rPr lang="en-US" sz="1400" dirty="0">
                <a:solidFill>
                  <a:srgbClr val="A9CCEE"/>
                </a:solidFill>
              </a:rPr>
              <a:t>1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10359" y="1693062"/>
            <a:ext cx="3973179" cy="4294080"/>
          </a:xfrm>
          <a:prstGeom prst="roundRect">
            <a:avLst/>
          </a:prstGeom>
          <a:solidFill>
            <a:srgbClr val="4A66A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public class Example {</a:t>
            </a:r>
          </a:p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public static void 	main(String[]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args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){</a:t>
            </a:r>
          </a:p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	finish{</a:t>
            </a:r>
          </a:p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		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async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{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Stmt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1}</a:t>
            </a:r>
          </a:p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		finish{</a:t>
            </a:r>
          </a:p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			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async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{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Stmt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2 }</a:t>
            </a:r>
          </a:p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			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async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{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Stmt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3 }</a:t>
            </a:r>
          </a:p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		}</a:t>
            </a:r>
          </a:p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	}	</a:t>
            </a:r>
          </a:p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}</a:t>
            </a:r>
          </a:p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892749" y="3388394"/>
            <a:ext cx="3784174" cy="3614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07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 Fly </a:t>
            </a:r>
            <a:r>
              <a:rPr lang="en-US" dirty="0" smtClean="0"/>
              <a:t>DRD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CD89-865D-1E44-849B-99BC41D016FC}" type="slidenum">
              <a:rPr lang="en-US" smtClean="0"/>
              <a:t>28</a:t>
            </a:fld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5950856" y="2946240"/>
            <a:ext cx="2896156" cy="2116800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8" idx="4"/>
          </p:cNvCxnSpPr>
          <p:nvPr/>
        </p:nvCxnSpPr>
        <p:spPr>
          <a:xfrm>
            <a:off x="6688775" y="4213267"/>
            <a:ext cx="317989" cy="2760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113306" y="3765591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A9CCEE"/>
                </a:solidFill>
              </a:rPr>
              <a:t>T2</a:t>
            </a:r>
            <a:endParaRPr lang="en-US" sz="1400" dirty="0">
              <a:solidFill>
                <a:srgbClr val="A9CCEE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615201" y="3765591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A9CCEE"/>
                </a:solidFill>
              </a:rPr>
              <a:t>T3</a:t>
            </a:r>
            <a:endParaRPr lang="en-US" sz="1400" dirty="0">
              <a:solidFill>
                <a:srgbClr val="A9CCEE"/>
              </a:solidFill>
            </a:endParaRPr>
          </a:p>
        </p:txBody>
      </p:sp>
      <p:cxnSp>
        <p:nvCxnSpPr>
          <p:cNvPr id="30" name="Straight Arrow Connector 29"/>
          <p:cNvCxnSpPr>
            <a:stCxn id="29" idx="4"/>
          </p:cNvCxnSpPr>
          <p:nvPr/>
        </p:nvCxnSpPr>
        <p:spPr>
          <a:xfrm flipH="1">
            <a:off x="7820600" y="4213267"/>
            <a:ext cx="370070" cy="2760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9" idx="0"/>
          </p:cNvCxnSpPr>
          <p:nvPr/>
        </p:nvCxnSpPr>
        <p:spPr>
          <a:xfrm>
            <a:off x="7820600" y="3499044"/>
            <a:ext cx="370070" cy="2665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8" idx="0"/>
          </p:cNvCxnSpPr>
          <p:nvPr/>
        </p:nvCxnSpPr>
        <p:spPr>
          <a:xfrm flipH="1">
            <a:off x="6688775" y="3499044"/>
            <a:ext cx="317989" cy="2665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1" idx="5"/>
            <a:endCxn id="38" idx="0"/>
          </p:cNvCxnSpPr>
          <p:nvPr/>
        </p:nvCxnSpPr>
        <p:spPr>
          <a:xfrm>
            <a:off x="6933243" y="2075177"/>
            <a:ext cx="483401" cy="10565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40" idx="7"/>
          </p:cNvCxnSpPr>
          <p:nvPr/>
        </p:nvCxnSpPr>
        <p:spPr>
          <a:xfrm flipH="1">
            <a:off x="7045563" y="4897202"/>
            <a:ext cx="368119" cy="6266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664277" y="3767635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A9CCEE"/>
                </a:solidFill>
              </a:rPr>
              <a:t>T1</a:t>
            </a:r>
            <a:endParaRPr lang="en-US" sz="1400" dirty="0">
              <a:solidFill>
                <a:srgbClr val="A9CCEE"/>
              </a:solidFill>
            </a:endParaRPr>
          </a:p>
        </p:txBody>
      </p:sp>
      <p:cxnSp>
        <p:nvCxnSpPr>
          <p:cNvPr id="36" name="Straight Arrow Connector 35"/>
          <p:cNvCxnSpPr>
            <a:stCxn id="41" idx="3"/>
            <a:endCxn id="35" idx="0"/>
          </p:cNvCxnSpPr>
          <p:nvPr/>
        </p:nvCxnSpPr>
        <p:spPr>
          <a:xfrm flipH="1">
            <a:off x="5239746" y="2075177"/>
            <a:ext cx="879661" cy="1692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5" idx="4"/>
            <a:endCxn id="40" idx="1"/>
          </p:cNvCxnSpPr>
          <p:nvPr/>
        </p:nvCxnSpPr>
        <p:spPr>
          <a:xfrm>
            <a:off x="5239746" y="4215311"/>
            <a:ext cx="991981" cy="13085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841175" y="3131751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A9CCEE"/>
                </a:solidFill>
              </a:rPr>
              <a:t>FIN-2</a:t>
            </a:r>
            <a:endParaRPr lang="en-US" sz="1400" dirty="0">
              <a:solidFill>
                <a:srgbClr val="A9CCEE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6841175" y="4449526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A9CCEE"/>
                </a:solidFill>
              </a:rPr>
              <a:t>FIN-2</a:t>
            </a:r>
          </a:p>
          <a:p>
            <a:pPr algn="ctr"/>
            <a:r>
              <a:rPr lang="en-US" sz="1400" dirty="0" smtClean="0">
                <a:solidFill>
                  <a:srgbClr val="A9CCEE"/>
                </a:solidFill>
              </a:rPr>
              <a:t>END</a:t>
            </a:r>
            <a:endParaRPr lang="en-US" sz="1400" dirty="0">
              <a:solidFill>
                <a:srgbClr val="A9CCEE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063176" y="5458311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A9CCEE"/>
                </a:solidFill>
              </a:rPr>
              <a:t>FIN-1</a:t>
            </a:r>
          </a:p>
          <a:p>
            <a:pPr algn="ctr"/>
            <a:r>
              <a:rPr lang="en-US" sz="1400" dirty="0" smtClean="0">
                <a:solidFill>
                  <a:srgbClr val="A9CCEE"/>
                </a:solidFill>
              </a:rPr>
              <a:t>END</a:t>
            </a:r>
            <a:endParaRPr lang="en-US" sz="1400" dirty="0">
              <a:solidFill>
                <a:srgbClr val="A9CCEE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5950856" y="1693062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A9CCEE"/>
                </a:solidFill>
              </a:rPr>
              <a:t>FIN-</a:t>
            </a:r>
            <a:r>
              <a:rPr lang="en-US" sz="1400" dirty="0">
                <a:solidFill>
                  <a:srgbClr val="A9CCEE"/>
                </a:solidFill>
              </a:rPr>
              <a:t>1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10359" y="1693062"/>
            <a:ext cx="3973179" cy="4294080"/>
          </a:xfrm>
          <a:prstGeom prst="roundRect">
            <a:avLst/>
          </a:prstGeom>
          <a:solidFill>
            <a:srgbClr val="4A66A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public class Example {</a:t>
            </a:r>
          </a:p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public static void 	main(String[]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args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){</a:t>
            </a:r>
          </a:p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	finish{</a:t>
            </a:r>
          </a:p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		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async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{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Stmt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1}</a:t>
            </a:r>
          </a:p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		finish{</a:t>
            </a:r>
          </a:p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			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async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{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Stmt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2 }</a:t>
            </a:r>
          </a:p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			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async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{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Stmt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3 }</a:t>
            </a:r>
          </a:p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		}</a:t>
            </a:r>
          </a:p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	}	</a:t>
            </a:r>
          </a:p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}</a:t>
            </a:r>
          </a:p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507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 Fly </a:t>
            </a:r>
            <a:r>
              <a:rPr lang="en-US" dirty="0" smtClean="0"/>
              <a:t>DRD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CD89-865D-1E44-849B-99BC41D016FC}" type="slidenum">
              <a:rPr lang="en-US" smtClean="0"/>
              <a:t>29</a:t>
            </a:fld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5950856" y="2946240"/>
            <a:ext cx="2896156" cy="2116800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stCxn id="55" idx="5"/>
            <a:endCxn id="52" idx="0"/>
          </p:cNvCxnSpPr>
          <p:nvPr/>
        </p:nvCxnSpPr>
        <p:spPr>
          <a:xfrm>
            <a:off x="6933243" y="2075177"/>
            <a:ext cx="800109" cy="16268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2" idx="4"/>
            <a:endCxn id="54" idx="7"/>
          </p:cNvCxnSpPr>
          <p:nvPr/>
        </p:nvCxnSpPr>
        <p:spPr>
          <a:xfrm flipH="1">
            <a:off x="7045563" y="4149667"/>
            <a:ext cx="687789" cy="1374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664277" y="3767635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A9CCEE"/>
                </a:solidFill>
              </a:rPr>
              <a:t>T1</a:t>
            </a:r>
            <a:endParaRPr lang="en-US" sz="1400" dirty="0">
              <a:solidFill>
                <a:srgbClr val="A9CCEE"/>
              </a:solidFill>
            </a:endParaRPr>
          </a:p>
        </p:txBody>
      </p:sp>
      <p:cxnSp>
        <p:nvCxnSpPr>
          <p:cNvPr id="50" name="Straight Arrow Connector 49"/>
          <p:cNvCxnSpPr>
            <a:stCxn id="55" idx="3"/>
            <a:endCxn id="49" idx="0"/>
          </p:cNvCxnSpPr>
          <p:nvPr/>
        </p:nvCxnSpPr>
        <p:spPr>
          <a:xfrm flipH="1">
            <a:off x="5239746" y="2075177"/>
            <a:ext cx="879661" cy="1692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4"/>
            <a:endCxn id="54" idx="1"/>
          </p:cNvCxnSpPr>
          <p:nvPr/>
        </p:nvCxnSpPr>
        <p:spPr>
          <a:xfrm>
            <a:off x="5239746" y="4215311"/>
            <a:ext cx="991981" cy="13085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157883" y="3701991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A9CCEE"/>
                </a:solidFill>
              </a:rPr>
              <a:t>FIN-2</a:t>
            </a:r>
            <a:endParaRPr lang="en-US" sz="1400" dirty="0">
              <a:solidFill>
                <a:srgbClr val="A9CCEE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6063176" y="5458311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A9CCEE"/>
                </a:solidFill>
              </a:rPr>
              <a:t>FIN-1</a:t>
            </a:r>
          </a:p>
          <a:p>
            <a:pPr algn="ctr"/>
            <a:r>
              <a:rPr lang="en-US" sz="1400" dirty="0" smtClean="0">
                <a:solidFill>
                  <a:srgbClr val="A9CCEE"/>
                </a:solidFill>
              </a:rPr>
              <a:t>END</a:t>
            </a:r>
            <a:endParaRPr lang="en-US" sz="1400" dirty="0">
              <a:solidFill>
                <a:srgbClr val="A9CCEE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5950856" y="1693062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A9CCEE"/>
                </a:solidFill>
              </a:rPr>
              <a:t>FIN-</a:t>
            </a:r>
            <a:r>
              <a:rPr lang="en-US" sz="1400" dirty="0">
                <a:solidFill>
                  <a:srgbClr val="A9CCEE"/>
                </a:solidFill>
              </a:rPr>
              <a:t>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10359" y="1693062"/>
            <a:ext cx="3973179" cy="4294080"/>
          </a:xfrm>
          <a:prstGeom prst="roundRect">
            <a:avLst/>
          </a:prstGeom>
          <a:solidFill>
            <a:srgbClr val="4A66A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public class Example {</a:t>
            </a:r>
          </a:p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public static void 	main(String[]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args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){</a:t>
            </a:r>
          </a:p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	finish{</a:t>
            </a:r>
          </a:p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		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async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{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Stmt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1}</a:t>
            </a:r>
          </a:p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		finish{</a:t>
            </a:r>
          </a:p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			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async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{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Stmt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2 }</a:t>
            </a:r>
          </a:p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			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async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{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Stmt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3 }</a:t>
            </a:r>
          </a:p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		}</a:t>
            </a:r>
          </a:p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	}	</a:t>
            </a:r>
          </a:p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}</a:t>
            </a:r>
          </a:p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5150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Habanero Java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7846884"/>
              </p:ext>
            </p:extLst>
          </p:nvPr>
        </p:nvGraphicFramePr>
        <p:xfrm>
          <a:off x="457200" y="1833480"/>
          <a:ext cx="8229600" cy="2926079"/>
        </p:xfrm>
        <a:graphic>
          <a:graphicData uri="http://schemas.openxmlformats.org/drawingml/2006/table">
            <a:tbl>
              <a:tblPr bandRow="1">
                <a:tableStyleId>{D03447BB-5D67-496B-8E87-E561075AD55C}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lang="en-US" sz="1800" b="1" dirty="0" smtClean="0"/>
                        <a:t>Lightweight Dynamic Task Creation</a:t>
                      </a:r>
                    </a:p>
                    <a:p>
                      <a:pPr lvl="0" algn="ctr">
                        <a:defRPr sz="1800" b="0" i="0"/>
                      </a:pPr>
                      <a:endParaRPr lang="en-US" sz="1800" dirty="0" smtClean="0"/>
                    </a:p>
                    <a:p>
                      <a:pPr lvl="0" algn="ctr">
                        <a:defRPr sz="1800" b="0" i="0"/>
                      </a:pPr>
                      <a:r>
                        <a:rPr lang="en-US" sz="1800" dirty="0" err="1" smtClean="0"/>
                        <a:t>Async</a:t>
                      </a:r>
                      <a:endParaRPr lang="en-US" sz="1800" dirty="0" smtClean="0"/>
                    </a:p>
                    <a:p>
                      <a:pPr lvl="0" algn="ctr">
                        <a:defRPr sz="1800" b="0" i="0"/>
                      </a:pPr>
                      <a:r>
                        <a:rPr lang="en-US" sz="1800" dirty="0" smtClean="0"/>
                        <a:t>Future</a:t>
                      </a:r>
                    </a:p>
                    <a:p>
                      <a:pPr lvl="0" algn="ctr">
                        <a:defRPr sz="1800" b="0" i="0"/>
                      </a:pPr>
                      <a:r>
                        <a:rPr lang="en-US" sz="1800" dirty="0" smtClean="0"/>
                        <a:t>Finish</a:t>
                      </a:r>
                    </a:p>
                    <a:p>
                      <a:pPr lvl="0" algn="ctr">
                        <a:defRPr sz="1800" b="0" i="0"/>
                      </a:pPr>
                      <a:r>
                        <a:rPr lang="en-US" sz="1800" dirty="0" err="1" smtClean="0"/>
                        <a:t>forall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lang="en-US" sz="1800" b="1" dirty="0" smtClean="0"/>
                        <a:t>Collective and Point-to-Point Synchronization</a:t>
                      </a:r>
                    </a:p>
                    <a:p>
                      <a:pPr lvl="0" algn="ctr">
                        <a:defRPr sz="1800" b="0" i="0"/>
                      </a:pPr>
                      <a:endParaRPr lang="en-US" sz="1800" dirty="0" smtClean="0"/>
                    </a:p>
                    <a:p>
                      <a:pPr lvl="0" algn="ctr">
                        <a:defRPr sz="1800" b="0" i="0"/>
                      </a:pPr>
                      <a:r>
                        <a:rPr lang="en-US" sz="1800" dirty="0" err="1" smtClean="0"/>
                        <a:t>Phasers</a:t>
                      </a:r>
                      <a:endParaRPr lang="en-US" sz="1800" dirty="0" smtClean="0"/>
                    </a:p>
                    <a:p>
                      <a:pPr lvl="0" algn="ctr">
                        <a:defRPr sz="1800" b="0" i="0"/>
                      </a:pPr>
                      <a:r>
                        <a:rPr lang="en-US" sz="1800" dirty="0" smtClean="0"/>
                        <a:t>Barriers</a:t>
                      </a:r>
                    </a:p>
                    <a:p>
                      <a:pPr lvl="0" algn="ctr">
                        <a:defRPr sz="1800" b="0" i="0"/>
                      </a:pPr>
                      <a:r>
                        <a:rPr lang="en-US" sz="1800" dirty="0" smtClean="0"/>
                        <a:t>Accumulators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lang="en-US" sz="1800" b="1" dirty="0" smtClean="0"/>
                        <a:t>Mutual Exclusion and Isolation</a:t>
                      </a:r>
                    </a:p>
                    <a:p>
                      <a:pPr lvl="0" algn="ctr">
                        <a:defRPr sz="1800" b="0" i="0"/>
                      </a:pPr>
                      <a:endParaRPr lang="en-US" sz="1800" dirty="0" smtClean="0"/>
                    </a:p>
                    <a:p>
                      <a:pPr lvl="0" algn="ctr">
                        <a:defRPr sz="1800" b="0" i="0"/>
                      </a:pPr>
                      <a:r>
                        <a:rPr lang="en-US" sz="1800" dirty="0" smtClean="0"/>
                        <a:t>Isolated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lang="en-US" sz="1800" b="1" dirty="0" smtClean="0"/>
                        <a:t>Locality Control</a:t>
                      </a:r>
                    </a:p>
                    <a:p>
                      <a:pPr lvl="0" algn="ctr">
                        <a:defRPr sz="1800" b="0" i="0"/>
                      </a:pPr>
                      <a:endParaRPr lang="en-US" sz="1800" dirty="0" smtClean="0"/>
                    </a:p>
                    <a:p>
                      <a:pPr lvl="0" algn="ctr">
                        <a:defRPr sz="1800" b="0" i="0"/>
                      </a:pPr>
                      <a:r>
                        <a:rPr lang="en-US" sz="1800" dirty="0" smtClean="0"/>
                        <a:t>Places</a:t>
                      </a:r>
                    </a:p>
                    <a:p>
                      <a:pPr lvl="0" algn="ctr">
                        <a:defRPr sz="1800" b="0" i="0"/>
                      </a:pPr>
                      <a:r>
                        <a:rPr lang="en-US" sz="1800" dirty="0" smtClean="0"/>
                        <a:t>Hierarchy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CD89-865D-1E44-849B-99BC41D016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63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 Fly </a:t>
            </a:r>
            <a:r>
              <a:rPr lang="en-US" dirty="0" smtClean="0"/>
              <a:t>DRD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CD89-865D-1E44-849B-99BC41D016FC}" type="slidenum">
              <a:rPr lang="en-US" smtClean="0"/>
              <a:t>30</a:t>
            </a:fld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596298" y="1546560"/>
            <a:ext cx="3887847" cy="4475520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41" idx="5"/>
            <a:endCxn id="39" idx="0"/>
          </p:cNvCxnSpPr>
          <p:nvPr/>
        </p:nvCxnSpPr>
        <p:spPr>
          <a:xfrm>
            <a:off x="6933243" y="2075177"/>
            <a:ext cx="800109" cy="16268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9" idx="4"/>
            <a:endCxn id="40" idx="7"/>
          </p:cNvCxnSpPr>
          <p:nvPr/>
        </p:nvCxnSpPr>
        <p:spPr>
          <a:xfrm flipH="1">
            <a:off x="7045563" y="4149667"/>
            <a:ext cx="687789" cy="1374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664277" y="3767635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A9CCEE"/>
                </a:solidFill>
              </a:rPr>
              <a:t>T1</a:t>
            </a:r>
            <a:endParaRPr lang="en-US" sz="1400" dirty="0">
              <a:solidFill>
                <a:srgbClr val="A9CCEE"/>
              </a:solidFill>
            </a:endParaRPr>
          </a:p>
        </p:txBody>
      </p:sp>
      <p:cxnSp>
        <p:nvCxnSpPr>
          <p:cNvPr id="37" name="Straight Arrow Connector 36"/>
          <p:cNvCxnSpPr>
            <a:stCxn id="41" idx="3"/>
            <a:endCxn id="36" idx="0"/>
          </p:cNvCxnSpPr>
          <p:nvPr/>
        </p:nvCxnSpPr>
        <p:spPr>
          <a:xfrm flipH="1">
            <a:off x="5239746" y="2075177"/>
            <a:ext cx="879661" cy="1692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6" idx="4"/>
            <a:endCxn id="40" idx="1"/>
          </p:cNvCxnSpPr>
          <p:nvPr/>
        </p:nvCxnSpPr>
        <p:spPr>
          <a:xfrm>
            <a:off x="5239746" y="4215311"/>
            <a:ext cx="991981" cy="13085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157883" y="3701991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A9CCEE"/>
                </a:solidFill>
              </a:rPr>
              <a:t>FIN-2</a:t>
            </a:r>
            <a:endParaRPr lang="en-US" sz="1400" dirty="0">
              <a:solidFill>
                <a:srgbClr val="A9CCEE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063176" y="5458311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A9CCEE"/>
                </a:solidFill>
              </a:rPr>
              <a:t>FIN-1</a:t>
            </a:r>
          </a:p>
          <a:p>
            <a:pPr algn="ctr"/>
            <a:r>
              <a:rPr lang="en-US" sz="1400" dirty="0" smtClean="0">
                <a:solidFill>
                  <a:srgbClr val="A9CCEE"/>
                </a:solidFill>
              </a:rPr>
              <a:t>END</a:t>
            </a:r>
            <a:endParaRPr lang="en-US" sz="1400" dirty="0">
              <a:solidFill>
                <a:srgbClr val="A9CCEE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5950856" y="1693062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A9CCEE"/>
                </a:solidFill>
              </a:rPr>
              <a:t>FIN-</a:t>
            </a:r>
            <a:r>
              <a:rPr lang="en-US" sz="1400" dirty="0">
                <a:solidFill>
                  <a:srgbClr val="A9CCEE"/>
                </a:solidFill>
              </a:rPr>
              <a:t>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10359" y="1693062"/>
            <a:ext cx="3973179" cy="4294080"/>
          </a:xfrm>
          <a:prstGeom prst="roundRect">
            <a:avLst/>
          </a:prstGeom>
          <a:solidFill>
            <a:srgbClr val="4A66A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public class Example {</a:t>
            </a:r>
          </a:p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public static void 	main(String[]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args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){</a:t>
            </a:r>
          </a:p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	finish{</a:t>
            </a:r>
          </a:p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		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async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{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Stmt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1}</a:t>
            </a:r>
          </a:p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		finish{</a:t>
            </a:r>
          </a:p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			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async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{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Stmt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2 }</a:t>
            </a:r>
          </a:p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			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async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{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Stmt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3 }</a:t>
            </a:r>
          </a:p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		}</a:t>
            </a:r>
          </a:p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	}	</a:t>
            </a:r>
          </a:p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}</a:t>
            </a:r>
          </a:p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22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59877" y="2782277"/>
            <a:ext cx="6400800" cy="1752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Mutual Exclusion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CD89-865D-1E44-849B-99BC41D016F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05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graph creation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32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643687" y="1417639"/>
            <a:ext cx="1150938" cy="497680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  <a:solidFill>
                  <a:srgbClr val="A9CCEE"/>
                </a:solidFill>
              </a:rPr>
              <a:t>Start</a:t>
            </a:r>
            <a:endParaRPr lang="en-US" sz="1400" dirty="0">
              <a:ln>
                <a:solidFill>
                  <a:srgbClr val="A1C4E3"/>
                </a:solidFill>
              </a:ln>
              <a:solidFill>
                <a:srgbClr val="A9CCE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656387" y="2095418"/>
            <a:ext cx="1138238" cy="499268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  <a:solidFill>
                  <a:srgbClr val="A9CCEE"/>
                </a:solidFill>
              </a:rPr>
              <a:t>T0</a:t>
            </a:r>
            <a:endParaRPr lang="en-US" sz="1400" dirty="0">
              <a:ln>
                <a:solidFill>
                  <a:srgbClr val="A1C4E3"/>
                </a:solidFill>
              </a:ln>
              <a:solidFill>
                <a:srgbClr val="A9CCEE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643687" y="2751848"/>
            <a:ext cx="1150938" cy="565150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  <a:solidFill>
                  <a:srgbClr val="A9CCEE"/>
                </a:solidFill>
              </a:rPr>
              <a:t>Finish</a:t>
            </a:r>
          </a:p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  <a:solidFill>
                  <a:srgbClr val="A9CCEE"/>
                </a:solidFill>
              </a:rPr>
              <a:t>Start</a:t>
            </a:r>
            <a:endParaRPr lang="en-US" sz="1400" dirty="0">
              <a:ln>
                <a:solidFill>
                  <a:srgbClr val="A1C4E3"/>
                </a:solidFill>
              </a:ln>
              <a:solidFill>
                <a:srgbClr val="A9CCE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643687" y="4145419"/>
            <a:ext cx="1150938" cy="477837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  <a:solidFill>
                  <a:srgbClr val="A9CCEE"/>
                </a:solidFill>
              </a:rPr>
              <a:t>Finish</a:t>
            </a:r>
          </a:p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  <a:solidFill>
                  <a:srgbClr val="A9CCEE"/>
                </a:solidFill>
              </a:rPr>
              <a:t>End</a:t>
            </a:r>
            <a:endParaRPr lang="en-US" sz="1400" dirty="0">
              <a:ln>
                <a:solidFill>
                  <a:srgbClr val="A1C4E3"/>
                </a:solidFill>
              </a:ln>
              <a:solidFill>
                <a:srgbClr val="A9CCEE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643687" y="5420518"/>
            <a:ext cx="1150938" cy="344487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  <a:solidFill>
                  <a:srgbClr val="A9CCEE"/>
                </a:solidFill>
              </a:rPr>
              <a:t>End</a:t>
            </a:r>
            <a:endParaRPr lang="en-US" sz="1400" dirty="0">
              <a:ln>
                <a:solidFill>
                  <a:srgbClr val="A1C4E3"/>
                </a:solidFill>
              </a:ln>
              <a:solidFill>
                <a:srgbClr val="A9CCEE"/>
              </a:solidFill>
            </a:endParaRPr>
          </a:p>
        </p:txBody>
      </p:sp>
      <p:cxnSp>
        <p:nvCxnSpPr>
          <p:cNvPr id="37" name="Straight Arrow Connector 36"/>
          <p:cNvCxnSpPr>
            <a:endCxn id="25" idx="0"/>
          </p:cNvCxnSpPr>
          <p:nvPr/>
        </p:nvCxnSpPr>
        <p:spPr>
          <a:xfrm>
            <a:off x="7217514" y="3305863"/>
            <a:ext cx="1642" cy="839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4"/>
            <a:endCxn id="23" idx="0"/>
          </p:cNvCxnSpPr>
          <p:nvPr/>
        </p:nvCxnSpPr>
        <p:spPr>
          <a:xfrm flipH="1">
            <a:off x="7219156" y="2594686"/>
            <a:ext cx="6350" cy="1571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2" idx="0"/>
          </p:cNvCxnSpPr>
          <p:nvPr/>
        </p:nvCxnSpPr>
        <p:spPr>
          <a:xfrm>
            <a:off x="7223768" y="1911961"/>
            <a:ext cx="1738" cy="1834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7" idx="0"/>
          </p:cNvCxnSpPr>
          <p:nvPr/>
        </p:nvCxnSpPr>
        <p:spPr>
          <a:xfrm flipH="1">
            <a:off x="7219156" y="4623256"/>
            <a:ext cx="12294" cy="797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302364" y="1417638"/>
            <a:ext cx="3585484" cy="486364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tx2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 x = 0;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finish{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2000" dirty="0" err="1">
                <a:solidFill>
                  <a:schemeClr val="tx2"/>
                </a:solidFill>
                <a:latin typeface="Monaco"/>
                <a:ea typeface="Monaco"/>
                <a:cs typeface="Monaco"/>
              </a:rPr>
              <a:t>async</a:t>
            </a:r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	isolated { 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		x = 2;	</a:t>
            </a:r>
            <a:endParaRPr lang="en-US" sz="2000" dirty="0" smtClean="0">
              <a:solidFill>
                <a:schemeClr val="tx2"/>
              </a:solidFill>
              <a:latin typeface="Monaco"/>
              <a:ea typeface="Monaco"/>
              <a:cs typeface="Monaco"/>
            </a:endParaRP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2000" dirty="0" smtClean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}</a:t>
            </a:r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}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2000" dirty="0" err="1">
                <a:solidFill>
                  <a:schemeClr val="tx2"/>
                </a:solidFill>
                <a:latin typeface="Monaco"/>
                <a:ea typeface="Monaco"/>
                <a:cs typeface="Monaco"/>
              </a:rPr>
              <a:t>async</a:t>
            </a:r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	isolated { 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		if(x == 0)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			</a:t>
            </a:r>
            <a:r>
              <a:rPr lang="en-US" sz="2000" dirty="0" err="1">
                <a:solidFill>
                  <a:schemeClr val="tx2"/>
                </a:solidFill>
                <a:latin typeface="Monaco"/>
                <a:ea typeface="Monaco"/>
                <a:cs typeface="Monaco"/>
              </a:rPr>
              <a:t>async</a:t>
            </a:r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 {}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	}	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} 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}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121114" y="2229120"/>
            <a:ext cx="4315433" cy="777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64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graph creation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33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643687" y="1417639"/>
            <a:ext cx="1150938" cy="497680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Start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2" name="Oval 21"/>
          <p:cNvSpPr/>
          <p:nvPr/>
        </p:nvSpPr>
        <p:spPr>
          <a:xfrm>
            <a:off x="6656387" y="2095418"/>
            <a:ext cx="1138238" cy="499268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T0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3" name="Oval 22"/>
          <p:cNvSpPr/>
          <p:nvPr/>
        </p:nvSpPr>
        <p:spPr>
          <a:xfrm>
            <a:off x="6643687" y="2751848"/>
            <a:ext cx="1150938" cy="565150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Finish</a:t>
            </a:r>
          </a:p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Start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4" name="Oval 23"/>
          <p:cNvSpPr/>
          <p:nvPr/>
        </p:nvSpPr>
        <p:spPr>
          <a:xfrm>
            <a:off x="6643687" y="3502825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T0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5" name="Oval 24"/>
          <p:cNvSpPr/>
          <p:nvPr/>
        </p:nvSpPr>
        <p:spPr>
          <a:xfrm>
            <a:off x="6643687" y="4145419"/>
            <a:ext cx="1150938" cy="477837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Finish</a:t>
            </a:r>
          </a:p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End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7" name="Oval 26"/>
          <p:cNvSpPr/>
          <p:nvPr/>
        </p:nvSpPr>
        <p:spPr>
          <a:xfrm>
            <a:off x="6643687" y="5420518"/>
            <a:ext cx="1150938" cy="344487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End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cxnSp>
        <p:nvCxnSpPr>
          <p:cNvPr id="29" name="Straight Arrow Connector 28"/>
          <p:cNvCxnSpPr>
            <a:endCxn id="25" idx="2"/>
          </p:cNvCxnSpPr>
          <p:nvPr/>
        </p:nvCxnSpPr>
        <p:spPr>
          <a:xfrm>
            <a:off x="5877410" y="3950501"/>
            <a:ext cx="766277" cy="433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7" idx="0"/>
          </p:cNvCxnSpPr>
          <p:nvPr/>
        </p:nvCxnSpPr>
        <p:spPr>
          <a:xfrm>
            <a:off x="7211102" y="4623256"/>
            <a:ext cx="8054" cy="797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5" idx="0"/>
          </p:cNvCxnSpPr>
          <p:nvPr/>
        </p:nvCxnSpPr>
        <p:spPr>
          <a:xfrm flipH="1">
            <a:off x="7219156" y="3948457"/>
            <a:ext cx="6350" cy="196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4" idx="0"/>
          </p:cNvCxnSpPr>
          <p:nvPr/>
        </p:nvCxnSpPr>
        <p:spPr>
          <a:xfrm>
            <a:off x="7217514" y="3305863"/>
            <a:ext cx="1642" cy="196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4"/>
            <a:endCxn id="23" idx="0"/>
          </p:cNvCxnSpPr>
          <p:nvPr/>
        </p:nvCxnSpPr>
        <p:spPr>
          <a:xfrm flipH="1">
            <a:off x="7219156" y="2594686"/>
            <a:ext cx="6350" cy="1571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2" idx="0"/>
          </p:cNvCxnSpPr>
          <p:nvPr/>
        </p:nvCxnSpPr>
        <p:spPr>
          <a:xfrm>
            <a:off x="7223768" y="1911961"/>
            <a:ext cx="1738" cy="1834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288358" y="3500781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T1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cxnSp>
        <p:nvCxnSpPr>
          <p:cNvPr id="51" name="Straight Arrow Connector 50"/>
          <p:cNvCxnSpPr>
            <a:endCxn id="49" idx="0"/>
          </p:cNvCxnSpPr>
          <p:nvPr/>
        </p:nvCxnSpPr>
        <p:spPr>
          <a:xfrm flipH="1">
            <a:off x="5863827" y="3017701"/>
            <a:ext cx="779860" cy="483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302364" y="1417638"/>
            <a:ext cx="3585484" cy="486364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tx2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 x = 0;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finish{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2000" dirty="0" err="1">
                <a:solidFill>
                  <a:schemeClr val="tx2"/>
                </a:solidFill>
                <a:latin typeface="Monaco"/>
                <a:ea typeface="Monaco"/>
                <a:cs typeface="Monaco"/>
              </a:rPr>
              <a:t>async</a:t>
            </a:r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	isolated { 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		x = 2;	</a:t>
            </a:r>
            <a:endParaRPr lang="en-US" sz="2000" dirty="0" smtClean="0">
              <a:solidFill>
                <a:schemeClr val="tx2"/>
              </a:solidFill>
              <a:latin typeface="Monaco"/>
              <a:ea typeface="Monaco"/>
              <a:cs typeface="Monaco"/>
            </a:endParaRP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2000" dirty="0" smtClean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}</a:t>
            </a:r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}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2000" dirty="0" err="1">
                <a:solidFill>
                  <a:schemeClr val="tx2"/>
                </a:solidFill>
                <a:latin typeface="Monaco"/>
                <a:ea typeface="Monaco"/>
                <a:cs typeface="Monaco"/>
              </a:rPr>
              <a:t>async</a:t>
            </a:r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	isolated { 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		if(x == 0)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			</a:t>
            </a:r>
            <a:r>
              <a:rPr lang="en-US" sz="2000" dirty="0" err="1">
                <a:solidFill>
                  <a:schemeClr val="tx2"/>
                </a:solidFill>
                <a:latin typeface="Monaco"/>
                <a:ea typeface="Monaco"/>
                <a:cs typeface="Monaco"/>
              </a:rPr>
              <a:t>async</a:t>
            </a:r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 {}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	}	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} 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}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216151" y="2617349"/>
            <a:ext cx="3072207" cy="8834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78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graph creation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34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643687" y="1417639"/>
            <a:ext cx="1150938" cy="497680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Start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2" name="Oval 21"/>
          <p:cNvSpPr/>
          <p:nvPr/>
        </p:nvSpPr>
        <p:spPr>
          <a:xfrm>
            <a:off x="6656387" y="2095418"/>
            <a:ext cx="1138238" cy="499268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T0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3" name="Oval 22"/>
          <p:cNvSpPr/>
          <p:nvPr/>
        </p:nvSpPr>
        <p:spPr>
          <a:xfrm>
            <a:off x="6643687" y="2751848"/>
            <a:ext cx="1150938" cy="565150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Finish</a:t>
            </a:r>
          </a:p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Start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4" name="Oval 23"/>
          <p:cNvSpPr/>
          <p:nvPr/>
        </p:nvSpPr>
        <p:spPr>
          <a:xfrm>
            <a:off x="6643687" y="3502825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T0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5" name="Oval 24"/>
          <p:cNvSpPr/>
          <p:nvPr/>
        </p:nvSpPr>
        <p:spPr>
          <a:xfrm>
            <a:off x="6643687" y="4145419"/>
            <a:ext cx="1150938" cy="477837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Finish</a:t>
            </a:r>
          </a:p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End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7" name="Oval 26"/>
          <p:cNvSpPr/>
          <p:nvPr/>
        </p:nvSpPr>
        <p:spPr>
          <a:xfrm>
            <a:off x="6643687" y="5420518"/>
            <a:ext cx="1150938" cy="344487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End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cxnSp>
        <p:nvCxnSpPr>
          <p:cNvPr id="29" name="Straight Arrow Connector 28"/>
          <p:cNvCxnSpPr>
            <a:stCxn id="49" idx="5"/>
            <a:endCxn id="25" idx="1"/>
          </p:cNvCxnSpPr>
          <p:nvPr/>
        </p:nvCxnSpPr>
        <p:spPr>
          <a:xfrm>
            <a:off x="6331225" y="3882896"/>
            <a:ext cx="481013" cy="3325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7" idx="0"/>
          </p:cNvCxnSpPr>
          <p:nvPr/>
        </p:nvCxnSpPr>
        <p:spPr>
          <a:xfrm>
            <a:off x="7211102" y="4623256"/>
            <a:ext cx="8054" cy="797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5" idx="0"/>
          </p:cNvCxnSpPr>
          <p:nvPr/>
        </p:nvCxnSpPr>
        <p:spPr>
          <a:xfrm flipH="1">
            <a:off x="7219156" y="3948457"/>
            <a:ext cx="6350" cy="196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4" idx="0"/>
          </p:cNvCxnSpPr>
          <p:nvPr/>
        </p:nvCxnSpPr>
        <p:spPr>
          <a:xfrm>
            <a:off x="7217514" y="3305863"/>
            <a:ext cx="1642" cy="196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4"/>
            <a:endCxn id="23" idx="0"/>
          </p:cNvCxnSpPr>
          <p:nvPr/>
        </p:nvCxnSpPr>
        <p:spPr>
          <a:xfrm flipH="1">
            <a:off x="7219156" y="2594686"/>
            <a:ext cx="6350" cy="1571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2" idx="0"/>
          </p:cNvCxnSpPr>
          <p:nvPr/>
        </p:nvCxnSpPr>
        <p:spPr>
          <a:xfrm>
            <a:off x="7223768" y="1911961"/>
            <a:ext cx="1738" cy="1834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348838" y="3500781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T1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cxnSp>
        <p:nvCxnSpPr>
          <p:cNvPr id="51" name="Straight Arrow Connector 50"/>
          <p:cNvCxnSpPr>
            <a:stCxn id="23" idx="3"/>
            <a:endCxn id="49" idx="7"/>
          </p:cNvCxnSpPr>
          <p:nvPr/>
        </p:nvCxnSpPr>
        <p:spPr>
          <a:xfrm flipH="1">
            <a:off x="6331225" y="3234234"/>
            <a:ext cx="481013" cy="332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993062" y="3511442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T2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cxnSp>
        <p:nvCxnSpPr>
          <p:cNvPr id="26" name="Straight Arrow Connector 25"/>
          <p:cNvCxnSpPr>
            <a:endCxn id="20" idx="1"/>
          </p:cNvCxnSpPr>
          <p:nvPr/>
        </p:nvCxnSpPr>
        <p:spPr>
          <a:xfrm>
            <a:off x="7610878" y="3235815"/>
            <a:ext cx="550735" cy="341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752555" y="3948457"/>
            <a:ext cx="481013" cy="332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302364" y="1417638"/>
            <a:ext cx="3585484" cy="486364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tx2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 x = 0;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finish{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2000" dirty="0" err="1">
                <a:solidFill>
                  <a:schemeClr val="tx2"/>
                </a:solidFill>
                <a:latin typeface="Monaco"/>
                <a:ea typeface="Monaco"/>
                <a:cs typeface="Monaco"/>
              </a:rPr>
              <a:t>async</a:t>
            </a:r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	isolated { 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		x = 2;	</a:t>
            </a:r>
            <a:endParaRPr lang="en-US" sz="2000" dirty="0" smtClean="0">
              <a:solidFill>
                <a:schemeClr val="tx2"/>
              </a:solidFill>
              <a:latin typeface="Monaco"/>
              <a:ea typeface="Monaco"/>
              <a:cs typeface="Monaco"/>
            </a:endParaRP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2000" dirty="0" smtClean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}</a:t>
            </a:r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}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2000" dirty="0" err="1">
                <a:solidFill>
                  <a:schemeClr val="tx2"/>
                </a:solidFill>
                <a:latin typeface="Monaco"/>
                <a:ea typeface="Monaco"/>
                <a:cs typeface="Monaco"/>
              </a:rPr>
              <a:t>async</a:t>
            </a:r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	isolated { 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		if(x == 0)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			</a:t>
            </a:r>
            <a:r>
              <a:rPr lang="en-US" sz="2000" dirty="0" err="1">
                <a:solidFill>
                  <a:schemeClr val="tx2"/>
                </a:solidFill>
                <a:latin typeface="Monaco"/>
                <a:ea typeface="Monaco"/>
                <a:cs typeface="Monaco"/>
              </a:rPr>
              <a:t>async</a:t>
            </a:r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 {}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	}	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} 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}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306789" y="3749760"/>
            <a:ext cx="5615779" cy="2937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88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/>
          <p:cNvCxnSpPr/>
          <p:nvPr/>
        </p:nvCxnSpPr>
        <p:spPr>
          <a:xfrm>
            <a:off x="7211102" y="5520960"/>
            <a:ext cx="8054" cy="415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graph creation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35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643687" y="1417639"/>
            <a:ext cx="1150938" cy="497680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Start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2" name="Oval 21"/>
          <p:cNvSpPr/>
          <p:nvPr/>
        </p:nvSpPr>
        <p:spPr>
          <a:xfrm>
            <a:off x="6656387" y="2095418"/>
            <a:ext cx="1138238" cy="499268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T0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3" name="Oval 22"/>
          <p:cNvSpPr/>
          <p:nvPr/>
        </p:nvSpPr>
        <p:spPr>
          <a:xfrm>
            <a:off x="6643687" y="2751848"/>
            <a:ext cx="1150938" cy="565150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Finish</a:t>
            </a:r>
          </a:p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Start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4" name="Oval 23"/>
          <p:cNvSpPr/>
          <p:nvPr/>
        </p:nvSpPr>
        <p:spPr>
          <a:xfrm>
            <a:off x="6643687" y="3943465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T0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5" name="Oval 24"/>
          <p:cNvSpPr/>
          <p:nvPr/>
        </p:nvSpPr>
        <p:spPr>
          <a:xfrm>
            <a:off x="6643687" y="5190859"/>
            <a:ext cx="1150938" cy="477837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Finish</a:t>
            </a:r>
          </a:p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End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7" name="Oval 26"/>
          <p:cNvSpPr/>
          <p:nvPr/>
        </p:nvSpPr>
        <p:spPr>
          <a:xfrm>
            <a:off x="6643687" y="5936793"/>
            <a:ext cx="1150938" cy="344487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End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cxnSp>
        <p:nvCxnSpPr>
          <p:cNvPr id="29" name="Straight Arrow Connector 28"/>
          <p:cNvCxnSpPr>
            <a:stCxn id="31" idx="5"/>
            <a:endCxn id="25" idx="1"/>
          </p:cNvCxnSpPr>
          <p:nvPr/>
        </p:nvCxnSpPr>
        <p:spPr>
          <a:xfrm>
            <a:off x="6332537" y="5125298"/>
            <a:ext cx="479701" cy="1355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4" idx="4"/>
            <a:endCxn id="25" idx="0"/>
          </p:cNvCxnSpPr>
          <p:nvPr/>
        </p:nvCxnSpPr>
        <p:spPr>
          <a:xfrm>
            <a:off x="7219156" y="4391141"/>
            <a:ext cx="0" cy="7997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4"/>
            <a:endCxn id="24" idx="0"/>
          </p:cNvCxnSpPr>
          <p:nvPr/>
        </p:nvCxnSpPr>
        <p:spPr>
          <a:xfrm>
            <a:off x="7219156" y="3316998"/>
            <a:ext cx="0" cy="6264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4"/>
            <a:endCxn id="23" idx="0"/>
          </p:cNvCxnSpPr>
          <p:nvPr/>
        </p:nvCxnSpPr>
        <p:spPr>
          <a:xfrm flipH="1">
            <a:off x="7219156" y="2594686"/>
            <a:ext cx="6350" cy="1571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2" idx="0"/>
          </p:cNvCxnSpPr>
          <p:nvPr/>
        </p:nvCxnSpPr>
        <p:spPr>
          <a:xfrm>
            <a:off x="7223768" y="1911961"/>
            <a:ext cx="1738" cy="1834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348838" y="3457581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T1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cxnSp>
        <p:nvCxnSpPr>
          <p:cNvPr id="51" name="Straight Arrow Connector 50"/>
          <p:cNvCxnSpPr>
            <a:stCxn id="23" idx="3"/>
            <a:endCxn id="49" idx="7"/>
          </p:cNvCxnSpPr>
          <p:nvPr/>
        </p:nvCxnSpPr>
        <p:spPr>
          <a:xfrm flipH="1">
            <a:off x="6331225" y="3234234"/>
            <a:ext cx="481013" cy="2889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993062" y="3934802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T2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cxnSp>
        <p:nvCxnSpPr>
          <p:cNvPr id="26" name="Straight Arrow Connector 25"/>
          <p:cNvCxnSpPr>
            <a:stCxn id="23" idx="5"/>
            <a:endCxn id="20" idx="1"/>
          </p:cNvCxnSpPr>
          <p:nvPr/>
        </p:nvCxnSpPr>
        <p:spPr>
          <a:xfrm>
            <a:off x="7626074" y="3234234"/>
            <a:ext cx="535539" cy="7661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3"/>
            <a:endCxn id="25" idx="7"/>
          </p:cNvCxnSpPr>
          <p:nvPr/>
        </p:nvCxnSpPr>
        <p:spPr>
          <a:xfrm flipH="1">
            <a:off x="7626074" y="4316917"/>
            <a:ext cx="535539" cy="943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348838" y="4093079"/>
            <a:ext cx="1150938" cy="4476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ISO1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31" name="Oval 30"/>
          <p:cNvSpPr/>
          <p:nvPr/>
        </p:nvSpPr>
        <p:spPr>
          <a:xfrm>
            <a:off x="5350150" y="4743183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T1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cxnSp>
        <p:nvCxnSpPr>
          <p:cNvPr id="34" name="Straight Arrow Connector 33"/>
          <p:cNvCxnSpPr>
            <a:stCxn id="30" idx="4"/>
            <a:endCxn id="31" idx="0"/>
          </p:cNvCxnSpPr>
          <p:nvPr/>
        </p:nvCxnSpPr>
        <p:spPr>
          <a:xfrm>
            <a:off x="5924307" y="4540755"/>
            <a:ext cx="1312" cy="2024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9" idx="4"/>
            <a:endCxn id="30" idx="0"/>
          </p:cNvCxnSpPr>
          <p:nvPr/>
        </p:nvCxnSpPr>
        <p:spPr>
          <a:xfrm>
            <a:off x="5924307" y="3905257"/>
            <a:ext cx="0" cy="187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302364" y="1417638"/>
            <a:ext cx="3585484" cy="486364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tx2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 x = 0;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finish{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2000" dirty="0" err="1">
                <a:solidFill>
                  <a:schemeClr val="tx2"/>
                </a:solidFill>
                <a:latin typeface="Monaco"/>
                <a:ea typeface="Monaco"/>
                <a:cs typeface="Monaco"/>
              </a:rPr>
              <a:t>async</a:t>
            </a:r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	isolated { 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		x = 2</a:t>
            </a:r>
            <a:r>
              <a:rPr lang="en-US" sz="2000" dirty="0" smtClean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;	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2000" dirty="0" smtClean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}</a:t>
            </a:r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}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2000" dirty="0" err="1">
                <a:solidFill>
                  <a:schemeClr val="tx2"/>
                </a:solidFill>
                <a:latin typeface="Monaco"/>
                <a:ea typeface="Monaco"/>
                <a:cs typeface="Monaco"/>
              </a:rPr>
              <a:t>async</a:t>
            </a:r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	isolated { 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		if(x == 0)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			</a:t>
            </a:r>
            <a:r>
              <a:rPr lang="en-US" sz="2000" dirty="0" err="1">
                <a:solidFill>
                  <a:schemeClr val="tx2"/>
                </a:solidFill>
                <a:latin typeface="Monaco"/>
                <a:ea typeface="Monaco"/>
                <a:cs typeface="Monaco"/>
              </a:rPr>
              <a:t>async</a:t>
            </a:r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 {}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	}	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} 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}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118917" y="2851200"/>
            <a:ext cx="2090798" cy="13641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67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/>
          <p:cNvCxnSpPr/>
          <p:nvPr/>
        </p:nvCxnSpPr>
        <p:spPr>
          <a:xfrm>
            <a:off x="7211102" y="5520960"/>
            <a:ext cx="8054" cy="415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graph creation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36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643687" y="1417639"/>
            <a:ext cx="1150938" cy="497680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Start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2" name="Oval 21"/>
          <p:cNvSpPr/>
          <p:nvPr/>
        </p:nvSpPr>
        <p:spPr>
          <a:xfrm>
            <a:off x="6656387" y="2095418"/>
            <a:ext cx="1138238" cy="499268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T0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3" name="Oval 22"/>
          <p:cNvSpPr/>
          <p:nvPr/>
        </p:nvSpPr>
        <p:spPr>
          <a:xfrm>
            <a:off x="6643687" y="2751848"/>
            <a:ext cx="1150938" cy="565150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Finish</a:t>
            </a:r>
          </a:p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Start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4" name="Oval 23"/>
          <p:cNvSpPr/>
          <p:nvPr/>
        </p:nvSpPr>
        <p:spPr>
          <a:xfrm>
            <a:off x="6643687" y="3943465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T0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5" name="Oval 24"/>
          <p:cNvSpPr/>
          <p:nvPr/>
        </p:nvSpPr>
        <p:spPr>
          <a:xfrm>
            <a:off x="6643687" y="5190859"/>
            <a:ext cx="1150938" cy="477837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Finish</a:t>
            </a:r>
          </a:p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End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7" name="Oval 26"/>
          <p:cNvSpPr/>
          <p:nvPr/>
        </p:nvSpPr>
        <p:spPr>
          <a:xfrm>
            <a:off x="6643687" y="5936793"/>
            <a:ext cx="1150938" cy="344487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End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cxnSp>
        <p:nvCxnSpPr>
          <p:cNvPr id="29" name="Straight Arrow Connector 28"/>
          <p:cNvCxnSpPr>
            <a:stCxn id="31" idx="5"/>
            <a:endCxn id="25" idx="1"/>
          </p:cNvCxnSpPr>
          <p:nvPr/>
        </p:nvCxnSpPr>
        <p:spPr>
          <a:xfrm>
            <a:off x="6332537" y="5125298"/>
            <a:ext cx="479701" cy="1355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4" idx="4"/>
            <a:endCxn id="25" idx="0"/>
          </p:cNvCxnSpPr>
          <p:nvPr/>
        </p:nvCxnSpPr>
        <p:spPr>
          <a:xfrm>
            <a:off x="7219156" y="4391141"/>
            <a:ext cx="0" cy="7997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4"/>
            <a:endCxn id="24" idx="0"/>
          </p:cNvCxnSpPr>
          <p:nvPr/>
        </p:nvCxnSpPr>
        <p:spPr>
          <a:xfrm>
            <a:off x="7219156" y="3316998"/>
            <a:ext cx="0" cy="6264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4"/>
            <a:endCxn id="23" idx="0"/>
          </p:cNvCxnSpPr>
          <p:nvPr/>
        </p:nvCxnSpPr>
        <p:spPr>
          <a:xfrm flipH="1">
            <a:off x="7219156" y="2594686"/>
            <a:ext cx="6350" cy="1571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2" idx="0"/>
          </p:cNvCxnSpPr>
          <p:nvPr/>
        </p:nvCxnSpPr>
        <p:spPr>
          <a:xfrm>
            <a:off x="7223768" y="1911961"/>
            <a:ext cx="1738" cy="1834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348838" y="3457581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T1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cxnSp>
        <p:nvCxnSpPr>
          <p:cNvPr id="51" name="Straight Arrow Connector 50"/>
          <p:cNvCxnSpPr>
            <a:stCxn id="23" idx="3"/>
            <a:endCxn id="49" idx="7"/>
          </p:cNvCxnSpPr>
          <p:nvPr/>
        </p:nvCxnSpPr>
        <p:spPr>
          <a:xfrm flipH="1">
            <a:off x="6331225" y="3234234"/>
            <a:ext cx="481013" cy="2889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993062" y="3934802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T2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cxnSp>
        <p:nvCxnSpPr>
          <p:cNvPr id="26" name="Straight Arrow Connector 25"/>
          <p:cNvCxnSpPr>
            <a:stCxn id="23" idx="5"/>
            <a:endCxn id="20" idx="1"/>
          </p:cNvCxnSpPr>
          <p:nvPr/>
        </p:nvCxnSpPr>
        <p:spPr>
          <a:xfrm>
            <a:off x="7626074" y="3234234"/>
            <a:ext cx="535539" cy="7661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3"/>
            <a:endCxn id="25" idx="7"/>
          </p:cNvCxnSpPr>
          <p:nvPr/>
        </p:nvCxnSpPr>
        <p:spPr>
          <a:xfrm flipH="1">
            <a:off x="7626074" y="4316917"/>
            <a:ext cx="535539" cy="943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348838" y="4093079"/>
            <a:ext cx="1150938" cy="4476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ISO1: W(x)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31" name="Oval 30"/>
          <p:cNvSpPr/>
          <p:nvPr/>
        </p:nvSpPr>
        <p:spPr>
          <a:xfrm>
            <a:off x="5350150" y="4743183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T1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cxnSp>
        <p:nvCxnSpPr>
          <p:cNvPr id="34" name="Straight Arrow Connector 33"/>
          <p:cNvCxnSpPr>
            <a:stCxn id="30" idx="4"/>
            <a:endCxn id="31" idx="0"/>
          </p:cNvCxnSpPr>
          <p:nvPr/>
        </p:nvCxnSpPr>
        <p:spPr>
          <a:xfrm>
            <a:off x="5924307" y="4540755"/>
            <a:ext cx="1312" cy="2024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9" idx="4"/>
            <a:endCxn id="30" idx="0"/>
          </p:cNvCxnSpPr>
          <p:nvPr/>
        </p:nvCxnSpPr>
        <p:spPr>
          <a:xfrm>
            <a:off x="5924307" y="3905257"/>
            <a:ext cx="0" cy="187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302364" y="1417638"/>
            <a:ext cx="3585484" cy="486364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tx2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 x = 0;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finish{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2000" dirty="0" err="1">
                <a:solidFill>
                  <a:schemeClr val="tx2"/>
                </a:solidFill>
                <a:latin typeface="Monaco"/>
                <a:ea typeface="Monaco"/>
                <a:cs typeface="Monaco"/>
              </a:rPr>
              <a:t>async</a:t>
            </a:r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	isolated { 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		x = 2;	</a:t>
            </a:r>
            <a:endParaRPr lang="en-US" sz="2000" dirty="0" smtClean="0">
              <a:solidFill>
                <a:schemeClr val="tx2"/>
              </a:solidFill>
              <a:latin typeface="Monaco"/>
              <a:ea typeface="Monaco"/>
              <a:cs typeface="Monaco"/>
            </a:endParaRP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2000" dirty="0" smtClean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}</a:t>
            </a:r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}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2000" dirty="0" err="1">
                <a:solidFill>
                  <a:schemeClr val="tx2"/>
                </a:solidFill>
                <a:latin typeface="Monaco"/>
                <a:ea typeface="Monaco"/>
                <a:cs typeface="Monaco"/>
              </a:rPr>
              <a:t>async</a:t>
            </a:r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	isolated { 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		if(x == 0)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			</a:t>
            </a:r>
            <a:r>
              <a:rPr lang="en-US" sz="2000" dirty="0" err="1">
                <a:solidFill>
                  <a:schemeClr val="tx2"/>
                </a:solidFill>
                <a:latin typeface="Monaco"/>
                <a:ea typeface="Monaco"/>
                <a:cs typeface="Monaco"/>
              </a:rPr>
              <a:t>async</a:t>
            </a:r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 {}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	}	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} 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}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946124" y="3144960"/>
            <a:ext cx="2263591" cy="10704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44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/>
          <p:cNvCxnSpPr/>
          <p:nvPr/>
        </p:nvCxnSpPr>
        <p:spPr>
          <a:xfrm>
            <a:off x="7211102" y="5520960"/>
            <a:ext cx="8054" cy="415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graph creation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37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643687" y="1417639"/>
            <a:ext cx="1150938" cy="497680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Start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2" name="Oval 21"/>
          <p:cNvSpPr/>
          <p:nvPr/>
        </p:nvSpPr>
        <p:spPr>
          <a:xfrm>
            <a:off x="6656387" y="2095418"/>
            <a:ext cx="1138238" cy="499268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T0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3" name="Oval 22"/>
          <p:cNvSpPr/>
          <p:nvPr/>
        </p:nvSpPr>
        <p:spPr>
          <a:xfrm>
            <a:off x="6643687" y="2751848"/>
            <a:ext cx="1150938" cy="565150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Finish</a:t>
            </a:r>
          </a:p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Start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4" name="Oval 23"/>
          <p:cNvSpPr/>
          <p:nvPr/>
        </p:nvSpPr>
        <p:spPr>
          <a:xfrm>
            <a:off x="6643687" y="3943465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T0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5" name="Oval 24"/>
          <p:cNvSpPr/>
          <p:nvPr/>
        </p:nvSpPr>
        <p:spPr>
          <a:xfrm>
            <a:off x="6643687" y="5190859"/>
            <a:ext cx="1150938" cy="477837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Finish</a:t>
            </a:r>
          </a:p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End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7" name="Oval 26"/>
          <p:cNvSpPr/>
          <p:nvPr/>
        </p:nvSpPr>
        <p:spPr>
          <a:xfrm>
            <a:off x="6643687" y="5936793"/>
            <a:ext cx="1150938" cy="344487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End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cxnSp>
        <p:nvCxnSpPr>
          <p:cNvPr id="29" name="Straight Arrow Connector 28"/>
          <p:cNvCxnSpPr>
            <a:stCxn id="31" idx="5"/>
            <a:endCxn id="25" idx="1"/>
          </p:cNvCxnSpPr>
          <p:nvPr/>
        </p:nvCxnSpPr>
        <p:spPr>
          <a:xfrm>
            <a:off x="6332537" y="5125298"/>
            <a:ext cx="479701" cy="1355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4" idx="4"/>
            <a:endCxn id="25" idx="0"/>
          </p:cNvCxnSpPr>
          <p:nvPr/>
        </p:nvCxnSpPr>
        <p:spPr>
          <a:xfrm>
            <a:off x="7219156" y="4391141"/>
            <a:ext cx="0" cy="7997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4"/>
            <a:endCxn id="24" idx="0"/>
          </p:cNvCxnSpPr>
          <p:nvPr/>
        </p:nvCxnSpPr>
        <p:spPr>
          <a:xfrm>
            <a:off x="7219156" y="3316998"/>
            <a:ext cx="0" cy="6264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4"/>
            <a:endCxn id="23" idx="0"/>
          </p:cNvCxnSpPr>
          <p:nvPr/>
        </p:nvCxnSpPr>
        <p:spPr>
          <a:xfrm flipH="1">
            <a:off x="7219156" y="2594686"/>
            <a:ext cx="6350" cy="1571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2" idx="0"/>
          </p:cNvCxnSpPr>
          <p:nvPr/>
        </p:nvCxnSpPr>
        <p:spPr>
          <a:xfrm>
            <a:off x="7223768" y="1911961"/>
            <a:ext cx="1738" cy="1834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348838" y="3457581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T1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cxnSp>
        <p:nvCxnSpPr>
          <p:cNvPr id="51" name="Straight Arrow Connector 50"/>
          <p:cNvCxnSpPr>
            <a:stCxn id="23" idx="3"/>
            <a:endCxn id="49" idx="7"/>
          </p:cNvCxnSpPr>
          <p:nvPr/>
        </p:nvCxnSpPr>
        <p:spPr>
          <a:xfrm flipH="1">
            <a:off x="6331225" y="3234234"/>
            <a:ext cx="481013" cy="2889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923944" y="3535883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T2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cxnSp>
        <p:nvCxnSpPr>
          <p:cNvPr id="26" name="Straight Arrow Connector 25"/>
          <p:cNvCxnSpPr>
            <a:stCxn id="23" idx="5"/>
            <a:endCxn id="20" idx="1"/>
          </p:cNvCxnSpPr>
          <p:nvPr/>
        </p:nvCxnSpPr>
        <p:spPr>
          <a:xfrm>
            <a:off x="7626074" y="3234234"/>
            <a:ext cx="466421" cy="367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3" idx="3"/>
            <a:endCxn id="25" idx="7"/>
          </p:cNvCxnSpPr>
          <p:nvPr/>
        </p:nvCxnSpPr>
        <p:spPr>
          <a:xfrm flipH="1">
            <a:off x="7626074" y="5199522"/>
            <a:ext cx="467733" cy="613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348838" y="4093079"/>
            <a:ext cx="1150938" cy="4476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ISO1: W(x)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31" name="Oval 30"/>
          <p:cNvSpPr/>
          <p:nvPr/>
        </p:nvSpPr>
        <p:spPr>
          <a:xfrm>
            <a:off x="5350150" y="4743183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T1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cxnSp>
        <p:nvCxnSpPr>
          <p:cNvPr id="34" name="Straight Arrow Connector 33"/>
          <p:cNvCxnSpPr>
            <a:stCxn id="30" idx="4"/>
            <a:endCxn id="31" idx="0"/>
          </p:cNvCxnSpPr>
          <p:nvPr/>
        </p:nvCxnSpPr>
        <p:spPr>
          <a:xfrm>
            <a:off x="5924307" y="4540755"/>
            <a:ext cx="1312" cy="2024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9" idx="4"/>
            <a:endCxn id="30" idx="0"/>
          </p:cNvCxnSpPr>
          <p:nvPr/>
        </p:nvCxnSpPr>
        <p:spPr>
          <a:xfrm>
            <a:off x="5924307" y="3905257"/>
            <a:ext cx="0" cy="187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923944" y="4167303"/>
            <a:ext cx="1150938" cy="4476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ISO2: W(x)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33" name="Oval 32"/>
          <p:cNvSpPr/>
          <p:nvPr/>
        </p:nvSpPr>
        <p:spPr>
          <a:xfrm>
            <a:off x="7925256" y="4817407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T2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cxnSp>
        <p:nvCxnSpPr>
          <p:cNvPr id="41" name="Straight Arrow Connector 40"/>
          <p:cNvCxnSpPr>
            <a:stCxn id="32" idx="4"/>
            <a:endCxn id="33" idx="0"/>
          </p:cNvCxnSpPr>
          <p:nvPr/>
        </p:nvCxnSpPr>
        <p:spPr>
          <a:xfrm>
            <a:off x="8499413" y="4614979"/>
            <a:ext cx="1312" cy="2024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2" idx="0"/>
          </p:cNvCxnSpPr>
          <p:nvPr/>
        </p:nvCxnSpPr>
        <p:spPr>
          <a:xfrm>
            <a:off x="8499413" y="3979481"/>
            <a:ext cx="0" cy="187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302364" y="1417638"/>
            <a:ext cx="3585484" cy="486364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tx2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 x = 0;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finish{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2000" dirty="0" err="1">
                <a:solidFill>
                  <a:schemeClr val="tx2"/>
                </a:solidFill>
                <a:latin typeface="Monaco"/>
                <a:ea typeface="Monaco"/>
                <a:cs typeface="Monaco"/>
              </a:rPr>
              <a:t>async</a:t>
            </a:r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	isolated { 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		x = 2;	</a:t>
            </a:r>
            <a:endParaRPr lang="en-US" sz="2000" dirty="0" smtClean="0">
              <a:solidFill>
                <a:schemeClr val="tx2"/>
              </a:solidFill>
              <a:latin typeface="Monaco"/>
              <a:ea typeface="Monaco"/>
              <a:cs typeface="Monaco"/>
            </a:endParaRP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     }</a:t>
            </a:r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}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2000" dirty="0" err="1">
                <a:solidFill>
                  <a:schemeClr val="tx2"/>
                </a:solidFill>
                <a:latin typeface="Monaco"/>
                <a:ea typeface="Monaco"/>
                <a:cs typeface="Monaco"/>
              </a:rPr>
              <a:t>async</a:t>
            </a:r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	isolated { 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		if(x == 0)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			</a:t>
            </a:r>
            <a:r>
              <a:rPr lang="en-US" sz="2000" dirty="0" err="1">
                <a:solidFill>
                  <a:schemeClr val="tx2"/>
                </a:solidFill>
                <a:latin typeface="Monaco"/>
                <a:ea typeface="Monaco"/>
                <a:cs typeface="Monaco"/>
              </a:rPr>
              <a:t>async</a:t>
            </a:r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 {}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	}	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} 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}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283071" y="4302720"/>
            <a:ext cx="4642185" cy="2380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46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/>
          <p:cNvCxnSpPr/>
          <p:nvPr/>
        </p:nvCxnSpPr>
        <p:spPr>
          <a:xfrm>
            <a:off x="8499413" y="3905257"/>
            <a:ext cx="0" cy="187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5209714" y="4036901"/>
            <a:ext cx="3934285" cy="578078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BCC6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211102" y="5520960"/>
            <a:ext cx="8054" cy="415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graph creation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38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643687" y="1417639"/>
            <a:ext cx="1150938" cy="497680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Start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2" name="Oval 21"/>
          <p:cNvSpPr/>
          <p:nvPr/>
        </p:nvSpPr>
        <p:spPr>
          <a:xfrm>
            <a:off x="6656387" y="2095418"/>
            <a:ext cx="1138238" cy="499268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T0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3" name="Oval 22"/>
          <p:cNvSpPr/>
          <p:nvPr/>
        </p:nvSpPr>
        <p:spPr>
          <a:xfrm>
            <a:off x="6643687" y="2751848"/>
            <a:ext cx="1150938" cy="565150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Finish</a:t>
            </a:r>
          </a:p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Start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4" name="Oval 23"/>
          <p:cNvSpPr/>
          <p:nvPr/>
        </p:nvSpPr>
        <p:spPr>
          <a:xfrm>
            <a:off x="6643687" y="3589225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T0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5" name="Oval 24"/>
          <p:cNvSpPr/>
          <p:nvPr/>
        </p:nvSpPr>
        <p:spPr>
          <a:xfrm>
            <a:off x="6643687" y="5190859"/>
            <a:ext cx="1150938" cy="477837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Finish</a:t>
            </a:r>
          </a:p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End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7" name="Oval 26"/>
          <p:cNvSpPr/>
          <p:nvPr/>
        </p:nvSpPr>
        <p:spPr>
          <a:xfrm>
            <a:off x="6643687" y="5936793"/>
            <a:ext cx="1150938" cy="344487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End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cxnSp>
        <p:nvCxnSpPr>
          <p:cNvPr id="29" name="Straight Arrow Connector 28"/>
          <p:cNvCxnSpPr>
            <a:stCxn id="31" idx="5"/>
            <a:endCxn id="25" idx="1"/>
          </p:cNvCxnSpPr>
          <p:nvPr/>
        </p:nvCxnSpPr>
        <p:spPr>
          <a:xfrm>
            <a:off x="6332537" y="5125298"/>
            <a:ext cx="479701" cy="1355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4" idx="4"/>
            <a:endCxn id="25" idx="0"/>
          </p:cNvCxnSpPr>
          <p:nvPr/>
        </p:nvCxnSpPr>
        <p:spPr>
          <a:xfrm>
            <a:off x="7219156" y="4036901"/>
            <a:ext cx="0" cy="11539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4"/>
            <a:endCxn id="24" idx="0"/>
          </p:cNvCxnSpPr>
          <p:nvPr/>
        </p:nvCxnSpPr>
        <p:spPr>
          <a:xfrm>
            <a:off x="7219156" y="3316998"/>
            <a:ext cx="0" cy="2722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4"/>
            <a:endCxn id="23" idx="0"/>
          </p:cNvCxnSpPr>
          <p:nvPr/>
        </p:nvCxnSpPr>
        <p:spPr>
          <a:xfrm flipH="1">
            <a:off x="7219156" y="2594686"/>
            <a:ext cx="6350" cy="1571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2" idx="0"/>
          </p:cNvCxnSpPr>
          <p:nvPr/>
        </p:nvCxnSpPr>
        <p:spPr>
          <a:xfrm>
            <a:off x="7223768" y="1911961"/>
            <a:ext cx="1738" cy="1834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348838" y="3457581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T1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cxnSp>
        <p:nvCxnSpPr>
          <p:cNvPr id="51" name="Straight Arrow Connector 50"/>
          <p:cNvCxnSpPr>
            <a:stCxn id="23" idx="3"/>
            <a:endCxn id="49" idx="7"/>
          </p:cNvCxnSpPr>
          <p:nvPr/>
        </p:nvCxnSpPr>
        <p:spPr>
          <a:xfrm flipH="1">
            <a:off x="6331225" y="3234234"/>
            <a:ext cx="481013" cy="2889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923944" y="3535883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T2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cxnSp>
        <p:nvCxnSpPr>
          <p:cNvPr id="26" name="Straight Arrow Connector 25"/>
          <p:cNvCxnSpPr>
            <a:stCxn id="23" idx="5"/>
            <a:endCxn id="20" idx="1"/>
          </p:cNvCxnSpPr>
          <p:nvPr/>
        </p:nvCxnSpPr>
        <p:spPr>
          <a:xfrm>
            <a:off x="7626074" y="3234234"/>
            <a:ext cx="466421" cy="367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3" idx="3"/>
            <a:endCxn id="25" idx="7"/>
          </p:cNvCxnSpPr>
          <p:nvPr/>
        </p:nvCxnSpPr>
        <p:spPr>
          <a:xfrm flipH="1">
            <a:off x="7626074" y="5199522"/>
            <a:ext cx="467733" cy="613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348838" y="4093079"/>
            <a:ext cx="1150938" cy="4476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ISO1: W(x)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31" name="Oval 30"/>
          <p:cNvSpPr/>
          <p:nvPr/>
        </p:nvSpPr>
        <p:spPr>
          <a:xfrm>
            <a:off x="5350150" y="4743183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T1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cxnSp>
        <p:nvCxnSpPr>
          <p:cNvPr id="34" name="Straight Arrow Connector 33"/>
          <p:cNvCxnSpPr>
            <a:stCxn id="30" idx="4"/>
            <a:endCxn id="31" idx="0"/>
          </p:cNvCxnSpPr>
          <p:nvPr/>
        </p:nvCxnSpPr>
        <p:spPr>
          <a:xfrm>
            <a:off x="5924307" y="4540755"/>
            <a:ext cx="1312" cy="2024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9" idx="4"/>
            <a:endCxn id="30" idx="0"/>
          </p:cNvCxnSpPr>
          <p:nvPr/>
        </p:nvCxnSpPr>
        <p:spPr>
          <a:xfrm>
            <a:off x="5924307" y="3905257"/>
            <a:ext cx="0" cy="187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925256" y="4817407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T2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cxnSp>
        <p:nvCxnSpPr>
          <p:cNvPr id="41" name="Straight Arrow Connector 40"/>
          <p:cNvCxnSpPr>
            <a:endCxn id="33" idx="0"/>
          </p:cNvCxnSpPr>
          <p:nvPr/>
        </p:nvCxnSpPr>
        <p:spPr>
          <a:xfrm>
            <a:off x="8499413" y="4540755"/>
            <a:ext cx="1312" cy="276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925256" y="4093079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rgbClr val="A1C4E3"/>
                  </a:solidFill>
                </a:ln>
              </a:rPr>
              <a:t>ISO2: W(x</a:t>
            </a:r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)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02364" y="1417638"/>
            <a:ext cx="3585484" cy="486364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tx2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 x = 0;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finish{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2000" dirty="0" err="1">
                <a:solidFill>
                  <a:schemeClr val="tx2"/>
                </a:solidFill>
                <a:latin typeface="Monaco"/>
                <a:ea typeface="Monaco"/>
                <a:cs typeface="Monaco"/>
              </a:rPr>
              <a:t>async</a:t>
            </a:r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	isolated { 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		x = 2;	</a:t>
            </a:r>
            <a:endParaRPr lang="en-US" sz="2000" dirty="0" smtClean="0">
              <a:solidFill>
                <a:schemeClr val="tx2"/>
              </a:solidFill>
              <a:latin typeface="Monaco"/>
              <a:ea typeface="Monaco"/>
              <a:cs typeface="Monaco"/>
            </a:endParaRP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     }</a:t>
            </a:r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}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2000" dirty="0" err="1">
                <a:solidFill>
                  <a:schemeClr val="tx2"/>
                </a:solidFill>
                <a:latin typeface="Monaco"/>
                <a:ea typeface="Monaco"/>
                <a:cs typeface="Monaco"/>
              </a:rPr>
              <a:t>async</a:t>
            </a:r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	isolated { 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		if(x == 0)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			</a:t>
            </a:r>
            <a:r>
              <a:rPr lang="en-US" sz="2000" dirty="0" err="1">
                <a:solidFill>
                  <a:schemeClr val="tx2"/>
                </a:solidFill>
                <a:latin typeface="Monaco"/>
                <a:ea typeface="Monaco"/>
                <a:cs typeface="Monaco"/>
              </a:rPr>
              <a:t>async</a:t>
            </a:r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 {}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	}	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} 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337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/>
          <p:cNvCxnSpPr/>
          <p:nvPr/>
        </p:nvCxnSpPr>
        <p:spPr>
          <a:xfrm>
            <a:off x="8499413" y="3905257"/>
            <a:ext cx="0" cy="187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211102" y="5520960"/>
            <a:ext cx="8054" cy="415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302364" y="1417638"/>
            <a:ext cx="3585484" cy="486364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tx2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 x = 0;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finish{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2000" dirty="0" err="1">
                <a:solidFill>
                  <a:schemeClr val="tx2"/>
                </a:solidFill>
                <a:latin typeface="Monaco"/>
                <a:ea typeface="Monaco"/>
                <a:cs typeface="Monaco"/>
              </a:rPr>
              <a:t>async</a:t>
            </a:r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	isolated { 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		x = 2;	</a:t>
            </a:r>
            <a:endParaRPr lang="en-US" sz="2000" dirty="0" smtClean="0">
              <a:solidFill>
                <a:schemeClr val="tx2"/>
              </a:solidFill>
              <a:latin typeface="Monaco"/>
              <a:ea typeface="Monaco"/>
              <a:cs typeface="Monaco"/>
            </a:endParaRP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     }</a:t>
            </a:r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}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2000" dirty="0" err="1">
                <a:solidFill>
                  <a:schemeClr val="tx2"/>
                </a:solidFill>
                <a:latin typeface="Monaco"/>
                <a:ea typeface="Monaco"/>
                <a:cs typeface="Monaco"/>
              </a:rPr>
              <a:t>async</a:t>
            </a:r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	isolated { 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		if(x == 0)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			</a:t>
            </a:r>
            <a:r>
              <a:rPr lang="en-US" sz="2000" dirty="0" err="1">
                <a:solidFill>
                  <a:schemeClr val="tx2"/>
                </a:solidFill>
                <a:latin typeface="Monaco"/>
                <a:ea typeface="Monaco"/>
                <a:cs typeface="Monaco"/>
              </a:rPr>
              <a:t>async</a:t>
            </a:r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 {}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	}	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} 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graph creation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39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643687" y="1417639"/>
            <a:ext cx="1150938" cy="497680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Start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2" name="Oval 21"/>
          <p:cNvSpPr/>
          <p:nvPr/>
        </p:nvSpPr>
        <p:spPr>
          <a:xfrm>
            <a:off x="6656387" y="2095418"/>
            <a:ext cx="1138238" cy="499268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T0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3" name="Oval 22"/>
          <p:cNvSpPr/>
          <p:nvPr/>
        </p:nvSpPr>
        <p:spPr>
          <a:xfrm>
            <a:off x="6643687" y="2751848"/>
            <a:ext cx="1150938" cy="565150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Finish</a:t>
            </a:r>
          </a:p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Start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4" name="Oval 23"/>
          <p:cNvSpPr/>
          <p:nvPr/>
        </p:nvSpPr>
        <p:spPr>
          <a:xfrm>
            <a:off x="6643687" y="3589225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T0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5" name="Oval 24"/>
          <p:cNvSpPr/>
          <p:nvPr/>
        </p:nvSpPr>
        <p:spPr>
          <a:xfrm>
            <a:off x="6643687" y="5190859"/>
            <a:ext cx="1150938" cy="477837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Finish</a:t>
            </a:r>
          </a:p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End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7" name="Oval 26"/>
          <p:cNvSpPr/>
          <p:nvPr/>
        </p:nvSpPr>
        <p:spPr>
          <a:xfrm>
            <a:off x="6643687" y="5936793"/>
            <a:ext cx="1150938" cy="344487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End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cxnSp>
        <p:nvCxnSpPr>
          <p:cNvPr id="29" name="Straight Arrow Connector 28"/>
          <p:cNvCxnSpPr>
            <a:stCxn id="31" idx="5"/>
            <a:endCxn id="25" idx="1"/>
          </p:cNvCxnSpPr>
          <p:nvPr/>
        </p:nvCxnSpPr>
        <p:spPr>
          <a:xfrm>
            <a:off x="6332537" y="5125298"/>
            <a:ext cx="479701" cy="1355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4" idx="4"/>
            <a:endCxn id="25" idx="0"/>
          </p:cNvCxnSpPr>
          <p:nvPr/>
        </p:nvCxnSpPr>
        <p:spPr>
          <a:xfrm>
            <a:off x="7219156" y="4036901"/>
            <a:ext cx="0" cy="11539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4"/>
            <a:endCxn id="24" idx="0"/>
          </p:cNvCxnSpPr>
          <p:nvPr/>
        </p:nvCxnSpPr>
        <p:spPr>
          <a:xfrm>
            <a:off x="7219156" y="3316998"/>
            <a:ext cx="0" cy="2722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4"/>
            <a:endCxn id="23" idx="0"/>
          </p:cNvCxnSpPr>
          <p:nvPr/>
        </p:nvCxnSpPr>
        <p:spPr>
          <a:xfrm flipH="1">
            <a:off x="7219156" y="2594686"/>
            <a:ext cx="6350" cy="1571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2" idx="0"/>
          </p:cNvCxnSpPr>
          <p:nvPr/>
        </p:nvCxnSpPr>
        <p:spPr>
          <a:xfrm>
            <a:off x="7223768" y="1911961"/>
            <a:ext cx="1738" cy="1834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348838" y="3457581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T1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cxnSp>
        <p:nvCxnSpPr>
          <p:cNvPr id="51" name="Straight Arrow Connector 50"/>
          <p:cNvCxnSpPr>
            <a:stCxn id="23" idx="3"/>
            <a:endCxn id="49" idx="7"/>
          </p:cNvCxnSpPr>
          <p:nvPr/>
        </p:nvCxnSpPr>
        <p:spPr>
          <a:xfrm flipH="1">
            <a:off x="6331225" y="3234234"/>
            <a:ext cx="481013" cy="2889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923944" y="3535883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T2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cxnSp>
        <p:nvCxnSpPr>
          <p:cNvPr id="26" name="Straight Arrow Connector 25"/>
          <p:cNvCxnSpPr>
            <a:stCxn id="23" idx="5"/>
            <a:endCxn id="20" idx="1"/>
          </p:cNvCxnSpPr>
          <p:nvPr/>
        </p:nvCxnSpPr>
        <p:spPr>
          <a:xfrm>
            <a:off x="7626074" y="3234234"/>
            <a:ext cx="466421" cy="367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3" idx="3"/>
            <a:endCxn id="25" idx="7"/>
          </p:cNvCxnSpPr>
          <p:nvPr/>
        </p:nvCxnSpPr>
        <p:spPr>
          <a:xfrm flipH="1">
            <a:off x="7626074" y="5199522"/>
            <a:ext cx="467733" cy="613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348838" y="4093079"/>
            <a:ext cx="1150938" cy="4476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ISO1: W(x)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31" name="Oval 30"/>
          <p:cNvSpPr/>
          <p:nvPr/>
        </p:nvSpPr>
        <p:spPr>
          <a:xfrm>
            <a:off x="5350150" y="4743183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T1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cxnSp>
        <p:nvCxnSpPr>
          <p:cNvPr id="34" name="Straight Arrow Connector 33"/>
          <p:cNvCxnSpPr>
            <a:stCxn id="30" idx="4"/>
            <a:endCxn id="31" idx="0"/>
          </p:cNvCxnSpPr>
          <p:nvPr/>
        </p:nvCxnSpPr>
        <p:spPr>
          <a:xfrm>
            <a:off x="5924307" y="4540755"/>
            <a:ext cx="1312" cy="2024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9" idx="4"/>
            <a:endCxn id="30" idx="0"/>
          </p:cNvCxnSpPr>
          <p:nvPr/>
        </p:nvCxnSpPr>
        <p:spPr>
          <a:xfrm>
            <a:off x="5924307" y="3905257"/>
            <a:ext cx="0" cy="187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925256" y="4817407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T2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cxnSp>
        <p:nvCxnSpPr>
          <p:cNvPr id="41" name="Straight Arrow Connector 40"/>
          <p:cNvCxnSpPr>
            <a:endCxn id="33" idx="0"/>
          </p:cNvCxnSpPr>
          <p:nvPr/>
        </p:nvCxnSpPr>
        <p:spPr>
          <a:xfrm>
            <a:off x="8499413" y="4540755"/>
            <a:ext cx="1312" cy="276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925256" y="4093079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rgbClr val="A1C4E3"/>
                  </a:solidFill>
                </a:ln>
              </a:rPr>
              <a:t>ISO2: W(x</a:t>
            </a:r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)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0069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6"/>
          <p:cNvSpPr/>
          <p:nvPr/>
        </p:nvSpPr>
        <p:spPr>
          <a:xfrm>
            <a:off x="919894" y="1927372"/>
            <a:ext cx="3705225" cy="34099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Habanero 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CD89-865D-1E44-849B-99BC41D016FC}" type="slidenum">
              <a:rPr lang="en-US" smtClean="0"/>
              <a:t>4</a:t>
            </a:fld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5941647" y="3041553"/>
            <a:ext cx="2745153" cy="2295769"/>
          </a:xfrm>
          <a:prstGeom prst="roundRect">
            <a:avLst/>
          </a:prstGeom>
          <a:solidFill>
            <a:srgbClr val="4A66A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n>
                  <a:solidFill>
                    <a:srgbClr val="A1C4E3"/>
                  </a:solidFill>
                </a:ln>
              </a:rPr>
              <a:t>DLF = </a:t>
            </a:r>
            <a:r>
              <a:rPr lang="en-US" sz="2000" dirty="0" err="1" smtClean="0">
                <a:ln>
                  <a:solidFill>
                    <a:srgbClr val="A1C4E3"/>
                  </a:solidFill>
                </a:ln>
              </a:rPr>
              <a:t>DeadLock</a:t>
            </a:r>
            <a:r>
              <a:rPr lang="en-US" sz="2000" dirty="0" smtClean="0">
                <a:ln>
                  <a:solidFill>
                    <a:srgbClr val="A1C4E3"/>
                  </a:solidFill>
                </a:ln>
              </a:rPr>
              <a:t>-Free</a:t>
            </a:r>
            <a:endParaRPr lang="en-US" sz="2000" dirty="0">
              <a:ln>
                <a:solidFill>
                  <a:srgbClr val="A1C4E3"/>
                </a:solidFill>
              </a:ln>
            </a:endParaRPr>
          </a:p>
          <a:p>
            <a:r>
              <a:rPr lang="en-US" sz="2000" dirty="0">
                <a:ln>
                  <a:solidFill>
                    <a:srgbClr val="A1C4E3"/>
                  </a:solidFill>
                </a:ln>
              </a:rPr>
              <a:t>DRF = </a:t>
            </a:r>
            <a:r>
              <a:rPr lang="en-US" sz="2000" dirty="0" err="1">
                <a:ln>
                  <a:solidFill>
                    <a:srgbClr val="A1C4E3"/>
                  </a:solidFill>
                </a:ln>
              </a:rPr>
              <a:t>DataRace</a:t>
            </a:r>
            <a:r>
              <a:rPr lang="en-US" sz="2000" dirty="0">
                <a:ln>
                  <a:solidFill>
                    <a:srgbClr val="A1C4E3"/>
                  </a:solidFill>
                </a:ln>
              </a:rPr>
              <a:t>-Free</a:t>
            </a:r>
          </a:p>
          <a:p>
            <a:r>
              <a:rPr lang="en-US" sz="2000" dirty="0">
                <a:ln>
                  <a:solidFill>
                    <a:srgbClr val="A1C4E3"/>
                  </a:solidFill>
                </a:ln>
              </a:rPr>
              <a:t>SER = </a:t>
            </a:r>
            <a:r>
              <a:rPr lang="en-US" sz="2000" dirty="0" err="1">
                <a:ln>
                  <a:solidFill>
                    <a:srgbClr val="A1C4E3"/>
                  </a:solidFill>
                </a:ln>
              </a:rPr>
              <a:t>Serializable</a:t>
            </a:r>
            <a:endParaRPr lang="en-US" sz="2000" dirty="0">
              <a:ln>
                <a:solidFill>
                  <a:srgbClr val="A1C4E3"/>
                </a:solidFill>
              </a:ln>
            </a:endParaRPr>
          </a:p>
          <a:p>
            <a:r>
              <a:rPr lang="en-US" sz="2000" dirty="0">
                <a:ln>
                  <a:solidFill>
                    <a:srgbClr val="A1C4E3"/>
                  </a:solidFill>
                </a:ln>
              </a:rPr>
              <a:t>DET = </a:t>
            </a:r>
            <a:r>
              <a:rPr lang="en-US" sz="2000" dirty="0" smtClean="0">
                <a:ln>
                  <a:solidFill>
                    <a:srgbClr val="A1C4E3"/>
                  </a:solidFill>
                </a:ln>
              </a:rPr>
              <a:t>Deterministic</a:t>
            </a:r>
            <a:endParaRPr lang="en-US" sz="2000" dirty="0">
              <a:ln>
                <a:solidFill>
                  <a:srgbClr val="A1C4E3"/>
                </a:solidFill>
              </a:ln>
            </a:endParaRPr>
          </a:p>
          <a:p>
            <a:r>
              <a:rPr lang="en-US" sz="2000" dirty="0">
                <a:ln>
                  <a:solidFill>
                    <a:srgbClr val="A1C4E3"/>
                  </a:solidFill>
                </a:ln>
              </a:rPr>
              <a:t>ALL = Deterministic and </a:t>
            </a:r>
            <a:r>
              <a:rPr lang="en-US" sz="2000" dirty="0" smtClean="0">
                <a:ln>
                  <a:solidFill>
                    <a:srgbClr val="A1C4E3"/>
                  </a:solidFill>
                </a:ln>
              </a:rPr>
              <a:t>nondeterministic</a:t>
            </a:r>
            <a:endParaRPr lang="en-US" sz="2000" dirty="0">
              <a:ln>
                <a:solidFill>
                  <a:srgbClr val="A1C4E3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858793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/>
          <p:cNvCxnSpPr/>
          <p:nvPr/>
        </p:nvCxnSpPr>
        <p:spPr>
          <a:xfrm>
            <a:off x="6692702" y="5520960"/>
            <a:ext cx="8054" cy="415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302364" y="1417638"/>
            <a:ext cx="3585484" cy="486364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tx2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 x = 0;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finish{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2000" dirty="0" err="1">
                <a:solidFill>
                  <a:schemeClr val="tx2"/>
                </a:solidFill>
                <a:latin typeface="Monaco"/>
                <a:ea typeface="Monaco"/>
                <a:cs typeface="Monaco"/>
              </a:rPr>
              <a:t>async</a:t>
            </a:r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	isolated { 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		x = 2;	</a:t>
            </a:r>
            <a:endParaRPr lang="en-US" sz="2000" dirty="0" smtClean="0">
              <a:solidFill>
                <a:schemeClr val="tx2"/>
              </a:solidFill>
              <a:latin typeface="Monaco"/>
              <a:ea typeface="Monaco"/>
              <a:cs typeface="Monaco"/>
            </a:endParaRP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     }</a:t>
            </a:r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}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2000" dirty="0" err="1">
                <a:solidFill>
                  <a:schemeClr val="tx2"/>
                </a:solidFill>
                <a:latin typeface="Monaco"/>
                <a:ea typeface="Monaco"/>
                <a:cs typeface="Monaco"/>
              </a:rPr>
              <a:t>async</a:t>
            </a:r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	isolated { 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		if(x == 0)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			</a:t>
            </a:r>
            <a:r>
              <a:rPr lang="en-US" sz="2000" dirty="0" err="1">
                <a:solidFill>
                  <a:schemeClr val="tx2"/>
                </a:solidFill>
                <a:latin typeface="Monaco"/>
                <a:ea typeface="Monaco"/>
                <a:cs typeface="Monaco"/>
              </a:rPr>
              <a:t>async</a:t>
            </a:r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 {}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	}	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} 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graph creation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40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125287" y="1417639"/>
            <a:ext cx="1150938" cy="497680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Start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2" name="Oval 21"/>
          <p:cNvSpPr/>
          <p:nvPr/>
        </p:nvSpPr>
        <p:spPr>
          <a:xfrm>
            <a:off x="6137987" y="2095418"/>
            <a:ext cx="1138238" cy="499268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T0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3" name="Oval 22"/>
          <p:cNvSpPr/>
          <p:nvPr/>
        </p:nvSpPr>
        <p:spPr>
          <a:xfrm>
            <a:off x="6125287" y="2751848"/>
            <a:ext cx="1150938" cy="565150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Finish</a:t>
            </a:r>
          </a:p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Start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4" name="Oval 23"/>
          <p:cNvSpPr/>
          <p:nvPr/>
        </p:nvSpPr>
        <p:spPr>
          <a:xfrm>
            <a:off x="6137987" y="3983559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T0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5" name="Oval 24"/>
          <p:cNvSpPr/>
          <p:nvPr/>
        </p:nvSpPr>
        <p:spPr>
          <a:xfrm>
            <a:off x="6125287" y="5190859"/>
            <a:ext cx="1150938" cy="477837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Finish</a:t>
            </a:r>
          </a:p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End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25287" y="5936793"/>
            <a:ext cx="1150938" cy="344487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End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cxnSp>
        <p:nvCxnSpPr>
          <p:cNvPr id="29" name="Straight Arrow Connector 28"/>
          <p:cNvCxnSpPr>
            <a:stCxn id="49" idx="5"/>
            <a:endCxn id="25" idx="1"/>
          </p:cNvCxnSpPr>
          <p:nvPr/>
        </p:nvCxnSpPr>
        <p:spPr>
          <a:xfrm>
            <a:off x="5812825" y="4349456"/>
            <a:ext cx="481013" cy="9113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4" idx="4"/>
            <a:endCxn id="25" idx="0"/>
          </p:cNvCxnSpPr>
          <p:nvPr/>
        </p:nvCxnSpPr>
        <p:spPr>
          <a:xfrm flipH="1">
            <a:off x="6700756" y="4431235"/>
            <a:ext cx="12700" cy="7596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4"/>
            <a:endCxn id="24" idx="0"/>
          </p:cNvCxnSpPr>
          <p:nvPr/>
        </p:nvCxnSpPr>
        <p:spPr>
          <a:xfrm>
            <a:off x="6700756" y="3316998"/>
            <a:ext cx="12700" cy="6665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4"/>
            <a:endCxn id="23" idx="0"/>
          </p:cNvCxnSpPr>
          <p:nvPr/>
        </p:nvCxnSpPr>
        <p:spPr>
          <a:xfrm flipH="1">
            <a:off x="6700756" y="2594686"/>
            <a:ext cx="6350" cy="1571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2" idx="0"/>
          </p:cNvCxnSpPr>
          <p:nvPr/>
        </p:nvCxnSpPr>
        <p:spPr>
          <a:xfrm>
            <a:off x="6705368" y="1911961"/>
            <a:ext cx="1738" cy="1834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830438" y="3967341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T1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cxnSp>
        <p:nvCxnSpPr>
          <p:cNvPr id="51" name="Straight Arrow Connector 50"/>
          <p:cNvCxnSpPr>
            <a:stCxn id="23" idx="3"/>
            <a:endCxn id="49" idx="7"/>
          </p:cNvCxnSpPr>
          <p:nvPr/>
        </p:nvCxnSpPr>
        <p:spPr>
          <a:xfrm flipH="1">
            <a:off x="5812825" y="3234234"/>
            <a:ext cx="481013" cy="798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405544" y="3967341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T2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cxnSp>
        <p:nvCxnSpPr>
          <p:cNvPr id="26" name="Straight Arrow Connector 25"/>
          <p:cNvCxnSpPr>
            <a:stCxn id="23" idx="5"/>
            <a:endCxn id="20" idx="1"/>
          </p:cNvCxnSpPr>
          <p:nvPr/>
        </p:nvCxnSpPr>
        <p:spPr>
          <a:xfrm>
            <a:off x="7107674" y="3234234"/>
            <a:ext cx="466421" cy="798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3"/>
            <a:endCxn id="25" idx="7"/>
          </p:cNvCxnSpPr>
          <p:nvPr/>
        </p:nvCxnSpPr>
        <p:spPr>
          <a:xfrm flipH="1">
            <a:off x="7107674" y="4349456"/>
            <a:ext cx="466421" cy="9113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11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/>
          <p:cNvCxnSpPr/>
          <p:nvPr/>
        </p:nvCxnSpPr>
        <p:spPr>
          <a:xfrm>
            <a:off x="6208862" y="5520960"/>
            <a:ext cx="8054" cy="415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302364" y="1417638"/>
            <a:ext cx="3585484" cy="486364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tx2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 x = 0;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finish{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2000" dirty="0" err="1">
                <a:solidFill>
                  <a:schemeClr val="tx2"/>
                </a:solidFill>
                <a:latin typeface="Monaco"/>
                <a:ea typeface="Monaco"/>
                <a:cs typeface="Monaco"/>
              </a:rPr>
              <a:t>async</a:t>
            </a:r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	isolated { 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		x = 2;	</a:t>
            </a:r>
            <a:endParaRPr lang="en-US" sz="2000" dirty="0" smtClean="0">
              <a:solidFill>
                <a:schemeClr val="tx2"/>
              </a:solidFill>
              <a:latin typeface="Monaco"/>
              <a:ea typeface="Monaco"/>
              <a:cs typeface="Monaco"/>
            </a:endParaRP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     }</a:t>
            </a:r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}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2000" dirty="0" err="1">
                <a:solidFill>
                  <a:schemeClr val="tx2"/>
                </a:solidFill>
                <a:latin typeface="Monaco"/>
                <a:ea typeface="Monaco"/>
                <a:cs typeface="Monaco"/>
              </a:rPr>
              <a:t>async</a:t>
            </a:r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	isolated { 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		if(x == 0)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			</a:t>
            </a:r>
            <a:r>
              <a:rPr lang="en-US" sz="2000" dirty="0" err="1">
                <a:solidFill>
                  <a:schemeClr val="tx2"/>
                </a:solidFill>
                <a:latin typeface="Monaco"/>
                <a:ea typeface="Monaco"/>
                <a:cs typeface="Monaco"/>
              </a:rPr>
              <a:t>async</a:t>
            </a:r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 {}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	}	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} 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graph creation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41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641447" y="1417639"/>
            <a:ext cx="1150938" cy="497680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Start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2" name="Oval 21"/>
          <p:cNvSpPr/>
          <p:nvPr/>
        </p:nvSpPr>
        <p:spPr>
          <a:xfrm>
            <a:off x="5654147" y="2095418"/>
            <a:ext cx="1138238" cy="499268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T0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3" name="Oval 22"/>
          <p:cNvSpPr/>
          <p:nvPr/>
        </p:nvSpPr>
        <p:spPr>
          <a:xfrm>
            <a:off x="5641447" y="2751848"/>
            <a:ext cx="1150938" cy="565150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Finish</a:t>
            </a:r>
          </a:p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Start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4" name="Oval 23"/>
          <p:cNvSpPr/>
          <p:nvPr/>
        </p:nvSpPr>
        <p:spPr>
          <a:xfrm>
            <a:off x="5641447" y="3952105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T0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5" name="Oval 24"/>
          <p:cNvSpPr/>
          <p:nvPr/>
        </p:nvSpPr>
        <p:spPr>
          <a:xfrm>
            <a:off x="5641447" y="5190859"/>
            <a:ext cx="1150938" cy="477837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Finish</a:t>
            </a:r>
          </a:p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End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7" name="Oval 26"/>
          <p:cNvSpPr/>
          <p:nvPr/>
        </p:nvSpPr>
        <p:spPr>
          <a:xfrm>
            <a:off x="5641447" y="5936793"/>
            <a:ext cx="1150938" cy="344487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End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cxnSp>
        <p:nvCxnSpPr>
          <p:cNvPr id="29" name="Straight Arrow Connector 28"/>
          <p:cNvCxnSpPr>
            <a:stCxn id="49" idx="5"/>
            <a:endCxn id="25" idx="1"/>
          </p:cNvCxnSpPr>
          <p:nvPr/>
        </p:nvCxnSpPr>
        <p:spPr>
          <a:xfrm>
            <a:off x="5328985" y="4340816"/>
            <a:ext cx="481013" cy="920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4" idx="4"/>
            <a:endCxn id="25" idx="0"/>
          </p:cNvCxnSpPr>
          <p:nvPr/>
        </p:nvCxnSpPr>
        <p:spPr>
          <a:xfrm>
            <a:off x="6216916" y="4399781"/>
            <a:ext cx="0" cy="791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4"/>
            <a:endCxn id="24" idx="0"/>
          </p:cNvCxnSpPr>
          <p:nvPr/>
        </p:nvCxnSpPr>
        <p:spPr>
          <a:xfrm>
            <a:off x="6216916" y="3316998"/>
            <a:ext cx="0" cy="6351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4"/>
            <a:endCxn id="23" idx="0"/>
          </p:cNvCxnSpPr>
          <p:nvPr/>
        </p:nvCxnSpPr>
        <p:spPr>
          <a:xfrm flipH="1">
            <a:off x="6216916" y="2594686"/>
            <a:ext cx="6350" cy="1571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2" idx="0"/>
          </p:cNvCxnSpPr>
          <p:nvPr/>
        </p:nvCxnSpPr>
        <p:spPr>
          <a:xfrm>
            <a:off x="6221528" y="1911961"/>
            <a:ext cx="1738" cy="1834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346598" y="3958701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T1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cxnSp>
        <p:nvCxnSpPr>
          <p:cNvPr id="51" name="Straight Arrow Connector 50"/>
          <p:cNvCxnSpPr>
            <a:stCxn id="23" idx="3"/>
            <a:endCxn id="49" idx="7"/>
          </p:cNvCxnSpPr>
          <p:nvPr/>
        </p:nvCxnSpPr>
        <p:spPr>
          <a:xfrm flipH="1">
            <a:off x="5328985" y="3234234"/>
            <a:ext cx="481013" cy="790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921704" y="3535883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T2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cxnSp>
        <p:nvCxnSpPr>
          <p:cNvPr id="26" name="Straight Arrow Connector 25"/>
          <p:cNvCxnSpPr>
            <a:stCxn id="23" idx="5"/>
            <a:endCxn id="20" idx="1"/>
          </p:cNvCxnSpPr>
          <p:nvPr/>
        </p:nvCxnSpPr>
        <p:spPr>
          <a:xfrm>
            <a:off x="6623834" y="3234234"/>
            <a:ext cx="466421" cy="367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3" idx="3"/>
            <a:endCxn id="25" idx="7"/>
          </p:cNvCxnSpPr>
          <p:nvPr/>
        </p:nvCxnSpPr>
        <p:spPr>
          <a:xfrm flipH="1">
            <a:off x="6623834" y="5100236"/>
            <a:ext cx="207221" cy="1606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241384" y="4155260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ISO2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33" name="Oval 32"/>
          <p:cNvSpPr/>
          <p:nvPr/>
        </p:nvSpPr>
        <p:spPr>
          <a:xfrm>
            <a:off x="6662504" y="4718121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T2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cxnSp>
        <p:nvCxnSpPr>
          <p:cNvPr id="34" name="Straight Arrow Connector 33"/>
          <p:cNvCxnSpPr>
            <a:endCxn id="32" idx="0"/>
          </p:cNvCxnSpPr>
          <p:nvPr/>
        </p:nvCxnSpPr>
        <p:spPr>
          <a:xfrm>
            <a:off x="7644891" y="3983559"/>
            <a:ext cx="171962" cy="1717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4"/>
            <a:endCxn id="33" idx="7"/>
          </p:cNvCxnSpPr>
          <p:nvPr/>
        </p:nvCxnSpPr>
        <p:spPr>
          <a:xfrm flipH="1">
            <a:off x="7644891" y="4602936"/>
            <a:ext cx="171962" cy="180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898022" y="4856361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T3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cxnSp>
        <p:nvCxnSpPr>
          <p:cNvPr id="42" name="Straight Arrow Connector 41"/>
          <p:cNvCxnSpPr>
            <a:stCxn id="41" idx="3"/>
            <a:endCxn id="25" idx="6"/>
          </p:cNvCxnSpPr>
          <p:nvPr/>
        </p:nvCxnSpPr>
        <p:spPr>
          <a:xfrm flipH="1">
            <a:off x="6792385" y="5238476"/>
            <a:ext cx="1274188" cy="191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2" idx="5"/>
            <a:endCxn id="41" idx="0"/>
          </p:cNvCxnSpPr>
          <p:nvPr/>
        </p:nvCxnSpPr>
        <p:spPr>
          <a:xfrm>
            <a:off x="8223771" y="4537375"/>
            <a:ext cx="249720" cy="3189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98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/>
          <p:cNvCxnSpPr/>
          <p:nvPr/>
        </p:nvCxnSpPr>
        <p:spPr>
          <a:xfrm>
            <a:off x="6208862" y="5520960"/>
            <a:ext cx="8054" cy="415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302364" y="1417638"/>
            <a:ext cx="3585484" cy="486364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tx2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 x = 0;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finish{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2000" dirty="0" err="1">
                <a:solidFill>
                  <a:schemeClr val="tx2"/>
                </a:solidFill>
                <a:latin typeface="Monaco"/>
                <a:ea typeface="Monaco"/>
                <a:cs typeface="Monaco"/>
              </a:rPr>
              <a:t>async</a:t>
            </a:r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	isolated { 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		x = 2;	</a:t>
            </a:r>
            <a:endParaRPr lang="en-US" sz="2000" dirty="0" smtClean="0">
              <a:solidFill>
                <a:schemeClr val="tx2"/>
              </a:solidFill>
              <a:latin typeface="Monaco"/>
              <a:ea typeface="Monaco"/>
              <a:cs typeface="Monaco"/>
            </a:endParaRP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     }</a:t>
            </a:r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}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2000" dirty="0" err="1">
                <a:solidFill>
                  <a:schemeClr val="tx2"/>
                </a:solidFill>
                <a:latin typeface="Monaco"/>
                <a:ea typeface="Monaco"/>
                <a:cs typeface="Monaco"/>
              </a:rPr>
              <a:t>async</a:t>
            </a:r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	isolated { 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		if(x == 0)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			</a:t>
            </a:r>
            <a:r>
              <a:rPr lang="en-US" sz="2000" dirty="0" err="1">
                <a:solidFill>
                  <a:schemeClr val="tx2"/>
                </a:solidFill>
                <a:latin typeface="Monaco"/>
                <a:ea typeface="Monaco"/>
                <a:cs typeface="Monaco"/>
              </a:rPr>
              <a:t>async</a:t>
            </a:r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 {}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	}	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	} </a:t>
            </a:r>
          </a:p>
          <a:p>
            <a:r>
              <a:rPr lang="en-US" sz="2000" dirty="0">
                <a:solidFill>
                  <a:schemeClr val="tx2"/>
                </a:solidFill>
                <a:latin typeface="Monaco"/>
                <a:ea typeface="Monaco"/>
                <a:cs typeface="Monaco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graph creation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F53E3-2D6B-E44D-97C5-D7123C573457}" type="slidenum">
              <a:rPr lang="en-US" smtClean="0"/>
              <a:t>42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641447" y="1417639"/>
            <a:ext cx="1150938" cy="497680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Start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2" name="Oval 21"/>
          <p:cNvSpPr/>
          <p:nvPr/>
        </p:nvSpPr>
        <p:spPr>
          <a:xfrm>
            <a:off x="5654147" y="2095418"/>
            <a:ext cx="1138238" cy="499268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T0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3" name="Oval 22"/>
          <p:cNvSpPr/>
          <p:nvPr/>
        </p:nvSpPr>
        <p:spPr>
          <a:xfrm>
            <a:off x="5641447" y="2751848"/>
            <a:ext cx="1150938" cy="565150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Finish</a:t>
            </a:r>
          </a:p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Start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4" name="Oval 23"/>
          <p:cNvSpPr/>
          <p:nvPr/>
        </p:nvSpPr>
        <p:spPr>
          <a:xfrm>
            <a:off x="5641447" y="3952105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T0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5" name="Oval 24"/>
          <p:cNvSpPr/>
          <p:nvPr/>
        </p:nvSpPr>
        <p:spPr>
          <a:xfrm>
            <a:off x="5641447" y="5190859"/>
            <a:ext cx="1150938" cy="477837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Finish</a:t>
            </a:r>
          </a:p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End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27" name="Oval 26"/>
          <p:cNvSpPr/>
          <p:nvPr/>
        </p:nvSpPr>
        <p:spPr>
          <a:xfrm>
            <a:off x="5641447" y="5936793"/>
            <a:ext cx="1150938" cy="344487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End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cxnSp>
        <p:nvCxnSpPr>
          <p:cNvPr id="29" name="Straight Arrow Connector 28"/>
          <p:cNvCxnSpPr>
            <a:stCxn id="31" idx="5"/>
            <a:endCxn id="25" idx="2"/>
          </p:cNvCxnSpPr>
          <p:nvPr/>
        </p:nvCxnSpPr>
        <p:spPr>
          <a:xfrm>
            <a:off x="5328985" y="5258513"/>
            <a:ext cx="312462" cy="171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4" idx="4"/>
            <a:endCxn id="25" idx="0"/>
          </p:cNvCxnSpPr>
          <p:nvPr/>
        </p:nvCxnSpPr>
        <p:spPr>
          <a:xfrm>
            <a:off x="6216916" y="4399781"/>
            <a:ext cx="0" cy="791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4"/>
            <a:endCxn id="24" idx="0"/>
          </p:cNvCxnSpPr>
          <p:nvPr/>
        </p:nvCxnSpPr>
        <p:spPr>
          <a:xfrm>
            <a:off x="6216916" y="3316998"/>
            <a:ext cx="0" cy="6351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4"/>
            <a:endCxn id="23" idx="0"/>
          </p:cNvCxnSpPr>
          <p:nvPr/>
        </p:nvCxnSpPr>
        <p:spPr>
          <a:xfrm flipH="1">
            <a:off x="6216916" y="2594686"/>
            <a:ext cx="6350" cy="1571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2" idx="0"/>
          </p:cNvCxnSpPr>
          <p:nvPr/>
        </p:nvCxnSpPr>
        <p:spPr>
          <a:xfrm>
            <a:off x="6221528" y="1911961"/>
            <a:ext cx="1738" cy="1834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346598" y="3552621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T1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cxnSp>
        <p:nvCxnSpPr>
          <p:cNvPr id="51" name="Straight Arrow Connector 50"/>
          <p:cNvCxnSpPr>
            <a:stCxn id="23" idx="3"/>
            <a:endCxn id="49" idx="7"/>
          </p:cNvCxnSpPr>
          <p:nvPr/>
        </p:nvCxnSpPr>
        <p:spPr>
          <a:xfrm flipH="1">
            <a:off x="5328985" y="3234234"/>
            <a:ext cx="481013" cy="383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921704" y="3535883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T2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cxnSp>
        <p:nvCxnSpPr>
          <p:cNvPr id="26" name="Straight Arrow Connector 25"/>
          <p:cNvCxnSpPr>
            <a:stCxn id="23" idx="5"/>
            <a:endCxn id="20" idx="1"/>
          </p:cNvCxnSpPr>
          <p:nvPr/>
        </p:nvCxnSpPr>
        <p:spPr>
          <a:xfrm>
            <a:off x="6623834" y="3234234"/>
            <a:ext cx="466421" cy="367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3" idx="3"/>
            <a:endCxn id="25" idx="7"/>
          </p:cNvCxnSpPr>
          <p:nvPr/>
        </p:nvCxnSpPr>
        <p:spPr>
          <a:xfrm flipH="1">
            <a:off x="6623834" y="5100236"/>
            <a:ext cx="207221" cy="1606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241384" y="4155260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ISO2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33" name="Oval 32"/>
          <p:cNvSpPr/>
          <p:nvPr/>
        </p:nvSpPr>
        <p:spPr>
          <a:xfrm>
            <a:off x="6662504" y="4718121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T2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cxnSp>
        <p:nvCxnSpPr>
          <p:cNvPr id="34" name="Straight Arrow Connector 33"/>
          <p:cNvCxnSpPr>
            <a:endCxn id="32" idx="0"/>
          </p:cNvCxnSpPr>
          <p:nvPr/>
        </p:nvCxnSpPr>
        <p:spPr>
          <a:xfrm>
            <a:off x="7644891" y="3983559"/>
            <a:ext cx="171962" cy="1717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4"/>
            <a:endCxn id="33" idx="7"/>
          </p:cNvCxnSpPr>
          <p:nvPr/>
        </p:nvCxnSpPr>
        <p:spPr>
          <a:xfrm flipH="1">
            <a:off x="7644891" y="4602936"/>
            <a:ext cx="171962" cy="180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898022" y="4856361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T3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cxnSp>
        <p:nvCxnSpPr>
          <p:cNvPr id="42" name="Straight Arrow Connector 41"/>
          <p:cNvCxnSpPr>
            <a:stCxn id="41" idx="3"/>
            <a:endCxn id="25" idx="6"/>
          </p:cNvCxnSpPr>
          <p:nvPr/>
        </p:nvCxnSpPr>
        <p:spPr>
          <a:xfrm flipH="1">
            <a:off x="6792385" y="5238476"/>
            <a:ext cx="1274188" cy="191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2" idx="5"/>
            <a:endCxn id="41" idx="0"/>
          </p:cNvCxnSpPr>
          <p:nvPr/>
        </p:nvCxnSpPr>
        <p:spPr>
          <a:xfrm>
            <a:off x="8223771" y="4537375"/>
            <a:ext cx="249720" cy="3189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346598" y="4175943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ISO1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31" name="Oval 30"/>
          <p:cNvSpPr/>
          <p:nvPr/>
        </p:nvSpPr>
        <p:spPr>
          <a:xfrm>
            <a:off x="4346598" y="4876398"/>
            <a:ext cx="1150938" cy="447676"/>
          </a:xfrm>
          <a:prstGeom prst="ellipse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rgbClr val="A1C4E3"/>
                  </a:solidFill>
                </a:ln>
              </a:rPr>
              <a:t>T1</a:t>
            </a:r>
            <a:endParaRPr lang="en-US" sz="1400" dirty="0">
              <a:ln>
                <a:solidFill>
                  <a:srgbClr val="A1C4E3"/>
                </a:solidFill>
              </a:ln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919926" y="4000297"/>
            <a:ext cx="1738" cy="1834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1" idx="0"/>
          </p:cNvCxnSpPr>
          <p:nvPr/>
        </p:nvCxnSpPr>
        <p:spPr>
          <a:xfrm>
            <a:off x="4893432" y="4626392"/>
            <a:ext cx="28635" cy="2500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63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CD89-865D-1E44-849B-99BC41D016FC}" type="slidenum">
              <a:rPr lang="en-US" smtClean="0"/>
              <a:t>43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131796" y="2306880"/>
            <a:ext cx="6885809" cy="3352320"/>
          </a:xfrm>
          <a:prstGeom prst="roundRect">
            <a:avLst/>
          </a:prstGeom>
          <a:solidFill>
            <a:srgbClr val="4A66A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09364" y="3222720"/>
            <a:ext cx="1987123" cy="20822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Sharedness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Policy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967805" y="3222720"/>
            <a:ext cx="1978482" cy="20822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1B1E3E"/>
                </a:solidFill>
              </a:rPr>
              <a:t>VMListener</a:t>
            </a:r>
            <a:endParaRPr lang="en-US" dirty="0">
              <a:solidFill>
                <a:srgbClr val="1B1E3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29032" y="3352320"/>
            <a:ext cx="1412802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smtClean="0">
                <a:solidFill>
                  <a:srgbClr val="1B1E3E"/>
                </a:solidFill>
              </a:rPr>
              <a:t>Scheduler</a:t>
            </a:r>
            <a:endParaRPr lang="en-US" sz="2200" b="1" dirty="0">
              <a:solidFill>
                <a:srgbClr val="1B1E3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22030" y="3352320"/>
            <a:ext cx="12311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1B1E3E"/>
                </a:solidFill>
              </a:rPr>
              <a:t>Listener</a:t>
            </a:r>
            <a:endParaRPr lang="en-US" sz="2200" b="1" dirty="0">
              <a:solidFill>
                <a:srgbClr val="1B1E3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30132" y="2401920"/>
            <a:ext cx="372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CG Based Race Detector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6028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JPF Scheduler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5434643"/>
              </p:ext>
            </p:extLst>
          </p:nvPr>
        </p:nvGraphicFramePr>
        <p:xfrm>
          <a:off x="1492738" y="1600200"/>
          <a:ext cx="6096000" cy="18288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Sharedness</a:t>
                      </a:r>
                      <a:r>
                        <a:rPr lang="en-US" sz="2400" dirty="0" smtClean="0"/>
                        <a:t> Policy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trike="noStrike" dirty="0" smtClean="0"/>
                        <a:t>Shared Class</a:t>
                      </a:r>
                      <a:endParaRPr lang="en-US" sz="2400" i="1" strike="noStrik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trike="noStrike" dirty="0" smtClean="0"/>
                        <a:t>Shared Object</a:t>
                      </a:r>
                      <a:endParaRPr lang="en-US" sz="2400" i="1" strike="noStrik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trike="noStrike" dirty="0" smtClean="0"/>
                        <a:t>Shared Array</a:t>
                      </a:r>
                      <a:endParaRPr lang="en-US" sz="2400" i="1" strike="noStrik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CD89-865D-1E44-849B-99BC41D016F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18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Scheduler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8505582"/>
              </p:ext>
            </p:extLst>
          </p:nvPr>
        </p:nvGraphicFramePr>
        <p:xfrm>
          <a:off x="1492738" y="1600200"/>
          <a:ext cx="6096000" cy="18288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Sharedness</a:t>
                      </a:r>
                      <a:r>
                        <a:rPr lang="en-US" sz="2400" dirty="0" smtClean="0"/>
                        <a:t> Policy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trike="sngStrike" dirty="0" smtClean="0"/>
                        <a:t>Shared Class</a:t>
                      </a:r>
                      <a:endParaRPr lang="en-US" sz="2400" i="1" strike="sngStrik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trike="sngStrike" dirty="0" smtClean="0"/>
                        <a:t>Shared Object</a:t>
                      </a:r>
                      <a:endParaRPr lang="en-US" sz="2400" i="1" strike="sngStrik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trike="sngStrike" dirty="0" smtClean="0"/>
                        <a:t>Shared Array</a:t>
                      </a:r>
                      <a:endParaRPr lang="en-US" sz="2400" i="1" strike="sngStrik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CD89-865D-1E44-849B-99BC41D016F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74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 Listener configuration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8714125"/>
              </p:ext>
            </p:extLst>
          </p:nvPr>
        </p:nvGraphicFramePr>
        <p:xfrm>
          <a:off x="457200" y="2688840"/>
          <a:ext cx="8229600" cy="14833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objectCreated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the different nodes in the graph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objectReleased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 correct finish scope to tasks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executeInstruction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 heap accesses in the activity nodes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CD89-865D-1E44-849B-99BC41D016F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14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4476003"/>
              </p:ext>
            </p:extLst>
          </p:nvPr>
        </p:nvGraphicFramePr>
        <p:xfrm>
          <a:off x="457200" y="1222094"/>
          <a:ext cx="8229600" cy="4754879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68704"/>
                <a:gridCol w="703560"/>
                <a:gridCol w="712697"/>
                <a:gridCol w="868029"/>
                <a:gridCol w="922852"/>
                <a:gridCol w="1032498"/>
                <a:gridCol w="895440"/>
                <a:gridCol w="886304"/>
                <a:gridCol w="1139516"/>
              </a:tblGrid>
              <a:tr h="50292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Test</a:t>
                      </a:r>
                      <a:r>
                        <a:rPr lang="en-US" sz="1800" kern="1200" baseline="0" dirty="0" smtClean="0">
                          <a:effectLst/>
                        </a:rPr>
                        <a:t> </a:t>
                      </a:r>
                      <a:r>
                        <a:rPr lang="en-US" sz="1800" kern="1200" dirty="0" smtClean="0">
                          <a:effectLst/>
                        </a:rPr>
                        <a:t>Case Name 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SLOC </a:t>
                      </a:r>
                      <a:endParaRPr lang="en-US" dirty="0" smtClean="0"/>
                    </a:p>
                    <a:p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Tasks 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CG Race Detector 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Precise Race Detector 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States </a:t>
                      </a:r>
                      <a:endParaRPr lang="en-US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Time </a:t>
                      </a:r>
                      <a:endParaRPr lang="en-US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Error Info 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States 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Time 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Error Info 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Search Count 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0:00:00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No Race 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145139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0:00:45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No Race 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Existence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0:00:00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Detected Race 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50197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0:00:15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Detected Race 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Index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0:00:00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Detected Race 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68806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0:00:29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Detected Race 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Existence - eureka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0:00:00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Detected Race 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296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0:00:00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Detected Race 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Search Index - eureka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0:00:00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Detected Race 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326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0:00:00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Detected Race </a:t>
                      </a:r>
                      <a:endParaRPr lang="en-US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CD89-865D-1E44-849B-99BC41D016F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6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A9CCEE"/>
                </a:solidFill>
              </a:rPr>
              <a:t>Use fewer states to detect data races</a:t>
            </a:r>
          </a:p>
          <a:p>
            <a:r>
              <a:rPr lang="en-US" dirty="0" smtClean="0">
                <a:solidFill>
                  <a:srgbClr val="A9CCEE"/>
                </a:solidFill>
              </a:rPr>
              <a:t>On the fly Data race detection implementation</a:t>
            </a:r>
          </a:p>
          <a:p>
            <a:r>
              <a:rPr lang="en-US" dirty="0" smtClean="0">
                <a:solidFill>
                  <a:srgbClr val="A9CCEE"/>
                </a:solidFill>
              </a:rPr>
              <a:t>Proof of correctness</a:t>
            </a:r>
          </a:p>
          <a:p>
            <a:r>
              <a:rPr lang="en-US" dirty="0" smtClean="0">
                <a:solidFill>
                  <a:srgbClr val="A9CCEE"/>
                </a:solidFill>
              </a:rPr>
              <a:t>Symbolic execution to explore input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CD89-865D-1E44-849B-99BC41D016FC}" type="slidenum">
              <a:rPr lang="en-US" smtClean="0"/>
              <a:t>48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747413" y="5624640"/>
            <a:ext cx="4155676" cy="501523"/>
          </a:xfrm>
          <a:prstGeom prst="roundRect">
            <a:avLst/>
          </a:prstGeom>
          <a:solidFill>
            <a:srgbClr val="4A66A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A9CCEE"/>
                </a:solidFill>
              </a:rPr>
              <a:t>https://</a:t>
            </a:r>
            <a:r>
              <a:rPr lang="en-US" dirty="0" err="1">
                <a:solidFill>
                  <a:srgbClr val="A9CCEE"/>
                </a:solidFill>
              </a:rPr>
              <a:t>jpf.byu.edu</a:t>
            </a:r>
            <a:r>
              <a:rPr lang="en-US" dirty="0">
                <a:solidFill>
                  <a:srgbClr val="A9CCEE"/>
                </a:solidFill>
              </a:rPr>
              <a:t>/</a:t>
            </a:r>
            <a:r>
              <a:rPr lang="en-US" dirty="0" err="1">
                <a:solidFill>
                  <a:srgbClr val="A9CCEE"/>
                </a:solidFill>
              </a:rPr>
              <a:t>jpf-hj</a:t>
            </a:r>
            <a:r>
              <a:rPr lang="en-US" dirty="0">
                <a:solidFill>
                  <a:srgbClr val="A9CCEE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517924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3" name="Picture 2" descr="11_credit_questions-1360x86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816" y="1817048"/>
            <a:ext cx="6766715" cy="427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94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6"/>
          <p:cNvSpPr/>
          <p:nvPr/>
        </p:nvSpPr>
        <p:spPr>
          <a:xfrm>
            <a:off x="919894" y="1927372"/>
            <a:ext cx="3705225" cy="34099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Habanero 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CD89-865D-1E44-849B-99BC41D016FC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3102510" y="3363323"/>
            <a:ext cx="1714500" cy="914400"/>
          </a:xfrm>
          <a:prstGeom prst="wedgeRectCallout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n>
                  <a:solidFill>
                    <a:srgbClr val="A1C4E3"/>
                  </a:solidFill>
                </a:ln>
              </a:rPr>
              <a:t>Async</a:t>
            </a:r>
            <a:endParaRPr lang="en-US" b="1" dirty="0">
              <a:ln>
                <a:solidFill>
                  <a:srgbClr val="A1C4E3"/>
                </a:solidFill>
              </a:ln>
            </a:endParaRPr>
          </a:p>
          <a:p>
            <a:pPr algn="ctr"/>
            <a:r>
              <a:rPr lang="en-US" b="1" dirty="0">
                <a:ln>
                  <a:solidFill>
                    <a:srgbClr val="A1C4E3"/>
                  </a:solidFill>
                </a:ln>
              </a:rPr>
              <a:t>Finish</a:t>
            </a:r>
          </a:p>
          <a:p>
            <a:pPr algn="ctr"/>
            <a:r>
              <a:rPr lang="en-US" b="1" dirty="0">
                <a:ln>
                  <a:solidFill>
                    <a:srgbClr val="A1C4E3"/>
                  </a:solidFill>
                </a:ln>
              </a:rPr>
              <a:t>Future</a:t>
            </a:r>
          </a:p>
        </p:txBody>
      </p:sp>
      <p:sp>
        <p:nvSpPr>
          <p:cNvPr id="7" name="Left Arrow 6"/>
          <p:cNvSpPr/>
          <p:nvPr/>
        </p:nvSpPr>
        <p:spPr>
          <a:xfrm>
            <a:off x="2569110" y="4429369"/>
            <a:ext cx="533400" cy="152400"/>
          </a:xfrm>
          <a:prstGeom prst="leftArrow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941647" y="3041553"/>
            <a:ext cx="2745153" cy="2295769"/>
          </a:xfrm>
          <a:prstGeom prst="roundRect">
            <a:avLst/>
          </a:prstGeom>
          <a:solidFill>
            <a:srgbClr val="4A66A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n>
                  <a:solidFill>
                    <a:srgbClr val="A1C4E3"/>
                  </a:solidFill>
                </a:ln>
              </a:rPr>
              <a:t>DLF = </a:t>
            </a:r>
            <a:r>
              <a:rPr lang="en-US" sz="2000" dirty="0" err="1" smtClean="0">
                <a:ln>
                  <a:solidFill>
                    <a:srgbClr val="A1C4E3"/>
                  </a:solidFill>
                </a:ln>
              </a:rPr>
              <a:t>DeadLock</a:t>
            </a:r>
            <a:r>
              <a:rPr lang="en-US" sz="2000" dirty="0" smtClean="0">
                <a:ln>
                  <a:solidFill>
                    <a:srgbClr val="A1C4E3"/>
                  </a:solidFill>
                </a:ln>
              </a:rPr>
              <a:t>-Free</a:t>
            </a:r>
            <a:endParaRPr lang="en-US" sz="2000" dirty="0">
              <a:ln>
                <a:solidFill>
                  <a:srgbClr val="A1C4E3"/>
                </a:solidFill>
              </a:ln>
            </a:endParaRPr>
          </a:p>
          <a:p>
            <a:r>
              <a:rPr lang="en-US" sz="2000" dirty="0">
                <a:ln>
                  <a:solidFill>
                    <a:srgbClr val="A1C4E3"/>
                  </a:solidFill>
                </a:ln>
              </a:rPr>
              <a:t>DRF = </a:t>
            </a:r>
            <a:r>
              <a:rPr lang="en-US" sz="2000" dirty="0" err="1">
                <a:ln>
                  <a:solidFill>
                    <a:srgbClr val="A1C4E3"/>
                  </a:solidFill>
                </a:ln>
              </a:rPr>
              <a:t>DataRace</a:t>
            </a:r>
            <a:r>
              <a:rPr lang="en-US" sz="2000" dirty="0">
                <a:ln>
                  <a:solidFill>
                    <a:srgbClr val="A1C4E3"/>
                  </a:solidFill>
                </a:ln>
              </a:rPr>
              <a:t>-Free</a:t>
            </a:r>
          </a:p>
          <a:p>
            <a:r>
              <a:rPr lang="en-US" sz="2000" dirty="0">
                <a:ln>
                  <a:solidFill>
                    <a:srgbClr val="A1C4E3"/>
                  </a:solidFill>
                </a:ln>
              </a:rPr>
              <a:t>SER = </a:t>
            </a:r>
            <a:r>
              <a:rPr lang="en-US" sz="2000" dirty="0" err="1">
                <a:ln>
                  <a:solidFill>
                    <a:srgbClr val="A1C4E3"/>
                  </a:solidFill>
                </a:ln>
              </a:rPr>
              <a:t>Serializable</a:t>
            </a:r>
            <a:endParaRPr lang="en-US" sz="2000" dirty="0">
              <a:ln>
                <a:solidFill>
                  <a:srgbClr val="A1C4E3"/>
                </a:solidFill>
              </a:ln>
            </a:endParaRPr>
          </a:p>
          <a:p>
            <a:r>
              <a:rPr lang="en-US" sz="2000" dirty="0">
                <a:ln>
                  <a:solidFill>
                    <a:srgbClr val="A1C4E3"/>
                  </a:solidFill>
                </a:ln>
              </a:rPr>
              <a:t>DET = </a:t>
            </a:r>
            <a:r>
              <a:rPr lang="en-US" sz="2000" dirty="0" smtClean="0">
                <a:ln>
                  <a:solidFill>
                    <a:srgbClr val="A1C4E3"/>
                  </a:solidFill>
                </a:ln>
              </a:rPr>
              <a:t>Deterministic</a:t>
            </a:r>
            <a:endParaRPr lang="en-US" sz="2000" dirty="0">
              <a:ln>
                <a:solidFill>
                  <a:srgbClr val="A1C4E3"/>
                </a:solidFill>
              </a:ln>
            </a:endParaRPr>
          </a:p>
          <a:p>
            <a:r>
              <a:rPr lang="en-US" sz="2000" dirty="0">
                <a:ln>
                  <a:solidFill>
                    <a:srgbClr val="A1C4E3"/>
                  </a:solidFill>
                </a:ln>
              </a:rPr>
              <a:t>ALL = Deterministic and </a:t>
            </a:r>
            <a:r>
              <a:rPr lang="en-US" sz="2000" dirty="0" smtClean="0">
                <a:ln>
                  <a:solidFill>
                    <a:srgbClr val="A1C4E3"/>
                  </a:solidFill>
                </a:ln>
              </a:rPr>
              <a:t>nondeterministic</a:t>
            </a:r>
            <a:endParaRPr lang="en-US" sz="2000" dirty="0">
              <a:ln>
                <a:solidFill>
                  <a:srgbClr val="A1C4E3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554860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6"/>
          <p:cNvSpPr/>
          <p:nvPr/>
        </p:nvSpPr>
        <p:spPr>
          <a:xfrm>
            <a:off x="919894" y="1927372"/>
            <a:ext cx="3705225" cy="34099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Habanero 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CD89-865D-1E44-849B-99BC41D016FC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2910619" y="2608385"/>
            <a:ext cx="1798150" cy="1014800"/>
          </a:xfrm>
          <a:prstGeom prst="wedgeRectCallout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n>
                  <a:solidFill>
                    <a:srgbClr val="A1C4E3"/>
                  </a:solidFill>
                </a:ln>
              </a:rPr>
              <a:t>Async</a:t>
            </a:r>
            <a:endParaRPr lang="en-US" b="1" dirty="0">
              <a:ln>
                <a:solidFill>
                  <a:srgbClr val="A1C4E3"/>
                </a:solidFill>
              </a:ln>
            </a:endParaRPr>
          </a:p>
          <a:p>
            <a:pPr algn="ctr"/>
            <a:r>
              <a:rPr lang="en-US" b="1" dirty="0">
                <a:ln>
                  <a:solidFill>
                    <a:srgbClr val="A1C4E3"/>
                  </a:solidFill>
                </a:ln>
              </a:rPr>
              <a:t>Finish</a:t>
            </a:r>
          </a:p>
          <a:p>
            <a:pPr algn="ctr"/>
            <a:r>
              <a:rPr lang="en-US" b="1" dirty="0" smtClean="0">
                <a:ln>
                  <a:solidFill>
                    <a:srgbClr val="A1C4E3"/>
                  </a:solidFill>
                </a:ln>
              </a:rPr>
              <a:t>Future</a:t>
            </a:r>
          </a:p>
          <a:p>
            <a:pPr algn="ctr"/>
            <a:r>
              <a:rPr lang="en-US" b="1" dirty="0" err="1" smtClean="0">
                <a:ln>
                  <a:solidFill>
                    <a:srgbClr val="A1C4E3"/>
                  </a:solidFill>
                </a:ln>
              </a:rPr>
              <a:t>Phasers</a:t>
            </a:r>
            <a:endParaRPr lang="en-US" b="1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2569110" y="3765061"/>
            <a:ext cx="533400" cy="152400"/>
          </a:xfrm>
          <a:prstGeom prst="leftArrow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941647" y="3041553"/>
            <a:ext cx="2745153" cy="2295769"/>
          </a:xfrm>
          <a:prstGeom prst="roundRect">
            <a:avLst/>
          </a:prstGeom>
          <a:solidFill>
            <a:srgbClr val="4A66A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n>
                  <a:solidFill>
                    <a:srgbClr val="A1C4E3"/>
                  </a:solidFill>
                </a:ln>
              </a:rPr>
              <a:t>DLF = </a:t>
            </a:r>
            <a:r>
              <a:rPr lang="en-US" sz="2000" dirty="0" err="1" smtClean="0">
                <a:ln>
                  <a:solidFill>
                    <a:srgbClr val="A1C4E3"/>
                  </a:solidFill>
                </a:ln>
              </a:rPr>
              <a:t>DeadLock</a:t>
            </a:r>
            <a:r>
              <a:rPr lang="en-US" sz="2000" dirty="0" smtClean="0">
                <a:ln>
                  <a:solidFill>
                    <a:srgbClr val="A1C4E3"/>
                  </a:solidFill>
                </a:ln>
              </a:rPr>
              <a:t>-Free</a:t>
            </a:r>
            <a:endParaRPr lang="en-US" sz="2000" dirty="0">
              <a:ln>
                <a:solidFill>
                  <a:srgbClr val="A1C4E3"/>
                </a:solidFill>
              </a:ln>
            </a:endParaRPr>
          </a:p>
          <a:p>
            <a:r>
              <a:rPr lang="en-US" sz="2000" dirty="0">
                <a:ln>
                  <a:solidFill>
                    <a:srgbClr val="A1C4E3"/>
                  </a:solidFill>
                </a:ln>
              </a:rPr>
              <a:t>DRF = </a:t>
            </a:r>
            <a:r>
              <a:rPr lang="en-US" sz="2000" dirty="0" err="1">
                <a:ln>
                  <a:solidFill>
                    <a:srgbClr val="A1C4E3"/>
                  </a:solidFill>
                </a:ln>
              </a:rPr>
              <a:t>DataRace</a:t>
            </a:r>
            <a:r>
              <a:rPr lang="en-US" sz="2000" dirty="0">
                <a:ln>
                  <a:solidFill>
                    <a:srgbClr val="A1C4E3"/>
                  </a:solidFill>
                </a:ln>
              </a:rPr>
              <a:t>-Free</a:t>
            </a:r>
          </a:p>
          <a:p>
            <a:r>
              <a:rPr lang="en-US" sz="2000" dirty="0">
                <a:ln>
                  <a:solidFill>
                    <a:srgbClr val="A1C4E3"/>
                  </a:solidFill>
                </a:ln>
              </a:rPr>
              <a:t>SER = </a:t>
            </a:r>
            <a:r>
              <a:rPr lang="en-US" sz="2000" dirty="0" err="1">
                <a:ln>
                  <a:solidFill>
                    <a:srgbClr val="A1C4E3"/>
                  </a:solidFill>
                </a:ln>
              </a:rPr>
              <a:t>Serializable</a:t>
            </a:r>
            <a:endParaRPr lang="en-US" sz="2000" dirty="0">
              <a:ln>
                <a:solidFill>
                  <a:srgbClr val="A1C4E3"/>
                </a:solidFill>
              </a:ln>
            </a:endParaRPr>
          </a:p>
          <a:p>
            <a:r>
              <a:rPr lang="en-US" sz="2000" dirty="0">
                <a:ln>
                  <a:solidFill>
                    <a:srgbClr val="A1C4E3"/>
                  </a:solidFill>
                </a:ln>
              </a:rPr>
              <a:t>DET = </a:t>
            </a:r>
            <a:r>
              <a:rPr lang="en-US" sz="2000" dirty="0" smtClean="0">
                <a:ln>
                  <a:solidFill>
                    <a:srgbClr val="A1C4E3"/>
                  </a:solidFill>
                </a:ln>
              </a:rPr>
              <a:t>Deterministic</a:t>
            </a:r>
            <a:endParaRPr lang="en-US" sz="2000" dirty="0">
              <a:ln>
                <a:solidFill>
                  <a:srgbClr val="A1C4E3"/>
                </a:solidFill>
              </a:ln>
            </a:endParaRPr>
          </a:p>
          <a:p>
            <a:r>
              <a:rPr lang="en-US" sz="2000" dirty="0">
                <a:ln>
                  <a:solidFill>
                    <a:srgbClr val="A1C4E3"/>
                  </a:solidFill>
                </a:ln>
              </a:rPr>
              <a:t>ALL = Deterministic and </a:t>
            </a:r>
            <a:r>
              <a:rPr lang="en-US" sz="2000" dirty="0" smtClean="0">
                <a:ln>
                  <a:solidFill>
                    <a:srgbClr val="A1C4E3"/>
                  </a:solidFill>
                </a:ln>
              </a:rPr>
              <a:t>nondeterministic</a:t>
            </a:r>
            <a:endParaRPr lang="en-US" sz="2000" dirty="0">
              <a:ln>
                <a:solidFill>
                  <a:srgbClr val="A1C4E3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95374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6"/>
          <p:cNvSpPr/>
          <p:nvPr/>
        </p:nvSpPr>
        <p:spPr>
          <a:xfrm>
            <a:off x="919894" y="1927372"/>
            <a:ext cx="3705225" cy="34099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Habanero 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CD89-865D-1E44-849B-99BC41D016FC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2721509" y="1504462"/>
            <a:ext cx="2172876" cy="1522799"/>
          </a:xfrm>
          <a:prstGeom prst="wedgeRectCallout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>
                  <a:solidFill>
                    <a:srgbClr val="A1C4E3"/>
                  </a:solidFill>
                </a:ln>
              </a:rPr>
              <a:t>Async</a:t>
            </a:r>
            <a:endParaRPr lang="en-US" b="1" dirty="0" smtClean="0">
              <a:ln>
                <a:solidFill>
                  <a:srgbClr val="A1C4E3"/>
                </a:solidFill>
              </a:ln>
            </a:endParaRPr>
          </a:p>
          <a:p>
            <a:pPr algn="ctr"/>
            <a:r>
              <a:rPr lang="en-US" b="1" dirty="0" smtClean="0">
                <a:ln>
                  <a:solidFill>
                    <a:srgbClr val="A1C4E3"/>
                  </a:solidFill>
                </a:ln>
              </a:rPr>
              <a:t>Finish</a:t>
            </a:r>
          </a:p>
          <a:p>
            <a:pPr algn="ctr"/>
            <a:r>
              <a:rPr lang="en-US" b="1" dirty="0" smtClean="0">
                <a:ln>
                  <a:solidFill>
                    <a:srgbClr val="A1C4E3"/>
                  </a:solidFill>
                </a:ln>
              </a:rPr>
              <a:t>Futures</a:t>
            </a:r>
          </a:p>
          <a:p>
            <a:pPr algn="ctr"/>
            <a:r>
              <a:rPr lang="en-US" b="1" dirty="0" err="1" smtClean="0">
                <a:ln>
                  <a:solidFill>
                    <a:srgbClr val="A1C4E3"/>
                  </a:solidFill>
                </a:ln>
              </a:rPr>
              <a:t>Phasers</a:t>
            </a:r>
            <a:endParaRPr lang="en-US" b="1" dirty="0" smtClean="0">
              <a:ln>
                <a:solidFill>
                  <a:srgbClr val="A1C4E3"/>
                </a:solidFill>
              </a:ln>
            </a:endParaRPr>
          </a:p>
          <a:p>
            <a:pPr algn="ctr"/>
            <a:r>
              <a:rPr lang="en-US" b="1" dirty="0" smtClean="0">
                <a:ln>
                  <a:solidFill>
                    <a:srgbClr val="A1C4E3"/>
                  </a:solidFill>
                </a:ln>
              </a:rPr>
              <a:t>Data Driven Future</a:t>
            </a:r>
            <a:endParaRPr lang="en-US" b="1" dirty="0">
              <a:ln>
                <a:solidFill>
                  <a:srgbClr val="A1C4E3"/>
                </a:solidFill>
              </a:ln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2188110" y="3134723"/>
            <a:ext cx="533400" cy="152400"/>
          </a:xfrm>
          <a:prstGeom prst="leftArrow">
            <a:avLst/>
          </a:prstGeom>
          <a:solidFill>
            <a:srgbClr val="4A66A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941647" y="3041553"/>
            <a:ext cx="2745153" cy="2295769"/>
          </a:xfrm>
          <a:prstGeom prst="roundRect">
            <a:avLst/>
          </a:prstGeom>
          <a:solidFill>
            <a:srgbClr val="4A66A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n>
                  <a:solidFill>
                    <a:srgbClr val="A1C4E3"/>
                  </a:solidFill>
                </a:ln>
              </a:rPr>
              <a:t>DLF = </a:t>
            </a:r>
            <a:r>
              <a:rPr lang="en-US" sz="2000" dirty="0" err="1" smtClean="0">
                <a:ln>
                  <a:solidFill>
                    <a:srgbClr val="A1C4E3"/>
                  </a:solidFill>
                </a:ln>
              </a:rPr>
              <a:t>DeadLock</a:t>
            </a:r>
            <a:r>
              <a:rPr lang="en-US" sz="2000" dirty="0" smtClean="0">
                <a:ln>
                  <a:solidFill>
                    <a:srgbClr val="A1C4E3"/>
                  </a:solidFill>
                </a:ln>
              </a:rPr>
              <a:t>-Free</a:t>
            </a:r>
            <a:endParaRPr lang="en-US" sz="2000" dirty="0">
              <a:ln>
                <a:solidFill>
                  <a:srgbClr val="A1C4E3"/>
                </a:solidFill>
              </a:ln>
            </a:endParaRPr>
          </a:p>
          <a:p>
            <a:r>
              <a:rPr lang="en-US" sz="2000" dirty="0">
                <a:ln>
                  <a:solidFill>
                    <a:srgbClr val="A1C4E3"/>
                  </a:solidFill>
                </a:ln>
              </a:rPr>
              <a:t>DRF = </a:t>
            </a:r>
            <a:r>
              <a:rPr lang="en-US" sz="2000" dirty="0" err="1">
                <a:ln>
                  <a:solidFill>
                    <a:srgbClr val="A1C4E3"/>
                  </a:solidFill>
                </a:ln>
              </a:rPr>
              <a:t>DataRace</a:t>
            </a:r>
            <a:r>
              <a:rPr lang="en-US" sz="2000" dirty="0">
                <a:ln>
                  <a:solidFill>
                    <a:srgbClr val="A1C4E3"/>
                  </a:solidFill>
                </a:ln>
              </a:rPr>
              <a:t>-Free</a:t>
            </a:r>
          </a:p>
          <a:p>
            <a:r>
              <a:rPr lang="en-US" sz="2000" dirty="0">
                <a:ln>
                  <a:solidFill>
                    <a:srgbClr val="A1C4E3"/>
                  </a:solidFill>
                </a:ln>
              </a:rPr>
              <a:t>SER = </a:t>
            </a:r>
            <a:r>
              <a:rPr lang="en-US" sz="2000" dirty="0" err="1">
                <a:ln>
                  <a:solidFill>
                    <a:srgbClr val="A1C4E3"/>
                  </a:solidFill>
                </a:ln>
              </a:rPr>
              <a:t>Serializable</a:t>
            </a:r>
            <a:endParaRPr lang="en-US" sz="2000" dirty="0">
              <a:ln>
                <a:solidFill>
                  <a:srgbClr val="A1C4E3"/>
                </a:solidFill>
              </a:ln>
            </a:endParaRPr>
          </a:p>
          <a:p>
            <a:r>
              <a:rPr lang="en-US" sz="2000" dirty="0">
                <a:ln>
                  <a:solidFill>
                    <a:srgbClr val="A1C4E3"/>
                  </a:solidFill>
                </a:ln>
              </a:rPr>
              <a:t>DET = </a:t>
            </a:r>
            <a:r>
              <a:rPr lang="en-US" sz="2000" dirty="0" smtClean="0">
                <a:ln>
                  <a:solidFill>
                    <a:srgbClr val="A1C4E3"/>
                  </a:solidFill>
                </a:ln>
              </a:rPr>
              <a:t>Deterministic</a:t>
            </a:r>
            <a:endParaRPr lang="en-US" sz="2000" dirty="0">
              <a:ln>
                <a:solidFill>
                  <a:srgbClr val="A1C4E3"/>
                </a:solidFill>
              </a:ln>
            </a:endParaRPr>
          </a:p>
          <a:p>
            <a:r>
              <a:rPr lang="en-US" sz="2000" dirty="0">
                <a:ln>
                  <a:solidFill>
                    <a:srgbClr val="A1C4E3"/>
                  </a:solidFill>
                </a:ln>
              </a:rPr>
              <a:t>ALL = Deterministic and </a:t>
            </a:r>
            <a:r>
              <a:rPr lang="en-US" sz="2000" dirty="0" smtClean="0">
                <a:ln>
                  <a:solidFill>
                    <a:srgbClr val="A1C4E3"/>
                  </a:solidFill>
                </a:ln>
              </a:rPr>
              <a:t>nondeterministic</a:t>
            </a:r>
            <a:endParaRPr lang="en-US" sz="2000" dirty="0">
              <a:ln>
                <a:solidFill>
                  <a:srgbClr val="A1C4E3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95374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CD89-865D-1E44-849B-99BC41D016FC}" type="slidenum">
              <a:rPr lang="en-US" smtClean="0"/>
              <a:t>8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93229" y="2554011"/>
            <a:ext cx="7630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How do you know if a program is free </a:t>
            </a:r>
          </a:p>
          <a:p>
            <a:r>
              <a:rPr lang="en-US" sz="3600" dirty="0" smtClean="0"/>
              <a:t>of any data-race?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85350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rgbClr val="A9CCEE"/>
                </a:solidFill>
              </a:rPr>
              <a:t>Anderson, P., </a:t>
            </a:r>
            <a:r>
              <a:rPr lang="en-US" dirty="0" err="1">
                <a:solidFill>
                  <a:srgbClr val="A9CCEE"/>
                </a:solidFill>
              </a:rPr>
              <a:t>Vrvilo</a:t>
            </a:r>
            <a:r>
              <a:rPr lang="en-US" dirty="0">
                <a:solidFill>
                  <a:srgbClr val="A9CCEE"/>
                </a:solidFill>
              </a:rPr>
              <a:t>, N., Mercer, E., &amp; </a:t>
            </a:r>
            <a:r>
              <a:rPr lang="en-US" dirty="0" err="1">
                <a:solidFill>
                  <a:srgbClr val="A9CCEE"/>
                </a:solidFill>
              </a:rPr>
              <a:t>Sarkar</a:t>
            </a:r>
            <a:r>
              <a:rPr lang="en-US" dirty="0">
                <a:solidFill>
                  <a:srgbClr val="A9CCEE"/>
                </a:solidFill>
              </a:rPr>
              <a:t>, V. (2015). Model Checking Task Parallel Programs using Gradual </a:t>
            </a:r>
            <a:r>
              <a:rPr lang="en-US" dirty="0" smtClean="0">
                <a:solidFill>
                  <a:srgbClr val="A9CCEE"/>
                </a:solidFill>
              </a:rPr>
              <a:t>Permissions</a:t>
            </a:r>
            <a:r>
              <a:rPr lang="en-US" dirty="0">
                <a:solidFill>
                  <a:srgbClr val="A9CCEE"/>
                </a:solidFill>
              </a:rPr>
              <a:t>. </a:t>
            </a:r>
            <a:r>
              <a:rPr lang="en-US" dirty="0" smtClean="0">
                <a:solidFill>
                  <a:srgbClr val="A9CCEE"/>
                </a:solidFill>
              </a:rPr>
              <a:t>Proceedings </a:t>
            </a:r>
            <a:r>
              <a:rPr lang="en-US" dirty="0">
                <a:solidFill>
                  <a:srgbClr val="A9CCEE"/>
                </a:solidFill>
              </a:rPr>
              <a:t>of 30th IEEE/ACM International Conference on Automated Software Engineering, New ideas category, Lincoln, Nebraska, November, 2015</a:t>
            </a:r>
            <a:r>
              <a:rPr lang="en-US" dirty="0" smtClean="0">
                <a:solidFill>
                  <a:srgbClr val="A9CCEE"/>
                </a:solidFill>
              </a:rPr>
              <a:t>.</a:t>
            </a:r>
          </a:p>
          <a:p>
            <a:r>
              <a:rPr lang="en-US" dirty="0" smtClean="0">
                <a:solidFill>
                  <a:srgbClr val="A9CCEE"/>
                </a:solidFill>
              </a:rPr>
              <a:t>Raman</a:t>
            </a:r>
            <a:r>
              <a:rPr lang="en-US" dirty="0">
                <a:solidFill>
                  <a:srgbClr val="A9CCEE"/>
                </a:solidFill>
              </a:rPr>
              <a:t>, R., Zhao, J., </a:t>
            </a:r>
            <a:r>
              <a:rPr lang="en-US" dirty="0" err="1">
                <a:solidFill>
                  <a:srgbClr val="A9CCEE"/>
                </a:solidFill>
              </a:rPr>
              <a:t>Sarkar</a:t>
            </a:r>
            <a:r>
              <a:rPr lang="en-US" dirty="0">
                <a:solidFill>
                  <a:srgbClr val="A9CCEE"/>
                </a:solidFill>
              </a:rPr>
              <a:t>, V., </a:t>
            </a:r>
            <a:r>
              <a:rPr lang="en-US" dirty="0" err="1">
                <a:solidFill>
                  <a:srgbClr val="A9CCEE"/>
                </a:solidFill>
              </a:rPr>
              <a:t>Vechev</a:t>
            </a:r>
            <a:r>
              <a:rPr lang="en-US" dirty="0">
                <a:solidFill>
                  <a:srgbClr val="A9CCEE"/>
                </a:solidFill>
              </a:rPr>
              <a:t>, M., &amp; </a:t>
            </a:r>
            <a:r>
              <a:rPr lang="en-US" dirty="0" err="1">
                <a:solidFill>
                  <a:srgbClr val="A9CCEE"/>
                </a:solidFill>
              </a:rPr>
              <a:t>Yahav</a:t>
            </a:r>
            <a:r>
              <a:rPr lang="en-US" dirty="0">
                <a:solidFill>
                  <a:srgbClr val="A9CCEE"/>
                </a:solidFill>
              </a:rPr>
              <a:t>, E. (2012). </a:t>
            </a:r>
            <a:r>
              <a:rPr lang="en-US" i="1" dirty="0">
                <a:solidFill>
                  <a:srgbClr val="A9CCEE"/>
                </a:solidFill>
              </a:rPr>
              <a:t>Efficient data race detection for </a:t>
            </a:r>
            <a:r>
              <a:rPr lang="en-US" i="1" dirty="0" err="1">
                <a:solidFill>
                  <a:srgbClr val="A9CCEE"/>
                </a:solidFill>
              </a:rPr>
              <a:t>async</a:t>
            </a:r>
            <a:r>
              <a:rPr lang="en-US" i="1" dirty="0">
                <a:solidFill>
                  <a:srgbClr val="A9CCEE"/>
                </a:solidFill>
              </a:rPr>
              <a:t>-finish parallelism</a:t>
            </a:r>
            <a:r>
              <a:rPr lang="en-US" dirty="0">
                <a:solidFill>
                  <a:srgbClr val="A9CCEE"/>
                </a:solidFill>
              </a:rPr>
              <a:t>. Formal Methods in System Design, 41(3), 321-347.</a:t>
            </a:r>
          </a:p>
          <a:p>
            <a:r>
              <a:rPr lang="en-US" dirty="0">
                <a:solidFill>
                  <a:srgbClr val="A9CCEE"/>
                </a:solidFill>
              </a:rPr>
              <a:t>Raman, R., Zhao, J., </a:t>
            </a:r>
            <a:r>
              <a:rPr lang="en-US" dirty="0" err="1">
                <a:solidFill>
                  <a:srgbClr val="A9CCEE"/>
                </a:solidFill>
              </a:rPr>
              <a:t>Sarkar</a:t>
            </a:r>
            <a:r>
              <a:rPr lang="en-US" dirty="0">
                <a:solidFill>
                  <a:srgbClr val="A9CCEE"/>
                </a:solidFill>
              </a:rPr>
              <a:t>, V., </a:t>
            </a:r>
            <a:r>
              <a:rPr lang="en-US" dirty="0" err="1">
                <a:solidFill>
                  <a:srgbClr val="A9CCEE"/>
                </a:solidFill>
              </a:rPr>
              <a:t>Vechev</a:t>
            </a:r>
            <a:r>
              <a:rPr lang="en-US" dirty="0">
                <a:solidFill>
                  <a:srgbClr val="A9CCEE"/>
                </a:solidFill>
              </a:rPr>
              <a:t>, M., &amp; </a:t>
            </a:r>
            <a:r>
              <a:rPr lang="en-US" dirty="0" err="1">
                <a:solidFill>
                  <a:srgbClr val="A9CCEE"/>
                </a:solidFill>
              </a:rPr>
              <a:t>Yahav</a:t>
            </a:r>
            <a:r>
              <a:rPr lang="en-US" dirty="0">
                <a:solidFill>
                  <a:srgbClr val="A9CCEE"/>
                </a:solidFill>
              </a:rPr>
              <a:t>, E. (2012, June). </a:t>
            </a:r>
            <a:r>
              <a:rPr lang="en-US" i="1" dirty="0">
                <a:solidFill>
                  <a:srgbClr val="A9CCEE"/>
                </a:solidFill>
              </a:rPr>
              <a:t>Scalable and precise dynamic </a:t>
            </a:r>
            <a:r>
              <a:rPr lang="en-US" i="1" dirty="0" err="1">
                <a:solidFill>
                  <a:srgbClr val="A9CCEE"/>
                </a:solidFill>
              </a:rPr>
              <a:t>datarace</a:t>
            </a:r>
            <a:r>
              <a:rPr lang="en-US" i="1" dirty="0">
                <a:solidFill>
                  <a:srgbClr val="A9CCEE"/>
                </a:solidFill>
              </a:rPr>
              <a:t> detection for structured parallelism</a:t>
            </a:r>
            <a:r>
              <a:rPr lang="en-US" dirty="0">
                <a:solidFill>
                  <a:srgbClr val="A9CCEE"/>
                </a:solidFill>
              </a:rPr>
              <a:t>. In ACM SIGPLAN Notices (Vol. 47, No. 6, pp. 531-542). ACM</a:t>
            </a:r>
            <a:r>
              <a:rPr lang="en-US" dirty="0" smtClean="0">
                <a:solidFill>
                  <a:srgbClr val="A9CCEE"/>
                </a:solidFill>
              </a:rPr>
              <a:t>.</a:t>
            </a:r>
          </a:p>
          <a:p>
            <a:r>
              <a:rPr lang="en-US" dirty="0">
                <a:solidFill>
                  <a:srgbClr val="A9CCEE"/>
                </a:solidFill>
              </a:rPr>
              <a:t>Flanagan, C., &amp; Freund, S. N. (2009, June). </a:t>
            </a:r>
            <a:r>
              <a:rPr lang="en-US" i="1" dirty="0" err="1">
                <a:solidFill>
                  <a:srgbClr val="A9CCEE"/>
                </a:solidFill>
              </a:rPr>
              <a:t>FastTrack</a:t>
            </a:r>
            <a:r>
              <a:rPr lang="en-US" i="1" dirty="0">
                <a:solidFill>
                  <a:srgbClr val="A9CCEE"/>
                </a:solidFill>
              </a:rPr>
              <a:t>: efficient and precise dynamic race detection</a:t>
            </a:r>
            <a:r>
              <a:rPr lang="en-US" dirty="0">
                <a:solidFill>
                  <a:srgbClr val="A9CCEE"/>
                </a:solidFill>
              </a:rPr>
              <a:t>. In ACM </a:t>
            </a:r>
            <a:r>
              <a:rPr lang="en-US" dirty="0" err="1">
                <a:solidFill>
                  <a:srgbClr val="A9CCEE"/>
                </a:solidFill>
              </a:rPr>
              <a:t>Sigplan</a:t>
            </a:r>
            <a:r>
              <a:rPr lang="en-US" dirty="0">
                <a:solidFill>
                  <a:srgbClr val="A9CCEE"/>
                </a:solidFill>
              </a:rPr>
              <a:t> Notices (Vol. 44, No. 6, pp. 121-133). ACM</a:t>
            </a:r>
            <a:r>
              <a:rPr lang="en-US" dirty="0" smtClean="0">
                <a:solidFill>
                  <a:srgbClr val="A9CCEE"/>
                </a:solidFill>
              </a:rPr>
              <a:t>.</a:t>
            </a:r>
          </a:p>
          <a:p>
            <a:r>
              <a:rPr lang="en-US" dirty="0">
                <a:solidFill>
                  <a:srgbClr val="A9CCEE"/>
                </a:solidFill>
              </a:rPr>
              <a:t>Choi, J. D., Lee, K., </a:t>
            </a:r>
            <a:r>
              <a:rPr lang="en-US" dirty="0" err="1">
                <a:solidFill>
                  <a:srgbClr val="A9CCEE"/>
                </a:solidFill>
              </a:rPr>
              <a:t>Loginov</a:t>
            </a:r>
            <a:r>
              <a:rPr lang="en-US" dirty="0">
                <a:solidFill>
                  <a:srgbClr val="A9CCEE"/>
                </a:solidFill>
              </a:rPr>
              <a:t>, A., </a:t>
            </a:r>
            <a:r>
              <a:rPr lang="en-US" dirty="0" err="1">
                <a:solidFill>
                  <a:srgbClr val="A9CCEE"/>
                </a:solidFill>
              </a:rPr>
              <a:t>O'Callahan</a:t>
            </a:r>
            <a:r>
              <a:rPr lang="en-US" dirty="0">
                <a:solidFill>
                  <a:srgbClr val="A9CCEE"/>
                </a:solidFill>
              </a:rPr>
              <a:t>, R., </a:t>
            </a:r>
            <a:r>
              <a:rPr lang="en-US" dirty="0" err="1">
                <a:solidFill>
                  <a:srgbClr val="A9CCEE"/>
                </a:solidFill>
              </a:rPr>
              <a:t>Sarkar</a:t>
            </a:r>
            <a:r>
              <a:rPr lang="en-US" dirty="0">
                <a:solidFill>
                  <a:srgbClr val="A9CCEE"/>
                </a:solidFill>
              </a:rPr>
              <a:t>, V., &amp; </a:t>
            </a:r>
            <a:r>
              <a:rPr lang="en-US" dirty="0" err="1">
                <a:solidFill>
                  <a:srgbClr val="A9CCEE"/>
                </a:solidFill>
              </a:rPr>
              <a:t>Sridharan</a:t>
            </a:r>
            <a:r>
              <a:rPr lang="en-US" dirty="0">
                <a:solidFill>
                  <a:srgbClr val="A9CCEE"/>
                </a:solidFill>
              </a:rPr>
              <a:t>, M. (2002, June). Efficient and precise </a:t>
            </a:r>
            <a:r>
              <a:rPr lang="en-US" dirty="0" err="1">
                <a:solidFill>
                  <a:srgbClr val="A9CCEE"/>
                </a:solidFill>
              </a:rPr>
              <a:t>datarace</a:t>
            </a:r>
            <a:r>
              <a:rPr lang="en-US" dirty="0">
                <a:solidFill>
                  <a:srgbClr val="A9CCEE"/>
                </a:solidFill>
              </a:rPr>
              <a:t> detection for multithreaded object-oriented programs. In ACM SIGPLAN Notices (Vol. 37, No. 5, pp. 258-269). ACM</a:t>
            </a:r>
            <a:r>
              <a:rPr lang="en-US" dirty="0" smtClean="0">
                <a:solidFill>
                  <a:srgbClr val="A9CCEE"/>
                </a:solidFill>
              </a:rPr>
              <a:t>.</a:t>
            </a:r>
          </a:p>
          <a:p>
            <a:r>
              <a:rPr lang="en-US" dirty="0">
                <a:solidFill>
                  <a:srgbClr val="A9CCEE"/>
                </a:solidFill>
              </a:rPr>
              <a:t>S. Savage, M. Burrows, G. Nelson, P. </a:t>
            </a:r>
            <a:r>
              <a:rPr lang="en-US" dirty="0" err="1">
                <a:solidFill>
                  <a:srgbClr val="A9CCEE"/>
                </a:solidFill>
              </a:rPr>
              <a:t>Sobalvarro</a:t>
            </a:r>
            <a:r>
              <a:rPr lang="en-US" dirty="0">
                <a:solidFill>
                  <a:srgbClr val="A9CCEE"/>
                </a:solidFill>
              </a:rPr>
              <a:t>, and T. Anderson. Eraser: A dynamic data race detector for multithreaded programs. ACM Transactions on Computer Systems (TOCS), 15(4):391–411, 1997</a:t>
            </a:r>
            <a:r>
              <a:rPr lang="en-US" dirty="0" smtClean="0">
                <a:solidFill>
                  <a:srgbClr val="A9CCEE"/>
                </a:solidFill>
              </a:rPr>
              <a:t>.</a:t>
            </a:r>
          </a:p>
          <a:p>
            <a:endParaRPr lang="en-US" dirty="0" smtClean="0">
              <a:solidFill>
                <a:srgbClr val="A9CCEE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A9CCEE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A9CCE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CD89-865D-1E44-849B-99BC41D016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85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4240</TotalTime>
  <Words>1983</Words>
  <Application>Microsoft Macintosh PowerPoint</Application>
  <PresentationFormat>On-screen Show (4:3)</PresentationFormat>
  <Paragraphs>962</Paragraphs>
  <Slides>49</Slides>
  <Notes>18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Verification of Task Parallel Programs with Predictive Analysis</vt:lpstr>
      <vt:lpstr>Why Parallel Processing</vt:lpstr>
      <vt:lpstr>Habanero Java</vt:lpstr>
      <vt:lpstr>Habanero Java</vt:lpstr>
      <vt:lpstr>Habanero Java</vt:lpstr>
      <vt:lpstr>Habanero Java</vt:lpstr>
      <vt:lpstr>Habanero Java</vt:lpstr>
      <vt:lpstr>PowerPoint Presentation</vt:lpstr>
      <vt:lpstr>Related Work</vt:lpstr>
      <vt:lpstr>Our Solution</vt:lpstr>
      <vt:lpstr>Computation Graphs</vt:lpstr>
      <vt:lpstr>Computation Graphs</vt:lpstr>
      <vt:lpstr>Computation graph creation</vt:lpstr>
      <vt:lpstr>Computation graph creation</vt:lpstr>
      <vt:lpstr>Computation graph creation</vt:lpstr>
      <vt:lpstr>Computation graph creation</vt:lpstr>
      <vt:lpstr>Computation graph creation</vt:lpstr>
      <vt:lpstr>Computation graph creation</vt:lpstr>
      <vt:lpstr>Computation graph creation</vt:lpstr>
      <vt:lpstr>Computation graph creation</vt:lpstr>
      <vt:lpstr>Computation graph creation</vt:lpstr>
      <vt:lpstr>PowerPoint Presentation</vt:lpstr>
      <vt:lpstr>Data Race Detection</vt:lpstr>
      <vt:lpstr>PowerPoint Presentation</vt:lpstr>
      <vt:lpstr>On the Fly DRD</vt:lpstr>
      <vt:lpstr>On the Fly DRD</vt:lpstr>
      <vt:lpstr>On the Fly DRD</vt:lpstr>
      <vt:lpstr>On the Fly DRD</vt:lpstr>
      <vt:lpstr>On the Fly DRD</vt:lpstr>
      <vt:lpstr>On the Fly DRD</vt:lpstr>
      <vt:lpstr>PowerPoint Presentation</vt:lpstr>
      <vt:lpstr>Computation graph creation</vt:lpstr>
      <vt:lpstr>Computation graph creation</vt:lpstr>
      <vt:lpstr>Computation graph creation</vt:lpstr>
      <vt:lpstr>Computation graph creation</vt:lpstr>
      <vt:lpstr>Computation graph creation</vt:lpstr>
      <vt:lpstr>Computation graph creation</vt:lpstr>
      <vt:lpstr>Computation graph creation</vt:lpstr>
      <vt:lpstr>Computation graph creation</vt:lpstr>
      <vt:lpstr>Computation graph creation</vt:lpstr>
      <vt:lpstr>Computation graph creation</vt:lpstr>
      <vt:lpstr>Computation graph creation</vt:lpstr>
      <vt:lpstr>Implementation</vt:lpstr>
      <vt:lpstr>JPF Scheduler</vt:lpstr>
      <vt:lpstr>Our Scheduler</vt:lpstr>
      <vt:lpstr>VM Listener configuration</vt:lpstr>
      <vt:lpstr>Results</vt:lpstr>
      <vt:lpstr>Conclusion and Future Work</vt:lpstr>
      <vt:lpstr>Questions</vt:lpstr>
    </vt:vector>
  </TitlesOfParts>
  <Company>BYU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Radha Nakade</dc:creator>
  <cp:lastModifiedBy>Radha Nakade</cp:lastModifiedBy>
  <cp:revision>525</cp:revision>
  <dcterms:created xsi:type="dcterms:W3CDTF">2015-10-30T00:54:59Z</dcterms:created>
  <dcterms:modified xsi:type="dcterms:W3CDTF">2016-03-17T22:06:35Z</dcterms:modified>
</cp:coreProperties>
</file>