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9" r:id="rId2"/>
    <p:sldId id="282" r:id="rId3"/>
    <p:sldId id="260" r:id="rId4"/>
    <p:sldId id="283" r:id="rId5"/>
    <p:sldId id="285" r:id="rId6"/>
    <p:sldId id="262" r:id="rId7"/>
    <p:sldId id="263" r:id="rId8"/>
    <p:sldId id="264" r:id="rId9"/>
    <p:sldId id="266" r:id="rId10"/>
    <p:sldId id="288" r:id="rId11"/>
    <p:sldId id="291" r:id="rId12"/>
    <p:sldId id="290" r:id="rId13"/>
    <p:sldId id="289" r:id="rId14"/>
    <p:sldId id="296" r:id="rId15"/>
    <p:sldId id="271" r:id="rId16"/>
    <p:sldId id="293" r:id="rId17"/>
    <p:sldId id="272" r:id="rId18"/>
    <p:sldId id="294" r:id="rId19"/>
    <p:sldId id="295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8745" autoAdjust="0"/>
  </p:normalViewPr>
  <p:slideViewPr>
    <p:cSldViewPr>
      <p:cViewPr>
        <p:scale>
          <a:sx n="110" d="100"/>
          <a:sy n="110" d="100"/>
        </p:scale>
        <p:origin x="-12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97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New languages are being created to make</a:t>
            </a:r>
            <a:r>
              <a:rPr lang="en-US" baseline="0" dirty="0" smtClean="0"/>
              <a:t> writing concurrent code easier</a:t>
            </a:r>
          </a:p>
          <a:p>
            <a:r>
              <a:rPr lang="en-US" baseline="0" dirty="0" smtClean="0"/>
              <a:t>One such language is habanero java</a:t>
            </a:r>
          </a:p>
          <a:p>
            <a:r>
              <a:rPr lang="en-US" baseline="0" dirty="0" smtClean="0"/>
              <a:t>Habanero java has 3 cool things: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Keywords </a:t>
            </a:r>
            <a:r>
              <a:rPr lang="en-US" baseline="0" dirty="0" err="1" smtClean="0"/>
              <a:t>builtin</a:t>
            </a:r>
            <a:r>
              <a:rPr lang="en-US" baseline="0" dirty="0" smtClean="0"/>
              <a:t> to language to make concurrency simpler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Language guarantees to associated with use of keywords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Semantics defined in terms of the computation graph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Futures</a:t>
            </a:r>
            <a:r>
              <a:rPr lang="en" baseline="0" dirty="0" smtClean="0"/>
              <a:t> are joined upon only when the data they produced is requested. </a:t>
            </a:r>
          </a:p>
          <a:p>
            <a:pPr lvl="0" rtl="0">
              <a:buNone/>
            </a:pPr>
            <a:r>
              <a:rPr lang="en" baseline="0" dirty="0" smtClean="0"/>
              <a:t>Retrieving the data is a blocking call only if the data has not been completed yet</a:t>
            </a: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O</a:t>
            </a:r>
            <a:r>
              <a:rPr lang="en-US" dirty="0" smtClean="0"/>
              <a:t>u</a:t>
            </a:r>
            <a:r>
              <a:rPr lang="en" dirty="0" smtClean="0"/>
              <a:t>r</a:t>
            </a:r>
            <a:r>
              <a:rPr lang="en" baseline="0" dirty="0" smtClean="0"/>
              <a:t> runtime is small which makes it easy to conform the runtime to the computation graph</a:t>
            </a:r>
          </a:p>
          <a:p>
            <a:pPr lvl="0" rtl="0">
              <a:buNone/>
            </a:pPr>
            <a:r>
              <a:rPr lang="en" baseline="0" dirty="0" smtClean="0"/>
              <a:t>Also because of its small size we are able to fairly easily verify (manually) that it is correct and that the error truly does lie in the HJ program</a:t>
            </a:r>
            <a:endParaRPr lang="en" dirty="0"/>
          </a:p>
          <a:p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>
                <a:solidFill>
                  <a:schemeClr val="dk1"/>
                </a:solidFill>
              </a:rPr>
              <a:t>Remember</a:t>
            </a:r>
            <a:r>
              <a:rPr lang="en" baseline="0" dirty="0" smtClean="0">
                <a:solidFill>
                  <a:schemeClr val="dk1"/>
                </a:solidFill>
              </a:rPr>
              <a:t> computation graph: parents group children together based on what finish they are enclosed in…</a:t>
            </a:r>
          </a:p>
          <a:p>
            <a:pPr lvl="0" rtl="0"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>
                <a:solidFill>
                  <a:schemeClr val="dk1"/>
                </a:solidFill>
              </a:rPr>
              <a:t>Because future tasks are not enclosed</a:t>
            </a:r>
            <a:r>
              <a:rPr lang="en" baseline="0" dirty="0" smtClean="0">
                <a:solidFill>
                  <a:schemeClr val="dk1"/>
                </a:solidFill>
              </a:rPr>
              <a:t> within a finish they are not grouped together as children</a:t>
            </a:r>
          </a:p>
          <a:p>
            <a:pPr lvl="0" rtl="0">
              <a:buNone/>
            </a:pPr>
            <a:r>
              <a:rPr lang="en" baseline="0" dirty="0" smtClean="0">
                <a:solidFill>
                  <a:schemeClr val="dk1"/>
                </a:solidFill>
              </a:rPr>
              <a:t>However, parents do have a reference to the child task that they can then use to call get()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Scheduler turns off all choice</a:t>
            </a:r>
            <a:r>
              <a:rPr lang="en" baseline="0" dirty="0" smtClean="0"/>
              <a:t> exploration but thread start and shared data</a:t>
            </a:r>
          </a:p>
          <a:p>
            <a:pPr>
              <a:buNone/>
            </a:pPr>
            <a:r>
              <a:rPr lang="en" baseline="0" dirty="0" smtClean="0"/>
              <a:t>With just these choices we are able to detect all shared data access with much less overhead</a:t>
            </a:r>
          </a:p>
          <a:p>
            <a:pPr>
              <a:buNone/>
            </a:pPr>
            <a:r>
              <a:rPr lang="en" baseline="0" dirty="0" smtClean="0"/>
              <a:t>Walkthrough figure</a:t>
            </a: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We extended both the default scheduler factor</a:t>
            </a:r>
            <a:r>
              <a:rPr lang="en" baseline="0" dirty="0" smtClean="0"/>
              <a:t>y and the Thread choice from set classes in JPF</a:t>
            </a: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When this example</a:t>
            </a:r>
            <a:r>
              <a:rPr lang="en-US" baseline="0" dirty="0" smtClean="0"/>
              <a:t> is run with JPF with HJ runtime no error is detected. </a:t>
            </a:r>
          </a:p>
          <a:p>
            <a:r>
              <a:rPr lang="en-US" baseline="0" dirty="0" smtClean="0"/>
              <a:t>However, when run with VR the error is detected quite rapidly. </a:t>
            </a:r>
          </a:p>
          <a:p>
            <a:r>
              <a:rPr lang="en-US" baseline="0" dirty="0" smtClean="0"/>
              <a:t>Highlights challenge of using HJ runtime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5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isolated is handled</a:t>
            </a:r>
            <a:r>
              <a:rPr lang="en-US" baseline="0" dirty="0" smtClean="0"/>
              <a:t> 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8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</a:t>
            </a:r>
            <a:r>
              <a:rPr lang="en-US" dirty="0" smtClean="0"/>
              <a:t>u</a:t>
            </a:r>
            <a:r>
              <a:rPr lang="en" dirty="0" smtClean="0"/>
              <a:t>st</a:t>
            </a:r>
            <a:r>
              <a:rPr lang="en" baseline="0" dirty="0" smtClean="0"/>
              <a:t> mention examples of guarantees for two interesting classes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Guarantees all hinge</a:t>
            </a:r>
            <a:r>
              <a:rPr lang="en-US" baseline="0" dirty="0" smtClean="0"/>
              <a:t> upon data-race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0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Detecting all possible</a:t>
            </a:r>
            <a:r>
              <a:rPr lang="en-US" baseline="0" dirty="0" smtClean="0"/>
              <a:t> data races in a program is no small matter. </a:t>
            </a:r>
          </a:p>
          <a:p>
            <a:r>
              <a:rPr lang="en-US" baseline="0" dirty="0" smtClean="0"/>
              <a:t>How have other people solved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HJ: instrument runtime and code to detect a race within an execution</a:t>
            </a:r>
          </a:p>
          <a:p>
            <a:pPr lvl="0" rtl="0">
              <a:buNone/>
            </a:pPr>
            <a:r>
              <a:rPr lang="en" dirty="0"/>
              <a:t>X10X: modified runtime, model checker, and compiler to model check in JPF X10 code (similar to HJ--X10 is the predecessor to HJ)</a:t>
            </a:r>
          </a:p>
          <a:p>
            <a:pPr>
              <a:buNone/>
            </a:pPr>
            <a:r>
              <a:rPr lang="en" dirty="0"/>
              <a:t>Chapel: NFM 2013 (Segal’s group)--wrote a new model checker and the results depend on the number of threads in the runtime. For example, a program may deadlock with 2 worker threads but run fine with 3 worker threads. Results are confined to the context of the runtime configuration.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New Runtime</a:t>
            </a:r>
          </a:p>
          <a:p>
            <a:r>
              <a:rPr lang="en-US" dirty="0" smtClean="0"/>
              <a:t>New Schedule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Problems</a:t>
            </a:r>
            <a:r>
              <a:rPr lang="en" baseline="0" dirty="0" smtClean="0"/>
              <a:t> with using previous runtime</a:t>
            </a:r>
          </a:p>
          <a:p>
            <a:pPr marL="228600" lvl="0" indent="-228600" rtl="0">
              <a:buAutoNum type="arabicParenR"/>
            </a:pPr>
            <a:r>
              <a:rPr lang="en" baseline="0" dirty="0" smtClean="0"/>
              <a:t>Its very large—which make two things quite challenging</a:t>
            </a:r>
          </a:p>
          <a:p>
            <a:pPr marL="228600" lvl="0" indent="-228600" rtl="0">
              <a:buAutoNum type="arabicParenR"/>
            </a:pPr>
            <a:r>
              <a:rPr lang="en" baseline="0" dirty="0" smtClean="0"/>
              <a:t>If we want JPF to conform to the computation graph. We need to be able to configure JPF to have full control over task creation and scheduling.</a:t>
            </a:r>
          </a:p>
          <a:p>
            <a:pPr marL="228600" lvl="0" indent="-228600" rtl="0">
              <a:buAutoNum type="arabicParenR"/>
            </a:pPr>
            <a:r>
              <a:rPr lang="en" baseline="0" dirty="0" smtClean="0"/>
              <a:t>When we find a data-race it may be unclear whether that race is a fault of the runtime or a fault of t</a:t>
            </a:r>
            <a:r>
              <a:rPr lang="en-US" baseline="0" dirty="0" smtClean="0"/>
              <a:t>he</a:t>
            </a:r>
            <a:r>
              <a:rPr lang="en" baseline="0" dirty="0" smtClean="0"/>
              <a:t> program.</a:t>
            </a:r>
          </a:p>
          <a:p>
            <a:pPr marL="228600" lvl="0" indent="-228600" rtl="0">
              <a:buAutoNum type="arabicParenR"/>
            </a:pPr>
            <a:r>
              <a:rPr lang="en" baseline="0" dirty="0" smtClean="0"/>
              <a:t>Which runtime do we choose? There are at least 4 different runtimes currently available. O</a:t>
            </a:r>
            <a:r>
              <a:rPr lang="en-US" baseline="0" dirty="0" smtClean="0"/>
              <a:t>u</a:t>
            </a:r>
            <a:r>
              <a:rPr lang="en" baseline="0" dirty="0" smtClean="0"/>
              <a:t>r results would be dependent upon runtim configuration. Obviously, our results are dependent upon any runtime we create, but it will be built for verification not performance. </a:t>
            </a:r>
          </a:p>
          <a:p>
            <a:pPr marL="228600" lvl="0" indent="-228600" rtl="0">
              <a:buAutoNum type="arabicParenR"/>
            </a:pPr>
            <a:endParaRPr lang="en" baseline="0" dirty="0" smtClean="0"/>
          </a:p>
          <a:p>
            <a:pPr marL="228600" lvl="0" indent="-228600" rtl="0">
              <a:buAutoNum type="arabicParenR"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Computation</a:t>
            </a:r>
            <a:r>
              <a:rPr lang="en" baseline="0" dirty="0" smtClean="0"/>
              <a:t> Graph for Async and Finish is a normal fork/join</a:t>
            </a:r>
          </a:p>
          <a:p>
            <a:pPr lvl="0" rtl="0">
              <a:buNone/>
            </a:pPr>
            <a:r>
              <a:rPr lang="en" baseline="0" dirty="0" smtClean="0"/>
              <a:t>Joins are created at the end of all finish statements and all threads created within the IEF are included in the join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 descr="Blue Parachute Logo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533891"/>
            <a:ext cx="1371600" cy="24790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 Parachute Logo3 72p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"/>
            <a:ext cx="5800647" cy="3810000"/>
          </a:xfrm>
          <a:prstGeom prst="rect">
            <a:avLst/>
          </a:prstGeom>
        </p:spPr>
      </p:pic>
      <p:sp>
        <p:nvSpPr>
          <p:cNvPr id="39" name="Shape 3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mtClean="0"/>
              <a:t>JPF Verification of Habanero Java Programs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3834"/>
              </p:ext>
            </p:extLst>
          </p:nvPr>
        </p:nvGraphicFramePr>
        <p:xfrm>
          <a:off x="990600" y="4114800"/>
          <a:ext cx="7239000" cy="944879"/>
        </p:xfrm>
        <a:graphic>
          <a:graphicData uri="http://schemas.openxmlformats.org/drawingml/2006/table">
            <a:tbl>
              <a:tblPr firstRow="1" bandRow="1"/>
              <a:tblGrid>
                <a:gridCol w="2413000"/>
                <a:gridCol w="2413000"/>
                <a:gridCol w="241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Peter Anderson</a:t>
                      </a:r>
                    </a:p>
                    <a:p>
                      <a:pPr algn="ctr"/>
                      <a:r>
                        <a:rPr lang="en-US" dirty="0" smtClean="0"/>
                        <a:t>Brigham Young University</a:t>
                      </a:r>
                    </a:p>
                    <a:p>
                      <a:pPr algn="ctr"/>
                      <a:r>
                        <a:rPr lang="en-US" dirty="0" smtClean="0"/>
                        <a:t>Provo,</a:t>
                      </a:r>
                      <a:r>
                        <a:rPr lang="en-US" baseline="0" dirty="0" smtClean="0"/>
                        <a:t> Utah</a:t>
                      </a:r>
                    </a:p>
                    <a:p>
                      <a:pPr algn="ctr"/>
                      <a:r>
                        <a:rPr lang="en-US" baseline="0" dirty="0" smtClean="0"/>
                        <a:t>anderson.peter@byu.edu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Brandon Chase</a:t>
                      </a:r>
                    </a:p>
                    <a:p>
                      <a:pPr algn="ctr"/>
                      <a:r>
                        <a:rPr lang="en-US" dirty="0" smtClean="0"/>
                        <a:t>Brigham Young University</a:t>
                      </a:r>
                    </a:p>
                    <a:p>
                      <a:pPr algn="ctr"/>
                      <a:r>
                        <a:rPr lang="en-US" dirty="0" smtClean="0"/>
                        <a:t>Provo, Utah</a:t>
                      </a:r>
                    </a:p>
                    <a:p>
                      <a:pPr algn="ctr"/>
                      <a:r>
                        <a:rPr lang="en-US" dirty="0" smtClean="0"/>
                        <a:t>chs_brndn@yahoo.com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Eric Mercer</a:t>
                      </a:r>
                    </a:p>
                    <a:p>
                      <a:pPr algn="ctr"/>
                      <a:r>
                        <a:rPr lang="en-US" dirty="0" smtClean="0"/>
                        <a:t>Brigham Young University</a:t>
                      </a:r>
                    </a:p>
                    <a:p>
                      <a:pPr algn="ctr"/>
                      <a:r>
                        <a:rPr lang="en-US" dirty="0" smtClean="0"/>
                        <a:t>Provo, Utah</a:t>
                      </a:r>
                    </a:p>
                    <a:p>
                      <a:pPr algn="ctr"/>
                      <a:r>
                        <a:rPr lang="en-US" dirty="0" smtClean="0"/>
                        <a:t>egm@cs.byu.edu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Futures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967700"/>
          </a:xfrm>
        </p:spPr>
        <p:txBody>
          <a:bodyPr/>
          <a:lstStyle/>
          <a:p>
            <a:pPr defTabSz="274320"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 smtClean="0"/>
              <a:t>ArraySumWithFutures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/>
              <a:t>answer</a:t>
            </a:r>
            <a:r>
              <a:rPr lang="en-US" sz="1400" dirty="0" smtClean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[] array = new </a:t>
            </a:r>
            <a:r>
              <a:rPr lang="en-US" sz="1400" dirty="0" err="1"/>
              <a:t>int</a:t>
            </a:r>
            <a:r>
              <a:rPr lang="en-US" sz="1400" dirty="0"/>
              <a:t>[SIZE]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...Array initialization...		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0:</a:t>
            </a:r>
            <a:r>
              <a:rPr lang="en-US" sz="1400" dirty="0"/>
              <a:t>		</a:t>
            </a:r>
            <a:endParaRPr lang="en-US" sz="1400" dirty="0" smtClean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L1:</a:t>
            </a:r>
            <a:r>
              <a:rPr lang="en-US" sz="1400" dirty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final </a:t>
            </a:r>
            <a:r>
              <a:rPr lang="en-US" sz="1400" b="1" dirty="0">
                <a:solidFill>
                  <a:srgbClr val="FF0000"/>
                </a:solidFill>
              </a:rPr>
              <a:t>future</a:t>
            </a:r>
            <a:r>
              <a:rPr lang="en-US" sz="1400" dirty="0" smtClean="0"/>
              <a:t>&lt;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&gt; f = </a:t>
            </a:r>
            <a:r>
              <a:rPr lang="en-US" sz="1400" b="1" dirty="0" err="1" smtClean="0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{ // </a:t>
            </a:r>
            <a:r>
              <a:rPr lang="en-US" sz="1400" b="1" dirty="0" smtClean="0"/>
              <a:t>future 1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</a:t>
            </a:r>
            <a:r>
              <a:rPr lang="en-US" sz="1400" dirty="0" err="1"/>
              <a:t>answerOne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</a:t>
            </a:r>
            <a:r>
              <a:rPr lang="en-US" sz="1400" dirty="0" smtClean="0"/>
              <a:t>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answerOne</a:t>
            </a:r>
            <a:r>
              <a:rPr lang="en-US" sz="1400" dirty="0" smtClean="0"/>
              <a:t>;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2:</a:t>
            </a:r>
            <a:r>
              <a:rPr lang="en-US" sz="1400" dirty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final </a:t>
            </a:r>
            <a:r>
              <a:rPr lang="en-US" sz="1400" b="1" dirty="0">
                <a:solidFill>
                  <a:srgbClr val="FF0000"/>
                </a:solidFill>
              </a:rPr>
              <a:t>future</a:t>
            </a:r>
            <a:r>
              <a:rPr lang="en-US" sz="1400" dirty="0" smtClean="0"/>
              <a:t>&lt;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&gt; g = </a:t>
            </a:r>
            <a:r>
              <a:rPr lang="en-US" sz="1400" b="1" dirty="0" err="1" smtClean="0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{ // </a:t>
            </a:r>
            <a:r>
              <a:rPr lang="en-US" sz="1400" b="1" dirty="0" smtClean="0"/>
              <a:t>future 2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		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		</a:t>
            </a:r>
            <a:r>
              <a:rPr lang="en-US" sz="1400" dirty="0" err="1"/>
              <a:t>answerTwo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	</a:t>
            </a:r>
            <a:r>
              <a:rPr lang="en-US" sz="1400" dirty="0" smtClean="0"/>
              <a:t>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answerTwo</a:t>
            </a:r>
            <a:r>
              <a:rPr lang="en-US" sz="1400" dirty="0" smtClean="0"/>
              <a:t>;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}</a:t>
            </a:r>
            <a:r>
              <a:rPr lang="en-US" sz="1400" dirty="0"/>
              <a:t>		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L3:</a:t>
            </a:r>
            <a:r>
              <a:rPr lang="en-US" sz="1400" dirty="0"/>
              <a:t>	</a:t>
            </a:r>
            <a:r>
              <a:rPr lang="en-US" sz="1400" dirty="0" smtClean="0"/>
              <a:t>answer += </a:t>
            </a:r>
            <a:r>
              <a:rPr lang="en-US" sz="1400" dirty="0" err="1" smtClean="0"/>
              <a:t>f.get</a:t>
            </a:r>
            <a:r>
              <a:rPr lang="en-US" sz="1400" dirty="0" smtClean="0"/>
              <a:t>();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L4:  answer += </a:t>
            </a:r>
            <a:r>
              <a:rPr lang="en-US" sz="1400" dirty="0" err="1" smtClean="0"/>
              <a:t>g.get</a:t>
            </a:r>
            <a:r>
              <a:rPr lang="en-US" sz="1400" dirty="0" smtClean="0"/>
              <a:t>();</a:t>
            </a:r>
            <a:r>
              <a:rPr lang="en-US" sz="1400" dirty="0"/>
              <a:t>		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1690254"/>
            <a:ext cx="1143000" cy="50153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/>
          <p:cNvSpPr/>
          <p:nvPr/>
        </p:nvSpPr>
        <p:spPr>
          <a:xfrm>
            <a:off x="6496050" y="1816099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19050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L0</a:t>
            </a:r>
            <a:endParaRPr lang="en-US" sz="3200" dirty="0"/>
          </a:p>
        </p:txBody>
      </p:sp>
      <p:sp>
        <p:nvSpPr>
          <p:cNvPr id="29" name="Donut 28"/>
          <p:cNvSpPr/>
          <p:nvPr/>
        </p:nvSpPr>
        <p:spPr>
          <a:xfrm>
            <a:off x="6496050" y="2776102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6496050" y="3816638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6496050" y="4838407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6496050" y="5867400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0" y="28650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L1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6477000" y="390553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L2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477000" y="492730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L3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595629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L4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24" idx="4"/>
            <a:endCxn id="29" idx="0"/>
          </p:cNvCxnSpPr>
          <p:nvPr/>
        </p:nvCxnSpPr>
        <p:spPr>
          <a:xfrm>
            <a:off x="6819900" y="2578674"/>
            <a:ext cx="0" cy="19742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4"/>
            <a:endCxn id="30" idx="0"/>
          </p:cNvCxnSpPr>
          <p:nvPr/>
        </p:nvCxnSpPr>
        <p:spPr>
          <a:xfrm>
            <a:off x="6819900" y="3538677"/>
            <a:ext cx="0" cy="277961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4"/>
            <a:endCxn id="31" idx="0"/>
          </p:cNvCxnSpPr>
          <p:nvPr/>
        </p:nvCxnSpPr>
        <p:spPr>
          <a:xfrm>
            <a:off x="6819900" y="4579213"/>
            <a:ext cx="0" cy="259194"/>
          </a:xfrm>
          <a:prstGeom prst="straightConnector1">
            <a:avLst/>
          </a:prstGeom>
          <a:ln w="28575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nut 42"/>
          <p:cNvSpPr/>
          <p:nvPr/>
        </p:nvSpPr>
        <p:spPr>
          <a:xfrm>
            <a:off x="7924800" y="3296369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4" idx="3"/>
            <a:endCxn id="43" idx="2"/>
          </p:cNvCxnSpPr>
          <p:nvPr/>
        </p:nvCxnSpPr>
        <p:spPr>
          <a:xfrm>
            <a:off x="7162800" y="3157389"/>
            <a:ext cx="762000" cy="52026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05750" y="338526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6" name="Donut 45"/>
          <p:cNvSpPr/>
          <p:nvPr/>
        </p:nvSpPr>
        <p:spPr>
          <a:xfrm>
            <a:off x="7943850" y="4401414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24800" y="449031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53564" y="4255069"/>
            <a:ext cx="762000" cy="52026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4"/>
          </p:cNvCxnSpPr>
          <p:nvPr/>
        </p:nvCxnSpPr>
        <p:spPr>
          <a:xfrm flipH="1">
            <a:off x="7162800" y="4058944"/>
            <a:ext cx="1085850" cy="1105045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4"/>
            <a:endCxn id="38" idx="3"/>
          </p:cNvCxnSpPr>
          <p:nvPr/>
        </p:nvCxnSpPr>
        <p:spPr>
          <a:xfrm flipH="1">
            <a:off x="7162800" y="5163989"/>
            <a:ext cx="1104900" cy="108469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8745" y="5608206"/>
            <a:ext cx="0" cy="259194"/>
          </a:xfrm>
          <a:prstGeom prst="straightConnector1">
            <a:avLst/>
          </a:prstGeom>
          <a:ln w="28575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920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404_mil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58000"/>
          </a:xfrm>
          <a:prstGeom prst="rect">
            <a:avLst/>
          </a:prstGeom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Verification Runtime (VR)</a:t>
            </a:r>
            <a:endParaRPr lang="en" dirty="0"/>
          </a:p>
        </p:txBody>
      </p:sp>
      <p:sp>
        <p:nvSpPr>
          <p:cNvPr id="73" name="Shape 73"/>
          <p:cNvSpPr txBox="1"/>
          <p:nvPr/>
        </p:nvSpPr>
        <p:spPr>
          <a:xfrm>
            <a:off x="457200" y="4271733"/>
            <a:ext cx="8229600" cy="21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55073" y="1905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Size: 1,000 LOC (vs. 12,000)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854814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JPF: Computation Graph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073" y="3763789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Fault: Size assists us again!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8309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>
            <a:spLocks noGrp="1"/>
          </p:cNvSpPr>
          <p:nvPr>
            <p:ph type="body" idx="4294967295"/>
          </p:nvPr>
        </p:nvSpPr>
        <p:spPr>
          <a:xfrm>
            <a:off x="0" y="1598613"/>
            <a:ext cx="5257800" cy="4968875"/>
          </a:xfrm>
        </p:spPr>
        <p:txBody>
          <a:bodyPr/>
          <a:lstStyle/>
          <a:p>
            <a:pPr defTabSz="274320"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 smtClean="0"/>
              <a:t>NestedFinish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answer;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answerOne</a:t>
            </a:r>
            <a:r>
              <a:rPr lang="en-US" sz="1400" dirty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answerTwo</a:t>
            </a:r>
            <a:r>
              <a:rPr lang="en-US" sz="1400" dirty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 err="1" smtClean="0"/>
              <a:t>stmt</a:t>
            </a:r>
            <a:r>
              <a:rPr lang="en-US" sz="1400" dirty="0" smtClean="0"/>
              <a:t>;             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1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		</a:t>
            </a:r>
            <a:r>
              <a:rPr lang="en-US" sz="1400" b="1" dirty="0">
                <a:solidFill>
                  <a:srgbClr val="FF0000"/>
                </a:solidFill>
              </a:rPr>
              <a:t>finish</a:t>
            </a:r>
            <a:r>
              <a:rPr lang="en-US" sz="1400" dirty="0" smtClean="0"/>
              <a:t>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 err="1" smtClean="0"/>
              <a:t>stmt</a:t>
            </a:r>
            <a:r>
              <a:rPr lang="en-US" sz="1400" dirty="0" smtClean="0"/>
              <a:t>;       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2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 err="1" smtClean="0"/>
              <a:t>stmt</a:t>
            </a:r>
            <a:r>
              <a:rPr lang="en-US" sz="1400" dirty="0" smtClean="0"/>
              <a:t>;       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3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	</a:t>
            </a:r>
            <a:r>
              <a:rPr lang="en-US" sz="1400" b="1" dirty="0">
                <a:solidFill>
                  <a:srgbClr val="FF0000"/>
                </a:solidFill>
              </a:rPr>
              <a:t>finish</a:t>
            </a:r>
            <a:r>
              <a:rPr lang="en-US" sz="1400" dirty="0" smtClean="0"/>
              <a:t> {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	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 err="1" smtClean="0"/>
              <a:t>stmt</a:t>
            </a:r>
            <a:r>
              <a:rPr lang="en-US" sz="1400" dirty="0" smtClean="0"/>
              <a:t>; 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4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 err="1" smtClean="0"/>
              <a:t>stmt</a:t>
            </a:r>
            <a:r>
              <a:rPr lang="en-US" sz="1400" dirty="0" smtClean="0"/>
              <a:t>; 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5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		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}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845463" y="1194138"/>
            <a:ext cx="1524000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5463" y="11941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NestedFinish</a:t>
            </a:r>
            <a:endParaRPr lang="en-US" sz="1800" dirty="0"/>
          </a:p>
        </p:txBody>
      </p:sp>
      <p:sp>
        <p:nvSpPr>
          <p:cNvPr id="9" name="Down Arrow 8"/>
          <p:cNvSpPr/>
          <p:nvPr/>
        </p:nvSpPr>
        <p:spPr>
          <a:xfrm>
            <a:off x="6455063" y="1591302"/>
            <a:ext cx="304800" cy="838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88263" y="2489538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8263" y="2489537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VR</a:t>
            </a:r>
            <a:endParaRPr lang="en-US" sz="6000" dirty="0"/>
          </a:p>
        </p:txBody>
      </p:sp>
      <p:sp>
        <p:nvSpPr>
          <p:cNvPr id="19" name="Rounded Rectangle 18"/>
          <p:cNvSpPr/>
          <p:nvPr/>
        </p:nvSpPr>
        <p:spPr>
          <a:xfrm>
            <a:off x="5278581" y="4502536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78581" y="4502536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04526" y="4502536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04526" y="4502536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36308" y="5296334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50162" y="5296334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190672" y="5296334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04526" y="5296334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042726" y="5298643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042726" y="5298643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607462" y="6060114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21316" y="6060114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461826" y="6060114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61826" y="6060114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747326" y="3777481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47326" y="377748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1" idx="2"/>
            <a:endCxn id="47" idx="0"/>
          </p:cNvCxnSpPr>
          <p:nvPr/>
        </p:nvCxnSpPr>
        <p:spPr>
          <a:xfrm flipH="1">
            <a:off x="6166426" y="3556338"/>
            <a:ext cx="441037" cy="22114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20" idx="0"/>
          </p:cNvCxnSpPr>
          <p:nvPr/>
        </p:nvCxnSpPr>
        <p:spPr>
          <a:xfrm flipH="1">
            <a:off x="5697681" y="4082281"/>
            <a:ext cx="468745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  <a:endCxn id="26" idx="0"/>
          </p:cNvCxnSpPr>
          <p:nvPr/>
        </p:nvCxnSpPr>
        <p:spPr>
          <a:xfrm>
            <a:off x="6166426" y="4082281"/>
            <a:ext cx="457200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2"/>
            <a:endCxn id="30" idx="0"/>
          </p:cNvCxnSpPr>
          <p:nvPr/>
        </p:nvCxnSpPr>
        <p:spPr>
          <a:xfrm flipH="1">
            <a:off x="5769262" y="4807336"/>
            <a:ext cx="854364" cy="48899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2"/>
            <a:endCxn id="31" idx="0"/>
          </p:cNvCxnSpPr>
          <p:nvPr/>
        </p:nvCxnSpPr>
        <p:spPr>
          <a:xfrm flipH="1">
            <a:off x="6609772" y="4807336"/>
            <a:ext cx="13854" cy="48899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39" idx="0"/>
          </p:cNvCxnSpPr>
          <p:nvPr/>
        </p:nvCxnSpPr>
        <p:spPr>
          <a:xfrm>
            <a:off x="6623626" y="4807336"/>
            <a:ext cx="838200" cy="49130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9" idx="2"/>
          </p:cNvCxnSpPr>
          <p:nvPr/>
        </p:nvCxnSpPr>
        <p:spPr>
          <a:xfrm flipH="1">
            <a:off x="7026562" y="5603443"/>
            <a:ext cx="435264" cy="45667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9" idx="2"/>
          </p:cNvCxnSpPr>
          <p:nvPr/>
        </p:nvCxnSpPr>
        <p:spPr>
          <a:xfrm>
            <a:off x="7461826" y="5603443"/>
            <a:ext cx="419100" cy="45667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759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"/>
          <p:cNvSpPr>
            <a:spLocks noGrp="1"/>
          </p:cNvSpPr>
          <p:nvPr>
            <p:ph type="body" idx="4294967295"/>
          </p:nvPr>
        </p:nvSpPr>
        <p:spPr>
          <a:xfrm>
            <a:off x="0" y="1021556"/>
            <a:ext cx="5257800" cy="4967288"/>
          </a:xfrm>
        </p:spPr>
        <p:txBody>
          <a:bodyPr/>
          <a:lstStyle/>
          <a:p>
            <a:pPr defTabSz="274320"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smtClean="0"/>
              <a:t>Futures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/>
              <a:t>answer</a:t>
            </a:r>
            <a:r>
              <a:rPr lang="en-US" sz="1400" dirty="0" smtClean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[] array = new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[SIZE]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...Array initialization...				</a:t>
            </a:r>
            <a:endParaRPr lang="en-US" sz="1400" dirty="0" smtClean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final </a:t>
            </a:r>
            <a:r>
              <a:rPr lang="en-US" sz="1400" b="1" dirty="0">
                <a:solidFill>
                  <a:srgbClr val="FF0000"/>
                </a:solidFill>
              </a:rPr>
              <a:t>future</a:t>
            </a:r>
            <a:r>
              <a:rPr lang="en-US" sz="1400" dirty="0" smtClean="0"/>
              <a:t>&lt;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&gt; f = </a:t>
            </a:r>
            <a:r>
              <a:rPr lang="en-US" sz="1400" b="1" dirty="0" err="1" smtClean="0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answerOne</a:t>
            </a:r>
            <a:r>
              <a:rPr lang="en-US" sz="1400" dirty="0"/>
              <a:t> </a:t>
            </a:r>
            <a:r>
              <a:rPr lang="en-US" sz="1400" dirty="0" smtClean="0"/>
              <a:t>= 0;</a:t>
            </a:r>
          </a:p>
          <a:p>
            <a:pPr defTabSz="274320">
              <a:spcBef>
                <a:spcPts val="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			for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</a:t>
            </a:r>
            <a:r>
              <a:rPr lang="en-US" sz="1400" dirty="0" err="1"/>
              <a:t>answerOne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</a:t>
            </a:r>
            <a:r>
              <a:rPr lang="en-US" sz="1400" dirty="0" smtClean="0"/>
              <a:t>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answerOne</a:t>
            </a:r>
            <a:r>
              <a:rPr lang="en-US" sz="1400" dirty="0" smtClean="0"/>
              <a:t>;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	}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final </a:t>
            </a:r>
            <a:r>
              <a:rPr lang="en-US" sz="1400" b="1" dirty="0">
                <a:solidFill>
                  <a:srgbClr val="FF0000"/>
                </a:solidFill>
              </a:rPr>
              <a:t>future</a:t>
            </a:r>
            <a:r>
              <a:rPr lang="en-US" sz="1400" dirty="0" smtClean="0"/>
              <a:t>&lt;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 smtClean="0"/>
              <a:t>&gt; g = </a:t>
            </a:r>
            <a:r>
              <a:rPr lang="en-US" sz="1400" b="1" dirty="0" err="1" smtClean="0">
                <a:solidFill>
                  <a:srgbClr val="FF0000"/>
                </a:solidFill>
              </a:rPr>
              <a:t>async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answerTwo</a:t>
            </a:r>
            <a:r>
              <a:rPr lang="en-US" sz="1400" dirty="0"/>
              <a:t> </a:t>
            </a:r>
            <a:r>
              <a:rPr lang="en-US" sz="1400" dirty="0" smtClean="0"/>
              <a:t> = 0;</a:t>
            </a:r>
          </a:p>
          <a:p>
            <a:pPr defTabSz="274320">
              <a:spcBef>
                <a:spcPts val="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			for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		</a:t>
            </a:r>
            <a:r>
              <a:rPr lang="en-US" sz="1400" dirty="0" err="1"/>
              <a:t>answerTwo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	</a:t>
            </a:r>
            <a:r>
              <a:rPr lang="en-US" sz="1400" dirty="0" smtClean="0"/>
              <a:t>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answerTwo</a:t>
            </a:r>
            <a:r>
              <a:rPr lang="en-US" sz="1400" dirty="0" smtClean="0"/>
              <a:t>;</a:t>
            </a:r>
            <a:endParaRPr lang="en-US" sz="1400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}</a:t>
            </a:r>
            <a:r>
              <a:rPr lang="en-US" sz="1400" dirty="0"/>
              <a:t>		</a:t>
            </a:r>
            <a:endParaRPr lang="en-US" sz="1400" dirty="0" smtClean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answer += </a:t>
            </a:r>
            <a:r>
              <a:rPr lang="en-US" sz="1400" dirty="0" err="1" smtClean="0"/>
              <a:t>f.get</a:t>
            </a:r>
            <a:r>
              <a:rPr lang="en-US" sz="1400" dirty="0" smtClean="0"/>
              <a:t>();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  		answer += </a:t>
            </a:r>
            <a:r>
              <a:rPr lang="en-US" sz="1400" dirty="0" err="1" smtClean="0"/>
              <a:t>g.get</a:t>
            </a:r>
            <a:r>
              <a:rPr lang="en-US" sz="1400" dirty="0" smtClean="0"/>
              <a:t>();</a:t>
            </a:r>
            <a:r>
              <a:rPr lang="en-US" sz="1400" dirty="0"/>
              <a:t>		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867400" y="1676400"/>
            <a:ext cx="1524000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674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Futures</a:t>
            </a:r>
            <a:endParaRPr lang="en-US" sz="1800" dirty="0"/>
          </a:p>
        </p:txBody>
      </p:sp>
      <p:sp>
        <p:nvSpPr>
          <p:cNvPr id="45" name="Down Arrow 44"/>
          <p:cNvSpPr/>
          <p:nvPr/>
        </p:nvSpPr>
        <p:spPr>
          <a:xfrm>
            <a:off x="6477000" y="2073564"/>
            <a:ext cx="304800" cy="838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10200" y="2971800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10200" y="2971799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VR</a:t>
            </a:r>
            <a:endParaRPr lang="en-US" sz="6000" dirty="0"/>
          </a:p>
        </p:txBody>
      </p:sp>
      <p:sp>
        <p:nvSpPr>
          <p:cNvPr id="48" name="Rounded Rectangle 47"/>
          <p:cNvSpPr/>
          <p:nvPr/>
        </p:nvSpPr>
        <p:spPr>
          <a:xfrm>
            <a:off x="5300518" y="4984798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00518" y="498479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Future2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226463" y="4984798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26463" y="498479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5769263" y="4259743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69263" y="4259743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46" idx="2"/>
            <a:endCxn id="63" idx="0"/>
          </p:cNvCxnSpPr>
          <p:nvPr/>
        </p:nvCxnSpPr>
        <p:spPr>
          <a:xfrm flipH="1">
            <a:off x="6188363" y="4038600"/>
            <a:ext cx="441037" cy="22114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2"/>
            <a:endCxn id="49" idx="0"/>
          </p:cNvCxnSpPr>
          <p:nvPr/>
        </p:nvCxnSpPr>
        <p:spPr>
          <a:xfrm flipH="1">
            <a:off x="5719618" y="4564543"/>
            <a:ext cx="468745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51" idx="0"/>
          </p:cNvCxnSpPr>
          <p:nvPr/>
        </p:nvCxnSpPr>
        <p:spPr>
          <a:xfrm>
            <a:off x="6188363" y="4564543"/>
            <a:ext cx="457200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460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67400" y="1676400"/>
            <a:ext cx="1524000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Isolated</a:t>
            </a:r>
            <a:endParaRPr lang="en-US" sz="1800" dirty="0"/>
          </a:p>
        </p:txBody>
      </p:sp>
      <p:sp>
        <p:nvSpPr>
          <p:cNvPr id="4" name="Down Arrow 3"/>
          <p:cNvSpPr/>
          <p:nvPr/>
        </p:nvSpPr>
        <p:spPr>
          <a:xfrm>
            <a:off x="6477000" y="2073564"/>
            <a:ext cx="304800" cy="838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2971800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2971799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VR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5300518" y="4984798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0518" y="498479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26463" y="4984798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6463" y="498479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69263" y="4259743"/>
            <a:ext cx="838200" cy="304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9263" y="4259743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5867400" y="4038600"/>
            <a:ext cx="320963" cy="22114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 flipH="1">
            <a:off x="5719618" y="4564543"/>
            <a:ext cx="468745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0" idx="0"/>
          </p:cNvCxnSpPr>
          <p:nvPr/>
        </p:nvCxnSpPr>
        <p:spPr>
          <a:xfrm>
            <a:off x="6188363" y="4564543"/>
            <a:ext cx="457200" cy="4202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0" y="2274093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74320"/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Isolated </a:t>
            </a:r>
            <a:r>
              <a:rPr lang="en-US" dirty="0"/>
              <a:t>{</a:t>
            </a:r>
          </a:p>
          <a:p>
            <a:pPr defTabSz="274320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</a:t>
            </a:r>
            <a:endParaRPr lang="en-US" dirty="0"/>
          </a:p>
          <a:p>
            <a:pPr defTabSz="274320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defTabSz="274320"/>
            <a:r>
              <a:rPr lang="en-US" dirty="0"/>
              <a:t>			</a:t>
            </a:r>
            <a:r>
              <a:rPr lang="en-US" b="1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 </a:t>
            </a:r>
            <a:r>
              <a:rPr lang="en-US" dirty="0" smtClean="0"/>
              <a:t>{  // 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b="1" dirty="0" smtClean="0"/>
              <a:t>1</a:t>
            </a:r>
          </a:p>
          <a:p>
            <a:pPr defTabSz="274320"/>
            <a:r>
              <a:rPr lang="en-US" b="1" dirty="0" smtClean="0"/>
              <a:t>				</a:t>
            </a:r>
            <a:r>
              <a:rPr lang="en-US" dirty="0" smtClean="0"/>
              <a:t>isolated x++;</a:t>
            </a:r>
            <a:endParaRPr lang="en-US" b="1" dirty="0"/>
          </a:p>
          <a:p>
            <a:pPr defTabSz="274320"/>
            <a:r>
              <a:rPr lang="en-US" b="1" dirty="0" smtClean="0"/>
              <a:t>			</a:t>
            </a:r>
            <a:r>
              <a:rPr lang="en-US" dirty="0" smtClean="0"/>
              <a:t>}</a:t>
            </a:r>
            <a:endParaRPr lang="en-US" dirty="0"/>
          </a:p>
          <a:p>
            <a:pPr defTabSz="274320"/>
            <a:r>
              <a:rPr lang="en-US" dirty="0"/>
              <a:t>			</a:t>
            </a:r>
            <a:r>
              <a:rPr lang="en-US" b="1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 {</a:t>
            </a:r>
            <a:r>
              <a:rPr lang="en-US" dirty="0" smtClean="0"/>
              <a:t>  // 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</a:p>
          <a:p>
            <a:pPr defTabSz="274320"/>
            <a:r>
              <a:rPr lang="en-US" b="1" dirty="0" smtClean="0"/>
              <a:t>				</a:t>
            </a:r>
            <a:r>
              <a:rPr lang="en-US" dirty="0" smtClean="0"/>
              <a:t>isolated x++;</a:t>
            </a:r>
            <a:endParaRPr lang="en-US" b="1" dirty="0"/>
          </a:p>
          <a:p>
            <a:pPr defTabSz="274320"/>
            <a:r>
              <a:rPr lang="en-US" b="1" dirty="0" smtClean="0"/>
              <a:t>			</a:t>
            </a:r>
            <a:r>
              <a:rPr lang="en-US" dirty="0" smtClean="0"/>
              <a:t>}</a:t>
            </a:r>
            <a:endParaRPr lang="en-US" dirty="0"/>
          </a:p>
          <a:p>
            <a:pPr defTabSz="274320"/>
            <a:r>
              <a:rPr lang="en-US" dirty="0"/>
              <a:t>	}</a:t>
            </a:r>
          </a:p>
          <a:p>
            <a:pPr defTabSz="274320"/>
            <a:r>
              <a:rPr lang="en-US" dirty="0"/>
              <a:t>}</a:t>
            </a:r>
          </a:p>
        </p:txBody>
      </p:sp>
      <p:pic>
        <p:nvPicPr>
          <p:cNvPr id="1026" name="Picture 2" descr="C:\Users\Peter\AppData\Local\Microsoft\Windows\INetCache\IE\INK47MVZ\MC90043149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114" y="3200401"/>
            <a:ext cx="609486" cy="6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Bent-Up Arrow 17"/>
          <p:cNvSpPr/>
          <p:nvPr/>
        </p:nvSpPr>
        <p:spPr>
          <a:xfrm>
            <a:off x="7239114" y="4149171"/>
            <a:ext cx="533286" cy="1140427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8600" y="4564543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 &amp;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Optimized Scheduler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2971800" cy="472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2971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800" dirty="0" smtClean="0"/>
              <a:t>Thread A {</a:t>
            </a:r>
          </a:p>
          <a:p>
            <a:r>
              <a:rPr lang="en-US" sz="1800" dirty="0" smtClean="0"/>
              <a:t>    …</a:t>
            </a:r>
          </a:p>
          <a:p>
            <a:r>
              <a:rPr lang="en-US" sz="1800" dirty="0" smtClean="0"/>
              <a:t>    …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x.access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…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Thread B {</a:t>
            </a:r>
          </a:p>
          <a:p>
            <a:r>
              <a:rPr lang="en-US" sz="1800" dirty="0" smtClean="0"/>
              <a:t>    …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x.access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5334000" y="1524000"/>
            <a:ext cx="1371600" cy="45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524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B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6857214" y="2427923"/>
            <a:ext cx="1371600" cy="45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0" y="245646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B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733800" y="2433935"/>
            <a:ext cx="1371600" cy="457200"/>
          </a:xfrm>
          <a:prstGeom prst="ellips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3800" y="2427923"/>
            <a:ext cx="1371600" cy="400110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3733800" y="3648438"/>
            <a:ext cx="1371600" cy="457200"/>
          </a:xfrm>
          <a:prstGeom prst="ellips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76913" y="3657600"/>
            <a:ext cx="1371600" cy="45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76913" y="367671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B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7565795" y="3676189"/>
            <a:ext cx="1371600" cy="457200"/>
          </a:xfrm>
          <a:prstGeom prst="ellips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65795" y="373327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7565795" y="4764720"/>
            <a:ext cx="1371600" cy="457200"/>
          </a:xfrm>
          <a:prstGeom prst="ellips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7" idx="0"/>
          </p:cNvCxnSpPr>
          <p:nvPr/>
        </p:nvCxnSpPr>
        <p:spPr>
          <a:xfrm flipH="1">
            <a:off x="4419600" y="1981200"/>
            <a:ext cx="1600200" cy="4467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4"/>
            <a:endCxn id="18" idx="0"/>
          </p:cNvCxnSpPr>
          <p:nvPr/>
        </p:nvCxnSpPr>
        <p:spPr>
          <a:xfrm>
            <a:off x="4419600" y="2891135"/>
            <a:ext cx="0" cy="75730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4"/>
            <a:endCxn id="14" idx="0"/>
          </p:cNvCxnSpPr>
          <p:nvPr/>
        </p:nvCxnSpPr>
        <p:spPr>
          <a:xfrm>
            <a:off x="6019800" y="1981200"/>
            <a:ext cx="1523214" cy="4467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4"/>
            <a:endCxn id="20" idx="0"/>
          </p:cNvCxnSpPr>
          <p:nvPr/>
        </p:nvCxnSpPr>
        <p:spPr>
          <a:xfrm flipH="1">
            <a:off x="6862713" y="2885123"/>
            <a:ext cx="680301" cy="77247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4" idx="4"/>
            <a:endCxn id="22" idx="0"/>
          </p:cNvCxnSpPr>
          <p:nvPr/>
        </p:nvCxnSpPr>
        <p:spPr>
          <a:xfrm>
            <a:off x="7543014" y="2885123"/>
            <a:ext cx="708581" cy="79106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2" idx="4"/>
            <a:endCxn id="24" idx="0"/>
          </p:cNvCxnSpPr>
          <p:nvPr/>
        </p:nvCxnSpPr>
        <p:spPr>
          <a:xfrm>
            <a:off x="8251595" y="4133389"/>
            <a:ext cx="0" cy="6313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66641" y="149099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390900" y="1828800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Terminate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64191" y="3125218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Terminate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28028" y="198614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Access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0" y="3125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Access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40438" y="3125218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Terminate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14314" y="4503110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Terminate</a:t>
            </a:r>
            <a:endParaRPr lang="en-US" dirty="0"/>
          </a:p>
        </p:txBody>
      </p:sp>
      <p:sp>
        <p:nvSpPr>
          <p:cNvPr id="135" name="4-Point Star 134"/>
          <p:cNvSpPr/>
          <p:nvPr/>
        </p:nvSpPr>
        <p:spPr>
          <a:xfrm>
            <a:off x="5038725" y="2040897"/>
            <a:ext cx="361950" cy="327328"/>
          </a:xfrm>
          <a:prstGeom prst="star4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-Point Star 46"/>
          <p:cNvSpPr/>
          <p:nvPr/>
        </p:nvSpPr>
        <p:spPr>
          <a:xfrm>
            <a:off x="4238625" y="3140923"/>
            <a:ext cx="361950" cy="327328"/>
          </a:xfrm>
          <a:prstGeom prst="star4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7323841" y="2270271"/>
            <a:ext cx="361950" cy="327328"/>
          </a:xfrm>
          <a:prstGeom prst="star4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6681738" y="3484774"/>
            <a:ext cx="361950" cy="327328"/>
          </a:xfrm>
          <a:prstGeom prst="star4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8070620" y="4285390"/>
            <a:ext cx="361950" cy="327328"/>
          </a:xfrm>
          <a:prstGeom prst="star4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600575" y="1924110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74480" y="3160474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64750" y="1962494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30983" y="3079051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32507" y="3079051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27735" y="4349221"/>
            <a:ext cx="2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Configuring JPF</a:t>
            </a:r>
            <a:endParaRPr lang="en" dirty="0"/>
          </a:p>
        </p:txBody>
      </p:sp>
      <p:sp>
        <p:nvSpPr>
          <p:cNvPr id="4" name="Up Arrow Callout 3"/>
          <p:cNvSpPr/>
          <p:nvPr/>
        </p:nvSpPr>
        <p:spPr>
          <a:xfrm>
            <a:off x="609600" y="3505199"/>
            <a:ext cx="3352800" cy="1713131"/>
          </a:xfrm>
          <a:prstGeom prst="up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354728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HJSchedulerFactory</a:t>
            </a:r>
            <a:endParaRPr lang="en-US" sz="2000" dirty="0" smtClean="0"/>
          </a:p>
          <a:p>
            <a:pPr algn="ctr"/>
            <a:r>
              <a:rPr lang="en-US" sz="2000" dirty="0" err="1" smtClean="0"/>
              <a:t>HJThreadChoice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126673"/>
            <a:ext cx="3505200" cy="13912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49915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DefaultSchedulerFactory</a:t>
            </a:r>
            <a:endParaRPr lang="en-US" sz="2000" dirty="0" smtClean="0"/>
          </a:p>
          <a:p>
            <a:pPr algn="ctr"/>
            <a:r>
              <a:rPr lang="en-US" sz="2000" dirty="0" err="1" smtClean="0"/>
              <a:t>ThreadChoiceFromSet</a:t>
            </a:r>
            <a:endParaRPr lang="en-US" sz="2000" dirty="0"/>
          </a:p>
        </p:txBody>
      </p:sp>
      <p:sp>
        <p:nvSpPr>
          <p:cNvPr id="16" name="Oval Callout 15"/>
          <p:cNvSpPr/>
          <p:nvPr/>
        </p:nvSpPr>
        <p:spPr>
          <a:xfrm>
            <a:off x="5410200" y="2029319"/>
            <a:ext cx="3505200" cy="3189011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3423769"/>
            <a:ext cx="35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PreciseDataRaceListener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89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mtClean="0"/>
              <a:t>Correctness</a:t>
            </a: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" sz="1400" b="1" dirty="0">
                <a:solidFill>
                  <a:srgbClr val="FF0000"/>
                </a:solidFill>
              </a:rPr>
              <a:t>ublic</a:t>
            </a:r>
            <a:r>
              <a:rPr lang="en" sz="1400" dirty="0" smtClean="0"/>
              <a:t> </a:t>
            </a:r>
            <a:r>
              <a:rPr lang="en" sz="1400" b="1" dirty="0">
                <a:solidFill>
                  <a:srgbClr val="FF0000"/>
                </a:solidFill>
              </a:rPr>
              <a:t>class</a:t>
            </a:r>
            <a:r>
              <a:rPr lang="en" sz="1400" dirty="0" smtClean="0"/>
              <a:t> DataRaceTest {</a:t>
            </a:r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</a:t>
            </a:r>
            <a:r>
              <a:rPr lang="en" sz="1400" b="1" dirty="0" smtClean="0">
                <a:solidFill>
                  <a:srgbClr val="FF0000"/>
                </a:solidFill>
              </a:rPr>
              <a:t>public</a:t>
            </a:r>
            <a:r>
              <a:rPr lang="en" sz="1400" dirty="0" smtClean="0"/>
              <a:t> </a:t>
            </a:r>
            <a:r>
              <a:rPr lang="en" sz="1400" b="1" dirty="0">
                <a:solidFill>
                  <a:srgbClr val="FF0000"/>
                </a:solidFill>
              </a:rPr>
              <a:t>static</a:t>
            </a:r>
            <a:r>
              <a:rPr lang="en" sz="1400" dirty="0" smtClean="0"/>
              <a:t> </a:t>
            </a:r>
            <a:r>
              <a:rPr lang="en" sz="1400" b="1" dirty="0">
                <a:solidFill>
                  <a:srgbClr val="FF0000"/>
                </a:solidFill>
              </a:rPr>
              <a:t>void</a:t>
            </a:r>
            <a:r>
              <a:rPr lang="en" sz="1400" dirty="0" smtClean="0"/>
              <a:t> main(</a:t>
            </a:r>
            <a:r>
              <a:rPr lang="en" sz="1400" b="1" dirty="0">
                <a:solidFill>
                  <a:srgbClr val="FF0000"/>
                </a:solidFill>
              </a:rPr>
              <a:t>String</a:t>
            </a:r>
            <a:r>
              <a:rPr lang="en" sz="1400" dirty="0" smtClean="0"/>
              <a:t>[] args) {</a:t>
            </a:r>
          </a:p>
          <a:p>
            <a:pPr lvl="0" rtl="0">
              <a:buNone/>
            </a:pPr>
            <a:r>
              <a:rPr lang="en" sz="1400" dirty="0" smtClean="0"/>
              <a:t>        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 smtClean="0"/>
              <a:t> size = 16;</a:t>
            </a:r>
          </a:p>
          <a:p>
            <a:pPr lvl="0" rtl="0">
              <a:buNone/>
            </a:pPr>
            <a:r>
              <a:rPr lang="en" sz="1400" dirty="0"/>
              <a:t>	 </a:t>
            </a:r>
            <a:r>
              <a:rPr lang="en" sz="1400" dirty="0" smtClean="0"/>
              <a:t>    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 smtClean="0"/>
              <a:t>[] array = new 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 smtClean="0"/>
              <a:t>[size]</a:t>
            </a:r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    </a:t>
            </a:r>
            <a:r>
              <a:rPr lang="en" sz="1400" b="1" dirty="0">
                <a:solidFill>
                  <a:srgbClr val="FF0000"/>
                </a:solidFill>
              </a:rPr>
              <a:t>for</a:t>
            </a:r>
            <a:r>
              <a:rPr lang="en" sz="1400" dirty="0" smtClean="0"/>
              <a:t> (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 smtClean="0"/>
              <a:t> x=0; x &lt; size; x++)</a:t>
            </a:r>
          </a:p>
          <a:p>
            <a:pPr lvl="0" rtl="0">
              <a:buNone/>
            </a:pPr>
            <a:r>
              <a:rPr lang="en" sz="1400" dirty="0"/>
              <a:t>		</a:t>
            </a:r>
            <a:r>
              <a:rPr lang="en" sz="1400" dirty="0" smtClean="0"/>
              <a:t>array[x] = 0;</a:t>
            </a:r>
            <a:endParaRPr lang="en" sz="1400" dirty="0"/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    </a:t>
            </a:r>
            <a:r>
              <a:rPr lang="en" sz="1400" b="1" dirty="0">
                <a:solidFill>
                  <a:srgbClr val="FF0000"/>
                </a:solidFill>
              </a:rPr>
              <a:t>async</a:t>
            </a:r>
            <a:r>
              <a:rPr lang="en" sz="1400" dirty="0" smtClean="0"/>
              <a:t> {</a:t>
            </a:r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for (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 smtClean="0"/>
              <a:t> x=0; x &lt; size; x++)</a:t>
            </a:r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assert array[x]==0;</a:t>
            </a:r>
          </a:p>
          <a:p>
            <a:pPr lvl="0" rtl="0">
              <a:buNone/>
            </a:pPr>
            <a:r>
              <a:rPr lang="en" sz="1400" dirty="0"/>
              <a:t> </a:t>
            </a:r>
            <a:r>
              <a:rPr lang="en" sz="1400" dirty="0" smtClean="0"/>
              <a:t>       }</a:t>
            </a:r>
          </a:p>
          <a:p>
            <a:pPr lvl="0"/>
            <a:r>
              <a:rPr lang="en" sz="1400" dirty="0"/>
              <a:t> </a:t>
            </a:r>
            <a:r>
              <a:rPr lang="en" sz="1400" dirty="0" smtClean="0"/>
              <a:t>       </a:t>
            </a:r>
            <a:r>
              <a:rPr lang="en" sz="1400" b="1" dirty="0">
                <a:solidFill>
                  <a:srgbClr val="FF0000"/>
                </a:solidFill>
              </a:rPr>
              <a:t>async </a:t>
            </a:r>
            <a:r>
              <a:rPr lang="en" sz="1400" dirty="0"/>
              <a:t>{</a:t>
            </a:r>
          </a:p>
          <a:p>
            <a:pPr lvl="0"/>
            <a:r>
              <a:rPr lang="en" sz="1400" b="1" dirty="0">
                <a:solidFill>
                  <a:srgbClr val="FF0000"/>
                </a:solidFill>
              </a:rPr>
              <a:t>            for </a:t>
            </a:r>
            <a:r>
              <a:rPr lang="en" sz="1400" dirty="0"/>
              <a:t>(</a:t>
            </a:r>
            <a:r>
              <a:rPr lang="en" sz="1400" b="1" dirty="0">
                <a:solidFill>
                  <a:srgbClr val="FF0000"/>
                </a:solidFill>
              </a:rPr>
              <a:t>int</a:t>
            </a:r>
            <a:r>
              <a:rPr lang="en" sz="1400" dirty="0"/>
              <a:t> x=0; x &lt; size; x++)</a:t>
            </a:r>
          </a:p>
          <a:p>
            <a:pPr lvl="0"/>
            <a:r>
              <a:rPr lang="en" sz="1400" dirty="0"/>
              <a:t>                </a:t>
            </a:r>
            <a:r>
              <a:rPr lang="en" sz="1400" dirty="0" smtClean="0"/>
              <a:t>array[x]=x;</a:t>
            </a:r>
            <a:endParaRPr lang="en" sz="1400" dirty="0"/>
          </a:p>
          <a:p>
            <a:pPr lvl="0"/>
            <a:r>
              <a:rPr lang="en" sz="1400" dirty="0"/>
              <a:t>        </a:t>
            </a:r>
            <a:r>
              <a:rPr lang="en" sz="1400" dirty="0" smtClean="0"/>
              <a:t>}</a:t>
            </a:r>
          </a:p>
          <a:p>
            <a:pPr lvl="0"/>
            <a:r>
              <a:rPr lang="en" sz="1400" dirty="0"/>
              <a:t> </a:t>
            </a:r>
            <a:r>
              <a:rPr lang="en" sz="1400" dirty="0" smtClean="0"/>
              <a:t>   }</a:t>
            </a:r>
          </a:p>
          <a:p>
            <a:pPr lvl="0"/>
            <a:r>
              <a:rPr lang="en" sz="1400" dirty="0"/>
              <a:t>}</a:t>
            </a:r>
            <a:endParaRPr lang="en" sz="1400" dirty="0" smtClean="0"/>
          </a:p>
          <a:p>
            <a:pPr lvl="0" rtl="0">
              <a:buNone/>
            </a:pPr>
            <a:endParaRPr lang="en" sz="1400" dirty="0"/>
          </a:p>
          <a:p>
            <a:pPr lvl="0" rtl="0">
              <a:buNone/>
            </a:pPr>
            <a:endParaRPr lang="en" sz="1400" dirty="0" smtClean="0"/>
          </a:p>
        </p:txBody>
      </p:sp>
      <p:sp>
        <p:nvSpPr>
          <p:cNvPr id="3" name="Left Arrow 2"/>
          <p:cNvSpPr/>
          <p:nvPr/>
        </p:nvSpPr>
        <p:spPr>
          <a:xfrm>
            <a:off x="3657600" y="4000500"/>
            <a:ext cx="762000" cy="228600"/>
          </a:xfrm>
          <a:prstGeom prst="leftArrow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657600" y="5181600"/>
            <a:ext cx="762000" cy="228600"/>
          </a:xfrm>
          <a:prstGeom prst="leftArrow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3960911"/>
            <a:ext cx="1371600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142011"/>
            <a:ext cx="1371600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Efficiency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2164"/>
              </p:ext>
            </p:extLst>
          </p:nvPr>
        </p:nvGraphicFramePr>
        <p:xfrm>
          <a:off x="457200" y="1600200"/>
          <a:ext cx="4038600" cy="4953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005840"/>
                <a:gridCol w="1051560"/>
                <a:gridCol w="563880"/>
                <a:gridCol w="80772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,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5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60572"/>
              </p:ext>
            </p:extLst>
          </p:nvPr>
        </p:nvGraphicFramePr>
        <p:xfrm>
          <a:off x="4724400" y="1600200"/>
          <a:ext cx="3962400" cy="4953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4400"/>
                <a:gridCol w="670560"/>
                <a:gridCol w="792480"/>
                <a:gridCol w="792480"/>
                <a:gridCol w="792480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</a:p>
                    <a:p>
                      <a:pPr algn="ctr"/>
                      <a:r>
                        <a:rPr lang="en-US" dirty="0" smtClean="0"/>
                        <a:t>(s)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</a:p>
                    <a:p>
                      <a:pPr algn="ctr"/>
                      <a:r>
                        <a:rPr lang="en-US" dirty="0" smtClean="0"/>
                        <a:t>(s)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1e6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73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 Parachute Logo3 72p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105400" cy="33533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Conclusion and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mtClean="0"/>
              <a:t>Support </a:t>
            </a:r>
            <a:r>
              <a:rPr lang="en-US" dirty="0" smtClean="0"/>
              <a:t>all language features of HJ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Remove suppressed choice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7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564" y="1600200"/>
            <a:ext cx="8534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74320"/>
            <a:endParaRPr lang="en-US" b="1" dirty="0" smtClean="0">
              <a:solidFill>
                <a:srgbClr val="FF0000"/>
              </a:solidFill>
            </a:endParaRPr>
          </a:p>
          <a:p>
            <a:pPr defTabSz="274320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ArraySum</a:t>
            </a:r>
            <a:r>
              <a:rPr lang="en-US" dirty="0"/>
              <a:t> {</a:t>
            </a:r>
          </a:p>
          <a:p>
            <a:pPr defTabSz="274320"/>
            <a:r>
              <a:rPr lang="en-US" dirty="0" smtClean="0"/>
              <a:t>	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answer;</a:t>
            </a:r>
          </a:p>
          <a:p>
            <a:pPr defTabSz="274320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answerOne</a:t>
            </a:r>
            <a:r>
              <a:rPr lang="en-US" dirty="0"/>
              <a:t>;</a:t>
            </a:r>
          </a:p>
          <a:p>
            <a:pPr defTabSz="274320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answerTwo</a:t>
            </a:r>
            <a:r>
              <a:rPr lang="en-US" dirty="0"/>
              <a:t>;</a:t>
            </a:r>
          </a:p>
          <a:p>
            <a:pPr defTabSz="274320"/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defTabSz="274320"/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[SIZE]</a:t>
            </a:r>
          </a:p>
          <a:p>
            <a:pPr defTabSz="274320"/>
            <a:r>
              <a:rPr lang="en-US" dirty="0"/>
              <a:t>		...Array initialization...		</a:t>
            </a:r>
          </a:p>
          <a:p>
            <a:pPr defTabSz="274320"/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finish</a:t>
            </a:r>
            <a:r>
              <a:rPr lang="en-US" dirty="0"/>
              <a:t> {</a:t>
            </a:r>
          </a:p>
          <a:p>
            <a:pPr defTabSz="274320"/>
            <a:r>
              <a:rPr lang="en-US" dirty="0"/>
              <a:t>			</a:t>
            </a:r>
            <a:r>
              <a:rPr lang="en-US" b="1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 {</a:t>
            </a:r>
          </a:p>
          <a:p>
            <a:pPr defTabSz="274320"/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array.length</a:t>
            </a:r>
            <a:r>
              <a:rPr lang="en-US" dirty="0"/>
              <a:t>/2;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defTabSz="274320"/>
            <a:r>
              <a:rPr lang="en-US" dirty="0"/>
              <a:t>					</a:t>
            </a:r>
            <a:r>
              <a:rPr lang="en-US" dirty="0" err="1"/>
              <a:t>answerOne</a:t>
            </a:r>
            <a:r>
              <a:rPr lang="en-US" dirty="0"/>
              <a:t> +=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defTabSz="274320"/>
            <a:r>
              <a:rPr lang="en-US" dirty="0"/>
              <a:t>				}</a:t>
            </a:r>
          </a:p>
          <a:p>
            <a:pPr defTabSz="274320"/>
            <a:r>
              <a:rPr lang="en-US" dirty="0"/>
              <a:t>			}</a:t>
            </a:r>
          </a:p>
          <a:p>
            <a:pPr defTabSz="274320"/>
            <a:r>
              <a:rPr lang="en-US" dirty="0"/>
              <a:t>			</a:t>
            </a:r>
            <a:r>
              <a:rPr lang="en-US" b="1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 {</a:t>
            </a:r>
          </a:p>
          <a:p>
            <a:pPr defTabSz="274320"/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array.length</a:t>
            </a:r>
            <a:r>
              <a:rPr lang="en-US" dirty="0"/>
              <a:t>/2;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defTabSz="274320"/>
            <a:r>
              <a:rPr lang="en-US" dirty="0"/>
              <a:t>					</a:t>
            </a:r>
            <a:r>
              <a:rPr lang="en-US" dirty="0" err="1"/>
              <a:t>answerTwo</a:t>
            </a:r>
            <a:r>
              <a:rPr lang="en-US" dirty="0"/>
              <a:t> +=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defTabSz="274320"/>
            <a:r>
              <a:rPr lang="en-US" dirty="0"/>
              <a:t>				}</a:t>
            </a:r>
          </a:p>
          <a:p>
            <a:pPr defTabSz="274320"/>
            <a:r>
              <a:rPr lang="en-US" dirty="0"/>
              <a:t>			}</a:t>
            </a:r>
          </a:p>
          <a:p>
            <a:pPr defTabSz="274320"/>
            <a:r>
              <a:rPr lang="en-US" dirty="0"/>
              <a:t>		}		</a:t>
            </a:r>
          </a:p>
          <a:p>
            <a:pPr defTabSz="274320"/>
            <a:r>
              <a:rPr lang="en-US" dirty="0"/>
              <a:t>		answer = </a:t>
            </a:r>
            <a:r>
              <a:rPr lang="en-US" dirty="0" err="1"/>
              <a:t>answerOne</a:t>
            </a:r>
            <a:r>
              <a:rPr lang="en-US" dirty="0"/>
              <a:t> + </a:t>
            </a:r>
            <a:r>
              <a:rPr lang="en-US" dirty="0" err="1"/>
              <a:t>answerTwo</a:t>
            </a:r>
            <a:r>
              <a:rPr lang="en-US" dirty="0"/>
              <a:t>;		</a:t>
            </a:r>
          </a:p>
          <a:p>
            <a:pPr defTabSz="274320"/>
            <a:r>
              <a:rPr lang="en-US" dirty="0"/>
              <a:t>	}</a:t>
            </a:r>
          </a:p>
          <a:p>
            <a:pPr defTabSz="274320"/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Simpler &amp; Safer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719387" y="1552236"/>
            <a:ext cx="3705225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" name="Left Arrow 2"/>
          <p:cNvSpPr/>
          <p:nvPr/>
        </p:nvSpPr>
        <p:spPr>
          <a:xfrm>
            <a:off x="4953000" y="2902527"/>
            <a:ext cx="533400" cy="152400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336039" y="4125444"/>
            <a:ext cx="533400" cy="152400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073073" y="1509319"/>
            <a:ext cx="1752600" cy="1295400"/>
          </a:xfrm>
          <a:prstGeom prst="wedgeRectCallo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0764" y="155685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/>
              <a:t>Async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Finish</a:t>
            </a:r>
          </a:p>
          <a:p>
            <a:pPr algn="ctr"/>
            <a:r>
              <a:rPr lang="en-US" sz="1800" b="1" dirty="0" smtClean="0"/>
              <a:t>Isolated</a:t>
            </a:r>
          </a:p>
          <a:p>
            <a:pPr algn="ctr"/>
            <a:r>
              <a:rPr lang="en-US" sz="1800" b="1" dirty="0" smtClean="0"/>
              <a:t>Future</a:t>
            </a:r>
            <a:endParaRPr lang="en-US" sz="18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717039" y="3191470"/>
            <a:ext cx="1714500" cy="914400"/>
          </a:xfrm>
          <a:prstGeom prst="wedgeRectCallo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7039" y="3191470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/>
              <a:t>Async</a:t>
            </a:r>
            <a:endParaRPr lang="en-US" sz="1800" b="1" dirty="0" smtClean="0"/>
          </a:p>
          <a:p>
            <a:pPr algn="ctr"/>
            <a:r>
              <a:rPr lang="en-US" sz="1800" b="1" dirty="0" smtClean="0"/>
              <a:t>Finish</a:t>
            </a:r>
          </a:p>
          <a:p>
            <a:pPr algn="ctr"/>
            <a:r>
              <a:rPr lang="en-US" sz="1800" b="1" dirty="0" smtClean="0"/>
              <a:t>Future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Guarantees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&quot;No&quot; Symbol 8"/>
          <p:cNvSpPr/>
          <p:nvPr/>
        </p:nvSpPr>
        <p:spPr>
          <a:xfrm>
            <a:off x="914400" y="3352800"/>
            <a:ext cx="1752600" cy="1524000"/>
          </a:xfrm>
          <a:prstGeom prst="noSmoking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Guarantees Predicated Upon Data-race Freedom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Data-race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505200" y="3837964"/>
            <a:ext cx="1216152" cy="484632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9506" y="3154160"/>
            <a:ext cx="3071091" cy="19212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9505" y="3480115"/>
            <a:ext cx="307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Determinism</a:t>
            </a:r>
          </a:p>
          <a:p>
            <a:pPr algn="ctr"/>
            <a:r>
              <a:rPr lang="en-US" sz="2400" dirty="0" smtClean="0"/>
              <a:t>Deadlock-freedom</a:t>
            </a:r>
          </a:p>
          <a:p>
            <a:pPr algn="ctr"/>
            <a:r>
              <a:rPr lang="en-US" sz="2400" dirty="0" err="1" smtClean="0"/>
              <a:t>Serializability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86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 All Data-races…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HOW?</a:t>
            </a:r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9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others have done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Habanero Runtime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M. </a:t>
            </a:r>
            <a:r>
              <a:rPr lang="en-US" sz="2400" dirty="0" err="1" smtClean="0"/>
              <a:t>Gligoric</a:t>
            </a:r>
            <a:r>
              <a:rPr lang="en-US" sz="2400" dirty="0" smtClean="0"/>
              <a:t>, P.C. </a:t>
            </a:r>
            <a:r>
              <a:rPr lang="en-US" sz="2400" dirty="0" err="1" smtClean="0"/>
              <a:t>Mehlitz</a:t>
            </a:r>
            <a:r>
              <a:rPr lang="en-US" sz="2400" dirty="0" smtClean="0"/>
              <a:t>, and D. </a:t>
            </a:r>
            <a:r>
              <a:rPr lang="en-US" sz="2400" dirty="0" err="1" smtClean="0"/>
              <a:t>Marinov</a:t>
            </a:r>
            <a:r>
              <a:rPr lang="en-US" sz="2400" dirty="0" smtClean="0"/>
              <a:t>. X10X: Model checking a new programming language with and “old” model checker. In G. </a:t>
            </a:r>
            <a:r>
              <a:rPr lang="en-US" sz="2400" dirty="0" err="1" smtClean="0"/>
              <a:t>Antoniol</a:t>
            </a:r>
            <a:r>
              <a:rPr lang="en-US" sz="2400" dirty="0" smtClean="0"/>
              <a:t>, A. </a:t>
            </a:r>
            <a:r>
              <a:rPr lang="en-US" sz="2400" dirty="0" err="1" smtClean="0"/>
              <a:t>Bertlino</a:t>
            </a:r>
            <a:r>
              <a:rPr lang="en-US" sz="2400" dirty="0" smtClean="0"/>
              <a:t>, and Y. </a:t>
            </a:r>
            <a:r>
              <a:rPr lang="en-US" sz="2400" dirty="0" err="1" smtClean="0"/>
              <a:t>Labiche</a:t>
            </a:r>
            <a:r>
              <a:rPr lang="en-US" sz="2400" dirty="0" smtClean="0"/>
              <a:t>, editors, </a:t>
            </a:r>
            <a:r>
              <a:rPr lang="en-US" sz="2400" i="1" dirty="0" smtClean="0"/>
              <a:t>ICST</a:t>
            </a:r>
            <a:r>
              <a:rPr lang="en-US" sz="2400" dirty="0" smtClean="0"/>
              <a:t>, pages 11-20. IEEE, 2012.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T. K. </a:t>
            </a:r>
            <a:r>
              <a:rPr lang="en-US" sz="2400" dirty="0" err="1" smtClean="0"/>
              <a:t>Zirkel</a:t>
            </a:r>
            <a:r>
              <a:rPr lang="en-US" sz="2400" dirty="0" smtClean="0"/>
              <a:t>, S. F. Siegel, and T. </a:t>
            </a:r>
            <a:r>
              <a:rPr lang="en-US" sz="2400" dirty="0" err="1" smtClean="0"/>
              <a:t>McClory</a:t>
            </a:r>
            <a:r>
              <a:rPr lang="en-US" sz="2400" dirty="0" smtClean="0"/>
              <a:t>. Automated Verification of Chapel Programs Using Model Checking and Symbolic Execution. In G. Brat, N. </a:t>
            </a:r>
            <a:r>
              <a:rPr lang="en-US" sz="2400" dirty="0" err="1" smtClean="0"/>
              <a:t>Rungta</a:t>
            </a:r>
            <a:r>
              <a:rPr lang="en-US" sz="2400" dirty="0" smtClean="0"/>
              <a:t>, and A. </a:t>
            </a:r>
            <a:r>
              <a:rPr lang="en-US" sz="2400" dirty="0" err="1" smtClean="0"/>
              <a:t>Venet</a:t>
            </a:r>
            <a:r>
              <a:rPr lang="en-US" sz="2400" dirty="0" smtClean="0"/>
              <a:t>, editors, </a:t>
            </a:r>
            <a:r>
              <a:rPr lang="en-US" sz="2400" i="1" dirty="0" smtClean="0"/>
              <a:t>NFM</a:t>
            </a:r>
            <a:r>
              <a:rPr lang="en-US" sz="2400" dirty="0" smtClean="0"/>
              <a:t>, pages 198-212, 2013.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Our Solution: JPF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new runtime </a:t>
            </a:r>
            <a:r>
              <a:rPr lang="en" dirty="0" smtClean="0"/>
              <a:t>that</a:t>
            </a:r>
            <a:r>
              <a:rPr lang="en" dirty="0"/>
              <a:t>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implements Habanero Java at the language level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can be used within JPF without any direct modifications to JPF itself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takes advantage of JPF internals to improve efficiency of verification process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new scheduler </a:t>
            </a:r>
            <a:r>
              <a:rPr lang="en" dirty="0" smtClean="0"/>
              <a:t>that reduces state space by pruning uninteresting schedules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banero Plant 800x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Why a new runtime</a:t>
            </a:r>
            <a:r>
              <a:rPr lang="en" dirty="0" smtClean="0"/>
              <a:t>?</a:t>
            </a:r>
            <a:br>
              <a:rPr lang="en" dirty="0" smtClean="0"/>
            </a:br>
            <a:endParaRPr lang="en" dirty="0"/>
          </a:p>
        </p:txBody>
      </p:sp>
      <p:sp>
        <p:nvSpPr>
          <p:cNvPr id="73" name="Shape 73"/>
          <p:cNvSpPr txBox="1"/>
          <p:nvPr/>
        </p:nvSpPr>
        <p:spPr>
          <a:xfrm>
            <a:off x="457200" y="4271733"/>
            <a:ext cx="8229600" cy="21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1779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Size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5255" y="3244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HJ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4700" y="25146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JPF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5146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Fault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Async &amp; Finish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967700"/>
          </a:xfrm>
        </p:spPr>
        <p:txBody>
          <a:bodyPr/>
          <a:lstStyle/>
          <a:p>
            <a:pPr defTabSz="274320"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ArraySum</a:t>
            </a:r>
            <a:r>
              <a:rPr lang="en-US" sz="1400" dirty="0"/>
              <a:t>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answer;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answerOne</a:t>
            </a:r>
            <a:r>
              <a:rPr lang="en-US" sz="1400" dirty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answerTwo</a:t>
            </a:r>
            <a:r>
              <a:rPr lang="en-US" sz="1400" dirty="0"/>
              <a:t>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[] array = new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/>
              <a:t>[SIZE]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...Array initialization...		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0:</a:t>
            </a:r>
            <a:r>
              <a:rPr lang="en-US" sz="1400" dirty="0"/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finish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1:</a:t>
            </a:r>
            <a:r>
              <a:rPr lang="en-US" sz="1400" dirty="0"/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/>
              <a:t> </a:t>
            </a:r>
            <a:r>
              <a:rPr lang="en-US" sz="1400" dirty="0" smtClean="0"/>
              <a:t>{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1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	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		</a:t>
            </a:r>
            <a:r>
              <a:rPr lang="en-US" sz="1400" dirty="0" err="1"/>
              <a:t>answerOne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	}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400" dirty="0"/>
              <a:t>		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2:</a:t>
            </a:r>
            <a:r>
              <a:rPr lang="en-US" sz="1400" dirty="0"/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async</a:t>
            </a:r>
            <a:r>
              <a:rPr lang="en-US" sz="1400" dirty="0"/>
              <a:t> </a:t>
            </a:r>
            <a:r>
              <a:rPr lang="en-US" sz="1400" dirty="0" smtClean="0"/>
              <a:t>{ // </a:t>
            </a:r>
            <a:r>
              <a:rPr lang="en-US" sz="1400" b="1" dirty="0" err="1" smtClean="0"/>
              <a:t>async</a:t>
            </a:r>
            <a:r>
              <a:rPr lang="en-US" sz="1400" b="1" dirty="0" smtClean="0"/>
              <a:t> 2</a:t>
            </a:r>
            <a:endParaRPr lang="en-US" sz="1400" b="1" dirty="0"/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array.length</a:t>
            </a:r>
            <a:r>
              <a:rPr lang="en-US" sz="1400" dirty="0"/>
              <a:t>/2;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array.length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		</a:t>
            </a:r>
            <a:r>
              <a:rPr lang="en-US" sz="1400" dirty="0" err="1"/>
              <a:t>answerTwo</a:t>
            </a:r>
            <a:r>
              <a:rPr lang="en-US" sz="1400" dirty="0"/>
              <a:t> += array[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}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L3:</a:t>
            </a:r>
            <a:r>
              <a:rPr lang="en-US" sz="1400" dirty="0"/>
              <a:t>		</a:t>
            </a:r>
            <a:r>
              <a:rPr lang="en-US" sz="1400" dirty="0" smtClean="0"/>
              <a:t>}</a:t>
            </a:r>
            <a:r>
              <a:rPr lang="en-US" sz="1400" dirty="0"/>
              <a:t>		</a:t>
            </a:r>
          </a:p>
          <a:p>
            <a:pPr defTabSz="274320">
              <a:spcBef>
                <a:spcPts val="0"/>
              </a:spcBef>
            </a:pPr>
            <a:r>
              <a:rPr lang="en-US" sz="1400" dirty="0" smtClean="0"/>
              <a:t>L4:</a:t>
            </a:r>
            <a:r>
              <a:rPr lang="en-US" sz="1400" dirty="0"/>
              <a:t>		answer = </a:t>
            </a:r>
            <a:r>
              <a:rPr lang="en-US" sz="1400" dirty="0" err="1"/>
              <a:t>answerOne</a:t>
            </a:r>
            <a:r>
              <a:rPr lang="en-US" sz="1400" dirty="0"/>
              <a:t> + </a:t>
            </a:r>
            <a:r>
              <a:rPr lang="en-US" sz="1400" dirty="0" err="1"/>
              <a:t>answerTwo</a:t>
            </a:r>
            <a:r>
              <a:rPr lang="en-US" sz="1400" dirty="0"/>
              <a:t>;		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	}</a:t>
            </a:r>
          </a:p>
          <a:p>
            <a:pPr defTabSz="274320">
              <a:spcBef>
                <a:spcPts val="0"/>
              </a:spcBef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48400" y="1690254"/>
            <a:ext cx="1143000" cy="50153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496050" y="1816099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19050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L0</a:t>
            </a:r>
            <a:endParaRPr lang="en-US" sz="3200" dirty="0"/>
          </a:p>
        </p:txBody>
      </p:sp>
      <p:sp>
        <p:nvSpPr>
          <p:cNvPr id="31" name="Donut 30"/>
          <p:cNvSpPr/>
          <p:nvPr/>
        </p:nvSpPr>
        <p:spPr>
          <a:xfrm>
            <a:off x="6496050" y="2776102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6496050" y="3816638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6496050" y="4838407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6496050" y="5867400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77000" y="28650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L1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390553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L2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492730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L3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77000" y="595629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L4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6" idx="4"/>
            <a:endCxn id="31" idx="0"/>
          </p:cNvCxnSpPr>
          <p:nvPr/>
        </p:nvCxnSpPr>
        <p:spPr>
          <a:xfrm>
            <a:off x="6819900" y="2578674"/>
            <a:ext cx="0" cy="19742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4"/>
            <a:endCxn id="33" idx="0"/>
          </p:cNvCxnSpPr>
          <p:nvPr/>
        </p:nvCxnSpPr>
        <p:spPr>
          <a:xfrm>
            <a:off x="6819900" y="3538677"/>
            <a:ext cx="0" cy="277961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4"/>
            <a:endCxn id="34" idx="0"/>
          </p:cNvCxnSpPr>
          <p:nvPr/>
        </p:nvCxnSpPr>
        <p:spPr>
          <a:xfrm>
            <a:off x="6819900" y="4579213"/>
            <a:ext cx="0" cy="259194"/>
          </a:xfrm>
          <a:prstGeom prst="straightConnector1">
            <a:avLst/>
          </a:prstGeom>
          <a:ln w="28575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4"/>
            <a:endCxn id="35" idx="0"/>
          </p:cNvCxnSpPr>
          <p:nvPr/>
        </p:nvCxnSpPr>
        <p:spPr>
          <a:xfrm>
            <a:off x="6819900" y="5600982"/>
            <a:ext cx="0" cy="26641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nut 53"/>
          <p:cNvSpPr/>
          <p:nvPr/>
        </p:nvSpPr>
        <p:spPr>
          <a:xfrm>
            <a:off x="7924800" y="3296369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37" idx="3"/>
            <a:endCxn id="54" idx="2"/>
          </p:cNvCxnSpPr>
          <p:nvPr/>
        </p:nvCxnSpPr>
        <p:spPr>
          <a:xfrm>
            <a:off x="7162800" y="3157389"/>
            <a:ext cx="762000" cy="52026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05750" y="338526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A1</a:t>
            </a:r>
            <a:endParaRPr lang="en-US" sz="3200" dirty="0"/>
          </a:p>
        </p:txBody>
      </p:sp>
      <p:sp>
        <p:nvSpPr>
          <p:cNvPr id="59" name="Donut 58"/>
          <p:cNvSpPr/>
          <p:nvPr/>
        </p:nvSpPr>
        <p:spPr>
          <a:xfrm>
            <a:off x="7943850" y="4401414"/>
            <a:ext cx="647700" cy="762575"/>
          </a:xfrm>
          <a:prstGeom prst="donut">
            <a:avLst>
              <a:gd name="adj" fmla="val 6806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24800" y="449031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A2</a:t>
            </a:r>
            <a:endParaRPr lang="en-US" sz="3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153564" y="4255069"/>
            <a:ext cx="762000" cy="52026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4"/>
          </p:cNvCxnSpPr>
          <p:nvPr/>
        </p:nvCxnSpPr>
        <p:spPr>
          <a:xfrm flipH="1">
            <a:off x="7162800" y="4058944"/>
            <a:ext cx="1085850" cy="1105045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4"/>
            <a:endCxn id="39" idx="3"/>
          </p:cNvCxnSpPr>
          <p:nvPr/>
        </p:nvCxnSpPr>
        <p:spPr>
          <a:xfrm flipH="1">
            <a:off x="7162800" y="5163989"/>
            <a:ext cx="1104900" cy="55705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1107</Words>
  <Application>Microsoft Macintosh PowerPoint</Application>
  <PresentationFormat>On-screen Show (4:3)</PresentationFormat>
  <Paragraphs>384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JPF Verification of Habanero Java Programs</vt:lpstr>
      <vt:lpstr>Simpler &amp; Safer Concurrency</vt:lpstr>
      <vt:lpstr>Language Guarantees</vt:lpstr>
      <vt:lpstr>Guarantees Predicated Upon Data-race Freedom</vt:lpstr>
      <vt:lpstr>Detect All Data-races…</vt:lpstr>
      <vt:lpstr>What others have done</vt:lpstr>
      <vt:lpstr>Our Solution: JPF</vt:lpstr>
      <vt:lpstr>Why a new runtime? </vt:lpstr>
      <vt:lpstr>Async &amp; Finish</vt:lpstr>
      <vt:lpstr>Futures</vt:lpstr>
      <vt:lpstr>Verification Runtime (VR)</vt:lpstr>
      <vt:lpstr>PowerPoint Presentation</vt:lpstr>
      <vt:lpstr>PowerPoint Presentation</vt:lpstr>
      <vt:lpstr>PowerPoint Presentation</vt:lpstr>
      <vt:lpstr>Optimized Scheduler</vt:lpstr>
      <vt:lpstr>Configuring JPF</vt:lpstr>
      <vt:lpstr>Correctness</vt:lpstr>
      <vt:lpstr>Efficiency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Layout (Content &amp; Presentation)</dc:title>
  <dc:creator>Peter Anderson</dc:creator>
  <cp:lastModifiedBy>Eric Mercer</cp:lastModifiedBy>
  <cp:revision>121</cp:revision>
  <dcterms:modified xsi:type="dcterms:W3CDTF">2013-11-12T16:18:08Z</dcterms:modified>
</cp:coreProperties>
</file>