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221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Font typeface="Wingdings" charset="2"/>
      <a:buChar char="§"/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1pPr>
    <a:lvl2pPr marL="457200" algn="l" rtl="0" fontAlgn="base">
      <a:spcBef>
        <a:spcPct val="20000"/>
      </a:spcBef>
      <a:spcAft>
        <a:spcPct val="0"/>
      </a:spcAft>
      <a:buFont typeface="Wingdings" charset="2"/>
      <a:buChar char="§"/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2pPr>
    <a:lvl3pPr marL="914400" algn="l" rtl="0" fontAlgn="base">
      <a:spcBef>
        <a:spcPct val="20000"/>
      </a:spcBef>
      <a:spcAft>
        <a:spcPct val="0"/>
      </a:spcAft>
      <a:buFont typeface="Wingdings" charset="2"/>
      <a:buChar char="§"/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3pPr>
    <a:lvl4pPr marL="1371600" algn="l" rtl="0" fontAlgn="base">
      <a:spcBef>
        <a:spcPct val="20000"/>
      </a:spcBef>
      <a:spcAft>
        <a:spcPct val="0"/>
      </a:spcAft>
      <a:buFont typeface="Wingdings" charset="2"/>
      <a:buChar char="§"/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4pPr>
    <a:lvl5pPr marL="1828800" algn="l" rtl="0" fontAlgn="base">
      <a:spcBef>
        <a:spcPct val="20000"/>
      </a:spcBef>
      <a:spcAft>
        <a:spcPct val="0"/>
      </a:spcAft>
      <a:buFont typeface="Wingdings" charset="2"/>
      <a:buChar char="§"/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5pPr>
    <a:lvl6pPr marL="2286000" algn="l" defTabSz="457200" rtl="0" eaLnBrk="1" latinLnBrk="0" hangingPunct="1"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6pPr>
    <a:lvl7pPr marL="2743200" algn="l" defTabSz="457200" rtl="0" eaLnBrk="1" latinLnBrk="0" hangingPunct="1"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7pPr>
    <a:lvl8pPr marL="3200400" algn="l" defTabSz="457200" rtl="0" eaLnBrk="1" latinLnBrk="0" hangingPunct="1"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8pPr>
    <a:lvl9pPr marL="3657600" algn="l" defTabSz="457200" rtl="0" eaLnBrk="1" latinLnBrk="0" hangingPunct="1">
      <a:defRPr sz="2000" kern="1200">
        <a:solidFill>
          <a:srgbClr val="FF99CC"/>
        </a:solidFill>
        <a:latin typeface="Univers 67 CondensedBold" pitchFamily="1" charset="0"/>
        <a:ea typeface="MS Pゴシック" pitchFamily="-92" charset="-128"/>
        <a:cs typeface="MS Pゴシック" pitchFamily="-9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 useTimings="0">
    <p:present/>
    <p:sldAll/>
    <p:penClr>
      <a:schemeClr val="tx1"/>
    </p:penClr>
  </p:showPr>
  <p:clrMru>
    <a:srgbClr val="A500AC"/>
    <a:srgbClr val="010000"/>
    <a:srgbClr val="FFFFFF"/>
    <a:srgbClr val="EDEEED"/>
    <a:srgbClr val="AF71BF"/>
    <a:srgbClr val="FBDF36"/>
    <a:srgbClr val="FF3300"/>
    <a:srgbClr val="CCFF66"/>
    <a:srgbClr val="000099"/>
    <a:srgbClr val="FF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3701" autoAdjust="0"/>
    <p:restoredTop sz="88076" autoAdjust="0"/>
  </p:normalViewPr>
  <p:slideViewPr>
    <p:cSldViewPr>
      <p:cViewPr varScale="1">
        <p:scale>
          <a:sx n="126" d="100"/>
          <a:sy n="126" d="100"/>
        </p:scale>
        <p:origin x="-2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114" d="100"/>
          <a:sy n="114" d="100"/>
        </p:scale>
        <p:origin x="-3296" y="-10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28B5B-213A-4B43-807F-0E534882BC65}" type="datetimeFigureOut">
              <a:rPr lang="en-US" smtClean="0"/>
              <a:pPr/>
              <a:t>1/8/11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9EBB-9AFE-7149-A84B-0F4153FCC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1FE5230F-8545-6644-B623-8D40098D16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2320" cy="457200"/>
          </a:xfrm>
          <a:prstGeom prst="rect">
            <a:avLst/>
          </a:prstGeom>
          <a:ln/>
        </p:spPr>
        <p:txBody>
          <a:bodyPr lIns="90004" tIns="45002" rIns="90004" bIns="45002"/>
          <a:lstStyle/>
          <a:p>
            <a:r>
              <a:rPr lang="en-US" dirty="0"/>
              <a:t>X10 Tutorial -- July 2008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122" y="0"/>
            <a:ext cx="2972320" cy="457200"/>
          </a:xfrm>
          <a:prstGeom prst="rect">
            <a:avLst/>
          </a:prstGeom>
          <a:ln/>
        </p:spPr>
        <p:txBody>
          <a:bodyPr lIns="90004" tIns="45002" rIns="90004" bIns="45002"/>
          <a:lstStyle/>
          <a:p>
            <a:fld id="{B3C25BE9-FF6C-6C44-B49B-BA6F6CD143EB}" type="datetime1">
              <a:rPr lang="en-US"/>
              <a:pPr/>
              <a:t>1/8/11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8685235"/>
            <a:ext cx="2972320" cy="457200"/>
          </a:xfrm>
          <a:prstGeom prst="rect">
            <a:avLst/>
          </a:prstGeom>
          <a:ln/>
        </p:spPr>
        <p:txBody>
          <a:bodyPr lIns="90004" tIns="45002" rIns="90004" bIns="45002"/>
          <a:lstStyle/>
          <a:p>
            <a:r>
              <a:rPr lang="en-US"/>
              <a:t>X10 Tutorial -- July 2008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122" y="8685235"/>
            <a:ext cx="2972320" cy="457200"/>
          </a:xfrm>
          <a:prstGeom prst="rect">
            <a:avLst/>
          </a:prstGeom>
          <a:ln/>
        </p:spPr>
        <p:txBody>
          <a:bodyPr lIns="90004" tIns="45002" rIns="90004" bIns="45002"/>
          <a:lstStyle/>
          <a:p>
            <a:fld id="{6E155A6A-D14F-6B42-8C8B-D1651769F8FC}" type="slidenum">
              <a:rPr lang="en-US"/>
              <a:pPr/>
              <a:t>1</a:t>
            </a:fld>
            <a:endParaRPr lang="en-US"/>
          </a:p>
        </p:txBody>
      </p:sp>
      <p:sp>
        <p:nvSpPr>
          <p:cNvPr id="220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1038"/>
            <a:ext cx="4578350" cy="3433762"/>
          </a:xfrm>
          <a:ln/>
        </p:spPr>
      </p:sp>
      <p:sp>
        <p:nvSpPr>
          <p:cNvPr id="220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803" y="4346532"/>
            <a:ext cx="5034395" cy="4116366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57400" y="38100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6D9714E6-12FA-EA40-943F-083F3014B3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2472" name="Picture 8" descr="header_compsc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175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152650" cy="57451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81000"/>
            <a:ext cx="630555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1219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hlink"/>
          </a:solidFill>
          <a:latin typeface="Arial Narrow" charset="0"/>
          <a:ea typeface="MS Pゴシック" pitchFamily="-92" charset="-128"/>
          <a:cs typeface="MS Pゴシック" pitchFamily="-9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Univers 57 Condensed" pitchFamily="1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Univers 57 Condensed" pitchFamily="1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Univers 57 Condensed" pitchFamily="1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Univers 57 Condensed" pitchFamily="1" charset="0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Univers 57 Condensed" pitchFamily="1" charset="0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Univers 57 Condensed" pitchFamily="1" charset="0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Univers 57 Condensed" pitchFamily="1" charset="0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Univers 57 Condensed" pitchFamily="1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15900" y="1175101"/>
            <a:ext cx="8775700" cy="4493578"/>
            <a:chOff x="215900" y="1175101"/>
            <a:chExt cx="8775700" cy="4493578"/>
          </a:xfrm>
        </p:grpSpPr>
        <p:sp>
          <p:nvSpPr>
            <p:cNvPr id="2203651" name="Text Box 3"/>
            <p:cNvSpPr txBox="1">
              <a:spLocks noChangeArrowheads="1"/>
            </p:cNvSpPr>
            <p:nvPr/>
          </p:nvSpPr>
          <p:spPr bwMode="auto">
            <a:xfrm>
              <a:off x="2302869" y="1297338"/>
              <a:ext cx="75683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err="1">
                  <a:solidFill>
                    <a:schemeClr val="tx1"/>
                  </a:solidFill>
                  <a:latin typeface="+mj-lt"/>
                </a:rPr>
                <a:t>Foo</a:t>
              </a:r>
              <a:r>
                <a:rPr lang="en-US" sz="1800" b="0" i="1" dirty="0" err="1" smtClean="0">
                  <a:solidFill>
                    <a:schemeClr val="tx1"/>
                  </a:solidFill>
                  <a:latin typeface="+mj-lt"/>
                </a:rPr>
                <a:t>.hj</a:t>
              </a:r>
              <a:endParaRPr lang="en-US" sz="1800" b="0" i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3652" name="Text Box 4"/>
            <p:cNvSpPr txBox="1">
              <a:spLocks noChangeArrowheads="1"/>
            </p:cNvSpPr>
            <p:nvPr/>
          </p:nvSpPr>
          <p:spPr bwMode="auto">
            <a:xfrm>
              <a:off x="2066345" y="2024413"/>
              <a:ext cx="122988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dirty="0" smtClean="0">
                  <a:solidFill>
                    <a:schemeClr val="tx1"/>
                  </a:solidFill>
                  <a:latin typeface="+mj-lt"/>
                </a:rPr>
                <a:t>HJ compiler</a:t>
              </a:r>
              <a:endParaRPr lang="en-US" sz="1800" b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203653" name="Text Box 5"/>
            <p:cNvSpPr txBox="1">
              <a:spLocks noChangeArrowheads="1"/>
            </p:cNvSpPr>
            <p:nvPr/>
          </p:nvSpPr>
          <p:spPr bwMode="auto">
            <a:xfrm>
              <a:off x="4093757" y="1981200"/>
              <a:ext cx="47275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dirty="0" smtClean="0">
                  <a:solidFill>
                    <a:schemeClr val="hlink"/>
                  </a:solidFill>
                  <a:latin typeface="+mj-lt"/>
                </a:rPr>
                <a:t>HJ </a:t>
              </a:r>
              <a:r>
                <a:rPr lang="en-US" sz="1800" b="0" dirty="0">
                  <a:solidFill>
                    <a:schemeClr val="hlink"/>
                  </a:solidFill>
                  <a:latin typeface="+mj-lt"/>
                </a:rPr>
                <a:t>compiler</a:t>
              </a:r>
              <a:r>
                <a:rPr lang="en-US" sz="1800" b="0" dirty="0" smtClean="0">
                  <a:solidFill>
                    <a:schemeClr val="hlink"/>
                  </a:solidFill>
                  <a:latin typeface="+mj-lt"/>
                </a:rPr>
                <a:t> translates </a:t>
              </a:r>
              <a:r>
                <a:rPr lang="en-US" sz="1800" b="0" dirty="0" err="1">
                  <a:solidFill>
                    <a:schemeClr val="hlink"/>
                  </a:solidFill>
                  <a:latin typeface="+mj-lt"/>
                </a:rPr>
                <a:t>Foo</a:t>
              </a:r>
              <a:r>
                <a:rPr lang="en-US" sz="1800" b="0" dirty="0" err="1" smtClean="0">
                  <a:solidFill>
                    <a:schemeClr val="hlink"/>
                  </a:solidFill>
                  <a:latin typeface="+mj-lt"/>
                </a:rPr>
                <a:t>.hj</a:t>
              </a:r>
              <a:r>
                <a:rPr lang="en-US" sz="1800" b="0" dirty="0" smtClean="0">
                  <a:solidFill>
                    <a:schemeClr val="hlink"/>
                  </a:solidFill>
                  <a:latin typeface="+mj-lt"/>
                </a:rPr>
                <a:t> </a:t>
              </a:r>
              <a:r>
                <a:rPr lang="en-US" sz="1800" b="0" dirty="0">
                  <a:solidFill>
                    <a:schemeClr val="hlink"/>
                  </a:solidFill>
                  <a:latin typeface="+mj-lt"/>
                </a:rPr>
                <a:t>to</a:t>
              </a:r>
              <a:r>
                <a:rPr lang="en-US" sz="1800" b="0" dirty="0" smtClean="0">
                  <a:solidFill>
                    <a:schemeClr val="hlink"/>
                  </a:solidFill>
                  <a:latin typeface="+mj-lt"/>
                </a:rPr>
                <a:t> </a:t>
              </a:r>
              <a:r>
                <a:rPr lang="en-US" sz="1800" b="0" dirty="0" err="1" smtClean="0">
                  <a:solidFill>
                    <a:schemeClr val="hlink"/>
                  </a:solidFill>
                  <a:latin typeface="+mj-lt"/>
                </a:rPr>
                <a:t>Foo</a:t>
              </a:r>
              <a:r>
                <a:rPr lang="en-US" sz="1800" b="0" dirty="0" err="1">
                  <a:solidFill>
                    <a:schemeClr val="hlink"/>
                  </a:solidFill>
                  <a:latin typeface="+mj-lt"/>
                </a:rPr>
                <a:t>.</a:t>
              </a:r>
              <a:r>
                <a:rPr lang="en-US" sz="1800" b="0" dirty="0" err="1" smtClean="0">
                  <a:solidFill>
                    <a:schemeClr val="hlink"/>
                  </a:solidFill>
                  <a:latin typeface="+mj-lt"/>
                </a:rPr>
                <a:t>class</a:t>
              </a:r>
              <a:r>
                <a:rPr lang="en-US" sz="1800" b="0" dirty="0" smtClean="0">
                  <a:solidFill>
                    <a:schemeClr val="hlink"/>
                  </a:solidFill>
                  <a:latin typeface="+mj-lt"/>
                </a:rPr>
                <a:t>,</a:t>
              </a:r>
              <a:r>
                <a:rPr lang="en-US" sz="1800" b="0" dirty="0" smtClean="0">
                  <a:solidFill>
                    <a:schemeClr val="hlink"/>
                  </a:solidFill>
                  <a:latin typeface="+mj-lt"/>
                </a:rPr>
                <a:t> and inserts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smtClean="0">
                  <a:solidFill>
                    <a:schemeClr val="hlink"/>
                  </a:solidFill>
                  <a:latin typeface="+mj-lt"/>
                </a:rPr>
                <a:t>c</a:t>
              </a:r>
              <a:r>
                <a:rPr lang="en-US" sz="1800" dirty="0" smtClean="0">
                  <a:solidFill>
                    <a:schemeClr val="hlink"/>
                  </a:solidFill>
                  <a:latin typeface="+mj-lt"/>
                </a:rPr>
                <a:t>alls to HJ runtime as needed</a:t>
              </a:r>
              <a:endParaRPr lang="en-US" sz="1800" b="0" dirty="0">
                <a:solidFill>
                  <a:schemeClr val="hlink"/>
                </a:solidFill>
                <a:latin typeface="+mj-lt"/>
              </a:endParaRPr>
            </a:p>
          </p:txBody>
        </p:sp>
        <p:sp>
          <p:nvSpPr>
            <p:cNvPr id="2203654" name="Text Box 6"/>
            <p:cNvSpPr txBox="1">
              <a:spLocks noChangeArrowheads="1"/>
            </p:cNvSpPr>
            <p:nvPr/>
          </p:nvSpPr>
          <p:spPr bwMode="auto">
            <a:xfrm>
              <a:off x="2160853" y="2895600"/>
              <a:ext cx="104086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>
                  <a:solidFill>
                    <a:srgbClr val="000000"/>
                  </a:solidFill>
                  <a:latin typeface="+mj-lt"/>
                </a:rPr>
                <a:t>Foo.class</a:t>
              </a:r>
            </a:p>
          </p:txBody>
        </p:sp>
        <p:sp>
          <p:nvSpPr>
            <p:cNvPr id="2203655" name="Text Box 7"/>
            <p:cNvSpPr txBox="1">
              <a:spLocks noChangeArrowheads="1"/>
            </p:cNvSpPr>
            <p:nvPr/>
          </p:nvSpPr>
          <p:spPr bwMode="auto">
            <a:xfrm>
              <a:off x="4093757" y="1175101"/>
              <a:ext cx="485616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dirty="0" smtClean="0">
                  <a:solidFill>
                    <a:srgbClr val="000000"/>
                  </a:solidFill>
                  <a:latin typeface="+mj-lt"/>
                </a:rPr>
                <a:t>HJ </a:t>
              </a:r>
              <a:r>
                <a:rPr lang="en-US" sz="1800" b="0" dirty="0">
                  <a:solidFill>
                    <a:srgbClr val="000000"/>
                  </a:solidFill>
                  <a:latin typeface="+mj-lt"/>
                </a:rPr>
                <a:t>source program --- must contain a class named </a:t>
              </a:r>
              <a:r>
                <a:rPr lang="en-US" sz="1800" b="0" dirty="0" err="1">
                  <a:solidFill>
                    <a:srgbClr val="000000"/>
                  </a:solidFill>
                  <a:latin typeface="+mj-lt"/>
                </a:rPr>
                <a:t>Foo</a:t>
              </a:r>
              <a:r>
                <a:rPr lang="en-US" sz="1800" b="0" dirty="0">
                  <a:solidFill>
                    <a:srgbClr val="000000"/>
                  </a:solidFill>
                  <a:latin typeface="+mj-lt"/>
                </a:rPr>
                <a:t> with a </a:t>
              </a:r>
              <a:r>
                <a:rPr lang="en-US" sz="1800" b="0" dirty="0">
                  <a:solidFill>
                    <a:srgbClr val="D60093"/>
                  </a:solidFill>
                  <a:latin typeface="+mj-lt"/>
                </a:rPr>
                <a:t>public static void </a:t>
              </a:r>
              <a:r>
                <a:rPr lang="en-US" sz="1800" b="0" dirty="0" err="1">
                  <a:solidFill>
                    <a:srgbClr val="D60093"/>
                  </a:solidFill>
                  <a:latin typeface="+mj-lt"/>
                </a:rPr>
                <a:t>main(String</a:t>
              </a:r>
              <a:r>
                <a:rPr lang="en-US" sz="1800" b="0" dirty="0">
                  <a:solidFill>
                    <a:srgbClr val="D60093"/>
                  </a:solidFill>
                  <a:latin typeface="+mj-lt"/>
                </a:rPr>
                <a:t>[] </a:t>
              </a:r>
              <a:r>
                <a:rPr lang="en-US" sz="1800" b="0" dirty="0" err="1">
                  <a:solidFill>
                    <a:srgbClr val="D60093"/>
                  </a:solidFill>
                  <a:latin typeface="+mj-lt"/>
                </a:rPr>
                <a:t>args</a:t>
              </a:r>
              <a:r>
                <a:rPr lang="en-US" sz="1800" b="0" dirty="0">
                  <a:solidFill>
                    <a:srgbClr val="D60093"/>
                  </a:solidFill>
                  <a:latin typeface="+mj-lt"/>
                </a:rPr>
                <a:t>)</a:t>
              </a:r>
              <a:r>
                <a:rPr lang="en-US" sz="1800" b="0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n-US" sz="1800" b="0" dirty="0">
                  <a:solidFill>
                    <a:srgbClr val="000000"/>
                  </a:solidFill>
                  <a:latin typeface="+mj-lt"/>
                </a:rPr>
                <a:t>method</a:t>
              </a:r>
            </a:p>
          </p:txBody>
        </p:sp>
        <p:sp>
          <p:nvSpPr>
            <p:cNvPr id="2203656" name="Text Box 8"/>
            <p:cNvSpPr txBox="1">
              <a:spLocks noChangeArrowheads="1"/>
            </p:cNvSpPr>
            <p:nvPr/>
          </p:nvSpPr>
          <p:spPr bwMode="auto">
            <a:xfrm>
              <a:off x="1298575" y="3776662"/>
              <a:ext cx="2765425" cy="923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HJ Runtime Environment = </a:t>
              </a: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err="1" smtClean="0">
                  <a:solidFill>
                    <a:srgbClr val="000000"/>
                  </a:solidFill>
                  <a:latin typeface="+mj-lt"/>
                </a:rPr>
                <a:t>JRE</a:t>
              </a: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 + HJ </a:t>
              </a:r>
              <a:r>
                <a:rPr lang="en-US" sz="1800" b="0" i="1" dirty="0">
                  <a:solidFill>
                    <a:srgbClr val="000000"/>
                  </a:solidFill>
                  <a:latin typeface="+mj-lt"/>
                </a:rPr>
                <a:t>libraries + </a:t>
              </a:r>
              <a:endParaRPr lang="en-US" sz="1800" b="0" i="1" dirty="0" smtClean="0">
                <a:solidFill>
                  <a:srgbClr val="000000"/>
                </a:solidFill>
                <a:latin typeface="+mj-lt"/>
              </a:endParaRPr>
            </a:p>
            <a:p>
              <a:pPr algn="ctr"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HJ </a:t>
              </a:r>
              <a:r>
                <a:rPr lang="en-US" sz="1800" b="0" i="1" dirty="0">
                  <a:solidFill>
                    <a:srgbClr val="000000"/>
                  </a:solidFill>
                  <a:latin typeface="+mj-lt"/>
                </a:rPr>
                <a:t>Multithreaded </a:t>
              </a: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Runtime</a:t>
              </a:r>
              <a:endParaRPr lang="en-US" sz="1800" b="0" i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3659" name="Text Box 11"/>
            <p:cNvSpPr txBox="1">
              <a:spLocks noChangeArrowheads="1"/>
            </p:cNvSpPr>
            <p:nvPr/>
          </p:nvSpPr>
          <p:spPr bwMode="auto">
            <a:xfrm>
              <a:off x="4093757" y="5022348"/>
              <a:ext cx="489784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HJ </a:t>
              </a:r>
              <a:r>
                <a:rPr lang="en-US" sz="1800" b="0" i="1" dirty="0">
                  <a:solidFill>
                    <a:srgbClr val="000000"/>
                  </a:solidFill>
                  <a:latin typeface="+mj-lt"/>
                </a:rPr>
                <a:t>Abstract Performance Metrics</a:t>
              </a:r>
            </a:p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(optional, enabled by </a:t>
              </a:r>
              <a:r>
                <a:rPr lang="en-US" sz="1800" b="0" dirty="0" smtClean="0">
                  <a:solidFill>
                    <a:srgbClr val="000000"/>
                  </a:solidFill>
                  <a:latin typeface="+mj-lt"/>
                </a:rPr>
                <a:t>–</a:t>
              </a:r>
              <a:r>
                <a:rPr lang="en-US" sz="1800" b="0" dirty="0" err="1" smtClean="0">
                  <a:solidFill>
                    <a:srgbClr val="000000"/>
                  </a:solidFill>
                  <a:latin typeface="+mj-lt"/>
                </a:rPr>
                <a:t>perf</a:t>
              </a:r>
              <a:r>
                <a:rPr lang="en-US" sz="1800" b="0" dirty="0" smtClean="0">
                  <a:solidFill>
                    <a:srgbClr val="000000"/>
                  </a:solidFill>
                  <a:latin typeface="+mj-lt"/>
                </a:rPr>
                <a:t>=</a:t>
              </a:r>
              <a:r>
                <a:rPr lang="en-US" sz="1800" b="0" dirty="0" smtClean="0">
                  <a:solidFill>
                    <a:srgbClr val="000000"/>
                  </a:solidFill>
                  <a:latin typeface="+mj-lt"/>
                </a:rPr>
                <a:t>true</a:t>
              </a: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 option for </a:t>
              </a:r>
              <a:r>
                <a:rPr lang="en-US" sz="1800" b="0" i="1" dirty="0" err="1" smtClean="0">
                  <a:solidFill>
                    <a:srgbClr val="000000"/>
                  </a:solidFill>
                  <a:latin typeface="+mj-lt"/>
                </a:rPr>
                <a:t>hj</a:t>
              </a: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 command)</a:t>
              </a:r>
              <a:endParaRPr lang="en-US" sz="1800" b="0" i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03660" name="Text Box 12"/>
            <p:cNvSpPr txBox="1">
              <a:spLocks noChangeArrowheads="1"/>
            </p:cNvSpPr>
            <p:nvPr/>
          </p:nvSpPr>
          <p:spPr bwMode="auto">
            <a:xfrm>
              <a:off x="1750584" y="5225548"/>
              <a:ext cx="18614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i="1" dirty="0" smtClean="0">
                  <a:solidFill>
                    <a:srgbClr val="000000"/>
                  </a:solidFill>
                  <a:latin typeface="+mj-lt"/>
                </a:rPr>
                <a:t>HJ </a:t>
              </a:r>
              <a:r>
                <a:rPr lang="en-US" sz="1800" b="0" i="1" dirty="0">
                  <a:solidFill>
                    <a:srgbClr val="000000"/>
                  </a:solidFill>
                  <a:latin typeface="+mj-lt"/>
                </a:rPr>
                <a:t>Program Output</a:t>
              </a:r>
            </a:p>
          </p:txBody>
        </p:sp>
        <p:sp>
          <p:nvSpPr>
            <p:cNvPr id="2203663" name="Line 15"/>
            <p:cNvSpPr>
              <a:spLocks noChangeShapeType="1"/>
            </p:cNvSpPr>
            <p:nvPr/>
          </p:nvSpPr>
          <p:spPr bwMode="auto">
            <a:xfrm>
              <a:off x="2681287" y="1649763"/>
              <a:ext cx="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2203664" name="Line 16"/>
            <p:cNvSpPr>
              <a:spLocks noChangeShapeType="1"/>
            </p:cNvSpPr>
            <p:nvPr/>
          </p:nvSpPr>
          <p:spPr bwMode="auto">
            <a:xfrm>
              <a:off x="2681287" y="2456213"/>
              <a:ext cx="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2203667" name="Line 19"/>
            <p:cNvSpPr>
              <a:spLocks noChangeShapeType="1"/>
            </p:cNvSpPr>
            <p:nvPr/>
          </p:nvSpPr>
          <p:spPr bwMode="auto">
            <a:xfrm>
              <a:off x="2681287" y="3405187"/>
              <a:ext cx="0" cy="352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2203668" name="Line 20"/>
            <p:cNvSpPr>
              <a:spLocks noChangeShapeType="1"/>
            </p:cNvSpPr>
            <p:nvPr/>
          </p:nvSpPr>
          <p:spPr bwMode="auto">
            <a:xfrm>
              <a:off x="2681287" y="4695323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2203669" name="Line 21"/>
            <p:cNvSpPr>
              <a:spLocks noChangeShapeType="1"/>
            </p:cNvSpPr>
            <p:nvPr/>
          </p:nvSpPr>
          <p:spPr bwMode="auto">
            <a:xfrm>
              <a:off x="3429000" y="4724400"/>
              <a:ext cx="712787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j-lt"/>
              </a:endParaRPr>
            </a:p>
          </p:txBody>
        </p:sp>
        <p:sp>
          <p:nvSpPr>
            <p:cNvPr id="2203670" name="Text Box 22"/>
            <p:cNvSpPr txBox="1">
              <a:spLocks noChangeArrowheads="1"/>
            </p:cNvSpPr>
            <p:nvPr/>
          </p:nvSpPr>
          <p:spPr bwMode="auto">
            <a:xfrm>
              <a:off x="215900" y="1987901"/>
              <a:ext cx="10054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 smtClean="0">
                  <a:solidFill>
                    <a:srgbClr val="0000FF"/>
                  </a:solidFill>
                  <a:latin typeface="+mj-lt"/>
                </a:rPr>
                <a:t>hjc</a:t>
              </a:r>
              <a:r>
                <a:rPr lang="en-US" sz="1800" dirty="0" smtClean="0">
                  <a:solidFill>
                    <a:srgbClr val="0000FF"/>
                  </a:solidFill>
                  <a:latin typeface="+mj-lt"/>
                </a:rPr>
                <a:t> </a:t>
              </a:r>
              <a:r>
                <a:rPr lang="en-US" sz="1800" dirty="0" err="1">
                  <a:solidFill>
                    <a:srgbClr val="0000FF"/>
                  </a:solidFill>
                  <a:latin typeface="+mj-lt"/>
                </a:rPr>
                <a:t>Foo</a:t>
              </a:r>
              <a:r>
                <a:rPr lang="en-US" sz="1800" dirty="0" err="1" smtClean="0">
                  <a:solidFill>
                    <a:srgbClr val="0000FF"/>
                  </a:solidFill>
                  <a:latin typeface="+mj-lt"/>
                </a:rPr>
                <a:t>.hj</a:t>
              </a:r>
              <a:endParaRPr lang="en-US" sz="1800" dirty="0">
                <a:solidFill>
                  <a:srgbClr val="0000FF"/>
                </a:solidFill>
                <a:latin typeface="+mj-lt"/>
              </a:endParaRPr>
            </a:p>
          </p:txBody>
        </p:sp>
        <p:sp>
          <p:nvSpPr>
            <p:cNvPr id="2203671" name="Text Box 23"/>
            <p:cNvSpPr txBox="1">
              <a:spLocks noChangeArrowheads="1"/>
            </p:cNvSpPr>
            <p:nvPr/>
          </p:nvSpPr>
          <p:spPr bwMode="auto">
            <a:xfrm>
              <a:off x="215900" y="3397601"/>
              <a:ext cx="17841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dirty="0" err="1" smtClean="0">
                  <a:solidFill>
                    <a:srgbClr val="FF0000"/>
                  </a:solidFill>
                  <a:latin typeface="+mj-lt"/>
                </a:rPr>
                <a:t>hj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</a:rPr>
                <a:t> –places </a:t>
              </a:r>
              <a:r>
                <a:rPr lang="en-US" sz="1800" dirty="0" err="1" smtClean="0">
                  <a:solidFill>
                    <a:srgbClr val="FF0000"/>
                  </a:solidFill>
                  <a:latin typeface="+mj-lt"/>
                </a:rPr>
                <a:t>m:n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sz="1800" dirty="0" err="1" smtClean="0">
                  <a:solidFill>
                    <a:srgbClr val="FF0000"/>
                  </a:solidFill>
                  <a:latin typeface="+mj-lt"/>
                </a:rPr>
                <a:t>Foo</a:t>
              </a:r>
              <a:endParaRPr 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093757" y="3925669"/>
              <a:ext cx="47275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sz="1800" b="0" dirty="0" smtClean="0">
                  <a:solidFill>
                    <a:srgbClr val="FF0000"/>
                  </a:solidFill>
                  <a:latin typeface="+mj-lt"/>
                </a:rPr>
                <a:t>HJ runtime allocates </a:t>
              </a:r>
              <a:r>
                <a:rPr lang="en-US" sz="1800" b="0" dirty="0" err="1" smtClean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800" b="0" dirty="0" smtClean="0">
                  <a:solidFill>
                    <a:srgbClr val="FF0000"/>
                  </a:solidFill>
                  <a:latin typeface="+mj-lt"/>
                </a:rPr>
                <a:t>*</a:t>
              </a:r>
              <a:r>
                <a:rPr lang="en-US" sz="1800" b="0" dirty="0" err="1" smtClean="0">
                  <a:solidFill>
                    <a:srgbClr val="FF0000"/>
                  </a:solidFill>
                  <a:latin typeface="+mj-lt"/>
                </a:rPr>
                <a:t>n</a:t>
              </a:r>
              <a:r>
                <a:rPr lang="en-US" sz="1800" b="0" dirty="0" smtClean="0">
                  <a:solidFill>
                    <a:srgbClr val="FF0000"/>
                  </a:solidFill>
                  <a:latin typeface="+mj-lt"/>
                </a:rPr>
                <a:t> worker threads across </a:t>
              </a:r>
              <a:r>
                <a:rPr lang="en-US" sz="1800" b="0" dirty="0" err="1" smtClean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800" b="0" dirty="0" smtClean="0">
                  <a:solidFill>
                    <a:srgbClr val="FF0000"/>
                  </a:solidFill>
                  <a:latin typeface="+mj-lt"/>
                </a:rPr>
                <a:t> “places</a:t>
              </a:r>
              <a:r>
                <a:rPr lang="en-US" sz="1800" b="0" dirty="0" smtClean="0">
                  <a:solidFill>
                    <a:srgbClr val="FF0000"/>
                  </a:solidFill>
                  <a:latin typeface="+mj-lt"/>
                </a:rPr>
                <a:t>” 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</a:rPr>
                <a:t>(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</a:rPr>
                <a:t>default values: </a:t>
              </a:r>
              <a:r>
                <a:rPr lang="en-US" sz="1800" dirty="0" err="1" smtClean="0">
                  <a:solidFill>
                    <a:srgbClr val="FF0000"/>
                  </a:solidFill>
                  <a:latin typeface="+mj-lt"/>
                </a:rPr>
                <a:t>m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</a:rPr>
                <a:t> = 1, </a:t>
              </a:r>
              <a:r>
                <a:rPr lang="en-US" sz="1800" dirty="0" err="1" smtClean="0">
                  <a:solidFill>
                    <a:srgbClr val="FF0000"/>
                  </a:solidFill>
                  <a:latin typeface="+mj-lt"/>
                </a:rPr>
                <a:t>n</a:t>
              </a:r>
              <a:r>
                <a:rPr lang="en-US" sz="1800" dirty="0" smtClean="0">
                  <a:solidFill>
                    <a:srgbClr val="FF0000"/>
                  </a:solidFill>
                  <a:latin typeface="+mj-lt"/>
                </a:rPr>
                <a:t> = 3)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wl02">
  <a:themeElements>
    <a:clrScheme name="owl02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wl02">
      <a:majorFont>
        <a:latin typeface="Arial Narrow"/>
        <a:ea typeface="MS Pゴシック"/>
        <a:cs typeface="MS Pゴシック"/>
      </a:majorFont>
      <a:minorFont>
        <a:latin typeface="Univers 67 CondensedBold"/>
        <a:ea typeface="MS Pゴシック"/>
        <a:cs typeface="MS P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lgDash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99CC"/>
            </a:solidFill>
            <a:effectLst/>
            <a:latin typeface="Univers 67 CondensedBold" pitchFamily="1" charset="0"/>
            <a:ea typeface="MS Pゴシック" pitchFamily="-92" charset="-128"/>
            <a:cs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lgDash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Char char="§"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99CC"/>
            </a:solidFill>
            <a:effectLst/>
            <a:latin typeface="Univers 67 CondensedBold" pitchFamily="1" charset="0"/>
            <a:ea typeface="MS Pゴシック" pitchFamily="-92" charset="-128"/>
            <a:cs typeface="MS Pゴシック" pitchFamily="-92" charset="-128"/>
          </a:defRPr>
        </a:defPPr>
      </a:lstStyle>
    </a:lnDef>
  </a:objectDefaults>
  <a:extraClrSchemeLst>
    <a:extraClrScheme>
      <a:clrScheme name="owl02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l02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Templates:owl02.pot</Template>
  <TotalTime>34536</TotalTime>
  <Words>123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owl02</vt:lpstr>
      <vt:lpstr>Slide 1</vt:lpstr>
    </vt:vector>
  </TitlesOfParts>
  <Company>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 Habanero Multicore Software Project </dc:title>
  <dc:creator>Office 2004 Test Drive User</dc:creator>
  <cp:lastModifiedBy>Vivek Sarkar</cp:lastModifiedBy>
  <cp:revision>709</cp:revision>
  <cp:lastPrinted>2010-10-24T11:37:10Z</cp:lastPrinted>
  <dcterms:created xsi:type="dcterms:W3CDTF">2011-01-08T23:13:38Z</dcterms:created>
  <dcterms:modified xsi:type="dcterms:W3CDTF">2011-01-09T04:46:42Z</dcterms:modified>
</cp:coreProperties>
</file>