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75" r:id="rId4"/>
    <p:sldId id="277" r:id="rId5"/>
    <p:sldId id="258" r:id="rId6"/>
    <p:sldId id="276" r:id="rId7"/>
    <p:sldId id="270" r:id="rId8"/>
    <p:sldId id="280" r:id="rId9"/>
    <p:sldId id="271" r:id="rId10"/>
    <p:sldId id="272" r:id="rId11"/>
    <p:sldId id="262" r:id="rId12"/>
    <p:sldId id="281" r:id="rId13"/>
    <p:sldId id="263" r:id="rId14"/>
    <p:sldId id="279" r:id="rId15"/>
    <p:sldId id="278" r:id="rId16"/>
    <p:sldId id="265" r:id="rId17"/>
    <p:sldId id="266" r:id="rId18"/>
    <p:sldId id="267" r:id="rId19"/>
    <p:sldId id="282" r:id="rId20"/>
    <p:sldId id="283" r:id="rId21"/>
    <p:sldId id="273" r:id="rId22"/>
    <p:sldId id="268" r:id="rId23"/>
    <p:sldId id="284" r:id="rId24"/>
    <p:sldId id="269" r:id="rId25"/>
    <p:sldId id="285" r:id="rId26"/>
  </p:sldIdLst>
  <p:sldSz cx="9144000" cy="6858000" type="screen4x3"/>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solidFill>
                <a:srgbClr val="000000"/>
              </a:solidFill>
              <a:prstDash val="solid"/>
              <a:bevel/>
            </a:ln>
          </a:top>
          <a:bottom>
            <a:ln w="12700" cap="flat">
              <a:solidFill>
                <a:srgbClr val="000000"/>
              </a:solidFill>
              <a:prstDash val="solid"/>
              <a:bevel/>
            </a:ln>
          </a:bottom>
          <a:insideH>
            <a:ln w="12700" cap="flat">
              <a:noFill/>
              <a:miter lim="400000"/>
            </a:ln>
          </a:insideH>
          <a:insideV>
            <a:ln w="12700" cap="flat">
              <a:noFill/>
              <a:miter lim="400000"/>
            </a:ln>
          </a:insideV>
        </a:tcBdr>
        <a:fill>
          <a:noFill/>
        </a:fill>
      </a:tcStyle>
    </a:lastRow>
    <a:firstRow>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solidFill>
                <a:srgbClr val="000000"/>
              </a:solidFill>
              <a:prstDash val="solid"/>
              <a:bevel/>
            </a:ln>
          </a:top>
          <a:bottom>
            <a:ln w="12700" cap="flat">
              <a:solidFill>
                <a:srgbClr val="000000"/>
              </a:solidFill>
              <a:prstDash val="solid"/>
              <a:bevel/>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D7E6"/>
          </a:solidFill>
        </a:fill>
      </a:tcStyle>
    </a:wholeTbl>
    <a:band2H>
      <a:tcTxStyle/>
      <a:tcStyle>
        <a:tcBdr/>
        <a:fill>
          <a:solidFill>
            <a:srgbClr val="E7EC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E2CD"/>
          </a:solidFill>
        </a:fill>
      </a:tcStyle>
    </a:wholeTbl>
    <a:band2H>
      <a:tcTxStyle/>
      <a:tcStyle>
        <a:tcBdr/>
        <a:fill>
          <a:solidFill>
            <a:srgbClr val="EDF1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CCCC"/>
          </a:solidFill>
        </a:fill>
      </a:tcStyle>
    </a:wholeTbl>
    <a:band2H>
      <a:tcTxStyle/>
      <a:tcStyle>
        <a:tcBdr/>
        <a:fill>
          <a:solidFill>
            <a:srgbClr val="EE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A81BA"/>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A81BA"/>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snapToObjects="1">
      <p:cViewPr varScale="1">
        <p:scale>
          <a:sx n="88" d="100"/>
          <a:sy n="88" d="100"/>
        </p:scale>
        <p:origin x="-16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52405646"/>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prstGeom prst="rect">
            <a:avLst/>
          </a:prstGeom>
        </p:spPr>
        <p:txBody>
          <a:bodyPr/>
          <a:lstStyle/>
          <a:p>
            <a:pPr lvl="0"/>
            <a:endParaRPr/>
          </a:p>
        </p:txBody>
      </p:sp>
      <p:sp>
        <p:nvSpPr>
          <p:cNvPr id="26" name="Shape 26"/>
          <p:cNvSpPr>
            <a:spLocks noGrp="1"/>
          </p:cNvSpPr>
          <p:nvPr>
            <p:ph type="body" sz="quarter" idx="1"/>
          </p:nvPr>
        </p:nvSpPr>
        <p:spPr>
          <a:prstGeom prst="rect">
            <a:avLst/>
          </a:prstGeom>
        </p:spPr>
        <p:txBody>
          <a:bodyPr/>
          <a:lstStyle/>
          <a:p>
            <a:pPr marL="228600" lvl="0" indent="-228600" defTabSz="914400">
              <a:lnSpc>
                <a:spcPct val="100000"/>
              </a:lnSpc>
              <a:buSzPct val="100000"/>
              <a:buAutoNum type="arabicParenR"/>
              <a:defRPr sz="1800"/>
            </a:pPr>
            <a:r>
              <a:rPr lang="en-US" sz="1200" dirty="0" smtClean="0">
                <a:latin typeface="Arial"/>
                <a:ea typeface="Arial"/>
                <a:cs typeface="Arial"/>
                <a:sym typeface="Arial"/>
              </a:rPr>
              <a:t>Introduction – My</a:t>
            </a:r>
            <a:r>
              <a:rPr lang="en-US" sz="1200" baseline="0" dirty="0" smtClean="0">
                <a:latin typeface="Arial"/>
                <a:ea typeface="Arial"/>
                <a:cs typeface="Arial"/>
                <a:sym typeface="Arial"/>
              </a:rPr>
              <a:t> name and collaborators names</a:t>
            </a:r>
          </a:p>
          <a:p>
            <a:pPr marL="228600" lvl="0" indent="-228600" defTabSz="914400">
              <a:lnSpc>
                <a:spcPct val="100000"/>
              </a:lnSpc>
              <a:buSzPct val="100000"/>
              <a:buAutoNum type="arabicParenR"/>
              <a:defRPr sz="1800"/>
            </a:pPr>
            <a:endParaRPr lang="en-US" sz="1200" baseline="0" dirty="0" smtClean="0">
              <a:latin typeface="Arial"/>
              <a:ea typeface="Arial"/>
              <a:cs typeface="Arial"/>
              <a:sym typeface="Arial"/>
            </a:endParaRPr>
          </a:p>
          <a:p>
            <a:pPr marL="228600" lvl="0" indent="-228600" defTabSz="914400">
              <a:lnSpc>
                <a:spcPct val="100000"/>
              </a:lnSpc>
              <a:buSzPct val="100000"/>
              <a:buAutoNum type="arabicParenR"/>
              <a:defRPr sz="1800"/>
            </a:pPr>
            <a:r>
              <a:rPr lang="en-US" sz="1200" baseline="0" dirty="0" smtClean="0">
                <a:latin typeface="Arial"/>
                <a:ea typeface="Arial"/>
                <a:cs typeface="Arial"/>
                <a:sym typeface="Arial"/>
              </a:rPr>
              <a:t>Put slide numbers on slides for practice talk</a:t>
            </a:r>
            <a:endParaRPr sz="1200" dirty="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en-US" dirty="0"/>
          </a:p>
        </p:txBody>
      </p:sp>
    </p:spTree>
    <p:extLst>
      <p:ext uri="{BB962C8B-B14F-4D97-AF65-F5344CB8AC3E}">
        <p14:creationId xmlns:p14="http://schemas.microsoft.com/office/powerpoint/2010/main" val="367938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baseline="0" dirty="0" smtClean="0"/>
              <a:t>GPRs </a:t>
            </a:r>
            <a:r>
              <a:rPr lang="en-US" baseline="0" dirty="0" smtClean="0"/>
              <a:t>annotate shared variable over a block of code. With a GPR a HJ task can assert to the runtime the type of access (read/write) it intends with the shared variable</a:t>
            </a:r>
          </a:p>
          <a:p>
            <a:pPr marL="457200" indent="-457200">
              <a:buAutoNum type="arabicPeriod"/>
            </a:pPr>
            <a:r>
              <a:rPr lang="en-US" baseline="0" dirty="0" smtClean="0"/>
              <a:t>If two tasks simultaneously assert conflicting access this will produce a permission violation and the runtime will throw an exception</a:t>
            </a:r>
          </a:p>
          <a:p>
            <a:pPr marL="457200" indent="-457200">
              <a:buAutoNum type="arabicPeriod"/>
            </a:pPr>
            <a:r>
              <a:rPr lang="en-US" baseline="0" dirty="0" smtClean="0"/>
              <a:t>Note</a:t>
            </a:r>
            <a:r>
              <a:rPr lang="en-US" baseline="0" dirty="0" smtClean="0"/>
              <a:t>, GPRs do not enforce mutual exclusion. They do not provide any level of task synchronization. They are simply permission assertions.</a:t>
            </a:r>
          </a:p>
          <a:p>
            <a:pPr marL="0" indent="0">
              <a:buNone/>
            </a:pPr>
            <a:endParaRPr lang="en-US" baseline="0" dirty="0" smtClean="0"/>
          </a:p>
        </p:txBody>
      </p:sp>
    </p:spTree>
    <p:extLst>
      <p:ext uri="{BB962C8B-B14F-4D97-AF65-F5344CB8AC3E}">
        <p14:creationId xmlns:p14="http://schemas.microsoft.com/office/powerpoint/2010/main" val="160903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dirty="0" smtClean="0"/>
              <a:t>GPRs</a:t>
            </a:r>
            <a:r>
              <a:rPr lang="en-US" baseline="0" dirty="0" smtClean="0"/>
              <a:t> depend upon keeping track of the permission state on every variable contained with a GPR. The permission state of the object is tracked via this state machine.</a:t>
            </a:r>
          </a:p>
          <a:p>
            <a:pPr marL="457200" indent="-457200">
              <a:buAutoNum type="arabicPeriod"/>
            </a:pPr>
            <a:r>
              <a:rPr lang="en-US" baseline="0" dirty="0" smtClean="0"/>
              <a:t>Walk through different states</a:t>
            </a:r>
          </a:p>
          <a:p>
            <a:pPr marL="0" indent="0">
              <a:buNone/>
            </a:pPr>
            <a:endParaRPr lang="en-US" baseline="0" dirty="0" smtClean="0"/>
          </a:p>
          <a:p>
            <a:pPr marL="0" indent="0">
              <a:buNone/>
            </a:pPr>
            <a:r>
              <a:rPr lang="en-US" baseline="0" dirty="0" smtClean="0"/>
              <a:t>Notes –</a:t>
            </a:r>
          </a:p>
          <a:p>
            <a:pPr marL="457200" indent="-457200">
              <a:buAutoNum type="arabicPeriod"/>
            </a:pPr>
            <a:r>
              <a:rPr lang="en-US" baseline="0" dirty="0" smtClean="0"/>
              <a:t>We track the permission state of the object with state machine. 1 for every object in permission region. acquire/release statements make transitions on the state.</a:t>
            </a:r>
          </a:p>
          <a:p>
            <a:pPr marL="457200" indent="-457200">
              <a:buAutoNum type="arabicPeriod"/>
            </a:pPr>
            <a:r>
              <a:rPr lang="en-US" baseline="0" dirty="0" smtClean="0"/>
              <a:t>Modify to remove illegal transition (no transition from Shared Read to NULL</a:t>
            </a:r>
          </a:p>
          <a:p>
            <a:pPr marL="0" indent="0">
              <a:buNone/>
            </a:pPr>
            <a:endParaRPr lang="en-US" dirty="0"/>
          </a:p>
        </p:txBody>
      </p:sp>
    </p:spTree>
    <p:extLst>
      <p:ext uri="{BB962C8B-B14F-4D97-AF65-F5344CB8AC3E}">
        <p14:creationId xmlns:p14="http://schemas.microsoft.com/office/powerpoint/2010/main" val="131835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baseline="0" dirty="0" smtClean="0"/>
              <a:t>We have two stack methods on the left. Pop asserts write permissions and empty asserts read permissions.</a:t>
            </a:r>
          </a:p>
          <a:p>
            <a:pPr marL="457200" indent="-457200">
              <a:buAutoNum type="arabicPeriod"/>
            </a:pPr>
            <a:r>
              <a:rPr lang="en-US" baseline="0" dirty="0" smtClean="0"/>
              <a:t>Walk through example</a:t>
            </a:r>
          </a:p>
          <a:p>
            <a:pPr marL="0" indent="0">
              <a:buNone/>
            </a:pPr>
            <a:endParaRPr lang="en-US" baseline="0" dirty="0" smtClean="0"/>
          </a:p>
          <a:p>
            <a:pPr marL="0" indent="0">
              <a:buNone/>
            </a:pPr>
            <a:r>
              <a:rPr lang="en-US" baseline="0" dirty="0" smtClean="0"/>
              <a:t>Note – </a:t>
            </a:r>
          </a:p>
          <a:p>
            <a:pPr marL="457200" indent="-457200">
              <a:buAutoNum type="arabicPeriod"/>
            </a:pPr>
            <a:r>
              <a:rPr lang="en-US" baseline="0" dirty="0" smtClean="0"/>
              <a:t>Task A/B label</a:t>
            </a:r>
            <a:endParaRPr lang="en-US" baseline="0" dirty="0"/>
          </a:p>
          <a:p>
            <a:pPr marL="457200" indent="-457200">
              <a:buAutoNum type="arabicPeriod"/>
            </a:pPr>
            <a:r>
              <a:rPr lang="en-US" baseline="0" dirty="0" smtClean="0"/>
              <a:t>This will be my example from slide 11</a:t>
            </a:r>
          </a:p>
        </p:txBody>
      </p:sp>
    </p:spTree>
    <p:extLst>
      <p:ext uri="{BB962C8B-B14F-4D97-AF65-F5344CB8AC3E}">
        <p14:creationId xmlns:p14="http://schemas.microsoft.com/office/powerpoint/2010/main" val="3309227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r>
              <a:rPr lang="en-US" dirty="0" smtClean="0"/>
              <a:t>Although JPF restores attribute </a:t>
            </a:r>
            <a:r>
              <a:rPr lang="en-US" dirty="0" err="1" smtClean="0"/>
              <a:t>infos</a:t>
            </a:r>
            <a:r>
              <a:rPr lang="en-US" dirty="0" smtClean="0"/>
              <a:t> upon backtracking it only performs a shallow copy. Thus to support</a:t>
            </a:r>
            <a:r>
              <a:rPr lang="en-US" baseline="0" dirty="0" smtClean="0"/>
              <a:t> attaching a complex data structure to the heap object we have made our state machine totally immutable. Transitions on the state machine are emulated by producing a new machine with the transition represented.</a:t>
            </a:r>
          </a:p>
          <a:p>
            <a:pPr marL="457200" indent="-457200">
              <a:buAutoNum type="arabicParenR"/>
            </a:pPr>
            <a:endParaRPr lang="en-US" baseline="0" dirty="0" smtClean="0"/>
          </a:p>
          <a:p>
            <a:pPr marL="0" indent="0">
              <a:buNone/>
            </a:pPr>
            <a:r>
              <a:rPr lang="en-US" baseline="0" dirty="0" smtClean="0"/>
              <a:t>Notes – </a:t>
            </a:r>
          </a:p>
          <a:p>
            <a:pPr marL="457200" indent="-457200">
              <a:buAutoNum type="arabicPeriod"/>
            </a:pPr>
            <a:r>
              <a:rPr lang="en-US" baseline="0" dirty="0" smtClean="0"/>
              <a:t>Attribute objects are meta objects that attach to concrete heap objects</a:t>
            </a:r>
          </a:p>
          <a:p>
            <a:pPr marL="457200" indent="-457200">
              <a:buAutoNum type="arabicPeriod"/>
            </a:pPr>
            <a:r>
              <a:rPr lang="en-US" baseline="0" dirty="0" smtClean="0"/>
              <a:t>GPRs are implemented without modification to HJ-V. We rely upon the hooks that JPF offers to support this</a:t>
            </a:r>
          </a:p>
          <a:p>
            <a:pPr marL="457200" indent="-457200">
              <a:buAutoNum type="arabicPeriod"/>
            </a:pPr>
            <a:endParaRPr lang="en-US" baseline="0" dirty="0" smtClean="0"/>
          </a:p>
          <a:p>
            <a:pPr marL="457200" indent="-457200">
              <a:buAutoNum type="arabicParenR"/>
            </a:pPr>
            <a:endParaRPr lang="en-US" dirty="0"/>
          </a:p>
        </p:txBody>
      </p:sp>
    </p:spTree>
    <p:extLst>
      <p:ext uri="{BB962C8B-B14F-4D97-AF65-F5344CB8AC3E}">
        <p14:creationId xmlns:p14="http://schemas.microsoft.com/office/powerpoint/2010/main" val="2421857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Notes</a:t>
            </a:r>
            <a:r>
              <a:rPr lang="en-US" baseline="0" dirty="0" smtClean="0"/>
              <a:t> – </a:t>
            </a:r>
          </a:p>
          <a:p>
            <a:r>
              <a:rPr lang="en-US" baseline="0" dirty="0" smtClean="0"/>
              <a:t>1. </a:t>
            </a:r>
            <a:endParaRPr lang="en-US" dirty="0"/>
          </a:p>
        </p:txBody>
      </p:sp>
    </p:spTree>
    <p:extLst>
      <p:ext uri="{BB962C8B-B14F-4D97-AF65-F5344CB8AC3E}">
        <p14:creationId xmlns:p14="http://schemas.microsoft.com/office/powerpoint/2010/main" val="236587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r>
              <a:rPr lang="en-US" dirty="0" smtClean="0"/>
              <a:t>Currently JPF’s default behavior</a:t>
            </a:r>
            <a:r>
              <a:rPr lang="en-US" baseline="0" dirty="0" smtClean="0"/>
              <a:t> is to insert scheduling points for Thread Synchronization and Shared State</a:t>
            </a:r>
          </a:p>
          <a:p>
            <a:pPr marL="457200" indent="-457200">
              <a:buAutoNum type="arabicParenR"/>
            </a:pPr>
            <a:r>
              <a:rPr lang="en-US" baseline="0" dirty="0" smtClean="0"/>
              <a:t>With GPRs we don’t want JPF to insert any scheduling points for shared state</a:t>
            </a:r>
          </a:p>
          <a:p>
            <a:pPr marL="457200" indent="-457200">
              <a:buAutoNum type="arabicParenR"/>
            </a:pPr>
            <a:endParaRPr lang="en-US" baseline="0" dirty="0" smtClean="0"/>
          </a:p>
          <a:p>
            <a:pPr marL="0" indent="0">
              <a:buNone/>
            </a:pPr>
            <a:r>
              <a:rPr lang="en-US" baseline="0" dirty="0" smtClean="0"/>
              <a:t>Notes –</a:t>
            </a:r>
          </a:p>
          <a:p>
            <a:pPr marL="0" indent="0">
              <a:buNone/>
            </a:pPr>
            <a:endParaRPr lang="en-US" baseline="0" dirty="0" smtClean="0"/>
          </a:p>
          <a:p>
            <a:pPr marL="457200" indent="-457200">
              <a:buAutoNum type="arabicPeriod"/>
            </a:pPr>
            <a:r>
              <a:rPr lang="en-US" baseline="0" dirty="0" smtClean="0"/>
              <a:t>Grey out/strike-through removed items</a:t>
            </a:r>
          </a:p>
          <a:p>
            <a:pPr marL="457200" indent="-457200">
              <a:buAutoNum type="arabicPeriod"/>
            </a:pPr>
            <a:r>
              <a:rPr lang="en-US" baseline="0" dirty="0" smtClean="0"/>
              <a:t>Add in GPR regions</a:t>
            </a:r>
          </a:p>
          <a:p>
            <a:pPr marL="457200" indent="-457200">
              <a:buAutoNum type="arabicPeriod"/>
            </a:pPr>
            <a:r>
              <a:rPr lang="en-US" baseline="0" dirty="0" smtClean="0"/>
              <a:t>Why this is faster? Include bytes code figure… Put this here</a:t>
            </a:r>
          </a:p>
          <a:p>
            <a:pPr marL="457200" indent="-457200">
              <a:buAutoNum type="arabicPeriod"/>
            </a:pPr>
            <a:r>
              <a:rPr lang="en-US" baseline="0" dirty="0" smtClean="0"/>
              <a:t>Bold table headers</a:t>
            </a:r>
          </a:p>
          <a:p>
            <a:pPr marL="457200" indent="-457200">
              <a:buAutoNum type="arabicPeriod"/>
            </a:pPr>
            <a:r>
              <a:rPr lang="en-US" baseline="0" dirty="0" smtClean="0"/>
              <a:t>Create a slide after this one that shows JPF/GPR difference in inserting choice generators.</a:t>
            </a:r>
            <a:endParaRPr lang="en-US" dirty="0"/>
          </a:p>
        </p:txBody>
      </p:sp>
    </p:spTree>
    <p:extLst>
      <p:ext uri="{BB962C8B-B14F-4D97-AF65-F5344CB8AC3E}">
        <p14:creationId xmlns:p14="http://schemas.microsoft.com/office/powerpoint/2010/main" val="298729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r>
              <a:rPr lang="en-US" dirty="0" smtClean="0"/>
              <a:t>Currently JPF’s default behavior</a:t>
            </a:r>
            <a:r>
              <a:rPr lang="en-US" baseline="0" dirty="0" smtClean="0"/>
              <a:t> is to insert scheduling points for Thread Synchronization and Shared State</a:t>
            </a:r>
          </a:p>
          <a:p>
            <a:pPr marL="457200" indent="-457200">
              <a:buAutoNum type="arabicParenR"/>
            </a:pPr>
            <a:r>
              <a:rPr lang="en-US" baseline="0" dirty="0" smtClean="0"/>
              <a:t>With GPRs we don’t want JPF to insert any scheduling points for shared state</a:t>
            </a:r>
          </a:p>
          <a:p>
            <a:pPr marL="457200" indent="-457200">
              <a:buAutoNum type="arabicParenR"/>
            </a:pPr>
            <a:endParaRPr lang="en-US" baseline="0" dirty="0" smtClean="0"/>
          </a:p>
          <a:p>
            <a:pPr marL="0" indent="0">
              <a:buNone/>
            </a:pPr>
            <a:r>
              <a:rPr lang="en-US" baseline="0" dirty="0" smtClean="0"/>
              <a:t>Notes –</a:t>
            </a:r>
          </a:p>
          <a:p>
            <a:pPr marL="0" indent="0">
              <a:buNone/>
            </a:pPr>
            <a:endParaRPr lang="en-US" baseline="0" dirty="0" smtClean="0"/>
          </a:p>
          <a:p>
            <a:pPr marL="457200" indent="-457200">
              <a:buAutoNum type="arabicPeriod"/>
            </a:pPr>
            <a:r>
              <a:rPr lang="en-US" baseline="0" dirty="0" smtClean="0"/>
              <a:t>Grey out/strike-through removed items</a:t>
            </a:r>
          </a:p>
          <a:p>
            <a:pPr marL="457200" indent="-457200">
              <a:buAutoNum type="arabicPeriod"/>
            </a:pPr>
            <a:r>
              <a:rPr lang="en-US" baseline="0" dirty="0" smtClean="0"/>
              <a:t>Add in GPR regions</a:t>
            </a:r>
          </a:p>
          <a:p>
            <a:pPr marL="457200" indent="-457200">
              <a:buAutoNum type="arabicPeriod"/>
            </a:pPr>
            <a:r>
              <a:rPr lang="en-US" baseline="0" dirty="0" smtClean="0"/>
              <a:t>Why this is faster? Include bytes code figure… Put this here</a:t>
            </a:r>
          </a:p>
          <a:p>
            <a:pPr marL="457200" indent="-457200">
              <a:buAutoNum type="arabicPeriod"/>
            </a:pPr>
            <a:r>
              <a:rPr lang="en-US" baseline="0" dirty="0" smtClean="0"/>
              <a:t>Bold table headers</a:t>
            </a:r>
          </a:p>
          <a:p>
            <a:pPr marL="457200" indent="-457200">
              <a:buAutoNum type="arabicPeriod"/>
            </a:pPr>
            <a:r>
              <a:rPr lang="en-US" baseline="0" dirty="0" smtClean="0"/>
              <a:t>Create a slide after this one that shows JPF/GPR difference in inserting choice generators.</a:t>
            </a:r>
            <a:endParaRPr lang="en-US" dirty="0"/>
          </a:p>
        </p:txBody>
      </p:sp>
    </p:spTree>
    <p:extLst>
      <p:ext uri="{BB962C8B-B14F-4D97-AF65-F5344CB8AC3E}">
        <p14:creationId xmlns:p14="http://schemas.microsoft.com/office/powerpoint/2010/main" val="298729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r>
              <a:rPr lang="en-US" dirty="0" smtClean="0"/>
              <a:t>Shared access choice generators</a:t>
            </a:r>
            <a:r>
              <a:rPr lang="en-US" baseline="0" dirty="0" smtClean="0"/>
              <a:t> (class, object, array) are only used by JPF to detect data race via </a:t>
            </a:r>
            <a:r>
              <a:rPr lang="en-US" baseline="0" dirty="0" err="1" smtClean="0"/>
              <a:t>PreciseDataListener</a:t>
            </a:r>
            <a:r>
              <a:rPr lang="en-US" baseline="0" dirty="0" smtClean="0"/>
              <a:t>. GPR is theory will replace this system and thus all of these types of choice generators can be turned off.</a:t>
            </a:r>
          </a:p>
          <a:p>
            <a:pPr marL="457200" indent="-457200">
              <a:buAutoNum type="arabicParenR"/>
            </a:pPr>
            <a:r>
              <a:rPr lang="en-US" baseline="0" dirty="0" smtClean="0"/>
              <a:t>There is still much improvement to be had in terms of optimizing the scheduler. Currently we still rely upon JPF’s default scheduling behavior much more than we need to. This is an area for future improvement for verifying HJ programs with JPF.</a:t>
            </a:r>
            <a:endParaRPr lang="en-US" dirty="0"/>
          </a:p>
        </p:txBody>
      </p:sp>
    </p:spTree>
    <p:extLst>
      <p:ext uri="{BB962C8B-B14F-4D97-AF65-F5344CB8AC3E}">
        <p14:creationId xmlns:p14="http://schemas.microsoft.com/office/powerpoint/2010/main" val="306064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r>
              <a:rPr lang="en-US" dirty="0" smtClean="0"/>
              <a:t>As synchronization complexity</a:t>
            </a:r>
            <a:r>
              <a:rPr lang="en-US" baseline="0" dirty="0" smtClean="0"/>
              <a:t> increases so does the size of the state space</a:t>
            </a:r>
          </a:p>
          <a:p>
            <a:pPr marL="457200" indent="-457200">
              <a:buAutoNum type="arabicParenR"/>
            </a:pPr>
            <a:r>
              <a:rPr lang="en-US" baseline="0" dirty="0" smtClean="0"/>
              <a:t>Removing shared access choice generators reduces the state space by 1-2 orders of magnitude</a:t>
            </a:r>
            <a:endParaRPr lang="en-US" dirty="0"/>
          </a:p>
        </p:txBody>
      </p:sp>
    </p:spTree>
    <p:extLst>
      <p:ext uri="{BB962C8B-B14F-4D97-AF65-F5344CB8AC3E}">
        <p14:creationId xmlns:p14="http://schemas.microsoft.com/office/powerpoint/2010/main" val="339837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Programming model compatible with Java with emphasis on safe</a:t>
            </a:r>
            <a:r>
              <a:rPr lang="en-US" baseline="0" dirty="0" smtClean="0"/>
              <a:t>, efficient, and usable concurrency constructs</a:t>
            </a:r>
          </a:p>
          <a:p>
            <a:pPr marL="0" indent="0">
              <a:buNone/>
            </a:pPr>
            <a:endParaRPr lang="en-US" baseline="0" dirty="0" smtClean="0"/>
          </a:p>
          <a:p>
            <a:pPr marL="457200" indent="-457200">
              <a:buAutoNum type="arabicParenR"/>
            </a:pPr>
            <a:r>
              <a:rPr lang="en-US" baseline="0" dirty="0" smtClean="0"/>
              <a:t>Lightweight Tasks – Includes variations on </a:t>
            </a:r>
            <a:r>
              <a:rPr lang="en-US" baseline="0" dirty="0" err="1" smtClean="0"/>
              <a:t>async</a:t>
            </a:r>
            <a:r>
              <a:rPr lang="en-US" baseline="0" dirty="0" smtClean="0"/>
              <a:t> (future, DDF, </a:t>
            </a:r>
            <a:r>
              <a:rPr lang="en-US" baseline="0" dirty="0" err="1" smtClean="0"/>
              <a:t>etc</a:t>
            </a:r>
            <a:r>
              <a:rPr lang="en-US" baseline="0" dirty="0" smtClean="0"/>
              <a:t>) that fit more comfortably into different use cases</a:t>
            </a:r>
          </a:p>
          <a:p>
            <a:pPr marL="457200" indent="-457200">
              <a:buAutoNum type="arabicParenR"/>
            </a:pPr>
            <a:r>
              <a:rPr lang="en-US" baseline="0" dirty="0" smtClean="0"/>
              <a:t>Collective and PnP Synchronization – Advanced synchronization between tasks</a:t>
            </a:r>
          </a:p>
          <a:p>
            <a:pPr marL="457200" indent="-457200">
              <a:buAutoNum type="arabicParenR"/>
            </a:pPr>
            <a:r>
              <a:rPr lang="en-US" baseline="0" dirty="0" smtClean="0"/>
              <a:t>Mutual Exclusion – Creates a region of code that will execute in exclusion with any other conflicting isolated regions</a:t>
            </a:r>
          </a:p>
          <a:p>
            <a:pPr marL="457200" indent="-457200">
              <a:buAutoNum type="arabicParenR"/>
            </a:pPr>
            <a:r>
              <a:rPr lang="en-US" baseline="0" dirty="0" smtClean="0"/>
              <a:t>Locality Control – Control over how program runs on a distributed system</a:t>
            </a:r>
          </a:p>
          <a:p>
            <a:pPr marL="457200" indent="-457200">
              <a:buAutoNum type="arabicParenR"/>
            </a:pPr>
            <a:endParaRPr lang="en-US" baseline="0" dirty="0" smtClean="0"/>
          </a:p>
          <a:p>
            <a:pPr marL="0" indent="0">
              <a:buNone/>
            </a:pPr>
            <a:r>
              <a:rPr lang="en-US" baseline="0" dirty="0" smtClean="0"/>
              <a:t>Notes – Cover the slide in one pass</a:t>
            </a:r>
          </a:p>
          <a:p>
            <a:pPr marL="457200" indent="-457200">
              <a:buAutoNum type="arabicParenR"/>
            </a:pPr>
            <a:endParaRPr lang="en-US" dirty="0"/>
          </a:p>
        </p:txBody>
      </p:sp>
    </p:spTree>
    <p:extLst>
      <p:ext uri="{BB962C8B-B14F-4D97-AF65-F5344CB8AC3E}">
        <p14:creationId xmlns:p14="http://schemas.microsoft.com/office/powerpoint/2010/main" val="3249039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1. Habanero group</a:t>
            </a:r>
            <a:r>
              <a:rPr lang="en-US" baseline="0" dirty="0" smtClean="0"/>
              <a:t> has already done work on automatically </a:t>
            </a:r>
            <a:r>
              <a:rPr lang="en-US" baseline="0" smtClean="0"/>
              <a:t>inserting annotations</a:t>
            </a:r>
            <a:endParaRPr lang="en-US"/>
          </a:p>
        </p:txBody>
      </p:sp>
    </p:spTree>
    <p:extLst>
      <p:ext uri="{BB962C8B-B14F-4D97-AF65-F5344CB8AC3E}">
        <p14:creationId xmlns:p14="http://schemas.microsoft.com/office/powerpoint/2010/main" val="801324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Review</a:t>
            </a:r>
            <a:r>
              <a:rPr lang="en-US" baseline="0" dirty="0" smtClean="0"/>
              <a:t> of these words…they will come up often throughout the presentation</a:t>
            </a:r>
            <a:endParaRPr lang="en-US" dirty="0"/>
          </a:p>
        </p:txBody>
      </p:sp>
    </p:spTree>
    <p:extLst>
      <p:ext uri="{BB962C8B-B14F-4D97-AF65-F5344CB8AC3E}">
        <p14:creationId xmlns:p14="http://schemas.microsoft.com/office/powerpoint/2010/main" val="349838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457200" rtl="0">
              <a:buAutoNum type="arabicPeriod"/>
            </a:pPr>
            <a:r>
              <a:rPr lang="en-US" dirty="0" smtClean="0"/>
              <a:t>This is what habanero looks like</a:t>
            </a:r>
          </a:p>
          <a:p>
            <a:pPr marL="457200" lvl="0" indent="-457200" rtl="0">
              <a:buAutoNum type="arabicPeriod"/>
            </a:pPr>
            <a:r>
              <a:rPr lang="en-US" dirty="0" smtClean="0"/>
              <a:t>This is what makes using habanero easy</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baseline="0" dirty="0" smtClean="0"/>
              <a:t>For subsets of the Habanero Java language there are associated safety guarantees. This, in combination with the general usability of HJ constructs, makes writing concurrent programs a simpler task. Thus opening up this paradigm to non-experts.</a:t>
            </a:r>
          </a:p>
          <a:p>
            <a:pPr marL="457200" indent="-457200">
              <a:buAutoNum type="arabicPeriod"/>
            </a:pPr>
            <a:r>
              <a:rPr lang="en-US" baseline="0" dirty="0" smtClean="0"/>
              <a:t>Discuss example of using subsets 1 and 4</a:t>
            </a:r>
          </a:p>
          <a:p>
            <a:pPr marL="457200" indent="-457200">
              <a:buAutoNum type="arabicPeriod"/>
            </a:pPr>
            <a:endParaRPr lang="en-US" baseline="0" dirty="0" smtClean="0"/>
          </a:p>
          <a:p>
            <a:pPr marL="0" indent="0">
              <a:buNone/>
            </a:pPr>
            <a:r>
              <a:rPr lang="en-US" baseline="0" dirty="0" smtClean="0"/>
              <a:t>Notes – Pull out slide</a:t>
            </a:r>
          </a:p>
          <a:p>
            <a:pPr marL="0" indent="0">
              <a:buNone/>
            </a:pPr>
            <a:endParaRPr lang="en-US" dirty="0"/>
          </a:p>
        </p:txBody>
      </p:sp>
    </p:spTree>
    <p:extLst>
      <p:ext uri="{BB962C8B-B14F-4D97-AF65-F5344CB8AC3E}">
        <p14:creationId xmlns:p14="http://schemas.microsoft.com/office/powerpoint/2010/main" val="2991162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indent="-457200">
              <a:buAutoNum type="arabicParenR"/>
            </a:pPr>
            <a:r>
              <a:rPr lang="en-US" dirty="0" smtClean="0"/>
              <a:t>Safety Guarantees</a:t>
            </a:r>
            <a:r>
              <a:rPr lang="en-US" baseline="0" dirty="0" smtClean="0"/>
              <a:t> are predicated upon the program being free of data race</a:t>
            </a:r>
          </a:p>
          <a:p>
            <a:pPr marL="457200" indent="-457200">
              <a:buAutoNum type="arabicParenR"/>
            </a:pPr>
            <a:r>
              <a:rPr lang="en-US" baseline="0" dirty="0" smtClean="0"/>
              <a:t>Thus this frames the problem of verification of HJ programs in terms of guaranteeing the absence of race conditions</a:t>
            </a:r>
          </a:p>
          <a:p>
            <a:pPr marL="457200" indent="-457200">
              <a:buAutoNum type="arabicParenR"/>
            </a:pPr>
            <a:r>
              <a:rPr lang="en-US" baseline="0" dirty="0" smtClean="0"/>
              <a:t>This is a problem well suited for JPF. All versions of HJ compile to JVM compatible </a:t>
            </a:r>
            <a:r>
              <a:rPr lang="en-US" baseline="0" dirty="0" err="1" smtClean="0"/>
              <a:t>bytecode</a:t>
            </a:r>
            <a:r>
              <a:rPr lang="en-US" baseline="0" dirty="0" smtClean="0"/>
              <a:t> and JPF has many tools for doing this type of verification</a:t>
            </a:r>
          </a:p>
          <a:p>
            <a:pPr marL="457200" indent="-457200">
              <a:buAutoNum type="arabicParenR"/>
            </a:pPr>
            <a:r>
              <a:rPr lang="en-US" baseline="0" dirty="0" smtClean="0"/>
              <a:t>However, to solve this problem we needed to first produce our own runtime – (Why? Runtime independent results. Natural scheduling points)</a:t>
            </a:r>
          </a:p>
        </p:txBody>
      </p:sp>
    </p:spTree>
    <p:extLst>
      <p:ext uri="{BB962C8B-B14F-4D97-AF65-F5344CB8AC3E}">
        <p14:creationId xmlns:p14="http://schemas.microsoft.com/office/powerpoint/2010/main" val="226440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baseline="0" dirty="0" smtClean="0"/>
              <a:t>Two goals of VR</a:t>
            </a:r>
          </a:p>
          <a:p>
            <a:pPr marL="457200" indent="-457200">
              <a:buFont typeface="+mj-lt"/>
              <a:buAutoNum type="arabicPeriod"/>
            </a:pPr>
            <a:r>
              <a:rPr lang="en-US" baseline="0" dirty="0" smtClean="0"/>
              <a:t>Quick mapping from HJ to VR</a:t>
            </a:r>
          </a:p>
          <a:p>
            <a:pPr marL="457200" indent="-457200">
              <a:buFont typeface="+mj-lt"/>
              <a:buAutoNum type="arabicPeriod"/>
            </a:pPr>
            <a:endParaRPr lang="en-US" dirty="0" smtClean="0"/>
          </a:p>
          <a:p>
            <a:pPr marL="457200" indent="-457200">
              <a:buFont typeface="+mj-lt"/>
              <a:buAutoNum type="arabicPeriod"/>
            </a:pPr>
            <a:endParaRPr lang="en-US" dirty="0" smtClean="0"/>
          </a:p>
          <a:p>
            <a:r>
              <a:rPr lang="en-US" sz="2000" dirty="0" smtClean="0"/>
              <a:t>Two goals with VR:</a:t>
            </a:r>
          </a:p>
          <a:p>
            <a:endParaRPr lang="en-US" sz="2000" dirty="0" smtClean="0"/>
          </a:p>
          <a:p>
            <a:pPr marL="457200" indent="-457200">
              <a:buAutoNum type="arabicPeriod"/>
            </a:pPr>
            <a:r>
              <a:rPr lang="en-US" sz="2000" dirty="0" smtClean="0"/>
              <a:t>Integrate nicely with JPF</a:t>
            </a:r>
          </a:p>
          <a:p>
            <a:pPr marL="457200" indent="-457200">
              <a:buAutoNum type="arabicPeriod"/>
            </a:pPr>
            <a:r>
              <a:rPr lang="en-US" sz="2000" dirty="0" smtClean="0"/>
              <a:t>Small and simple as possible</a:t>
            </a:r>
          </a:p>
          <a:p>
            <a:pPr marL="457200" indent="-457200">
              <a:buAutoNum type="arabicPeriod"/>
            </a:pPr>
            <a:endParaRPr lang="en-US" sz="2000"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3024015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dirty="0" smtClean="0"/>
              <a:t>HJ-V is a stand-alone runtime that can be used to correctly</a:t>
            </a:r>
            <a:r>
              <a:rPr lang="en-US" baseline="0" dirty="0" smtClean="0"/>
              <a:t> support Habanero Java applications.</a:t>
            </a:r>
          </a:p>
          <a:p>
            <a:pPr marL="457200" indent="-457200">
              <a:buAutoNum type="arabicPeriod"/>
            </a:pPr>
            <a:r>
              <a:rPr lang="en-US" baseline="0" dirty="0" smtClean="0"/>
              <a:t>HJ-V was intended to be run within JPF.</a:t>
            </a:r>
            <a:endParaRPr lang="en-US" dirty="0"/>
          </a:p>
        </p:txBody>
      </p:sp>
    </p:spTree>
    <p:extLst>
      <p:ext uri="{BB962C8B-B14F-4D97-AF65-F5344CB8AC3E}">
        <p14:creationId xmlns:p14="http://schemas.microsoft.com/office/powerpoint/2010/main" val="1410828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dirty="0" smtClean="0"/>
              <a:t>With</a:t>
            </a:r>
            <a:r>
              <a:rPr lang="en-US" baseline="0" dirty="0" smtClean="0"/>
              <a:t> the introduction of HJ-lib we decided to follow suit and transitioned VR to a Java compatible library interface. </a:t>
            </a:r>
          </a:p>
          <a:p>
            <a:pPr marL="457200" indent="-457200">
              <a:buAutoNum type="arabicPeriod"/>
            </a:pPr>
            <a:r>
              <a:rPr lang="en-US" baseline="0" dirty="0" smtClean="0"/>
              <a:t>Note the additions of </a:t>
            </a:r>
            <a:r>
              <a:rPr lang="en-US" baseline="0" dirty="0" err="1" smtClean="0"/>
              <a:t>phasers</a:t>
            </a:r>
            <a:r>
              <a:rPr lang="en-US" baseline="0" dirty="0" smtClean="0"/>
              <a:t> (implemented with conditions on locks)</a:t>
            </a:r>
          </a:p>
          <a:p>
            <a:pPr marL="457200" indent="-457200">
              <a:buAutoNum type="arabicPeriod"/>
            </a:pPr>
            <a:endParaRPr lang="en-US" baseline="0" dirty="0" smtClean="0"/>
          </a:p>
          <a:p>
            <a:pPr marL="342900" indent="-342900">
              <a:buFont typeface="Arial"/>
              <a:buChar char="•"/>
            </a:pPr>
            <a:r>
              <a:rPr lang="en-US" sz="2000" dirty="0" smtClean="0"/>
              <a:t>Compatible Java 8 Library</a:t>
            </a:r>
          </a:p>
          <a:p>
            <a:pPr marL="342900" indent="-342900">
              <a:buFont typeface="Arial"/>
              <a:buChar char="•"/>
            </a:pPr>
            <a:r>
              <a:rPr lang="en-US" sz="2000" dirty="0" smtClean="0"/>
              <a:t>Addition of </a:t>
            </a:r>
            <a:r>
              <a:rPr lang="en-US" sz="2000" dirty="0" err="1" smtClean="0"/>
              <a:t>Phasers</a:t>
            </a:r>
            <a:endParaRPr lang="en-US" sz="2000" dirty="0" smtClean="0"/>
          </a:p>
          <a:p>
            <a:pPr marL="0" indent="0">
              <a:buNone/>
            </a:pPr>
            <a:endParaRPr lang="en-US" dirty="0" smtClean="0"/>
          </a:p>
          <a:p>
            <a:pPr marL="0" indent="0">
              <a:buNone/>
            </a:pPr>
            <a:endParaRPr lang="en-US" dirty="0" smtClean="0"/>
          </a:p>
          <a:p>
            <a:pPr marL="0" indent="0">
              <a:buNone/>
            </a:pPr>
            <a:r>
              <a:rPr lang="en-US" dirty="0" smtClean="0"/>
              <a:t>Notes – Show mapping from HJ</a:t>
            </a:r>
            <a:r>
              <a:rPr lang="en-US" baseline="0" dirty="0" smtClean="0"/>
              <a:t> to HJ-lib</a:t>
            </a:r>
          </a:p>
          <a:p>
            <a:pPr marL="0" indent="0">
              <a:buNone/>
            </a:pPr>
            <a:r>
              <a:rPr lang="en-US" baseline="0" dirty="0" smtClean="0"/>
              <a:t>1. Merge slide 7 &amp; 8</a:t>
            </a:r>
          </a:p>
          <a:p>
            <a:pPr marL="0" indent="0">
              <a:buNone/>
            </a:pPr>
            <a:r>
              <a:rPr lang="en-US" baseline="0" dirty="0" smtClean="0"/>
              <a:t>2. Remove </a:t>
            </a:r>
            <a:r>
              <a:rPr lang="en-US" baseline="0" dirty="0" err="1" smtClean="0"/>
              <a:t>phasers</a:t>
            </a:r>
            <a:endParaRPr lang="en-US" baseline="0" dirty="0" smtClean="0"/>
          </a:p>
          <a:p>
            <a:pPr marL="0" indent="0">
              <a:buNone/>
            </a:pPr>
            <a:r>
              <a:rPr lang="en-US" baseline="0" dirty="0" smtClean="0"/>
              <a:t>3. Change VR to HJ-V</a:t>
            </a:r>
          </a:p>
          <a:p>
            <a:pPr marL="0" indent="0">
              <a:buNone/>
            </a:pPr>
            <a:r>
              <a:rPr lang="en-US" baseline="0" dirty="0" smtClean="0"/>
              <a:t>4. We implemented HJ-V to run stand-alone</a:t>
            </a:r>
          </a:p>
          <a:p>
            <a:pPr marL="0" indent="0">
              <a:buNone/>
            </a:pPr>
            <a:endParaRPr lang="en-US" dirty="0"/>
          </a:p>
        </p:txBody>
      </p:sp>
    </p:spTree>
    <p:extLst>
      <p:ext uri="{BB962C8B-B14F-4D97-AF65-F5344CB8AC3E}">
        <p14:creationId xmlns:p14="http://schemas.microsoft.com/office/powerpoint/2010/main" val="89319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396623"/>
            <a:ext cx="7772400" cy="3261001"/>
          </a:xfrm>
          <a:prstGeom prst="rect">
            <a:avLst/>
          </a:prstGeom>
        </p:spPr>
        <p:txBody>
          <a:bodyPr/>
          <a:lstStyle>
            <a:lvl1pPr indent="304800" algn="ctr">
              <a:defRPr sz="4800"/>
            </a:lvl1pPr>
          </a:lstStyle>
          <a:p>
            <a:pPr lvl="0">
              <a:defRPr sz="1800"/>
            </a:pPr>
            <a:r>
              <a:rPr sz="4800"/>
              <a:t>Title Text</a:t>
            </a:r>
          </a:p>
        </p:txBody>
      </p:sp>
      <p:sp>
        <p:nvSpPr>
          <p:cNvPr id="7" name="Shape 7"/>
          <p:cNvSpPr>
            <a:spLocks noGrp="1"/>
          </p:cNvSpPr>
          <p:nvPr>
            <p:ph type="body" idx="1"/>
          </p:nvPr>
        </p:nvSpPr>
        <p:spPr>
          <a:xfrm>
            <a:off x="685800" y="3786737"/>
            <a:ext cx="7772400" cy="2760901"/>
          </a:xfrm>
          <a:prstGeom prst="rect">
            <a:avLst/>
          </a:prstGeom>
        </p:spPr>
        <p:txBody>
          <a:bodyPr/>
          <a:lstStyle>
            <a:lvl1pPr algn="ctr">
              <a:defRPr>
                <a:solidFill>
                  <a:srgbClr val="666666"/>
                </a:solidFill>
              </a:defRPr>
            </a:lvl1pPr>
            <a:lvl2pPr algn="ctr">
              <a:defRPr>
                <a:solidFill>
                  <a:srgbClr val="666666"/>
                </a:solidFill>
              </a:defRPr>
            </a:lvl2pPr>
            <a:lvl3pPr algn="ctr">
              <a:defRPr>
                <a:solidFill>
                  <a:srgbClr val="666666"/>
                </a:solidFill>
              </a:defRPr>
            </a:lvl3pPr>
            <a:lvl4pPr algn="ctr">
              <a:defRPr>
                <a:solidFill>
                  <a:srgbClr val="666666"/>
                </a:solidFill>
              </a:defRPr>
            </a:lvl4pPr>
            <a:lvl5pPr algn="ctr">
              <a:defRPr>
                <a:solidFill>
                  <a:srgbClr val="666666"/>
                </a:solidFill>
              </a:defRPr>
            </a:lvl5pPr>
          </a:lstStyle>
          <a:p>
            <a:pPr lvl="0">
              <a:defRPr sz="1800">
                <a:solidFill>
                  <a:srgbClr val="000000"/>
                </a:solidFill>
              </a:defRPr>
            </a:pPr>
            <a:r>
              <a:rPr sz="1400">
                <a:solidFill>
                  <a:srgbClr val="666666"/>
                </a:solidFill>
              </a:rPr>
              <a:t>Body Level One</a:t>
            </a:r>
          </a:p>
          <a:p>
            <a:pPr lvl="1">
              <a:defRPr sz="1800">
                <a:solidFill>
                  <a:srgbClr val="000000"/>
                </a:solidFill>
              </a:defRPr>
            </a:pPr>
            <a:r>
              <a:rPr sz="1400">
                <a:solidFill>
                  <a:srgbClr val="666666"/>
                </a:solidFill>
              </a:rPr>
              <a:t>Body Level Two</a:t>
            </a:r>
          </a:p>
          <a:p>
            <a:pPr lvl="2">
              <a:defRPr sz="1800">
                <a:solidFill>
                  <a:srgbClr val="000000"/>
                </a:solidFill>
              </a:defRPr>
            </a:pPr>
            <a:r>
              <a:rPr sz="1400">
                <a:solidFill>
                  <a:srgbClr val="666666"/>
                </a:solidFill>
              </a:rPr>
              <a:t>Body Level Three</a:t>
            </a:r>
          </a:p>
          <a:p>
            <a:pPr lvl="3">
              <a:defRPr sz="1800">
                <a:solidFill>
                  <a:srgbClr val="000000"/>
                </a:solidFill>
              </a:defRPr>
            </a:pPr>
            <a:r>
              <a:rPr sz="1400">
                <a:solidFill>
                  <a:srgbClr val="666666"/>
                </a:solidFill>
              </a:rPr>
              <a:t>Body Level Four</a:t>
            </a:r>
          </a:p>
          <a:p>
            <a:pPr lvl="4">
              <a:defRPr sz="1800">
                <a:solidFill>
                  <a:srgbClr val="000000"/>
                </a:solidFill>
              </a:defRPr>
            </a:pPr>
            <a:r>
              <a:rPr sz="1400">
                <a:solidFill>
                  <a:srgbClr val="666666"/>
                </a:solidFill>
              </a:rPr>
              <a:t>Body Level Five</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9" name="Shape 9"/>
          <p:cNvSpPr>
            <a:spLocks noGrp="1"/>
          </p:cNvSpPr>
          <p:nvPr>
            <p:ph type="title"/>
          </p:nvPr>
        </p:nvSpPr>
        <p:spPr>
          <a:prstGeom prst="rect">
            <a:avLst/>
          </a:prstGeom>
        </p:spPr>
        <p:txBody>
          <a:bodyPr/>
          <a:lstStyle/>
          <a:p>
            <a:pPr lvl="0">
              <a:defRPr sz="1800"/>
            </a:pPr>
            <a:r>
              <a:rPr sz="1400"/>
              <a:t>Title Text</a:t>
            </a:r>
          </a:p>
        </p:txBody>
      </p:sp>
      <p:sp>
        <p:nvSpPr>
          <p:cNvPr id="10" name="Shape 10"/>
          <p:cNvSpPr>
            <a:spLocks noGrp="1"/>
          </p:cNvSpPr>
          <p:nvPr>
            <p:ph type="body" idx="1"/>
          </p:nvPr>
        </p:nvSpPr>
        <p:spPr>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pPr>
            <a:r>
              <a:rPr sz="1400"/>
              <a:t>Title Text</a:t>
            </a:r>
          </a:p>
        </p:txBody>
      </p:sp>
      <p:sp>
        <p:nvSpPr>
          <p:cNvPr id="13" name="Shape 13"/>
          <p:cNvSpPr>
            <a:spLocks noGrp="1"/>
          </p:cNvSpPr>
          <p:nvPr>
            <p:ph type="body" idx="1"/>
          </p:nvPr>
        </p:nvSpPr>
        <p:spPr>
          <a:xfrm>
            <a:off x="457200" y="1600200"/>
            <a:ext cx="3994500" cy="5257800"/>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17" name="Shape 17"/>
          <p:cNvSpPr>
            <a:spLocks noGrp="1"/>
          </p:cNvSpPr>
          <p:nvPr>
            <p:ph type="body" idx="1"/>
          </p:nvPr>
        </p:nvSpPr>
        <p:spPr>
          <a:xfrm>
            <a:off x="457200" y="5875078"/>
            <a:ext cx="8229600" cy="982922"/>
          </a:xfrm>
          <a:prstGeom prst="rect">
            <a:avLst/>
          </a:prstGeom>
        </p:spPr>
        <p:txBody>
          <a:bodyPr/>
          <a:lstStyle>
            <a:lvl1pPr marL="171450" indent="-57150" algn="ctr">
              <a:spcBef>
                <a:spcPts val="300"/>
              </a:spcBef>
              <a:defRPr sz="1800"/>
            </a:lvl1pPr>
            <a:lvl2pPr marL="171450" indent="-171450" algn="ctr">
              <a:spcBef>
                <a:spcPts val="300"/>
              </a:spcBef>
              <a:defRPr sz="1800"/>
            </a:lvl2pPr>
            <a:lvl3pPr marL="171450" indent="-171450" algn="ctr">
              <a:spcBef>
                <a:spcPts val="300"/>
              </a:spcBef>
              <a:defRPr sz="1800"/>
            </a:lvl3pPr>
            <a:lvl4pPr marL="171450" indent="-171450" algn="ctr">
              <a:spcBef>
                <a:spcPts val="300"/>
              </a:spcBef>
              <a:defRPr sz="1800"/>
            </a:lvl4pPr>
            <a:lvl5pPr marL="171450" indent="-171450" algn="ctr">
              <a:spcBef>
                <a:spcPts val="300"/>
              </a:spcBef>
              <a:defRPr sz="1800"/>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1_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643390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descr="Blue Parachute Logo2.png"/>
          <p:cNvPicPr/>
          <p:nvPr/>
        </p:nvPicPr>
        <p:blipFill>
          <a:blip r:embed="rId8">
            <a:extLst/>
          </a:blip>
          <a:stretch>
            <a:fillRect/>
          </a:stretch>
        </p:blipFill>
        <p:spPr>
          <a:xfrm>
            <a:off x="7696200" y="6533891"/>
            <a:ext cx="1371600" cy="247910"/>
          </a:xfrm>
          <a:prstGeom prst="rect">
            <a:avLst/>
          </a:prstGeom>
          <a:ln w="12700">
            <a:miter lim="400000"/>
          </a:ln>
        </p:spPr>
      </p:pic>
      <p:sp>
        <p:nvSpPr>
          <p:cNvPr id="3" name="Shape 3"/>
          <p:cNvSpPr>
            <a:spLocks noGrp="1"/>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lvl="0">
              <a:defRPr sz="1800"/>
            </a:pPr>
            <a:r>
              <a:rPr sz="1400"/>
              <a:t>Title Text</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xmlns:p14="http://schemas.microsoft.com/office/powerpoint/2010/main" spd="med"/>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2.png" descr="Blue Parachute Logo3 72ppi.png"/>
          <p:cNvPicPr/>
          <p:nvPr/>
        </p:nvPicPr>
        <p:blipFill>
          <a:blip r:embed="rId3">
            <a:extLst/>
          </a:blip>
          <a:stretch>
            <a:fillRect/>
          </a:stretch>
        </p:blipFill>
        <p:spPr>
          <a:xfrm>
            <a:off x="1600200" y="304800"/>
            <a:ext cx="5800648" cy="3810000"/>
          </a:xfrm>
          <a:prstGeom prst="rect">
            <a:avLst/>
          </a:prstGeom>
          <a:ln w="12700">
            <a:miter lim="400000"/>
          </a:ln>
        </p:spPr>
      </p:pic>
      <p:sp>
        <p:nvSpPr>
          <p:cNvPr id="23" name="Shape 23"/>
          <p:cNvSpPr>
            <a:spLocks noGrp="1"/>
          </p:cNvSpPr>
          <p:nvPr>
            <p:ph type="title"/>
          </p:nvPr>
        </p:nvSpPr>
        <p:spPr>
          <a:xfrm>
            <a:off x="685800" y="2111123"/>
            <a:ext cx="7772400" cy="1546501"/>
          </a:xfrm>
          <a:prstGeom prst="rect">
            <a:avLst/>
          </a:prstGeom>
        </p:spPr>
        <p:txBody>
          <a:bodyPr lIns="0" tIns="0" rIns="0" bIns="0">
            <a:normAutofit/>
          </a:bodyPr>
          <a:lstStyle>
            <a:lvl1pPr indent="210311" defTabSz="630936">
              <a:defRPr sz="3312"/>
            </a:lvl1pPr>
          </a:lstStyle>
          <a:p>
            <a:pPr lvl="0">
              <a:defRPr sz="1800"/>
            </a:pPr>
            <a:r>
              <a:rPr sz="3312"/>
              <a:t>JPF Verification of Habanero Java using Gradual Type Permission Regions</a:t>
            </a:r>
          </a:p>
        </p:txBody>
      </p:sp>
      <p:graphicFrame>
        <p:nvGraphicFramePr>
          <p:cNvPr id="24" name="Table 24"/>
          <p:cNvGraphicFramePr/>
          <p:nvPr/>
        </p:nvGraphicFramePr>
        <p:xfrm>
          <a:off x="990600" y="4114800"/>
          <a:ext cx="7232666" cy="1961914"/>
        </p:xfrm>
        <a:graphic>
          <a:graphicData uri="http://schemas.openxmlformats.org/drawingml/2006/table">
            <a:tbl>
              <a:tblPr>
                <a:tableStyleId>{4C3C2611-4C71-4FC5-86AE-919BDF0F9419}</a:tableStyleId>
              </a:tblPr>
              <a:tblGrid>
                <a:gridCol w="3616333"/>
                <a:gridCol w="3616333"/>
              </a:tblGrid>
              <a:tr h="980957">
                <a:tc>
                  <a:txBody>
                    <a:bodyPr/>
                    <a:lstStyle/>
                    <a:p>
                      <a:pPr lvl="0" algn="ctr">
                        <a:defRPr sz="1800" b="0" i="0"/>
                      </a:pPr>
                      <a:r>
                        <a:rPr sz="1400"/>
                        <a:t>Peter Anderson</a:t>
                      </a:r>
                    </a:p>
                    <a:p>
                      <a:pPr lvl="0" algn="ctr">
                        <a:defRPr sz="1800" b="0" i="0"/>
                      </a:pPr>
                      <a:r>
                        <a:rPr sz="1400"/>
                        <a:t>Brigham Young University</a:t>
                      </a:r>
                    </a:p>
                    <a:p>
                      <a:pPr lvl="0" algn="ctr">
                        <a:defRPr sz="1800" b="0" i="0"/>
                      </a:pPr>
                      <a:r>
                        <a:rPr sz="1400"/>
                        <a:t>Provo, Utah</a:t>
                      </a:r>
                    </a:p>
                    <a:p>
                      <a:pPr lvl="0" algn="ctr">
                        <a:defRPr sz="1800" b="0" i="0"/>
                      </a:pPr>
                      <a:r>
                        <a:rPr sz="1400"/>
                        <a:t>anderson.peter@byu.edu</a:t>
                      </a:r>
                    </a:p>
                  </a:txBody>
                  <a:tcPr marL="45720" marR="45720" horzOverflow="overflow">
                    <a:noFill/>
                  </a:tcPr>
                </a:tc>
                <a:tc>
                  <a:txBody>
                    <a:bodyPr/>
                    <a:lstStyle/>
                    <a:p>
                      <a:pPr lvl="0" algn="ctr">
                        <a:defRPr sz="1800" b="0" i="0"/>
                      </a:pPr>
                      <a:r>
                        <a:rPr sz="1400"/>
                        <a:t>Nick Vrvilo</a:t>
                      </a:r>
                    </a:p>
                    <a:p>
                      <a:pPr lvl="0" algn="ctr">
                        <a:defRPr sz="1800" b="0" i="0"/>
                      </a:pPr>
                      <a:r>
                        <a:rPr sz="1400"/>
                        <a:t>Rice University</a:t>
                      </a:r>
                    </a:p>
                    <a:p>
                      <a:pPr lvl="0" algn="ctr">
                        <a:defRPr sz="1800" b="0" i="0"/>
                      </a:pPr>
                      <a:r>
                        <a:rPr sz="1400"/>
                        <a:t>Houston, Texas</a:t>
                      </a:r>
                    </a:p>
                    <a:p>
                      <a:pPr lvl="0" algn="ctr">
                        <a:defRPr sz="1800" b="0" i="0"/>
                      </a:pPr>
                      <a:r>
                        <a:rPr sz="1400"/>
                        <a:t>nv4@rice.edu</a:t>
                      </a:r>
                    </a:p>
                  </a:txBody>
                  <a:tcPr marL="45720" marR="45720" horzOverflow="overflow">
                    <a:noFill/>
                  </a:tcPr>
                </a:tc>
              </a:tr>
              <a:tr h="980957">
                <a:tc>
                  <a:txBody>
                    <a:bodyPr/>
                    <a:lstStyle/>
                    <a:p>
                      <a:pPr lvl="0" algn="ctr">
                        <a:defRPr sz="1800" b="0" i="0"/>
                      </a:pPr>
                      <a:r>
                        <a:rPr sz="1400"/>
                        <a:t>Eric Mercer
Brigham Young University
Provo, Utah
egm@cs.byu.edu</a:t>
                      </a:r>
                    </a:p>
                  </a:txBody>
                  <a:tcPr marL="45720" marR="45720" horzOverflow="overflow">
                    <a:noFill/>
                  </a:tcPr>
                </a:tc>
                <a:tc>
                  <a:txBody>
                    <a:bodyPr/>
                    <a:lstStyle/>
                    <a:p>
                      <a:pPr lvl="0" algn="ctr">
                        <a:defRPr sz="1800" b="0" i="0"/>
                      </a:pPr>
                      <a:r>
                        <a:rPr sz="1400"/>
                        <a:t>Vivek Sarkar
Rice University
Houston, Texas
vsarkar@rice.edu</a:t>
                      </a:r>
                    </a:p>
                  </a:txBody>
                  <a:tcPr marL="45720" marR="45720" horzOverflow="overflow">
                    <a:noFill/>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Narrowing Our Focus</a:t>
            </a:r>
            <a:endParaRPr lang="en-US" sz="4800" dirty="0"/>
          </a:p>
        </p:txBody>
      </p:sp>
      <p:sp>
        <p:nvSpPr>
          <p:cNvPr id="4" name="Rounded Rectangle 3"/>
          <p:cNvSpPr/>
          <p:nvPr/>
        </p:nvSpPr>
        <p:spPr>
          <a:xfrm>
            <a:off x="217310" y="2624665"/>
            <a:ext cx="4114801" cy="2144889"/>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7" name="Rounded Rectangle 6"/>
          <p:cNvSpPr/>
          <p:nvPr/>
        </p:nvSpPr>
        <p:spPr>
          <a:xfrm>
            <a:off x="4811889" y="2624665"/>
            <a:ext cx="4114801" cy="2144889"/>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0" name="TextBox 9"/>
          <p:cNvSpPr txBox="1"/>
          <p:nvPr/>
        </p:nvSpPr>
        <p:spPr>
          <a:xfrm>
            <a:off x="809978" y="1811275"/>
            <a:ext cx="2949222"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400" b="1" dirty="0" smtClean="0">
                <a:solidFill>
                  <a:srgbClr val="000000"/>
                </a:solidFill>
              </a:rPr>
              <a:t>From</a:t>
            </a:r>
            <a:endParaRPr kumimoji="0" lang="en-US" sz="2400" b="1" i="0" u="none" strike="noStrike" cap="none" spc="0" normalizeH="0" baseline="0" dirty="0">
              <a:ln>
                <a:noFill/>
              </a:ln>
              <a:solidFill>
                <a:srgbClr val="000000"/>
              </a:solidFill>
              <a:effectLst/>
              <a:uFillTx/>
              <a:sym typeface="Arial"/>
            </a:endParaRPr>
          </a:p>
        </p:txBody>
      </p:sp>
      <p:sp>
        <p:nvSpPr>
          <p:cNvPr id="11" name="TextBox 10"/>
          <p:cNvSpPr txBox="1"/>
          <p:nvPr/>
        </p:nvSpPr>
        <p:spPr>
          <a:xfrm>
            <a:off x="5398911" y="1811275"/>
            <a:ext cx="2949222"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400" b="1" dirty="0" smtClean="0">
                <a:solidFill>
                  <a:srgbClr val="000000"/>
                </a:solidFill>
              </a:rPr>
              <a:t>To</a:t>
            </a:r>
            <a:endParaRPr kumimoji="0" lang="en-US" sz="2400" b="1" i="0" u="none" strike="noStrike" cap="none" spc="0" normalizeH="0" baseline="0" dirty="0">
              <a:ln>
                <a:noFill/>
              </a:ln>
              <a:solidFill>
                <a:srgbClr val="000000"/>
              </a:solidFill>
              <a:effectLst/>
              <a:uFillTx/>
              <a:sym typeface="Arial"/>
            </a:endParaRPr>
          </a:p>
        </p:txBody>
      </p:sp>
      <p:sp>
        <p:nvSpPr>
          <p:cNvPr id="12" name="TextBox 11"/>
          <p:cNvSpPr txBox="1"/>
          <p:nvPr/>
        </p:nvSpPr>
        <p:spPr>
          <a:xfrm>
            <a:off x="217311" y="3079076"/>
            <a:ext cx="4114800"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kumimoji="0" lang="en-US" sz="2000" b="0" i="0" u="none" strike="noStrike" cap="none" spc="0" normalizeH="0" baseline="0" dirty="0" err="1" smtClean="0">
                <a:ln>
                  <a:noFill/>
                </a:ln>
                <a:solidFill>
                  <a:srgbClr val="000000"/>
                </a:solidFill>
                <a:effectLst/>
                <a:uFillTx/>
                <a:latin typeface="Arial"/>
                <a:ea typeface="Arial"/>
                <a:cs typeface="Arial"/>
                <a:sym typeface="Arial"/>
              </a:rPr>
              <a:t>Bytecode</a:t>
            </a:r>
            <a:r>
              <a:rPr kumimoji="0" lang="en-US" sz="2000" b="0" i="0" u="none" strike="noStrike" cap="none" spc="0" normalizeH="0" baseline="0" dirty="0" smtClean="0">
                <a:ln>
                  <a:noFill/>
                </a:ln>
                <a:solidFill>
                  <a:srgbClr val="000000"/>
                </a:solidFill>
                <a:effectLst/>
                <a:uFillTx/>
                <a:latin typeface="Arial"/>
                <a:ea typeface="Arial"/>
                <a:cs typeface="Arial"/>
                <a:sym typeface="Arial"/>
              </a:rPr>
              <a:t> Level Race Detection</a:t>
            </a: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lang="en-US" sz="2000" dirty="0" smtClean="0">
                <a:solidFill>
                  <a:srgbClr val="000000"/>
                </a:solidFill>
              </a:rPr>
              <a:t>Generic Scheduler </a:t>
            </a:r>
          </a:p>
          <a:p>
            <a:pPr marR="0" algn="l" defTabSz="914400" rtl="0" fontAlgn="auto" latinLnBrk="1" hangingPunct="0">
              <a:lnSpc>
                <a:spcPct val="100000"/>
              </a:lnSpc>
              <a:spcBef>
                <a:spcPts val="0"/>
              </a:spcBef>
              <a:spcAft>
                <a:spcPts val="0"/>
              </a:spcAft>
              <a:buClrTx/>
              <a:buSzTx/>
              <a:tabLst/>
            </a:pPr>
            <a:r>
              <a:rPr lang="en-US" sz="2000" dirty="0">
                <a:solidFill>
                  <a:srgbClr val="000000"/>
                </a:solidFill>
              </a:rPr>
              <a:t> </a:t>
            </a:r>
            <a:r>
              <a:rPr lang="en-US" sz="2000" dirty="0" smtClean="0">
                <a:solidFill>
                  <a:srgbClr val="000000"/>
                </a:solidFill>
              </a:rPr>
              <a:t>    Intended for Variety of Java</a:t>
            </a:r>
          </a:p>
        </p:txBody>
      </p:sp>
      <p:sp>
        <p:nvSpPr>
          <p:cNvPr id="13" name="TextBox 12"/>
          <p:cNvSpPr txBox="1"/>
          <p:nvPr/>
        </p:nvSpPr>
        <p:spPr>
          <a:xfrm>
            <a:off x="4811889" y="3077649"/>
            <a:ext cx="4114800"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lang="en-US" sz="2000" dirty="0" smtClean="0">
                <a:solidFill>
                  <a:srgbClr val="000000"/>
                </a:solidFill>
              </a:rPr>
              <a:t>Block Level Race Detection</a:t>
            </a:r>
            <a:endParaRPr kumimoji="0" lang="en-US" sz="2000" b="0" i="0" u="none" strike="noStrike" cap="none" spc="0" normalizeH="0" baseline="0" dirty="0" smtClean="0">
              <a:ln>
                <a:noFill/>
              </a:ln>
              <a:solidFill>
                <a:srgbClr val="000000"/>
              </a:solidFill>
              <a:effectLst/>
              <a:uFillTx/>
              <a:latin typeface="Arial"/>
              <a:ea typeface="Arial"/>
              <a:cs typeface="Arial"/>
              <a:sym typeface="Arial"/>
            </a:endParaRPr>
          </a:p>
          <a:p>
            <a:pPr marR="0" algn="l" defTabSz="914400" rtl="0" fontAlgn="auto" latinLnBrk="1" hangingPunct="0">
              <a:lnSpc>
                <a:spcPct val="100000"/>
              </a:lnSpc>
              <a:spcBef>
                <a:spcPts val="0"/>
              </a:spcBef>
              <a:spcAft>
                <a:spcPts val="0"/>
              </a:spcAft>
              <a:buClrTx/>
              <a:buSzTx/>
              <a:tabLst/>
            </a:pPr>
            <a:r>
              <a:rPr lang="en-US" sz="2000" dirty="0" smtClean="0">
                <a:solidFill>
                  <a:srgbClr val="000000"/>
                </a:solidFill>
              </a:rPr>
              <a:t>2.  Specialized Scheduler </a:t>
            </a:r>
          </a:p>
          <a:p>
            <a:pPr marR="0" algn="l" defTabSz="914400" rtl="0" fontAlgn="auto" latinLnBrk="1" hangingPunct="0">
              <a:lnSpc>
                <a:spcPct val="100000"/>
              </a:lnSpc>
              <a:spcBef>
                <a:spcPts val="0"/>
              </a:spcBef>
              <a:spcAft>
                <a:spcPts val="0"/>
              </a:spcAft>
              <a:buClrTx/>
              <a:buSzTx/>
              <a:tabLst/>
            </a:pPr>
            <a:r>
              <a:rPr lang="en-US" sz="2000" dirty="0">
                <a:solidFill>
                  <a:srgbClr val="000000"/>
                </a:solidFill>
              </a:rPr>
              <a:t> </a:t>
            </a:r>
            <a:r>
              <a:rPr lang="en-US" sz="2000" dirty="0" smtClean="0">
                <a:solidFill>
                  <a:srgbClr val="000000"/>
                </a:solidFill>
              </a:rPr>
              <a:t>    Intended for Habanero Java</a:t>
            </a:r>
          </a:p>
        </p:txBody>
      </p:sp>
    </p:spTree>
    <p:extLst>
      <p:ext uri="{BB962C8B-B14F-4D97-AF65-F5344CB8AC3E}">
        <p14:creationId xmlns:p14="http://schemas.microsoft.com/office/powerpoint/2010/main" val="13447879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lvl1pPr algn="ctr">
              <a:defRPr sz="4800"/>
            </a:lvl1pPr>
          </a:lstStyle>
          <a:p>
            <a:pPr lvl="0">
              <a:defRPr sz="1800"/>
            </a:pPr>
            <a:r>
              <a:rPr sz="4800"/>
              <a:t>Gradual Permission Regions</a:t>
            </a:r>
          </a:p>
        </p:txBody>
      </p:sp>
      <p:pic>
        <p:nvPicPr>
          <p:cNvPr id="3" name="Picture 2" descr="gp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906" y="1609308"/>
            <a:ext cx="7342304" cy="3938587"/>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649580" y="322846"/>
            <a:ext cx="1844842" cy="130342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3" name="Rounded Rectangle 2"/>
          <p:cNvSpPr/>
          <p:nvPr/>
        </p:nvSpPr>
        <p:spPr>
          <a:xfrm>
            <a:off x="3649580" y="2277978"/>
            <a:ext cx="1844842" cy="130342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4" name="Rounded Rectangle 3"/>
          <p:cNvSpPr/>
          <p:nvPr/>
        </p:nvSpPr>
        <p:spPr>
          <a:xfrm>
            <a:off x="882317" y="2277978"/>
            <a:ext cx="1844842" cy="130342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5" name="Rounded Rectangle 4"/>
          <p:cNvSpPr/>
          <p:nvPr/>
        </p:nvSpPr>
        <p:spPr>
          <a:xfrm>
            <a:off x="3649580" y="4233109"/>
            <a:ext cx="1844842" cy="130342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6" name="Rounded Rectangle 5"/>
          <p:cNvSpPr/>
          <p:nvPr/>
        </p:nvSpPr>
        <p:spPr>
          <a:xfrm>
            <a:off x="6416843" y="2277978"/>
            <a:ext cx="1844842" cy="130342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8" name="TextBox 7"/>
          <p:cNvSpPr txBox="1"/>
          <p:nvPr/>
        </p:nvSpPr>
        <p:spPr>
          <a:xfrm>
            <a:off x="3649580" y="741946"/>
            <a:ext cx="1844842"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Null</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9" name="TextBox 8"/>
          <p:cNvSpPr txBox="1"/>
          <p:nvPr/>
        </p:nvSpPr>
        <p:spPr>
          <a:xfrm>
            <a:off x="882317" y="2725820"/>
            <a:ext cx="1844842"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Private Write</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0" name="TextBox 9"/>
          <p:cNvSpPr txBox="1"/>
          <p:nvPr/>
        </p:nvSpPr>
        <p:spPr>
          <a:xfrm>
            <a:off x="3649580" y="2730221"/>
            <a:ext cx="1844842"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Private Read</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1" name="TextBox 10"/>
          <p:cNvSpPr txBox="1"/>
          <p:nvPr/>
        </p:nvSpPr>
        <p:spPr>
          <a:xfrm>
            <a:off x="6416843" y="2725820"/>
            <a:ext cx="1844842"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Shared Read</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2" name="TextBox 11"/>
          <p:cNvSpPr txBox="1"/>
          <p:nvPr/>
        </p:nvSpPr>
        <p:spPr>
          <a:xfrm>
            <a:off x="3649580" y="4523872"/>
            <a:ext cx="1844842"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Permission</a:t>
            </a:r>
          </a:p>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Violation</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cxnSp>
        <p:nvCxnSpPr>
          <p:cNvPr id="26" name="Curved Connector 25"/>
          <p:cNvCxnSpPr>
            <a:stCxn id="2" idx="1"/>
            <a:endCxn id="4" idx="0"/>
          </p:cNvCxnSpPr>
          <p:nvPr/>
        </p:nvCxnSpPr>
        <p:spPr>
          <a:xfrm rot="10800000" flipV="1">
            <a:off x="1804738" y="974556"/>
            <a:ext cx="1844842" cy="1303421"/>
          </a:xfrm>
          <a:prstGeom prst="curvedConnector2">
            <a:avLst/>
          </a:prstGeom>
          <a:noFill/>
          <a:ln w="25400" cap="flat">
            <a:solidFill>
              <a:srgbClr val="3A81BA"/>
            </a:solidFill>
            <a:prstDash val="solid"/>
            <a:bevel/>
            <a:headEnd type="arrow"/>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8" name="Curved Connector 27"/>
          <p:cNvCxnSpPr>
            <a:stCxn id="2" idx="2"/>
            <a:endCxn id="3" idx="0"/>
          </p:cNvCxnSpPr>
          <p:nvPr/>
        </p:nvCxnSpPr>
        <p:spPr>
          <a:xfrm rot="5400000">
            <a:off x="4246146" y="1952122"/>
            <a:ext cx="651711" cy="12700"/>
          </a:xfrm>
          <a:prstGeom prst="curvedConnector3">
            <a:avLst/>
          </a:prstGeom>
          <a:noFill/>
          <a:ln w="25400" cap="flat">
            <a:solidFill>
              <a:srgbClr val="3A81BA"/>
            </a:solidFill>
            <a:prstDash val="solid"/>
            <a:bevel/>
            <a:headEnd type="arrow"/>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0" name="Curved Connector 29"/>
          <p:cNvCxnSpPr>
            <a:stCxn id="4" idx="2"/>
            <a:endCxn id="12" idx="1"/>
          </p:cNvCxnSpPr>
          <p:nvPr/>
        </p:nvCxnSpPr>
        <p:spPr>
          <a:xfrm rot="16200000" flipH="1">
            <a:off x="2078952" y="3307185"/>
            <a:ext cx="1296415" cy="1844842"/>
          </a:xfrm>
          <a:prstGeom prst="curvedConnector2">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2" name="Curved Connector 31"/>
          <p:cNvCxnSpPr>
            <a:stCxn id="6" idx="2"/>
            <a:endCxn id="12" idx="3"/>
          </p:cNvCxnSpPr>
          <p:nvPr/>
        </p:nvCxnSpPr>
        <p:spPr>
          <a:xfrm rot="5400000">
            <a:off x="5768636" y="3307185"/>
            <a:ext cx="1296415" cy="1844842"/>
          </a:xfrm>
          <a:prstGeom prst="curvedConnector2">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4" name="Curved Connector 33"/>
          <p:cNvCxnSpPr>
            <a:stCxn id="3" idx="2"/>
            <a:endCxn id="5" idx="0"/>
          </p:cNvCxnSpPr>
          <p:nvPr/>
        </p:nvCxnSpPr>
        <p:spPr>
          <a:xfrm rot="5400000">
            <a:off x="4246146" y="3907254"/>
            <a:ext cx="651710" cy="12700"/>
          </a:xfrm>
          <a:prstGeom prst="curvedConnector3">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6" name="Curved Connector 35"/>
          <p:cNvCxnSpPr>
            <a:stCxn id="10" idx="3"/>
            <a:endCxn id="3" idx="0"/>
          </p:cNvCxnSpPr>
          <p:nvPr/>
        </p:nvCxnSpPr>
        <p:spPr>
          <a:xfrm flipH="1" flipV="1">
            <a:off x="4572001" y="2277978"/>
            <a:ext cx="922421" cy="652297"/>
          </a:xfrm>
          <a:prstGeom prst="curvedConnector4">
            <a:avLst>
              <a:gd name="adj1" fmla="val -24783"/>
              <a:gd name="adj2" fmla="val 135045"/>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8" name="Curved Connector 37"/>
          <p:cNvCxnSpPr>
            <a:stCxn id="6" idx="3"/>
            <a:endCxn id="6" idx="0"/>
          </p:cNvCxnSpPr>
          <p:nvPr/>
        </p:nvCxnSpPr>
        <p:spPr>
          <a:xfrm flipH="1" flipV="1">
            <a:off x="7339264" y="2277978"/>
            <a:ext cx="922421" cy="651711"/>
          </a:xfrm>
          <a:prstGeom prst="curvedConnector4">
            <a:avLst>
              <a:gd name="adj1" fmla="val -24783"/>
              <a:gd name="adj2" fmla="val 135077"/>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0" name="Curved Connector 39"/>
          <p:cNvCxnSpPr>
            <a:stCxn id="9" idx="1"/>
            <a:endCxn id="4" idx="0"/>
          </p:cNvCxnSpPr>
          <p:nvPr/>
        </p:nvCxnSpPr>
        <p:spPr>
          <a:xfrm rot="10800000" flipH="1">
            <a:off x="882316" y="2277978"/>
            <a:ext cx="922421" cy="647896"/>
          </a:xfrm>
          <a:prstGeom prst="curvedConnector4">
            <a:avLst>
              <a:gd name="adj1" fmla="val -24783"/>
              <a:gd name="adj2" fmla="val 135283"/>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1" name="TextBox 40"/>
          <p:cNvSpPr txBox="1"/>
          <p:nvPr/>
        </p:nvSpPr>
        <p:spPr>
          <a:xfrm>
            <a:off x="2199106" y="541892"/>
            <a:ext cx="1296738"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err="1" smtClean="0">
                <a:ln>
                  <a:noFill/>
                </a:ln>
                <a:solidFill>
                  <a:srgbClr val="000000"/>
                </a:solidFill>
                <a:effectLst/>
                <a:uFillTx/>
                <a:latin typeface="Arial"/>
                <a:ea typeface="Arial"/>
                <a:cs typeface="Arial"/>
                <a:sym typeface="Arial"/>
              </a:rPr>
              <a:t>releaseW</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43" name="TextBox 42"/>
          <p:cNvSpPr txBox="1"/>
          <p:nvPr/>
        </p:nvSpPr>
        <p:spPr>
          <a:xfrm>
            <a:off x="1550737" y="1529818"/>
            <a:ext cx="1296738"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err="1" smtClean="0">
                <a:ln>
                  <a:noFill/>
                </a:ln>
                <a:solidFill>
                  <a:srgbClr val="000000"/>
                </a:solidFill>
                <a:effectLst/>
                <a:uFillTx/>
                <a:latin typeface="Arial"/>
                <a:ea typeface="Arial"/>
                <a:cs typeface="Arial"/>
                <a:sym typeface="Arial"/>
              </a:rPr>
              <a:t>acquireW</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cxnSp>
        <p:nvCxnSpPr>
          <p:cNvPr id="49" name="Curved Connector 48"/>
          <p:cNvCxnSpPr>
            <a:stCxn id="11" idx="1"/>
            <a:endCxn id="10" idx="3"/>
          </p:cNvCxnSpPr>
          <p:nvPr/>
        </p:nvCxnSpPr>
        <p:spPr>
          <a:xfrm rot="10800000" flipV="1">
            <a:off x="5494423" y="2925873"/>
            <a:ext cx="922421" cy="4401"/>
          </a:xfrm>
          <a:prstGeom prst="curvedConnector3">
            <a:avLst/>
          </a:prstGeom>
          <a:noFill/>
          <a:ln w="25400" cap="flat">
            <a:solidFill>
              <a:srgbClr val="3A81BA"/>
            </a:solidFill>
            <a:prstDash val="solid"/>
            <a:bevel/>
            <a:headEnd type="arrow"/>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51" name="Curved Connector 50"/>
          <p:cNvCxnSpPr>
            <a:stCxn id="3" idx="1"/>
            <a:endCxn id="9" idx="3"/>
          </p:cNvCxnSpPr>
          <p:nvPr/>
        </p:nvCxnSpPr>
        <p:spPr>
          <a:xfrm rot="10800000">
            <a:off x="2727160" y="2925875"/>
            <a:ext cx="922421" cy="3815"/>
          </a:xfrm>
          <a:prstGeom prst="curvedConnector3">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720128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State-Mach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95" y="54816"/>
            <a:ext cx="8707324" cy="6436254"/>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rmission-violation-sta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0706" y="101012"/>
            <a:ext cx="4956033" cy="6413689"/>
          </a:xfrm>
          <a:prstGeom prst="rect">
            <a:avLst/>
          </a:prstGeom>
        </p:spPr>
      </p:pic>
      <p:sp>
        <p:nvSpPr>
          <p:cNvPr id="3" name="TextBox 2"/>
          <p:cNvSpPr txBox="1"/>
          <p:nvPr/>
        </p:nvSpPr>
        <p:spPr>
          <a:xfrm>
            <a:off x="207210" y="1604211"/>
            <a:ext cx="4901359" cy="47089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000" dirty="0" smtClean="0">
                <a:solidFill>
                  <a:schemeClr val="accent6">
                    <a:lumMod val="60000"/>
                    <a:lumOff val="40000"/>
                  </a:schemeClr>
                </a:solidFill>
              </a:rPr>
              <a:t>// Task A</a:t>
            </a:r>
          </a:p>
          <a:p>
            <a:pPr marL="0" marR="0" indent="0" algn="l" defTabSz="914400" rtl="0" fontAlgn="auto" latinLnBrk="1" hangingPunct="0">
              <a:lnSpc>
                <a:spcPct val="100000"/>
              </a:lnSpc>
              <a:spcBef>
                <a:spcPts val="0"/>
              </a:spcBef>
              <a:spcAft>
                <a:spcPts val="0"/>
              </a:spcAft>
              <a:buClrTx/>
              <a:buSzTx/>
              <a:buFontTx/>
              <a:buNone/>
              <a:tabLst/>
            </a:pPr>
            <a:r>
              <a:rPr lang="en-US" sz="2000" dirty="0" smtClean="0">
                <a:solidFill>
                  <a:schemeClr val="accent1">
                    <a:lumMod val="75000"/>
                  </a:schemeClr>
                </a:solidFill>
              </a:rPr>
              <a:t>public</a:t>
            </a:r>
            <a:r>
              <a:rPr lang="en-US" sz="2000" dirty="0" smtClean="0">
                <a:solidFill>
                  <a:srgbClr val="000000"/>
                </a:solidFill>
              </a:rPr>
              <a:t> Node pop() {</a:t>
            </a:r>
          </a:p>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a:ea typeface="Arial"/>
                <a:cs typeface="Arial"/>
                <a:sym typeface="Arial"/>
              </a:rPr>
              <a:t> </a:t>
            </a:r>
            <a:r>
              <a:rPr kumimoji="0" lang="en-US" sz="2000" b="0" i="0" u="none" strike="noStrike" cap="none" spc="0" normalizeH="0" baseline="0" dirty="0" smtClean="0">
                <a:ln>
                  <a:noFill/>
                </a:ln>
                <a:solidFill>
                  <a:srgbClr val="000000"/>
                </a:solidFill>
                <a:effectLst/>
                <a:uFillTx/>
                <a:latin typeface="Arial"/>
                <a:ea typeface="Arial"/>
                <a:cs typeface="Arial"/>
                <a:sym typeface="Arial"/>
              </a:rPr>
              <a:t>   </a:t>
            </a:r>
            <a:r>
              <a:rPr kumimoji="0" lang="en-US" sz="2000" b="0" i="0" u="none" strike="noStrike" cap="none" spc="0" normalizeH="0" baseline="0" dirty="0" err="1" smtClean="0">
                <a:ln>
                  <a:noFill/>
                </a:ln>
                <a:solidFill>
                  <a:srgbClr val="000000"/>
                </a:solidFill>
                <a:effectLst/>
                <a:uFillTx/>
                <a:latin typeface="Arial"/>
                <a:ea typeface="Arial"/>
                <a:cs typeface="Arial"/>
                <a:sym typeface="Arial"/>
              </a:rPr>
              <a:t>acquireW</a:t>
            </a:r>
            <a:r>
              <a:rPr kumimoji="0" lang="en-US" sz="2000" b="0" i="0" u="none" strike="noStrike" cap="none" spc="0" normalizeH="0" baseline="0" dirty="0" smtClean="0">
                <a:ln>
                  <a:noFill/>
                </a:ln>
                <a:solidFill>
                  <a:srgbClr val="000000"/>
                </a:solidFill>
                <a:effectLst/>
                <a:uFillTx/>
                <a:latin typeface="Arial"/>
                <a:ea typeface="Arial"/>
                <a:cs typeface="Arial"/>
                <a:sym typeface="Arial"/>
              </a:rPr>
              <a:t>(</a:t>
            </a:r>
            <a:r>
              <a:rPr kumimoji="0" lang="en-US" sz="2000" b="0" i="0" u="none" strike="noStrike" cap="none" spc="0" normalizeH="0" baseline="0" dirty="0" smtClean="0">
                <a:ln>
                  <a:noFill/>
                </a:ln>
                <a:solidFill>
                  <a:schemeClr val="accent1">
                    <a:lumMod val="75000"/>
                  </a:schemeClr>
                </a:solidFill>
                <a:effectLst/>
                <a:uFillTx/>
                <a:latin typeface="Arial"/>
                <a:ea typeface="Arial"/>
                <a:cs typeface="Arial"/>
                <a:sym typeface="Arial"/>
              </a:rPr>
              <a:t>this</a:t>
            </a:r>
            <a:r>
              <a:rPr kumimoji="0" lang="en-US" sz="2000" b="0" i="0" u="none" strike="noStrike" cap="none" spc="0" normalizeH="0" baseline="0" dirty="0" smtClean="0">
                <a:ln>
                  <a:noFill/>
                </a:ln>
                <a:solidFill>
                  <a:srgbClr val="000000"/>
                </a:solidFill>
                <a:effectLst/>
                <a:uFillTx/>
                <a:latin typeface="Arial"/>
                <a:ea typeface="Arial"/>
                <a:cs typeface="Arial"/>
                <a:sym typeface="Arial"/>
              </a:rPr>
              <a:t>);</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rPr>
              <a:t> </a:t>
            </a:r>
            <a:r>
              <a:rPr lang="en-US" sz="2000" dirty="0" smtClean="0">
                <a:solidFill>
                  <a:srgbClr val="000000"/>
                </a:solidFill>
              </a:rPr>
              <a:t>   Node ret = </a:t>
            </a:r>
            <a:r>
              <a:rPr lang="en-US" sz="2000" dirty="0" err="1" smtClean="0">
                <a:solidFill>
                  <a:srgbClr val="2C618B"/>
                </a:solidFill>
              </a:rPr>
              <a:t>this</a:t>
            </a:r>
            <a:r>
              <a:rPr lang="en-US" sz="2000" dirty="0" err="1" smtClean="0">
                <a:solidFill>
                  <a:srgbClr val="000000"/>
                </a:solidFill>
              </a:rPr>
              <a:t>.pop</a:t>
            </a:r>
            <a:r>
              <a:rPr lang="en-US" sz="2000" dirty="0" smtClean="0">
                <a:solidFill>
                  <a:srgbClr val="000000"/>
                </a:solidFill>
              </a:rPr>
              <a:t>();</a:t>
            </a:r>
          </a:p>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dirty="0">
                <a:ln>
                  <a:noFill/>
                </a:ln>
                <a:solidFill>
                  <a:srgbClr val="000000"/>
                </a:solidFill>
                <a:effectLst/>
                <a:uFillTx/>
                <a:latin typeface="Arial"/>
                <a:ea typeface="Arial"/>
                <a:cs typeface="Arial"/>
                <a:sym typeface="Arial"/>
              </a:rPr>
              <a:t> </a:t>
            </a:r>
            <a:r>
              <a:rPr kumimoji="0" lang="en-US" sz="2000" b="0" i="0" u="none" strike="noStrike" cap="none" spc="0" normalizeH="0" dirty="0" smtClean="0">
                <a:ln>
                  <a:noFill/>
                </a:ln>
                <a:solidFill>
                  <a:srgbClr val="000000"/>
                </a:solidFill>
                <a:effectLst/>
                <a:uFillTx/>
                <a:latin typeface="Arial"/>
                <a:ea typeface="Arial"/>
                <a:cs typeface="Arial"/>
                <a:sym typeface="Arial"/>
              </a:rPr>
              <a:t>   </a:t>
            </a:r>
            <a:r>
              <a:rPr kumimoji="0" lang="en-US" sz="2000" b="0" i="0" u="none" strike="noStrike" cap="none" spc="0" normalizeH="0" dirty="0" err="1" smtClean="0">
                <a:ln>
                  <a:noFill/>
                </a:ln>
                <a:solidFill>
                  <a:srgbClr val="000000"/>
                </a:solidFill>
                <a:effectLst/>
                <a:uFillTx/>
                <a:latin typeface="Arial"/>
                <a:ea typeface="Arial"/>
                <a:cs typeface="Arial"/>
                <a:sym typeface="Arial"/>
              </a:rPr>
              <a:t>releaseW</a:t>
            </a:r>
            <a:r>
              <a:rPr kumimoji="0" lang="en-US" sz="2000" b="0" i="0" u="none" strike="noStrike" cap="none" spc="0" normalizeH="0" dirty="0" smtClean="0">
                <a:ln>
                  <a:noFill/>
                </a:ln>
                <a:solidFill>
                  <a:srgbClr val="000000"/>
                </a:solidFill>
                <a:effectLst/>
                <a:uFillTx/>
                <a:latin typeface="Arial"/>
                <a:ea typeface="Arial"/>
                <a:cs typeface="Arial"/>
                <a:sym typeface="Arial"/>
              </a:rPr>
              <a:t>(</a:t>
            </a:r>
            <a:r>
              <a:rPr kumimoji="0" lang="en-US" sz="2000" b="0" i="0" u="none" strike="noStrike" cap="none" spc="0" normalizeH="0" dirty="0" smtClean="0">
                <a:ln>
                  <a:noFill/>
                </a:ln>
                <a:solidFill>
                  <a:srgbClr val="2C618B"/>
                </a:solidFill>
                <a:effectLst/>
                <a:uFillTx/>
                <a:latin typeface="Arial"/>
                <a:ea typeface="Arial"/>
                <a:cs typeface="Arial"/>
                <a:sym typeface="Arial"/>
              </a:rPr>
              <a:t>this</a:t>
            </a:r>
            <a:r>
              <a:rPr kumimoji="0" lang="en-US" sz="2000" b="0" i="0" u="none" strike="noStrike" cap="none" spc="0" normalizeH="0" dirty="0" smtClean="0">
                <a:ln>
                  <a:noFill/>
                </a:ln>
                <a:solidFill>
                  <a:srgbClr val="000000"/>
                </a:solidFill>
                <a:effectLst/>
                <a:uFillTx/>
                <a:latin typeface="Arial"/>
                <a:ea typeface="Arial"/>
                <a:cs typeface="Arial"/>
                <a:sym typeface="Arial"/>
              </a:rPr>
              <a:t>);</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rPr>
              <a:t> </a:t>
            </a:r>
            <a:r>
              <a:rPr lang="en-US" sz="2000" dirty="0" smtClean="0">
                <a:solidFill>
                  <a:srgbClr val="000000"/>
                </a:solidFill>
              </a:rPr>
              <a:t>   </a:t>
            </a:r>
            <a:r>
              <a:rPr lang="en-US" sz="2000" dirty="0" smtClean="0">
                <a:solidFill>
                  <a:srgbClr val="688031"/>
                </a:solidFill>
              </a:rPr>
              <a:t>return</a:t>
            </a:r>
            <a:r>
              <a:rPr lang="en-US" sz="2000" dirty="0" smtClean="0">
                <a:solidFill>
                  <a:srgbClr val="000000"/>
                </a:solidFill>
              </a:rPr>
              <a:t> ret;</a:t>
            </a:r>
          </a:p>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a:t>
            </a:r>
          </a:p>
          <a:p>
            <a:pPr marL="0" marR="0" indent="0" algn="l" defTabSz="914400" rtl="0" fontAlgn="auto" latinLnBrk="1" hangingPunct="0">
              <a:lnSpc>
                <a:spcPct val="100000"/>
              </a:lnSpc>
              <a:spcBef>
                <a:spcPts val="0"/>
              </a:spcBef>
              <a:spcAft>
                <a:spcPts val="0"/>
              </a:spcAft>
              <a:buClrTx/>
              <a:buSzTx/>
              <a:buFontTx/>
              <a:buNone/>
              <a:tabLst/>
            </a:pPr>
            <a:endParaRPr lang="en-US" sz="2000" dirty="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lang="en-US" sz="2000" dirty="0" smtClean="0">
                <a:solidFill>
                  <a:srgbClr val="D07576"/>
                </a:solidFill>
              </a:rPr>
              <a:t>// Task B</a:t>
            </a:r>
          </a:p>
          <a:p>
            <a:pPr marL="0" marR="0" indent="0" algn="l" defTabSz="914400" rtl="0" fontAlgn="auto" latinLnBrk="1" hangingPunct="0">
              <a:lnSpc>
                <a:spcPct val="100000"/>
              </a:lnSpc>
              <a:spcBef>
                <a:spcPts val="0"/>
              </a:spcBef>
              <a:spcAft>
                <a:spcPts val="0"/>
              </a:spcAft>
              <a:buClrTx/>
              <a:buSzTx/>
              <a:buFontTx/>
              <a:buNone/>
              <a:tabLst/>
            </a:pPr>
            <a:r>
              <a:rPr lang="en-US" sz="2000" dirty="0" smtClean="0">
                <a:solidFill>
                  <a:srgbClr val="2C618B"/>
                </a:solidFill>
              </a:rPr>
              <a:t>public</a:t>
            </a:r>
            <a:r>
              <a:rPr lang="en-US" sz="2000" dirty="0" smtClean="0">
                <a:solidFill>
                  <a:srgbClr val="000000"/>
                </a:solidFill>
              </a:rPr>
              <a:t> </a:t>
            </a:r>
            <a:r>
              <a:rPr lang="en-US" sz="2000" dirty="0" err="1" smtClean="0">
                <a:solidFill>
                  <a:srgbClr val="000000"/>
                </a:solidFill>
              </a:rPr>
              <a:t>boolean</a:t>
            </a:r>
            <a:r>
              <a:rPr lang="en-US" sz="2000" dirty="0" smtClean="0">
                <a:solidFill>
                  <a:srgbClr val="000000"/>
                </a:solidFill>
              </a:rPr>
              <a:t> empty() {</a:t>
            </a:r>
          </a:p>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dirty="0">
                <a:ln>
                  <a:noFill/>
                </a:ln>
                <a:solidFill>
                  <a:srgbClr val="000000"/>
                </a:solidFill>
                <a:effectLst/>
                <a:uFillTx/>
                <a:latin typeface="Arial"/>
                <a:ea typeface="Arial"/>
                <a:cs typeface="Arial"/>
                <a:sym typeface="Arial"/>
              </a:rPr>
              <a:t> </a:t>
            </a:r>
            <a:r>
              <a:rPr kumimoji="0" lang="en-US" sz="2000" b="0" i="0" u="none" strike="noStrike" cap="none" spc="0" normalizeH="0" dirty="0" smtClean="0">
                <a:ln>
                  <a:noFill/>
                </a:ln>
                <a:solidFill>
                  <a:srgbClr val="000000"/>
                </a:solidFill>
                <a:effectLst/>
                <a:uFillTx/>
                <a:latin typeface="Arial"/>
                <a:ea typeface="Arial"/>
                <a:cs typeface="Arial"/>
                <a:sym typeface="Arial"/>
              </a:rPr>
              <a:t>   </a:t>
            </a:r>
            <a:r>
              <a:rPr kumimoji="0" lang="en-US" sz="2000" b="0" i="0" u="none" strike="noStrike" cap="none" spc="0" normalizeH="0" dirty="0" err="1" smtClean="0">
                <a:ln>
                  <a:noFill/>
                </a:ln>
                <a:solidFill>
                  <a:srgbClr val="000000"/>
                </a:solidFill>
                <a:effectLst/>
                <a:uFillTx/>
                <a:latin typeface="Arial"/>
                <a:ea typeface="Arial"/>
                <a:cs typeface="Arial"/>
                <a:sym typeface="Arial"/>
              </a:rPr>
              <a:t>acquireR</a:t>
            </a:r>
            <a:r>
              <a:rPr kumimoji="0" lang="en-US" sz="2000" b="0" i="0" u="none" strike="noStrike" cap="none" spc="0" normalizeH="0" dirty="0" smtClean="0">
                <a:ln>
                  <a:noFill/>
                </a:ln>
                <a:solidFill>
                  <a:srgbClr val="000000"/>
                </a:solidFill>
                <a:effectLst/>
                <a:uFillTx/>
                <a:latin typeface="Arial"/>
                <a:ea typeface="Arial"/>
                <a:cs typeface="Arial"/>
                <a:sym typeface="Arial"/>
              </a:rPr>
              <a:t>(</a:t>
            </a:r>
            <a:r>
              <a:rPr kumimoji="0" lang="en-US" sz="2000" b="0" i="0" u="none" strike="noStrike" cap="none" spc="0" normalizeH="0" dirty="0" smtClean="0">
                <a:ln>
                  <a:noFill/>
                </a:ln>
                <a:solidFill>
                  <a:srgbClr val="2C618B"/>
                </a:solidFill>
                <a:effectLst/>
                <a:uFillTx/>
                <a:latin typeface="Arial"/>
                <a:ea typeface="Arial"/>
                <a:cs typeface="Arial"/>
                <a:sym typeface="Arial"/>
              </a:rPr>
              <a:t>this</a:t>
            </a:r>
            <a:r>
              <a:rPr kumimoji="0" lang="en-US" sz="2000" b="0" i="0" u="none" strike="noStrike" cap="none" spc="0" normalizeH="0" dirty="0" smtClean="0">
                <a:ln>
                  <a:noFill/>
                </a:ln>
                <a:solidFill>
                  <a:srgbClr val="000000"/>
                </a:solidFill>
                <a:effectLst/>
                <a:uFillTx/>
                <a:latin typeface="Arial"/>
                <a:ea typeface="Arial"/>
                <a:cs typeface="Arial"/>
                <a:sym typeface="Arial"/>
              </a:rPr>
              <a:t>);</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rPr>
              <a:t> </a:t>
            </a:r>
            <a:r>
              <a:rPr lang="en-US" sz="2000" dirty="0" smtClean="0">
                <a:solidFill>
                  <a:srgbClr val="000000"/>
                </a:solidFill>
              </a:rPr>
              <a:t>   </a:t>
            </a:r>
            <a:r>
              <a:rPr lang="en-US" sz="2000" dirty="0" err="1" smtClean="0">
                <a:solidFill>
                  <a:srgbClr val="000000"/>
                </a:solidFill>
              </a:rPr>
              <a:t>boolean</a:t>
            </a:r>
            <a:r>
              <a:rPr lang="en-US" sz="2000" dirty="0" smtClean="0">
                <a:solidFill>
                  <a:srgbClr val="000000"/>
                </a:solidFill>
              </a:rPr>
              <a:t> ret = (! size &gt; 0);</a:t>
            </a:r>
          </a:p>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dirty="0">
                <a:ln>
                  <a:noFill/>
                </a:ln>
                <a:solidFill>
                  <a:srgbClr val="000000"/>
                </a:solidFill>
                <a:effectLst/>
                <a:uFillTx/>
                <a:latin typeface="Arial"/>
                <a:ea typeface="Arial"/>
                <a:cs typeface="Arial"/>
                <a:sym typeface="Arial"/>
              </a:rPr>
              <a:t> </a:t>
            </a:r>
            <a:r>
              <a:rPr kumimoji="0" lang="en-US" sz="2000" b="0" i="0" u="none" strike="noStrike" cap="none" spc="0" normalizeH="0" dirty="0" smtClean="0">
                <a:ln>
                  <a:noFill/>
                </a:ln>
                <a:solidFill>
                  <a:srgbClr val="000000"/>
                </a:solidFill>
                <a:effectLst/>
                <a:uFillTx/>
                <a:latin typeface="Arial"/>
                <a:ea typeface="Arial"/>
                <a:cs typeface="Arial"/>
                <a:sym typeface="Arial"/>
              </a:rPr>
              <a:t>   </a:t>
            </a:r>
            <a:r>
              <a:rPr kumimoji="0" lang="en-US" sz="2000" b="0" i="0" u="none" strike="noStrike" cap="none" spc="0" normalizeH="0" dirty="0" err="1" smtClean="0">
                <a:ln>
                  <a:noFill/>
                </a:ln>
                <a:solidFill>
                  <a:srgbClr val="000000"/>
                </a:solidFill>
                <a:effectLst/>
                <a:uFillTx/>
                <a:latin typeface="Arial"/>
                <a:ea typeface="Arial"/>
                <a:cs typeface="Arial"/>
                <a:sym typeface="Arial"/>
              </a:rPr>
              <a:t>releaseW</a:t>
            </a:r>
            <a:r>
              <a:rPr kumimoji="0" lang="en-US" sz="2000" b="0" i="0" u="none" strike="noStrike" cap="none" spc="0" normalizeH="0" dirty="0" smtClean="0">
                <a:ln>
                  <a:noFill/>
                </a:ln>
                <a:solidFill>
                  <a:srgbClr val="000000"/>
                </a:solidFill>
                <a:effectLst/>
                <a:uFillTx/>
                <a:latin typeface="Arial"/>
                <a:ea typeface="Arial"/>
                <a:cs typeface="Arial"/>
                <a:sym typeface="Arial"/>
              </a:rPr>
              <a:t>(</a:t>
            </a:r>
            <a:r>
              <a:rPr kumimoji="0" lang="en-US" sz="2000" b="0" i="0" u="none" strike="noStrike" cap="none" spc="0" normalizeH="0" dirty="0" smtClean="0">
                <a:ln>
                  <a:noFill/>
                </a:ln>
                <a:solidFill>
                  <a:srgbClr val="2C618B"/>
                </a:solidFill>
                <a:effectLst/>
                <a:uFillTx/>
                <a:latin typeface="Arial"/>
                <a:ea typeface="Arial"/>
                <a:cs typeface="Arial"/>
                <a:sym typeface="Arial"/>
              </a:rPr>
              <a:t>this</a:t>
            </a:r>
            <a:r>
              <a:rPr kumimoji="0" lang="en-US" sz="2000" b="0" i="0" u="none" strike="noStrike" cap="none" spc="0" normalizeH="0" dirty="0" smtClean="0">
                <a:ln>
                  <a:noFill/>
                </a:ln>
                <a:solidFill>
                  <a:srgbClr val="000000"/>
                </a:solidFill>
                <a:effectLst/>
                <a:uFillTx/>
                <a:latin typeface="Arial"/>
                <a:ea typeface="Arial"/>
                <a:cs typeface="Arial"/>
                <a:sym typeface="Arial"/>
              </a:rPr>
              <a:t>);</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rPr>
              <a:t> </a:t>
            </a:r>
            <a:r>
              <a:rPr lang="en-US" sz="2000" dirty="0" smtClean="0">
                <a:solidFill>
                  <a:srgbClr val="000000"/>
                </a:solidFill>
              </a:rPr>
              <a:t>  </a:t>
            </a:r>
            <a:r>
              <a:rPr lang="en-US" sz="2000" dirty="0">
                <a:solidFill>
                  <a:srgbClr val="000000"/>
                </a:solidFill>
              </a:rPr>
              <a:t> </a:t>
            </a:r>
            <a:r>
              <a:rPr lang="en-US" sz="2000" dirty="0" smtClean="0">
                <a:solidFill>
                  <a:schemeClr val="accent3">
                    <a:lumMod val="75000"/>
                  </a:schemeClr>
                </a:solidFill>
              </a:rPr>
              <a:t>return </a:t>
            </a:r>
            <a:r>
              <a:rPr lang="en-US" sz="2000" dirty="0" smtClean="0">
                <a:solidFill>
                  <a:srgbClr val="000000"/>
                </a:solidFill>
              </a:rPr>
              <a:t>ret;</a:t>
            </a:r>
          </a:p>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a:ea typeface="Arial"/>
                <a:cs typeface="Arial"/>
                <a:sym typeface="Arial"/>
              </a:rPr>
              <a:t>}</a:t>
            </a:r>
          </a:p>
        </p:txBody>
      </p:sp>
    </p:spTree>
    <p:extLst>
      <p:ext uri="{BB962C8B-B14F-4D97-AF65-F5344CB8AC3E}">
        <p14:creationId xmlns:p14="http://schemas.microsoft.com/office/powerpoint/2010/main" val="241822023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JPF Implementation</a:t>
            </a:r>
            <a:endParaRPr lang="en-US" sz="4800" dirty="0"/>
          </a:p>
        </p:txBody>
      </p:sp>
      <p:sp>
        <p:nvSpPr>
          <p:cNvPr id="3" name="Text Placeholder 2"/>
          <p:cNvSpPr>
            <a:spLocks noGrp="1"/>
          </p:cNvSpPr>
          <p:nvPr>
            <p:ph type="body" idx="1"/>
          </p:nvPr>
        </p:nvSpPr>
        <p:spPr/>
        <p:txBody>
          <a:bodyPr/>
          <a:lstStyle/>
          <a:p>
            <a:r>
              <a:rPr lang="en-US" sz="2400" dirty="0" smtClean="0"/>
              <a:t>What do need to support GPRs in VR-lib?</a:t>
            </a:r>
          </a:p>
          <a:p>
            <a:endParaRPr lang="en-US" sz="2400" dirty="0"/>
          </a:p>
          <a:p>
            <a:pPr marL="342900" indent="-342900">
              <a:buFont typeface="Arial"/>
              <a:buChar char="•"/>
            </a:pPr>
            <a:r>
              <a:rPr lang="en-US" sz="2400" dirty="0" smtClean="0"/>
              <a:t>Track permission state of GPR variables</a:t>
            </a:r>
          </a:p>
          <a:p>
            <a:pPr marL="342900" indent="-342900">
              <a:buFont typeface="Arial"/>
              <a:buChar char="•"/>
            </a:pPr>
            <a:r>
              <a:rPr lang="en-US" sz="2400" dirty="0" smtClean="0"/>
              <a:t>Update permission state on every acquire/release assert</a:t>
            </a:r>
          </a:p>
          <a:p>
            <a:pPr marL="342900" indent="-342900">
              <a:buFont typeface="Arial"/>
              <a:buChar char="•"/>
            </a:pPr>
            <a:r>
              <a:rPr lang="en-US" sz="2400" dirty="0" smtClean="0"/>
              <a:t>Restore permission state upon backtracking</a:t>
            </a:r>
          </a:p>
          <a:p>
            <a:endParaRPr lang="en-US" sz="2400" dirty="0"/>
          </a:p>
          <a:p>
            <a:endParaRPr lang="en-US" sz="2400" dirty="0" smtClean="0"/>
          </a:p>
          <a:p>
            <a:r>
              <a:rPr lang="en-US" sz="2400" dirty="0" smtClean="0"/>
              <a:t>How can JPF help us with this problem?</a:t>
            </a:r>
          </a:p>
          <a:p>
            <a:pPr marL="285750" lvl="7" indent="-285750">
              <a:buFont typeface="Arial"/>
              <a:buChar char="•"/>
            </a:pPr>
            <a:endParaRPr lang="en-US" sz="2400" dirty="0"/>
          </a:p>
          <a:p>
            <a:pPr lvl="7"/>
            <a:r>
              <a:rPr lang="en-US" sz="2400" dirty="0" smtClean="0"/>
              <a:t>	</a:t>
            </a:r>
            <a:endParaRPr lang="en-US" sz="2400" dirty="0"/>
          </a:p>
        </p:txBody>
      </p:sp>
    </p:spTree>
    <p:extLst>
      <p:ext uri="{BB962C8B-B14F-4D97-AF65-F5344CB8AC3E}">
        <p14:creationId xmlns:p14="http://schemas.microsoft.com/office/powerpoint/2010/main" val="105412078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body" idx="1"/>
          </p:nvPr>
        </p:nvSpPr>
        <p:spPr>
          <a:prstGeom prst="rect">
            <a:avLst/>
          </a:prstGeom>
        </p:spPr>
        <p:txBody>
          <a:bodyPr/>
          <a:lstStyle/>
          <a:p>
            <a:pPr marL="457200" lvl="0" indent="-457200">
              <a:buAutoNum type="arabicPeriod"/>
            </a:pPr>
            <a:r>
              <a:rPr lang="en-US" sz="2400" dirty="0" smtClean="0"/>
              <a:t>Attribute </a:t>
            </a:r>
            <a:r>
              <a:rPr lang="en-US" sz="2400" dirty="0" err="1" smtClean="0"/>
              <a:t>Infos</a:t>
            </a:r>
            <a:r>
              <a:rPr lang="en-US" sz="2400" dirty="0" smtClean="0"/>
              <a:t> support attaching one or more arbitrary objects to objects on the heap</a:t>
            </a:r>
          </a:p>
          <a:p>
            <a:pPr marL="457200" lvl="0" indent="-457200">
              <a:buAutoNum type="arabicPeriod"/>
            </a:pPr>
            <a:r>
              <a:rPr lang="en-US" sz="2400" dirty="0" smtClean="0"/>
              <a:t>Attribute </a:t>
            </a:r>
            <a:r>
              <a:rPr lang="en-US" sz="2400" dirty="0" err="1" smtClean="0"/>
              <a:t>Infos</a:t>
            </a:r>
            <a:r>
              <a:rPr lang="en-US" sz="2400" dirty="0" smtClean="0"/>
              <a:t> are restored upon backtracking</a:t>
            </a:r>
          </a:p>
          <a:p>
            <a:pPr marL="457200" lvl="0" indent="-457200">
              <a:buAutoNum type="arabicPeriod"/>
            </a:pPr>
            <a:endParaRPr lang="en-US" sz="2400" dirty="0"/>
          </a:p>
          <a:p>
            <a:pPr lvl="0"/>
            <a:r>
              <a:rPr lang="en-US" sz="2400" dirty="0" smtClean="0"/>
              <a:t>Perfect fit for implementing GPRs in JPF</a:t>
            </a:r>
          </a:p>
          <a:p>
            <a:pPr lvl="0"/>
            <a:endParaRPr lang="en-US" sz="2400" dirty="0"/>
          </a:p>
          <a:p>
            <a:pPr lvl="0"/>
            <a:r>
              <a:rPr lang="en-US" sz="2400" dirty="0" smtClean="0"/>
              <a:t>We attach a state machine to every object that is annotated with a GPR.</a:t>
            </a:r>
          </a:p>
        </p:txBody>
      </p:sp>
      <p:sp>
        <p:nvSpPr>
          <p:cNvPr id="68" name="Shape 68"/>
          <p:cNvSpPr>
            <a:spLocks noGrp="1"/>
          </p:cNvSpPr>
          <p:nvPr>
            <p:ph type="title"/>
          </p:nvPr>
        </p:nvSpPr>
        <p:spPr>
          <a:prstGeom prst="rect">
            <a:avLst/>
          </a:prstGeom>
        </p:spPr>
        <p:txBody>
          <a:bodyPr/>
          <a:lstStyle>
            <a:lvl1pPr algn="ctr">
              <a:defRPr sz="4800"/>
            </a:lvl1pPr>
          </a:lstStyle>
          <a:p>
            <a:pPr lvl="0">
              <a:defRPr sz="1800"/>
            </a:pPr>
            <a:r>
              <a:rPr sz="4800"/>
              <a:t>Attribute Infos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lvl1pPr algn="ctr">
              <a:defRPr sz="4800"/>
            </a:lvl1pPr>
          </a:lstStyle>
          <a:p>
            <a:pPr lvl="0">
              <a:defRPr sz="1800"/>
            </a:pPr>
            <a:r>
              <a:rPr sz="4800"/>
              <a:t>Listeners</a:t>
            </a:r>
          </a:p>
        </p:txBody>
      </p:sp>
      <p:sp>
        <p:nvSpPr>
          <p:cNvPr id="72" name="Shape 72"/>
          <p:cNvSpPr>
            <a:spLocks noGrp="1"/>
          </p:cNvSpPr>
          <p:nvPr>
            <p:ph type="body" idx="1"/>
          </p:nvPr>
        </p:nvSpPr>
        <p:spPr>
          <a:prstGeom prst="rect">
            <a:avLst/>
          </a:prstGeom>
        </p:spPr>
        <p:txBody>
          <a:bodyPr/>
          <a:lstStyle/>
          <a:p>
            <a:pPr lvl="0"/>
            <a:r>
              <a:rPr lang="en-US" sz="2400" dirty="0" smtClean="0"/>
              <a:t>When an acquire statement is executed…</a:t>
            </a:r>
          </a:p>
          <a:p>
            <a:pPr lvl="0"/>
            <a:endParaRPr lang="en-US" sz="2400" dirty="0"/>
          </a:p>
          <a:p>
            <a:pPr marL="457200" lvl="0" indent="-457200">
              <a:buAutoNum type="arabicParenR"/>
            </a:pPr>
            <a:r>
              <a:rPr lang="en-US" sz="2400" dirty="0" err="1" smtClean="0"/>
              <a:t>HjListener</a:t>
            </a:r>
            <a:r>
              <a:rPr lang="en-US" sz="2400" dirty="0" smtClean="0"/>
              <a:t> inserts a scheduling point into the state space via a choice generator (all </a:t>
            </a:r>
            <a:r>
              <a:rPr lang="en-US" sz="2400" dirty="0" err="1" smtClean="0"/>
              <a:t>runnables</a:t>
            </a:r>
            <a:r>
              <a:rPr lang="en-US" sz="2400" dirty="0" smtClean="0"/>
              <a:t> enabled)</a:t>
            </a:r>
          </a:p>
          <a:p>
            <a:pPr marL="457200" lvl="0" indent="-457200">
              <a:buAutoNum type="arabicParenR"/>
            </a:pPr>
            <a:r>
              <a:rPr lang="en-US" sz="2400" dirty="0" err="1" smtClean="0"/>
              <a:t>HjListener</a:t>
            </a:r>
            <a:r>
              <a:rPr lang="en-US" sz="2400" dirty="0" smtClean="0"/>
              <a:t> computes transitions on the state machine which is attached to an object on the heap</a:t>
            </a:r>
          </a:p>
          <a:p>
            <a:pPr lvl="0"/>
            <a:endParaRPr lang="en-US" sz="2400" dirty="0"/>
          </a:p>
          <a:p>
            <a:pPr lvl="0"/>
            <a:r>
              <a:rPr lang="en-US" sz="2400" dirty="0" smtClean="0"/>
              <a:t>When a release statement is executed…</a:t>
            </a:r>
          </a:p>
          <a:p>
            <a:pPr lvl="0"/>
            <a:endParaRPr lang="en-US" sz="2400" dirty="0" smtClean="0"/>
          </a:p>
          <a:p>
            <a:pPr marL="457200" lvl="0" indent="-457200">
              <a:buAutoNum type="arabicParenR"/>
            </a:pPr>
            <a:r>
              <a:rPr lang="en-US" sz="2400" dirty="0" smtClean="0"/>
              <a:t>Same as above except no scheduling point is inserted</a:t>
            </a:r>
          </a:p>
          <a:p>
            <a:pPr lvl="0"/>
            <a:endParaRPr lang="en-US" sz="2400" dirty="0" smtClean="0"/>
          </a:p>
          <a:p>
            <a:pPr marL="457200" lvl="0" indent="-457200">
              <a:buAutoNum type="arabicParenR"/>
            </a:pPr>
            <a:endParaRPr sz="2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lvl1pPr algn="ctr">
              <a:defRPr sz="4800"/>
            </a:lvl1pPr>
          </a:lstStyle>
          <a:p>
            <a:pPr lvl="0">
              <a:defRPr sz="1800"/>
            </a:pPr>
            <a:r>
              <a:rPr sz="4800"/>
              <a:t>Scheduler</a:t>
            </a:r>
          </a:p>
        </p:txBody>
      </p:sp>
      <p:graphicFrame>
        <p:nvGraphicFramePr>
          <p:cNvPr id="2" name="Table 1"/>
          <p:cNvGraphicFramePr>
            <a:graphicFrameLocks noGrp="1"/>
          </p:cNvGraphicFramePr>
          <p:nvPr>
            <p:extLst>
              <p:ext uri="{D42A27DB-BD31-4B8C-83A1-F6EECF244321}">
                <p14:modId xmlns:p14="http://schemas.microsoft.com/office/powerpoint/2010/main" val="459672153"/>
              </p:ext>
            </p:extLst>
          </p:nvPr>
        </p:nvGraphicFramePr>
        <p:xfrm>
          <a:off x="457200" y="1671847"/>
          <a:ext cx="8229600" cy="2930335"/>
        </p:xfrm>
        <a:graphic>
          <a:graphicData uri="http://schemas.openxmlformats.org/drawingml/2006/table">
            <a:tbl>
              <a:tblPr firstRow="1" bandRow="1">
                <a:tableStyleId>{5940675A-B579-460E-94D1-54222C63F5DA}</a:tableStyleId>
              </a:tblPr>
              <a:tblGrid>
                <a:gridCol w="4114800"/>
                <a:gridCol w="4114800"/>
              </a:tblGrid>
              <a:tr h="586067">
                <a:tc>
                  <a:txBody>
                    <a:bodyPr/>
                    <a:lstStyle/>
                    <a:p>
                      <a:pPr algn="ctr"/>
                      <a:r>
                        <a:rPr lang="en-US" sz="2400" b="1" dirty="0" smtClean="0"/>
                        <a:t>Sync Policy</a:t>
                      </a:r>
                      <a:endParaRPr lang="en-US" sz="2400" b="1"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400" b="1" dirty="0" err="1" smtClean="0"/>
                        <a:t>Sharedness</a:t>
                      </a:r>
                      <a:r>
                        <a:rPr lang="en-US" sz="2400" b="1" dirty="0" smtClean="0"/>
                        <a:t> Policy</a:t>
                      </a:r>
                      <a:endParaRPr lang="en-US" sz="2400" b="1"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r>
              <a:tr h="586067">
                <a:tc>
                  <a:txBody>
                    <a:bodyPr/>
                    <a:lstStyle/>
                    <a:p>
                      <a:pPr algn="ctr"/>
                      <a:r>
                        <a:rPr lang="en-US" sz="2400" i="1" dirty="0" smtClean="0"/>
                        <a:t>Thread API</a:t>
                      </a:r>
                    </a:p>
                  </a:txBody>
                  <a:tcPr>
                    <a:lnT w="38100" cap="flat" cmpd="sng" algn="ctr">
                      <a:solidFill>
                        <a:scrgbClr r="0" g="0" b="0"/>
                      </a:solidFill>
                      <a:prstDash val="solid"/>
                      <a:round/>
                      <a:headEnd type="none" w="med" len="med"/>
                      <a:tailEnd type="none" w="med" len="med"/>
                    </a:lnT>
                  </a:tcPr>
                </a:tc>
                <a:tc>
                  <a:txBody>
                    <a:bodyPr/>
                    <a:lstStyle/>
                    <a:p>
                      <a:pPr algn="ctr"/>
                      <a:r>
                        <a:rPr lang="en-US" sz="2400" i="1" dirty="0" smtClean="0"/>
                        <a:t>Shared Class</a:t>
                      </a:r>
                    </a:p>
                  </a:txBody>
                  <a:tcPr>
                    <a:lnT w="38100" cap="flat" cmpd="sng" algn="ctr">
                      <a:solidFill>
                        <a:scrgbClr r="0" g="0" b="0"/>
                      </a:solidFill>
                      <a:prstDash val="solid"/>
                      <a:round/>
                      <a:headEnd type="none" w="med" len="med"/>
                      <a:tailEnd type="none" w="med" len="med"/>
                    </a:lnT>
                  </a:tcPr>
                </a:tc>
              </a:tr>
              <a:tr h="586067">
                <a:tc>
                  <a:txBody>
                    <a:bodyPr/>
                    <a:lstStyle/>
                    <a:p>
                      <a:pPr algn="ctr"/>
                      <a:r>
                        <a:rPr lang="en-US" sz="2400" i="1" dirty="0" smtClean="0"/>
                        <a:t>Garbage Collection</a:t>
                      </a:r>
                    </a:p>
                  </a:txBody>
                  <a:tcPr/>
                </a:tc>
                <a:tc>
                  <a:txBody>
                    <a:bodyPr/>
                    <a:lstStyle/>
                    <a:p>
                      <a:pPr algn="ctr"/>
                      <a:r>
                        <a:rPr lang="en-US" sz="2400" i="1" dirty="0" smtClean="0"/>
                        <a:t>Shared Object</a:t>
                      </a:r>
                      <a:endParaRPr lang="en-US" sz="2400" i="1" dirty="0"/>
                    </a:p>
                  </a:txBody>
                  <a:tcPr/>
                </a:tc>
              </a:tr>
              <a:tr h="586067">
                <a:tc>
                  <a:txBody>
                    <a:bodyPr/>
                    <a:lstStyle/>
                    <a:p>
                      <a:pPr algn="ctr"/>
                      <a:r>
                        <a:rPr lang="en-US" sz="2400" i="1" dirty="0" smtClean="0"/>
                        <a:t>Root CG</a:t>
                      </a:r>
                    </a:p>
                  </a:txBody>
                  <a:tcPr/>
                </a:tc>
                <a:tc>
                  <a:txBody>
                    <a:bodyPr/>
                    <a:lstStyle/>
                    <a:p>
                      <a:pPr algn="ctr"/>
                      <a:r>
                        <a:rPr lang="en-US" sz="2400" i="1" dirty="0" smtClean="0"/>
                        <a:t>Shared Array</a:t>
                      </a:r>
                      <a:endParaRPr lang="en-US" sz="2400" i="1" dirty="0"/>
                    </a:p>
                  </a:txBody>
                  <a:tcPr/>
                </a:tc>
              </a:tr>
              <a:tr h="586067">
                <a:tc>
                  <a:txBody>
                    <a:bodyPr/>
                    <a:lstStyle/>
                    <a:p>
                      <a:pPr algn="ctr"/>
                      <a:r>
                        <a:rPr lang="en-US" sz="2400" i="1" dirty="0" smtClean="0"/>
                        <a:t>Object API</a:t>
                      </a:r>
                    </a:p>
                  </a:txBody>
                  <a:tcPr/>
                </a:tc>
                <a:tc>
                  <a:txBody>
                    <a:bodyPr/>
                    <a:lstStyle/>
                    <a:p>
                      <a:pPr algn="ctr"/>
                      <a:endParaRPr lang="en-US" sz="2400" i="1" dirty="0"/>
                    </a:p>
                  </a:txBody>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lvl1pPr algn="ctr">
              <a:defRPr sz="4800"/>
            </a:lvl1pPr>
          </a:lstStyle>
          <a:p>
            <a:pPr lvl="0">
              <a:defRPr sz="1800"/>
            </a:pPr>
            <a:r>
              <a:rPr sz="4800"/>
              <a:t>Scheduler</a:t>
            </a:r>
          </a:p>
        </p:txBody>
      </p:sp>
      <p:graphicFrame>
        <p:nvGraphicFramePr>
          <p:cNvPr id="2" name="Table 1"/>
          <p:cNvGraphicFramePr>
            <a:graphicFrameLocks noGrp="1"/>
          </p:cNvGraphicFramePr>
          <p:nvPr>
            <p:extLst>
              <p:ext uri="{D42A27DB-BD31-4B8C-83A1-F6EECF244321}">
                <p14:modId xmlns:p14="http://schemas.microsoft.com/office/powerpoint/2010/main" val="435471450"/>
              </p:ext>
            </p:extLst>
          </p:nvPr>
        </p:nvGraphicFramePr>
        <p:xfrm>
          <a:off x="457200" y="1671847"/>
          <a:ext cx="8229600" cy="2930335"/>
        </p:xfrm>
        <a:graphic>
          <a:graphicData uri="http://schemas.openxmlformats.org/drawingml/2006/table">
            <a:tbl>
              <a:tblPr firstRow="1" bandRow="1">
                <a:tableStyleId>{5940675A-B579-460E-94D1-54222C63F5DA}</a:tableStyleId>
              </a:tblPr>
              <a:tblGrid>
                <a:gridCol w="4114800"/>
                <a:gridCol w="4114800"/>
              </a:tblGrid>
              <a:tr h="586067">
                <a:tc>
                  <a:txBody>
                    <a:bodyPr/>
                    <a:lstStyle/>
                    <a:p>
                      <a:pPr algn="ctr"/>
                      <a:r>
                        <a:rPr lang="en-US" sz="2400" b="1" dirty="0" smtClean="0"/>
                        <a:t>Sync Policy</a:t>
                      </a:r>
                      <a:endParaRPr lang="en-US" sz="2400" b="1"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400" b="1" dirty="0" err="1" smtClean="0"/>
                        <a:t>Sharedness</a:t>
                      </a:r>
                      <a:r>
                        <a:rPr lang="en-US" sz="2400" b="1" dirty="0" smtClean="0"/>
                        <a:t> Policy</a:t>
                      </a:r>
                      <a:endParaRPr lang="en-US" sz="2400" b="1"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r>
              <a:tr h="586067">
                <a:tc>
                  <a:txBody>
                    <a:bodyPr/>
                    <a:lstStyle/>
                    <a:p>
                      <a:pPr algn="ctr"/>
                      <a:r>
                        <a:rPr lang="en-US" sz="2400" i="1" dirty="0" smtClean="0"/>
                        <a:t>Thread API</a:t>
                      </a:r>
                    </a:p>
                  </a:txBody>
                  <a:tcPr>
                    <a:lnT w="38100" cap="flat" cmpd="sng" algn="ctr">
                      <a:solidFill>
                        <a:scrgbClr r="0" g="0" b="0"/>
                      </a:solidFill>
                      <a:prstDash val="solid"/>
                      <a:round/>
                      <a:headEnd type="none" w="med" len="med"/>
                      <a:tailEnd type="none" w="med" len="med"/>
                    </a:lnT>
                  </a:tcPr>
                </a:tc>
                <a:tc>
                  <a:txBody>
                    <a:bodyPr/>
                    <a:lstStyle/>
                    <a:p>
                      <a:pPr algn="ctr"/>
                      <a:r>
                        <a:rPr lang="en-US" sz="2400" i="1" strike="sngStrike" dirty="0" smtClean="0"/>
                        <a:t>Shared Class</a:t>
                      </a:r>
                    </a:p>
                  </a:txBody>
                  <a:tcPr>
                    <a:lnT w="38100" cap="flat" cmpd="sng" algn="ctr">
                      <a:solidFill>
                        <a:scrgbClr r="0" g="0" b="0"/>
                      </a:solidFill>
                      <a:prstDash val="solid"/>
                      <a:round/>
                      <a:headEnd type="none" w="med" len="med"/>
                      <a:tailEnd type="none" w="med" len="med"/>
                    </a:lnT>
                  </a:tcPr>
                </a:tc>
              </a:tr>
              <a:tr h="586067">
                <a:tc>
                  <a:txBody>
                    <a:bodyPr/>
                    <a:lstStyle/>
                    <a:p>
                      <a:pPr algn="ctr"/>
                      <a:r>
                        <a:rPr lang="en-US" sz="2400" i="1" dirty="0" smtClean="0"/>
                        <a:t>Garbage Collection</a:t>
                      </a:r>
                    </a:p>
                  </a:txBody>
                  <a:tcPr/>
                </a:tc>
                <a:tc>
                  <a:txBody>
                    <a:bodyPr/>
                    <a:lstStyle/>
                    <a:p>
                      <a:pPr algn="ctr"/>
                      <a:r>
                        <a:rPr lang="en-US" sz="2400" i="1" strike="sngStrike" dirty="0" smtClean="0"/>
                        <a:t>Shared Object</a:t>
                      </a:r>
                      <a:endParaRPr lang="en-US" sz="2400" i="1" strike="sngStrike" dirty="0"/>
                    </a:p>
                  </a:txBody>
                  <a:tcPr/>
                </a:tc>
              </a:tr>
              <a:tr h="586067">
                <a:tc>
                  <a:txBody>
                    <a:bodyPr/>
                    <a:lstStyle/>
                    <a:p>
                      <a:pPr algn="ctr"/>
                      <a:r>
                        <a:rPr lang="en-US" sz="2400" i="1" dirty="0" smtClean="0"/>
                        <a:t>Root CG</a:t>
                      </a:r>
                    </a:p>
                  </a:txBody>
                  <a:tcPr/>
                </a:tc>
                <a:tc>
                  <a:txBody>
                    <a:bodyPr/>
                    <a:lstStyle/>
                    <a:p>
                      <a:pPr algn="ctr"/>
                      <a:r>
                        <a:rPr lang="en-US" sz="2400" i="1" strike="sngStrike" dirty="0" smtClean="0"/>
                        <a:t>Shared Array</a:t>
                      </a:r>
                      <a:endParaRPr lang="en-US" sz="2400" i="1" strike="sngStrike" dirty="0"/>
                    </a:p>
                  </a:txBody>
                  <a:tcPr/>
                </a:tc>
              </a:tr>
              <a:tr h="586067">
                <a:tc>
                  <a:txBody>
                    <a:bodyPr/>
                    <a:lstStyle/>
                    <a:p>
                      <a:pPr algn="ctr"/>
                      <a:r>
                        <a:rPr lang="en-US" sz="2400" i="1" dirty="0" smtClean="0"/>
                        <a:t>Object API</a:t>
                      </a:r>
                    </a:p>
                  </a:txBody>
                  <a:tcPr/>
                </a:tc>
                <a:tc>
                  <a:txBody>
                    <a:bodyPr/>
                    <a:lstStyle/>
                    <a:p>
                      <a:pPr algn="ctr"/>
                      <a:r>
                        <a:rPr lang="en-US" sz="2400" i="1" dirty="0" smtClean="0"/>
                        <a:t>Gradual</a:t>
                      </a:r>
                      <a:r>
                        <a:rPr lang="en-US" sz="2400" i="1" baseline="0" dirty="0" smtClean="0"/>
                        <a:t> Permission Regions</a:t>
                      </a:r>
                      <a:endParaRPr lang="en-US" sz="2400" i="1" dirty="0"/>
                    </a:p>
                  </a:txBody>
                  <a:tcPr/>
                </a:tc>
              </a:tr>
            </a:tbl>
          </a:graphicData>
        </a:graphic>
      </p:graphicFrame>
    </p:spTree>
    <p:extLst>
      <p:ext uri="{BB962C8B-B14F-4D97-AF65-F5344CB8AC3E}">
        <p14:creationId xmlns:p14="http://schemas.microsoft.com/office/powerpoint/2010/main" val="19287872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a:spLocks noGrp="1"/>
          </p:cNvSpPr>
          <p:nvPr>
            <p:ph type="title"/>
          </p:nvPr>
        </p:nvSpPr>
        <p:spPr>
          <a:xfrm>
            <a:off x="457200" y="0"/>
            <a:ext cx="8229600" cy="1417638"/>
          </a:xfrm>
          <a:prstGeom prst="rect">
            <a:avLst/>
          </a:prstGeom>
          <a:solidFill>
            <a:srgbClr val="FFFFFF"/>
          </a:solidFill>
          <a:ln w="25400">
            <a:noFill/>
            <a:bevel/>
          </a:ln>
          <a:effectLst>
            <a:outerShdw blurRad="38100" dist="23000" dir="5400000" rotWithShape="0">
              <a:srgbClr val="000000">
                <a:alpha val="35000"/>
              </a:srgbClr>
            </a:outerShdw>
          </a:effectLst>
        </p:spPr>
        <p:txBody>
          <a:bodyPr/>
          <a:lstStyle>
            <a:lvl1pPr algn="ctr">
              <a:defRPr sz="4800"/>
            </a:lvl1pPr>
          </a:lstStyle>
          <a:p>
            <a:pPr lvl="0">
              <a:defRPr sz="1800"/>
            </a:pPr>
            <a:r>
              <a:rPr sz="4800"/>
              <a:t>What is Habanero Java?</a:t>
            </a:r>
          </a:p>
        </p:txBody>
      </p:sp>
      <p:sp>
        <p:nvSpPr>
          <p:cNvPr id="29" name="Shape 29"/>
          <p:cNvSpPr>
            <a:spLocks noGrp="1"/>
          </p:cNvSpPr>
          <p:nvPr>
            <p:ph type="body" idx="1"/>
          </p:nvPr>
        </p:nvSpPr>
        <p:spPr>
          <a:prstGeom prst="rect">
            <a:avLst/>
          </a:prstGeom>
        </p:spPr>
        <p:txBody>
          <a:bodyPr/>
          <a:lstStyle>
            <a:lvl1pPr algn="ctr">
              <a:defRPr sz="2400"/>
            </a:lvl1pPr>
          </a:lstStyle>
          <a:p>
            <a:pPr lvl="0">
              <a:defRPr sz="1800"/>
            </a:pPr>
            <a:r>
              <a:rPr sz="2400" dirty="0"/>
              <a:t>Programming Language with support for:</a:t>
            </a:r>
          </a:p>
        </p:txBody>
      </p:sp>
      <p:graphicFrame>
        <p:nvGraphicFramePr>
          <p:cNvPr id="30" name="Table 30"/>
          <p:cNvGraphicFramePr/>
          <p:nvPr>
            <p:extLst>
              <p:ext uri="{D42A27DB-BD31-4B8C-83A1-F6EECF244321}">
                <p14:modId xmlns:p14="http://schemas.microsoft.com/office/powerpoint/2010/main" val="1113950533"/>
              </p:ext>
            </p:extLst>
          </p:nvPr>
        </p:nvGraphicFramePr>
        <p:xfrm>
          <a:off x="1078359" y="2241403"/>
          <a:ext cx="6987280" cy="4034936"/>
        </p:xfrm>
        <a:graphic>
          <a:graphicData uri="http://schemas.openxmlformats.org/drawingml/2006/table">
            <a:tbl>
              <a:tblPr>
                <a:tableStyleId>{4C3C2611-4C71-4FC5-86AE-919BDF0F9419}</a:tableStyleId>
              </a:tblPr>
              <a:tblGrid>
                <a:gridCol w="3493640"/>
                <a:gridCol w="3493640"/>
              </a:tblGrid>
              <a:tr h="1987696">
                <a:tc>
                  <a:txBody>
                    <a:bodyPr/>
                    <a:lstStyle/>
                    <a:p>
                      <a:pPr lvl="0" algn="ctr">
                        <a:defRPr sz="1800" b="0" i="0"/>
                      </a:pPr>
                      <a:r>
                        <a:rPr sz="1400" b="1" i="1" dirty="0"/>
                        <a:t>Lightweight Dynamic Task </a:t>
                      </a:r>
                      <a:r>
                        <a:rPr sz="1400" b="1" i="1" dirty="0" smtClean="0"/>
                        <a:t>Creation</a:t>
                      </a:r>
                      <a:endParaRPr lang="en-US" sz="1400" b="1" i="1" dirty="0" smtClean="0"/>
                    </a:p>
                    <a:p>
                      <a:pPr lvl="0" algn="ctr">
                        <a:defRPr sz="1800" b="0" i="0"/>
                      </a:pPr>
                      <a:endParaRPr lang="en-US" sz="1400" b="1" i="0" dirty="0" smtClean="0"/>
                    </a:p>
                    <a:p>
                      <a:pPr lvl="0" algn="ctr">
                        <a:defRPr sz="1800" b="0" i="0"/>
                      </a:pPr>
                      <a:r>
                        <a:rPr lang="en-US" sz="1400" b="1" i="0" dirty="0" err="1" smtClean="0"/>
                        <a:t>Async</a:t>
                      </a:r>
                      <a:endParaRPr lang="en-US" sz="1400" b="1" i="0" dirty="0" smtClean="0"/>
                    </a:p>
                    <a:p>
                      <a:pPr lvl="0" algn="ctr">
                        <a:defRPr sz="1800" b="0" i="0"/>
                      </a:pPr>
                      <a:r>
                        <a:rPr lang="en-US" sz="1400" b="1" i="0" dirty="0" smtClean="0"/>
                        <a:t>Future</a:t>
                      </a:r>
                    </a:p>
                    <a:p>
                      <a:pPr lvl="0" algn="ctr">
                        <a:defRPr sz="1800" b="0" i="0"/>
                      </a:pPr>
                      <a:r>
                        <a:rPr lang="en-US" sz="1400" b="1" i="0" dirty="0" smtClean="0"/>
                        <a:t>Finish</a:t>
                      </a:r>
                    </a:p>
                    <a:p>
                      <a:pPr lvl="0" algn="ctr">
                        <a:defRPr sz="1800" b="0" i="0"/>
                      </a:pPr>
                      <a:r>
                        <a:rPr lang="en-US" sz="1400" b="1" i="0" dirty="0" err="1" smtClean="0"/>
                        <a:t>Async</a:t>
                      </a:r>
                      <a:r>
                        <a:rPr lang="en-US" sz="1400" b="1" i="0" dirty="0" smtClean="0"/>
                        <a:t>-Await</a:t>
                      </a:r>
                      <a:endParaRPr lang="en-US" sz="1400" b="1" i="0" dirty="0" smtClean="0"/>
                    </a:p>
                    <a:p>
                      <a:pPr lvl="0" algn="ctr">
                        <a:defRPr sz="1800" b="0" i="0"/>
                      </a:pPr>
                      <a:r>
                        <a:rPr lang="en-US" sz="1400" b="1" i="0" dirty="0" smtClean="0"/>
                        <a:t>…</a:t>
                      </a:r>
                    </a:p>
                    <a:p>
                      <a:pPr lvl="0" algn="ctr">
                        <a:defRPr sz="1800" b="0" i="0"/>
                      </a:pPr>
                      <a:endParaRPr lang="en-US" sz="1400" b="1" i="0" dirty="0" smtClean="0"/>
                    </a:p>
                    <a:p>
                      <a:pPr lvl="0" algn="ctr">
                        <a:defRPr sz="1800" b="0" i="0"/>
                      </a:pPr>
                      <a:endParaRPr sz="1400" b="1" i="0" dirty="0"/>
                    </a:p>
                  </a:txBody>
                  <a:tcPr marL="63500" marR="63500" marT="63500" marB="63500" horzOverflow="overflow">
                    <a:lnR w="12700">
                      <a:solidFill>
                        <a:srgbClr val="000000"/>
                      </a:solidFill>
                      <a:miter lim="400000"/>
                    </a:lnR>
                    <a:lnT w="12700">
                      <a:solidFill>
                        <a:srgbClr val="000000"/>
                      </a:solidFill>
                    </a:lnT>
                    <a:lnB w="12700">
                      <a:solidFill>
                        <a:srgbClr val="000000"/>
                      </a:solidFill>
                      <a:miter lim="400000"/>
                    </a:lnB>
                    <a:solidFill>
                      <a:srgbClr val="FFFFFF"/>
                    </a:solidFill>
                  </a:tcPr>
                </a:tc>
                <a:tc>
                  <a:txBody>
                    <a:bodyPr/>
                    <a:lstStyle/>
                    <a:p>
                      <a:pPr lvl="0" algn="ctr">
                        <a:defRPr sz="1800" b="0" i="0"/>
                      </a:pPr>
                      <a:r>
                        <a:rPr sz="1400" b="1" i="1" dirty="0"/>
                        <a:t>Collective and Point-to-Point </a:t>
                      </a:r>
                      <a:r>
                        <a:rPr sz="1400" b="1" i="1" dirty="0" smtClean="0"/>
                        <a:t>Synchronization</a:t>
                      </a:r>
                      <a:endParaRPr lang="en-US" sz="1400" b="1" i="1" dirty="0" smtClean="0"/>
                    </a:p>
                    <a:p>
                      <a:pPr lvl="0" algn="ctr">
                        <a:defRPr sz="1800" b="0" i="0"/>
                      </a:pPr>
                      <a:endParaRPr lang="en-US" sz="1400" b="1" i="1" dirty="0" smtClean="0"/>
                    </a:p>
                    <a:p>
                      <a:pPr lvl="0" algn="ctr">
                        <a:defRPr sz="1800" b="0" i="0"/>
                      </a:pPr>
                      <a:r>
                        <a:rPr lang="en-US" sz="1400" b="1" i="0" dirty="0" err="1" smtClean="0"/>
                        <a:t>Phasers</a:t>
                      </a:r>
                      <a:endParaRPr lang="en-US" sz="1400" b="1" i="0" dirty="0" smtClean="0"/>
                    </a:p>
                    <a:p>
                      <a:pPr lvl="0" algn="ctr">
                        <a:defRPr sz="1800" b="0" i="0"/>
                      </a:pPr>
                      <a:r>
                        <a:rPr lang="en-US" sz="1400" b="1" i="0" dirty="0" smtClean="0"/>
                        <a:t>Barriers</a:t>
                      </a:r>
                    </a:p>
                    <a:p>
                      <a:pPr lvl="0" algn="ctr">
                        <a:defRPr sz="1800" b="0" i="0"/>
                      </a:pPr>
                      <a:r>
                        <a:rPr lang="en-US" sz="1400" b="1" i="0" dirty="0" smtClean="0"/>
                        <a:t>Accumulators</a:t>
                      </a:r>
                    </a:p>
                    <a:p>
                      <a:pPr lvl="0" algn="ctr">
                        <a:defRPr sz="1800" b="0" i="0"/>
                      </a:pPr>
                      <a:r>
                        <a:rPr lang="en-US" sz="1400" b="1" i="0" dirty="0" smtClean="0"/>
                        <a:t>…</a:t>
                      </a:r>
                      <a:endParaRPr sz="1400" b="1" i="0" dirty="0"/>
                    </a:p>
                  </a:txBody>
                  <a:tcPr marL="63500" marR="63500" marT="63500" marB="63500" horzOverflow="overflow">
                    <a:lnL w="12700">
                      <a:solidFill>
                        <a:srgbClr val="000000"/>
                      </a:solidFill>
                      <a:miter lim="400000"/>
                    </a:lnL>
                    <a:lnT w="12700">
                      <a:solidFill>
                        <a:srgbClr val="000000"/>
                      </a:solidFill>
                    </a:lnT>
                    <a:lnB w="12700">
                      <a:solidFill>
                        <a:srgbClr val="000000"/>
                      </a:solidFill>
                      <a:miter lim="400000"/>
                    </a:lnB>
                    <a:solidFill>
                      <a:srgbClr val="FFFFFF"/>
                    </a:solidFill>
                  </a:tcPr>
                </a:tc>
              </a:tr>
              <a:tr h="1987696">
                <a:tc>
                  <a:txBody>
                    <a:bodyPr/>
                    <a:lstStyle/>
                    <a:p>
                      <a:pPr lvl="0" algn="ctr">
                        <a:defRPr sz="1800" b="0" i="0"/>
                      </a:pPr>
                      <a:r>
                        <a:rPr sz="1400" b="1" i="1" dirty="0"/>
                        <a:t>Mutual Exclusion and </a:t>
                      </a:r>
                      <a:r>
                        <a:rPr sz="1400" b="1" i="1" dirty="0" smtClean="0"/>
                        <a:t>Isolation</a:t>
                      </a:r>
                      <a:endParaRPr lang="en-US" sz="1400" b="1" i="1" dirty="0" smtClean="0"/>
                    </a:p>
                    <a:p>
                      <a:pPr lvl="0" algn="ctr">
                        <a:defRPr sz="1800" b="0" i="0"/>
                      </a:pPr>
                      <a:endParaRPr lang="en-US" sz="1400" b="1" i="1" dirty="0" smtClean="0"/>
                    </a:p>
                    <a:p>
                      <a:pPr lvl="0" algn="ctr">
                        <a:defRPr sz="1800" b="0" i="0"/>
                      </a:pPr>
                      <a:r>
                        <a:rPr lang="en-US" sz="1400" b="1" i="0" dirty="0" smtClean="0"/>
                        <a:t>Isolated</a:t>
                      </a:r>
                    </a:p>
                    <a:p>
                      <a:pPr lvl="0" algn="ctr">
                        <a:defRPr sz="1800" b="0" i="0"/>
                      </a:pPr>
                      <a:r>
                        <a:rPr lang="en-US" sz="1400" b="1" i="0" dirty="0" smtClean="0"/>
                        <a:t>Actors</a:t>
                      </a:r>
                      <a:endParaRPr sz="1400" b="1" i="0" dirty="0"/>
                    </a:p>
                  </a:txBody>
                  <a:tcPr marL="63500" marR="63500" marT="63500" marB="63500" horzOverflow="overflow">
                    <a:lnR w="12700">
                      <a:solidFill>
                        <a:srgbClr val="000000"/>
                      </a:solidFill>
                      <a:miter lim="400000"/>
                    </a:lnR>
                    <a:lnT w="12700">
                      <a:solidFill>
                        <a:srgbClr val="000000"/>
                      </a:solidFill>
                      <a:miter lim="400000"/>
                    </a:lnT>
                    <a:lnB w="12700">
                      <a:solidFill>
                        <a:srgbClr val="000000"/>
                      </a:solidFill>
                    </a:lnB>
                    <a:solidFill>
                      <a:srgbClr val="FFFFFF"/>
                    </a:solidFill>
                  </a:tcPr>
                </a:tc>
                <a:tc>
                  <a:txBody>
                    <a:bodyPr/>
                    <a:lstStyle/>
                    <a:p>
                      <a:pPr lvl="0" algn="ctr">
                        <a:defRPr sz="1800" b="0" i="0"/>
                      </a:pPr>
                      <a:r>
                        <a:rPr sz="1400" b="1" i="1" dirty="0"/>
                        <a:t>Locality </a:t>
                      </a:r>
                      <a:r>
                        <a:rPr sz="1400" b="1" i="1" dirty="0" smtClean="0"/>
                        <a:t>Control</a:t>
                      </a:r>
                      <a:endParaRPr lang="en-US" sz="1400" b="1" i="1" dirty="0" smtClean="0"/>
                    </a:p>
                    <a:p>
                      <a:pPr lvl="0" algn="ctr">
                        <a:defRPr sz="1800" b="0" i="0"/>
                      </a:pPr>
                      <a:endParaRPr lang="en-US" sz="1400" b="1" i="1" dirty="0" smtClean="0"/>
                    </a:p>
                    <a:p>
                      <a:pPr lvl="0" algn="ctr">
                        <a:defRPr sz="1800" b="0" i="0"/>
                      </a:pPr>
                      <a:r>
                        <a:rPr lang="en-US" sz="1400" b="1" i="1" dirty="0" smtClean="0"/>
                        <a:t>Places</a:t>
                      </a:r>
                    </a:p>
                    <a:p>
                      <a:pPr lvl="0" algn="ctr">
                        <a:defRPr sz="1800" b="0" i="0"/>
                      </a:pPr>
                      <a:r>
                        <a:rPr lang="en-US" sz="1400" b="1" i="1" dirty="0" err="1" smtClean="0"/>
                        <a:t>Heirarchy</a:t>
                      </a:r>
                      <a:endParaRPr sz="1400" b="1" i="1" dirty="0"/>
                    </a:p>
                  </a:txBody>
                  <a:tcPr marL="63500" marR="63500" marT="63500" marB="63500" horzOverflow="overflow">
                    <a:lnL w="12700">
                      <a:solidFill>
                        <a:srgbClr val="000000"/>
                      </a:solidFill>
                      <a:miter lim="400000"/>
                    </a:lnL>
                    <a:lnT w="12700">
                      <a:solidFill>
                        <a:srgbClr val="000000"/>
                      </a:solidFill>
                      <a:miter lim="400000"/>
                    </a:lnT>
                    <a:lnB w="12700">
                      <a:solidFill>
                        <a:srgbClr val="000000"/>
                      </a:solidFill>
                    </a:lnB>
                    <a:solidFill>
                      <a:srgbClr val="FFFFFF"/>
                    </a:solidFill>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800" dirty="0" err="1" smtClean="0"/>
              <a:t>Bytecode</a:t>
            </a:r>
            <a:r>
              <a:rPr lang="en-US" sz="4800" dirty="0" smtClean="0"/>
              <a:t> vs. Block</a:t>
            </a:r>
            <a:endParaRPr lang="en-US" sz="4800" dirty="0"/>
          </a:p>
        </p:txBody>
      </p:sp>
      <p:sp>
        <p:nvSpPr>
          <p:cNvPr id="5" name="Text Placeholder 4"/>
          <p:cNvSpPr>
            <a:spLocks noGrp="1"/>
          </p:cNvSpPr>
          <p:nvPr>
            <p:ph type="body" idx="1"/>
          </p:nvPr>
        </p:nvSpPr>
        <p:spPr/>
        <p:txBody>
          <a:bodyPr/>
          <a:lstStyle/>
          <a:p>
            <a:pPr algn="ctr"/>
            <a:r>
              <a:rPr lang="en-US" sz="2400" dirty="0" err="1" smtClean="0"/>
              <a:t>Bytecode</a:t>
            </a:r>
            <a:r>
              <a:rPr lang="en-US" sz="2400" dirty="0" smtClean="0"/>
              <a:t> Access</a:t>
            </a:r>
          </a:p>
          <a:p>
            <a:pPr algn="l"/>
            <a:endParaRPr lang="en-US" sz="2400" dirty="0" smtClean="0"/>
          </a:p>
          <a:p>
            <a:pPr algn="l"/>
            <a:r>
              <a:rPr lang="en-US" sz="2000" dirty="0"/>
              <a:t>Code:</a:t>
            </a:r>
          </a:p>
          <a:p>
            <a:pPr algn="l"/>
            <a:r>
              <a:rPr lang="en-US" sz="2000" dirty="0" smtClean="0"/>
              <a:t>12</a:t>
            </a:r>
            <a:r>
              <a:rPr lang="en-US" sz="2000" dirty="0"/>
              <a:t>: </a:t>
            </a:r>
            <a:r>
              <a:rPr lang="en-US" sz="2000" dirty="0" err="1"/>
              <a:t>getfield</a:t>
            </a:r>
            <a:r>
              <a:rPr lang="en-US" sz="2000" dirty="0"/>
              <a:t>      #5 </a:t>
            </a:r>
            <a:r>
              <a:rPr lang="en-US" sz="2000" dirty="0" smtClean="0"/>
              <a:t>/</a:t>
            </a:r>
            <a:r>
              <a:rPr lang="en-US" sz="2000" dirty="0"/>
              <a:t>/ Field </a:t>
            </a:r>
            <a:r>
              <a:rPr lang="en-US" sz="2000" dirty="0" smtClean="0"/>
              <a:t>x</a:t>
            </a:r>
            <a:endParaRPr lang="en-US" sz="2000" dirty="0"/>
          </a:p>
          <a:p>
            <a:pPr algn="l"/>
            <a:r>
              <a:rPr lang="en-US" sz="2000" dirty="0" smtClean="0"/>
              <a:t>22</a:t>
            </a:r>
            <a:r>
              <a:rPr lang="en-US" sz="2000" dirty="0"/>
              <a:t>: </a:t>
            </a:r>
            <a:r>
              <a:rPr lang="en-US" sz="2000" dirty="0" err="1"/>
              <a:t>getfield</a:t>
            </a:r>
            <a:r>
              <a:rPr lang="en-US" sz="2000" dirty="0"/>
              <a:t>      #7 </a:t>
            </a:r>
            <a:r>
              <a:rPr lang="en-US" sz="2000" dirty="0" smtClean="0"/>
              <a:t>/</a:t>
            </a:r>
            <a:r>
              <a:rPr lang="en-US" sz="2000" dirty="0"/>
              <a:t>/ Field </a:t>
            </a:r>
            <a:r>
              <a:rPr lang="en-US" sz="2000" dirty="0" smtClean="0"/>
              <a:t>y</a:t>
            </a:r>
            <a:endParaRPr lang="en-US" sz="2000" dirty="0"/>
          </a:p>
          <a:p>
            <a:pPr algn="l"/>
            <a:r>
              <a:rPr lang="en-US" sz="2000" dirty="0" smtClean="0"/>
              <a:t>32</a:t>
            </a:r>
            <a:r>
              <a:rPr lang="en-US" sz="2000" dirty="0"/>
              <a:t>: </a:t>
            </a:r>
            <a:r>
              <a:rPr lang="en-US" sz="2000" dirty="0" err="1"/>
              <a:t>getfield</a:t>
            </a:r>
            <a:r>
              <a:rPr lang="en-US" sz="2000" dirty="0"/>
              <a:t>      #8 </a:t>
            </a:r>
            <a:r>
              <a:rPr lang="en-US" sz="2000" dirty="0" smtClean="0"/>
              <a:t>/</a:t>
            </a:r>
            <a:r>
              <a:rPr lang="en-US" sz="2000" dirty="0"/>
              <a:t>/ Field </a:t>
            </a:r>
            <a:r>
              <a:rPr lang="en-US" sz="2000" dirty="0" smtClean="0"/>
              <a:t>z</a:t>
            </a:r>
            <a:endParaRPr lang="en-US" sz="2000" dirty="0"/>
          </a:p>
        </p:txBody>
      </p:sp>
      <p:sp>
        <p:nvSpPr>
          <p:cNvPr id="6" name="Text Placeholder 5"/>
          <p:cNvSpPr>
            <a:spLocks noGrp="1"/>
          </p:cNvSpPr>
          <p:nvPr>
            <p:ph type="body" idx="2"/>
          </p:nvPr>
        </p:nvSpPr>
        <p:spPr/>
        <p:txBody>
          <a:bodyPr/>
          <a:lstStyle/>
          <a:p>
            <a:pPr algn="ctr"/>
            <a:r>
              <a:rPr lang="en-US" sz="2400" dirty="0" smtClean="0"/>
              <a:t>Block Access</a:t>
            </a:r>
          </a:p>
          <a:p>
            <a:pPr algn="ctr"/>
            <a:endParaRPr lang="en-US" sz="2400" dirty="0"/>
          </a:p>
          <a:p>
            <a:pPr algn="l"/>
            <a:r>
              <a:rPr lang="en-US" sz="2000" dirty="0" smtClean="0"/>
              <a:t>Code:</a:t>
            </a:r>
          </a:p>
          <a:p>
            <a:pPr algn="l"/>
            <a:r>
              <a:rPr lang="en-US" sz="2000" dirty="0" smtClean="0"/>
              <a:t>-- </a:t>
            </a:r>
            <a:r>
              <a:rPr lang="en-US" sz="2000" dirty="0" err="1" smtClean="0"/>
              <a:t>acquireR</a:t>
            </a:r>
            <a:r>
              <a:rPr lang="en-US" sz="2000" dirty="0" smtClean="0"/>
              <a:t>/W –</a:t>
            </a:r>
          </a:p>
          <a:p>
            <a:pPr algn="l"/>
            <a:r>
              <a:rPr lang="en-US" sz="2000" dirty="0" smtClean="0"/>
              <a:t>12: </a:t>
            </a:r>
            <a:r>
              <a:rPr lang="en-US" sz="2000" dirty="0" err="1" smtClean="0"/>
              <a:t>getfield</a:t>
            </a:r>
            <a:r>
              <a:rPr lang="en-US" sz="2000" dirty="0" smtClean="0"/>
              <a:t>	#5 // Field x</a:t>
            </a:r>
          </a:p>
          <a:p>
            <a:pPr algn="l"/>
            <a:r>
              <a:rPr lang="en-US" sz="2000" dirty="0" smtClean="0"/>
              <a:t>22: </a:t>
            </a:r>
            <a:r>
              <a:rPr lang="en-US" sz="2000" dirty="0" err="1" smtClean="0"/>
              <a:t>getfield</a:t>
            </a:r>
            <a:r>
              <a:rPr lang="en-US" sz="2000" dirty="0" smtClean="0"/>
              <a:t>	#7 // Field y</a:t>
            </a:r>
          </a:p>
          <a:p>
            <a:pPr algn="l"/>
            <a:r>
              <a:rPr lang="en-US" sz="2000" dirty="0" smtClean="0"/>
              <a:t>32: </a:t>
            </a:r>
            <a:r>
              <a:rPr lang="en-US" sz="2000" dirty="0" err="1" smtClean="0"/>
              <a:t>getfield</a:t>
            </a:r>
            <a:r>
              <a:rPr lang="en-US" sz="2000" dirty="0" smtClean="0"/>
              <a:t>	#8 // Field z</a:t>
            </a:r>
          </a:p>
          <a:p>
            <a:pPr algn="l"/>
            <a:r>
              <a:rPr lang="en-US" sz="2000" dirty="0" smtClean="0"/>
              <a:t>-- </a:t>
            </a:r>
            <a:r>
              <a:rPr lang="en-US" sz="2000" dirty="0" err="1" smtClean="0"/>
              <a:t>releaseR</a:t>
            </a:r>
            <a:r>
              <a:rPr lang="en-US" sz="2000" dirty="0" smtClean="0"/>
              <a:t>/W –</a:t>
            </a:r>
          </a:p>
          <a:p>
            <a:pPr algn="l"/>
            <a:endParaRPr lang="en-US" sz="2000" dirty="0"/>
          </a:p>
        </p:txBody>
      </p:sp>
      <p:sp>
        <p:nvSpPr>
          <p:cNvPr id="7" name="Rounded Rectangle 6"/>
          <p:cNvSpPr/>
          <p:nvPr/>
        </p:nvSpPr>
        <p:spPr>
          <a:xfrm>
            <a:off x="661737" y="4436928"/>
            <a:ext cx="3569384" cy="510776"/>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Arial"/>
                <a:ea typeface="Arial"/>
                <a:cs typeface="Arial"/>
                <a:sym typeface="Arial"/>
              </a:rPr>
              <a:t>Scheduling Point</a:t>
            </a:r>
            <a:endParaRPr kumimoji="0" lang="en-US" sz="2400" b="0" i="0" u="none" strike="noStrike" cap="none" spc="0" normalizeH="0" baseline="0" dirty="0">
              <a:ln>
                <a:noFill/>
              </a:ln>
              <a:solidFill>
                <a:srgbClr val="000000"/>
              </a:solidFill>
              <a:effectLst/>
              <a:uFillTx/>
              <a:latin typeface="Arial"/>
              <a:ea typeface="Arial"/>
              <a:cs typeface="Arial"/>
              <a:sym typeface="Arial"/>
            </a:endParaRPr>
          </a:p>
        </p:txBody>
      </p:sp>
      <p:sp>
        <p:nvSpPr>
          <p:cNvPr id="10" name="Oval 9"/>
          <p:cNvSpPr/>
          <p:nvPr/>
        </p:nvSpPr>
        <p:spPr>
          <a:xfrm>
            <a:off x="3820026" y="2807369"/>
            <a:ext cx="127000" cy="147052"/>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1" name="Oval 10"/>
          <p:cNvSpPr/>
          <p:nvPr/>
        </p:nvSpPr>
        <p:spPr>
          <a:xfrm>
            <a:off x="3820026" y="3106821"/>
            <a:ext cx="127000" cy="147052"/>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2" name="Oval 11"/>
          <p:cNvSpPr/>
          <p:nvPr/>
        </p:nvSpPr>
        <p:spPr>
          <a:xfrm>
            <a:off x="3820026" y="3419643"/>
            <a:ext cx="127000" cy="147052"/>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14" name="Elbow Connector 13"/>
          <p:cNvCxnSpPr>
            <a:stCxn id="7" idx="3"/>
            <a:endCxn id="12" idx="6"/>
          </p:cNvCxnSpPr>
          <p:nvPr/>
        </p:nvCxnSpPr>
        <p:spPr>
          <a:xfrm flipH="1" flipV="1">
            <a:off x="3947026" y="3493169"/>
            <a:ext cx="284095" cy="1199147"/>
          </a:xfrm>
          <a:prstGeom prst="bentConnector3">
            <a:avLst>
              <a:gd name="adj1" fmla="val -80466"/>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Elbow Connector 15"/>
          <p:cNvCxnSpPr>
            <a:stCxn id="7" idx="3"/>
            <a:endCxn id="11" idx="6"/>
          </p:cNvCxnSpPr>
          <p:nvPr/>
        </p:nvCxnSpPr>
        <p:spPr>
          <a:xfrm flipH="1" flipV="1">
            <a:off x="3947026" y="3180347"/>
            <a:ext cx="284095" cy="1511969"/>
          </a:xfrm>
          <a:prstGeom prst="bentConnector3">
            <a:avLst>
              <a:gd name="adj1" fmla="val -80466"/>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Elbow Connector 17"/>
          <p:cNvCxnSpPr>
            <a:stCxn id="7" idx="3"/>
            <a:endCxn id="10" idx="6"/>
          </p:cNvCxnSpPr>
          <p:nvPr/>
        </p:nvCxnSpPr>
        <p:spPr>
          <a:xfrm flipH="1" flipV="1">
            <a:off x="3947026" y="2880895"/>
            <a:ext cx="284095" cy="1811421"/>
          </a:xfrm>
          <a:prstGeom prst="bentConnector3">
            <a:avLst>
              <a:gd name="adj1" fmla="val -80466"/>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9" name="Rounded Rectangle 18"/>
          <p:cNvSpPr/>
          <p:nvPr/>
        </p:nvSpPr>
        <p:spPr>
          <a:xfrm>
            <a:off x="4903494" y="4436928"/>
            <a:ext cx="3569384" cy="510776"/>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Arial"/>
                <a:ea typeface="Arial"/>
                <a:cs typeface="Arial"/>
                <a:sym typeface="Arial"/>
              </a:rPr>
              <a:t>Scheduling Point</a:t>
            </a:r>
            <a:endParaRPr kumimoji="0" lang="en-US" sz="2400" b="0" i="0" u="none" strike="noStrike" cap="none" spc="0" normalizeH="0" baseline="0" dirty="0">
              <a:ln>
                <a:noFill/>
              </a:ln>
              <a:solidFill>
                <a:srgbClr val="000000"/>
              </a:solidFill>
              <a:effectLst/>
              <a:uFillTx/>
              <a:latin typeface="Arial"/>
              <a:ea typeface="Arial"/>
              <a:cs typeface="Arial"/>
              <a:sym typeface="Arial"/>
            </a:endParaRPr>
          </a:p>
        </p:txBody>
      </p:sp>
      <p:sp>
        <p:nvSpPr>
          <p:cNvPr id="23" name="Oval 22"/>
          <p:cNvSpPr/>
          <p:nvPr/>
        </p:nvSpPr>
        <p:spPr>
          <a:xfrm>
            <a:off x="8130005" y="2807369"/>
            <a:ext cx="127000" cy="147052"/>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25" name="Elbow Connector 24"/>
          <p:cNvCxnSpPr>
            <a:stCxn id="19" idx="3"/>
            <a:endCxn id="23" idx="6"/>
          </p:cNvCxnSpPr>
          <p:nvPr/>
        </p:nvCxnSpPr>
        <p:spPr>
          <a:xfrm flipH="1" flipV="1">
            <a:off x="8257005" y="2880895"/>
            <a:ext cx="215873" cy="1811421"/>
          </a:xfrm>
          <a:prstGeom prst="bentConnector3">
            <a:avLst>
              <a:gd name="adj1" fmla="val -105896"/>
            </a:avLst>
          </a:prstGeom>
          <a:noFill/>
          <a:ln w="25400" cap="flat">
            <a:solidFill>
              <a:srgbClr val="3A81BA"/>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931438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lvl1pPr algn="ctr">
              <a:defRPr sz="4800"/>
            </a:lvl1pPr>
          </a:lstStyle>
          <a:p>
            <a:pPr lvl="0">
              <a:defRPr sz="1800"/>
            </a:pPr>
            <a:r>
              <a:rPr sz="4800"/>
              <a:t>Scheduler</a:t>
            </a:r>
          </a:p>
        </p:txBody>
      </p:sp>
      <p:graphicFrame>
        <p:nvGraphicFramePr>
          <p:cNvPr id="2" name="Table 1"/>
          <p:cNvGraphicFramePr>
            <a:graphicFrameLocks noGrp="1"/>
          </p:cNvGraphicFramePr>
          <p:nvPr>
            <p:extLst>
              <p:ext uri="{D42A27DB-BD31-4B8C-83A1-F6EECF244321}">
                <p14:modId xmlns:p14="http://schemas.microsoft.com/office/powerpoint/2010/main" val="1132177865"/>
              </p:ext>
            </p:extLst>
          </p:nvPr>
        </p:nvGraphicFramePr>
        <p:xfrm>
          <a:off x="457200" y="1671847"/>
          <a:ext cx="8229600" cy="2930335"/>
        </p:xfrm>
        <a:graphic>
          <a:graphicData uri="http://schemas.openxmlformats.org/drawingml/2006/table">
            <a:tbl>
              <a:tblPr firstRow="1" bandRow="1">
                <a:tableStyleId>{5940675A-B579-460E-94D1-54222C63F5DA}</a:tableStyleId>
              </a:tblPr>
              <a:tblGrid>
                <a:gridCol w="4114800"/>
                <a:gridCol w="4114800"/>
              </a:tblGrid>
              <a:tr h="586067">
                <a:tc>
                  <a:txBody>
                    <a:bodyPr/>
                    <a:lstStyle/>
                    <a:p>
                      <a:pPr algn="ctr"/>
                      <a:r>
                        <a:rPr lang="en-US" sz="2400" dirty="0" smtClean="0"/>
                        <a:t>Sync Policy</a:t>
                      </a:r>
                      <a:endParaRPr lang="en-US" sz="2400" dirty="0"/>
                    </a:p>
                  </a:txBody>
                  <a:tcPr/>
                </a:tc>
                <a:tc>
                  <a:txBody>
                    <a:bodyPr/>
                    <a:lstStyle/>
                    <a:p>
                      <a:pPr algn="ctr"/>
                      <a:r>
                        <a:rPr lang="en-US" sz="2400" dirty="0" err="1" smtClean="0"/>
                        <a:t>Sharedness</a:t>
                      </a:r>
                      <a:r>
                        <a:rPr lang="en-US" sz="2400" dirty="0" smtClean="0"/>
                        <a:t> Policy</a:t>
                      </a:r>
                      <a:endParaRPr lang="en-US" sz="2400" dirty="0"/>
                    </a:p>
                  </a:txBody>
                  <a:tcPr/>
                </a:tc>
              </a:tr>
              <a:tr h="586067">
                <a:tc>
                  <a:txBody>
                    <a:bodyPr/>
                    <a:lstStyle/>
                    <a:p>
                      <a:pPr algn="ctr"/>
                      <a:r>
                        <a:rPr lang="en-US" sz="2400" dirty="0" smtClean="0"/>
                        <a:t>Thread API</a:t>
                      </a:r>
                    </a:p>
                  </a:txBody>
                  <a:tcPr/>
                </a:tc>
                <a:tc>
                  <a:txBody>
                    <a:bodyPr/>
                    <a:lstStyle/>
                    <a:p>
                      <a:pPr algn="ctr"/>
                      <a:endParaRPr lang="en-US" sz="2400" dirty="0" smtClean="0"/>
                    </a:p>
                  </a:txBody>
                  <a:tcPr/>
                </a:tc>
              </a:tr>
              <a:tr h="586067">
                <a:tc>
                  <a:txBody>
                    <a:bodyPr/>
                    <a:lstStyle/>
                    <a:p>
                      <a:pPr algn="ctr"/>
                      <a:r>
                        <a:rPr lang="en-US" sz="2400" dirty="0" smtClean="0"/>
                        <a:t>Garbage Collection</a:t>
                      </a:r>
                    </a:p>
                  </a:txBody>
                  <a:tcPr/>
                </a:tc>
                <a:tc>
                  <a:txBody>
                    <a:bodyPr/>
                    <a:lstStyle/>
                    <a:p>
                      <a:pPr algn="ctr"/>
                      <a:endParaRPr lang="en-US" sz="2400" dirty="0"/>
                    </a:p>
                  </a:txBody>
                  <a:tcPr/>
                </a:tc>
              </a:tr>
              <a:tr h="586067">
                <a:tc>
                  <a:txBody>
                    <a:bodyPr/>
                    <a:lstStyle/>
                    <a:p>
                      <a:pPr algn="ctr"/>
                      <a:r>
                        <a:rPr lang="en-US" sz="2400" dirty="0" smtClean="0"/>
                        <a:t>Root CG</a:t>
                      </a:r>
                    </a:p>
                  </a:txBody>
                  <a:tcPr/>
                </a:tc>
                <a:tc>
                  <a:txBody>
                    <a:bodyPr/>
                    <a:lstStyle/>
                    <a:p>
                      <a:pPr algn="ctr"/>
                      <a:endParaRPr lang="en-US" sz="2400" dirty="0"/>
                    </a:p>
                  </a:txBody>
                  <a:tcPr/>
                </a:tc>
              </a:tr>
              <a:tr h="586067">
                <a:tc>
                  <a:txBody>
                    <a:bodyPr/>
                    <a:lstStyle/>
                    <a:p>
                      <a:pPr algn="ctr"/>
                      <a:r>
                        <a:rPr lang="en-US" sz="2400" smtClean="0"/>
                        <a:t>Object </a:t>
                      </a:r>
                      <a:r>
                        <a:rPr lang="en-US" sz="2400" dirty="0" smtClean="0"/>
                        <a:t>API</a:t>
                      </a:r>
                    </a:p>
                  </a:txBody>
                  <a:tcPr/>
                </a:tc>
                <a:tc>
                  <a:txBody>
                    <a:bodyPr/>
                    <a:lstStyle/>
                    <a:p>
                      <a:pPr algn="ctr"/>
                      <a:endParaRPr lang="en-US" sz="2400" dirty="0"/>
                    </a:p>
                  </a:txBody>
                  <a:tcPr/>
                </a:tc>
              </a:tr>
            </a:tbl>
          </a:graphicData>
        </a:graphic>
      </p:graphicFrame>
    </p:spTree>
    <p:extLst>
      <p:ext uri="{BB962C8B-B14F-4D97-AF65-F5344CB8AC3E}">
        <p14:creationId xmlns:p14="http://schemas.microsoft.com/office/powerpoint/2010/main" val="28078849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lvl1pPr algn="ctr">
              <a:defRPr sz="4800"/>
            </a:lvl1pPr>
          </a:lstStyle>
          <a:p>
            <a:pPr lvl="0">
              <a:defRPr sz="1800"/>
            </a:pPr>
            <a:r>
              <a:rPr sz="4800"/>
              <a:t>Results</a:t>
            </a:r>
          </a:p>
        </p:txBody>
      </p:sp>
      <p:graphicFrame>
        <p:nvGraphicFramePr>
          <p:cNvPr id="2" name="Table 1"/>
          <p:cNvGraphicFramePr>
            <a:graphicFrameLocks noGrp="1"/>
          </p:cNvGraphicFramePr>
          <p:nvPr>
            <p:extLst>
              <p:ext uri="{D42A27DB-BD31-4B8C-83A1-F6EECF244321}">
                <p14:modId xmlns:p14="http://schemas.microsoft.com/office/powerpoint/2010/main" val="1460443646"/>
              </p:ext>
            </p:extLst>
          </p:nvPr>
        </p:nvGraphicFramePr>
        <p:xfrm>
          <a:off x="457200" y="1600200"/>
          <a:ext cx="8350308" cy="4817045"/>
        </p:xfrm>
        <a:graphic>
          <a:graphicData uri="http://schemas.openxmlformats.org/drawingml/2006/table">
            <a:tbl>
              <a:tblPr firstRow="1" bandRow="1">
                <a:tableStyleId>{5940675A-B579-460E-94D1-54222C63F5DA}</a:tableStyleId>
              </a:tblPr>
              <a:tblGrid>
                <a:gridCol w="2207140"/>
                <a:gridCol w="1007755"/>
                <a:gridCol w="1214829"/>
                <a:gridCol w="1137148"/>
                <a:gridCol w="1554801"/>
                <a:gridCol w="1228635"/>
              </a:tblGrid>
              <a:tr h="335373">
                <a:tc gridSpan="2">
                  <a:txBody>
                    <a:bodyPr/>
                    <a:lstStyle/>
                    <a:p>
                      <a:pPr algn="ctr"/>
                      <a:endParaRPr lang="en-US" sz="2400" dirty="0"/>
                    </a:p>
                  </a:txBody>
                  <a:tcPr/>
                </a:tc>
                <a:tc hMerge="1">
                  <a:txBody>
                    <a:bodyPr/>
                    <a:lstStyle/>
                    <a:p>
                      <a:endParaRPr lang="en-US" dirty="0"/>
                    </a:p>
                  </a:txBody>
                  <a:tcPr/>
                </a:tc>
                <a:tc gridSpan="2">
                  <a:txBody>
                    <a:bodyPr/>
                    <a:lstStyle/>
                    <a:p>
                      <a:pPr algn="ctr"/>
                      <a:r>
                        <a:rPr lang="en-US" sz="2400" dirty="0" smtClean="0"/>
                        <a:t>GPR</a:t>
                      </a:r>
                      <a:endParaRPr lang="en-US" sz="2400" dirty="0"/>
                    </a:p>
                  </a:txBody>
                  <a:tcPr/>
                </a:tc>
                <a:tc hMerge="1">
                  <a:txBody>
                    <a:bodyPr/>
                    <a:lstStyle/>
                    <a:p>
                      <a:endParaRPr lang="en-US" dirty="0"/>
                    </a:p>
                  </a:txBody>
                  <a:tcPr/>
                </a:tc>
                <a:tc gridSpan="2">
                  <a:txBody>
                    <a:bodyPr/>
                    <a:lstStyle/>
                    <a:p>
                      <a:pPr algn="ctr"/>
                      <a:r>
                        <a:rPr lang="en-US" sz="2400" dirty="0" smtClean="0"/>
                        <a:t>PRD</a:t>
                      </a:r>
                      <a:endParaRPr lang="en-US" sz="2400" dirty="0"/>
                    </a:p>
                  </a:txBody>
                  <a:tcPr/>
                </a:tc>
                <a:tc hMerge="1">
                  <a:txBody>
                    <a:bodyPr/>
                    <a:lstStyle/>
                    <a:p>
                      <a:endParaRPr lang="en-US" dirty="0"/>
                    </a:p>
                  </a:txBody>
                  <a:tcPr/>
                </a:tc>
              </a:tr>
              <a:tr h="871969">
                <a:tc>
                  <a:txBody>
                    <a:bodyPr/>
                    <a:lstStyle/>
                    <a:p>
                      <a:pPr algn="ctr"/>
                      <a:r>
                        <a:rPr lang="en-US" sz="2400" dirty="0" smtClean="0"/>
                        <a:t>Benchmark</a:t>
                      </a:r>
                      <a:endParaRPr lang="en-US" sz="2400" dirty="0"/>
                    </a:p>
                  </a:txBody>
                  <a:tcPr/>
                </a:tc>
                <a:tc>
                  <a:txBody>
                    <a:bodyPr/>
                    <a:lstStyle/>
                    <a:p>
                      <a:pPr algn="ctr"/>
                      <a:r>
                        <a:rPr lang="en-US" sz="2400" dirty="0" smtClean="0"/>
                        <a:t>Tasks</a:t>
                      </a:r>
                      <a:endParaRPr lang="en-US" sz="2400" dirty="0"/>
                    </a:p>
                  </a:txBody>
                  <a:tcPr/>
                </a:tc>
                <a:tc>
                  <a:txBody>
                    <a:bodyPr/>
                    <a:lstStyle/>
                    <a:p>
                      <a:pPr algn="ctr"/>
                      <a:r>
                        <a:rPr lang="en-US" sz="2400" dirty="0" smtClean="0"/>
                        <a:t>States</a:t>
                      </a:r>
                      <a:endParaRPr lang="en-US" sz="2400" dirty="0"/>
                    </a:p>
                  </a:txBody>
                  <a:tcPr/>
                </a:tc>
                <a:tc>
                  <a:txBody>
                    <a:bodyPr/>
                    <a:lstStyle/>
                    <a:p>
                      <a:pPr algn="ctr"/>
                      <a:r>
                        <a:rPr lang="en-US" sz="2400" dirty="0" smtClean="0"/>
                        <a:t>Time</a:t>
                      </a:r>
                    </a:p>
                    <a:p>
                      <a:pPr algn="ctr"/>
                      <a:r>
                        <a:rPr lang="en-US" sz="2400" dirty="0" smtClean="0"/>
                        <a:t>(s)</a:t>
                      </a:r>
                      <a:endParaRPr lang="en-US" sz="2400" dirty="0"/>
                    </a:p>
                  </a:txBody>
                  <a:tcPr/>
                </a:tc>
                <a:tc>
                  <a:txBody>
                    <a:bodyPr/>
                    <a:lstStyle/>
                    <a:p>
                      <a:pPr algn="ctr"/>
                      <a:r>
                        <a:rPr lang="en-US" sz="2400" dirty="0" smtClean="0"/>
                        <a:t>States</a:t>
                      </a:r>
                      <a:endParaRPr lang="en-US" sz="2400" dirty="0"/>
                    </a:p>
                  </a:txBody>
                  <a:tcPr/>
                </a:tc>
                <a:tc>
                  <a:txBody>
                    <a:bodyPr/>
                    <a:lstStyle/>
                    <a:p>
                      <a:pPr algn="ctr"/>
                      <a:r>
                        <a:rPr lang="en-US" sz="2400" dirty="0" smtClean="0"/>
                        <a:t>Time</a:t>
                      </a:r>
                    </a:p>
                    <a:p>
                      <a:pPr algn="ctr"/>
                      <a:r>
                        <a:rPr lang="en-US" sz="2400" dirty="0" smtClean="0"/>
                        <a:t>(s)</a:t>
                      </a:r>
                      <a:endParaRPr lang="en-US" sz="2400" dirty="0"/>
                    </a:p>
                  </a:txBody>
                  <a:tcPr/>
                </a:tc>
              </a:tr>
              <a:tr h="871969">
                <a:tc>
                  <a:txBody>
                    <a:bodyPr/>
                    <a:lstStyle/>
                    <a:p>
                      <a:pPr algn="ctr"/>
                      <a:r>
                        <a:rPr lang="en-US" sz="2400" dirty="0" err="1" smtClean="0"/>
                        <a:t>ConcReaders</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168</a:t>
                      </a:r>
                      <a:endParaRPr lang="en-US" sz="2400" dirty="0"/>
                    </a:p>
                  </a:txBody>
                  <a:tcPr/>
                </a:tc>
                <a:tc>
                  <a:txBody>
                    <a:bodyPr/>
                    <a:lstStyle/>
                    <a:p>
                      <a:pPr algn="ctr"/>
                      <a:r>
                        <a:rPr lang="en-US" sz="2400" dirty="0" smtClean="0"/>
                        <a:t>00:00</a:t>
                      </a:r>
                      <a:endParaRPr lang="en-US" sz="2400" dirty="0"/>
                    </a:p>
                  </a:txBody>
                  <a:tcPr/>
                </a:tc>
                <a:tc>
                  <a:txBody>
                    <a:bodyPr/>
                    <a:lstStyle/>
                    <a:p>
                      <a:pPr algn="ctr"/>
                      <a:r>
                        <a:rPr lang="en-US" sz="2400" dirty="0" smtClean="0"/>
                        <a:t>1,977</a:t>
                      </a:r>
                      <a:endParaRPr lang="en-US" sz="2400" dirty="0"/>
                    </a:p>
                  </a:txBody>
                  <a:tcPr/>
                </a:tc>
                <a:tc>
                  <a:txBody>
                    <a:bodyPr/>
                    <a:lstStyle/>
                    <a:p>
                      <a:pPr algn="ctr"/>
                      <a:r>
                        <a:rPr lang="en-US" sz="2400" dirty="0" smtClean="0"/>
                        <a:t>00:01</a:t>
                      </a:r>
                      <a:endParaRPr lang="en-US" sz="2400" dirty="0"/>
                    </a:p>
                  </a:txBody>
                  <a:tcPr/>
                </a:tc>
              </a:tr>
              <a:tr h="871969">
                <a:tc>
                  <a:txBody>
                    <a:bodyPr/>
                    <a:lstStyle/>
                    <a:p>
                      <a:pPr algn="ctr"/>
                      <a:r>
                        <a:rPr lang="en-US" sz="2400" dirty="0" err="1" smtClean="0"/>
                        <a:t>PermStackFin</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248</a:t>
                      </a:r>
                      <a:endParaRPr lang="en-US" sz="2400" dirty="0"/>
                    </a:p>
                  </a:txBody>
                  <a:tcPr/>
                </a:tc>
                <a:tc>
                  <a:txBody>
                    <a:bodyPr/>
                    <a:lstStyle/>
                    <a:p>
                      <a:pPr algn="ctr"/>
                      <a:r>
                        <a:rPr lang="en-US" sz="2400" dirty="0" smtClean="0"/>
                        <a:t>00:00</a:t>
                      </a:r>
                      <a:endParaRPr lang="en-US" sz="2400" dirty="0"/>
                    </a:p>
                  </a:txBody>
                  <a:tcPr/>
                </a:tc>
                <a:tc>
                  <a:txBody>
                    <a:bodyPr/>
                    <a:lstStyle/>
                    <a:p>
                      <a:pPr algn="ctr"/>
                      <a:r>
                        <a:rPr lang="en-US" sz="2400" dirty="0" smtClean="0"/>
                        <a:t>3,682</a:t>
                      </a:r>
                      <a:endParaRPr lang="en-US" sz="2400" dirty="0"/>
                    </a:p>
                  </a:txBody>
                  <a:tcPr/>
                </a:tc>
                <a:tc>
                  <a:txBody>
                    <a:bodyPr/>
                    <a:lstStyle/>
                    <a:p>
                      <a:pPr algn="ctr"/>
                      <a:r>
                        <a:rPr lang="en-US" sz="2400" dirty="0" smtClean="0"/>
                        <a:t>00:02</a:t>
                      </a:r>
                      <a:endParaRPr lang="en-US" sz="2400" dirty="0"/>
                    </a:p>
                  </a:txBody>
                  <a:tcPr/>
                </a:tc>
              </a:tr>
              <a:tr h="871969">
                <a:tc>
                  <a:txBody>
                    <a:bodyPr/>
                    <a:lstStyle/>
                    <a:p>
                      <a:pPr algn="ctr"/>
                      <a:r>
                        <a:rPr lang="en-US" sz="2400" dirty="0" err="1" smtClean="0"/>
                        <a:t>PermStackIso</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1,751</a:t>
                      </a:r>
                      <a:endParaRPr lang="en-US" sz="2400" dirty="0"/>
                    </a:p>
                  </a:txBody>
                  <a:tcPr/>
                </a:tc>
                <a:tc>
                  <a:txBody>
                    <a:bodyPr/>
                    <a:lstStyle/>
                    <a:p>
                      <a:pPr algn="ctr"/>
                      <a:r>
                        <a:rPr lang="en-US" sz="2400" dirty="0" smtClean="0"/>
                        <a:t>00:02</a:t>
                      </a:r>
                      <a:endParaRPr lang="en-US" sz="2400" dirty="0"/>
                    </a:p>
                  </a:txBody>
                  <a:tcPr/>
                </a:tc>
                <a:tc>
                  <a:txBody>
                    <a:bodyPr/>
                    <a:lstStyle/>
                    <a:p>
                      <a:pPr algn="ctr"/>
                      <a:r>
                        <a:rPr lang="en-US" sz="2400" dirty="0" smtClean="0"/>
                        <a:t>64,879</a:t>
                      </a:r>
                      <a:endParaRPr lang="en-US" sz="2400" dirty="0"/>
                    </a:p>
                  </a:txBody>
                  <a:tcPr/>
                </a:tc>
                <a:tc>
                  <a:txBody>
                    <a:bodyPr/>
                    <a:lstStyle/>
                    <a:p>
                      <a:pPr algn="ctr"/>
                      <a:r>
                        <a:rPr lang="en-US" sz="2400" dirty="0" smtClean="0"/>
                        <a:t>00:18</a:t>
                      </a:r>
                      <a:endParaRPr lang="en-US" sz="2400" dirty="0"/>
                    </a:p>
                  </a:txBody>
                  <a:tcPr/>
                </a:tc>
              </a:tr>
              <a:tr h="871969">
                <a:tc>
                  <a:txBody>
                    <a:bodyPr/>
                    <a:lstStyle/>
                    <a:p>
                      <a:pPr algn="ctr"/>
                      <a:r>
                        <a:rPr lang="en-US" sz="2400" dirty="0" err="1" smtClean="0"/>
                        <a:t>PhaserTest</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29,480</a:t>
                      </a:r>
                      <a:endParaRPr lang="en-US" sz="2400" dirty="0"/>
                    </a:p>
                  </a:txBody>
                  <a:tcPr/>
                </a:tc>
                <a:tc>
                  <a:txBody>
                    <a:bodyPr/>
                    <a:lstStyle/>
                    <a:p>
                      <a:pPr algn="ctr"/>
                      <a:r>
                        <a:rPr lang="en-US" sz="2400" dirty="0" smtClean="0"/>
                        <a:t>00:16</a:t>
                      </a:r>
                      <a:endParaRPr lang="en-US" sz="2400" dirty="0"/>
                    </a:p>
                  </a:txBody>
                  <a:tcPr/>
                </a:tc>
                <a:tc>
                  <a:txBody>
                    <a:bodyPr/>
                    <a:lstStyle/>
                    <a:p>
                      <a:pPr algn="ctr"/>
                      <a:r>
                        <a:rPr lang="en-US" sz="2400" dirty="0" smtClean="0"/>
                        <a:t>2,240,530</a:t>
                      </a:r>
                      <a:endParaRPr lang="en-US" sz="2400" dirty="0"/>
                    </a:p>
                  </a:txBody>
                  <a:tcPr/>
                </a:tc>
                <a:tc>
                  <a:txBody>
                    <a:bodyPr/>
                    <a:lstStyle/>
                    <a:p>
                      <a:pPr algn="ctr"/>
                      <a:r>
                        <a:rPr lang="en-US" sz="2400" dirty="0" smtClean="0"/>
                        <a:t>15:37</a:t>
                      </a:r>
                      <a:endParaRPr lang="en-US" sz="2400" dirty="0"/>
                    </a:p>
                  </a:txBody>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Conclusions</a:t>
            </a:r>
            <a:endParaRPr lang="en-US" sz="4800" dirty="0"/>
          </a:p>
        </p:txBody>
      </p:sp>
      <p:sp>
        <p:nvSpPr>
          <p:cNvPr id="3" name="Text Placeholder 2"/>
          <p:cNvSpPr>
            <a:spLocks noGrp="1"/>
          </p:cNvSpPr>
          <p:nvPr>
            <p:ph type="body" idx="1"/>
          </p:nvPr>
        </p:nvSpPr>
        <p:spPr/>
        <p:txBody>
          <a:bodyPr/>
          <a:lstStyle/>
          <a:p>
            <a:pPr marL="285750" indent="-285750">
              <a:buFont typeface="Arial"/>
              <a:buChar char="•"/>
            </a:pPr>
            <a:r>
              <a:rPr lang="en-US" sz="2400" dirty="0" smtClean="0"/>
              <a:t>HJ-V is a stand-alone runtime library that can be run within JPF to verify Habanero Java applications</a:t>
            </a:r>
          </a:p>
          <a:p>
            <a:pPr marL="285750" indent="-285750">
              <a:buFont typeface="Arial"/>
              <a:buChar char="•"/>
            </a:pPr>
            <a:r>
              <a:rPr lang="en-US" sz="2400" dirty="0" smtClean="0"/>
              <a:t>The use of GPRs in the verification of Habanero Java applications is a nice way to reduce the state space.</a:t>
            </a:r>
            <a:endParaRPr lang="en-US" sz="2400" dirty="0"/>
          </a:p>
        </p:txBody>
      </p:sp>
    </p:spTree>
    <p:extLst>
      <p:ext uri="{BB962C8B-B14F-4D97-AF65-F5344CB8AC3E}">
        <p14:creationId xmlns:p14="http://schemas.microsoft.com/office/powerpoint/2010/main" val="3207126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lvl1pPr algn="ctr">
              <a:defRPr sz="4800"/>
            </a:lvl1pPr>
          </a:lstStyle>
          <a:p>
            <a:pPr lvl="0">
              <a:defRPr sz="1800"/>
            </a:pPr>
            <a:r>
              <a:rPr sz="4800" dirty="0" smtClean="0"/>
              <a:t>Future </a:t>
            </a:r>
            <a:r>
              <a:rPr sz="4800" dirty="0"/>
              <a:t>Work</a:t>
            </a:r>
          </a:p>
        </p:txBody>
      </p:sp>
      <p:sp>
        <p:nvSpPr>
          <p:cNvPr id="81" name="Shape 81"/>
          <p:cNvSpPr>
            <a:spLocks noGrp="1"/>
          </p:cNvSpPr>
          <p:nvPr>
            <p:ph type="body" idx="1"/>
          </p:nvPr>
        </p:nvSpPr>
        <p:spPr>
          <a:prstGeom prst="rect">
            <a:avLst/>
          </a:prstGeom>
        </p:spPr>
        <p:txBody>
          <a:bodyPr/>
          <a:lstStyle/>
          <a:p>
            <a:pPr marL="285750" lvl="0" indent="-285750">
              <a:buFont typeface="Arial"/>
              <a:buChar char="•"/>
            </a:pPr>
            <a:r>
              <a:rPr lang="en-US" sz="2400" dirty="0" smtClean="0"/>
              <a:t>Optimized scheduler that inserts choice generators minimally for verification of HJ programs with GPR</a:t>
            </a:r>
          </a:p>
          <a:p>
            <a:pPr marL="285750" lvl="0" indent="-285750">
              <a:buFont typeface="Arial"/>
              <a:buChar char="•"/>
            </a:pPr>
            <a:r>
              <a:rPr lang="en-US" sz="2400" dirty="0" smtClean="0"/>
              <a:t>GPRs explicitly outline dependencies or regions – thus making a partial order reduction very feasible</a:t>
            </a:r>
          </a:p>
          <a:p>
            <a:pPr marL="285750" lvl="0" indent="-285750">
              <a:buFont typeface="Arial"/>
              <a:buChar char="•"/>
            </a:pPr>
            <a:r>
              <a:rPr lang="en-US" sz="2400" dirty="0" smtClean="0"/>
              <a:t>Shift the burden of annotation from programmer to a static analysis tool (existing work has been done for this)</a:t>
            </a:r>
            <a:endParaRPr sz="2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800" dirty="0" smtClean="0"/>
              <a:t>Questions?</a:t>
            </a:r>
            <a:endParaRPr lang="en-US" sz="4800" dirty="0"/>
          </a:p>
        </p:txBody>
      </p:sp>
    </p:spTree>
    <p:extLst>
      <p:ext uri="{BB962C8B-B14F-4D97-AF65-F5344CB8AC3E}">
        <p14:creationId xmlns:p14="http://schemas.microsoft.com/office/powerpoint/2010/main" val="69698326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HJ Overview</a:t>
            </a:r>
            <a:endParaRPr lang="en-US" sz="4800" dirty="0"/>
          </a:p>
        </p:txBody>
      </p:sp>
      <p:sp>
        <p:nvSpPr>
          <p:cNvPr id="3" name="Text Placeholder 2"/>
          <p:cNvSpPr>
            <a:spLocks noGrp="1"/>
          </p:cNvSpPr>
          <p:nvPr>
            <p:ph type="body" idx="1"/>
          </p:nvPr>
        </p:nvSpPr>
        <p:spPr/>
        <p:txBody>
          <a:bodyPr/>
          <a:lstStyle/>
          <a:p>
            <a:pPr marL="342900" indent="-342900">
              <a:buFont typeface="Arial"/>
              <a:buChar char="•"/>
            </a:pPr>
            <a:r>
              <a:rPr lang="en-US" sz="2400" dirty="0" err="1" smtClean="0"/>
              <a:t>Async</a:t>
            </a:r>
            <a:r>
              <a:rPr lang="en-US" sz="2400" dirty="0" smtClean="0"/>
              <a:t> – Creates a Lightweight Task</a:t>
            </a:r>
          </a:p>
          <a:p>
            <a:pPr marL="342900" indent="-342900">
              <a:buFont typeface="Arial"/>
              <a:buChar char="•"/>
            </a:pPr>
            <a:r>
              <a:rPr lang="en-US" sz="2400" dirty="0" smtClean="0"/>
              <a:t>Finish -- Generalized Join Operation</a:t>
            </a:r>
          </a:p>
          <a:p>
            <a:pPr marL="342900" indent="-342900">
              <a:buFont typeface="Arial"/>
              <a:buChar char="•"/>
            </a:pPr>
            <a:r>
              <a:rPr lang="en-US" sz="2400" dirty="0" smtClean="0"/>
              <a:t>Isolated – Mutual Exclusion</a:t>
            </a:r>
          </a:p>
          <a:p>
            <a:pPr marL="342900" indent="-342900">
              <a:buFont typeface="Arial"/>
              <a:buChar char="•"/>
            </a:pPr>
            <a:r>
              <a:rPr lang="en-US" sz="2400" dirty="0" err="1" smtClean="0"/>
              <a:t>Phasers</a:t>
            </a:r>
            <a:r>
              <a:rPr lang="en-US" sz="2400" dirty="0" smtClean="0"/>
              <a:t> – Generalized Barriers</a:t>
            </a:r>
            <a:endParaRPr lang="en-US" sz="2400" dirty="0"/>
          </a:p>
        </p:txBody>
      </p:sp>
    </p:spTree>
    <p:extLst>
      <p:ext uri="{BB962C8B-B14F-4D97-AF65-F5344CB8AC3E}">
        <p14:creationId xmlns:p14="http://schemas.microsoft.com/office/powerpoint/2010/main" val="197953352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b" anchorCtr="0">
            <a:noAutofit/>
          </a:bodyPr>
          <a:lstStyle/>
          <a:p>
            <a:pPr algn="ctr">
              <a:buNone/>
            </a:pPr>
            <a:r>
              <a:rPr lang="en-US" sz="4800" dirty="0" err="1" smtClean="0"/>
              <a:t>Async</a:t>
            </a:r>
            <a:r>
              <a:rPr lang="en-US" sz="4800" dirty="0" smtClean="0"/>
              <a:t> &amp; Finish</a:t>
            </a:r>
            <a:endParaRPr lang="en" sz="4800" dirty="0"/>
          </a:p>
        </p:txBody>
      </p:sp>
      <p:sp>
        <p:nvSpPr>
          <p:cNvPr id="2" name="Text Placeholder 1"/>
          <p:cNvSpPr>
            <a:spLocks noGrp="1"/>
          </p:cNvSpPr>
          <p:nvPr>
            <p:ph type="body" idx="1"/>
          </p:nvPr>
        </p:nvSpPr>
        <p:spPr>
          <a:xfrm>
            <a:off x="457200" y="1575094"/>
            <a:ext cx="5658853" cy="4967700"/>
          </a:xfrm>
        </p:spPr>
        <p:txBody>
          <a:bodyPr/>
          <a:lstStyle/>
          <a:p>
            <a:pPr defTabSz="274320">
              <a:spcBef>
                <a:spcPts val="0"/>
              </a:spcBef>
            </a:pPr>
            <a:r>
              <a:rPr lang="en-US" sz="2400" dirty="0" smtClean="0"/>
              <a:t>L0</a:t>
            </a:r>
            <a:r>
              <a:rPr lang="en-US" sz="2400" dirty="0" smtClean="0"/>
              <a:t>:</a:t>
            </a:r>
            <a:r>
              <a:rPr lang="en-US" sz="2400" dirty="0"/>
              <a:t>		</a:t>
            </a:r>
            <a:r>
              <a:rPr lang="en-US" sz="2400" b="1" dirty="0" smtClean="0">
                <a:solidFill>
                  <a:srgbClr val="AB7A22"/>
                </a:solidFill>
              </a:rPr>
              <a:t>finish</a:t>
            </a:r>
            <a:r>
              <a:rPr lang="en-US" sz="2400" dirty="0" smtClean="0"/>
              <a:t>(() -&gt; {</a:t>
            </a:r>
            <a:endParaRPr lang="en-US" sz="2400" dirty="0"/>
          </a:p>
          <a:p>
            <a:pPr defTabSz="274320">
              <a:spcBef>
                <a:spcPts val="0"/>
              </a:spcBef>
            </a:pPr>
            <a:r>
              <a:rPr lang="en-US" sz="2400" dirty="0"/>
              <a:t>L</a:t>
            </a:r>
            <a:r>
              <a:rPr lang="en-US" sz="2400" dirty="0" smtClean="0"/>
              <a:t>1:</a:t>
            </a:r>
            <a:r>
              <a:rPr lang="en-US" sz="2400" dirty="0"/>
              <a:t>			</a:t>
            </a:r>
            <a:r>
              <a:rPr lang="en-US" sz="2400" b="1" dirty="0" err="1" smtClean="0">
                <a:solidFill>
                  <a:srgbClr val="AB7A22"/>
                </a:solidFill>
              </a:rPr>
              <a:t>async</a:t>
            </a:r>
            <a:r>
              <a:rPr lang="en-US" sz="2400" dirty="0" smtClean="0">
                <a:solidFill>
                  <a:schemeClr val="tx1"/>
                </a:solidFill>
              </a:rPr>
              <a:t>(() -&gt;</a:t>
            </a:r>
            <a:r>
              <a:rPr lang="en-US" sz="2400" dirty="0" smtClean="0"/>
              <a:t> { // </a:t>
            </a:r>
            <a:r>
              <a:rPr lang="en-US" sz="2400" b="1" dirty="0" err="1" smtClean="0"/>
              <a:t>async</a:t>
            </a:r>
            <a:r>
              <a:rPr lang="en-US" sz="2400" b="1" dirty="0" smtClean="0"/>
              <a:t> 1</a:t>
            </a:r>
            <a:r>
              <a:rPr lang="en-US" sz="2400" b="1" dirty="0"/>
              <a:t> </a:t>
            </a:r>
            <a:r>
              <a:rPr lang="en-US" sz="2400" b="1" dirty="0" smtClean="0"/>
              <a:t>body </a:t>
            </a:r>
            <a:r>
              <a:rPr lang="en-US" sz="2400" dirty="0" smtClean="0"/>
              <a:t>});</a:t>
            </a:r>
            <a:endParaRPr lang="en-US" sz="2400" dirty="0"/>
          </a:p>
          <a:p>
            <a:pPr defTabSz="274320">
              <a:spcBef>
                <a:spcPts val="0"/>
              </a:spcBef>
            </a:pPr>
            <a:r>
              <a:rPr lang="en-US" sz="2400" dirty="0"/>
              <a:t>L</a:t>
            </a:r>
            <a:r>
              <a:rPr lang="en-US" sz="2400" dirty="0" smtClean="0"/>
              <a:t>2:</a:t>
            </a:r>
            <a:r>
              <a:rPr lang="en-US" sz="2400" dirty="0"/>
              <a:t>			</a:t>
            </a:r>
            <a:r>
              <a:rPr lang="en-US" sz="2400" b="1" dirty="0" err="1" smtClean="0">
                <a:solidFill>
                  <a:schemeClr val="accent2">
                    <a:lumMod val="75000"/>
                  </a:schemeClr>
                </a:solidFill>
              </a:rPr>
              <a:t>async</a:t>
            </a:r>
            <a:r>
              <a:rPr lang="en-US" sz="2400" dirty="0" smtClean="0">
                <a:solidFill>
                  <a:srgbClr val="000000"/>
                </a:solidFill>
              </a:rPr>
              <a:t>(() -&gt;</a:t>
            </a:r>
            <a:r>
              <a:rPr lang="en-US" sz="2400" dirty="0" smtClean="0"/>
              <a:t> { // </a:t>
            </a:r>
            <a:r>
              <a:rPr lang="en-US" sz="2400" b="1" dirty="0" err="1" smtClean="0"/>
              <a:t>async</a:t>
            </a:r>
            <a:r>
              <a:rPr lang="en-US" sz="2400" b="1" dirty="0" smtClean="0"/>
              <a:t> 2 body </a:t>
            </a:r>
            <a:r>
              <a:rPr lang="en-US" sz="2400" dirty="0" smtClean="0"/>
              <a:t>})</a:t>
            </a:r>
            <a:r>
              <a:rPr lang="en-US" sz="2400" b="1" dirty="0" smtClean="0"/>
              <a:t>;</a:t>
            </a:r>
            <a:endParaRPr lang="en-US" sz="2400" dirty="0"/>
          </a:p>
          <a:p>
            <a:pPr defTabSz="274320">
              <a:spcBef>
                <a:spcPts val="0"/>
              </a:spcBef>
            </a:pPr>
            <a:r>
              <a:rPr lang="en-US" sz="2400" dirty="0" smtClean="0"/>
              <a:t>L3:</a:t>
            </a:r>
            <a:r>
              <a:rPr lang="en-US" sz="2400" dirty="0"/>
              <a:t>		</a:t>
            </a:r>
            <a:r>
              <a:rPr lang="en-US" sz="2400" dirty="0" smtClean="0"/>
              <a:t>});</a:t>
            </a:r>
            <a:r>
              <a:rPr lang="en-US" sz="2400" dirty="0"/>
              <a:t>		</a:t>
            </a:r>
          </a:p>
          <a:p>
            <a:endParaRPr lang="en-US" dirty="0"/>
          </a:p>
        </p:txBody>
      </p:sp>
      <p:sp>
        <p:nvSpPr>
          <p:cNvPr id="5" name="Rounded Rectangle 4"/>
          <p:cNvSpPr/>
          <p:nvPr/>
        </p:nvSpPr>
        <p:spPr>
          <a:xfrm>
            <a:off x="6248400" y="1690254"/>
            <a:ext cx="1143000" cy="501534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Donut 5"/>
          <p:cNvSpPr/>
          <p:nvPr/>
        </p:nvSpPr>
        <p:spPr>
          <a:xfrm>
            <a:off x="6496050" y="1816099"/>
            <a:ext cx="647700" cy="762575"/>
          </a:xfrm>
          <a:prstGeom prst="donut">
            <a:avLst>
              <a:gd name="adj" fmla="val 680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6477000" y="1905000"/>
            <a:ext cx="685800" cy="584775"/>
          </a:xfrm>
          <a:prstGeom prst="rect">
            <a:avLst/>
          </a:prstGeom>
          <a:noFill/>
        </p:spPr>
        <p:txBody>
          <a:bodyPr wrap="square" rtlCol="0">
            <a:spAutoFit/>
          </a:bodyPr>
          <a:lstStyle/>
          <a:p>
            <a:pPr algn="ctr"/>
            <a:r>
              <a:rPr lang="en-US" sz="3200" dirty="0" smtClean="0"/>
              <a:t>L0</a:t>
            </a:r>
            <a:endParaRPr lang="en-US" sz="3200" dirty="0"/>
          </a:p>
        </p:txBody>
      </p:sp>
      <p:sp>
        <p:nvSpPr>
          <p:cNvPr id="31" name="Donut 30"/>
          <p:cNvSpPr/>
          <p:nvPr/>
        </p:nvSpPr>
        <p:spPr>
          <a:xfrm>
            <a:off x="6496050" y="2776102"/>
            <a:ext cx="647700" cy="762575"/>
          </a:xfrm>
          <a:prstGeom prst="donut">
            <a:avLst>
              <a:gd name="adj" fmla="val 680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3" name="Donut 32"/>
          <p:cNvSpPr/>
          <p:nvPr/>
        </p:nvSpPr>
        <p:spPr>
          <a:xfrm>
            <a:off x="6496050" y="3816638"/>
            <a:ext cx="647700" cy="762575"/>
          </a:xfrm>
          <a:prstGeom prst="donut">
            <a:avLst>
              <a:gd name="adj" fmla="val 680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4" name="Donut 33"/>
          <p:cNvSpPr/>
          <p:nvPr/>
        </p:nvSpPr>
        <p:spPr>
          <a:xfrm>
            <a:off x="6496050" y="4838407"/>
            <a:ext cx="647700" cy="762575"/>
          </a:xfrm>
          <a:prstGeom prst="donut">
            <a:avLst>
              <a:gd name="adj" fmla="val 680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6477000" y="2865001"/>
            <a:ext cx="685800" cy="584775"/>
          </a:xfrm>
          <a:prstGeom prst="rect">
            <a:avLst/>
          </a:prstGeom>
          <a:noFill/>
        </p:spPr>
        <p:txBody>
          <a:bodyPr wrap="square" rtlCol="0">
            <a:spAutoFit/>
          </a:bodyPr>
          <a:lstStyle/>
          <a:p>
            <a:pPr algn="ctr"/>
            <a:r>
              <a:rPr lang="en-US" sz="3200" dirty="0" smtClean="0"/>
              <a:t>L1</a:t>
            </a:r>
            <a:endParaRPr lang="en-US" sz="3200" dirty="0"/>
          </a:p>
        </p:txBody>
      </p:sp>
      <p:sp>
        <p:nvSpPr>
          <p:cNvPr id="38" name="TextBox 37"/>
          <p:cNvSpPr txBox="1"/>
          <p:nvPr/>
        </p:nvSpPr>
        <p:spPr>
          <a:xfrm>
            <a:off x="6477000" y="3905538"/>
            <a:ext cx="685800" cy="584775"/>
          </a:xfrm>
          <a:prstGeom prst="rect">
            <a:avLst/>
          </a:prstGeom>
          <a:noFill/>
        </p:spPr>
        <p:txBody>
          <a:bodyPr wrap="square" rtlCol="0">
            <a:spAutoFit/>
          </a:bodyPr>
          <a:lstStyle/>
          <a:p>
            <a:pPr algn="ctr"/>
            <a:r>
              <a:rPr lang="en-US" sz="3200" dirty="0" smtClean="0"/>
              <a:t>L2</a:t>
            </a:r>
            <a:endParaRPr lang="en-US" sz="3200" dirty="0"/>
          </a:p>
        </p:txBody>
      </p:sp>
      <p:sp>
        <p:nvSpPr>
          <p:cNvPr id="39" name="TextBox 38"/>
          <p:cNvSpPr txBox="1"/>
          <p:nvPr/>
        </p:nvSpPr>
        <p:spPr>
          <a:xfrm>
            <a:off x="6477000" y="4927306"/>
            <a:ext cx="685800" cy="584775"/>
          </a:xfrm>
          <a:prstGeom prst="rect">
            <a:avLst/>
          </a:prstGeom>
          <a:noFill/>
        </p:spPr>
        <p:txBody>
          <a:bodyPr wrap="square" rtlCol="0">
            <a:spAutoFit/>
          </a:bodyPr>
          <a:lstStyle/>
          <a:p>
            <a:pPr algn="ctr"/>
            <a:r>
              <a:rPr lang="en-US" sz="3200" dirty="0" smtClean="0"/>
              <a:t>L3</a:t>
            </a:r>
            <a:endParaRPr lang="en-US" sz="3200" dirty="0"/>
          </a:p>
        </p:txBody>
      </p:sp>
      <p:cxnSp>
        <p:nvCxnSpPr>
          <p:cNvPr id="11" name="Straight Arrow Connector 10"/>
          <p:cNvCxnSpPr>
            <a:stCxn id="6" idx="4"/>
            <a:endCxn id="31" idx="0"/>
          </p:cNvCxnSpPr>
          <p:nvPr/>
        </p:nvCxnSpPr>
        <p:spPr>
          <a:xfrm>
            <a:off x="6819900" y="2578674"/>
            <a:ext cx="0" cy="19742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1" idx="4"/>
            <a:endCxn id="33" idx="0"/>
          </p:cNvCxnSpPr>
          <p:nvPr/>
        </p:nvCxnSpPr>
        <p:spPr>
          <a:xfrm>
            <a:off x="6819900" y="3538677"/>
            <a:ext cx="0" cy="277961"/>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4"/>
            <a:endCxn id="34" idx="0"/>
          </p:cNvCxnSpPr>
          <p:nvPr/>
        </p:nvCxnSpPr>
        <p:spPr>
          <a:xfrm>
            <a:off x="6819900" y="4579213"/>
            <a:ext cx="0" cy="259194"/>
          </a:xfrm>
          <a:prstGeom prst="straightConnector1">
            <a:avLst/>
          </a:prstGeom>
          <a:ln w="28575">
            <a:solidFill>
              <a:srgbClr val="FFFF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4" name="Donut 53"/>
          <p:cNvSpPr/>
          <p:nvPr/>
        </p:nvSpPr>
        <p:spPr>
          <a:xfrm>
            <a:off x="7924800" y="3296369"/>
            <a:ext cx="647700" cy="762575"/>
          </a:xfrm>
          <a:prstGeom prst="donut">
            <a:avLst>
              <a:gd name="adj" fmla="val 680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cxnSp>
        <p:nvCxnSpPr>
          <p:cNvPr id="55" name="Straight Arrow Connector 54"/>
          <p:cNvCxnSpPr>
            <a:stCxn id="37" idx="3"/>
            <a:endCxn id="54" idx="2"/>
          </p:cNvCxnSpPr>
          <p:nvPr/>
        </p:nvCxnSpPr>
        <p:spPr>
          <a:xfrm>
            <a:off x="7162800" y="3157389"/>
            <a:ext cx="762000" cy="520268"/>
          </a:xfrm>
          <a:prstGeom prst="straightConnector1">
            <a:avLst/>
          </a:prstGeom>
          <a:ln w="5715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905750" y="3385268"/>
            <a:ext cx="685800" cy="584775"/>
          </a:xfrm>
          <a:prstGeom prst="rect">
            <a:avLst/>
          </a:prstGeom>
          <a:noFill/>
        </p:spPr>
        <p:txBody>
          <a:bodyPr wrap="square" rtlCol="0">
            <a:spAutoFit/>
          </a:bodyPr>
          <a:lstStyle/>
          <a:p>
            <a:pPr algn="ctr"/>
            <a:r>
              <a:rPr lang="en-US" sz="3200" dirty="0" smtClean="0"/>
              <a:t>A1</a:t>
            </a:r>
            <a:endParaRPr lang="en-US" sz="3200" dirty="0"/>
          </a:p>
        </p:txBody>
      </p:sp>
      <p:sp>
        <p:nvSpPr>
          <p:cNvPr id="59" name="Donut 58"/>
          <p:cNvSpPr/>
          <p:nvPr/>
        </p:nvSpPr>
        <p:spPr>
          <a:xfrm>
            <a:off x="7943850" y="4401414"/>
            <a:ext cx="647700" cy="762575"/>
          </a:xfrm>
          <a:prstGeom prst="donut">
            <a:avLst>
              <a:gd name="adj" fmla="val 680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60" name="TextBox 59"/>
          <p:cNvSpPr txBox="1"/>
          <p:nvPr/>
        </p:nvSpPr>
        <p:spPr>
          <a:xfrm>
            <a:off x="7924800" y="4490313"/>
            <a:ext cx="685800" cy="584775"/>
          </a:xfrm>
          <a:prstGeom prst="rect">
            <a:avLst/>
          </a:prstGeom>
          <a:noFill/>
        </p:spPr>
        <p:txBody>
          <a:bodyPr wrap="square" rtlCol="0">
            <a:spAutoFit/>
          </a:bodyPr>
          <a:lstStyle/>
          <a:p>
            <a:pPr algn="ctr"/>
            <a:r>
              <a:rPr lang="en-US" sz="3200" dirty="0" smtClean="0"/>
              <a:t>A2</a:t>
            </a:r>
            <a:endParaRPr lang="en-US" sz="3200" dirty="0"/>
          </a:p>
        </p:txBody>
      </p:sp>
      <p:cxnSp>
        <p:nvCxnSpPr>
          <p:cNvPr id="61" name="Straight Arrow Connector 60"/>
          <p:cNvCxnSpPr/>
          <p:nvPr/>
        </p:nvCxnSpPr>
        <p:spPr>
          <a:xfrm>
            <a:off x="7153564" y="4255069"/>
            <a:ext cx="762000" cy="520268"/>
          </a:xfrm>
          <a:prstGeom prst="straightConnector1">
            <a:avLst/>
          </a:prstGeom>
          <a:ln w="5715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4" idx="4"/>
          </p:cNvCxnSpPr>
          <p:nvPr/>
        </p:nvCxnSpPr>
        <p:spPr>
          <a:xfrm flipH="1">
            <a:off x="7162800" y="4058944"/>
            <a:ext cx="1085850" cy="1105045"/>
          </a:xfrm>
          <a:prstGeom prst="straightConnector1">
            <a:avLst/>
          </a:prstGeom>
          <a:ln w="28575">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4"/>
            <a:endCxn id="39" idx="3"/>
          </p:cNvCxnSpPr>
          <p:nvPr/>
        </p:nvCxnSpPr>
        <p:spPr>
          <a:xfrm flipH="1">
            <a:off x="7162800" y="5163989"/>
            <a:ext cx="1104900" cy="55705"/>
          </a:xfrm>
          <a:prstGeom prst="straightConnector1">
            <a:avLst/>
          </a:prstGeom>
          <a:ln w="28575">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21494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algn="ctr">
              <a:defRPr sz="4800"/>
            </a:lvl1pPr>
          </a:lstStyle>
          <a:p>
            <a:pPr lvl="0">
              <a:defRPr sz="1800"/>
            </a:pPr>
            <a:r>
              <a:rPr sz="4800"/>
              <a:t>Safety Guarantees</a:t>
            </a:r>
          </a:p>
        </p:txBody>
      </p:sp>
      <p:sp>
        <p:nvSpPr>
          <p:cNvPr id="33" name="Shape 33"/>
          <p:cNvSpPr>
            <a:spLocks noGrp="1"/>
          </p:cNvSpPr>
          <p:nvPr>
            <p:ph type="body" idx="1"/>
          </p:nvPr>
        </p:nvSpPr>
        <p:spPr>
          <a:prstGeom prst="rect">
            <a:avLst/>
          </a:prstGeom>
        </p:spPr>
        <p:txBody>
          <a:bodyPr/>
          <a:lstStyle/>
          <a:p>
            <a:pPr lvl="0" algn="ctr"/>
            <a:endParaRPr/>
          </a:p>
        </p:txBody>
      </p:sp>
      <p:sp>
        <p:nvSpPr>
          <p:cNvPr id="34" name="Shape 34"/>
          <p:cNvSpPr/>
          <p:nvPr/>
        </p:nvSpPr>
        <p:spPr>
          <a:xfrm>
            <a:off x="2516475" y="2234574"/>
            <a:ext cx="3705226" cy="3409951"/>
          </a:xfrm>
          <a:prstGeom prst="rect">
            <a:avLst/>
          </a:prstGeom>
          <a:blipFill>
            <a:blip r:embed="rId3"/>
            <a:stretch>
              <a:fillRect/>
            </a:stretch>
          </a:blipFill>
          <a:ln w="12700">
            <a:miter lim="400000"/>
          </a:ln>
        </p:spPr>
        <p:txBody>
          <a:bodyPr lIns="0" tIns="0" rIns="0" bIns="0"/>
          <a:lstStyle/>
          <a:p>
            <a:pPr lvl="0"/>
            <a:endParaRPr/>
          </a:p>
        </p:txBody>
      </p:sp>
      <p:sp>
        <p:nvSpPr>
          <p:cNvPr id="35" name="Shape 35"/>
          <p:cNvSpPr/>
          <p:nvPr/>
        </p:nvSpPr>
        <p:spPr>
          <a:xfrm>
            <a:off x="4750088" y="3584865"/>
            <a:ext cx="533401" cy="152401"/>
          </a:xfrm>
          <a:prstGeom prst="leftArrow">
            <a:avLst>
              <a:gd name="adj1" fmla="val 50000"/>
              <a:gd name="adj2" fmla="val 50000"/>
            </a:avLst>
          </a:prstGeom>
          <a:gradFill>
            <a:gsLst>
              <a:gs pos="0">
                <a:srgbClr val="A6EAFA"/>
              </a:gs>
              <a:gs pos="35000">
                <a:srgbClr val="C1EFFA"/>
              </a:gs>
              <a:gs pos="100000">
                <a:srgbClr val="E6F9FE"/>
              </a:gs>
            </a:gsLst>
            <a:lin ang="16200000"/>
          </a:gradFill>
          <a:ln>
            <a:solidFill>
              <a:srgbClr val="53A5B3"/>
            </a:solidFill>
          </a:ln>
          <a:effectLst>
            <a:outerShdw blurRad="38100" dist="20000" dir="5400000" rotWithShape="0">
              <a:srgbClr val="000000">
                <a:alpha val="38000"/>
              </a:srgbClr>
            </a:outerShdw>
          </a:effectLst>
        </p:spPr>
        <p:txBody>
          <a:bodyPr lIns="45719" rIns="45719" anchor="ctr"/>
          <a:lstStyle/>
          <a:p>
            <a:pPr lvl="0"/>
            <a:endParaRPr/>
          </a:p>
        </p:txBody>
      </p:sp>
      <p:sp>
        <p:nvSpPr>
          <p:cNvPr id="36" name="Shape 36"/>
          <p:cNvSpPr/>
          <p:nvPr/>
        </p:nvSpPr>
        <p:spPr>
          <a:xfrm>
            <a:off x="4133127" y="4807782"/>
            <a:ext cx="533401" cy="152401"/>
          </a:xfrm>
          <a:prstGeom prst="leftArrow">
            <a:avLst>
              <a:gd name="adj1" fmla="val 50000"/>
              <a:gd name="adj2" fmla="val 50000"/>
            </a:avLst>
          </a:prstGeom>
          <a:gradFill>
            <a:gsLst>
              <a:gs pos="0">
                <a:srgbClr val="A6EAFA"/>
              </a:gs>
              <a:gs pos="35000">
                <a:srgbClr val="C1EFFA"/>
              </a:gs>
              <a:gs pos="100000">
                <a:srgbClr val="E6F9FE"/>
              </a:gs>
            </a:gsLst>
            <a:lin ang="16200000"/>
          </a:gradFill>
          <a:ln>
            <a:solidFill>
              <a:srgbClr val="53A5B3"/>
            </a:solidFill>
          </a:ln>
          <a:effectLst>
            <a:outerShdw blurRad="38100" dist="20000" dir="5400000" rotWithShape="0">
              <a:srgbClr val="000000">
                <a:alpha val="38000"/>
              </a:srgbClr>
            </a:outerShdw>
          </a:effectLst>
        </p:spPr>
        <p:txBody>
          <a:bodyPr lIns="45719" rIns="45719" anchor="ctr"/>
          <a:lstStyle/>
          <a:p>
            <a:pPr lvl="0"/>
            <a:endParaRPr/>
          </a:p>
        </p:txBody>
      </p:sp>
      <p:sp>
        <p:nvSpPr>
          <p:cNvPr id="37" name="Shape 37"/>
          <p:cNvSpPr/>
          <p:nvPr/>
        </p:nvSpPr>
        <p:spPr>
          <a:xfrm>
            <a:off x="4870161" y="1981241"/>
            <a:ext cx="1747984" cy="16677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gradFill>
            <a:gsLst>
              <a:gs pos="0">
                <a:srgbClr val="A6EAFA"/>
              </a:gs>
              <a:gs pos="35000">
                <a:srgbClr val="C1EFFA"/>
              </a:gs>
              <a:gs pos="100000">
                <a:srgbClr val="E6F9FE"/>
              </a:gs>
            </a:gsLst>
            <a:lin ang="16200000"/>
          </a:gradFill>
          <a:ln>
            <a:solidFill>
              <a:srgbClr val="53A5B3"/>
            </a:solidFill>
          </a:ln>
          <a:effectLst>
            <a:outerShdw blurRad="38100" dist="20000" dir="5400000" rotWithShape="0">
              <a:srgbClr val="000000">
                <a:alpha val="38000"/>
              </a:srgbClr>
            </a:outerShdw>
          </a:effectLst>
        </p:spPr>
        <p:txBody>
          <a:bodyPr lIns="45719" rIns="45719" anchor="ctr"/>
          <a:lstStyle/>
          <a:p>
            <a:pPr lvl="0"/>
            <a:endParaRPr/>
          </a:p>
        </p:txBody>
      </p:sp>
      <p:sp>
        <p:nvSpPr>
          <p:cNvPr id="38" name="Shape 38"/>
          <p:cNvSpPr/>
          <p:nvPr/>
        </p:nvSpPr>
        <p:spPr>
          <a:xfrm>
            <a:off x="4867852" y="2067960"/>
            <a:ext cx="1752601" cy="14174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b="1"/>
              <a:t>Async</a:t>
            </a:r>
          </a:p>
          <a:p>
            <a:pPr lvl="0" algn="ctr">
              <a:defRPr sz="1800"/>
            </a:pPr>
            <a:r>
              <a:rPr b="1"/>
              <a:t>Finish</a:t>
            </a:r>
          </a:p>
          <a:p>
            <a:pPr lvl="0" algn="ctr">
              <a:defRPr sz="1800"/>
            </a:pPr>
            <a:r>
              <a:rPr b="1"/>
              <a:t>Isolated</a:t>
            </a:r>
          </a:p>
          <a:p>
            <a:pPr lvl="0" algn="ctr">
              <a:defRPr sz="1800"/>
            </a:pPr>
            <a:r>
              <a:rPr b="1"/>
              <a:t>Future</a:t>
            </a:r>
          </a:p>
          <a:p>
            <a:pPr lvl="0" algn="ctr">
              <a:defRPr sz="1800"/>
            </a:pPr>
            <a:r>
              <a:rPr b="1"/>
              <a:t>Phasers</a:t>
            </a:r>
          </a:p>
        </p:txBody>
      </p:sp>
      <p:sp>
        <p:nvSpPr>
          <p:cNvPr id="39" name="Shape 39"/>
          <p:cNvSpPr/>
          <p:nvPr/>
        </p:nvSpPr>
        <p:spPr>
          <a:xfrm>
            <a:off x="4514127" y="3873808"/>
            <a:ext cx="1714501" cy="1028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gradFill>
            <a:gsLst>
              <a:gs pos="0">
                <a:srgbClr val="A6EAFA"/>
              </a:gs>
              <a:gs pos="35000">
                <a:srgbClr val="C1EFFA"/>
              </a:gs>
              <a:gs pos="100000">
                <a:srgbClr val="E6F9FE"/>
              </a:gs>
            </a:gsLst>
            <a:lin ang="16200000"/>
          </a:gradFill>
          <a:ln>
            <a:solidFill>
              <a:srgbClr val="53A5B3"/>
            </a:solidFill>
          </a:ln>
          <a:effectLst>
            <a:outerShdw blurRad="38100" dist="20000" dir="5400000" rotWithShape="0">
              <a:srgbClr val="000000">
                <a:alpha val="38000"/>
              </a:srgbClr>
            </a:outerShdw>
          </a:effectLst>
        </p:spPr>
        <p:txBody>
          <a:bodyPr lIns="45719" rIns="45719" anchor="ctr"/>
          <a:lstStyle/>
          <a:p>
            <a:pPr lvl="0"/>
            <a:endParaRPr/>
          </a:p>
        </p:txBody>
      </p:sp>
      <p:sp>
        <p:nvSpPr>
          <p:cNvPr id="40" name="Shape 40"/>
          <p:cNvSpPr/>
          <p:nvPr/>
        </p:nvSpPr>
        <p:spPr>
          <a:xfrm>
            <a:off x="4514127" y="3873808"/>
            <a:ext cx="1714501" cy="8840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b="1"/>
              <a:t>Async</a:t>
            </a:r>
          </a:p>
          <a:p>
            <a:pPr lvl="0" algn="ctr">
              <a:defRPr sz="1800"/>
            </a:pPr>
            <a:r>
              <a:rPr b="1"/>
              <a:t>Finish</a:t>
            </a:r>
          </a:p>
          <a:p>
            <a:pPr lvl="0" algn="ctr">
              <a:defRPr sz="1800"/>
            </a:pPr>
            <a:r>
              <a:rPr b="1"/>
              <a:t>Future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quot;No&quot; Symbol 8"/>
          <p:cNvSpPr/>
          <p:nvPr/>
        </p:nvSpPr>
        <p:spPr>
          <a:xfrm>
            <a:off x="914400" y="3352800"/>
            <a:ext cx="1752600" cy="1524000"/>
          </a:xfrm>
          <a:prstGeom prst="noSmoking">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solidFill>
                  <a:schemeClr val="tx1"/>
                </a:solidFill>
              </a:rPr>
              <a:t>Data Race</a:t>
            </a:r>
            <a:endParaRPr lang="en-US" sz="2400" dirty="0">
              <a:solidFill>
                <a:schemeClr val="tx1"/>
              </a:solidFill>
            </a:endParaRPr>
          </a:p>
        </p:txBody>
      </p:sp>
      <p:sp>
        <p:nvSpPr>
          <p:cNvPr id="6" name="Title 5"/>
          <p:cNvSpPr>
            <a:spLocks noGrp="1"/>
          </p:cNvSpPr>
          <p:nvPr>
            <p:ph type="title"/>
          </p:nvPr>
        </p:nvSpPr>
        <p:spPr/>
        <p:txBody>
          <a:bodyPr/>
          <a:lstStyle/>
          <a:p>
            <a:pPr algn="ctr"/>
            <a:r>
              <a:rPr lang="en-US" sz="4000" dirty="0" smtClean="0"/>
              <a:t>Guarantees Predicated Upon Data-race Freedom</a:t>
            </a:r>
            <a:endParaRPr lang="en-US" sz="4000" dirty="0"/>
          </a:p>
        </p:txBody>
      </p:sp>
      <p:sp>
        <p:nvSpPr>
          <p:cNvPr id="5" name="Rounded Rectangle 4"/>
          <p:cNvSpPr/>
          <p:nvPr/>
        </p:nvSpPr>
        <p:spPr>
          <a:xfrm>
            <a:off x="5539506" y="3154160"/>
            <a:ext cx="3071091" cy="19212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TextBox 10"/>
          <p:cNvSpPr txBox="1"/>
          <p:nvPr/>
        </p:nvSpPr>
        <p:spPr>
          <a:xfrm>
            <a:off x="5539505" y="3920052"/>
            <a:ext cx="3071091" cy="461665"/>
          </a:xfrm>
          <a:prstGeom prst="rect">
            <a:avLst/>
          </a:prstGeom>
          <a:noFill/>
        </p:spPr>
        <p:txBody>
          <a:bodyPr wrap="square" rtlCol="0">
            <a:spAutoFit/>
          </a:bodyPr>
          <a:lstStyle/>
          <a:p>
            <a:pPr algn="ctr"/>
            <a:r>
              <a:rPr lang="en-US" sz="2400" dirty="0" smtClean="0"/>
              <a:t>Determinism</a:t>
            </a:r>
            <a:endParaRPr lang="en-US" sz="2400" dirty="0" smtClean="0"/>
          </a:p>
        </p:txBody>
      </p:sp>
      <p:sp>
        <p:nvSpPr>
          <p:cNvPr id="3" name="Right Arrow 2"/>
          <p:cNvSpPr/>
          <p:nvPr/>
        </p:nvSpPr>
        <p:spPr>
          <a:xfrm>
            <a:off x="3556000" y="3743835"/>
            <a:ext cx="987778" cy="527441"/>
          </a:xfrm>
          <a:prstGeom prst="rightArrow">
            <a:avLst/>
          </a:prstGeom>
          <a:ln/>
        </p:spPr>
        <p:style>
          <a:lnRef idx="0">
            <a:schemeClr val="dk1"/>
          </a:lnRef>
          <a:fillRef idx="3">
            <a:schemeClr val="dk1"/>
          </a:fillRef>
          <a:effectRef idx="3">
            <a:schemeClr val="dk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8155013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417638"/>
          </a:xfrm>
        </p:spPr>
        <p:txBody>
          <a:bodyPr/>
          <a:lstStyle/>
          <a:p>
            <a:pPr algn="ctr"/>
            <a:r>
              <a:rPr lang="en-US" sz="4800" dirty="0" smtClean="0"/>
              <a:t>VR</a:t>
            </a:r>
            <a:endParaRPr lang="en-US" sz="4800" dirty="0"/>
          </a:p>
        </p:txBody>
      </p:sp>
      <p:pic>
        <p:nvPicPr>
          <p:cNvPr id="12" name="Picture 11" descr="VR (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944" y="73088"/>
            <a:ext cx="5390917" cy="6651289"/>
          </a:xfrm>
          <a:prstGeom prst="rect">
            <a:avLst/>
          </a:prstGeom>
        </p:spPr>
      </p:pic>
    </p:spTree>
    <p:extLst>
      <p:ext uri="{BB962C8B-B14F-4D97-AF65-F5344CB8AC3E}">
        <p14:creationId xmlns:p14="http://schemas.microsoft.com/office/powerpoint/2010/main" val="24876162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HJ-V</a:t>
            </a:r>
            <a:endParaRPr lang="en-US" sz="4800" dirty="0"/>
          </a:p>
        </p:txBody>
      </p:sp>
      <p:sp>
        <p:nvSpPr>
          <p:cNvPr id="4" name="Rounded Rectangle 3"/>
          <p:cNvSpPr/>
          <p:nvPr/>
        </p:nvSpPr>
        <p:spPr>
          <a:xfrm>
            <a:off x="1931737" y="1925053"/>
            <a:ext cx="2199105" cy="102268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5" name="Rounded Rectangle 4"/>
          <p:cNvSpPr/>
          <p:nvPr/>
        </p:nvSpPr>
        <p:spPr>
          <a:xfrm>
            <a:off x="4410242" y="1925053"/>
            <a:ext cx="3096126" cy="101566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6" name="Rounded Rectangle 5"/>
          <p:cNvSpPr/>
          <p:nvPr/>
        </p:nvSpPr>
        <p:spPr>
          <a:xfrm>
            <a:off x="1931737" y="3100137"/>
            <a:ext cx="2199105" cy="102268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7" name="Rounded Rectangle 6"/>
          <p:cNvSpPr/>
          <p:nvPr/>
        </p:nvSpPr>
        <p:spPr>
          <a:xfrm>
            <a:off x="4410242" y="3100137"/>
            <a:ext cx="3096126" cy="102268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8" name="Rounded Rectangle 7"/>
          <p:cNvSpPr/>
          <p:nvPr/>
        </p:nvSpPr>
        <p:spPr>
          <a:xfrm>
            <a:off x="1931737" y="4301114"/>
            <a:ext cx="2199105" cy="98491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9" name="Rounded Rectangle 8"/>
          <p:cNvSpPr/>
          <p:nvPr/>
        </p:nvSpPr>
        <p:spPr>
          <a:xfrm>
            <a:off x="4410242" y="4301114"/>
            <a:ext cx="3096126" cy="102268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0" name="Rounded Rectangle 9"/>
          <p:cNvSpPr/>
          <p:nvPr/>
        </p:nvSpPr>
        <p:spPr>
          <a:xfrm>
            <a:off x="1931737" y="5483221"/>
            <a:ext cx="2199105" cy="102268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1" name="Rounded Rectangle 10"/>
          <p:cNvSpPr/>
          <p:nvPr/>
        </p:nvSpPr>
        <p:spPr>
          <a:xfrm>
            <a:off x="4410242" y="5483221"/>
            <a:ext cx="3096126" cy="1022684"/>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2" name="TextBox 11"/>
          <p:cNvSpPr txBox="1"/>
          <p:nvPr/>
        </p:nvSpPr>
        <p:spPr>
          <a:xfrm>
            <a:off x="1931737" y="2078790"/>
            <a:ext cx="2199105"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Dynamic Task</a:t>
            </a:r>
            <a:endParaRPr lang="en-US" sz="2000" dirty="0">
              <a:solidFill>
                <a:srgbClr val="000000"/>
              </a:solidFill>
            </a:endParaRPr>
          </a:p>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dirty="0" smtClean="0">
                <a:ln>
                  <a:noFill/>
                </a:ln>
                <a:solidFill>
                  <a:srgbClr val="000000"/>
                </a:solidFill>
                <a:effectLst/>
                <a:uFillTx/>
                <a:latin typeface="Arial"/>
                <a:ea typeface="Arial"/>
                <a:cs typeface="Arial"/>
                <a:sym typeface="Arial"/>
              </a:rPr>
              <a:t>Creation</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6" name="TextBox 15"/>
          <p:cNvSpPr txBox="1"/>
          <p:nvPr/>
        </p:nvSpPr>
        <p:spPr>
          <a:xfrm>
            <a:off x="4529890" y="2152317"/>
            <a:ext cx="2682374"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1-to-1 Thread to</a:t>
            </a:r>
            <a:r>
              <a:rPr kumimoji="0" lang="en-US" sz="2000" b="0" i="0" u="none" strike="noStrike" cap="none" spc="0" normalizeH="0" dirty="0" smtClean="0">
                <a:ln>
                  <a:noFill/>
                </a:ln>
                <a:solidFill>
                  <a:srgbClr val="000000"/>
                </a:solidFill>
                <a:effectLst/>
                <a:uFillTx/>
                <a:latin typeface="Arial"/>
                <a:ea typeface="Arial"/>
                <a:cs typeface="Arial"/>
                <a:sym typeface="Arial"/>
              </a:rPr>
              <a:t> Task Relationship</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7" name="TextBox 16"/>
          <p:cNvSpPr txBox="1"/>
          <p:nvPr/>
        </p:nvSpPr>
        <p:spPr>
          <a:xfrm>
            <a:off x="4613108" y="3460613"/>
            <a:ext cx="2682374"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Single Global Lock</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8" name="TextBox 17"/>
          <p:cNvSpPr txBox="1"/>
          <p:nvPr/>
        </p:nvSpPr>
        <p:spPr>
          <a:xfrm>
            <a:off x="4742948" y="4376821"/>
            <a:ext cx="2422693"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Implemented with </a:t>
            </a:r>
          </a:p>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Conditions on Locks</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19" name="TextBox 18"/>
          <p:cNvSpPr txBox="1"/>
          <p:nvPr/>
        </p:nvSpPr>
        <p:spPr>
          <a:xfrm>
            <a:off x="4789571" y="5483221"/>
            <a:ext cx="2422693"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Single Method</a:t>
            </a:r>
          </a:p>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Arial"/>
                <a:ea typeface="Arial"/>
                <a:cs typeface="Arial"/>
                <a:sym typeface="Arial"/>
              </a:rPr>
              <a:t>Anonymous</a:t>
            </a:r>
            <a:r>
              <a:rPr kumimoji="0" lang="en-US" sz="2000" b="0" i="0" u="none" strike="noStrike" cap="none" spc="0" normalizeH="0" dirty="0" smtClean="0">
                <a:ln>
                  <a:noFill/>
                </a:ln>
                <a:solidFill>
                  <a:srgbClr val="000000"/>
                </a:solidFill>
                <a:effectLst/>
                <a:uFillTx/>
                <a:latin typeface="Arial"/>
                <a:ea typeface="Arial"/>
                <a:cs typeface="Arial"/>
                <a:sym typeface="Arial"/>
              </a:rPr>
              <a:t> Inner</a:t>
            </a:r>
          </a:p>
          <a:p>
            <a:pPr marL="0" marR="0" indent="0" algn="ctr" defTabSz="914400" rtl="0" fontAlgn="auto" latinLnBrk="1" hangingPunct="0">
              <a:lnSpc>
                <a:spcPct val="100000"/>
              </a:lnSpc>
              <a:spcBef>
                <a:spcPts val="0"/>
              </a:spcBef>
              <a:spcAft>
                <a:spcPts val="0"/>
              </a:spcAft>
              <a:buClrTx/>
              <a:buSzTx/>
              <a:buFontTx/>
              <a:buNone/>
              <a:tabLst/>
            </a:pPr>
            <a:r>
              <a:rPr lang="en-US" sz="2000" baseline="0" dirty="0" smtClean="0">
                <a:solidFill>
                  <a:srgbClr val="000000"/>
                </a:solidFill>
              </a:rPr>
              <a:t>Classes</a:t>
            </a:r>
            <a:endParaRPr kumimoji="0" lang="en-US" sz="2000" b="0" i="0" u="none" strike="noStrike" cap="none" spc="0" normalizeH="0" baseline="0" dirty="0">
              <a:ln>
                <a:noFill/>
              </a:ln>
              <a:solidFill>
                <a:srgbClr val="000000"/>
              </a:solidFill>
              <a:effectLst/>
              <a:uFillTx/>
              <a:latin typeface="Arial"/>
              <a:ea typeface="Arial"/>
              <a:cs typeface="Arial"/>
              <a:sym typeface="Arial"/>
            </a:endParaRPr>
          </a:p>
        </p:txBody>
      </p:sp>
      <p:sp>
        <p:nvSpPr>
          <p:cNvPr id="20" name="TextBox 19"/>
          <p:cNvSpPr txBox="1"/>
          <p:nvPr/>
        </p:nvSpPr>
        <p:spPr>
          <a:xfrm>
            <a:off x="1931737" y="3253099"/>
            <a:ext cx="2199105"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sym typeface="Arial"/>
              </a:rPr>
              <a:t>Mutual Exclusion</a:t>
            </a:r>
          </a:p>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and Isolation</a:t>
            </a:r>
            <a:endParaRPr kumimoji="0" lang="en-US" sz="2000" b="0" i="0" u="none" strike="noStrike" cap="none" spc="0" normalizeH="0" baseline="0" dirty="0">
              <a:ln>
                <a:noFill/>
              </a:ln>
              <a:solidFill>
                <a:srgbClr val="000000"/>
              </a:solidFill>
              <a:effectLst/>
              <a:uFillTx/>
              <a:sym typeface="Arial"/>
            </a:endParaRPr>
          </a:p>
        </p:txBody>
      </p:sp>
      <p:sp>
        <p:nvSpPr>
          <p:cNvPr id="21" name="TextBox 20"/>
          <p:cNvSpPr txBox="1"/>
          <p:nvPr/>
        </p:nvSpPr>
        <p:spPr>
          <a:xfrm>
            <a:off x="1931737" y="4282244"/>
            <a:ext cx="2199105"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sym typeface="Arial"/>
              </a:rPr>
              <a:t>Collective</a:t>
            </a:r>
            <a:r>
              <a:rPr kumimoji="0" lang="en-US" sz="2000" b="0" i="0" u="none" strike="noStrike" cap="none" spc="0" normalizeH="0" dirty="0" smtClean="0">
                <a:ln>
                  <a:noFill/>
                </a:ln>
                <a:solidFill>
                  <a:srgbClr val="000000"/>
                </a:solidFill>
                <a:effectLst/>
                <a:uFillTx/>
                <a:sym typeface="Arial"/>
              </a:rPr>
              <a:t> and</a:t>
            </a:r>
          </a:p>
          <a:p>
            <a:pPr marL="0" marR="0" indent="0" algn="ctr" defTabSz="914400" rtl="0" fontAlgn="auto" latinLnBrk="1" hangingPunct="0">
              <a:lnSpc>
                <a:spcPct val="100000"/>
              </a:lnSpc>
              <a:spcBef>
                <a:spcPts val="0"/>
              </a:spcBef>
              <a:spcAft>
                <a:spcPts val="0"/>
              </a:spcAft>
              <a:buClrTx/>
              <a:buSzTx/>
              <a:buFontTx/>
              <a:buNone/>
              <a:tabLst/>
            </a:pPr>
            <a:r>
              <a:rPr lang="en-US" sz="2000" baseline="0" dirty="0" smtClean="0">
                <a:solidFill>
                  <a:srgbClr val="000000"/>
                </a:solidFill>
              </a:rPr>
              <a:t>Point-to-Point</a:t>
            </a:r>
          </a:p>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dirty="0" smtClean="0">
                <a:ln>
                  <a:noFill/>
                </a:ln>
                <a:solidFill>
                  <a:srgbClr val="000000"/>
                </a:solidFill>
                <a:effectLst/>
                <a:uFillTx/>
                <a:sym typeface="Arial"/>
              </a:rPr>
              <a:t>Synchronization</a:t>
            </a:r>
            <a:endParaRPr kumimoji="0" lang="en-US" sz="2000" b="0" i="0" u="none" strike="noStrike" cap="none" spc="0" normalizeH="0" baseline="0" dirty="0">
              <a:ln>
                <a:noFill/>
              </a:ln>
              <a:solidFill>
                <a:srgbClr val="000000"/>
              </a:solidFill>
              <a:effectLst/>
              <a:uFillTx/>
              <a:sym typeface="Arial"/>
            </a:endParaRPr>
          </a:p>
        </p:txBody>
      </p:sp>
      <p:sp>
        <p:nvSpPr>
          <p:cNvPr id="22" name="TextBox 21"/>
          <p:cNvSpPr txBox="1"/>
          <p:nvPr/>
        </p:nvSpPr>
        <p:spPr>
          <a:xfrm>
            <a:off x="1931737" y="5564865"/>
            <a:ext cx="2199105"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000" dirty="0" smtClean="0">
                <a:solidFill>
                  <a:srgbClr val="000000"/>
                </a:solidFill>
              </a:rPr>
              <a:t>Java 8 Compatible</a:t>
            </a:r>
          </a:p>
          <a:p>
            <a:pPr marL="0" marR="0" indent="0" algn="ctr" defTabSz="914400" rtl="0" fontAlgn="auto" latinLnBrk="1" hangingPunct="0">
              <a:lnSpc>
                <a:spcPct val="100000"/>
              </a:lnSpc>
              <a:spcBef>
                <a:spcPts val="0"/>
              </a:spcBef>
              <a:spcAft>
                <a:spcPts val="0"/>
              </a:spcAft>
              <a:buClrTx/>
              <a:buSzTx/>
              <a:buFontTx/>
              <a:buNone/>
              <a:tabLst/>
            </a:pPr>
            <a:r>
              <a:rPr kumimoji="0" lang="en-US" sz="2000" b="0" i="0" u="none" strike="noStrike" cap="none" normalizeH="0" baseline="0" dirty="0" smtClean="0">
                <a:ln>
                  <a:noFill/>
                </a:ln>
                <a:solidFill>
                  <a:srgbClr val="000000"/>
                </a:solidFill>
                <a:effectLst/>
                <a:uFillTx/>
                <a:sym typeface="Arial"/>
              </a:rPr>
              <a:t>Lambda</a:t>
            </a:r>
            <a:r>
              <a:rPr kumimoji="0" lang="en-US" sz="2000" b="0" i="0" u="none" strike="noStrike" cap="none" normalizeH="0" dirty="0" smtClean="0">
                <a:ln>
                  <a:noFill/>
                </a:ln>
                <a:solidFill>
                  <a:srgbClr val="000000"/>
                </a:solidFill>
                <a:effectLst/>
                <a:uFillTx/>
                <a:sym typeface="Arial"/>
              </a:rPr>
              <a:t> Interface</a:t>
            </a:r>
            <a:endParaRPr kumimoji="0" lang="en-US" sz="2000" b="0" i="0" u="none" strike="noStrike" cap="none" normalizeH="0" baseline="0" dirty="0">
              <a:ln>
                <a:noFill/>
              </a:ln>
              <a:solidFill>
                <a:srgbClr val="000000"/>
              </a:solidFill>
              <a:effectLst/>
              <a:uFillTx/>
              <a:sym typeface="Arial"/>
            </a:endParaRPr>
          </a:p>
        </p:txBody>
      </p:sp>
      <p:sp>
        <p:nvSpPr>
          <p:cNvPr id="3" name="TextBox 2"/>
          <p:cNvSpPr txBox="1"/>
          <p:nvPr/>
        </p:nvSpPr>
        <p:spPr>
          <a:xfrm>
            <a:off x="1931737" y="1417639"/>
            <a:ext cx="2199105"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2000" b="1" i="0" u="none" strike="noStrike" cap="none" spc="0" normalizeH="0" baseline="0" dirty="0" smtClean="0">
                <a:ln>
                  <a:noFill/>
                </a:ln>
                <a:solidFill>
                  <a:srgbClr val="000000"/>
                </a:solidFill>
                <a:effectLst/>
                <a:uFillTx/>
                <a:latin typeface="Arial"/>
                <a:ea typeface="Arial"/>
                <a:cs typeface="Arial"/>
                <a:sym typeface="Arial"/>
              </a:rPr>
              <a:t>HJ</a:t>
            </a:r>
            <a:endParaRPr kumimoji="0" lang="en-US" sz="2000" b="1" i="0" u="none" strike="noStrike" cap="none" spc="0" normalizeH="0" baseline="0" dirty="0">
              <a:ln>
                <a:noFill/>
              </a:ln>
              <a:solidFill>
                <a:srgbClr val="000000"/>
              </a:solidFill>
              <a:effectLst/>
              <a:uFillTx/>
              <a:latin typeface="Arial"/>
              <a:ea typeface="Arial"/>
              <a:cs typeface="Arial"/>
              <a:sym typeface="Arial"/>
            </a:endParaRPr>
          </a:p>
        </p:txBody>
      </p:sp>
      <p:sp>
        <p:nvSpPr>
          <p:cNvPr id="13" name="TextBox 12"/>
          <p:cNvSpPr txBox="1"/>
          <p:nvPr/>
        </p:nvSpPr>
        <p:spPr>
          <a:xfrm>
            <a:off x="4410243" y="1417638"/>
            <a:ext cx="3096126"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2000" b="1" dirty="0" smtClean="0">
                <a:solidFill>
                  <a:srgbClr val="000000"/>
                </a:solidFill>
              </a:rPr>
              <a:t>HJ-V</a:t>
            </a:r>
            <a:endParaRPr kumimoji="0" lang="en-US" sz="2000" b="1" i="0" u="none" strike="noStrike" cap="none" spc="0" normalizeH="0" baseline="0" dirty="0">
              <a:ln>
                <a:noFill/>
              </a:ln>
              <a:solidFill>
                <a:srgbClr val="000000"/>
              </a:solidFill>
              <a:effectLst/>
              <a:uFillTx/>
              <a:sym typeface="Arial"/>
            </a:endParaRPr>
          </a:p>
        </p:txBody>
      </p:sp>
    </p:spTree>
    <p:extLst>
      <p:ext uri="{BB962C8B-B14F-4D97-AF65-F5344CB8AC3E}">
        <p14:creationId xmlns:p14="http://schemas.microsoft.com/office/powerpoint/2010/main" val="20633774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417638"/>
          </a:xfrm>
        </p:spPr>
        <p:txBody>
          <a:bodyPr/>
          <a:lstStyle/>
          <a:p>
            <a:pPr algn="ctr"/>
            <a:r>
              <a:rPr lang="en-US" sz="4800" dirty="0" smtClean="0"/>
              <a:t>VR-lib</a:t>
            </a:r>
            <a:endParaRPr lang="en-US" sz="4800" dirty="0"/>
          </a:p>
        </p:txBody>
      </p:sp>
      <p:pic>
        <p:nvPicPr>
          <p:cNvPr id="4" name="Picture 3" descr="VR-li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077" y="1417638"/>
            <a:ext cx="4587002" cy="2611508"/>
          </a:xfrm>
          <a:prstGeom prst="rect">
            <a:avLst/>
          </a:prstGeom>
          <a:ln>
            <a:solidFill>
              <a:srgbClr val="3A81BA"/>
            </a:solidFill>
          </a:ln>
        </p:spPr>
      </p:pic>
      <p:pic>
        <p:nvPicPr>
          <p:cNvPr id="5" name="Picture 4" descr="sig-wait-imp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925" y="4201691"/>
            <a:ext cx="3965593" cy="2006495"/>
          </a:xfrm>
          <a:prstGeom prst="rect">
            <a:avLst/>
          </a:prstGeom>
          <a:ln>
            <a:solidFill>
              <a:srgbClr val="3A81BA"/>
            </a:solidFill>
          </a:ln>
        </p:spPr>
      </p:pic>
      <p:pic>
        <p:nvPicPr>
          <p:cNvPr id="6" name="Picture 5" descr="phaser-exampl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9" y="4210828"/>
            <a:ext cx="5024794" cy="1727824"/>
          </a:xfrm>
          <a:prstGeom prst="rect">
            <a:avLst/>
          </a:prstGeom>
          <a:ln>
            <a:solidFill>
              <a:srgbClr val="3A81BA"/>
            </a:solidFill>
          </a:ln>
        </p:spPr>
      </p:pic>
    </p:spTree>
    <p:extLst>
      <p:ext uri="{BB962C8B-B14F-4D97-AF65-F5344CB8AC3E}">
        <p14:creationId xmlns:p14="http://schemas.microsoft.com/office/powerpoint/2010/main" val="221437532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2574</TotalTime>
  <Words>1684</Words>
  <Application>Microsoft Macintosh PowerPoint</Application>
  <PresentationFormat>On-screen Show (4:3)</PresentationFormat>
  <Paragraphs>326</Paragraphs>
  <Slides>25</Slides>
  <Notes>20</Notes>
  <HiddenSlides>6</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vt:lpstr>
      <vt:lpstr>JPF Verification of Habanero Java using Gradual Type Permission Regions</vt:lpstr>
      <vt:lpstr>What is Habanero Java?</vt:lpstr>
      <vt:lpstr>HJ Overview</vt:lpstr>
      <vt:lpstr>Async &amp; Finish</vt:lpstr>
      <vt:lpstr>Safety Guarantees</vt:lpstr>
      <vt:lpstr>Guarantees Predicated Upon Data-race Freedom</vt:lpstr>
      <vt:lpstr>VR</vt:lpstr>
      <vt:lpstr>HJ-V</vt:lpstr>
      <vt:lpstr>VR-lib</vt:lpstr>
      <vt:lpstr>Narrowing Our Focus</vt:lpstr>
      <vt:lpstr>Gradual Permission Regions</vt:lpstr>
      <vt:lpstr>PowerPoint Presentation</vt:lpstr>
      <vt:lpstr>PowerPoint Presentation</vt:lpstr>
      <vt:lpstr>PowerPoint Presentation</vt:lpstr>
      <vt:lpstr>JPF Implementation</vt:lpstr>
      <vt:lpstr>Attribute Infos</vt:lpstr>
      <vt:lpstr>Listeners</vt:lpstr>
      <vt:lpstr>Scheduler</vt:lpstr>
      <vt:lpstr>Scheduler</vt:lpstr>
      <vt:lpstr>Bytecode vs. Block</vt:lpstr>
      <vt:lpstr>Scheduler</vt:lpstr>
      <vt:lpstr>Results</vt:lpstr>
      <vt:lpstr>Conclusions</vt:lpstr>
      <vt:lpstr>Future Work</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JPF Verification of Habanero Java using Gradual Type Permission Regions</dc:title>
  <cp:lastModifiedBy>Peter Anderson</cp:lastModifiedBy>
  <cp:revision>76</cp:revision>
  <dcterms:modified xsi:type="dcterms:W3CDTF">2014-11-07T23:54:59Z</dcterms:modified>
</cp:coreProperties>
</file>