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6" r:id="rId6"/>
    <p:sldId id="279" r:id="rId7"/>
    <p:sldId id="277" r:id="rId8"/>
    <p:sldId id="278" r:id="rId9"/>
    <p:sldId id="260" r:id="rId10"/>
    <p:sldId id="28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0" r:id="rId19"/>
    <p:sldId id="272" r:id="rId20"/>
    <p:sldId id="273" r:id="rId21"/>
    <p:sldId id="274" r:id="rId22"/>
    <p:sldId id="265" r:id="rId23"/>
    <p:sldId id="267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1"/>
    <p:restoredTop sz="94658"/>
  </p:normalViewPr>
  <p:slideViewPr>
    <p:cSldViewPr snapToGrid="0" snapToObjects="1">
      <p:cViewPr>
        <p:scale>
          <a:sx n="142" d="100"/>
          <a:sy n="142" d="100"/>
        </p:scale>
        <p:origin x="14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F286D-8BF9-5744-BB60-C8B1990843E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142DA-5BDA-7A48-AB9E-5040C5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142DA-5BDA-7A48-AB9E-5040C58608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E0F3-5323-5245-A548-B4C9D0451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17646"/>
            <a:ext cx="8915399" cy="2262781"/>
          </a:xfrm>
        </p:spPr>
        <p:txBody>
          <a:bodyPr/>
          <a:lstStyle/>
          <a:p>
            <a:r>
              <a:rPr lang="en-US" b="1" dirty="0"/>
              <a:t>Walmart Time-series Weekly Sales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F16D1-E3E2-CB49-B49E-324A6EC4D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223705"/>
            <a:ext cx="8915399" cy="1126283"/>
          </a:xfrm>
        </p:spPr>
        <p:txBody>
          <a:bodyPr/>
          <a:lstStyle/>
          <a:p>
            <a:r>
              <a:rPr lang="en-US" b="1" dirty="0"/>
              <a:t>Prepared by: Kevin 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3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1E65-03F1-5D42-A3D3-AF43EC8E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925" y="636810"/>
            <a:ext cx="8911687" cy="6204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Error Measurement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35B07-E90D-A54D-AC1C-0CA84D4A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26" y="1409700"/>
            <a:ext cx="9421274" cy="4940300"/>
          </a:xfrm>
        </p:spPr>
      </p:pic>
    </p:spTree>
    <p:extLst>
      <p:ext uri="{BB962C8B-B14F-4D97-AF65-F5344CB8AC3E}">
        <p14:creationId xmlns:p14="http://schemas.microsoft.com/office/powerpoint/2010/main" val="70999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2968-1F04-1841-9F65-FABCBA05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06" y="659544"/>
            <a:ext cx="8911687" cy="64863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Window Slides / time-step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C89D7-B027-3347-9025-ACB74DAC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62" y="2574925"/>
            <a:ext cx="8133576" cy="335915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B158C14-60C4-4945-BACD-4E5B6C5D78C1}"/>
              </a:ext>
            </a:extLst>
          </p:cNvPr>
          <p:cNvSpPr/>
          <p:nvPr/>
        </p:nvSpPr>
        <p:spPr>
          <a:xfrm>
            <a:off x="5054600" y="3733800"/>
            <a:ext cx="13589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33556-2035-CD47-B0C9-B78188AA05FB}"/>
              </a:ext>
            </a:extLst>
          </p:cNvPr>
          <p:cNvSpPr txBox="1"/>
          <p:nvPr/>
        </p:nvSpPr>
        <p:spPr>
          <a:xfrm>
            <a:off x="2641600" y="194413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Original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48643-EDA1-1048-8633-F639A8729567}"/>
              </a:ext>
            </a:extLst>
          </p:cNvPr>
          <p:cNvSpPr txBox="1"/>
          <p:nvPr/>
        </p:nvSpPr>
        <p:spPr>
          <a:xfrm>
            <a:off x="7035800" y="1890197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Transformed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C88C4-B7EE-BD4A-9AD8-DC525857218C}"/>
              </a:ext>
            </a:extLst>
          </p:cNvPr>
          <p:cNvSpPr txBox="1"/>
          <p:nvPr/>
        </p:nvSpPr>
        <p:spPr>
          <a:xfrm>
            <a:off x="1957656" y="1441490"/>
            <a:ext cx="33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Example: Window Slide = 2</a:t>
            </a:r>
          </a:p>
        </p:txBody>
      </p:sp>
    </p:spTree>
    <p:extLst>
      <p:ext uri="{BB962C8B-B14F-4D97-AF65-F5344CB8AC3E}">
        <p14:creationId xmlns:p14="http://schemas.microsoft.com/office/powerpoint/2010/main" val="48556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4662-5006-4C43-B7B8-B0EA4009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713" y="598710"/>
            <a:ext cx="8911687" cy="66099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Baseline model –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8858-9787-164D-B9EF-74EBA93C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712" y="1409357"/>
            <a:ext cx="8915400" cy="11560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Dataset (Time-step 2-6)</a:t>
            </a:r>
          </a:p>
          <a:p>
            <a:r>
              <a:rPr lang="en-US" dirty="0"/>
              <a:t>MSE vs MAE</a:t>
            </a:r>
          </a:p>
          <a:p>
            <a:r>
              <a:rPr lang="en-US" dirty="0"/>
              <a:t>No improvement  with increment of timestep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39EE-0BE5-A74D-AA52-9A1CA065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668974"/>
            <a:ext cx="8140700" cy="37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69D6-0A70-C341-857C-887E1669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706"/>
          </a:xfrm>
        </p:spPr>
        <p:txBody>
          <a:bodyPr/>
          <a:lstStyle/>
          <a:p>
            <a:r>
              <a:rPr lang="en-US" dirty="0"/>
              <a:t>Feature Engineering (Correlation)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B4CB8-3F1A-9349-AA9F-663E7EDE7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416" y="1309687"/>
            <a:ext cx="7760043" cy="5214681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0A530D84-4A6C-7748-91A1-92979D487D01}"/>
              </a:ext>
            </a:extLst>
          </p:cNvPr>
          <p:cNvSpPr/>
          <p:nvPr/>
        </p:nvSpPr>
        <p:spPr>
          <a:xfrm>
            <a:off x="2681416" y="5609968"/>
            <a:ext cx="827903" cy="321275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1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C651-0656-1B41-9864-BE92C540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811" y="537612"/>
            <a:ext cx="8911687" cy="6362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Feature Engineering (OLS Stat Model)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9FB392-8CA0-FD44-B3A9-E64CE146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23560"/>
              </p:ext>
            </p:extLst>
          </p:nvPr>
        </p:nvGraphicFramePr>
        <p:xfrm>
          <a:off x="1742302" y="1392880"/>
          <a:ext cx="7488195" cy="447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741">
                  <a:extLst>
                    <a:ext uri="{9D8B030D-6E8A-4147-A177-3AD203B41FA5}">
                      <a16:colId xmlns:a16="http://schemas.microsoft.com/office/drawing/2014/main" val="3212245926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53725462"/>
                    </a:ext>
                  </a:extLst>
                </a:gridCol>
                <a:gridCol w="1594022">
                  <a:extLst>
                    <a:ext uri="{9D8B030D-6E8A-4147-A177-3AD203B41FA5}">
                      <a16:colId xmlns:a16="http://schemas.microsoft.com/office/drawing/2014/main" val="1302940622"/>
                    </a:ext>
                  </a:extLst>
                </a:gridCol>
                <a:gridCol w="1346886">
                  <a:extLst>
                    <a:ext uri="{9D8B030D-6E8A-4147-A177-3AD203B41FA5}">
                      <a16:colId xmlns:a16="http://schemas.microsoft.com/office/drawing/2014/main" val="916058675"/>
                    </a:ext>
                  </a:extLst>
                </a:gridCol>
                <a:gridCol w="1569309">
                  <a:extLst>
                    <a:ext uri="{9D8B030D-6E8A-4147-A177-3AD203B41FA5}">
                      <a16:colId xmlns:a16="http://schemas.microsoft.com/office/drawing/2014/main" val="1151390416"/>
                    </a:ext>
                  </a:extLst>
                </a:gridCol>
              </a:tblGrid>
              <a:tr h="1122406">
                <a:tc>
                  <a:txBody>
                    <a:bodyPr/>
                    <a:lstStyle/>
                    <a:p>
                      <a:r>
                        <a:rPr lang="en-US" dirty="0"/>
                        <a:t>Time-Step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1</a:t>
                      </a:r>
                    </a:p>
                    <a:p>
                      <a:r>
                        <a:rPr lang="en-US" dirty="0"/>
                        <a:t>Original 10 Features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2</a:t>
                      </a:r>
                    </a:p>
                    <a:p>
                      <a:r>
                        <a:rPr lang="en-US" dirty="0"/>
                        <a:t>5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3</a:t>
                      </a:r>
                    </a:p>
                    <a:p>
                      <a:r>
                        <a:rPr lang="en-US" dirty="0"/>
                        <a:t>4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4 *</a:t>
                      </a:r>
                    </a:p>
                    <a:p>
                      <a:r>
                        <a:rPr lang="en-US" dirty="0"/>
                        <a:t>3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55298"/>
                  </a:ext>
                </a:extLst>
              </a:tr>
              <a:tr h="372350">
                <a:tc>
                  <a:txBody>
                    <a:bodyPr/>
                    <a:lstStyle/>
                    <a:p>
                      <a:r>
                        <a:rPr lang="en-US" dirty="0"/>
                        <a:t>Time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417"/>
                  </a:ext>
                </a:extLst>
              </a:tr>
              <a:tr h="395416">
                <a:tc>
                  <a:txBody>
                    <a:bodyPr/>
                    <a:lstStyle/>
                    <a:p>
                      <a:r>
                        <a:rPr lang="en-US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20421"/>
                  </a:ext>
                </a:extLst>
              </a:tr>
              <a:tr h="407773">
                <a:tc>
                  <a:txBody>
                    <a:bodyPr/>
                    <a:lstStyle/>
                    <a:p>
                      <a:r>
                        <a:rPr lang="en-US" dirty="0"/>
                        <a:t>F-Statistic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06125"/>
                  </a:ext>
                </a:extLst>
              </a:tr>
              <a:tr h="1122406">
                <a:tc>
                  <a:txBody>
                    <a:bodyPr/>
                    <a:lstStyle/>
                    <a:p>
                      <a:r>
                        <a:rPr lang="en-US" dirty="0"/>
                        <a:t>P-value (Independent </a:t>
                      </a:r>
                      <a:r>
                        <a:rPr lang="en-US" dirty="0" err="1"/>
                        <a:t>Vars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Vars. are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Var is not </a:t>
                      </a:r>
                    </a:p>
                    <a:p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  <a:r>
                        <a:rPr lang="en-US" dirty="0" err="1"/>
                        <a:t>Vars</a:t>
                      </a:r>
                      <a:r>
                        <a:rPr lang="en-US" dirty="0"/>
                        <a:t> is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  <a:r>
                        <a:rPr lang="en-US" dirty="0" err="1"/>
                        <a:t>Vars</a:t>
                      </a:r>
                      <a:r>
                        <a:rPr lang="en-US" dirty="0"/>
                        <a:t> are significant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71799"/>
                  </a:ext>
                </a:extLst>
              </a:tr>
              <a:tr h="495644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488672"/>
                  </a:ext>
                </a:extLst>
              </a:tr>
              <a:tr h="495644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23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B1CEA9-B83E-A64D-95E3-34E5C67BA73E}"/>
              </a:ext>
            </a:extLst>
          </p:cNvPr>
          <p:cNvSpPr txBox="1"/>
          <p:nvPr/>
        </p:nvSpPr>
        <p:spPr>
          <a:xfrm>
            <a:off x="1828800" y="622094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C71A2-2179-C44E-A28E-680F902887CD}"/>
              </a:ext>
            </a:extLst>
          </p:cNvPr>
          <p:cNvSpPr txBox="1"/>
          <p:nvPr/>
        </p:nvSpPr>
        <p:spPr>
          <a:xfrm>
            <a:off x="10099246" y="3888938"/>
            <a:ext cx="198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 is not shown with extracted Highly correlated Features!!! Check other Regressor Models!!!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4BF3392D-4ED1-BA40-94BA-F04B20005943}"/>
              </a:ext>
            </a:extLst>
          </p:cNvPr>
          <p:cNvSpPr/>
          <p:nvPr/>
        </p:nvSpPr>
        <p:spPr>
          <a:xfrm>
            <a:off x="9230497" y="5181600"/>
            <a:ext cx="736600" cy="43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720D252-9F89-5A4C-BB9F-0B463DD6D10B}"/>
              </a:ext>
            </a:extLst>
          </p:cNvPr>
          <p:cNvSpPr/>
          <p:nvPr/>
        </p:nvSpPr>
        <p:spPr>
          <a:xfrm>
            <a:off x="7556500" y="4762500"/>
            <a:ext cx="1673997" cy="12065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BC5F84-6F9F-B646-B486-46A9AF18E4BD}"/>
              </a:ext>
            </a:extLst>
          </p:cNvPr>
          <p:cNvSpPr/>
          <p:nvPr/>
        </p:nvSpPr>
        <p:spPr>
          <a:xfrm>
            <a:off x="4508500" y="2171700"/>
            <a:ext cx="4826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6A55911-380F-D24F-879D-6CD6BAE4E219}"/>
              </a:ext>
            </a:extLst>
          </p:cNvPr>
          <p:cNvSpPr/>
          <p:nvPr/>
        </p:nvSpPr>
        <p:spPr>
          <a:xfrm>
            <a:off x="6075749" y="2163114"/>
            <a:ext cx="4826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B434FC1-6324-8F46-8530-5DF26011E64E}"/>
              </a:ext>
            </a:extLst>
          </p:cNvPr>
          <p:cNvSpPr/>
          <p:nvPr/>
        </p:nvSpPr>
        <p:spPr>
          <a:xfrm>
            <a:off x="7427098" y="2171700"/>
            <a:ext cx="4826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D4C0F0-0875-3E4A-A534-D8BD743FC888}"/>
              </a:ext>
            </a:extLst>
          </p:cNvPr>
          <p:cNvSpPr/>
          <p:nvPr/>
        </p:nvSpPr>
        <p:spPr>
          <a:xfrm>
            <a:off x="4267200" y="5295900"/>
            <a:ext cx="4826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F3494B-D373-E740-8679-5B154502F4AC}"/>
              </a:ext>
            </a:extLst>
          </p:cNvPr>
          <p:cNvSpPr/>
          <p:nvPr/>
        </p:nvSpPr>
        <p:spPr>
          <a:xfrm>
            <a:off x="5834449" y="5287314"/>
            <a:ext cx="4826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24005D7-9E6F-D649-BD68-F5C4F7577B9D}"/>
              </a:ext>
            </a:extLst>
          </p:cNvPr>
          <p:cNvSpPr/>
          <p:nvPr/>
        </p:nvSpPr>
        <p:spPr>
          <a:xfrm>
            <a:off x="7185798" y="5295900"/>
            <a:ext cx="4826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8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97D3-BA03-C645-B17D-F3C96CDB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308" y="615721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LASSO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638F9-7111-D24E-8C0F-0E65D8309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46" y="1400961"/>
            <a:ext cx="8915400" cy="4468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2BCD7-0746-6845-9C58-0018414D9051}"/>
              </a:ext>
            </a:extLst>
          </p:cNvPr>
          <p:cNvSpPr txBox="1"/>
          <p:nvPr/>
        </p:nvSpPr>
        <p:spPr>
          <a:xfrm>
            <a:off x="2148308" y="6061549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3490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A21-9868-4B45-95C1-4D63ED4D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12" y="653851"/>
            <a:ext cx="8911687" cy="5755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Ridge CV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FCC23-F9DA-C841-B434-263409BC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815" y="1376677"/>
            <a:ext cx="8915400" cy="4537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F8F9A-EA2A-FF40-AE0A-E27DED1D2BE2}"/>
              </a:ext>
            </a:extLst>
          </p:cNvPr>
          <p:cNvSpPr txBox="1"/>
          <p:nvPr/>
        </p:nvSpPr>
        <p:spPr>
          <a:xfrm>
            <a:off x="2148308" y="6061549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4114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813B-E13C-9D45-A743-8DE253E2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04" y="632499"/>
            <a:ext cx="8911687" cy="6090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SGD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721DD-8198-CA4F-822C-767477CD3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304" y="1409350"/>
            <a:ext cx="8915400" cy="47397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9A43F-C1AD-5947-91E0-45E614A65CA4}"/>
              </a:ext>
            </a:extLst>
          </p:cNvPr>
          <p:cNvSpPr txBox="1"/>
          <p:nvPr/>
        </p:nvSpPr>
        <p:spPr>
          <a:xfrm>
            <a:off x="1936699" y="622094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1469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6D84-1D79-8743-8667-9EBFF8AE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861" y="674444"/>
            <a:ext cx="8911687" cy="70973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Bayesian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28686-9492-DC4F-8450-05D631FA0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148" y="1493239"/>
            <a:ext cx="8915400" cy="4437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DB195-FB2E-4E45-85E0-CE429D16D2B5}"/>
              </a:ext>
            </a:extLst>
          </p:cNvPr>
          <p:cNvSpPr txBox="1"/>
          <p:nvPr/>
        </p:nvSpPr>
        <p:spPr>
          <a:xfrm>
            <a:off x="1936699" y="622094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7570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3C7E-0E78-3142-B7A3-882BB87A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15" y="666055"/>
            <a:ext cx="8911687" cy="76007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Random Forest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EB79A-41EA-FA44-A0FB-51222FA4E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889" y="1702965"/>
            <a:ext cx="9931723" cy="42082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9AC49-509F-824B-9D2E-FDC86CEC61BB}"/>
              </a:ext>
            </a:extLst>
          </p:cNvPr>
          <p:cNvSpPr txBox="1"/>
          <p:nvPr/>
        </p:nvSpPr>
        <p:spPr>
          <a:xfrm>
            <a:off x="1936699" y="622094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0588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CA53-2D7E-324B-9F8B-88AF0B4D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325" y="611410"/>
            <a:ext cx="8911687" cy="66779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Problem 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C148-DAD6-634B-B05B-9D02E9EC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325" y="1379872"/>
            <a:ext cx="8911688" cy="5135228"/>
          </a:xfrm>
        </p:spPr>
        <p:txBody>
          <a:bodyPr/>
          <a:lstStyle/>
          <a:p>
            <a:r>
              <a:rPr lang="en-US" b="1" dirty="0"/>
              <a:t>The trend of e-commerce blows sky high in the recent years, a lot of mortar retail cooperation turns themselves into the competition of e-commerce (e.g. Walmart , Target </a:t>
            </a:r>
            <a:r>
              <a:rPr lang="en-US" b="1" dirty="0" err="1"/>
              <a:t>etc</a:t>
            </a:r>
            <a:r>
              <a:rPr lang="en-US" b="1" dirty="0"/>
              <a:t>). The concept of this project is to utilize the dataset provided by Walmart to forecast theirs weekly sales in 45 stores.</a:t>
            </a:r>
          </a:p>
          <a:p>
            <a:r>
              <a:rPr lang="en-US" b="1" u="sng" dirty="0"/>
              <a:t>Questions to be addressed:</a:t>
            </a:r>
          </a:p>
          <a:p>
            <a:pPr lvl="1"/>
            <a:r>
              <a:rPr lang="en-US" b="1" dirty="0"/>
              <a:t>- Discover the sales distribution in Store and individual department</a:t>
            </a:r>
            <a:endParaRPr lang="en-US" dirty="0"/>
          </a:p>
          <a:p>
            <a:pPr lvl="1"/>
            <a:r>
              <a:rPr lang="en-US" b="1" dirty="0"/>
              <a:t>- Discover the correlation of between features and Sales.</a:t>
            </a:r>
            <a:endParaRPr lang="en-US" dirty="0"/>
          </a:p>
          <a:p>
            <a:pPr lvl="1"/>
            <a:r>
              <a:rPr lang="en-US" b="1" dirty="0"/>
              <a:t>- Discover the features contributes differently to the predictive models</a:t>
            </a:r>
            <a:endParaRPr lang="en-US" dirty="0"/>
          </a:p>
          <a:p>
            <a:pPr lvl="1"/>
            <a:r>
              <a:rPr lang="en-US" b="1" dirty="0"/>
              <a:t>- Determine the best model(s) for forecasting the weekly sales (continuous values)?</a:t>
            </a:r>
            <a:endParaRPr lang="en-US" dirty="0"/>
          </a:p>
          <a:p>
            <a:pPr lvl="1"/>
            <a:r>
              <a:rPr lang="en-US" b="1" dirty="0"/>
              <a:t>- How’s the models perform differently in various States?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4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27E0-C348-974F-ADEC-44B9FAA0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51" y="624110"/>
            <a:ext cx="8911687" cy="80201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Gradient Boost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522DF-0254-6D4B-B861-9D9CE068A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153" y="1484851"/>
            <a:ext cx="9733738" cy="4496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B49F2-F837-504F-AA2A-8898352B1A18}"/>
              </a:ext>
            </a:extLst>
          </p:cNvPr>
          <p:cNvSpPr txBox="1"/>
          <p:nvPr/>
        </p:nvSpPr>
        <p:spPr>
          <a:xfrm>
            <a:off x="1936699" y="622094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5989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5B68-7CCA-CC43-8F12-FFBE80E6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696" y="640888"/>
            <a:ext cx="8911687" cy="75168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Ada Boost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676AD-05B1-BC4F-985C-0F443C7D8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02" y="1392572"/>
            <a:ext cx="9273140" cy="4518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15B93-0E68-9045-9B0B-70941FC2D19C}"/>
              </a:ext>
            </a:extLst>
          </p:cNvPr>
          <p:cNvSpPr txBox="1"/>
          <p:nvPr/>
        </p:nvSpPr>
        <p:spPr>
          <a:xfrm>
            <a:off x="1936699" y="622094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6768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2125-25AF-EF49-BC0F-EB34F98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699" y="624110"/>
            <a:ext cx="8911687" cy="68570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XGB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923D6-F5E5-5146-91CA-AAF09C0A1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473" y="1309816"/>
            <a:ext cx="9717494" cy="46295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BB591-463F-9B4D-AE89-8D322011BFE2}"/>
              </a:ext>
            </a:extLst>
          </p:cNvPr>
          <p:cNvSpPr txBox="1"/>
          <p:nvPr/>
        </p:nvSpPr>
        <p:spPr>
          <a:xfrm>
            <a:off x="1936699" y="622094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Set 4 Features: 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65435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07D8-C2A9-2242-997D-4D5645C5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085" y="624110"/>
            <a:ext cx="8911687" cy="70974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2A86-DA9F-B048-B3A9-4C23A316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429" y="1333850"/>
            <a:ext cx="8915400" cy="861270"/>
          </a:xfrm>
        </p:spPr>
        <p:txBody>
          <a:bodyPr/>
          <a:lstStyle/>
          <a:p>
            <a:r>
              <a:rPr lang="en-US" dirty="0"/>
              <a:t>Best Time-Step = 6</a:t>
            </a:r>
          </a:p>
          <a:p>
            <a:r>
              <a:rPr lang="en-US" dirty="0"/>
              <a:t>Best Set of Features: Set 4 (</a:t>
            </a:r>
            <a:r>
              <a:rPr lang="en-US" b="1" dirty="0"/>
              <a:t>"store_size","</a:t>
            </a:r>
            <a:r>
              <a:rPr lang="en-US" b="1" dirty="0" err="1"/>
              <a:t>type_A</a:t>
            </a:r>
            <a:r>
              <a:rPr lang="en-US" b="1" dirty="0"/>
              <a:t>", "</a:t>
            </a:r>
            <a:r>
              <a:rPr lang="en-US" b="1" dirty="0" err="1"/>
              <a:t>type_C</a:t>
            </a:r>
            <a:r>
              <a:rPr lang="en-US" b="1" dirty="0"/>
              <a:t>"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5EFA-393F-E542-B6CF-DB040677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85" y="2195120"/>
            <a:ext cx="6734047" cy="2112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18E09-C220-2D4F-A811-656D0370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85" y="4411036"/>
            <a:ext cx="6734048" cy="2126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75AA7-4C4B-394A-893B-012167811D2F}"/>
              </a:ext>
            </a:extLst>
          </p:cNvPr>
          <p:cNvSpPr txBox="1"/>
          <p:nvPr/>
        </p:nvSpPr>
        <p:spPr>
          <a:xfrm>
            <a:off x="8727998" y="2820459"/>
            <a:ext cx="338332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Optimal Model:</a:t>
            </a:r>
          </a:p>
          <a:p>
            <a:r>
              <a:rPr lang="en-US" sz="1600" dirty="0"/>
              <a:t>-Gradient Boosting Regressor</a:t>
            </a:r>
          </a:p>
          <a:p>
            <a:r>
              <a:rPr lang="en-US" sz="1600" dirty="0"/>
              <a:t>-XGB Regressor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u="sng" dirty="0"/>
              <a:t>Metrics improved from Baseline:</a:t>
            </a:r>
          </a:p>
          <a:p>
            <a:r>
              <a:rPr lang="en-US" dirty="0"/>
              <a:t>MSE: 0.108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0.0128 </a:t>
            </a:r>
          </a:p>
          <a:p>
            <a:r>
              <a:rPr lang="en-US" dirty="0"/>
              <a:t>MAE: 0.238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0.08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45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D91-2EA6-9740-97ED-0A982D25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63" y="3404459"/>
            <a:ext cx="8911687" cy="66779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C860-4B10-894D-927C-F3D2D76E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50" y="4415234"/>
            <a:ext cx="8915400" cy="1825783"/>
          </a:xfrm>
        </p:spPr>
        <p:txBody>
          <a:bodyPr/>
          <a:lstStyle/>
          <a:p>
            <a:r>
              <a:rPr lang="en-US" dirty="0"/>
              <a:t>Fine tune the parameters to further optimize the performance</a:t>
            </a:r>
          </a:p>
          <a:p>
            <a:r>
              <a:rPr lang="en-US" dirty="0"/>
              <a:t>Attempt to utilize Deep Learning method (e.g. LSTM)</a:t>
            </a:r>
          </a:p>
          <a:p>
            <a:r>
              <a:rPr lang="en-US" dirty="0"/>
              <a:t>Research more representable Feature out of 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2E4CC1-9D9B-E94C-BFBA-5A36C529659E}"/>
              </a:ext>
            </a:extLst>
          </p:cNvPr>
          <p:cNvSpPr txBox="1">
            <a:spLocks/>
          </p:cNvSpPr>
          <p:nvPr/>
        </p:nvSpPr>
        <p:spPr>
          <a:xfrm>
            <a:off x="2104048" y="617119"/>
            <a:ext cx="8911687" cy="667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Goal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B913-1544-4D46-954F-3CAEA211D42A}"/>
              </a:ext>
            </a:extLst>
          </p:cNvPr>
          <p:cNvSpPr txBox="1">
            <a:spLocks/>
          </p:cNvSpPr>
          <p:nvPr/>
        </p:nvSpPr>
        <p:spPr>
          <a:xfrm>
            <a:off x="2100335" y="1431795"/>
            <a:ext cx="8915400" cy="1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Success to optimize the performance from Baseline model by minimizing the error on target continuous variable (i.e. Weekly Sales)</a:t>
            </a:r>
          </a:p>
          <a:p>
            <a:r>
              <a:rPr lang="en-US" dirty="0"/>
              <a:t>The best models with time-step = 6: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Gradient Boost Regressor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XGB Regressor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0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3464-013C-344D-AA4E-A865EEE1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62411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Methodology / </a:t>
            </a:r>
            <a:r>
              <a:rPr lang="en-US" b="1" dirty="0" err="1">
                <a:solidFill>
                  <a:srgbClr val="FFC000"/>
                </a:solidFill>
              </a:rPr>
              <a:t>WorkFlow</a:t>
            </a:r>
            <a:r>
              <a:rPr lang="en-US" b="1" dirty="0">
                <a:solidFill>
                  <a:srgbClr val="FFC000"/>
                </a:solidFill>
              </a:rPr>
              <a:t> (Python 3.6x)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03EB-BC16-554B-BB35-14B607B8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725" y="1498600"/>
            <a:ext cx="8915400" cy="4330700"/>
          </a:xfrm>
        </p:spPr>
        <p:txBody>
          <a:bodyPr/>
          <a:lstStyle/>
          <a:p>
            <a:r>
              <a:rPr lang="en-US" b="1" dirty="0"/>
              <a:t>1. Preliminary Setup: Load Dataset, Libraries</a:t>
            </a:r>
          </a:p>
          <a:p>
            <a:r>
              <a:rPr lang="en-US" b="1" dirty="0"/>
              <a:t>2. Data Exploration </a:t>
            </a:r>
          </a:p>
          <a:p>
            <a:pPr lvl="1"/>
            <a:r>
              <a:rPr lang="en-US" sz="1800" b="1" dirty="0"/>
              <a:t>(i.e. Missing Values, Outliers, Categorical Features conversion)</a:t>
            </a:r>
          </a:p>
          <a:p>
            <a:r>
              <a:rPr lang="en-US" b="1" dirty="0"/>
              <a:t>3. Data Analysis </a:t>
            </a:r>
          </a:p>
          <a:p>
            <a:r>
              <a:rPr lang="en-US" b="1" dirty="0"/>
              <a:t>4. Correlation between variables</a:t>
            </a:r>
          </a:p>
          <a:p>
            <a:r>
              <a:rPr lang="en-US" b="1" dirty="0"/>
              <a:t>5.  Hypothesis Test between variables</a:t>
            </a:r>
          </a:p>
          <a:p>
            <a:r>
              <a:rPr lang="en-US" b="1" dirty="0"/>
              <a:t>6. Feature engineering</a:t>
            </a:r>
          </a:p>
          <a:p>
            <a:r>
              <a:rPr lang="en-US" b="1" dirty="0"/>
              <a:t>7. Machine learning modelling</a:t>
            </a:r>
          </a:p>
          <a:p>
            <a:r>
              <a:rPr lang="en-US" b="1" dirty="0"/>
              <a:t>8. Prediction measurement</a:t>
            </a:r>
          </a:p>
          <a:p>
            <a:r>
              <a:rPr lang="en-US" b="1" dirty="0"/>
              <a:t>9. Summary</a:t>
            </a:r>
          </a:p>
          <a:p>
            <a:endParaRPr lang="en-US" b="1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E22-EA5C-E840-B217-EFEC393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925" y="598710"/>
            <a:ext cx="8911687" cy="6342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95B-1FD5-B648-B43B-47F4884C7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212" y="1408651"/>
            <a:ext cx="9170988" cy="522074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Missing Values</a:t>
            </a:r>
          </a:p>
          <a:p>
            <a:pPr lvl="1"/>
            <a:r>
              <a:rPr lang="en-US" sz="1800" dirty="0"/>
              <a:t>Drop FIVE features </a:t>
            </a:r>
            <a:r>
              <a:rPr lang="en-US" dirty="0"/>
              <a:t>(i.e. MarkDown1, MarkDown2, MarkDown3, MarkDown4, MarkDown5) due to high volume missing ( i.e. about 63%- 80%)</a:t>
            </a:r>
            <a:endParaRPr lang="en-US" sz="1800" dirty="0"/>
          </a:p>
          <a:p>
            <a:r>
              <a:rPr lang="en-US" b="1" dirty="0"/>
              <a:t>Selected Features for Machine Learning Forecast</a:t>
            </a:r>
          </a:p>
          <a:p>
            <a:pPr lvl="1"/>
            <a:r>
              <a:rPr lang="en-US" dirty="0" err="1"/>
              <a:t>isHoliday</a:t>
            </a:r>
            <a:r>
              <a:rPr lang="en-US" dirty="0"/>
              <a:t>(</a:t>
            </a:r>
            <a:r>
              <a:rPr lang="en-US" dirty="0" err="1"/>
              <a:t>bnary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Temperature(continuous)</a:t>
            </a:r>
          </a:p>
          <a:p>
            <a:pPr lvl="1"/>
            <a:r>
              <a:rPr lang="en-US" dirty="0"/>
              <a:t>Fuel Price(continuous)</a:t>
            </a:r>
          </a:p>
          <a:p>
            <a:pPr lvl="1"/>
            <a:r>
              <a:rPr lang="en-US" dirty="0"/>
              <a:t>Customer Price Index CPI(continuous)</a:t>
            </a:r>
          </a:p>
          <a:p>
            <a:pPr lvl="1"/>
            <a:r>
              <a:rPr lang="en-US" dirty="0"/>
              <a:t>Store Type(Binary)</a:t>
            </a:r>
          </a:p>
          <a:p>
            <a:pPr lvl="1"/>
            <a:r>
              <a:rPr lang="en-US" dirty="0"/>
              <a:t>Unemployment Rate(continuous)</a:t>
            </a:r>
            <a:endParaRPr lang="en-US" b="1" dirty="0"/>
          </a:p>
          <a:p>
            <a:r>
              <a:rPr lang="en-US" b="1" dirty="0"/>
              <a:t>Deal with Categorical Variables</a:t>
            </a:r>
          </a:p>
          <a:p>
            <a:pPr lvl="1"/>
            <a:r>
              <a:rPr lang="en-US" dirty="0"/>
              <a:t>Convert to variables (i.e. </a:t>
            </a:r>
            <a:r>
              <a:rPr lang="en-US" dirty="0" err="1"/>
              <a:t>IsHoliday</a:t>
            </a:r>
            <a:r>
              <a:rPr lang="en-US" dirty="0"/>
              <a:t> and </a:t>
            </a:r>
            <a:r>
              <a:rPr lang="en-US" dirty="0" err="1"/>
              <a:t>Store_Type</a:t>
            </a:r>
            <a:r>
              <a:rPr lang="en-US" dirty="0"/>
              <a:t> ) to Numerical values</a:t>
            </a:r>
          </a:p>
          <a:p>
            <a:r>
              <a:rPr lang="en-US" b="1" dirty="0"/>
              <a:t>Outliers</a:t>
            </a:r>
          </a:p>
          <a:p>
            <a:pPr lvl="1"/>
            <a:r>
              <a:rPr lang="en-US" dirty="0"/>
              <a:t>Independent variables: Outliers are not easily perceived </a:t>
            </a:r>
          </a:p>
          <a:p>
            <a:pPr lvl="1"/>
            <a:r>
              <a:rPr lang="en-US" dirty="0"/>
              <a:t>Dependent variable: Outliers which were found might due to seasonal impact</a:t>
            </a:r>
          </a:p>
          <a:p>
            <a:pPr lvl="1"/>
            <a:r>
              <a:rPr lang="en-US" dirty="0"/>
              <a:t>Since Time-Series Analysis may be affected by seasonal impact, so that  none of outliers are dropped or modified before the forecast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3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E22-EA5C-E840-B217-EFEC393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025" y="624110"/>
            <a:ext cx="8911687" cy="6342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95B-1FD5-B648-B43B-47F4884C7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2" y="1258349"/>
            <a:ext cx="8915400" cy="442637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40C69-B810-8342-8FFA-4D06053D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12" y="1698268"/>
            <a:ext cx="9366250" cy="46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E709-5280-0249-9CF4-6F9DEF84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912" y="586010"/>
            <a:ext cx="8911687" cy="73479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DDB6-CE7C-0541-9B98-C8B83E6B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199" y="1320800"/>
            <a:ext cx="8915400" cy="3777622"/>
          </a:xfrm>
        </p:spPr>
        <p:txBody>
          <a:bodyPr/>
          <a:lstStyle/>
          <a:p>
            <a:r>
              <a:rPr lang="en-US" b="1" dirty="0"/>
              <a:t>Weekly Sales in </a:t>
            </a:r>
            <a:r>
              <a:rPr lang="en-US" b="1" dirty="0" err="1"/>
              <a:t>Store_Type</a:t>
            </a:r>
            <a:endParaRPr lang="en-US" b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4A6E6-8977-2847-9679-A823C284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831796"/>
            <a:ext cx="9448800" cy="46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E22-EA5C-E840-B217-EFEC393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598710"/>
            <a:ext cx="8911687" cy="6342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Correlation (Prior Dummy Variables)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B1A8F-F9B0-0E4A-8E55-7DD8B9051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725" y="1576285"/>
            <a:ext cx="5662074" cy="43435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4221B-6480-0D48-8098-D481B0E87BA8}"/>
              </a:ext>
            </a:extLst>
          </p:cNvPr>
          <p:cNvSpPr txBox="1"/>
          <p:nvPr/>
        </p:nvSpPr>
        <p:spPr>
          <a:xfrm>
            <a:off x="7893048" y="2353270"/>
            <a:ext cx="4095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Independent vs Dependent</a:t>
            </a:r>
            <a:endParaRPr lang="en-US" dirty="0"/>
          </a:p>
          <a:p>
            <a:r>
              <a:rPr lang="en-US" dirty="0"/>
              <a:t>Weekly Sales vs </a:t>
            </a:r>
            <a:r>
              <a:rPr lang="en-US" dirty="0" err="1"/>
              <a:t>Store_size</a:t>
            </a:r>
            <a:r>
              <a:rPr lang="en-US" dirty="0"/>
              <a:t>  (+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u="sng" dirty="0"/>
              <a:t>Dependent vs Dependent</a:t>
            </a:r>
            <a:endParaRPr lang="en-US" dirty="0"/>
          </a:p>
          <a:p>
            <a:r>
              <a:rPr lang="en-US" dirty="0"/>
              <a:t>Temperature vs </a:t>
            </a:r>
            <a:r>
              <a:rPr lang="en-US" dirty="0" err="1"/>
              <a:t>Fuel_Price</a:t>
            </a:r>
            <a:r>
              <a:rPr lang="en-US" dirty="0"/>
              <a:t>  (+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Temperature vs CPI  (+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DA0BE87-0460-AD4E-803B-CFEB4607D5C7}"/>
              </a:ext>
            </a:extLst>
          </p:cNvPr>
          <p:cNvSpPr/>
          <p:nvPr/>
        </p:nvSpPr>
        <p:spPr>
          <a:xfrm>
            <a:off x="1996025" y="1949450"/>
            <a:ext cx="1051975" cy="49530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A709D71-426E-6146-855E-A593B373317B}"/>
              </a:ext>
            </a:extLst>
          </p:cNvPr>
          <p:cNvSpPr/>
          <p:nvPr/>
        </p:nvSpPr>
        <p:spPr>
          <a:xfrm>
            <a:off x="3848100" y="3111500"/>
            <a:ext cx="736600" cy="1273095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18D744C-3316-4A49-A9EE-015238A48270}"/>
              </a:ext>
            </a:extLst>
          </p:cNvPr>
          <p:cNvSpPr/>
          <p:nvPr/>
        </p:nvSpPr>
        <p:spPr>
          <a:xfrm>
            <a:off x="6013718" y="1854200"/>
            <a:ext cx="850900" cy="68580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3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E22-EA5C-E840-B217-EFEC393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25" y="649510"/>
            <a:ext cx="8911687" cy="6342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Hypothesis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7BEFF-BCAC-274F-A4BE-766281D5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825" y="1879600"/>
            <a:ext cx="8915400" cy="4356100"/>
          </a:xfrm>
        </p:spPr>
        <p:txBody>
          <a:bodyPr>
            <a:normAutofit/>
          </a:bodyPr>
          <a:lstStyle/>
          <a:p>
            <a:r>
              <a:rPr lang="en-US" b="1" u="sng" dirty="0"/>
              <a:t>Dependent (i.e. </a:t>
            </a:r>
            <a:r>
              <a:rPr lang="en-US" b="1" u="sng" dirty="0" err="1"/>
              <a:t>Weekly_Sales</a:t>
            </a:r>
            <a:r>
              <a:rPr lang="en-US" b="1" u="sng" dirty="0"/>
              <a:t>) vs Independent Variables:</a:t>
            </a:r>
          </a:p>
          <a:p>
            <a:pPr lvl="1"/>
            <a:r>
              <a:rPr lang="en-US" sz="1800" dirty="0"/>
              <a:t>Null Hypothesis H0: Features (i.e. Temperature, </a:t>
            </a:r>
            <a:r>
              <a:rPr lang="en-US" sz="1800" dirty="0" err="1"/>
              <a:t>Fuel_Price</a:t>
            </a:r>
            <a:r>
              <a:rPr lang="en-US" sz="1800" dirty="0"/>
              <a:t>, CPI, Store Size) completely NOT correlates with the Store Weekly Sales.</a:t>
            </a:r>
          </a:p>
          <a:p>
            <a:pPr lvl="1"/>
            <a:r>
              <a:rPr lang="en-US" sz="1800" dirty="0"/>
              <a:t>Alt. Hypothesis Ha: Features correlates with the Store Weekly Sales.</a:t>
            </a:r>
          </a:p>
          <a:p>
            <a:pPr marL="457200" lvl="1" indent="0">
              <a:buNone/>
            </a:pPr>
            <a:r>
              <a:rPr lang="en-US" sz="1800" b="1" u="sng" dirty="0"/>
              <a:t>Result:</a:t>
            </a:r>
          </a:p>
          <a:p>
            <a:pPr lvl="1"/>
            <a:r>
              <a:rPr lang="en-US" sz="1800" dirty="0" err="1"/>
              <a:t>Weekly_Sales</a:t>
            </a:r>
            <a:r>
              <a:rPr lang="en-US" sz="1800" dirty="0"/>
              <a:t> is correlated with Temperature, CPI, </a:t>
            </a:r>
            <a:r>
              <a:rPr lang="en-US" sz="1800" dirty="0" err="1"/>
              <a:t>Store_Size</a:t>
            </a:r>
            <a:endParaRPr lang="en-US" sz="1800" dirty="0"/>
          </a:p>
          <a:p>
            <a:pPr lvl="1"/>
            <a:r>
              <a:rPr lang="en-US" sz="1800" dirty="0" err="1"/>
              <a:t>Weekly_Sales</a:t>
            </a:r>
            <a:r>
              <a:rPr lang="en-US" sz="1800" dirty="0"/>
              <a:t> is </a:t>
            </a:r>
            <a:r>
              <a:rPr lang="en-US" sz="1800" b="1" u="sng" dirty="0"/>
              <a:t>NOT</a:t>
            </a:r>
            <a:r>
              <a:rPr lang="en-US" sz="1800" dirty="0"/>
              <a:t> correlated with </a:t>
            </a:r>
            <a:r>
              <a:rPr lang="en-US" sz="1800" dirty="0" err="1"/>
              <a:t>Fuel_Price</a:t>
            </a:r>
            <a:endParaRPr lang="en-US" sz="1800" dirty="0"/>
          </a:p>
          <a:p>
            <a:pPr lvl="1"/>
            <a:r>
              <a:rPr lang="en-US" sz="1800" dirty="0"/>
              <a:t>Further analysis in Machine Learning part</a:t>
            </a:r>
          </a:p>
        </p:txBody>
      </p:sp>
    </p:spTree>
    <p:extLst>
      <p:ext uri="{BB962C8B-B14F-4D97-AF65-F5344CB8AC3E}">
        <p14:creationId xmlns:p14="http://schemas.microsoft.com/office/powerpoint/2010/main" val="56647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2F5B-CD0E-8242-AFCE-AD20C8FC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5" y="624110"/>
            <a:ext cx="8911687" cy="66099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B54F-A3F6-EB4F-AC2B-663CB2E7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025" y="1564503"/>
            <a:ext cx="8915400" cy="4626119"/>
          </a:xfrm>
        </p:spPr>
        <p:txBody>
          <a:bodyPr/>
          <a:lstStyle/>
          <a:p>
            <a:r>
              <a:rPr lang="en-US" b="1" dirty="0"/>
              <a:t>Partition dataset into 64% and 36% proportion (Cutoff date: 2011-11-18)</a:t>
            </a:r>
          </a:p>
          <a:p>
            <a:r>
              <a:rPr lang="en-US" b="1" dirty="0"/>
              <a:t>Utilizes the analyzed features to build predictive model forecasting the Target variable Stores’ Weekly Sales in given Time-step.</a:t>
            </a:r>
            <a:endParaRPr lang="en-US" dirty="0"/>
          </a:p>
          <a:p>
            <a:r>
              <a:rPr lang="en-US" b="1" dirty="0"/>
              <a:t>Grid search out the best model based on the various measurement metrics: </a:t>
            </a:r>
            <a:r>
              <a:rPr lang="en-US" b="1" dirty="0" err="1"/>
              <a:t>Mean_Square_Error</a:t>
            </a:r>
            <a:r>
              <a:rPr lang="en-US" b="1" dirty="0"/>
              <a:t> (MSE), </a:t>
            </a:r>
            <a:r>
              <a:rPr lang="en-US" b="1" dirty="0" err="1"/>
              <a:t>Mean_Absolute_Error</a:t>
            </a:r>
            <a:r>
              <a:rPr lang="en-US" b="1" dirty="0"/>
              <a:t> (MAE).</a:t>
            </a:r>
            <a:endParaRPr lang="en-US" dirty="0"/>
          </a:p>
          <a:p>
            <a:r>
              <a:rPr lang="en-US" b="1" dirty="0"/>
              <a:t>Proposed Methodologies for modeling:</a:t>
            </a:r>
            <a:endParaRPr lang="en-US" dirty="0"/>
          </a:p>
          <a:p>
            <a:pPr lvl="1"/>
            <a:r>
              <a:rPr lang="en-US" sz="1800" b="1" dirty="0"/>
              <a:t>Baseline model: Linear Regression</a:t>
            </a:r>
          </a:p>
          <a:p>
            <a:pPr lvl="1"/>
            <a:r>
              <a:rPr lang="en-US" sz="1800" b="1" dirty="0"/>
              <a:t>Linear models: </a:t>
            </a:r>
            <a:r>
              <a:rPr lang="en-US" sz="1800" b="1" dirty="0" err="1"/>
              <a:t>RidgeCV</a:t>
            </a:r>
            <a:r>
              <a:rPr lang="en-US" sz="1800" b="1" dirty="0"/>
              <a:t>, </a:t>
            </a:r>
            <a:r>
              <a:rPr lang="en-US" sz="1800" b="1" dirty="0" err="1"/>
              <a:t>LassoCV</a:t>
            </a:r>
            <a:r>
              <a:rPr lang="en-US" sz="1800" b="1" dirty="0"/>
              <a:t>,  </a:t>
            </a:r>
          </a:p>
          <a:p>
            <a:pPr lvl="1"/>
            <a:r>
              <a:rPr lang="en-US" sz="1800" b="1" dirty="0"/>
              <a:t>Regressors: XGB Regressor, SGD Regressor, Bayesian Regressor, Random Forest Regressor, Gradient Boosting Regressor, </a:t>
            </a:r>
            <a:r>
              <a:rPr lang="en-US" sz="1800" b="1" dirty="0" err="1"/>
              <a:t>Adaboost</a:t>
            </a:r>
            <a:r>
              <a:rPr lang="en-US" sz="1800" b="1" dirty="0"/>
              <a:t> Regressor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08201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1661</TotalTime>
  <Words>898</Words>
  <Application>Microsoft Macintosh PowerPoint</Application>
  <PresentationFormat>Widescreen</PresentationFormat>
  <Paragraphs>155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Wisp</vt:lpstr>
      <vt:lpstr>Walmart Time-series Weekly Sales forecast</vt:lpstr>
      <vt:lpstr>Problem / Motivation</vt:lpstr>
      <vt:lpstr>Methodology / WorkFlow (Python 3.6x)</vt:lpstr>
      <vt:lpstr>Data Exploration</vt:lpstr>
      <vt:lpstr>Data Analysis</vt:lpstr>
      <vt:lpstr>Data Analysis</vt:lpstr>
      <vt:lpstr>Correlation (Prior Dummy Variables)</vt:lpstr>
      <vt:lpstr>Hypothesis Test</vt:lpstr>
      <vt:lpstr>Machine learning</vt:lpstr>
      <vt:lpstr>Error Measurement</vt:lpstr>
      <vt:lpstr>Window Slides / time-step</vt:lpstr>
      <vt:lpstr>Baseline model – Linear Regression</vt:lpstr>
      <vt:lpstr>Feature Engineering (Correlation)</vt:lpstr>
      <vt:lpstr>Feature Engineering (OLS Stat Model)</vt:lpstr>
      <vt:lpstr>LASSO Regressor</vt:lpstr>
      <vt:lpstr>Ridge CV</vt:lpstr>
      <vt:lpstr>SGD Regressor</vt:lpstr>
      <vt:lpstr>Bayesian Regressor</vt:lpstr>
      <vt:lpstr>Random Forest Regressor</vt:lpstr>
      <vt:lpstr>Gradient Boost Regressor</vt:lpstr>
      <vt:lpstr>Ada Boost Regressor</vt:lpstr>
      <vt:lpstr>XGB Regressor</vt:lpstr>
      <vt:lpstr>Performance Comparison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sales forecast</dc:title>
  <dc:creator>Microsoft Office User</dc:creator>
  <cp:lastModifiedBy>Microsoft Office User</cp:lastModifiedBy>
  <cp:revision>38</cp:revision>
  <dcterms:created xsi:type="dcterms:W3CDTF">2019-01-16T22:55:25Z</dcterms:created>
  <dcterms:modified xsi:type="dcterms:W3CDTF">2019-01-18T02:36:37Z</dcterms:modified>
</cp:coreProperties>
</file>