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70" r:id="rId3"/>
    <p:sldId id="265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51DF1F"/>
    <a:srgbClr val="0EB6A0"/>
    <a:srgbClr val="069482"/>
    <a:srgbClr val="156965"/>
    <a:srgbClr val="047265"/>
    <a:srgbClr val="07B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4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5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7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44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870634"/>
            <a:ext cx="4449167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Kozuka Gothic Pro M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7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0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3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6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7D4EC-009F-421F-9F7C-0FAB0CCC6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E7E8-67AF-4435-A07F-2EB2EDD8E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327825" y="2895600"/>
            <a:ext cx="2488350" cy="4343400"/>
            <a:chOff x="3429000" y="1676400"/>
            <a:chExt cx="2488351" cy="4343400"/>
          </a:xfrm>
        </p:grpSpPr>
        <p:grpSp>
          <p:nvGrpSpPr>
            <p:cNvPr id="25" name="Group 24"/>
            <p:cNvGrpSpPr/>
            <p:nvPr/>
          </p:nvGrpSpPr>
          <p:grpSpPr>
            <a:xfrm>
              <a:off x="4051417" y="1676400"/>
              <a:ext cx="1173706" cy="1173706"/>
              <a:chOff x="3763373" y="1264258"/>
              <a:chExt cx="1173706" cy="1173706"/>
            </a:xfr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Oval 27"/>
              <p:cNvSpPr/>
              <p:nvPr/>
            </p:nvSpPr>
            <p:spPr>
              <a:xfrm>
                <a:off x="3763373" y="1264258"/>
                <a:ext cx="1173706" cy="1173706"/>
              </a:xfrm>
              <a:prstGeom prst="ellipse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  <a:scene3d>
                <a:camera prst="isometricOffAxis2Top"/>
                <a:lightRig rig="threePt" dir="t"/>
              </a:scene3d>
              <a:sp3d>
                <a:bevelT w="0" h="2794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910088" y="1269948"/>
                <a:ext cx="880276" cy="880276"/>
              </a:xfrm>
              <a:prstGeom prst="ellipse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  <a:scene3d>
                <a:camera prst="isometricOffAxis2Top"/>
                <a:lightRig rig="threePt" dir="t"/>
              </a:scene3d>
              <a:sp3d prstMaterial="powder">
                <a:bevelT w="0" h="133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131862" y="1392072"/>
                <a:ext cx="436728" cy="436728"/>
              </a:xfrm>
              <a:prstGeom prst="ellipse">
                <a:avLst/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  <a:scene3d>
                <a:camera prst="isometricOffAxis2Top"/>
                <a:lightRig rig="threePt" dir="t"/>
              </a:scene3d>
              <a:sp3d prstMaterial="clear">
                <a:bevelT w="0" h="133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3429000" y="5309845"/>
              <a:ext cx="2488351" cy="709955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033814" y="2545080"/>
              <a:ext cx="1197737" cy="112184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isometricOffAxis2Top"/>
              <a:lightRig rig="threePt" dir="t"/>
            </a:scene3d>
            <a:sp3d extrusionH="1905000">
              <a:bevelT w="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1"/>
          <p:cNvSpPr>
            <a:spLocks noGrp="1"/>
          </p:cNvSpPr>
          <p:nvPr>
            <p:ph type="ctrTitle"/>
          </p:nvPr>
        </p:nvSpPr>
        <p:spPr>
          <a:xfrm>
            <a:off x="645307" y="512320"/>
            <a:ext cx="7772400" cy="156261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Data Preparation Steps for FNN Based SOC Estimator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 18650HG2 Battery Dataset</a:t>
            </a:r>
            <a:endParaRPr lang="it-IT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egnaposto testo 1">
            <a:extLst>
              <a:ext uri="{FF2B5EF4-FFF2-40B4-BE49-F238E27FC236}">
                <a16:creationId xmlns:a16="http://schemas.microsoft.com/office/drawing/2014/main" id="{F79137D4-F8D9-461C-88ED-8010B3528106}"/>
              </a:ext>
            </a:extLst>
          </p:cNvPr>
          <p:cNvSpPr txBox="1">
            <a:spLocks/>
          </p:cNvSpPr>
          <p:nvPr/>
        </p:nvSpPr>
        <p:spPr>
          <a:xfrm>
            <a:off x="2347273" y="2170746"/>
            <a:ext cx="4368467" cy="20593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Prep by. Mina Naguib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E3D3BEFB-BB0A-4725-B257-F173849099F4}"/>
              </a:ext>
            </a:extLst>
          </p:cNvPr>
          <p:cNvSpPr txBox="1">
            <a:spLocks/>
          </p:cNvSpPr>
          <p:nvPr/>
        </p:nvSpPr>
        <p:spPr>
          <a:xfrm>
            <a:off x="1866900" y="2391838"/>
            <a:ext cx="5410200" cy="65487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PhD Student. McMaster Automotive Resource Center (MARC)</a:t>
            </a:r>
          </a:p>
          <a:p>
            <a:pPr marL="0" indent="0" algn="ctr">
              <a:buNone/>
            </a:pPr>
            <a:r>
              <a:rPr lang="it-IT" sz="1600" dirty="0"/>
              <a:t>Jan 2020</a:t>
            </a:r>
          </a:p>
        </p:txBody>
      </p:sp>
    </p:spTree>
    <p:extLst>
      <p:ext uri="{BB962C8B-B14F-4D97-AF65-F5344CB8AC3E}">
        <p14:creationId xmlns:p14="http://schemas.microsoft.com/office/powerpoint/2010/main" val="139866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75000"/>
              </a:schemeClr>
            </a:gs>
            <a:gs pos="74000">
              <a:schemeClr val="bg1"/>
            </a:gs>
            <a:gs pos="82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381000" y="16002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AutoNum type="arabicPeriod"/>
            </a:pPr>
            <a:r>
              <a:rPr lang="en-CA" sz="2800" dirty="0"/>
              <a:t>Loading the whole dataset with different drive cycles for each temperature separated in one file.  </a:t>
            </a:r>
          </a:p>
          <a:p>
            <a:pPr algn="just">
              <a:buAutoNum type="arabicPeriod"/>
            </a:pPr>
            <a:r>
              <a:rPr lang="en-CA" sz="2800" dirty="0"/>
              <a:t>Resampling each file to 1 Hz.</a:t>
            </a:r>
          </a:p>
          <a:p>
            <a:pPr algn="just">
              <a:buAutoNum type="arabicPeriod"/>
            </a:pPr>
            <a:r>
              <a:rPr lang="en-CA" sz="2800" dirty="0"/>
              <a:t>Concatenating Synchronously the dataset and plotting the Ah for each temperature.</a:t>
            </a:r>
          </a:p>
          <a:p>
            <a:pPr algn="just">
              <a:buAutoNum type="arabicPeriod"/>
            </a:pPr>
            <a:r>
              <a:rPr lang="en-CA" sz="2800" dirty="0"/>
              <a:t>Concatenating the whole data set (predictors {Voltage, Current, Temperature} and labels {SOC}).</a:t>
            </a:r>
          </a:p>
          <a:p>
            <a:pPr algn="just">
              <a:buAutoNum type="arabicPeriod"/>
            </a:pPr>
            <a:r>
              <a:rPr lang="en-CA" sz="2800" dirty="0"/>
              <a:t>Removing the errors in the dataset (Voltage, Current and Ah spikes). </a:t>
            </a:r>
          </a:p>
          <a:p>
            <a:pPr algn="just">
              <a:buAutoNum type="arabicPeriod"/>
            </a:pPr>
            <a:r>
              <a:rPr lang="en-CA" sz="2800" dirty="0"/>
              <a:t>Calculating the SOC by dividing the Ah data by the cell nominal capacity ( keeping the discharge start at 100% and the charge end at 100%).</a:t>
            </a:r>
          </a:p>
          <a:p>
            <a:pPr algn="just">
              <a:buAutoNum type="arabicPeriod"/>
            </a:pPr>
            <a:r>
              <a:rPr lang="en-CA" sz="2800" dirty="0"/>
              <a:t>Normalizing the predictors' dataset.</a:t>
            </a:r>
          </a:p>
          <a:p>
            <a:pPr algn="just">
              <a:buAutoNum type="arabicPeriod"/>
            </a:pPr>
            <a:r>
              <a:rPr lang="en-CA" sz="2800" dirty="0"/>
              <a:t>Adding the average from the normalized voltage and the normalized current according to predefined moving window width.</a:t>
            </a:r>
          </a:p>
          <a:p>
            <a:pPr algn="just">
              <a:buAutoNum type="arabicPeriod"/>
            </a:pPr>
            <a:r>
              <a:rPr lang="en-CA" sz="2800" dirty="0"/>
              <a:t>Chopping the normalized data into separate small files to fit the memory (</a:t>
            </a:r>
            <a:r>
              <a:rPr lang="en-CA" sz="2800" i="1" dirty="0"/>
              <a:t>optional step</a:t>
            </a:r>
            <a:r>
              <a:rPr lang="en-CA" sz="2800" dirty="0"/>
              <a:t>)</a:t>
            </a:r>
          </a:p>
          <a:p>
            <a:pPr marL="0" indent="0" algn="just">
              <a:buFontTx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86157-F63D-44D9-9631-4F297433E929}"/>
              </a:ext>
            </a:extLst>
          </p:cNvPr>
          <p:cNvSpPr/>
          <p:nvPr/>
        </p:nvSpPr>
        <p:spPr>
          <a:xfrm>
            <a:off x="0" y="6291646"/>
            <a:ext cx="9144000" cy="56635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1113819C-4C1E-4387-911E-DE24062EFA2A}"/>
              </a:ext>
            </a:extLst>
          </p:cNvPr>
          <p:cNvSpPr txBox="1">
            <a:spLocks/>
          </p:cNvSpPr>
          <p:nvPr/>
        </p:nvSpPr>
        <p:spPr>
          <a:xfrm>
            <a:off x="60470" y="304800"/>
            <a:ext cx="9023059" cy="762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steps for FNN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F59F6-DAF1-4AB8-B16F-B9426AF09971}"/>
              </a:ext>
            </a:extLst>
          </p:cNvPr>
          <p:cNvSpPr txBox="1"/>
          <p:nvPr/>
        </p:nvSpPr>
        <p:spPr>
          <a:xfrm>
            <a:off x="381000" y="548053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NOTE: The charge profiles used in the test datasets found in the “LG_HG2_Prepared_Dataset_McMasterUniversity_Jan_2020” have its </a:t>
            </a:r>
            <a:r>
              <a:rPr lang="en-CA" sz="1200" u="sng" dirty="0"/>
              <a:t>initial part </a:t>
            </a:r>
            <a:r>
              <a:rPr lang="en-CA" sz="1200" dirty="0"/>
              <a:t>cropped to match the preceding SOC from discharge profile to remove data inconsistency regarding the xEV application.  </a:t>
            </a:r>
          </a:p>
        </p:txBody>
      </p:sp>
    </p:spTree>
    <p:extLst>
      <p:ext uri="{BB962C8B-B14F-4D97-AF65-F5344CB8AC3E}">
        <p14:creationId xmlns:p14="http://schemas.microsoft.com/office/powerpoint/2010/main" val="300386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86157-F63D-44D9-9631-4F297433E929}"/>
              </a:ext>
            </a:extLst>
          </p:cNvPr>
          <p:cNvSpPr/>
          <p:nvPr/>
        </p:nvSpPr>
        <p:spPr>
          <a:xfrm>
            <a:off x="0" y="6291646"/>
            <a:ext cx="9144000" cy="56635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1113819C-4C1E-4387-911E-DE24062EFA2A}"/>
              </a:ext>
            </a:extLst>
          </p:cNvPr>
          <p:cNvSpPr txBox="1">
            <a:spLocks/>
          </p:cNvSpPr>
          <p:nvPr/>
        </p:nvSpPr>
        <p:spPr>
          <a:xfrm>
            <a:off x="60470" y="304800"/>
            <a:ext cx="9023059" cy="762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after concatenating all temperatures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14368A-1179-4DE4-92E2-B445F368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04" y="1298545"/>
            <a:ext cx="3405199" cy="228599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26325E-AEF6-498D-ABF9-2E644654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1304035"/>
            <a:ext cx="3666688" cy="228599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7C46D2-0AB7-4B3E-B52C-39202603D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41" y="3560076"/>
            <a:ext cx="3380762" cy="235356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F327CF-554F-4AD1-AA67-DACA1176B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076" y="3590034"/>
            <a:ext cx="3666688" cy="23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86157-F63D-44D9-9631-4F297433E929}"/>
              </a:ext>
            </a:extLst>
          </p:cNvPr>
          <p:cNvSpPr/>
          <p:nvPr/>
        </p:nvSpPr>
        <p:spPr>
          <a:xfrm>
            <a:off x="0" y="6291646"/>
            <a:ext cx="9144000" cy="56635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1113819C-4C1E-4387-911E-DE24062EFA2A}"/>
              </a:ext>
            </a:extLst>
          </p:cNvPr>
          <p:cNvSpPr txBox="1">
            <a:spLocks/>
          </p:cNvSpPr>
          <p:nvPr/>
        </p:nvSpPr>
        <p:spPr>
          <a:xfrm>
            <a:off x="60470" y="304800"/>
            <a:ext cx="9023059" cy="762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Dataset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F7A5B0-56BA-46B3-A0AD-7B3D9868D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" r="5375"/>
          <a:stretch/>
        </p:blipFill>
        <p:spPr>
          <a:xfrm>
            <a:off x="104393" y="3708449"/>
            <a:ext cx="2867408" cy="253377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81BFD1-377F-4C16-8797-33179DD0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85571"/>
            <a:ext cx="3619229" cy="2315792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BBA266-6AA1-47C6-94EA-7E3BF5363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90" y="1285571"/>
            <a:ext cx="3619229" cy="2353291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C817A0-96A8-4944-AC94-775FB49763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7143"/>
          <a:stretch/>
        </p:blipFill>
        <p:spPr>
          <a:xfrm>
            <a:off x="2974597" y="3708449"/>
            <a:ext cx="2992264" cy="258371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B16E7B-9073-4DF3-8A92-D1A9298312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r="7143"/>
          <a:stretch/>
        </p:blipFill>
        <p:spPr>
          <a:xfrm>
            <a:off x="6005203" y="3719584"/>
            <a:ext cx="3100454" cy="25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6479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228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4_Office Theme</vt:lpstr>
      <vt:lpstr>Office Theme</vt:lpstr>
      <vt:lpstr>Data Preparation Steps for FNN Based SOC Estimator LG 18650HG2 Battery Dataset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M. Naguib</cp:lastModifiedBy>
  <cp:revision>129</cp:revision>
  <dcterms:created xsi:type="dcterms:W3CDTF">2013-04-22T08:54:58Z</dcterms:created>
  <dcterms:modified xsi:type="dcterms:W3CDTF">2020-02-24T23:34:36Z</dcterms:modified>
</cp:coreProperties>
</file>