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40015" y="6194657"/>
            <a:ext cx="470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중국언어문화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201400582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김영민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F597FB-2D8A-4012-AE8F-71648895C3B8}"/>
              </a:ext>
            </a:extLst>
          </p:cNvPr>
          <p:cNvSpPr/>
          <p:nvPr/>
        </p:nvSpPr>
        <p:spPr>
          <a:xfrm>
            <a:off x="1658780" y="2007339"/>
            <a:ext cx="8566030" cy="1518249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2200" y="2304798"/>
            <a:ext cx="730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청와대 국민청원 분석</a:t>
            </a:r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649945"/>
            <a:ext cx="12192000" cy="5742229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2CEBD-A3B5-4455-9343-0B41A24F8565}"/>
              </a:ext>
            </a:extLst>
          </p:cNvPr>
          <p:cNvSpPr/>
          <p:nvPr/>
        </p:nvSpPr>
        <p:spPr>
          <a:xfrm>
            <a:off x="3835606" y="126725"/>
            <a:ext cx="4520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저출산</a:t>
            </a:r>
            <a:r>
              <a:rPr lang="en-US" altLang="ko-KR" sz="2800" b="1" dirty="0">
                <a:solidFill>
                  <a:schemeClr val="bg1"/>
                </a:solidFill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</a:rPr>
              <a:t>고령화 대책 분석 </a:t>
            </a:r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44AF4-04FA-4CDC-872D-6A72339E2933}"/>
              </a:ext>
            </a:extLst>
          </p:cNvPr>
          <p:cNvSpPr txBox="1"/>
          <p:nvPr/>
        </p:nvSpPr>
        <p:spPr>
          <a:xfrm>
            <a:off x="241539" y="932260"/>
            <a:ext cx="10636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패스트푸드와 무인 시스템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패스트푸드는 저출산</a:t>
            </a:r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고령화대책 혼자 나타났고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무인도 차이가 나타난 것으로 확인됨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혼자 계시는 시간 그리고 경제적 여유가 없는 많은 어르신들은 어쩔 수 없이 패스트푸드를 드시는 것으로 해석할 수 있고 나아가 영양에 대해 우려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그리고 문제점은 바로 무인 시스템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산업혁명이 지속적으로 발달함에 따라 많은 업체들이 무인 시스템을 도입하였는데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이는 어르신들에게 불편함을 주는 것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42818E-F6B7-4CD8-B063-AB4D1A8E5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3548062"/>
            <a:ext cx="6086475" cy="1524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272797-82AF-4A63-83F1-7BF97475B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18" y="2766354"/>
            <a:ext cx="6257925" cy="176212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9347AB5-7CC0-4AEF-A47F-B5A07CBE1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" y="4785972"/>
            <a:ext cx="6172200" cy="163830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D93EC86-9E3A-4A42-A2D2-385F89EDF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72" y="4099195"/>
            <a:ext cx="6257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3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649945"/>
            <a:ext cx="12192000" cy="5742229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2CEBD-A3B5-4455-9343-0B41A24F8565}"/>
              </a:ext>
            </a:extLst>
          </p:cNvPr>
          <p:cNvSpPr/>
          <p:nvPr/>
        </p:nvSpPr>
        <p:spPr>
          <a:xfrm>
            <a:off x="5644595" y="12672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803FE8-D9FC-4706-9C22-CF4F9404393C}"/>
              </a:ext>
            </a:extLst>
          </p:cNvPr>
          <p:cNvSpPr/>
          <p:nvPr/>
        </p:nvSpPr>
        <p:spPr>
          <a:xfrm>
            <a:off x="326410" y="2501793"/>
            <a:ext cx="10636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국가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기업 및 사회 단체가 적극적으로 어르신들 그리고 농어촌 지역의 교육 및 </a:t>
            </a:r>
            <a:r>
              <a:rPr lang="en-US" altLang="ko-KR" b="1" dirty="0">
                <a:solidFill>
                  <a:schemeClr val="bg1"/>
                </a:solidFill>
              </a:rPr>
              <a:t>IT</a:t>
            </a:r>
            <a:r>
              <a:rPr lang="ko-KR" altLang="en-US" b="1" dirty="0">
                <a:solidFill>
                  <a:schemeClr val="bg1"/>
                </a:solidFill>
              </a:rPr>
              <a:t>환경을 조성해야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정보 격차를 줄일 수 있고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불편을 해소할 수 있다고 판단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D13020-B074-4818-BF0C-B06E5DF4DC47}"/>
              </a:ext>
            </a:extLst>
          </p:cNvPr>
          <p:cNvSpPr/>
          <p:nvPr/>
        </p:nvSpPr>
        <p:spPr>
          <a:xfrm>
            <a:off x="326410" y="1655408"/>
            <a:ext cx="10636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경제적 이유 때문에 어르신들이 삶을 포기하고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청년들은 출산을 포기한 것으로 생각되며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국가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및 사회가 적극적으로 나서서 문제를 해결해야함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25612B3-8DD4-41EF-BAAB-482B61AD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5" y="3348178"/>
            <a:ext cx="6286500" cy="154305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A7F2BFE-C386-4D3B-A4E7-E01FB5222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45" y="4234032"/>
            <a:ext cx="6124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7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664234"/>
            <a:ext cx="12192000" cy="58142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3">
            <a:extLst>
              <a:ext uri="{FF2B5EF4-FFF2-40B4-BE49-F238E27FC236}">
                <a16:creationId xmlns:a16="http://schemas.microsoft.com/office/drawing/2014/main" id="{AACA7ED7-F928-44C1-95AF-0BAB8D4F02A9}"/>
              </a:ext>
            </a:extLst>
          </p:cNvPr>
          <p:cNvCxnSpPr/>
          <p:nvPr/>
        </p:nvCxnSpPr>
        <p:spPr>
          <a:xfrm>
            <a:off x="3080955" y="2238623"/>
            <a:ext cx="587402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39B63E62-7AE7-4DCF-BDEA-FB9F19AAAD8E}"/>
              </a:ext>
            </a:extLst>
          </p:cNvPr>
          <p:cNvSpPr txBox="1"/>
          <p:nvPr/>
        </p:nvSpPr>
        <p:spPr>
          <a:xfrm>
            <a:off x="3424435" y="2321004"/>
            <a:ext cx="5343129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a피노키오B" panose="02020600000000000000" pitchFamily="18" charset="-127"/>
                <a:ea typeface="a피노키오B" panose="02020600000000000000" pitchFamily="18" charset="-127"/>
                <a:sym typeface="Calibri" panose="020F0502020204030204" pitchFamily="34" charset="0"/>
              </a:rPr>
              <a:t>감사합니다 </a:t>
            </a:r>
            <a:r>
              <a:rPr lang="en-US" altLang="ko-KR" sz="6600" dirty="0">
                <a:solidFill>
                  <a:schemeClr val="bg1"/>
                </a:solidFill>
                <a:latin typeface="a피노키오B" panose="02020600000000000000" pitchFamily="18" charset="-127"/>
                <a:ea typeface="a피노키오B" panose="02020600000000000000" pitchFamily="18" charset="-127"/>
                <a:sym typeface="Wingdings" panose="05000000000000000000" pitchFamily="2" charset="2"/>
              </a:rPr>
              <a:t></a:t>
            </a:r>
            <a:endParaRPr lang="zh-CN" altLang="en-US" sz="6600" dirty="0">
              <a:solidFill>
                <a:schemeClr val="bg1"/>
              </a:solidFill>
              <a:latin typeface="a피노키오B" panose="02020600000000000000" pitchFamily="18" charset="-127"/>
              <a:ea typeface="a피노키오B" panose="02020600000000000000" pitchFamily="18" charset="-127"/>
              <a:sym typeface="Calibri" panose="020F0502020204030204" pitchFamily="34" charset="0"/>
            </a:endParaRPr>
          </a:p>
        </p:txBody>
      </p:sp>
      <p:cxnSp>
        <p:nvCxnSpPr>
          <p:cNvPr id="12" name="直接连接符 4">
            <a:extLst>
              <a:ext uri="{FF2B5EF4-FFF2-40B4-BE49-F238E27FC236}">
                <a16:creationId xmlns:a16="http://schemas.microsoft.com/office/drawing/2014/main" id="{9DA21888-BAA0-4D74-87C6-A21F0AE1F62E}"/>
              </a:ext>
            </a:extLst>
          </p:cNvPr>
          <p:cNvCxnSpPr/>
          <p:nvPr/>
        </p:nvCxnSpPr>
        <p:spPr>
          <a:xfrm>
            <a:off x="3080955" y="3454853"/>
            <a:ext cx="587402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514B12-F55D-48B6-8A91-27E8F857D8B1}"/>
              </a:ext>
            </a:extLst>
          </p:cNvPr>
          <p:cNvSpPr txBox="1"/>
          <p:nvPr/>
        </p:nvSpPr>
        <p:spPr>
          <a:xfrm>
            <a:off x="2847760" y="3607323"/>
            <a:ext cx="634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https://github.com/kym0323/National_Petition_analysis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27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9745" y="1225782"/>
            <a:ext cx="490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3765" y="1472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393126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560470"/>
            <a:ext cx="655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727814"/>
            <a:ext cx="689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3765" y="2639347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데이터스키마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63765" y="3808000"/>
            <a:ext cx="551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설정 및 저출산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고령화 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9659" y="49740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729673"/>
            <a:ext cx="12192000" cy="55233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93298" y="14489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82AE0-46C0-45E6-8208-F9DACA284B39}"/>
              </a:ext>
            </a:extLst>
          </p:cNvPr>
          <p:cNvSpPr txBox="1"/>
          <p:nvPr/>
        </p:nvSpPr>
        <p:spPr>
          <a:xfrm>
            <a:off x="544537" y="1249851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900" dirty="0">
                <a:solidFill>
                  <a:schemeClr val="bg1"/>
                </a:solidFill>
              </a:rPr>
              <a:t>청와대 국민청원은 </a:t>
            </a:r>
            <a:r>
              <a:rPr lang="en-US" altLang="ko-KR" sz="1900" dirty="0">
                <a:solidFill>
                  <a:schemeClr val="bg1"/>
                </a:solidFill>
              </a:rPr>
              <a:t>‘</a:t>
            </a:r>
            <a:r>
              <a:rPr lang="ko-KR" altLang="en-US" sz="1900" dirty="0">
                <a:solidFill>
                  <a:schemeClr val="bg1"/>
                </a:solidFill>
              </a:rPr>
              <a:t>국민이 물으면 정부가 답한다</a:t>
            </a:r>
            <a:r>
              <a:rPr lang="en-US" altLang="ko-KR" sz="1900" dirty="0">
                <a:solidFill>
                  <a:schemeClr val="bg1"/>
                </a:solidFill>
              </a:rPr>
              <a:t>’ </a:t>
            </a:r>
            <a:r>
              <a:rPr lang="ko-KR" altLang="en-US" sz="1900" dirty="0">
                <a:solidFill>
                  <a:schemeClr val="bg1"/>
                </a:solidFill>
              </a:rPr>
              <a:t>는 국정철학을 지향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반영하고자 청와대가 도입한 전자청원 플랫폼</a:t>
            </a:r>
            <a:r>
              <a:rPr lang="en-US" altLang="ko-KR" sz="1900" dirty="0">
                <a:solidFill>
                  <a:schemeClr val="bg1"/>
                </a:solidFill>
              </a:rPr>
              <a:t>.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900" dirty="0">
                <a:solidFill>
                  <a:schemeClr val="bg1"/>
                </a:solidFill>
              </a:rPr>
              <a:t>정치개혁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외교</a:t>
            </a:r>
            <a:r>
              <a:rPr lang="en-US" altLang="ko-KR" sz="1900" dirty="0">
                <a:solidFill>
                  <a:schemeClr val="bg1"/>
                </a:solidFill>
              </a:rPr>
              <a:t>/</a:t>
            </a:r>
            <a:r>
              <a:rPr lang="ko-KR" altLang="en-US" sz="1900" dirty="0">
                <a:solidFill>
                  <a:schemeClr val="bg1"/>
                </a:solidFill>
              </a:rPr>
              <a:t>통일</a:t>
            </a:r>
            <a:r>
              <a:rPr lang="en-US" altLang="ko-KR" sz="1900" dirty="0">
                <a:solidFill>
                  <a:schemeClr val="bg1"/>
                </a:solidFill>
              </a:rPr>
              <a:t>/</a:t>
            </a:r>
            <a:r>
              <a:rPr lang="ko-KR" altLang="en-US" sz="1900" dirty="0">
                <a:solidFill>
                  <a:schemeClr val="bg1"/>
                </a:solidFill>
              </a:rPr>
              <a:t>국방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일자리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미래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성장동력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농산어촌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보건복지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육아</a:t>
            </a:r>
            <a:r>
              <a:rPr lang="en-US" altLang="ko-KR" sz="1900" dirty="0">
                <a:solidFill>
                  <a:schemeClr val="bg1"/>
                </a:solidFill>
              </a:rPr>
              <a:t>/</a:t>
            </a:r>
            <a:r>
              <a:rPr lang="ko-KR" altLang="en-US" sz="1900" dirty="0">
                <a:solidFill>
                  <a:schemeClr val="bg1"/>
                </a:solidFill>
              </a:rPr>
              <a:t>교육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안전</a:t>
            </a:r>
            <a:r>
              <a:rPr lang="en-US" altLang="ko-KR" sz="1900" dirty="0">
                <a:solidFill>
                  <a:schemeClr val="bg1"/>
                </a:solidFill>
              </a:rPr>
              <a:t>/</a:t>
            </a:r>
            <a:r>
              <a:rPr lang="ko-KR" altLang="en-US" sz="1900" dirty="0">
                <a:solidFill>
                  <a:schemeClr val="bg1"/>
                </a:solidFill>
              </a:rPr>
              <a:t>환경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저출산</a:t>
            </a:r>
            <a:r>
              <a:rPr lang="en-US" altLang="ko-KR" sz="1900" dirty="0">
                <a:solidFill>
                  <a:schemeClr val="bg1"/>
                </a:solidFill>
              </a:rPr>
              <a:t>/</a:t>
            </a:r>
            <a:r>
              <a:rPr lang="ko-KR" altLang="en-US" sz="1900" dirty="0">
                <a:solidFill>
                  <a:schemeClr val="bg1"/>
                </a:solidFill>
              </a:rPr>
              <a:t>고령화대책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행정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 err="1">
                <a:solidFill>
                  <a:schemeClr val="bg1"/>
                </a:solidFill>
              </a:rPr>
              <a:t>반려동물등</a:t>
            </a:r>
            <a:r>
              <a:rPr lang="ko-KR" altLang="en-US" sz="1900" dirty="0">
                <a:solidFill>
                  <a:schemeClr val="bg1"/>
                </a:solidFill>
              </a:rPr>
              <a:t> </a:t>
            </a:r>
            <a:r>
              <a:rPr lang="en-US" altLang="ko-KR" sz="1900" dirty="0">
                <a:solidFill>
                  <a:schemeClr val="bg1"/>
                </a:solidFill>
              </a:rPr>
              <a:t>17</a:t>
            </a:r>
            <a:r>
              <a:rPr lang="ko-KR" altLang="en-US" sz="1900" dirty="0">
                <a:solidFill>
                  <a:schemeClr val="bg1"/>
                </a:solidFill>
              </a:rPr>
              <a:t>카테고리로 분류</a:t>
            </a:r>
            <a:r>
              <a:rPr lang="en-US" altLang="ko-KR" sz="1900" dirty="0">
                <a:solidFill>
                  <a:schemeClr val="bg1"/>
                </a:solidFill>
              </a:rPr>
              <a:t>.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900" dirty="0">
                <a:solidFill>
                  <a:schemeClr val="bg1"/>
                </a:solidFill>
              </a:rPr>
              <a:t>하지만 게시글은 참여인원 </a:t>
            </a:r>
            <a:r>
              <a:rPr lang="en-US" altLang="ko-KR" sz="1900" dirty="0">
                <a:solidFill>
                  <a:schemeClr val="bg1"/>
                </a:solidFill>
              </a:rPr>
              <a:t>20</a:t>
            </a:r>
            <a:r>
              <a:rPr lang="ko-KR" altLang="en-US" sz="1900" dirty="0" err="1">
                <a:solidFill>
                  <a:schemeClr val="bg1"/>
                </a:solidFill>
              </a:rPr>
              <a:t>만이상</a:t>
            </a:r>
            <a:r>
              <a:rPr lang="en-US" altLang="ko-KR" sz="1900" dirty="0">
                <a:solidFill>
                  <a:schemeClr val="bg1"/>
                </a:solidFill>
              </a:rPr>
              <a:t>, 30</a:t>
            </a:r>
            <a:r>
              <a:rPr lang="ko-KR" altLang="en-US" sz="1900" dirty="0">
                <a:solidFill>
                  <a:schemeClr val="bg1"/>
                </a:solidFill>
              </a:rPr>
              <a:t>일 이상이 되어야 정부가 답을 </a:t>
            </a:r>
            <a:r>
              <a:rPr lang="ko-KR" altLang="en-US" sz="1900" dirty="0" err="1">
                <a:solidFill>
                  <a:schemeClr val="bg1"/>
                </a:solidFill>
              </a:rPr>
              <a:t>해놓는다</a:t>
            </a:r>
            <a:r>
              <a:rPr lang="en-US" altLang="ko-KR" sz="19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DC3584F-9534-4AAD-8C6F-F41A856B9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8" r="24417" b="2"/>
          <a:stretch/>
        </p:blipFill>
        <p:spPr>
          <a:xfrm>
            <a:off x="6721439" y="1041400"/>
            <a:ext cx="4926024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649945"/>
            <a:ext cx="12192000" cy="55233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A8F81A3-640B-4431-9471-E8A850C15177}"/>
              </a:ext>
            </a:extLst>
          </p:cNvPr>
          <p:cNvSpPr txBox="1">
            <a:spLocks/>
          </p:cNvSpPr>
          <p:nvPr/>
        </p:nvSpPr>
        <p:spPr>
          <a:xfrm>
            <a:off x="87181" y="667326"/>
            <a:ext cx="1117601" cy="598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</a:rPr>
              <a:t>목적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BF4EB6C6-1BCF-4F7C-9E4E-71C4B1D5D916}"/>
              </a:ext>
            </a:extLst>
          </p:cNvPr>
          <p:cNvSpPr txBox="1">
            <a:spLocks/>
          </p:cNvSpPr>
          <p:nvPr/>
        </p:nvSpPr>
        <p:spPr>
          <a:xfrm>
            <a:off x="169851" y="1265648"/>
            <a:ext cx="5621349" cy="1154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>
                <a:solidFill>
                  <a:schemeClr val="bg1"/>
                </a:solidFill>
              </a:rPr>
              <a:t>청와대 국민청원 게시판에 올라온 국민의 청원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게시글</a:t>
            </a:r>
            <a:r>
              <a:rPr lang="en-US" altLang="ko-KR" sz="1600" b="1" dirty="0">
                <a:solidFill>
                  <a:schemeClr val="bg1"/>
                </a:solidFill>
              </a:rPr>
              <a:t>( </a:t>
            </a:r>
            <a:r>
              <a:rPr lang="ko-KR" altLang="en-US" sz="1600" b="1" dirty="0">
                <a:solidFill>
                  <a:schemeClr val="bg1"/>
                </a:solidFill>
              </a:rPr>
              <a:t>참여인원 </a:t>
            </a:r>
            <a:r>
              <a:rPr lang="en-US" altLang="ko-KR" sz="1600" b="1" dirty="0">
                <a:solidFill>
                  <a:schemeClr val="bg1"/>
                </a:solidFill>
              </a:rPr>
              <a:t>20</a:t>
            </a:r>
            <a:r>
              <a:rPr lang="ko-KR" altLang="en-US" sz="1600" b="1" dirty="0">
                <a:solidFill>
                  <a:schemeClr val="bg1"/>
                </a:solidFill>
              </a:rPr>
              <a:t>만 이하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</a:rPr>
              <a:t>및 이와 관련된 찬성총수 분석하고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이를 통해 정부가 답변하지 않는 카테고리를 발견하고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그 카테고리의 의의를 </a:t>
            </a:r>
            <a:r>
              <a:rPr lang="ko-KR" altLang="en-US" sz="1600" b="1" dirty="0" err="1">
                <a:solidFill>
                  <a:schemeClr val="bg1"/>
                </a:solidFill>
              </a:rPr>
              <a:t>밝히는데에</a:t>
            </a:r>
            <a:r>
              <a:rPr lang="ko-KR" altLang="en-US" sz="1600" b="1" dirty="0">
                <a:solidFill>
                  <a:schemeClr val="bg1"/>
                </a:solidFill>
              </a:rPr>
              <a:t> 있다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06A66FF-2C55-4FEE-8B0A-438F4940E021}"/>
              </a:ext>
            </a:extLst>
          </p:cNvPr>
          <p:cNvSpPr txBox="1">
            <a:spLocks/>
          </p:cNvSpPr>
          <p:nvPr/>
        </p:nvSpPr>
        <p:spPr>
          <a:xfrm>
            <a:off x="169851" y="2381660"/>
            <a:ext cx="1034931" cy="636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</a:rPr>
              <a:t>대상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E8886D1-F429-4566-8A90-E8BF40396257}"/>
              </a:ext>
            </a:extLst>
          </p:cNvPr>
          <p:cNvSpPr txBox="1">
            <a:spLocks/>
          </p:cNvSpPr>
          <p:nvPr/>
        </p:nvSpPr>
        <p:spPr>
          <a:xfrm>
            <a:off x="169851" y="2938409"/>
            <a:ext cx="3921858" cy="76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solidFill>
                  <a:schemeClr val="bg1"/>
                </a:solidFill>
              </a:rPr>
              <a:t>청와대 국민청원 게시판 글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참여인원 </a:t>
            </a:r>
            <a:r>
              <a:rPr lang="en-US" altLang="ko-KR" sz="1600" b="1" dirty="0">
                <a:solidFill>
                  <a:schemeClr val="bg1"/>
                </a:solidFill>
              </a:rPr>
              <a:t>500</a:t>
            </a:r>
            <a:r>
              <a:rPr lang="ko-KR" altLang="en-US" sz="1600" b="1" dirty="0">
                <a:solidFill>
                  <a:schemeClr val="bg1"/>
                </a:solidFill>
              </a:rPr>
              <a:t>이상 </a:t>
            </a:r>
            <a:r>
              <a:rPr lang="en-US" altLang="ko-KR" sz="1600" b="1" dirty="0">
                <a:solidFill>
                  <a:schemeClr val="bg1"/>
                </a:solidFill>
              </a:rPr>
              <a:t>20</a:t>
            </a:r>
            <a:r>
              <a:rPr lang="ko-KR" altLang="en-US" sz="1600" b="1" dirty="0">
                <a:solidFill>
                  <a:schemeClr val="bg1"/>
                </a:solidFill>
              </a:rPr>
              <a:t>만 이하</a:t>
            </a:r>
            <a:r>
              <a:rPr lang="en-US" altLang="ko-KR" sz="1600" b="1" dirty="0">
                <a:solidFill>
                  <a:schemeClr val="bg1"/>
                </a:solidFill>
              </a:rPr>
              <a:t>), </a:t>
            </a:r>
            <a:r>
              <a:rPr lang="ko-KR" altLang="en-US" sz="1600" b="1" dirty="0">
                <a:solidFill>
                  <a:schemeClr val="bg1"/>
                </a:solidFill>
              </a:rPr>
              <a:t>이와 관련된 참여인원수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8EBE318-471E-4D00-BE81-2B4AF895EECF}"/>
              </a:ext>
            </a:extLst>
          </p:cNvPr>
          <p:cNvSpPr txBox="1">
            <a:spLocks/>
          </p:cNvSpPr>
          <p:nvPr/>
        </p:nvSpPr>
        <p:spPr>
          <a:xfrm>
            <a:off x="169851" y="3967037"/>
            <a:ext cx="3874405" cy="636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F3B0A647-202B-4321-8E48-7E6B1038E525}"/>
              </a:ext>
            </a:extLst>
          </p:cNvPr>
          <p:cNvSpPr txBox="1">
            <a:spLocks/>
          </p:cNvSpPr>
          <p:nvPr/>
        </p:nvSpPr>
        <p:spPr>
          <a:xfrm>
            <a:off x="169851" y="4521105"/>
            <a:ext cx="6107161" cy="86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solidFill>
                  <a:schemeClr val="bg1"/>
                </a:solidFill>
              </a:rPr>
              <a:t>청와대 국민청원 게시판 내에 있는 카테고리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청원글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참여인원 수를 각각 분리하여 언어 분석 수행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3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649945"/>
            <a:ext cx="12192000" cy="55233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2CEBD-A3B5-4455-9343-0B41A24F8565}"/>
              </a:ext>
            </a:extLst>
          </p:cNvPr>
          <p:cNvSpPr/>
          <p:nvPr/>
        </p:nvSpPr>
        <p:spPr>
          <a:xfrm>
            <a:off x="4863130" y="126725"/>
            <a:ext cx="2465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데이터 스키마</a:t>
            </a:r>
          </a:p>
        </p:txBody>
      </p:sp>
      <p:pic>
        <p:nvPicPr>
          <p:cNvPr id="15" name="그림 1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C782899-7387-4415-8146-E7EA0659D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3" y="1019277"/>
            <a:ext cx="10267773" cy="4603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51C4E6-FC52-4780-B046-B7D6CF598DDC}"/>
              </a:ext>
            </a:extLst>
          </p:cNvPr>
          <p:cNvSpPr txBox="1"/>
          <p:nvPr/>
        </p:nvSpPr>
        <p:spPr>
          <a:xfrm>
            <a:off x="3789487" y="575042"/>
            <a:ext cx="509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분류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청원 시작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청원 제목</a:t>
            </a:r>
            <a:r>
              <a:rPr lang="en-US" altLang="ko-KR" b="1" dirty="0">
                <a:solidFill>
                  <a:schemeClr val="bg1"/>
                </a:solidFill>
              </a:rPr>
              <a:t>/ </a:t>
            </a:r>
            <a:r>
              <a:rPr lang="ko-KR" altLang="en-US" b="1" dirty="0" err="1">
                <a:solidFill>
                  <a:schemeClr val="bg1"/>
                </a:solidFill>
              </a:rPr>
              <a:t>청원글</a:t>
            </a:r>
            <a:r>
              <a:rPr lang="en-US" altLang="ko-KR" b="1" dirty="0">
                <a:solidFill>
                  <a:schemeClr val="bg1"/>
                </a:solidFill>
              </a:rPr>
              <a:t>/ </a:t>
            </a:r>
            <a:r>
              <a:rPr lang="ko-KR" altLang="en-US" b="1" dirty="0">
                <a:solidFill>
                  <a:schemeClr val="bg1"/>
                </a:solidFill>
              </a:rPr>
              <a:t>참여인원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8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760782"/>
            <a:ext cx="12192000" cy="55233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2CEBD-A3B5-4455-9343-0B41A24F8565}"/>
              </a:ext>
            </a:extLst>
          </p:cNvPr>
          <p:cNvSpPr/>
          <p:nvPr/>
        </p:nvSpPr>
        <p:spPr>
          <a:xfrm>
            <a:off x="5222205" y="126725"/>
            <a:ext cx="1747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문제 설정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1BF36D0-6640-4288-AD76-90C2B225B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883411"/>
            <a:ext cx="12053455" cy="29219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BC90CA-373E-4E55-98AB-C825A9F17F8A}"/>
              </a:ext>
            </a:extLst>
          </p:cNvPr>
          <p:cNvSpPr/>
          <p:nvPr/>
        </p:nvSpPr>
        <p:spPr>
          <a:xfrm>
            <a:off x="166255" y="3968357"/>
            <a:ext cx="11956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카테고리 광범위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하기 때문에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상반되는 내용에 따라 주장을 전달할 때 사용하는 </a:t>
            </a:r>
            <a:r>
              <a:rPr lang="ko-KR" altLang="en-US" b="1" dirty="0">
                <a:solidFill>
                  <a:schemeClr val="accent1"/>
                </a:solidFill>
              </a:rPr>
              <a:t>접속부사</a:t>
            </a:r>
            <a:r>
              <a:rPr lang="ko-KR" altLang="en-US" b="1" dirty="0">
                <a:solidFill>
                  <a:schemeClr val="bg1"/>
                </a:solidFill>
              </a:rPr>
              <a:t>를 분석하면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어떠한 분야가 좀더 문제가 많고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문제에 따라 주장을 하는지 좀더 명확하게 알 수 있다고 판단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하지만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그런데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그러나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그렇다고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그렇지만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그러기에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그랬는데의</a:t>
            </a:r>
            <a:r>
              <a:rPr lang="ko-KR" altLang="en-US" b="1" dirty="0">
                <a:solidFill>
                  <a:schemeClr val="bg1"/>
                </a:solidFill>
              </a:rPr>
              <a:t> 값을 합하여 분석한 결과 저출산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고령화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문화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예술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체육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언론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육아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교육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보건복지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일자리가 </a:t>
            </a:r>
            <a:r>
              <a:rPr lang="en-US" altLang="ko-KR" b="1" dirty="0">
                <a:solidFill>
                  <a:schemeClr val="bg1"/>
                </a:solidFill>
              </a:rPr>
              <a:t>0.2%</a:t>
            </a:r>
            <a:r>
              <a:rPr lang="ko-KR" altLang="en-US" b="1" dirty="0">
                <a:solidFill>
                  <a:schemeClr val="bg1"/>
                </a:solidFill>
              </a:rPr>
              <a:t>이상 나오는 것을 확인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이에 따라 저출산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고령화대책이 문제가 많은 것으로 파악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04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649945"/>
            <a:ext cx="12192000" cy="55233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2CEBD-A3B5-4455-9343-0B41A24F8565}"/>
              </a:ext>
            </a:extLst>
          </p:cNvPr>
          <p:cNvSpPr/>
          <p:nvPr/>
        </p:nvSpPr>
        <p:spPr>
          <a:xfrm>
            <a:off x="3835607" y="126725"/>
            <a:ext cx="4520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저출산</a:t>
            </a:r>
            <a:r>
              <a:rPr lang="en-US" altLang="ko-KR" sz="2800" b="1" dirty="0">
                <a:solidFill>
                  <a:schemeClr val="bg1"/>
                </a:solidFill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</a:rPr>
              <a:t>고령화 대책 분석 </a:t>
            </a:r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F5282-62E7-42CC-9140-4AC801A054B5}"/>
              </a:ext>
            </a:extLst>
          </p:cNvPr>
          <p:cNvSpPr/>
          <p:nvPr/>
        </p:nvSpPr>
        <p:spPr>
          <a:xfrm>
            <a:off x="339334" y="3697794"/>
            <a:ext cx="11513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지원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혜택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위해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돈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비용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예산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단어들은 저출산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고령화대책이 타 카테고리에 비해 눈에 띄게 차이가 나타난 것으로 보임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타 카테고리에 비해 많은 차이가 나타난 것은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차적으로 저출산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고령화대책이 현재 잘 진행되지 않음을 뜻하고 문제의 심각성을 나타낸 것으로 판단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많은 국민들이 출산 및 고령화에 대해 경제적 어려움을 호소한 것으로 확인되며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이에 따라 많은 지원</a:t>
            </a:r>
            <a:r>
              <a:rPr lang="en-US" altLang="ko-KR" b="1" dirty="0">
                <a:solidFill>
                  <a:schemeClr val="bg1"/>
                </a:solidFill>
              </a:rPr>
              <a:t>+</a:t>
            </a:r>
            <a:r>
              <a:rPr lang="ko-KR" altLang="en-US" b="1" dirty="0">
                <a:solidFill>
                  <a:schemeClr val="bg1"/>
                </a:solidFill>
              </a:rPr>
              <a:t>비용을 투자해야 할 것으로 볼 수 있음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 descr="텍스트, 연필, 문구이(가) 표시된 사진&#10;&#10;자동 생성된 설명">
            <a:extLst>
              <a:ext uri="{FF2B5EF4-FFF2-40B4-BE49-F238E27FC236}">
                <a16:creationId xmlns:a16="http://schemas.microsoft.com/office/drawing/2014/main" id="{CF5AAC1A-5244-46D6-BF43-93DF16D7E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0" y="684710"/>
            <a:ext cx="10643968" cy="2877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408FBE-5E08-4955-8CC9-D4722C9BF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18" y="949433"/>
            <a:ext cx="7028859" cy="14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0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649945"/>
            <a:ext cx="12192000" cy="55233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2CEBD-A3B5-4455-9343-0B41A24F8565}"/>
              </a:ext>
            </a:extLst>
          </p:cNvPr>
          <p:cNvSpPr/>
          <p:nvPr/>
        </p:nvSpPr>
        <p:spPr>
          <a:xfrm>
            <a:off x="3835606" y="126725"/>
            <a:ext cx="4520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저출산</a:t>
            </a:r>
            <a:r>
              <a:rPr lang="en-US" altLang="ko-KR" sz="2800" b="1" dirty="0">
                <a:solidFill>
                  <a:schemeClr val="bg1"/>
                </a:solidFill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</a:rPr>
              <a:t>고령화 대책 분석 </a:t>
            </a:r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F5282-62E7-42CC-9140-4AC801A054B5}"/>
              </a:ext>
            </a:extLst>
          </p:cNvPr>
          <p:cNvSpPr/>
          <p:nvPr/>
        </p:nvSpPr>
        <p:spPr>
          <a:xfrm>
            <a:off x="2392420" y="4538261"/>
            <a:ext cx="8249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포기라는 단어도 타 카테고리에 비해 많은 차이가 나타난 것으로 확인되며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여기에서는 어르신들의 삶 포기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출산 포기로 두가지 의미로 해석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09E942-FD10-4D0C-8301-3AA4D1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2" y="715004"/>
            <a:ext cx="7795376" cy="458161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5418D1CE-E46C-42BF-A6FA-5BC587012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5" y="1922336"/>
            <a:ext cx="6334125" cy="218122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7266E0E-F793-4C0A-A8ED-840B1E079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85" y="1399116"/>
            <a:ext cx="62103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8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54CE-08C9-4EC3-94F7-BA3471A10F2B}"/>
              </a:ext>
            </a:extLst>
          </p:cNvPr>
          <p:cNvSpPr/>
          <p:nvPr/>
        </p:nvSpPr>
        <p:spPr>
          <a:xfrm>
            <a:off x="0" y="649945"/>
            <a:ext cx="12192000" cy="55233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2CEBD-A3B5-4455-9343-0B41A24F8565}"/>
              </a:ext>
            </a:extLst>
          </p:cNvPr>
          <p:cNvSpPr/>
          <p:nvPr/>
        </p:nvSpPr>
        <p:spPr>
          <a:xfrm>
            <a:off x="3835606" y="126725"/>
            <a:ext cx="4520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저출산</a:t>
            </a:r>
            <a:r>
              <a:rPr lang="en-US" altLang="ko-KR" sz="2800" b="1" dirty="0">
                <a:solidFill>
                  <a:schemeClr val="bg1"/>
                </a:solidFill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</a:rPr>
              <a:t>고령화 대책 분석 </a:t>
            </a:r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120364E-226D-4998-BA28-DA62718A8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1" y="959799"/>
            <a:ext cx="9644331" cy="3194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153087-9869-4326-9282-4F00B18C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23" y="1334678"/>
            <a:ext cx="5555411" cy="8169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6788BC-B418-41C9-A327-0EF1773D7385}"/>
              </a:ext>
            </a:extLst>
          </p:cNvPr>
          <p:cNvSpPr txBox="1"/>
          <p:nvPr/>
        </p:nvSpPr>
        <p:spPr>
          <a:xfrm>
            <a:off x="106420" y="4232350"/>
            <a:ext cx="106363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외래어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저출산</a:t>
            </a:r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고령화대책은 </a:t>
            </a:r>
            <a:r>
              <a:rPr lang="en-US" altLang="ko-KR" sz="1600" b="1" dirty="0">
                <a:solidFill>
                  <a:schemeClr val="bg1"/>
                </a:solidFill>
              </a:rPr>
              <a:t>0.0057%, </a:t>
            </a:r>
            <a:r>
              <a:rPr lang="ko-KR" altLang="en-US" sz="1600" b="1" dirty="0">
                <a:solidFill>
                  <a:schemeClr val="bg1"/>
                </a:solidFill>
              </a:rPr>
              <a:t>그리고 농산어촌에 </a:t>
            </a:r>
            <a:r>
              <a:rPr lang="en-US" altLang="ko-KR" sz="1600" b="1" dirty="0">
                <a:solidFill>
                  <a:schemeClr val="bg1"/>
                </a:solidFill>
              </a:rPr>
              <a:t>0.02%</a:t>
            </a:r>
            <a:r>
              <a:rPr lang="ko-KR" altLang="en-US" sz="1600" b="1" dirty="0">
                <a:solidFill>
                  <a:schemeClr val="bg1"/>
                </a:solidFill>
              </a:rPr>
              <a:t>가 나타난 것을 확인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외래어는 인터넷</a:t>
            </a:r>
            <a:r>
              <a:rPr lang="en-US" altLang="ko-KR" sz="1600" b="1" dirty="0">
                <a:solidFill>
                  <a:schemeClr val="bg1"/>
                </a:solidFill>
              </a:rPr>
              <a:t>, TV</a:t>
            </a:r>
            <a:r>
              <a:rPr lang="ko-KR" altLang="en-US" sz="1600" b="1" dirty="0">
                <a:solidFill>
                  <a:schemeClr val="bg1"/>
                </a:solidFill>
              </a:rPr>
              <a:t>등과 같은 정보 전달 매체에서 습득하는 것이 보편적이며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어르신 그리고 농업에 종사하시는 분들은 대부분 나이가 많으신 분들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  <a:r>
              <a:rPr lang="ko-KR" altLang="en-US" sz="1600" b="1" dirty="0">
                <a:solidFill>
                  <a:schemeClr val="bg1"/>
                </a:solidFill>
              </a:rPr>
              <a:t>이분들은 새로운 기기나 지식 등을 습득하는 것에 있어 많은 시간과 노력이 필요하고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특히 농업에 종사하시는 분들은 주변 환경이 도시에 비해 </a:t>
            </a:r>
            <a:r>
              <a:rPr lang="en-US" altLang="ko-KR" sz="1600" b="1" dirty="0">
                <a:solidFill>
                  <a:schemeClr val="bg1"/>
                </a:solidFill>
              </a:rPr>
              <a:t>IT</a:t>
            </a:r>
            <a:r>
              <a:rPr lang="ko-KR" altLang="en-US" sz="1600" b="1" dirty="0">
                <a:solidFill>
                  <a:schemeClr val="bg1"/>
                </a:solidFill>
              </a:rPr>
              <a:t>환경이 차이가 나타나기 때문에 타 연령계층에 비해 외래어에 대해 낯선 것으로 생각됨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386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583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a블랙M</vt:lpstr>
      <vt:lpstr>a피노키오B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 Yeongmin</cp:lastModifiedBy>
  <cp:revision>21</cp:revision>
  <dcterms:created xsi:type="dcterms:W3CDTF">2015-05-21T02:05:49Z</dcterms:created>
  <dcterms:modified xsi:type="dcterms:W3CDTF">2020-12-18T08:50:10Z</dcterms:modified>
</cp:coreProperties>
</file>