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m\Documents\NSS\Projects\nashville_city_cemetery-kyman90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m\Documents\NSS\Projects\nashville_city_cemetery-kyman90\data\Historic_Nashville_City_Cemetery_Interments__1846-197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m\Documents\NSS\Projects\nashville_city_cemetery-kyman90\data\Historic_Nashville_City_Cemetery_Interments__1846-197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m\Documents\NSS\Projects\nashville_city_cemetery-kyman90\data\Historic_Nashville_City_Cemetery_Interments__1846-197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Deaths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91426071741031"/>
          <c:y val="0.17171296296296298"/>
          <c:w val="0.83529396325459315"/>
          <c:h val="0.58912839020122487"/>
        </c:manualLayout>
      </c:layout>
      <c:lineChart>
        <c:grouping val="stacked"/>
        <c:varyColors val="0"/>
        <c:ser>
          <c:idx val="0"/>
          <c:order val="0"/>
          <c:tx>
            <c:strRef>
              <c:f>burials_per_year!$F$1</c:f>
              <c:strCache>
                <c:ptCount val="1"/>
                <c:pt idx="0">
                  <c:v>Burials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burials_per_year!$E$2:$E$129</c:f>
              <c:numCache>
                <c:formatCode>General</c:formatCode>
                <c:ptCount val="128"/>
                <c:pt idx="0">
                  <c:v>1979</c:v>
                </c:pt>
                <c:pt idx="1">
                  <c:v>1978</c:v>
                </c:pt>
                <c:pt idx="2">
                  <c:v>1977</c:v>
                </c:pt>
                <c:pt idx="3">
                  <c:v>1974</c:v>
                </c:pt>
                <c:pt idx="4">
                  <c:v>1972</c:v>
                </c:pt>
                <c:pt idx="5">
                  <c:v>1971</c:v>
                </c:pt>
                <c:pt idx="6">
                  <c:v>1970</c:v>
                </c:pt>
                <c:pt idx="7">
                  <c:v>1969</c:v>
                </c:pt>
                <c:pt idx="8">
                  <c:v>1968</c:v>
                </c:pt>
                <c:pt idx="9">
                  <c:v>1966</c:v>
                </c:pt>
                <c:pt idx="10">
                  <c:v>1964</c:v>
                </c:pt>
                <c:pt idx="11">
                  <c:v>1962</c:v>
                </c:pt>
                <c:pt idx="12">
                  <c:v>1961</c:v>
                </c:pt>
                <c:pt idx="13">
                  <c:v>1960</c:v>
                </c:pt>
                <c:pt idx="14">
                  <c:v>1959</c:v>
                </c:pt>
                <c:pt idx="15">
                  <c:v>1958</c:v>
                </c:pt>
                <c:pt idx="16">
                  <c:v>1957</c:v>
                </c:pt>
                <c:pt idx="17">
                  <c:v>1956</c:v>
                </c:pt>
                <c:pt idx="18">
                  <c:v>1955</c:v>
                </c:pt>
                <c:pt idx="19">
                  <c:v>1954</c:v>
                </c:pt>
                <c:pt idx="20">
                  <c:v>1953</c:v>
                </c:pt>
                <c:pt idx="21">
                  <c:v>1952</c:v>
                </c:pt>
                <c:pt idx="22">
                  <c:v>1951</c:v>
                </c:pt>
                <c:pt idx="23">
                  <c:v>1950</c:v>
                </c:pt>
                <c:pt idx="24">
                  <c:v>1949</c:v>
                </c:pt>
                <c:pt idx="25">
                  <c:v>1948</c:v>
                </c:pt>
                <c:pt idx="26">
                  <c:v>1947</c:v>
                </c:pt>
                <c:pt idx="27">
                  <c:v>1946</c:v>
                </c:pt>
                <c:pt idx="28">
                  <c:v>1945</c:v>
                </c:pt>
                <c:pt idx="29">
                  <c:v>1944</c:v>
                </c:pt>
                <c:pt idx="30">
                  <c:v>1943</c:v>
                </c:pt>
                <c:pt idx="31">
                  <c:v>1942</c:v>
                </c:pt>
                <c:pt idx="32">
                  <c:v>1941</c:v>
                </c:pt>
                <c:pt idx="33">
                  <c:v>1940</c:v>
                </c:pt>
                <c:pt idx="34">
                  <c:v>1939</c:v>
                </c:pt>
                <c:pt idx="35">
                  <c:v>1938</c:v>
                </c:pt>
                <c:pt idx="36">
                  <c:v>1937</c:v>
                </c:pt>
                <c:pt idx="37">
                  <c:v>1936</c:v>
                </c:pt>
                <c:pt idx="38">
                  <c:v>1935</c:v>
                </c:pt>
                <c:pt idx="39">
                  <c:v>1934</c:v>
                </c:pt>
                <c:pt idx="40">
                  <c:v>1933</c:v>
                </c:pt>
                <c:pt idx="41">
                  <c:v>1932</c:v>
                </c:pt>
                <c:pt idx="42">
                  <c:v>1931</c:v>
                </c:pt>
                <c:pt idx="43">
                  <c:v>1930</c:v>
                </c:pt>
                <c:pt idx="44">
                  <c:v>1929</c:v>
                </c:pt>
                <c:pt idx="45">
                  <c:v>1928</c:v>
                </c:pt>
                <c:pt idx="46">
                  <c:v>1927</c:v>
                </c:pt>
                <c:pt idx="47">
                  <c:v>1926</c:v>
                </c:pt>
                <c:pt idx="48">
                  <c:v>1925</c:v>
                </c:pt>
                <c:pt idx="49">
                  <c:v>1924</c:v>
                </c:pt>
                <c:pt idx="50">
                  <c:v>1923</c:v>
                </c:pt>
                <c:pt idx="51">
                  <c:v>1922</c:v>
                </c:pt>
                <c:pt idx="52">
                  <c:v>1921</c:v>
                </c:pt>
                <c:pt idx="53">
                  <c:v>1920</c:v>
                </c:pt>
                <c:pt idx="54">
                  <c:v>1919</c:v>
                </c:pt>
                <c:pt idx="55">
                  <c:v>1918</c:v>
                </c:pt>
                <c:pt idx="56">
                  <c:v>1917</c:v>
                </c:pt>
                <c:pt idx="57">
                  <c:v>1916</c:v>
                </c:pt>
                <c:pt idx="58">
                  <c:v>1915</c:v>
                </c:pt>
                <c:pt idx="59">
                  <c:v>1914</c:v>
                </c:pt>
                <c:pt idx="60">
                  <c:v>1913</c:v>
                </c:pt>
                <c:pt idx="61">
                  <c:v>1912</c:v>
                </c:pt>
                <c:pt idx="62">
                  <c:v>1911</c:v>
                </c:pt>
                <c:pt idx="63">
                  <c:v>1910</c:v>
                </c:pt>
                <c:pt idx="64">
                  <c:v>1909</c:v>
                </c:pt>
                <c:pt idx="65">
                  <c:v>1908</c:v>
                </c:pt>
                <c:pt idx="66">
                  <c:v>1907</c:v>
                </c:pt>
                <c:pt idx="67">
                  <c:v>1906</c:v>
                </c:pt>
                <c:pt idx="68">
                  <c:v>1905</c:v>
                </c:pt>
                <c:pt idx="69">
                  <c:v>1904</c:v>
                </c:pt>
                <c:pt idx="70">
                  <c:v>1903</c:v>
                </c:pt>
                <c:pt idx="71">
                  <c:v>1902</c:v>
                </c:pt>
                <c:pt idx="72">
                  <c:v>1901</c:v>
                </c:pt>
                <c:pt idx="73">
                  <c:v>1900</c:v>
                </c:pt>
                <c:pt idx="74">
                  <c:v>1899</c:v>
                </c:pt>
                <c:pt idx="75">
                  <c:v>1898</c:v>
                </c:pt>
                <c:pt idx="76">
                  <c:v>1897</c:v>
                </c:pt>
                <c:pt idx="77">
                  <c:v>1896</c:v>
                </c:pt>
                <c:pt idx="78">
                  <c:v>1895</c:v>
                </c:pt>
                <c:pt idx="79">
                  <c:v>1894</c:v>
                </c:pt>
                <c:pt idx="80">
                  <c:v>1893</c:v>
                </c:pt>
                <c:pt idx="81">
                  <c:v>1892</c:v>
                </c:pt>
                <c:pt idx="82">
                  <c:v>1891</c:v>
                </c:pt>
                <c:pt idx="83">
                  <c:v>1890</c:v>
                </c:pt>
                <c:pt idx="84">
                  <c:v>1889</c:v>
                </c:pt>
                <c:pt idx="85">
                  <c:v>1888</c:v>
                </c:pt>
                <c:pt idx="86">
                  <c:v>1887</c:v>
                </c:pt>
                <c:pt idx="87">
                  <c:v>1886</c:v>
                </c:pt>
                <c:pt idx="88">
                  <c:v>1885</c:v>
                </c:pt>
                <c:pt idx="89">
                  <c:v>1884</c:v>
                </c:pt>
                <c:pt idx="90">
                  <c:v>1883</c:v>
                </c:pt>
                <c:pt idx="91">
                  <c:v>1882</c:v>
                </c:pt>
                <c:pt idx="92">
                  <c:v>1881</c:v>
                </c:pt>
                <c:pt idx="93">
                  <c:v>1880</c:v>
                </c:pt>
                <c:pt idx="94">
                  <c:v>1879</c:v>
                </c:pt>
                <c:pt idx="95">
                  <c:v>1878</c:v>
                </c:pt>
                <c:pt idx="96">
                  <c:v>1877</c:v>
                </c:pt>
                <c:pt idx="97">
                  <c:v>1876</c:v>
                </c:pt>
                <c:pt idx="98">
                  <c:v>1875</c:v>
                </c:pt>
                <c:pt idx="99">
                  <c:v>1874</c:v>
                </c:pt>
                <c:pt idx="100">
                  <c:v>1873</c:v>
                </c:pt>
                <c:pt idx="101">
                  <c:v>1872</c:v>
                </c:pt>
                <c:pt idx="102">
                  <c:v>1871</c:v>
                </c:pt>
                <c:pt idx="103">
                  <c:v>1870</c:v>
                </c:pt>
                <c:pt idx="104">
                  <c:v>1869</c:v>
                </c:pt>
                <c:pt idx="105">
                  <c:v>1868</c:v>
                </c:pt>
                <c:pt idx="106">
                  <c:v>1867</c:v>
                </c:pt>
                <c:pt idx="107">
                  <c:v>1866</c:v>
                </c:pt>
                <c:pt idx="108">
                  <c:v>1865</c:v>
                </c:pt>
                <c:pt idx="109">
                  <c:v>1864</c:v>
                </c:pt>
                <c:pt idx="110">
                  <c:v>1863</c:v>
                </c:pt>
                <c:pt idx="111">
                  <c:v>1862</c:v>
                </c:pt>
                <c:pt idx="112">
                  <c:v>1861</c:v>
                </c:pt>
                <c:pt idx="113">
                  <c:v>1860</c:v>
                </c:pt>
                <c:pt idx="114">
                  <c:v>1859</c:v>
                </c:pt>
                <c:pt idx="115">
                  <c:v>1858</c:v>
                </c:pt>
                <c:pt idx="116">
                  <c:v>1857</c:v>
                </c:pt>
                <c:pt idx="117">
                  <c:v>1856</c:v>
                </c:pt>
                <c:pt idx="118">
                  <c:v>1855</c:v>
                </c:pt>
                <c:pt idx="119">
                  <c:v>1854</c:v>
                </c:pt>
                <c:pt idx="120">
                  <c:v>1853</c:v>
                </c:pt>
                <c:pt idx="121">
                  <c:v>1852</c:v>
                </c:pt>
                <c:pt idx="122">
                  <c:v>1851</c:v>
                </c:pt>
                <c:pt idx="123">
                  <c:v>1850</c:v>
                </c:pt>
                <c:pt idx="124">
                  <c:v>1849</c:v>
                </c:pt>
                <c:pt idx="125">
                  <c:v>1848</c:v>
                </c:pt>
                <c:pt idx="126">
                  <c:v>1847</c:v>
                </c:pt>
                <c:pt idx="127">
                  <c:v>1846</c:v>
                </c:pt>
              </c:numCache>
            </c:numRef>
          </c:cat>
          <c:val>
            <c:numRef>
              <c:f>burials_per_year!$F$2:$F$129</c:f>
              <c:numCache>
                <c:formatCode>General</c:formatCode>
                <c:ptCount val="128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1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4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5</c:v>
                </c:pt>
                <c:pt idx="23">
                  <c:v>4</c:v>
                </c:pt>
                <c:pt idx="24">
                  <c:v>3</c:v>
                </c:pt>
                <c:pt idx="25">
                  <c:v>4</c:v>
                </c:pt>
                <c:pt idx="26">
                  <c:v>7</c:v>
                </c:pt>
                <c:pt idx="27">
                  <c:v>11</c:v>
                </c:pt>
                <c:pt idx="28">
                  <c:v>8</c:v>
                </c:pt>
                <c:pt idx="29">
                  <c:v>11</c:v>
                </c:pt>
                <c:pt idx="30">
                  <c:v>10</c:v>
                </c:pt>
                <c:pt idx="31">
                  <c:v>4</c:v>
                </c:pt>
                <c:pt idx="32">
                  <c:v>10</c:v>
                </c:pt>
                <c:pt idx="33">
                  <c:v>11</c:v>
                </c:pt>
                <c:pt idx="34">
                  <c:v>7</c:v>
                </c:pt>
                <c:pt idx="35">
                  <c:v>12</c:v>
                </c:pt>
                <c:pt idx="36">
                  <c:v>13</c:v>
                </c:pt>
                <c:pt idx="37">
                  <c:v>10</c:v>
                </c:pt>
                <c:pt idx="38">
                  <c:v>18</c:v>
                </c:pt>
                <c:pt idx="39">
                  <c:v>22</c:v>
                </c:pt>
                <c:pt idx="40">
                  <c:v>14</c:v>
                </c:pt>
                <c:pt idx="41">
                  <c:v>19</c:v>
                </c:pt>
                <c:pt idx="42">
                  <c:v>16</c:v>
                </c:pt>
                <c:pt idx="43">
                  <c:v>12</c:v>
                </c:pt>
                <c:pt idx="44">
                  <c:v>28</c:v>
                </c:pt>
                <c:pt idx="45">
                  <c:v>16</c:v>
                </c:pt>
                <c:pt idx="46">
                  <c:v>10</c:v>
                </c:pt>
                <c:pt idx="47">
                  <c:v>19</c:v>
                </c:pt>
                <c:pt idx="48">
                  <c:v>14</c:v>
                </c:pt>
                <c:pt idx="49">
                  <c:v>22</c:v>
                </c:pt>
                <c:pt idx="50">
                  <c:v>18</c:v>
                </c:pt>
                <c:pt idx="51">
                  <c:v>24</c:v>
                </c:pt>
                <c:pt idx="52">
                  <c:v>13</c:v>
                </c:pt>
                <c:pt idx="53">
                  <c:v>12</c:v>
                </c:pt>
                <c:pt idx="54">
                  <c:v>18</c:v>
                </c:pt>
                <c:pt idx="55">
                  <c:v>24</c:v>
                </c:pt>
                <c:pt idx="56">
                  <c:v>14</c:v>
                </c:pt>
                <c:pt idx="57">
                  <c:v>25</c:v>
                </c:pt>
                <c:pt idx="58">
                  <c:v>29</c:v>
                </c:pt>
                <c:pt idx="59">
                  <c:v>30</c:v>
                </c:pt>
                <c:pt idx="60">
                  <c:v>19</c:v>
                </c:pt>
                <c:pt idx="61">
                  <c:v>22</c:v>
                </c:pt>
                <c:pt idx="62">
                  <c:v>35</c:v>
                </c:pt>
                <c:pt idx="63">
                  <c:v>28</c:v>
                </c:pt>
                <c:pt idx="64">
                  <c:v>29</c:v>
                </c:pt>
                <c:pt idx="65">
                  <c:v>35</c:v>
                </c:pt>
                <c:pt idx="66">
                  <c:v>18</c:v>
                </c:pt>
                <c:pt idx="67">
                  <c:v>31</c:v>
                </c:pt>
                <c:pt idx="68">
                  <c:v>26</c:v>
                </c:pt>
                <c:pt idx="69">
                  <c:v>41</c:v>
                </c:pt>
                <c:pt idx="70">
                  <c:v>40</c:v>
                </c:pt>
                <c:pt idx="71">
                  <c:v>37</c:v>
                </c:pt>
                <c:pt idx="72">
                  <c:v>36</c:v>
                </c:pt>
                <c:pt idx="73">
                  <c:v>37</c:v>
                </c:pt>
                <c:pt idx="74">
                  <c:v>53</c:v>
                </c:pt>
                <c:pt idx="75">
                  <c:v>37</c:v>
                </c:pt>
                <c:pt idx="76">
                  <c:v>52</c:v>
                </c:pt>
                <c:pt idx="77">
                  <c:v>42</c:v>
                </c:pt>
                <c:pt idx="78">
                  <c:v>47</c:v>
                </c:pt>
                <c:pt idx="79">
                  <c:v>55</c:v>
                </c:pt>
                <c:pt idx="80">
                  <c:v>51</c:v>
                </c:pt>
                <c:pt idx="81">
                  <c:v>48</c:v>
                </c:pt>
                <c:pt idx="82">
                  <c:v>58</c:v>
                </c:pt>
                <c:pt idx="83">
                  <c:v>46</c:v>
                </c:pt>
                <c:pt idx="84">
                  <c:v>50</c:v>
                </c:pt>
                <c:pt idx="85">
                  <c:v>50</c:v>
                </c:pt>
                <c:pt idx="86">
                  <c:v>67</c:v>
                </c:pt>
                <c:pt idx="87">
                  <c:v>70</c:v>
                </c:pt>
                <c:pt idx="88">
                  <c:v>69</c:v>
                </c:pt>
                <c:pt idx="89">
                  <c:v>99</c:v>
                </c:pt>
                <c:pt idx="90">
                  <c:v>128</c:v>
                </c:pt>
                <c:pt idx="91">
                  <c:v>111</c:v>
                </c:pt>
                <c:pt idx="92">
                  <c:v>156</c:v>
                </c:pt>
                <c:pt idx="93">
                  <c:v>204</c:v>
                </c:pt>
                <c:pt idx="94">
                  <c:v>138</c:v>
                </c:pt>
                <c:pt idx="95">
                  <c:v>118</c:v>
                </c:pt>
                <c:pt idx="96">
                  <c:v>155</c:v>
                </c:pt>
                <c:pt idx="97">
                  <c:v>148</c:v>
                </c:pt>
                <c:pt idx="98">
                  <c:v>159</c:v>
                </c:pt>
                <c:pt idx="99">
                  <c:v>337</c:v>
                </c:pt>
                <c:pt idx="100">
                  <c:v>559</c:v>
                </c:pt>
                <c:pt idx="101">
                  <c:v>283</c:v>
                </c:pt>
                <c:pt idx="102">
                  <c:v>285</c:v>
                </c:pt>
                <c:pt idx="103">
                  <c:v>312</c:v>
                </c:pt>
                <c:pt idx="104">
                  <c:v>209</c:v>
                </c:pt>
                <c:pt idx="105">
                  <c:v>504</c:v>
                </c:pt>
                <c:pt idx="106">
                  <c:v>542</c:v>
                </c:pt>
                <c:pt idx="107">
                  <c:v>1354</c:v>
                </c:pt>
                <c:pt idx="108">
                  <c:v>1366</c:v>
                </c:pt>
                <c:pt idx="109">
                  <c:v>1372</c:v>
                </c:pt>
                <c:pt idx="110">
                  <c:v>836</c:v>
                </c:pt>
                <c:pt idx="111">
                  <c:v>627</c:v>
                </c:pt>
                <c:pt idx="112">
                  <c:v>455</c:v>
                </c:pt>
                <c:pt idx="113">
                  <c:v>575</c:v>
                </c:pt>
                <c:pt idx="114">
                  <c:v>482</c:v>
                </c:pt>
                <c:pt idx="115">
                  <c:v>415</c:v>
                </c:pt>
                <c:pt idx="116">
                  <c:v>402</c:v>
                </c:pt>
                <c:pt idx="117">
                  <c:v>428</c:v>
                </c:pt>
                <c:pt idx="118">
                  <c:v>476</c:v>
                </c:pt>
                <c:pt idx="119">
                  <c:v>596</c:v>
                </c:pt>
                <c:pt idx="120">
                  <c:v>429</c:v>
                </c:pt>
                <c:pt idx="121">
                  <c:v>552</c:v>
                </c:pt>
                <c:pt idx="122">
                  <c:v>385</c:v>
                </c:pt>
                <c:pt idx="123">
                  <c:v>809</c:v>
                </c:pt>
                <c:pt idx="124">
                  <c:v>745</c:v>
                </c:pt>
                <c:pt idx="125">
                  <c:v>447</c:v>
                </c:pt>
                <c:pt idx="126">
                  <c:v>476</c:v>
                </c:pt>
                <c:pt idx="127">
                  <c:v>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53-4DF3-AFF6-A92E041DB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4218463"/>
        <c:axId val="834218879"/>
      </c:lineChart>
      <c:catAx>
        <c:axId val="834218463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Year</a:t>
                </a:r>
              </a:p>
            </c:rich>
          </c:tx>
          <c:layout>
            <c:manualLayout>
              <c:xMode val="edge"/>
              <c:yMode val="edge"/>
              <c:x val="0.47605424321959755"/>
              <c:y val="0.901828521434820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218879"/>
        <c:crosses val="autoZero"/>
        <c:auto val="1"/>
        <c:lblAlgn val="ctr"/>
        <c:lblOffset val="100"/>
        <c:noMultiLvlLbl val="0"/>
      </c:catAx>
      <c:valAx>
        <c:axId val="83421887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0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Deaths</a:t>
                </a:r>
              </a:p>
            </c:rich>
          </c:tx>
          <c:layout>
            <c:manualLayout>
              <c:xMode val="edge"/>
              <c:yMode val="edge"/>
              <c:x val="1.3319335083114611E-2"/>
              <c:y val="0.39134660250801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0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21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tx1">
        <a:lumMod val="6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[Historic_Nashville_City_Cemetery_Interments__1846-1979.xlsx]age_at_death!PivotTable13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Death % by Age Classification and Year</a:t>
            </a:r>
            <a:r>
              <a:rPr lang="en-US" b="1" baseline="0"/>
              <a:t> Range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2.683267716535433E-2"/>
              <c:y val="2.03885972586759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3.4902777777777776E-2"/>
              <c:y val="-2.51560221638961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8393263342082241E-2"/>
              <c:y val="3.75320793234179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layout>
            <c:manualLayout>
              <c:x val="-2.995822397200355E-2"/>
              <c:y val="-2.40204870224555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layout>
            <c:manualLayout>
              <c:x val="-3.3896106736657917E-2"/>
              <c:y val="-3.16251093613298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7.3650481189851272E-3"/>
              <c:y val="1.023950131233595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age_at_death!$M$36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FE-4D37-990A-47B494E7FF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FE-4D37-990A-47B494E7FF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FE-4D37-990A-47B494E7FF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FE-4D37-990A-47B494E7FF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7FE-4D37-990A-47B494E7FF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age_at_death!$L$37:$L$43</c:f>
              <c:multiLvlStrCache>
                <c:ptCount val="5"/>
                <c:lvl>
                  <c:pt idx="0">
                    <c:v>0-18</c:v>
                  </c:pt>
                  <c:pt idx="1">
                    <c:v>19-25</c:v>
                  </c:pt>
                  <c:pt idx="2">
                    <c:v>26-40</c:v>
                  </c:pt>
                  <c:pt idx="3">
                    <c:v>41-64</c:v>
                  </c:pt>
                  <c:pt idx="4">
                    <c:v>65+</c:v>
                  </c:pt>
                </c:lvl>
                <c:lvl>
                  <c:pt idx="0">
                    <c:v>Before 1880</c:v>
                  </c:pt>
                </c:lvl>
              </c:multiLvlStrCache>
            </c:multiLvlStrRef>
          </c:cat>
          <c:val>
            <c:numRef>
              <c:f>age_at_death!$M$37:$M$43</c:f>
              <c:numCache>
                <c:formatCode>General</c:formatCode>
                <c:ptCount val="5"/>
                <c:pt idx="0">
                  <c:v>2435</c:v>
                </c:pt>
                <c:pt idx="1">
                  <c:v>1454</c:v>
                </c:pt>
                <c:pt idx="2">
                  <c:v>2361</c:v>
                </c:pt>
                <c:pt idx="3">
                  <c:v>2027</c:v>
                </c:pt>
                <c:pt idx="4">
                  <c:v>1118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7FE-4D37-990A-47B494E7FF4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050838428952202"/>
          <c:y val="0.25042887871726449"/>
          <c:w val="0.38111627994462322"/>
          <c:h val="0.637214680464842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50000"/>
        <a:lumOff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[Historic_Nashville_City_Cemetery_Interments__1846-1979.xlsx]top_causes!PivotTable3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10 Causes of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top_causes!$B$3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top_causes!$A$4:$A$14</c:f>
              <c:strCache>
                <c:ptCount val="10"/>
                <c:pt idx="0">
                  <c:v>Consumption</c:v>
                </c:pt>
                <c:pt idx="1">
                  <c:v>Cholera</c:v>
                </c:pt>
                <c:pt idx="2">
                  <c:v>Still Born</c:v>
                </c:pt>
                <c:pt idx="3">
                  <c:v>Complicated</c:v>
                </c:pt>
                <c:pt idx="4">
                  <c:v>Pneumonia</c:v>
                </c:pt>
                <c:pt idx="5">
                  <c:v>Old Age</c:v>
                </c:pt>
                <c:pt idx="6">
                  <c:v>Teething</c:v>
                </c:pt>
                <c:pt idx="7">
                  <c:v>Flux</c:v>
                </c:pt>
                <c:pt idx="8">
                  <c:v>Cold</c:v>
                </c:pt>
                <c:pt idx="9">
                  <c:v>Typhoid Fever</c:v>
                </c:pt>
              </c:strCache>
            </c:strRef>
          </c:cat>
          <c:val>
            <c:numRef>
              <c:f>top_causes!$B$4:$B$14</c:f>
              <c:numCache>
                <c:formatCode>General</c:formatCode>
                <c:ptCount val="10"/>
                <c:pt idx="0">
                  <c:v>1783</c:v>
                </c:pt>
                <c:pt idx="1">
                  <c:v>1244</c:v>
                </c:pt>
                <c:pt idx="2">
                  <c:v>983</c:v>
                </c:pt>
                <c:pt idx="3">
                  <c:v>753</c:v>
                </c:pt>
                <c:pt idx="4">
                  <c:v>663</c:v>
                </c:pt>
                <c:pt idx="5">
                  <c:v>615</c:v>
                </c:pt>
                <c:pt idx="6">
                  <c:v>554</c:v>
                </c:pt>
                <c:pt idx="7">
                  <c:v>473</c:v>
                </c:pt>
                <c:pt idx="8">
                  <c:v>428</c:v>
                </c:pt>
                <c:pt idx="9">
                  <c:v>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1F-4FB1-88EF-B4BB37D24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3199231"/>
        <c:axId val="703200895"/>
      </c:barChart>
      <c:catAx>
        <c:axId val="703199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Cause of Death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200895"/>
        <c:crosses val="autoZero"/>
        <c:auto val="1"/>
        <c:lblAlgn val="ctr"/>
        <c:lblOffset val="100"/>
        <c:noMultiLvlLbl val="0"/>
      </c:catAx>
      <c:valAx>
        <c:axId val="70320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199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6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[Historic_Nashville_City_Cemetery_Interments__1846-1979.xlsx]burials_decade!PivotTable10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Male vs Females Burials By Decade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660002852066399"/>
          <c:y val="0.13340823766419302"/>
          <c:w val="0.62274349516883065"/>
          <c:h val="0.701736391121420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burials_decade!$L$5</c:f>
              <c:strCache>
                <c:ptCount val="1"/>
                <c:pt idx="0">
                  <c:v># Male Burials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burials_decade!$K$6:$K$7</c:f>
              <c:strCache>
                <c:ptCount val="1"/>
                <c:pt idx="0">
                  <c:v>1860</c:v>
                </c:pt>
              </c:strCache>
            </c:strRef>
          </c:cat>
          <c:val>
            <c:numRef>
              <c:f>burials_decade!$L$6:$L$7</c:f>
              <c:numCache>
                <c:formatCode>General</c:formatCode>
                <c:ptCount val="1"/>
                <c:pt idx="0">
                  <c:v>4063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CA-4814-9846-FFE8EBB09FB3}"/>
            </c:ext>
          </c:extLst>
        </c:ser>
        <c:ser>
          <c:idx val="1"/>
          <c:order val="1"/>
          <c:tx>
            <c:strRef>
              <c:f>burials_decade!$M$5</c:f>
              <c:strCache>
                <c:ptCount val="1"/>
                <c:pt idx="0">
                  <c:v># Female Burials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burials_decade!$K$6:$K$7</c:f>
              <c:strCache>
                <c:ptCount val="1"/>
                <c:pt idx="0">
                  <c:v>1860</c:v>
                </c:pt>
              </c:strCache>
            </c:strRef>
          </c:cat>
          <c:val>
            <c:numRef>
              <c:f>burials_decade!$M$6:$M$7</c:f>
              <c:numCache>
                <c:formatCode>General</c:formatCode>
                <c:ptCount val="1"/>
                <c:pt idx="0">
                  <c:v>3744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CA-4814-9846-FFE8EBB09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83126047"/>
        <c:axId val="983127295"/>
      </c:barChart>
      <c:catAx>
        <c:axId val="983126047"/>
        <c:scaling>
          <c:orientation val="minMax"/>
        </c:scaling>
        <c:delete val="0"/>
        <c:axPos val="b"/>
        <c:title>
          <c:tx>
            <c:rich>
              <a:bodyPr rot="-5400000" spcFirstLastPara="1" vertOverflow="ellipsis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Deaths</a:t>
                </a:r>
              </a:p>
            </c:rich>
          </c:tx>
          <c:layout>
            <c:manualLayout>
              <c:xMode val="edge"/>
              <c:yMode val="edge"/>
              <c:x val="1.447427293064883E-2"/>
              <c:y val="0.41582263379333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127295"/>
        <c:crosses val="autoZero"/>
        <c:auto val="1"/>
        <c:lblAlgn val="ctr"/>
        <c:lblOffset val="100"/>
        <c:noMultiLvlLbl val="0"/>
      </c:catAx>
      <c:valAx>
        <c:axId val="98312729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Decade</a:t>
                </a:r>
              </a:p>
            </c:rich>
          </c:tx>
          <c:layout>
            <c:manualLayout>
              <c:xMode val="edge"/>
              <c:yMode val="edge"/>
              <c:x val="0.41719089643995844"/>
              <c:y val="0.910570873692572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126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646092057284766"/>
          <c:y val="0.39324834108049495"/>
          <c:w val="0.21682767003117898"/>
          <c:h val="0.12946005454726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6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4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9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0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8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0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88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B1FBA-15C4-469A-ACC0-05AB79517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8162" y="3337092"/>
            <a:ext cx="3277599" cy="2347272"/>
          </a:xfrm>
        </p:spPr>
        <p:txBody>
          <a:bodyPr>
            <a:normAutofit/>
          </a:bodyPr>
          <a:lstStyle/>
          <a:p>
            <a:r>
              <a:rPr lang="en-US" sz="3200" dirty="0"/>
              <a:t>A Civil War Story</a:t>
            </a:r>
          </a:p>
        </p:txBody>
      </p:sp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D49E62E2-DF9D-4386-9D8E-DDDD45122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50" r="4507"/>
          <a:stretch/>
        </p:blipFill>
        <p:spPr>
          <a:xfrm>
            <a:off x="6988072" y="10"/>
            <a:ext cx="5203927" cy="4333865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3F125-81C2-4B80-879A-A7024070F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49" y="1600199"/>
            <a:ext cx="4056609" cy="164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9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4286-7A8E-4D02-A214-39136EA8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978"/>
            <a:ext cx="7685037" cy="74715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Toll of War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20D100-BF34-4B57-80F8-64B2B8D09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603116"/>
              </p:ext>
            </p:extLst>
          </p:nvPr>
        </p:nvGraphicFramePr>
        <p:xfrm>
          <a:off x="552450" y="1008594"/>
          <a:ext cx="5543550" cy="2884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The Origins and Outbreak of the Civil War | US History I (OS Collection)">
            <a:extLst>
              <a:ext uri="{FF2B5EF4-FFF2-40B4-BE49-F238E27FC236}">
                <a16:creationId xmlns:a16="http://schemas.microsoft.com/office/drawing/2014/main" id="{B1890FB9-2BCF-478B-9CF1-2FC5863D4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4040541"/>
            <a:ext cx="5543550" cy="260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8348E2-BE8A-4149-B28A-83B862D5666C}"/>
              </a:ext>
            </a:extLst>
          </p:cNvPr>
          <p:cNvSpPr/>
          <p:nvPr/>
        </p:nvSpPr>
        <p:spPr>
          <a:xfrm>
            <a:off x="2145159" y="1529668"/>
            <a:ext cx="1314450" cy="3143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1864</a:t>
            </a:r>
            <a:r>
              <a:rPr lang="en-US" sz="11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- 1865 -1866</a:t>
            </a:r>
            <a:endParaRPr 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B07F63A-A254-4B93-AF6C-7F386BD5D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341339"/>
              </p:ext>
            </p:extLst>
          </p:nvPr>
        </p:nvGraphicFramePr>
        <p:xfrm>
          <a:off x="6734478" y="2128141"/>
          <a:ext cx="4743147" cy="3348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271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1EE4-4A41-4016-B6A6-59314219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511"/>
            <a:ext cx="7685037" cy="7790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Disease is a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C429-801E-498B-9840-020382DD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24" y="5152378"/>
            <a:ext cx="6180272" cy="1232101"/>
          </a:xfrm>
        </p:spPr>
        <p:txBody>
          <a:bodyPr>
            <a:normAutofit fontScale="92500"/>
          </a:bodyPr>
          <a:lstStyle/>
          <a:p>
            <a:r>
              <a:rPr lang="en-US" dirty="0"/>
              <a:t>Over 2/3 of Civil War deaths were from disease</a:t>
            </a:r>
          </a:p>
          <a:p>
            <a:r>
              <a:rPr lang="en-US" dirty="0"/>
              <a:t>Top 4 Diseases:</a:t>
            </a:r>
          </a:p>
          <a:p>
            <a:pPr lvl="1"/>
            <a:r>
              <a:rPr lang="en-US" dirty="0"/>
              <a:t>Cholera - Typhus – Pneumonia – Consumption (TB)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7C91CA-B3F3-41F1-9079-535BD320E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716625"/>
              </p:ext>
            </p:extLst>
          </p:nvPr>
        </p:nvGraphicFramePr>
        <p:xfrm>
          <a:off x="4871390" y="1299653"/>
          <a:ext cx="3825028" cy="3271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4AF94E0-589D-4B27-96D4-8B1A53799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2" y="1049222"/>
            <a:ext cx="3742150" cy="395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9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1C4D-1C16-455B-9770-A2031070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277"/>
            <a:ext cx="8438226" cy="913900"/>
          </a:xfrm>
        </p:spPr>
        <p:txBody>
          <a:bodyPr/>
          <a:lstStyle/>
          <a:p>
            <a:r>
              <a:rPr lang="en-US" dirty="0"/>
              <a:t>Female Deaths Were Just As High?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799E-D0D6-4721-ABF0-1EE15DE9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4864964"/>
            <a:ext cx="8905875" cy="1811524"/>
          </a:xfrm>
        </p:spPr>
        <p:txBody>
          <a:bodyPr/>
          <a:lstStyle/>
          <a:p>
            <a:r>
              <a:rPr lang="en-US" dirty="0"/>
              <a:t>Females were heavily involved in the Civil War</a:t>
            </a:r>
          </a:p>
          <a:p>
            <a:pPr lvl="1"/>
            <a:r>
              <a:rPr lang="en-US" dirty="0"/>
              <a:t>Dressed and fought as males</a:t>
            </a:r>
          </a:p>
          <a:p>
            <a:pPr lvl="1"/>
            <a:r>
              <a:rPr lang="en-US" dirty="0"/>
              <a:t>Disease</a:t>
            </a:r>
          </a:p>
          <a:p>
            <a:pPr lvl="1"/>
            <a:r>
              <a:rPr lang="en-US" dirty="0"/>
              <a:t>Overworked (Assisting Supply Lines, Tending to Farmland, Malnutrition)</a:t>
            </a:r>
          </a:p>
        </p:txBody>
      </p:sp>
      <p:pic>
        <p:nvPicPr>
          <p:cNvPr id="5" name="Picture 4" descr="Female Soldiers in the Civil War...">
            <a:extLst>
              <a:ext uri="{FF2B5EF4-FFF2-40B4-BE49-F238E27FC236}">
                <a16:creationId xmlns:a16="http://schemas.microsoft.com/office/drawing/2014/main" id="{55BCD304-FAF5-41F0-BC02-90C8A9626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135000"/>
            <a:ext cx="4863206" cy="4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35F26CD-6B64-4F80-B927-A5983960B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793516"/>
              </p:ext>
            </p:extLst>
          </p:nvPr>
        </p:nvGraphicFramePr>
        <p:xfrm>
          <a:off x="675628" y="1135000"/>
          <a:ext cx="4981575" cy="3349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367014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103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Nova</vt:lpstr>
      <vt:lpstr>TropicVTI</vt:lpstr>
      <vt:lpstr>PowerPoint Presentation</vt:lpstr>
      <vt:lpstr>The Toll of War</vt:lpstr>
      <vt:lpstr>Disease is a Factor</vt:lpstr>
      <vt:lpstr>Female Deaths Were Just As High?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Manning</dc:creator>
  <cp:lastModifiedBy>Kyle Manning</cp:lastModifiedBy>
  <cp:revision>8</cp:revision>
  <dcterms:created xsi:type="dcterms:W3CDTF">2022-02-01T19:28:49Z</dcterms:created>
  <dcterms:modified xsi:type="dcterms:W3CDTF">2022-02-01T21:22:31Z</dcterms:modified>
</cp:coreProperties>
</file>