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9"/>
  </p:notesMasterIdLst>
  <p:handoutMasterIdLst>
    <p:handoutMasterId r:id="rId30"/>
  </p:handoutMasterIdLst>
  <p:sldIdLst>
    <p:sldId id="355" r:id="rId5"/>
    <p:sldId id="336" r:id="rId6"/>
    <p:sldId id="330" r:id="rId7"/>
    <p:sldId id="332" r:id="rId8"/>
    <p:sldId id="337" r:id="rId9"/>
    <p:sldId id="340" r:id="rId10"/>
    <p:sldId id="339" r:id="rId11"/>
    <p:sldId id="341" r:id="rId12"/>
    <p:sldId id="348" r:id="rId13"/>
    <p:sldId id="334" r:id="rId14"/>
    <p:sldId id="342" r:id="rId15"/>
    <p:sldId id="343" r:id="rId16"/>
    <p:sldId id="344" r:id="rId17"/>
    <p:sldId id="345" r:id="rId18"/>
    <p:sldId id="346" r:id="rId19"/>
    <p:sldId id="347" r:id="rId20"/>
    <p:sldId id="335" r:id="rId21"/>
    <p:sldId id="350" r:id="rId22"/>
    <p:sldId id="351" r:id="rId23"/>
    <p:sldId id="352" r:id="rId24"/>
    <p:sldId id="353" r:id="rId25"/>
    <p:sldId id="354" r:id="rId26"/>
    <p:sldId id="274" r:id="rId27"/>
    <p:sldId id="275"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2325" autoAdjust="0"/>
  </p:normalViewPr>
  <p:slideViewPr>
    <p:cSldViewPr snapToGrid="0" snapToObjects="1">
      <p:cViewPr varScale="1">
        <p:scale>
          <a:sx n="108" d="100"/>
          <a:sy n="108" d="100"/>
        </p:scale>
        <p:origin x="1170" y="102"/>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12/31/2023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sorted bar chart of the total course offerings based on genre. The genres with the most courses (55-80) are related to Backend Development, Machine Learning. Database and Data Analysis.  The genres with the least amount of courses (under 10) are Chatbot and Blockchain. Note: Some course fit into multiple genres.</a:t>
            </a:r>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174423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histogram, where each bar at a tick number ,x, represents the number of users enrolled in a total of x courses. Shows that by far, over eight thousand users enrolled in only one course. In fact, the majority of users enrolled in  under 10 courses. Interesting to note is that the second highest number of courses enrolled in is five and the number of courses after that have only a decreasing number of users.</a:t>
            </a:r>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288370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20 most popular courses and their respective number of enrolled students is above. As you can see most popular course is Python for Data Science with almost 15,000 enrolled students. The next most popular course is Introduction to Data Science, which indicates that Data Science courses are in high demand. Interestingly enough, the top 20 most popular courses range from 3600 to 14,000 enrollments which indicates a heavily right skewed distribution.</a:t>
            </a:r>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244989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 cloud was generated form the words from the course titles in the </a:t>
            </a:r>
            <a:r>
              <a:rPr lang="en-US" dirty="0" err="1"/>
              <a:t>course_df</a:t>
            </a:r>
            <a:r>
              <a:rPr lang="en-US" dirty="0"/>
              <a:t> </a:t>
            </a:r>
            <a:r>
              <a:rPr lang="en-US" dirty="0" err="1"/>
              <a:t>dataframe</a:t>
            </a:r>
            <a:r>
              <a:rPr lang="en-US" dirty="0"/>
              <a:t> from the course_genre.csv file. As we can see from the largest font-size words of “python”, “data science”, “data”, and “machine learning”, many of the course titles involved those words</a:t>
            </a:r>
            <a:r>
              <a:rPr lang="en-US"/>
              <a:t>/phrases.</a:t>
            </a: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888995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24</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12/31/2023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1884-9B69-48EE-882B-48C548295C2C}"/>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061D6A51-44A7-4605-AF6B-056D59B05AA4}"/>
              </a:ext>
            </a:extLst>
          </p:cNvPr>
          <p:cNvSpPr>
            <a:spLocks noGrp="1"/>
          </p:cNvSpPr>
          <p:nvPr>
            <p:ph idx="1"/>
          </p:nvPr>
        </p:nvSpPr>
        <p:spPr/>
        <p:txBody>
          <a:bodyPr/>
          <a:lstStyle/>
          <a:p>
            <a:r>
              <a:rPr lang="en-US" dirty="0"/>
              <a:t>Follow the learner instructions in the grey text boxes for each slide. </a:t>
            </a:r>
          </a:p>
          <a:p>
            <a:r>
              <a:rPr lang="en-US" dirty="0"/>
              <a:t>Delete the text box and instructions when complete.</a:t>
            </a:r>
          </a:p>
        </p:txBody>
      </p:sp>
      <p:sp>
        <p:nvSpPr>
          <p:cNvPr id="4" name="TextBox 3">
            <a:extLst>
              <a:ext uri="{FF2B5EF4-FFF2-40B4-BE49-F238E27FC236}">
                <a16:creationId xmlns:a16="http://schemas.microsoft.com/office/drawing/2014/main" id="{5300FE6C-AAF6-461D-81E8-874139C9F6C6}"/>
              </a:ext>
            </a:extLst>
          </p:cNvPr>
          <p:cNvSpPr txBox="1"/>
          <p:nvPr/>
        </p:nvSpPr>
        <p:spPr>
          <a:xfrm>
            <a:off x="1060706" y="3429000"/>
            <a:ext cx="4889369" cy="1908215"/>
          </a:xfrm>
          <a:prstGeom prst="rect">
            <a:avLst/>
          </a:prstGeom>
          <a:solidFill>
            <a:schemeClr val="bg1">
              <a:lumMod val="85000"/>
            </a:schemeClr>
          </a:solidFill>
        </p:spPr>
        <p:txBody>
          <a:bodyPr wrap="square" rtlCol="0">
            <a:spAutoFit/>
          </a:bodyPr>
          <a:lstStyle/>
          <a:p>
            <a:r>
              <a:rPr lang="en-US" sz="2000" dirty="0"/>
              <a:t>Instructions for learner: </a:t>
            </a:r>
          </a:p>
          <a:p>
            <a:endParaRPr lang="en-US" sz="2000" dirty="0"/>
          </a:p>
          <a:p>
            <a:pPr marL="285750" indent="-285750">
              <a:buFontTx/>
              <a:buChar char="-"/>
            </a:pPr>
            <a:r>
              <a:rPr lang="en-US" sz="2000" dirty="0"/>
              <a:t>Action 1</a:t>
            </a:r>
          </a:p>
          <a:p>
            <a:pPr marL="285750" indent="-285750">
              <a:buFontTx/>
              <a:buChar char="-"/>
            </a:pPr>
            <a:r>
              <a:rPr lang="en-US" sz="2000" dirty="0"/>
              <a:t>Action 2</a:t>
            </a:r>
          </a:p>
          <a:p>
            <a:pPr marL="285750" indent="-285750">
              <a:buFontTx/>
              <a:buChar char="-"/>
            </a:pPr>
            <a:r>
              <a:rPr lang="en-US" sz="2000" dirty="0"/>
              <a:t>Action 3</a:t>
            </a:r>
          </a:p>
          <a:p>
            <a:endParaRPr lang="en-US" dirty="0"/>
          </a:p>
        </p:txBody>
      </p:sp>
    </p:spTree>
    <p:extLst>
      <p:ext uri="{BB962C8B-B14F-4D97-AF65-F5344CB8AC3E}">
        <p14:creationId xmlns:p14="http://schemas.microsoft.com/office/powerpoint/2010/main" val="74537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user profile and course genres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 Plot a flowchart which should clearly illustrate how you implemented the content-based recommender system using user profile vectors and course genre vectors</a:t>
            </a:r>
          </a:p>
          <a:p>
            <a:pPr>
              <a:buFontTx/>
              <a:buChar char="-"/>
            </a:pPr>
            <a:r>
              <a:rPr lang="en-US" sz="2000" dirty="0">
                <a:solidFill>
                  <a:srgbClr val="1C7DDB"/>
                </a:solidFill>
                <a:latin typeface="Abadi"/>
              </a:rPr>
              <a:t>Briefly explain the flowchart in the slide note</a:t>
            </a: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5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What are the most frequently recommended courses? Return the top-10 commonly recommended courses across all users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On average, how many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C7DDB"/>
                </a:solidFill>
                <a:latin typeface="Abadi"/>
              </a:rPr>
              <a:t>Place your hyper-parameter settings, such as recommendation score or course similarity thresholds, etc.</a:t>
            </a:r>
          </a:p>
          <a:p>
            <a:pPr marL="0" indent="0">
              <a:buNone/>
            </a:pPr>
            <a:r>
              <a:rPr lang="en-US" sz="1800" dirty="0">
                <a:solidFill>
                  <a:srgbClr val="1C7DDB"/>
                </a:solidFill>
                <a:latin typeface="Abadi"/>
                <a:cs typeface="Calibri"/>
              </a:rPr>
              <a:t>Note: if you have tried multiple hyper-parameters, you may group and show all results in a grouped bar chart</a:t>
            </a:r>
            <a:endParaRPr lang="en-US" sz="2000" dirty="0">
              <a:cs typeface="Calibri"/>
            </a:endParaRPr>
          </a:p>
        </p:txBody>
      </p:sp>
    </p:spTree>
    <p:extLst>
      <p:ext uri="{BB962C8B-B14F-4D97-AF65-F5344CB8AC3E}">
        <p14:creationId xmlns:p14="http://schemas.microsoft.com/office/powerpoint/2010/main" val="302482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course similarity</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 Plot a flowchart which should clearly illustrate how you implemented the course similarity based recommender system</a:t>
            </a:r>
          </a:p>
          <a:p>
            <a:pPr marL="0" indent="0">
              <a:buNone/>
            </a:pPr>
            <a:r>
              <a:rPr lang="en-US" sz="2000" dirty="0">
                <a:solidFill>
                  <a:srgbClr val="1C7DDB"/>
                </a:solidFill>
                <a:latin typeface="Abadi"/>
              </a:rPr>
              <a:t>- Briefly explain the flowchart in the slide note</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15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What are the most frequently recommended courses? Return the top-10 commonly recommended courses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rPr>
              <a:t>On average, how many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Your hyper-parameter settings, such as a score or similarity threshold</a:t>
            </a:r>
          </a:p>
          <a:p>
            <a:pPr marL="0" indent="0">
              <a:buNone/>
            </a:pPr>
            <a:r>
              <a:rPr lang="en-US" sz="2200" dirty="0">
                <a:solidFill>
                  <a:srgbClr val="1C7DDB"/>
                </a:solidFill>
                <a:latin typeface="Abadi"/>
                <a:cs typeface="Calibri"/>
              </a:rPr>
              <a:t>Note if you have tried multiple hyper-parameters, you may show your results in a grouped bar chart</a:t>
            </a:r>
            <a:endParaRPr lang="en-US" sz="2400" dirty="0">
              <a:cs typeface="Calibri"/>
            </a:endParaRPr>
          </a:p>
        </p:txBody>
      </p:sp>
    </p:spTree>
    <p:extLst>
      <p:ext uri="{BB962C8B-B14F-4D97-AF65-F5344CB8AC3E}">
        <p14:creationId xmlns:p14="http://schemas.microsoft.com/office/powerpoint/2010/main" val="367638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a:buFontTx/>
              <a:buChar char="-"/>
            </a:pPr>
            <a:r>
              <a:rPr lang="en-US" sz="2000" dirty="0">
                <a:solidFill>
                  <a:srgbClr val="1C7DDB"/>
                </a:solidFill>
                <a:latin typeface="Abadi"/>
              </a:rPr>
              <a:t>Plot a flowchart which should clearly illustrate how you performed user profile clustering based recommender system</a:t>
            </a:r>
          </a:p>
          <a:p>
            <a:pPr marL="0" indent="0">
              <a:buNone/>
            </a:pPr>
            <a:r>
              <a:rPr lang="en-US" sz="2000" dirty="0">
                <a:solidFill>
                  <a:srgbClr val="1C7DDB"/>
                </a:solidFill>
                <a:latin typeface="Abadi"/>
              </a:rPr>
              <a:t>- Briefly explain the flowchart in the slide note</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8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What are the most frequently recommended courses? Return the top-10 commonly recommended courses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On average, how many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Your hyper-parameter settings, such as a score or similarity threshold</a:t>
            </a:r>
          </a:p>
          <a:p>
            <a:pPr marL="0" indent="0">
              <a:buNone/>
            </a:pPr>
            <a:r>
              <a:rPr lang="en-US" sz="2200" dirty="0">
                <a:solidFill>
                  <a:srgbClr val="1C7DDB"/>
                </a:solidFill>
                <a:latin typeface="Abadi"/>
                <a:cs typeface="Calibri"/>
              </a:rPr>
              <a:t>Note if you have tried multiple hyper-parameters, you may show your results in a grouped bar chart</a:t>
            </a:r>
            <a:endParaRPr lang="en-US" sz="2400" dirty="0">
              <a:cs typeface="Calibri"/>
            </a:endParaRPr>
          </a:p>
        </p:txBody>
      </p:sp>
    </p:spTree>
    <p:extLst>
      <p:ext uri="{BB962C8B-B14F-4D97-AF65-F5344CB8AC3E}">
        <p14:creationId xmlns:p14="http://schemas.microsoft.com/office/powerpoint/2010/main" val="211599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KNN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a:buFontTx/>
              <a:buChar char="-"/>
            </a:pPr>
            <a:r>
              <a:rPr lang="en-US" sz="2000" dirty="0">
                <a:solidFill>
                  <a:srgbClr val="1C7DDB"/>
                </a:solidFill>
                <a:latin typeface="Abadi"/>
              </a:rPr>
              <a:t>Plot a flowchart which should clearly illustrate how you performed KNN based recommender system using course enrollments history</a:t>
            </a:r>
          </a:p>
          <a:p>
            <a:pPr marL="0" indent="0">
              <a:buNone/>
            </a:pPr>
            <a:r>
              <a:rPr lang="en-US" sz="2000" dirty="0">
                <a:solidFill>
                  <a:srgbClr val="1C7DDB"/>
                </a:solidFill>
                <a:latin typeface="Abadi"/>
              </a:rPr>
              <a:t>- Briefly explain the flowchart in the slide note</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26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NMF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 Plot a flowchart which should clearly illustrate how you performed NMF based recommender system</a:t>
            </a:r>
          </a:p>
          <a:p>
            <a:pPr marL="0" indent="0">
              <a:buNone/>
            </a:pPr>
            <a:r>
              <a:rPr lang="en-US" sz="2000" dirty="0">
                <a:solidFill>
                  <a:srgbClr val="1C7DDB"/>
                </a:solidFill>
                <a:latin typeface="Abadi"/>
              </a:rPr>
              <a:t>- Briefly explain the flowchart in the slide note</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3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871412" y="3820167"/>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1251284" y="2767280"/>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1251284" y="4166431"/>
            <a:ext cx="3054386"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Kymberly Ayodeji</a:t>
            </a:r>
          </a:p>
          <a:p>
            <a:r>
              <a:rPr lang="en-US" sz="2400" dirty="0">
                <a:latin typeface="Abadi" panose="020B0604020104020204" pitchFamily="34" charset="0"/>
                <a:ea typeface="SF Pro" pitchFamily="2" charset="0"/>
                <a:cs typeface="SF Pro" pitchFamily="2" charset="0"/>
              </a:rPr>
              <a:t>December 31, 2023</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606756" y="5517217"/>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606756" y="503520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2564" y="5406189"/>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Neural Network Embedding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 Plot a flowchart which should clearly illustrate how you performed Neural Network Embedding based recommender system</a:t>
            </a:r>
          </a:p>
          <a:p>
            <a:pPr marL="0" indent="0">
              <a:buNone/>
            </a:pPr>
            <a:r>
              <a:rPr lang="en-US" sz="2000" dirty="0">
                <a:solidFill>
                  <a:srgbClr val="1C7DDB"/>
                </a:solidFill>
                <a:latin typeface="Abadi"/>
              </a:rPr>
              <a:t>- Briefly explain the flowchart in the slide note</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06D6B3C2-C486-E743-B5AC-7F9E7AA2870B}"/>
              </a:ext>
            </a:extLst>
          </p:cNvPr>
          <p:cNvPicPr>
            <a:picLocks noChangeAspect="1"/>
          </p:cNvPicPr>
          <p:nvPr/>
        </p:nvPicPr>
        <p:blipFill>
          <a:blip r:embed="rId2"/>
          <a:stretch>
            <a:fillRect/>
          </a:stretch>
        </p:blipFill>
        <p:spPr>
          <a:xfrm>
            <a:off x="2079055" y="2936765"/>
            <a:ext cx="7913415" cy="3829795"/>
          </a:xfrm>
          <a:prstGeom prst="rect">
            <a:avLst/>
          </a:prstGeom>
        </p:spPr>
      </p:pic>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Compare the performance of collaborative-filtering models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70058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Plot a barchart visualizing the performance metric (such as RMSE) of different collaborative-filtering models you have built so far</a:t>
            </a:r>
          </a:p>
          <a:p>
            <a:pPr>
              <a:buFontTx/>
              <a:buChar char="-"/>
            </a:pPr>
            <a:r>
              <a:rPr lang="en-US" sz="2000" dirty="0">
                <a:solidFill>
                  <a:srgbClr val="1C7DDB"/>
                </a:solidFill>
                <a:latin typeface="Abadi"/>
              </a:rPr>
              <a:t>Briefly explain the barchart in the slide note</a:t>
            </a:r>
          </a:p>
          <a:p>
            <a:pPr marL="0" indent="0">
              <a:buNone/>
            </a:pPr>
            <a:r>
              <a:rPr lang="en-US" sz="2000" dirty="0">
                <a:solidFill>
                  <a:srgbClr val="1C7DDB"/>
                </a:solidFill>
                <a:latin typeface="Abadi"/>
              </a:rPr>
              <a:t>A sample barchart may look like the following</a:t>
            </a:r>
          </a:p>
          <a:p>
            <a:pPr marL="0" indent="0">
              <a:buNone/>
            </a:pPr>
            <a:endParaRPr lang="en-US" sz="2200" dirty="0">
              <a:solidFill>
                <a:srgbClr val="1C7DDB"/>
              </a:solidFill>
              <a:latin typeface="Abadi"/>
            </a:endParaRPr>
          </a:p>
        </p:txBody>
      </p:sp>
    </p:spTree>
    <p:extLst>
      <p:ext uri="{BB962C8B-B14F-4D97-AF65-F5344CB8AC3E}">
        <p14:creationId xmlns:p14="http://schemas.microsoft.com/office/powerpoint/2010/main" val="413013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r>
              <a:rPr lang="en-US" sz="4000" dirty="0">
                <a:solidFill>
                  <a:srgbClr val="0B49CB"/>
                </a:solidFill>
                <a:latin typeface="Abadi"/>
              </a:rPr>
              <a:t>Optional: Build a course recommender system app with Streamlit</a:t>
            </a:r>
          </a:p>
        </p:txBody>
      </p:sp>
      <p:sp>
        <p:nvSpPr>
          <p:cNvPr id="4" name="Content Placeholder 4">
            <a:extLst>
              <a:ext uri="{FF2B5EF4-FFF2-40B4-BE49-F238E27FC236}">
                <a16:creationId xmlns:a16="http://schemas.microsoft.com/office/drawing/2014/main" id="{F3C5989F-33DB-E341-8D2D-58919572AF85}"/>
              </a:ext>
            </a:extLst>
          </p:cNvPr>
          <p:cNvSpPr txBox="1">
            <a:spLocks/>
          </p:cNvSpPr>
          <p:nvPr/>
        </p:nvSpPr>
        <p:spPr>
          <a:xfrm>
            <a:off x="855663" y="1792289"/>
            <a:ext cx="4659613"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p:txBody>
      </p:sp>
      <p:sp>
        <p:nvSpPr>
          <p:cNvPr id="5" name="Content Placeholder 4">
            <a:extLst>
              <a:ext uri="{FF2B5EF4-FFF2-40B4-BE49-F238E27FC236}">
                <a16:creationId xmlns:a16="http://schemas.microsoft.com/office/drawing/2014/main" id="{1A009626-4E30-F64B-B251-6A848BDAB6FC}"/>
              </a:ext>
            </a:extLst>
          </p:cNvPr>
          <p:cNvSpPr txBox="1">
            <a:spLocks/>
          </p:cNvSpPr>
          <p:nvPr/>
        </p:nvSpPr>
        <p:spPr>
          <a:xfrm>
            <a:off x="6694187" y="1792289"/>
            <a:ext cx="4659613"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p:txBody>
      </p:sp>
      <p:sp>
        <p:nvSpPr>
          <p:cNvPr id="8" name="TextBox 7">
            <a:extLst>
              <a:ext uri="{FF2B5EF4-FFF2-40B4-BE49-F238E27FC236}">
                <a16:creationId xmlns:a16="http://schemas.microsoft.com/office/drawing/2014/main" id="{E5AAF09B-75CD-954A-B082-C62620ABA3F3}"/>
              </a:ext>
            </a:extLst>
          </p:cNvPr>
          <p:cNvSpPr txBox="1"/>
          <p:nvPr/>
        </p:nvSpPr>
        <p:spPr>
          <a:xfrm>
            <a:off x="855662" y="1792289"/>
            <a:ext cx="4659613"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screenshot1</a:t>
            </a:r>
          </a:p>
        </p:txBody>
      </p:sp>
      <p:sp>
        <p:nvSpPr>
          <p:cNvPr id="9" name="TextBox 8">
            <a:extLst>
              <a:ext uri="{FF2B5EF4-FFF2-40B4-BE49-F238E27FC236}">
                <a16:creationId xmlns:a16="http://schemas.microsoft.com/office/drawing/2014/main" id="{95157DD3-6050-F54C-AB8E-316EF062F98D}"/>
              </a:ext>
            </a:extLst>
          </p:cNvPr>
          <p:cNvSpPr txBox="1"/>
          <p:nvPr/>
        </p:nvSpPr>
        <p:spPr>
          <a:xfrm>
            <a:off x="6694187" y="1792289"/>
            <a:ext cx="4642150"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screenshot2</a:t>
            </a:r>
          </a:p>
        </p:txBody>
      </p:sp>
      <p:sp>
        <p:nvSpPr>
          <p:cNvPr id="10" name="Content Placeholder 4">
            <a:extLst>
              <a:ext uri="{FF2B5EF4-FFF2-40B4-BE49-F238E27FC236}">
                <a16:creationId xmlns:a16="http://schemas.microsoft.com/office/drawing/2014/main" id="{A5E5D172-C398-C444-9C12-5E48A3C2030B}"/>
              </a:ext>
            </a:extLst>
          </p:cNvPr>
          <p:cNvSpPr txBox="1">
            <a:spLocks/>
          </p:cNvSpPr>
          <p:nvPr/>
        </p:nvSpPr>
        <p:spPr>
          <a:xfrm>
            <a:off x="855663" y="6056427"/>
            <a:ext cx="10498137" cy="436448"/>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A published Streamlit App URL for a live demo</a:t>
            </a:r>
          </a:p>
        </p:txBody>
      </p:sp>
    </p:spTree>
    <p:extLst>
      <p:ext uri="{BB962C8B-B14F-4D97-AF65-F5344CB8AC3E}">
        <p14:creationId xmlns:p14="http://schemas.microsoft.com/office/powerpoint/2010/main" val="2570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5903913"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Point 1</a:t>
            </a:r>
          </a:p>
          <a:p>
            <a:pPr>
              <a:lnSpc>
                <a:spcPct val="100000"/>
              </a:lnSpc>
              <a:spcBef>
                <a:spcPts val="1400"/>
              </a:spcBef>
            </a:pPr>
            <a:r>
              <a:rPr lang="en-US" sz="2000" dirty="0">
                <a:solidFill>
                  <a:schemeClr val="accent3">
                    <a:lumMod val="25000"/>
                  </a:schemeClr>
                </a:solidFill>
                <a:latin typeface="Abadi" panose="020B0604020104020204" pitchFamily="34" charset="0"/>
              </a:rPr>
              <a:t>Point 2</a:t>
            </a:r>
          </a:p>
          <a:p>
            <a:pPr>
              <a:lnSpc>
                <a:spcPct val="100000"/>
              </a:lnSpc>
              <a:spcBef>
                <a:spcPts val="1400"/>
              </a:spcBef>
            </a:pPr>
            <a:r>
              <a:rPr lang="en-US" sz="2000" dirty="0">
                <a:solidFill>
                  <a:schemeClr val="accent3">
                    <a:lumMod val="25000"/>
                  </a:schemeClr>
                </a:solidFill>
                <a:latin typeface="Abadi" panose="020B0604020104020204" pitchFamily="34" charset="0"/>
              </a:rPr>
              <a:t>Point 3</a:t>
            </a:r>
          </a:p>
          <a:p>
            <a:pPr>
              <a:lnSpc>
                <a:spcPct val="100000"/>
              </a:lnSpc>
              <a:spcBef>
                <a:spcPts val="1400"/>
              </a:spcBef>
            </a:pPr>
            <a:r>
              <a:rPr lang="en-US" sz="2000" dirty="0">
                <a:solidFill>
                  <a:schemeClr val="accent3">
                    <a:lumMod val="25000"/>
                  </a:schemeClr>
                </a:solidFill>
                <a:latin typeface="Abadi" panose="020B0604020104020204" pitchFamily="34" charset="0"/>
              </a:rPr>
              <a:t>Point 4</a:t>
            </a:r>
          </a:p>
          <a:p>
            <a:pPr>
              <a:lnSpc>
                <a:spcPct val="100000"/>
              </a:lnSpc>
              <a:spcBef>
                <a:spcPts val="1400"/>
              </a:spcBef>
            </a:pPr>
            <a:r>
              <a:rPr lang="en-US" sz="2000" dirty="0">
                <a:solidFill>
                  <a:schemeClr val="accent3">
                    <a:lumMod val="25000"/>
                  </a:schemeClr>
                </a:solidFill>
                <a:latin typeface="Abadi" panose="020B0604020104020204" pitchFamily="34" charset="0"/>
              </a:rPr>
              <a:t>…</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Asset 1</a:t>
            </a:r>
          </a:p>
          <a:p>
            <a:pPr>
              <a:lnSpc>
                <a:spcPct val="100000"/>
              </a:lnSpc>
              <a:spcBef>
                <a:spcPts val="1400"/>
              </a:spcBef>
            </a:pPr>
            <a:r>
              <a:rPr lang="en-US" sz="2000" dirty="0">
                <a:solidFill>
                  <a:schemeClr val="accent3">
                    <a:lumMod val="25000"/>
                  </a:schemeClr>
                </a:solidFill>
                <a:latin typeface="Abadi" panose="020B0604020104020204" pitchFamily="34" charset="0"/>
              </a:rPr>
              <a:t>Asset 2</a:t>
            </a:r>
          </a:p>
          <a:p>
            <a:pPr>
              <a:lnSpc>
                <a:spcPct val="100000"/>
              </a:lnSpc>
              <a:spcBef>
                <a:spcPts val="1400"/>
              </a:spcBef>
            </a:pPr>
            <a:r>
              <a:rPr lang="en-US" sz="2000" dirty="0">
                <a:solidFill>
                  <a:schemeClr val="accent3">
                    <a:lumMod val="25000"/>
                  </a:schemeClr>
                </a:solidFill>
                <a:latin typeface="Abadi" panose="020B0604020104020204" pitchFamily="34" charset="0"/>
              </a:rPr>
              <a:t>Asset 3</a:t>
            </a:r>
          </a:p>
          <a:p>
            <a:pPr>
              <a:lnSpc>
                <a:spcPct val="100000"/>
              </a:lnSpc>
              <a:spcBef>
                <a:spcPts val="1400"/>
              </a:spcBef>
            </a:pPr>
            <a:r>
              <a:rPr lang="en-US" sz="2000" dirty="0">
                <a:solidFill>
                  <a:schemeClr val="accent3">
                    <a:lumMod val="25000"/>
                  </a:schemeClr>
                </a:solidFill>
                <a:latin typeface="Abadi" panose="020B0604020104020204" pitchFamily="34" charset="0"/>
              </a:rPr>
              <a:t>Asset 4</a:t>
            </a:r>
          </a:p>
          <a:p>
            <a:pPr>
              <a:lnSpc>
                <a:spcPct val="100000"/>
              </a:lnSpc>
              <a:spcBef>
                <a:spcPts val="1400"/>
              </a:spcBef>
            </a:pPr>
            <a:r>
              <a:rPr lang="en-US" sz="2000" dirty="0">
                <a:solidFill>
                  <a:schemeClr val="accent3">
                    <a:lumMod val="25000"/>
                  </a:schemeClr>
                </a:solidFill>
                <a:latin typeface="Abadi" panose="020B0604020104020204" pitchFamily="34" charset="0"/>
              </a:rPr>
              <a:t>…</a:t>
            </a: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
        <p:nvSpPr>
          <p:cNvPr id="8" name="TextBox 7">
            <a:extLst>
              <a:ext uri="{FF2B5EF4-FFF2-40B4-BE49-F238E27FC236}">
                <a16:creationId xmlns:a16="http://schemas.microsoft.com/office/drawing/2014/main" id="{7D7A6CAE-F688-4369-AC35-E744AC60CBAB}"/>
              </a:ext>
            </a:extLst>
          </p:cNvPr>
          <p:cNvSpPr txBox="1"/>
          <p:nvPr/>
        </p:nvSpPr>
        <p:spPr>
          <a:xfrm>
            <a:off x="6096000" y="1397675"/>
            <a:ext cx="5770880" cy="2215991"/>
          </a:xfrm>
          <a:prstGeom prst="rect">
            <a:avLst/>
          </a:prstGeom>
          <a:solidFill>
            <a:schemeClr val="bg1">
              <a:lumMod val="85000"/>
            </a:schemeClr>
          </a:solidFill>
        </p:spPr>
        <p:txBody>
          <a:bodyPr wrap="square" rtlCol="0">
            <a:spAutoFit/>
          </a:bodyPr>
          <a:lstStyle/>
          <a:p>
            <a:r>
              <a:rPr lang="en-US" sz="2000" dirty="0"/>
              <a:t>Instructions for learner: </a:t>
            </a:r>
          </a:p>
          <a:p>
            <a:endParaRPr lang="en-US" sz="2000" dirty="0"/>
          </a:p>
          <a:p>
            <a:pPr marL="285750" indent="-285750">
              <a:buFontTx/>
              <a:buChar char="-"/>
            </a:pPr>
            <a:r>
              <a:rPr lang="en-US" sz="2000" dirty="0"/>
              <a:t>Include any relevant assets like a GitHub repo, key Python code snippets, charts, notebook outputs, or deployed </a:t>
            </a:r>
            <a:r>
              <a:rPr lang="en-US" sz="2000" dirty="0" err="1"/>
              <a:t>Streamlit</a:t>
            </a:r>
            <a:r>
              <a:rPr lang="en-US" sz="2000" dirty="0"/>
              <a:t> app URLs that you may have created during this project</a:t>
            </a:r>
          </a:p>
          <a:p>
            <a:endParaRPr lang="en-US" dirty="0"/>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6" y="2521403"/>
            <a:ext cx="10111757" cy="3408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000" dirty="0">
                <a:solidFill>
                  <a:schemeClr val="accent3">
                    <a:lumMod val="25000"/>
                  </a:schemeClr>
                </a:solidFill>
                <a:latin typeface="Abadi" panose="020B0604020104020204" pitchFamily="34" charset="0"/>
              </a:rPr>
              <a:t>As people new to machine learning have a strong desire to upskill to the necessary information to further their interest and possible career through Massive Open Online Courses (MOOC), they would benefit from a resource that recommends appropriate courses based on their previous learning history.</a:t>
            </a:r>
          </a:p>
          <a:p>
            <a:pPr>
              <a:spcBef>
                <a:spcPts val="1400"/>
              </a:spcBef>
            </a:pPr>
            <a:r>
              <a:rPr lang="en-US" sz="2000" dirty="0">
                <a:solidFill>
                  <a:schemeClr val="accent3">
                    <a:lumMod val="25000"/>
                  </a:schemeClr>
                </a:solidFill>
                <a:latin typeface="Abadi" panose="020B0604020104020204" pitchFamily="34" charset="0"/>
              </a:rPr>
              <a:t>Our goal is to improve the learning experience by helping students quickly find new courses better aligned to their learning history via a course recommender application.</a:t>
            </a:r>
          </a:p>
        </p:txBody>
      </p:sp>
    </p:spTree>
    <p:extLst>
      <p:ext uri="{BB962C8B-B14F-4D97-AF65-F5344CB8AC3E}">
        <p14:creationId xmlns:p14="http://schemas.microsoft.com/office/powerpoint/2010/main" val="256006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pic>
        <p:nvPicPr>
          <p:cNvPr id="5" name="Picture 4">
            <a:extLst>
              <a:ext uri="{FF2B5EF4-FFF2-40B4-BE49-F238E27FC236}">
                <a16:creationId xmlns:a16="http://schemas.microsoft.com/office/drawing/2014/main" id="{1D013AEF-003A-4285-26D9-5069B75B012E}"/>
              </a:ext>
            </a:extLst>
          </p:cNvPr>
          <p:cNvPicPr>
            <a:picLocks noChangeAspect="1"/>
          </p:cNvPicPr>
          <p:nvPr/>
        </p:nvPicPr>
        <p:blipFill>
          <a:blip r:embed="rId3"/>
          <a:stretch>
            <a:fillRect/>
          </a:stretch>
        </p:blipFill>
        <p:spPr>
          <a:xfrm>
            <a:off x="2828925" y="928636"/>
            <a:ext cx="5897825" cy="5605513"/>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pic>
        <p:nvPicPr>
          <p:cNvPr id="3" name="Picture 2" descr="Chart, histogram&#10;&#10;Description automatically generated">
            <a:extLst>
              <a:ext uri="{FF2B5EF4-FFF2-40B4-BE49-F238E27FC236}">
                <a16:creationId xmlns:a16="http://schemas.microsoft.com/office/drawing/2014/main" id="{77A08818-A5BD-F442-BD61-2FDD5A9DD255}"/>
              </a:ext>
            </a:extLst>
          </p:cNvPr>
          <p:cNvPicPr>
            <a:picLocks noChangeAspect="1"/>
          </p:cNvPicPr>
          <p:nvPr/>
        </p:nvPicPr>
        <p:blipFill>
          <a:blip r:embed="rId3"/>
          <a:stretch>
            <a:fillRect/>
          </a:stretch>
        </p:blipFill>
        <p:spPr>
          <a:xfrm>
            <a:off x="4052712" y="3357348"/>
            <a:ext cx="4086575" cy="2367758"/>
          </a:xfrm>
          <a:prstGeom prst="rect">
            <a:avLst/>
          </a:prstGeom>
        </p:spPr>
      </p:pic>
      <p:pic>
        <p:nvPicPr>
          <p:cNvPr id="5" name="Picture 4">
            <a:extLst>
              <a:ext uri="{FF2B5EF4-FFF2-40B4-BE49-F238E27FC236}">
                <a16:creationId xmlns:a16="http://schemas.microsoft.com/office/drawing/2014/main" id="{57562139-617F-4F05-20F6-5A23E736F5D8}"/>
              </a:ext>
            </a:extLst>
          </p:cNvPr>
          <p:cNvPicPr>
            <a:picLocks noChangeAspect="1"/>
          </p:cNvPicPr>
          <p:nvPr/>
        </p:nvPicPr>
        <p:blipFill>
          <a:blip r:embed="rId4"/>
          <a:stretch>
            <a:fillRect/>
          </a:stretch>
        </p:blipFill>
        <p:spPr>
          <a:xfrm>
            <a:off x="2743200" y="823912"/>
            <a:ext cx="6705600" cy="5210175"/>
          </a:xfrm>
          <a:prstGeom prst="rect">
            <a:avLst/>
          </a:prstGeom>
        </p:spPr>
      </p:pic>
    </p:spTree>
    <p:extLst>
      <p:ext uri="{BB962C8B-B14F-4D97-AF65-F5344CB8AC3E}">
        <p14:creationId xmlns:p14="http://schemas.microsoft.com/office/powerpoint/2010/main" val="294570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20 most popular courses</a:t>
            </a:r>
          </a:p>
        </p:txBody>
      </p:sp>
      <p:pic>
        <p:nvPicPr>
          <p:cNvPr id="3" name="Picture 2" descr="A picture containing table&#10;&#10;Description automatically generated">
            <a:extLst>
              <a:ext uri="{FF2B5EF4-FFF2-40B4-BE49-F238E27FC236}">
                <a16:creationId xmlns:a16="http://schemas.microsoft.com/office/drawing/2014/main" id="{BF6B57C4-4AE4-F043-8236-F19111A21D91}"/>
              </a:ext>
            </a:extLst>
          </p:cNvPr>
          <p:cNvPicPr>
            <a:picLocks noChangeAspect="1"/>
          </p:cNvPicPr>
          <p:nvPr/>
        </p:nvPicPr>
        <p:blipFill>
          <a:blip r:embed="rId3"/>
          <a:stretch>
            <a:fillRect/>
          </a:stretch>
        </p:blipFill>
        <p:spPr>
          <a:xfrm>
            <a:off x="4627345" y="2696546"/>
            <a:ext cx="2590800" cy="3594100"/>
          </a:xfrm>
          <a:prstGeom prst="rect">
            <a:avLst/>
          </a:prstGeom>
        </p:spPr>
      </p:pic>
      <p:pic>
        <p:nvPicPr>
          <p:cNvPr id="5" name="Picture 4">
            <a:extLst>
              <a:ext uri="{FF2B5EF4-FFF2-40B4-BE49-F238E27FC236}">
                <a16:creationId xmlns:a16="http://schemas.microsoft.com/office/drawing/2014/main" id="{5B51831E-728B-5F03-EA6F-3371BF798534}"/>
              </a:ext>
            </a:extLst>
          </p:cNvPr>
          <p:cNvPicPr>
            <a:picLocks noChangeAspect="1"/>
          </p:cNvPicPr>
          <p:nvPr/>
        </p:nvPicPr>
        <p:blipFill>
          <a:blip r:embed="rId4"/>
          <a:stretch>
            <a:fillRect/>
          </a:stretch>
        </p:blipFill>
        <p:spPr>
          <a:xfrm>
            <a:off x="3341470" y="1603992"/>
            <a:ext cx="5162550" cy="4591050"/>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pic>
        <p:nvPicPr>
          <p:cNvPr id="3" name="Picture 2">
            <a:extLst>
              <a:ext uri="{FF2B5EF4-FFF2-40B4-BE49-F238E27FC236}">
                <a16:creationId xmlns:a16="http://schemas.microsoft.com/office/drawing/2014/main" id="{4157EF5A-F429-687F-D29B-446772C6F189}"/>
              </a:ext>
            </a:extLst>
          </p:cNvPr>
          <p:cNvPicPr>
            <a:picLocks noChangeAspect="1"/>
          </p:cNvPicPr>
          <p:nvPr/>
        </p:nvPicPr>
        <p:blipFill>
          <a:blip r:embed="rId3"/>
          <a:stretch>
            <a:fillRect/>
          </a:stretch>
        </p:blipFill>
        <p:spPr>
          <a:xfrm>
            <a:off x="754602" y="968540"/>
            <a:ext cx="10599198" cy="5363815"/>
          </a:xfrm>
          <a:prstGeom prst="rect">
            <a:avLst/>
          </a:prstGeom>
        </p:spPr>
      </p:pic>
    </p:spTree>
    <p:extLst>
      <p:ext uri="{BB962C8B-B14F-4D97-AF65-F5344CB8AC3E}">
        <p14:creationId xmlns:p14="http://schemas.microsoft.com/office/powerpoint/2010/main" val="126893390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2589</TotalTime>
  <Words>1138</Words>
  <Application>Microsoft Office PowerPoint</Application>
  <PresentationFormat>Widescreen</PresentationFormat>
  <Paragraphs>166</Paragraphs>
  <Slides>24</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Abadi</vt:lpstr>
      <vt:lpstr>Arial</vt:lpstr>
      <vt:lpstr>Calibri</vt:lpstr>
      <vt:lpstr>Calibri Light</vt:lpstr>
      <vt:lpstr>IBM Plex Mono SemiBold</vt:lpstr>
      <vt:lpstr>Custom Design</vt:lpstr>
      <vt:lpstr>Instructions</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Optional: Build a course recommender system app with Streamlit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Kymberly Ayodeji</cp:lastModifiedBy>
  <cp:revision>472</cp:revision>
  <dcterms:created xsi:type="dcterms:W3CDTF">2021-04-29T18:58:34Z</dcterms:created>
  <dcterms:modified xsi:type="dcterms:W3CDTF">2023-12-31T15:02:53Z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