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694" r:id="rId5"/>
  </p:sldMasterIdLst>
  <p:notesMasterIdLst>
    <p:notesMasterId r:id="rId29"/>
  </p:notesMasterIdLst>
  <p:handoutMasterIdLst>
    <p:handoutMasterId r:id="rId30"/>
  </p:handoutMasterIdLst>
  <p:sldIdLst>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274" r:id="rId27"/>
    <p:sldId id="275" r:id="rId28"/>
  </p:sldIdLst>
  <p:sldSz cx="10058400" cy="7772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5" userDrawn="1">
          <p15:clr>
            <a:srgbClr val="A4A3A4"/>
          </p15:clr>
        </p15:guide>
        <p15:guide id="2"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p:restoredLeft sz="0" autoAdjust="0"/>
    <p:restoredTop sz="61054" autoAdjust="0"/>
  </p:normalViewPr>
  <p:slideViewPr>
    <p:cSldViewPr snapToGrid="0" snapToObjects="1">
      <p:cViewPr varScale="1">
        <p:scale>
          <a:sx n="63" d="100"/>
          <a:sy n="63" d="100"/>
        </p:scale>
        <p:origin x="3318" y="72"/>
      </p:cViewPr>
      <p:guideLst>
        <p:guide orient="horz" pos="2475"/>
        <p:guide pos="3168"/>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p:scale>
          <a:sx n="32" d="100"/>
          <a:sy n="32" d="100"/>
        </p:scale>
        <p:origin x="4578" y="-18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2"/>
            <a:ext cx="4160520" cy="368888"/>
          </a:xfrm>
          <a:prstGeom prst="rect">
            <a:avLst/>
          </a:prstGeom>
        </p:spPr>
        <p:txBody>
          <a:bodyPr vert="horz" lIns="177476" tIns="88738" rIns="177476" bIns="88738" rtlCol="0"/>
          <a:lstStyle>
            <a:lvl1pPr algn="l">
              <a:defRPr sz="23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5438458" y="2"/>
            <a:ext cx="4160520" cy="368888"/>
          </a:xfrm>
          <a:prstGeom prst="rect">
            <a:avLst/>
          </a:prstGeom>
        </p:spPr>
        <p:txBody>
          <a:bodyPr vert="horz" lIns="177476" tIns="88738" rIns="177476" bIns="88738" rtlCol="0"/>
          <a:lstStyle>
            <a:lvl1pPr algn="r">
              <a:defRPr sz="2300"/>
            </a:lvl1pPr>
          </a:lstStyle>
          <a:p>
            <a:fld id="{C61B1DFE-DEC1-F84C-B64B-0BC4AFB87332}" type="datetimeFigureOut">
              <a:rPr lang="en-US" smtClean="0"/>
              <a:t>12/31/2023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6946316"/>
            <a:ext cx="4160520" cy="368884"/>
          </a:xfrm>
          <a:prstGeom prst="rect">
            <a:avLst/>
          </a:prstGeom>
        </p:spPr>
        <p:txBody>
          <a:bodyPr vert="horz" lIns="177476" tIns="88738" rIns="177476" bIns="88738" rtlCol="0" anchor="b"/>
          <a:lstStyle>
            <a:lvl1pPr algn="l">
              <a:defRPr sz="23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5438458" y="6946316"/>
            <a:ext cx="4160520" cy="368884"/>
          </a:xfrm>
          <a:prstGeom prst="rect">
            <a:avLst/>
          </a:prstGeom>
        </p:spPr>
        <p:txBody>
          <a:bodyPr vert="horz" lIns="177476" tIns="88738" rIns="177476" bIns="88738" rtlCol="0" anchor="b"/>
          <a:lstStyle>
            <a:lvl1pPr algn="r">
              <a:defRPr sz="23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1806919"/>
          </a:xfrm>
          <a:prstGeom prst="rect">
            <a:avLst/>
          </a:prstGeom>
        </p:spPr>
        <p:txBody>
          <a:bodyPr vert="horz" lIns="177476" tIns="88738" rIns="177476" bIns="88738" rtlCol="0"/>
          <a:lstStyle>
            <a:lvl1pPr algn="l">
              <a:defRPr sz="2300"/>
            </a:lvl1pPr>
          </a:lstStyle>
          <a:p>
            <a:endParaRPr lang="en-US"/>
          </a:p>
        </p:txBody>
      </p:sp>
      <p:sp>
        <p:nvSpPr>
          <p:cNvPr id="3" name="Date Placeholder 2"/>
          <p:cNvSpPr>
            <a:spLocks noGrp="1"/>
          </p:cNvSpPr>
          <p:nvPr>
            <p:ph type="dt" idx="1"/>
          </p:nvPr>
        </p:nvSpPr>
        <p:spPr>
          <a:xfrm>
            <a:off x="5438458" y="0"/>
            <a:ext cx="4160520" cy="1806919"/>
          </a:xfrm>
          <a:prstGeom prst="rect">
            <a:avLst/>
          </a:prstGeom>
        </p:spPr>
        <p:txBody>
          <a:bodyPr vert="horz" lIns="177476" tIns="88738" rIns="177476" bIns="88738" rtlCol="0"/>
          <a:lstStyle>
            <a:lvl1pPr algn="r">
              <a:defRPr sz="2300"/>
            </a:lvl1pPr>
          </a:lstStyle>
          <a:p>
            <a:fld id="{9E497948-54D2-43F8-9A63-A99FE3051738}" type="datetimeFigureOut">
              <a:rPr lang="en-US" smtClean="0"/>
              <a:t>12/31/2023</a:t>
            </a:fld>
            <a:endParaRPr lang="en-US"/>
          </a:p>
        </p:txBody>
      </p:sp>
      <p:sp>
        <p:nvSpPr>
          <p:cNvPr id="4" name="Slide Image Placeholder 3"/>
          <p:cNvSpPr>
            <a:spLocks noGrp="1" noRot="1" noChangeAspect="1"/>
          </p:cNvSpPr>
          <p:nvPr>
            <p:ph type="sldImg" idx="2"/>
          </p:nvPr>
        </p:nvSpPr>
        <p:spPr>
          <a:xfrm>
            <a:off x="-3063875" y="4502150"/>
            <a:ext cx="15728950" cy="12153900"/>
          </a:xfrm>
          <a:prstGeom prst="rect">
            <a:avLst/>
          </a:prstGeom>
          <a:noFill/>
          <a:ln w="12700">
            <a:solidFill>
              <a:prstClr val="black"/>
            </a:solidFill>
          </a:ln>
        </p:spPr>
        <p:txBody>
          <a:bodyPr vert="horz" lIns="177476" tIns="88738" rIns="177476" bIns="88738" rtlCol="0" anchor="ctr"/>
          <a:lstStyle/>
          <a:p>
            <a:endParaRPr lang="en-US"/>
          </a:p>
        </p:txBody>
      </p:sp>
      <p:sp>
        <p:nvSpPr>
          <p:cNvPr id="5" name="Notes Placeholder 4"/>
          <p:cNvSpPr>
            <a:spLocks noGrp="1"/>
          </p:cNvSpPr>
          <p:nvPr>
            <p:ph type="body" sz="quarter" idx="3"/>
          </p:nvPr>
        </p:nvSpPr>
        <p:spPr>
          <a:xfrm>
            <a:off x="960120" y="17331397"/>
            <a:ext cx="7680960" cy="14180234"/>
          </a:xfrm>
          <a:prstGeom prst="rect">
            <a:avLst/>
          </a:prstGeom>
        </p:spPr>
        <p:txBody>
          <a:bodyPr vert="horz" lIns="177476" tIns="88738" rIns="177476" bIns="887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206379"/>
            <a:ext cx="4160520" cy="1806915"/>
          </a:xfrm>
          <a:prstGeom prst="rect">
            <a:avLst/>
          </a:prstGeom>
        </p:spPr>
        <p:txBody>
          <a:bodyPr vert="horz" lIns="177476" tIns="88738" rIns="177476" bIns="88738" rtlCol="0" anchor="b"/>
          <a:lstStyle>
            <a:lvl1pPr algn="l">
              <a:defRPr sz="2300"/>
            </a:lvl1pPr>
          </a:lstStyle>
          <a:p>
            <a:endParaRPr lang="en-US"/>
          </a:p>
        </p:txBody>
      </p:sp>
      <p:sp>
        <p:nvSpPr>
          <p:cNvPr id="7" name="Slide Number Placeholder 6"/>
          <p:cNvSpPr>
            <a:spLocks noGrp="1"/>
          </p:cNvSpPr>
          <p:nvPr>
            <p:ph type="sldNum" sz="quarter" idx="5"/>
          </p:nvPr>
        </p:nvSpPr>
        <p:spPr>
          <a:xfrm>
            <a:off x="5438458" y="34206379"/>
            <a:ext cx="4160520" cy="1806915"/>
          </a:xfrm>
          <a:prstGeom prst="rect">
            <a:avLst/>
          </a:prstGeom>
        </p:spPr>
        <p:txBody>
          <a:bodyPr vert="horz" lIns="177476" tIns="88738" rIns="177476" bIns="88738" rtlCol="0" anchor="b"/>
          <a:lstStyle>
            <a:lvl1pPr algn="r">
              <a:defRPr sz="23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25475" y="0"/>
            <a:ext cx="8015288" cy="61928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5238" y="0"/>
            <a:ext cx="7070725" cy="5464175"/>
          </a:xfrm>
        </p:spPr>
      </p:sp>
      <p:sp>
        <p:nvSpPr>
          <p:cNvPr id="3" name="Notes Placeholder 2"/>
          <p:cNvSpPr>
            <a:spLocks noGrp="1"/>
          </p:cNvSpPr>
          <p:nvPr>
            <p:ph type="body" idx="1"/>
          </p:nvPr>
        </p:nvSpPr>
        <p:spPr>
          <a:xfrm>
            <a:off x="960120" y="5660684"/>
            <a:ext cx="7680960" cy="1493521"/>
          </a:xfrm>
        </p:spPr>
        <p:txBody>
          <a:bodyPr/>
          <a:lstStyle/>
          <a:p>
            <a:r>
              <a:rPr lang="en-US" dirty="0"/>
              <a:t>In order to implement the content based recommender system, I needed a user’s profile vector (P) generated from the courses the user has enrolled in and their related genres.  From the loaded course matrix., I then build an unenrolled courses list based on the courses not listed in the user courses. From there, I build a matrix where the rows are the users’ unenrolled courses and the columns are the genres available with their associated indications of the genres used. Then I take the dot product of the user’s profile vector and each row of the unenrolled course genre matrix to build a vector of recommendation scores for the unenrolled courses. All the scores that meet or exceed the threshold will be recommended to the user</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59487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6288" y="254000"/>
            <a:ext cx="7864475" cy="6076950"/>
          </a:xfrm>
        </p:spPr>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55548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9375" y="152400"/>
            <a:ext cx="7610475" cy="5881688"/>
          </a:xfrm>
        </p:spPr>
      </p:sp>
      <p:sp>
        <p:nvSpPr>
          <p:cNvPr id="3" name="Notes Placeholder 2"/>
          <p:cNvSpPr>
            <a:spLocks noGrp="1"/>
          </p:cNvSpPr>
          <p:nvPr>
            <p:ph type="body" idx="1"/>
          </p:nvPr>
        </p:nvSpPr>
        <p:spPr>
          <a:xfrm>
            <a:off x="1280160" y="6095999"/>
            <a:ext cx="7680960" cy="1219201"/>
          </a:xfrm>
        </p:spPr>
        <p:txBody>
          <a:bodyPr/>
          <a:lstStyle/>
          <a:p>
            <a:r>
              <a:rPr lang="en-US" dirty="0"/>
              <a:t>Load the course matrix (provides course information) ,similarity scores (similarity for each course in course matrix) , and test users matrix (information about courses enrolled). For each user, extract the list of enrolled/selected courses to compile a list of unselected courses. For each course in the unselected courses, determine a similarity score for between each of the selected courses. If the similarity score meets the threshold for any of the other enrolled courses, then add the course to the recommended list.</a:t>
            </a:r>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15784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6288" y="688975"/>
            <a:ext cx="7680325" cy="5935663"/>
          </a:xfrm>
        </p:spPr>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951364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9663" y="234950"/>
            <a:ext cx="7361237" cy="5688013"/>
          </a:xfrm>
        </p:spPr>
      </p:sp>
      <p:sp>
        <p:nvSpPr>
          <p:cNvPr id="3" name="Notes Placeholder 2"/>
          <p:cNvSpPr>
            <a:spLocks noGrp="1"/>
          </p:cNvSpPr>
          <p:nvPr>
            <p:ph type="body" idx="1"/>
          </p:nvPr>
        </p:nvSpPr>
        <p:spPr>
          <a:xfrm>
            <a:off x="1109663" y="5922963"/>
            <a:ext cx="7680960" cy="1157287"/>
          </a:xfrm>
        </p:spPr>
        <p:txBody>
          <a:bodyPr/>
          <a:lstStyle/>
          <a:p>
            <a:r>
              <a:rPr lang="en-US" dirty="0"/>
              <a:t>Loading the  user profile (based on genres) vectors, I normalized them with a standard scaler. Using PCA, I performed dimensionality reduction of the 14 course genre features to 9 features (for 90% of the variance). Together with the hyperparameter turning to find the optimal k clusters (11) I clustered the users and then merged the </a:t>
            </a:r>
            <a:r>
              <a:rPr lang="en-US" dirty="0" err="1"/>
              <a:t>test_users</a:t>
            </a:r>
            <a:r>
              <a:rPr lang="en-US" dirty="0"/>
              <a:t> with the clustering labels based on the enrolled course. Then for each user I generated a list of cluster classes that they had not enrolled in so I could provide the list of recommended courses per user.</a:t>
            </a:r>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052312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9275" y="0"/>
            <a:ext cx="8502650" cy="6569075"/>
          </a:xfrm>
        </p:spPr>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635748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234950"/>
            <a:ext cx="8175625" cy="6318250"/>
          </a:xfrm>
        </p:spPr>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320544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75" y="0"/>
            <a:ext cx="7283450" cy="5629275"/>
          </a:xfrm>
        </p:spPr>
      </p:sp>
      <p:sp>
        <p:nvSpPr>
          <p:cNvPr id="3" name="Notes Placeholder 2"/>
          <p:cNvSpPr>
            <a:spLocks noGrp="1"/>
          </p:cNvSpPr>
          <p:nvPr>
            <p:ph type="body" idx="1"/>
          </p:nvPr>
        </p:nvSpPr>
        <p:spPr>
          <a:xfrm>
            <a:off x="1158875" y="5882639"/>
            <a:ext cx="7680960" cy="1219201"/>
          </a:xfrm>
        </p:spPr>
        <p:txBody>
          <a:bodyPr/>
          <a:lstStyle/>
          <a:p>
            <a:r>
              <a:rPr lang="en-US" dirty="0"/>
              <a:t>This method is based on  using the scikit-surprise package and a give dataset of user, course ratings. After loading the raw data of the users course ratings, I transformed the </a:t>
            </a:r>
            <a:r>
              <a:rPr lang="en-US" dirty="0" err="1"/>
              <a:t>dataframe</a:t>
            </a:r>
            <a:r>
              <a:rPr lang="en-US" dirty="0"/>
              <a:t> to a sparse </a:t>
            </a:r>
            <a:r>
              <a:rPr lang="en-US" dirty="0" err="1"/>
              <a:t>dataframe</a:t>
            </a:r>
            <a:r>
              <a:rPr lang="en-US" dirty="0"/>
              <a:t> where the users are the index and the courses are the columns. I then split the data into a 70% training dataset and 30% testing dataset. I then trained the KNN model on the train data in order to find the k-nearest neighbors for each user. Afterwards, for each cluster a test user belonged to, I performed the matrix multiplication/dot product with the user course ratings </a:t>
            </a:r>
            <a:r>
              <a:rPr lang="en-US" dirty="0" err="1"/>
              <a:t>dataframe</a:t>
            </a:r>
            <a:r>
              <a:rPr lang="en-US" dirty="0"/>
              <a:t> to calculate the predicted ratings </a:t>
            </a:r>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453632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588"/>
            <a:ext cx="7680325" cy="5935662"/>
          </a:xfrm>
        </p:spPr>
      </p:sp>
      <p:sp>
        <p:nvSpPr>
          <p:cNvPr id="3" name="Notes Placeholder 2"/>
          <p:cNvSpPr>
            <a:spLocks noGrp="1"/>
          </p:cNvSpPr>
          <p:nvPr>
            <p:ph type="body" idx="1"/>
          </p:nvPr>
        </p:nvSpPr>
        <p:spPr>
          <a:xfrm>
            <a:off x="641350" y="6035832"/>
            <a:ext cx="7680960" cy="851853"/>
          </a:xfrm>
        </p:spPr>
        <p:txBody>
          <a:bodyPr/>
          <a:lstStyle/>
          <a:p>
            <a:pPr defTabSz="1774759"/>
            <a:r>
              <a:rPr lang="en-US" dirty="0"/>
              <a:t>This method is based on  using the scikit-surprise package and a give dataset of user, course ratings. After loading the raw data of the users course ratings, I transformed the </a:t>
            </a:r>
            <a:r>
              <a:rPr lang="en-US" dirty="0" err="1"/>
              <a:t>dataframe</a:t>
            </a:r>
            <a:r>
              <a:rPr lang="en-US" dirty="0"/>
              <a:t> to a sparse </a:t>
            </a:r>
            <a:r>
              <a:rPr lang="en-US" dirty="0" err="1"/>
              <a:t>dataframe</a:t>
            </a:r>
            <a:r>
              <a:rPr lang="en-US" dirty="0"/>
              <a:t> where the users are the index and the courses are the columns. I then split the data into a 70% training dataset and 30% testing dataset.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648113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5863" y="319088"/>
            <a:ext cx="7018337" cy="5422900"/>
          </a:xfrm>
        </p:spPr>
      </p:sp>
      <p:sp>
        <p:nvSpPr>
          <p:cNvPr id="3" name="Notes Placeholder 2"/>
          <p:cNvSpPr>
            <a:spLocks noGrp="1"/>
          </p:cNvSpPr>
          <p:nvPr>
            <p:ph type="body" idx="1"/>
          </p:nvPr>
        </p:nvSpPr>
        <p:spPr>
          <a:xfrm>
            <a:off x="960120" y="5741989"/>
            <a:ext cx="7680960" cy="1254124"/>
          </a:xfrm>
        </p:spPr>
        <p:txBody>
          <a:bodyPr/>
          <a:lstStyle/>
          <a:p>
            <a:r>
              <a:rPr lang="en-US" dirty="0"/>
              <a:t>I uploaded the user item rating raw data set. Through one-hot encodings for the different 33,901 users and the 126 items. I then split the encoded datasets into train, test and validation datasets. I then constructed a neural network using the Recommender net class that took the two inputs (user encoding vector and item encoding vector) and embedded them into their respective 16 x 1 vectors, then applied the dot product of the resulting 16x1 embedding vectors with a Adam optimization. </a:t>
            </a:r>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688348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8763" y="1179513"/>
            <a:ext cx="7112000" cy="5495925"/>
          </a:xfrm>
        </p:spPr>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25" y="0"/>
            <a:ext cx="7258050" cy="5608638"/>
          </a:xfrm>
        </p:spPr>
      </p:sp>
      <p:sp>
        <p:nvSpPr>
          <p:cNvPr id="3" name="Notes Placeholder 2"/>
          <p:cNvSpPr>
            <a:spLocks noGrp="1"/>
          </p:cNvSpPr>
          <p:nvPr>
            <p:ph type="body" idx="1"/>
          </p:nvPr>
        </p:nvSpPr>
        <p:spPr>
          <a:xfrm>
            <a:off x="640080" y="6065519"/>
            <a:ext cx="7680960" cy="1005841"/>
          </a:xfrm>
        </p:spPr>
        <p:txBody>
          <a:bodyPr/>
          <a:lstStyle/>
          <a:p>
            <a:r>
              <a:rPr lang="en-US" dirty="0"/>
              <a:t>From the previous labs and the models built where the root mean squared error could be calculated, I compiled their RMSEs from </a:t>
            </a:r>
            <a:r>
              <a:rPr lang="en-US" dirty="0" err="1"/>
              <a:t>hypertuned</a:t>
            </a:r>
            <a:r>
              <a:rPr lang="en-US" dirty="0"/>
              <a:t> parameter models and saw that the regression based and NMF had the better results with the lower root mean squared error, while the neural network and KNN and Logistic classification models performed relatively the same.</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165238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6288" y="688975"/>
            <a:ext cx="7680325" cy="5935663"/>
          </a:xfrm>
        </p:spPr>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348143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509588"/>
            <a:ext cx="8218487" cy="6351587"/>
          </a:xfrm>
        </p:spPr>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369115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5638" y="387350"/>
            <a:ext cx="7680325" cy="5934075"/>
          </a:xfrm>
        </p:spPr>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8363" y="619125"/>
            <a:ext cx="7864475" cy="6076950"/>
          </a:xfrm>
        </p:spPr>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23683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1563" y="234950"/>
            <a:ext cx="8194675" cy="6332538"/>
          </a:xfrm>
        </p:spPr>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17960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0"/>
            <a:ext cx="7927975" cy="6126163"/>
          </a:xfrm>
        </p:spPr>
      </p:sp>
      <p:sp>
        <p:nvSpPr>
          <p:cNvPr id="3" name="Notes Placeholder 2"/>
          <p:cNvSpPr>
            <a:spLocks noGrp="1"/>
          </p:cNvSpPr>
          <p:nvPr>
            <p:ph type="body" idx="1"/>
          </p:nvPr>
        </p:nvSpPr>
        <p:spPr>
          <a:xfrm>
            <a:off x="1597978" y="6126480"/>
            <a:ext cx="7680960" cy="1056662"/>
          </a:xfrm>
        </p:spPr>
        <p:txBody>
          <a:bodyPr/>
          <a:lstStyle/>
          <a:p>
            <a:r>
              <a:rPr lang="en-US" dirty="0"/>
              <a:t>A sorted bar chart of the total course offerings based on genre. The genres with the most courses (55-80) are related to Backend Development, Machine Learning. Database and Data Analysis.  The genres with the least amount of courses (under 10) are Chatbot and Blockchain. Note: Some course fit into multiple genres.</a:t>
            </a:r>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744231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5300" y="906463"/>
            <a:ext cx="7118350" cy="5502275"/>
          </a:xfrm>
        </p:spPr>
      </p:sp>
      <p:sp>
        <p:nvSpPr>
          <p:cNvPr id="3" name="Notes Placeholder 2"/>
          <p:cNvSpPr>
            <a:spLocks noGrp="1"/>
          </p:cNvSpPr>
          <p:nvPr>
            <p:ph type="body" idx="1"/>
          </p:nvPr>
        </p:nvSpPr>
        <p:spPr>
          <a:xfrm>
            <a:off x="495300" y="6408737"/>
            <a:ext cx="7680960" cy="4658751"/>
          </a:xfrm>
        </p:spPr>
        <p:txBody>
          <a:bodyPr/>
          <a:lstStyle/>
          <a:p>
            <a:r>
              <a:rPr lang="en-US" dirty="0"/>
              <a:t>From the histogram, where each bar at a tick number ,x, represents the number of users enrolled in a total of x courses. Shows that by far, over eight thousand users enrolled in only one course. In fact, the majority of users enrolled in  under 10 courses. Interesting to note is that the second highest number of courses enrolled in is five and the number of courses after that have only a decreasing number of users.</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88370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5063" y="0"/>
            <a:ext cx="7331075" cy="5664200"/>
          </a:xfrm>
        </p:spPr>
      </p:sp>
      <p:sp>
        <p:nvSpPr>
          <p:cNvPr id="3" name="Notes Placeholder 2"/>
          <p:cNvSpPr>
            <a:spLocks noGrp="1"/>
          </p:cNvSpPr>
          <p:nvPr>
            <p:ph type="body" idx="1"/>
          </p:nvPr>
        </p:nvSpPr>
        <p:spPr>
          <a:xfrm>
            <a:off x="1310005" y="5974079"/>
            <a:ext cx="7680960" cy="1097281"/>
          </a:xfrm>
        </p:spPr>
        <p:txBody>
          <a:bodyPr/>
          <a:lstStyle/>
          <a:p>
            <a:r>
              <a:rPr lang="en-US" dirty="0"/>
              <a:t>The 20 most popular courses and their respective number of enrolled students is above. As you can see most popular course is Python for Data Science with almost 15,000 enrolled students. The next most popular course is Introduction to Data Science, which indicates that Data Science courses are in high demand. Interestingly enough, the top 20 most popular courses range from 3600 to 14,000 enrollments which indicates a heavily right skewed distribution.</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449892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0"/>
            <a:ext cx="7850187" cy="6065838"/>
          </a:xfrm>
        </p:spPr>
      </p:sp>
      <p:sp>
        <p:nvSpPr>
          <p:cNvPr id="3" name="Notes Placeholder 2"/>
          <p:cNvSpPr>
            <a:spLocks noGrp="1"/>
          </p:cNvSpPr>
          <p:nvPr>
            <p:ph type="body" idx="1"/>
          </p:nvPr>
        </p:nvSpPr>
        <p:spPr>
          <a:xfrm>
            <a:off x="1029335" y="6065838"/>
            <a:ext cx="7680960" cy="792481"/>
          </a:xfrm>
        </p:spPr>
        <p:txBody>
          <a:bodyPr/>
          <a:lstStyle/>
          <a:p>
            <a:r>
              <a:rPr lang="en-US" dirty="0"/>
              <a:t>The Word cloud was generated form the words from the course titles in the </a:t>
            </a:r>
            <a:r>
              <a:rPr lang="en-US" dirty="0" err="1"/>
              <a:t>course_df</a:t>
            </a:r>
            <a:r>
              <a:rPr lang="en-US" dirty="0"/>
              <a:t> </a:t>
            </a:r>
            <a:r>
              <a:rPr lang="en-US" dirty="0" err="1"/>
              <a:t>dataframe</a:t>
            </a:r>
            <a:r>
              <a:rPr lang="en-US" dirty="0"/>
              <a:t> from the course_genre.csv file. As we can see from the largest font-size words of “python”, “data science”, “data”, and “machine learning”, many of the course titles involved those words/phrases.</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888995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6288" y="619125"/>
            <a:ext cx="7864475" cy="6076950"/>
          </a:xfrm>
        </p:spPr>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7123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691515" y="413809"/>
            <a:ext cx="8675370" cy="150230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691515" y="2069042"/>
            <a:ext cx="8675370" cy="493151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7198042" y="413808"/>
            <a:ext cx="2168843" cy="6586750"/>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691515" y="413808"/>
            <a:ext cx="6380798" cy="65867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71626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229139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95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204308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24494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85622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312029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02580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691515" y="413809"/>
            <a:ext cx="8675370" cy="150230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691515" y="2069042"/>
            <a:ext cx="8675370" cy="4931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65094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005592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075244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7444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686276" y="1937704"/>
            <a:ext cx="8675370" cy="3233102"/>
          </a:xfrm>
          <a:prstGeom prst="rect">
            <a:avLst/>
          </a:prstGeom>
        </p:spPr>
        <p:txBody>
          <a:bodyPr anchor="b"/>
          <a:lstStyle>
            <a:lvl1pPr>
              <a:defRPr sz="495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686276" y="5201392"/>
            <a:ext cx="8675370" cy="1700212"/>
          </a:xfrm>
          <a:prstGeom prst="rect">
            <a:avLst/>
          </a:prstGeo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691515" y="413809"/>
            <a:ext cx="8675370" cy="1502305"/>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691515" y="2069042"/>
            <a:ext cx="4274820" cy="4931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5092065" y="2069042"/>
            <a:ext cx="4274820" cy="4931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692825" y="413809"/>
            <a:ext cx="8675370" cy="1502305"/>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692826" y="1905318"/>
            <a:ext cx="4255174" cy="933767"/>
          </a:xfrm>
          <a:prstGeom prst="rect">
            <a:avLst/>
          </a:prstGeo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692826" y="2839085"/>
            <a:ext cx="4255174" cy="41758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5092065" y="1905318"/>
            <a:ext cx="4276130" cy="933767"/>
          </a:xfrm>
          <a:prstGeom prst="rect">
            <a:avLst/>
          </a:prstGeo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5092065" y="2839085"/>
            <a:ext cx="4276130" cy="41758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691515" y="413809"/>
            <a:ext cx="8675370" cy="150230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692825" y="518160"/>
            <a:ext cx="3244096" cy="1813560"/>
          </a:xfrm>
          <a:prstGeom prst="rect">
            <a:avLst/>
          </a:prstGeom>
        </p:spPr>
        <p:txBody>
          <a:bodyPr anchor="b"/>
          <a:lstStyle>
            <a:lvl1pPr>
              <a:defRPr sz="264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4276130" y="1119082"/>
            <a:ext cx="5092065" cy="5523442"/>
          </a:xfrm>
          <a:prstGeom prst="rect">
            <a:avLst/>
          </a:prstGeo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692825" y="2331720"/>
            <a:ext cx="3244096" cy="4319800"/>
          </a:xfrm>
          <a:prstGeom prst="rect">
            <a:avLst/>
          </a:prstGeo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692825" y="518160"/>
            <a:ext cx="3244096" cy="1813560"/>
          </a:xfrm>
          <a:prstGeom prst="rect">
            <a:avLst/>
          </a:prstGeom>
        </p:spPr>
        <p:txBody>
          <a:bodyPr anchor="b"/>
          <a:lstStyle>
            <a:lvl1pPr>
              <a:defRPr sz="264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4276130" y="1119082"/>
            <a:ext cx="5092065" cy="5523442"/>
          </a:xfrm>
          <a:prstGeom prst="rect">
            <a:avLst/>
          </a:prstGeo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692825" y="2331720"/>
            <a:ext cx="3244096" cy="4319800"/>
          </a:xfrm>
          <a:prstGeom prst="rect">
            <a:avLst/>
          </a:prstGeo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691515" y="7203864"/>
            <a:ext cx="2263140" cy="413808"/>
          </a:xfrm>
          <a:prstGeom prst="rect">
            <a:avLst/>
          </a:prstGeom>
        </p:spPr>
        <p:txBody>
          <a:bodyPr/>
          <a:lstStyle/>
          <a:p>
            <a:fld id="{5E4E5C39-FE1E-4048-9E78-68F07A4195FB}" type="datetimeFigureOut">
              <a:rPr lang="en-US" smtClean="0"/>
              <a:t>12/31/2023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3331845" y="7203864"/>
            <a:ext cx="3394710" cy="413808"/>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7189687" y="6828983"/>
            <a:ext cx="2263140" cy="455190"/>
          </a:xfrm>
          <a:prstGeom prst="rect">
            <a:avLst/>
          </a:prstGeom>
        </p:spPr>
        <p:txBody>
          <a:bodyPr vert="horz" lIns="91440" tIns="45720" rIns="91440" bIns="45720" rtlCol="0" anchor="ctr"/>
          <a:lstStyle>
            <a:lvl1pPr algn="r">
              <a:defRPr sz="132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1/1/2024</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15539128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4843916" y="4208913"/>
            <a:ext cx="5047824" cy="2341971"/>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032309" y="3340281"/>
            <a:ext cx="8449056" cy="1107996"/>
          </a:xfrm>
          <a:prstGeom prst="rect">
            <a:avLst/>
          </a:prstGeom>
          <a:solidFill>
            <a:schemeClr val="bg1">
              <a:alpha val="86117"/>
            </a:schemeClr>
          </a:solidFill>
        </p:spPr>
        <p:txBody>
          <a:bodyPr wrap="square" rtlCol="0">
            <a:spAutoFit/>
          </a:bodyPr>
          <a:lstStyle/>
          <a:p>
            <a:r>
              <a:rPr lang="en-US" sz="33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032310" y="4494581"/>
            <a:ext cx="2519868" cy="685572"/>
          </a:xfrm>
          <a:prstGeom prst="rect">
            <a:avLst/>
          </a:prstGeom>
          <a:noFill/>
        </p:spPr>
        <p:txBody>
          <a:bodyPr wrap="square" lIns="75438" tIns="37719" rIns="75438" bIns="37719" rtlCol="0" anchor="t">
            <a:spAutoFit/>
          </a:bodyPr>
          <a:lstStyle/>
          <a:p>
            <a:r>
              <a:rPr lang="en-US" sz="1980" dirty="0">
                <a:latin typeface="Abadi"/>
                <a:ea typeface="SF Pro" pitchFamily="2" charset="0"/>
                <a:cs typeface="SF Pro" pitchFamily="2" charset="0"/>
              </a:rPr>
              <a:t>Kymberly Ayodeji</a:t>
            </a:r>
          </a:p>
          <a:p>
            <a:r>
              <a:rPr lang="en-US" sz="1980" dirty="0">
                <a:latin typeface="Abadi" panose="020B0604020104020204" pitchFamily="34" charset="0"/>
                <a:ea typeface="SF Pro" pitchFamily="2" charset="0"/>
                <a:cs typeface="SF Pro" pitchFamily="2" charset="0"/>
              </a:rPr>
              <a:t>December 31, 2023</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8750574" y="5608979"/>
            <a:ext cx="730792"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8750574" y="5211316"/>
            <a:ext cx="730792"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81366" y="5517382"/>
            <a:ext cx="410374" cy="424524"/>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5922" y="2535914"/>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98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139961" y="486093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350258" y="4228600"/>
            <a:ext cx="1357884" cy="13097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Build the user’s unenrolled course genre matrix, U</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782077" y="4634619"/>
            <a:ext cx="1357884" cy="4526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2485793" y="4228601"/>
            <a:ext cx="1518632" cy="113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user profile (P) vector and course genre ( C) matrix</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004426" y="486093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053975" y="3957611"/>
            <a:ext cx="1518632" cy="15807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Compute the Weighted Unenrolled Course score for each unenrolled course (P dot </a:t>
            </a:r>
            <a:r>
              <a:rPr lang="en-US" sz="1485" dirty="0" err="1">
                <a:solidFill>
                  <a:schemeClr val="tx1"/>
                </a:solidFill>
              </a:rPr>
              <a:t>U_i</a:t>
            </a:r>
            <a:r>
              <a:rPr lang="en-US" sz="1485" dirty="0">
                <a:solidFill>
                  <a:schemeClr val="tx1"/>
                </a:solidFill>
              </a:rPr>
              <a:t>)</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5708142" y="485960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918439" y="3481545"/>
            <a:ext cx="1357884" cy="236405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If the unenrolled course meets the recommendation threshold, then recommend it</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7572607" y="485960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472715" y="2364003"/>
            <a:ext cx="3894170" cy="4214065"/>
          </a:xfrm>
          <a:prstGeom prst="rect">
            <a:avLst/>
          </a:prstGeom>
          <a:ln>
            <a:solidFill>
              <a:srgbClr val="0B49CB"/>
            </a:solidFill>
            <a:prstDash val="dash"/>
          </a:ln>
        </p:spPr>
        <p:txBody>
          <a:bodyPr vert="horz" lIns="75438" tIns="37719" rIns="75438" bIns="37719"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solidFill>
                  <a:srgbClr val="1C7DDB"/>
                </a:solidFill>
                <a:latin typeface="Abadi"/>
              </a:rPr>
              <a:t>What are the most frequently recommended courses? </a:t>
            </a:r>
          </a:p>
          <a:p>
            <a:r>
              <a:rPr lang="en-US" sz="1650" dirty="0">
                <a:solidFill>
                  <a:srgbClr val="1C7DDB"/>
                </a:solidFill>
                <a:latin typeface="Abadi"/>
              </a:rPr>
              <a:t>For a score threshold of 10</a:t>
            </a:r>
          </a:p>
          <a:p>
            <a:pPr lvl="1"/>
            <a:r>
              <a:rPr lang="fr-FR" sz="1320" dirty="0">
                <a:solidFill>
                  <a:srgbClr val="1C7DDB"/>
                </a:solidFill>
                <a:latin typeface="Abadi"/>
              </a:rPr>
              <a:t>TA0106EN      608</a:t>
            </a:r>
          </a:p>
          <a:p>
            <a:pPr lvl="1"/>
            <a:r>
              <a:rPr lang="fr-FR" sz="1320" dirty="0">
                <a:solidFill>
                  <a:srgbClr val="1C7DDB"/>
                </a:solidFill>
                <a:latin typeface="Abadi"/>
              </a:rPr>
              <a:t>GPXX0IBEN     548</a:t>
            </a:r>
          </a:p>
          <a:p>
            <a:pPr lvl="1"/>
            <a:r>
              <a:rPr lang="fr-FR" sz="1320" dirty="0">
                <a:solidFill>
                  <a:srgbClr val="1C7DDB"/>
                </a:solidFill>
                <a:latin typeface="Abadi"/>
              </a:rPr>
              <a:t>excourse22    547</a:t>
            </a:r>
          </a:p>
          <a:p>
            <a:pPr lvl="1"/>
            <a:r>
              <a:rPr lang="fr-FR" sz="1320" dirty="0">
                <a:solidFill>
                  <a:srgbClr val="1C7DDB"/>
                </a:solidFill>
                <a:latin typeface="Abadi"/>
              </a:rPr>
              <a:t>excourse21    547</a:t>
            </a:r>
          </a:p>
          <a:p>
            <a:pPr lvl="1"/>
            <a:r>
              <a:rPr lang="fr-FR" sz="1320" dirty="0">
                <a:solidFill>
                  <a:srgbClr val="1C7DDB"/>
                </a:solidFill>
                <a:latin typeface="Abadi"/>
              </a:rPr>
              <a:t>ML0122EN      544</a:t>
            </a:r>
          </a:p>
          <a:p>
            <a:pPr lvl="1"/>
            <a:r>
              <a:rPr lang="fr-FR" sz="1320" dirty="0">
                <a:solidFill>
                  <a:srgbClr val="1C7DDB"/>
                </a:solidFill>
                <a:latin typeface="Abadi"/>
              </a:rPr>
              <a:t>excourse06    533</a:t>
            </a:r>
          </a:p>
          <a:p>
            <a:pPr lvl="1"/>
            <a:r>
              <a:rPr lang="fr-FR" sz="1320" dirty="0">
                <a:solidFill>
                  <a:srgbClr val="1C7DDB"/>
                </a:solidFill>
                <a:latin typeface="Abadi"/>
              </a:rPr>
              <a:t>excourse04    533</a:t>
            </a:r>
          </a:p>
          <a:p>
            <a:pPr lvl="1"/>
            <a:r>
              <a:rPr lang="fr-FR" sz="1320" dirty="0">
                <a:solidFill>
                  <a:srgbClr val="1C7DDB"/>
                </a:solidFill>
                <a:latin typeface="Abadi"/>
              </a:rPr>
              <a:t>GPXX0TY1EN    533</a:t>
            </a:r>
          </a:p>
          <a:p>
            <a:pPr lvl="1"/>
            <a:r>
              <a:rPr lang="fr-FR" sz="1320" dirty="0">
                <a:solidFill>
                  <a:srgbClr val="1C7DDB"/>
                </a:solidFill>
                <a:latin typeface="Abadi"/>
              </a:rPr>
              <a:t>excourse31    524</a:t>
            </a:r>
          </a:p>
          <a:p>
            <a:pPr lvl="1"/>
            <a:r>
              <a:rPr lang="fr-FR" sz="1320" dirty="0">
                <a:solidFill>
                  <a:srgbClr val="1C7DDB"/>
                </a:solidFill>
                <a:latin typeface="Abadi"/>
              </a:rPr>
              <a:t>excourse73    516</a:t>
            </a:r>
            <a:endParaRPr lang="en-US" sz="1320" dirty="0">
              <a:solidFill>
                <a:srgbClr val="1C7DDB"/>
              </a:solidFill>
              <a:latin typeface="Abadi"/>
            </a:endParaRPr>
          </a:p>
          <a:p>
            <a:r>
              <a:rPr lang="en-US" sz="1650" dirty="0">
                <a:solidFill>
                  <a:srgbClr val="1C7DDB"/>
                </a:solidFill>
                <a:latin typeface="Abadi"/>
              </a:rPr>
              <a:t>For a score threshold of 50</a:t>
            </a:r>
          </a:p>
          <a:p>
            <a:pPr lvl="1"/>
            <a:r>
              <a:rPr lang="fr-FR" sz="1320" dirty="0">
                <a:solidFill>
                  <a:srgbClr val="1C7DDB"/>
                </a:solidFill>
                <a:latin typeface="Abadi"/>
              </a:rPr>
              <a:t>excourse73    50</a:t>
            </a:r>
          </a:p>
          <a:p>
            <a:pPr lvl="1"/>
            <a:r>
              <a:rPr lang="fr-FR" sz="1320" dirty="0">
                <a:solidFill>
                  <a:srgbClr val="1C7DDB"/>
                </a:solidFill>
                <a:latin typeface="Abadi"/>
              </a:rPr>
              <a:t>excourse72    50</a:t>
            </a:r>
          </a:p>
          <a:p>
            <a:pPr lvl="1"/>
            <a:r>
              <a:rPr lang="fr-FR" sz="1320" dirty="0">
                <a:solidFill>
                  <a:srgbClr val="1C7DDB"/>
                </a:solidFill>
                <a:latin typeface="Abadi"/>
              </a:rPr>
              <a:t>TMP0105EN     49</a:t>
            </a:r>
          </a:p>
          <a:p>
            <a:pPr lvl="1"/>
            <a:r>
              <a:rPr lang="fr-FR" sz="1320" dirty="0">
                <a:solidFill>
                  <a:srgbClr val="1C7DDB"/>
                </a:solidFill>
                <a:latin typeface="Abadi"/>
              </a:rPr>
              <a:t>SC0103EN      37</a:t>
            </a:r>
          </a:p>
          <a:p>
            <a:pPr lvl="1"/>
            <a:r>
              <a:rPr lang="fr-FR" sz="1320" dirty="0">
                <a:solidFill>
                  <a:srgbClr val="1C7DDB"/>
                </a:solidFill>
                <a:latin typeface="Abadi"/>
              </a:rPr>
              <a:t>excourse31    36</a:t>
            </a:r>
          </a:p>
          <a:p>
            <a:pPr lvl="1"/>
            <a:r>
              <a:rPr lang="fr-FR" sz="1320" dirty="0">
                <a:solidFill>
                  <a:srgbClr val="1C7DDB"/>
                </a:solidFill>
                <a:latin typeface="Abadi"/>
              </a:rPr>
              <a:t>RP0105EN      33</a:t>
            </a:r>
          </a:p>
          <a:p>
            <a:pPr lvl="1"/>
            <a:r>
              <a:rPr lang="fr-FR" sz="1320" dirty="0">
                <a:solidFill>
                  <a:srgbClr val="1C7DDB"/>
                </a:solidFill>
                <a:latin typeface="Abadi"/>
              </a:rPr>
              <a:t>GPXX097UEN    27</a:t>
            </a:r>
          </a:p>
          <a:p>
            <a:pPr lvl="1"/>
            <a:r>
              <a:rPr lang="fr-FR" sz="1320" dirty="0">
                <a:solidFill>
                  <a:srgbClr val="1C7DDB"/>
                </a:solidFill>
                <a:latin typeface="Abadi"/>
              </a:rPr>
              <a:t>excourse71    27</a:t>
            </a:r>
          </a:p>
          <a:p>
            <a:pPr lvl="1"/>
            <a:r>
              <a:rPr lang="fr-FR" sz="1320" dirty="0">
                <a:solidFill>
                  <a:srgbClr val="1C7DDB"/>
                </a:solidFill>
                <a:latin typeface="Abadi"/>
              </a:rPr>
              <a:t>excourse70    27</a:t>
            </a:r>
          </a:p>
          <a:p>
            <a:pPr lvl="1"/>
            <a:r>
              <a:rPr lang="fr-FR" sz="1320" dirty="0">
                <a:solidFill>
                  <a:srgbClr val="1C7DDB"/>
                </a:solidFill>
                <a:latin typeface="Abadi"/>
              </a:rPr>
              <a:t>excourse42    27</a:t>
            </a:r>
            <a:endParaRPr lang="en-US" sz="132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97460" y="2882762"/>
            <a:ext cx="3894170" cy="1227072"/>
          </a:xfrm>
          <a:prstGeom prst="rect">
            <a:avLst/>
          </a:prstGeom>
          <a:ln>
            <a:solidFill>
              <a:srgbClr val="0B49CB"/>
            </a:solidFill>
            <a:prstDash val="dash"/>
          </a:ln>
        </p:spPr>
        <p:txBody>
          <a:bodyPr vert="horz" lIns="75438" tIns="37719" rIns="75438" bIns="37719"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solidFill>
                  <a:srgbClr val="1C7DDB"/>
                </a:solidFill>
                <a:latin typeface="Abadi"/>
              </a:rPr>
              <a:t>Based on a threshold score of ten, </a:t>
            </a:r>
            <a:r>
              <a:rPr lang="en-US" sz="2310" dirty="0">
                <a:solidFill>
                  <a:schemeClr val="accent6">
                    <a:lumMod val="50000"/>
                  </a:schemeClr>
                </a:solidFill>
                <a:latin typeface="Abadi"/>
              </a:rPr>
              <a:t>61.8</a:t>
            </a:r>
            <a:r>
              <a:rPr lang="en-US" sz="1650" dirty="0">
                <a:solidFill>
                  <a:srgbClr val="1C7DDB"/>
                </a:solidFill>
                <a:latin typeface="Abadi"/>
              </a:rPr>
              <a:t> courses have been recommended per user (in the test user dataset). But when the threshold score is at over 25, the average will be under 20 courses.</a:t>
            </a:r>
            <a:endParaRPr lang="en-US" sz="1980" dirty="0">
              <a:cs typeface="Calibri"/>
            </a:endParaRPr>
          </a:p>
        </p:txBody>
      </p:sp>
      <p:pic>
        <p:nvPicPr>
          <p:cNvPr id="3" name="Picture 2">
            <a:extLst>
              <a:ext uri="{FF2B5EF4-FFF2-40B4-BE49-F238E27FC236}">
                <a16:creationId xmlns:a16="http://schemas.microsoft.com/office/drawing/2014/main" id="{118C3890-3884-A30A-4E40-6BBC4F527216}"/>
              </a:ext>
            </a:extLst>
          </p:cNvPr>
          <p:cNvPicPr>
            <a:picLocks noChangeAspect="1"/>
          </p:cNvPicPr>
          <p:nvPr/>
        </p:nvPicPr>
        <p:blipFill>
          <a:blip r:embed="rId3"/>
          <a:stretch>
            <a:fillRect/>
          </a:stretch>
        </p:blipFill>
        <p:spPr>
          <a:xfrm>
            <a:off x="187602" y="4287933"/>
            <a:ext cx="1489612" cy="1782942"/>
          </a:xfrm>
          <a:prstGeom prst="rect">
            <a:avLst/>
          </a:prstGeom>
        </p:spPr>
      </p:pic>
      <p:pic>
        <p:nvPicPr>
          <p:cNvPr id="12" name="Picture 11">
            <a:extLst>
              <a:ext uri="{FF2B5EF4-FFF2-40B4-BE49-F238E27FC236}">
                <a16:creationId xmlns:a16="http://schemas.microsoft.com/office/drawing/2014/main" id="{078664E1-27D5-9BF0-999E-AFF4B5313747}"/>
              </a:ext>
            </a:extLst>
          </p:cNvPr>
          <p:cNvPicPr>
            <a:picLocks noChangeAspect="1"/>
          </p:cNvPicPr>
          <p:nvPr/>
        </p:nvPicPr>
        <p:blipFill>
          <a:blip r:embed="rId4"/>
          <a:stretch>
            <a:fillRect/>
          </a:stretch>
        </p:blipFill>
        <p:spPr>
          <a:xfrm>
            <a:off x="1928697" y="4216879"/>
            <a:ext cx="2875398" cy="2291254"/>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5922" y="2535914"/>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139961" y="3694350"/>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350258" y="3468035"/>
            <a:ext cx="1357884" cy="9709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Build a list of unselected courses </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782077" y="3468036"/>
            <a:ext cx="1357884" cy="4526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2485793" y="3416421"/>
            <a:ext cx="1518632" cy="5558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Identify a user’s selected courses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004426" y="3694350"/>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053975" y="3416420"/>
            <a:ext cx="1518632" cy="1732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Check the similarity score for each unselected course to any of my selected courses</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5708142" y="3693020"/>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918439" y="3210555"/>
            <a:ext cx="1357884" cy="23583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If the similarity score meets the threshold for any of my selected courses, then recommend the course</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7572607" y="3693020"/>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406798" y="2452093"/>
            <a:ext cx="3894170" cy="890024"/>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15" dirty="0">
                <a:solidFill>
                  <a:srgbClr val="1C7DDB"/>
                </a:solidFill>
                <a:latin typeface="Abadi"/>
              </a:rPr>
              <a:t>The </a:t>
            </a:r>
            <a:r>
              <a:rPr lang="en-US" sz="1650" dirty="0">
                <a:solidFill>
                  <a:srgbClr val="1C7DDB"/>
                </a:solidFill>
                <a:latin typeface="Abadi"/>
              </a:rPr>
              <a:t>most frequently recommended courses with counts (threshold = 0.6):</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691516" y="2540252"/>
            <a:ext cx="3894170" cy="1908071"/>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solidFill>
                  <a:srgbClr val="1C7DDB"/>
                </a:solidFill>
                <a:latin typeface="Abadi"/>
              </a:rPr>
              <a:t>On average, with a standard similarity threshold of 0.6, there are </a:t>
            </a:r>
            <a:r>
              <a:rPr lang="en-US" sz="2970" dirty="0">
                <a:solidFill>
                  <a:schemeClr val="accent6">
                    <a:lumMod val="50000"/>
                  </a:schemeClr>
                </a:solidFill>
                <a:latin typeface="Abadi"/>
              </a:rPr>
              <a:t>11.7</a:t>
            </a:r>
            <a:r>
              <a:rPr lang="en-US" sz="1650" dirty="0">
                <a:solidFill>
                  <a:srgbClr val="1C7DDB"/>
                </a:solidFill>
                <a:latin typeface="Abadi"/>
              </a:rPr>
              <a:t> new/unseen courses recommended per user (in the test user dataset). As the similarity threshold increases, the average number of recommended courses decreases.</a:t>
            </a:r>
            <a:endParaRPr lang="en-US" sz="1980" dirty="0">
              <a:cs typeface="Calibri"/>
            </a:endParaRPr>
          </a:p>
        </p:txBody>
      </p:sp>
      <p:pic>
        <p:nvPicPr>
          <p:cNvPr id="3" name="Picture 2">
            <a:extLst>
              <a:ext uri="{FF2B5EF4-FFF2-40B4-BE49-F238E27FC236}">
                <a16:creationId xmlns:a16="http://schemas.microsoft.com/office/drawing/2014/main" id="{0F0718B2-78CD-4C08-B831-616C4989229A}"/>
              </a:ext>
            </a:extLst>
          </p:cNvPr>
          <p:cNvPicPr>
            <a:picLocks noChangeAspect="1"/>
          </p:cNvPicPr>
          <p:nvPr/>
        </p:nvPicPr>
        <p:blipFill>
          <a:blip r:embed="rId3"/>
          <a:stretch>
            <a:fillRect/>
          </a:stretch>
        </p:blipFill>
        <p:spPr>
          <a:xfrm>
            <a:off x="1091516" y="4536482"/>
            <a:ext cx="2380097" cy="1921739"/>
          </a:xfrm>
          <a:prstGeom prst="rect">
            <a:avLst/>
          </a:prstGeom>
        </p:spPr>
      </p:pic>
      <p:pic>
        <p:nvPicPr>
          <p:cNvPr id="8" name="Picture 7">
            <a:extLst>
              <a:ext uri="{FF2B5EF4-FFF2-40B4-BE49-F238E27FC236}">
                <a16:creationId xmlns:a16="http://schemas.microsoft.com/office/drawing/2014/main" id="{4738DC5C-A364-9EF7-395C-E79F76C50679}"/>
              </a:ext>
            </a:extLst>
          </p:cNvPr>
          <p:cNvPicPr>
            <a:picLocks noChangeAspect="1"/>
          </p:cNvPicPr>
          <p:nvPr/>
        </p:nvPicPr>
        <p:blipFill>
          <a:blip r:embed="rId4"/>
          <a:stretch>
            <a:fillRect/>
          </a:stretch>
        </p:blipFill>
        <p:spPr>
          <a:xfrm>
            <a:off x="5671060" y="3873472"/>
            <a:ext cx="1953305" cy="2540425"/>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442255" y="2535914"/>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1953509" y="3511087"/>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163807" y="2755576"/>
            <a:ext cx="1730786" cy="16332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Perform k-means clustering on the PCA transformed features of the user profile vectors to cluster the users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40647" y="3138630"/>
            <a:ext cx="1012051" cy="7292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2299342" y="3230010"/>
            <a:ext cx="1518632" cy="5558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Normalize user profile features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3817974" y="3512416"/>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213355" y="2755576"/>
            <a:ext cx="1703717" cy="18973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Generate course recommendations based on the popular courses in the same cluster</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5867523" y="3511087"/>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472715" y="3104207"/>
            <a:ext cx="3894170" cy="3309690"/>
          </a:xfrm>
          <a:prstGeom prst="rect">
            <a:avLst/>
          </a:prstGeom>
          <a:ln>
            <a:solidFill>
              <a:srgbClr val="0B49CB"/>
            </a:solidFill>
            <a:prstDash val="dash"/>
          </a:ln>
        </p:spPr>
        <p:txBody>
          <a:bodyPr vert="horz" lIns="75438" tIns="37719" rIns="75438" bIns="37719"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solidFill>
                  <a:srgbClr val="1C7DDB"/>
                </a:solidFill>
                <a:latin typeface="Abadi"/>
              </a:rPr>
              <a:t>The top-10 commonly recommended courses with the amount of times they are recommended: </a:t>
            </a:r>
          </a:p>
          <a:p>
            <a:pPr marL="0" indent="0">
              <a:buNone/>
            </a:pPr>
            <a:r>
              <a:rPr lang="en-US" sz="1650" dirty="0">
                <a:solidFill>
                  <a:srgbClr val="1C7DDB"/>
                </a:solidFill>
                <a:latin typeface="Abadi"/>
              </a:rPr>
              <a:t>1 .  DW0101EN : 959</a:t>
            </a:r>
          </a:p>
          <a:p>
            <a:pPr marL="0" indent="0">
              <a:buNone/>
            </a:pPr>
            <a:r>
              <a:rPr lang="en-US" sz="1650" dirty="0">
                <a:solidFill>
                  <a:srgbClr val="1C7DDB"/>
                </a:solidFill>
                <a:latin typeface="Abadi"/>
              </a:rPr>
              <a:t>2 .  TA0105 : 955</a:t>
            </a:r>
          </a:p>
          <a:p>
            <a:pPr marL="0" indent="0">
              <a:buNone/>
            </a:pPr>
            <a:r>
              <a:rPr lang="en-US" sz="1650" dirty="0">
                <a:solidFill>
                  <a:srgbClr val="1C7DDB"/>
                </a:solidFill>
                <a:latin typeface="Abadi"/>
              </a:rPr>
              <a:t>3 .  DS0201EN : 938</a:t>
            </a:r>
          </a:p>
          <a:p>
            <a:pPr marL="0" indent="0">
              <a:buNone/>
            </a:pPr>
            <a:r>
              <a:rPr lang="en-US" sz="1650" dirty="0">
                <a:solidFill>
                  <a:srgbClr val="1C7DDB"/>
                </a:solidFill>
                <a:latin typeface="Abadi"/>
              </a:rPr>
              <a:t>4 .  TA0105EN : 934</a:t>
            </a:r>
          </a:p>
          <a:p>
            <a:pPr marL="0" indent="0">
              <a:buNone/>
            </a:pPr>
            <a:r>
              <a:rPr lang="en-US" sz="1650" dirty="0">
                <a:solidFill>
                  <a:srgbClr val="1C7DDB"/>
                </a:solidFill>
                <a:latin typeface="Abadi"/>
              </a:rPr>
              <a:t>5 .  BD0145EN : 933</a:t>
            </a:r>
          </a:p>
          <a:p>
            <a:pPr marL="0" indent="0">
              <a:buNone/>
            </a:pPr>
            <a:r>
              <a:rPr lang="en-US" sz="1650" dirty="0">
                <a:solidFill>
                  <a:srgbClr val="1C7DDB"/>
                </a:solidFill>
                <a:latin typeface="Abadi"/>
              </a:rPr>
              <a:t>6 .  AI0111EN : 933</a:t>
            </a:r>
          </a:p>
          <a:p>
            <a:pPr marL="0" indent="0">
              <a:buNone/>
            </a:pPr>
            <a:r>
              <a:rPr lang="en-US" sz="1650" dirty="0">
                <a:solidFill>
                  <a:srgbClr val="1C7DDB"/>
                </a:solidFill>
                <a:latin typeface="Abadi"/>
              </a:rPr>
              <a:t>7 .  BD0123EN : 919</a:t>
            </a:r>
          </a:p>
          <a:p>
            <a:pPr marL="0" indent="0">
              <a:buNone/>
            </a:pPr>
            <a:r>
              <a:rPr lang="en-US" sz="1650" dirty="0">
                <a:solidFill>
                  <a:srgbClr val="1C7DDB"/>
                </a:solidFill>
                <a:latin typeface="Abadi"/>
              </a:rPr>
              <a:t>8 .  DB0151EN : 918</a:t>
            </a:r>
          </a:p>
          <a:p>
            <a:pPr marL="0" indent="0">
              <a:buNone/>
            </a:pPr>
            <a:r>
              <a:rPr lang="en-US" sz="1650" dirty="0">
                <a:solidFill>
                  <a:srgbClr val="1C7DDB"/>
                </a:solidFill>
                <a:latin typeface="Abadi"/>
              </a:rPr>
              <a:t>9 .  ML0122ENv1 : 917</a:t>
            </a:r>
          </a:p>
          <a:p>
            <a:pPr marL="0" indent="0">
              <a:buNone/>
            </a:pPr>
            <a:r>
              <a:rPr lang="en-US" sz="1650" dirty="0">
                <a:solidFill>
                  <a:srgbClr val="1C7DDB"/>
                </a:solidFill>
                <a:latin typeface="Abadi"/>
              </a:rPr>
              <a:t>10 .  ML0120EN : 905</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770413" y="3104206"/>
            <a:ext cx="3894170" cy="219371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a:p>
            <a:pPr marL="0" indent="0">
              <a:buNone/>
            </a:pPr>
            <a:r>
              <a:rPr lang="en-US" sz="1650" dirty="0">
                <a:solidFill>
                  <a:srgbClr val="1C7DDB"/>
                </a:solidFill>
                <a:latin typeface="Abadi"/>
              </a:rPr>
              <a:t>The average number of new/unseen courses recommended per user (in the test user dataset) is </a:t>
            </a:r>
          </a:p>
          <a:p>
            <a:pPr marL="0" indent="0" algn="ctr">
              <a:buNone/>
            </a:pPr>
            <a:r>
              <a:rPr lang="en-US" sz="3300" dirty="0">
                <a:solidFill>
                  <a:schemeClr val="accent6">
                    <a:lumMod val="50000"/>
                  </a:schemeClr>
                </a:solidFill>
                <a:latin typeface="Abadi"/>
              </a:rPr>
              <a:t>70.291.</a:t>
            </a:r>
            <a:endParaRPr lang="en-US" sz="3300" dirty="0">
              <a:solidFill>
                <a:schemeClr val="accent6">
                  <a:lumMod val="50000"/>
                </a:schemeClr>
              </a:solidFill>
              <a:cs typeface="Calibri"/>
            </a:endParaRPr>
          </a:p>
        </p:txBody>
      </p:sp>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normAutofit fontScale="90000"/>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4959" y="5539005"/>
            <a:ext cx="1213375" cy="117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26295" y="2231355"/>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980" dirty="0">
              <a:cs typeface="Calibr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139961" y="342698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350258" y="3200669"/>
            <a:ext cx="1357884" cy="7658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Split the data into train and test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782077" y="3028084"/>
            <a:ext cx="1357884" cy="9635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raw data of the user course ratings</a:t>
            </a:r>
          </a:p>
        </p:txBody>
      </p:sp>
      <p:sp>
        <p:nvSpPr>
          <p:cNvPr id="10" name="Rectangle 9">
            <a:extLst>
              <a:ext uri="{FF2B5EF4-FFF2-40B4-BE49-F238E27FC236}">
                <a16:creationId xmlns:a16="http://schemas.microsoft.com/office/drawing/2014/main" id="{BC66C45B-081E-7045-A932-30AF89330AF5}"/>
              </a:ext>
            </a:extLst>
          </p:cNvPr>
          <p:cNvSpPr/>
          <p:nvPr/>
        </p:nvSpPr>
        <p:spPr>
          <a:xfrm>
            <a:off x="2485793" y="3149054"/>
            <a:ext cx="1518632" cy="963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If need be, convert the </a:t>
            </a:r>
            <a:r>
              <a:rPr lang="en-US" sz="1485" dirty="0" err="1">
                <a:solidFill>
                  <a:schemeClr val="tx1"/>
                </a:solidFill>
              </a:rPr>
              <a:t>dataframe</a:t>
            </a:r>
            <a:r>
              <a:rPr lang="en-US" sz="1485" dirty="0">
                <a:solidFill>
                  <a:schemeClr val="tx1"/>
                </a:solidFill>
              </a:rPr>
              <a:t> to be sparse</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004426" y="342698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053975" y="3172408"/>
            <a:ext cx="1518632" cy="5558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Train the KNN model on the train data</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5708142" y="342565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918439" y="2853244"/>
            <a:ext cx="1357884" cy="1933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Predict the ratings for the test set using the trained model</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7572607" y="342565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5922" y="2535914"/>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p:txBody>
      </p:sp>
      <p:cxnSp>
        <p:nvCxnSpPr>
          <p:cNvPr id="2" name="Straight Arrow Connector 1">
            <a:extLst>
              <a:ext uri="{FF2B5EF4-FFF2-40B4-BE49-F238E27FC236}">
                <a16:creationId xmlns:a16="http://schemas.microsoft.com/office/drawing/2014/main" id="{E6B190D9-54A6-DE74-9BED-A3F9D30964FA}"/>
              </a:ext>
            </a:extLst>
          </p:cNvPr>
          <p:cNvCxnSpPr>
            <a:cxnSpLocks/>
          </p:cNvCxnSpPr>
          <p:nvPr/>
        </p:nvCxnSpPr>
        <p:spPr>
          <a:xfrm>
            <a:off x="2139961" y="342698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2">
            <a:extLst>
              <a:ext uri="{FF2B5EF4-FFF2-40B4-BE49-F238E27FC236}">
                <a16:creationId xmlns:a16="http://schemas.microsoft.com/office/drawing/2014/main" id="{E95DC94C-3C64-93A3-AFEB-3A6B12CE2B35}"/>
              </a:ext>
            </a:extLst>
          </p:cNvPr>
          <p:cNvSpPr/>
          <p:nvPr/>
        </p:nvSpPr>
        <p:spPr>
          <a:xfrm>
            <a:off x="4350258" y="3200669"/>
            <a:ext cx="1357884" cy="7658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Split the data into train and test datasets</a:t>
            </a:r>
          </a:p>
        </p:txBody>
      </p:sp>
      <p:sp>
        <p:nvSpPr>
          <p:cNvPr id="8" name="Rounded Rectangle 8">
            <a:extLst>
              <a:ext uri="{FF2B5EF4-FFF2-40B4-BE49-F238E27FC236}">
                <a16:creationId xmlns:a16="http://schemas.microsoft.com/office/drawing/2014/main" id="{849F34A3-0D45-5B2A-5D26-B2A9E64E4DA7}"/>
              </a:ext>
            </a:extLst>
          </p:cNvPr>
          <p:cNvSpPr/>
          <p:nvPr/>
        </p:nvSpPr>
        <p:spPr>
          <a:xfrm>
            <a:off x="782077" y="3028084"/>
            <a:ext cx="1357884" cy="9635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raw data of the user course ratings</a:t>
            </a:r>
          </a:p>
        </p:txBody>
      </p:sp>
      <p:sp>
        <p:nvSpPr>
          <p:cNvPr id="11" name="Rectangle 10">
            <a:extLst>
              <a:ext uri="{FF2B5EF4-FFF2-40B4-BE49-F238E27FC236}">
                <a16:creationId xmlns:a16="http://schemas.microsoft.com/office/drawing/2014/main" id="{1B1D2B12-F115-2717-FD64-F96998D82662}"/>
              </a:ext>
            </a:extLst>
          </p:cNvPr>
          <p:cNvSpPr/>
          <p:nvPr/>
        </p:nvSpPr>
        <p:spPr>
          <a:xfrm>
            <a:off x="2485793" y="3149054"/>
            <a:ext cx="1518632" cy="9635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If need be, convert the </a:t>
            </a:r>
            <a:r>
              <a:rPr lang="en-US" sz="1485" dirty="0" err="1">
                <a:solidFill>
                  <a:schemeClr val="tx1"/>
                </a:solidFill>
              </a:rPr>
              <a:t>dataframe</a:t>
            </a:r>
            <a:r>
              <a:rPr lang="en-US" sz="1485" dirty="0">
                <a:solidFill>
                  <a:schemeClr val="tx1"/>
                </a:solidFill>
              </a:rPr>
              <a:t> to be sparse</a:t>
            </a:r>
          </a:p>
        </p:txBody>
      </p:sp>
      <p:cxnSp>
        <p:nvCxnSpPr>
          <p:cNvPr id="17" name="Straight Arrow Connector 16">
            <a:extLst>
              <a:ext uri="{FF2B5EF4-FFF2-40B4-BE49-F238E27FC236}">
                <a16:creationId xmlns:a16="http://schemas.microsoft.com/office/drawing/2014/main" id="{0C0DC899-91C9-5777-16BE-3B20BC1F67AF}"/>
              </a:ext>
            </a:extLst>
          </p:cNvPr>
          <p:cNvCxnSpPr>
            <a:cxnSpLocks/>
          </p:cNvCxnSpPr>
          <p:nvPr/>
        </p:nvCxnSpPr>
        <p:spPr>
          <a:xfrm>
            <a:off x="4004426" y="342698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66C7549-EF4F-9BB4-F71B-9F7D88D4DEF7}"/>
              </a:ext>
            </a:extLst>
          </p:cNvPr>
          <p:cNvSpPr/>
          <p:nvPr/>
        </p:nvSpPr>
        <p:spPr>
          <a:xfrm>
            <a:off x="6053975" y="3172408"/>
            <a:ext cx="1518632" cy="5558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Train the NMF model on the train data</a:t>
            </a:r>
          </a:p>
        </p:txBody>
      </p:sp>
      <p:cxnSp>
        <p:nvCxnSpPr>
          <p:cNvPr id="19" name="Straight Arrow Connector 18">
            <a:extLst>
              <a:ext uri="{FF2B5EF4-FFF2-40B4-BE49-F238E27FC236}">
                <a16:creationId xmlns:a16="http://schemas.microsoft.com/office/drawing/2014/main" id="{CE82C750-C6AC-7DD9-CCD5-F7504F01A823}"/>
              </a:ext>
            </a:extLst>
          </p:cNvPr>
          <p:cNvCxnSpPr>
            <a:cxnSpLocks/>
          </p:cNvCxnSpPr>
          <p:nvPr/>
        </p:nvCxnSpPr>
        <p:spPr>
          <a:xfrm>
            <a:off x="5708142" y="342565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4">
            <a:extLst>
              <a:ext uri="{FF2B5EF4-FFF2-40B4-BE49-F238E27FC236}">
                <a16:creationId xmlns:a16="http://schemas.microsoft.com/office/drawing/2014/main" id="{74AF2EDB-AB96-AC30-E44B-D9AE3046946F}"/>
              </a:ext>
            </a:extLst>
          </p:cNvPr>
          <p:cNvSpPr/>
          <p:nvPr/>
        </p:nvSpPr>
        <p:spPr>
          <a:xfrm>
            <a:off x="7918439" y="2853244"/>
            <a:ext cx="1357884" cy="19335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Predict the ratings for the test set using the trained model</a:t>
            </a:r>
          </a:p>
        </p:txBody>
      </p:sp>
      <p:cxnSp>
        <p:nvCxnSpPr>
          <p:cNvPr id="21" name="Straight Arrow Connector 20">
            <a:extLst>
              <a:ext uri="{FF2B5EF4-FFF2-40B4-BE49-F238E27FC236}">
                <a16:creationId xmlns:a16="http://schemas.microsoft.com/office/drawing/2014/main" id="{70B01B7D-6ACF-5C8E-E83A-458C03251A3F}"/>
              </a:ext>
            </a:extLst>
          </p:cNvPr>
          <p:cNvCxnSpPr>
            <a:cxnSpLocks/>
          </p:cNvCxnSpPr>
          <p:nvPr/>
        </p:nvCxnSpPr>
        <p:spPr>
          <a:xfrm>
            <a:off x="7572607" y="3425653"/>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5922" y="2535914"/>
            <a:ext cx="8675370" cy="330969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216116" y="3272756"/>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426413" y="2691697"/>
            <a:ext cx="1438258" cy="1565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Split the encoded dataset into training, testing and validation datasets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858232" y="3046442"/>
            <a:ext cx="1357884" cy="6193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Load the user item rating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2561948" y="2691697"/>
            <a:ext cx="1518632" cy="1171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Construct the user and item one-hot encoding datasets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080581" y="3272756"/>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210503" y="2552536"/>
            <a:ext cx="1438258" cy="11718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Build/Compile the Neural Network model architecture</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5864670" y="3271427"/>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7994592" y="2779582"/>
            <a:ext cx="1357884" cy="2389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85" dirty="0">
                <a:solidFill>
                  <a:schemeClr val="tx1"/>
                </a:solidFill>
              </a:rPr>
              <a:t>Train the model on the training data to retrieve the output vector with the predicted ratings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7648762" y="3271427"/>
            <a:ext cx="34583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90925" y="2800698"/>
            <a:ext cx="8675370" cy="2739680"/>
          </a:xfrm>
          <a:prstGeom prst="rect">
            <a:avLst/>
          </a:prstGeom>
        </p:spPr>
        <p:txBody>
          <a:bodyPr lIns="75438" tIns="37719" rIns="75438" bIns="37719"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155"/>
              </a:spcBef>
            </a:pPr>
            <a:r>
              <a:rPr lang="en-US" sz="1650" dirty="0">
                <a:solidFill>
                  <a:schemeClr val="accent3">
                    <a:lumMod val="25000"/>
                  </a:schemeClr>
                </a:solidFill>
                <a:latin typeface="Abadi"/>
              </a:rPr>
              <a:t>Introduction and Background</a:t>
            </a:r>
          </a:p>
          <a:p>
            <a:pPr>
              <a:lnSpc>
                <a:spcPct val="100000"/>
              </a:lnSpc>
              <a:spcBef>
                <a:spcPts val="1155"/>
              </a:spcBef>
            </a:pPr>
            <a:r>
              <a:rPr lang="en-US" sz="1650" dirty="0">
                <a:solidFill>
                  <a:schemeClr val="accent3">
                    <a:lumMod val="25000"/>
                  </a:schemeClr>
                </a:solidFill>
                <a:latin typeface="Abadi"/>
              </a:rPr>
              <a:t>Exploratory Data Analysis</a:t>
            </a:r>
          </a:p>
          <a:p>
            <a:pPr>
              <a:lnSpc>
                <a:spcPct val="100000"/>
              </a:lnSpc>
              <a:spcBef>
                <a:spcPts val="1155"/>
              </a:spcBef>
            </a:pPr>
            <a:r>
              <a:rPr lang="en-US" sz="1650" dirty="0">
                <a:solidFill>
                  <a:schemeClr val="accent3">
                    <a:lumMod val="25000"/>
                  </a:schemeClr>
                </a:solidFill>
                <a:latin typeface="Abadi"/>
              </a:rPr>
              <a:t>Content-based Recommender System using Unsupervised Learning</a:t>
            </a:r>
          </a:p>
          <a:p>
            <a:pPr>
              <a:lnSpc>
                <a:spcPct val="100000"/>
              </a:lnSpc>
              <a:spcBef>
                <a:spcPts val="1155"/>
              </a:spcBef>
            </a:pPr>
            <a:r>
              <a:rPr lang="en-US" sz="1650" dirty="0">
                <a:solidFill>
                  <a:schemeClr val="accent3">
                    <a:lumMod val="25000"/>
                  </a:schemeClr>
                </a:solidFill>
                <a:latin typeface="Abadi"/>
              </a:rPr>
              <a:t>Collaborative-filtering based Recommender System using Supervised learning</a:t>
            </a:r>
          </a:p>
          <a:p>
            <a:pPr>
              <a:lnSpc>
                <a:spcPct val="100000"/>
              </a:lnSpc>
              <a:spcBef>
                <a:spcPts val="1155"/>
              </a:spcBef>
            </a:pPr>
            <a:r>
              <a:rPr lang="en-US" sz="1650" dirty="0">
                <a:solidFill>
                  <a:schemeClr val="accent3">
                    <a:lumMod val="25000"/>
                  </a:schemeClr>
                </a:solidFill>
                <a:latin typeface="Abadi"/>
              </a:rPr>
              <a:t>Conclusion</a:t>
            </a:r>
          </a:p>
          <a:p>
            <a:pPr>
              <a:lnSpc>
                <a:spcPct val="100000"/>
              </a:lnSpc>
              <a:spcBef>
                <a:spcPts val="1155"/>
              </a:spcBef>
            </a:pPr>
            <a:r>
              <a:rPr lang="en-US" sz="165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35259" y="1501662"/>
            <a:ext cx="8675370" cy="452965"/>
          </a:xfrm>
          <a:prstGeom prst="rect">
            <a:avLst/>
          </a:prstGeom>
        </p:spPr>
        <p:txBody>
          <a:bodyPr vert="horz" lIns="75438" tIns="37719" rIns="75438" bIns="37719"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548" dirty="0">
                <a:solidFill>
                  <a:srgbClr val="0B49CB"/>
                </a:solidFill>
                <a:latin typeface="Abadi"/>
              </a:rPr>
              <a:t>Outline</a:t>
            </a:r>
            <a:endParaRPr lang="en-US" sz="3300"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705922" y="2535914"/>
            <a:ext cx="8675370" cy="3877983"/>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15" dirty="0">
              <a:solidFill>
                <a:srgbClr val="1C7DDB"/>
              </a:solidFill>
              <a:latin typeface="Abadi"/>
            </a:endParaRPr>
          </a:p>
        </p:txBody>
      </p:sp>
      <p:pic>
        <p:nvPicPr>
          <p:cNvPr id="8" name="Picture 7">
            <a:extLst>
              <a:ext uri="{FF2B5EF4-FFF2-40B4-BE49-F238E27FC236}">
                <a16:creationId xmlns:a16="http://schemas.microsoft.com/office/drawing/2014/main" id="{C92C7198-B931-BA31-84F2-8509381DAEA3}"/>
              </a:ext>
            </a:extLst>
          </p:cNvPr>
          <p:cNvPicPr>
            <a:picLocks noChangeAspect="1"/>
          </p:cNvPicPr>
          <p:nvPr/>
        </p:nvPicPr>
        <p:blipFill>
          <a:blip r:embed="rId3"/>
          <a:stretch>
            <a:fillRect/>
          </a:stretch>
        </p:blipFill>
        <p:spPr>
          <a:xfrm>
            <a:off x="823164" y="2914201"/>
            <a:ext cx="8412073" cy="2838620"/>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lstStyle/>
          <a:p>
            <a:r>
              <a:rPr lang="en-US" sz="3300" dirty="0">
                <a:solidFill>
                  <a:srgbClr val="0B49CB"/>
                </a:solidFill>
                <a:latin typeface="Abadi"/>
              </a:rPr>
              <a:t>Optional: Build a course recommender system app with Streamlit</a:t>
            </a:r>
          </a:p>
        </p:txBody>
      </p:sp>
      <p:sp>
        <p:nvSpPr>
          <p:cNvPr id="8" name="TextBox 7">
            <a:extLst>
              <a:ext uri="{FF2B5EF4-FFF2-40B4-BE49-F238E27FC236}">
                <a16:creationId xmlns:a16="http://schemas.microsoft.com/office/drawing/2014/main" id="{E5AAF09B-75CD-954A-B082-C62620ABA3F3}"/>
              </a:ext>
            </a:extLst>
          </p:cNvPr>
          <p:cNvSpPr txBox="1"/>
          <p:nvPr/>
        </p:nvSpPr>
        <p:spPr>
          <a:xfrm>
            <a:off x="751698" y="2306355"/>
            <a:ext cx="3844181" cy="346249"/>
          </a:xfrm>
          <a:prstGeom prst="rect">
            <a:avLst/>
          </a:prstGeom>
          <a:noFill/>
        </p:spPr>
        <p:txBody>
          <a:bodyPr wrap="square">
            <a:spAutoFit/>
          </a:bodyPr>
          <a:lstStyle/>
          <a:p>
            <a:r>
              <a:rPr lang="en-US" sz="165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705922" y="6053827"/>
            <a:ext cx="8660963" cy="360070"/>
          </a:xfrm>
          <a:prstGeom prst="rect">
            <a:avLst/>
          </a:prstGeom>
          <a:ln>
            <a:solidFill>
              <a:srgbClr val="0B49CB"/>
            </a:solidFill>
            <a:prstDash val="dash"/>
          </a:ln>
        </p:spPr>
        <p:txBody>
          <a:bodyPr vert="horz" lIns="75438" tIns="37719" rIns="75438" bIns="37719"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50" dirty="0">
                <a:solidFill>
                  <a:srgbClr val="1C7DDB"/>
                </a:solidFill>
                <a:latin typeface="Abadi"/>
              </a:rPr>
              <a:t>A published Streamlit App URL for a live demo</a:t>
            </a:r>
          </a:p>
        </p:txBody>
      </p:sp>
      <p:pic>
        <p:nvPicPr>
          <p:cNvPr id="6" name="Picture 5">
            <a:extLst>
              <a:ext uri="{FF2B5EF4-FFF2-40B4-BE49-F238E27FC236}">
                <a16:creationId xmlns:a16="http://schemas.microsoft.com/office/drawing/2014/main" id="{838D1EF5-BA02-10F6-A17D-A5E3908F9B08}"/>
              </a:ext>
            </a:extLst>
          </p:cNvPr>
          <p:cNvPicPr>
            <a:picLocks noChangeAspect="1"/>
          </p:cNvPicPr>
          <p:nvPr/>
        </p:nvPicPr>
        <p:blipFill>
          <a:blip r:embed="rId3"/>
          <a:stretch>
            <a:fillRect/>
          </a:stretch>
        </p:blipFill>
        <p:spPr>
          <a:xfrm>
            <a:off x="893311" y="2717439"/>
            <a:ext cx="1487055" cy="3278130"/>
          </a:xfrm>
          <a:prstGeom prst="rect">
            <a:avLst/>
          </a:prstGeom>
        </p:spPr>
      </p:pic>
      <p:pic>
        <p:nvPicPr>
          <p:cNvPr id="11" name="Picture 10">
            <a:extLst>
              <a:ext uri="{FF2B5EF4-FFF2-40B4-BE49-F238E27FC236}">
                <a16:creationId xmlns:a16="http://schemas.microsoft.com/office/drawing/2014/main" id="{DE4A1C5F-1450-1773-376C-923D7E3E6D6B}"/>
              </a:ext>
            </a:extLst>
          </p:cNvPr>
          <p:cNvPicPr>
            <a:picLocks noChangeAspect="1"/>
          </p:cNvPicPr>
          <p:nvPr/>
        </p:nvPicPr>
        <p:blipFill>
          <a:blip r:embed="rId4"/>
          <a:stretch>
            <a:fillRect/>
          </a:stretch>
        </p:blipFill>
        <p:spPr>
          <a:xfrm>
            <a:off x="2802420" y="2717438"/>
            <a:ext cx="5440569" cy="1719359"/>
          </a:xfrm>
          <a:prstGeom prst="rect">
            <a:avLst/>
          </a:prstGeom>
        </p:spPr>
      </p:pic>
    </p:spTree>
    <p:extLst>
      <p:ext uri="{BB962C8B-B14F-4D97-AF65-F5344CB8AC3E}">
        <p14:creationId xmlns:p14="http://schemas.microsoft.com/office/powerpoint/2010/main" val="2570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0" y="2603500"/>
            <a:ext cx="7839075" cy="3590925"/>
          </a:xfrm>
          <a:prstGeom prst="rect">
            <a:avLst/>
          </a:prstGeom>
        </p:spPr>
        <p:txBody>
          <a:bodyPr>
            <a:normAutofit/>
          </a:bodyPr>
          <a:lstStyle/>
          <a:p>
            <a:pPr>
              <a:lnSpc>
                <a:spcPct val="100000"/>
              </a:lnSpc>
              <a:spcBef>
                <a:spcPts val="1155"/>
              </a:spcBef>
            </a:pPr>
            <a:r>
              <a:rPr lang="en-US" sz="1650" dirty="0">
                <a:solidFill>
                  <a:schemeClr val="accent3">
                    <a:lumMod val="25000"/>
                  </a:schemeClr>
                </a:solidFill>
                <a:latin typeface="Abadi" panose="020B0604020104020204" pitchFamily="34" charset="0"/>
              </a:rPr>
              <a:t>The varying RMSEs for the different approaches indicated that parameter </a:t>
            </a:r>
            <a:r>
              <a:rPr lang="en-US" sz="1650" dirty="0" err="1">
                <a:solidFill>
                  <a:schemeClr val="accent3">
                    <a:lumMod val="25000"/>
                  </a:schemeClr>
                </a:solidFill>
                <a:latin typeface="Abadi" panose="020B0604020104020204" pitchFamily="34" charset="0"/>
              </a:rPr>
              <a:t>hypteruning</a:t>
            </a:r>
            <a:r>
              <a:rPr lang="en-US" sz="1650" dirty="0">
                <a:solidFill>
                  <a:schemeClr val="accent3">
                    <a:lumMod val="25000"/>
                  </a:schemeClr>
                </a:solidFill>
                <a:latin typeface="Abadi" panose="020B0604020104020204" pitchFamily="34" charset="0"/>
              </a:rPr>
              <a:t> and testing of different models is necessary to confirm an optimal model.</a:t>
            </a:r>
          </a:p>
          <a:p>
            <a:pPr>
              <a:lnSpc>
                <a:spcPct val="100000"/>
              </a:lnSpc>
              <a:spcBef>
                <a:spcPts val="1155"/>
              </a:spcBef>
            </a:pPr>
            <a:r>
              <a:rPr lang="en-US" sz="1650" dirty="0">
                <a:solidFill>
                  <a:schemeClr val="accent3">
                    <a:lumMod val="25000"/>
                  </a:schemeClr>
                </a:solidFill>
                <a:latin typeface="Abadi" panose="020B0604020104020204" pitchFamily="34" charset="0"/>
              </a:rPr>
              <a:t>Additional user information beyond the courses they enrolled in would be helpful especially for latent layers of neural networks and clustering. For example, the time it took to complete the course, if any of the courses had pre-requisite courses, and the completion percentage of the curses, would be very useful at clustering courses and users.</a:t>
            </a:r>
          </a:p>
          <a:p>
            <a:pPr>
              <a:lnSpc>
                <a:spcPct val="100000"/>
              </a:lnSpc>
              <a:spcBef>
                <a:spcPts val="1155"/>
              </a:spcBef>
            </a:pPr>
            <a:r>
              <a:rPr lang="en-US" sz="1650" dirty="0">
                <a:solidFill>
                  <a:schemeClr val="accent3">
                    <a:lumMod val="25000"/>
                  </a:schemeClr>
                </a:solidFill>
                <a:latin typeface="Abadi" panose="020B0604020104020204" pitchFamily="34" charset="0"/>
              </a:rPr>
              <a:t>I would love to track the results of the suggesting the recommended courses to the  users and see what percentage of the recommended courses are enrolled and completed.</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635259" y="1501662"/>
            <a:ext cx="8675370" cy="452965"/>
          </a:xfrm>
          <a:prstGeom prst="rect">
            <a:avLst/>
          </a:prstGeom>
        </p:spPr>
        <p:txBody>
          <a:bodyPr vert="horz" lIns="75438" tIns="37719" rIns="75438" bIns="37719"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300" dirty="0">
                <a:solidFill>
                  <a:srgbClr val="0B49CB"/>
                </a:solidFill>
                <a:latin typeface="Abadi"/>
              </a:rPr>
              <a:t>Conclusions</a:t>
            </a:r>
            <a:endParaRPr lang="en-US" sz="3300"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0" y="2590800"/>
            <a:ext cx="8675688" cy="3590925"/>
          </a:xfrm>
          <a:prstGeom prst="rect">
            <a:avLst/>
          </a:prstGeom>
        </p:spPr>
        <p:txBody>
          <a:bodyPr>
            <a:normAutofit/>
          </a:bodyPr>
          <a:lstStyle/>
          <a:p>
            <a:pPr>
              <a:lnSpc>
                <a:spcPct val="100000"/>
              </a:lnSpc>
              <a:spcBef>
                <a:spcPts val="1155"/>
              </a:spcBef>
            </a:pPr>
            <a:r>
              <a:rPr lang="en-US" sz="1650" dirty="0" err="1">
                <a:solidFill>
                  <a:schemeClr val="accent3">
                    <a:lumMod val="25000"/>
                  </a:schemeClr>
                </a:solidFill>
                <a:latin typeface="Abadi" panose="020B0604020104020204" pitchFamily="34" charset="0"/>
              </a:rPr>
              <a:t>Github</a:t>
            </a:r>
            <a:r>
              <a:rPr lang="en-US" sz="1650" dirty="0">
                <a:solidFill>
                  <a:schemeClr val="accent3">
                    <a:lumMod val="25000"/>
                  </a:schemeClr>
                </a:solidFill>
                <a:latin typeface="Abadi" panose="020B0604020104020204" pitchFamily="34" charset="0"/>
              </a:rPr>
              <a:t> repo: https://github.com/kymayodeji/recommender</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635259" y="1501662"/>
            <a:ext cx="8675370" cy="452965"/>
          </a:xfrm>
          <a:prstGeom prst="rect">
            <a:avLst/>
          </a:prstGeom>
        </p:spPr>
        <p:txBody>
          <a:bodyPr vert="horz" lIns="75438" tIns="37719" rIns="75438" bIns="37719"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300" dirty="0">
                <a:solidFill>
                  <a:srgbClr val="0B49CB"/>
                </a:solidFill>
                <a:latin typeface="Abadi"/>
              </a:rPr>
              <a:t>Appendix</a:t>
            </a:r>
            <a:endParaRPr lang="en-US" sz="3300"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495"/>
              </a:spcAft>
            </a:pPr>
            <a:fld id="{5075537C-CA84-1446-933C-8E9D027F9201}" type="slidenum">
              <a:rPr lang="en-US" smtClean="0"/>
              <a:pPr>
                <a:spcAft>
                  <a:spcPts val="495"/>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683156" y="1501662"/>
            <a:ext cx="8687344" cy="452965"/>
          </a:xfrm>
          <a:prstGeom prst="rect">
            <a:avLst/>
          </a:prstGeom>
        </p:spPr>
        <p:txBody>
          <a:bodyPr vert="horz" lIns="75438" tIns="37719" rIns="75438" bIns="37719"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3300" dirty="0">
                <a:solidFill>
                  <a:srgbClr val="0B49CB"/>
                </a:solidFill>
                <a:latin typeface="Abadi"/>
              </a:rPr>
              <a:t>Introduction</a:t>
            </a:r>
            <a:endParaRPr lang="en-US" sz="3300"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790924" y="3137432"/>
            <a:ext cx="8342200" cy="2812326"/>
          </a:xfrm>
          <a:prstGeom prst="rect">
            <a:avLst/>
          </a:prstGeom>
        </p:spPr>
        <p:txBody>
          <a:bodyPr vert="horz" lIns="75438" tIns="37719" rIns="75438" bIns="37719"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155"/>
              </a:spcBef>
            </a:pPr>
            <a:r>
              <a:rPr lang="en-US" sz="1650" dirty="0">
                <a:solidFill>
                  <a:schemeClr val="accent3">
                    <a:lumMod val="25000"/>
                  </a:schemeClr>
                </a:solidFill>
                <a:latin typeface="Abadi" panose="020B0604020104020204" pitchFamily="34" charset="0"/>
              </a:rPr>
              <a:t>As people new to machine learning have a strong desire to upskill to the necessary information to further their interest and possible career through Massive Open Online Courses (MOOC), they would benefit from a resource that recommends appropriate courses based on their previous learning history.</a:t>
            </a:r>
          </a:p>
          <a:p>
            <a:pPr>
              <a:spcBef>
                <a:spcPts val="1155"/>
              </a:spcBef>
            </a:pPr>
            <a:r>
              <a:rPr lang="en-US" sz="1650" dirty="0">
                <a:solidFill>
                  <a:schemeClr val="accent3">
                    <a:lumMod val="25000"/>
                  </a:schemeClr>
                </a:solidFill>
                <a:latin typeface="Abadi" panose="020B0604020104020204" pitchFamily="34" charset="0"/>
              </a:rPr>
              <a:t>Our goal is to improve the learning experience by helping students quickly find new courses better aligned to their learning history via a course recommender application.</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37270" y="5639141"/>
            <a:ext cx="848752" cy="848752"/>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Course counts per genre</a:t>
            </a:r>
          </a:p>
        </p:txBody>
      </p:sp>
      <p:pic>
        <p:nvPicPr>
          <p:cNvPr id="5" name="Picture 4">
            <a:extLst>
              <a:ext uri="{FF2B5EF4-FFF2-40B4-BE49-F238E27FC236}">
                <a16:creationId xmlns:a16="http://schemas.microsoft.com/office/drawing/2014/main" id="{1D013AEF-003A-4285-26D9-5069B75B012E}"/>
              </a:ext>
            </a:extLst>
          </p:cNvPr>
          <p:cNvPicPr>
            <a:picLocks noChangeAspect="1"/>
          </p:cNvPicPr>
          <p:nvPr/>
        </p:nvPicPr>
        <p:blipFill>
          <a:blip r:embed="rId3"/>
          <a:stretch>
            <a:fillRect/>
          </a:stretch>
        </p:blipFill>
        <p:spPr>
          <a:xfrm>
            <a:off x="2333863" y="1823400"/>
            <a:ext cx="4865706" cy="4624548"/>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Course enrollment distribution</a:t>
            </a:r>
          </a:p>
        </p:txBody>
      </p:sp>
      <p:pic>
        <p:nvPicPr>
          <p:cNvPr id="3" name="Picture 2" descr="Chart, histogram&#10;&#10;Description automatically generated">
            <a:extLst>
              <a:ext uri="{FF2B5EF4-FFF2-40B4-BE49-F238E27FC236}">
                <a16:creationId xmlns:a16="http://schemas.microsoft.com/office/drawing/2014/main" id="{77A08818-A5BD-F442-BD61-2FDD5A9DD255}"/>
              </a:ext>
            </a:extLst>
          </p:cNvPr>
          <p:cNvPicPr>
            <a:picLocks noChangeAspect="1"/>
          </p:cNvPicPr>
          <p:nvPr/>
        </p:nvPicPr>
        <p:blipFill>
          <a:blip r:embed="rId3"/>
          <a:stretch>
            <a:fillRect/>
          </a:stretch>
        </p:blipFill>
        <p:spPr>
          <a:xfrm>
            <a:off x="3343488" y="3827087"/>
            <a:ext cx="3371424" cy="1953400"/>
          </a:xfrm>
          <a:prstGeom prst="rect">
            <a:avLst/>
          </a:prstGeom>
        </p:spPr>
      </p:pic>
      <p:pic>
        <p:nvPicPr>
          <p:cNvPr id="5" name="Picture 4">
            <a:extLst>
              <a:ext uri="{FF2B5EF4-FFF2-40B4-BE49-F238E27FC236}">
                <a16:creationId xmlns:a16="http://schemas.microsoft.com/office/drawing/2014/main" id="{57562139-617F-4F05-20F6-5A23E736F5D8}"/>
              </a:ext>
            </a:extLst>
          </p:cNvPr>
          <p:cNvPicPr>
            <a:picLocks noChangeAspect="1"/>
          </p:cNvPicPr>
          <p:nvPr/>
        </p:nvPicPr>
        <p:blipFill>
          <a:blip r:embed="rId4"/>
          <a:stretch>
            <a:fillRect/>
          </a:stretch>
        </p:blipFill>
        <p:spPr>
          <a:xfrm>
            <a:off x="2263140" y="1737003"/>
            <a:ext cx="5532120" cy="4298394"/>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91515" y="1358504"/>
            <a:ext cx="4877585" cy="575184"/>
          </a:xfrm>
        </p:spPr>
        <p:txBody>
          <a:bodyPr/>
          <a:lstStyle/>
          <a:p>
            <a:r>
              <a:rPr lang="en-US" sz="3300" dirty="0">
                <a:solidFill>
                  <a:srgbClr val="0B49CB"/>
                </a:solidFill>
                <a:latin typeface="Abadi"/>
              </a:rPr>
              <a:t>20 most popular courses</a:t>
            </a:r>
          </a:p>
        </p:txBody>
      </p:sp>
      <p:pic>
        <p:nvPicPr>
          <p:cNvPr id="3" name="Picture 2" descr="A picture containing table&#10;&#10;Description automatically generated">
            <a:extLst>
              <a:ext uri="{FF2B5EF4-FFF2-40B4-BE49-F238E27FC236}">
                <a16:creationId xmlns:a16="http://schemas.microsoft.com/office/drawing/2014/main" id="{BF6B57C4-4AE4-F043-8236-F19111A21D91}"/>
              </a:ext>
            </a:extLst>
          </p:cNvPr>
          <p:cNvPicPr>
            <a:picLocks noChangeAspect="1"/>
          </p:cNvPicPr>
          <p:nvPr/>
        </p:nvPicPr>
        <p:blipFill>
          <a:blip r:embed="rId3"/>
          <a:stretch>
            <a:fillRect/>
          </a:stretch>
        </p:blipFill>
        <p:spPr>
          <a:xfrm>
            <a:off x="3817560" y="3281925"/>
            <a:ext cx="2137410" cy="2965133"/>
          </a:xfrm>
          <a:prstGeom prst="rect">
            <a:avLst/>
          </a:prstGeom>
        </p:spPr>
      </p:pic>
      <p:pic>
        <p:nvPicPr>
          <p:cNvPr id="5" name="Picture 4">
            <a:extLst>
              <a:ext uri="{FF2B5EF4-FFF2-40B4-BE49-F238E27FC236}">
                <a16:creationId xmlns:a16="http://schemas.microsoft.com/office/drawing/2014/main" id="{5B51831E-728B-5F03-EA6F-3371BF798534}"/>
              </a:ext>
            </a:extLst>
          </p:cNvPr>
          <p:cNvPicPr>
            <a:picLocks noChangeAspect="1"/>
          </p:cNvPicPr>
          <p:nvPr/>
        </p:nvPicPr>
        <p:blipFill>
          <a:blip r:embed="rId4"/>
          <a:stretch>
            <a:fillRect/>
          </a:stretch>
        </p:blipFill>
        <p:spPr>
          <a:xfrm>
            <a:off x="2756713" y="2380569"/>
            <a:ext cx="4259104" cy="3787616"/>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3300" dirty="0">
                <a:solidFill>
                  <a:srgbClr val="0B49CB"/>
                </a:solidFill>
                <a:latin typeface="Abadi"/>
              </a:rPr>
              <a:t>Word cloud of course titles</a:t>
            </a:r>
          </a:p>
        </p:txBody>
      </p:sp>
      <p:pic>
        <p:nvPicPr>
          <p:cNvPr id="3" name="Picture 2">
            <a:extLst>
              <a:ext uri="{FF2B5EF4-FFF2-40B4-BE49-F238E27FC236}">
                <a16:creationId xmlns:a16="http://schemas.microsoft.com/office/drawing/2014/main" id="{4157EF5A-F429-687F-D29B-446772C6F189}"/>
              </a:ext>
            </a:extLst>
          </p:cNvPr>
          <p:cNvPicPr>
            <a:picLocks noChangeAspect="1"/>
          </p:cNvPicPr>
          <p:nvPr/>
        </p:nvPicPr>
        <p:blipFill>
          <a:blip r:embed="rId3"/>
          <a:stretch>
            <a:fillRect/>
          </a:stretch>
        </p:blipFill>
        <p:spPr>
          <a:xfrm>
            <a:off x="622547" y="1856321"/>
            <a:ext cx="8744338" cy="4425147"/>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normAutofit fontScale="90000"/>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8339308" y="4821318"/>
            <a:ext cx="1399887" cy="1613724"/>
            <a:chOff x="6518030" y="1903899"/>
            <a:chExt cx="1696833" cy="1956030"/>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992114" cy="388918"/>
            </a:xfrm>
            <a:prstGeom prst="rect">
              <a:avLst/>
            </a:prstGeom>
            <a:noFill/>
          </p:spPr>
          <p:txBody>
            <a:bodyPr wrap="none" rtlCol="0">
              <a:spAutoFit/>
            </a:bodyPr>
            <a:lstStyle/>
            <a:p>
              <a:r>
                <a:rPr lang="en-US" sz="1485"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992114" cy="388918"/>
            </a:xfrm>
            <a:prstGeom prst="rect">
              <a:avLst/>
            </a:prstGeom>
            <a:noFill/>
          </p:spPr>
          <p:txBody>
            <a:bodyPr wrap="none" rtlCol="0">
              <a:spAutoFit/>
            </a:bodyPr>
            <a:lstStyle/>
            <a:p>
              <a:r>
                <a:rPr lang="en-US" sz="1485"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www.w3.org/XML/1998/namespace"/>
    <ds:schemaRef ds:uri="155be751-a274-42e8-93fb-f39d3b9bccc8"/>
    <ds:schemaRef ds:uri="f80a141d-92ca-4d3d-9308-f7e7b1d44ce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4624</TotalTime>
  <Words>1881</Words>
  <Application>Microsoft Office PowerPoint</Application>
  <PresentationFormat>Custom</PresentationFormat>
  <Paragraphs>148</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Abadi</vt:lpstr>
      <vt:lpstr>Arial</vt:lpstr>
      <vt:lpstr>Calibri</vt:lpstr>
      <vt:lpstr>Calibri Light</vt:lpstr>
      <vt:lpstr>IBM Plex Mono SemiBold</vt:lpstr>
      <vt:lpstr>Custom Design</vt:lpstr>
      <vt:lpstr>Office Theme</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Kymberly Ayodeji</cp:lastModifiedBy>
  <cp:revision>493</cp:revision>
  <cp:lastPrinted>2024-01-01T23:35:51Z</cp:lastPrinted>
  <dcterms:created xsi:type="dcterms:W3CDTF">2021-04-29T18:58:34Z</dcterms:created>
  <dcterms:modified xsi:type="dcterms:W3CDTF">2024-01-02T00:57:38Z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