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1" r:id="rId5"/>
  </p:sldMasterIdLst>
  <p:sldIdLst>
    <p:sldId id="292" r:id="rId6"/>
    <p:sldId id="323" r:id="rId7"/>
    <p:sldId id="325" r:id="rId8"/>
    <p:sldId id="259" r:id="rId9"/>
    <p:sldId id="260" r:id="rId10"/>
    <p:sldId id="314" r:id="rId11"/>
    <p:sldId id="312" r:id="rId12"/>
    <p:sldId id="313" r:id="rId13"/>
    <p:sldId id="317" r:id="rId14"/>
    <p:sldId id="316" r:id="rId15"/>
    <p:sldId id="315" r:id="rId16"/>
    <p:sldId id="256" r:id="rId17"/>
    <p:sldId id="257" r:id="rId18"/>
    <p:sldId id="258" r:id="rId19"/>
    <p:sldId id="319" r:id="rId20"/>
    <p:sldId id="32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19" autoAdjust="0"/>
  </p:normalViewPr>
  <p:slideViewPr>
    <p:cSldViewPr snapToGrid="0">
      <p:cViewPr>
        <p:scale>
          <a:sx n="75" d="100"/>
          <a:sy n="75" d="100"/>
        </p:scale>
        <p:origin x="20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3600" baseline="0" dirty="0"/>
            <a:t>KAGGLE</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3881B114-7A26-4F79-B0E8-5E817ACCE0AC}" type="pres">
      <dgm:prSet presAssocID="{8DB5D7D5-6A1C-4ABC-8850-759A9D876047}" presName="composite" presStyleCnt="0"/>
      <dgm:spPr/>
    </dgm:pt>
    <dgm:pt modelId="{45833018-6157-490A-8BBF-EF2362C8BFFC}" type="pres">
      <dgm:prSet presAssocID="{8DB5D7D5-6A1C-4ABC-8850-759A9D876047}" presName="parent" presStyleLbl="alignNode1" presStyleIdx="0" presStyleCnt="1" custFlipHor="1" custScaleX="25175" custScaleY="132581" custLinFactY="-377650" custLinFactNeighborX="41866" custLinFactNeighborY="-400000">
        <dgm:presLayoutVars>
          <dgm:chMax val="1"/>
          <dgm:chPref val="1"/>
          <dgm:bulletEnabled val="1"/>
        </dgm:presLayoutVars>
      </dgm:prSet>
      <dgm:spPr/>
    </dgm:pt>
    <dgm:pt modelId="{64A7EA3C-0F82-4345-8CA5-B7D802637912}" type="pres">
      <dgm:prSet presAssocID="{8DB5D7D5-6A1C-4ABC-8850-759A9D876047}" presName="Childtext" presStyleLbl="revTx" presStyleIdx="0" presStyleCnt="1">
        <dgm:presLayoutVars>
          <dgm:bulletEnabled val="1"/>
        </dgm:presLayoutVars>
      </dgm:prSet>
      <dgm:spPr/>
    </dgm:pt>
    <dgm:pt modelId="{7B2F5B7A-603E-4EB0-807A-7881C1B1A3ED}" type="pres">
      <dgm:prSet presAssocID="{8DB5D7D5-6A1C-4ABC-8850-759A9D876047}" presName="ConnectLine" presStyleLbl="sibTrans1D1" presStyleIdx="0" presStyleCnt="1"/>
      <dgm:spPr>
        <a:noFill/>
        <a:ln w="12700" cap="rnd" cmpd="sng" algn="ctr">
          <a:solidFill>
            <a:schemeClr val="accent1">
              <a:shade val="90000"/>
              <a:hueOff val="0"/>
              <a:satOff val="0"/>
              <a:lumOff val="0"/>
              <a:alphaOff val="0"/>
            </a:schemeClr>
          </a:solidFill>
          <a:prstDash val="dash"/>
        </a:ln>
        <a:effectLst/>
      </dgm:spPr>
    </dgm:pt>
    <dgm:pt modelId="{30248509-2D32-4185-A9F3-9E630201B914}" type="pres">
      <dgm:prSet presAssocID="{8DB5D7D5-6A1C-4ABC-8850-759A9D876047}" presName="ConnectLineEnd" presStyleLbl="lnNode1" presStyleIdx="0" presStyleCnt="1"/>
      <dgm:spPr/>
    </dgm:pt>
    <dgm:pt modelId="{A17DDA0A-3C28-427E-88F5-DF41E28708BE}" type="pres">
      <dgm:prSet presAssocID="{8DB5D7D5-6A1C-4ABC-8850-759A9D876047}" presName="EmptyPane" presStyleCnt="0"/>
      <dgm:spPr/>
    </dgm:pt>
  </dgm:ptLst>
  <dgm:cxnLst>
    <dgm:cxn modelId="{84C67813-55CE-4EBC-9032-03BD847DC17E}" type="presOf" srcId="{6A70FD8F-0050-42E3-8B3A-6ED7CFB9852E}" destId="{AB52B3CC-6563-466D-BFC3-9B6B5AFA0881}" srcOrd="0" destOrd="0" presId="urn:microsoft.com/office/officeart/2016/7/layout/RoundedRectangleTimeline"/>
    <dgm:cxn modelId="{53ABFF3F-4B44-4B84-8EE6-58CD7393925D}" type="presOf" srcId="{8DB5D7D5-6A1C-4ABC-8850-759A9D876047}" destId="{45833018-6157-490A-8BBF-EF2362C8BFFC}"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5758DFF4-842E-4901-8C13-0C25C9D52C71}" type="presParOf" srcId="{AB52B3CC-6563-466D-BFC3-9B6B5AFA0881}" destId="{3881B114-7A26-4F79-B0E8-5E817ACCE0AC}" srcOrd="0" destOrd="0" presId="urn:microsoft.com/office/officeart/2016/7/layout/RoundedRectangleTimeline"/>
    <dgm:cxn modelId="{C396538C-6BA2-4E77-A80F-CC35B11DEA93}" type="presParOf" srcId="{3881B114-7A26-4F79-B0E8-5E817ACCE0AC}" destId="{45833018-6157-490A-8BBF-EF2362C8BFFC}" srcOrd="0" destOrd="0" presId="urn:microsoft.com/office/officeart/2016/7/layout/RoundedRectangleTimeline"/>
    <dgm:cxn modelId="{0BD8DFC9-BA2F-4B5E-92C4-D84CF9150F5D}" type="presParOf" srcId="{3881B114-7A26-4F79-B0E8-5E817ACCE0AC}" destId="{64A7EA3C-0F82-4345-8CA5-B7D802637912}" srcOrd="1" destOrd="0" presId="urn:microsoft.com/office/officeart/2016/7/layout/RoundedRectangleTimeline"/>
    <dgm:cxn modelId="{7A530039-9185-4AFD-AEDE-91E0D8C2F7C6}" type="presParOf" srcId="{3881B114-7A26-4F79-B0E8-5E817ACCE0AC}" destId="{7B2F5B7A-603E-4EB0-807A-7881C1B1A3ED}" srcOrd="2" destOrd="0" presId="urn:microsoft.com/office/officeart/2016/7/layout/RoundedRectangleTimeline"/>
    <dgm:cxn modelId="{D5537B8D-1960-4101-84D3-CC9F5F7CFE92}" type="presParOf" srcId="{3881B114-7A26-4F79-B0E8-5E817ACCE0AC}" destId="{30248509-2D32-4185-A9F3-9E630201B914}" srcOrd="3" destOrd="0" presId="urn:microsoft.com/office/officeart/2016/7/layout/RoundedRectangleTimeline"/>
    <dgm:cxn modelId="{9A7EA71E-D838-4BC3-9338-2DF37C1458C2}" type="presParOf" srcId="{3881B114-7A26-4F79-B0E8-5E817ACCE0AC}" destId="{A17DDA0A-3C28-427E-88F5-DF41E28708B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33018-6157-490A-8BBF-EF2362C8BFFC}">
      <dsp:nvSpPr>
        <dsp:cNvPr id="0" name=""/>
        <dsp:cNvSpPr/>
      </dsp:nvSpPr>
      <dsp:spPr>
        <a:xfrm flipH="1">
          <a:off x="7760235" y="0"/>
          <a:ext cx="2436230" cy="512089"/>
        </a:xfrm>
        <a:prstGeom prst="round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4320" tIns="274320" rIns="274320" bIns="274320" numCol="1" spcCol="1270" anchor="ctr" anchorCtr="1">
          <a:noAutofit/>
        </a:bodyPr>
        <a:lstStyle/>
        <a:p>
          <a:pPr marL="0" lvl="0" indent="0" algn="ctr" defTabSz="1600200">
            <a:lnSpc>
              <a:spcPct val="90000"/>
            </a:lnSpc>
            <a:spcBef>
              <a:spcPct val="0"/>
            </a:spcBef>
            <a:spcAft>
              <a:spcPct val="35000"/>
            </a:spcAft>
            <a:buNone/>
          </a:pPr>
          <a:r>
            <a:rPr lang="en-US" sz="3600" kern="1200" baseline="0" dirty="0"/>
            <a:t>KAGGLE</a:t>
          </a:r>
        </a:p>
      </dsp:txBody>
      <dsp:txXfrm>
        <a:off x="7785233" y="24998"/>
        <a:ext cx="2386234" cy="462093"/>
      </dsp:txXfrm>
    </dsp:sp>
    <dsp:sp modelId="{64A7EA3C-0F82-4345-8CA5-B7D802637912}">
      <dsp:nvSpPr>
        <dsp:cNvPr id="0" name=""/>
        <dsp:cNvSpPr/>
      </dsp:nvSpPr>
      <dsp:spPr>
        <a:xfrm>
          <a:off x="259641" y="0"/>
          <a:ext cx="9677183" cy="1351862"/>
        </a:xfrm>
        <a:prstGeom prst="rect">
          <a:avLst/>
        </a:prstGeom>
        <a:noFill/>
        <a:ln>
          <a:noFill/>
        </a:ln>
        <a:effectLst/>
      </dsp:spPr>
      <dsp:style>
        <a:lnRef idx="0">
          <a:scrgbClr r="0" g="0" b="0"/>
        </a:lnRef>
        <a:fillRef idx="0">
          <a:scrgbClr r="0" g="0" b="0"/>
        </a:fillRef>
        <a:effectRef idx="0">
          <a:scrgbClr r="0" g="0" b="0"/>
        </a:effectRef>
        <a:fontRef idx="minor"/>
      </dsp:style>
    </dsp:sp>
    <dsp:sp modelId="{7B2F5B7A-603E-4EB0-807A-7881C1B1A3ED}">
      <dsp:nvSpPr>
        <dsp:cNvPr id="0" name=""/>
        <dsp:cNvSpPr/>
      </dsp:nvSpPr>
      <dsp:spPr>
        <a:xfrm>
          <a:off x="5098233" y="1429112"/>
          <a:ext cx="0" cy="308997"/>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0248509-2D32-4185-A9F3-9E630201B914}">
      <dsp:nvSpPr>
        <dsp:cNvPr id="0" name=""/>
        <dsp:cNvSpPr/>
      </dsp:nvSpPr>
      <dsp:spPr>
        <a:xfrm>
          <a:off x="5059608" y="1351862"/>
          <a:ext cx="77249" cy="77249"/>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13"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4347823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439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0938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231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0333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4884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0536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8017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312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953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782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405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6210431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hyperlink" Target="https://slack-redir.net/link?url=https%3A%2F%2Fblog.keras.io%2Fbuilding-powerful-image-classification-models-using-very-little-data.html&amp;v=3"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7766"/>
            <a:ext cx="12191979" cy="6857990"/>
          </a:xfrm>
          <a:prstGeom prst="rect">
            <a:avLst/>
          </a:prstGeom>
        </p:spPr>
      </p:pic>
      <p:sp>
        <p:nvSpPr>
          <p:cNvPr id="41" name="Rectangle 4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6525472" cy="6858000"/>
          </a:xfrm>
          <a:prstGeom prst="rect">
            <a:avLst/>
          </a:prstGeom>
          <a:solidFill>
            <a:schemeClr val="bg1">
              <a:lumMod val="75000"/>
              <a:lumOff val="25000"/>
            </a:schemeClr>
          </a:solidFill>
          <a:ln w="6350" cap="sq" cmpd="sng" algn="ctr">
            <a:noFill/>
            <a:prstDash val="solid"/>
            <a:miter lim="800000"/>
          </a:ln>
          <a:effectLst/>
        </p:spPr>
      </p:sp>
      <p:sp>
        <p:nvSpPr>
          <p:cNvPr id="43" name="Rectangle 4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2663"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5212297" y="1348844"/>
            <a:ext cx="5409468" cy="3042706"/>
          </a:xfrm>
        </p:spPr>
        <p:txBody>
          <a:bodyPr>
            <a:normAutofit/>
          </a:bodyPr>
          <a:lstStyle/>
          <a:p>
            <a:r>
              <a:rPr lang="en-US" sz="3200" dirty="0">
                <a:solidFill>
                  <a:schemeClr val="tx1"/>
                </a:solidFill>
              </a:rPr>
              <a:t>X-RAY VISON:</a:t>
            </a:r>
            <a:br>
              <a:rPr lang="en-US" sz="3200" dirty="0">
                <a:solidFill>
                  <a:schemeClr val="tx1"/>
                </a:solidFill>
              </a:rPr>
            </a:br>
            <a:br>
              <a:rPr lang="en-US" sz="3200" dirty="0">
                <a:solidFill>
                  <a:schemeClr val="tx1"/>
                </a:solidFill>
              </a:rPr>
            </a:br>
            <a:r>
              <a:rPr lang="en-US" sz="3200" dirty="0">
                <a:solidFill>
                  <a:schemeClr val="tx1"/>
                </a:solidFill>
              </a:rPr>
              <a:t>Machine   Learning  for</a:t>
            </a:r>
            <a:br>
              <a:rPr lang="en-US" sz="3200" dirty="0">
                <a:solidFill>
                  <a:schemeClr val="tx1"/>
                </a:solidFill>
              </a:rPr>
            </a:br>
            <a:r>
              <a:rPr lang="en-US" sz="3200" dirty="0">
                <a:solidFill>
                  <a:schemeClr val="tx1"/>
                </a:solidFill>
              </a:rPr>
              <a:t>Fast &amp; Accurate    Imaging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5212297" y="4682061"/>
            <a:ext cx="5409468" cy="950976"/>
          </a:xfrm>
        </p:spPr>
        <p:txBody>
          <a:bodyPr>
            <a:normAutofit/>
          </a:bodyPr>
          <a:lstStyle/>
          <a:p>
            <a:pPr>
              <a:spcAft>
                <a:spcPts val="600"/>
              </a:spcAft>
            </a:pPr>
            <a:r>
              <a:rPr lang="en-US" dirty="0">
                <a:solidFill>
                  <a:schemeClr val="tx1"/>
                </a:solidFill>
              </a:rPr>
              <a:t>John Jostes, Ronaldo Migliorini,</a:t>
            </a:r>
          </a:p>
          <a:p>
            <a:pPr>
              <a:spcAft>
                <a:spcPts val="600"/>
              </a:spcAft>
            </a:pPr>
            <a:r>
              <a:rPr lang="en-US" dirty="0">
                <a:solidFill>
                  <a:schemeClr val="tx1"/>
                </a:solidFill>
              </a:rPr>
              <a:t>&amp; Kyna Thorberg</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E080-1784-43C7-8EAC-7D38C166AAD4}"/>
              </a:ext>
            </a:extLst>
          </p:cNvPr>
          <p:cNvSpPr>
            <a:spLocks noGrp="1"/>
          </p:cNvSpPr>
          <p:nvPr>
            <p:ph type="title"/>
          </p:nvPr>
        </p:nvSpPr>
        <p:spPr>
          <a:xfrm>
            <a:off x="433614" y="603809"/>
            <a:ext cx="11324772" cy="653839"/>
          </a:xfrm>
        </p:spPr>
        <p:txBody>
          <a:bodyPr>
            <a:noAutofit/>
          </a:bodyPr>
          <a:lstStyle/>
          <a:p>
            <a:r>
              <a:rPr lang="en-US" sz="3150" b="1" dirty="0"/>
              <a:t>Using the Data We Have: Alternatives</a:t>
            </a:r>
          </a:p>
        </p:txBody>
      </p:sp>
      <p:sp>
        <p:nvSpPr>
          <p:cNvPr id="3" name="Text Placeholder 2">
            <a:extLst>
              <a:ext uri="{FF2B5EF4-FFF2-40B4-BE49-F238E27FC236}">
                <a16:creationId xmlns:a16="http://schemas.microsoft.com/office/drawing/2014/main" id="{4787776F-F4A0-4F3E-836E-CF842DFEA033}"/>
              </a:ext>
            </a:extLst>
          </p:cNvPr>
          <p:cNvSpPr>
            <a:spLocks noGrp="1"/>
          </p:cNvSpPr>
          <p:nvPr>
            <p:ph type="body" sz="quarter" idx="13"/>
          </p:nvPr>
        </p:nvSpPr>
        <p:spPr>
          <a:xfrm>
            <a:off x="433615" y="1257648"/>
            <a:ext cx="11443916" cy="467390"/>
          </a:xfrm>
        </p:spPr>
        <p:txBody>
          <a:bodyPr>
            <a:noAutofit/>
          </a:bodyPr>
          <a:lstStyle/>
          <a:p>
            <a:r>
              <a:rPr lang="en-US" sz="2800" dirty="0"/>
              <a:t>Other available algorithms/methods:</a:t>
            </a:r>
          </a:p>
        </p:txBody>
      </p:sp>
      <p:sp>
        <p:nvSpPr>
          <p:cNvPr id="4" name="Text Placeholder 3">
            <a:extLst>
              <a:ext uri="{FF2B5EF4-FFF2-40B4-BE49-F238E27FC236}">
                <a16:creationId xmlns:a16="http://schemas.microsoft.com/office/drawing/2014/main" id="{D7C5A220-BDC6-4778-9B98-580F69876A7D}"/>
              </a:ext>
            </a:extLst>
          </p:cNvPr>
          <p:cNvSpPr>
            <a:spLocks noGrp="1"/>
          </p:cNvSpPr>
          <p:nvPr>
            <p:ph type="body" idx="1"/>
          </p:nvPr>
        </p:nvSpPr>
        <p:spPr>
          <a:xfrm>
            <a:off x="433614" y="2134044"/>
            <a:ext cx="10985500" cy="4332418"/>
          </a:xfrm>
        </p:spPr>
        <p:txBody>
          <a:bodyPr numCol="2">
            <a:normAutofit/>
          </a:bodyPr>
          <a:lstStyle/>
          <a:p>
            <a:pPr marL="0" indent="0">
              <a:buNone/>
            </a:pPr>
            <a:r>
              <a:rPr lang="en-US" sz="2100" b="1" dirty="0"/>
              <a:t>IMBALANCED DATA:</a:t>
            </a:r>
          </a:p>
          <a:p>
            <a:pPr marL="0" indent="0">
              <a:buNone/>
            </a:pPr>
            <a:endParaRPr lang="en-US" sz="800" b="1" dirty="0"/>
          </a:p>
          <a:p>
            <a:pPr lvl="1"/>
            <a:r>
              <a:rPr lang="en-US" sz="2100" dirty="0"/>
              <a:t>MNIST</a:t>
            </a:r>
          </a:p>
          <a:p>
            <a:pPr lvl="1"/>
            <a:r>
              <a:rPr lang="en-US" sz="2100" dirty="0"/>
              <a:t>CIFAR-10</a:t>
            </a:r>
          </a:p>
          <a:p>
            <a:pPr lvl="1"/>
            <a:r>
              <a:rPr lang="en-US" sz="2100" dirty="0"/>
              <a:t>Confusion Matrix / F-1 Score</a:t>
            </a:r>
          </a:p>
          <a:p>
            <a:pPr lvl="1"/>
            <a:r>
              <a:rPr lang="en-US" sz="2100" dirty="0"/>
              <a:t>SMOTE </a:t>
            </a:r>
          </a:p>
          <a:p>
            <a:pPr marL="274320" lvl="1" indent="0">
              <a:buNone/>
            </a:pPr>
            <a:r>
              <a:rPr lang="en-US" sz="2100" dirty="0"/>
              <a:t>     (Synthetic Minority Oversampling</a:t>
            </a:r>
          </a:p>
          <a:p>
            <a:pPr marL="274320" lvl="1" indent="0">
              <a:buNone/>
            </a:pPr>
            <a:r>
              <a:rPr lang="en-US" sz="2100" dirty="0"/>
              <a:t>     Algorithm)</a:t>
            </a:r>
          </a:p>
          <a:p>
            <a:pPr lvl="1"/>
            <a:r>
              <a:rPr lang="en-US" sz="2100" dirty="0"/>
              <a:t>One-class classification</a:t>
            </a:r>
          </a:p>
          <a:p>
            <a:pPr lvl="1"/>
            <a:r>
              <a:rPr lang="en-US" sz="2100" dirty="0"/>
              <a:t>Cost Sensitive-Learning</a:t>
            </a:r>
          </a:p>
          <a:p>
            <a:pPr marL="0" indent="0">
              <a:buNone/>
            </a:pPr>
            <a:endParaRPr lang="en-US" sz="2100" b="1" dirty="0"/>
          </a:p>
          <a:p>
            <a:pPr marL="0" indent="0">
              <a:buNone/>
            </a:pPr>
            <a:r>
              <a:rPr lang="en-US" sz="2100" b="1" dirty="0"/>
              <a:t>SMALL DATASET: </a:t>
            </a:r>
          </a:p>
          <a:p>
            <a:r>
              <a:rPr lang="en-US" sz="2100" dirty="0"/>
              <a:t>K-nearest neighbors</a:t>
            </a:r>
          </a:p>
          <a:p>
            <a:r>
              <a:rPr lang="en-US" sz="2100" dirty="0"/>
              <a:t>PCA</a:t>
            </a:r>
          </a:p>
          <a:p>
            <a:endParaRPr lang="en-US" sz="3300" dirty="0"/>
          </a:p>
          <a:p>
            <a:pPr marL="0" indent="0">
              <a:buNone/>
            </a:pPr>
            <a:endParaRPr lang="en-US" dirty="0"/>
          </a:p>
        </p:txBody>
      </p:sp>
    </p:spTree>
    <p:extLst>
      <p:ext uri="{BB962C8B-B14F-4D97-AF65-F5344CB8AC3E}">
        <p14:creationId xmlns:p14="http://schemas.microsoft.com/office/powerpoint/2010/main" val="2844450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E080-1784-43C7-8EAC-7D38C166AAD4}"/>
              </a:ext>
            </a:extLst>
          </p:cNvPr>
          <p:cNvSpPr>
            <a:spLocks noGrp="1"/>
          </p:cNvSpPr>
          <p:nvPr>
            <p:ph type="title"/>
          </p:nvPr>
        </p:nvSpPr>
        <p:spPr>
          <a:xfrm>
            <a:off x="433614" y="452105"/>
            <a:ext cx="11324772" cy="927698"/>
          </a:xfrm>
        </p:spPr>
        <p:txBody>
          <a:bodyPr>
            <a:noAutofit/>
          </a:bodyPr>
          <a:lstStyle/>
          <a:p>
            <a:pPr algn="ctr"/>
            <a:r>
              <a:rPr lang="en-US" sz="3150" dirty="0"/>
              <a:t>The </a:t>
            </a:r>
            <a:r>
              <a:rPr lang="en-US" sz="3150" b="1" dirty="0"/>
              <a:t>BIG</a:t>
            </a:r>
            <a:r>
              <a:rPr lang="en-US" sz="3150" dirty="0"/>
              <a:t> Picture: Designing a CNN</a:t>
            </a:r>
          </a:p>
        </p:txBody>
      </p:sp>
      <p:sp>
        <p:nvSpPr>
          <p:cNvPr id="4" name="Text Placeholder 3">
            <a:extLst>
              <a:ext uri="{FF2B5EF4-FFF2-40B4-BE49-F238E27FC236}">
                <a16:creationId xmlns:a16="http://schemas.microsoft.com/office/drawing/2014/main" id="{D7C5A220-BDC6-4778-9B98-580F69876A7D}"/>
              </a:ext>
            </a:extLst>
          </p:cNvPr>
          <p:cNvSpPr>
            <a:spLocks noGrp="1"/>
          </p:cNvSpPr>
          <p:nvPr>
            <p:ph type="body" idx="1"/>
          </p:nvPr>
        </p:nvSpPr>
        <p:spPr>
          <a:xfrm>
            <a:off x="630837" y="1251752"/>
            <a:ext cx="11056525" cy="5229123"/>
          </a:xfrm>
        </p:spPr>
        <p:txBody>
          <a:bodyPr>
            <a:normAutofit/>
          </a:bodyPr>
          <a:lstStyle/>
          <a:p>
            <a:pPr marL="0" indent="0">
              <a:buNone/>
            </a:pPr>
            <a:endParaRPr lang="en-US" dirty="0"/>
          </a:p>
          <a:p>
            <a:pPr marL="0" indent="0">
              <a:buNone/>
            </a:pPr>
            <a:endParaRPr lang="en-US" dirty="0"/>
          </a:p>
        </p:txBody>
      </p:sp>
      <p:pic>
        <p:nvPicPr>
          <p:cNvPr id="8" name="Chollet_balanced.png" descr="Chollet_balanced.png">
            <a:extLst>
              <a:ext uri="{FF2B5EF4-FFF2-40B4-BE49-F238E27FC236}">
                <a16:creationId xmlns:a16="http://schemas.microsoft.com/office/drawing/2014/main" id="{658FC25A-3522-4E2C-840A-E59742FC5465}"/>
              </a:ext>
            </a:extLst>
          </p:cNvPr>
          <p:cNvPicPr>
            <a:picLocks noChangeAspect="1"/>
          </p:cNvPicPr>
          <p:nvPr/>
        </p:nvPicPr>
        <p:blipFill rotWithShape="1">
          <a:blip r:embed="rId2"/>
          <a:srcRect b="55193"/>
          <a:stretch/>
        </p:blipFill>
        <p:spPr>
          <a:xfrm>
            <a:off x="7598141" y="1251752"/>
            <a:ext cx="4089222" cy="5229123"/>
          </a:xfrm>
          <a:prstGeom prst="rect">
            <a:avLst/>
          </a:prstGeom>
          <a:ln w="12700">
            <a:miter lim="400000"/>
          </a:ln>
        </p:spPr>
      </p:pic>
      <p:sp>
        <p:nvSpPr>
          <p:cNvPr id="10" name="TextBox 9">
            <a:extLst>
              <a:ext uri="{FF2B5EF4-FFF2-40B4-BE49-F238E27FC236}">
                <a16:creationId xmlns:a16="http://schemas.microsoft.com/office/drawing/2014/main" id="{7EF271E0-1C76-4403-A152-C7C42821F0E7}"/>
              </a:ext>
            </a:extLst>
          </p:cNvPr>
          <p:cNvSpPr txBox="1"/>
          <p:nvPr/>
        </p:nvSpPr>
        <p:spPr>
          <a:xfrm>
            <a:off x="1055050" y="1166842"/>
            <a:ext cx="5869533" cy="4524315"/>
          </a:xfrm>
          <a:prstGeom prst="rect">
            <a:avLst/>
          </a:prstGeom>
          <a:noFill/>
        </p:spPr>
        <p:txBody>
          <a:bodyPr wrap="square" rtlCol="0">
            <a:spAutoFit/>
          </a:bodyPr>
          <a:lstStyle/>
          <a:p>
            <a:pPr marL="0" indent="0">
              <a:buNone/>
            </a:pPr>
            <a:endParaRPr lang="en-US" b="1" dirty="0"/>
          </a:p>
          <a:p>
            <a:pPr marL="0" indent="0">
              <a:buNone/>
            </a:pPr>
            <a:r>
              <a:rPr lang="en-US" b="1" dirty="0"/>
              <a:t>Convolutional Neural Network (CNN):</a:t>
            </a:r>
          </a:p>
          <a:p>
            <a:pPr marL="0" indent="0" algn="just">
              <a:buNone/>
            </a:pPr>
            <a:r>
              <a:rPr lang="en-US" dirty="0"/>
              <a:t>CNN uses repeated layers to find features in an image, recognizing increasingly complex features as it goes. This makes it an ideal choice for analyzing images like our x-ray data.</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Basic Structure:</a:t>
            </a:r>
          </a:p>
          <a:p>
            <a:pPr marL="285750" indent="-285750">
              <a:buFont typeface="Arial" panose="020B0604020202020204" pitchFamily="34" charset="0"/>
              <a:buChar char="•"/>
            </a:pPr>
            <a:r>
              <a:rPr lang="en-US" dirty="0"/>
              <a:t>Convolutional Layers</a:t>
            </a:r>
          </a:p>
          <a:p>
            <a:pPr marL="285750" indent="-285750">
              <a:buFont typeface="Arial" panose="020B0604020202020204" pitchFamily="34" charset="0"/>
              <a:buChar char="•"/>
            </a:pPr>
            <a:r>
              <a:rPr lang="en-US" dirty="0" err="1"/>
              <a:t>ReLU</a:t>
            </a:r>
            <a:r>
              <a:rPr lang="en-US" dirty="0"/>
              <a:t> Layers</a:t>
            </a:r>
          </a:p>
          <a:p>
            <a:pPr marL="285750" indent="-285750">
              <a:buFont typeface="Arial" panose="020B0604020202020204" pitchFamily="34" charset="0"/>
              <a:buChar char="•"/>
            </a:pPr>
            <a:r>
              <a:rPr lang="en-US" dirty="0"/>
              <a:t>Pooling Layers</a:t>
            </a:r>
          </a:p>
          <a:p>
            <a:pPr marL="285750" indent="-285750">
              <a:buFont typeface="Arial" panose="020B0604020202020204" pitchFamily="34" charset="0"/>
              <a:buChar char="•"/>
            </a:pPr>
            <a:r>
              <a:rPr lang="en-US" dirty="0"/>
              <a:t>A Fully-Connected Layer</a:t>
            </a:r>
          </a:p>
          <a:p>
            <a:pPr marL="0" indent="0">
              <a:buNone/>
            </a:pPr>
            <a:endParaRPr lang="en-US" b="1" dirty="0"/>
          </a:p>
          <a:p>
            <a:endParaRPr lang="en-US" dirty="0"/>
          </a:p>
        </p:txBody>
      </p:sp>
    </p:spTree>
    <p:extLst>
      <p:ext uri="{BB962C8B-B14F-4D97-AF65-F5344CB8AC3E}">
        <p14:creationId xmlns:p14="http://schemas.microsoft.com/office/powerpoint/2010/main" val="120348889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Building the CNN"/>
          <p:cNvSpPr txBox="1">
            <a:spLocks noGrp="1"/>
          </p:cNvSpPr>
          <p:nvPr>
            <p:ph type="title"/>
          </p:nvPr>
        </p:nvSpPr>
        <p:spPr>
          <a:xfrm>
            <a:off x="1066800" y="514248"/>
            <a:ext cx="10058400" cy="853708"/>
          </a:xfrm>
          <a:prstGeom prst="rect">
            <a:avLst/>
          </a:prstGeom>
        </p:spPr>
        <p:txBody>
          <a:bodyPr/>
          <a:lstStyle/>
          <a:p>
            <a:r>
              <a:rPr dirty="0"/>
              <a:t>Building the CNN</a:t>
            </a:r>
          </a:p>
        </p:txBody>
      </p:sp>
      <p:pic>
        <p:nvPicPr>
          <p:cNvPr id="152" name="convolution-layer-a.png" descr="convolution-layer-a.png"/>
          <p:cNvPicPr>
            <a:picLocks noChangeAspect="1"/>
          </p:cNvPicPr>
          <p:nvPr/>
        </p:nvPicPr>
        <p:blipFill>
          <a:blip r:embed="rId2"/>
          <a:srcRect/>
          <a:stretch>
            <a:fillRect/>
          </a:stretch>
        </p:blipFill>
        <p:spPr>
          <a:xfrm>
            <a:off x="5810983" y="1618123"/>
            <a:ext cx="5429138" cy="2360495"/>
          </a:xfrm>
          <a:prstGeom prst="rect">
            <a:avLst/>
          </a:prstGeom>
          <a:ln w="50800">
            <a:solidFill>
              <a:srgbClr val="D5D5D5"/>
            </a:solidFill>
            <a:miter lim="400000"/>
          </a:ln>
          <a:effectLst>
            <a:outerShdw blurRad="1270000" dist="199306" dir="6790633" rotWithShape="0">
              <a:srgbClr val="000000">
                <a:alpha val="17246"/>
              </a:srgbClr>
            </a:outerShdw>
          </a:effectLst>
        </p:spPr>
      </p:pic>
      <p:pic>
        <p:nvPicPr>
          <p:cNvPr id="153" name="Screen Shot 2020-07-17 at 2.53.01 PM.png" descr="Screen Shot 2020-07-17 at 2.53.01 PM.png"/>
          <p:cNvPicPr>
            <a:picLocks noChangeAspect="1"/>
          </p:cNvPicPr>
          <p:nvPr/>
        </p:nvPicPr>
        <p:blipFill>
          <a:blip r:embed="rId3"/>
          <a:stretch>
            <a:fillRect/>
          </a:stretch>
        </p:blipFill>
        <p:spPr>
          <a:xfrm>
            <a:off x="1360035" y="1520817"/>
            <a:ext cx="3342431" cy="2567728"/>
          </a:xfrm>
          <a:prstGeom prst="rect">
            <a:avLst/>
          </a:prstGeom>
          <a:ln w="50800">
            <a:solidFill>
              <a:srgbClr val="D5D5D5"/>
            </a:solidFill>
            <a:miter lim="400000"/>
          </a:ln>
          <a:effectLst>
            <a:outerShdw blurRad="546100" dist="199306" dir="6790633" rotWithShape="0">
              <a:srgbClr val="000000">
                <a:alpha val="50000"/>
              </a:srgbClr>
            </a:outerShdw>
          </a:effectLst>
        </p:spPr>
      </p:pic>
      <p:sp>
        <p:nvSpPr>
          <p:cNvPr id="154" name="“Me think, why waste time say lot word when few word do trick” - Kevin Malone"/>
          <p:cNvSpPr txBox="1"/>
          <p:nvPr/>
        </p:nvSpPr>
        <p:spPr>
          <a:xfrm>
            <a:off x="655742" y="4241407"/>
            <a:ext cx="4751019" cy="183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defTabSz="457200">
              <a:lnSpc>
                <a:spcPct val="100000"/>
              </a:lnSpc>
              <a:spcBef>
                <a:spcPts val="0"/>
              </a:spcBef>
              <a:defRPr sz="5800"/>
            </a:lvl1pPr>
          </a:lstStyle>
          <a:p>
            <a:pPr algn="ctr"/>
            <a:r>
              <a:rPr sz="2900" dirty="0"/>
              <a:t>“Me think, why waste time say lot word when few word do trick” </a:t>
            </a:r>
            <a:endParaRPr lang="en-US" sz="2900" dirty="0"/>
          </a:p>
          <a:p>
            <a:pPr algn="ctr"/>
            <a:r>
              <a:rPr sz="2900" dirty="0"/>
              <a:t>- Kevin Malone</a:t>
            </a:r>
          </a:p>
        </p:txBody>
      </p:sp>
      <p:sp>
        <p:nvSpPr>
          <p:cNvPr id="155" name="Arrow"/>
          <p:cNvSpPr/>
          <p:nvPr/>
        </p:nvSpPr>
        <p:spPr>
          <a:xfrm>
            <a:off x="5460880" y="5082494"/>
            <a:ext cx="635001" cy="154226"/>
          </a:xfrm>
          <a:prstGeom prst="rightArrow">
            <a:avLst>
              <a:gd name="adj1" fmla="val 32000"/>
              <a:gd name="adj2" fmla="val 263511"/>
            </a:avLst>
          </a:prstGeom>
          <a:solidFill>
            <a:srgbClr val="000000"/>
          </a:solidFill>
          <a:ln w="12700">
            <a:miter lim="400000"/>
          </a:ln>
        </p:spPr>
        <p:txBody>
          <a:bodyPr lIns="25400" tIns="25400" rIns="25400" bIns="25400" anchor="ctr"/>
          <a:lstStyle/>
          <a:p>
            <a:pPr algn="ct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156" name="“lot word waste few word do”"/>
          <p:cNvSpPr txBox="1"/>
          <p:nvPr/>
        </p:nvSpPr>
        <p:spPr>
          <a:xfrm>
            <a:off x="6149999" y="4687683"/>
            <a:ext cx="5090121" cy="9438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defTabSz="457200">
              <a:lnSpc>
                <a:spcPct val="100000"/>
              </a:lnSpc>
              <a:spcBef>
                <a:spcPts val="0"/>
              </a:spcBef>
              <a:defRPr sz="5800"/>
            </a:lvl1pPr>
          </a:lstStyle>
          <a:p>
            <a:pPr algn="ctr"/>
            <a:r>
              <a:rPr sz="2900" dirty="0"/>
              <a:t>“lot word waste few word do”</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Building the CNN"/>
          <p:cNvSpPr txBox="1">
            <a:spLocks noGrp="1"/>
          </p:cNvSpPr>
          <p:nvPr>
            <p:ph type="title"/>
          </p:nvPr>
        </p:nvSpPr>
        <p:spPr>
          <a:xfrm>
            <a:off x="635655" y="377632"/>
            <a:ext cx="10489545" cy="977639"/>
          </a:xfrm>
          <a:prstGeom prst="rect">
            <a:avLst/>
          </a:prstGeom>
        </p:spPr>
        <p:txBody>
          <a:bodyPr/>
          <a:lstStyle/>
          <a:p>
            <a:r>
              <a:rPr dirty="0"/>
              <a:t>Building the CNN</a:t>
            </a:r>
          </a:p>
        </p:txBody>
      </p:sp>
      <p:sp>
        <p:nvSpPr>
          <p:cNvPr id="159" name="Importing Data"/>
          <p:cNvSpPr txBox="1">
            <a:spLocks noGrp="1"/>
          </p:cNvSpPr>
          <p:nvPr>
            <p:ph type="body" idx="13"/>
          </p:nvPr>
        </p:nvSpPr>
        <p:spPr>
          <a:xfrm>
            <a:off x="635655" y="1278872"/>
            <a:ext cx="11006617" cy="59030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dirty="0"/>
              <a:t>Importing Data</a:t>
            </a:r>
          </a:p>
        </p:txBody>
      </p:sp>
      <p:pic>
        <p:nvPicPr>
          <p:cNvPr id="160" name="Screen Shot 2020-07-17 at 3.13.28 PM.png" descr="Screen Shot 2020-07-17 at 3.13.28 PM.png"/>
          <p:cNvPicPr>
            <a:picLocks noChangeAspect="1"/>
          </p:cNvPicPr>
          <p:nvPr/>
        </p:nvPicPr>
        <p:blipFill>
          <a:blip r:embed="rId2"/>
          <a:stretch>
            <a:fillRect/>
          </a:stretch>
        </p:blipFill>
        <p:spPr>
          <a:xfrm>
            <a:off x="635655" y="2383077"/>
            <a:ext cx="3835401" cy="3727451"/>
          </a:xfrm>
          <a:prstGeom prst="rect">
            <a:avLst/>
          </a:prstGeom>
          <a:ln w="12700">
            <a:miter lim="400000"/>
          </a:ln>
        </p:spPr>
      </p:pic>
      <p:pic>
        <p:nvPicPr>
          <p:cNvPr id="161" name="Screen Shot 2020-07-17 at 1.49.19 PM.png" descr="Screen Shot 2020-07-17 at 1.49.19 PM.png"/>
          <p:cNvPicPr>
            <a:picLocks noChangeAspect="1"/>
          </p:cNvPicPr>
          <p:nvPr/>
        </p:nvPicPr>
        <p:blipFill>
          <a:blip r:embed="rId3"/>
          <a:stretch>
            <a:fillRect/>
          </a:stretch>
        </p:blipFill>
        <p:spPr>
          <a:xfrm>
            <a:off x="5850120" y="2586133"/>
            <a:ext cx="6239860" cy="332133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Building the CNN"/>
          <p:cNvSpPr txBox="1">
            <a:spLocks noGrp="1"/>
          </p:cNvSpPr>
          <p:nvPr>
            <p:ph type="title"/>
          </p:nvPr>
        </p:nvSpPr>
        <p:spPr>
          <a:xfrm>
            <a:off x="603250" y="1457658"/>
            <a:ext cx="10058400" cy="738431"/>
          </a:xfrm>
          <a:prstGeom prst="rect">
            <a:avLst/>
          </a:prstGeom>
        </p:spPr>
        <p:txBody>
          <a:bodyPr>
            <a:normAutofit/>
          </a:bodyPr>
          <a:lstStyle/>
          <a:p>
            <a:pPr lvl="1"/>
            <a:r>
              <a:rPr lang="en-US" sz="2750" b="1" dirty="0">
                <a:latin typeface="+mn-lt"/>
              </a:rPr>
              <a:t>Constructing</a:t>
            </a:r>
            <a:endParaRPr sz="2750" b="1" dirty="0">
              <a:latin typeface="+mn-lt"/>
            </a:endParaRPr>
          </a:p>
        </p:txBody>
      </p:sp>
      <p:sp>
        <p:nvSpPr>
          <p:cNvPr id="164" name="Constructing"/>
          <p:cNvSpPr txBox="1">
            <a:spLocks noGrp="1"/>
          </p:cNvSpPr>
          <p:nvPr>
            <p:ph type="body" idx="13"/>
          </p:nvPr>
        </p:nvSpPr>
        <p:spPr>
          <a:xfrm>
            <a:off x="603250" y="697790"/>
            <a:ext cx="10985500" cy="5431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p>
            <a:r>
              <a:rPr lang="en-US" sz="3600" b="0" dirty="0"/>
              <a:t>Building the CNN</a:t>
            </a:r>
          </a:p>
          <a:p>
            <a:r>
              <a:rPr sz="3600" dirty="0"/>
              <a:t> </a:t>
            </a:r>
          </a:p>
        </p:txBody>
      </p:sp>
      <p:pic>
        <p:nvPicPr>
          <p:cNvPr id="165" name="Screen Shot 2020-07-17 at 3.12.31 PM.png" descr="Screen Shot 2020-07-17 at 3.12.31 PM.png"/>
          <p:cNvPicPr>
            <a:picLocks noChangeAspect="1"/>
          </p:cNvPicPr>
          <p:nvPr/>
        </p:nvPicPr>
        <p:blipFill>
          <a:blip r:embed="rId2"/>
          <a:stretch>
            <a:fillRect/>
          </a:stretch>
        </p:blipFill>
        <p:spPr>
          <a:xfrm>
            <a:off x="849960" y="2756163"/>
            <a:ext cx="4121151" cy="3390901"/>
          </a:xfrm>
          <a:prstGeom prst="rect">
            <a:avLst/>
          </a:prstGeom>
          <a:ln w="12700">
            <a:miter lim="400000"/>
          </a:ln>
        </p:spPr>
      </p:pic>
      <p:pic>
        <p:nvPicPr>
          <p:cNvPr id="166" name="Architecture-of-the-proposed-CNN-model-with-2-convolutional-layers.png" descr="Architecture-of-the-proposed-CNN-model-with-2-convolutional-layers.png"/>
          <p:cNvPicPr>
            <a:picLocks noChangeAspect="1"/>
          </p:cNvPicPr>
          <p:nvPr/>
        </p:nvPicPr>
        <p:blipFill>
          <a:blip r:embed="rId3"/>
          <a:stretch>
            <a:fillRect/>
          </a:stretch>
        </p:blipFill>
        <p:spPr>
          <a:xfrm>
            <a:off x="5487454" y="3151208"/>
            <a:ext cx="5397501" cy="187960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Model.fit( )"/>
          <p:cNvSpPr txBox="1">
            <a:spLocks noGrp="1"/>
          </p:cNvSpPr>
          <p:nvPr>
            <p:ph type="title"/>
          </p:nvPr>
        </p:nvSpPr>
        <p:spPr>
          <a:xfrm>
            <a:off x="371475" y="372348"/>
            <a:ext cx="8431458" cy="655065"/>
          </a:xfrm>
          <a:prstGeom prst="rect">
            <a:avLst/>
          </a:prstGeom>
        </p:spPr>
        <p:txBody>
          <a:bodyPr/>
          <a:lstStyle/>
          <a:p>
            <a:r>
              <a:rPr dirty="0" err="1"/>
              <a:t>Model.fit</a:t>
            </a:r>
            <a:r>
              <a:rPr dirty="0"/>
              <a:t>( )</a:t>
            </a:r>
          </a:p>
        </p:txBody>
      </p:sp>
      <p:sp>
        <p:nvSpPr>
          <p:cNvPr id="152" name="Training, Testing Model"/>
          <p:cNvSpPr txBox="1">
            <a:spLocks noGrp="1"/>
          </p:cNvSpPr>
          <p:nvPr>
            <p:ph type="body" idx="13"/>
          </p:nvPr>
        </p:nvSpPr>
        <p:spPr>
          <a:xfrm>
            <a:off x="401037" y="964846"/>
            <a:ext cx="8372333"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Training, Testing Model</a:t>
            </a:r>
          </a:p>
        </p:txBody>
      </p:sp>
      <p:pic>
        <p:nvPicPr>
          <p:cNvPr id="153" name="Screen Shot 2020-07-17 at 3.13.44 PM.png" descr="Screen Shot 2020-07-17 at 3.13.44 PM.png"/>
          <p:cNvPicPr>
            <a:picLocks noChangeAspect="1"/>
          </p:cNvPicPr>
          <p:nvPr/>
        </p:nvPicPr>
        <p:blipFill>
          <a:blip r:embed="rId2"/>
          <a:stretch>
            <a:fillRect/>
          </a:stretch>
        </p:blipFill>
        <p:spPr>
          <a:xfrm>
            <a:off x="401037" y="1513308"/>
            <a:ext cx="6775106" cy="870163"/>
          </a:xfrm>
          <a:prstGeom prst="rect">
            <a:avLst/>
          </a:prstGeom>
          <a:ln w="12700">
            <a:miter lim="400000"/>
          </a:ln>
        </p:spPr>
      </p:pic>
      <p:pic>
        <p:nvPicPr>
          <p:cNvPr id="154" name="Chollet_balanced.png" descr="Chollet_balanced.png"/>
          <p:cNvPicPr>
            <a:picLocks noChangeAspect="1"/>
          </p:cNvPicPr>
          <p:nvPr/>
        </p:nvPicPr>
        <p:blipFill>
          <a:blip r:embed="rId3"/>
          <a:stretch>
            <a:fillRect/>
          </a:stretch>
        </p:blipFill>
        <p:spPr>
          <a:xfrm>
            <a:off x="8802934" y="389936"/>
            <a:ext cx="3017591" cy="1847825"/>
          </a:xfrm>
          <a:prstGeom prst="rect">
            <a:avLst/>
          </a:prstGeom>
          <a:ln w="12700">
            <a:miter lim="400000"/>
          </a:ln>
        </p:spPr>
      </p:pic>
      <p:pic>
        <p:nvPicPr>
          <p:cNvPr id="155" name="chollet_imbalanced.png" descr="chollet_imbalanced.png"/>
          <p:cNvPicPr>
            <a:picLocks noChangeAspect="1"/>
          </p:cNvPicPr>
          <p:nvPr/>
        </p:nvPicPr>
        <p:blipFill>
          <a:blip r:embed="rId4"/>
          <a:stretch>
            <a:fillRect/>
          </a:stretch>
        </p:blipFill>
        <p:spPr>
          <a:xfrm>
            <a:off x="8791786" y="2255349"/>
            <a:ext cx="3017591" cy="1931933"/>
          </a:xfrm>
          <a:prstGeom prst="rect">
            <a:avLst/>
          </a:prstGeom>
          <a:ln w="12700">
            <a:miter lim="400000"/>
          </a:ln>
        </p:spPr>
      </p:pic>
      <p:pic>
        <p:nvPicPr>
          <p:cNvPr id="156" name="simple_balanced.png" descr="simple_balanced.png"/>
          <p:cNvPicPr>
            <a:picLocks noChangeAspect="1"/>
          </p:cNvPicPr>
          <p:nvPr/>
        </p:nvPicPr>
        <p:blipFill>
          <a:blip r:embed="rId5"/>
          <a:stretch>
            <a:fillRect/>
          </a:stretch>
        </p:blipFill>
        <p:spPr>
          <a:xfrm>
            <a:off x="7631569" y="4204869"/>
            <a:ext cx="1160217" cy="870163"/>
          </a:xfrm>
          <a:prstGeom prst="rect">
            <a:avLst/>
          </a:prstGeom>
          <a:ln w="12700">
            <a:miter lim="400000"/>
          </a:ln>
        </p:spPr>
      </p:pic>
      <p:pic>
        <p:nvPicPr>
          <p:cNvPr id="157" name="simple_balanced_50.png" descr="simple_balanced_50.png"/>
          <p:cNvPicPr>
            <a:picLocks noChangeAspect="1"/>
          </p:cNvPicPr>
          <p:nvPr/>
        </p:nvPicPr>
        <p:blipFill>
          <a:blip r:embed="rId6"/>
          <a:stretch>
            <a:fillRect/>
          </a:stretch>
        </p:blipFill>
        <p:spPr>
          <a:xfrm>
            <a:off x="8802933" y="4204869"/>
            <a:ext cx="3017591" cy="2263194"/>
          </a:xfrm>
          <a:prstGeom prst="rect">
            <a:avLst/>
          </a:prstGeom>
          <a:ln w="12700">
            <a:miter lim="400000"/>
          </a:ln>
        </p:spPr>
      </p:pic>
      <p:pic>
        <p:nvPicPr>
          <p:cNvPr id="158" name="filter_image.png" descr="filter_image.png"/>
          <p:cNvPicPr>
            <a:picLocks noChangeAspect="1"/>
          </p:cNvPicPr>
          <p:nvPr/>
        </p:nvPicPr>
        <p:blipFill>
          <a:blip r:embed="rId7"/>
          <a:stretch>
            <a:fillRect/>
          </a:stretch>
        </p:blipFill>
        <p:spPr>
          <a:xfrm>
            <a:off x="401037" y="2446066"/>
            <a:ext cx="6775106" cy="4039586"/>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89BC65-1A31-4415-A701-566B3EC35817}"/>
              </a:ext>
            </a:extLst>
          </p:cNvPr>
          <p:cNvSpPr txBox="1"/>
          <p:nvPr/>
        </p:nvSpPr>
        <p:spPr>
          <a:xfrm flipH="1">
            <a:off x="416559" y="3059668"/>
            <a:ext cx="11308079" cy="707886"/>
          </a:xfrm>
          <a:prstGeom prst="rect">
            <a:avLst/>
          </a:prstGeom>
          <a:noFill/>
        </p:spPr>
        <p:txBody>
          <a:bodyPr wrap="square" rtlCol="0">
            <a:spAutoFit/>
          </a:bodyPr>
          <a:lstStyle/>
          <a:p>
            <a:pPr algn="ctr"/>
            <a:r>
              <a:rPr lang="en-US" sz="4000" dirty="0"/>
              <a:t>Final Thoughts/Questions?</a:t>
            </a:r>
          </a:p>
        </p:txBody>
      </p:sp>
    </p:spTree>
    <p:extLst>
      <p:ext uri="{BB962C8B-B14F-4D97-AF65-F5344CB8AC3E}">
        <p14:creationId xmlns:p14="http://schemas.microsoft.com/office/powerpoint/2010/main" val="341871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US" dirty="0"/>
              <a:t>Chest X-rays Pneumonia Detection using Convolutional Neural Network</a:t>
            </a: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367735"/>
            <a:ext cx="10993546" cy="468233"/>
          </a:xfrm>
        </p:spPr>
        <p:txBody>
          <a:bodyPr>
            <a:normAutofit/>
          </a:bodyPr>
          <a:lstStyle/>
          <a:p>
            <a:r>
              <a:rPr lang="en-US" dirty="0"/>
              <a:t>John </a:t>
            </a:r>
            <a:r>
              <a:rPr lang="en-US" dirty="0" err="1"/>
              <a:t>josteS</a:t>
            </a:r>
            <a:r>
              <a:rPr lang="en-US" dirty="0"/>
              <a:t>, </a:t>
            </a:r>
            <a:r>
              <a:rPr lang="en-US" dirty="0" err="1"/>
              <a:t>kyna</a:t>
            </a:r>
            <a:r>
              <a:rPr lang="en-US" dirty="0"/>
              <a:t> </a:t>
            </a:r>
            <a:r>
              <a:rPr lang="en-US" dirty="0" err="1"/>
              <a:t>Thorberg</a:t>
            </a:r>
            <a:r>
              <a:rPr lang="en-US" dirty="0"/>
              <a:t>, Ronaldo </a:t>
            </a:r>
            <a:r>
              <a:rPr lang="en-US" dirty="0" err="1"/>
              <a:t>migliorini</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5" name="Picture 4">
            <a:extLst>
              <a:ext uri="{FF2B5EF4-FFF2-40B4-BE49-F238E27FC236}">
                <a16:creationId xmlns:a16="http://schemas.microsoft.com/office/drawing/2014/main" id="{3F208DF2-D2A8-4821-AE32-9FF132F945DC}"/>
              </a:ext>
            </a:extLst>
          </p:cNvPr>
          <p:cNvPicPr>
            <a:picLocks noChangeAspect="1"/>
          </p:cNvPicPr>
          <p:nvPr/>
        </p:nvPicPr>
        <p:blipFill>
          <a:blip r:embed="rId3"/>
          <a:stretch>
            <a:fillRect/>
          </a:stretch>
        </p:blipFill>
        <p:spPr>
          <a:xfrm>
            <a:off x="446534" y="2729561"/>
            <a:ext cx="6649378" cy="3696216"/>
          </a:xfrm>
          <a:prstGeom prst="rect">
            <a:avLst/>
          </a:prstGeom>
        </p:spPr>
      </p:pic>
      <p:pic>
        <p:nvPicPr>
          <p:cNvPr id="8" name="Picture 7">
            <a:extLst>
              <a:ext uri="{FF2B5EF4-FFF2-40B4-BE49-F238E27FC236}">
                <a16:creationId xmlns:a16="http://schemas.microsoft.com/office/drawing/2014/main" id="{69B6FF6E-657A-4202-998F-AB730D2623A5}"/>
              </a:ext>
            </a:extLst>
          </p:cNvPr>
          <p:cNvPicPr>
            <a:picLocks noChangeAspect="1"/>
          </p:cNvPicPr>
          <p:nvPr/>
        </p:nvPicPr>
        <p:blipFill>
          <a:blip r:embed="rId4"/>
          <a:stretch>
            <a:fillRect/>
          </a:stretch>
        </p:blipFill>
        <p:spPr>
          <a:xfrm>
            <a:off x="6989364" y="3728493"/>
            <a:ext cx="4961367" cy="2697284"/>
          </a:xfrm>
          <a:prstGeom prst="rect">
            <a:avLst/>
          </a:prstGeom>
        </p:spPr>
      </p:pic>
      <p:pic>
        <p:nvPicPr>
          <p:cNvPr id="10" name="Picture 9">
            <a:extLst>
              <a:ext uri="{FF2B5EF4-FFF2-40B4-BE49-F238E27FC236}">
                <a16:creationId xmlns:a16="http://schemas.microsoft.com/office/drawing/2014/main" id="{8A1F7DE0-ACF0-4F2B-A382-EF6034A00046}"/>
              </a:ext>
            </a:extLst>
          </p:cNvPr>
          <p:cNvPicPr>
            <a:picLocks noChangeAspect="1"/>
          </p:cNvPicPr>
          <p:nvPr/>
        </p:nvPicPr>
        <p:blipFill>
          <a:blip r:embed="rId5"/>
          <a:stretch>
            <a:fillRect/>
          </a:stretch>
        </p:blipFill>
        <p:spPr>
          <a:xfrm>
            <a:off x="7210719" y="2863321"/>
            <a:ext cx="4633341" cy="905326"/>
          </a:xfrm>
          <a:prstGeom prst="rect">
            <a:avLst/>
          </a:prstGeom>
        </p:spPr>
      </p:pic>
    </p:spTree>
    <p:extLst>
      <p:ext uri="{BB962C8B-B14F-4D97-AF65-F5344CB8AC3E}">
        <p14:creationId xmlns:p14="http://schemas.microsoft.com/office/powerpoint/2010/main" val="187459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THE DATA SET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904875" y="2112885"/>
          <a:ext cx="10196466" cy="3862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7DCC3DD-086D-44C6-A3E4-B2B0954D8CB5}"/>
              </a:ext>
            </a:extLst>
          </p:cNvPr>
          <p:cNvSpPr txBox="1"/>
          <p:nvPr/>
        </p:nvSpPr>
        <p:spPr>
          <a:xfrm>
            <a:off x="1619466" y="3445645"/>
            <a:ext cx="8110276" cy="12914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just" defTabSz="533400">
              <a:lnSpc>
                <a:spcPct val="90000"/>
              </a:lnSpc>
              <a:spcBef>
                <a:spcPct val="0"/>
              </a:spcBef>
              <a:spcAft>
                <a:spcPct val="35000"/>
              </a:spcAft>
              <a:buNone/>
            </a:pPr>
            <a:r>
              <a:rPr lang="en-US" sz="1600" b="0" i="0" kern="1200" dirty="0">
                <a:solidFill>
                  <a:schemeClr val="tx1"/>
                </a:solidFill>
              </a:rPr>
              <a:t>Database of chest X-ray images for COVID-19 positive cases along with Normal and Viral Pneumonia images. There are 219 COVID-19 positive images, 1341 normal images and 1345 viral pneumonia images. update is regular. Main objective is to researchers can use this database to produce useful and impactful scholarly work on COVID-19, which can help in tackling this pandemic.</a:t>
            </a:r>
            <a:endParaRPr lang="en-US" sz="1600" kern="1200" dirty="0">
              <a:solidFill>
                <a:schemeClr val="tx1"/>
              </a:solidFill>
            </a:endParaRPr>
          </a:p>
        </p:txBody>
      </p:sp>
      <p:sp>
        <p:nvSpPr>
          <p:cNvPr id="3" name="TextBox 2">
            <a:extLst>
              <a:ext uri="{FF2B5EF4-FFF2-40B4-BE49-F238E27FC236}">
                <a16:creationId xmlns:a16="http://schemas.microsoft.com/office/drawing/2014/main" id="{D7AA2091-2810-4AB9-BFC8-5AAAE537579F}"/>
              </a:ext>
            </a:extLst>
          </p:cNvPr>
          <p:cNvSpPr txBox="1"/>
          <p:nvPr/>
        </p:nvSpPr>
        <p:spPr>
          <a:xfrm>
            <a:off x="1082367" y="2341563"/>
            <a:ext cx="1074198" cy="369332"/>
          </a:xfrm>
          <a:prstGeom prst="rect">
            <a:avLst/>
          </a:prstGeom>
          <a:noFill/>
        </p:spPr>
        <p:txBody>
          <a:bodyPr wrap="square" rtlCol="0">
            <a:spAutoFit/>
          </a:bodyPr>
          <a:lstStyle/>
          <a:p>
            <a:r>
              <a:rPr lang="en-US" dirty="0"/>
              <a:t>Data Set</a:t>
            </a:r>
          </a:p>
        </p:txBody>
      </p:sp>
      <p:sp>
        <p:nvSpPr>
          <p:cNvPr id="8" name="TextBox 7">
            <a:extLst>
              <a:ext uri="{FF2B5EF4-FFF2-40B4-BE49-F238E27FC236}">
                <a16:creationId xmlns:a16="http://schemas.microsoft.com/office/drawing/2014/main" id="{AD631C2E-1663-4F9F-BF8E-F836E7792BE1}"/>
              </a:ext>
            </a:extLst>
          </p:cNvPr>
          <p:cNvSpPr txBox="1"/>
          <p:nvPr/>
        </p:nvSpPr>
        <p:spPr>
          <a:xfrm>
            <a:off x="1545455" y="2609738"/>
            <a:ext cx="5500240" cy="646331"/>
          </a:xfrm>
          <a:prstGeom prst="rect">
            <a:avLst/>
          </a:prstGeom>
          <a:noFill/>
        </p:spPr>
        <p:txBody>
          <a:bodyPr wrap="square" rtlCol="0">
            <a:spAutoFit/>
          </a:bodyPr>
          <a:lstStyle/>
          <a:p>
            <a:r>
              <a:rPr lang="en-US" dirty="0"/>
              <a:t>COVID-19 Radiography Db</a:t>
            </a:r>
          </a:p>
          <a:p>
            <a:r>
              <a:rPr lang="en-US" dirty="0"/>
              <a:t>https://www.kaggle.com/tawsifurrahman/comments</a:t>
            </a:r>
          </a:p>
        </p:txBody>
      </p:sp>
      <p:cxnSp>
        <p:nvCxnSpPr>
          <p:cNvPr id="10" name="Straight Connector 9">
            <a:extLst>
              <a:ext uri="{FF2B5EF4-FFF2-40B4-BE49-F238E27FC236}">
                <a16:creationId xmlns:a16="http://schemas.microsoft.com/office/drawing/2014/main" id="{F88797EF-5610-427C-961C-F18ED37F5D76}"/>
              </a:ext>
            </a:extLst>
          </p:cNvPr>
          <p:cNvCxnSpPr/>
          <p:nvPr/>
        </p:nvCxnSpPr>
        <p:spPr>
          <a:xfrm>
            <a:off x="1353660" y="4786630"/>
            <a:ext cx="8229600" cy="0"/>
          </a:xfrm>
          <a:prstGeom prst="line">
            <a:avLst/>
          </a:prstGeom>
          <a:ln w="34925">
            <a:solidFill>
              <a:schemeClr val="accent4"/>
            </a:solidFill>
          </a:ln>
        </p:spPr>
        <p:style>
          <a:lnRef idx="1">
            <a:schemeClr val="accent4"/>
          </a:lnRef>
          <a:fillRef idx="0">
            <a:schemeClr val="accent4"/>
          </a:fillRef>
          <a:effectRef idx="0">
            <a:schemeClr val="accent4"/>
          </a:effectRef>
          <a:fontRef idx="minor">
            <a:schemeClr val="tx1"/>
          </a:fontRef>
        </p:style>
      </p:cxnSp>
      <p:pic>
        <p:nvPicPr>
          <p:cNvPr id="15" name="Picture 14">
            <a:extLst>
              <a:ext uri="{FF2B5EF4-FFF2-40B4-BE49-F238E27FC236}">
                <a16:creationId xmlns:a16="http://schemas.microsoft.com/office/drawing/2014/main" id="{B01C29F6-5BC8-4ECD-8A1E-70DDF707B0AF}"/>
              </a:ext>
            </a:extLst>
          </p:cNvPr>
          <p:cNvPicPr>
            <a:picLocks noChangeAspect="1"/>
          </p:cNvPicPr>
          <p:nvPr/>
        </p:nvPicPr>
        <p:blipFill>
          <a:blip r:embed="rId7"/>
          <a:stretch>
            <a:fillRect/>
          </a:stretch>
        </p:blipFill>
        <p:spPr>
          <a:xfrm>
            <a:off x="2156565" y="5145727"/>
            <a:ext cx="462810" cy="462810"/>
          </a:xfrm>
          <a:prstGeom prst="rect">
            <a:avLst/>
          </a:prstGeom>
        </p:spPr>
      </p:pic>
      <p:sp>
        <p:nvSpPr>
          <p:cNvPr id="16" name="TextBox 15">
            <a:extLst>
              <a:ext uri="{FF2B5EF4-FFF2-40B4-BE49-F238E27FC236}">
                <a16:creationId xmlns:a16="http://schemas.microsoft.com/office/drawing/2014/main" id="{1C80A757-64A7-45BB-9DDE-629F9F9B8FB0}"/>
              </a:ext>
            </a:extLst>
          </p:cNvPr>
          <p:cNvSpPr txBox="1"/>
          <p:nvPr/>
        </p:nvSpPr>
        <p:spPr>
          <a:xfrm>
            <a:off x="1181099" y="5724717"/>
            <a:ext cx="2343151" cy="523220"/>
          </a:xfrm>
          <a:prstGeom prst="rect">
            <a:avLst/>
          </a:prstGeom>
          <a:noFill/>
        </p:spPr>
        <p:txBody>
          <a:bodyPr wrap="square" rtlCol="0">
            <a:spAutoFit/>
          </a:bodyPr>
          <a:lstStyle/>
          <a:p>
            <a:r>
              <a:rPr lang="en-US" sz="2800" b="1" dirty="0"/>
              <a:t>219 COVID-19</a:t>
            </a:r>
          </a:p>
        </p:txBody>
      </p:sp>
      <p:pic>
        <p:nvPicPr>
          <p:cNvPr id="18" name="Picture 17">
            <a:extLst>
              <a:ext uri="{FF2B5EF4-FFF2-40B4-BE49-F238E27FC236}">
                <a16:creationId xmlns:a16="http://schemas.microsoft.com/office/drawing/2014/main" id="{BEBB6EBC-3F9C-4396-98B4-D8099CA64911}"/>
              </a:ext>
            </a:extLst>
          </p:cNvPr>
          <p:cNvPicPr>
            <a:picLocks noChangeAspect="1"/>
          </p:cNvPicPr>
          <p:nvPr/>
        </p:nvPicPr>
        <p:blipFill>
          <a:blip r:embed="rId7"/>
          <a:stretch>
            <a:fillRect/>
          </a:stretch>
        </p:blipFill>
        <p:spPr>
          <a:xfrm>
            <a:off x="5211794" y="5241656"/>
            <a:ext cx="462810" cy="462810"/>
          </a:xfrm>
          <a:prstGeom prst="rect">
            <a:avLst/>
          </a:prstGeom>
        </p:spPr>
      </p:pic>
      <p:pic>
        <p:nvPicPr>
          <p:cNvPr id="20" name="Picture 19">
            <a:extLst>
              <a:ext uri="{FF2B5EF4-FFF2-40B4-BE49-F238E27FC236}">
                <a16:creationId xmlns:a16="http://schemas.microsoft.com/office/drawing/2014/main" id="{70C12763-AC91-4E50-AA63-A990C14A6D8B}"/>
              </a:ext>
            </a:extLst>
          </p:cNvPr>
          <p:cNvPicPr>
            <a:picLocks noChangeAspect="1"/>
          </p:cNvPicPr>
          <p:nvPr/>
        </p:nvPicPr>
        <p:blipFill>
          <a:blip r:embed="rId7"/>
          <a:stretch>
            <a:fillRect/>
          </a:stretch>
        </p:blipFill>
        <p:spPr>
          <a:xfrm>
            <a:off x="8271615" y="5024269"/>
            <a:ext cx="462810" cy="462810"/>
          </a:xfrm>
          <a:prstGeom prst="rect">
            <a:avLst/>
          </a:prstGeom>
        </p:spPr>
      </p:pic>
      <p:sp>
        <p:nvSpPr>
          <p:cNvPr id="22" name="TextBox 21">
            <a:extLst>
              <a:ext uri="{FF2B5EF4-FFF2-40B4-BE49-F238E27FC236}">
                <a16:creationId xmlns:a16="http://schemas.microsoft.com/office/drawing/2014/main" id="{950BC69D-984F-416B-B1E6-E692BF36B4BC}"/>
              </a:ext>
            </a:extLst>
          </p:cNvPr>
          <p:cNvSpPr txBox="1"/>
          <p:nvPr/>
        </p:nvSpPr>
        <p:spPr>
          <a:xfrm>
            <a:off x="4364816" y="5715220"/>
            <a:ext cx="2467175" cy="523220"/>
          </a:xfrm>
          <a:prstGeom prst="rect">
            <a:avLst/>
          </a:prstGeom>
          <a:noFill/>
        </p:spPr>
        <p:txBody>
          <a:bodyPr wrap="square" rtlCol="0">
            <a:spAutoFit/>
          </a:bodyPr>
          <a:lstStyle/>
          <a:p>
            <a:r>
              <a:rPr lang="en-US" sz="2800" b="1" dirty="0"/>
              <a:t>1341 NORMAL</a:t>
            </a:r>
          </a:p>
        </p:txBody>
      </p:sp>
      <p:sp>
        <p:nvSpPr>
          <p:cNvPr id="24" name="TextBox 23">
            <a:extLst>
              <a:ext uri="{FF2B5EF4-FFF2-40B4-BE49-F238E27FC236}">
                <a16:creationId xmlns:a16="http://schemas.microsoft.com/office/drawing/2014/main" id="{291932F3-883C-440A-A7FA-C236A5C8F545}"/>
              </a:ext>
            </a:extLst>
          </p:cNvPr>
          <p:cNvSpPr txBox="1"/>
          <p:nvPr/>
        </p:nvSpPr>
        <p:spPr>
          <a:xfrm>
            <a:off x="7423919" y="5694561"/>
            <a:ext cx="2824981" cy="523220"/>
          </a:xfrm>
          <a:prstGeom prst="rect">
            <a:avLst/>
          </a:prstGeom>
          <a:noFill/>
        </p:spPr>
        <p:txBody>
          <a:bodyPr wrap="square" rtlCol="0">
            <a:spAutoFit/>
          </a:bodyPr>
          <a:lstStyle/>
          <a:p>
            <a:r>
              <a:rPr lang="en-US" sz="2800" b="1" dirty="0"/>
              <a:t>1345 PNEMONIA</a:t>
            </a:r>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441"/>
          </a:xfrm>
        </p:spPr>
        <p:txBody>
          <a:bodyPr/>
          <a:lstStyle/>
          <a:p>
            <a:r>
              <a:rPr lang="en-US" dirty="0"/>
              <a:t>THE DATA SET</a:t>
            </a:r>
          </a:p>
        </p:txBody>
      </p:sp>
      <p:cxnSp>
        <p:nvCxnSpPr>
          <p:cNvPr id="10" name="Straight Connector 9">
            <a:extLst>
              <a:ext uri="{FF2B5EF4-FFF2-40B4-BE49-F238E27FC236}">
                <a16:creationId xmlns:a16="http://schemas.microsoft.com/office/drawing/2014/main" id="{F88797EF-5610-427C-961C-F18ED37F5D76}"/>
              </a:ext>
            </a:extLst>
          </p:cNvPr>
          <p:cNvCxnSpPr>
            <a:cxnSpLocks/>
          </p:cNvCxnSpPr>
          <p:nvPr/>
        </p:nvCxnSpPr>
        <p:spPr>
          <a:xfrm>
            <a:off x="1200150" y="5024269"/>
            <a:ext cx="8553274" cy="0"/>
          </a:xfrm>
          <a:prstGeom prst="line">
            <a:avLst/>
          </a:prstGeom>
          <a:ln w="34925">
            <a:solidFill>
              <a:schemeClr val="accent4"/>
            </a:solidFill>
          </a:ln>
        </p:spPr>
        <p:style>
          <a:lnRef idx="1">
            <a:schemeClr val="accent4"/>
          </a:lnRef>
          <a:fillRef idx="0">
            <a:schemeClr val="accent4"/>
          </a:fillRef>
          <a:effectRef idx="0">
            <a:schemeClr val="accent4"/>
          </a:effectRef>
          <a:fontRef idx="minor">
            <a:schemeClr val="tx1"/>
          </a:fontRef>
        </p:style>
      </p:cxnSp>
      <p:pic>
        <p:nvPicPr>
          <p:cNvPr id="15" name="Picture 14">
            <a:extLst>
              <a:ext uri="{FF2B5EF4-FFF2-40B4-BE49-F238E27FC236}">
                <a16:creationId xmlns:a16="http://schemas.microsoft.com/office/drawing/2014/main" id="{B01C29F6-5BC8-4ECD-8A1E-70DDF707B0AF}"/>
              </a:ext>
            </a:extLst>
          </p:cNvPr>
          <p:cNvPicPr>
            <a:picLocks noChangeAspect="1"/>
          </p:cNvPicPr>
          <p:nvPr/>
        </p:nvPicPr>
        <p:blipFill>
          <a:blip r:embed="rId2"/>
          <a:stretch>
            <a:fillRect/>
          </a:stretch>
        </p:blipFill>
        <p:spPr>
          <a:xfrm>
            <a:off x="8300191" y="5273690"/>
            <a:ext cx="462810" cy="462810"/>
          </a:xfrm>
          <a:prstGeom prst="rect">
            <a:avLst/>
          </a:prstGeom>
        </p:spPr>
      </p:pic>
      <p:sp>
        <p:nvSpPr>
          <p:cNvPr id="16" name="TextBox 15">
            <a:extLst>
              <a:ext uri="{FF2B5EF4-FFF2-40B4-BE49-F238E27FC236}">
                <a16:creationId xmlns:a16="http://schemas.microsoft.com/office/drawing/2014/main" id="{1C80A757-64A7-45BB-9DDE-629F9F9B8FB0}"/>
              </a:ext>
            </a:extLst>
          </p:cNvPr>
          <p:cNvSpPr txBox="1"/>
          <p:nvPr/>
        </p:nvSpPr>
        <p:spPr>
          <a:xfrm>
            <a:off x="7505700" y="5662070"/>
            <a:ext cx="2343151" cy="523220"/>
          </a:xfrm>
          <a:prstGeom prst="rect">
            <a:avLst/>
          </a:prstGeom>
          <a:noFill/>
        </p:spPr>
        <p:txBody>
          <a:bodyPr wrap="square" rtlCol="0">
            <a:spAutoFit/>
          </a:bodyPr>
          <a:lstStyle/>
          <a:p>
            <a:r>
              <a:rPr lang="en-US" sz="2800" b="1" dirty="0"/>
              <a:t>219 COVID-19</a:t>
            </a:r>
          </a:p>
        </p:txBody>
      </p:sp>
      <p:pic>
        <p:nvPicPr>
          <p:cNvPr id="18" name="Picture 17">
            <a:extLst>
              <a:ext uri="{FF2B5EF4-FFF2-40B4-BE49-F238E27FC236}">
                <a16:creationId xmlns:a16="http://schemas.microsoft.com/office/drawing/2014/main" id="{BEBB6EBC-3F9C-4396-98B4-D8099CA64911}"/>
              </a:ext>
            </a:extLst>
          </p:cNvPr>
          <p:cNvPicPr>
            <a:picLocks noChangeAspect="1"/>
          </p:cNvPicPr>
          <p:nvPr/>
        </p:nvPicPr>
        <p:blipFill>
          <a:blip r:embed="rId2"/>
          <a:stretch>
            <a:fillRect/>
          </a:stretch>
        </p:blipFill>
        <p:spPr>
          <a:xfrm>
            <a:off x="1704227" y="5309785"/>
            <a:ext cx="462810" cy="462810"/>
          </a:xfrm>
          <a:prstGeom prst="rect">
            <a:avLst/>
          </a:prstGeom>
        </p:spPr>
      </p:pic>
      <p:pic>
        <p:nvPicPr>
          <p:cNvPr id="20" name="Picture 19">
            <a:extLst>
              <a:ext uri="{FF2B5EF4-FFF2-40B4-BE49-F238E27FC236}">
                <a16:creationId xmlns:a16="http://schemas.microsoft.com/office/drawing/2014/main" id="{70C12763-AC91-4E50-AA63-A990C14A6D8B}"/>
              </a:ext>
            </a:extLst>
          </p:cNvPr>
          <p:cNvPicPr>
            <a:picLocks noChangeAspect="1"/>
          </p:cNvPicPr>
          <p:nvPr/>
        </p:nvPicPr>
        <p:blipFill>
          <a:blip r:embed="rId2"/>
          <a:stretch>
            <a:fillRect/>
          </a:stretch>
        </p:blipFill>
        <p:spPr>
          <a:xfrm>
            <a:off x="4764048" y="5263848"/>
            <a:ext cx="462810" cy="462810"/>
          </a:xfrm>
          <a:prstGeom prst="rect">
            <a:avLst/>
          </a:prstGeom>
        </p:spPr>
      </p:pic>
      <p:sp>
        <p:nvSpPr>
          <p:cNvPr id="22" name="TextBox 21">
            <a:extLst>
              <a:ext uri="{FF2B5EF4-FFF2-40B4-BE49-F238E27FC236}">
                <a16:creationId xmlns:a16="http://schemas.microsoft.com/office/drawing/2014/main" id="{950BC69D-984F-416B-B1E6-E692BF36B4BC}"/>
              </a:ext>
            </a:extLst>
          </p:cNvPr>
          <p:cNvSpPr txBox="1"/>
          <p:nvPr/>
        </p:nvSpPr>
        <p:spPr>
          <a:xfrm>
            <a:off x="857249" y="5783349"/>
            <a:ext cx="2467175" cy="523220"/>
          </a:xfrm>
          <a:prstGeom prst="rect">
            <a:avLst/>
          </a:prstGeom>
          <a:noFill/>
        </p:spPr>
        <p:txBody>
          <a:bodyPr wrap="square" rtlCol="0">
            <a:spAutoFit/>
          </a:bodyPr>
          <a:lstStyle/>
          <a:p>
            <a:r>
              <a:rPr lang="en-US" sz="2800" b="1" dirty="0"/>
              <a:t>1341 NORMAL</a:t>
            </a:r>
          </a:p>
        </p:txBody>
      </p:sp>
      <p:sp>
        <p:nvSpPr>
          <p:cNvPr id="24" name="TextBox 23">
            <a:extLst>
              <a:ext uri="{FF2B5EF4-FFF2-40B4-BE49-F238E27FC236}">
                <a16:creationId xmlns:a16="http://schemas.microsoft.com/office/drawing/2014/main" id="{291932F3-883C-440A-A7FA-C236A5C8F545}"/>
              </a:ext>
            </a:extLst>
          </p:cNvPr>
          <p:cNvSpPr txBox="1"/>
          <p:nvPr/>
        </p:nvSpPr>
        <p:spPr>
          <a:xfrm>
            <a:off x="3916352" y="5762690"/>
            <a:ext cx="2824981" cy="523220"/>
          </a:xfrm>
          <a:prstGeom prst="rect">
            <a:avLst/>
          </a:prstGeom>
          <a:noFill/>
        </p:spPr>
        <p:txBody>
          <a:bodyPr wrap="square" rtlCol="0">
            <a:spAutoFit/>
          </a:bodyPr>
          <a:lstStyle/>
          <a:p>
            <a:r>
              <a:rPr lang="en-US" sz="2800" b="1" dirty="0"/>
              <a:t>1345 PNEMONIA</a:t>
            </a:r>
          </a:p>
        </p:txBody>
      </p:sp>
      <p:pic>
        <p:nvPicPr>
          <p:cNvPr id="11" name="Picture 10">
            <a:extLst>
              <a:ext uri="{FF2B5EF4-FFF2-40B4-BE49-F238E27FC236}">
                <a16:creationId xmlns:a16="http://schemas.microsoft.com/office/drawing/2014/main" id="{F98BDAB3-6893-4167-BE94-BAD80B18FC58}"/>
              </a:ext>
            </a:extLst>
          </p:cNvPr>
          <p:cNvPicPr>
            <a:picLocks noChangeAspect="1"/>
          </p:cNvPicPr>
          <p:nvPr/>
        </p:nvPicPr>
        <p:blipFill>
          <a:blip r:embed="rId3"/>
          <a:stretch>
            <a:fillRect/>
          </a:stretch>
        </p:blipFill>
        <p:spPr>
          <a:xfrm>
            <a:off x="1114424" y="1985430"/>
            <a:ext cx="2613725" cy="2944284"/>
          </a:xfrm>
          <a:prstGeom prst="rect">
            <a:avLst/>
          </a:prstGeom>
        </p:spPr>
      </p:pic>
      <p:pic>
        <p:nvPicPr>
          <p:cNvPr id="14" name="Picture 13">
            <a:extLst>
              <a:ext uri="{FF2B5EF4-FFF2-40B4-BE49-F238E27FC236}">
                <a16:creationId xmlns:a16="http://schemas.microsoft.com/office/drawing/2014/main" id="{CA692F2E-7ED3-4768-96BC-F0DA480579AC}"/>
              </a:ext>
            </a:extLst>
          </p:cNvPr>
          <p:cNvPicPr>
            <a:picLocks noChangeAspect="1"/>
          </p:cNvPicPr>
          <p:nvPr/>
        </p:nvPicPr>
        <p:blipFill>
          <a:blip r:embed="rId4"/>
          <a:stretch>
            <a:fillRect/>
          </a:stretch>
        </p:blipFill>
        <p:spPr>
          <a:xfrm>
            <a:off x="4287827" y="1985430"/>
            <a:ext cx="2432335" cy="2658768"/>
          </a:xfrm>
          <a:prstGeom prst="rect">
            <a:avLst/>
          </a:prstGeom>
        </p:spPr>
      </p:pic>
      <p:pic>
        <p:nvPicPr>
          <p:cNvPr id="19" name="Picture 18">
            <a:extLst>
              <a:ext uri="{FF2B5EF4-FFF2-40B4-BE49-F238E27FC236}">
                <a16:creationId xmlns:a16="http://schemas.microsoft.com/office/drawing/2014/main" id="{1BB52615-71B4-4AFA-A1FB-CC0A2F1477C1}"/>
              </a:ext>
            </a:extLst>
          </p:cNvPr>
          <p:cNvPicPr>
            <a:picLocks noChangeAspect="1"/>
          </p:cNvPicPr>
          <p:nvPr/>
        </p:nvPicPr>
        <p:blipFill>
          <a:blip r:embed="rId5"/>
          <a:stretch>
            <a:fillRect/>
          </a:stretch>
        </p:blipFill>
        <p:spPr>
          <a:xfrm>
            <a:off x="7338794" y="1982670"/>
            <a:ext cx="2414630" cy="2865555"/>
          </a:xfrm>
          <a:prstGeom prst="rect">
            <a:avLst/>
          </a:prstGeom>
        </p:spPr>
      </p:pic>
    </p:spTree>
    <p:extLst>
      <p:ext uri="{BB962C8B-B14F-4D97-AF65-F5344CB8AC3E}">
        <p14:creationId xmlns:p14="http://schemas.microsoft.com/office/powerpoint/2010/main" val="44237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441"/>
          </a:xfrm>
        </p:spPr>
        <p:txBody>
          <a:bodyPr/>
          <a:lstStyle/>
          <a:p>
            <a:r>
              <a:rPr lang="en-US" dirty="0"/>
              <a:t>Breaking news – The vision</a:t>
            </a:r>
          </a:p>
        </p:txBody>
      </p:sp>
      <p:cxnSp>
        <p:nvCxnSpPr>
          <p:cNvPr id="10" name="Straight Connector 9">
            <a:extLst>
              <a:ext uri="{FF2B5EF4-FFF2-40B4-BE49-F238E27FC236}">
                <a16:creationId xmlns:a16="http://schemas.microsoft.com/office/drawing/2014/main" id="{F88797EF-5610-427C-961C-F18ED37F5D76}"/>
              </a:ext>
            </a:extLst>
          </p:cNvPr>
          <p:cNvCxnSpPr>
            <a:cxnSpLocks/>
          </p:cNvCxnSpPr>
          <p:nvPr/>
        </p:nvCxnSpPr>
        <p:spPr>
          <a:xfrm>
            <a:off x="1200150" y="5024269"/>
            <a:ext cx="8553274" cy="0"/>
          </a:xfrm>
          <a:prstGeom prst="line">
            <a:avLst/>
          </a:prstGeom>
          <a:ln w="34925">
            <a:solidFill>
              <a:schemeClr val="accent4"/>
            </a:solidFill>
          </a:ln>
        </p:spPr>
        <p:style>
          <a:lnRef idx="1">
            <a:schemeClr val="accent4"/>
          </a:lnRef>
          <a:fillRef idx="0">
            <a:schemeClr val="accent4"/>
          </a:fillRef>
          <a:effectRef idx="0">
            <a:schemeClr val="accent4"/>
          </a:effectRef>
          <a:fontRef idx="minor">
            <a:schemeClr val="tx1"/>
          </a:fontRef>
        </p:style>
      </p:cxnSp>
      <p:pic>
        <p:nvPicPr>
          <p:cNvPr id="15" name="Picture 14">
            <a:extLst>
              <a:ext uri="{FF2B5EF4-FFF2-40B4-BE49-F238E27FC236}">
                <a16:creationId xmlns:a16="http://schemas.microsoft.com/office/drawing/2014/main" id="{B01C29F6-5BC8-4ECD-8A1E-70DDF707B0AF}"/>
              </a:ext>
            </a:extLst>
          </p:cNvPr>
          <p:cNvPicPr>
            <a:picLocks noChangeAspect="1"/>
          </p:cNvPicPr>
          <p:nvPr/>
        </p:nvPicPr>
        <p:blipFill>
          <a:blip r:embed="rId2"/>
          <a:stretch>
            <a:fillRect/>
          </a:stretch>
        </p:blipFill>
        <p:spPr>
          <a:xfrm>
            <a:off x="8300191" y="5273690"/>
            <a:ext cx="462810" cy="462810"/>
          </a:xfrm>
          <a:prstGeom prst="rect">
            <a:avLst/>
          </a:prstGeom>
        </p:spPr>
      </p:pic>
      <p:pic>
        <p:nvPicPr>
          <p:cNvPr id="18" name="Picture 17">
            <a:extLst>
              <a:ext uri="{FF2B5EF4-FFF2-40B4-BE49-F238E27FC236}">
                <a16:creationId xmlns:a16="http://schemas.microsoft.com/office/drawing/2014/main" id="{BEBB6EBC-3F9C-4396-98B4-D8099CA64911}"/>
              </a:ext>
            </a:extLst>
          </p:cNvPr>
          <p:cNvPicPr>
            <a:picLocks noChangeAspect="1"/>
          </p:cNvPicPr>
          <p:nvPr/>
        </p:nvPicPr>
        <p:blipFill>
          <a:blip r:embed="rId2"/>
          <a:stretch>
            <a:fillRect/>
          </a:stretch>
        </p:blipFill>
        <p:spPr>
          <a:xfrm>
            <a:off x="1704227" y="5309785"/>
            <a:ext cx="462810" cy="462810"/>
          </a:xfrm>
          <a:prstGeom prst="rect">
            <a:avLst/>
          </a:prstGeom>
        </p:spPr>
      </p:pic>
      <p:pic>
        <p:nvPicPr>
          <p:cNvPr id="20" name="Picture 19">
            <a:extLst>
              <a:ext uri="{FF2B5EF4-FFF2-40B4-BE49-F238E27FC236}">
                <a16:creationId xmlns:a16="http://schemas.microsoft.com/office/drawing/2014/main" id="{70C12763-AC91-4E50-AA63-A990C14A6D8B}"/>
              </a:ext>
            </a:extLst>
          </p:cNvPr>
          <p:cNvPicPr>
            <a:picLocks noChangeAspect="1"/>
          </p:cNvPicPr>
          <p:nvPr/>
        </p:nvPicPr>
        <p:blipFill>
          <a:blip r:embed="rId2"/>
          <a:stretch>
            <a:fillRect/>
          </a:stretch>
        </p:blipFill>
        <p:spPr>
          <a:xfrm>
            <a:off x="4764048" y="5263848"/>
            <a:ext cx="462810" cy="462810"/>
          </a:xfrm>
          <a:prstGeom prst="rect">
            <a:avLst/>
          </a:prstGeom>
        </p:spPr>
      </p:pic>
      <p:pic>
        <p:nvPicPr>
          <p:cNvPr id="11" name="Picture 10">
            <a:extLst>
              <a:ext uri="{FF2B5EF4-FFF2-40B4-BE49-F238E27FC236}">
                <a16:creationId xmlns:a16="http://schemas.microsoft.com/office/drawing/2014/main" id="{F98BDAB3-6893-4167-BE94-BAD80B18FC58}"/>
              </a:ext>
            </a:extLst>
          </p:cNvPr>
          <p:cNvPicPr>
            <a:picLocks noChangeAspect="1"/>
          </p:cNvPicPr>
          <p:nvPr/>
        </p:nvPicPr>
        <p:blipFill>
          <a:blip r:embed="rId3"/>
          <a:stretch>
            <a:fillRect/>
          </a:stretch>
        </p:blipFill>
        <p:spPr>
          <a:xfrm>
            <a:off x="653997" y="1613351"/>
            <a:ext cx="920853" cy="1037314"/>
          </a:xfrm>
          <a:prstGeom prst="rect">
            <a:avLst/>
          </a:prstGeom>
        </p:spPr>
      </p:pic>
      <p:sp>
        <p:nvSpPr>
          <p:cNvPr id="3" name="TextBox 2">
            <a:extLst>
              <a:ext uri="{FF2B5EF4-FFF2-40B4-BE49-F238E27FC236}">
                <a16:creationId xmlns:a16="http://schemas.microsoft.com/office/drawing/2014/main" id="{9B6676B9-4889-4B80-BC82-75D68C5C7CD9}"/>
              </a:ext>
            </a:extLst>
          </p:cNvPr>
          <p:cNvSpPr txBox="1"/>
          <p:nvPr/>
        </p:nvSpPr>
        <p:spPr>
          <a:xfrm>
            <a:off x="2591722" y="1673023"/>
            <a:ext cx="6171279" cy="2677656"/>
          </a:xfrm>
          <a:prstGeom prst="rect">
            <a:avLst/>
          </a:prstGeom>
          <a:noFill/>
        </p:spPr>
        <p:txBody>
          <a:bodyPr wrap="square" rtlCol="0">
            <a:spAutoFit/>
          </a:bodyPr>
          <a:lstStyle/>
          <a:p>
            <a:r>
              <a:rPr lang="en-US" sz="2400" dirty="0"/>
              <a:t>Millionaires John Jostes, Kyna Thorberg, Ronaldo Migliorini, </a:t>
            </a:r>
            <a:r>
              <a:rPr lang="en-US" sz="3200" b="1" dirty="0"/>
              <a:t>pioneers on Machine Learning applied to image recognition</a:t>
            </a:r>
            <a:r>
              <a:rPr lang="en-US" sz="2400" dirty="0"/>
              <a:t> decided today to associate with Elon Musk  to produce smart eyes for self driving cars</a:t>
            </a:r>
          </a:p>
        </p:txBody>
      </p:sp>
    </p:spTree>
    <p:extLst>
      <p:ext uri="{BB962C8B-B14F-4D97-AF65-F5344CB8AC3E}">
        <p14:creationId xmlns:p14="http://schemas.microsoft.com/office/powerpoint/2010/main" val="365440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E080-1784-43C7-8EAC-7D38C166AAD4}"/>
              </a:ext>
            </a:extLst>
          </p:cNvPr>
          <p:cNvSpPr>
            <a:spLocks noGrp="1"/>
          </p:cNvSpPr>
          <p:nvPr>
            <p:ph type="title"/>
          </p:nvPr>
        </p:nvSpPr>
        <p:spPr>
          <a:xfrm>
            <a:off x="433615" y="452105"/>
            <a:ext cx="11324770" cy="927698"/>
          </a:xfrm>
        </p:spPr>
        <p:txBody>
          <a:bodyPr>
            <a:normAutofit/>
          </a:bodyPr>
          <a:lstStyle/>
          <a:p>
            <a:r>
              <a:rPr lang="en-US" sz="3100" b="1" dirty="0"/>
              <a:t>What to do if the dataset isn’t ideal: Problems we encountered</a:t>
            </a:r>
          </a:p>
        </p:txBody>
      </p:sp>
      <p:sp>
        <p:nvSpPr>
          <p:cNvPr id="3" name="Text Placeholder 2">
            <a:extLst>
              <a:ext uri="{FF2B5EF4-FFF2-40B4-BE49-F238E27FC236}">
                <a16:creationId xmlns:a16="http://schemas.microsoft.com/office/drawing/2014/main" id="{4787776F-F4A0-4F3E-836E-CF842DFEA033}"/>
              </a:ext>
            </a:extLst>
          </p:cNvPr>
          <p:cNvSpPr>
            <a:spLocks noGrp="1"/>
          </p:cNvSpPr>
          <p:nvPr>
            <p:ph type="body" sz="quarter" idx="13"/>
          </p:nvPr>
        </p:nvSpPr>
        <p:spPr>
          <a:xfrm>
            <a:off x="550416" y="2208004"/>
            <a:ext cx="11207969" cy="780126"/>
          </a:xfrm>
        </p:spPr>
        <p:txBody>
          <a:bodyPr>
            <a:normAutofit/>
          </a:bodyPr>
          <a:lstStyle/>
          <a:p>
            <a:r>
              <a:rPr lang="en-US" dirty="0"/>
              <a:t>Unbalanced Data:</a:t>
            </a:r>
          </a:p>
        </p:txBody>
      </p:sp>
      <p:sp>
        <p:nvSpPr>
          <p:cNvPr id="4" name="Text Placeholder 3">
            <a:extLst>
              <a:ext uri="{FF2B5EF4-FFF2-40B4-BE49-F238E27FC236}">
                <a16:creationId xmlns:a16="http://schemas.microsoft.com/office/drawing/2014/main" id="{D7C5A220-BDC6-4778-9B98-580F69876A7D}"/>
              </a:ext>
            </a:extLst>
          </p:cNvPr>
          <p:cNvSpPr>
            <a:spLocks noGrp="1"/>
          </p:cNvSpPr>
          <p:nvPr>
            <p:ph type="body" idx="1"/>
          </p:nvPr>
        </p:nvSpPr>
        <p:spPr>
          <a:xfrm>
            <a:off x="550416" y="2988130"/>
            <a:ext cx="11079332" cy="3417765"/>
          </a:xfrm>
        </p:spPr>
        <p:txBody>
          <a:bodyPr>
            <a:normAutofit/>
          </a:bodyPr>
          <a:lstStyle/>
          <a:p>
            <a:r>
              <a:rPr lang="en-US" b="1" dirty="0"/>
              <a:t>Problem:  </a:t>
            </a:r>
            <a:r>
              <a:rPr lang="en-US" dirty="0"/>
              <a:t>Thankfully, </a:t>
            </a:r>
            <a:r>
              <a:rPr lang="en-US" dirty="0" err="1"/>
              <a:t>Covid</a:t>
            </a:r>
            <a:r>
              <a:rPr lang="en-US" dirty="0"/>
              <a:t> is vastly outnumbered in the data by healthy lungs and those with more familiar patterns of viral pneumonia. However, this leads to a natural imbalance in the data that the model must account for. This is a common problem that naturally occurs in various datasets, like those dealing with fraud detection, spam filtering, and medical diagnoses involving rare diseases.</a:t>
            </a:r>
          </a:p>
          <a:p>
            <a:r>
              <a:rPr lang="en-US" b="1" dirty="0"/>
              <a:t>Potential Pitfall of an Unbalanced  Data Set:</a:t>
            </a:r>
          </a:p>
          <a:p>
            <a:pPr lvl="1"/>
            <a:r>
              <a:rPr lang="en-US" dirty="0"/>
              <a:t>Difficulty predicting the smaller set due to the limited number of samples from this class</a:t>
            </a:r>
          </a:p>
          <a:p>
            <a:r>
              <a:rPr lang="en-US" b="1" dirty="0"/>
              <a:t>Potential Solutions: </a:t>
            </a:r>
            <a:endParaRPr lang="en-US" dirty="0"/>
          </a:p>
          <a:p>
            <a:pPr lvl="1"/>
            <a:r>
              <a:rPr lang="en-US" dirty="0"/>
              <a:t>Identify whether you can collect more data.</a:t>
            </a:r>
          </a:p>
          <a:p>
            <a:pPr lvl="1"/>
            <a:r>
              <a:rPr lang="en-US" dirty="0"/>
              <a:t>Adjust sampling method (over or under-sample)</a:t>
            </a:r>
          </a:p>
          <a:p>
            <a:pPr lvl="1"/>
            <a:r>
              <a:rPr lang="en-US" dirty="0"/>
              <a:t>Adjusting classifying methods (adjust classifications, </a:t>
            </a:r>
            <a:r>
              <a:rPr lang="en-US" dirty="0" err="1"/>
              <a:t>threshholds</a:t>
            </a:r>
            <a:r>
              <a:rPr lang="en-US" dirty="0"/>
              <a:t>; combine methods)</a:t>
            </a:r>
          </a:p>
          <a:p>
            <a:pPr marL="0" indent="0">
              <a:buNone/>
            </a:pPr>
            <a:endParaRPr lang="en-US" dirty="0"/>
          </a:p>
        </p:txBody>
      </p:sp>
      <p:sp>
        <p:nvSpPr>
          <p:cNvPr id="5" name="TextBox 4">
            <a:extLst>
              <a:ext uri="{FF2B5EF4-FFF2-40B4-BE49-F238E27FC236}">
                <a16:creationId xmlns:a16="http://schemas.microsoft.com/office/drawing/2014/main" id="{AEA6A2C0-CF99-458E-9FD9-90804D9C85C5}"/>
              </a:ext>
            </a:extLst>
          </p:cNvPr>
          <p:cNvSpPr txBox="1"/>
          <p:nvPr/>
        </p:nvSpPr>
        <p:spPr>
          <a:xfrm>
            <a:off x="685060" y="1280305"/>
            <a:ext cx="10821879" cy="1107996"/>
          </a:xfrm>
          <a:prstGeom prst="rect">
            <a:avLst/>
          </a:prstGeom>
          <a:noFill/>
        </p:spPr>
        <p:txBody>
          <a:bodyPr wrap="square" rtlCol="0">
            <a:spAutoFit/>
          </a:bodyPr>
          <a:lstStyle/>
          <a:p>
            <a:pPr algn="ctr"/>
            <a:r>
              <a:rPr lang="en-US" sz="1600" dirty="0"/>
              <a:t>In a practical setting, not all data is ideally designed for analysis. Small budgets, limited data availability, and naturally occurring irregularities are a part of dealing with real-world data. Two problems presented especially challenging obstacles to our model:</a:t>
            </a:r>
          </a:p>
          <a:p>
            <a:endParaRPr lang="en-US" dirty="0"/>
          </a:p>
        </p:txBody>
      </p:sp>
    </p:spTree>
    <p:extLst>
      <p:ext uri="{BB962C8B-B14F-4D97-AF65-F5344CB8AC3E}">
        <p14:creationId xmlns:p14="http://schemas.microsoft.com/office/powerpoint/2010/main" val="10979447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E080-1784-43C7-8EAC-7D38C166AAD4}"/>
              </a:ext>
            </a:extLst>
          </p:cNvPr>
          <p:cNvSpPr>
            <a:spLocks noGrp="1"/>
          </p:cNvSpPr>
          <p:nvPr>
            <p:ph type="title"/>
          </p:nvPr>
        </p:nvSpPr>
        <p:spPr>
          <a:xfrm>
            <a:off x="433615" y="452105"/>
            <a:ext cx="11324770" cy="927698"/>
          </a:xfrm>
        </p:spPr>
        <p:txBody>
          <a:bodyPr>
            <a:normAutofit/>
          </a:bodyPr>
          <a:lstStyle/>
          <a:p>
            <a:pPr algn="ctr"/>
            <a:r>
              <a:rPr lang="en-US" sz="3100" b="1" dirty="0"/>
              <a:t>What to do  if the dataset isn’t ideal: Problems we encountered</a:t>
            </a:r>
          </a:p>
        </p:txBody>
      </p:sp>
      <p:sp>
        <p:nvSpPr>
          <p:cNvPr id="3" name="Text Placeholder 2">
            <a:extLst>
              <a:ext uri="{FF2B5EF4-FFF2-40B4-BE49-F238E27FC236}">
                <a16:creationId xmlns:a16="http://schemas.microsoft.com/office/drawing/2014/main" id="{4787776F-F4A0-4F3E-836E-CF842DFEA033}"/>
              </a:ext>
            </a:extLst>
          </p:cNvPr>
          <p:cNvSpPr>
            <a:spLocks noGrp="1"/>
          </p:cNvSpPr>
          <p:nvPr>
            <p:ph type="body" sz="quarter" idx="13"/>
          </p:nvPr>
        </p:nvSpPr>
        <p:spPr>
          <a:xfrm>
            <a:off x="532923" y="1644723"/>
            <a:ext cx="10985500" cy="467390"/>
          </a:xfrm>
        </p:spPr>
        <p:txBody>
          <a:bodyPr>
            <a:normAutofit fontScale="92500" lnSpcReduction="10000"/>
          </a:bodyPr>
          <a:lstStyle/>
          <a:p>
            <a:r>
              <a:rPr lang="en-US" dirty="0"/>
              <a:t>Small Datasets:</a:t>
            </a:r>
          </a:p>
        </p:txBody>
      </p:sp>
      <p:sp>
        <p:nvSpPr>
          <p:cNvPr id="4" name="Text Placeholder 3">
            <a:extLst>
              <a:ext uri="{FF2B5EF4-FFF2-40B4-BE49-F238E27FC236}">
                <a16:creationId xmlns:a16="http://schemas.microsoft.com/office/drawing/2014/main" id="{D7C5A220-BDC6-4778-9B98-580F69876A7D}"/>
              </a:ext>
            </a:extLst>
          </p:cNvPr>
          <p:cNvSpPr>
            <a:spLocks noGrp="1"/>
          </p:cNvSpPr>
          <p:nvPr>
            <p:ph type="body" idx="1"/>
          </p:nvPr>
        </p:nvSpPr>
        <p:spPr>
          <a:xfrm>
            <a:off x="532923" y="2377033"/>
            <a:ext cx="10670431" cy="3775192"/>
          </a:xfrm>
        </p:spPr>
        <p:txBody>
          <a:bodyPr>
            <a:normAutofit/>
          </a:bodyPr>
          <a:lstStyle/>
          <a:p>
            <a:r>
              <a:rPr lang="en-US" sz="1600" b="1" dirty="0"/>
              <a:t>Problem: </a:t>
            </a:r>
            <a:r>
              <a:rPr lang="en-US" sz="1600" dirty="0"/>
              <a:t>Covid-19 represents a new area of study with limited amounts of available data.</a:t>
            </a:r>
          </a:p>
          <a:p>
            <a:pPr marL="0" indent="0">
              <a:buNone/>
            </a:pPr>
            <a:endParaRPr lang="en-US" sz="100" b="1" dirty="0"/>
          </a:p>
          <a:p>
            <a:pPr lvl="1"/>
            <a:r>
              <a:rPr lang="en-US" sz="1600" b="1" dirty="0"/>
              <a:t>Potential Pitfalls of a Small Dataset:</a:t>
            </a:r>
          </a:p>
          <a:p>
            <a:pPr lvl="2"/>
            <a:r>
              <a:rPr lang="en-US" sz="1600" dirty="0"/>
              <a:t>Bias/Variance Trade-Off (Models w/low bias and high variance tend to overfit data; high bias/low variance tend to underfit). </a:t>
            </a:r>
          </a:p>
          <a:p>
            <a:pPr lvl="2"/>
            <a:r>
              <a:rPr lang="en-US" sz="1600" dirty="0"/>
              <a:t>More likely to see patterns that don’t exist, leading to overfitting.</a:t>
            </a:r>
          </a:p>
          <a:p>
            <a:pPr lvl="1"/>
            <a:r>
              <a:rPr lang="en-US" sz="1600" b="1" dirty="0"/>
              <a:t>Potential Solutions: </a:t>
            </a:r>
          </a:p>
          <a:p>
            <a:pPr lvl="2"/>
            <a:r>
              <a:rPr lang="en-US" sz="1600" dirty="0"/>
              <a:t>Use simple models  (e.g., logistic regression, simple linear models w/limited weights, regularization techniques). </a:t>
            </a:r>
          </a:p>
          <a:p>
            <a:pPr lvl="2"/>
            <a:r>
              <a:rPr lang="en-US" sz="1600" dirty="0"/>
              <a:t>Remove outliers.</a:t>
            </a:r>
          </a:p>
          <a:p>
            <a:pPr lvl="2"/>
            <a:r>
              <a:rPr lang="en-US" sz="1600" dirty="0"/>
              <a:t>Select relevant features. </a:t>
            </a:r>
          </a:p>
          <a:p>
            <a:pPr lvl="2"/>
            <a:r>
              <a:rPr lang="en-US" sz="1600" dirty="0"/>
              <a:t>Combine models.</a:t>
            </a:r>
          </a:p>
        </p:txBody>
      </p:sp>
    </p:spTree>
    <p:extLst>
      <p:ext uri="{BB962C8B-B14F-4D97-AF65-F5344CB8AC3E}">
        <p14:creationId xmlns:p14="http://schemas.microsoft.com/office/powerpoint/2010/main" val="214076155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E080-1784-43C7-8EAC-7D38C166AAD4}"/>
              </a:ext>
            </a:extLst>
          </p:cNvPr>
          <p:cNvSpPr>
            <a:spLocks noGrp="1"/>
          </p:cNvSpPr>
          <p:nvPr>
            <p:ph type="title"/>
          </p:nvPr>
        </p:nvSpPr>
        <p:spPr>
          <a:xfrm>
            <a:off x="433614" y="473625"/>
            <a:ext cx="11324772" cy="653839"/>
          </a:xfrm>
        </p:spPr>
        <p:txBody>
          <a:bodyPr>
            <a:noAutofit/>
          </a:bodyPr>
          <a:lstStyle/>
          <a:p>
            <a:pPr algn="ctr"/>
            <a:r>
              <a:rPr lang="en-US" sz="3150" b="1" dirty="0"/>
              <a:t>Using the Data We Have: Solving the Imperfect Data Problem</a:t>
            </a:r>
          </a:p>
        </p:txBody>
      </p:sp>
      <p:sp>
        <p:nvSpPr>
          <p:cNvPr id="3" name="Text Placeholder 2">
            <a:extLst>
              <a:ext uri="{FF2B5EF4-FFF2-40B4-BE49-F238E27FC236}">
                <a16:creationId xmlns:a16="http://schemas.microsoft.com/office/drawing/2014/main" id="{4787776F-F4A0-4F3E-836E-CF842DFEA033}"/>
              </a:ext>
            </a:extLst>
          </p:cNvPr>
          <p:cNvSpPr>
            <a:spLocks noGrp="1"/>
          </p:cNvSpPr>
          <p:nvPr>
            <p:ph type="body" sz="quarter" idx="13"/>
          </p:nvPr>
        </p:nvSpPr>
        <p:spPr>
          <a:xfrm>
            <a:off x="568171" y="1127464"/>
            <a:ext cx="11190215" cy="426128"/>
          </a:xfrm>
        </p:spPr>
        <p:txBody>
          <a:bodyPr>
            <a:normAutofit fontScale="92500" lnSpcReduction="20000"/>
          </a:bodyPr>
          <a:lstStyle/>
          <a:p>
            <a:r>
              <a:rPr lang="en-US" dirty="0"/>
              <a:t>Our Solutions:</a:t>
            </a:r>
          </a:p>
        </p:txBody>
      </p:sp>
      <p:sp>
        <p:nvSpPr>
          <p:cNvPr id="4" name="Text Placeholder 3">
            <a:extLst>
              <a:ext uri="{FF2B5EF4-FFF2-40B4-BE49-F238E27FC236}">
                <a16:creationId xmlns:a16="http://schemas.microsoft.com/office/drawing/2014/main" id="{D7C5A220-BDC6-4778-9B98-580F69876A7D}"/>
              </a:ext>
            </a:extLst>
          </p:cNvPr>
          <p:cNvSpPr>
            <a:spLocks noGrp="1"/>
          </p:cNvSpPr>
          <p:nvPr>
            <p:ph type="body" idx="1"/>
          </p:nvPr>
        </p:nvSpPr>
        <p:spPr>
          <a:xfrm>
            <a:off x="568171" y="1553592"/>
            <a:ext cx="11190214" cy="5007006"/>
          </a:xfrm>
        </p:spPr>
        <p:txBody>
          <a:bodyPr>
            <a:normAutofit/>
          </a:bodyPr>
          <a:lstStyle/>
          <a:p>
            <a:pPr marL="0" indent="0">
              <a:lnSpc>
                <a:spcPct val="100000"/>
              </a:lnSpc>
              <a:buNone/>
            </a:pPr>
            <a:r>
              <a:rPr lang="en-US" sz="1600" b="1" dirty="0"/>
              <a:t>IMBALANCED DATA:</a:t>
            </a:r>
          </a:p>
          <a:p>
            <a:pPr algn="just">
              <a:lnSpc>
                <a:spcPct val="50000"/>
              </a:lnSpc>
            </a:pPr>
            <a:r>
              <a:rPr lang="en-US" sz="1600" dirty="0"/>
              <a:t>Simplify data classification into 2 categories: Diseased vs. Normal</a:t>
            </a:r>
          </a:p>
          <a:p>
            <a:pPr algn="just"/>
            <a:r>
              <a:rPr lang="en-US" sz="1600" dirty="0"/>
              <a:t>Focus research on preliminary goal of training model to identify pneumonia via x-ray. Further research could focus on whether there is a distinction between images of pneumonia caused by more well-known viruses vs. pneumonia caused by COVID-19. This data would still speed the results of chest x-rays and reduce the burden of busy medical staff.</a:t>
            </a:r>
          </a:p>
          <a:p>
            <a:pPr algn="just"/>
            <a:endParaRPr lang="en-US" sz="1600" dirty="0"/>
          </a:p>
          <a:p>
            <a:pPr marL="0" indent="0">
              <a:lnSpc>
                <a:spcPct val="60000"/>
              </a:lnSpc>
              <a:spcBef>
                <a:spcPts val="0"/>
              </a:spcBef>
              <a:buNone/>
            </a:pPr>
            <a:endParaRPr lang="en-US" sz="800" b="1" dirty="0"/>
          </a:p>
          <a:p>
            <a:pPr marL="0" indent="0">
              <a:lnSpc>
                <a:spcPct val="100000"/>
              </a:lnSpc>
              <a:spcBef>
                <a:spcPts val="0"/>
              </a:spcBef>
              <a:buNone/>
            </a:pPr>
            <a:r>
              <a:rPr lang="en-US" sz="1600" b="1" dirty="0"/>
              <a:t>SMALL DATASET: </a:t>
            </a:r>
          </a:p>
          <a:p>
            <a:pPr>
              <a:spcBef>
                <a:spcPts val="0"/>
              </a:spcBef>
            </a:pPr>
            <a:r>
              <a:rPr lang="en-US" sz="1600" dirty="0"/>
              <a:t>Augment the existing data </a:t>
            </a:r>
            <a:r>
              <a:rPr lang="en-US" sz="1350" dirty="0">
                <a:solidFill>
                  <a:srgbClr val="0F0FB1"/>
                </a:solidFill>
              </a:rPr>
              <a:t>(</a:t>
            </a:r>
            <a:r>
              <a:rPr lang="en-US" sz="1350" dirty="0">
                <a:solidFill>
                  <a:srgbClr val="0F0FB1"/>
                </a:solidFill>
                <a:hlinkClick r:id="rId2">
                  <a:extLst>
                    <a:ext uri="{A12FA001-AC4F-418D-AE19-62706E023703}">
                      <ahyp:hlinkClr xmlns:ahyp="http://schemas.microsoft.com/office/drawing/2018/hyperlinkcolor" val="tx"/>
                    </a:ext>
                  </a:extLst>
                </a:hlinkClick>
              </a:rPr>
              <a:t>https://blog.keras.io/building-powerful-image-classification-models-using-very-little-data.html</a:t>
            </a:r>
            <a:r>
              <a:rPr lang="en-US" sz="1350" dirty="0">
                <a:solidFill>
                  <a:srgbClr val="0F0FB1"/>
                </a:solidFill>
              </a:rPr>
              <a:t>)</a:t>
            </a:r>
          </a:p>
          <a:p>
            <a:pPr lvl="1" algn="just"/>
            <a:r>
              <a:rPr lang="en-US" sz="1600" dirty="0"/>
              <a:t>Performs random transformations, so that the model avoids seeing the exact same pic more than once (prevents overfitting and helps model generalize better)</a:t>
            </a:r>
          </a:p>
          <a:p>
            <a:pPr lvl="1" algn="just"/>
            <a:r>
              <a:rPr lang="en-US" sz="1600" dirty="0"/>
              <a:t>Uses </a:t>
            </a:r>
            <a:r>
              <a:rPr lang="en-US" sz="1600" dirty="0" err="1">
                <a:solidFill>
                  <a:srgbClr val="0F0FB1"/>
                </a:solidFill>
              </a:rPr>
              <a:t>keras.preprocessing.image.ImageDataGenerator</a:t>
            </a:r>
            <a:r>
              <a:rPr lang="en-US" sz="1600" dirty="0">
                <a:solidFill>
                  <a:srgbClr val="0F0FB1"/>
                </a:solidFill>
              </a:rPr>
              <a:t> </a:t>
            </a:r>
            <a:r>
              <a:rPr lang="en-US" sz="1600" dirty="0"/>
              <a:t>class to: </a:t>
            </a:r>
          </a:p>
          <a:p>
            <a:pPr lvl="2" algn="just"/>
            <a:r>
              <a:rPr lang="en-US" sz="1600" dirty="0"/>
              <a:t>Create random transformations and normalization operations used on images during training. </a:t>
            </a:r>
          </a:p>
          <a:p>
            <a:pPr lvl="2" algn="just"/>
            <a:r>
              <a:rPr lang="en-US" sz="1600" dirty="0"/>
              <a:t>Instantiate generators of the augmented images/labels. Generators are then used with </a:t>
            </a:r>
            <a:r>
              <a:rPr lang="en-US" sz="1600" dirty="0" err="1"/>
              <a:t>keras</a:t>
            </a:r>
            <a:r>
              <a:rPr lang="en-US" sz="1600" dirty="0"/>
              <a:t> model methods that accept them as inputs (</a:t>
            </a:r>
            <a:r>
              <a:rPr lang="en-US" sz="1600" dirty="0" err="1"/>
              <a:t>fit_generator</a:t>
            </a:r>
            <a:r>
              <a:rPr lang="en-US" sz="1600" dirty="0"/>
              <a:t>, </a:t>
            </a:r>
            <a:r>
              <a:rPr lang="en-US" sz="1600" dirty="0" err="1"/>
              <a:t>evaluate_generator</a:t>
            </a:r>
            <a:r>
              <a:rPr lang="en-US" sz="1600" dirty="0"/>
              <a:t> and </a:t>
            </a:r>
            <a:r>
              <a:rPr lang="en-US" sz="1600" dirty="0" err="1"/>
              <a:t>predict_generator</a:t>
            </a:r>
            <a:r>
              <a:rPr lang="en-US" sz="1600" dirty="0"/>
              <a:t>). </a:t>
            </a:r>
          </a:p>
          <a:p>
            <a:pPr marL="0" indent="0">
              <a:buNone/>
            </a:pPr>
            <a:endParaRPr lang="en-US" dirty="0"/>
          </a:p>
        </p:txBody>
      </p:sp>
    </p:spTree>
    <p:extLst>
      <p:ext uri="{BB962C8B-B14F-4D97-AF65-F5344CB8AC3E}">
        <p14:creationId xmlns:p14="http://schemas.microsoft.com/office/powerpoint/2010/main" val="10643188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DFE4-417B-4C25-A181-0CD5D22ECB57}"/>
              </a:ext>
            </a:extLst>
          </p:cNvPr>
          <p:cNvSpPr>
            <a:spLocks noGrp="1"/>
          </p:cNvSpPr>
          <p:nvPr>
            <p:ph type="title"/>
          </p:nvPr>
        </p:nvSpPr>
        <p:spPr>
          <a:xfrm>
            <a:off x="550269" y="642594"/>
            <a:ext cx="11091461" cy="1132940"/>
          </a:xfrm>
        </p:spPr>
        <p:txBody>
          <a:bodyPr/>
          <a:lstStyle/>
          <a:p>
            <a:r>
              <a:rPr lang="en-US" dirty="0"/>
              <a:t>Augmenting Strategy: An example</a:t>
            </a:r>
          </a:p>
        </p:txBody>
      </p:sp>
      <p:pic>
        <p:nvPicPr>
          <p:cNvPr id="5" name="Content Placeholder 4" descr="A cat sitting in front of a mirror&#10;&#10;Description automatically generated">
            <a:extLst>
              <a:ext uri="{FF2B5EF4-FFF2-40B4-BE49-F238E27FC236}">
                <a16:creationId xmlns:a16="http://schemas.microsoft.com/office/drawing/2014/main" id="{BE3F14C7-278E-4594-A6B2-A74AD9931152}"/>
              </a:ext>
            </a:extLst>
          </p:cNvPr>
          <p:cNvPicPr>
            <a:picLocks noGrp="1" noChangeAspect="1"/>
          </p:cNvPicPr>
          <p:nvPr>
            <p:ph idx="1"/>
          </p:nvPr>
        </p:nvPicPr>
        <p:blipFill>
          <a:blip r:embed="rId2"/>
          <a:stretch>
            <a:fillRect/>
          </a:stretch>
        </p:blipFill>
        <p:spPr>
          <a:xfrm>
            <a:off x="550269" y="1944580"/>
            <a:ext cx="11091462" cy="3974439"/>
          </a:xfrm>
        </p:spPr>
      </p:pic>
    </p:spTree>
    <p:extLst>
      <p:ext uri="{BB962C8B-B14F-4D97-AF65-F5344CB8AC3E}">
        <p14:creationId xmlns:p14="http://schemas.microsoft.com/office/powerpoint/2010/main" val="1971144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71af3243-3dd4-4a8d-8c0d-dd76da1f02a5"/>
    <ds:schemaRef ds:uri="http://purl.org/dc/elements/1.1/"/>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1193</TotalTime>
  <Words>824</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Franklin Gothic Book</vt:lpstr>
      <vt:lpstr>Franklin Gothic Demi</vt:lpstr>
      <vt:lpstr>Garamond</vt:lpstr>
      <vt:lpstr>Helvetica Neue Medium</vt:lpstr>
      <vt:lpstr>Sagona Book</vt:lpstr>
      <vt:lpstr>Sagona ExtraLight</vt:lpstr>
      <vt:lpstr>Wingdings 2</vt:lpstr>
      <vt:lpstr>SavonVTI</vt:lpstr>
      <vt:lpstr>DividendVTI</vt:lpstr>
      <vt:lpstr>X-RAY VISON:  Machine   Learning  for Fast &amp; Accurate    Imaging  results</vt:lpstr>
      <vt:lpstr>Chest X-rays Pneumonia Detection using Convolutional Neural Network </vt:lpstr>
      <vt:lpstr>THE DATA SET</vt:lpstr>
      <vt:lpstr>THE DATA SET</vt:lpstr>
      <vt:lpstr>Breaking news – The vision</vt:lpstr>
      <vt:lpstr>What to do if the dataset isn’t ideal: Problems we encountered</vt:lpstr>
      <vt:lpstr>What to do  if the dataset isn’t ideal: Problems we encountered</vt:lpstr>
      <vt:lpstr>Using the Data We Have: Solving the Imperfect Data Problem</vt:lpstr>
      <vt:lpstr>Augmenting Strategy: An example</vt:lpstr>
      <vt:lpstr>Using the Data We Have: Alternatives</vt:lpstr>
      <vt:lpstr>The BIG Picture: Designing a CNN</vt:lpstr>
      <vt:lpstr>Building the CNN</vt:lpstr>
      <vt:lpstr>Building the CNN</vt:lpstr>
      <vt:lpstr>Constructing</vt:lpstr>
      <vt:lpstr>Model.fit(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X-RAY VISON:  Machine   Learning  for Faster   Accurate    Imaging  results</dc:title>
  <dc:creator>Kyna Thorberg</dc:creator>
  <cp:lastModifiedBy>Kyna Thorberg</cp:lastModifiedBy>
  <cp:revision>41</cp:revision>
  <dcterms:created xsi:type="dcterms:W3CDTF">2020-07-17T22:16:38Z</dcterms:created>
  <dcterms:modified xsi:type="dcterms:W3CDTF">2020-07-18T18:10:10Z</dcterms:modified>
</cp:coreProperties>
</file>