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2.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3.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4.xml" ContentType="application/vnd.openxmlformats-officedocument.presentationml.tags+xml"/>
  <Override PartName="/ppt/tags/tag25.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26.xml" ContentType="application/vnd.openxmlformats-officedocument.presentationml.tags+xml"/>
  <Override PartName="/ppt/tags/tag27.xml" ContentType="application/vnd.openxmlformats-officedocument.presentationml.tags+xml"/>
  <Override PartName="/ppt/charts/chartEx1.xml" ContentType="application/vnd.ms-office.chartex+xml"/>
  <Override PartName="/ppt/charts/style6.xml" ContentType="application/vnd.ms-office.chartstyle+xml"/>
  <Override PartName="/ppt/charts/colors6.xml" ContentType="application/vnd.ms-office.chartcolorstyle+xml"/>
  <Override PartName="/ppt/tags/tag28.xml" ContentType="application/vnd.openxmlformats-officedocument.presentationml.tags+xml"/>
  <Override PartName="/ppt/tags/tag29.xml" ContentType="application/vnd.openxmlformats-officedocument.presentationml.tags+xml"/>
  <Override PartName="/ppt/charts/chartEx2.xml" ContentType="application/vnd.ms-office.chartex+xml"/>
  <Override PartName="/ppt/charts/style7.xml" ContentType="application/vnd.ms-office.chartstyle+xml"/>
  <Override PartName="/ppt/charts/colors7.xml" ContentType="application/vnd.ms-office.chartcolorstyl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9" r:id="rId3"/>
    <p:sldId id="270" r:id="rId4"/>
    <p:sldId id="271" r:id="rId5"/>
    <p:sldId id="272" r:id="rId6"/>
    <p:sldId id="273" r:id="rId7"/>
    <p:sldId id="274" r:id="rId8"/>
    <p:sldId id="275" r:id="rId9"/>
    <p:sldId id="282" r:id="rId10"/>
    <p:sldId id="278" r:id="rId11"/>
    <p:sldId id="279" r:id="rId12"/>
    <p:sldId id="280" r:id="rId13"/>
    <p:sldId id="281" r:id="rId14"/>
    <p:sldId id="276" r:id="rId15"/>
    <p:sldId id="261" r:id="rId16"/>
    <p:sldId id="283" r:id="rId17"/>
    <p:sldId id="284" r:id="rId18"/>
    <p:sldId id="285" r:id="rId19"/>
    <p:sldId id="287" r:id="rId20"/>
    <p:sldId id="313" r:id="rId21"/>
    <p:sldId id="314" r:id="rId22"/>
    <p:sldId id="330" r:id="rId23"/>
    <p:sldId id="309" r:id="rId24"/>
    <p:sldId id="306" r:id="rId25"/>
    <p:sldId id="307" r:id="rId26"/>
    <p:sldId id="308" r:id="rId27"/>
    <p:sldId id="268" r:id="rId28"/>
    <p:sldId id="326" r:id="rId29"/>
    <p:sldId id="327" r:id="rId30"/>
  </p:sldIdLst>
  <p:sldSz cx="12192000" cy="6858000"/>
  <p:notesSz cx="6858000" cy="9144000"/>
  <p:custDataLst>
    <p:tags r:id="rId31"/>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 Frederic PRIV\LUX\CRM\DIR" initials="VFP" lastIdx="8" clrIdx="0">
    <p:extLst>
      <p:ext uri="{19B8F6BF-5375-455C-9EA6-DF929625EA0E}">
        <p15:presenceInfo xmlns:p15="http://schemas.microsoft.com/office/powerpoint/2012/main" userId="S-1-5-21-3076395385-2204289296-2843758529-139872" providerId="AD"/>
      </p:ext>
    </p:extLst>
  </p:cmAuthor>
  <p:cmAuthor id="2" name="Camille JUE-MOHR" initials="CJ" lastIdx="1" clrIdx="1">
    <p:extLst>
      <p:ext uri="{19B8F6BF-5375-455C-9EA6-DF929625EA0E}">
        <p15:presenceInfo xmlns:p15="http://schemas.microsoft.com/office/powerpoint/2012/main" userId="S-1-5-21-1001250152-1804245956-2928986141-133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7B3CB"/>
    <a:srgbClr val="210053"/>
    <a:srgbClr val="530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43" autoAdjust="0"/>
    <p:restoredTop sz="94660"/>
  </p:normalViewPr>
  <p:slideViewPr>
    <p:cSldViewPr snapToGrid="0">
      <p:cViewPr varScale="1">
        <p:scale>
          <a:sx n="137" d="100"/>
          <a:sy n="137" d="100"/>
        </p:scale>
        <p:origin x="208" y="288"/>
      </p:cViewPr>
      <p:guideLst/>
    </p:cSldViewPr>
  </p:slideViewPr>
  <p:notesTextViewPr>
    <p:cViewPr>
      <p:scale>
        <a:sx n="3" d="2"/>
        <a:sy n="3" d="2"/>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Feuille_de_calcul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Feuille_de_calcul_Microsoft_Excel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Feuille_de_calcul_Microsoft_Excel4.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Feuille_de_calcul_Microsoft_Excel5.xlsx"/></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Feuille_de_calcul_Microsoft_Excel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rgbClr val="11004E"/>
            </a:solidFill>
            <a:ln>
              <a:noFill/>
            </a:ln>
            <a:effectLst/>
          </c:spPr>
          <c:invertIfNegative val="0"/>
          <c:dPt>
            <c:idx val="1"/>
            <c:invertIfNegative val="0"/>
            <c:bubble3D val="0"/>
            <c:spPr>
              <a:solidFill>
                <a:srgbClr val="530039"/>
              </a:solidFill>
              <a:ln>
                <a:noFill/>
              </a:ln>
              <a:effectLst/>
            </c:spPr>
            <c:extLst>
              <c:ext xmlns:c16="http://schemas.microsoft.com/office/drawing/2014/chart" uri="{C3380CC4-5D6E-409C-BE32-E72D297353CC}">
                <c16:uniqueId val="{00000001-5FC7-4014-8613-8EA707FCD7C9}"/>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Prélèvements sociaux (PS)</c:v>
                </c:pt>
                <c:pt idx="1">
                  <c:v>Impôt sur le revenu (IR)</c:v>
                </c:pt>
              </c:strCache>
            </c:strRef>
          </c:cat>
          <c:val>
            <c:numRef>
              <c:f>Sheet1!$B$2:$B$3</c:f>
              <c:numCache>
                <c:formatCode>0.00%</c:formatCode>
                <c:ptCount val="2"/>
                <c:pt idx="0">
                  <c:v>0.17199999999999999</c:v>
                </c:pt>
                <c:pt idx="1">
                  <c:v>0.128</c:v>
                </c:pt>
              </c:numCache>
            </c:numRef>
          </c:val>
          <c:extLst>
            <c:ext xmlns:c16="http://schemas.microsoft.com/office/drawing/2014/chart" uri="{C3380CC4-5D6E-409C-BE32-E72D297353CC}">
              <c16:uniqueId val="{00000002-5FC7-4014-8613-8EA707FCD7C9}"/>
            </c:ext>
          </c:extLst>
        </c:ser>
        <c:ser>
          <c:idx val="1"/>
          <c:order val="1"/>
          <c:tx>
            <c:strRef>
              <c:f>Sheet1!$C$1</c:f>
              <c:strCache>
                <c:ptCount val="1"/>
                <c:pt idx="0">
                  <c:v>Series 2</c:v>
                </c:pt>
              </c:strCache>
            </c:strRef>
          </c:tx>
          <c:spPr>
            <a:solidFill>
              <a:srgbClr val="B7B2CA"/>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000" b="0" i="0" u="none" strike="noStrike" kern="1200" baseline="0">
                    <a:solidFill>
                      <a:srgbClr val="11004E"/>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Prélèvements sociaux (PS)</c:v>
                </c:pt>
                <c:pt idx="1">
                  <c:v>Impôt sur le revenu (IR)</c:v>
                </c:pt>
              </c:strCache>
            </c:strRef>
          </c:cat>
          <c:val>
            <c:numRef>
              <c:f>Sheet1!$C$2:$C$3</c:f>
              <c:numCache>
                <c:formatCode>General</c:formatCode>
                <c:ptCount val="2"/>
              </c:numCache>
            </c:numRef>
          </c:val>
          <c:extLst>
            <c:ext xmlns:c16="http://schemas.microsoft.com/office/drawing/2014/chart" uri="{C3380CC4-5D6E-409C-BE32-E72D297353CC}">
              <c16:uniqueId val="{00000003-5FC7-4014-8613-8EA707FCD7C9}"/>
            </c:ext>
          </c:extLst>
        </c:ser>
        <c:dLbls>
          <c:showLegendKey val="0"/>
          <c:showVal val="0"/>
          <c:showCatName val="0"/>
          <c:showSerName val="0"/>
          <c:showPercent val="0"/>
          <c:showBubbleSize val="0"/>
        </c:dLbls>
        <c:gapWidth val="150"/>
        <c:overlap val="100"/>
        <c:axId val="557587488"/>
        <c:axId val="557585520"/>
      </c:barChart>
      <c:catAx>
        <c:axId val="557587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57585520"/>
        <c:crosses val="autoZero"/>
        <c:auto val="1"/>
        <c:lblAlgn val="ctr"/>
        <c:lblOffset val="100"/>
        <c:noMultiLvlLbl val="0"/>
      </c:catAx>
      <c:valAx>
        <c:axId val="557585520"/>
        <c:scaling>
          <c:orientation val="minMax"/>
        </c:scaling>
        <c:delete val="1"/>
        <c:axPos val="b"/>
        <c:numFmt formatCode="0.00%" sourceLinked="1"/>
        <c:majorTickMark val="none"/>
        <c:minorTickMark val="none"/>
        <c:tickLblPos val="nextTo"/>
        <c:crossAx val="557587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Feuil1!$B$1</c:f>
              <c:strCache>
                <c:ptCount val="1"/>
                <c:pt idx="0">
                  <c:v>Revenus</c:v>
                </c:pt>
              </c:strCache>
            </c:strRef>
          </c:tx>
          <c:spPr>
            <a:solidFill>
              <a:srgbClr val="530039"/>
            </a:solidFill>
            <a:ln w="9525" cap="flat" cmpd="sng" algn="ctr">
              <a:noFill/>
              <a:round/>
            </a:ln>
            <a:effectLst/>
          </c:spPr>
          <c:invertIfNegative val="0"/>
          <c:cat>
            <c:strRef>
              <c:f>Feuil1!$A$2:$A$6</c:f>
              <c:strCache>
                <c:ptCount val="5"/>
                <c:pt idx="0">
                  <c:v>Tranche 0%</c:v>
                </c:pt>
                <c:pt idx="1">
                  <c:v>Tranche 11%</c:v>
                </c:pt>
                <c:pt idx="2">
                  <c:v>Tranche 30%</c:v>
                </c:pt>
                <c:pt idx="3">
                  <c:v>Tranche 41%</c:v>
                </c:pt>
                <c:pt idx="4">
                  <c:v>Tranche 45%</c:v>
                </c:pt>
              </c:strCache>
            </c:strRef>
          </c:cat>
          <c:val>
            <c:numRef>
              <c:f>Feuil1!$B$2:$B$6</c:f>
              <c:numCache>
                <c:formatCode>General</c:formatCode>
                <c:ptCount val="5"/>
                <c:pt idx="0">
                  <c:v>20</c:v>
                </c:pt>
                <c:pt idx="1">
                  <c:v>40</c:v>
                </c:pt>
                <c:pt idx="2">
                  <c:v>60</c:v>
                </c:pt>
                <c:pt idx="3">
                  <c:v>80</c:v>
                </c:pt>
                <c:pt idx="4">
                  <c:v>100</c:v>
                </c:pt>
              </c:numCache>
            </c:numRef>
          </c:val>
          <c:extLst>
            <c:ext xmlns:c16="http://schemas.microsoft.com/office/drawing/2014/chart" uri="{C3380CC4-5D6E-409C-BE32-E72D297353CC}">
              <c16:uniqueId val="{00000000-E049-4F7D-A424-800F37BD23DA}"/>
            </c:ext>
          </c:extLst>
        </c:ser>
        <c:ser>
          <c:idx val="1"/>
          <c:order val="1"/>
          <c:tx>
            <c:strRef>
              <c:f>Feuil1!$C$1</c:f>
              <c:strCache>
                <c:ptCount val="1"/>
                <c:pt idx="0">
                  <c:v>Impôt PV</c:v>
                </c:pt>
              </c:strCache>
            </c:strRef>
          </c:tx>
          <c:spPr>
            <a:solidFill>
              <a:srgbClr val="530039"/>
            </a:solidFill>
            <a:ln w="9525" cap="flat" cmpd="sng" algn="ctr">
              <a:noFill/>
              <a:round/>
            </a:ln>
            <a:effectLst/>
          </c:spPr>
          <c:invertIfNegative val="0"/>
          <c:cat>
            <c:strRef>
              <c:f>Feuil1!$A$2:$A$6</c:f>
              <c:strCache>
                <c:ptCount val="5"/>
                <c:pt idx="0">
                  <c:v>Tranche 0%</c:v>
                </c:pt>
                <c:pt idx="1">
                  <c:v>Tranche 11%</c:v>
                </c:pt>
                <c:pt idx="2">
                  <c:v>Tranche 30%</c:v>
                </c:pt>
                <c:pt idx="3">
                  <c:v>Tranche 41%</c:v>
                </c:pt>
                <c:pt idx="4">
                  <c:v>Tranche 45%</c:v>
                </c:pt>
              </c:strCache>
            </c:strRef>
          </c:cat>
          <c:val>
            <c:numRef>
              <c:f>Feuil1!$C$2:$C$6</c:f>
              <c:numCache>
                <c:formatCode>General</c:formatCode>
                <c:ptCount val="5"/>
                <c:pt idx="0">
                  <c:v>0</c:v>
                </c:pt>
              </c:numCache>
            </c:numRef>
          </c:val>
          <c:extLst>
            <c:ext xmlns:c16="http://schemas.microsoft.com/office/drawing/2014/chart" uri="{C3380CC4-5D6E-409C-BE32-E72D297353CC}">
              <c16:uniqueId val="{00000001-E049-4F7D-A424-800F37BD23DA}"/>
            </c:ext>
          </c:extLst>
        </c:ser>
        <c:dLbls>
          <c:showLegendKey val="0"/>
          <c:showVal val="0"/>
          <c:showCatName val="0"/>
          <c:showSerName val="0"/>
          <c:showPercent val="0"/>
          <c:showBubbleSize val="0"/>
        </c:dLbls>
        <c:gapWidth val="100"/>
        <c:overlap val="100"/>
        <c:axId val="884723520"/>
        <c:axId val="884445520"/>
      </c:barChart>
      <c:catAx>
        <c:axId val="884723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fr-FR"/>
          </a:p>
        </c:txPr>
        <c:crossAx val="884445520"/>
        <c:crosses val="autoZero"/>
        <c:auto val="1"/>
        <c:lblAlgn val="ctr"/>
        <c:lblOffset val="100"/>
        <c:noMultiLvlLbl val="0"/>
      </c:catAx>
      <c:valAx>
        <c:axId val="884445520"/>
        <c:scaling>
          <c:orientation val="minMax"/>
        </c:scaling>
        <c:delete val="1"/>
        <c:axPos val="b"/>
        <c:majorGridlines>
          <c:spPr>
            <a:ln w="9525" cap="flat" cmpd="sng" algn="ctr">
              <a:noFill/>
              <a:round/>
            </a:ln>
            <a:effectLst/>
          </c:spPr>
        </c:majorGridlines>
        <c:numFmt formatCode="General" sourceLinked="1"/>
        <c:majorTickMark val="none"/>
        <c:minorTickMark val="none"/>
        <c:tickLblPos val="nextTo"/>
        <c:crossAx val="88472352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rgbClr val="11004E"/>
            </a:solidFill>
            <a:ln>
              <a:noFill/>
            </a:ln>
            <a:effectLst/>
          </c:spPr>
          <c:invertIfNegative val="0"/>
          <c:dPt>
            <c:idx val="1"/>
            <c:invertIfNegative val="0"/>
            <c:bubble3D val="0"/>
            <c:spPr>
              <a:solidFill>
                <a:srgbClr val="530039"/>
              </a:solidFill>
              <a:ln>
                <a:noFill/>
              </a:ln>
              <a:effectLst/>
            </c:spPr>
            <c:extLst>
              <c:ext xmlns:c16="http://schemas.microsoft.com/office/drawing/2014/chart" uri="{C3380CC4-5D6E-409C-BE32-E72D297353CC}">
                <c16:uniqueId val="{00000001-CE5A-45EE-A390-8E424A65D3BB}"/>
              </c:ext>
            </c:extLst>
          </c:dPt>
          <c:dPt>
            <c:idx val="2"/>
            <c:invertIfNegative val="0"/>
            <c:bubble3D val="0"/>
            <c:spPr>
              <a:solidFill>
                <a:srgbClr val="B7B2CA"/>
              </a:solidFill>
              <a:ln>
                <a:noFill/>
              </a:ln>
              <a:effectLst/>
            </c:spPr>
            <c:extLst>
              <c:ext xmlns:c16="http://schemas.microsoft.com/office/drawing/2014/chart" uri="{C3380CC4-5D6E-409C-BE32-E72D297353CC}">
                <c16:uniqueId val="{00000003-CE5A-45EE-A390-8E424A65D3BB}"/>
              </c:ext>
            </c:extLst>
          </c:dPt>
          <c:dLbls>
            <c:dLbl>
              <c:idx val="0"/>
              <c:tx>
                <c:rich>
                  <a:bodyPr/>
                  <a:lstStyle/>
                  <a:p>
                    <a:r>
                      <a:rPr lang="en-US" dirty="0"/>
                      <a:t>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5829-4318-805C-7E35A261FF79}"/>
                </c:ext>
              </c:extLst>
            </c:dLbl>
            <c:dLbl>
              <c:idx val="2"/>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530039"/>
                      </a:solidFill>
                      <a:latin typeface="+mn-lt"/>
                      <a:ea typeface="+mn-ea"/>
                      <a:cs typeface="+mn-cs"/>
                    </a:defRPr>
                  </a:pPr>
                  <a:endParaRPr lang="fr-FR"/>
                </a:p>
              </c:txPr>
              <c:showLegendKey val="0"/>
              <c:showVal val="1"/>
              <c:showCatName val="0"/>
              <c:showSerName val="0"/>
              <c:showPercent val="0"/>
              <c:showBubbleSize val="0"/>
              <c:extLst>
                <c:ext xmlns:c16="http://schemas.microsoft.com/office/drawing/2014/chart" uri="{C3380CC4-5D6E-409C-BE32-E72D297353CC}">
                  <c16:uniqueId val="{00000003-CE5A-45EE-A390-8E424A65D3BB}"/>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Contribution Exceptionnelle Hauts Revenus (CEHR)
</c:v>
                </c:pt>
                <c:pt idx="1">
                  <c:v>Prélèvements sociaux (PS)</c:v>
                </c:pt>
                <c:pt idx="2">
                  <c:v>Impôt sur le revenu (IR)</c:v>
                </c:pt>
              </c:strCache>
            </c:strRef>
          </c:cat>
          <c:val>
            <c:numRef>
              <c:f>Sheet1!$B$2:$B$4</c:f>
              <c:numCache>
                <c:formatCode>0.00%</c:formatCode>
                <c:ptCount val="3"/>
                <c:pt idx="0">
                  <c:v>0.04</c:v>
                </c:pt>
                <c:pt idx="1">
                  <c:v>0.17199999999999999</c:v>
                </c:pt>
                <c:pt idx="2">
                  <c:v>0.128</c:v>
                </c:pt>
              </c:numCache>
            </c:numRef>
          </c:val>
          <c:extLst>
            <c:ext xmlns:c16="http://schemas.microsoft.com/office/drawing/2014/chart" uri="{C3380CC4-5D6E-409C-BE32-E72D297353CC}">
              <c16:uniqueId val="{00000004-CE5A-45EE-A390-8E424A65D3BB}"/>
            </c:ext>
          </c:extLst>
        </c:ser>
        <c:ser>
          <c:idx val="1"/>
          <c:order val="1"/>
          <c:tx>
            <c:strRef>
              <c:f>Sheet1!$C$1</c:f>
              <c:strCache>
                <c:ptCount val="1"/>
                <c:pt idx="0">
                  <c:v>Series 2</c:v>
                </c:pt>
              </c:strCache>
            </c:strRef>
          </c:tx>
          <c:spPr>
            <a:solidFill>
              <a:srgbClr val="B7B2CA"/>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000" b="0" i="0" u="none" strike="noStrike" kern="1200" baseline="0">
                    <a:solidFill>
                      <a:srgbClr val="11004E"/>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Contribution Exceptionnelle Hauts Revenus (CEHR)
</c:v>
                </c:pt>
                <c:pt idx="1">
                  <c:v>Prélèvements sociaux (PS)</c:v>
                </c:pt>
                <c:pt idx="2">
                  <c:v>Impôt sur le revenu (IR)</c:v>
                </c:pt>
              </c:strCache>
            </c:strRef>
          </c:cat>
          <c:val>
            <c:numRef>
              <c:f>Sheet1!$C$2:$C$4</c:f>
              <c:numCache>
                <c:formatCode>General</c:formatCode>
                <c:ptCount val="3"/>
              </c:numCache>
            </c:numRef>
          </c:val>
          <c:extLst>
            <c:ext xmlns:c16="http://schemas.microsoft.com/office/drawing/2014/chart" uri="{C3380CC4-5D6E-409C-BE32-E72D297353CC}">
              <c16:uniqueId val="{00000005-CE5A-45EE-A390-8E424A65D3BB}"/>
            </c:ext>
          </c:extLst>
        </c:ser>
        <c:dLbls>
          <c:showLegendKey val="0"/>
          <c:showVal val="0"/>
          <c:showCatName val="0"/>
          <c:showSerName val="0"/>
          <c:showPercent val="0"/>
          <c:showBubbleSize val="0"/>
        </c:dLbls>
        <c:gapWidth val="150"/>
        <c:overlap val="100"/>
        <c:axId val="557587488"/>
        <c:axId val="557585520"/>
      </c:barChart>
      <c:catAx>
        <c:axId val="557587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57585520"/>
        <c:crosses val="autoZero"/>
        <c:auto val="1"/>
        <c:lblAlgn val="ctr"/>
        <c:lblOffset val="100"/>
        <c:noMultiLvlLbl val="0"/>
      </c:catAx>
      <c:valAx>
        <c:axId val="557585520"/>
        <c:scaling>
          <c:orientation val="minMax"/>
        </c:scaling>
        <c:delete val="1"/>
        <c:axPos val="b"/>
        <c:numFmt formatCode="0.00%" sourceLinked="1"/>
        <c:majorTickMark val="none"/>
        <c:minorTickMark val="none"/>
        <c:tickLblPos val="nextTo"/>
        <c:crossAx val="557587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rgbClr val="530039"/>
            </a:solidFill>
            <a:ln>
              <a:noFill/>
            </a:ln>
            <a:effectLst/>
          </c:spPr>
          <c:invertIfNegative val="0"/>
          <c:dPt>
            <c:idx val="0"/>
            <c:invertIfNegative val="0"/>
            <c:bubble3D val="0"/>
            <c:spPr>
              <a:solidFill>
                <a:srgbClr val="210053"/>
              </a:solidFill>
              <a:ln>
                <a:noFill/>
              </a:ln>
              <a:effectLst/>
            </c:spPr>
            <c:extLst>
              <c:ext xmlns:c16="http://schemas.microsoft.com/office/drawing/2014/chart" uri="{C3380CC4-5D6E-409C-BE32-E72D297353CC}">
                <c16:uniqueId val="{00000001-9522-48C9-BDBF-7666D0B3CD48}"/>
              </c:ext>
            </c:extLst>
          </c:dPt>
          <c:dPt>
            <c:idx val="1"/>
            <c:invertIfNegative val="0"/>
            <c:bubble3D val="0"/>
            <c:spPr>
              <a:solidFill>
                <a:srgbClr val="530039"/>
              </a:solidFill>
              <a:ln>
                <a:noFill/>
              </a:ln>
              <a:effectLst/>
            </c:spPr>
            <c:extLst>
              <c:ext xmlns:c16="http://schemas.microsoft.com/office/drawing/2014/chart" uri="{C3380CC4-5D6E-409C-BE32-E72D297353CC}">
                <c16:uniqueId val="{00000003-9522-48C9-BDBF-7666D0B3CD48}"/>
              </c:ext>
            </c:extLst>
          </c:dPt>
          <c:dLbls>
            <c:dLbl>
              <c:idx val="0"/>
              <c:tx>
                <c:rich>
                  <a:bodyPr/>
                  <a:lstStyle/>
                  <a:p>
                    <a:fld id="{E58FC281-114D-D547-8852-7A6B4C385F57}" type="VALUE">
                      <a:rPr lang="en-US" smtClean="0"/>
                      <a:pPr/>
                      <a:t>[VALEUR]</a:t>
                    </a:fld>
                    <a:r>
                      <a:rPr lang="en-US"/>
                      <a:t> K€</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522-48C9-BDBF-7666D0B3CD48}"/>
                </c:ext>
              </c:extLst>
            </c:dLbl>
            <c:dLbl>
              <c:idx val="1"/>
              <c:tx>
                <c:rich>
                  <a:bodyPr/>
                  <a:lstStyle/>
                  <a:p>
                    <a:fld id="{94AA4A0B-2529-DA4E-8D3A-DAF684CE5D51}" type="VALUE">
                      <a:rPr lang="en-US" smtClean="0"/>
                      <a:pPr/>
                      <a:t>[VALEUR]</a:t>
                    </a:fld>
                    <a:r>
                      <a:rPr lang="en-US"/>
                      <a:t> K€</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522-48C9-BDBF-7666D0B3CD4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numCache>
            </c:numRef>
          </c:cat>
          <c:val>
            <c:numRef>
              <c:f>Sheet1!$B$2:$B$3</c:f>
              <c:numCache>
                <c:formatCode>_-* #,##0_-;\-* #,##0_-;_-* "-"??_-;_-@_-</c:formatCode>
                <c:ptCount val="2"/>
                <c:pt idx="0">
                  <c:v>1000</c:v>
                </c:pt>
                <c:pt idx="1">
                  <c:v>660</c:v>
                </c:pt>
              </c:numCache>
            </c:numRef>
          </c:val>
          <c:extLst>
            <c:ext xmlns:c16="http://schemas.microsoft.com/office/drawing/2014/chart" uri="{C3380CC4-5D6E-409C-BE32-E72D297353CC}">
              <c16:uniqueId val="{00000004-9522-48C9-BDBF-7666D0B3CD48}"/>
            </c:ext>
          </c:extLst>
        </c:ser>
        <c:ser>
          <c:idx val="1"/>
          <c:order val="1"/>
          <c:tx>
            <c:strRef>
              <c:f>Sheet1!$C$1</c:f>
              <c:strCache>
                <c:ptCount val="1"/>
                <c:pt idx="0">
                  <c:v>Series 2</c:v>
                </c:pt>
              </c:strCache>
            </c:strRef>
          </c:tx>
          <c:spPr>
            <a:solidFill>
              <a:srgbClr val="B7B2CA"/>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000" b="0" i="0" u="none" strike="noStrike" kern="1200" baseline="0">
                    <a:solidFill>
                      <a:srgbClr val="11004E"/>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numCache>
            </c:numRef>
          </c:cat>
          <c:val>
            <c:numRef>
              <c:f>Sheet1!$C$2:$C$3</c:f>
              <c:numCache>
                <c:formatCode>General</c:formatCode>
                <c:ptCount val="2"/>
              </c:numCache>
            </c:numRef>
          </c:val>
          <c:extLst>
            <c:ext xmlns:c16="http://schemas.microsoft.com/office/drawing/2014/chart" uri="{C3380CC4-5D6E-409C-BE32-E72D297353CC}">
              <c16:uniqueId val="{00000005-9522-48C9-BDBF-7666D0B3CD48}"/>
            </c:ext>
          </c:extLst>
        </c:ser>
        <c:dLbls>
          <c:showLegendKey val="0"/>
          <c:showVal val="0"/>
          <c:showCatName val="0"/>
          <c:showSerName val="0"/>
          <c:showPercent val="0"/>
          <c:showBubbleSize val="0"/>
        </c:dLbls>
        <c:gapWidth val="150"/>
        <c:overlap val="100"/>
        <c:axId val="557587488"/>
        <c:axId val="557585520"/>
      </c:barChart>
      <c:catAx>
        <c:axId val="557587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57585520"/>
        <c:crosses val="autoZero"/>
        <c:auto val="1"/>
        <c:lblAlgn val="ctr"/>
        <c:lblOffset val="100"/>
        <c:noMultiLvlLbl val="0"/>
      </c:catAx>
      <c:valAx>
        <c:axId val="557585520"/>
        <c:scaling>
          <c:orientation val="minMax"/>
        </c:scaling>
        <c:delete val="1"/>
        <c:axPos val="b"/>
        <c:numFmt formatCode="_-* #,##0_-;\-* #,##0_-;_-* &quot;-&quot;??_-;_-@_-" sourceLinked="1"/>
        <c:majorTickMark val="none"/>
        <c:minorTickMark val="none"/>
        <c:tickLblPos val="nextTo"/>
        <c:crossAx val="557587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rgbClr val="530039"/>
            </a:solidFill>
            <a:ln>
              <a:noFill/>
            </a:ln>
            <a:effectLst/>
          </c:spPr>
          <c:invertIfNegative val="0"/>
          <c:dPt>
            <c:idx val="0"/>
            <c:invertIfNegative val="0"/>
            <c:bubble3D val="0"/>
            <c:spPr>
              <a:solidFill>
                <a:srgbClr val="210053"/>
              </a:solidFill>
              <a:ln>
                <a:noFill/>
              </a:ln>
              <a:effectLst/>
            </c:spPr>
            <c:extLst>
              <c:ext xmlns:c16="http://schemas.microsoft.com/office/drawing/2014/chart" uri="{C3380CC4-5D6E-409C-BE32-E72D297353CC}">
                <c16:uniqueId val="{00000001-CFA8-EF41-A655-A2C3DDD7DFA2}"/>
              </c:ext>
            </c:extLst>
          </c:dPt>
          <c:dPt>
            <c:idx val="1"/>
            <c:invertIfNegative val="0"/>
            <c:bubble3D val="0"/>
            <c:spPr>
              <a:solidFill>
                <a:srgbClr val="530039"/>
              </a:solidFill>
              <a:ln>
                <a:noFill/>
              </a:ln>
              <a:effectLst/>
            </c:spPr>
            <c:extLst>
              <c:ext xmlns:c16="http://schemas.microsoft.com/office/drawing/2014/chart" uri="{C3380CC4-5D6E-409C-BE32-E72D297353CC}">
                <c16:uniqueId val="{00000003-CFA8-EF41-A655-A2C3DDD7DFA2}"/>
              </c:ext>
            </c:extLst>
          </c:dPt>
          <c:dLbls>
            <c:dLbl>
              <c:idx val="0"/>
              <c:tx>
                <c:rich>
                  <a:bodyPr/>
                  <a:lstStyle/>
                  <a:p>
                    <a:fld id="{E58FC281-114D-D547-8852-7A6B4C385F57}" type="VALUE">
                      <a:rPr lang="en-US" smtClean="0"/>
                      <a:pPr/>
                      <a:t>[VALEUR]</a:t>
                    </a:fld>
                    <a:r>
                      <a:rPr lang="en-US" dirty="0"/>
                      <a:t> K€ </a:t>
                    </a:r>
                    <a:r>
                      <a:rPr lang="en-US" baseline="30000" dirty="0"/>
                      <a:t>1</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FA8-EF41-A655-A2C3DDD7DFA2}"/>
                </c:ext>
              </c:extLst>
            </c:dLbl>
            <c:dLbl>
              <c:idx val="1"/>
              <c:tx>
                <c:rich>
                  <a:bodyPr/>
                  <a:lstStyle/>
                  <a:p>
                    <a:fld id="{94AA4A0B-2529-DA4E-8D3A-DAF684CE5D51}" type="VALUE">
                      <a:rPr lang="en-US" smtClean="0"/>
                      <a:pPr/>
                      <a:t>[VALEUR]</a:t>
                    </a:fld>
                    <a:r>
                      <a:rPr lang="en-US" dirty="0"/>
                      <a:t> K€ </a:t>
                    </a:r>
                    <a:r>
                      <a:rPr lang="en-US" baseline="30000" dirty="0"/>
                      <a:t>1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FA8-EF41-A655-A2C3DDD7DFA2}"/>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numCache>
            </c:numRef>
          </c:cat>
          <c:val>
            <c:numRef>
              <c:f>Sheet1!$B$2:$B$3</c:f>
              <c:numCache>
                <c:formatCode>_-* #,##0_-;\-* #,##0_-;_-* "-"??_-;_-@_-</c:formatCode>
                <c:ptCount val="2"/>
                <c:pt idx="0">
                  <c:v>159</c:v>
                </c:pt>
                <c:pt idx="1">
                  <c:v>220</c:v>
                </c:pt>
              </c:numCache>
            </c:numRef>
          </c:val>
          <c:extLst>
            <c:ext xmlns:c16="http://schemas.microsoft.com/office/drawing/2014/chart" uri="{C3380CC4-5D6E-409C-BE32-E72D297353CC}">
              <c16:uniqueId val="{00000004-CFA8-EF41-A655-A2C3DDD7DFA2}"/>
            </c:ext>
          </c:extLst>
        </c:ser>
        <c:ser>
          <c:idx val="1"/>
          <c:order val="1"/>
          <c:tx>
            <c:strRef>
              <c:f>Sheet1!$C$1</c:f>
              <c:strCache>
                <c:ptCount val="1"/>
                <c:pt idx="0">
                  <c:v>Series 2</c:v>
                </c:pt>
              </c:strCache>
            </c:strRef>
          </c:tx>
          <c:spPr>
            <a:solidFill>
              <a:srgbClr val="B7B2CA"/>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000" b="0" i="0" u="none" strike="noStrike" kern="1200" baseline="0">
                    <a:solidFill>
                      <a:srgbClr val="11004E"/>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numCache>
            </c:numRef>
          </c:cat>
          <c:val>
            <c:numRef>
              <c:f>Sheet1!$C$2:$C$3</c:f>
              <c:numCache>
                <c:formatCode>General</c:formatCode>
                <c:ptCount val="2"/>
              </c:numCache>
            </c:numRef>
          </c:val>
          <c:extLst>
            <c:ext xmlns:c16="http://schemas.microsoft.com/office/drawing/2014/chart" uri="{C3380CC4-5D6E-409C-BE32-E72D297353CC}">
              <c16:uniqueId val="{00000005-CFA8-EF41-A655-A2C3DDD7DFA2}"/>
            </c:ext>
          </c:extLst>
        </c:ser>
        <c:dLbls>
          <c:showLegendKey val="0"/>
          <c:showVal val="0"/>
          <c:showCatName val="0"/>
          <c:showSerName val="0"/>
          <c:showPercent val="0"/>
          <c:showBubbleSize val="0"/>
        </c:dLbls>
        <c:gapWidth val="150"/>
        <c:overlap val="100"/>
        <c:axId val="557587488"/>
        <c:axId val="557585520"/>
      </c:barChart>
      <c:catAx>
        <c:axId val="557587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57585520"/>
        <c:crosses val="autoZero"/>
        <c:auto val="1"/>
        <c:lblAlgn val="ctr"/>
        <c:lblOffset val="100"/>
        <c:noMultiLvlLbl val="0"/>
      </c:catAx>
      <c:valAx>
        <c:axId val="557585520"/>
        <c:scaling>
          <c:orientation val="minMax"/>
        </c:scaling>
        <c:delete val="1"/>
        <c:axPos val="b"/>
        <c:numFmt formatCode="_-* #,##0_-;\-* #,##0_-;_-* &quot;-&quot;??_-;_-@_-" sourceLinked="1"/>
        <c:majorTickMark val="none"/>
        <c:minorTickMark val="none"/>
        <c:tickLblPos val="nextTo"/>
        <c:crossAx val="557587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Feuil1!$A$2:$C$4</cx:f>
        <cx:lvl ptCount="3">
          <cx:pt idx="0">Capital retiré sur la période</cx:pt>
          <cx:pt idx="1">Capital retiré au sens fiscal</cx:pt>
          <cx:pt idx="2">Intérêts annuels au sens fiscal</cx:pt>
        </cx:lvl>
        <cx:lvl ptCount="3">
          <cx:pt idx="0">Ressource 1</cx:pt>
          <cx:pt idx="1">Ressource 1</cx:pt>
          <cx:pt idx="2">Ressource 1</cx:pt>
        </cx:lvl>
        <cx:lvl ptCount="3">
          <cx:pt idx="0">Fiscalité des rachats partiels</cx:pt>
          <cx:pt idx="1">Fiscalité des rachats partiels</cx:pt>
          <cx:pt idx="2">Fiscalité des rachats partiels</cx:pt>
        </cx:lvl>
      </cx:strDim>
      <cx:numDim type="size">
        <cx:f>Feuil1!$D$2:$D$4</cx:f>
        <cx:lvl ptCount="3" formatCode="Standard">
          <cx:pt idx="0">468</cx:pt>
          <cx:pt idx="1">407</cx:pt>
          <cx:pt idx="2">61</cx:pt>
        </cx:lvl>
      </cx:numDim>
    </cx:data>
  </cx:chartData>
  <cx:chart>
    <cx:plotArea>
      <cx:plotAreaRegion>
        <cx:series layoutId="treemap" uniqueId="{5ADAB21D-43E5-427B-B574-09839BFD7B68}">
          <cx:tx>
            <cx:txData>
              <cx:f>Feuil1!$D$1</cx:f>
              <cx:v>Série 1</cx:v>
            </cx:txData>
          </cx:tx>
          <cx:dataPt idx="0"/>
          <cx:dataPt idx="2">
            <cx:spPr>
              <a:solidFill>
                <a:srgbClr val="530039"/>
              </a:solidFill>
            </cx:spPr>
          </cx:dataPt>
          <cx:dataPt idx="3">
            <cx:spPr>
              <a:solidFill>
                <a:srgbClr val="B7B2CA"/>
              </a:solidFill>
            </cx:spPr>
          </cx:dataPt>
          <cx:dataPt idx="4">
            <cx:spPr>
              <a:solidFill>
                <a:srgbClr val="210053"/>
              </a:solidFill>
            </cx:spPr>
          </cx:dataPt>
          <cx:dataPt idx="5">
            <cx:spPr>
              <a:solidFill>
                <a:srgbClr val="530039"/>
              </a:solidFill>
            </cx:spPr>
          </cx:dataPt>
          <cx:dataPt idx="6">
            <cx:spPr>
              <a:solidFill>
                <a:srgbClr val="210053"/>
              </a:solidFill>
            </cx:spPr>
          </cx:dataPt>
          <cx:dataLabels pos="inEnd">
            <cx:txPr>
              <a:bodyPr spcFirstLastPara="1" vertOverflow="ellipsis" wrap="square" lIns="0" tIns="0" rIns="0" bIns="0" anchor="ctr" anchorCtr="1">
                <a:spAutoFit/>
              </a:bodyPr>
              <a:lstStyle/>
              <a:p>
                <a:pPr>
                  <a:defRPr sz="1200"/>
                </a:pPr>
                <a:endParaRPr lang="fr-FR" sz="1200"/>
              </a:p>
            </cx:txPr>
            <cx:visibility seriesName="0" categoryName="0" value="0"/>
            <cx:dataLabel idx="4" pos="inEnd">
              <cx:txPr>
                <a:bodyPr spcFirstLastPara="1" vertOverflow="ellipsis" wrap="square" lIns="0" tIns="0" rIns="0" bIns="0" anchor="ctr" anchorCtr="1">
                  <a:spAutoFit/>
                </a:bodyPr>
                <a:lstStyle/>
                <a:p>
                  <a:pPr>
                    <a:defRPr sz="1100"/>
                  </a:pPr>
                  <a:endParaRPr lang="fr-FR" sz="1200"/>
                </a:p>
              </cx:txPr>
            </cx:dataLabel>
            <cx:dataLabelHidden idx="0"/>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Feuil1!$A$2:$C$4</cx:f>
        <cx:lvl ptCount="3">
          <cx:pt idx="0">Capital retiré sur la période</cx:pt>
          <cx:pt idx="1">Capital retiré au sens fiscal</cx:pt>
          <cx:pt idx="2">Intérêts annuels au sens fiscal</cx:pt>
        </cx:lvl>
        <cx:lvl ptCount="3">
          <cx:pt idx="0">Ressource 1</cx:pt>
          <cx:pt idx="1">Ressource 1</cx:pt>
          <cx:pt idx="2">Ressource 1</cx:pt>
        </cx:lvl>
        <cx:lvl ptCount="3">
          <cx:pt idx="0">Fiscalité des rachats partiels</cx:pt>
          <cx:pt idx="1">Fiscalité des rachats partiels</cx:pt>
          <cx:pt idx="2">Fiscalité des rachats partiels</cx:pt>
        </cx:lvl>
      </cx:strDim>
      <cx:numDim type="size">
        <cx:f>Feuil1!$D$2:$D$4</cx:f>
        <cx:lvl ptCount="3" formatCode="Standard">
          <cx:pt idx="0">468</cx:pt>
          <cx:pt idx="1">407</cx:pt>
          <cx:pt idx="2">61</cx:pt>
        </cx:lvl>
      </cx:numDim>
    </cx:data>
  </cx:chartData>
  <cx:chart>
    <cx:plotArea>
      <cx:plotAreaRegion>
        <cx:series layoutId="treemap" uniqueId="{5ADAB21D-43E5-427B-B574-09839BFD7B68}">
          <cx:tx>
            <cx:txData>
              <cx:f>Feuil1!$D$1</cx:f>
              <cx:v>Série 1</cx:v>
            </cx:txData>
          </cx:tx>
          <cx:dataPt idx="0"/>
          <cx:dataPt idx="2">
            <cx:spPr>
              <a:solidFill>
                <a:srgbClr val="530039"/>
              </a:solidFill>
            </cx:spPr>
          </cx:dataPt>
          <cx:dataPt idx="3">
            <cx:spPr>
              <a:solidFill>
                <a:srgbClr val="B7B2CA"/>
              </a:solidFill>
            </cx:spPr>
          </cx:dataPt>
          <cx:dataPt idx="4">
            <cx:spPr>
              <a:solidFill>
                <a:srgbClr val="210053"/>
              </a:solidFill>
            </cx:spPr>
          </cx:dataPt>
          <cx:dataPt idx="5">
            <cx:spPr>
              <a:solidFill>
                <a:srgbClr val="530039"/>
              </a:solidFill>
            </cx:spPr>
          </cx:dataPt>
          <cx:dataPt idx="6">
            <cx:spPr>
              <a:solidFill>
                <a:srgbClr val="210053"/>
              </a:solidFill>
            </cx:spPr>
          </cx:dataPt>
          <cx:dataLabels pos="inEnd">
            <cx:txPr>
              <a:bodyPr spcFirstLastPara="1" vertOverflow="ellipsis" wrap="square" lIns="0" tIns="0" rIns="0" bIns="0" anchor="ctr" anchorCtr="1">
                <a:spAutoFit/>
              </a:bodyPr>
              <a:lstStyle/>
              <a:p>
                <a:pPr>
                  <a:defRPr sz="1200"/>
                </a:pPr>
                <a:endParaRPr lang="fr-FR" sz="1200"/>
              </a:p>
            </cx:txPr>
            <cx:visibility seriesName="0" categoryName="0" value="0"/>
            <cx:dataLabel idx="4" pos="inEnd">
              <cx:txPr>
                <a:bodyPr spcFirstLastPara="1" vertOverflow="ellipsis" wrap="square" lIns="0" tIns="0" rIns="0" bIns="0" anchor="ctr" anchorCtr="1">
                  <a:spAutoFit/>
                </a:bodyPr>
                <a:lstStyle/>
                <a:p>
                  <a:pPr>
                    <a:defRPr sz="1100"/>
                  </a:pPr>
                  <a:endParaRPr lang="fr-FR" sz="1200"/>
                </a:p>
              </cx:txPr>
            </cx:dataLabel>
            <cx:dataLabelHidden idx="0"/>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bg1"/>
    </cs:fontRef>
    <cs:defRPr sz="1197" kern="1200"/>
    <cs:bodyPr lIns="38100" tIns="19050" rIns="38100" bIns="19050">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1197"/>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bg1"/>
    </cs:fontRef>
    <cs:defRPr sz="1197" kern="1200"/>
    <cs:bodyPr lIns="38100" tIns="19050" rIns="38100" bIns="19050">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1197"/>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ListePistes">
    <p:spTree>
      <p:nvGrpSpPr>
        <p:cNvPr id="1" name=""/>
        <p:cNvGrpSpPr/>
        <p:nvPr/>
      </p:nvGrpSpPr>
      <p:grpSpPr>
        <a:xfrm>
          <a:off x="0" y="0"/>
          <a:ext cx="0" cy="0"/>
          <a:chOff x="0" y="0"/>
          <a:chExt cx="0" cy="0"/>
        </a:xfrm>
      </p:grpSpPr>
      <p:sp>
        <p:nvSpPr>
          <p:cNvPr id="5" name="Oval 4"/>
          <p:cNvSpPr/>
          <p:nvPr userDrawn="1"/>
        </p:nvSpPr>
        <p:spPr>
          <a:xfrm>
            <a:off x="381000" y="437356"/>
            <a:ext cx="353219" cy="353219"/>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161926" y="-161926"/>
            <a:ext cx="866775" cy="866775"/>
          </a:xfrm>
          <a:prstGeom prst="ellipse">
            <a:avLst/>
          </a:prstGeom>
          <a:solidFill>
            <a:srgbClr val="11004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4">
            <a:extLst>
              <a:ext uri="{FF2B5EF4-FFF2-40B4-BE49-F238E27FC236}">
                <a16:creationId xmlns:a16="http://schemas.microsoft.com/office/drawing/2014/main" id="{D36BE537-EAFE-CA41-8F53-5E3EC4694306}"/>
              </a:ext>
            </a:extLst>
          </p:cNvPr>
          <p:cNvSpPr/>
          <p:nvPr userDrawn="1"/>
        </p:nvSpPr>
        <p:spPr>
          <a:xfrm>
            <a:off x="866136" y="210989"/>
            <a:ext cx="299639" cy="299639"/>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2</a:t>
            </a:r>
          </a:p>
        </p:txBody>
      </p:sp>
      <p:pic>
        <p:nvPicPr>
          <p:cNvPr id="23"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90" y="6103937"/>
            <a:ext cx="1313569" cy="738883"/>
          </a:xfrm>
          <a:prstGeom prst="rect">
            <a:avLst/>
          </a:prstGeom>
        </p:spPr>
      </p:pic>
      <p:sp>
        <p:nvSpPr>
          <p:cNvPr id="24" name="TextBox 7"/>
          <p:cNvSpPr txBox="1"/>
          <p:nvPr userDrawn="1"/>
        </p:nvSpPr>
        <p:spPr>
          <a:xfrm>
            <a:off x="1343025" y="6391300"/>
            <a:ext cx="2247900" cy="230832"/>
          </a:xfrm>
          <a:prstGeom prst="rect">
            <a:avLst/>
          </a:prstGeom>
          <a:noFill/>
        </p:spPr>
        <p:txBody>
          <a:bodyPr wrap="square" rtlCol="0">
            <a:spAutoFit/>
          </a:bodyPr>
          <a:lstStyle/>
          <a:p>
            <a:r>
              <a:rPr lang="en-US" sz="900" b="1" dirty="0">
                <a:solidFill>
                  <a:srgbClr val="11004E"/>
                </a:solidFill>
                <a:latin typeface="Microsoft JhengHei UI" panose="020B0604030504040204" pitchFamily="34" charset="-120"/>
                <a:ea typeface="Microsoft JhengHei UI" panose="020B0604030504040204" pitchFamily="34" charset="-120"/>
              </a:rPr>
              <a:t>i</a:t>
            </a:r>
            <a:r>
              <a:rPr lang="en-US" sz="900" b="1" baseline="0" dirty="0">
                <a:solidFill>
                  <a:srgbClr val="11004E"/>
                </a:solidFill>
                <a:latin typeface="Microsoft JhengHei UI" panose="020B0604030504040204" pitchFamily="34" charset="-120"/>
                <a:ea typeface="Microsoft JhengHei UI" panose="020B0604030504040204" pitchFamily="34" charset="-120"/>
              </a:rPr>
              <a:t>Nw</a:t>
            </a:r>
            <a:r>
              <a:rPr lang="en-US" sz="900" baseline="0" dirty="0">
                <a:solidFill>
                  <a:srgbClr val="11004E"/>
                </a:solidFill>
                <a:latin typeface="Microsoft JhengHei UI" panose="020B0604030504040204" pitchFamily="34" charset="-120"/>
                <a:ea typeface="Microsoft JhengHei UI" panose="020B0604030504040204" pitchFamily="34" charset="-120"/>
              </a:rPr>
              <a:t>ealth</a:t>
            </a:r>
            <a:endParaRPr lang="en-US" sz="900" dirty="0">
              <a:solidFill>
                <a:srgbClr val="11004E"/>
              </a:solidFill>
              <a:latin typeface="Microsoft JhengHei UI" panose="020B0604030504040204" pitchFamily="34" charset="-120"/>
              <a:ea typeface="Microsoft JhengHei UI" panose="020B0604030504040204" pitchFamily="34" charset="-120"/>
            </a:endParaRPr>
          </a:p>
        </p:txBody>
      </p:sp>
      <p:sp>
        <p:nvSpPr>
          <p:cNvPr id="25" name="TextBox 9"/>
          <p:cNvSpPr txBox="1"/>
          <p:nvPr userDrawn="1"/>
        </p:nvSpPr>
        <p:spPr>
          <a:xfrm>
            <a:off x="1343025" y="6606059"/>
            <a:ext cx="1514475" cy="230832"/>
          </a:xfrm>
          <a:prstGeom prst="rect">
            <a:avLst/>
          </a:prstGeom>
          <a:noFill/>
        </p:spPr>
        <p:txBody>
          <a:bodyPr wrap="square" rtlCol="0">
            <a:spAutoFit/>
          </a:bodyPr>
          <a:lstStyle/>
          <a:p>
            <a:fld id="{ECE02C34-642B-47E5-B4F3-0E36C03AB4B8}" type="datetime7">
              <a:rPr lang="fr-FR" sz="900" b="0" smtClean="0">
                <a:solidFill>
                  <a:srgbClr val="11004E"/>
                </a:solidFill>
                <a:latin typeface="Microsoft JhengHei UI" panose="020B0604030504040204" pitchFamily="34" charset="-120"/>
                <a:ea typeface="Microsoft JhengHei UI" panose="020B0604030504040204" pitchFamily="34" charset="-120"/>
              </a:rPr>
              <a:t>sept.-21</a:t>
            </a:fld>
            <a:endParaRPr lang="en-US" sz="900" b="0" dirty="0">
              <a:solidFill>
                <a:srgbClr val="11004E"/>
              </a:solidFill>
              <a:latin typeface="Microsoft JhengHei UI" panose="020B0604030504040204" pitchFamily="34" charset="-120"/>
              <a:ea typeface="Microsoft JhengHei UI" panose="020B0604030504040204" pitchFamily="34" charset="-120"/>
            </a:endParaRPr>
          </a:p>
        </p:txBody>
      </p:sp>
      <p:sp>
        <p:nvSpPr>
          <p:cNvPr id="26" name="Text Placeholder 10"/>
          <p:cNvSpPr>
            <a:spLocks noGrp="1"/>
          </p:cNvSpPr>
          <p:nvPr>
            <p:ph type="body" sz="quarter" idx="16" hasCustomPrompt="1"/>
          </p:nvPr>
        </p:nvSpPr>
        <p:spPr>
          <a:xfrm>
            <a:off x="1165776" y="210989"/>
            <a:ext cx="4043788" cy="307777"/>
          </a:xfrm>
          <a:noFill/>
        </p:spPr>
        <p:txBody>
          <a:bodyPr wrap="square" rtlCol="0">
            <a:spAutoFit/>
          </a:bodyPr>
          <a:lstStyle>
            <a:lvl1pPr>
              <a:defRPr kumimoji="0" lang="en-US" sz="1400" b="1" i="0" u="none" strike="noStrike" cap="none" spc="0" normalizeH="0" baseline="0" dirty="0">
                <a:ln>
                  <a:noFill/>
                </a:ln>
                <a:solidFill>
                  <a:srgbClr val="210053"/>
                </a:solidFill>
                <a:effectLst/>
                <a:uLnTx/>
                <a:uFillTx/>
                <a:latin typeface="Arial Black" panose="020B0A04020102020204" pitchFamily="34" charset="0"/>
                <a:ea typeface="Microsoft JhengHei Light" panose="020B0304030504040204" pitchFamily="34" charset="-120"/>
              </a:defRPr>
            </a:lvl1pPr>
          </a:lstStyle>
          <a:p>
            <a:pPr marL="0" marR="0" lvl="0" indent="0" fontAlgn="auto">
              <a:lnSpc>
                <a:spcPct val="100000"/>
              </a:lnSpc>
              <a:spcBef>
                <a:spcPts val="0"/>
              </a:spcBef>
              <a:spcAft>
                <a:spcPts val="0"/>
              </a:spcAft>
              <a:buClrTx/>
              <a:buSzTx/>
              <a:buFontTx/>
              <a:buNone/>
              <a:tabLst/>
            </a:pPr>
            <a:r>
              <a:rPr lang="en-US" dirty="0"/>
              <a:t>VOS RÉFLEXIONS PATRIMONIALES</a:t>
            </a:r>
          </a:p>
        </p:txBody>
      </p:sp>
      <p:sp>
        <p:nvSpPr>
          <p:cNvPr id="28" name="Oval 8"/>
          <p:cNvSpPr/>
          <p:nvPr userDrawn="1"/>
        </p:nvSpPr>
        <p:spPr>
          <a:xfrm>
            <a:off x="711894" y="1560976"/>
            <a:ext cx="632010" cy="632010"/>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3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1</a:t>
            </a:r>
            <a:endParaRPr kumimoji="0" lang="en-US" sz="3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9" name="Oval 9"/>
          <p:cNvSpPr/>
          <p:nvPr userDrawn="1"/>
        </p:nvSpPr>
        <p:spPr>
          <a:xfrm>
            <a:off x="711894" y="3034890"/>
            <a:ext cx="632010" cy="632010"/>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3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2</a:t>
            </a:r>
            <a:endParaRPr kumimoji="0" lang="en-US" sz="3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30" name="Oval 10"/>
          <p:cNvSpPr/>
          <p:nvPr userDrawn="1"/>
        </p:nvSpPr>
        <p:spPr>
          <a:xfrm>
            <a:off x="711894" y="4508804"/>
            <a:ext cx="632010" cy="632010"/>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3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3</a:t>
            </a:r>
            <a:endParaRPr kumimoji="0" lang="en-US" sz="3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31" name="Oval 11"/>
          <p:cNvSpPr/>
          <p:nvPr userDrawn="1"/>
        </p:nvSpPr>
        <p:spPr>
          <a:xfrm>
            <a:off x="6669663" y="2192986"/>
            <a:ext cx="632010" cy="632010"/>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3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4</a:t>
            </a:r>
          </a:p>
        </p:txBody>
      </p:sp>
      <p:sp>
        <p:nvSpPr>
          <p:cNvPr id="32" name="Oval 12"/>
          <p:cNvSpPr/>
          <p:nvPr userDrawn="1"/>
        </p:nvSpPr>
        <p:spPr>
          <a:xfrm>
            <a:off x="6669663" y="3876794"/>
            <a:ext cx="632010" cy="632010"/>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3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5</a:t>
            </a:r>
            <a:endParaRPr kumimoji="0" lang="en-US" sz="3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43" name="Text Placeholder 10"/>
          <p:cNvSpPr>
            <a:spLocks noGrp="1"/>
          </p:cNvSpPr>
          <p:nvPr>
            <p:ph type="body" sz="quarter" idx="13" hasCustomPrompt="1"/>
          </p:nvPr>
        </p:nvSpPr>
        <p:spPr>
          <a:xfrm>
            <a:off x="1533131" y="1533470"/>
            <a:ext cx="3850842" cy="258532"/>
          </a:xfrm>
          <a:noFill/>
        </p:spPr>
        <p:txBody>
          <a:bodyPr wrap="square" rtlCol="0">
            <a:spAutoFit/>
          </a:bodyPr>
          <a:lstStyle>
            <a:lvl1pPr marL="0" indent="0">
              <a:buNone/>
              <a:defRPr lang="en-US" sz="1200" b="1" dirty="0">
                <a:solidFill>
                  <a:srgbClr val="11004E"/>
                </a:solidFill>
                <a:latin typeface="Malgun Gothic" panose="020B0503020000020004" pitchFamily="34" charset="-127"/>
                <a:ea typeface="Malgun Gothic" panose="020B0503020000020004" pitchFamily="34" charset="-127"/>
              </a:defRPr>
            </a:lvl1pPr>
          </a:lstStyle>
          <a:p>
            <a:pPr marL="0" lvl="0"/>
            <a:r>
              <a:rPr lang="it-IT" dirty="0"/>
              <a:t>PREPARER LA SOCIETE A LA TRANSMISSION</a:t>
            </a:r>
          </a:p>
        </p:txBody>
      </p:sp>
      <p:sp>
        <p:nvSpPr>
          <p:cNvPr id="44" name="Text Placeholder 10"/>
          <p:cNvSpPr>
            <a:spLocks noGrp="1"/>
          </p:cNvSpPr>
          <p:nvPr>
            <p:ph type="body" sz="quarter" idx="17" hasCustomPrompt="1"/>
          </p:nvPr>
        </p:nvSpPr>
        <p:spPr>
          <a:xfrm>
            <a:off x="1533131" y="1978995"/>
            <a:ext cx="3850842" cy="313932"/>
          </a:xfrm>
          <a:noFill/>
        </p:spPr>
        <p:txBody>
          <a:bodyPr wrap="square" rtlCol="0">
            <a:spAutoFit/>
          </a:bodyPr>
          <a:lstStyle>
            <a:lvl1pPr marL="0" indent="0">
              <a:buNone/>
              <a:defRPr lang="en-US" sz="1600" dirty="0">
                <a:solidFill>
                  <a:prstClr val="black"/>
                </a:solidFill>
                <a:latin typeface="Malgun Gothic" panose="020B0503020000020004" pitchFamily="34" charset="-127"/>
                <a:ea typeface="Malgun Gothic" panose="020B0503020000020004" pitchFamily="34" charset="-127"/>
              </a:defRPr>
            </a:lvl1pPr>
          </a:lstStyle>
          <a:p>
            <a:pPr marL="0" lvl="0"/>
            <a:r>
              <a:rPr lang="en-US" dirty="0" err="1"/>
              <a:t>Redémarrer</a:t>
            </a:r>
            <a:r>
              <a:rPr lang="en-US" dirty="0"/>
              <a:t> </a:t>
            </a:r>
            <a:r>
              <a:rPr lang="en-US" dirty="0" err="1"/>
              <a:t>une</a:t>
            </a:r>
            <a:r>
              <a:rPr lang="en-US" dirty="0"/>
              <a:t> nouvelle </a:t>
            </a:r>
            <a:r>
              <a:rPr lang="en-US" dirty="0" err="1"/>
              <a:t>activité</a:t>
            </a:r>
            <a:endParaRPr lang="en-US" dirty="0"/>
          </a:p>
        </p:txBody>
      </p:sp>
      <p:sp>
        <p:nvSpPr>
          <p:cNvPr id="45" name="Text Placeholder 10"/>
          <p:cNvSpPr>
            <a:spLocks noGrp="1"/>
          </p:cNvSpPr>
          <p:nvPr>
            <p:ph type="body" sz="quarter" idx="18" hasCustomPrompt="1"/>
          </p:nvPr>
        </p:nvSpPr>
        <p:spPr>
          <a:xfrm>
            <a:off x="1533131" y="2982640"/>
            <a:ext cx="3850842" cy="258532"/>
          </a:xfrm>
          <a:noFill/>
        </p:spPr>
        <p:txBody>
          <a:bodyPr wrap="square" rtlCol="0">
            <a:spAutoFit/>
          </a:bodyPr>
          <a:lstStyle>
            <a:lvl1pPr marL="0" indent="0">
              <a:buNone/>
              <a:defRPr lang="en-US" sz="1200" b="1" dirty="0">
                <a:solidFill>
                  <a:srgbClr val="11004E"/>
                </a:solidFill>
                <a:latin typeface="Malgun Gothic" panose="020B0503020000020004" pitchFamily="34" charset="-127"/>
                <a:ea typeface="Malgun Gothic" panose="020B0503020000020004" pitchFamily="34" charset="-127"/>
              </a:defRPr>
            </a:lvl1pPr>
          </a:lstStyle>
          <a:p>
            <a:pPr marL="0" lvl="0"/>
            <a:r>
              <a:rPr lang="it-IT" dirty="0"/>
              <a:t>OBJECTIF</a:t>
            </a:r>
          </a:p>
        </p:txBody>
      </p:sp>
      <p:sp>
        <p:nvSpPr>
          <p:cNvPr id="46" name="Text Placeholder 10"/>
          <p:cNvSpPr>
            <a:spLocks noGrp="1"/>
          </p:cNvSpPr>
          <p:nvPr>
            <p:ph type="body" sz="quarter" idx="19" hasCustomPrompt="1"/>
          </p:nvPr>
        </p:nvSpPr>
        <p:spPr>
          <a:xfrm>
            <a:off x="1533131" y="3428165"/>
            <a:ext cx="3850842" cy="313932"/>
          </a:xfrm>
          <a:noFill/>
        </p:spPr>
        <p:txBody>
          <a:bodyPr wrap="square" rtlCol="0">
            <a:spAutoFit/>
          </a:bodyPr>
          <a:lstStyle>
            <a:lvl1pPr marL="0" indent="0">
              <a:buNone/>
              <a:defRPr lang="en-US" sz="1600" dirty="0">
                <a:solidFill>
                  <a:prstClr val="black"/>
                </a:solidFill>
                <a:latin typeface="Malgun Gothic" panose="020B0503020000020004" pitchFamily="34" charset="-127"/>
                <a:ea typeface="Malgun Gothic" panose="020B0503020000020004" pitchFamily="34" charset="-127"/>
              </a:defRPr>
            </a:lvl1pPr>
          </a:lstStyle>
          <a:p>
            <a:pPr marL="0" lvl="0"/>
            <a:r>
              <a:rPr lang="en-US" dirty="0" err="1"/>
              <a:t>Piste</a:t>
            </a:r>
            <a:endParaRPr lang="en-US" dirty="0"/>
          </a:p>
        </p:txBody>
      </p:sp>
      <p:sp>
        <p:nvSpPr>
          <p:cNvPr id="47" name="Text Placeholder 10"/>
          <p:cNvSpPr>
            <a:spLocks noGrp="1"/>
          </p:cNvSpPr>
          <p:nvPr>
            <p:ph type="body" sz="quarter" idx="20" hasCustomPrompt="1"/>
          </p:nvPr>
        </p:nvSpPr>
        <p:spPr>
          <a:xfrm>
            <a:off x="1533131" y="4429375"/>
            <a:ext cx="3850842" cy="258532"/>
          </a:xfrm>
          <a:noFill/>
        </p:spPr>
        <p:txBody>
          <a:bodyPr wrap="square" rtlCol="0">
            <a:spAutoFit/>
          </a:bodyPr>
          <a:lstStyle>
            <a:lvl1pPr marL="0" indent="0">
              <a:buNone/>
              <a:defRPr lang="en-US" sz="1200" b="1" dirty="0">
                <a:solidFill>
                  <a:srgbClr val="11004E"/>
                </a:solidFill>
                <a:latin typeface="Malgun Gothic" panose="020B0503020000020004" pitchFamily="34" charset="-127"/>
                <a:ea typeface="Malgun Gothic" panose="020B0503020000020004" pitchFamily="34" charset="-127"/>
              </a:defRPr>
            </a:lvl1pPr>
          </a:lstStyle>
          <a:p>
            <a:pPr marL="0" lvl="0"/>
            <a:r>
              <a:rPr lang="it-IT" dirty="0"/>
              <a:t>OBJECTIF</a:t>
            </a:r>
          </a:p>
        </p:txBody>
      </p:sp>
      <p:sp>
        <p:nvSpPr>
          <p:cNvPr id="48" name="Text Placeholder 10"/>
          <p:cNvSpPr>
            <a:spLocks noGrp="1"/>
          </p:cNvSpPr>
          <p:nvPr>
            <p:ph type="body" sz="quarter" idx="21" hasCustomPrompt="1"/>
          </p:nvPr>
        </p:nvSpPr>
        <p:spPr>
          <a:xfrm>
            <a:off x="1533131" y="4874900"/>
            <a:ext cx="3850842" cy="313932"/>
          </a:xfrm>
          <a:noFill/>
        </p:spPr>
        <p:txBody>
          <a:bodyPr wrap="square" rtlCol="0">
            <a:spAutoFit/>
          </a:bodyPr>
          <a:lstStyle>
            <a:lvl1pPr marL="0" indent="0">
              <a:buNone/>
              <a:defRPr lang="en-US" sz="1600" dirty="0">
                <a:solidFill>
                  <a:prstClr val="black"/>
                </a:solidFill>
                <a:latin typeface="Malgun Gothic" panose="020B0503020000020004" pitchFamily="34" charset="-127"/>
                <a:ea typeface="Malgun Gothic" panose="020B0503020000020004" pitchFamily="34" charset="-127"/>
              </a:defRPr>
            </a:lvl1pPr>
          </a:lstStyle>
          <a:p>
            <a:pPr marL="0" lvl="0"/>
            <a:r>
              <a:rPr lang="en-US" dirty="0" err="1"/>
              <a:t>Piste</a:t>
            </a:r>
            <a:endParaRPr lang="en-US" dirty="0"/>
          </a:p>
        </p:txBody>
      </p:sp>
      <p:sp>
        <p:nvSpPr>
          <p:cNvPr id="49" name="Text Placeholder 10"/>
          <p:cNvSpPr>
            <a:spLocks noGrp="1"/>
          </p:cNvSpPr>
          <p:nvPr>
            <p:ph type="body" sz="quarter" idx="22" hasCustomPrompt="1"/>
          </p:nvPr>
        </p:nvSpPr>
        <p:spPr>
          <a:xfrm>
            <a:off x="7502958" y="2165033"/>
            <a:ext cx="3850842" cy="258532"/>
          </a:xfrm>
          <a:noFill/>
        </p:spPr>
        <p:txBody>
          <a:bodyPr wrap="square" rtlCol="0">
            <a:spAutoFit/>
          </a:bodyPr>
          <a:lstStyle>
            <a:lvl1pPr marL="0" indent="0">
              <a:buNone/>
              <a:defRPr lang="en-US" sz="1200" b="1" dirty="0">
                <a:solidFill>
                  <a:srgbClr val="11004E"/>
                </a:solidFill>
                <a:latin typeface="Malgun Gothic" panose="020B0503020000020004" pitchFamily="34" charset="-127"/>
                <a:ea typeface="Malgun Gothic" panose="020B0503020000020004" pitchFamily="34" charset="-127"/>
              </a:defRPr>
            </a:lvl1pPr>
          </a:lstStyle>
          <a:p>
            <a:pPr marL="0" lvl="0"/>
            <a:r>
              <a:rPr lang="it-IT" dirty="0"/>
              <a:t>OBJECTIF</a:t>
            </a:r>
          </a:p>
        </p:txBody>
      </p:sp>
      <p:sp>
        <p:nvSpPr>
          <p:cNvPr id="50" name="Text Placeholder 10"/>
          <p:cNvSpPr>
            <a:spLocks noGrp="1"/>
          </p:cNvSpPr>
          <p:nvPr>
            <p:ph type="body" sz="quarter" idx="23" hasCustomPrompt="1"/>
          </p:nvPr>
        </p:nvSpPr>
        <p:spPr>
          <a:xfrm>
            <a:off x="7502958" y="2610558"/>
            <a:ext cx="3850842" cy="313932"/>
          </a:xfrm>
          <a:noFill/>
        </p:spPr>
        <p:txBody>
          <a:bodyPr wrap="square" rtlCol="0">
            <a:spAutoFit/>
          </a:bodyPr>
          <a:lstStyle>
            <a:lvl1pPr marL="0" indent="0">
              <a:buNone/>
              <a:defRPr lang="en-US" sz="1600" dirty="0">
                <a:solidFill>
                  <a:prstClr val="black"/>
                </a:solidFill>
                <a:latin typeface="Malgun Gothic" panose="020B0503020000020004" pitchFamily="34" charset="-127"/>
                <a:ea typeface="Malgun Gothic" panose="020B0503020000020004" pitchFamily="34" charset="-127"/>
              </a:defRPr>
            </a:lvl1pPr>
          </a:lstStyle>
          <a:p>
            <a:pPr marL="0" lvl="0"/>
            <a:r>
              <a:rPr lang="en-US" dirty="0" err="1"/>
              <a:t>Piste</a:t>
            </a:r>
            <a:endParaRPr lang="en-US" dirty="0"/>
          </a:p>
        </p:txBody>
      </p:sp>
      <p:sp>
        <p:nvSpPr>
          <p:cNvPr id="51" name="Text Placeholder 10"/>
          <p:cNvSpPr>
            <a:spLocks noGrp="1"/>
          </p:cNvSpPr>
          <p:nvPr>
            <p:ph type="body" sz="quarter" idx="24" hasCustomPrompt="1"/>
          </p:nvPr>
        </p:nvSpPr>
        <p:spPr>
          <a:xfrm>
            <a:off x="7502958" y="3884330"/>
            <a:ext cx="3850842" cy="258532"/>
          </a:xfrm>
          <a:noFill/>
        </p:spPr>
        <p:txBody>
          <a:bodyPr wrap="square" rtlCol="0">
            <a:spAutoFit/>
          </a:bodyPr>
          <a:lstStyle>
            <a:lvl1pPr marL="0" indent="0">
              <a:buNone/>
              <a:defRPr lang="en-US" sz="1200" b="1" dirty="0">
                <a:solidFill>
                  <a:srgbClr val="11004E"/>
                </a:solidFill>
                <a:latin typeface="Malgun Gothic" panose="020B0503020000020004" pitchFamily="34" charset="-127"/>
                <a:ea typeface="Malgun Gothic" panose="020B0503020000020004" pitchFamily="34" charset="-127"/>
              </a:defRPr>
            </a:lvl1pPr>
          </a:lstStyle>
          <a:p>
            <a:pPr marL="0" lvl="0"/>
            <a:r>
              <a:rPr lang="it-IT" dirty="0"/>
              <a:t>OBJECTIF</a:t>
            </a:r>
          </a:p>
        </p:txBody>
      </p:sp>
      <p:sp>
        <p:nvSpPr>
          <p:cNvPr id="52" name="Text Placeholder 10"/>
          <p:cNvSpPr>
            <a:spLocks noGrp="1"/>
          </p:cNvSpPr>
          <p:nvPr>
            <p:ph type="body" sz="quarter" idx="25" hasCustomPrompt="1"/>
          </p:nvPr>
        </p:nvSpPr>
        <p:spPr>
          <a:xfrm>
            <a:off x="7502958" y="4329855"/>
            <a:ext cx="3850842" cy="313932"/>
          </a:xfrm>
          <a:noFill/>
        </p:spPr>
        <p:txBody>
          <a:bodyPr wrap="square" rtlCol="0">
            <a:spAutoFit/>
          </a:bodyPr>
          <a:lstStyle>
            <a:lvl1pPr marL="0" indent="0">
              <a:buNone/>
              <a:defRPr lang="en-US" sz="1600" dirty="0">
                <a:solidFill>
                  <a:prstClr val="black"/>
                </a:solidFill>
                <a:latin typeface="Malgun Gothic" panose="020B0503020000020004" pitchFamily="34" charset="-127"/>
                <a:ea typeface="Malgun Gothic" panose="020B0503020000020004" pitchFamily="34" charset="-127"/>
              </a:defRPr>
            </a:lvl1pPr>
          </a:lstStyle>
          <a:p>
            <a:pPr marL="0" lvl="0"/>
            <a:r>
              <a:rPr lang="en-US" dirty="0" err="1"/>
              <a:t>Piste</a:t>
            </a:r>
            <a:endParaRPr lang="en-US" dirty="0"/>
          </a:p>
        </p:txBody>
      </p:sp>
      <p:sp>
        <p:nvSpPr>
          <p:cNvPr id="27" name="Slide Number Placeholder 5">
            <a:extLst>
              <a:ext uri="{FF2B5EF4-FFF2-40B4-BE49-F238E27FC236}">
                <a16:creationId xmlns:a16="http://schemas.microsoft.com/office/drawing/2014/main" id="{4C623736-95E5-6B4B-B7BD-10C2880D6E14}"/>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800" b="1"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C3ECD-20FC-4345-981F-4E7575C90973}" type="slidenum">
              <a:rPr lang="en-US" sz="500" smtClean="0">
                <a:solidFill>
                  <a:srgbClr val="B7B3CB"/>
                </a:solidFill>
              </a:rPr>
              <a:pPr/>
              <a:t>‹N°›</a:t>
            </a:fld>
            <a:endParaRPr lang="en-US" sz="500" dirty="0">
              <a:solidFill>
                <a:srgbClr val="B7B3CB"/>
              </a:solidFill>
            </a:endParaRPr>
          </a:p>
        </p:txBody>
      </p:sp>
    </p:spTree>
    <p:extLst>
      <p:ext uri="{BB962C8B-B14F-4D97-AF65-F5344CB8AC3E}">
        <p14:creationId xmlns:p14="http://schemas.microsoft.com/office/powerpoint/2010/main" val="173170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E0E77F-8DC1-426D-9557-ED2AF56DBFD8}"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700">
                <a:solidFill>
                  <a:srgbClr val="B7B3CB"/>
                </a:solidFill>
              </a:defRPr>
            </a:lvl1pPr>
          </a:lstStyle>
          <a:p>
            <a:fld id="{B3263B1E-F268-493A-A574-EFEFFBFAE081}" type="slidenum">
              <a:rPr lang="en-US" smtClean="0"/>
              <a:pPr/>
              <a:t>‹N°›</a:t>
            </a:fld>
            <a:endParaRPr lang="en-US"/>
          </a:p>
        </p:txBody>
      </p:sp>
    </p:spTree>
    <p:extLst>
      <p:ext uri="{BB962C8B-B14F-4D97-AF65-F5344CB8AC3E}">
        <p14:creationId xmlns:p14="http://schemas.microsoft.com/office/powerpoint/2010/main" val="372512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E0E77F-8DC1-426D-9557-ED2AF56DBFD8}" type="datetimeFigureOut">
              <a:rPr lang="en-US" smtClean="0"/>
              <a:t>9/13/21</a:t>
            </a:fld>
            <a:endParaRPr lang="en-US"/>
          </a:p>
        </p:txBody>
      </p:sp>
      <p:sp>
        <p:nvSpPr>
          <p:cNvPr id="4" name="Footer Placeholder 3"/>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28C55-6A3B-3347-8DA5-807F2B6C05C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800" b="1"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C3ECD-20FC-4345-981F-4E7575C90973}" type="slidenum">
              <a:rPr lang="en-US" sz="500" smtClean="0">
                <a:solidFill>
                  <a:srgbClr val="B7B3CB"/>
                </a:solidFill>
              </a:rPr>
              <a:pPr/>
              <a:t>‹N°›</a:t>
            </a:fld>
            <a:endParaRPr lang="en-US" sz="500" dirty="0">
              <a:solidFill>
                <a:srgbClr val="B7B3CB"/>
              </a:solidFill>
            </a:endParaRPr>
          </a:p>
        </p:txBody>
      </p:sp>
    </p:spTree>
    <p:extLst>
      <p:ext uri="{BB962C8B-B14F-4D97-AF65-F5344CB8AC3E}">
        <p14:creationId xmlns:p14="http://schemas.microsoft.com/office/powerpoint/2010/main" val="242302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EtapesC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65775" y="613965"/>
            <a:ext cx="10084044" cy="663575"/>
          </a:xfrm>
        </p:spPr>
        <p:txBody>
          <a:bodyPr vert="horz" lIns="91440" tIns="45720" rIns="91440" bIns="45720" rtlCol="0" anchor="ctr">
            <a:normAutofit/>
          </a:bodyPr>
          <a:lstStyle>
            <a:lvl1pPr>
              <a:defRPr lang="en-US" sz="2500" b="1" dirty="0">
                <a:solidFill>
                  <a:srgbClr val="11004E"/>
                </a:solidFill>
                <a:latin typeface="Microsoft JhengHei UI" panose="020B0604030504040204" pitchFamily="34" charset="-120"/>
                <a:ea typeface="Microsoft JhengHei UI" panose="020B0604030504040204" pitchFamily="34" charset="-120"/>
              </a:defRPr>
            </a:lvl1pPr>
          </a:lstStyle>
          <a:p>
            <a:pPr lvl="0"/>
            <a:r>
              <a:rPr lang="en-US" dirty="0"/>
              <a:t>LES ÉTAPES CLÉS PATRIMONIALES </a:t>
            </a:r>
          </a:p>
        </p:txBody>
      </p:sp>
      <p:sp>
        <p:nvSpPr>
          <p:cNvPr id="5" name="Oval 4"/>
          <p:cNvSpPr/>
          <p:nvPr userDrawn="1"/>
        </p:nvSpPr>
        <p:spPr>
          <a:xfrm>
            <a:off x="381000" y="437356"/>
            <a:ext cx="353219" cy="353219"/>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161926" y="-161926"/>
            <a:ext cx="866775" cy="866775"/>
          </a:xfrm>
          <a:prstGeom prst="ellipse">
            <a:avLst/>
          </a:prstGeom>
          <a:solidFill>
            <a:srgbClr val="11004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2" hasCustomPrompt="1"/>
          </p:nvPr>
        </p:nvSpPr>
        <p:spPr>
          <a:xfrm>
            <a:off x="1165775" y="1304130"/>
            <a:ext cx="10084044" cy="353219"/>
          </a:xfrm>
        </p:spPr>
        <p:txBody>
          <a:bodyPr vert="horz" lIns="91440" tIns="45720" rIns="91440" bIns="45720" rtlCol="0">
            <a:noAutofit/>
          </a:bodyPr>
          <a:lstStyle>
            <a:lvl1pPr>
              <a:defRPr lang="en-US" sz="1800" b="1" baseline="0" dirty="0">
                <a:solidFill>
                  <a:srgbClr val="530039"/>
                </a:solidFill>
                <a:latin typeface="Malgun Gothic" panose="020B0503020000020004" pitchFamily="34" charset="-127"/>
                <a:ea typeface="Malgun Gothic" panose="020B0503020000020004" pitchFamily="34" charset="-127"/>
              </a:defRPr>
            </a:lvl1pPr>
          </a:lstStyle>
          <a:p>
            <a:pPr marL="0" lvl="0" indent="0">
              <a:buNone/>
            </a:pPr>
            <a:r>
              <a:rPr lang="fr-FR" dirty="0"/>
              <a:t>Chronologie de la mise en œuvre de vos pistes de réflexion </a:t>
            </a:r>
          </a:p>
        </p:txBody>
      </p:sp>
      <p:sp>
        <p:nvSpPr>
          <p:cNvPr id="8" name="Oval 4">
            <a:extLst>
              <a:ext uri="{FF2B5EF4-FFF2-40B4-BE49-F238E27FC236}">
                <a16:creationId xmlns:a16="http://schemas.microsoft.com/office/drawing/2014/main" id="{D36BE537-EAFE-CA41-8F53-5E3EC4694306}"/>
              </a:ext>
            </a:extLst>
          </p:cNvPr>
          <p:cNvSpPr/>
          <p:nvPr userDrawn="1"/>
        </p:nvSpPr>
        <p:spPr>
          <a:xfrm>
            <a:off x="866136" y="210989"/>
            <a:ext cx="299639" cy="299639"/>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0" name="Text Placeholder 10"/>
          <p:cNvSpPr>
            <a:spLocks noGrp="1"/>
          </p:cNvSpPr>
          <p:nvPr>
            <p:ph type="body" sz="quarter" idx="14" hasCustomPrompt="1"/>
          </p:nvPr>
        </p:nvSpPr>
        <p:spPr>
          <a:xfrm>
            <a:off x="161814" y="3963081"/>
            <a:ext cx="2258534" cy="606695"/>
          </a:xfrm>
        </p:spPr>
        <p:txBody>
          <a:bodyPr wrap="square" lIns="36000" tIns="36000" rIns="36000" bIns="36000" anchor="t">
            <a:spAutoFit/>
          </a:bodyPr>
          <a:lstStyle>
            <a:lvl1pPr marL="0" indent="0">
              <a:buFont typeface="Arial" panose="020B0604020202020204" pitchFamily="34" charset="0"/>
              <a:buChar char="•"/>
              <a:defRPr lang="en-US" sz="1100" b="0" dirty="0">
                <a:solidFill>
                  <a:srgbClr val="210053"/>
                </a:solidFill>
              </a:defRPr>
            </a:lvl1pPr>
          </a:lstStyle>
          <a:p>
            <a:pPr marL="171450" lvl="0" indent="-171450">
              <a:spcBef>
                <a:spcPts val="600"/>
              </a:spcBef>
              <a:buClr>
                <a:srgbClr val="E7E6E6"/>
              </a:buClr>
              <a:buSzPct val="100000"/>
            </a:pPr>
            <a:r>
              <a:rPr lang="fr-FR" dirty="0"/>
              <a:t>Donner avant la cession la nue-propriété des titres à vos enfants</a:t>
            </a:r>
          </a:p>
          <a:p>
            <a:pPr marL="171450" lvl="0" indent="-171450">
              <a:spcBef>
                <a:spcPts val="600"/>
              </a:spcBef>
              <a:buClr>
                <a:srgbClr val="E7E6E6"/>
              </a:buClr>
              <a:buSzPct val="100000"/>
            </a:pPr>
            <a:r>
              <a:rPr lang="en-US" dirty="0"/>
              <a:t>…</a:t>
            </a:r>
          </a:p>
        </p:txBody>
      </p:sp>
      <p:pic>
        <p:nvPicPr>
          <p:cNvPr id="23"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90" y="6103937"/>
            <a:ext cx="1313569" cy="738883"/>
          </a:xfrm>
          <a:prstGeom prst="rect">
            <a:avLst/>
          </a:prstGeom>
        </p:spPr>
      </p:pic>
      <p:sp>
        <p:nvSpPr>
          <p:cNvPr id="24" name="TextBox 7"/>
          <p:cNvSpPr txBox="1"/>
          <p:nvPr userDrawn="1"/>
        </p:nvSpPr>
        <p:spPr>
          <a:xfrm>
            <a:off x="1343025" y="6391300"/>
            <a:ext cx="2247900" cy="230832"/>
          </a:xfrm>
          <a:prstGeom prst="rect">
            <a:avLst/>
          </a:prstGeom>
          <a:noFill/>
        </p:spPr>
        <p:txBody>
          <a:bodyPr wrap="square" rtlCol="0">
            <a:spAutoFit/>
          </a:bodyPr>
          <a:lstStyle/>
          <a:p>
            <a:r>
              <a:rPr lang="en-US" sz="900" b="1" dirty="0">
                <a:solidFill>
                  <a:srgbClr val="11004E"/>
                </a:solidFill>
                <a:latin typeface="Microsoft JhengHei UI" panose="020B0604030504040204" pitchFamily="34" charset="-120"/>
                <a:ea typeface="Microsoft JhengHei UI" panose="020B0604030504040204" pitchFamily="34" charset="-120"/>
              </a:rPr>
              <a:t>i</a:t>
            </a:r>
            <a:r>
              <a:rPr lang="en-US" sz="900" b="1" baseline="0" dirty="0">
                <a:solidFill>
                  <a:srgbClr val="11004E"/>
                </a:solidFill>
                <a:latin typeface="Microsoft JhengHei UI" panose="020B0604030504040204" pitchFamily="34" charset="-120"/>
                <a:ea typeface="Microsoft JhengHei UI" panose="020B0604030504040204" pitchFamily="34" charset="-120"/>
              </a:rPr>
              <a:t>Nw</a:t>
            </a:r>
            <a:r>
              <a:rPr lang="en-US" sz="900" baseline="0" dirty="0">
                <a:solidFill>
                  <a:srgbClr val="11004E"/>
                </a:solidFill>
                <a:latin typeface="Microsoft JhengHei UI" panose="020B0604030504040204" pitchFamily="34" charset="-120"/>
                <a:ea typeface="Microsoft JhengHei UI" panose="020B0604030504040204" pitchFamily="34" charset="-120"/>
              </a:rPr>
              <a:t>ealth</a:t>
            </a:r>
            <a:endParaRPr lang="en-US" sz="900" dirty="0">
              <a:solidFill>
                <a:srgbClr val="11004E"/>
              </a:solidFill>
              <a:latin typeface="Microsoft JhengHei UI" panose="020B0604030504040204" pitchFamily="34" charset="-120"/>
              <a:ea typeface="Microsoft JhengHei UI" panose="020B0604030504040204" pitchFamily="34" charset="-120"/>
            </a:endParaRPr>
          </a:p>
        </p:txBody>
      </p:sp>
      <p:sp>
        <p:nvSpPr>
          <p:cNvPr id="25" name="TextBox 9"/>
          <p:cNvSpPr txBox="1"/>
          <p:nvPr userDrawn="1"/>
        </p:nvSpPr>
        <p:spPr>
          <a:xfrm>
            <a:off x="1343025" y="6606059"/>
            <a:ext cx="1514475" cy="230832"/>
          </a:xfrm>
          <a:prstGeom prst="rect">
            <a:avLst/>
          </a:prstGeom>
          <a:noFill/>
        </p:spPr>
        <p:txBody>
          <a:bodyPr wrap="square" rtlCol="0">
            <a:spAutoFit/>
          </a:bodyPr>
          <a:lstStyle/>
          <a:p>
            <a:fld id="{ECE02C34-642B-47E5-B4F3-0E36C03AB4B8}" type="datetime7">
              <a:rPr lang="fr-FR" sz="900" b="0" smtClean="0">
                <a:solidFill>
                  <a:srgbClr val="11004E"/>
                </a:solidFill>
                <a:latin typeface="Microsoft JhengHei UI" panose="020B0604030504040204" pitchFamily="34" charset="-120"/>
                <a:ea typeface="Microsoft JhengHei UI" panose="020B0604030504040204" pitchFamily="34" charset="-120"/>
              </a:rPr>
              <a:t>sept.-21</a:t>
            </a:fld>
            <a:endParaRPr lang="en-US" sz="900" b="0" dirty="0">
              <a:solidFill>
                <a:srgbClr val="11004E"/>
              </a:solidFill>
              <a:latin typeface="Microsoft JhengHei UI" panose="020B0604030504040204" pitchFamily="34" charset="-120"/>
              <a:ea typeface="Microsoft JhengHei UI" panose="020B0604030504040204" pitchFamily="34" charset="-120"/>
            </a:endParaRPr>
          </a:p>
        </p:txBody>
      </p:sp>
      <p:sp>
        <p:nvSpPr>
          <p:cNvPr id="17" name="Shape 133">
            <a:extLst>
              <a:ext uri="{FF2B5EF4-FFF2-40B4-BE49-F238E27FC236}">
                <a16:creationId xmlns:a16="http://schemas.microsoft.com/office/drawing/2014/main" id="{099CF704-3503-F04D-B43D-9BE9040B122B}"/>
              </a:ext>
            </a:extLst>
          </p:cNvPr>
          <p:cNvSpPr/>
          <p:nvPr userDrawn="1"/>
        </p:nvSpPr>
        <p:spPr>
          <a:xfrm>
            <a:off x="592436" y="3659924"/>
            <a:ext cx="11017362" cy="0"/>
          </a:xfrm>
          <a:prstGeom prst="line">
            <a:avLst/>
          </a:prstGeom>
          <a:ln w="19050" cap="rnd">
            <a:solidFill>
              <a:schemeClr val="accent3">
                <a:lumMod val="60000"/>
                <a:lumOff val="40000"/>
              </a:schemeClr>
            </a:solidFill>
            <a:prstDash val="solid"/>
            <a:round/>
            <a:headEnd type="none" w="med" len="med"/>
            <a:tailEnd type="triangle" w="med" len="med"/>
          </a:ln>
        </p:spPr>
        <p:txBody>
          <a:bodyPr lIns="0" tIns="0" rIns="0" bIns="0" anchor="ctr"/>
          <a:lstStyle/>
          <a:p>
            <a:pPr algn="ctr"/>
            <a:endParaRPr lang="fr-FR" sz="3200" dirty="0">
              <a:solidFill>
                <a:srgbClr val="000000"/>
              </a:solidFill>
              <a:latin typeface="Source Sans Pro (Corps)"/>
              <a:sym typeface="Helvetica Light"/>
            </a:endParaRPr>
          </a:p>
        </p:txBody>
      </p:sp>
      <p:sp>
        <p:nvSpPr>
          <p:cNvPr id="18" name="Shape 137">
            <a:extLst>
              <a:ext uri="{FF2B5EF4-FFF2-40B4-BE49-F238E27FC236}">
                <a16:creationId xmlns:a16="http://schemas.microsoft.com/office/drawing/2014/main" id="{73FA0787-B383-DD43-BA20-9088E0161F2A}"/>
              </a:ext>
            </a:extLst>
          </p:cNvPr>
          <p:cNvSpPr/>
          <p:nvPr userDrawn="1"/>
        </p:nvSpPr>
        <p:spPr>
          <a:xfrm>
            <a:off x="3385817" y="3430615"/>
            <a:ext cx="486834" cy="4752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7B2CA"/>
          </a:solidFill>
          <a:ln w="19050" cmpd="sng">
            <a:noFill/>
            <a:miter lim="400000"/>
          </a:ln>
          <a:extLst>
            <a:ext uri="{C572A759-6A51-4108-AA02-DFA0A04FC94B}">
              <ma14:wrappingTextBoxFlag xmlns="" xmlns:ma14="http://schemas.microsoft.com/office/mac/drawingml/2011/main" val="1"/>
            </a:ext>
          </a:extLst>
        </p:spPr>
        <p:txBody>
          <a:bodyPr lIns="0" tIns="0" rIns="0" bIns="0" anchor="ctr"/>
          <a:lstStyle>
            <a:lvl1pPr algn="ctr">
              <a:defRPr sz="3600" baseline="-5555">
                <a:solidFill>
                  <a:srgbClr val="325159"/>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sz="1800" b="0" baseline="0">
                <a:solidFill>
                  <a:srgbClr val="000000"/>
                </a:solidFill>
              </a:defRPr>
            </a:pPr>
            <a:endParaRPr kumimoji="0" lang="fr-FR" sz="1800" b="0" i="0" u="none" strike="noStrike" kern="1200" cap="none" spc="0" normalizeH="0" baseline="0" noProof="0">
              <a:ln>
                <a:noFill/>
              </a:ln>
              <a:solidFill>
                <a:srgbClr val="000000"/>
              </a:solidFill>
              <a:effectLst/>
              <a:uLnTx/>
              <a:uFillTx/>
              <a:latin typeface="Source Sans Pro (Corps)"/>
              <a:ea typeface="HelveticaNeueLT Com 45 Lt"/>
              <a:cs typeface="Arial" pitchFamily="34" charset="0"/>
            </a:endParaRPr>
          </a:p>
        </p:txBody>
      </p:sp>
      <p:sp>
        <p:nvSpPr>
          <p:cNvPr id="28" name="Shape 140">
            <a:extLst>
              <a:ext uri="{FF2B5EF4-FFF2-40B4-BE49-F238E27FC236}">
                <a16:creationId xmlns:a16="http://schemas.microsoft.com/office/drawing/2014/main" id="{E182B131-BEB8-A543-91D1-E5198E501A6E}"/>
              </a:ext>
            </a:extLst>
          </p:cNvPr>
          <p:cNvSpPr/>
          <p:nvPr userDrawn="1"/>
        </p:nvSpPr>
        <p:spPr>
          <a:xfrm>
            <a:off x="5722005" y="3436909"/>
            <a:ext cx="490764" cy="4874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10053"/>
          </a:solidFill>
          <a:ln w="19050" cmpd="sng">
            <a:noFill/>
            <a:miter lim="400000"/>
          </a:ln>
          <a:extLst>
            <a:ext uri="{C572A759-6A51-4108-AA02-DFA0A04FC94B}">
              <ma14:wrappingTextBoxFlag xmlns="" xmlns:ma14="http://schemas.microsoft.com/office/mac/drawingml/2011/main" val="1"/>
            </a:ext>
          </a:extLst>
        </p:spPr>
        <p:txBody>
          <a:bodyPr lIns="0" tIns="0" rIns="0" bIns="0" anchor="ctr"/>
          <a:lstStyle>
            <a:lvl1pPr algn="ctr">
              <a:defRPr sz="4800" baseline="-6250">
                <a:solidFill>
                  <a:srgbClr val="325159"/>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sz="1800" b="0" baseline="0">
                <a:solidFill>
                  <a:srgbClr val="000000"/>
                </a:solidFill>
              </a:defRPr>
            </a:pPr>
            <a:endParaRPr kumimoji="0" lang="fr-FR" sz="1800" b="0" i="0" u="none" strike="noStrike" kern="1200" cap="none" spc="0" normalizeH="0" baseline="0" noProof="0" dirty="0">
              <a:ln>
                <a:noFill/>
              </a:ln>
              <a:solidFill>
                <a:srgbClr val="000000"/>
              </a:solidFill>
              <a:effectLst/>
              <a:uLnTx/>
              <a:uFillTx/>
              <a:latin typeface="Source Sans Pro (Corps)"/>
              <a:ea typeface="HelveticaNeueLT Com 45 Lt"/>
              <a:cs typeface="Arial" pitchFamily="34" charset="0"/>
            </a:endParaRPr>
          </a:p>
        </p:txBody>
      </p:sp>
      <p:sp>
        <p:nvSpPr>
          <p:cNvPr id="29" name="Shape 143">
            <a:extLst>
              <a:ext uri="{FF2B5EF4-FFF2-40B4-BE49-F238E27FC236}">
                <a16:creationId xmlns:a16="http://schemas.microsoft.com/office/drawing/2014/main" id="{365B6E58-F0DE-DC43-B023-FEA319738281}"/>
              </a:ext>
            </a:extLst>
          </p:cNvPr>
          <p:cNvSpPr/>
          <p:nvPr userDrawn="1"/>
        </p:nvSpPr>
        <p:spPr>
          <a:xfrm>
            <a:off x="7884788" y="3429960"/>
            <a:ext cx="483896" cy="4759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7B2CA"/>
          </a:solidFill>
          <a:ln w="19050" cmpd="sng">
            <a:noFill/>
            <a:miter lim="400000"/>
          </a:ln>
          <a:extLst>
            <a:ext uri="{C572A759-6A51-4108-AA02-DFA0A04FC94B}">
              <ma14:wrappingTextBoxFlag xmlns="" xmlns:ma14="http://schemas.microsoft.com/office/mac/drawingml/2011/main" val="1"/>
            </a:ext>
          </a:extLst>
        </p:spPr>
        <p:txBody>
          <a:bodyPr lIns="0" tIns="0" rIns="0" bIns="0" anchor="ctr"/>
          <a:lstStyle>
            <a:lvl1pPr algn="ctr">
              <a:defRPr sz="4800" baseline="-25000">
                <a:solidFill>
                  <a:srgbClr val="325159"/>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sz="1800" b="0" baseline="0">
                <a:solidFill>
                  <a:srgbClr val="000000"/>
                </a:solidFill>
              </a:defRPr>
            </a:pPr>
            <a:endParaRPr kumimoji="0" lang="fr-FR" sz="1800" b="0" i="0" u="none" strike="noStrike" kern="1200" cap="none" spc="0" normalizeH="0" baseline="0" noProof="0">
              <a:ln>
                <a:noFill/>
              </a:ln>
              <a:solidFill>
                <a:srgbClr val="000000"/>
              </a:solidFill>
              <a:effectLst/>
              <a:uLnTx/>
              <a:uFillTx/>
              <a:latin typeface="Source Sans Pro (Corps)"/>
              <a:ea typeface="HelveticaNeueLT Com 45 Lt"/>
              <a:cs typeface="Arial" pitchFamily="34" charset="0"/>
            </a:endParaRPr>
          </a:p>
        </p:txBody>
      </p:sp>
      <p:sp>
        <p:nvSpPr>
          <p:cNvPr id="30" name="Shape 145">
            <a:extLst>
              <a:ext uri="{FF2B5EF4-FFF2-40B4-BE49-F238E27FC236}">
                <a16:creationId xmlns:a16="http://schemas.microsoft.com/office/drawing/2014/main" id="{BDA64EFF-6BB8-D242-AD7D-898668A89837}"/>
              </a:ext>
            </a:extLst>
          </p:cNvPr>
          <p:cNvSpPr/>
          <p:nvPr userDrawn="1"/>
        </p:nvSpPr>
        <p:spPr>
          <a:xfrm flipV="1">
            <a:off x="3629234" y="2939070"/>
            <a:ext cx="0" cy="424749"/>
          </a:xfrm>
          <a:prstGeom prst="line">
            <a:avLst/>
          </a:prstGeom>
          <a:ln w="6350" cmpd="sng">
            <a:solidFill>
              <a:srgbClr val="434965"/>
            </a:solidFill>
            <a:miter lim="400000"/>
          </a:ln>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sz="3200" b="0">
                <a:solidFill>
                  <a:srgbClr val="000000"/>
                </a:solidFill>
                <a:latin typeface="+mn-lt"/>
                <a:ea typeface="+mn-ea"/>
                <a:cs typeface="+mn-cs"/>
                <a:sym typeface="Helvetica Light"/>
              </a:defRPr>
            </a:pPr>
            <a:endParaRPr kumimoji="0" lang="fr-FR" sz="3200" b="0" i="0" u="none" strike="noStrike" kern="1200" cap="none" spc="0" normalizeH="0" baseline="0" noProof="0">
              <a:ln>
                <a:noFill/>
              </a:ln>
              <a:solidFill>
                <a:srgbClr val="000000"/>
              </a:solidFill>
              <a:effectLst/>
              <a:uLnTx/>
              <a:uFillTx/>
              <a:latin typeface="Source Sans Pro (Corps)"/>
              <a:ea typeface="+mn-ea"/>
              <a:cs typeface="+mn-cs"/>
              <a:sym typeface="Helvetica Light"/>
            </a:endParaRPr>
          </a:p>
        </p:txBody>
      </p:sp>
      <p:sp>
        <p:nvSpPr>
          <p:cNvPr id="31" name="Shape 149">
            <a:extLst>
              <a:ext uri="{FF2B5EF4-FFF2-40B4-BE49-F238E27FC236}">
                <a16:creationId xmlns:a16="http://schemas.microsoft.com/office/drawing/2014/main" id="{0116292C-EF1F-304F-BDEC-89487E00EF7F}"/>
              </a:ext>
            </a:extLst>
          </p:cNvPr>
          <p:cNvSpPr/>
          <p:nvPr userDrawn="1"/>
        </p:nvSpPr>
        <p:spPr>
          <a:xfrm flipV="1">
            <a:off x="5959800" y="2938741"/>
            <a:ext cx="0" cy="424749"/>
          </a:xfrm>
          <a:prstGeom prst="line">
            <a:avLst/>
          </a:prstGeom>
          <a:ln w="6350" cmpd="sng">
            <a:solidFill>
              <a:srgbClr val="434965"/>
            </a:solidFill>
            <a:miter lim="400000"/>
          </a:ln>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sz="3200" b="0">
                <a:solidFill>
                  <a:srgbClr val="000000"/>
                </a:solidFill>
                <a:latin typeface="+mn-lt"/>
                <a:ea typeface="+mn-ea"/>
                <a:cs typeface="+mn-cs"/>
                <a:sym typeface="Helvetica Light"/>
              </a:defRPr>
            </a:pPr>
            <a:endParaRPr kumimoji="0" lang="fr-FR" sz="3200" b="0" i="0" u="none" strike="noStrike" kern="1200" cap="none" spc="0" normalizeH="0" baseline="0" noProof="0">
              <a:ln>
                <a:noFill/>
              </a:ln>
              <a:solidFill>
                <a:srgbClr val="000000"/>
              </a:solidFill>
              <a:effectLst/>
              <a:uLnTx/>
              <a:uFillTx/>
              <a:latin typeface="Source Sans Pro (Corps)"/>
              <a:ea typeface="+mn-ea"/>
              <a:cs typeface="+mn-cs"/>
              <a:sym typeface="Helvetica Light"/>
            </a:endParaRPr>
          </a:p>
        </p:txBody>
      </p:sp>
      <p:sp>
        <p:nvSpPr>
          <p:cNvPr id="32" name="Shape 167">
            <a:extLst>
              <a:ext uri="{FF2B5EF4-FFF2-40B4-BE49-F238E27FC236}">
                <a16:creationId xmlns:a16="http://schemas.microsoft.com/office/drawing/2014/main" id="{BD7A45C6-8D69-FA4F-8B77-5EC52320D502}"/>
              </a:ext>
            </a:extLst>
          </p:cNvPr>
          <p:cNvSpPr/>
          <p:nvPr userDrawn="1"/>
        </p:nvSpPr>
        <p:spPr>
          <a:xfrm>
            <a:off x="643444" y="2281164"/>
            <a:ext cx="1208664" cy="3297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ctr">
              <a:lnSpc>
                <a:spcPct val="80000"/>
              </a:lnSpc>
              <a:defRPr sz="2600" i="1"/>
            </a:lvl1pPr>
          </a:lstStyle>
          <a:p>
            <a:pPr marL="0" marR="0" lvl="0" indent="0" algn="ctr" defTabSz="914400" rtl="0" eaLnBrk="1" fontAlgn="auto" latinLnBrk="0" hangingPunct="1">
              <a:lnSpc>
                <a:spcPct val="80000"/>
              </a:lnSpc>
              <a:spcBef>
                <a:spcPts val="0"/>
              </a:spcBef>
              <a:spcAft>
                <a:spcPts val="0"/>
              </a:spcAft>
              <a:buClrTx/>
              <a:buSzTx/>
              <a:buFontTx/>
              <a:buNone/>
              <a:tabLst/>
              <a:defRPr sz="1800" b="0" i="0">
                <a:solidFill>
                  <a:srgbClr val="000000"/>
                </a:solidFill>
              </a:defRPr>
            </a:pPr>
            <a:r>
              <a:rPr kumimoji="0" lang="fr-FR" sz="1800" b="1" i="0" u="none" strike="noStrike" kern="1200" cap="none" spc="0" normalizeH="0" baseline="0" noProof="0" dirty="0">
                <a:ln>
                  <a:noFill/>
                </a:ln>
                <a:solidFill>
                  <a:srgbClr val="11004E"/>
                </a:solidFill>
                <a:effectLst/>
                <a:uLnTx/>
                <a:uFillTx/>
                <a:latin typeface="Calibri" panose="020F0502020204030204"/>
                <a:ea typeface="HelveticaNeueLT Com 45 Lt"/>
                <a:cs typeface="Arial" pitchFamily="34" charset="0"/>
              </a:rPr>
              <a:t>RÉFLEXION </a:t>
            </a:r>
          </a:p>
        </p:txBody>
      </p:sp>
      <p:sp>
        <p:nvSpPr>
          <p:cNvPr id="33" name="Shape 145">
            <a:extLst>
              <a:ext uri="{FF2B5EF4-FFF2-40B4-BE49-F238E27FC236}">
                <a16:creationId xmlns:a16="http://schemas.microsoft.com/office/drawing/2014/main" id="{4FFA7339-2DA9-D04E-91BA-6C33E3E560F8}"/>
              </a:ext>
            </a:extLst>
          </p:cNvPr>
          <p:cNvSpPr/>
          <p:nvPr userDrawn="1"/>
        </p:nvSpPr>
        <p:spPr>
          <a:xfrm flipV="1">
            <a:off x="1291081" y="2923022"/>
            <a:ext cx="0" cy="424749"/>
          </a:xfrm>
          <a:prstGeom prst="line">
            <a:avLst/>
          </a:prstGeom>
          <a:ln w="6350" cmpd="sng">
            <a:solidFill>
              <a:srgbClr val="434965"/>
            </a:solidFill>
            <a:miter lim="400000"/>
          </a:ln>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sz="3200" b="0">
                <a:solidFill>
                  <a:srgbClr val="000000"/>
                </a:solidFill>
                <a:latin typeface="+mn-lt"/>
                <a:ea typeface="+mn-ea"/>
                <a:cs typeface="+mn-cs"/>
                <a:sym typeface="Helvetica Light"/>
              </a:defRPr>
            </a:pPr>
            <a:endParaRPr kumimoji="0" lang="fr-FR" sz="3200" b="0" i="0" u="none" strike="noStrike" kern="1200" cap="none" spc="0" normalizeH="0" baseline="0" noProof="0">
              <a:ln>
                <a:noFill/>
              </a:ln>
              <a:solidFill>
                <a:srgbClr val="000000"/>
              </a:solidFill>
              <a:effectLst/>
              <a:uLnTx/>
              <a:uFillTx/>
              <a:latin typeface="Source Sans Pro (Corps)"/>
              <a:ea typeface="+mn-ea"/>
              <a:cs typeface="+mn-cs"/>
              <a:sym typeface="Helvetica Light"/>
            </a:endParaRPr>
          </a:p>
        </p:txBody>
      </p:sp>
      <p:sp>
        <p:nvSpPr>
          <p:cNvPr id="34" name="Shape 167">
            <a:extLst>
              <a:ext uri="{FF2B5EF4-FFF2-40B4-BE49-F238E27FC236}">
                <a16:creationId xmlns:a16="http://schemas.microsoft.com/office/drawing/2014/main" id="{84F12CB9-3932-0547-BA76-61B1D73BD966}"/>
              </a:ext>
            </a:extLst>
          </p:cNvPr>
          <p:cNvSpPr/>
          <p:nvPr userDrawn="1"/>
        </p:nvSpPr>
        <p:spPr>
          <a:xfrm>
            <a:off x="2876111" y="2281164"/>
            <a:ext cx="1506246" cy="3297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ctr">
              <a:lnSpc>
                <a:spcPct val="80000"/>
              </a:lnSpc>
              <a:defRPr sz="2600" i="1"/>
            </a:lvl1pPr>
          </a:lstStyle>
          <a:p>
            <a:pPr marL="0" marR="0" lvl="0" indent="0" algn="ctr" defTabSz="914400" rtl="0" eaLnBrk="1" fontAlgn="auto" latinLnBrk="0" hangingPunct="1">
              <a:lnSpc>
                <a:spcPct val="80000"/>
              </a:lnSpc>
              <a:spcBef>
                <a:spcPts val="0"/>
              </a:spcBef>
              <a:spcAft>
                <a:spcPts val="0"/>
              </a:spcAft>
              <a:buClrTx/>
              <a:buSzTx/>
              <a:buFontTx/>
              <a:buNone/>
              <a:tabLst/>
              <a:defRPr sz="1800" b="0" i="0">
                <a:solidFill>
                  <a:srgbClr val="000000"/>
                </a:solidFill>
              </a:defRPr>
            </a:pPr>
            <a:r>
              <a:rPr kumimoji="0" lang="fr-FR" sz="1800" b="1" i="0" u="none" strike="noStrike" kern="1200" cap="none" spc="0" normalizeH="0" baseline="0" noProof="0" dirty="0">
                <a:ln>
                  <a:noFill/>
                </a:ln>
                <a:solidFill>
                  <a:srgbClr val="11004E"/>
                </a:solidFill>
                <a:effectLst/>
                <a:uLnTx/>
                <a:uFillTx/>
                <a:latin typeface="Calibri" panose="020F0502020204030204"/>
                <a:ea typeface="HelveticaNeueLT Com 45 Lt"/>
                <a:cs typeface="Arial" pitchFamily="34" charset="0"/>
              </a:rPr>
              <a:t>NÉGOCIATION </a:t>
            </a:r>
          </a:p>
        </p:txBody>
      </p:sp>
      <p:sp>
        <p:nvSpPr>
          <p:cNvPr id="35" name="Shape 167">
            <a:extLst>
              <a:ext uri="{FF2B5EF4-FFF2-40B4-BE49-F238E27FC236}">
                <a16:creationId xmlns:a16="http://schemas.microsoft.com/office/drawing/2014/main" id="{32770319-6042-EA4F-BB25-828599009DE6}"/>
              </a:ext>
            </a:extLst>
          </p:cNvPr>
          <p:cNvSpPr/>
          <p:nvPr userDrawn="1"/>
        </p:nvSpPr>
        <p:spPr>
          <a:xfrm>
            <a:off x="5314548" y="2285337"/>
            <a:ext cx="1305678" cy="3297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ctr">
              <a:lnSpc>
                <a:spcPct val="80000"/>
              </a:lnSpc>
              <a:defRPr sz="2600" i="1"/>
            </a:lvl1pPr>
          </a:lstStyle>
          <a:p>
            <a:pPr marL="0" marR="0" lvl="0" indent="0" algn="ctr" defTabSz="914400" rtl="0" eaLnBrk="1" fontAlgn="auto" latinLnBrk="0" hangingPunct="1">
              <a:lnSpc>
                <a:spcPct val="80000"/>
              </a:lnSpc>
              <a:spcBef>
                <a:spcPts val="0"/>
              </a:spcBef>
              <a:spcAft>
                <a:spcPts val="0"/>
              </a:spcAft>
              <a:buClrTx/>
              <a:buSzTx/>
              <a:buFontTx/>
              <a:buNone/>
              <a:tabLst/>
              <a:defRPr sz="1800" b="0" i="0">
                <a:solidFill>
                  <a:srgbClr val="000000"/>
                </a:solidFill>
              </a:defRPr>
            </a:pPr>
            <a:r>
              <a:rPr kumimoji="0" lang="fr-FR" sz="1800" b="1" i="0" u="none" strike="noStrike" kern="1200" cap="none" spc="0" normalizeH="0" baseline="0" noProof="0" dirty="0">
                <a:ln>
                  <a:noFill/>
                </a:ln>
                <a:solidFill>
                  <a:srgbClr val="11004E"/>
                </a:solidFill>
                <a:effectLst/>
                <a:uLnTx/>
                <a:uFillTx/>
                <a:latin typeface="Calibri" panose="020F0502020204030204"/>
                <a:ea typeface="HelveticaNeueLT Com 45 Lt"/>
                <a:cs typeface="Arial" pitchFamily="34" charset="0"/>
              </a:rPr>
              <a:t>PROTOCOLE </a:t>
            </a:r>
          </a:p>
        </p:txBody>
      </p:sp>
      <p:sp>
        <p:nvSpPr>
          <p:cNvPr id="36" name="Shape 167">
            <a:extLst>
              <a:ext uri="{FF2B5EF4-FFF2-40B4-BE49-F238E27FC236}">
                <a16:creationId xmlns:a16="http://schemas.microsoft.com/office/drawing/2014/main" id="{4237048D-4668-BE41-835D-E3386A306F67}"/>
              </a:ext>
            </a:extLst>
          </p:cNvPr>
          <p:cNvSpPr/>
          <p:nvPr userDrawn="1"/>
        </p:nvSpPr>
        <p:spPr>
          <a:xfrm>
            <a:off x="7628618" y="2291870"/>
            <a:ext cx="996235" cy="3297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ctr">
              <a:lnSpc>
                <a:spcPct val="80000"/>
              </a:lnSpc>
              <a:defRPr sz="2600" i="1"/>
            </a:lvl1pPr>
          </a:lstStyle>
          <a:p>
            <a:pPr marL="0" marR="0" lvl="0" indent="0" algn="ctr" defTabSz="914400" rtl="0" eaLnBrk="1" fontAlgn="auto" latinLnBrk="0" hangingPunct="1">
              <a:lnSpc>
                <a:spcPct val="80000"/>
              </a:lnSpc>
              <a:spcBef>
                <a:spcPts val="0"/>
              </a:spcBef>
              <a:spcAft>
                <a:spcPts val="0"/>
              </a:spcAft>
              <a:buClrTx/>
              <a:buSzTx/>
              <a:buFontTx/>
              <a:buNone/>
              <a:tabLst/>
              <a:defRPr sz="1800" b="0" i="0">
                <a:solidFill>
                  <a:srgbClr val="000000"/>
                </a:solidFill>
              </a:defRPr>
            </a:pPr>
            <a:r>
              <a:rPr kumimoji="0" lang="fr-FR" sz="1800" b="1" i="0" u="none" strike="noStrike" kern="1200" cap="none" spc="0" normalizeH="0" baseline="0" noProof="0" dirty="0">
                <a:ln>
                  <a:noFill/>
                </a:ln>
                <a:solidFill>
                  <a:srgbClr val="11004E"/>
                </a:solidFill>
                <a:effectLst/>
                <a:uLnTx/>
                <a:uFillTx/>
                <a:latin typeface="Calibri" panose="020F0502020204030204"/>
                <a:ea typeface="HelveticaNeueLT Com 45 Lt"/>
                <a:cs typeface="Arial" pitchFamily="34" charset="0"/>
              </a:rPr>
              <a:t>CLOSING </a:t>
            </a:r>
          </a:p>
        </p:txBody>
      </p:sp>
      <p:sp>
        <p:nvSpPr>
          <p:cNvPr id="37" name="Shape 167">
            <a:extLst>
              <a:ext uri="{FF2B5EF4-FFF2-40B4-BE49-F238E27FC236}">
                <a16:creationId xmlns:a16="http://schemas.microsoft.com/office/drawing/2014/main" id="{DD4CB056-758A-0D4F-B905-888653094959}"/>
              </a:ext>
            </a:extLst>
          </p:cNvPr>
          <p:cNvSpPr/>
          <p:nvPr userDrawn="1"/>
        </p:nvSpPr>
        <p:spPr>
          <a:xfrm>
            <a:off x="9473762" y="2287193"/>
            <a:ext cx="1327799" cy="3297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ctr">
              <a:lnSpc>
                <a:spcPct val="80000"/>
              </a:lnSpc>
              <a:defRPr sz="2600" i="1"/>
            </a:lvl1pPr>
          </a:lstStyle>
          <a:p>
            <a:pPr marL="0" marR="0" lvl="0" indent="0" algn="ctr" defTabSz="914400" rtl="0" eaLnBrk="1" fontAlgn="auto" latinLnBrk="0" hangingPunct="1">
              <a:lnSpc>
                <a:spcPct val="80000"/>
              </a:lnSpc>
              <a:spcBef>
                <a:spcPts val="0"/>
              </a:spcBef>
              <a:spcAft>
                <a:spcPts val="0"/>
              </a:spcAft>
              <a:buClrTx/>
              <a:buSzTx/>
              <a:buFontTx/>
              <a:buNone/>
              <a:tabLst/>
              <a:defRPr sz="1800" b="0" i="0">
                <a:solidFill>
                  <a:srgbClr val="000000"/>
                </a:solidFill>
              </a:defRPr>
            </a:pPr>
            <a:r>
              <a:rPr kumimoji="0" lang="fr-FR" sz="1800" b="1" i="0" u="none" strike="noStrike" kern="1200" cap="none" spc="0" normalizeH="0" baseline="0" noProof="0" dirty="0">
                <a:ln>
                  <a:noFill/>
                </a:ln>
                <a:solidFill>
                  <a:srgbClr val="11004E"/>
                </a:solidFill>
                <a:effectLst/>
                <a:uLnTx/>
                <a:uFillTx/>
                <a:latin typeface="Calibri" panose="020F0502020204030204"/>
                <a:ea typeface="HelveticaNeueLT Com 45 Lt"/>
                <a:cs typeface="Arial" pitchFamily="34" charset="0"/>
              </a:rPr>
              <a:t>PLACEMENT </a:t>
            </a:r>
          </a:p>
        </p:txBody>
      </p:sp>
      <p:sp>
        <p:nvSpPr>
          <p:cNvPr id="38" name="Shape 140">
            <a:extLst>
              <a:ext uri="{FF2B5EF4-FFF2-40B4-BE49-F238E27FC236}">
                <a16:creationId xmlns:a16="http://schemas.microsoft.com/office/drawing/2014/main" id="{63A4DB2F-6D45-0B41-B021-35E12B20FA1B}"/>
              </a:ext>
            </a:extLst>
          </p:cNvPr>
          <p:cNvSpPr/>
          <p:nvPr userDrawn="1"/>
        </p:nvSpPr>
        <p:spPr>
          <a:xfrm>
            <a:off x="1045699" y="3424175"/>
            <a:ext cx="490764" cy="4874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1004E"/>
          </a:solidFill>
          <a:ln w="19050" cmpd="sng">
            <a:noFill/>
            <a:miter lim="400000"/>
          </a:ln>
          <a:extLst>
            <a:ext uri="{C572A759-6A51-4108-AA02-DFA0A04FC94B}">
              <ma14:wrappingTextBoxFlag xmlns="" xmlns:ma14="http://schemas.microsoft.com/office/mac/drawingml/2011/main" val="1"/>
            </a:ext>
          </a:extLst>
        </p:spPr>
        <p:txBody>
          <a:bodyPr lIns="0" tIns="0" rIns="0" bIns="0" anchor="ctr"/>
          <a:lstStyle>
            <a:lvl1pPr algn="ctr">
              <a:defRPr sz="4800" baseline="-6250">
                <a:solidFill>
                  <a:srgbClr val="325159"/>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sz="1800" b="0" baseline="0">
                <a:solidFill>
                  <a:srgbClr val="000000"/>
                </a:solidFill>
              </a:defRPr>
            </a:pPr>
            <a:endParaRPr kumimoji="0" lang="fr-FR" sz="1800" b="0" i="0" u="none" strike="noStrike" kern="1200" cap="none" spc="0" normalizeH="0" baseline="0" noProof="0">
              <a:ln>
                <a:noFill/>
              </a:ln>
              <a:solidFill>
                <a:srgbClr val="000000"/>
              </a:solidFill>
              <a:effectLst/>
              <a:uLnTx/>
              <a:uFillTx/>
              <a:latin typeface="Source Sans Pro (Corps)"/>
              <a:ea typeface="HelveticaNeueLT Com 45 Lt"/>
              <a:cs typeface="Arial" pitchFamily="34" charset="0"/>
            </a:endParaRPr>
          </a:p>
        </p:txBody>
      </p:sp>
      <p:sp>
        <p:nvSpPr>
          <p:cNvPr id="39" name="Shape 140">
            <a:extLst>
              <a:ext uri="{FF2B5EF4-FFF2-40B4-BE49-F238E27FC236}">
                <a16:creationId xmlns:a16="http://schemas.microsoft.com/office/drawing/2014/main" id="{7129834D-F4A0-154B-BD63-4E3CF7E75F02}"/>
              </a:ext>
            </a:extLst>
          </p:cNvPr>
          <p:cNvSpPr/>
          <p:nvPr userDrawn="1"/>
        </p:nvSpPr>
        <p:spPr>
          <a:xfrm>
            <a:off x="9892280" y="3421959"/>
            <a:ext cx="490764" cy="4874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10053"/>
          </a:solidFill>
          <a:ln w="19050" cmpd="sng">
            <a:noFill/>
            <a:miter lim="400000"/>
          </a:ln>
          <a:extLst>
            <a:ext uri="{C572A759-6A51-4108-AA02-DFA0A04FC94B}">
              <ma14:wrappingTextBoxFlag xmlns="" xmlns:ma14="http://schemas.microsoft.com/office/mac/drawingml/2011/main" val="1"/>
            </a:ext>
          </a:extLst>
        </p:spPr>
        <p:txBody>
          <a:bodyPr lIns="0" tIns="0" rIns="0" bIns="0" anchor="ctr"/>
          <a:lstStyle>
            <a:lvl1pPr algn="ctr">
              <a:defRPr sz="4800" baseline="-6250">
                <a:solidFill>
                  <a:srgbClr val="325159"/>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sz="1800" b="0" baseline="0">
                <a:solidFill>
                  <a:srgbClr val="000000"/>
                </a:solidFill>
              </a:defRPr>
            </a:pPr>
            <a:endParaRPr kumimoji="0" lang="fr-FR" sz="1800" b="0" i="0" u="none" strike="noStrike" kern="1200" cap="none" spc="0" normalizeH="0" baseline="0" noProof="0">
              <a:ln>
                <a:noFill/>
              </a:ln>
              <a:solidFill>
                <a:srgbClr val="000000"/>
              </a:solidFill>
              <a:effectLst/>
              <a:uLnTx/>
              <a:uFillTx/>
              <a:latin typeface="Source Sans Pro (Corps)"/>
              <a:ea typeface="HelveticaNeueLT Com 45 Lt"/>
              <a:cs typeface="Arial" pitchFamily="34" charset="0"/>
            </a:endParaRPr>
          </a:p>
        </p:txBody>
      </p:sp>
      <p:sp>
        <p:nvSpPr>
          <p:cNvPr id="40" name="Shape 149">
            <a:extLst>
              <a:ext uri="{FF2B5EF4-FFF2-40B4-BE49-F238E27FC236}">
                <a16:creationId xmlns:a16="http://schemas.microsoft.com/office/drawing/2014/main" id="{B9F54380-E9E2-1648-907B-91A9421360FE}"/>
              </a:ext>
            </a:extLst>
          </p:cNvPr>
          <p:cNvSpPr/>
          <p:nvPr userDrawn="1"/>
        </p:nvSpPr>
        <p:spPr>
          <a:xfrm flipV="1">
            <a:off x="8127710" y="2923021"/>
            <a:ext cx="0" cy="424749"/>
          </a:xfrm>
          <a:prstGeom prst="line">
            <a:avLst/>
          </a:prstGeom>
          <a:ln w="6350" cmpd="sng">
            <a:solidFill>
              <a:srgbClr val="434965"/>
            </a:solidFill>
            <a:miter lim="400000"/>
          </a:ln>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sz="3200" b="0">
                <a:solidFill>
                  <a:srgbClr val="000000"/>
                </a:solidFill>
                <a:latin typeface="+mn-lt"/>
                <a:ea typeface="+mn-ea"/>
                <a:cs typeface="+mn-cs"/>
                <a:sym typeface="Helvetica Light"/>
              </a:defRPr>
            </a:pPr>
            <a:endParaRPr kumimoji="0" lang="fr-FR" sz="3200" b="0" i="0" u="none" strike="noStrike" kern="1200" cap="none" spc="0" normalizeH="0" baseline="0" noProof="0">
              <a:ln>
                <a:noFill/>
              </a:ln>
              <a:solidFill>
                <a:srgbClr val="000000"/>
              </a:solidFill>
              <a:effectLst/>
              <a:uLnTx/>
              <a:uFillTx/>
              <a:latin typeface="Source Sans Pro (Corps)"/>
              <a:ea typeface="+mn-ea"/>
              <a:cs typeface="+mn-cs"/>
              <a:sym typeface="Helvetica Light"/>
            </a:endParaRPr>
          </a:p>
        </p:txBody>
      </p:sp>
      <p:sp>
        <p:nvSpPr>
          <p:cNvPr id="41" name="Shape 149">
            <a:extLst>
              <a:ext uri="{FF2B5EF4-FFF2-40B4-BE49-F238E27FC236}">
                <a16:creationId xmlns:a16="http://schemas.microsoft.com/office/drawing/2014/main" id="{5073A465-1FF0-4C4F-A883-B7657B184A0F}"/>
              </a:ext>
            </a:extLst>
          </p:cNvPr>
          <p:cNvSpPr/>
          <p:nvPr userDrawn="1"/>
        </p:nvSpPr>
        <p:spPr>
          <a:xfrm flipV="1">
            <a:off x="10137661" y="2938741"/>
            <a:ext cx="0" cy="424749"/>
          </a:xfrm>
          <a:prstGeom prst="line">
            <a:avLst/>
          </a:prstGeom>
          <a:ln w="6350" cmpd="sng">
            <a:solidFill>
              <a:srgbClr val="434965"/>
            </a:solidFill>
            <a:miter lim="400000"/>
          </a:ln>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sz="3200" b="0">
                <a:solidFill>
                  <a:srgbClr val="000000"/>
                </a:solidFill>
                <a:latin typeface="+mn-lt"/>
                <a:ea typeface="+mn-ea"/>
                <a:cs typeface="+mn-cs"/>
                <a:sym typeface="Helvetica Light"/>
              </a:defRPr>
            </a:pPr>
            <a:endParaRPr kumimoji="0" lang="fr-FR" sz="3200" b="0" i="0" u="none" strike="noStrike" kern="1200" cap="none" spc="0" normalizeH="0" baseline="0" noProof="0">
              <a:ln>
                <a:noFill/>
              </a:ln>
              <a:solidFill>
                <a:srgbClr val="000000"/>
              </a:solidFill>
              <a:effectLst/>
              <a:uLnTx/>
              <a:uFillTx/>
              <a:latin typeface="Source Sans Pro (Corps)"/>
              <a:ea typeface="+mn-ea"/>
              <a:cs typeface="+mn-cs"/>
              <a:sym typeface="Helvetica Light"/>
            </a:endParaRPr>
          </a:p>
        </p:txBody>
      </p:sp>
      <p:sp>
        <p:nvSpPr>
          <p:cNvPr id="42" name="Text Placeholder 10"/>
          <p:cNvSpPr>
            <a:spLocks noGrp="1"/>
          </p:cNvSpPr>
          <p:nvPr>
            <p:ph type="body" sz="quarter" idx="15" hasCustomPrompt="1"/>
          </p:nvPr>
        </p:nvSpPr>
        <p:spPr>
          <a:xfrm>
            <a:off x="2499967" y="3967585"/>
            <a:ext cx="2258534" cy="454346"/>
          </a:xfrm>
        </p:spPr>
        <p:txBody>
          <a:bodyPr wrap="square" lIns="36000" tIns="36000" rIns="36000" bIns="36000" anchor="t">
            <a:spAutoFit/>
          </a:bodyPr>
          <a:lstStyle>
            <a:lvl1pPr marL="0" indent="0">
              <a:buFont typeface="Arial" panose="020B0604020202020204" pitchFamily="34" charset="0"/>
              <a:buChar char="•"/>
              <a:defRPr lang="en-US" sz="1100" b="0" dirty="0">
                <a:solidFill>
                  <a:srgbClr val="210053"/>
                </a:solidFill>
              </a:defRPr>
            </a:lvl1pPr>
          </a:lstStyle>
          <a:p>
            <a:pPr marL="171450" lvl="0" indent="-171450">
              <a:spcBef>
                <a:spcPts val="600"/>
              </a:spcBef>
              <a:buClr>
                <a:srgbClr val="E7E6E6"/>
              </a:buClr>
              <a:buSzPct val="100000"/>
            </a:pPr>
            <a:r>
              <a:rPr lang="fr-FR" dirty="0"/>
              <a:t>Piste</a:t>
            </a:r>
          </a:p>
          <a:p>
            <a:pPr marL="171450" lvl="0" indent="-171450">
              <a:spcBef>
                <a:spcPts val="600"/>
              </a:spcBef>
              <a:buClr>
                <a:srgbClr val="E7E6E6"/>
              </a:buClr>
              <a:buSzPct val="100000"/>
            </a:pPr>
            <a:r>
              <a:rPr lang="en-US" dirty="0"/>
              <a:t>…</a:t>
            </a:r>
          </a:p>
        </p:txBody>
      </p:sp>
      <p:sp>
        <p:nvSpPr>
          <p:cNvPr id="43" name="Text Placeholder 10"/>
          <p:cNvSpPr>
            <a:spLocks noGrp="1"/>
          </p:cNvSpPr>
          <p:nvPr>
            <p:ph type="body" sz="quarter" idx="16" hasCustomPrompt="1"/>
          </p:nvPr>
        </p:nvSpPr>
        <p:spPr>
          <a:xfrm>
            <a:off x="4838120" y="3970104"/>
            <a:ext cx="2258534" cy="454346"/>
          </a:xfrm>
        </p:spPr>
        <p:txBody>
          <a:bodyPr wrap="square" lIns="36000" tIns="36000" rIns="36000" bIns="36000" anchor="t">
            <a:spAutoFit/>
          </a:bodyPr>
          <a:lstStyle>
            <a:lvl1pPr marL="0" indent="0">
              <a:buFont typeface="Arial" panose="020B0604020202020204" pitchFamily="34" charset="0"/>
              <a:buChar char="•"/>
              <a:defRPr lang="en-US" sz="1100" b="0" dirty="0">
                <a:solidFill>
                  <a:srgbClr val="210053"/>
                </a:solidFill>
              </a:defRPr>
            </a:lvl1pPr>
          </a:lstStyle>
          <a:p>
            <a:pPr marL="171450" lvl="0" indent="-171450">
              <a:spcBef>
                <a:spcPts val="600"/>
              </a:spcBef>
              <a:buClr>
                <a:srgbClr val="E7E6E6"/>
              </a:buClr>
              <a:buSzPct val="100000"/>
            </a:pPr>
            <a:r>
              <a:rPr lang="fr-FR" dirty="0"/>
              <a:t>Piste</a:t>
            </a:r>
          </a:p>
          <a:p>
            <a:pPr marL="171450" lvl="0" indent="-171450">
              <a:spcBef>
                <a:spcPts val="600"/>
              </a:spcBef>
              <a:buClr>
                <a:srgbClr val="E7E6E6"/>
              </a:buClr>
              <a:buSzPct val="100000"/>
            </a:pPr>
            <a:r>
              <a:rPr lang="en-US" dirty="0"/>
              <a:t>…</a:t>
            </a:r>
          </a:p>
        </p:txBody>
      </p:sp>
      <p:sp>
        <p:nvSpPr>
          <p:cNvPr id="45" name="Text Placeholder 10"/>
          <p:cNvSpPr>
            <a:spLocks noGrp="1"/>
          </p:cNvSpPr>
          <p:nvPr>
            <p:ph type="body" sz="quarter" idx="17" hasCustomPrompt="1"/>
          </p:nvPr>
        </p:nvSpPr>
        <p:spPr>
          <a:xfrm>
            <a:off x="7200362" y="3963081"/>
            <a:ext cx="2258534" cy="454346"/>
          </a:xfrm>
        </p:spPr>
        <p:txBody>
          <a:bodyPr wrap="square" lIns="36000" tIns="36000" rIns="36000" bIns="36000" anchor="t">
            <a:spAutoFit/>
          </a:bodyPr>
          <a:lstStyle>
            <a:lvl1pPr marL="0" indent="0">
              <a:buFont typeface="Arial" panose="020B0604020202020204" pitchFamily="34" charset="0"/>
              <a:buChar char="•"/>
              <a:defRPr lang="en-US" sz="1100" b="0" dirty="0">
                <a:solidFill>
                  <a:srgbClr val="210053"/>
                </a:solidFill>
              </a:defRPr>
            </a:lvl1pPr>
          </a:lstStyle>
          <a:p>
            <a:pPr marL="171450" lvl="0" indent="-171450">
              <a:spcBef>
                <a:spcPts val="600"/>
              </a:spcBef>
              <a:buClr>
                <a:srgbClr val="E7E6E6"/>
              </a:buClr>
              <a:buSzPct val="100000"/>
            </a:pPr>
            <a:r>
              <a:rPr lang="fr-FR" dirty="0"/>
              <a:t>Piste</a:t>
            </a:r>
          </a:p>
          <a:p>
            <a:pPr marL="171450" lvl="0" indent="-171450">
              <a:spcBef>
                <a:spcPts val="600"/>
              </a:spcBef>
              <a:buClr>
                <a:srgbClr val="E7E6E6"/>
              </a:buClr>
              <a:buSzPct val="100000"/>
            </a:pPr>
            <a:r>
              <a:rPr lang="en-US" dirty="0"/>
              <a:t>…</a:t>
            </a:r>
          </a:p>
        </p:txBody>
      </p:sp>
      <p:sp>
        <p:nvSpPr>
          <p:cNvPr id="46" name="Text Placeholder 10"/>
          <p:cNvSpPr>
            <a:spLocks noGrp="1"/>
          </p:cNvSpPr>
          <p:nvPr>
            <p:ph type="body" sz="quarter" idx="18" hasCustomPrompt="1"/>
          </p:nvPr>
        </p:nvSpPr>
        <p:spPr>
          <a:xfrm>
            <a:off x="9538515" y="3970104"/>
            <a:ext cx="2258534" cy="454346"/>
          </a:xfrm>
        </p:spPr>
        <p:txBody>
          <a:bodyPr wrap="square" lIns="36000" tIns="36000" rIns="36000" bIns="36000" anchor="t">
            <a:spAutoFit/>
          </a:bodyPr>
          <a:lstStyle>
            <a:lvl1pPr marL="0" indent="0">
              <a:buFont typeface="Arial" panose="020B0604020202020204" pitchFamily="34" charset="0"/>
              <a:buChar char="•"/>
              <a:defRPr lang="en-US" sz="1100" b="0" dirty="0">
                <a:solidFill>
                  <a:srgbClr val="210053"/>
                </a:solidFill>
              </a:defRPr>
            </a:lvl1pPr>
          </a:lstStyle>
          <a:p>
            <a:pPr marL="171450" lvl="0" indent="-171450">
              <a:spcBef>
                <a:spcPts val="600"/>
              </a:spcBef>
              <a:buClr>
                <a:srgbClr val="E7E6E6"/>
              </a:buClr>
              <a:buSzPct val="100000"/>
            </a:pPr>
            <a:r>
              <a:rPr lang="fr-FR" dirty="0"/>
              <a:t>Piste</a:t>
            </a:r>
          </a:p>
          <a:p>
            <a:pPr marL="171450" lvl="0" indent="-171450">
              <a:spcBef>
                <a:spcPts val="600"/>
              </a:spcBef>
              <a:buClr>
                <a:srgbClr val="E7E6E6"/>
              </a:buClr>
              <a:buSzPct val="100000"/>
            </a:pPr>
            <a:r>
              <a:rPr lang="en-US" dirty="0"/>
              <a:t>…</a:t>
            </a:r>
          </a:p>
        </p:txBody>
      </p:sp>
      <p:sp>
        <p:nvSpPr>
          <p:cNvPr id="44" name="Slide Number Placeholder 5">
            <a:extLst>
              <a:ext uri="{FF2B5EF4-FFF2-40B4-BE49-F238E27FC236}">
                <a16:creationId xmlns:a16="http://schemas.microsoft.com/office/drawing/2014/main" id="{F9C5A8F4-94CF-AA41-B4C9-39052125FEA8}"/>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800" b="1"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C3ECD-20FC-4345-981F-4E7575C90973}" type="slidenum">
              <a:rPr lang="en-US" sz="500" smtClean="0">
                <a:solidFill>
                  <a:srgbClr val="B7B3CB"/>
                </a:solidFill>
              </a:rPr>
              <a:pPr/>
              <a:t>‹N°›</a:t>
            </a:fld>
            <a:endParaRPr lang="en-US" sz="500" dirty="0">
              <a:solidFill>
                <a:srgbClr val="B7B3CB"/>
              </a:solidFill>
            </a:endParaRPr>
          </a:p>
        </p:txBody>
      </p:sp>
    </p:spTree>
    <p:extLst>
      <p:ext uri="{BB962C8B-B14F-4D97-AF65-F5344CB8AC3E}">
        <p14:creationId xmlns:p14="http://schemas.microsoft.com/office/powerpoint/2010/main" val="395434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jeux">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136" y="613965"/>
            <a:ext cx="10383683" cy="663575"/>
          </a:xfrm>
        </p:spPr>
        <p:txBody>
          <a:bodyPr vert="horz" lIns="91440" tIns="45720" rIns="91440" bIns="45720" rtlCol="0" anchor="ctr">
            <a:normAutofit/>
          </a:bodyPr>
          <a:lstStyle>
            <a:lvl1pPr>
              <a:defRPr lang="en-US" sz="2500" b="1" baseline="0" dirty="0">
                <a:solidFill>
                  <a:srgbClr val="11004E"/>
                </a:solidFill>
                <a:latin typeface="Microsoft JhengHei UI" panose="020B0604030504040204" pitchFamily="34" charset="-120"/>
                <a:ea typeface="Microsoft JhengHei UI" panose="020B0604030504040204" pitchFamily="34" charset="-120"/>
              </a:defRPr>
            </a:lvl1pPr>
          </a:lstStyle>
          <a:p>
            <a:pPr lvl="0"/>
            <a:r>
              <a:rPr lang="en-US" dirty="0"/>
              <a:t>TITRE ENJEU</a:t>
            </a:r>
          </a:p>
        </p:txBody>
      </p:sp>
      <p:sp>
        <p:nvSpPr>
          <p:cNvPr id="6" name="Oval 5"/>
          <p:cNvSpPr/>
          <p:nvPr userDrawn="1"/>
        </p:nvSpPr>
        <p:spPr>
          <a:xfrm>
            <a:off x="-161926" y="-161926"/>
            <a:ext cx="866775" cy="866775"/>
          </a:xfrm>
          <a:prstGeom prst="ellipse">
            <a:avLst/>
          </a:prstGeom>
          <a:solidFill>
            <a:srgbClr val="11004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2" hasCustomPrompt="1"/>
          </p:nvPr>
        </p:nvSpPr>
        <p:spPr>
          <a:xfrm>
            <a:off x="1165775" y="1304130"/>
            <a:ext cx="10084044" cy="353219"/>
          </a:xfrm>
        </p:spPr>
        <p:txBody>
          <a:bodyPr vert="horz" lIns="91440" tIns="45720" rIns="91440" bIns="45720" rtlCol="0">
            <a:noAutofit/>
          </a:bodyPr>
          <a:lstStyle>
            <a:lvl1pPr>
              <a:defRPr lang="en-US" sz="1800" b="1" baseline="0" dirty="0">
                <a:solidFill>
                  <a:srgbClr val="530039"/>
                </a:solidFill>
                <a:latin typeface="Malgun Gothic" panose="020B0503020000020004" pitchFamily="34" charset="-127"/>
                <a:ea typeface="Malgun Gothic" panose="020B0503020000020004" pitchFamily="34" charset="-127"/>
              </a:defRPr>
            </a:lvl1pPr>
          </a:lstStyle>
          <a:p>
            <a:pPr marL="0" lvl="0" indent="0">
              <a:buNone/>
            </a:pPr>
            <a:r>
              <a:rPr lang="en-US" dirty="0"/>
              <a:t>Sous-</a:t>
            </a:r>
            <a:r>
              <a:rPr lang="en-US" dirty="0" err="1"/>
              <a:t>titre</a:t>
            </a:r>
            <a:r>
              <a:rPr lang="en-US" dirty="0"/>
              <a:t> </a:t>
            </a:r>
            <a:r>
              <a:rPr lang="en-US" dirty="0" err="1"/>
              <a:t>enjeu</a:t>
            </a:r>
            <a:endParaRPr lang="en-US" dirty="0"/>
          </a:p>
        </p:txBody>
      </p:sp>
      <p:sp>
        <p:nvSpPr>
          <p:cNvPr id="8" name="Oval 4">
            <a:extLst>
              <a:ext uri="{FF2B5EF4-FFF2-40B4-BE49-F238E27FC236}">
                <a16:creationId xmlns:a16="http://schemas.microsoft.com/office/drawing/2014/main" id="{D36BE537-EAFE-CA41-8F53-5E3EC4694306}"/>
              </a:ext>
            </a:extLst>
          </p:cNvPr>
          <p:cNvSpPr/>
          <p:nvPr userDrawn="1"/>
        </p:nvSpPr>
        <p:spPr>
          <a:xfrm>
            <a:off x="866136" y="210989"/>
            <a:ext cx="299639" cy="299639"/>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9" name="Text Placeholder 10"/>
          <p:cNvSpPr>
            <a:spLocks noGrp="1"/>
          </p:cNvSpPr>
          <p:nvPr>
            <p:ph type="body" sz="quarter" idx="13" hasCustomPrompt="1"/>
          </p:nvPr>
        </p:nvSpPr>
        <p:spPr>
          <a:xfrm>
            <a:off x="1165775" y="2084985"/>
            <a:ext cx="7298717"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Texte</a:t>
            </a:r>
            <a:endParaRPr lang="en-US" dirty="0"/>
          </a:p>
        </p:txBody>
      </p:sp>
      <p:sp>
        <p:nvSpPr>
          <p:cNvPr id="20" name="Text Placeholder 10"/>
          <p:cNvSpPr>
            <a:spLocks noGrp="1"/>
          </p:cNvSpPr>
          <p:nvPr>
            <p:ph type="body" sz="quarter" idx="14" hasCustomPrompt="1"/>
          </p:nvPr>
        </p:nvSpPr>
        <p:spPr>
          <a:xfrm>
            <a:off x="734219" y="3118157"/>
            <a:ext cx="7298717"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Texte</a:t>
            </a:r>
            <a:endParaRPr lang="en-US" dirty="0"/>
          </a:p>
        </p:txBody>
      </p:sp>
      <p:sp>
        <p:nvSpPr>
          <p:cNvPr id="21" name="Text Placeholder 10"/>
          <p:cNvSpPr>
            <a:spLocks noGrp="1"/>
          </p:cNvSpPr>
          <p:nvPr>
            <p:ph type="body" sz="quarter" idx="15" hasCustomPrompt="1"/>
          </p:nvPr>
        </p:nvSpPr>
        <p:spPr>
          <a:xfrm>
            <a:off x="381000" y="5295095"/>
            <a:ext cx="7298717" cy="261610"/>
          </a:xfrm>
        </p:spPr>
        <p:txBody>
          <a:bodyPr wrap="square">
            <a:spAutoFit/>
          </a:bodyPr>
          <a:lstStyle>
            <a:lvl1pPr>
              <a:defRPr kumimoji="0" lang="en-US" sz="1100" b="0" i="1" u="none" strike="noStrike" cap="none" spc="0" normalizeH="0" baseline="0" dirty="0">
                <a:ln>
                  <a:noFill/>
                </a:ln>
                <a:solidFill>
                  <a:prstClr val="black">
                    <a:lumMod val="65000"/>
                    <a:lumOff val="35000"/>
                  </a:prstClr>
                </a:solidFill>
                <a:effectLst/>
                <a:uLnTx/>
                <a:uFillTx/>
                <a:latin typeface="Calibri" panose="020F0502020204030204"/>
              </a:defRPr>
            </a:lvl1pPr>
          </a:lstStyle>
          <a:p>
            <a:pPr marL="0" marR="0" lvl="0" indent="0" algn="just" fontAlgn="auto">
              <a:lnSpc>
                <a:spcPct val="100000"/>
              </a:lnSpc>
              <a:spcBef>
                <a:spcPts val="0"/>
              </a:spcBef>
              <a:spcAft>
                <a:spcPts val="0"/>
              </a:spcAft>
              <a:buClrTx/>
              <a:buSzTx/>
              <a:buFontTx/>
              <a:buNone/>
              <a:tabLst/>
            </a:pPr>
            <a:r>
              <a:rPr lang="en-US" dirty="0"/>
              <a:t>NB</a:t>
            </a:r>
          </a:p>
        </p:txBody>
      </p:sp>
      <p:pic>
        <p:nvPicPr>
          <p:cNvPr id="23"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90" y="6103937"/>
            <a:ext cx="1313569" cy="738883"/>
          </a:xfrm>
          <a:prstGeom prst="rect">
            <a:avLst/>
          </a:prstGeom>
        </p:spPr>
      </p:pic>
      <p:sp>
        <p:nvSpPr>
          <p:cNvPr id="24" name="TextBox 7"/>
          <p:cNvSpPr txBox="1"/>
          <p:nvPr userDrawn="1"/>
        </p:nvSpPr>
        <p:spPr>
          <a:xfrm>
            <a:off x="1343025" y="6391300"/>
            <a:ext cx="2247900" cy="230832"/>
          </a:xfrm>
          <a:prstGeom prst="rect">
            <a:avLst/>
          </a:prstGeom>
          <a:noFill/>
        </p:spPr>
        <p:txBody>
          <a:bodyPr wrap="square" rtlCol="0">
            <a:spAutoFit/>
          </a:bodyPr>
          <a:lstStyle/>
          <a:p>
            <a:r>
              <a:rPr lang="en-US" sz="900" b="1" dirty="0">
                <a:solidFill>
                  <a:srgbClr val="11004E"/>
                </a:solidFill>
                <a:latin typeface="Microsoft JhengHei UI" panose="020B0604030504040204" pitchFamily="34" charset="-120"/>
                <a:ea typeface="Microsoft JhengHei UI" panose="020B0604030504040204" pitchFamily="34" charset="-120"/>
              </a:rPr>
              <a:t>i</a:t>
            </a:r>
            <a:r>
              <a:rPr lang="en-US" sz="900" b="1" baseline="0" dirty="0">
                <a:solidFill>
                  <a:srgbClr val="11004E"/>
                </a:solidFill>
                <a:latin typeface="Microsoft JhengHei UI" panose="020B0604030504040204" pitchFamily="34" charset="-120"/>
                <a:ea typeface="Microsoft JhengHei UI" panose="020B0604030504040204" pitchFamily="34" charset="-120"/>
              </a:rPr>
              <a:t>Nw</a:t>
            </a:r>
            <a:r>
              <a:rPr lang="en-US" sz="900" baseline="0" dirty="0">
                <a:solidFill>
                  <a:srgbClr val="11004E"/>
                </a:solidFill>
                <a:latin typeface="Microsoft JhengHei UI" panose="020B0604030504040204" pitchFamily="34" charset="-120"/>
                <a:ea typeface="Microsoft JhengHei UI" panose="020B0604030504040204" pitchFamily="34" charset="-120"/>
              </a:rPr>
              <a:t>ealth</a:t>
            </a:r>
            <a:endParaRPr lang="en-US" sz="900" dirty="0">
              <a:solidFill>
                <a:srgbClr val="11004E"/>
              </a:solidFill>
              <a:latin typeface="Microsoft JhengHei UI" panose="020B0604030504040204" pitchFamily="34" charset="-120"/>
              <a:ea typeface="Microsoft JhengHei UI" panose="020B0604030504040204" pitchFamily="34" charset="-120"/>
            </a:endParaRPr>
          </a:p>
        </p:txBody>
      </p:sp>
      <p:sp>
        <p:nvSpPr>
          <p:cNvPr id="25" name="TextBox 9"/>
          <p:cNvSpPr txBox="1"/>
          <p:nvPr userDrawn="1"/>
        </p:nvSpPr>
        <p:spPr>
          <a:xfrm>
            <a:off x="1343025" y="6606059"/>
            <a:ext cx="1514475" cy="230832"/>
          </a:xfrm>
          <a:prstGeom prst="rect">
            <a:avLst/>
          </a:prstGeom>
          <a:noFill/>
        </p:spPr>
        <p:txBody>
          <a:bodyPr wrap="square" rtlCol="0">
            <a:spAutoFit/>
          </a:bodyPr>
          <a:lstStyle/>
          <a:p>
            <a:fld id="{ECE02C34-642B-47E5-B4F3-0E36C03AB4B8}" type="datetime7">
              <a:rPr lang="fr-FR" sz="900" b="0" smtClean="0">
                <a:solidFill>
                  <a:srgbClr val="11004E"/>
                </a:solidFill>
                <a:latin typeface="Microsoft JhengHei UI" panose="020B0604030504040204" pitchFamily="34" charset="-120"/>
                <a:ea typeface="Microsoft JhengHei UI" panose="020B0604030504040204" pitchFamily="34" charset="-120"/>
              </a:rPr>
              <a:t>sept.-21</a:t>
            </a:fld>
            <a:endParaRPr lang="en-US" sz="900" b="0" dirty="0">
              <a:solidFill>
                <a:srgbClr val="11004E"/>
              </a:solidFill>
              <a:latin typeface="Microsoft JhengHei UI" panose="020B0604030504040204" pitchFamily="34" charset="-120"/>
              <a:ea typeface="Microsoft JhengHei UI" panose="020B0604030504040204" pitchFamily="34" charset="-120"/>
            </a:endParaRPr>
          </a:p>
        </p:txBody>
      </p:sp>
      <p:sp>
        <p:nvSpPr>
          <p:cNvPr id="26" name="Text Placeholder 10"/>
          <p:cNvSpPr>
            <a:spLocks noGrp="1"/>
          </p:cNvSpPr>
          <p:nvPr>
            <p:ph type="body" sz="quarter" idx="16" hasCustomPrompt="1"/>
          </p:nvPr>
        </p:nvSpPr>
        <p:spPr>
          <a:xfrm>
            <a:off x="1165775" y="210989"/>
            <a:ext cx="7298717" cy="307777"/>
          </a:xfrm>
          <a:noFill/>
        </p:spPr>
        <p:txBody>
          <a:bodyPr wrap="square" rtlCol="0">
            <a:spAutoFit/>
          </a:bodyPr>
          <a:lstStyle>
            <a:lvl1pPr>
              <a:defRPr kumimoji="0" lang="en-US" sz="1400" b="1" i="0" u="none" strike="noStrike" cap="none" spc="0" normalizeH="0" baseline="0" dirty="0">
                <a:ln>
                  <a:noFill/>
                </a:ln>
                <a:solidFill>
                  <a:srgbClr val="530039"/>
                </a:solidFill>
                <a:effectLst/>
                <a:uLnTx/>
                <a:uFillTx/>
                <a:latin typeface="Arial Black" panose="020B0A04020102020204" pitchFamily="34" charset="0"/>
                <a:ea typeface="Microsoft JhengHei Light" panose="020B0304030504040204" pitchFamily="34" charset="-120"/>
              </a:defRPr>
            </a:lvl1pPr>
          </a:lstStyle>
          <a:p>
            <a:pPr marL="0" marR="0" lvl="0" indent="0" fontAlgn="auto">
              <a:lnSpc>
                <a:spcPct val="100000"/>
              </a:lnSpc>
              <a:spcBef>
                <a:spcPts val="0"/>
              </a:spcBef>
              <a:spcAft>
                <a:spcPts val="0"/>
              </a:spcAft>
              <a:buClrTx/>
              <a:buSzTx/>
              <a:buFontTx/>
              <a:buNone/>
              <a:tabLst/>
            </a:pPr>
            <a:r>
              <a:rPr lang="en-US" dirty="0"/>
              <a:t>ENJEUX</a:t>
            </a:r>
          </a:p>
        </p:txBody>
      </p:sp>
      <p:sp>
        <p:nvSpPr>
          <p:cNvPr id="27" name="Text Placeholder 10"/>
          <p:cNvSpPr>
            <a:spLocks noGrp="1"/>
          </p:cNvSpPr>
          <p:nvPr>
            <p:ph type="body" sz="quarter" idx="17" hasCustomPrompt="1"/>
          </p:nvPr>
        </p:nvSpPr>
        <p:spPr>
          <a:xfrm>
            <a:off x="2558438" y="6321967"/>
            <a:ext cx="7298717" cy="203133"/>
          </a:xfrm>
        </p:spPr>
        <p:txBody>
          <a:bodyPr/>
          <a:lstStyle>
            <a:lvl1pPr marL="0" indent="0">
              <a:buNone/>
              <a:defRPr lang="en-US" sz="800" dirty="0">
                <a:solidFill>
                  <a:srgbClr val="530039"/>
                </a:solidFill>
                <a:latin typeface="Source Sans Pro Light" panose="020B0403030403020204" pitchFamily="34" charset="0"/>
                <a:ea typeface="Source Sans Pro Light" panose="020B0403030403020204" pitchFamily="34" charset="0"/>
              </a:defRPr>
            </a:lvl1pPr>
          </a:lstStyle>
          <a:p>
            <a:pPr marL="0" lvl="0" defTabSz="685800">
              <a:buClr>
                <a:srgbClr val="E7E6E6"/>
              </a:buClr>
            </a:pPr>
            <a:r>
              <a:rPr lang="en-US" dirty="0"/>
              <a:t>1/ </a:t>
            </a:r>
          </a:p>
        </p:txBody>
      </p:sp>
      <p:sp>
        <p:nvSpPr>
          <p:cNvPr id="5" name="Oval 4"/>
          <p:cNvSpPr/>
          <p:nvPr userDrawn="1"/>
        </p:nvSpPr>
        <p:spPr>
          <a:xfrm>
            <a:off x="381000" y="437356"/>
            <a:ext cx="353219" cy="353219"/>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Slide Number Placeholder 5">
            <a:extLst>
              <a:ext uri="{FF2B5EF4-FFF2-40B4-BE49-F238E27FC236}">
                <a16:creationId xmlns:a16="http://schemas.microsoft.com/office/drawing/2014/main" id="{32C2506E-4C41-1548-A8DD-7B65CF95F37A}"/>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800" b="1"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C3ECD-20FC-4345-981F-4E7575C90973}" type="slidenum">
              <a:rPr lang="en-US" sz="500" smtClean="0">
                <a:solidFill>
                  <a:srgbClr val="B7B3CB"/>
                </a:solidFill>
              </a:rPr>
              <a:pPr/>
              <a:t>‹N°›</a:t>
            </a:fld>
            <a:endParaRPr lang="en-US" sz="500" dirty="0">
              <a:solidFill>
                <a:srgbClr val="B7B3CB"/>
              </a:solidFill>
            </a:endParaRPr>
          </a:p>
        </p:txBody>
      </p:sp>
    </p:spTree>
    <p:extLst>
      <p:ext uri="{BB962C8B-B14F-4D97-AF65-F5344CB8AC3E}">
        <p14:creationId xmlns:p14="http://schemas.microsoft.com/office/powerpoint/2010/main" val="400779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NomPis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65775" y="613965"/>
            <a:ext cx="10084044" cy="663575"/>
          </a:xfrm>
        </p:spPr>
        <p:txBody>
          <a:bodyPr vert="horz" lIns="91440" tIns="45720" rIns="91440" bIns="45720" rtlCol="0" anchor="ctr">
            <a:normAutofit/>
          </a:bodyPr>
          <a:lstStyle>
            <a:lvl1pPr>
              <a:defRPr lang="en-US" sz="2500" b="1" dirty="0">
                <a:solidFill>
                  <a:srgbClr val="11004E"/>
                </a:solidFill>
                <a:latin typeface="Microsoft JhengHei UI" panose="020B0604030504040204" pitchFamily="34" charset="-120"/>
                <a:ea typeface="Microsoft JhengHei UI" panose="020B0604030504040204" pitchFamily="34" charset="-120"/>
              </a:defRPr>
            </a:lvl1pPr>
          </a:lstStyle>
          <a:p>
            <a:pPr lvl="0"/>
            <a:r>
              <a:rPr lang="en-US" dirty="0"/>
              <a:t>PISTE</a:t>
            </a:r>
          </a:p>
        </p:txBody>
      </p:sp>
      <p:sp>
        <p:nvSpPr>
          <p:cNvPr id="5" name="Oval 4"/>
          <p:cNvSpPr/>
          <p:nvPr userDrawn="1"/>
        </p:nvSpPr>
        <p:spPr>
          <a:xfrm>
            <a:off x="381000" y="437356"/>
            <a:ext cx="353219" cy="353219"/>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161926" y="-161926"/>
            <a:ext cx="866775" cy="866775"/>
          </a:xfrm>
          <a:prstGeom prst="ellipse">
            <a:avLst/>
          </a:prstGeom>
          <a:solidFill>
            <a:srgbClr val="11004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2" hasCustomPrompt="1"/>
          </p:nvPr>
        </p:nvSpPr>
        <p:spPr>
          <a:xfrm>
            <a:off x="1165775" y="1304130"/>
            <a:ext cx="10084044" cy="353219"/>
          </a:xfrm>
        </p:spPr>
        <p:txBody>
          <a:bodyPr vert="horz" lIns="91440" tIns="45720" rIns="91440" bIns="45720" rtlCol="0">
            <a:noAutofit/>
          </a:bodyPr>
          <a:lstStyle>
            <a:lvl1pPr>
              <a:defRPr lang="en-US" sz="1800" b="1" baseline="0" dirty="0">
                <a:solidFill>
                  <a:srgbClr val="530039"/>
                </a:solidFill>
                <a:latin typeface="Malgun Gothic" panose="020B0503020000020004" pitchFamily="34" charset="-127"/>
                <a:ea typeface="Malgun Gothic" panose="020B0503020000020004" pitchFamily="34" charset="-127"/>
              </a:defRPr>
            </a:lvl1pPr>
          </a:lstStyle>
          <a:p>
            <a:pPr marL="0" lvl="0" indent="0">
              <a:buNone/>
            </a:pPr>
            <a:r>
              <a:rPr lang="en-US" dirty="0"/>
              <a:t>THEME PISTE</a:t>
            </a:r>
          </a:p>
        </p:txBody>
      </p:sp>
      <p:sp>
        <p:nvSpPr>
          <p:cNvPr id="8" name="Oval 4">
            <a:extLst>
              <a:ext uri="{FF2B5EF4-FFF2-40B4-BE49-F238E27FC236}">
                <a16:creationId xmlns:a16="http://schemas.microsoft.com/office/drawing/2014/main" id="{D36BE537-EAFE-CA41-8F53-5E3EC4694306}"/>
              </a:ext>
            </a:extLst>
          </p:cNvPr>
          <p:cNvSpPr/>
          <p:nvPr userDrawn="1"/>
        </p:nvSpPr>
        <p:spPr>
          <a:xfrm>
            <a:off x="866136" y="210989"/>
            <a:ext cx="299639" cy="299639"/>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2</a:t>
            </a:r>
          </a:p>
        </p:txBody>
      </p:sp>
      <p:sp>
        <p:nvSpPr>
          <p:cNvPr id="9" name="Corde 8"/>
          <p:cNvSpPr/>
          <p:nvPr userDrawn="1"/>
        </p:nvSpPr>
        <p:spPr>
          <a:xfrm rot="12132778">
            <a:off x="-453230" y="1142929"/>
            <a:ext cx="1515067" cy="1597483"/>
          </a:xfrm>
          <a:prstGeom prst="chord">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4400" b="1"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9" name="Text Placeholder 10"/>
          <p:cNvSpPr>
            <a:spLocks noGrp="1"/>
          </p:cNvSpPr>
          <p:nvPr>
            <p:ph type="body" sz="quarter" idx="13" hasCustomPrompt="1"/>
          </p:nvPr>
        </p:nvSpPr>
        <p:spPr>
          <a:xfrm>
            <a:off x="1165775" y="2084985"/>
            <a:ext cx="7298717"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Texte</a:t>
            </a:r>
            <a:endParaRPr lang="en-US" dirty="0"/>
          </a:p>
        </p:txBody>
      </p:sp>
      <p:sp>
        <p:nvSpPr>
          <p:cNvPr id="20" name="Text Placeholder 10"/>
          <p:cNvSpPr>
            <a:spLocks noGrp="1"/>
          </p:cNvSpPr>
          <p:nvPr>
            <p:ph type="body" sz="quarter" idx="14" hasCustomPrompt="1"/>
          </p:nvPr>
        </p:nvSpPr>
        <p:spPr>
          <a:xfrm>
            <a:off x="734219" y="3118157"/>
            <a:ext cx="7298717"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Texte</a:t>
            </a:r>
            <a:endParaRPr lang="en-US" dirty="0"/>
          </a:p>
        </p:txBody>
      </p:sp>
      <p:sp>
        <p:nvSpPr>
          <p:cNvPr id="21" name="Text Placeholder 10"/>
          <p:cNvSpPr>
            <a:spLocks noGrp="1"/>
          </p:cNvSpPr>
          <p:nvPr>
            <p:ph type="body" sz="quarter" idx="15" hasCustomPrompt="1"/>
          </p:nvPr>
        </p:nvSpPr>
        <p:spPr>
          <a:xfrm>
            <a:off x="381000" y="5295095"/>
            <a:ext cx="7298717" cy="261610"/>
          </a:xfrm>
        </p:spPr>
        <p:txBody>
          <a:bodyPr wrap="square">
            <a:spAutoFit/>
          </a:bodyPr>
          <a:lstStyle>
            <a:lvl1pPr>
              <a:defRPr kumimoji="0" lang="en-US" sz="1100" b="0" i="1" u="none" strike="noStrike" cap="none" spc="0" normalizeH="0" baseline="0" dirty="0">
                <a:ln>
                  <a:noFill/>
                </a:ln>
                <a:solidFill>
                  <a:prstClr val="black">
                    <a:lumMod val="65000"/>
                    <a:lumOff val="35000"/>
                  </a:prstClr>
                </a:solidFill>
                <a:effectLst/>
                <a:uLnTx/>
                <a:uFillTx/>
                <a:latin typeface="Calibri" panose="020F0502020204030204"/>
              </a:defRPr>
            </a:lvl1pPr>
          </a:lstStyle>
          <a:p>
            <a:pPr marL="0" marR="0" lvl="0" indent="0" algn="just" fontAlgn="auto">
              <a:lnSpc>
                <a:spcPct val="100000"/>
              </a:lnSpc>
              <a:spcBef>
                <a:spcPts val="0"/>
              </a:spcBef>
              <a:spcAft>
                <a:spcPts val="0"/>
              </a:spcAft>
              <a:buClrTx/>
              <a:buSzTx/>
              <a:buFontTx/>
              <a:buNone/>
              <a:tabLst/>
            </a:pPr>
            <a:r>
              <a:rPr lang="en-US" dirty="0"/>
              <a:t>NB</a:t>
            </a:r>
          </a:p>
        </p:txBody>
      </p:sp>
      <p:sp>
        <p:nvSpPr>
          <p:cNvPr id="22"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800" b="1"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C3ECD-20FC-4345-981F-4E7575C90973}" type="slidenum">
              <a:rPr lang="en-US" sz="500" smtClean="0">
                <a:solidFill>
                  <a:srgbClr val="B7B3CB"/>
                </a:solidFill>
              </a:rPr>
              <a:pPr/>
              <a:t>‹N°›</a:t>
            </a:fld>
            <a:endParaRPr lang="en-US" sz="500" dirty="0">
              <a:solidFill>
                <a:srgbClr val="B7B3CB"/>
              </a:solidFill>
            </a:endParaRPr>
          </a:p>
        </p:txBody>
      </p:sp>
      <p:pic>
        <p:nvPicPr>
          <p:cNvPr id="23"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90" y="6103937"/>
            <a:ext cx="1313569" cy="738883"/>
          </a:xfrm>
          <a:prstGeom prst="rect">
            <a:avLst/>
          </a:prstGeom>
        </p:spPr>
      </p:pic>
      <p:sp>
        <p:nvSpPr>
          <p:cNvPr id="24" name="TextBox 7"/>
          <p:cNvSpPr txBox="1"/>
          <p:nvPr userDrawn="1"/>
        </p:nvSpPr>
        <p:spPr>
          <a:xfrm>
            <a:off x="1343025" y="6391300"/>
            <a:ext cx="2247900" cy="230832"/>
          </a:xfrm>
          <a:prstGeom prst="rect">
            <a:avLst/>
          </a:prstGeom>
          <a:noFill/>
        </p:spPr>
        <p:txBody>
          <a:bodyPr wrap="square" rtlCol="0">
            <a:spAutoFit/>
          </a:bodyPr>
          <a:lstStyle/>
          <a:p>
            <a:r>
              <a:rPr lang="en-US" sz="900" b="1" dirty="0">
                <a:solidFill>
                  <a:srgbClr val="11004E"/>
                </a:solidFill>
                <a:latin typeface="Microsoft JhengHei UI" panose="020B0604030504040204" pitchFamily="34" charset="-120"/>
                <a:ea typeface="Microsoft JhengHei UI" panose="020B0604030504040204" pitchFamily="34" charset="-120"/>
              </a:rPr>
              <a:t>i</a:t>
            </a:r>
            <a:r>
              <a:rPr lang="en-US" sz="900" b="1" baseline="0" dirty="0">
                <a:solidFill>
                  <a:srgbClr val="11004E"/>
                </a:solidFill>
                <a:latin typeface="Microsoft JhengHei UI" panose="020B0604030504040204" pitchFamily="34" charset="-120"/>
                <a:ea typeface="Microsoft JhengHei UI" panose="020B0604030504040204" pitchFamily="34" charset="-120"/>
              </a:rPr>
              <a:t>Nw</a:t>
            </a:r>
            <a:r>
              <a:rPr lang="en-US" sz="900" baseline="0" dirty="0">
                <a:solidFill>
                  <a:srgbClr val="11004E"/>
                </a:solidFill>
                <a:latin typeface="Microsoft JhengHei UI" panose="020B0604030504040204" pitchFamily="34" charset="-120"/>
                <a:ea typeface="Microsoft JhengHei UI" panose="020B0604030504040204" pitchFamily="34" charset="-120"/>
              </a:rPr>
              <a:t>ealth</a:t>
            </a:r>
            <a:endParaRPr lang="en-US" sz="900" dirty="0">
              <a:solidFill>
                <a:srgbClr val="11004E"/>
              </a:solidFill>
              <a:latin typeface="Microsoft JhengHei UI" panose="020B0604030504040204" pitchFamily="34" charset="-120"/>
              <a:ea typeface="Microsoft JhengHei UI" panose="020B0604030504040204" pitchFamily="34" charset="-120"/>
            </a:endParaRPr>
          </a:p>
        </p:txBody>
      </p:sp>
      <p:sp>
        <p:nvSpPr>
          <p:cNvPr id="25" name="TextBox 9"/>
          <p:cNvSpPr txBox="1"/>
          <p:nvPr userDrawn="1"/>
        </p:nvSpPr>
        <p:spPr>
          <a:xfrm>
            <a:off x="1343025" y="6606059"/>
            <a:ext cx="1514475" cy="230832"/>
          </a:xfrm>
          <a:prstGeom prst="rect">
            <a:avLst/>
          </a:prstGeom>
          <a:noFill/>
        </p:spPr>
        <p:txBody>
          <a:bodyPr wrap="square" rtlCol="0">
            <a:spAutoFit/>
          </a:bodyPr>
          <a:lstStyle/>
          <a:p>
            <a:fld id="{ECE02C34-642B-47E5-B4F3-0E36C03AB4B8}" type="datetime7">
              <a:rPr lang="fr-FR" sz="900" b="0" smtClean="0">
                <a:solidFill>
                  <a:srgbClr val="11004E"/>
                </a:solidFill>
                <a:latin typeface="Microsoft JhengHei UI" panose="020B0604030504040204" pitchFamily="34" charset="-120"/>
                <a:ea typeface="Microsoft JhengHei UI" panose="020B0604030504040204" pitchFamily="34" charset="-120"/>
              </a:rPr>
              <a:t>sept.-21</a:t>
            </a:fld>
            <a:endParaRPr lang="en-US" sz="900" b="0" dirty="0">
              <a:solidFill>
                <a:srgbClr val="11004E"/>
              </a:solidFill>
              <a:latin typeface="Microsoft JhengHei UI" panose="020B0604030504040204" pitchFamily="34" charset="-120"/>
              <a:ea typeface="Microsoft JhengHei UI" panose="020B0604030504040204" pitchFamily="34" charset="-120"/>
            </a:endParaRPr>
          </a:p>
        </p:txBody>
      </p:sp>
      <p:sp>
        <p:nvSpPr>
          <p:cNvPr id="26" name="Text Placeholder 10"/>
          <p:cNvSpPr>
            <a:spLocks noGrp="1"/>
          </p:cNvSpPr>
          <p:nvPr>
            <p:ph type="body" sz="quarter" idx="16" hasCustomPrompt="1"/>
          </p:nvPr>
        </p:nvSpPr>
        <p:spPr>
          <a:xfrm>
            <a:off x="1165775" y="210989"/>
            <a:ext cx="7298717" cy="307777"/>
          </a:xfrm>
          <a:noFill/>
        </p:spPr>
        <p:txBody>
          <a:bodyPr wrap="square" rtlCol="0">
            <a:spAutoFit/>
          </a:bodyPr>
          <a:lstStyle>
            <a:lvl1pPr>
              <a:defRPr kumimoji="0" lang="en-US" sz="1400" b="1" i="0" u="none" strike="noStrike" cap="none" spc="0" normalizeH="0" baseline="0" dirty="0">
                <a:ln>
                  <a:noFill/>
                </a:ln>
                <a:solidFill>
                  <a:srgbClr val="210053"/>
                </a:solidFill>
                <a:effectLst/>
                <a:uLnTx/>
                <a:uFillTx/>
                <a:latin typeface="Arial Black" panose="020B0A04020102020204" pitchFamily="34" charset="0"/>
                <a:ea typeface="Microsoft JhengHei Light" panose="020B0304030504040204" pitchFamily="34" charset="-120"/>
              </a:defRPr>
            </a:lvl1pPr>
          </a:lstStyle>
          <a:p>
            <a:pPr marL="0" marR="0" lvl="0" indent="0" fontAlgn="auto">
              <a:lnSpc>
                <a:spcPct val="100000"/>
              </a:lnSpc>
              <a:spcBef>
                <a:spcPts val="0"/>
              </a:spcBef>
              <a:spcAft>
                <a:spcPts val="0"/>
              </a:spcAft>
              <a:buClrTx/>
              <a:buSzTx/>
              <a:buFontTx/>
              <a:buNone/>
              <a:tabLst/>
            </a:pPr>
            <a:r>
              <a:rPr lang="en-US" dirty="0"/>
              <a:t>OBJECTIF</a:t>
            </a:r>
          </a:p>
        </p:txBody>
      </p:sp>
      <p:sp>
        <p:nvSpPr>
          <p:cNvPr id="27" name="Text Placeholder 10"/>
          <p:cNvSpPr>
            <a:spLocks noGrp="1"/>
          </p:cNvSpPr>
          <p:nvPr>
            <p:ph type="body" sz="quarter" idx="17" hasCustomPrompt="1"/>
          </p:nvPr>
        </p:nvSpPr>
        <p:spPr>
          <a:xfrm>
            <a:off x="2558438" y="6321967"/>
            <a:ext cx="7298717" cy="203133"/>
          </a:xfrm>
        </p:spPr>
        <p:txBody>
          <a:bodyPr/>
          <a:lstStyle>
            <a:lvl1pPr marL="0" indent="0">
              <a:buNone/>
              <a:defRPr lang="en-US" sz="800" dirty="0">
                <a:solidFill>
                  <a:srgbClr val="530039"/>
                </a:solidFill>
                <a:latin typeface="Source Sans Pro Light" panose="020B0403030403020204" pitchFamily="34" charset="0"/>
                <a:ea typeface="Source Sans Pro Light" panose="020B0403030403020204" pitchFamily="34" charset="0"/>
              </a:defRPr>
            </a:lvl1pPr>
          </a:lstStyle>
          <a:p>
            <a:pPr marL="0" lvl="0" defTabSz="685800">
              <a:buClr>
                <a:srgbClr val="E7E6E6"/>
              </a:buClr>
            </a:pPr>
            <a:r>
              <a:rPr lang="en-US" dirty="0"/>
              <a:t>1/ </a:t>
            </a:r>
          </a:p>
        </p:txBody>
      </p:sp>
    </p:spTree>
    <p:extLst>
      <p:ext uri="{BB962C8B-B14F-4D97-AF65-F5344CB8AC3E}">
        <p14:creationId xmlns:p14="http://schemas.microsoft.com/office/powerpoint/2010/main" val="283819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mPisteAvecAct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65775" y="613965"/>
            <a:ext cx="10084044" cy="663575"/>
          </a:xfrm>
        </p:spPr>
        <p:txBody>
          <a:bodyPr vert="horz" lIns="91440" tIns="45720" rIns="91440" bIns="45720" rtlCol="0" anchor="ctr">
            <a:normAutofit/>
          </a:bodyPr>
          <a:lstStyle>
            <a:lvl1pPr>
              <a:defRPr lang="en-US" sz="2500" b="1" dirty="0">
                <a:solidFill>
                  <a:srgbClr val="11004E"/>
                </a:solidFill>
                <a:latin typeface="Microsoft JhengHei UI" panose="020B0604030504040204" pitchFamily="34" charset="-120"/>
                <a:ea typeface="Microsoft JhengHei UI" panose="020B0604030504040204" pitchFamily="34" charset="-120"/>
              </a:defRPr>
            </a:lvl1pPr>
          </a:lstStyle>
          <a:p>
            <a:pPr lvl="0"/>
            <a:r>
              <a:rPr lang="en-US" dirty="0"/>
              <a:t>PISTE</a:t>
            </a:r>
          </a:p>
        </p:txBody>
      </p:sp>
      <p:sp>
        <p:nvSpPr>
          <p:cNvPr id="5" name="Oval 4"/>
          <p:cNvSpPr/>
          <p:nvPr userDrawn="1"/>
        </p:nvSpPr>
        <p:spPr>
          <a:xfrm>
            <a:off x="381000" y="437356"/>
            <a:ext cx="353219" cy="353219"/>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161926" y="-161926"/>
            <a:ext cx="866775" cy="866775"/>
          </a:xfrm>
          <a:prstGeom prst="ellipse">
            <a:avLst/>
          </a:prstGeom>
          <a:solidFill>
            <a:srgbClr val="11004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2" hasCustomPrompt="1"/>
          </p:nvPr>
        </p:nvSpPr>
        <p:spPr>
          <a:xfrm>
            <a:off x="1165775" y="1304130"/>
            <a:ext cx="10084044" cy="353219"/>
          </a:xfrm>
        </p:spPr>
        <p:txBody>
          <a:bodyPr vert="horz" lIns="91440" tIns="45720" rIns="91440" bIns="45720" rtlCol="0">
            <a:noAutofit/>
          </a:bodyPr>
          <a:lstStyle>
            <a:lvl1pPr>
              <a:defRPr lang="en-US" sz="1800" b="1" baseline="0" dirty="0">
                <a:solidFill>
                  <a:srgbClr val="530039"/>
                </a:solidFill>
                <a:latin typeface="Malgun Gothic" panose="020B0503020000020004" pitchFamily="34" charset="-127"/>
                <a:ea typeface="Malgun Gothic" panose="020B0503020000020004" pitchFamily="34" charset="-127"/>
              </a:defRPr>
            </a:lvl1pPr>
          </a:lstStyle>
          <a:p>
            <a:pPr marL="0" lvl="0" indent="0">
              <a:buNone/>
            </a:pPr>
            <a:r>
              <a:rPr lang="en-US" dirty="0"/>
              <a:t>THEME PISTE</a:t>
            </a:r>
          </a:p>
        </p:txBody>
      </p:sp>
      <p:sp>
        <p:nvSpPr>
          <p:cNvPr id="8" name="Oval 4">
            <a:extLst>
              <a:ext uri="{FF2B5EF4-FFF2-40B4-BE49-F238E27FC236}">
                <a16:creationId xmlns:a16="http://schemas.microsoft.com/office/drawing/2014/main" id="{D36BE537-EAFE-CA41-8F53-5E3EC4694306}"/>
              </a:ext>
            </a:extLst>
          </p:cNvPr>
          <p:cNvSpPr/>
          <p:nvPr userDrawn="1"/>
        </p:nvSpPr>
        <p:spPr>
          <a:xfrm>
            <a:off x="866136" y="210989"/>
            <a:ext cx="299639" cy="299639"/>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2</a:t>
            </a:r>
          </a:p>
        </p:txBody>
      </p:sp>
      <p:sp>
        <p:nvSpPr>
          <p:cNvPr id="9" name="Corde 8"/>
          <p:cNvSpPr/>
          <p:nvPr userDrawn="1"/>
        </p:nvSpPr>
        <p:spPr>
          <a:xfrm rot="12132778">
            <a:off x="-453230" y="1142929"/>
            <a:ext cx="1515067" cy="1597483"/>
          </a:xfrm>
          <a:prstGeom prst="chord">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4400" b="1"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9" name="Text Placeholder 10"/>
          <p:cNvSpPr>
            <a:spLocks noGrp="1"/>
          </p:cNvSpPr>
          <p:nvPr>
            <p:ph type="body" sz="quarter" idx="13" hasCustomPrompt="1"/>
          </p:nvPr>
        </p:nvSpPr>
        <p:spPr>
          <a:xfrm>
            <a:off x="1165775" y="2084985"/>
            <a:ext cx="7298717"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Texte</a:t>
            </a:r>
            <a:endParaRPr lang="en-US" dirty="0"/>
          </a:p>
        </p:txBody>
      </p:sp>
      <p:sp>
        <p:nvSpPr>
          <p:cNvPr id="20" name="Text Placeholder 10"/>
          <p:cNvSpPr>
            <a:spLocks noGrp="1"/>
          </p:cNvSpPr>
          <p:nvPr>
            <p:ph type="body" sz="quarter" idx="14" hasCustomPrompt="1"/>
          </p:nvPr>
        </p:nvSpPr>
        <p:spPr>
          <a:xfrm>
            <a:off x="734219" y="3118157"/>
            <a:ext cx="7298717"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Texte</a:t>
            </a:r>
            <a:endParaRPr lang="en-US" dirty="0"/>
          </a:p>
        </p:txBody>
      </p:sp>
      <p:sp>
        <p:nvSpPr>
          <p:cNvPr id="21" name="Text Placeholder 10"/>
          <p:cNvSpPr>
            <a:spLocks noGrp="1"/>
          </p:cNvSpPr>
          <p:nvPr>
            <p:ph type="body" sz="quarter" idx="15" hasCustomPrompt="1"/>
          </p:nvPr>
        </p:nvSpPr>
        <p:spPr>
          <a:xfrm>
            <a:off x="381000" y="5295095"/>
            <a:ext cx="7298717" cy="261610"/>
          </a:xfrm>
        </p:spPr>
        <p:txBody>
          <a:bodyPr wrap="square">
            <a:spAutoFit/>
          </a:bodyPr>
          <a:lstStyle>
            <a:lvl1pPr>
              <a:defRPr kumimoji="0" lang="en-US" sz="1100" b="0" i="1" u="none" strike="noStrike" cap="none" spc="0" normalizeH="0" baseline="0" dirty="0">
                <a:ln>
                  <a:noFill/>
                </a:ln>
                <a:solidFill>
                  <a:prstClr val="black">
                    <a:lumMod val="65000"/>
                    <a:lumOff val="35000"/>
                  </a:prstClr>
                </a:solidFill>
                <a:effectLst/>
                <a:uLnTx/>
                <a:uFillTx/>
                <a:latin typeface="Calibri" panose="020F0502020204030204"/>
              </a:defRPr>
            </a:lvl1pPr>
          </a:lstStyle>
          <a:p>
            <a:pPr marL="0" marR="0" lvl="0" indent="0" algn="just" fontAlgn="auto">
              <a:lnSpc>
                <a:spcPct val="100000"/>
              </a:lnSpc>
              <a:spcBef>
                <a:spcPts val="0"/>
              </a:spcBef>
              <a:spcAft>
                <a:spcPts val="0"/>
              </a:spcAft>
              <a:buClrTx/>
              <a:buSzTx/>
              <a:buFontTx/>
              <a:buNone/>
              <a:tabLst/>
            </a:pPr>
            <a:r>
              <a:rPr lang="en-US" dirty="0"/>
              <a:t>NB</a:t>
            </a:r>
          </a:p>
        </p:txBody>
      </p:sp>
      <p:pic>
        <p:nvPicPr>
          <p:cNvPr id="23"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90" y="6103937"/>
            <a:ext cx="1313569" cy="738883"/>
          </a:xfrm>
          <a:prstGeom prst="rect">
            <a:avLst/>
          </a:prstGeom>
        </p:spPr>
      </p:pic>
      <p:sp>
        <p:nvSpPr>
          <p:cNvPr id="24" name="TextBox 7"/>
          <p:cNvSpPr txBox="1"/>
          <p:nvPr userDrawn="1"/>
        </p:nvSpPr>
        <p:spPr>
          <a:xfrm>
            <a:off x="1343025" y="6391300"/>
            <a:ext cx="2247900" cy="230832"/>
          </a:xfrm>
          <a:prstGeom prst="rect">
            <a:avLst/>
          </a:prstGeom>
          <a:noFill/>
        </p:spPr>
        <p:txBody>
          <a:bodyPr wrap="square" rtlCol="0">
            <a:spAutoFit/>
          </a:bodyPr>
          <a:lstStyle/>
          <a:p>
            <a:r>
              <a:rPr lang="en-US" sz="900" b="1" dirty="0">
                <a:solidFill>
                  <a:srgbClr val="11004E"/>
                </a:solidFill>
                <a:latin typeface="Microsoft JhengHei UI" panose="020B0604030504040204" pitchFamily="34" charset="-120"/>
                <a:ea typeface="Microsoft JhengHei UI" panose="020B0604030504040204" pitchFamily="34" charset="-120"/>
              </a:rPr>
              <a:t>i</a:t>
            </a:r>
            <a:r>
              <a:rPr lang="en-US" sz="900" b="1" baseline="0" dirty="0">
                <a:solidFill>
                  <a:srgbClr val="11004E"/>
                </a:solidFill>
                <a:latin typeface="Microsoft JhengHei UI" panose="020B0604030504040204" pitchFamily="34" charset="-120"/>
                <a:ea typeface="Microsoft JhengHei UI" panose="020B0604030504040204" pitchFamily="34" charset="-120"/>
              </a:rPr>
              <a:t>Nw</a:t>
            </a:r>
            <a:r>
              <a:rPr lang="en-US" sz="900" baseline="0" dirty="0">
                <a:solidFill>
                  <a:srgbClr val="11004E"/>
                </a:solidFill>
                <a:latin typeface="Microsoft JhengHei UI" panose="020B0604030504040204" pitchFamily="34" charset="-120"/>
                <a:ea typeface="Microsoft JhengHei UI" panose="020B0604030504040204" pitchFamily="34" charset="-120"/>
              </a:rPr>
              <a:t>ealth</a:t>
            </a:r>
            <a:endParaRPr lang="en-US" sz="900" dirty="0">
              <a:solidFill>
                <a:srgbClr val="11004E"/>
              </a:solidFill>
              <a:latin typeface="Microsoft JhengHei UI" panose="020B0604030504040204" pitchFamily="34" charset="-120"/>
              <a:ea typeface="Microsoft JhengHei UI" panose="020B0604030504040204" pitchFamily="34" charset="-120"/>
            </a:endParaRPr>
          </a:p>
        </p:txBody>
      </p:sp>
      <p:sp>
        <p:nvSpPr>
          <p:cNvPr id="25" name="TextBox 9"/>
          <p:cNvSpPr txBox="1"/>
          <p:nvPr userDrawn="1"/>
        </p:nvSpPr>
        <p:spPr>
          <a:xfrm>
            <a:off x="1343025" y="6606059"/>
            <a:ext cx="1514475" cy="230832"/>
          </a:xfrm>
          <a:prstGeom prst="rect">
            <a:avLst/>
          </a:prstGeom>
          <a:noFill/>
        </p:spPr>
        <p:txBody>
          <a:bodyPr wrap="square" rtlCol="0">
            <a:spAutoFit/>
          </a:bodyPr>
          <a:lstStyle/>
          <a:p>
            <a:fld id="{ECE02C34-642B-47E5-B4F3-0E36C03AB4B8}" type="datetime7">
              <a:rPr lang="fr-FR" sz="900" b="0" smtClean="0">
                <a:solidFill>
                  <a:srgbClr val="11004E"/>
                </a:solidFill>
                <a:latin typeface="Microsoft JhengHei UI" panose="020B0604030504040204" pitchFamily="34" charset="-120"/>
                <a:ea typeface="Microsoft JhengHei UI" panose="020B0604030504040204" pitchFamily="34" charset="-120"/>
              </a:rPr>
              <a:t>sept.-21</a:t>
            </a:fld>
            <a:endParaRPr lang="en-US" sz="900" b="0" dirty="0">
              <a:solidFill>
                <a:srgbClr val="11004E"/>
              </a:solidFill>
              <a:latin typeface="Microsoft JhengHei UI" panose="020B0604030504040204" pitchFamily="34" charset="-120"/>
              <a:ea typeface="Microsoft JhengHei UI" panose="020B0604030504040204" pitchFamily="34" charset="-120"/>
            </a:endParaRPr>
          </a:p>
        </p:txBody>
      </p:sp>
      <p:sp>
        <p:nvSpPr>
          <p:cNvPr id="26" name="Text Placeholder 10"/>
          <p:cNvSpPr>
            <a:spLocks noGrp="1"/>
          </p:cNvSpPr>
          <p:nvPr>
            <p:ph type="body" sz="quarter" idx="16" hasCustomPrompt="1"/>
          </p:nvPr>
        </p:nvSpPr>
        <p:spPr>
          <a:xfrm>
            <a:off x="1165775" y="210989"/>
            <a:ext cx="7298717" cy="307777"/>
          </a:xfrm>
          <a:noFill/>
        </p:spPr>
        <p:txBody>
          <a:bodyPr wrap="square" rtlCol="0">
            <a:spAutoFit/>
          </a:bodyPr>
          <a:lstStyle>
            <a:lvl1pPr>
              <a:defRPr kumimoji="0" lang="en-US" sz="1400" b="1" i="0" u="none" strike="noStrike" cap="none" spc="0" normalizeH="0" baseline="0" dirty="0">
                <a:ln>
                  <a:noFill/>
                </a:ln>
                <a:solidFill>
                  <a:srgbClr val="210053"/>
                </a:solidFill>
                <a:effectLst/>
                <a:uLnTx/>
                <a:uFillTx/>
                <a:latin typeface="Arial Black" panose="020B0A04020102020204" pitchFamily="34" charset="0"/>
                <a:ea typeface="Microsoft JhengHei Light" panose="020B0304030504040204" pitchFamily="34" charset="-120"/>
              </a:defRPr>
            </a:lvl1pPr>
          </a:lstStyle>
          <a:p>
            <a:pPr marL="0" marR="0" lvl="0" indent="0" fontAlgn="auto">
              <a:lnSpc>
                <a:spcPct val="100000"/>
              </a:lnSpc>
              <a:spcBef>
                <a:spcPts val="0"/>
              </a:spcBef>
              <a:spcAft>
                <a:spcPts val="0"/>
              </a:spcAft>
              <a:buClrTx/>
              <a:buSzTx/>
              <a:buFontTx/>
              <a:buNone/>
              <a:tabLst/>
            </a:pPr>
            <a:r>
              <a:rPr lang="en-US" dirty="0"/>
              <a:t>OBJECTIF</a:t>
            </a:r>
          </a:p>
        </p:txBody>
      </p:sp>
      <p:sp>
        <p:nvSpPr>
          <p:cNvPr id="16" name="Rectangle 15"/>
          <p:cNvSpPr/>
          <p:nvPr userDrawn="1"/>
        </p:nvSpPr>
        <p:spPr>
          <a:xfrm flipH="1">
            <a:off x="12146281" y="0"/>
            <a:ext cx="45719" cy="6858000"/>
          </a:xfrm>
          <a:prstGeom prst="rect">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 Placeholder 10"/>
          <p:cNvSpPr>
            <a:spLocks noGrp="1"/>
          </p:cNvSpPr>
          <p:nvPr>
            <p:ph type="body" sz="quarter" idx="17" hasCustomPrompt="1"/>
          </p:nvPr>
        </p:nvSpPr>
        <p:spPr>
          <a:xfrm>
            <a:off x="2558438" y="6321967"/>
            <a:ext cx="7298717" cy="203133"/>
          </a:xfrm>
        </p:spPr>
        <p:txBody>
          <a:bodyPr/>
          <a:lstStyle>
            <a:lvl1pPr marL="0" indent="0">
              <a:buNone/>
              <a:defRPr lang="en-US" sz="800" dirty="0">
                <a:solidFill>
                  <a:srgbClr val="530039"/>
                </a:solidFill>
                <a:latin typeface="Source Sans Pro Light" panose="020B0403030403020204" pitchFamily="34" charset="0"/>
                <a:ea typeface="Source Sans Pro Light" panose="020B0403030403020204" pitchFamily="34" charset="0"/>
              </a:defRPr>
            </a:lvl1pPr>
          </a:lstStyle>
          <a:p>
            <a:pPr marL="0" lvl="0" defTabSz="685800">
              <a:buClr>
                <a:srgbClr val="E7E6E6"/>
              </a:buClr>
            </a:pPr>
            <a:r>
              <a:rPr lang="en-US" dirty="0"/>
              <a:t>1/ </a:t>
            </a:r>
          </a:p>
        </p:txBody>
      </p:sp>
      <p:sp>
        <p:nvSpPr>
          <p:cNvPr id="18" name="Slide Number Placeholder 5">
            <a:extLst>
              <a:ext uri="{FF2B5EF4-FFF2-40B4-BE49-F238E27FC236}">
                <a16:creationId xmlns:a16="http://schemas.microsoft.com/office/drawing/2014/main" id="{92BB9090-9F40-8346-99CB-CEAD5F15A7D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800" b="1"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C3ECD-20FC-4345-981F-4E7575C90973}" type="slidenum">
              <a:rPr lang="en-US" sz="500" smtClean="0">
                <a:solidFill>
                  <a:srgbClr val="B7B3CB"/>
                </a:solidFill>
              </a:rPr>
              <a:pPr/>
              <a:t>‹N°›</a:t>
            </a:fld>
            <a:endParaRPr lang="en-US" sz="500" dirty="0">
              <a:solidFill>
                <a:srgbClr val="B7B3CB"/>
              </a:solidFill>
            </a:endParaRPr>
          </a:p>
        </p:txBody>
      </p:sp>
    </p:spTree>
    <p:extLst>
      <p:ext uri="{BB962C8B-B14F-4D97-AF65-F5344CB8AC3E}">
        <p14:creationId xmlns:p14="http://schemas.microsoft.com/office/powerpoint/2010/main" val="342593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tailPis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136" y="613965"/>
            <a:ext cx="10383683" cy="663575"/>
          </a:xfrm>
        </p:spPr>
        <p:txBody>
          <a:bodyPr vert="horz" lIns="91440" tIns="45720" rIns="91440" bIns="45720" rtlCol="0" anchor="ctr">
            <a:normAutofit/>
          </a:bodyPr>
          <a:lstStyle>
            <a:lvl1pPr>
              <a:defRPr lang="en-US" sz="2500" b="1" dirty="0">
                <a:solidFill>
                  <a:srgbClr val="530039"/>
                </a:solidFill>
                <a:latin typeface="Microsoft JhengHei UI" panose="020B0604030504040204" pitchFamily="34" charset="-120"/>
                <a:ea typeface="Microsoft JhengHei UI" panose="020B0604030504040204" pitchFamily="34" charset="-120"/>
              </a:defRPr>
            </a:lvl1pPr>
          </a:lstStyle>
          <a:p>
            <a:pPr lvl="0"/>
            <a:r>
              <a:rPr lang="en-US" dirty="0"/>
              <a:t>TECHNIQUE PISTE</a:t>
            </a:r>
          </a:p>
        </p:txBody>
      </p:sp>
      <p:sp>
        <p:nvSpPr>
          <p:cNvPr id="5" name="Oval 4"/>
          <p:cNvSpPr/>
          <p:nvPr userDrawn="1"/>
        </p:nvSpPr>
        <p:spPr>
          <a:xfrm>
            <a:off x="381000" y="437356"/>
            <a:ext cx="353219" cy="353219"/>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161926" y="-161926"/>
            <a:ext cx="866775" cy="866775"/>
          </a:xfrm>
          <a:prstGeom prst="ellipse">
            <a:avLst/>
          </a:prstGeom>
          <a:solidFill>
            <a:srgbClr val="11004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2" hasCustomPrompt="1"/>
          </p:nvPr>
        </p:nvSpPr>
        <p:spPr>
          <a:xfrm>
            <a:off x="1165775" y="1304130"/>
            <a:ext cx="10084044" cy="353219"/>
          </a:xfrm>
        </p:spPr>
        <p:txBody>
          <a:bodyPr vert="horz" lIns="91440" tIns="45720" rIns="91440" bIns="45720" rtlCol="0">
            <a:noAutofit/>
          </a:bodyPr>
          <a:lstStyle>
            <a:lvl1pPr>
              <a:defRPr lang="en-US" sz="1800" b="0" baseline="0" dirty="0">
                <a:solidFill>
                  <a:srgbClr val="530039"/>
                </a:solidFill>
                <a:latin typeface="Malgun Gothic" panose="020B0503020000020004" pitchFamily="34" charset="-127"/>
                <a:ea typeface="Malgun Gothic" panose="020B0503020000020004" pitchFamily="34" charset="-127"/>
              </a:defRPr>
            </a:lvl1pPr>
          </a:lstStyle>
          <a:p>
            <a:pPr marL="0" lvl="0" indent="0">
              <a:buNone/>
            </a:pPr>
            <a:r>
              <a:rPr lang="en-US" dirty="0"/>
              <a:t>Teasing technique </a:t>
            </a:r>
            <a:r>
              <a:rPr lang="en-US" dirty="0" err="1"/>
              <a:t>piste</a:t>
            </a:r>
            <a:endParaRPr lang="en-US" dirty="0"/>
          </a:p>
        </p:txBody>
      </p:sp>
      <p:sp>
        <p:nvSpPr>
          <p:cNvPr id="8" name="Oval 4">
            <a:extLst>
              <a:ext uri="{FF2B5EF4-FFF2-40B4-BE49-F238E27FC236}">
                <a16:creationId xmlns:a16="http://schemas.microsoft.com/office/drawing/2014/main" id="{D36BE537-EAFE-CA41-8F53-5E3EC4694306}"/>
              </a:ext>
            </a:extLst>
          </p:cNvPr>
          <p:cNvSpPr/>
          <p:nvPr userDrawn="1"/>
        </p:nvSpPr>
        <p:spPr>
          <a:xfrm>
            <a:off x="866136" y="210989"/>
            <a:ext cx="299639" cy="299639"/>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2</a:t>
            </a:r>
          </a:p>
        </p:txBody>
      </p:sp>
      <p:sp>
        <p:nvSpPr>
          <p:cNvPr id="19" name="Text Placeholder 10"/>
          <p:cNvSpPr>
            <a:spLocks noGrp="1"/>
          </p:cNvSpPr>
          <p:nvPr>
            <p:ph type="body" sz="quarter" idx="13" hasCustomPrompt="1"/>
          </p:nvPr>
        </p:nvSpPr>
        <p:spPr>
          <a:xfrm>
            <a:off x="1165775" y="2084985"/>
            <a:ext cx="7298717"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Texte</a:t>
            </a:r>
            <a:endParaRPr lang="en-US" dirty="0"/>
          </a:p>
        </p:txBody>
      </p:sp>
      <p:pic>
        <p:nvPicPr>
          <p:cNvPr id="23"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90" y="6103937"/>
            <a:ext cx="1313569" cy="738883"/>
          </a:xfrm>
          <a:prstGeom prst="rect">
            <a:avLst/>
          </a:prstGeom>
        </p:spPr>
      </p:pic>
      <p:sp>
        <p:nvSpPr>
          <p:cNvPr id="24" name="TextBox 7"/>
          <p:cNvSpPr txBox="1"/>
          <p:nvPr userDrawn="1"/>
        </p:nvSpPr>
        <p:spPr>
          <a:xfrm>
            <a:off x="1343025" y="6391300"/>
            <a:ext cx="2247900" cy="230832"/>
          </a:xfrm>
          <a:prstGeom prst="rect">
            <a:avLst/>
          </a:prstGeom>
          <a:noFill/>
        </p:spPr>
        <p:txBody>
          <a:bodyPr wrap="square" rtlCol="0">
            <a:spAutoFit/>
          </a:bodyPr>
          <a:lstStyle/>
          <a:p>
            <a:r>
              <a:rPr lang="en-US" sz="900" b="1" dirty="0">
                <a:solidFill>
                  <a:srgbClr val="11004E"/>
                </a:solidFill>
                <a:latin typeface="Microsoft JhengHei UI" panose="020B0604030504040204" pitchFamily="34" charset="-120"/>
                <a:ea typeface="Microsoft JhengHei UI" panose="020B0604030504040204" pitchFamily="34" charset="-120"/>
              </a:rPr>
              <a:t>i</a:t>
            </a:r>
            <a:r>
              <a:rPr lang="en-US" sz="900" b="1" baseline="0" dirty="0">
                <a:solidFill>
                  <a:srgbClr val="11004E"/>
                </a:solidFill>
                <a:latin typeface="Microsoft JhengHei UI" panose="020B0604030504040204" pitchFamily="34" charset="-120"/>
                <a:ea typeface="Microsoft JhengHei UI" panose="020B0604030504040204" pitchFamily="34" charset="-120"/>
              </a:rPr>
              <a:t>Nw</a:t>
            </a:r>
            <a:r>
              <a:rPr lang="en-US" sz="900" baseline="0" dirty="0">
                <a:solidFill>
                  <a:srgbClr val="11004E"/>
                </a:solidFill>
                <a:latin typeface="Microsoft JhengHei UI" panose="020B0604030504040204" pitchFamily="34" charset="-120"/>
                <a:ea typeface="Microsoft JhengHei UI" panose="020B0604030504040204" pitchFamily="34" charset="-120"/>
              </a:rPr>
              <a:t>ealth</a:t>
            </a:r>
            <a:endParaRPr lang="en-US" sz="900" dirty="0">
              <a:solidFill>
                <a:srgbClr val="11004E"/>
              </a:solidFill>
              <a:latin typeface="Microsoft JhengHei UI" panose="020B0604030504040204" pitchFamily="34" charset="-120"/>
              <a:ea typeface="Microsoft JhengHei UI" panose="020B0604030504040204" pitchFamily="34" charset="-120"/>
            </a:endParaRPr>
          </a:p>
        </p:txBody>
      </p:sp>
      <p:sp>
        <p:nvSpPr>
          <p:cNvPr id="25" name="TextBox 9"/>
          <p:cNvSpPr txBox="1"/>
          <p:nvPr userDrawn="1"/>
        </p:nvSpPr>
        <p:spPr>
          <a:xfrm>
            <a:off x="1343025" y="6606059"/>
            <a:ext cx="1514475" cy="230832"/>
          </a:xfrm>
          <a:prstGeom prst="rect">
            <a:avLst/>
          </a:prstGeom>
          <a:noFill/>
        </p:spPr>
        <p:txBody>
          <a:bodyPr wrap="square" rtlCol="0">
            <a:spAutoFit/>
          </a:bodyPr>
          <a:lstStyle/>
          <a:p>
            <a:fld id="{ECE02C34-642B-47E5-B4F3-0E36C03AB4B8}" type="datetime7">
              <a:rPr lang="fr-FR" sz="900" b="0" smtClean="0">
                <a:solidFill>
                  <a:srgbClr val="11004E"/>
                </a:solidFill>
                <a:latin typeface="Microsoft JhengHei UI" panose="020B0604030504040204" pitchFamily="34" charset="-120"/>
                <a:ea typeface="Microsoft JhengHei UI" panose="020B0604030504040204" pitchFamily="34" charset="-120"/>
              </a:rPr>
              <a:t>sept.-21</a:t>
            </a:fld>
            <a:endParaRPr lang="en-US" sz="900" b="0" dirty="0">
              <a:solidFill>
                <a:srgbClr val="11004E"/>
              </a:solidFill>
              <a:latin typeface="Microsoft JhengHei UI" panose="020B0604030504040204" pitchFamily="34" charset="-120"/>
              <a:ea typeface="Microsoft JhengHei UI" panose="020B0604030504040204" pitchFamily="34" charset="-120"/>
            </a:endParaRPr>
          </a:p>
        </p:txBody>
      </p:sp>
      <p:sp>
        <p:nvSpPr>
          <p:cNvPr id="26" name="Text Placeholder 10"/>
          <p:cNvSpPr>
            <a:spLocks noGrp="1"/>
          </p:cNvSpPr>
          <p:nvPr>
            <p:ph type="body" sz="quarter" idx="16" hasCustomPrompt="1"/>
          </p:nvPr>
        </p:nvSpPr>
        <p:spPr>
          <a:xfrm>
            <a:off x="1165775" y="210989"/>
            <a:ext cx="7298717" cy="307777"/>
          </a:xfrm>
          <a:noFill/>
        </p:spPr>
        <p:txBody>
          <a:bodyPr wrap="square" rtlCol="0">
            <a:spAutoFit/>
          </a:bodyPr>
          <a:lstStyle>
            <a:lvl1pPr>
              <a:defRPr kumimoji="0" lang="en-US" sz="1400" b="1" i="0" u="none" strike="noStrike" cap="none" spc="0" normalizeH="0" baseline="0" dirty="0">
                <a:ln>
                  <a:noFill/>
                </a:ln>
                <a:solidFill>
                  <a:srgbClr val="210053"/>
                </a:solidFill>
                <a:effectLst/>
                <a:uLnTx/>
                <a:uFillTx/>
                <a:latin typeface="Arial Black" panose="020B0A04020102020204" pitchFamily="34" charset="0"/>
                <a:ea typeface="Microsoft JhengHei Light" panose="020B0304030504040204" pitchFamily="34" charset="-120"/>
              </a:defRPr>
            </a:lvl1pPr>
          </a:lstStyle>
          <a:p>
            <a:pPr marL="0" marR="0" lvl="0" indent="0" fontAlgn="auto">
              <a:lnSpc>
                <a:spcPct val="100000"/>
              </a:lnSpc>
              <a:spcBef>
                <a:spcPts val="0"/>
              </a:spcBef>
              <a:spcAft>
                <a:spcPts val="0"/>
              </a:spcAft>
              <a:buClrTx/>
              <a:buSzTx/>
              <a:buFontTx/>
              <a:buNone/>
              <a:tabLst/>
            </a:pPr>
            <a:r>
              <a:rPr lang="en-US" dirty="0"/>
              <a:t>NOM PISTE</a:t>
            </a:r>
          </a:p>
        </p:txBody>
      </p:sp>
      <p:sp>
        <p:nvSpPr>
          <p:cNvPr id="16" name="Rectangle 15"/>
          <p:cNvSpPr/>
          <p:nvPr userDrawn="1"/>
        </p:nvSpPr>
        <p:spPr>
          <a:xfrm flipH="1">
            <a:off x="12146281" y="0"/>
            <a:ext cx="45719" cy="6858000"/>
          </a:xfrm>
          <a:prstGeom prst="rect">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ext Placeholder 10"/>
          <p:cNvSpPr>
            <a:spLocks noGrp="1"/>
          </p:cNvSpPr>
          <p:nvPr>
            <p:ph type="body" sz="quarter" idx="17" hasCustomPrompt="1"/>
          </p:nvPr>
        </p:nvSpPr>
        <p:spPr>
          <a:xfrm>
            <a:off x="2558438" y="6321967"/>
            <a:ext cx="7298717" cy="203133"/>
          </a:xfrm>
        </p:spPr>
        <p:txBody>
          <a:bodyPr/>
          <a:lstStyle>
            <a:lvl1pPr marL="0" indent="0">
              <a:buNone/>
              <a:defRPr lang="en-US" sz="800" dirty="0">
                <a:solidFill>
                  <a:srgbClr val="530039"/>
                </a:solidFill>
                <a:latin typeface="Source Sans Pro Light" panose="020B0403030403020204" pitchFamily="34" charset="0"/>
                <a:ea typeface="Source Sans Pro Light" panose="020B0403030403020204" pitchFamily="34" charset="0"/>
              </a:defRPr>
            </a:lvl1pPr>
          </a:lstStyle>
          <a:p>
            <a:pPr marL="0" lvl="0" defTabSz="685800">
              <a:buClr>
                <a:srgbClr val="E7E6E6"/>
              </a:buClr>
            </a:pPr>
            <a:r>
              <a:rPr lang="en-US" dirty="0"/>
              <a:t>1/ </a:t>
            </a:r>
          </a:p>
        </p:txBody>
      </p:sp>
      <p:sp>
        <p:nvSpPr>
          <p:cNvPr id="27" name="Rectangle 26">
            <a:extLst>
              <a:ext uri="{FF2B5EF4-FFF2-40B4-BE49-F238E27FC236}">
                <a16:creationId xmlns:a16="http://schemas.microsoft.com/office/drawing/2014/main" id="{5A78A0E4-8114-144F-BE88-BEC7A8B2EE1B}"/>
              </a:ext>
            </a:extLst>
          </p:cNvPr>
          <p:cNvSpPr/>
          <p:nvPr userDrawn="1"/>
        </p:nvSpPr>
        <p:spPr>
          <a:xfrm>
            <a:off x="988951" y="5186295"/>
            <a:ext cx="42030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endParaRPr kumimoji="0" lang="fr-F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31840934-36B4-394F-8401-B70B28B5C1A1}"/>
              </a:ext>
            </a:extLst>
          </p:cNvPr>
          <p:cNvSpPr/>
          <p:nvPr userDrawn="1"/>
        </p:nvSpPr>
        <p:spPr>
          <a:xfrm>
            <a:off x="10539859" y="2724817"/>
            <a:ext cx="70996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200" b="1" i="0" u="none" strike="noStrike" kern="1200" cap="none" spc="0" normalizeH="0" baseline="0" noProof="0" dirty="0">
                <a:ln>
                  <a:noFill/>
                </a:ln>
                <a:solidFill>
                  <a:srgbClr val="530039"/>
                </a:solidFill>
                <a:effectLst/>
                <a:uLnTx/>
                <a:uFillTx/>
                <a:latin typeface="Microsoft JhengHei" panose="020B0604030504040204" pitchFamily="34" charset="-120"/>
                <a:ea typeface="Microsoft JhengHei" panose="020B0604030504040204" pitchFamily="34" charset="-120"/>
                <a:cs typeface="+mn-cs"/>
              </a:rPr>
              <a:t>»</a:t>
            </a: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 Placeholder 10"/>
          <p:cNvSpPr>
            <a:spLocks noGrp="1"/>
          </p:cNvSpPr>
          <p:nvPr>
            <p:ph type="body" sz="quarter" idx="18" hasCustomPrompt="1"/>
          </p:nvPr>
        </p:nvSpPr>
        <p:spPr>
          <a:xfrm>
            <a:off x="3111724" y="3324981"/>
            <a:ext cx="7428135"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Texte</a:t>
            </a:r>
            <a:endParaRPr lang="en-US" dirty="0"/>
          </a:p>
        </p:txBody>
      </p:sp>
      <p:sp>
        <p:nvSpPr>
          <p:cNvPr id="20" name="Slide Number Placeholder 5">
            <a:extLst>
              <a:ext uri="{FF2B5EF4-FFF2-40B4-BE49-F238E27FC236}">
                <a16:creationId xmlns:a16="http://schemas.microsoft.com/office/drawing/2014/main" id="{326C9340-8CB7-0843-B681-9FB314784A8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800" b="1"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C3ECD-20FC-4345-981F-4E7575C90973}" type="slidenum">
              <a:rPr lang="en-US" sz="500" smtClean="0">
                <a:solidFill>
                  <a:srgbClr val="B7B3CB"/>
                </a:solidFill>
              </a:rPr>
              <a:pPr/>
              <a:t>‹N°›</a:t>
            </a:fld>
            <a:endParaRPr lang="en-US" sz="500" dirty="0">
              <a:solidFill>
                <a:srgbClr val="B7B3CB"/>
              </a:solidFill>
            </a:endParaRPr>
          </a:p>
        </p:txBody>
      </p:sp>
    </p:spTree>
    <p:extLst>
      <p:ext uri="{BB962C8B-B14F-4D97-AF65-F5344CB8AC3E}">
        <p14:creationId xmlns:p14="http://schemas.microsoft.com/office/powerpoint/2010/main" val="193953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tailPisteSa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136" y="613965"/>
            <a:ext cx="10383683" cy="663575"/>
          </a:xfrm>
        </p:spPr>
        <p:txBody>
          <a:bodyPr vert="horz" lIns="91440" tIns="45720" rIns="91440" bIns="45720" rtlCol="0" anchor="ctr">
            <a:normAutofit/>
          </a:bodyPr>
          <a:lstStyle>
            <a:lvl1pPr>
              <a:defRPr lang="en-US" sz="2500" b="1" dirty="0">
                <a:solidFill>
                  <a:srgbClr val="530039"/>
                </a:solidFill>
                <a:latin typeface="Microsoft JhengHei UI" panose="020B0604030504040204" pitchFamily="34" charset="-120"/>
                <a:ea typeface="Microsoft JhengHei UI" panose="020B0604030504040204" pitchFamily="34" charset="-120"/>
              </a:defRPr>
            </a:lvl1pPr>
          </a:lstStyle>
          <a:p>
            <a:pPr lvl="0"/>
            <a:r>
              <a:rPr lang="en-US" dirty="0"/>
              <a:t>TECHNIQUE PISTE</a:t>
            </a:r>
          </a:p>
        </p:txBody>
      </p:sp>
      <p:sp>
        <p:nvSpPr>
          <p:cNvPr id="5" name="Oval 4"/>
          <p:cNvSpPr/>
          <p:nvPr userDrawn="1"/>
        </p:nvSpPr>
        <p:spPr>
          <a:xfrm>
            <a:off x="381000" y="437356"/>
            <a:ext cx="353219" cy="353219"/>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161926" y="-161926"/>
            <a:ext cx="866775" cy="866775"/>
          </a:xfrm>
          <a:prstGeom prst="ellipse">
            <a:avLst/>
          </a:prstGeom>
          <a:solidFill>
            <a:srgbClr val="11004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2" hasCustomPrompt="1"/>
          </p:nvPr>
        </p:nvSpPr>
        <p:spPr>
          <a:xfrm>
            <a:off x="1165775" y="1304130"/>
            <a:ext cx="10084044" cy="353219"/>
          </a:xfrm>
        </p:spPr>
        <p:txBody>
          <a:bodyPr vert="horz" lIns="91440" tIns="45720" rIns="91440" bIns="45720" rtlCol="0">
            <a:noAutofit/>
          </a:bodyPr>
          <a:lstStyle>
            <a:lvl1pPr>
              <a:defRPr lang="en-US" sz="1800" b="0" baseline="0" dirty="0">
                <a:solidFill>
                  <a:srgbClr val="530039"/>
                </a:solidFill>
                <a:latin typeface="Malgun Gothic" panose="020B0503020000020004" pitchFamily="34" charset="-127"/>
                <a:ea typeface="Malgun Gothic" panose="020B0503020000020004" pitchFamily="34" charset="-127"/>
              </a:defRPr>
            </a:lvl1pPr>
          </a:lstStyle>
          <a:p>
            <a:pPr marL="0" lvl="0" indent="0">
              <a:buNone/>
            </a:pPr>
            <a:r>
              <a:rPr lang="en-US" dirty="0"/>
              <a:t>Teasing technique </a:t>
            </a:r>
            <a:r>
              <a:rPr lang="en-US" dirty="0" err="1"/>
              <a:t>piste</a:t>
            </a:r>
            <a:endParaRPr lang="en-US" dirty="0"/>
          </a:p>
        </p:txBody>
      </p:sp>
      <p:sp>
        <p:nvSpPr>
          <p:cNvPr id="8" name="Oval 4">
            <a:extLst>
              <a:ext uri="{FF2B5EF4-FFF2-40B4-BE49-F238E27FC236}">
                <a16:creationId xmlns:a16="http://schemas.microsoft.com/office/drawing/2014/main" id="{D36BE537-EAFE-CA41-8F53-5E3EC4694306}"/>
              </a:ext>
            </a:extLst>
          </p:cNvPr>
          <p:cNvSpPr/>
          <p:nvPr userDrawn="1"/>
        </p:nvSpPr>
        <p:spPr>
          <a:xfrm>
            <a:off x="866136" y="210989"/>
            <a:ext cx="299639" cy="299639"/>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2</a:t>
            </a:r>
          </a:p>
        </p:txBody>
      </p:sp>
      <p:sp>
        <p:nvSpPr>
          <p:cNvPr id="19" name="Text Placeholder 10"/>
          <p:cNvSpPr>
            <a:spLocks noGrp="1"/>
          </p:cNvSpPr>
          <p:nvPr>
            <p:ph type="body" sz="quarter" idx="13" hasCustomPrompt="1"/>
          </p:nvPr>
        </p:nvSpPr>
        <p:spPr>
          <a:xfrm>
            <a:off x="1165775" y="2084985"/>
            <a:ext cx="7298717"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Texte</a:t>
            </a:r>
            <a:endParaRPr lang="en-US" dirty="0"/>
          </a:p>
        </p:txBody>
      </p:sp>
      <p:pic>
        <p:nvPicPr>
          <p:cNvPr id="23"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90" y="6103937"/>
            <a:ext cx="1313569" cy="738883"/>
          </a:xfrm>
          <a:prstGeom prst="rect">
            <a:avLst/>
          </a:prstGeom>
        </p:spPr>
      </p:pic>
      <p:sp>
        <p:nvSpPr>
          <p:cNvPr id="24" name="TextBox 7"/>
          <p:cNvSpPr txBox="1"/>
          <p:nvPr userDrawn="1"/>
        </p:nvSpPr>
        <p:spPr>
          <a:xfrm>
            <a:off x="1343025" y="6391300"/>
            <a:ext cx="2247900" cy="230832"/>
          </a:xfrm>
          <a:prstGeom prst="rect">
            <a:avLst/>
          </a:prstGeom>
          <a:noFill/>
        </p:spPr>
        <p:txBody>
          <a:bodyPr wrap="square" rtlCol="0">
            <a:spAutoFit/>
          </a:bodyPr>
          <a:lstStyle/>
          <a:p>
            <a:r>
              <a:rPr lang="en-US" sz="900" b="1" dirty="0">
                <a:solidFill>
                  <a:srgbClr val="11004E"/>
                </a:solidFill>
                <a:latin typeface="Microsoft JhengHei UI" panose="020B0604030504040204" pitchFamily="34" charset="-120"/>
                <a:ea typeface="Microsoft JhengHei UI" panose="020B0604030504040204" pitchFamily="34" charset="-120"/>
              </a:rPr>
              <a:t>i</a:t>
            </a:r>
            <a:r>
              <a:rPr lang="en-US" sz="900" b="1" baseline="0" dirty="0">
                <a:solidFill>
                  <a:srgbClr val="11004E"/>
                </a:solidFill>
                <a:latin typeface="Microsoft JhengHei UI" panose="020B0604030504040204" pitchFamily="34" charset="-120"/>
                <a:ea typeface="Microsoft JhengHei UI" panose="020B0604030504040204" pitchFamily="34" charset="-120"/>
              </a:rPr>
              <a:t>Nw</a:t>
            </a:r>
            <a:r>
              <a:rPr lang="en-US" sz="900" baseline="0" dirty="0">
                <a:solidFill>
                  <a:srgbClr val="11004E"/>
                </a:solidFill>
                <a:latin typeface="Microsoft JhengHei UI" panose="020B0604030504040204" pitchFamily="34" charset="-120"/>
                <a:ea typeface="Microsoft JhengHei UI" panose="020B0604030504040204" pitchFamily="34" charset="-120"/>
              </a:rPr>
              <a:t>ealth</a:t>
            </a:r>
            <a:endParaRPr lang="en-US" sz="900" dirty="0">
              <a:solidFill>
                <a:srgbClr val="11004E"/>
              </a:solidFill>
              <a:latin typeface="Microsoft JhengHei UI" panose="020B0604030504040204" pitchFamily="34" charset="-120"/>
              <a:ea typeface="Microsoft JhengHei UI" panose="020B0604030504040204" pitchFamily="34" charset="-120"/>
            </a:endParaRPr>
          </a:p>
        </p:txBody>
      </p:sp>
      <p:sp>
        <p:nvSpPr>
          <p:cNvPr id="25" name="TextBox 9"/>
          <p:cNvSpPr txBox="1"/>
          <p:nvPr userDrawn="1"/>
        </p:nvSpPr>
        <p:spPr>
          <a:xfrm>
            <a:off x="1343025" y="6606059"/>
            <a:ext cx="1514475" cy="230832"/>
          </a:xfrm>
          <a:prstGeom prst="rect">
            <a:avLst/>
          </a:prstGeom>
          <a:noFill/>
        </p:spPr>
        <p:txBody>
          <a:bodyPr wrap="square" rtlCol="0">
            <a:spAutoFit/>
          </a:bodyPr>
          <a:lstStyle/>
          <a:p>
            <a:fld id="{ECE02C34-642B-47E5-B4F3-0E36C03AB4B8}" type="datetime7">
              <a:rPr lang="fr-FR" sz="900" b="0" smtClean="0">
                <a:solidFill>
                  <a:srgbClr val="11004E"/>
                </a:solidFill>
                <a:latin typeface="Microsoft JhengHei UI" panose="020B0604030504040204" pitchFamily="34" charset="-120"/>
                <a:ea typeface="Microsoft JhengHei UI" panose="020B0604030504040204" pitchFamily="34" charset="-120"/>
              </a:rPr>
              <a:t>sept.-21</a:t>
            </a:fld>
            <a:endParaRPr lang="en-US" sz="900" b="0" dirty="0">
              <a:solidFill>
                <a:srgbClr val="11004E"/>
              </a:solidFill>
              <a:latin typeface="Microsoft JhengHei UI" panose="020B0604030504040204" pitchFamily="34" charset="-120"/>
              <a:ea typeface="Microsoft JhengHei UI" panose="020B0604030504040204" pitchFamily="34" charset="-120"/>
            </a:endParaRPr>
          </a:p>
        </p:txBody>
      </p:sp>
      <p:sp>
        <p:nvSpPr>
          <p:cNvPr id="26" name="Text Placeholder 10"/>
          <p:cNvSpPr>
            <a:spLocks noGrp="1"/>
          </p:cNvSpPr>
          <p:nvPr>
            <p:ph type="body" sz="quarter" idx="16" hasCustomPrompt="1"/>
          </p:nvPr>
        </p:nvSpPr>
        <p:spPr>
          <a:xfrm>
            <a:off x="1165775" y="210989"/>
            <a:ext cx="7298717" cy="307777"/>
          </a:xfrm>
          <a:noFill/>
        </p:spPr>
        <p:txBody>
          <a:bodyPr wrap="square" rtlCol="0">
            <a:spAutoFit/>
          </a:bodyPr>
          <a:lstStyle>
            <a:lvl1pPr>
              <a:defRPr kumimoji="0" lang="en-US" sz="1400" b="1" i="0" u="none" strike="noStrike" cap="none" spc="0" normalizeH="0" baseline="0" dirty="0">
                <a:ln>
                  <a:noFill/>
                </a:ln>
                <a:solidFill>
                  <a:srgbClr val="210053"/>
                </a:solidFill>
                <a:effectLst/>
                <a:uLnTx/>
                <a:uFillTx/>
                <a:latin typeface="Arial Black" panose="020B0A04020102020204" pitchFamily="34" charset="0"/>
                <a:ea typeface="Microsoft JhengHei Light" panose="020B0304030504040204" pitchFamily="34" charset="-120"/>
              </a:defRPr>
            </a:lvl1pPr>
          </a:lstStyle>
          <a:p>
            <a:pPr marL="0" marR="0" lvl="0" indent="0" fontAlgn="auto">
              <a:lnSpc>
                <a:spcPct val="100000"/>
              </a:lnSpc>
              <a:spcBef>
                <a:spcPts val="0"/>
              </a:spcBef>
              <a:spcAft>
                <a:spcPts val="0"/>
              </a:spcAft>
              <a:buClrTx/>
              <a:buSzTx/>
              <a:buFontTx/>
              <a:buNone/>
              <a:tabLst/>
            </a:pPr>
            <a:r>
              <a:rPr lang="en-US" dirty="0"/>
              <a:t>NOM PISTE</a:t>
            </a:r>
          </a:p>
        </p:txBody>
      </p:sp>
      <p:sp>
        <p:nvSpPr>
          <p:cNvPr id="18" name="Text Placeholder 10"/>
          <p:cNvSpPr>
            <a:spLocks noGrp="1"/>
          </p:cNvSpPr>
          <p:nvPr>
            <p:ph type="body" sz="quarter" idx="17" hasCustomPrompt="1"/>
          </p:nvPr>
        </p:nvSpPr>
        <p:spPr>
          <a:xfrm>
            <a:off x="2558438" y="6321967"/>
            <a:ext cx="7298717" cy="203133"/>
          </a:xfrm>
        </p:spPr>
        <p:txBody>
          <a:bodyPr/>
          <a:lstStyle>
            <a:lvl1pPr marL="0" indent="0">
              <a:buNone/>
              <a:defRPr lang="en-US" sz="800" dirty="0">
                <a:solidFill>
                  <a:srgbClr val="530039"/>
                </a:solidFill>
                <a:latin typeface="Source Sans Pro Light" panose="020B0403030403020204" pitchFamily="34" charset="0"/>
                <a:ea typeface="Source Sans Pro Light" panose="020B0403030403020204" pitchFamily="34" charset="0"/>
              </a:defRPr>
            </a:lvl1pPr>
          </a:lstStyle>
          <a:p>
            <a:pPr marL="0" lvl="0" defTabSz="685800">
              <a:buClr>
                <a:srgbClr val="E7E6E6"/>
              </a:buClr>
            </a:pPr>
            <a:r>
              <a:rPr lang="en-US" dirty="0"/>
              <a:t>1/ </a:t>
            </a:r>
          </a:p>
        </p:txBody>
      </p:sp>
      <p:sp>
        <p:nvSpPr>
          <p:cNvPr id="27" name="Rectangle 26">
            <a:extLst>
              <a:ext uri="{FF2B5EF4-FFF2-40B4-BE49-F238E27FC236}">
                <a16:creationId xmlns:a16="http://schemas.microsoft.com/office/drawing/2014/main" id="{5A78A0E4-8114-144F-BE88-BEC7A8B2EE1B}"/>
              </a:ext>
            </a:extLst>
          </p:cNvPr>
          <p:cNvSpPr/>
          <p:nvPr userDrawn="1"/>
        </p:nvSpPr>
        <p:spPr>
          <a:xfrm>
            <a:off x="988951" y="5186295"/>
            <a:ext cx="42030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endParaRPr kumimoji="0" lang="fr-F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31840934-36B4-394F-8401-B70B28B5C1A1}"/>
              </a:ext>
            </a:extLst>
          </p:cNvPr>
          <p:cNvSpPr/>
          <p:nvPr userDrawn="1"/>
        </p:nvSpPr>
        <p:spPr>
          <a:xfrm>
            <a:off x="10539859" y="2724817"/>
            <a:ext cx="70996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200" b="1" i="0" u="none" strike="noStrike" kern="1200" cap="none" spc="0" normalizeH="0" baseline="0" noProof="0" dirty="0">
                <a:ln>
                  <a:noFill/>
                </a:ln>
                <a:solidFill>
                  <a:srgbClr val="530039"/>
                </a:solidFill>
                <a:effectLst/>
                <a:uLnTx/>
                <a:uFillTx/>
                <a:latin typeface="Microsoft JhengHei" panose="020B0604030504040204" pitchFamily="34" charset="-120"/>
                <a:ea typeface="Microsoft JhengHei" panose="020B0604030504040204" pitchFamily="34" charset="-120"/>
                <a:cs typeface="+mn-cs"/>
              </a:rPr>
              <a:t>»</a:t>
            </a: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 Placeholder 10"/>
          <p:cNvSpPr>
            <a:spLocks noGrp="1"/>
          </p:cNvSpPr>
          <p:nvPr>
            <p:ph type="body" sz="quarter" idx="18" hasCustomPrompt="1"/>
          </p:nvPr>
        </p:nvSpPr>
        <p:spPr>
          <a:xfrm>
            <a:off x="3111724" y="3324981"/>
            <a:ext cx="7428135"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Texte</a:t>
            </a:r>
            <a:endParaRPr lang="en-US" dirty="0"/>
          </a:p>
        </p:txBody>
      </p:sp>
      <p:sp>
        <p:nvSpPr>
          <p:cNvPr id="17" name="Slide Number Placeholder 5">
            <a:extLst>
              <a:ext uri="{FF2B5EF4-FFF2-40B4-BE49-F238E27FC236}">
                <a16:creationId xmlns:a16="http://schemas.microsoft.com/office/drawing/2014/main" id="{A8D76F36-42A6-D540-BA0F-2091DD80DB3E}"/>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800" b="1"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C3ECD-20FC-4345-981F-4E7575C90973}" type="slidenum">
              <a:rPr lang="en-US" sz="500" smtClean="0">
                <a:solidFill>
                  <a:srgbClr val="B7B3CB"/>
                </a:solidFill>
              </a:rPr>
              <a:pPr/>
              <a:t>‹N°›</a:t>
            </a:fld>
            <a:endParaRPr lang="en-US" sz="500" dirty="0">
              <a:solidFill>
                <a:srgbClr val="B7B3CB"/>
              </a:solidFill>
            </a:endParaRPr>
          </a:p>
        </p:txBody>
      </p:sp>
    </p:spTree>
    <p:extLst>
      <p:ext uri="{BB962C8B-B14F-4D97-AF65-F5344CB8AC3E}">
        <p14:creationId xmlns:p14="http://schemas.microsoft.com/office/powerpoint/2010/main" val="391658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mplePis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136" y="613965"/>
            <a:ext cx="10383683" cy="663575"/>
          </a:xfrm>
        </p:spPr>
        <p:txBody>
          <a:bodyPr vert="horz" lIns="91440" tIns="45720" rIns="91440" bIns="45720" rtlCol="0" anchor="ctr">
            <a:normAutofit/>
          </a:bodyPr>
          <a:lstStyle>
            <a:lvl1pPr>
              <a:defRPr lang="en-US" sz="2500" b="1" dirty="0">
                <a:solidFill>
                  <a:srgbClr val="11004E"/>
                </a:solidFill>
                <a:latin typeface="Microsoft JhengHei UI" panose="020B0604030504040204" pitchFamily="34" charset="-120"/>
                <a:ea typeface="Microsoft JhengHei UI" panose="020B0604030504040204" pitchFamily="34" charset="-120"/>
              </a:defRPr>
            </a:lvl1pPr>
          </a:lstStyle>
          <a:p>
            <a:pPr lvl="0"/>
            <a:r>
              <a:rPr lang="en-US" dirty="0" err="1"/>
              <a:t>Exemple</a:t>
            </a:r>
            <a:endParaRPr lang="en-US" dirty="0"/>
          </a:p>
        </p:txBody>
      </p:sp>
      <p:sp>
        <p:nvSpPr>
          <p:cNvPr id="5" name="Oval 4"/>
          <p:cNvSpPr/>
          <p:nvPr userDrawn="1"/>
        </p:nvSpPr>
        <p:spPr>
          <a:xfrm>
            <a:off x="381000" y="437356"/>
            <a:ext cx="353219" cy="353219"/>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161926" y="-161926"/>
            <a:ext cx="866775" cy="866775"/>
          </a:xfrm>
          <a:prstGeom prst="ellipse">
            <a:avLst/>
          </a:prstGeom>
          <a:solidFill>
            <a:srgbClr val="11004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2" hasCustomPrompt="1"/>
          </p:nvPr>
        </p:nvSpPr>
        <p:spPr>
          <a:xfrm>
            <a:off x="1165775" y="1304130"/>
            <a:ext cx="10084044" cy="353219"/>
          </a:xfrm>
        </p:spPr>
        <p:txBody>
          <a:bodyPr vert="horz" lIns="91440" tIns="45720" rIns="91440" bIns="45720" rtlCol="0">
            <a:noAutofit/>
          </a:bodyPr>
          <a:lstStyle>
            <a:lvl1pPr>
              <a:defRPr lang="en-US" sz="1800" b="1" baseline="0" dirty="0">
                <a:solidFill>
                  <a:srgbClr val="530039"/>
                </a:solidFill>
                <a:latin typeface="Malgun Gothic" panose="020B0503020000020004" pitchFamily="34" charset="-127"/>
                <a:ea typeface="Malgun Gothic" panose="020B0503020000020004" pitchFamily="34" charset="-127"/>
              </a:defRPr>
            </a:lvl1pPr>
          </a:lstStyle>
          <a:p>
            <a:pPr marL="0" lvl="0" indent="0">
              <a:buNone/>
            </a:pPr>
            <a:r>
              <a:rPr lang="en-US" dirty="0" err="1"/>
              <a:t>Texte</a:t>
            </a:r>
            <a:r>
              <a:rPr lang="en-US" dirty="0"/>
              <a:t> </a:t>
            </a:r>
            <a:r>
              <a:rPr lang="en-US" dirty="0" err="1"/>
              <a:t>exemple</a:t>
            </a:r>
            <a:endParaRPr lang="en-US" dirty="0"/>
          </a:p>
        </p:txBody>
      </p:sp>
      <p:sp>
        <p:nvSpPr>
          <p:cNvPr id="8" name="Oval 4">
            <a:extLst>
              <a:ext uri="{FF2B5EF4-FFF2-40B4-BE49-F238E27FC236}">
                <a16:creationId xmlns:a16="http://schemas.microsoft.com/office/drawing/2014/main" id="{D36BE537-EAFE-CA41-8F53-5E3EC4694306}"/>
              </a:ext>
            </a:extLst>
          </p:cNvPr>
          <p:cNvSpPr/>
          <p:nvPr userDrawn="1"/>
        </p:nvSpPr>
        <p:spPr>
          <a:xfrm>
            <a:off x="866136" y="210989"/>
            <a:ext cx="299639" cy="299639"/>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2</a:t>
            </a:r>
          </a:p>
        </p:txBody>
      </p:sp>
      <p:sp>
        <p:nvSpPr>
          <p:cNvPr id="19" name="Text Placeholder 10"/>
          <p:cNvSpPr>
            <a:spLocks noGrp="1"/>
          </p:cNvSpPr>
          <p:nvPr>
            <p:ph type="body" sz="quarter" idx="13" hasCustomPrompt="1"/>
          </p:nvPr>
        </p:nvSpPr>
        <p:spPr>
          <a:xfrm>
            <a:off x="1165775" y="2084985"/>
            <a:ext cx="7298717" cy="276999"/>
          </a:xfrm>
        </p:spPr>
        <p:txBody>
          <a:bodyPr wrap="square">
            <a:spAutoFit/>
          </a:bodyPr>
          <a:lstStyle>
            <a:lvl1pPr marL="0" indent="0">
              <a:buNone/>
              <a:defRPr kumimoji="0" lang="en-US" sz="1200" b="0" i="0" u="none" strike="noStrike" cap="none" spc="0" normalizeH="0" baseline="0" dirty="0">
                <a:ln>
                  <a:noFill/>
                </a:ln>
                <a:solidFill>
                  <a:srgbClr val="210053"/>
                </a:solidFill>
                <a:effectLst/>
                <a:uLnTx/>
                <a:uFillTx/>
                <a:latin typeface="Calibri" panose="020F0502020204030204"/>
              </a:defRPr>
            </a:lvl1pPr>
          </a:lstStyle>
          <a:p>
            <a:pPr marL="228600" marR="0" lvl="0" indent="-228600" algn="just" fontAlgn="auto">
              <a:lnSpc>
                <a:spcPct val="100000"/>
              </a:lnSpc>
              <a:spcBef>
                <a:spcPts val="0"/>
              </a:spcBef>
              <a:spcAft>
                <a:spcPts val="0"/>
              </a:spcAft>
              <a:buClrTx/>
              <a:buSzTx/>
              <a:tabLst/>
            </a:pPr>
            <a:r>
              <a:rPr lang="en-US" dirty="0" err="1"/>
              <a:t>Hypothèses</a:t>
            </a:r>
            <a:endParaRPr lang="en-US" dirty="0"/>
          </a:p>
        </p:txBody>
      </p:sp>
      <p:pic>
        <p:nvPicPr>
          <p:cNvPr id="23"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90" y="6103937"/>
            <a:ext cx="1313569" cy="738883"/>
          </a:xfrm>
          <a:prstGeom prst="rect">
            <a:avLst/>
          </a:prstGeom>
        </p:spPr>
      </p:pic>
      <p:sp>
        <p:nvSpPr>
          <p:cNvPr id="24" name="TextBox 7"/>
          <p:cNvSpPr txBox="1"/>
          <p:nvPr userDrawn="1"/>
        </p:nvSpPr>
        <p:spPr>
          <a:xfrm>
            <a:off x="1343025" y="6391300"/>
            <a:ext cx="2247900" cy="230832"/>
          </a:xfrm>
          <a:prstGeom prst="rect">
            <a:avLst/>
          </a:prstGeom>
          <a:noFill/>
        </p:spPr>
        <p:txBody>
          <a:bodyPr wrap="square" rtlCol="0">
            <a:spAutoFit/>
          </a:bodyPr>
          <a:lstStyle/>
          <a:p>
            <a:r>
              <a:rPr lang="en-US" sz="900" b="1" dirty="0">
                <a:solidFill>
                  <a:srgbClr val="11004E"/>
                </a:solidFill>
                <a:latin typeface="Microsoft JhengHei UI" panose="020B0604030504040204" pitchFamily="34" charset="-120"/>
                <a:ea typeface="Microsoft JhengHei UI" panose="020B0604030504040204" pitchFamily="34" charset="-120"/>
              </a:rPr>
              <a:t>i</a:t>
            </a:r>
            <a:r>
              <a:rPr lang="en-US" sz="900" b="1" baseline="0" dirty="0">
                <a:solidFill>
                  <a:srgbClr val="11004E"/>
                </a:solidFill>
                <a:latin typeface="Microsoft JhengHei UI" panose="020B0604030504040204" pitchFamily="34" charset="-120"/>
                <a:ea typeface="Microsoft JhengHei UI" panose="020B0604030504040204" pitchFamily="34" charset="-120"/>
              </a:rPr>
              <a:t>Nw</a:t>
            </a:r>
            <a:r>
              <a:rPr lang="en-US" sz="900" baseline="0" dirty="0">
                <a:solidFill>
                  <a:srgbClr val="11004E"/>
                </a:solidFill>
                <a:latin typeface="Microsoft JhengHei UI" panose="020B0604030504040204" pitchFamily="34" charset="-120"/>
                <a:ea typeface="Microsoft JhengHei UI" panose="020B0604030504040204" pitchFamily="34" charset="-120"/>
              </a:rPr>
              <a:t>ealth</a:t>
            </a:r>
            <a:endParaRPr lang="en-US" sz="900" dirty="0">
              <a:solidFill>
                <a:srgbClr val="11004E"/>
              </a:solidFill>
              <a:latin typeface="Microsoft JhengHei UI" panose="020B0604030504040204" pitchFamily="34" charset="-120"/>
              <a:ea typeface="Microsoft JhengHei UI" panose="020B0604030504040204" pitchFamily="34" charset="-120"/>
            </a:endParaRPr>
          </a:p>
        </p:txBody>
      </p:sp>
      <p:sp>
        <p:nvSpPr>
          <p:cNvPr id="25" name="TextBox 9"/>
          <p:cNvSpPr txBox="1"/>
          <p:nvPr userDrawn="1"/>
        </p:nvSpPr>
        <p:spPr>
          <a:xfrm>
            <a:off x="1343025" y="6606059"/>
            <a:ext cx="1514475" cy="230832"/>
          </a:xfrm>
          <a:prstGeom prst="rect">
            <a:avLst/>
          </a:prstGeom>
          <a:noFill/>
        </p:spPr>
        <p:txBody>
          <a:bodyPr wrap="square" rtlCol="0">
            <a:spAutoFit/>
          </a:bodyPr>
          <a:lstStyle/>
          <a:p>
            <a:fld id="{ECE02C34-642B-47E5-B4F3-0E36C03AB4B8}" type="datetime7">
              <a:rPr lang="fr-FR" sz="900" b="0" smtClean="0">
                <a:solidFill>
                  <a:srgbClr val="11004E"/>
                </a:solidFill>
                <a:latin typeface="Microsoft JhengHei UI" panose="020B0604030504040204" pitchFamily="34" charset="-120"/>
                <a:ea typeface="Microsoft JhengHei UI" panose="020B0604030504040204" pitchFamily="34" charset="-120"/>
              </a:rPr>
              <a:t>sept.-21</a:t>
            </a:fld>
            <a:endParaRPr lang="en-US" sz="900" b="0" dirty="0">
              <a:solidFill>
                <a:srgbClr val="11004E"/>
              </a:solidFill>
              <a:latin typeface="Microsoft JhengHei UI" panose="020B0604030504040204" pitchFamily="34" charset="-120"/>
              <a:ea typeface="Microsoft JhengHei UI" panose="020B0604030504040204" pitchFamily="34" charset="-120"/>
            </a:endParaRPr>
          </a:p>
        </p:txBody>
      </p:sp>
      <p:sp>
        <p:nvSpPr>
          <p:cNvPr id="26" name="Text Placeholder 10"/>
          <p:cNvSpPr>
            <a:spLocks noGrp="1"/>
          </p:cNvSpPr>
          <p:nvPr>
            <p:ph type="body" sz="quarter" idx="16" hasCustomPrompt="1"/>
          </p:nvPr>
        </p:nvSpPr>
        <p:spPr>
          <a:xfrm>
            <a:off x="1165775" y="210989"/>
            <a:ext cx="7298717" cy="307777"/>
          </a:xfrm>
          <a:noFill/>
        </p:spPr>
        <p:txBody>
          <a:bodyPr wrap="square" rtlCol="0">
            <a:spAutoFit/>
          </a:bodyPr>
          <a:lstStyle>
            <a:lvl1pPr>
              <a:defRPr kumimoji="0" lang="en-US" sz="1400" b="1" i="0" u="none" strike="noStrike" cap="none" spc="0" normalizeH="0" baseline="0" dirty="0">
                <a:ln>
                  <a:noFill/>
                </a:ln>
                <a:solidFill>
                  <a:srgbClr val="210053"/>
                </a:solidFill>
                <a:effectLst/>
                <a:uLnTx/>
                <a:uFillTx/>
                <a:latin typeface="Arial Black" panose="020B0A04020102020204" pitchFamily="34" charset="0"/>
                <a:ea typeface="Microsoft JhengHei Light" panose="020B0304030504040204" pitchFamily="34" charset="-120"/>
              </a:defRPr>
            </a:lvl1pPr>
          </a:lstStyle>
          <a:p>
            <a:pPr marL="0" marR="0" lvl="0" indent="0" fontAlgn="auto">
              <a:lnSpc>
                <a:spcPct val="100000"/>
              </a:lnSpc>
              <a:spcBef>
                <a:spcPts val="0"/>
              </a:spcBef>
              <a:spcAft>
                <a:spcPts val="0"/>
              </a:spcAft>
              <a:buClrTx/>
              <a:buSzTx/>
              <a:buFontTx/>
              <a:buNone/>
              <a:tabLst/>
            </a:pPr>
            <a:r>
              <a:rPr lang="en-US" dirty="0"/>
              <a:t>OBJECTIF</a:t>
            </a:r>
          </a:p>
        </p:txBody>
      </p:sp>
      <p:sp>
        <p:nvSpPr>
          <p:cNvPr id="16" name="Rectangle 15"/>
          <p:cNvSpPr/>
          <p:nvPr userDrawn="1"/>
        </p:nvSpPr>
        <p:spPr>
          <a:xfrm flipH="1">
            <a:off x="12146281" y="0"/>
            <a:ext cx="45719" cy="6858000"/>
          </a:xfrm>
          <a:prstGeom prst="rect">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 Placeholder 10"/>
          <p:cNvSpPr>
            <a:spLocks noGrp="1"/>
          </p:cNvSpPr>
          <p:nvPr>
            <p:ph type="body" sz="quarter" idx="17" hasCustomPrompt="1"/>
          </p:nvPr>
        </p:nvSpPr>
        <p:spPr>
          <a:xfrm>
            <a:off x="2558438" y="6321967"/>
            <a:ext cx="7298717" cy="203133"/>
          </a:xfrm>
        </p:spPr>
        <p:txBody>
          <a:bodyPr/>
          <a:lstStyle>
            <a:lvl1pPr marL="0" indent="0">
              <a:buNone/>
              <a:defRPr lang="en-US" sz="800" dirty="0">
                <a:solidFill>
                  <a:srgbClr val="530039"/>
                </a:solidFill>
                <a:latin typeface="Source Sans Pro Light" panose="020B0403030403020204" pitchFamily="34" charset="0"/>
                <a:ea typeface="Source Sans Pro Light" panose="020B0403030403020204" pitchFamily="34" charset="0"/>
              </a:defRPr>
            </a:lvl1pPr>
          </a:lstStyle>
          <a:p>
            <a:pPr marL="0" lvl="0" defTabSz="685800">
              <a:buClr>
                <a:srgbClr val="E7E6E6"/>
              </a:buClr>
            </a:pPr>
            <a:r>
              <a:rPr lang="en-US" dirty="0"/>
              <a:t>1/ </a:t>
            </a:r>
          </a:p>
        </p:txBody>
      </p:sp>
      <p:sp>
        <p:nvSpPr>
          <p:cNvPr id="18" name="TextBox 18"/>
          <p:cNvSpPr txBox="1"/>
          <p:nvPr userDrawn="1"/>
        </p:nvSpPr>
        <p:spPr>
          <a:xfrm rot="10800000">
            <a:off x="8004116" y="982794"/>
            <a:ext cx="2375293" cy="3738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530039"/>
              </a:buClr>
              <a:buSzPct val="140000"/>
              <a:buFontTx/>
              <a:buNone/>
              <a:tabLst/>
              <a:defRPr/>
            </a:pPr>
            <a:r>
              <a:rPr kumimoji="0" lang="fr-FR" sz="18000" b="1" i="0" u="none" strike="noStrike" kern="1200" cap="none" spc="0" normalizeH="0" baseline="0" noProof="0" dirty="0">
                <a:ln>
                  <a:noFill/>
                </a:ln>
                <a:solidFill>
                  <a:srgbClr val="530039"/>
                </a:solidFill>
                <a:effectLst/>
                <a:uLnTx/>
                <a:uFillTx/>
                <a:latin typeface="Microsoft JhengHei" panose="020B0604030504040204" pitchFamily="34" charset="-120"/>
                <a:ea typeface="Microsoft JhengHei" panose="020B0604030504040204" pitchFamily="34" charset="-120"/>
                <a:cs typeface="+mn-cs"/>
              </a:rPr>
              <a:t>«</a:t>
            </a:r>
            <a:r>
              <a:rPr kumimoji="0" lang="fr-FR" sz="18000" b="1" i="0" u="none" strike="noStrike" kern="1200" cap="none" spc="0" normalizeH="0" baseline="0" noProof="0" dirty="0">
                <a:ln>
                  <a:noFill/>
                </a:ln>
                <a:solidFill>
                  <a:srgbClr val="11004E"/>
                </a:solidFill>
                <a:effectLst/>
                <a:uLnTx/>
                <a:uFillTx/>
                <a:latin typeface="Microsoft JhengHei" panose="020B0604030504040204" pitchFamily="34" charset="-120"/>
                <a:ea typeface="Microsoft JhengHei" panose="020B0604030504040204" pitchFamily="34" charset="-120"/>
                <a:cs typeface="+mn-cs"/>
              </a:rPr>
              <a:t> </a:t>
            </a:r>
          </a:p>
        </p:txBody>
      </p:sp>
      <p:sp>
        <p:nvSpPr>
          <p:cNvPr id="27" name="TextBox 19"/>
          <p:cNvSpPr txBox="1"/>
          <p:nvPr userDrawn="1"/>
        </p:nvSpPr>
        <p:spPr>
          <a:xfrm>
            <a:off x="1001412" y="4521027"/>
            <a:ext cx="2375293" cy="171277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530039"/>
              </a:buClr>
              <a:buSzPct val="140000"/>
              <a:buFontTx/>
              <a:buNone/>
              <a:tabLst/>
              <a:defRPr/>
            </a:pPr>
            <a:r>
              <a:rPr kumimoji="0" lang="fr-FR" sz="80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r>
              <a:rPr kumimoji="0" lang="fr-FR" sz="8000" b="1" i="0" u="none" strike="noStrike" kern="1200" cap="none" spc="0" normalizeH="0" baseline="0" noProof="0" dirty="0">
                <a:ln>
                  <a:noFill/>
                </a:ln>
                <a:solidFill>
                  <a:srgbClr val="11004E"/>
                </a:solidFill>
                <a:effectLst/>
                <a:uLnTx/>
                <a:uFillTx/>
                <a:latin typeface="Microsoft JhengHei" panose="020B0604030504040204" pitchFamily="34" charset="-120"/>
                <a:ea typeface="Microsoft JhengHei" panose="020B0604030504040204" pitchFamily="34" charset="-120"/>
                <a:cs typeface="+mn-cs"/>
              </a:rPr>
              <a:t> </a:t>
            </a:r>
          </a:p>
        </p:txBody>
      </p:sp>
      <p:sp>
        <p:nvSpPr>
          <p:cNvPr id="20" name="Slide Number Placeholder 5">
            <a:extLst>
              <a:ext uri="{FF2B5EF4-FFF2-40B4-BE49-F238E27FC236}">
                <a16:creationId xmlns:a16="http://schemas.microsoft.com/office/drawing/2014/main" id="{B80A214E-D985-A94E-AEED-18430ADF8331}"/>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800" b="1"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C3ECD-20FC-4345-981F-4E7575C90973}" type="slidenum">
              <a:rPr lang="en-US" sz="500" smtClean="0">
                <a:solidFill>
                  <a:srgbClr val="B7B3CB"/>
                </a:solidFill>
              </a:rPr>
              <a:pPr/>
              <a:t>‹N°›</a:t>
            </a:fld>
            <a:endParaRPr lang="en-US" sz="500" dirty="0">
              <a:solidFill>
                <a:srgbClr val="B7B3CB"/>
              </a:solidFill>
            </a:endParaRPr>
          </a:p>
        </p:txBody>
      </p:sp>
    </p:spTree>
    <p:extLst>
      <p:ext uri="{BB962C8B-B14F-4D97-AF65-F5344CB8AC3E}">
        <p14:creationId xmlns:p14="http://schemas.microsoft.com/office/powerpoint/2010/main" val="297914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erg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297692" y="365126"/>
            <a:ext cx="10056108" cy="557296"/>
          </a:xfrm>
        </p:spPr>
        <p:txBody>
          <a:bodyPr>
            <a:noAutofit/>
          </a:bodyPr>
          <a:lstStyle>
            <a:lvl1pPr>
              <a:defRPr sz="3600" b="1">
                <a:solidFill>
                  <a:srgbClr val="210053"/>
                </a:solidFill>
              </a:defRPr>
            </a:lvl1pPr>
          </a:lstStyle>
          <a:p>
            <a:r>
              <a:rPr lang="fr-FR" dirty="0"/>
              <a:t>Charte graphique </a:t>
            </a:r>
            <a:r>
              <a:rPr lang="fr-FR" dirty="0" err="1"/>
              <a:t>iNw</a:t>
            </a:r>
            <a:endParaRPr lang="fr-FR" dirty="0"/>
          </a:p>
        </p:txBody>
      </p:sp>
      <p:sp>
        <p:nvSpPr>
          <p:cNvPr id="6" name="Oval 4"/>
          <p:cNvSpPr/>
          <p:nvPr userDrawn="1"/>
        </p:nvSpPr>
        <p:spPr>
          <a:xfrm>
            <a:off x="381000" y="437356"/>
            <a:ext cx="353219" cy="353219"/>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
          <p:cNvSpPr/>
          <p:nvPr userDrawn="1"/>
        </p:nvSpPr>
        <p:spPr>
          <a:xfrm>
            <a:off x="-161926" y="-161926"/>
            <a:ext cx="866775" cy="866775"/>
          </a:xfrm>
          <a:prstGeom prst="ellipse">
            <a:avLst/>
          </a:prstGeom>
          <a:solidFill>
            <a:srgbClr val="11004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4">
            <a:extLst>
              <a:ext uri="{FF2B5EF4-FFF2-40B4-BE49-F238E27FC236}">
                <a16:creationId xmlns:a16="http://schemas.microsoft.com/office/drawing/2014/main" id="{D36BE537-EAFE-CA41-8F53-5E3EC4694306}"/>
              </a:ext>
            </a:extLst>
          </p:cNvPr>
          <p:cNvSpPr/>
          <p:nvPr userDrawn="1"/>
        </p:nvSpPr>
        <p:spPr>
          <a:xfrm>
            <a:off x="866136" y="210989"/>
            <a:ext cx="299639" cy="299639"/>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pic>
        <p:nvPicPr>
          <p:cNvPr id="11"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90" y="6103937"/>
            <a:ext cx="1313569" cy="738883"/>
          </a:xfrm>
          <a:prstGeom prst="rect">
            <a:avLst/>
          </a:prstGeom>
        </p:spPr>
      </p:pic>
      <p:sp>
        <p:nvSpPr>
          <p:cNvPr id="12" name="TextBox 7"/>
          <p:cNvSpPr txBox="1"/>
          <p:nvPr userDrawn="1"/>
        </p:nvSpPr>
        <p:spPr>
          <a:xfrm>
            <a:off x="1343025" y="6391300"/>
            <a:ext cx="2247900" cy="230832"/>
          </a:xfrm>
          <a:prstGeom prst="rect">
            <a:avLst/>
          </a:prstGeom>
          <a:noFill/>
        </p:spPr>
        <p:txBody>
          <a:bodyPr wrap="square" rtlCol="0">
            <a:spAutoFit/>
          </a:bodyPr>
          <a:lstStyle/>
          <a:p>
            <a:r>
              <a:rPr lang="en-US" sz="900" b="1" dirty="0">
                <a:solidFill>
                  <a:srgbClr val="11004E"/>
                </a:solidFill>
                <a:latin typeface="Microsoft JhengHei UI" panose="020B0604030504040204" pitchFamily="34" charset="-120"/>
                <a:ea typeface="Microsoft JhengHei UI" panose="020B0604030504040204" pitchFamily="34" charset="-120"/>
              </a:rPr>
              <a:t>i</a:t>
            </a:r>
            <a:r>
              <a:rPr lang="en-US" sz="900" b="1" baseline="0" dirty="0">
                <a:solidFill>
                  <a:srgbClr val="11004E"/>
                </a:solidFill>
                <a:latin typeface="Microsoft JhengHei UI" panose="020B0604030504040204" pitchFamily="34" charset="-120"/>
                <a:ea typeface="Microsoft JhengHei UI" panose="020B0604030504040204" pitchFamily="34" charset="-120"/>
              </a:rPr>
              <a:t>Nw</a:t>
            </a:r>
            <a:r>
              <a:rPr lang="en-US" sz="900" baseline="0" dirty="0">
                <a:solidFill>
                  <a:srgbClr val="11004E"/>
                </a:solidFill>
                <a:latin typeface="Microsoft JhengHei UI" panose="020B0604030504040204" pitchFamily="34" charset="-120"/>
                <a:ea typeface="Microsoft JhengHei UI" panose="020B0604030504040204" pitchFamily="34" charset="-120"/>
              </a:rPr>
              <a:t>ealth</a:t>
            </a:r>
            <a:endParaRPr lang="en-US" sz="900" dirty="0">
              <a:solidFill>
                <a:srgbClr val="11004E"/>
              </a:solidFill>
              <a:latin typeface="Microsoft JhengHei UI" panose="020B0604030504040204" pitchFamily="34" charset="-120"/>
              <a:ea typeface="Microsoft JhengHei UI" panose="020B0604030504040204" pitchFamily="34" charset="-120"/>
            </a:endParaRPr>
          </a:p>
        </p:txBody>
      </p:sp>
      <p:sp>
        <p:nvSpPr>
          <p:cNvPr id="13" name="TextBox 9"/>
          <p:cNvSpPr txBox="1"/>
          <p:nvPr userDrawn="1"/>
        </p:nvSpPr>
        <p:spPr>
          <a:xfrm>
            <a:off x="1343025" y="6606059"/>
            <a:ext cx="1514475" cy="230832"/>
          </a:xfrm>
          <a:prstGeom prst="rect">
            <a:avLst/>
          </a:prstGeom>
          <a:noFill/>
        </p:spPr>
        <p:txBody>
          <a:bodyPr wrap="square" rtlCol="0">
            <a:spAutoFit/>
          </a:bodyPr>
          <a:lstStyle/>
          <a:p>
            <a:fld id="{ECE02C34-642B-47E5-B4F3-0E36C03AB4B8}" type="datetime7">
              <a:rPr lang="fr-FR" sz="900" b="0" smtClean="0">
                <a:solidFill>
                  <a:srgbClr val="11004E"/>
                </a:solidFill>
                <a:latin typeface="Microsoft JhengHei UI" panose="020B0604030504040204" pitchFamily="34" charset="-120"/>
                <a:ea typeface="Microsoft JhengHei UI" panose="020B0604030504040204" pitchFamily="34" charset="-120"/>
              </a:rPr>
              <a:t>sept.-21</a:t>
            </a:fld>
            <a:endParaRPr lang="en-US" sz="900" b="0" dirty="0">
              <a:solidFill>
                <a:srgbClr val="11004E"/>
              </a:solidFill>
              <a:latin typeface="Microsoft JhengHei UI" panose="020B0604030504040204" pitchFamily="34" charset="-120"/>
              <a:ea typeface="Microsoft JhengHei UI" panose="020B0604030504040204" pitchFamily="34" charset="-120"/>
            </a:endParaRPr>
          </a:p>
        </p:txBody>
      </p:sp>
      <p:sp>
        <p:nvSpPr>
          <p:cNvPr id="16" name="Text Placeholder 10"/>
          <p:cNvSpPr>
            <a:spLocks noGrp="1"/>
          </p:cNvSpPr>
          <p:nvPr>
            <p:ph type="body" sz="quarter" idx="12" hasCustomPrompt="1"/>
          </p:nvPr>
        </p:nvSpPr>
        <p:spPr>
          <a:xfrm>
            <a:off x="1297692" y="1137181"/>
            <a:ext cx="10084044" cy="353219"/>
          </a:xfrm>
        </p:spPr>
        <p:txBody>
          <a:bodyPr vert="horz" lIns="91440" tIns="45720" rIns="91440" bIns="45720" rtlCol="0">
            <a:noAutofit/>
          </a:bodyPr>
          <a:lstStyle>
            <a:lvl1pPr>
              <a:defRPr lang="en-US" sz="1800" b="0" baseline="0" dirty="0">
                <a:solidFill>
                  <a:srgbClr val="530039"/>
                </a:solidFill>
                <a:latin typeface="Malgun Gothic" panose="020B0503020000020004" pitchFamily="34" charset="-127"/>
                <a:ea typeface="Malgun Gothic" panose="020B0503020000020004" pitchFamily="34" charset="-127"/>
              </a:defRPr>
            </a:lvl1pPr>
          </a:lstStyle>
          <a:p>
            <a:pPr marL="0" lvl="0" indent="0">
              <a:buNone/>
            </a:pPr>
            <a:r>
              <a:rPr lang="en-US" dirty="0"/>
              <a:t>Sous-</a:t>
            </a:r>
            <a:r>
              <a:rPr lang="en-US" dirty="0" err="1"/>
              <a:t>titre</a:t>
            </a:r>
            <a:endParaRPr lang="en-US" dirty="0"/>
          </a:p>
        </p:txBody>
      </p:sp>
      <p:sp>
        <p:nvSpPr>
          <p:cNvPr id="14" name="Slide Number Placeholder 5">
            <a:extLst>
              <a:ext uri="{FF2B5EF4-FFF2-40B4-BE49-F238E27FC236}">
                <a16:creationId xmlns:a16="http://schemas.microsoft.com/office/drawing/2014/main" id="{1541B1FF-3F13-6D4B-9DCF-D50E538E883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800" b="1"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C3ECD-20FC-4345-981F-4E7575C90973}" type="slidenum">
              <a:rPr lang="en-US" sz="500" smtClean="0">
                <a:solidFill>
                  <a:srgbClr val="B7B3CB"/>
                </a:solidFill>
              </a:rPr>
              <a:pPr/>
              <a:t>‹N°›</a:t>
            </a:fld>
            <a:endParaRPr lang="en-US" sz="500" dirty="0">
              <a:solidFill>
                <a:srgbClr val="B7B3CB"/>
              </a:solidFill>
            </a:endParaRPr>
          </a:p>
        </p:txBody>
      </p:sp>
    </p:spTree>
    <p:extLst>
      <p:ext uri="{BB962C8B-B14F-4D97-AF65-F5344CB8AC3E}">
        <p14:creationId xmlns:p14="http://schemas.microsoft.com/office/powerpoint/2010/main" val="423141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F7C9B-A8C6-4112-9E6C-0FB33329EF06}" type="datetimeFigureOut">
              <a:rPr lang="fr-FR" smtClean="0"/>
              <a:t>13/09/2021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CA7D0-646A-4C4C-BFEE-42D1CBB4026A}" type="slidenum">
              <a:rPr lang="fr-FR" smtClean="0"/>
              <a:t>‹N°›</a:t>
            </a:fld>
            <a:endParaRPr lang="fr-FR"/>
          </a:p>
        </p:txBody>
      </p:sp>
    </p:spTree>
    <p:extLst>
      <p:ext uri="{BB962C8B-B14F-4D97-AF65-F5344CB8AC3E}">
        <p14:creationId xmlns:p14="http://schemas.microsoft.com/office/powerpoint/2010/main" val="2006421669"/>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79" r:id="rId3"/>
    <p:sldLayoutId id="2147483680" r:id="rId4"/>
    <p:sldLayoutId id="2147483661" r:id="rId5"/>
    <p:sldLayoutId id="2147483662" r:id="rId6"/>
    <p:sldLayoutId id="2147483696" r:id="rId7"/>
    <p:sldLayoutId id="2147483681" r:id="rId8"/>
    <p:sldLayoutId id="2147483663" r:id="rId9"/>
    <p:sldLayoutId id="2147483678"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Layout" Target="../slideLayouts/slideLayout4.xml"/><Relationship Id="rId4" Type="http://schemas.openxmlformats.org/officeDocument/2006/relationships/tags" Target="../tags/tag2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slideLayout" Target="../slideLayouts/slideLayout8.xml"/><Relationship Id="rId1" Type="http://schemas.openxmlformats.org/officeDocument/2006/relationships/tags" Target="../tags/tag29.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1.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1.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004E"/>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962650" y="2484438"/>
            <a:ext cx="9144000" cy="2387600"/>
          </a:xfrm>
        </p:spPr>
        <p:txBody>
          <a:bodyPr anchor="ctr">
            <a:noAutofit/>
          </a:bodyPr>
          <a:lstStyle/>
          <a:p>
            <a:pPr algn="l"/>
            <a:r>
              <a:rPr lang="fr-BE" sz="4400" b="1" spc="600" dirty="0">
                <a:solidFill>
                  <a:schemeClr val="bg1"/>
                </a:solidFill>
                <a:latin typeface="Microsoft JhengHei UI" panose="020B0604030504040204" pitchFamily="34" charset="-120"/>
                <a:ea typeface="Microsoft JhengHei UI" panose="020B0604030504040204" pitchFamily="34" charset="-120"/>
              </a:rPr>
              <a:t>RÉFLEXION PATRIMONIALE</a:t>
            </a:r>
            <a:endParaRPr lang="en-US" sz="4400" b="1" spc="600" dirty="0">
              <a:solidFill>
                <a:schemeClr val="bg1"/>
              </a:solidFill>
              <a:latin typeface="Microsoft JhengHei UI" panose="020B0604030504040204" pitchFamily="34" charset="-120"/>
              <a:ea typeface="Microsoft JhengHei UI" panose="020B0604030504040204" pitchFamily="34" charset="-12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6280"/>
            <a:ext cx="5233626" cy="2943915"/>
          </a:xfrm>
          <a:prstGeom prst="rect">
            <a:avLst/>
          </a:prstGeom>
        </p:spPr>
      </p:pic>
      <p:sp>
        <p:nvSpPr>
          <p:cNvPr id="14" name="TextBox 13"/>
          <p:cNvSpPr txBox="1"/>
          <p:nvPr/>
        </p:nvSpPr>
        <p:spPr>
          <a:xfrm>
            <a:off x="811306" y="4702761"/>
            <a:ext cx="442232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BE" sz="1600" b="0"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rPr>
              <a:t>Soyez acteur de votre patrimoine</a:t>
            </a:r>
            <a:endParaRPr kumimoji="0" lang="en-US" sz="1600" b="0"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endParaRPr>
          </a:p>
        </p:txBody>
      </p:sp>
      <p:sp>
        <p:nvSpPr>
          <p:cNvPr id="5" name="TextBox 13">
            <a:extLst>
              <a:ext uri="{FF2B5EF4-FFF2-40B4-BE49-F238E27FC236}">
                <a16:creationId xmlns:a16="http://schemas.microsoft.com/office/drawing/2014/main" id="{1935136A-EC83-3944-8F40-79987D0AC831}"/>
              </a:ext>
            </a:extLst>
          </p:cNvPr>
          <p:cNvSpPr txBox="1"/>
          <p:nvPr/>
        </p:nvSpPr>
        <p:spPr>
          <a:xfrm>
            <a:off x="9938656" y="6470401"/>
            <a:ext cx="2196193" cy="20005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69C0DD-9219-4EF9-A23F-E49C9FEE4372}" type="datetime7">
              <a:rPr kumimoji="0" lang="fr-BE" sz="700" b="0" i="0" u="none" strike="noStrike" kern="1200" cap="none" spc="0" normalizeH="0" baseline="0" noProof="0" smtClean="0">
                <a:ln>
                  <a:noFill/>
                </a:ln>
                <a:solidFill>
                  <a:srgbClr val="B7B3CB"/>
                </a:solidFill>
                <a:effectLst/>
                <a:uLnTx/>
                <a:uFillTx/>
                <a:latin typeface="Malgun Gothic" panose="020B0503020000020004" pitchFamily="34" charset="-127"/>
                <a:ea typeface="Malgun Gothic"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sept.-21</a:t>
            </a:fld>
            <a:endParaRPr kumimoji="0" lang="en-US" sz="700" b="0" i="0" u="none" strike="noStrike" kern="1200" cap="none" spc="0" normalizeH="0" baseline="0" noProof="0" dirty="0">
              <a:ln>
                <a:noFill/>
              </a:ln>
              <a:solidFill>
                <a:srgbClr val="B7B3CB"/>
              </a:solidFill>
              <a:effectLst/>
              <a:uLnTx/>
              <a:uFillTx/>
              <a:latin typeface="Malgun Gothic" panose="020B0503020000020004" pitchFamily="34" charset="-127"/>
              <a:ea typeface="Malgun Gothic" panose="020B0503020000020004" pitchFamily="34" charset="-127"/>
              <a:cs typeface="+mn-cs"/>
            </a:endParaRPr>
          </a:p>
        </p:txBody>
      </p:sp>
      <p:sp>
        <p:nvSpPr>
          <p:cNvPr id="7" name="TextBox 13"/>
          <p:cNvSpPr txBox="1"/>
          <p:nvPr/>
        </p:nvSpPr>
        <p:spPr>
          <a:xfrm>
            <a:off x="6044932" y="4766314"/>
            <a:ext cx="411480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BE" sz="1200" b="0" i="0" u="none" strike="noStrike" kern="1200" cap="none" spc="0" normalizeH="0" baseline="0" noProof="0" dirty="0">
                <a:ln>
                  <a:noFill/>
                </a:ln>
                <a:solidFill>
                  <a:srgbClr val="B7B2CA"/>
                </a:solidFill>
                <a:effectLst/>
                <a:uLnTx/>
                <a:uFillTx/>
                <a:latin typeface="Malgun Gothic" panose="020B0503020000020004" pitchFamily="34" charset="-127"/>
                <a:ea typeface="Malgun Gothic" panose="020B0503020000020004" pitchFamily="34" charset="-127"/>
                <a:cs typeface="+mn-cs"/>
              </a:rPr>
              <a:t>En partenariat</a:t>
            </a:r>
            <a:endParaRPr kumimoji="0" lang="en-US" sz="1200" b="0" i="0" u="none" strike="noStrike" kern="1200" cap="none" spc="0" normalizeH="0" baseline="0" noProof="0" dirty="0">
              <a:ln>
                <a:noFill/>
              </a:ln>
              <a:solidFill>
                <a:srgbClr val="B7B2CA"/>
              </a:solidFill>
              <a:effectLst/>
              <a:uLnTx/>
              <a:uFillTx/>
              <a:latin typeface="Malgun Gothic" panose="020B0503020000020004" pitchFamily="34" charset="-127"/>
              <a:ea typeface="Malgun Gothic" panose="020B0503020000020004" pitchFamily="34" charset="-127"/>
              <a:cs typeface="+mn-cs"/>
            </a:endParaRPr>
          </a:p>
        </p:txBody>
      </p:sp>
      <p:pic>
        <p:nvPicPr>
          <p:cNvPr id="4" name="Image 3"/>
          <p:cNvPicPr>
            <a:picLocks noChangeAspect="1"/>
          </p:cNvPicPr>
          <p:nvPr/>
        </p:nvPicPr>
        <p:blipFill>
          <a:blip r:embed="rId4"/>
          <a:stretch>
            <a:fillRect/>
          </a:stretch>
        </p:blipFill>
        <p:spPr>
          <a:xfrm>
            <a:off x="7345275" y="4736849"/>
            <a:ext cx="1514114" cy="306464"/>
          </a:xfrm>
          <a:prstGeom prst="rect">
            <a:avLst/>
          </a:prstGeom>
        </p:spPr>
      </p:pic>
    </p:spTree>
    <p:custDataLst>
      <p:tags r:id="rId1"/>
    </p:custDataLst>
    <p:extLst>
      <p:ext uri="{BB962C8B-B14F-4D97-AF65-F5344CB8AC3E}">
        <p14:creationId xmlns:p14="http://schemas.microsoft.com/office/powerpoint/2010/main" val="93121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normAutofit/>
          </a:bodyPr>
          <a:lstStyle/>
          <a:p>
            <a:r>
              <a:rPr lang="fr-FR" dirty="0">
                <a:solidFill>
                  <a:srgbClr val="210053"/>
                </a:solidFill>
              </a:rPr>
              <a:t>LA FISCALITÉ LIÉE À LA PLUS-VALUE DE CESSION DE TITRES</a:t>
            </a:r>
          </a:p>
        </p:txBody>
      </p:sp>
      <p:sp>
        <p:nvSpPr>
          <p:cNvPr id="10" name="Espace réservé du texte 9"/>
          <p:cNvSpPr>
            <a:spLocks noGrp="1"/>
          </p:cNvSpPr>
          <p:nvPr>
            <p:ph type="body" sz="quarter" idx="12"/>
          </p:nvPr>
        </p:nvSpPr>
        <p:spPr/>
        <p:txBody>
          <a:bodyPr/>
          <a:lstStyle/>
          <a:p>
            <a:pPr marL="0" indent="0">
              <a:buNone/>
            </a:pPr>
            <a:r>
              <a:rPr lang="fr-FR" dirty="0"/>
              <a:t>Un prélèvement forfaitaire unique (PFU)</a:t>
            </a:r>
          </a:p>
          <a:p>
            <a:pPr marL="0" indent="0">
              <a:buNone/>
            </a:pPr>
            <a:endParaRPr lang="fr-FR" dirty="0"/>
          </a:p>
        </p:txBody>
      </p:sp>
      <p:sp>
        <p:nvSpPr>
          <p:cNvPr id="14" name="Espace réservé du texte 13"/>
          <p:cNvSpPr>
            <a:spLocks noGrp="1"/>
          </p:cNvSpPr>
          <p:nvPr>
            <p:ph type="body" sz="quarter" idx="16"/>
          </p:nvPr>
        </p:nvSpPr>
        <p:spPr>
          <a:xfrm>
            <a:off x="1165775" y="210989"/>
            <a:ext cx="7298717" cy="286232"/>
          </a:xfrm>
        </p:spPr>
        <p:txBody>
          <a:bodyPr/>
          <a:lstStyle/>
          <a:p>
            <a:pPr marL="0" indent="0">
              <a:buNone/>
            </a:pPr>
            <a:r>
              <a:rPr lang="fr-FR" dirty="0"/>
              <a:t>MAITRISER LA FISCALITÉ LIÉE À LA CESSION</a:t>
            </a:r>
          </a:p>
        </p:txBody>
      </p:sp>
      <p:sp>
        <p:nvSpPr>
          <p:cNvPr id="16" name="Accolade fermante 15">
            <a:extLst>
              <a:ext uri="{FF2B5EF4-FFF2-40B4-BE49-F238E27FC236}">
                <a16:creationId xmlns:a16="http://schemas.microsoft.com/office/drawing/2014/main" id="{C6127D42-C5CB-CD4F-9549-2557EA7A5954}"/>
              </a:ext>
            </a:extLst>
          </p:cNvPr>
          <p:cNvSpPr/>
          <p:nvPr/>
        </p:nvSpPr>
        <p:spPr>
          <a:xfrm>
            <a:off x="3688865" y="2269475"/>
            <a:ext cx="125928" cy="10549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highlight>
                <a:srgbClr val="530039"/>
              </a:highlight>
              <a:uLnTx/>
              <a:uFillTx/>
              <a:latin typeface="Calibri" panose="020F0502020204030204"/>
              <a:ea typeface="+mn-ea"/>
              <a:cs typeface="+mn-cs"/>
            </a:endParaRPr>
          </a:p>
        </p:txBody>
      </p:sp>
      <p:grpSp>
        <p:nvGrpSpPr>
          <p:cNvPr id="17" name="Groupe 16">
            <a:extLst>
              <a:ext uri="{FF2B5EF4-FFF2-40B4-BE49-F238E27FC236}">
                <a16:creationId xmlns:a16="http://schemas.microsoft.com/office/drawing/2014/main" id="{4C20F963-5F67-0245-B18F-362F853E9C28}"/>
              </a:ext>
            </a:extLst>
          </p:cNvPr>
          <p:cNvGrpSpPr/>
          <p:nvPr/>
        </p:nvGrpSpPr>
        <p:grpSpPr>
          <a:xfrm>
            <a:off x="4293330" y="2528237"/>
            <a:ext cx="968968" cy="484963"/>
            <a:chOff x="2266949" y="568854"/>
            <a:chExt cx="971550" cy="566737"/>
          </a:xfrm>
        </p:grpSpPr>
        <p:sp>
          <p:nvSpPr>
            <p:cNvPr id="18" name="Rectangle 17">
              <a:extLst>
                <a:ext uri="{FF2B5EF4-FFF2-40B4-BE49-F238E27FC236}">
                  <a16:creationId xmlns:a16="http://schemas.microsoft.com/office/drawing/2014/main" id="{AC5EAAA1-A8EA-2044-87C3-846D0A2EB23F}"/>
                </a:ext>
              </a:extLst>
            </p:cNvPr>
            <p:cNvSpPr/>
            <p:nvPr/>
          </p:nvSpPr>
          <p:spPr>
            <a:xfrm>
              <a:off x="2266949" y="568854"/>
              <a:ext cx="971550" cy="56673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ZoneTexte 18">
              <a:extLst>
                <a:ext uri="{FF2B5EF4-FFF2-40B4-BE49-F238E27FC236}">
                  <a16:creationId xmlns:a16="http://schemas.microsoft.com/office/drawing/2014/main" id="{5D21E40C-3B50-FC41-A01A-2EEF5A063FAB}"/>
                </a:ext>
              </a:extLst>
            </p:cNvPr>
            <p:cNvSpPr txBox="1"/>
            <p:nvPr/>
          </p:nvSpPr>
          <p:spPr>
            <a:xfrm>
              <a:off x="2266949" y="568854"/>
              <a:ext cx="971550" cy="5667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5128" tIns="24130" rIns="24130" bIns="24130" numCol="1" spcCol="1270" anchor="ctr" anchorCtr="0">
              <a:noAutofit/>
            </a:bodyPr>
            <a:lstStyle/>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fr-FR" sz="1900" b="1" i="0" u="none" strike="noStrike" kern="1200" cap="none" spc="0" normalizeH="0" baseline="0" noProof="0" dirty="0">
                  <a:ln>
                    <a:noFill/>
                  </a:ln>
                  <a:solidFill>
                    <a:srgbClr val="520247"/>
                  </a:solidFill>
                  <a:effectLst/>
                  <a:uLnTx/>
                  <a:uFillTx/>
                  <a:latin typeface="Calibri" panose="020F0502020204030204"/>
                  <a:ea typeface="+mn-ea"/>
                  <a:cs typeface="+mn-cs"/>
                </a:rPr>
                <a:t>PFU</a:t>
              </a:r>
            </a:p>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fr-FR" sz="1900" b="1" i="0" u="none" strike="noStrike" kern="1200" cap="none" spc="0" normalizeH="0" baseline="0" noProof="0" dirty="0">
                  <a:ln>
                    <a:noFill/>
                  </a:ln>
                  <a:solidFill>
                    <a:srgbClr val="520247"/>
                  </a:solidFill>
                  <a:effectLst/>
                  <a:uLnTx/>
                  <a:uFillTx/>
                  <a:latin typeface="Calibri" panose="020F0502020204030204"/>
                  <a:ea typeface="+mn-ea"/>
                  <a:cs typeface="+mn-cs"/>
                </a:rPr>
                <a:t>30%</a:t>
              </a:r>
            </a:p>
          </p:txBody>
        </p:sp>
      </p:grpSp>
      <p:sp>
        <p:nvSpPr>
          <p:cNvPr id="20" name="Rectangle 19">
            <a:extLst>
              <a:ext uri="{FF2B5EF4-FFF2-40B4-BE49-F238E27FC236}">
                <a16:creationId xmlns:a16="http://schemas.microsoft.com/office/drawing/2014/main" id="{D43DAD57-82F9-7D48-A144-8A1FAB985876}"/>
              </a:ext>
            </a:extLst>
          </p:cNvPr>
          <p:cNvSpPr/>
          <p:nvPr/>
        </p:nvSpPr>
        <p:spPr>
          <a:xfrm>
            <a:off x="941560" y="3680797"/>
            <a:ext cx="10197495" cy="1938992"/>
          </a:xfrm>
          <a:prstGeom prst="rect">
            <a:avLst/>
          </a:prstGeom>
        </p:spPr>
        <p:txBody>
          <a:bodyPr wrap="square">
            <a:spAutoFit/>
          </a:bodyPr>
          <a:lstStyle/>
          <a:p>
            <a:pPr marL="171450" lvl="0" indent="-171450" algn="just">
              <a:buFont typeface="Arial" panose="020B0604020202020204" pitchFamily="34" charset="0"/>
              <a:buChar char="•"/>
              <a:defRPr/>
            </a:pPr>
            <a:r>
              <a:rPr lang="fr-FR" sz="1200" dirty="0">
                <a:solidFill>
                  <a:srgbClr val="210053"/>
                </a:solidFill>
                <a:latin typeface="Calibri" panose="020F0502020204030204"/>
              </a:rPr>
              <a:t>Les plus-values réalisées lors de la cession des titres de l’entreprise sont soumises à un prélèvement forfaitaire unique (PFU) de 12,8 % représentatif de l'impôt sur le revenu, auxquels s'ajoutent 17,2 % de prélèvements sociaux. Soit une imposition globale de 30 %, portée à 33 % ou 34 %, avec la contribution exceptionnelle sur les hauts revenus (applicable aux contribuables dont le revenu fiscal de référence est supérieur à 250K€ pour un contribuable célibataire et 500 K€ pour les contribuables soumis à une imposition commune). </a:t>
            </a:r>
          </a:p>
          <a:p>
            <a:pPr marL="171450" lvl="0" indent="-171450" algn="just">
              <a:buFont typeface="Arial" panose="020B0604020202020204" pitchFamily="34" charset="0"/>
              <a:buChar char="•"/>
              <a:defRPr/>
            </a:pPr>
            <a:r>
              <a:rPr lang="fr-FR" sz="1200" dirty="0">
                <a:solidFill>
                  <a:srgbClr val="210053"/>
                </a:solidFill>
                <a:latin typeface="Calibri" panose="020F0502020204030204"/>
              </a:rPr>
              <a:t>Le PFU s'applique de plein droit mais il est possible d'opter de manière globale pour l'imposition de la plus-value au barème progressif de l’impôt sur le revenu (voir page suivante). </a:t>
            </a:r>
          </a:p>
          <a:p>
            <a:pPr marL="171450" lvl="0" indent="-171450" algn="just">
              <a:buFont typeface="Arial" panose="020B0604020202020204" pitchFamily="34" charset="0"/>
              <a:buChar char="•"/>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Le PFU est assis sur le montant des plus-values </a:t>
            </a:r>
            <a:r>
              <a:rPr lang="fr-FR" sz="1200" dirty="0">
                <a:solidFill>
                  <a:srgbClr val="210053"/>
                </a:solidFill>
                <a:latin typeface="Calibri" panose="020F0502020204030204"/>
              </a:rPr>
              <a:t>de cession de titres de société réalisée </a:t>
            </a: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dans le cadre de la gestion d’un patrimoine privé après imputation, le cas échéant, de moins-values de cession de même nature </a:t>
            </a:r>
            <a:r>
              <a:rPr lang="fr-FR" sz="1200" dirty="0">
                <a:solidFill>
                  <a:srgbClr val="210053"/>
                </a:solidFill>
                <a:latin typeface="Calibri" panose="020F0502020204030204"/>
              </a:rPr>
              <a:t>subies </a:t>
            </a: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l’année de la cession ou au titre des 10 années précédentes</a:t>
            </a:r>
            <a:r>
              <a:rPr lang="fr-FR" sz="1200" dirty="0">
                <a:solidFill>
                  <a:srgbClr val="210053"/>
                </a:solidFill>
                <a:latin typeface="Calibri" panose="020F0502020204030204"/>
              </a:rPr>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dirty="0">
              <a:solidFill>
                <a:srgbClr val="210053"/>
              </a:solidFill>
              <a:latin typeface="Calibri" panose="020F0502020204030204"/>
            </a:endParaRPr>
          </a:p>
          <a:p>
            <a:pPr marL="180975" lvl="1" algn="just">
              <a:defRPr/>
            </a:pPr>
            <a:r>
              <a:rPr lang="fr-FR" sz="1200" b="1" dirty="0">
                <a:solidFill>
                  <a:srgbClr val="210053"/>
                </a:solidFill>
                <a:latin typeface="Calibri" panose="020F0502020204030204"/>
              </a:rPr>
              <a:t>A savoir : </a:t>
            </a:r>
            <a:r>
              <a:rPr lang="fr-FR" sz="1200" dirty="0">
                <a:solidFill>
                  <a:srgbClr val="210053"/>
                </a:solidFill>
                <a:latin typeface="Calibri" panose="020F0502020204030204"/>
              </a:rPr>
              <a:t>Les plus-values réalisées par les dirigeants qui cèdent leur entreprise lors de leur départ en retraite peuvent être réduites d’un abattement de 500 K€</a:t>
            </a:r>
            <a:endParaRPr kumimoji="0" lang="fr-FR" sz="1200" b="0" i="0" u="none" strike="noStrike" kern="1200" cap="none" spc="0" normalizeH="0" baseline="0" noProof="0" dirty="0">
              <a:ln>
                <a:noFill/>
              </a:ln>
              <a:solidFill>
                <a:srgbClr val="210053"/>
              </a:solidFill>
              <a:effectLst/>
              <a:uLnTx/>
              <a:uFillTx/>
              <a:latin typeface="Calibri" panose="020F0502020204030204"/>
            </a:endParaRPr>
          </a:p>
        </p:txBody>
      </p:sp>
      <p:sp>
        <p:nvSpPr>
          <p:cNvPr id="22" name="Freeform 7">
            <a:extLst>
              <a:ext uri="{FF2B5EF4-FFF2-40B4-BE49-F238E27FC236}">
                <a16:creationId xmlns:a16="http://schemas.microsoft.com/office/drawing/2014/main" id="{321FBFF3-2413-F54B-91BC-8FA1461DE921}"/>
              </a:ext>
            </a:extLst>
          </p:cNvPr>
          <p:cNvSpPr>
            <a:spLocks/>
          </p:cNvSpPr>
          <p:nvPr/>
        </p:nvSpPr>
        <p:spPr bwMode="auto">
          <a:xfrm>
            <a:off x="4121626" y="2104931"/>
            <a:ext cx="1312377" cy="1219487"/>
          </a:xfrm>
          <a:custGeom>
            <a:avLst/>
            <a:gdLst/>
            <a:ahLst/>
            <a:cxnLst>
              <a:cxn ang="0">
                <a:pos x="1730" y="330"/>
              </a:cxn>
              <a:cxn ang="0">
                <a:pos x="1414" y="310"/>
              </a:cxn>
              <a:cxn ang="0">
                <a:pos x="894" y="364"/>
              </a:cxn>
              <a:cxn ang="0">
                <a:pos x="604" y="460"/>
              </a:cxn>
              <a:cxn ang="0">
                <a:pos x="390" y="590"/>
              </a:cxn>
              <a:cxn ang="0">
                <a:pos x="224" y="762"/>
              </a:cxn>
              <a:cxn ang="0">
                <a:pos x="176" y="880"/>
              </a:cxn>
              <a:cxn ang="0">
                <a:pos x="172" y="918"/>
              </a:cxn>
              <a:cxn ang="0">
                <a:pos x="178" y="978"/>
              </a:cxn>
              <a:cxn ang="0">
                <a:pos x="216" y="1072"/>
              </a:cxn>
              <a:cxn ang="0">
                <a:pos x="338" y="1200"/>
              </a:cxn>
              <a:cxn ang="0">
                <a:pos x="506" y="1296"/>
              </a:cxn>
              <a:cxn ang="0">
                <a:pos x="788" y="1388"/>
              </a:cxn>
              <a:cxn ang="0">
                <a:pos x="986" y="1416"/>
              </a:cxn>
              <a:cxn ang="0">
                <a:pos x="1292" y="1418"/>
              </a:cxn>
              <a:cxn ang="0">
                <a:pos x="1798" y="1342"/>
              </a:cxn>
              <a:cxn ang="0">
                <a:pos x="2042" y="1266"/>
              </a:cxn>
              <a:cxn ang="0">
                <a:pos x="2218" y="1182"/>
              </a:cxn>
              <a:cxn ang="0">
                <a:pos x="2406" y="1030"/>
              </a:cxn>
              <a:cxn ang="0">
                <a:pos x="2452" y="962"/>
              </a:cxn>
              <a:cxn ang="0">
                <a:pos x="2490" y="842"/>
              </a:cxn>
              <a:cxn ang="0">
                <a:pos x="2482" y="714"/>
              </a:cxn>
              <a:cxn ang="0">
                <a:pos x="2466" y="668"/>
              </a:cxn>
              <a:cxn ang="0">
                <a:pos x="2400" y="548"/>
              </a:cxn>
              <a:cxn ang="0">
                <a:pos x="2226" y="376"/>
              </a:cxn>
              <a:cxn ang="0">
                <a:pos x="2008" y="242"/>
              </a:cxn>
              <a:cxn ang="0">
                <a:pos x="1770" y="142"/>
              </a:cxn>
              <a:cxn ang="0">
                <a:pos x="1412" y="50"/>
              </a:cxn>
              <a:cxn ang="0">
                <a:pos x="1258" y="0"/>
              </a:cxn>
              <a:cxn ang="0">
                <a:pos x="1578" y="28"/>
              </a:cxn>
              <a:cxn ang="0">
                <a:pos x="1844" y="76"/>
              </a:cxn>
              <a:cxn ang="0">
                <a:pos x="2154" y="190"/>
              </a:cxn>
              <a:cxn ang="0">
                <a:pos x="2436" y="374"/>
              </a:cxn>
              <a:cxn ang="0">
                <a:pos x="2582" y="558"/>
              </a:cxn>
              <a:cxn ang="0">
                <a:pos x="2622" y="638"/>
              </a:cxn>
              <a:cxn ang="0">
                <a:pos x="2658" y="794"/>
              </a:cxn>
              <a:cxn ang="0">
                <a:pos x="2620" y="1012"/>
              </a:cxn>
              <a:cxn ang="0">
                <a:pos x="2558" y="1124"/>
              </a:cxn>
              <a:cxn ang="0">
                <a:pos x="2456" y="1236"/>
              </a:cxn>
              <a:cxn ang="0">
                <a:pos x="2166" y="1424"/>
              </a:cxn>
              <a:cxn ang="0">
                <a:pos x="2060" y="1468"/>
              </a:cxn>
              <a:cxn ang="0">
                <a:pos x="1794" y="1548"/>
              </a:cxn>
              <a:cxn ang="0">
                <a:pos x="1304" y="1618"/>
              </a:cxn>
              <a:cxn ang="0">
                <a:pos x="1026" y="1618"/>
              </a:cxn>
              <a:cxn ang="0">
                <a:pos x="746" y="1580"/>
              </a:cxn>
              <a:cxn ang="0">
                <a:pos x="476" y="1492"/>
              </a:cxn>
              <a:cxn ang="0">
                <a:pos x="274" y="1384"/>
              </a:cxn>
              <a:cxn ang="0">
                <a:pos x="136" y="1264"/>
              </a:cxn>
              <a:cxn ang="0">
                <a:pos x="34" y="1104"/>
              </a:cxn>
              <a:cxn ang="0">
                <a:pos x="4" y="994"/>
              </a:cxn>
              <a:cxn ang="0">
                <a:pos x="6" y="868"/>
              </a:cxn>
              <a:cxn ang="0">
                <a:pos x="30" y="780"/>
              </a:cxn>
              <a:cxn ang="0">
                <a:pos x="110" y="646"/>
              </a:cxn>
              <a:cxn ang="0">
                <a:pos x="256" y="504"/>
              </a:cxn>
              <a:cxn ang="0">
                <a:pos x="554" y="340"/>
              </a:cxn>
              <a:cxn ang="0">
                <a:pos x="820" y="266"/>
              </a:cxn>
              <a:cxn ang="0">
                <a:pos x="1148" y="238"/>
              </a:cxn>
              <a:cxn ang="0">
                <a:pos x="1524" y="262"/>
              </a:cxn>
              <a:cxn ang="0">
                <a:pos x="1762" y="316"/>
              </a:cxn>
            </a:cxnLst>
            <a:rect l="0" t="0" r="r" b="b"/>
            <a:pathLst>
              <a:path w="2658" h="1622">
                <a:moveTo>
                  <a:pt x="1830" y="362"/>
                </a:moveTo>
                <a:lnTo>
                  <a:pt x="1830" y="362"/>
                </a:lnTo>
                <a:lnTo>
                  <a:pt x="1806" y="350"/>
                </a:lnTo>
                <a:lnTo>
                  <a:pt x="1780" y="342"/>
                </a:lnTo>
                <a:lnTo>
                  <a:pt x="1756" y="336"/>
                </a:lnTo>
                <a:lnTo>
                  <a:pt x="1730" y="330"/>
                </a:lnTo>
                <a:lnTo>
                  <a:pt x="1730" y="330"/>
                </a:lnTo>
                <a:lnTo>
                  <a:pt x="1678" y="322"/>
                </a:lnTo>
                <a:lnTo>
                  <a:pt x="1626" y="316"/>
                </a:lnTo>
                <a:lnTo>
                  <a:pt x="1626" y="316"/>
                </a:lnTo>
                <a:lnTo>
                  <a:pt x="1572" y="312"/>
                </a:lnTo>
                <a:lnTo>
                  <a:pt x="1520" y="310"/>
                </a:lnTo>
                <a:lnTo>
                  <a:pt x="1414" y="310"/>
                </a:lnTo>
                <a:lnTo>
                  <a:pt x="1414" y="310"/>
                </a:lnTo>
                <a:lnTo>
                  <a:pt x="1310" y="312"/>
                </a:lnTo>
                <a:lnTo>
                  <a:pt x="1204" y="318"/>
                </a:lnTo>
                <a:lnTo>
                  <a:pt x="1100" y="330"/>
                </a:lnTo>
                <a:lnTo>
                  <a:pt x="996" y="344"/>
                </a:lnTo>
                <a:lnTo>
                  <a:pt x="996" y="344"/>
                </a:lnTo>
                <a:lnTo>
                  <a:pt x="946" y="354"/>
                </a:lnTo>
                <a:lnTo>
                  <a:pt x="894" y="364"/>
                </a:lnTo>
                <a:lnTo>
                  <a:pt x="844" y="376"/>
                </a:lnTo>
                <a:lnTo>
                  <a:pt x="794" y="390"/>
                </a:lnTo>
                <a:lnTo>
                  <a:pt x="794" y="390"/>
                </a:lnTo>
                <a:lnTo>
                  <a:pt x="746" y="404"/>
                </a:lnTo>
                <a:lnTo>
                  <a:pt x="698" y="422"/>
                </a:lnTo>
                <a:lnTo>
                  <a:pt x="650" y="440"/>
                </a:lnTo>
                <a:lnTo>
                  <a:pt x="604" y="460"/>
                </a:lnTo>
                <a:lnTo>
                  <a:pt x="604" y="460"/>
                </a:lnTo>
                <a:lnTo>
                  <a:pt x="558" y="482"/>
                </a:lnTo>
                <a:lnTo>
                  <a:pt x="514" y="506"/>
                </a:lnTo>
                <a:lnTo>
                  <a:pt x="472" y="532"/>
                </a:lnTo>
                <a:lnTo>
                  <a:pt x="430" y="560"/>
                </a:lnTo>
                <a:lnTo>
                  <a:pt x="430" y="560"/>
                </a:lnTo>
                <a:lnTo>
                  <a:pt x="390" y="590"/>
                </a:lnTo>
                <a:lnTo>
                  <a:pt x="352" y="620"/>
                </a:lnTo>
                <a:lnTo>
                  <a:pt x="352" y="620"/>
                </a:lnTo>
                <a:lnTo>
                  <a:pt x="316" y="654"/>
                </a:lnTo>
                <a:lnTo>
                  <a:pt x="282" y="688"/>
                </a:lnTo>
                <a:lnTo>
                  <a:pt x="282" y="688"/>
                </a:lnTo>
                <a:lnTo>
                  <a:pt x="250" y="724"/>
                </a:lnTo>
                <a:lnTo>
                  <a:pt x="224" y="762"/>
                </a:lnTo>
                <a:lnTo>
                  <a:pt x="212" y="780"/>
                </a:lnTo>
                <a:lnTo>
                  <a:pt x="202" y="800"/>
                </a:lnTo>
                <a:lnTo>
                  <a:pt x="194" y="820"/>
                </a:lnTo>
                <a:lnTo>
                  <a:pt x="186" y="840"/>
                </a:lnTo>
                <a:lnTo>
                  <a:pt x="186" y="840"/>
                </a:lnTo>
                <a:lnTo>
                  <a:pt x="180" y="860"/>
                </a:lnTo>
                <a:lnTo>
                  <a:pt x="176" y="880"/>
                </a:lnTo>
                <a:lnTo>
                  <a:pt x="174" y="884"/>
                </a:lnTo>
                <a:lnTo>
                  <a:pt x="174" y="888"/>
                </a:lnTo>
                <a:lnTo>
                  <a:pt x="174" y="892"/>
                </a:lnTo>
                <a:lnTo>
                  <a:pt x="174" y="894"/>
                </a:lnTo>
                <a:lnTo>
                  <a:pt x="172" y="898"/>
                </a:lnTo>
                <a:lnTo>
                  <a:pt x="172" y="898"/>
                </a:lnTo>
                <a:lnTo>
                  <a:pt x="172" y="918"/>
                </a:lnTo>
                <a:lnTo>
                  <a:pt x="172" y="918"/>
                </a:lnTo>
                <a:lnTo>
                  <a:pt x="172" y="938"/>
                </a:lnTo>
                <a:lnTo>
                  <a:pt x="174" y="958"/>
                </a:lnTo>
                <a:lnTo>
                  <a:pt x="174" y="958"/>
                </a:lnTo>
                <a:lnTo>
                  <a:pt x="176" y="968"/>
                </a:lnTo>
                <a:lnTo>
                  <a:pt x="176" y="972"/>
                </a:lnTo>
                <a:lnTo>
                  <a:pt x="178" y="978"/>
                </a:lnTo>
                <a:lnTo>
                  <a:pt x="178" y="978"/>
                </a:lnTo>
                <a:lnTo>
                  <a:pt x="182" y="996"/>
                </a:lnTo>
                <a:lnTo>
                  <a:pt x="182" y="996"/>
                </a:lnTo>
                <a:lnTo>
                  <a:pt x="188" y="1016"/>
                </a:lnTo>
                <a:lnTo>
                  <a:pt x="196" y="1036"/>
                </a:lnTo>
                <a:lnTo>
                  <a:pt x="206" y="1054"/>
                </a:lnTo>
                <a:lnTo>
                  <a:pt x="216" y="1072"/>
                </a:lnTo>
                <a:lnTo>
                  <a:pt x="228" y="1090"/>
                </a:lnTo>
                <a:lnTo>
                  <a:pt x="240" y="1108"/>
                </a:lnTo>
                <a:lnTo>
                  <a:pt x="270" y="1140"/>
                </a:lnTo>
                <a:lnTo>
                  <a:pt x="270" y="1140"/>
                </a:lnTo>
                <a:lnTo>
                  <a:pt x="302" y="1172"/>
                </a:lnTo>
                <a:lnTo>
                  <a:pt x="338" y="1200"/>
                </a:lnTo>
                <a:lnTo>
                  <a:pt x="338" y="1200"/>
                </a:lnTo>
                <a:lnTo>
                  <a:pt x="376" y="1226"/>
                </a:lnTo>
                <a:lnTo>
                  <a:pt x="376" y="1226"/>
                </a:lnTo>
                <a:lnTo>
                  <a:pt x="396" y="1238"/>
                </a:lnTo>
                <a:lnTo>
                  <a:pt x="418" y="1250"/>
                </a:lnTo>
                <a:lnTo>
                  <a:pt x="418" y="1250"/>
                </a:lnTo>
                <a:lnTo>
                  <a:pt x="462" y="1274"/>
                </a:lnTo>
                <a:lnTo>
                  <a:pt x="506" y="1296"/>
                </a:lnTo>
                <a:lnTo>
                  <a:pt x="552" y="1314"/>
                </a:lnTo>
                <a:lnTo>
                  <a:pt x="598" y="1332"/>
                </a:lnTo>
                <a:lnTo>
                  <a:pt x="598" y="1332"/>
                </a:lnTo>
                <a:lnTo>
                  <a:pt x="644" y="1350"/>
                </a:lnTo>
                <a:lnTo>
                  <a:pt x="692" y="1364"/>
                </a:lnTo>
                <a:lnTo>
                  <a:pt x="740" y="1376"/>
                </a:lnTo>
                <a:lnTo>
                  <a:pt x="788" y="1388"/>
                </a:lnTo>
                <a:lnTo>
                  <a:pt x="788" y="1388"/>
                </a:lnTo>
                <a:lnTo>
                  <a:pt x="836" y="1396"/>
                </a:lnTo>
                <a:lnTo>
                  <a:pt x="886" y="1404"/>
                </a:lnTo>
                <a:lnTo>
                  <a:pt x="886" y="1404"/>
                </a:lnTo>
                <a:lnTo>
                  <a:pt x="936" y="1410"/>
                </a:lnTo>
                <a:lnTo>
                  <a:pt x="986" y="1416"/>
                </a:lnTo>
                <a:lnTo>
                  <a:pt x="986" y="1416"/>
                </a:lnTo>
                <a:lnTo>
                  <a:pt x="1036" y="1418"/>
                </a:lnTo>
                <a:lnTo>
                  <a:pt x="1088" y="1422"/>
                </a:lnTo>
                <a:lnTo>
                  <a:pt x="1138" y="1422"/>
                </a:lnTo>
                <a:lnTo>
                  <a:pt x="1190" y="1422"/>
                </a:lnTo>
                <a:lnTo>
                  <a:pt x="1190" y="1422"/>
                </a:lnTo>
                <a:lnTo>
                  <a:pt x="1240" y="1420"/>
                </a:lnTo>
                <a:lnTo>
                  <a:pt x="1292" y="1418"/>
                </a:lnTo>
                <a:lnTo>
                  <a:pt x="1394" y="1410"/>
                </a:lnTo>
                <a:lnTo>
                  <a:pt x="1394" y="1410"/>
                </a:lnTo>
                <a:lnTo>
                  <a:pt x="1496" y="1398"/>
                </a:lnTo>
                <a:lnTo>
                  <a:pt x="1598" y="1382"/>
                </a:lnTo>
                <a:lnTo>
                  <a:pt x="1598" y="1382"/>
                </a:lnTo>
                <a:lnTo>
                  <a:pt x="1700" y="1364"/>
                </a:lnTo>
                <a:lnTo>
                  <a:pt x="1798" y="1342"/>
                </a:lnTo>
                <a:lnTo>
                  <a:pt x="1798" y="1342"/>
                </a:lnTo>
                <a:lnTo>
                  <a:pt x="1898" y="1316"/>
                </a:lnTo>
                <a:lnTo>
                  <a:pt x="1898" y="1316"/>
                </a:lnTo>
                <a:lnTo>
                  <a:pt x="1946" y="1300"/>
                </a:lnTo>
                <a:lnTo>
                  <a:pt x="1994" y="1284"/>
                </a:lnTo>
                <a:lnTo>
                  <a:pt x="1994" y="1284"/>
                </a:lnTo>
                <a:lnTo>
                  <a:pt x="2042" y="1266"/>
                </a:lnTo>
                <a:lnTo>
                  <a:pt x="2064" y="1258"/>
                </a:lnTo>
                <a:lnTo>
                  <a:pt x="2088" y="1248"/>
                </a:lnTo>
                <a:lnTo>
                  <a:pt x="2088" y="1248"/>
                </a:lnTo>
                <a:lnTo>
                  <a:pt x="2132" y="1228"/>
                </a:lnTo>
                <a:lnTo>
                  <a:pt x="2176" y="1206"/>
                </a:lnTo>
                <a:lnTo>
                  <a:pt x="2176" y="1206"/>
                </a:lnTo>
                <a:lnTo>
                  <a:pt x="2218" y="1182"/>
                </a:lnTo>
                <a:lnTo>
                  <a:pt x="2260" y="1156"/>
                </a:lnTo>
                <a:lnTo>
                  <a:pt x="2298" y="1128"/>
                </a:lnTo>
                <a:lnTo>
                  <a:pt x="2336" y="1098"/>
                </a:lnTo>
                <a:lnTo>
                  <a:pt x="2336" y="1098"/>
                </a:lnTo>
                <a:lnTo>
                  <a:pt x="2370" y="1066"/>
                </a:lnTo>
                <a:lnTo>
                  <a:pt x="2402" y="1034"/>
                </a:lnTo>
                <a:lnTo>
                  <a:pt x="2406" y="1030"/>
                </a:lnTo>
                <a:lnTo>
                  <a:pt x="2410" y="1026"/>
                </a:lnTo>
                <a:lnTo>
                  <a:pt x="2416" y="1016"/>
                </a:lnTo>
                <a:lnTo>
                  <a:pt x="2416" y="1016"/>
                </a:lnTo>
                <a:lnTo>
                  <a:pt x="2428" y="1000"/>
                </a:lnTo>
                <a:lnTo>
                  <a:pt x="2428" y="1000"/>
                </a:lnTo>
                <a:lnTo>
                  <a:pt x="2440" y="982"/>
                </a:lnTo>
                <a:lnTo>
                  <a:pt x="2452" y="962"/>
                </a:lnTo>
                <a:lnTo>
                  <a:pt x="2452" y="962"/>
                </a:lnTo>
                <a:lnTo>
                  <a:pt x="2460" y="944"/>
                </a:lnTo>
                <a:lnTo>
                  <a:pt x="2470" y="924"/>
                </a:lnTo>
                <a:lnTo>
                  <a:pt x="2476" y="904"/>
                </a:lnTo>
                <a:lnTo>
                  <a:pt x="2482" y="884"/>
                </a:lnTo>
                <a:lnTo>
                  <a:pt x="2486" y="862"/>
                </a:lnTo>
                <a:lnTo>
                  <a:pt x="2490" y="842"/>
                </a:lnTo>
                <a:lnTo>
                  <a:pt x="2492" y="820"/>
                </a:lnTo>
                <a:lnTo>
                  <a:pt x="2492" y="800"/>
                </a:lnTo>
                <a:lnTo>
                  <a:pt x="2492" y="800"/>
                </a:lnTo>
                <a:lnTo>
                  <a:pt x="2492" y="778"/>
                </a:lnTo>
                <a:lnTo>
                  <a:pt x="2490" y="756"/>
                </a:lnTo>
                <a:lnTo>
                  <a:pt x="2486" y="736"/>
                </a:lnTo>
                <a:lnTo>
                  <a:pt x="2482" y="714"/>
                </a:lnTo>
                <a:lnTo>
                  <a:pt x="2482" y="714"/>
                </a:lnTo>
                <a:lnTo>
                  <a:pt x="2474" y="694"/>
                </a:lnTo>
                <a:lnTo>
                  <a:pt x="2468" y="672"/>
                </a:lnTo>
                <a:lnTo>
                  <a:pt x="2466" y="670"/>
                </a:lnTo>
                <a:lnTo>
                  <a:pt x="2466" y="670"/>
                </a:lnTo>
                <a:lnTo>
                  <a:pt x="2466" y="670"/>
                </a:lnTo>
                <a:lnTo>
                  <a:pt x="2466" y="668"/>
                </a:lnTo>
                <a:lnTo>
                  <a:pt x="2462" y="662"/>
                </a:lnTo>
                <a:lnTo>
                  <a:pt x="2458" y="652"/>
                </a:lnTo>
                <a:lnTo>
                  <a:pt x="2458" y="652"/>
                </a:lnTo>
                <a:lnTo>
                  <a:pt x="2448" y="630"/>
                </a:lnTo>
                <a:lnTo>
                  <a:pt x="2448" y="630"/>
                </a:lnTo>
                <a:lnTo>
                  <a:pt x="2426" y="588"/>
                </a:lnTo>
                <a:lnTo>
                  <a:pt x="2400" y="548"/>
                </a:lnTo>
                <a:lnTo>
                  <a:pt x="2400" y="548"/>
                </a:lnTo>
                <a:lnTo>
                  <a:pt x="2370" y="512"/>
                </a:lnTo>
                <a:lnTo>
                  <a:pt x="2338" y="474"/>
                </a:lnTo>
                <a:lnTo>
                  <a:pt x="2338" y="474"/>
                </a:lnTo>
                <a:lnTo>
                  <a:pt x="2302" y="440"/>
                </a:lnTo>
                <a:lnTo>
                  <a:pt x="2266" y="408"/>
                </a:lnTo>
                <a:lnTo>
                  <a:pt x="2226" y="376"/>
                </a:lnTo>
                <a:lnTo>
                  <a:pt x="2186" y="346"/>
                </a:lnTo>
                <a:lnTo>
                  <a:pt x="2186" y="346"/>
                </a:lnTo>
                <a:lnTo>
                  <a:pt x="2144" y="318"/>
                </a:lnTo>
                <a:lnTo>
                  <a:pt x="2100" y="292"/>
                </a:lnTo>
                <a:lnTo>
                  <a:pt x="2054" y="266"/>
                </a:lnTo>
                <a:lnTo>
                  <a:pt x="2008" y="242"/>
                </a:lnTo>
                <a:lnTo>
                  <a:pt x="2008" y="242"/>
                </a:lnTo>
                <a:lnTo>
                  <a:pt x="1962" y="220"/>
                </a:lnTo>
                <a:lnTo>
                  <a:pt x="1916" y="198"/>
                </a:lnTo>
                <a:lnTo>
                  <a:pt x="1916" y="198"/>
                </a:lnTo>
                <a:lnTo>
                  <a:pt x="1868" y="178"/>
                </a:lnTo>
                <a:lnTo>
                  <a:pt x="1818" y="160"/>
                </a:lnTo>
                <a:lnTo>
                  <a:pt x="1818" y="160"/>
                </a:lnTo>
                <a:lnTo>
                  <a:pt x="1770" y="142"/>
                </a:lnTo>
                <a:lnTo>
                  <a:pt x="1720" y="126"/>
                </a:lnTo>
                <a:lnTo>
                  <a:pt x="1618" y="98"/>
                </a:lnTo>
                <a:lnTo>
                  <a:pt x="1618" y="98"/>
                </a:lnTo>
                <a:lnTo>
                  <a:pt x="1568" y="84"/>
                </a:lnTo>
                <a:lnTo>
                  <a:pt x="1516" y="72"/>
                </a:lnTo>
                <a:lnTo>
                  <a:pt x="1516" y="72"/>
                </a:lnTo>
                <a:lnTo>
                  <a:pt x="1412" y="50"/>
                </a:lnTo>
                <a:lnTo>
                  <a:pt x="1308" y="26"/>
                </a:lnTo>
                <a:lnTo>
                  <a:pt x="1308" y="26"/>
                </a:lnTo>
                <a:lnTo>
                  <a:pt x="1256" y="16"/>
                </a:lnTo>
                <a:lnTo>
                  <a:pt x="1204" y="8"/>
                </a:lnTo>
                <a:lnTo>
                  <a:pt x="1204" y="0"/>
                </a:lnTo>
                <a:lnTo>
                  <a:pt x="1204" y="0"/>
                </a:lnTo>
                <a:lnTo>
                  <a:pt x="1258" y="0"/>
                </a:lnTo>
                <a:lnTo>
                  <a:pt x="1312" y="2"/>
                </a:lnTo>
                <a:lnTo>
                  <a:pt x="1418" y="10"/>
                </a:lnTo>
                <a:lnTo>
                  <a:pt x="1418" y="10"/>
                </a:lnTo>
                <a:lnTo>
                  <a:pt x="1524" y="22"/>
                </a:lnTo>
                <a:lnTo>
                  <a:pt x="1524" y="22"/>
                </a:lnTo>
                <a:lnTo>
                  <a:pt x="1578" y="28"/>
                </a:lnTo>
                <a:lnTo>
                  <a:pt x="1578" y="28"/>
                </a:lnTo>
                <a:lnTo>
                  <a:pt x="1632" y="34"/>
                </a:lnTo>
                <a:lnTo>
                  <a:pt x="1632" y="34"/>
                </a:lnTo>
                <a:lnTo>
                  <a:pt x="1684" y="44"/>
                </a:lnTo>
                <a:lnTo>
                  <a:pt x="1738" y="52"/>
                </a:lnTo>
                <a:lnTo>
                  <a:pt x="1792" y="64"/>
                </a:lnTo>
                <a:lnTo>
                  <a:pt x="1844" y="76"/>
                </a:lnTo>
                <a:lnTo>
                  <a:pt x="1844" y="76"/>
                </a:lnTo>
                <a:lnTo>
                  <a:pt x="1898" y="92"/>
                </a:lnTo>
                <a:lnTo>
                  <a:pt x="1950" y="108"/>
                </a:lnTo>
                <a:lnTo>
                  <a:pt x="2002" y="126"/>
                </a:lnTo>
                <a:lnTo>
                  <a:pt x="2052" y="144"/>
                </a:lnTo>
                <a:lnTo>
                  <a:pt x="2052" y="144"/>
                </a:lnTo>
                <a:lnTo>
                  <a:pt x="2104" y="166"/>
                </a:lnTo>
                <a:lnTo>
                  <a:pt x="2154" y="190"/>
                </a:lnTo>
                <a:lnTo>
                  <a:pt x="2204" y="214"/>
                </a:lnTo>
                <a:lnTo>
                  <a:pt x="2252" y="242"/>
                </a:lnTo>
                <a:lnTo>
                  <a:pt x="2252" y="242"/>
                </a:lnTo>
                <a:lnTo>
                  <a:pt x="2300" y="270"/>
                </a:lnTo>
                <a:lnTo>
                  <a:pt x="2346" y="302"/>
                </a:lnTo>
                <a:lnTo>
                  <a:pt x="2392" y="338"/>
                </a:lnTo>
                <a:lnTo>
                  <a:pt x="2436" y="374"/>
                </a:lnTo>
                <a:lnTo>
                  <a:pt x="2436" y="374"/>
                </a:lnTo>
                <a:lnTo>
                  <a:pt x="2476" y="416"/>
                </a:lnTo>
                <a:lnTo>
                  <a:pt x="2516" y="460"/>
                </a:lnTo>
                <a:lnTo>
                  <a:pt x="2516" y="460"/>
                </a:lnTo>
                <a:lnTo>
                  <a:pt x="2534" y="482"/>
                </a:lnTo>
                <a:lnTo>
                  <a:pt x="2552" y="508"/>
                </a:lnTo>
                <a:lnTo>
                  <a:pt x="2582" y="558"/>
                </a:lnTo>
                <a:lnTo>
                  <a:pt x="2582" y="558"/>
                </a:lnTo>
                <a:lnTo>
                  <a:pt x="2596" y="584"/>
                </a:lnTo>
                <a:lnTo>
                  <a:pt x="2604" y="596"/>
                </a:lnTo>
                <a:lnTo>
                  <a:pt x="2606" y="602"/>
                </a:lnTo>
                <a:lnTo>
                  <a:pt x="2610" y="610"/>
                </a:lnTo>
                <a:lnTo>
                  <a:pt x="2610" y="610"/>
                </a:lnTo>
                <a:lnTo>
                  <a:pt x="2622" y="638"/>
                </a:lnTo>
                <a:lnTo>
                  <a:pt x="2634" y="668"/>
                </a:lnTo>
                <a:lnTo>
                  <a:pt x="2634" y="668"/>
                </a:lnTo>
                <a:lnTo>
                  <a:pt x="2642" y="698"/>
                </a:lnTo>
                <a:lnTo>
                  <a:pt x="2650" y="730"/>
                </a:lnTo>
                <a:lnTo>
                  <a:pt x="2654" y="762"/>
                </a:lnTo>
                <a:lnTo>
                  <a:pt x="2658" y="794"/>
                </a:lnTo>
                <a:lnTo>
                  <a:pt x="2658" y="794"/>
                </a:lnTo>
                <a:lnTo>
                  <a:pt x="2658" y="826"/>
                </a:lnTo>
                <a:lnTo>
                  <a:pt x="2656" y="858"/>
                </a:lnTo>
                <a:lnTo>
                  <a:pt x="2654" y="888"/>
                </a:lnTo>
                <a:lnTo>
                  <a:pt x="2648" y="920"/>
                </a:lnTo>
                <a:lnTo>
                  <a:pt x="2640" y="952"/>
                </a:lnTo>
                <a:lnTo>
                  <a:pt x="2632" y="982"/>
                </a:lnTo>
                <a:lnTo>
                  <a:pt x="2620" y="1012"/>
                </a:lnTo>
                <a:lnTo>
                  <a:pt x="2608" y="1042"/>
                </a:lnTo>
                <a:lnTo>
                  <a:pt x="2608" y="1042"/>
                </a:lnTo>
                <a:lnTo>
                  <a:pt x="2592" y="1070"/>
                </a:lnTo>
                <a:lnTo>
                  <a:pt x="2576" y="1096"/>
                </a:lnTo>
                <a:lnTo>
                  <a:pt x="2576" y="1096"/>
                </a:lnTo>
                <a:lnTo>
                  <a:pt x="2558" y="1124"/>
                </a:lnTo>
                <a:lnTo>
                  <a:pt x="2558" y="1124"/>
                </a:lnTo>
                <a:lnTo>
                  <a:pt x="2548" y="1136"/>
                </a:lnTo>
                <a:lnTo>
                  <a:pt x="2544" y="1142"/>
                </a:lnTo>
                <a:lnTo>
                  <a:pt x="2538" y="1148"/>
                </a:lnTo>
                <a:lnTo>
                  <a:pt x="2538" y="1148"/>
                </a:lnTo>
                <a:lnTo>
                  <a:pt x="2500" y="1194"/>
                </a:lnTo>
                <a:lnTo>
                  <a:pt x="2456" y="1236"/>
                </a:lnTo>
                <a:lnTo>
                  <a:pt x="2456" y="1236"/>
                </a:lnTo>
                <a:lnTo>
                  <a:pt x="2412" y="1274"/>
                </a:lnTo>
                <a:lnTo>
                  <a:pt x="2366" y="1310"/>
                </a:lnTo>
                <a:lnTo>
                  <a:pt x="2318" y="1342"/>
                </a:lnTo>
                <a:lnTo>
                  <a:pt x="2268" y="1372"/>
                </a:lnTo>
                <a:lnTo>
                  <a:pt x="2268" y="1372"/>
                </a:lnTo>
                <a:lnTo>
                  <a:pt x="2216" y="1398"/>
                </a:lnTo>
                <a:lnTo>
                  <a:pt x="2166" y="1424"/>
                </a:lnTo>
                <a:lnTo>
                  <a:pt x="2166" y="1424"/>
                </a:lnTo>
                <a:lnTo>
                  <a:pt x="2140" y="1436"/>
                </a:lnTo>
                <a:lnTo>
                  <a:pt x="2126" y="1442"/>
                </a:lnTo>
                <a:lnTo>
                  <a:pt x="2112" y="1446"/>
                </a:lnTo>
                <a:lnTo>
                  <a:pt x="2112" y="1446"/>
                </a:lnTo>
                <a:lnTo>
                  <a:pt x="2060" y="1468"/>
                </a:lnTo>
                <a:lnTo>
                  <a:pt x="2060" y="1468"/>
                </a:lnTo>
                <a:lnTo>
                  <a:pt x="2008" y="1486"/>
                </a:lnTo>
                <a:lnTo>
                  <a:pt x="1954" y="1504"/>
                </a:lnTo>
                <a:lnTo>
                  <a:pt x="1954" y="1504"/>
                </a:lnTo>
                <a:lnTo>
                  <a:pt x="1902" y="1520"/>
                </a:lnTo>
                <a:lnTo>
                  <a:pt x="1848" y="1534"/>
                </a:lnTo>
                <a:lnTo>
                  <a:pt x="1848" y="1534"/>
                </a:lnTo>
                <a:lnTo>
                  <a:pt x="1794" y="1548"/>
                </a:lnTo>
                <a:lnTo>
                  <a:pt x="1740" y="1560"/>
                </a:lnTo>
                <a:lnTo>
                  <a:pt x="1632" y="1580"/>
                </a:lnTo>
                <a:lnTo>
                  <a:pt x="1632" y="1580"/>
                </a:lnTo>
                <a:lnTo>
                  <a:pt x="1522" y="1598"/>
                </a:lnTo>
                <a:lnTo>
                  <a:pt x="1414" y="1610"/>
                </a:lnTo>
                <a:lnTo>
                  <a:pt x="1414" y="1610"/>
                </a:lnTo>
                <a:lnTo>
                  <a:pt x="1304" y="1618"/>
                </a:lnTo>
                <a:lnTo>
                  <a:pt x="1304" y="1618"/>
                </a:lnTo>
                <a:lnTo>
                  <a:pt x="1248" y="1622"/>
                </a:lnTo>
                <a:lnTo>
                  <a:pt x="1192" y="1622"/>
                </a:lnTo>
                <a:lnTo>
                  <a:pt x="1192" y="1622"/>
                </a:lnTo>
                <a:lnTo>
                  <a:pt x="1136" y="1622"/>
                </a:lnTo>
                <a:lnTo>
                  <a:pt x="1080" y="1622"/>
                </a:lnTo>
                <a:lnTo>
                  <a:pt x="1026" y="1618"/>
                </a:lnTo>
                <a:lnTo>
                  <a:pt x="970" y="1614"/>
                </a:lnTo>
                <a:lnTo>
                  <a:pt x="970" y="1614"/>
                </a:lnTo>
                <a:lnTo>
                  <a:pt x="914" y="1608"/>
                </a:lnTo>
                <a:lnTo>
                  <a:pt x="858" y="1602"/>
                </a:lnTo>
                <a:lnTo>
                  <a:pt x="858" y="1602"/>
                </a:lnTo>
                <a:lnTo>
                  <a:pt x="802" y="1592"/>
                </a:lnTo>
                <a:lnTo>
                  <a:pt x="746" y="1580"/>
                </a:lnTo>
                <a:lnTo>
                  <a:pt x="746" y="1580"/>
                </a:lnTo>
                <a:lnTo>
                  <a:pt x="690" y="1566"/>
                </a:lnTo>
                <a:lnTo>
                  <a:pt x="636" y="1552"/>
                </a:lnTo>
                <a:lnTo>
                  <a:pt x="582" y="1534"/>
                </a:lnTo>
                <a:lnTo>
                  <a:pt x="528" y="1514"/>
                </a:lnTo>
                <a:lnTo>
                  <a:pt x="528" y="1514"/>
                </a:lnTo>
                <a:lnTo>
                  <a:pt x="476" y="1492"/>
                </a:lnTo>
                <a:lnTo>
                  <a:pt x="424" y="1468"/>
                </a:lnTo>
                <a:lnTo>
                  <a:pt x="374" y="1442"/>
                </a:lnTo>
                <a:lnTo>
                  <a:pt x="324" y="1414"/>
                </a:lnTo>
                <a:lnTo>
                  <a:pt x="298" y="1400"/>
                </a:lnTo>
                <a:lnTo>
                  <a:pt x="298" y="1400"/>
                </a:lnTo>
                <a:lnTo>
                  <a:pt x="274" y="1384"/>
                </a:lnTo>
                <a:lnTo>
                  <a:pt x="274" y="1384"/>
                </a:lnTo>
                <a:lnTo>
                  <a:pt x="224" y="1348"/>
                </a:lnTo>
                <a:lnTo>
                  <a:pt x="224" y="1348"/>
                </a:lnTo>
                <a:lnTo>
                  <a:pt x="202" y="1328"/>
                </a:lnTo>
                <a:lnTo>
                  <a:pt x="178" y="1308"/>
                </a:lnTo>
                <a:lnTo>
                  <a:pt x="156" y="1286"/>
                </a:lnTo>
                <a:lnTo>
                  <a:pt x="136" y="1264"/>
                </a:lnTo>
                <a:lnTo>
                  <a:pt x="136" y="1264"/>
                </a:lnTo>
                <a:lnTo>
                  <a:pt x="116" y="1240"/>
                </a:lnTo>
                <a:lnTo>
                  <a:pt x="96" y="1216"/>
                </a:lnTo>
                <a:lnTo>
                  <a:pt x="78" y="1190"/>
                </a:lnTo>
                <a:lnTo>
                  <a:pt x="62" y="1162"/>
                </a:lnTo>
                <a:lnTo>
                  <a:pt x="62" y="1162"/>
                </a:lnTo>
                <a:lnTo>
                  <a:pt x="46" y="1134"/>
                </a:lnTo>
                <a:lnTo>
                  <a:pt x="34" y="1104"/>
                </a:lnTo>
                <a:lnTo>
                  <a:pt x="22" y="1074"/>
                </a:lnTo>
                <a:lnTo>
                  <a:pt x="14" y="1042"/>
                </a:lnTo>
                <a:lnTo>
                  <a:pt x="14" y="1042"/>
                </a:lnTo>
                <a:lnTo>
                  <a:pt x="6" y="1010"/>
                </a:lnTo>
                <a:lnTo>
                  <a:pt x="4" y="1000"/>
                </a:lnTo>
                <a:lnTo>
                  <a:pt x="4" y="994"/>
                </a:lnTo>
                <a:lnTo>
                  <a:pt x="4" y="994"/>
                </a:lnTo>
                <a:lnTo>
                  <a:pt x="2" y="976"/>
                </a:lnTo>
                <a:lnTo>
                  <a:pt x="2" y="976"/>
                </a:lnTo>
                <a:lnTo>
                  <a:pt x="0" y="944"/>
                </a:lnTo>
                <a:lnTo>
                  <a:pt x="0" y="910"/>
                </a:lnTo>
                <a:lnTo>
                  <a:pt x="0" y="910"/>
                </a:lnTo>
                <a:lnTo>
                  <a:pt x="4" y="876"/>
                </a:lnTo>
                <a:lnTo>
                  <a:pt x="6" y="868"/>
                </a:lnTo>
                <a:lnTo>
                  <a:pt x="6" y="862"/>
                </a:lnTo>
                <a:lnTo>
                  <a:pt x="8" y="858"/>
                </a:lnTo>
                <a:lnTo>
                  <a:pt x="8" y="850"/>
                </a:lnTo>
                <a:lnTo>
                  <a:pt x="10" y="842"/>
                </a:lnTo>
                <a:lnTo>
                  <a:pt x="10" y="842"/>
                </a:lnTo>
                <a:lnTo>
                  <a:pt x="20" y="812"/>
                </a:lnTo>
                <a:lnTo>
                  <a:pt x="30" y="780"/>
                </a:lnTo>
                <a:lnTo>
                  <a:pt x="30" y="780"/>
                </a:lnTo>
                <a:lnTo>
                  <a:pt x="44" y="752"/>
                </a:lnTo>
                <a:lnTo>
                  <a:pt x="58" y="724"/>
                </a:lnTo>
                <a:lnTo>
                  <a:pt x="74" y="696"/>
                </a:lnTo>
                <a:lnTo>
                  <a:pt x="90" y="670"/>
                </a:lnTo>
                <a:lnTo>
                  <a:pt x="90" y="670"/>
                </a:lnTo>
                <a:lnTo>
                  <a:pt x="110" y="646"/>
                </a:lnTo>
                <a:lnTo>
                  <a:pt x="128" y="622"/>
                </a:lnTo>
                <a:lnTo>
                  <a:pt x="148" y="600"/>
                </a:lnTo>
                <a:lnTo>
                  <a:pt x="170" y="580"/>
                </a:lnTo>
                <a:lnTo>
                  <a:pt x="170" y="580"/>
                </a:lnTo>
                <a:lnTo>
                  <a:pt x="212" y="540"/>
                </a:lnTo>
                <a:lnTo>
                  <a:pt x="256" y="504"/>
                </a:lnTo>
                <a:lnTo>
                  <a:pt x="256" y="504"/>
                </a:lnTo>
                <a:lnTo>
                  <a:pt x="304" y="470"/>
                </a:lnTo>
                <a:lnTo>
                  <a:pt x="352" y="438"/>
                </a:lnTo>
                <a:lnTo>
                  <a:pt x="352" y="438"/>
                </a:lnTo>
                <a:lnTo>
                  <a:pt x="400" y="410"/>
                </a:lnTo>
                <a:lnTo>
                  <a:pt x="450" y="384"/>
                </a:lnTo>
                <a:lnTo>
                  <a:pt x="502" y="360"/>
                </a:lnTo>
                <a:lnTo>
                  <a:pt x="554" y="340"/>
                </a:lnTo>
                <a:lnTo>
                  <a:pt x="554" y="340"/>
                </a:lnTo>
                <a:lnTo>
                  <a:pt x="606" y="320"/>
                </a:lnTo>
                <a:lnTo>
                  <a:pt x="658" y="304"/>
                </a:lnTo>
                <a:lnTo>
                  <a:pt x="712" y="288"/>
                </a:lnTo>
                <a:lnTo>
                  <a:pt x="766" y="276"/>
                </a:lnTo>
                <a:lnTo>
                  <a:pt x="766" y="276"/>
                </a:lnTo>
                <a:lnTo>
                  <a:pt x="820" y="266"/>
                </a:lnTo>
                <a:lnTo>
                  <a:pt x="876" y="258"/>
                </a:lnTo>
                <a:lnTo>
                  <a:pt x="930" y="250"/>
                </a:lnTo>
                <a:lnTo>
                  <a:pt x="984" y="246"/>
                </a:lnTo>
                <a:lnTo>
                  <a:pt x="984" y="246"/>
                </a:lnTo>
                <a:lnTo>
                  <a:pt x="1038" y="242"/>
                </a:lnTo>
                <a:lnTo>
                  <a:pt x="1094" y="240"/>
                </a:lnTo>
                <a:lnTo>
                  <a:pt x="1148" y="238"/>
                </a:lnTo>
                <a:lnTo>
                  <a:pt x="1202" y="238"/>
                </a:lnTo>
                <a:lnTo>
                  <a:pt x="1202" y="238"/>
                </a:lnTo>
                <a:lnTo>
                  <a:pt x="1310" y="242"/>
                </a:lnTo>
                <a:lnTo>
                  <a:pt x="1418" y="250"/>
                </a:lnTo>
                <a:lnTo>
                  <a:pt x="1418" y="250"/>
                </a:lnTo>
                <a:lnTo>
                  <a:pt x="1470" y="254"/>
                </a:lnTo>
                <a:lnTo>
                  <a:pt x="1524" y="262"/>
                </a:lnTo>
                <a:lnTo>
                  <a:pt x="1578" y="270"/>
                </a:lnTo>
                <a:lnTo>
                  <a:pt x="1630" y="280"/>
                </a:lnTo>
                <a:lnTo>
                  <a:pt x="1630" y="280"/>
                </a:lnTo>
                <a:lnTo>
                  <a:pt x="1684" y="292"/>
                </a:lnTo>
                <a:lnTo>
                  <a:pt x="1736" y="308"/>
                </a:lnTo>
                <a:lnTo>
                  <a:pt x="1736" y="308"/>
                </a:lnTo>
                <a:lnTo>
                  <a:pt x="1762" y="316"/>
                </a:lnTo>
                <a:lnTo>
                  <a:pt x="1786" y="328"/>
                </a:lnTo>
                <a:lnTo>
                  <a:pt x="1810" y="340"/>
                </a:lnTo>
                <a:lnTo>
                  <a:pt x="1834" y="356"/>
                </a:lnTo>
                <a:lnTo>
                  <a:pt x="1830" y="362"/>
                </a:lnTo>
                <a:close/>
              </a:path>
            </a:pathLst>
          </a:custGeom>
          <a:solidFill>
            <a:srgbClr val="B7B2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11004E"/>
              </a:solidFill>
              <a:effectLst/>
              <a:uLnTx/>
              <a:uFillTx/>
              <a:latin typeface="Source Sans Pro"/>
              <a:ea typeface="+mn-ea"/>
              <a:cs typeface="+mn-cs"/>
            </a:endParaRPr>
          </a:p>
        </p:txBody>
      </p:sp>
      <p:graphicFrame>
        <p:nvGraphicFramePr>
          <p:cNvPr id="23" name="Chart 11">
            <a:extLst>
              <a:ext uri="{FF2B5EF4-FFF2-40B4-BE49-F238E27FC236}">
                <a16:creationId xmlns:a16="http://schemas.microsoft.com/office/drawing/2014/main" id="{2B28B2F7-9F2E-4BBD-9140-014AC7911CFE}"/>
              </a:ext>
            </a:extLst>
          </p:cNvPr>
          <p:cNvGraphicFramePr/>
          <p:nvPr>
            <p:extLst>
              <p:ext uri="{D42A27DB-BD31-4B8C-83A1-F6EECF244321}">
                <p14:modId xmlns:p14="http://schemas.microsoft.com/office/powerpoint/2010/main" val="1926216109"/>
              </p:ext>
            </p:extLst>
          </p:nvPr>
        </p:nvGraphicFramePr>
        <p:xfrm>
          <a:off x="591671" y="1913094"/>
          <a:ext cx="2790361" cy="1767703"/>
        </p:xfrm>
        <a:graphic>
          <a:graphicData uri="http://schemas.openxmlformats.org/drawingml/2006/chart">
            <c:chart xmlns:c="http://schemas.openxmlformats.org/drawingml/2006/chart" xmlns:r="http://schemas.openxmlformats.org/officeDocument/2006/relationships" r:id="rId3"/>
          </a:graphicData>
        </a:graphic>
      </p:graphicFrame>
      <p:sp>
        <p:nvSpPr>
          <p:cNvPr id="24" name="Rectangle 23">
            <a:extLst>
              <a:ext uri="{FF2B5EF4-FFF2-40B4-BE49-F238E27FC236}">
                <a16:creationId xmlns:a16="http://schemas.microsoft.com/office/drawing/2014/main" id="{F0388EF8-7980-4FAC-8EFE-2DD6152F4C42}"/>
              </a:ext>
            </a:extLst>
          </p:cNvPr>
          <p:cNvSpPr/>
          <p:nvPr/>
        </p:nvSpPr>
        <p:spPr>
          <a:xfrm>
            <a:off x="591671" y="5308278"/>
            <a:ext cx="42030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endParaRPr kumimoji="0" lang="fr-F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35">
            <a:extLst>
              <a:ext uri="{FF2B5EF4-FFF2-40B4-BE49-F238E27FC236}">
                <a16:creationId xmlns:a16="http://schemas.microsoft.com/office/drawing/2014/main" id="{2038D1D0-97C4-4306-ABDF-D281B5A11F86}"/>
              </a:ext>
            </a:extLst>
          </p:cNvPr>
          <p:cNvSpPr txBox="1"/>
          <p:nvPr/>
        </p:nvSpPr>
        <p:spPr>
          <a:xfrm>
            <a:off x="5434003" y="2429087"/>
            <a:ext cx="5705052" cy="687881"/>
          </a:xfrm>
          <a:prstGeom prst="rect">
            <a:avLst/>
          </a:prstGeom>
          <a:noFill/>
        </p:spPr>
        <p:txBody>
          <a:bodyPr wrap="square">
            <a:spAutoFit/>
          </a:bodyPr>
          <a:lstStyle/>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fr-FR" sz="1800" b="1" i="0" u="none" strike="noStrike" kern="1200" cap="none" spc="0" normalizeH="0" baseline="0" noProof="0" dirty="0">
                <a:ln>
                  <a:noFill/>
                </a:ln>
                <a:solidFill>
                  <a:srgbClr val="520247"/>
                </a:solidFill>
                <a:effectLst/>
                <a:uLnTx/>
                <a:uFillTx/>
                <a:latin typeface="Calibri" panose="020F0502020204030204"/>
                <a:ea typeface="+mn-ea"/>
                <a:cs typeface="+mn-cs"/>
              </a:rPr>
              <a:t>+ </a:t>
            </a:r>
            <a:r>
              <a:rPr kumimoji="0" lang="fr-FR" sz="1800" b="1" i="0" u="none" strike="noStrike" kern="1200" cap="none" spc="0" normalizeH="0" baseline="0" noProof="0" dirty="0">
                <a:ln>
                  <a:noFill/>
                </a:ln>
                <a:solidFill>
                  <a:srgbClr val="210053"/>
                </a:solidFill>
                <a:effectLst/>
                <a:uLnTx/>
                <a:uFillTx/>
                <a:latin typeface="Calibri" panose="020F0502020204030204"/>
                <a:ea typeface="+mn-ea"/>
                <a:cs typeface="+mn-cs"/>
              </a:rPr>
              <a:t>Contribution exceptionnelle sur les hauts revenus </a:t>
            </a:r>
          </a:p>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fr-FR" sz="1800" b="1" i="0" u="none" strike="noStrike" kern="1200" cap="none" spc="0" normalizeH="0" baseline="0" noProof="0" dirty="0">
                <a:ln>
                  <a:noFill/>
                </a:ln>
                <a:solidFill>
                  <a:srgbClr val="210053"/>
                </a:solidFill>
                <a:effectLst/>
                <a:uLnTx/>
                <a:uFillTx/>
                <a:latin typeface="Calibri" panose="020F0502020204030204"/>
                <a:ea typeface="+mn-ea"/>
                <a:cs typeface="+mn-cs"/>
              </a:rPr>
              <a:t>3% à 4%</a:t>
            </a:r>
          </a:p>
        </p:txBody>
      </p:sp>
      <p:sp>
        <p:nvSpPr>
          <p:cNvPr id="26" name="Rectangle 25">
            <a:extLst>
              <a:ext uri="{FF2B5EF4-FFF2-40B4-BE49-F238E27FC236}">
                <a16:creationId xmlns:a16="http://schemas.microsoft.com/office/drawing/2014/main" id="{44E0AB3E-9AD7-4554-A0C2-DAE55FBF68CC}"/>
              </a:ext>
            </a:extLst>
          </p:cNvPr>
          <p:cNvSpPr/>
          <p:nvPr/>
        </p:nvSpPr>
        <p:spPr>
          <a:xfrm>
            <a:off x="10894839" y="1057184"/>
            <a:ext cx="70996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200" b="1" i="0" u="none" strike="noStrike" kern="1200" cap="none" spc="0" normalizeH="0" baseline="0" noProof="0" dirty="0">
                <a:ln>
                  <a:noFill/>
                </a:ln>
                <a:solidFill>
                  <a:srgbClr val="530039"/>
                </a:solidFill>
                <a:effectLst/>
                <a:uLnTx/>
                <a:uFillTx/>
                <a:latin typeface="Microsoft JhengHei" panose="020B0604030504040204" pitchFamily="34" charset="-120"/>
                <a:ea typeface="Microsoft JhengHei" panose="020B0604030504040204" pitchFamily="34" charset="-120"/>
                <a:cs typeface="+mn-cs"/>
              </a:rPr>
              <a:t>»</a:t>
            </a: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428440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2"/>
          </p:nvPr>
        </p:nvSpPr>
        <p:spPr>
          <a:xfrm>
            <a:off x="1165774" y="1304130"/>
            <a:ext cx="10779791" cy="353219"/>
          </a:xfrm>
        </p:spPr>
        <p:txBody>
          <a:bodyPr/>
          <a:lstStyle/>
          <a:p>
            <a:pPr marL="0" indent="0">
              <a:buNone/>
            </a:pPr>
            <a:r>
              <a:rPr lang="fr-FR" dirty="0"/>
              <a:t>Une option globale, expresse et irrévocable</a:t>
            </a:r>
            <a:r>
              <a:rPr lang="fr-FR" baseline="30000" dirty="0"/>
              <a:t>1</a:t>
            </a:r>
            <a:r>
              <a:rPr lang="fr-FR" dirty="0"/>
              <a:t> pour le barème progressif de l’impôt sur le revenu</a:t>
            </a:r>
          </a:p>
        </p:txBody>
      </p:sp>
      <p:sp>
        <p:nvSpPr>
          <p:cNvPr id="14" name="Espace réservé du texte 13"/>
          <p:cNvSpPr>
            <a:spLocks noGrp="1"/>
          </p:cNvSpPr>
          <p:nvPr>
            <p:ph type="body" sz="quarter" idx="16"/>
          </p:nvPr>
        </p:nvSpPr>
        <p:spPr>
          <a:xfrm>
            <a:off x="1165775" y="210989"/>
            <a:ext cx="7298717" cy="286232"/>
          </a:xfrm>
        </p:spPr>
        <p:txBody>
          <a:bodyPr/>
          <a:lstStyle/>
          <a:p>
            <a:pPr marL="0" indent="0">
              <a:buNone/>
            </a:pPr>
            <a:r>
              <a:rPr lang="fr-FR" dirty="0"/>
              <a:t>MAITRISER LA FISCALITÉ LIÉE À LA CESSION</a:t>
            </a:r>
          </a:p>
        </p:txBody>
      </p:sp>
      <p:sp>
        <p:nvSpPr>
          <p:cNvPr id="27" name="Text Placeholder 4">
            <a:extLst>
              <a:ext uri="{FF2B5EF4-FFF2-40B4-BE49-F238E27FC236}">
                <a16:creationId xmlns:a16="http://schemas.microsoft.com/office/drawing/2014/main" id="{46A3488F-FE3D-954E-ADE4-080FB5EB76FA}"/>
              </a:ext>
            </a:extLst>
          </p:cNvPr>
          <p:cNvSpPr txBox="1">
            <a:spLocks/>
          </p:cNvSpPr>
          <p:nvPr/>
        </p:nvSpPr>
        <p:spPr>
          <a:xfrm>
            <a:off x="1489924" y="2780775"/>
            <a:ext cx="2019739" cy="351891"/>
          </a:xfrm>
          <a:prstGeom prst="rect">
            <a:avLst/>
          </a:prstGeom>
          <a:noFill/>
          <a:ln w="12700" cap="flat">
            <a:noFill/>
            <a:miter lim="400000"/>
          </a:ln>
          <a:effectLst/>
        </p:spPr>
        <p:txBody>
          <a:bodyPr wrap="square" lIns="50800" tIns="50800" rIns="50800" bIns="50800" numCol="1" anchor="ctr">
            <a:spAutoFit/>
          </a:bodyPr>
          <a:lstStyle>
            <a:defPPr>
              <a:defRPr lang="fr-FR"/>
            </a:defPPr>
            <a:lvl1pPr marR="0" lvl="0" indent="0" algn="ctr" fontAlgn="auto">
              <a:lnSpc>
                <a:spcPct val="80000"/>
              </a:lnSpc>
              <a:spcBef>
                <a:spcPts val="0"/>
              </a:spcBef>
              <a:spcAft>
                <a:spcPts val="0"/>
              </a:spcAft>
              <a:buClrTx/>
              <a:buSzTx/>
              <a:buFontTx/>
              <a:buNone/>
              <a:tabLst/>
              <a:defRPr kumimoji="0" sz="1000" b="1" i="0" u="none" strike="noStrike" cap="none" spc="0" normalizeH="0" baseline="0">
                <a:ln>
                  <a:noFill/>
                </a:ln>
                <a:solidFill>
                  <a:srgbClr val="520247"/>
                </a:solidFill>
                <a:effectLst/>
                <a:uLnTx/>
                <a:uFillTx/>
                <a:latin typeface="Calibri" panose="020F0502020204030204"/>
                <a:ea typeface="HelveticaNeueLT Com 45 Lt"/>
                <a:cs typeface="Arial" pitchFamily="34" charset="0"/>
              </a:defRPr>
            </a:lvl1pPr>
          </a:lstStyle>
          <a:p>
            <a:r>
              <a:rPr lang="fr-FR" dirty="0">
                <a:solidFill>
                  <a:srgbClr val="530039"/>
                </a:solidFill>
              </a:rPr>
              <a:t>BARÈME PROGRESSIF </a:t>
            </a:r>
          </a:p>
          <a:p>
            <a:r>
              <a:rPr lang="fr-FR" dirty="0">
                <a:solidFill>
                  <a:srgbClr val="530039"/>
                </a:solidFill>
              </a:rPr>
              <a:t>DE L’IMPÔT SUR LE REVENU (IR)</a:t>
            </a:r>
          </a:p>
        </p:txBody>
      </p:sp>
      <p:graphicFrame>
        <p:nvGraphicFramePr>
          <p:cNvPr id="28" name="Graphique 27">
            <a:extLst>
              <a:ext uri="{FF2B5EF4-FFF2-40B4-BE49-F238E27FC236}">
                <a16:creationId xmlns:a16="http://schemas.microsoft.com/office/drawing/2014/main" id="{E4677805-8F0A-5446-A165-5CA5DF3253CF}"/>
              </a:ext>
            </a:extLst>
          </p:cNvPr>
          <p:cNvGraphicFramePr/>
          <p:nvPr>
            <p:extLst>
              <p:ext uri="{D42A27DB-BD31-4B8C-83A1-F6EECF244321}">
                <p14:modId xmlns:p14="http://schemas.microsoft.com/office/powerpoint/2010/main" val="701439632"/>
              </p:ext>
            </p:extLst>
          </p:nvPr>
        </p:nvGraphicFramePr>
        <p:xfrm>
          <a:off x="1621841" y="3091297"/>
          <a:ext cx="2282412" cy="2059408"/>
        </p:xfrm>
        <a:graphic>
          <a:graphicData uri="http://schemas.openxmlformats.org/drawingml/2006/chart">
            <c:chart xmlns:c="http://schemas.openxmlformats.org/drawingml/2006/chart" xmlns:r="http://schemas.openxmlformats.org/officeDocument/2006/relationships" r:id="rId3"/>
          </a:graphicData>
        </a:graphic>
      </p:graphicFrame>
      <p:sp>
        <p:nvSpPr>
          <p:cNvPr id="29" name="ZoneTexte 28">
            <a:extLst>
              <a:ext uri="{FF2B5EF4-FFF2-40B4-BE49-F238E27FC236}">
                <a16:creationId xmlns:a16="http://schemas.microsoft.com/office/drawing/2014/main" id="{7C25EEAF-F4A8-8F41-8FFB-8613F08FD710}"/>
              </a:ext>
            </a:extLst>
          </p:cNvPr>
          <p:cNvSpPr txBox="1"/>
          <p:nvPr/>
        </p:nvSpPr>
        <p:spPr>
          <a:xfrm>
            <a:off x="5606475" y="2468997"/>
            <a:ext cx="5643344"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10053"/>
                </a:solidFill>
                <a:effectLst/>
                <a:uLnTx/>
                <a:uFillTx/>
                <a:latin typeface="Calibri" panose="020F0502020204030204"/>
                <a:ea typeface="+mn-ea"/>
                <a:cs typeface="+mn-cs"/>
              </a:rPr>
              <a:t>Titres acquis ou souscrits </a:t>
            </a:r>
            <a:r>
              <a:rPr kumimoji="0" lang="fr-FR" sz="1200" b="1" i="0" u="sng" strike="noStrike" kern="1200" cap="none" spc="0" normalizeH="0" baseline="0" noProof="0" dirty="0">
                <a:ln>
                  <a:noFill/>
                </a:ln>
                <a:solidFill>
                  <a:srgbClr val="210053"/>
                </a:solidFill>
                <a:effectLst/>
                <a:uLnTx/>
                <a:uFillTx/>
                <a:latin typeface="Calibri" panose="020F0502020204030204"/>
                <a:ea typeface="+mn-ea"/>
                <a:cs typeface="+mn-cs"/>
              </a:rPr>
              <a:t>avant</a:t>
            </a:r>
            <a:r>
              <a:rPr kumimoji="0" lang="fr-FR" sz="1200" b="1" i="0" u="none" strike="noStrike" kern="1200" cap="none" spc="0" normalizeH="0" baseline="0" noProof="0" dirty="0">
                <a:ln>
                  <a:noFill/>
                </a:ln>
                <a:solidFill>
                  <a:srgbClr val="210053"/>
                </a:solidFill>
                <a:effectLst/>
                <a:uLnTx/>
                <a:uFillTx/>
                <a:latin typeface="Calibri" panose="020F0502020204030204"/>
                <a:ea typeface="+mn-ea"/>
                <a:cs typeface="+mn-cs"/>
              </a:rPr>
              <a:t> le 1</a:t>
            </a:r>
            <a:r>
              <a:rPr kumimoji="0" lang="fr-FR" sz="1200" b="1" i="0" u="none" strike="noStrike" kern="1200" cap="none" spc="0" normalizeH="0" baseline="30000" noProof="0" dirty="0">
                <a:ln>
                  <a:noFill/>
                </a:ln>
                <a:solidFill>
                  <a:srgbClr val="210053"/>
                </a:solidFill>
                <a:effectLst/>
                <a:uLnTx/>
                <a:uFillTx/>
                <a:latin typeface="Calibri" panose="020F0502020204030204"/>
                <a:ea typeface="+mn-ea"/>
                <a:cs typeface="+mn-cs"/>
              </a:rPr>
              <a:t>er</a:t>
            </a:r>
            <a:r>
              <a:rPr kumimoji="0" lang="fr-FR" sz="1200" b="1" i="0" u="none" strike="noStrike" kern="1200" cap="none" spc="0" normalizeH="0" baseline="0" noProof="0" dirty="0">
                <a:ln>
                  <a:noFill/>
                </a:ln>
                <a:solidFill>
                  <a:srgbClr val="210053"/>
                </a:solidFill>
                <a:effectLst/>
                <a:uLnTx/>
                <a:uFillTx/>
                <a:latin typeface="Calibri" panose="020F0502020204030204"/>
                <a:ea typeface="+mn-ea"/>
                <a:cs typeface="+mn-cs"/>
              </a:rPr>
              <a:t> janvier 2018</a:t>
            </a: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 :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abattement pour durée de détention de droit commun ou renforcé pour les PME de moins de 10 ans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ou abattement fixe de 500 K€ pour les dirigeants partant à la retraite.</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dirty="0">
                <a:solidFill>
                  <a:srgbClr val="210053"/>
                </a:solidFill>
                <a:latin typeface="Calibri" panose="020F0502020204030204"/>
              </a:rPr>
              <a:t>Les abattements ne sont retenus que pour le calcul de l'IR et non pour les prélèvements sociaux et la contribution exceptionnelle sur les hauts revenus</a:t>
            </a:r>
          </a:p>
        </p:txBody>
      </p:sp>
      <p:sp>
        <p:nvSpPr>
          <p:cNvPr id="30" name="Rectangle 29">
            <a:extLst>
              <a:ext uri="{FF2B5EF4-FFF2-40B4-BE49-F238E27FC236}">
                <a16:creationId xmlns:a16="http://schemas.microsoft.com/office/drawing/2014/main" id="{43E22445-52D8-E247-8817-48EB6B8F82E9}"/>
              </a:ext>
            </a:extLst>
          </p:cNvPr>
          <p:cNvSpPr/>
          <p:nvPr/>
        </p:nvSpPr>
        <p:spPr>
          <a:xfrm>
            <a:off x="5153125" y="2714157"/>
            <a:ext cx="463486"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11004E"/>
                </a:solidFill>
                <a:effectLst/>
                <a:uLnTx/>
                <a:uFillTx/>
                <a:latin typeface="Calibri" panose="020F0502020204030204"/>
                <a:ea typeface="+mn-ea"/>
                <a:cs typeface="+mn-cs"/>
              </a:rPr>
              <a:t>&lt;</a:t>
            </a:r>
          </a:p>
        </p:txBody>
      </p:sp>
      <p:sp>
        <p:nvSpPr>
          <p:cNvPr id="31" name="Rectangle 30">
            <a:extLst>
              <a:ext uri="{FF2B5EF4-FFF2-40B4-BE49-F238E27FC236}">
                <a16:creationId xmlns:a16="http://schemas.microsoft.com/office/drawing/2014/main" id="{A6A4E21D-63F3-C341-9CBA-D5F25E6303DD}"/>
              </a:ext>
            </a:extLst>
          </p:cNvPr>
          <p:cNvSpPr/>
          <p:nvPr/>
        </p:nvSpPr>
        <p:spPr>
          <a:xfrm>
            <a:off x="6911756" y="4268967"/>
            <a:ext cx="164115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11004E"/>
                </a:solidFill>
                <a:effectLst/>
                <a:uLnTx/>
                <a:uFillTx/>
                <a:latin typeface="Calibri" panose="020F0502020204030204"/>
                <a:ea typeface="+mn-ea"/>
                <a:cs typeface="+mn-cs"/>
              </a:rPr>
              <a:t>1</a:t>
            </a:r>
            <a:r>
              <a:rPr kumimoji="0" lang="fr-FR" sz="1800" b="0" i="0" u="none" strike="noStrike" kern="1200" cap="none" spc="0" normalizeH="0" baseline="30000" noProof="0" dirty="0">
                <a:ln>
                  <a:noFill/>
                </a:ln>
                <a:solidFill>
                  <a:srgbClr val="11004E"/>
                </a:solidFill>
                <a:effectLst/>
                <a:uLnTx/>
                <a:uFillTx/>
                <a:latin typeface="Calibri" panose="020F0502020204030204"/>
                <a:ea typeface="+mn-ea"/>
                <a:cs typeface="+mn-cs"/>
              </a:rPr>
              <a:t>er</a:t>
            </a:r>
            <a:r>
              <a:rPr kumimoji="0" lang="fr-FR" sz="1800" b="0" i="0" u="none" strike="noStrike" kern="1200" cap="none" spc="0" normalizeH="0" baseline="0" noProof="0" dirty="0">
                <a:ln>
                  <a:noFill/>
                </a:ln>
                <a:solidFill>
                  <a:srgbClr val="11004E"/>
                </a:solidFill>
                <a:effectLst/>
                <a:uLnTx/>
                <a:uFillTx/>
                <a:latin typeface="Calibri" panose="020F0502020204030204"/>
                <a:ea typeface="+mn-ea"/>
                <a:cs typeface="+mn-cs"/>
              </a:rPr>
              <a:t> janvier 2018</a:t>
            </a:r>
          </a:p>
        </p:txBody>
      </p:sp>
      <p:sp>
        <p:nvSpPr>
          <p:cNvPr id="32" name="Rectangle 31">
            <a:extLst>
              <a:ext uri="{FF2B5EF4-FFF2-40B4-BE49-F238E27FC236}">
                <a16:creationId xmlns:a16="http://schemas.microsoft.com/office/drawing/2014/main" id="{59376AE5-F2A4-D54E-9A14-FA9764F217EC}"/>
              </a:ext>
            </a:extLst>
          </p:cNvPr>
          <p:cNvSpPr/>
          <p:nvPr/>
        </p:nvSpPr>
        <p:spPr>
          <a:xfrm>
            <a:off x="5096777" y="5251148"/>
            <a:ext cx="439544"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530039"/>
                </a:solidFill>
                <a:effectLst/>
                <a:uLnTx/>
                <a:uFillTx/>
                <a:latin typeface="Calibri" panose="020F0502020204030204"/>
                <a:ea typeface="+mn-ea"/>
                <a:cs typeface="+mn-cs"/>
              </a:rPr>
              <a:t>&gt;</a:t>
            </a:r>
          </a:p>
        </p:txBody>
      </p:sp>
      <p:sp>
        <p:nvSpPr>
          <p:cNvPr id="33" name="ZoneTexte 32">
            <a:extLst>
              <a:ext uri="{FF2B5EF4-FFF2-40B4-BE49-F238E27FC236}">
                <a16:creationId xmlns:a16="http://schemas.microsoft.com/office/drawing/2014/main" id="{ED316FB6-5AA8-E146-9F7D-53C37028F8BA}"/>
              </a:ext>
            </a:extLst>
          </p:cNvPr>
          <p:cNvSpPr txBox="1"/>
          <p:nvPr/>
        </p:nvSpPr>
        <p:spPr>
          <a:xfrm>
            <a:off x="5550127" y="5209660"/>
            <a:ext cx="5351834"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10053"/>
                </a:solidFill>
                <a:effectLst/>
                <a:uLnTx/>
                <a:uFillTx/>
                <a:latin typeface="Calibri" panose="020F0502020204030204"/>
                <a:ea typeface="+mn-ea"/>
                <a:cs typeface="+mn-cs"/>
              </a:rPr>
              <a:t>Titres acquis ou souscrits </a:t>
            </a:r>
            <a:r>
              <a:rPr kumimoji="0" lang="fr-FR" sz="1200" b="1" i="0" u="sng" strike="noStrike" kern="1200" cap="none" spc="0" normalizeH="0" baseline="0" noProof="0" dirty="0">
                <a:ln>
                  <a:noFill/>
                </a:ln>
                <a:solidFill>
                  <a:srgbClr val="210053"/>
                </a:solidFill>
                <a:effectLst/>
                <a:uLnTx/>
                <a:uFillTx/>
                <a:latin typeface="Calibri" panose="020F0502020204030204"/>
                <a:ea typeface="+mn-ea"/>
                <a:cs typeface="+mn-cs"/>
              </a:rPr>
              <a:t>après</a:t>
            </a:r>
            <a:r>
              <a:rPr kumimoji="0" lang="fr-FR" sz="1200" b="1" i="0" u="none" strike="noStrike" kern="1200" cap="none" spc="0" normalizeH="0" baseline="0" noProof="0" dirty="0">
                <a:ln>
                  <a:noFill/>
                </a:ln>
                <a:solidFill>
                  <a:srgbClr val="210053"/>
                </a:solidFill>
                <a:effectLst/>
                <a:uLnTx/>
                <a:uFillTx/>
                <a:latin typeface="Calibri" panose="020F0502020204030204"/>
                <a:ea typeface="+mn-ea"/>
                <a:cs typeface="+mn-cs"/>
              </a:rPr>
              <a:t> le 1</a:t>
            </a:r>
            <a:r>
              <a:rPr kumimoji="0" lang="fr-FR" sz="1200" b="1" i="0" u="none" strike="noStrike" kern="1200" cap="none" spc="0" normalizeH="0" baseline="30000" noProof="0" dirty="0">
                <a:ln>
                  <a:noFill/>
                </a:ln>
                <a:solidFill>
                  <a:srgbClr val="210053"/>
                </a:solidFill>
                <a:effectLst/>
                <a:uLnTx/>
                <a:uFillTx/>
                <a:latin typeface="Calibri" panose="020F0502020204030204"/>
                <a:ea typeface="+mn-ea"/>
                <a:cs typeface="+mn-cs"/>
              </a:rPr>
              <a:t>er</a:t>
            </a:r>
            <a:r>
              <a:rPr kumimoji="0" lang="fr-FR" sz="1200" b="1" i="0" u="none" strike="noStrike" kern="1200" cap="none" spc="0" normalizeH="0" baseline="0" noProof="0" dirty="0">
                <a:ln>
                  <a:noFill/>
                </a:ln>
                <a:solidFill>
                  <a:srgbClr val="210053"/>
                </a:solidFill>
                <a:effectLst/>
                <a:uLnTx/>
                <a:uFillTx/>
                <a:latin typeface="Calibri" panose="020F0502020204030204"/>
                <a:ea typeface="+mn-ea"/>
                <a:cs typeface="+mn-cs"/>
              </a:rPr>
              <a:t> janvier 2018</a:t>
            </a: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absence d’abattement pour durée de détention</a:t>
            </a:r>
            <a:r>
              <a:rPr kumimoji="0" lang="fr-FR" sz="1200" b="0" i="0" u="none" strike="noStrike" kern="1200" cap="none" spc="0" normalizeH="0" noProof="0" dirty="0">
                <a:ln>
                  <a:noFill/>
                </a:ln>
                <a:solidFill>
                  <a:srgbClr val="210053"/>
                </a:solidFill>
                <a:effectLst/>
                <a:uLnTx/>
                <a:uFillTx/>
                <a:latin typeface="Calibri" panose="020F0502020204030204"/>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noProof="0" dirty="0">
                <a:ln>
                  <a:noFill/>
                </a:ln>
                <a:solidFill>
                  <a:srgbClr val="210053"/>
                </a:solidFill>
                <a:effectLst/>
                <a:uLnTx/>
                <a:uFillTx/>
                <a:latin typeface="Calibri" panose="020F0502020204030204"/>
                <a:ea typeface="+mn-ea"/>
                <a:cs typeface="+mn-cs"/>
              </a:rPr>
              <a:t>possibilité de </a:t>
            </a:r>
            <a:r>
              <a:rPr lang="fr-FR" sz="1200" dirty="0">
                <a:solidFill>
                  <a:srgbClr val="210053"/>
                </a:solidFill>
                <a:latin typeface="Calibri" panose="020F0502020204030204"/>
              </a:rPr>
              <a:t>bénéficier de l’a</a:t>
            </a: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battement fixe de 500 K€ pour les dirigeants partant à la retraite</a:t>
            </a:r>
          </a:p>
          <a:p>
            <a:pPr algn="just">
              <a:defRPr/>
            </a:pPr>
            <a:r>
              <a:rPr lang="fr-FR" sz="1200" dirty="0">
                <a:solidFill>
                  <a:srgbClr val="210053"/>
                </a:solidFill>
              </a:rPr>
              <a:t>Les abattements ne sont retenus que pour le calcul de l'IR et non pour les prélèvements sociaux et la contribution exceptionnelle sur les hauts revenus</a:t>
            </a:r>
          </a:p>
        </p:txBody>
      </p:sp>
      <p:sp>
        <p:nvSpPr>
          <p:cNvPr id="34" name="Freeform 7">
            <a:extLst>
              <a:ext uri="{FF2B5EF4-FFF2-40B4-BE49-F238E27FC236}">
                <a16:creationId xmlns:a16="http://schemas.microsoft.com/office/drawing/2014/main" id="{D0185262-8D38-5F4D-890F-49FCA2B1B1A3}"/>
              </a:ext>
            </a:extLst>
          </p:cNvPr>
          <p:cNvSpPr>
            <a:spLocks/>
          </p:cNvSpPr>
          <p:nvPr/>
        </p:nvSpPr>
        <p:spPr bwMode="auto">
          <a:xfrm>
            <a:off x="6700879" y="3733965"/>
            <a:ext cx="2062908" cy="1395040"/>
          </a:xfrm>
          <a:custGeom>
            <a:avLst/>
            <a:gdLst/>
            <a:ahLst/>
            <a:cxnLst>
              <a:cxn ang="0">
                <a:pos x="1730" y="330"/>
              </a:cxn>
              <a:cxn ang="0">
                <a:pos x="1414" y="310"/>
              </a:cxn>
              <a:cxn ang="0">
                <a:pos x="894" y="364"/>
              </a:cxn>
              <a:cxn ang="0">
                <a:pos x="604" y="460"/>
              </a:cxn>
              <a:cxn ang="0">
                <a:pos x="390" y="590"/>
              </a:cxn>
              <a:cxn ang="0">
                <a:pos x="224" y="762"/>
              </a:cxn>
              <a:cxn ang="0">
                <a:pos x="176" y="880"/>
              </a:cxn>
              <a:cxn ang="0">
                <a:pos x="172" y="918"/>
              </a:cxn>
              <a:cxn ang="0">
                <a:pos x="178" y="978"/>
              </a:cxn>
              <a:cxn ang="0">
                <a:pos x="216" y="1072"/>
              </a:cxn>
              <a:cxn ang="0">
                <a:pos x="338" y="1200"/>
              </a:cxn>
              <a:cxn ang="0">
                <a:pos x="506" y="1296"/>
              </a:cxn>
              <a:cxn ang="0">
                <a:pos x="788" y="1388"/>
              </a:cxn>
              <a:cxn ang="0">
                <a:pos x="986" y="1416"/>
              </a:cxn>
              <a:cxn ang="0">
                <a:pos x="1292" y="1418"/>
              </a:cxn>
              <a:cxn ang="0">
                <a:pos x="1798" y="1342"/>
              </a:cxn>
              <a:cxn ang="0">
                <a:pos x="2042" y="1266"/>
              </a:cxn>
              <a:cxn ang="0">
                <a:pos x="2218" y="1182"/>
              </a:cxn>
              <a:cxn ang="0">
                <a:pos x="2406" y="1030"/>
              </a:cxn>
              <a:cxn ang="0">
                <a:pos x="2452" y="962"/>
              </a:cxn>
              <a:cxn ang="0">
                <a:pos x="2490" y="842"/>
              </a:cxn>
              <a:cxn ang="0">
                <a:pos x="2482" y="714"/>
              </a:cxn>
              <a:cxn ang="0">
                <a:pos x="2466" y="668"/>
              </a:cxn>
              <a:cxn ang="0">
                <a:pos x="2400" y="548"/>
              </a:cxn>
              <a:cxn ang="0">
                <a:pos x="2226" y="376"/>
              </a:cxn>
              <a:cxn ang="0">
                <a:pos x="2008" y="242"/>
              </a:cxn>
              <a:cxn ang="0">
                <a:pos x="1770" y="142"/>
              </a:cxn>
              <a:cxn ang="0">
                <a:pos x="1412" y="50"/>
              </a:cxn>
              <a:cxn ang="0">
                <a:pos x="1258" y="0"/>
              </a:cxn>
              <a:cxn ang="0">
                <a:pos x="1578" y="28"/>
              </a:cxn>
              <a:cxn ang="0">
                <a:pos x="1844" y="76"/>
              </a:cxn>
              <a:cxn ang="0">
                <a:pos x="2154" y="190"/>
              </a:cxn>
              <a:cxn ang="0">
                <a:pos x="2436" y="374"/>
              </a:cxn>
              <a:cxn ang="0">
                <a:pos x="2582" y="558"/>
              </a:cxn>
              <a:cxn ang="0">
                <a:pos x="2622" y="638"/>
              </a:cxn>
              <a:cxn ang="0">
                <a:pos x="2658" y="794"/>
              </a:cxn>
              <a:cxn ang="0">
                <a:pos x="2620" y="1012"/>
              </a:cxn>
              <a:cxn ang="0">
                <a:pos x="2558" y="1124"/>
              </a:cxn>
              <a:cxn ang="0">
                <a:pos x="2456" y="1236"/>
              </a:cxn>
              <a:cxn ang="0">
                <a:pos x="2166" y="1424"/>
              </a:cxn>
              <a:cxn ang="0">
                <a:pos x="2060" y="1468"/>
              </a:cxn>
              <a:cxn ang="0">
                <a:pos x="1794" y="1548"/>
              </a:cxn>
              <a:cxn ang="0">
                <a:pos x="1304" y="1618"/>
              </a:cxn>
              <a:cxn ang="0">
                <a:pos x="1026" y="1618"/>
              </a:cxn>
              <a:cxn ang="0">
                <a:pos x="746" y="1580"/>
              </a:cxn>
              <a:cxn ang="0">
                <a:pos x="476" y="1492"/>
              </a:cxn>
              <a:cxn ang="0">
                <a:pos x="274" y="1384"/>
              </a:cxn>
              <a:cxn ang="0">
                <a:pos x="136" y="1264"/>
              </a:cxn>
              <a:cxn ang="0">
                <a:pos x="34" y="1104"/>
              </a:cxn>
              <a:cxn ang="0">
                <a:pos x="4" y="994"/>
              </a:cxn>
              <a:cxn ang="0">
                <a:pos x="6" y="868"/>
              </a:cxn>
              <a:cxn ang="0">
                <a:pos x="30" y="780"/>
              </a:cxn>
              <a:cxn ang="0">
                <a:pos x="110" y="646"/>
              </a:cxn>
              <a:cxn ang="0">
                <a:pos x="256" y="504"/>
              </a:cxn>
              <a:cxn ang="0">
                <a:pos x="554" y="340"/>
              </a:cxn>
              <a:cxn ang="0">
                <a:pos x="820" y="266"/>
              </a:cxn>
              <a:cxn ang="0">
                <a:pos x="1148" y="238"/>
              </a:cxn>
              <a:cxn ang="0">
                <a:pos x="1524" y="262"/>
              </a:cxn>
              <a:cxn ang="0">
                <a:pos x="1762" y="316"/>
              </a:cxn>
            </a:cxnLst>
            <a:rect l="0" t="0" r="r" b="b"/>
            <a:pathLst>
              <a:path w="2658" h="1622">
                <a:moveTo>
                  <a:pt x="1830" y="362"/>
                </a:moveTo>
                <a:lnTo>
                  <a:pt x="1830" y="362"/>
                </a:lnTo>
                <a:lnTo>
                  <a:pt x="1806" y="350"/>
                </a:lnTo>
                <a:lnTo>
                  <a:pt x="1780" y="342"/>
                </a:lnTo>
                <a:lnTo>
                  <a:pt x="1756" y="336"/>
                </a:lnTo>
                <a:lnTo>
                  <a:pt x="1730" y="330"/>
                </a:lnTo>
                <a:lnTo>
                  <a:pt x="1730" y="330"/>
                </a:lnTo>
                <a:lnTo>
                  <a:pt x="1678" y="322"/>
                </a:lnTo>
                <a:lnTo>
                  <a:pt x="1626" y="316"/>
                </a:lnTo>
                <a:lnTo>
                  <a:pt x="1626" y="316"/>
                </a:lnTo>
                <a:lnTo>
                  <a:pt x="1572" y="312"/>
                </a:lnTo>
                <a:lnTo>
                  <a:pt x="1520" y="310"/>
                </a:lnTo>
                <a:lnTo>
                  <a:pt x="1414" y="310"/>
                </a:lnTo>
                <a:lnTo>
                  <a:pt x="1414" y="310"/>
                </a:lnTo>
                <a:lnTo>
                  <a:pt x="1310" y="312"/>
                </a:lnTo>
                <a:lnTo>
                  <a:pt x="1204" y="318"/>
                </a:lnTo>
                <a:lnTo>
                  <a:pt x="1100" y="330"/>
                </a:lnTo>
                <a:lnTo>
                  <a:pt x="996" y="344"/>
                </a:lnTo>
                <a:lnTo>
                  <a:pt x="996" y="344"/>
                </a:lnTo>
                <a:lnTo>
                  <a:pt x="946" y="354"/>
                </a:lnTo>
                <a:lnTo>
                  <a:pt x="894" y="364"/>
                </a:lnTo>
                <a:lnTo>
                  <a:pt x="844" y="376"/>
                </a:lnTo>
                <a:lnTo>
                  <a:pt x="794" y="390"/>
                </a:lnTo>
                <a:lnTo>
                  <a:pt x="794" y="390"/>
                </a:lnTo>
                <a:lnTo>
                  <a:pt x="746" y="404"/>
                </a:lnTo>
                <a:lnTo>
                  <a:pt x="698" y="422"/>
                </a:lnTo>
                <a:lnTo>
                  <a:pt x="650" y="440"/>
                </a:lnTo>
                <a:lnTo>
                  <a:pt x="604" y="460"/>
                </a:lnTo>
                <a:lnTo>
                  <a:pt x="604" y="460"/>
                </a:lnTo>
                <a:lnTo>
                  <a:pt x="558" y="482"/>
                </a:lnTo>
                <a:lnTo>
                  <a:pt x="514" y="506"/>
                </a:lnTo>
                <a:lnTo>
                  <a:pt x="472" y="532"/>
                </a:lnTo>
                <a:lnTo>
                  <a:pt x="430" y="560"/>
                </a:lnTo>
                <a:lnTo>
                  <a:pt x="430" y="560"/>
                </a:lnTo>
                <a:lnTo>
                  <a:pt x="390" y="590"/>
                </a:lnTo>
                <a:lnTo>
                  <a:pt x="352" y="620"/>
                </a:lnTo>
                <a:lnTo>
                  <a:pt x="352" y="620"/>
                </a:lnTo>
                <a:lnTo>
                  <a:pt x="316" y="654"/>
                </a:lnTo>
                <a:lnTo>
                  <a:pt x="282" y="688"/>
                </a:lnTo>
                <a:lnTo>
                  <a:pt x="282" y="688"/>
                </a:lnTo>
                <a:lnTo>
                  <a:pt x="250" y="724"/>
                </a:lnTo>
                <a:lnTo>
                  <a:pt x="224" y="762"/>
                </a:lnTo>
                <a:lnTo>
                  <a:pt x="212" y="780"/>
                </a:lnTo>
                <a:lnTo>
                  <a:pt x="202" y="800"/>
                </a:lnTo>
                <a:lnTo>
                  <a:pt x="194" y="820"/>
                </a:lnTo>
                <a:lnTo>
                  <a:pt x="186" y="840"/>
                </a:lnTo>
                <a:lnTo>
                  <a:pt x="186" y="840"/>
                </a:lnTo>
                <a:lnTo>
                  <a:pt x="180" y="860"/>
                </a:lnTo>
                <a:lnTo>
                  <a:pt x="176" y="880"/>
                </a:lnTo>
                <a:lnTo>
                  <a:pt x="174" y="884"/>
                </a:lnTo>
                <a:lnTo>
                  <a:pt x="174" y="888"/>
                </a:lnTo>
                <a:lnTo>
                  <a:pt x="174" y="892"/>
                </a:lnTo>
                <a:lnTo>
                  <a:pt x="174" y="894"/>
                </a:lnTo>
                <a:lnTo>
                  <a:pt x="172" y="898"/>
                </a:lnTo>
                <a:lnTo>
                  <a:pt x="172" y="898"/>
                </a:lnTo>
                <a:lnTo>
                  <a:pt x="172" y="918"/>
                </a:lnTo>
                <a:lnTo>
                  <a:pt x="172" y="918"/>
                </a:lnTo>
                <a:lnTo>
                  <a:pt x="172" y="938"/>
                </a:lnTo>
                <a:lnTo>
                  <a:pt x="174" y="958"/>
                </a:lnTo>
                <a:lnTo>
                  <a:pt x="174" y="958"/>
                </a:lnTo>
                <a:lnTo>
                  <a:pt x="176" y="968"/>
                </a:lnTo>
                <a:lnTo>
                  <a:pt x="176" y="972"/>
                </a:lnTo>
                <a:lnTo>
                  <a:pt x="178" y="978"/>
                </a:lnTo>
                <a:lnTo>
                  <a:pt x="178" y="978"/>
                </a:lnTo>
                <a:lnTo>
                  <a:pt x="182" y="996"/>
                </a:lnTo>
                <a:lnTo>
                  <a:pt x="182" y="996"/>
                </a:lnTo>
                <a:lnTo>
                  <a:pt x="188" y="1016"/>
                </a:lnTo>
                <a:lnTo>
                  <a:pt x="196" y="1036"/>
                </a:lnTo>
                <a:lnTo>
                  <a:pt x="206" y="1054"/>
                </a:lnTo>
                <a:lnTo>
                  <a:pt x="216" y="1072"/>
                </a:lnTo>
                <a:lnTo>
                  <a:pt x="228" y="1090"/>
                </a:lnTo>
                <a:lnTo>
                  <a:pt x="240" y="1108"/>
                </a:lnTo>
                <a:lnTo>
                  <a:pt x="270" y="1140"/>
                </a:lnTo>
                <a:lnTo>
                  <a:pt x="270" y="1140"/>
                </a:lnTo>
                <a:lnTo>
                  <a:pt x="302" y="1172"/>
                </a:lnTo>
                <a:lnTo>
                  <a:pt x="338" y="1200"/>
                </a:lnTo>
                <a:lnTo>
                  <a:pt x="338" y="1200"/>
                </a:lnTo>
                <a:lnTo>
                  <a:pt x="376" y="1226"/>
                </a:lnTo>
                <a:lnTo>
                  <a:pt x="376" y="1226"/>
                </a:lnTo>
                <a:lnTo>
                  <a:pt x="396" y="1238"/>
                </a:lnTo>
                <a:lnTo>
                  <a:pt x="418" y="1250"/>
                </a:lnTo>
                <a:lnTo>
                  <a:pt x="418" y="1250"/>
                </a:lnTo>
                <a:lnTo>
                  <a:pt x="462" y="1274"/>
                </a:lnTo>
                <a:lnTo>
                  <a:pt x="506" y="1296"/>
                </a:lnTo>
                <a:lnTo>
                  <a:pt x="552" y="1314"/>
                </a:lnTo>
                <a:lnTo>
                  <a:pt x="598" y="1332"/>
                </a:lnTo>
                <a:lnTo>
                  <a:pt x="598" y="1332"/>
                </a:lnTo>
                <a:lnTo>
                  <a:pt x="644" y="1350"/>
                </a:lnTo>
                <a:lnTo>
                  <a:pt x="692" y="1364"/>
                </a:lnTo>
                <a:lnTo>
                  <a:pt x="740" y="1376"/>
                </a:lnTo>
                <a:lnTo>
                  <a:pt x="788" y="1388"/>
                </a:lnTo>
                <a:lnTo>
                  <a:pt x="788" y="1388"/>
                </a:lnTo>
                <a:lnTo>
                  <a:pt x="836" y="1396"/>
                </a:lnTo>
                <a:lnTo>
                  <a:pt x="886" y="1404"/>
                </a:lnTo>
                <a:lnTo>
                  <a:pt x="886" y="1404"/>
                </a:lnTo>
                <a:lnTo>
                  <a:pt x="936" y="1410"/>
                </a:lnTo>
                <a:lnTo>
                  <a:pt x="986" y="1416"/>
                </a:lnTo>
                <a:lnTo>
                  <a:pt x="986" y="1416"/>
                </a:lnTo>
                <a:lnTo>
                  <a:pt x="1036" y="1418"/>
                </a:lnTo>
                <a:lnTo>
                  <a:pt x="1088" y="1422"/>
                </a:lnTo>
                <a:lnTo>
                  <a:pt x="1138" y="1422"/>
                </a:lnTo>
                <a:lnTo>
                  <a:pt x="1190" y="1422"/>
                </a:lnTo>
                <a:lnTo>
                  <a:pt x="1190" y="1422"/>
                </a:lnTo>
                <a:lnTo>
                  <a:pt x="1240" y="1420"/>
                </a:lnTo>
                <a:lnTo>
                  <a:pt x="1292" y="1418"/>
                </a:lnTo>
                <a:lnTo>
                  <a:pt x="1394" y="1410"/>
                </a:lnTo>
                <a:lnTo>
                  <a:pt x="1394" y="1410"/>
                </a:lnTo>
                <a:lnTo>
                  <a:pt x="1496" y="1398"/>
                </a:lnTo>
                <a:lnTo>
                  <a:pt x="1598" y="1382"/>
                </a:lnTo>
                <a:lnTo>
                  <a:pt x="1598" y="1382"/>
                </a:lnTo>
                <a:lnTo>
                  <a:pt x="1700" y="1364"/>
                </a:lnTo>
                <a:lnTo>
                  <a:pt x="1798" y="1342"/>
                </a:lnTo>
                <a:lnTo>
                  <a:pt x="1798" y="1342"/>
                </a:lnTo>
                <a:lnTo>
                  <a:pt x="1898" y="1316"/>
                </a:lnTo>
                <a:lnTo>
                  <a:pt x="1898" y="1316"/>
                </a:lnTo>
                <a:lnTo>
                  <a:pt x="1946" y="1300"/>
                </a:lnTo>
                <a:lnTo>
                  <a:pt x="1994" y="1284"/>
                </a:lnTo>
                <a:lnTo>
                  <a:pt x="1994" y="1284"/>
                </a:lnTo>
                <a:lnTo>
                  <a:pt x="2042" y="1266"/>
                </a:lnTo>
                <a:lnTo>
                  <a:pt x="2064" y="1258"/>
                </a:lnTo>
                <a:lnTo>
                  <a:pt x="2088" y="1248"/>
                </a:lnTo>
                <a:lnTo>
                  <a:pt x="2088" y="1248"/>
                </a:lnTo>
                <a:lnTo>
                  <a:pt x="2132" y="1228"/>
                </a:lnTo>
                <a:lnTo>
                  <a:pt x="2176" y="1206"/>
                </a:lnTo>
                <a:lnTo>
                  <a:pt x="2176" y="1206"/>
                </a:lnTo>
                <a:lnTo>
                  <a:pt x="2218" y="1182"/>
                </a:lnTo>
                <a:lnTo>
                  <a:pt x="2260" y="1156"/>
                </a:lnTo>
                <a:lnTo>
                  <a:pt x="2298" y="1128"/>
                </a:lnTo>
                <a:lnTo>
                  <a:pt x="2336" y="1098"/>
                </a:lnTo>
                <a:lnTo>
                  <a:pt x="2336" y="1098"/>
                </a:lnTo>
                <a:lnTo>
                  <a:pt x="2370" y="1066"/>
                </a:lnTo>
                <a:lnTo>
                  <a:pt x="2402" y="1034"/>
                </a:lnTo>
                <a:lnTo>
                  <a:pt x="2406" y="1030"/>
                </a:lnTo>
                <a:lnTo>
                  <a:pt x="2410" y="1026"/>
                </a:lnTo>
                <a:lnTo>
                  <a:pt x="2416" y="1016"/>
                </a:lnTo>
                <a:lnTo>
                  <a:pt x="2416" y="1016"/>
                </a:lnTo>
                <a:lnTo>
                  <a:pt x="2428" y="1000"/>
                </a:lnTo>
                <a:lnTo>
                  <a:pt x="2428" y="1000"/>
                </a:lnTo>
                <a:lnTo>
                  <a:pt x="2440" y="982"/>
                </a:lnTo>
                <a:lnTo>
                  <a:pt x="2452" y="962"/>
                </a:lnTo>
                <a:lnTo>
                  <a:pt x="2452" y="962"/>
                </a:lnTo>
                <a:lnTo>
                  <a:pt x="2460" y="944"/>
                </a:lnTo>
                <a:lnTo>
                  <a:pt x="2470" y="924"/>
                </a:lnTo>
                <a:lnTo>
                  <a:pt x="2476" y="904"/>
                </a:lnTo>
                <a:lnTo>
                  <a:pt x="2482" y="884"/>
                </a:lnTo>
                <a:lnTo>
                  <a:pt x="2486" y="862"/>
                </a:lnTo>
                <a:lnTo>
                  <a:pt x="2490" y="842"/>
                </a:lnTo>
                <a:lnTo>
                  <a:pt x="2492" y="820"/>
                </a:lnTo>
                <a:lnTo>
                  <a:pt x="2492" y="800"/>
                </a:lnTo>
                <a:lnTo>
                  <a:pt x="2492" y="800"/>
                </a:lnTo>
                <a:lnTo>
                  <a:pt x="2492" y="778"/>
                </a:lnTo>
                <a:lnTo>
                  <a:pt x="2490" y="756"/>
                </a:lnTo>
                <a:lnTo>
                  <a:pt x="2486" y="736"/>
                </a:lnTo>
                <a:lnTo>
                  <a:pt x="2482" y="714"/>
                </a:lnTo>
                <a:lnTo>
                  <a:pt x="2482" y="714"/>
                </a:lnTo>
                <a:lnTo>
                  <a:pt x="2474" y="694"/>
                </a:lnTo>
                <a:lnTo>
                  <a:pt x="2468" y="672"/>
                </a:lnTo>
                <a:lnTo>
                  <a:pt x="2466" y="670"/>
                </a:lnTo>
                <a:lnTo>
                  <a:pt x="2466" y="670"/>
                </a:lnTo>
                <a:lnTo>
                  <a:pt x="2466" y="670"/>
                </a:lnTo>
                <a:lnTo>
                  <a:pt x="2466" y="668"/>
                </a:lnTo>
                <a:lnTo>
                  <a:pt x="2462" y="662"/>
                </a:lnTo>
                <a:lnTo>
                  <a:pt x="2458" y="652"/>
                </a:lnTo>
                <a:lnTo>
                  <a:pt x="2458" y="652"/>
                </a:lnTo>
                <a:lnTo>
                  <a:pt x="2448" y="630"/>
                </a:lnTo>
                <a:lnTo>
                  <a:pt x="2448" y="630"/>
                </a:lnTo>
                <a:lnTo>
                  <a:pt x="2426" y="588"/>
                </a:lnTo>
                <a:lnTo>
                  <a:pt x="2400" y="548"/>
                </a:lnTo>
                <a:lnTo>
                  <a:pt x="2400" y="548"/>
                </a:lnTo>
                <a:lnTo>
                  <a:pt x="2370" y="512"/>
                </a:lnTo>
                <a:lnTo>
                  <a:pt x="2338" y="474"/>
                </a:lnTo>
                <a:lnTo>
                  <a:pt x="2338" y="474"/>
                </a:lnTo>
                <a:lnTo>
                  <a:pt x="2302" y="440"/>
                </a:lnTo>
                <a:lnTo>
                  <a:pt x="2266" y="408"/>
                </a:lnTo>
                <a:lnTo>
                  <a:pt x="2226" y="376"/>
                </a:lnTo>
                <a:lnTo>
                  <a:pt x="2186" y="346"/>
                </a:lnTo>
                <a:lnTo>
                  <a:pt x="2186" y="346"/>
                </a:lnTo>
                <a:lnTo>
                  <a:pt x="2144" y="318"/>
                </a:lnTo>
                <a:lnTo>
                  <a:pt x="2100" y="292"/>
                </a:lnTo>
                <a:lnTo>
                  <a:pt x="2054" y="266"/>
                </a:lnTo>
                <a:lnTo>
                  <a:pt x="2008" y="242"/>
                </a:lnTo>
                <a:lnTo>
                  <a:pt x="2008" y="242"/>
                </a:lnTo>
                <a:lnTo>
                  <a:pt x="1962" y="220"/>
                </a:lnTo>
                <a:lnTo>
                  <a:pt x="1916" y="198"/>
                </a:lnTo>
                <a:lnTo>
                  <a:pt x="1916" y="198"/>
                </a:lnTo>
                <a:lnTo>
                  <a:pt x="1868" y="178"/>
                </a:lnTo>
                <a:lnTo>
                  <a:pt x="1818" y="160"/>
                </a:lnTo>
                <a:lnTo>
                  <a:pt x="1818" y="160"/>
                </a:lnTo>
                <a:lnTo>
                  <a:pt x="1770" y="142"/>
                </a:lnTo>
                <a:lnTo>
                  <a:pt x="1720" y="126"/>
                </a:lnTo>
                <a:lnTo>
                  <a:pt x="1618" y="98"/>
                </a:lnTo>
                <a:lnTo>
                  <a:pt x="1618" y="98"/>
                </a:lnTo>
                <a:lnTo>
                  <a:pt x="1568" y="84"/>
                </a:lnTo>
                <a:lnTo>
                  <a:pt x="1516" y="72"/>
                </a:lnTo>
                <a:lnTo>
                  <a:pt x="1516" y="72"/>
                </a:lnTo>
                <a:lnTo>
                  <a:pt x="1412" y="50"/>
                </a:lnTo>
                <a:lnTo>
                  <a:pt x="1308" y="26"/>
                </a:lnTo>
                <a:lnTo>
                  <a:pt x="1308" y="26"/>
                </a:lnTo>
                <a:lnTo>
                  <a:pt x="1256" y="16"/>
                </a:lnTo>
                <a:lnTo>
                  <a:pt x="1204" y="8"/>
                </a:lnTo>
                <a:lnTo>
                  <a:pt x="1204" y="0"/>
                </a:lnTo>
                <a:lnTo>
                  <a:pt x="1204" y="0"/>
                </a:lnTo>
                <a:lnTo>
                  <a:pt x="1258" y="0"/>
                </a:lnTo>
                <a:lnTo>
                  <a:pt x="1312" y="2"/>
                </a:lnTo>
                <a:lnTo>
                  <a:pt x="1418" y="10"/>
                </a:lnTo>
                <a:lnTo>
                  <a:pt x="1418" y="10"/>
                </a:lnTo>
                <a:lnTo>
                  <a:pt x="1524" y="22"/>
                </a:lnTo>
                <a:lnTo>
                  <a:pt x="1524" y="22"/>
                </a:lnTo>
                <a:lnTo>
                  <a:pt x="1578" y="28"/>
                </a:lnTo>
                <a:lnTo>
                  <a:pt x="1578" y="28"/>
                </a:lnTo>
                <a:lnTo>
                  <a:pt x="1632" y="34"/>
                </a:lnTo>
                <a:lnTo>
                  <a:pt x="1632" y="34"/>
                </a:lnTo>
                <a:lnTo>
                  <a:pt x="1684" y="44"/>
                </a:lnTo>
                <a:lnTo>
                  <a:pt x="1738" y="52"/>
                </a:lnTo>
                <a:lnTo>
                  <a:pt x="1792" y="64"/>
                </a:lnTo>
                <a:lnTo>
                  <a:pt x="1844" y="76"/>
                </a:lnTo>
                <a:lnTo>
                  <a:pt x="1844" y="76"/>
                </a:lnTo>
                <a:lnTo>
                  <a:pt x="1898" y="92"/>
                </a:lnTo>
                <a:lnTo>
                  <a:pt x="1950" y="108"/>
                </a:lnTo>
                <a:lnTo>
                  <a:pt x="2002" y="126"/>
                </a:lnTo>
                <a:lnTo>
                  <a:pt x="2052" y="144"/>
                </a:lnTo>
                <a:lnTo>
                  <a:pt x="2052" y="144"/>
                </a:lnTo>
                <a:lnTo>
                  <a:pt x="2104" y="166"/>
                </a:lnTo>
                <a:lnTo>
                  <a:pt x="2154" y="190"/>
                </a:lnTo>
                <a:lnTo>
                  <a:pt x="2204" y="214"/>
                </a:lnTo>
                <a:lnTo>
                  <a:pt x="2252" y="242"/>
                </a:lnTo>
                <a:lnTo>
                  <a:pt x="2252" y="242"/>
                </a:lnTo>
                <a:lnTo>
                  <a:pt x="2300" y="270"/>
                </a:lnTo>
                <a:lnTo>
                  <a:pt x="2346" y="302"/>
                </a:lnTo>
                <a:lnTo>
                  <a:pt x="2392" y="338"/>
                </a:lnTo>
                <a:lnTo>
                  <a:pt x="2436" y="374"/>
                </a:lnTo>
                <a:lnTo>
                  <a:pt x="2436" y="374"/>
                </a:lnTo>
                <a:lnTo>
                  <a:pt x="2476" y="416"/>
                </a:lnTo>
                <a:lnTo>
                  <a:pt x="2516" y="460"/>
                </a:lnTo>
                <a:lnTo>
                  <a:pt x="2516" y="460"/>
                </a:lnTo>
                <a:lnTo>
                  <a:pt x="2534" y="482"/>
                </a:lnTo>
                <a:lnTo>
                  <a:pt x="2552" y="508"/>
                </a:lnTo>
                <a:lnTo>
                  <a:pt x="2582" y="558"/>
                </a:lnTo>
                <a:lnTo>
                  <a:pt x="2582" y="558"/>
                </a:lnTo>
                <a:lnTo>
                  <a:pt x="2596" y="584"/>
                </a:lnTo>
                <a:lnTo>
                  <a:pt x="2604" y="596"/>
                </a:lnTo>
                <a:lnTo>
                  <a:pt x="2606" y="602"/>
                </a:lnTo>
                <a:lnTo>
                  <a:pt x="2610" y="610"/>
                </a:lnTo>
                <a:lnTo>
                  <a:pt x="2610" y="610"/>
                </a:lnTo>
                <a:lnTo>
                  <a:pt x="2622" y="638"/>
                </a:lnTo>
                <a:lnTo>
                  <a:pt x="2634" y="668"/>
                </a:lnTo>
                <a:lnTo>
                  <a:pt x="2634" y="668"/>
                </a:lnTo>
                <a:lnTo>
                  <a:pt x="2642" y="698"/>
                </a:lnTo>
                <a:lnTo>
                  <a:pt x="2650" y="730"/>
                </a:lnTo>
                <a:lnTo>
                  <a:pt x="2654" y="762"/>
                </a:lnTo>
                <a:lnTo>
                  <a:pt x="2658" y="794"/>
                </a:lnTo>
                <a:lnTo>
                  <a:pt x="2658" y="794"/>
                </a:lnTo>
                <a:lnTo>
                  <a:pt x="2658" y="826"/>
                </a:lnTo>
                <a:lnTo>
                  <a:pt x="2656" y="858"/>
                </a:lnTo>
                <a:lnTo>
                  <a:pt x="2654" y="888"/>
                </a:lnTo>
                <a:lnTo>
                  <a:pt x="2648" y="920"/>
                </a:lnTo>
                <a:lnTo>
                  <a:pt x="2640" y="952"/>
                </a:lnTo>
                <a:lnTo>
                  <a:pt x="2632" y="982"/>
                </a:lnTo>
                <a:lnTo>
                  <a:pt x="2620" y="1012"/>
                </a:lnTo>
                <a:lnTo>
                  <a:pt x="2608" y="1042"/>
                </a:lnTo>
                <a:lnTo>
                  <a:pt x="2608" y="1042"/>
                </a:lnTo>
                <a:lnTo>
                  <a:pt x="2592" y="1070"/>
                </a:lnTo>
                <a:lnTo>
                  <a:pt x="2576" y="1096"/>
                </a:lnTo>
                <a:lnTo>
                  <a:pt x="2576" y="1096"/>
                </a:lnTo>
                <a:lnTo>
                  <a:pt x="2558" y="1124"/>
                </a:lnTo>
                <a:lnTo>
                  <a:pt x="2558" y="1124"/>
                </a:lnTo>
                <a:lnTo>
                  <a:pt x="2548" y="1136"/>
                </a:lnTo>
                <a:lnTo>
                  <a:pt x="2544" y="1142"/>
                </a:lnTo>
                <a:lnTo>
                  <a:pt x="2538" y="1148"/>
                </a:lnTo>
                <a:lnTo>
                  <a:pt x="2538" y="1148"/>
                </a:lnTo>
                <a:lnTo>
                  <a:pt x="2500" y="1194"/>
                </a:lnTo>
                <a:lnTo>
                  <a:pt x="2456" y="1236"/>
                </a:lnTo>
                <a:lnTo>
                  <a:pt x="2456" y="1236"/>
                </a:lnTo>
                <a:lnTo>
                  <a:pt x="2412" y="1274"/>
                </a:lnTo>
                <a:lnTo>
                  <a:pt x="2366" y="1310"/>
                </a:lnTo>
                <a:lnTo>
                  <a:pt x="2318" y="1342"/>
                </a:lnTo>
                <a:lnTo>
                  <a:pt x="2268" y="1372"/>
                </a:lnTo>
                <a:lnTo>
                  <a:pt x="2268" y="1372"/>
                </a:lnTo>
                <a:lnTo>
                  <a:pt x="2216" y="1398"/>
                </a:lnTo>
                <a:lnTo>
                  <a:pt x="2166" y="1424"/>
                </a:lnTo>
                <a:lnTo>
                  <a:pt x="2166" y="1424"/>
                </a:lnTo>
                <a:lnTo>
                  <a:pt x="2140" y="1436"/>
                </a:lnTo>
                <a:lnTo>
                  <a:pt x="2126" y="1442"/>
                </a:lnTo>
                <a:lnTo>
                  <a:pt x="2112" y="1446"/>
                </a:lnTo>
                <a:lnTo>
                  <a:pt x="2112" y="1446"/>
                </a:lnTo>
                <a:lnTo>
                  <a:pt x="2060" y="1468"/>
                </a:lnTo>
                <a:lnTo>
                  <a:pt x="2060" y="1468"/>
                </a:lnTo>
                <a:lnTo>
                  <a:pt x="2008" y="1486"/>
                </a:lnTo>
                <a:lnTo>
                  <a:pt x="1954" y="1504"/>
                </a:lnTo>
                <a:lnTo>
                  <a:pt x="1954" y="1504"/>
                </a:lnTo>
                <a:lnTo>
                  <a:pt x="1902" y="1520"/>
                </a:lnTo>
                <a:lnTo>
                  <a:pt x="1848" y="1534"/>
                </a:lnTo>
                <a:lnTo>
                  <a:pt x="1848" y="1534"/>
                </a:lnTo>
                <a:lnTo>
                  <a:pt x="1794" y="1548"/>
                </a:lnTo>
                <a:lnTo>
                  <a:pt x="1740" y="1560"/>
                </a:lnTo>
                <a:lnTo>
                  <a:pt x="1632" y="1580"/>
                </a:lnTo>
                <a:lnTo>
                  <a:pt x="1632" y="1580"/>
                </a:lnTo>
                <a:lnTo>
                  <a:pt x="1522" y="1598"/>
                </a:lnTo>
                <a:lnTo>
                  <a:pt x="1414" y="1610"/>
                </a:lnTo>
                <a:lnTo>
                  <a:pt x="1414" y="1610"/>
                </a:lnTo>
                <a:lnTo>
                  <a:pt x="1304" y="1618"/>
                </a:lnTo>
                <a:lnTo>
                  <a:pt x="1304" y="1618"/>
                </a:lnTo>
                <a:lnTo>
                  <a:pt x="1248" y="1622"/>
                </a:lnTo>
                <a:lnTo>
                  <a:pt x="1192" y="1622"/>
                </a:lnTo>
                <a:lnTo>
                  <a:pt x="1192" y="1622"/>
                </a:lnTo>
                <a:lnTo>
                  <a:pt x="1136" y="1622"/>
                </a:lnTo>
                <a:lnTo>
                  <a:pt x="1080" y="1622"/>
                </a:lnTo>
                <a:lnTo>
                  <a:pt x="1026" y="1618"/>
                </a:lnTo>
                <a:lnTo>
                  <a:pt x="970" y="1614"/>
                </a:lnTo>
                <a:lnTo>
                  <a:pt x="970" y="1614"/>
                </a:lnTo>
                <a:lnTo>
                  <a:pt x="914" y="1608"/>
                </a:lnTo>
                <a:lnTo>
                  <a:pt x="858" y="1602"/>
                </a:lnTo>
                <a:lnTo>
                  <a:pt x="858" y="1602"/>
                </a:lnTo>
                <a:lnTo>
                  <a:pt x="802" y="1592"/>
                </a:lnTo>
                <a:lnTo>
                  <a:pt x="746" y="1580"/>
                </a:lnTo>
                <a:lnTo>
                  <a:pt x="746" y="1580"/>
                </a:lnTo>
                <a:lnTo>
                  <a:pt x="690" y="1566"/>
                </a:lnTo>
                <a:lnTo>
                  <a:pt x="636" y="1552"/>
                </a:lnTo>
                <a:lnTo>
                  <a:pt x="582" y="1534"/>
                </a:lnTo>
                <a:lnTo>
                  <a:pt x="528" y="1514"/>
                </a:lnTo>
                <a:lnTo>
                  <a:pt x="528" y="1514"/>
                </a:lnTo>
                <a:lnTo>
                  <a:pt x="476" y="1492"/>
                </a:lnTo>
                <a:lnTo>
                  <a:pt x="424" y="1468"/>
                </a:lnTo>
                <a:lnTo>
                  <a:pt x="374" y="1442"/>
                </a:lnTo>
                <a:lnTo>
                  <a:pt x="324" y="1414"/>
                </a:lnTo>
                <a:lnTo>
                  <a:pt x="298" y="1400"/>
                </a:lnTo>
                <a:lnTo>
                  <a:pt x="298" y="1400"/>
                </a:lnTo>
                <a:lnTo>
                  <a:pt x="274" y="1384"/>
                </a:lnTo>
                <a:lnTo>
                  <a:pt x="274" y="1384"/>
                </a:lnTo>
                <a:lnTo>
                  <a:pt x="224" y="1348"/>
                </a:lnTo>
                <a:lnTo>
                  <a:pt x="224" y="1348"/>
                </a:lnTo>
                <a:lnTo>
                  <a:pt x="202" y="1328"/>
                </a:lnTo>
                <a:lnTo>
                  <a:pt x="178" y="1308"/>
                </a:lnTo>
                <a:lnTo>
                  <a:pt x="156" y="1286"/>
                </a:lnTo>
                <a:lnTo>
                  <a:pt x="136" y="1264"/>
                </a:lnTo>
                <a:lnTo>
                  <a:pt x="136" y="1264"/>
                </a:lnTo>
                <a:lnTo>
                  <a:pt x="116" y="1240"/>
                </a:lnTo>
                <a:lnTo>
                  <a:pt x="96" y="1216"/>
                </a:lnTo>
                <a:lnTo>
                  <a:pt x="78" y="1190"/>
                </a:lnTo>
                <a:lnTo>
                  <a:pt x="62" y="1162"/>
                </a:lnTo>
                <a:lnTo>
                  <a:pt x="62" y="1162"/>
                </a:lnTo>
                <a:lnTo>
                  <a:pt x="46" y="1134"/>
                </a:lnTo>
                <a:lnTo>
                  <a:pt x="34" y="1104"/>
                </a:lnTo>
                <a:lnTo>
                  <a:pt x="22" y="1074"/>
                </a:lnTo>
                <a:lnTo>
                  <a:pt x="14" y="1042"/>
                </a:lnTo>
                <a:lnTo>
                  <a:pt x="14" y="1042"/>
                </a:lnTo>
                <a:lnTo>
                  <a:pt x="6" y="1010"/>
                </a:lnTo>
                <a:lnTo>
                  <a:pt x="4" y="1000"/>
                </a:lnTo>
                <a:lnTo>
                  <a:pt x="4" y="994"/>
                </a:lnTo>
                <a:lnTo>
                  <a:pt x="4" y="994"/>
                </a:lnTo>
                <a:lnTo>
                  <a:pt x="2" y="976"/>
                </a:lnTo>
                <a:lnTo>
                  <a:pt x="2" y="976"/>
                </a:lnTo>
                <a:lnTo>
                  <a:pt x="0" y="944"/>
                </a:lnTo>
                <a:lnTo>
                  <a:pt x="0" y="910"/>
                </a:lnTo>
                <a:lnTo>
                  <a:pt x="0" y="910"/>
                </a:lnTo>
                <a:lnTo>
                  <a:pt x="4" y="876"/>
                </a:lnTo>
                <a:lnTo>
                  <a:pt x="6" y="868"/>
                </a:lnTo>
                <a:lnTo>
                  <a:pt x="6" y="862"/>
                </a:lnTo>
                <a:lnTo>
                  <a:pt x="8" y="858"/>
                </a:lnTo>
                <a:lnTo>
                  <a:pt x="8" y="850"/>
                </a:lnTo>
                <a:lnTo>
                  <a:pt x="10" y="842"/>
                </a:lnTo>
                <a:lnTo>
                  <a:pt x="10" y="842"/>
                </a:lnTo>
                <a:lnTo>
                  <a:pt x="20" y="812"/>
                </a:lnTo>
                <a:lnTo>
                  <a:pt x="30" y="780"/>
                </a:lnTo>
                <a:lnTo>
                  <a:pt x="30" y="780"/>
                </a:lnTo>
                <a:lnTo>
                  <a:pt x="44" y="752"/>
                </a:lnTo>
                <a:lnTo>
                  <a:pt x="58" y="724"/>
                </a:lnTo>
                <a:lnTo>
                  <a:pt x="74" y="696"/>
                </a:lnTo>
                <a:lnTo>
                  <a:pt x="90" y="670"/>
                </a:lnTo>
                <a:lnTo>
                  <a:pt x="90" y="670"/>
                </a:lnTo>
                <a:lnTo>
                  <a:pt x="110" y="646"/>
                </a:lnTo>
                <a:lnTo>
                  <a:pt x="128" y="622"/>
                </a:lnTo>
                <a:lnTo>
                  <a:pt x="148" y="600"/>
                </a:lnTo>
                <a:lnTo>
                  <a:pt x="170" y="580"/>
                </a:lnTo>
                <a:lnTo>
                  <a:pt x="170" y="580"/>
                </a:lnTo>
                <a:lnTo>
                  <a:pt x="212" y="540"/>
                </a:lnTo>
                <a:lnTo>
                  <a:pt x="256" y="504"/>
                </a:lnTo>
                <a:lnTo>
                  <a:pt x="256" y="504"/>
                </a:lnTo>
                <a:lnTo>
                  <a:pt x="304" y="470"/>
                </a:lnTo>
                <a:lnTo>
                  <a:pt x="352" y="438"/>
                </a:lnTo>
                <a:lnTo>
                  <a:pt x="352" y="438"/>
                </a:lnTo>
                <a:lnTo>
                  <a:pt x="400" y="410"/>
                </a:lnTo>
                <a:lnTo>
                  <a:pt x="450" y="384"/>
                </a:lnTo>
                <a:lnTo>
                  <a:pt x="502" y="360"/>
                </a:lnTo>
                <a:lnTo>
                  <a:pt x="554" y="340"/>
                </a:lnTo>
                <a:lnTo>
                  <a:pt x="554" y="340"/>
                </a:lnTo>
                <a:lnTo>
                  <a:pt x="606" y="320"/>
                </a:lnTo>
                <a:lnTo>
                  <a:pt x="658" y="304"/>
                </a:lnTo>
                <a:lnTo>
                  <a:pt x="712" y="288"/>
                </a:lnTo>
                <a:lnTo>
                  <a:pt x="766" y="276"/>
                </a:lnTo>
                <a:lnTo>
                  <a:pt x="766" y="276"/>
                </a:lnTo>
                <a:lnTo>
                  <a:pt x="820" y="266"/>
                </a:lnTo>
                <a:lnTo>
                  <a:pt x="876" y="258"/>
                </a:lnTo>
                <a:lnTo>
                  <a:pt x="930" y="250"/>
                </a:lnTo>
                <a:lnTo>
                  <a:pt x="984" y="246"/>
                </a:lnTo>
                <a:lnTo>
                  <a:pt x="984" y="246"/>
                </a:lnTo>
                <a:lnTo>
                  <a:pt x="1038" y="242"/>
                </a:lnTo>
                <a:lnTo>
                  <a:pt x="1094" y="240"/>
                </a:lnTo>
                <a:lnTo>
                  <a:pt x="1148" y="238"/>
                </a:lnTo>
                <a:lnTo>
                  <a:pt x="1202" y="238"/>
                </a:lnTo>
                <a:lnTo>
                  <a:pt x="1202" y="238"/>
                </a:lnTo>
                <a:lnTo>
                  <a:pt x="1310" y="242"/>
                </a:lnTo>
                <a:lnTo>
                  <a:pt x="1418" y="250"/>
                </a:lnTo>
                <a:lnTo>
                  <a:pt x="1418" y="250"/>
                </a:lnTo>
                <a:lnTo>
                  <a:pt x="1470" y="254"/>
                </a:lnTo>
                <a:lnTo>
                  <a:pt x="1524" y="262"/>
                </a:lnTo>
                <a:lnTo>
                  <a:pt x="1578" y="270"/>
                </a:lnTo>
                <a:lnTo>
                  <a:pt x="1630" y="280"/>
                </a:lnTo>
                <a:lnTo>
                  <a:pt x="1630" y="280"/>
                </a:lnTo>
                <a:lnTo>
                  <a:pt x="1684" y="292"/>
                </a:lnTo>
                <a:lnTo>
                  <a:pt x="1736" y="308"/>
                </a:lnTo>
                <a:lnTo>
                  <a:pt x="1736" y="308"/>
                </a:lnTo>
                <a:lnTo>
                  <a:pt x="1762" y="316"/>
                </a:lnTo>
                <a:lnTo>
                  <a:pt x="1786" y="328"/>
                </a:lnTo>
                <a:lnTo>
                  <a:pt x="1810" y="340"/>
                </a:lnTo>
                <a:lnTo>
                  <a:pt x="1834" y="356"/>
                </a:lnTo>
                <a:lnTo>
                  <a:pt x="1830" y="362"/>
                </a:lnTo>
                <a:close/>
              </a:path>
            </a:pathLst>
          </a:custGeom>
          <a:solidFill>
            <a:srgbClr val="B7B2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rgbClr val="11004E"/>
              </a:solidFill>
              <a:effectLst/>
              <a:uLnTx/>
              <a:uFillTx/>
              <a:latin typeface="Source Sans Pro"/>
              <a:ea typeface="+mn-ea"/>
              <a:cs typeface="+mn-cs"/>
            </a:endParaRPr>
          </a:p>
        </p:txBody>
      </p:sp>
      <p:sp>
        <p:nvSpPr>
          <p:cNvPr id="35" name="Rectangle 34">
            <a:extLst>
              <a:ext uri="{FF2B5EF4-FFF2-40B4-BE49-F238E27FC236}">
                <a16:creationId xmlns:a16="http://schemas.microsoft.com/office/drawing/2014/main" id="{4C138352-7C68-48FF-974D-F2BA39FD472D}"/>
              </a:ext>
            </a:extLst>
          </p:cNvPr>
          <p:cNvSpPr/>
          <p:nvPr/>
        </p:nvSpPr>
        <p:spPr>
          <a:xfrm>
            <a:off x="1496705" y="5263074"/>
            <a:ext cx="2629729" cy="695960"/>
          </a:xfrm>
          <a:prstGeom prst="rect">
            <a:avLst/>
          </a:prstGeom>
          <a:noFill/>
          <a:ln w="12700" cap="flat">
            <a:noFill/>
            <a:miter lim="400000"/>
          </a:ln>
          <a:effectLst/>
        </p:spPr>
        <p:txBody>
          <a:bodyPr wrap="square" lIns="50800" tIns="50800" rIns="50800" bIns="50800" numCol="1" anchor="ctr">
            <a:spAutoFit/>
          </a:bodyPr>
          <a:lstStyle/>
          <a:p>
            <a:pPr>
              <a:lnSpc>
                <a:spcPct val="80000"/>
              </a:lnSpc>
            </a:pPr>
            <a:r>
              <a:rPr lang="fr-FR" sz="800" dirty="0">
                <a:solidFill>
                  <a:srgbClr val="530039"/>
                </a:solidFill>
                <a:latin typeface="Calibri" panose="020F0502020204030204"/>
                <a:cs typeface="Arial" pitchFamily="34" charset="0"/>
              </a:rPr>
              <a:t>+ </a:t>
            </a:r>
            <a:r>
              <a:rPr lang="fr-FR" sz="800" dirty="0">
                <a:solidFill>
                  <a:srgbClr val="530039"/>
                </a:solidFill>
                <a:cs typeface="Arial" pitchFamily="34" charset="0"/>
              </a:rPr>
              <a:t>17,2 % prélèvements sociaux (PS)</a:t>
            </a:r>
            <a:r>
              <a:rPr lang="fr-FR" altLang="fr-FR" sz="800" dirty="0">
                <a:solidFill>
                  <a:srgbClr val="530039"/>
                </a:solidFill>
                <a:cs typeface="Arial" pitchFamily="34" charset="0"/>
              </a:rPr>
              <a:t> dont 6,8 % de CSG déductible du revenu global imposable</a:t>
            </a:r>
          </a:p>
          <a:p>
            <a:pPr>
              <a:lnSpc>
                <a:spcPct val="80000"/>
              </a:lnSpc>
            </a:pPr>
            <a:endParaRPr lang="fr-FR" sz="800" dirty="0">
              <a:solidFill>
                <a:srgbClr val="530039"/>
              </a:solidFill>
              <a:cs typeface="Arial" pitchFamily="34" charset="0"/>
            </a:endParaRPr>
          </a:p>
          <a:p>
            <a:pPr>
              <a:lnSpc>
                <a:spcPct val="80000"/>
              </a:lnSpc>
            </a:pPr>
            <a:r>
              <a:rPr lang="fr-FR" sz="800" dirty="0">
                <a:solidFill>
                  <a:srgbClr val="530039"/>
                </a:solidFill>
                <a:cs typeface="Arial" pitchFamily="34" charset="0"/>
              </a:rPr>
              <a:t>+ 3 % ou 4 % de Contribution Exceptionnelle sur les Hauts Revenus (CEHR)</a:t>
            </a:r>
          </a:p>
          <a:p>
            <a:pPr>
              <a:lnSpc>
                <a:spcPct val="80000"/>
              </a:lnSpc>
            </a:pPr>
            <a:endParaRPr lang="fr-FR" altLang="fr-FR" sz="800" dirty="0">
              <a:solidFill>
                <a:srgbClr val="530039"/>
              </a:solidFill>
              <a:latin typeface="Calibri" panose="020F0502020204030204"/>
              <a:cs typeface="Arial" pitchFamily="34" charset="0"/>
            </a:endParaRPr>
          </a:p>
        </p:txBody>
      </p:sp>
      <p:sp>
        <p:nvSpPr>
          <p:cNvPr id="2" name="Titre 1"/>
          <p:cNvSpPr>
            <a:spLocks noGrp="1"/>
          </p:cNvSpPr>
          <p:nvPr>
            <p:ph type="title"/>
          </p:nvPr>
        </p:nvSpPr>
        <p:spPr/>
        <p:txBody>
          <a:bodyPr/>
          <a:lstStyle/>
          <a:p>
            <a:r>
              <a:rPr lang="fr-FR" dirty="0">
                <a:solidFill>
                  <a:srgbClr val="210053"/>
                </a:solidFill>
              </a:rPr>
              <a:t>LA FISCALITÉ LIÉE À LA PLUS-VALUE DE CESSION DE TITRES</a:t>
            </a:r>
          </a:p>
        </p:txBody>
      </p:sp>
      <p:sp>
        <p:nvSpPr>
          <p:cNvPr id="3" name="ZoneTexte 2"/>
          <p:cNvSpPr txBox="1"/>
          <p:nvPr/>
        </p:nvSpPr>
        <p:spPr>
          <a:xfrm>
            <a:off x="734219" y="1834072"/>
            <a:ext cx="10515600" cy="646331"/>
          </a:xfrm>
          <a:prstGeom prst="rect">
            <a:avLst/>
          </a:prstGeom>
          <a:noFill/>
        </p:spPr>
        <p:txBody>
          <a:bodyPr wrap="square" rtlCol="0">
            <a:spAutoFit/>
          </a:bodyPr>
          <a:lstStyle/>
          <a:p>
            <a:pPr lvl="0" defTabSz="685800">
              <a:buClr>
                <a:srgbClr val="E7E6E6"/>
              </a:buClr>
              <a:defRPr/>
            </a:pPr>
            <a:r>
              <a:rPr lang="fr-FR" sz="1200" dirty="0">
                <a:solidFill>
                  <a:srgbClr val="210053"/>
                </a:solidFill>
                <a:latin typeface="Calibri" panose="020F0502020204030204"/>
              </a:rPr>
              <a:t>Il est possible de renoncer au PFU et d’opter pour le barème progressif de l’IR au moment du dépôt de la déclaration de revenus. L’option est globale et porte sur l'ensemble des revenus de capitaux mobiliers, des plus-values de cession de valeurs mobilières et de droits sociaux, des distributions, des gains nets, profits et créances du foyer fiscal entrant dans le champ d'application du PFU.</a:t>
            </a:r>
          </a:p>
        </p:txBody>
      </p:sp>
    </p:spTree>
    <p:custDataLst>
      <p:tags r:id="rId1"/>
    </p:custDataLst>
    <p:extLst>
      <p:ext uri="{BB962C8B-B14F-4D97-AF65-F5344CB8AC3E}">
        <p14:creationId xmlns:p14="http://schemas.microsoft.com/office/powerpoint/2010/main" val="46263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solidFill>
                  <a:srgbClr val="210053"/>
                </a:solidFill>
              </a:rPr>
              <a:t>LA FISCALITÉ LIÉE À LA PLUS-VALUE DE CESSION DE TITRES</a:t>
            </a:r>
          </a:p>
        </p:txBody>
      </p:sp>
      <p:sp>
        <p:nvSpPr>
          <p:cNvPr id="10" name="Espace réservé du texte 9"/>
          <p:cNvSpPr>
            <a:spLocks noGrp="1"/>
          </p:cNvSpPr>
          <p:nvPr>
            <p:ph type="body" sz="quarter" idx="12"/>
          </p:nvPr>
        </p:nvSpPr>
        <p:spPr>
          <a:xfrm>
            <a:off x="1165775" y="1304130"/>
            <a:ext cx="10501292" cy="353219"/>
          </a:xfrm>
        </p:spPr>
        <p:txBody>
          <a:bodyPr/>
          <a:lstStyle/>
          <a:p>
            <a:pPr marL="0" indent="0">
              <a:buNone/>
            </a:pPr>
            <a:r>
              <a:rPr lang="fr-FR" dirty="0"/>
              <a:t>Illustration pour une valorisation de votre participation à 5 000 K€</a:t>
            </a:r>
          </a:p>
        </p:txBody>
      </p:sp>
      <p:sp>
        <p:nvSpPr>
          <p:cNvPr id="14" name="Espace réservé du texte 13"/>
          <p:cNvSpPr>
            <a:spLocks noGrp="1"/>
          </p:cNvSpPr>
          <p:nvPr>
            <p:ph type="body" sz="quarter" idx="16"/>
          </p:nvPr>
        </p:nvSpPr>
        <p:spPr>
          <a:xfrm>
            <a:off x="1165775" y="210989"/>
            <a:ext cx="7298717" cy="286232"/>
          </a:xfrm>
        </p:spPr>
        <p:txBody>
          <a:bodyPr/>
          <a:lstStyle/>
          <a:p>
            <a:pPr marL="0" indent="0">
              <a:buNone/>
            </a:pPr>
            <a:r>
              <a:rPr lang="fr-FR" dirty="0"/>
              <a:t>MAITRISER LA FISCALITÉ LIÉE À LA CESSION</a:t>
            </a:r>
          </a:p>
        </p:txBody>
      </p:sp>
      <p:sp>
        <p:nvSpPr>
          <p:cNvPr id="15" name="TextBox 19"/>
          <p:cNvSpPr txBox="1"/>
          <p:nvPr/>
        </p:nvSpPr>
        <p:spPr>
          <a:xfrm>
            <a:off x="1001412" y="4521027"/>
            <a:ext cx="2375293" cy="171277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530039"/>
              </a:buClr>
              <a:buSzPct val="140000"/>
              <a:buFontTx/>
              <a:buNone/>
              <a:tabLst/>
              <a:defRPr/>
            </a:pPr>
            <a:r>
              <a:rPr kumimoji="0" lang="fr-FR" sz="80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r>
              <a:rPr kumimoji="0" lang="fr-FR" sz="8000" b="1" i="0" u="none" strike="noStrike" kern="1200" cap="none" spc="0" normalizeH="0" baseline="0" noProof="0" dirty="0">
                <a:ln>
                  <a:noFill/>
                </a:ln>
                <a:solidFill>
                  <a:srgbClr val="11004E"/>
                </a:solidFill>
                <a:effectLst/>
                <a:uLnTx/>
                <a:uFillTx/>
                <a:latin typeface="Microsoft JhengHei" panose="020B0604030504040204" pitchFamily="34" charset="-120"/>
                <a:ea typeface="Microsoft JhengHei" panose="020B0604030504040204" pitchFamily="34" charset="-120"/>
                <a:cs typeface="+mn-cs"/>
              </a:rPr>
              <a:t> </a:t>
            </a:r>
          </a:p>
        </p:txBody>
      </p:sp>
      <p:sp>
        <p:nvSpPr>
          <p:cNvPr id="16" name="Freeform 7">
            <a:extLst>
              <a:ext uri="{FF2B5EF4-FFF2-40B4-BE49-F238E27FC236}">
                <a16:creationId xmlns:a16="http://schemas.microsoft.com/office/drawing/2014/main" id="{799C7ADA-B96D-9A49-9D67-DC748A92B29E}"/>
              </a:ext>
            </a:extLst>
          </p:cNvPr>
          <p:cNvSpPr>
            <a:spLocks/>
          </p:cNvSpPr>
          <p:nvPr/>
        </p:nvSpPr>
        <p:spPr bwMode="auto">
          <a:xfrm>
            <a:off x="2143124" y="3887795"/>
            <a:ext cx="3097535" cy="2022914"/>
          </a:xfrm>
          <a:custGeom>
            <a:avLst/>
            <a:gdLst/>
            <a:ahLst/>
            <a:cxnLst>
              <a:cxn ang="0">
                <a:pos x="1730" y="330"/>
              </a:cxn>
              <a:cxn ang="0">
                <a:pos x="1414" y="310"/>
              </a:cxn>
              <a:cxn ang="0">
                <a:pos x="894" y="364"/>
              </a:cxn>
              <a:cxn ang="0">
                <a:pos x="604" y="460"/>
              </a:cxn>
              <a:cxn ang="0">
                <a:pos x="390" y="590"/>
              </a:cxn>
              <a:cxn ang="0">
                <a:pos x="224" y="762"/>
              </a:cxn>
              <a:cxn ang="0">
                <a:pos x="176" y="880"/>
              </a:cxn>
              <a:cxn ang="0">
                <a:pos x="172" y="918"/>
              </a:cxn>
              <a:cxn ang="0">
                <a:pos x="178" y="978"/>
              </a:cxn>
              <a:cxn ang="0">
                <a:pos x="216" y="1072"/>
              </a:cxn>
              <a:cxn ang="0">
                <a:pos x="338" y="1200"/>
              </a:cxn>
              <a:cxn ang="0">
                <a:pos x="506" y="1296"/>
              </a:cxn>
              <a:cxn ang="0">
                <a:pos x="788" y="1388"/>
              </a:cxn>
              <a:cxn ang="0">
                <a:pos x="986" y="1416"/>
              </a:cxn>
              <a:cxn ang="0">
                <a:pos x="1292" y="1418"/>
              </a:cxn>
              <a:cxn ang="0">
                <a:pos x="1798" y="1342"/>
              </a:cxn>
              <a:cxn ang="0">
                <a:pos x="2042" y="1266"/>
              </a:cxn>
              <a:cxn ang="0">
                <a:pos x="2218" y="1182"/>
              </a:cxn>
              <a:cxn ang="0">
                <a:pos x="2406" y="1030"/>
              </a:cxn>
              <a:cxn ang="0">
                <a:pos x="2452" y="962"/>
              </a:cxn>
              <a:cxn ang="0">
                <a:pos x="2490" y="842"/>
              </a:cxn>
              <a:cxn ang="0">
                <a:pos x="2482" y="714"/>
              </a:cxn>
              <a:cxn ang="0">
                <a:pos x="2466" y="668"/>
              </a:cxn>
              <a:cxn ang="0">
                <a:pos x="2400" y="548"/>
              </a:cxn>
              <a:cxn ang="0">
                <a:pos x="2226" y="376"/>
              </a:cxn>
              <a:cxn ang="0">
                <a:pos x="2008" y="242"/>
              </a:cxn>
              <a:cxn ang="0">
                <a:pos x="1770" y="142"/>
              </a:cxn>
              <a:cxn ang="0">
                <a:pos x="1412" y="50"/>
              </a:cxn>
              <a:cxn ang="0">
                <a:pos x="1258" y="0"/>
              </a:cxn>
              <a:cxn ang="0">
                <a:pos x="1578" y="28"/>
              </a:cxn>
              <a:cxn ang="0">
                <a:pos x="1844" y="76"/>
              </a:cxn>
              <a:cxn ang="0">
                <a:pos x="2154" y="190"/>
              </a:cxn>
              <a:cxn ang="0">
                <a:pos x="2436" y="374"/>
              </a:cxn>
              <a:cxn ang="0">
                <a:pos x="2582" y="558"/>
              </a:cxn>
              <a:cxn ang="0">
                <a:pos x="2622" y="638"/>
              </a:cxn>
              <a:cxn ang="0">
                <a:pos x="2658" y="794"/>
              </a:cxn>
              <a:cxn ang="0">
                <a:pos x="2620" y="1012"/>
              </a:cxn>
              <a:cxn ang="0">
                <a:pos x="2558" y="1124"/>
              </a:cxn>
              <a:cxn ang="0">
                <a:pos x="2456" y="1236"/>
              </a:cxn>
              <a:cxn ang="0">
                <a:pos x="2166" y="1424"/>
              </a:cxn>
              <a:cxn ang="0">
                <a:pos x="2060" y="1468"/>
              </a:cxn>
              <a:cxn ang="0">
                <a:pos x="1794" y="1548"/>
              </a:cxn>
              <a:cxn ang="0">
                <a:pos x="1304" y="1618"/>
              </a:cxn>
              <a:cxn ang="0">
                <a:pos x="1026" y="1618"/>
              </a:cxn>
              <a:cxn ang="0">
                <a:pos x="746" y="1580"/>
              </a:cxn>
              <a:cxn ang="0">
                <a:pos x="476" y="1492"/>
              </a:cxn>
              <a:cxn ang="0">
                <a:pos x="274" y="1384"/>
              </a:cxn>
              <a:cxn ang="0">
                <a:pos x="136" y="1264"/>
              </a:cxn>
              <a:cxn ang="0">
                <a:pos x="34" y="1104"/>
              </a:cxn>
              <a:cxn ang="0">
                <a:pos x="4" y="994"/>
              </a:cxn>
              <a:cxn ang="0">
                <a:pos x="6" y="868"/>
              </a:cxn>
              <a:cxn ang="0">
                <a:pos x="30" y="780"/>
              </a:cxn>
              <a:cxn ang="0">
                <a:pos x="110" y="646"/>
              </a:cxn>
              <a:cxn ang="0">
                <a:pos x="256" y="504"/>
              </a:cxn>
              <a:cxn ang="0">
                <a:pos x="554" y="340"/>
              </a:cxn>
              <a:cxn ang="0">
                <a:pos x="820" y="266"/>
              </a:cxn>
              <a:cxn ang="0">
                <a:pos x="1148" y="238"/>
              </a:cxn>
              <a:cxn ang="0">
                <a:pos x="1524" y="262"/>
              </a:cxn>
              <a:cxn ang="0">
                <a:pos x="1762" y="316"/>
              </a:cxn>
            </a:cxnLst>
            <a:rect l="0" t="0" r="r" b="b"/>
            <a:pathLst>
              <a:path w="2658" h="1622">
                <a:moveTo>
                  <a:pt x="1830" y="362"/>
                </a:moveTo>
                <a:lnTo>
                  <a:pt x="1830" y="362"/>
                </a:lnTo>
                <a:lnTo>
                  <a:pt x="1806" y="350"/>
                </a:lnTo>
                <a:lnTo>
                  <a:pt x="1780" y="342"/>
                </a:lnTo>
                <a:lnTo>
                  <a:pt x="1756" y="336"/>
                </a:lnTo>
                <a:lnTo>
                  <a:pt x="1730" y="330"/>
                </a:lnTo>
                <a:lnTo>
                  <a:pt x="1730" y="330"/>
                </a:lnTo>
                <a:lnTo>
                  <a:pt x="1678" y="322"/>
                </a:lnTo>
                <a:lnTo>
                  <a:pt x="1626" y="316"/>
                </a:lnTo>
                <a:lnTo>
                  <a:pt x="1626" y="316"/>
                </a:lnTo>
                <a:lnTo>
                  <a:pt x="1572" y="312"/>
                </a:lnTo>
                <a:lnTo>
                  <a:pt x="1520" y="310"/>
                </a:lnTo>
                <a:lnTo>
                  <a:pt x="1414" y="310"/>
                </a:lnTo>
                <a:lnTo>
                  <a:pt x="1414" y="310"/>
                </a:lnTo>
                <a:lnTo>
                  <a:pt x="1310" y="312"/>
                </a:lnTo>
                <a:lnTo>
                  <a:pt x="1204" y="318"/>
                </a:lnTo>
                <a:lnTo>
                  <a:pt x="1100" y="330"/>
                </a:lnTo>
                <a:lnTo>
                  <a:pt x="996" y="344"/>
                </a:lnTo>
                <a:lnTo>
                  <a:pt x="996" y="344"/>
                </a:lnTo>
                <a:lnTo>
                  <a:pt x="946" y="354"/>
                </a:lnTo>
                <a:lnTo>
                  <a:pt x="894" y="364"/>
                </a:lnTo>
                <a:lnTo>
                  <a:pt x="844" y="376"/>
                </a:lnTo>
                <a:lnTo>
                  <a:pt x="794" y="390"/>
                </a:lnTo>
                <a:lnTo>
                  <a:pt x="794" y="390"/>
                </a:lnTo>
                <a:lnTo>
                  <a:pt x="746" y="404"/>
                </a:lnTo>
                <a:lnTo>
                  <a:pt x="698" y="422"/>
                </a:lnTo>
                <a:lnTo>
                  <a:pt x="650" y="440"/>
                </a:lnTo>
                <a:lnTo>
                  <a:pt x="604" y="460"/>
                </a:lnTo>
                <a:lnTo>
                  <a:pt x="604" y="460"/>
                </a:lnTo>
                <a:lnTo>
                  <a:pt x="558" y="482"/>
                </a:lnTo>
                <a:lnTo>
                  <a:pt x="514" y="506"/>
                </a:lnTo>
                <a:lnTo>
                  <a:pt x="472" y="532"/>
                </a:lnTo>
                <a:lnTo>
                  <a:pt x="430" y="560"/>
                </a:lnTo>
                <a:lnTo>
                  <a:pt x="430" y="560"/>
                </a:lnTo>
                <a:lnTo>
                  <a:pt x="390" y="590"/>
                </a:lnTo>
                <a:lnTo>
                  <a:pt x="352" y="620"/>
                </a:lnTo>
                <a:lnTo>
                  <a:pt x="352" y="620"/>
                </a:lnTo>
                <a:lnTo>
                  <a:pt x="316" y="654"/>
                </a:lnTo>
                <a:lnTo>
                  <a:pt x="282" y="688"/>
                </a:lnTo>
                <a:lnTo>
                  <a:pt x="282" y="688"/>
                </a:lnTo>
                <a:lnTo>
                  <a:pt x="250" y="724"/>
                </a:lnTo>
                <a:lnTo>
                  <a:pt x="224" y="762"/>
                </a:lnTo>
                <a:lnTo>
                  <a:pt x="212" y="780"/>
                </a:lnTo>
                <a:lnTo>
                  <a:pt x="202" y="800"/>
                </a:lnTo>
                <a:lnTo>
                  <a:pt x="194" y="820"/>
                </a:lnTo>
                <a:lnTo>
                  <a:pt x="186" y="840"/>
                </a:lnTo>
                <a:lnTo>
                  <a:pt x="186" y="840"/>
                </a:lnTo>
                <a:lnTo>
                  <a:pt x="180" y="860"/>
                </a:lnTo>
                <a:lnTo>
                  <a:pt x="176" y="880"/>
                </a:lnTo>
                <a:lnTo>
                  <a:pt x="174" y="884"/>
                </a:lnTo>
                <a:lnTo>
                  <a:pt x="174" y="888"/>
                </a:lnTo>
                <a:lnTo>
                  <a:pt x="174" y="892"/>
                </a:lnTo>
                <a:lnTo>
                  <a:pt x="174" y="894"/>
                </a:lnTo>
                <a:lnTo>
                  <a:pt x="172" y="898"/>
                </a:lnTo>
                <a:lnTo>
                  <a:pt x="172" y="898"/>
                </a:lnTo>
                <a:lnTo>
                  <a:pt x="172" y="918"/>
                </a:lnTo>
                <a:lnTo>
                  <a:pt x="172" y="918"/>
                </a:lnTo>
                <a:lnTo>
                  <a:pt x="172" y="938"/>
                </a:lnTo>
                <a:lnTo>
                  <a:pt x="174" y="958"/>
                </a:lnTo>
                <a:lnTo>
                  <a:pt x="174" y="958"/>
                </a:lnTo>
                <a:lnTo>
                  <a:pt x="176" y="968"/>
                </a:lnTo>
                <a:lnTo>
                  <a:pt x="176" y="972"/>
                </a:lnTo>
                <a:lnTo>
                  <a:pt x="178" y="978"/>
                </a:lnTo>
                <a:lnTo>
                  <a:pt x="178" y="978"/>
                </a:lnTo>
                <a:lnTo>
                  <a:pt x="182" y="996"/>
                </a:lnTo>
                <a:lnTo>
                  <a:pt x="182" y="996"/>
                </a:lnTo>
                <a:lnTo>
                  <a:pt x="188" y="1016"/>
                </a:lnTo>
                <a:lnTo>
                  <a:pt x="196" y="1036"/>
                </a:lnTo>
                <a:lnTo>
                  <a:pt x="206" y="1054"/>
                </a:lnTo>
                <a:lnTo>
                  <a:pt x="216" y="1072"/>
                </a:lnTo>
                <a:lnTo>
                  <a:pt x="228" y="1090"/>
                </a:lnTo>
                <a:lnTo>
                  <a:pt x="240" y="1108"/>
                </a:lnTo>
                <a:lnTo>
                  <a:pt x="270" y="1140"/>
                </a:lnTo>
                <a:lnTo>
                  <a:pt x="270" y="1140"/>
                </a:lnTo>
                <a:lnTo>
                  <a:pt x="302" y="1172"/>
                </a:lnTo>
                <a:lnTo>
                  <a:pt x="338" y="1200"/>
                </a:lnTo>
                <a:lnTo>
                  <a:pt x="338" y="1200"/>
                </a:lnTo>
                <a:lnTo>
                  <a:pt x="376" y="1226"/>
                </a:lnTo>
                <a:lnTo>
                  <a:pt x="376" y="1226"/>
                </a:lnTo>
                <a:lnTo>
                  <a:pt x="396" y="1238"/>
                </a:lnTo>
                <a:lnTo>
                  <a:pt x="418" y="1250"/>
                </a:lnTo>
                <a:lnTo>
                  <a:pt x="418" y="1250"/>
                </a:lnTo>
                <a:lnTo>
                  <a:pt x="462" y="1274"/>
                </a:lnTo>
                <a:lnTo>
                  <a:pt x="506" y="1296"/>
                </a:lnTo>
                <a:lnTo>
                  <a:pt x="552" y="1314"/>
                </a:lnTo>
                <a:lnTo>
                  <a:pt x="598" y="1332"/>
                </a:lnTo>
                <a:lnTo>
                  <a:pt x="598" y="1332"/>
                </a:lnTo>
                <a:lnTo>
                  <a:pt x="644" y="1350"/>
                </a:lnTo>
                <a:lnTo>
                  <a:pt x="692" y="1364"/>
                </a:lnTo>
                <a:lnTo>
                  <a:pt x="740" y="1376"/>
                </a:lnTo>
                <a:lnTo>
                  <a:pt x="788" y="1388"/>
                </a:lnTo>
                <a:lnTo>
                  <a:pt x="788" y="1388"/>
                </a:lnTo>
                <a:lnTo>
                  <a:pt x="836" y="1396"/>
                </a:lnTo>
                <a:lnTo>
                  <a:pt x="886" y="1404"/>
                </a:lnTo>
                <a:lnTo>
                  <a:pt x="886" y="1404"/>
                </a:lnTo>
                <a:lnTo>
                  <a:pt x="936" y="1410"/>
                </a:lnTo>
                <a:lnTo>
                  <a:pt x="986" y="1416"/>
                </a:lnTo>
                <a:lnTo>
                  <a:pt x="986" y="1416"/>
                </a:lnTo>
                <a:lnTo>
                  <a:pt x="1036" y="1418"/>
                </a:lnTo>
                <a:lnTo>
                  <a:pt x="1088" y="1422"/>
                </a:lnTo>
                <a:lnTo>
                  <a:pt x="1138" y="1422"/>
                </a:lnTo>
                <a:lnTo>
                  <a:pt x="1190" y="1422"/>
                </a:lnTo>
                <a:lnTo>
                  <a:pt x="1190" y="1422"/>
                </a:lnTo>
                <a:lnTo>
                  <a:pt x="1240" y="1420"/>
                </a:lnTo>
                <a:lnTo>
                  <a:pt x="1292" y="1418"/>
                </a:lnTo>
                <a:lnTo>
                  <a:pt x="1394" y="1410"/>
                </a:lnTo>
                <a:lnTo>
                  <a:pt x="1394" y="1410"/>
                </a:lnTo>
                <a:lnTo>
                  <a:pt x="1496" y="1398"/>
                </a:lnTo>
                <a:lnTo>
                  <a:pt x="1598" y="1382"/>
                </a:lnTo>
                <a:lnTo>
                  <a:pt x="1598" y="1382"/>
                </a:lnTo>
                <a:lnTo>
                  <a:pt x="1700" y="1364"/>
                </a:lnTo>
                <a:lnTo>
                  <a:pt x="1798" y="1342"/>
                </a:lnTo>
                <a:lnTo>
                  <a:pt x="1798" y="1342"/>
                </a:lnTo>
                <a:lnTo>
                  <a:pt x="1898" y="1316"/>
                </a:lnTo>
                <a:lnTo>
                  <a:pt x="1898" y="1316"/>
                </a:lnTo>
                <a:lnTo>
                  <a:pt x="1946" y="1300"/>
                </a:lnTo>
                <a:lnTo>
                  <a:pt x="1994" y="1284"/>
                </a:lnTo>
                <a:lnTo>
                  <a:pt x="1994" y="1284"/>
                </a:lnTo>
                <a:lnTo>
                  <a:pt x="2042" y="1266"/>
                </a:lnTo>
                <a:lnTo>
                  <a:pt x="2064" y="1258"/>
                </a:lnTo>
                <a:lnTo>
                  <a:pt x="2088" y="1248"/>
                </a:lnTo>
                <a:lnTo>
                  <a:pt x="2088" y="1248"/>
                </a:lnTo>
                <a:lnTo>
                  <a:pt x="2132" y="1228"/>
                </a:lnTo>
                <a:lnTo>
                  <a:pt x="2176" y="1206"/>
                </a:lnTo>
                <a:lnTo>
                  <a:pt x="2176" y="1206"/>
                </a:lnTo>
                <a:lnTo>
                  <a:pt x="2218" y="1182"/>
                </a:lnTo>
                <a:lnTo>
                  <a:pt x="2260" y="1156"/>
                </a:lnTo>
                <a:lnTo>
                  <a:pt x="2298" y="1128"/>
                </a:lnTo>
                <a:lnTo>
                  <a:pt x="2336" y="1098"/>
                </a:lnTo>
                <a:lnTo>
                  <a:pt x="2336" y="1098"/>
                </a:lnTo>
                <a:lnTo>
                  <a:pt x="2370" y="1066"/>
                </a:lnTo>
                <a:lnTo>
                  <a:pt x="2402" y="1034"/>
                </a:lnTo>
                <a:lnTo>
                  <a:pt x="2406" y="1030"/>
                </a:lnTo>
                <a:lnTo>
                  <a:pt x="2410" y="1026"/>
                </a:lnTo>
                <a:lnTo>
                  <a:pt x="2416" y="1016"/>
                </a:lnTo>
                <a:lnTo>
                  <a:pt x="2416" y="1016"/>
                </a:lnTo>
                <a:lnTo>
                  <a:pt x="2428" y="1000"/>
                </a:lnTo>
                <a:lnTo>
                  <a:pt x="2428" y="1000"/>
                </a:lnTo>
                <a:lnTo>
                  <a:pt x="2440" y="982"/>
                </a:lnTo>
                <a:lnTo>
                  <a:pt x="2452" y="962"/>
                </a:lnTo>
                <a:lnTo>
                  <a:pt x="2452" y="962"/>
                </a:lnTo>
                <a:lnTo>
                  <a:pt x="2460" y="944"/>
                </a:lnTo>
                <a:lnTo>
                  <a:pt x="2470" y="924"/>
                </a:lnTo>
                <a:lnTo>
                  <a:pt x="2476" y="904"/>
                </a:lnTo>
                <a:lnTo>
                  <a:pt x="2482" y="884"/>
                </a:lnTo>
                <a:lnTo>
                  <a:pt x="2486" y="862"/>
                </a:lnTo>
                <a:lnTo>
                  <a:pt x="2490" y="842"/>
                </a:lnTo>
                <a:lnTo>
                  <a:pt x="2492" y="820"/>
                </a:lnTo>
                <a:lnTo>
                  <a:pt x="2492" y="800"/>
                </a:lnTo>
                <a:lnTo>
                  <a:pt x="2492" y="800"/>
                </a:lnTo>
                <a:lnTo>
                  <a:pt x="2492" y="778"/>
                </a:lnTo>
                <a:lnTo>
                  <a:pt x="2490" y="756"/>
                </a:lnTo>
                <a:lnTo>
                  <a:pt x="2486" y="736"/>
                </a:lnTo>
                <a:lnTo>
                  <a:pt x="2482" y="714"/>
                </a:lnTo>
                <a:lnTo>
                  <a:pt x="2482" y="714"/>
                </a:lnTo>
                <a:lnTo>
                  <a:pt x="2474" y="694"/>
                </a:lnTo>
                <a:lnTo>
                  <a:pt x="2468" y="672"/>
                </a:lnTo>
                <a:lnTo>
                  <a:pt x="2466" y="670"/>
                </a:lnTo>
                <a:lnTo>
                  <a:pt x="2466" y="670"/>
                </a:lnTo>
                <a:lnTo>
                  <a:pt x="2466" y="670"/>
                </a:lnTo>
                <a:lnTo>
                  <a:pt x="2466" y="668"/>
                </a:lnTo>
                <a:lnTo>
                  <a:pt x="2462" y="662"/>
                </a:lnTo>
                <a:lnTo>
                  <a:pt x="2458" y="652"/>
                </a:lnTo>
                <a:lnTo>
                  <a:pt x="2458" y="652"/>
                </a:lnTo>
                <a:lnTo>
                  <a:pt x="2448" y="630"/>
                </a:lnTo>
                <a:lnTo>
                  <a:pt x="2448" y="630"/>
                </a:lnTo>
                <a:lnTo>
                  <a:pt x="2426" y="588"/>
                </a:lnTo>
                <a:lnTo>
                  <a:pt x="2400" y="548"/>
                </a:lnTo>
                <a:lnTo>
                  <a:pt x="2400" y="548"/>
                </a:lnTo>
                <a:lnTo>
                  <a:pt x="2370" y="512"/>
                </a:lnTo>
                <a:lnTo>
                  <a:pt x="2338" y="474"/>
                </a:lnTo>
                <a:lnTo>
                  <a:pt x="2338" y="474"/>
                </a:lnTo>
                <a:lnTo>
                  <a:pt x="2302" y="440"/>
                </a:lnTo>
                <a:lnTo>
                  <a:pt x="2266" y="408"/>
                </a:lnTo>
                <a:lnTo>
                  <a:pt x="2226" y="376"/>
                </a:lnTo>
                <a:lnTo>
                  <a:pt x="2186" y="346"/>
                </a:lnTo>
                <a:lnTo>
                  <a:pt x="2186" y="346"/>
                </a:lnTo>
                <a:lnTo>
                  <a:pt x="2144" y="318"/>
                </a:lnTo>
                <a:lnTo>
                  <a:pt x="2100" y="292"/>
                </a:lnTo>
                <a:lnTo>
                  <a:pt x="2054" y="266"/>
                </a:lnTo>
                <a:lnTo>
                  <a:pt x="2008" y="242"/>
                </a:lnTo>
                <a:lnTo>
                  <a:pt x="2008" y="242"/>
                </a:lnTo>
                <a:lnTo>
                  <a:pt x="1962" y="220"/>
                </a:lnTo>
                <a:lnTo>
                  <a:pt x="1916" y="198"/>
                </a:lnTo>
                <a:lnTo>
                  <a:pt x="1916" y="198"/>
                </a:lnTo>
                <a:lnTo>
                  <a:pt x="1868" y="178"/>
                </a:lnTo>
                <a:lnTo>
                  <a:pt x="1818" y="160"/>
                </a:lnTo>
                <a:lnTo>
                  <a:pt x="1818" y="160"/>
                </a:lnTo>
                <a:lnTo>
                  <a:pt x="1770" y="142"/>
                </a:lnTo>
                <a:lnTo>
                  <a:pt x="1720" y="126"/>
                </a:lnTo>
                <a:lnTo>
                  <a:pt x="1618" y="98"/>
                </a:lnTo>
                <a:lnTo>
                  <a:pt x="1618" y="98"/>
                </a:lnTo>
                <a:lnTo>
                  <a:pt x="1568" y="84"/>
                </a:lnTo>
                <a:lnTo>
                  <a:pt x="1516" y="72"/>
                </a:lnTo>
                <a:lnTo>
                  <a:pt x="1516" y="72"/>
                </a:lnTo>
                <a:lnTo>
                  <a:pt x="1412" y="50"/>
                </a:lnTo>
                <a:lnTo>
                  <a:pt x="1308" y="26"/>
                </a:lnTo>
                <a:lnTo>
                  <a:pt x="1308" y="26"/>
                </a:lnTo>
                <a:lnTo>
                  <a:pt x="1256" y="16"/>
                </a:lnTo>
                <a:lnTo>
                  <a:pt x="1204" y="8"/>
                </a:lnTo>
                <a:lnTo>
                  <a:pt x="1204" y="0"/>
                </a:lnTo>
                <a:lnTo>
                  <a:pt x="1204" y="0"/>
                </a:lnTo>
                <a:lnTo>
                  <a:pt x="1258" y="0"/>
                </a:lnTo>
                <a:lnTo>
                  <a:pt x="1312" y="2"/>
                </a:lnTo>
                <a:lnTo>
                  <a:pt x="1418" y="10"/>
                </a:lnTo>
                <a:lnTo>
                  <a:pt x="1418" y="10"/>
                </a:lnTo>
                <a:lnTo>
                  <a:pt x="1524" y="22"/>
                </a:lnTo>
                <a:lnTo>
                  <a:pt x="1524" y="22"/>
                </a:lnTo>
                <a:lnTo>
                  <a:pt x="1578" y="28"/>
                </a:lnTo>
                <a:lnTo>
                  <a:pt x="1578" y="28"/>
                </a:lnTo>
                <a:lnTo>
                  <a:pt x="1632" y="34"/>
                </a:lnTo>
                <a:lnTo>
                  <a:pt x="1632" y="34"/>
                </a:lnTo>
                <a:lnTo>
                  <a:pt x="1684" y="44"/>
                </a:lnTo>
                <a:lnTo>
                  <a:pt x="1738" y="52"/>
                </a:lnTo>
                <a:lnTo>
                  <a:pt x="1792" y="64"/>
                </a:lnTo>
                <a:lnTo>
                  <a:pt x="1844" y="76"/>
                </a:lnTo>
                <a:lnTo>
                  <a:pt x="1844" y="76"/>
                </a:lnTo>
                <a:lnTo>
                  <a:pt x="1898" y="92"/>
                </a:lnTo>
                <a:lnTo>
                  <a:pt x="1950" y="108"/>
                </a:lnTo>
                <a:lnTo>
                  <a:pt x="2002" y="126"/>
                </a:lnTo>
                <a:lnTo>
                  <a:pt x="2052" y="144"/>
                </a:lnTo>
                <a:lnTo>
                  <a:pt x="2052" y="144"/>
                </a:lnTo>
                <a:lnTo>
                  <a:pt x="2104" y="166"/>
                </a:lnTo>
                <a:lnTo>
                  <a:pt x="2154" y="190"/>
                </a:lnTo>
                <a:lnTo>
                  <a:pt x="2204" y="214"/>
                </a:lnTo>
                <a:lnTo>
                  <a:pt x="2252" y="242"/>
                </a:lnTo>
                <a:lnTo>
                  <a:pt x="2252" y="242"/>
                </a:lnTo>
                <a:lnTo>
                  <a:pt x="2300" y="270"/>
                </a:lnTo>
                <a:lnTo>
                  <a:pt x="2346" y="302"/>
                </a:lnTo>
                <a:lnTo>
                  <a:pt x="2392" y="338"/>
                </a:lnTo>
                <a:lnTo>
                  <a:pt x="2436" y="374"/>
                </a:lnTo>
                <a:lnTo>
                  <a:pt x="2436" y="374"/>
                </a:lnTo>
                <a:lnTo>
                  <a:pt x="2476" y="416"/>
                </a:lnTo>
                <a:lnTo>
                  <a:pt x="2516" y="460"/>
                </a:lnTo>
                <a:lnTo>
                  <a:pt x="2516" y="460"/>
                </a:lnTo>
                <a:lnTo>
                  <a:pt x="2534" y="482"/>
                </a:lnTo>
                <a:lnTo>
                  <a:pt x="2552" y="508"/>
                </a:lnTo>
                <a:lnTo>
                  <a:pt x="2582" y="558"/>
                </a:lnTo>
                <a:lnTo>
                  <a:pt x="2582" y="558"/>
                </a:lnTo>
                <a:lnTo>
                  <a:pt x="2596" y="584"/>
                </a:lnTo>
                <a:lnTo>
                  <a:pt x="2604" y="596"/>
                </a:lnTo>
                <a:lnTo>
                  <a:pt x="2606" y="602"/>
                </a:lnTo>
                <a:lnTo>
                  <a:pt x="2610" y="610"/>
                </a:lnTo>
                <a:lnTo>
                  <a:pt x="2610" y="610"/>
                </a:lnTo>
                <a:lnTo>
                  <a:pt x="2622" y="638"/>
                </a:lnTo>
                <a:lnTo>
                  <a:pt x="2634" y="668"/>
                </a:lnTo>
                <a:lnTo>
                  <a:pt x="2634" y="668"/>
                </a:lnTo>
                <a:lnTo>
                  <a:pt x="2642" y="698"/>
                </a:lnTo>
                <a:lnTo>
                  <a:pt x="2650" y="730"/>
                </a:lnTo>
                <a:lnTo>
                  <a:pt x="2654" y="762"/>
                </a:lnTo>
                <a:lnTo>
                  <a:pt x="2658" y="794"/>
                </a:lnTo>
                <a:lnTo>
                  <a:pt x="2658" y="794"/>
                </a:lnTo>
                <a:lnTo>
                  <a:pt x="2658" y="826"/>
                </a:lnTo>
                <a:lnTo>
                  <a:pt x="2656" y="858"/>
                </a:lnTo>
                <a:lnTo>
                  <a:pt x="2654" y="888"/>
                </a:lnTo>
                <a:lnTo>
                  <a:pt x="2648" y="920"/>
                </a:lnTo>
                <a:lnTo>
                  <a:pt x="2640" y="952"/>
                </a:lnTo>
                <a:lnTo>
                  <a:pt x="2632" y="982"/>
                </a:lnTo>
                <a:lnTo>
                  <a:pt x="2620" y="1012"/>
                </a:lnTo>
                <a:lnTo>
                  <a:pt x="2608" y="1042"/>
                </a:lnTo>
                <a:lnTo>
                  <a:pt x="2608" y="1042"/>
                </a:lnTo>
                <a:lnTo>
                  <a:pt x="2592" y="1070"/>
                </a:lnTo>
                <a:lnTo>
                  <a:pt x="2576" y="1096"/>
                </a:lnTo>
                <a:lnTo>
                  <a:pt x="2576" y="1096"/>
                </a:lnTo>
                <a:lnTo>
                  <a:pt x="2558" y="1124"/>
                </a:lnTo>
                <a:lnTo>
                  <a:pt x="2558" y="1124"/>
                </a:lnTo>
                <a:lnTo>
                  <a:pt x="2548" y="1136"/>
                </a:lnTo>
                <a:lnTo>
                  <a:pt x="2544" y="1142"/>
                </a:lnTo>
                <a:lnTo>
                  <a:pt x="2538" y="1148"/>
                </a:lnTo>
                <a:lnTo>
                  <a:pt x="2538" y="1148"/>
                </a:lnTo>
                <a:lnTo>
                  <a:pt x="2500" y="1194"/>
                </a:lnTo>
                <a:lnTo>
                  <a:pt x="2456" y="1236"/>
                </a:lnTo>
                <a:lnTo>
                  <a:pt x="2456" y="1236"/>
                </a:lnTo>
                <a:lnTo>
                  <a:pt x="2412" y="1274"/>
                </a:lnTo>
                <a:lnTo>
                  <a:pt x="2366" y="1310"/>
                </a:lnTo>
                <a:lnTo>
                  <a:pt x="2318" y="1342"/>
                </a:lnTo>
                <a:lnTo>
                  <a:pt x="2268" y="1372"/>
                </a:lnTo>
                <a:lnTo>
                  <a:pt x="2268" y="1372"/>
                </a:lnTo>
                <a:lnTo>
                  <a:pt x="2216" y="1398"/>
                </a:lnTo>
                <a:lnTo>
                  <a:pt x="2166" y="1424"/>
                </a:lnTo>
                <a:lnTo>
                  <a:pt x="2166" y="1424"/>
                </a:lnTo>
                <a:lnTo>
                  <a:pt x="2140" y="1436"/>
                </a:lnTo>
                <a:lnTo>
                  <a:pt x="2126" y="1442"/>
                </a:lnTo>
                <a:lnTo>
                  <a:pt x="2112" y="1446"/>
                </a:lnTo>
                <a:lnTo>
                  <a:pt x="2112" y="1446"/>
                </a:lnTo>
                <a:lnTo>
                  <a:pt x="2060" y="1468"/>
                </a:lnTo>
                <a:lnTo>
                  <a:pt x="2060" y="1468"/>
                </a:lnTo>
                <a:lnTo>
                  <a:pt x="2008" y="1486"/>
                </a:lnTo>
                <a:lnTo>
                  <a:pt x="1954" y="1504"/>
                </a:lnTo>
                <a:lnTo>
                  <a:pt x="1954" y="1504"/>
                </a:lnTo>
                <a:lnTo>
                  <a:pt x="1902" y="1520"/>
                </a:lnTo>
                <a:lnTo>
                  <a:pt x="1848" y="1534"/>
                </a:lnTo>
                <a:lnTo>
                  <a:pt x="1848" y="1534"/>
                </a:lnTo>
                <a:lnTo>
                  <a:pt x="1794" y="1548"/>
                </a:lnTo>
                <a:lnTo>
                  <a:pt x="1740" y="1560"/>
                </a:lnTo>
                <a:lnTo>
                  <a:pt x="1632" y="1580"/>
                </a:lnTo>
                <a:lnTo>
                  <a:pt x="1632" y="1580"/>
                </a:lnTo>
                <a:lnTo>
                  <a:pt x="1522" y="1598"/>
                </a:lnTo>
                <a:lnTo>
                  <a:pt x="1414" y="1610"/>
                </a:lnTo>
                <a:lnTo>
                  <a:pt x="1414" y="1610"/>
                </a:lnTo>
                <a:lnTo>
                  <a:pt x="1304" y="1618"/>
                </a:lnTo>
                <a:lnTo>
                  <a:pt x="1304" y="1618"/>
                </a:lnTo>
                <a:lnTo>
                  <a:pt x="1248" y="1622"/>
                </a:lnTo>
                <a:lnTo>
                  <a:pt x="1192" y="1622"/>
                </a:lnTo>
                <a:lnTo>
                  <a:pt x="1192" y="1622"/>
                </a:lnTo>
                <a:lnTo>
                  <a:pt x="1136" y="1622"/>
                </a:lnTo>
                <a:lnTo>
                  <a:pt x="1080" y="1622"/>
                </a:lnTo>
                <a:lnTo>
                  <a:pt x="1026" y="1618"/>
                </a:lnTo>
                <a:lnTo>
                  <a:pt x="970" y="1614"/>
                </a:lnTo>
                <a:lnTo>
                  <a:pt x="970" y="1614"/>
                </a:lnTo>
                <a:lnTo>
                  <a:pt x="914" y="1608"/>
                </a:lnTo>
                <a:lnTo>
                  <a:pt x="858" y="1602"/>
                </a:lnTo>
                <a:lnTo>
                  <a:pt x="858" y="1602"/>
                </a:lnTo>
                <a:lnTo>
                  <a:pt x="802" y="1592"/>
                </a:lnTo>
                <a:lnTo>
                  <a:pt x="746" y="1580"/>
                </a:lnTo>
                <a:lnTo>
                  <a:pt x="746" y="1580"/>
                </a:lnTo>
                <a:lnTo>
                  <a:pt x="690" y="1566"/>
                </a:lnTo>
                <a:lnTo>
                  <a:pt x="636" y="1552"/>
                </a:lnTo>
                <a:lnTo>
                  <a:pt x="582" y="1534"/>
                </a:lnTo>
                <a:lnTo>
                  <a:pt x="528" y="1514"/>
                </a:lnTo>
                <a:lnTo>
                  <a:pt x="528" y="1514"/>
                </a:lnTo>
                <a:lnTo>
                  <a:pt x="476" y="1492"/>
                </a:lnTo>
                <a:lnTo>
                  <a:pt x="424" y="1468"/>
                </a:lnTo>
                <a:lnTo>
                  <a:pt x="374" y="1442"/>
                </a:lnTo>
                <a:lnTo>
                  <a:pt x="324" y="1414"/>
                </a:lnTo>
                <a:lnTo>
                  <a:pt x="298" y="1400"/>
                </a:lnTo>
                <a:lnTo>
                  <a:pt x="298" y="1400"/>
                </a:lnTo>
                <a:lnTo>
                  <a:pt x="274" y="1384"/>
                </a:lnTo>
                <a:lnTo>
                  <a:pt x="274" y="1384"/>
                </a:lnTo>
                <a:lnTo>
                  <a:pt x="224" y="1348"/>
                </a:lnTo>
                <a:lnTo>
                  <a:pt x="224" y="1348"/>
                </a:lnTo>
                <a:lnTo>
                  <a:pt x="202" y="1328"/>
                </a:lnTo>
                <a:lnTo>
                  <a:pt x="178" y="1308"/>
                </a:lnTo>
                <a:lnTo>
                  <a:pt x="156" y="1286"/>
                </a:lnTo>
                <a:lnTo>
                  <a:pt x="136" y="1264"/>
                </a:lnTo>
                <a:lnTo>
                  <a:pt x="136" y="1264"/>
                </a:lnTo>
                <a:lnTo>
                  <a:pt x="116" y="1240"/>
                </a:lnTo>
                <a:lnTo>
                  <a:pt x="96" y="1216"/>
                </a:lnTo>
                <a:lnTo>
                  <a:pt x="78" y="1190"/>
                </a:lnTo>
                <a:lnTo>
                  <a:pt x="62" y="1162"/>
                </a:lnTo>
                <a:lnTo>
                  <a:pt x="62" y="1162"/>
                </a:lnTo>
                <a:lnTo>
                  <a:pt x="46" y="1134"/>
                </a:lnTo>
                <a:lnTo>
                  <a:pt x="34" y="1104"/>
                </a:lnTo>
                <a:lnTo>
                  <a:pt x="22" y="1074"/>
                </a:lnTo>
                <a:lnTo>
                  <a:pt x="14" y="1042"/>
                </a:lnTo>
                <a:lnTo>
                  <a:pt x="14" y="1042"/>
                </a:lnTo>
                <a:lnTo>
                  <a:pt x="6" y="1010"/>
                </a:lnTo>
                <a:lnTo>
                  <a:pt x="4" y="1000"/>
                </a:lnTo>
                <a:lnTo>
                  <a:pt x="4" y="994"/>
                </a:lnTo>
                <a:lnTo>
                  <a:pt x="4" y="994"/>
                </a:lnTo>
                <a:lnTo>
                  <a:pt x="2" y="976"/>
                </a:lnTo>
                <a:lnTo>
                  <a:pt x="2" y="976"/>
                </a:lnTo>
                <a:lnTo>
                  <a:pt x="0" y="944"/>
                </a:lnTo>
                <a:lnTo>
                  <a:pt x="0" y="910"/>
                </a:lnTo>
                <a:lnTo>
                  <a:pt x="0" y="910"/>
                </a:lnTo>
                <a:lnTo>
                  <a:pt x="4" y="876"/>
                </a:lnTo>
                <a:lnTo>
                  <a:pt x="6" y="868"/>
                </a:lnTo>
                <a:lnTo>
                  <a:pt x="6" y="862"/>
                </a:lnTo>
                <a:lnTo>
                  <a:pt x="8" y="858"/>
                </a:lnTo>
                <a:lnTo>
                  <a:pt x="8" y="850"/>
                </a:lnTo>
                <a:lnTo>
                  <a:pt x="10" y="842"/>
                </a:lnTo>
                <a:lnTo>
                  <a:pt x="10" y="842"/>
                </a:lnTo>
                <a:lnTo>
                  <a:pt x="20" y="812"/>
                </a:lnTo>
                <a:lnTo>
                  <a:pt x="30" y="780"/>
                </a:lnTo>
                <a:lnTo>
                  <a:pt x="30" y="780"/>
                </a:lnTo>
                <a:lnTo>
                  <a:pt x="44" y="752"/>
                </a:lnTo>
                <a:lnTo>
                  <a:pt x="58" y="724"/>
                </a:lnTo>
                <a:lnTo>
                  <a:pt x="74" y="696"/>
                </a:lnTo>
                <a:lnTo>
                  <a:pt x="90" y="670"/>
                </a:lnTo>
                <a:lnTo>
                  <a:pt x="90" y="670"/>
                </a:lnTo>
                <a:lnTo>
                  <a:pt x="110" y="646"/>
                </a:lnTo>
                <a:lnTo>
                  <a:pt x="128" y="622"/>
                </a:lnTo>
                <a:lnTo>
                  <a:pt x="148" y="600"/>
                </a:lnTo>
                <a:lnTo>
                  <a:pt x="170" y="580"/>
                </a:lnTo>
                <a:lnTo>
                  <a:pt x="170" y="580"/>
                </a:lnTo>
                <a:lnTo>
                  <a:pt x="212" y="540"/>
                </a:lnTo>
                <a:lnTo>
                  <a:pt x="256" y="504"/>
                </a:lnTo>
                <a:lnTo>
                  <a:pt x="256" y="504"/>
                </a:lnTo>
                <a:lnTo>
                  <a:pt x="304" y="470"/>
                </a:lnTo>
                <a:lnTo>
                  <a:pt x="352" y="438"/>
                </a:lnTo>
                <a:lnTo>
                  <a:pt x="352" y="438"/>
                </a:lnTo>
                <a:lnTo>
                  <a:pt x="400" y="410"/>
                </a:lnTo>
                <a:lnTo>
                  <a:pt x="450" y="384"/>
                </a:lnTo>
                <a:lnTo>
                  <a:pt x="502" y="360"/>
                </a:lnTo>
                <a:lnTo>
                  <a:pt x="554" y="340"/>
                </a:lnTo>
                <a:lnTo>
                  <a:pt x="554" y="340"/>
                </a:lnTo>
                <a:lnTo>
                  <a:pt x="606" y="320"/>
                </a:lnTo>
                <a:lnTo>
                  <a:pt x="658" y="304"/>
                </a:lnTo>
                <a:lnTo>
                  <a:pt x="712" y="288"/>
                </a:lnTo>
                <a:lnTo>
                  <a:pt x="766" y="276"/>
                </a:lnTo>
                <a:lnTo>
                  <a:pt x="766" y="276"/>
                </a:lnTo>
                <a:lnTo>
                  <a:pt x="820" y="266"/>
                </a:lnTo>
                <a:lnTo>
                  <a:pt x="876" y="258"/>
                </a:lnTo>
                <a:lnTo>
                  <a:pt x="930" y="250"/>
                </a:lnTo>
                <a:lnTo>
                  <a:pt x="984" y="246"/>
                </a:lnTo>
                <a:lnTo>
                  <a:pt x="984" y="246"/>
                </a:lnTo>
                <a:lnTo>
                  <a:pt x="1038" y="242"/>
                </a:lnTo>
                <a:lnTo>
                  <a:pt x="1094" y="240"/>
                </a:lnTo>
                <a:lnTo>
                  <a:pt x="1148" y="238"/>
                </a:lnTo>
                <a:lnTo>
                  <a:pt x="1202" y="238"/>
                </a:lnTo>
                <a:lnTo>
                  <a:pt x="1202" y="238"/>
                </a:lnTo>
                <a:lnTo>
                  <a:pt x="1310" y="242"/>
                </a:lnTo>
                <a:lnTo>
                  <a:pt x="1418" y="250"/>
                </a:lnTo>
                <a:lnTo>
                  <a:pt x="1418" y="250"/>
                </a:lnTo>
                <a:lnTo>
                  <a:pt x="1470" y="254"/>
                </a:lnTo>
                <a:lnTo>
                  <a:pt x="1524" y="262"/>
                </a:lnTo>
                <a:lnTo>
                  <a:pt x="1578" y="270"/>
                </a:lnTo>
                <a:lnTo>
                  <a:pt x="1630" y="280"/>
                </a:lnTo>
                <a:lnTo>
                  <a:pt x="1630" y="280"/>
                </a:lnTo>
                <a:lnTo>
                  <a:pt x="1684" y="292"/>
                </a:lnTo>
                <a:lnTo>
                  <a:pt x="1736" y="308"/>
                </a:lnTo>
                <a:lnTo>
                  <a:pt x="1736" y="308"/>
                </a:lnTo>
                <a:lnTo>
                  <a:pt x="1762" y="316"/>
                </a:lnTo>
                <a:lnTo>
                  <a:pt x="1786" y="328"/>
                </a:lnTo>
                <a:lnTo>
                  <a:pt x="1810" y="340"/>
                </a:lnTo>
                <a:lnTo>
                  <a:pt x="1834" y="356"/>
                </a:lnTo>
                <a:lnTo>
                  <a:pt x="1830" y="362"/>
                </a:lnTo>
                <a:close/>
              </a:path>
            </a:pathLst>
          </a:custGeom>
          <a:solidFill>
            <a:srgbClr val="B7B2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11004E"/>
              </a:solidFill>
              <a:effectLst/>
              <a:uLnTx/>
              <a:uFillTx/>
              <a:latin typeface="Source Sans Pro"/>
              <a:ea typeface="+mn-ea"/>
              <a:cs typeface="+mn-cs"/>
            </a:endParaRPr>
          </a:p>
        </p:txBody>
      </p:sp>
      <p:sp>
        <p:nvSpPr>
          <p:cNvPr id="17" name="Rectangle 16">
            <a:extLst>
              <a:ext uri="{FF2B5EF4-FFF2-40B4-BE49-F238E27FC236}">
                <a16:creationId xmlns:a16="http://schemas.microsoft.com/office/drawing/2014/main" id="{65BD7F5D-349B-8B42-9A61-E85881D17968}"/>
              </a:ext>
            </a:extLst>
          </p:cNvPr>
          <p:cNvSpPr/>
          <p:nvPr/>
        </p:nvSpPr>
        <p:spPr>
          <a:xfrm>
            <a:off x="2646577" y="4606864"/>
            <a:ext cx="2090637" cy="584775"/>
          </a:xfrm>
          <a:prstGeom prst="rect">
            <a:avLst/>
          </a:prstGeom>
        </p:spPr>
        <p:txBody>
          <a:bodyPr wrap="none">
            <a:spAutoFit/>
          </a:bodyPr>
          <a:lstStyle/>
          <a:p>
            <a:pPr marL="0" marR="0" lvl="0" indent="0" algn="ctr" defTabSz="219075"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a:ln>
                  <a:noFill/>
                </a:ln>
                <a:solidFill>
                  <a:srgbClr val="210053"/>
                </a:solidFill>
                <a:effectLst/>
                <a:uLnTx/>
                <a:uFillTx/>
                <a:latin typeface="Arial" panose="020B0604020202020204" pitchFamily="34" charset="0"/>
                <a:ea typeface="+mn-ea"/>
                <a:cs typeface="Arial" panose="020B0604020202020204" pitchFamily="34" charset="0"/>
              </a:rPr>
              <a:t>1 700 K€ </a:t>
            </a:r>
            <a:r>
              <a:rPr kumimoji="0" lang="fr-FR" sz="3200" b="0" i="0" u="none" strike="noStrike" kern="1200" cap="none" spc="0" normalizeH="0" baseline="30000" noProof="0" dirty="0">
                <a:ln>
                  <a:noFill/>
                </a:ln>
                <a:solidFill>
                  <a:srgbClr val="210053"/>
                </a:solidFill>
                <a:effectLst/>
                <a:uLnTx/>
                <a:uFillTx/>
                <a:latin typeface="Arial" panose="020B0604020202020204" pitchFamily="34" charset="0"/>
                <a:ea typeface="+mn-ea"/>
                <a:cs typeface="Arial" panose="020B0604020202020204" pitchFamily="34" charset="0"/>
              </a:rPr>
              <a:t>2</a:t>
            </a:r>
            <a:endParaRPr kumimoji="0" lang="fr-FR" sz="3200" b="1" i="0" u="none" strike="noStrike" kern="1200" cap="none" spc="0" normalizeH="0" baseline="30000" noProof="0" dirty="0">
              <a:ln>
                <a:noFill/>
              </a:ln>
              <a:solidFill>
                <a:srgbClr val="210053"/>
              </a:solidFill>
              <a:effectLst/>
              <a:uLnTx/>
              <a:uFillTx/>
              <a:latin typeface="Arial" panose="020B0604020202020204" pitchFamily="34" charset="0"/>
              <a:ea typeface="+mn-ea"/>
              <a:cs typeface="Arial" panose="020B0604020202020204" pitchFamily="34" charset="0"/>
            </a:endParaRPr>
          </a:p>
        </p:txBody>
      </p:sp>
      <p:sp>
        <p:nvSpPr>
          <p:cNvPr id="18" name="TextBox 7">
            <a:extLst>
              <a:ext uri="{FF2B5EF4-FFF2-40B4-BE49-F238E27FC236}">
                <a16:creationId xmlns:a16="http://schemas.microsoft.com/office/drawing/2014/main" id="{65845818-8F9F-7F47-BD04-540CE9A804DB}"/>
              </a:ext>
            </a:extLst>
          </p:cNvPr>
          <p:cNvSpPr txBox="1"/>
          <p:nvPr/>
        </p:nvSpPr>
        <p:spPr>
          <a:xfrm>
            <a:off x="734219" y="1843728"/>
            <a:ext cx="7901781" cy="461665"/>
          </a:xfrm>
          <a:prstGeom prst="rect">
            <a:avLst/>
          </a:prstGeom>
        </p:spPr>
        <p:txBody>
          <a:bodyPr wrap="square">
            <a:spAutoFit/>
          </a:bodyPr>
          <a:lstStyle>
            <a:defPPr>
              <a:defRPr lang="en-US"/>
            </a:defPPr>
            <a:lvl1pPr marR="0" lvl="0" indent="0" algn="just" fontAlgn="auto">
              <a:lnSpc>
                <a:spcPct val="100000"/>
              </a:lnSpc>
              <a:spcBef>
                <a:spcPts val="0"/>
              </a:spcBef>
              <a:spcAft>
                <a:spcPts val="0"/>
              </a:spcAft>
              <a:buClrTx/>
              <a:buSzTx/>
              <a:buFontTx/>
              <a:buNone/>
              <a:tabLst/>
              <a:defRPr kumimoji="0" sz="1200" b="0" i="0" u="none" strike="noStrike" cap="none" spc="0" normalizeH="0" baseline="0">
                <a:ln>
                  <a:noFill/>
                </a:ln>
                <a:solidFill>
                  <a:srgbClr val="210053"/>
                </a:solidFill>
                <a:effectLst/>
                <a:uLnTx/>
                <a:uFillTx/>
                <a:latin typeface="Calibri" panose="020F050202020403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t>Par mesure de simplification</a:t>
            </a: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 en l’absence du prix </a:t>
            </a:r>
            <a:r>
              <a:rPr lang="fr-FR" dirty="0"/>
              <a:t>d’acquisition/souscription,</a:t>
            </a: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 l’estimation de</a:t>
            </a:r>
            <a:r>
              <a:rPr lang="fr-FR" dirty="0"/>
              <a:t> la plus-value</a:t>
            </a:r>
            <a:r>
              <a:rPr lang="fr-FR" baseline="30000" dirty="0"/>
              <a:t>1</a:t>
            </a:r>
            <a:r>
              <a:rPr lang="fr-FR" dirty="0"/>
              <a:t> est de : 5 000 K€.</a:t>
            </a:r>
          </a:p>
          <a:p>
            <a:pPr lvl="0">
              <a:defRPr/>
            </a:pPr>
            <a:r>
              <a:rPr lang="fr-FR" dirty="0"/>
              <a:t>La détermination du prix de d’acquisition/souscription est à étudier avec votre expert iNwealth.</a:t>
            </a:r>
            <a:endParaRPr lang="fr-FR" dirty="0">
              <a:highlight>
                <a:srgbClr val="00FFFF"/>
              </a:highlight>
            </a:endParaRPr>
          </a:p>
        </p:txBody>
      </p:sp>
      <p:sp>
        <p:nvSpPr>
          <p:cNvPr id="19" name="Rectangle 18">
            <a:extLst>
              <a:ext uri="{FF2B5EF4-FFF2-40B4-BE49-F238E27FC236}">
                <a16:creationId xmlns:a16="http://schemas.microsoft.com/office/drawing/2014/main" id="{4C64408A-202E-0041-9A05-EED395A0E690}"/>
              </a:ext>
            </a:extLst>
          </p:cNvPr>
          <p:cNvSpPr/>
          <p:nvPr/>
        </p:nvSpPr>
        <p:spPr>
          <a:xfrm>
            <a:off x="10684747" y="5014761"/>
            <a:ext cx="863056" cy="349702"/>
          </a:xfrm>
          <a:prstGeom prst="rect">
            <a:avLst/>
          </a:prstGeom>
        </p:spPr>
        <p:txBody>
          <a:bodyPr wrap="square" lIns="36000" tIns="36000" rIns="36000" bIns="36000" anchor="t">
            <a:spAutoFit/>
          </a:bodyPr>
          <a:lstStyle/>
          <a:p>
            <a:pPr lvl="0"/>
            <a:r>
              <a:rPr lang="fr-FR" dirty="0">
                <a:solidFill>
                  <a:srgbClr val="B7B2CA"/>
                </a:solidFill>
              </a:rPr>
              <a:t>200 K€ </a:t>
            </a:r>
          </a:p>
        </p:txBody>
      </p:sp>
      <p:sp>
        <p:nvSpPr>
          <p:cNvPr id="20" name="Rectangle 19">
            <a:extLst>
              <a:ext uri="{FF2B5EF4-FFF2-40B4-BE49-F238E27FC236}">
                <a16:creationId xmlns:a16="http://schemas.microsoft.com/office/drawing/2014/main" id="{D926A8AC-84C0-2D46-8B6C-2F01378075D2}"/>
              </a:ext>
            </a:extLst>
          </p:cNvPr>
          <p:cNvSpPr/>
          <p:nvPr/>
        </p:nvSpPr>
        <p:spPr>
          <a:xfrm>
            <a:off x="10684747" y="3727977"/>
            <a:ext cx="863056" cy="349702"/>
          </a:xfrm>
          <a:prstGeom prst="rect">
            <a:avLst/>
          </a:prstGeom>
        </p:spPr>
        <p:txBody>
          <a:bodyPr wrap="square" lIns="36000" tIns="36000" rIns="36000" bIns="36000" anchor="t">
            <a:spAutoFit/>
          </a:bodyPr>
          <a:lstStyle/>
          <a:p>
            <a:pPr>
              <a:spcBef>
                <a:spcPts val="600"/>
              </a:spcBef>
              <a:buClr>
                <a:srgbClr val="E7E6E6"/>
              </a:buClr>
              <a:buSzPct val="100000"/>
              <a:defRPr/>
            </a:pPr>
            <a:r>
              <a:rPr lang="fr-FR" dirty="0">
                <a:solidFill>
                  <a:srgbClr val="530039"/>
                </a:solidFill>
              </a:rPr>
              <a:t>640 </a:t>
            </a:r>
            <a:r>
              <a:rPr lang="fr-FR" dirty="0">
                <a:solidFill>
                  <a:srgbClr val="B7B2CA"/>
                </a:solidFill>
              </a:rPr>
              <a:t>K€ </a:t>
            </a:r>
            <a:endParaRPr lang="fr-FR" dirty="0">
              <a:solidFill>
                <a:srgbClr val="530039"/>
              </a:solidFill>
            </a:endParaRPr>
          </a:p>
        </p:txBody>
      </p:sp>
      <p:sp>
        <p:nvSpPr>
          <p:cNvPr id="21" name="Rectangle 20">
            <a:extLst>
              <a:ext uri="{FF2B5EF4-FFF2-40B4-BE49-F238E27FC236}">
                <a16:creationId xmlns:a16="http://schemas.microsoft.com/office/drawing/2014/main" id="{C2606E12-39FA-BA47-AF9A-A306F98A1389}"/>
              </a:ext>
            </a:extLst>
          </p:cNvPr>
          <p:cNvSpPr/>
          <p:nvPr/>
        </p:nvSpPr>
        <p:spPr>
          <a:xfrm>
            <a:off x="10684747" y="4371422"/>
            <a:ext cx="863056" cy="349702"/>
          </a:xfrm>
          <a:prstGeom prst="rect">
            <a:avLst/>
          </a:prstGeom>
        </p:spPr>
        <p:txBody>
          <a:bodyPr wrap="square" lIns="36000" tIns="36000" rIns="36000" bIns="36000" anchor="t">
            <a:spAutoFit/>
          </a:bodyPr>
          <a:lstStyle/>
          <a:p>
            <a:pPr>
              <a:spcBef>
                <a:spcPts val="600"/>
              </a:spcBef>
              <a:buClr>
                <a:srgbClr val="E7E6E6"/>
              </a:buClr>
              <a:buSzPct val="100000"/>
              <a:defRPr/>
            </a:pPr>
            <a:r>
              <a:rPr lang="fr-FR" dirty="0">
                <a:solidFill>
                  <a:srgbClr val="11004E"/>
                </a:solidFill>
              </a:rPr>
              <a:t>860 K€ </a:t>
            </a:r>
          </a:p>
        </p:txBody>
      </p:sp>
      <p:sp>
        <p:nvSpPr>
          <p:cNvPr id="22" name="Text Placeholder 4">
            <a:extLst>
              <a:ext uri="{FF2B5EF4-FFF2-40B4-BE49-F238E27FC236}">
                <a16:creationId xmlns:a16="http://schemas.microsoft.com/office/drawing/2014/main" id="{68A20DA3-8605-D849-AD7E-003CA7E32874}"/>
              </a:ext>
            </a:extLst>
          </p:cNvPr>
          <p:cNvSpPr txBox="1">
            <a:spLocks/>
          </p:cNvSpPr>
          <p:nvPr/>
        </p:nvSpPr>
        <p:spPr>
          <a:xfrm>
            <a:off x="3497879" y="6349988"/>
            <a:ext cx="7373321" cy="327595"/>
          </a:xfrm>
          <a:prstGeom prst="rect">
            <a:avLst/>
          </a:prstGeom>
        </p:spPr>
        <p:txBody>
          <a:bodyPr/>
          <a:lstStyle>
            <a:lvl1pPr marL="171450" indent="-171450" algn="l" defTabSz="685800" rtl="0" eaLnBrk="1" latinLnBrk="0" hangingPunct="1">
              <a:lnSpc>
                <a:spcPct val="100000"/>
              </a:lnSpc>
              <a:spcBef>
                <a:spcPts val="900"/>
              </a:spcBef>
              <a:buClr>
                <a:schemeClr val="bg2"/>
              </a:buClr>
              <a:buFont typeface="Wingdings" panose="05000000000000000000" pitchFamily="2" charset="2"/>
              <a:buChar char="§"/>
              <a:defRPr sz="1200" b="1" kern="1200">
                <a:solidFill>
                  <a:schemeClr val="tx1"/>
                </a:solidFill>
                <a:latin typeface="+mn-lt"/>
                <a:ea typeface="+mn-ea"/>
                <a:cs typeface="+mn-cs"/>
              </a:defRPr>
            </a:lvl1pPr>
            <a:lvl2pPr marL="288000" indent="-144000" algn="l" defTabSz="685800" rtl="0" eaLnBrk="1" latinLnBrk="0" hangingPunct="1">
              <a:lnSpc>
                <a:spcPct val="100000"/>
              </a:lnSpc>
              <a:spcBef>
                <a:spcPts val="500"/>
              </a:spcBef>
              <a:buClr>
                <a:schemeClr val="bg1">
                  <a:lumMod val="50000"/>
                </a:schemeClr>
              </a:buClr>
              <a:buFont typeface="Wingdings" panose="05000000000000000000" pitchFamily="2" charset="2"/>
              <a:buChar char=""/>
              <a:defRPr sz="1200" kern="1200">
                <a:solidFill>
                  <a:schemeClr val="tx1"/>
                </a:solidFill>
                <a:latin typeface="+mn-lt"/>
                <a:ea typeface="+mn-ea"/>
                <a:cs typeface="+mn-cs"/>
              </a:defRPr>
            </a:lvl2pPr>
            <a:lvl3pPr marL="432000" indent="-144000" algn="l" defTabSz="685800" rtl="0" eaLnBrk="1" latinLnBrk="0" hangingPunct="1">
              <a:lnSpc>
                <a:spcPct val="100000"/>
              </a:lnSpc>
              <a:spcBef>
                <a:spcPts val="400"/>
              </a:spcBef>
              <a:buClr>
                <a:schemeClr val="accent4">
                  <a:lumMod val="60000"/>
                  <a:lumOff val="40000"/>
                </a:schemeClr>
              </a:buClr>
              <a:buSzPct val="70000"/>
              <a:buFont typeface="Courier New" panose="02070309020205020404" pitchFamily="49" charset="0"/>
              <a:buChar char="o"/>
              <a:defRPr sz="1200" kern="1200">
                <a:solidFill>
                  <a:schemeClr val="tx1"/>
                </a:solidFill>
                <a:latin typeface="+mn-lt"/>
                <a:ea typeface="+mn-ea"/>
                <a:cs typeface="+mn-cs"/>
              </a:defRPr>
            </a:lvl3pPr>
            <a:lvl4pPr marL="576000" indent="-144000" algn="l" defTabSz="685800" rtl="0" eaLnBrk="1" latinLnBrk="0" hangingPunct="1">
              <a:lnSpc>
                <a:spcPct val="100000"/>
              </a:lnSpc>
              <a:spcBef>
                <a:spcPts val="300"/>
              </a:spcBef>
              <a:buFont typeface="Source Sans Pro" panose="020B0503030403020204" pitchFamily="34" charset="0"/>
              <a:buChar char="-"/>
              <a:defRPr sz="1200" kern="1200">
                <a:solidFill>
                  <a:schemeClr val="tx1"/>
                </a:solidFill>
                <a:latin typeface="+mn-lt"/>
                <a:ea typeface="+mn-ea"/>
                <a:cs typeface="+mn-cs"/>
              </a:defRPr>
            </a:lvl4pPr>
            <a:lvl5pPr marL="0" indent="0" algn="l" defTabSz="685800" rtl="0" eaLnBrk="1" latinLnBrk="0" hangingPunct="1">
              <a:lnSpc>
                <a:spcPct val="100000"/>
              </a:lnSpc>
              <a:spcBef>
                <a:spcPts val="1200"/>
              </a:spcBef>
              <a:buFont typeface="Arial" panose="020B0604020202020204" pitchFamily="34" charset="0"/>
              <a:buNone/>
              <a:defRPr sz="1200" b="1" kern="1200" cap="all" baseline="0">
                <a:solidFill>
                  <a:schemeClr val="bg2"/>
                </a:solidFill>
                <a:latin typeface="+mn-lt"/>
                <a:ea typeface="+mn-ea"/>
                <a:cs typeface="+mn-cs"/>
              </a:defRPr>
            </a:lvl5pPr>
            <a:lvl6pPr marL="171450" indent="-171450" algn="l" defTabSz="685800" rtl="0" eaLnBrk="1" latinLnBrk="0" hangingPunct="1">
              <a:lnSpc>
                <a:spcPct val="100000"/>
              </a:lnSpc>
              <a:spcBef>
                <a:spcPts val="900"/>
              </a:spcBef>
              <a:buClr>
                <a:schemeClr val="bg2"/>
              </a:buClr>
              <a:buFont typeface="Wingdings" panose="05000000000000000000" pitchFamily="2" charset="2"/>
              <a:buChar char="§"/>
              <a:defRPr sz="1000" b="1" kern="1200">
                <a:solidFill>
                  <a:schemeClr val="tx1"/>
                </a:solidFill>
                <a:latin typeface="+mn-lt"/>
                <a:ea typeface="+mn-ea"/>
                <a:cs typeface="+mn-cs"/>
              </a:defRPr>
            </a:lvl6pPr>
            <a:lvl7pPr marL="288000" indent="-144000" algn="l" defTabSz="685800" rtl="0" eaLnBrk="1" latinLnBrk="0" hangingPunct="1">
              <a:lnSpc>
                <a:spcPct val="100000"/>
              </a:lnSpc>
              <a:spcBef>
                <a:spcPts val="500"/>
              </a:spcBef>
              <a:buClr>
                <a:schemeClr val="bg1">
                  <a:lumMod val="50000"/>
                </a:schemeClr>
              </a:buClr>
              <a:buFont typeface="Wingdings" panose="05000000000000000000" pitchFamily="2" charset="2"/>
              <a:buChar char=""/>
              <a:defRPr sz="1000" kern="1200">
                <a:solidFill>
                  <a:schemeClr val="tx1"/>
                </a:solidFill>
                <a:latin typeface="+mn-lt"/>
                <a:ea typeface="+mn-ea"/>
                <a:cs typeface="+mn-cs"/>
              </a:defRPr>
            </a:lvl7pPr>
            <a:lvl8pPr marL="432000" indent="-144000" algn="l" defTabSz="685800" rtl="0" eaLnBrk="1" latinLnBrk="0" hangingPunct="1">
              <a:lnSpc>
                <a:spcPct val="100000"/>
              </a:lnSpc>
              <a:spcBef>
                <a:spcPts val="400"/>
              </a:spcBef>
              <a:buClr>
                <a:schemeClr val="accent4">
                  <a:lumMod val="60000"/>
                  <a:lumOff val="40000"/>
                </a:schemeClr>
              </a:buClr>
              <a:buFont typeface="Source Sans Pro" panose="020B0503030403020204" pitchFamily="34" charset="0"/>
              <a:buChar char="–"/>
              <a:defRPr sz="1000" kern="1200">
                <a:solidFill>
                  <a:schemeClr val="tx1"/>
                </a:solidFill>
                <a:latin typeface="+mn-lt"/>
                <a:ea typeface="+mn-ea"/>
                <a:cs typeface="+mn-cs"/>
              </a:defRPr>
            </a:lvl8pPr>
            <a:lvl9pPr marL="576000" indent="-144000" algn="l" defTabSz="685800" rtl="0" eaLnBrk="1" latinLnBrk="0" hangingPunct="1">
              <a:lnSpc>
                <a:spcPct val="100000"/>
              </a:lnSpc>
              <a:spcBef>
                <a:spcPts val="300"/>
              </a:spcBef>
              <a:buFont typeface="Source Sans Pro" panose="020B0503030403020204" pitchFamily="34" charset="0"/>
              <a:buChar char="-"/>
              <a:defRPr sz="10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
                <a:srgbClr val="E7E6E6"/>
              </a:buClr>
              <a:buSzTx/>
              <a:buNone/>
              <a:tabLst/>
              <a:defRPr/>
            </a:pPr>
            <a:r>
              <a:rPr kumimoji="0" lang="fr-FR" sz="800" b="0" i="0" u="none" strike="noStrike" kern="1200" cap="none" spc="0" normalizeH="0" baseline="30000" noProof="0" dirty="0">
                <a:ln>
                  <a:noFill/>
                </a:ln>
                <a:solidFill>
                  <a:srgbClr val="210053"/>
                </a:solidFill>
                <a:effectLst/>
                <a:uLnTx/>
                <a:uFillTx/>
                <a:latin typeface="Source Sans Pro Light" panose="020B0403030403020204" pitchFamily="34" charset="0"/>
                <a:ea typeface="Source Sans Pro Light" panose="020B0403030403020204" pitchFamily="34" charset="0"/>
                <a:cs typeface="+mn-cs"/>
              </a:rPr>
              <a:t>1</a:t>
            </a:r>
            <a:r>
              <a:rPr kumimoji="0" lang="fr-FR" sz="800" b="0" i="0" u="none" strike="noStrike" kern="1200" cap="none" spc="0" normalizeH="0" baseline="0" noProof="0" dirty="0">
                <a:ln>
                  <a:noFill/>
                </a:ln>
                <a:solidFill>
                  <a:srgbClr val="210053"/>
                </a:solidFill>
                <a:effectLst/>
                <a:uLnTx/>
                <a:uFillTx/>
                <a:latin typeface="Source Sans Pro Light" panose="020B0403030403020204" pitchFamily="34" charset="0"/>
                <a:ea typeface="Source Sans Pro Light" panose="020B0403030403020204" pitchFamily="34" charset="0"/>
                <a:cs typeface="+mn-cs"/>
              </a:rPr>
              <a:t> Hypothèse extrême</a:t>
            </a:r>
          </a:p>
          <a:p>
            <a:pPr marL="0" marR="0" lvl="0" indent="0" algn="l" defTabSz="685800" rtl="0" eaLnBrk="1" fontAlgn="auto" latinLnBrk="0" hangingPunct="1">
              <a:lnSpc>
                <a:spcPct val="100000"/>
              </a:lnSpc>
              <a:spcBef>
                <a:spcPts val="0"/>
              </a:spcBef>
              <a:spcAft>
                <a:spcPts val="0"/>
              </a:spcAft>
              <a:buClr>
                <a:srgbClr val="E7E6E6"/>
              </a:buClr>
              <a:buSzTx/>
              <a:buNone/>
              <a:tabLst/>
              <a:defRPr/>
            </a:pPr>
            <a:r>
              <a:rPr lang="fr-FR" sz="800" b="0" baseline="30000" dirty="0">
                <a:solidFill>
                  <a:srgbClr val="210053"/>
                </a:solidFill>
                <a:latin typeface="Source Sans Pro Light" panose="020B0403030403020204" pitchFamily="34" charset="0"/>
                <a:ea typeface="Source Sans Pro Light" panose="020B0403030403020204" pitchFamily="34" charset="0"/>
              </a:rPr>
              <a:t>2</a:t>
            </a:r>
            <a:r>
              <a:rPr lang="fr-FR" sz="800" b="0" dirty="0">
                <a:solidFill>
                  <a:srgbClr val="210053"/>
                </a:solidFill>
                <a:latin typeface="Source Sans Pro Light" panose="020B0403030403020204" pitchFamily="34" charset="0"/>
                <a:ea typeface="Source Sans Pro Light" panose="020B0403030403020204" pitchFamily="34" charset="0"/>
              </a:rPr>
              <a:t> Calcul simplifié en retenant votre valorisation x 34%</a:t>
            </a:r>
            <a:endParaRPr kumimoji="0" lang="fr-FR" sz="800" b="0" i="0" u="none" strike="noStrike" kern="1200" cap="none" spc="0" normalizeH="0" baseline="0" noProof="0" dirty="0">
              <a:ln>
                <a:noFill/>
              </a:ln>
              <a:solidFill>
                <a:srgbClr val="210053"/>
              </a:solidFill>
              <a:effectLst/>
              <a:uLnTx/>
              <a:uFillTx/>
              <a:latin typeface="Source Sans Pro Light" panose="020B0403030403020204" pitchFamily="34" charset="0"/>
              <a:ea typeface="Source Sans Pro Light" panose="020B0403030403020204" pitchFamily="34" charset="0"/>
            </a:endParaRPr>
          </a:p>
        </p:txBody>
      </p:sp>
      <p:sp>
        <p:nvSpPr>
          <p:cNvPr id="23" name="ZoneTexte 22"/>
          <p:cNvSpPr txBox="1"/>
          <p:nvPr/>
        </p:nvSpPr>
        <p:spPr>
          <a:xfrm>
            <a:off x="2382294" y="3298824"/>
            <a:ext cx="2619193" cy="369332"/>
          </a:xfrm>
          <a:prstGeom prst="rect">
            <a:avLst/>
          </a:prstGeom>
          <a:noFill/>
        </p:spPr>
        <p:txBody>
          <a:bodyPr wrap="square" rtlCol="0">
            <a:spAutoFit/>
          </a:bodyPr>
          <a:lstStyle/>
          <a:p>
            <a:r>
              <a:rPr lang="fr-FR" b="1" dirty="0">
                <a:solidFill>
                  <a:srgbClr val="530039"/>
                </a:solidFill>
                <a:latin typeface="Malgun Gothic" panose="020B0503020000020004" pitchFamily="34" charset="-127"/>
                <a:ea typeface="Malgun Gothic" panose="020B0503020000020004" pitchFamily="34" charset="-127"/>
              </a:rPr>
              <a:t>Total de l’imposition</a:t>
            </a:r>
          </a:p>
        </p:txBody>
      </p:sp>
      <p:grpSp>
        <p:nvGrpSpPr>
          <p:cNvPr id="25" name="Groupe 24"/>
          <p:cNvGrpSpPr/>
          <p:nvPr/>
        </p:nvGrpSpPr>
        <p:grpSpPr>
          <a:xfrm>
            <a:off x="8932998" y="3922570"/>
            <a:ext cx="1751748" cy="1504181"/>
            <a:chOff x="8932998" y="3922570"/>
            <a:chExt cx="1751748" cy="1504181"/>
          </a:xfrm>
        </p:grpSpPr>
        <p:sp>
          <p:nvSpPr>
            <p:cNvPr id="26" name="Connecteur droit 25"/>
            <p:cNvSpPr/>
            <p:nvPr/>
          </p:nvSpPr>
          <p:spPr>
            <a:xfrm rot="5400000">
              <a:off x="10522199" y="5262234"/>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7" name="Connecteur droit 36"/>
            <p:cNvSpPr/>
            <p:nvPr/>
          </p:nvSpPr>
          <p:spPr>
            <a:xfrm rot="5400000" flipH="1">
              <a:off x="10060615" y="4279468"/>
              <a:ext cx="0" cy="866269"/>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8" name="Connecteur droit 37"/>
            <p:cNvSpPr/>
            <p:nvPr/>
          </p:nvSpPr>
          <p:spPr>
            <a:xfrm rot="5400000">
              <a:off x="10240496" y="5168733"/>
              <a:ext cx="0" cy="516036"/>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9" name="Connecteur droit 38"/>
            <p:cNvSpPr/>
            <p:nvPr/>
          </p:nvSpPr>
          <p:spPr>
            <a:xfrm rot="5400000" flipH="1">
              <a:off x="9715756" y="3275765"/>
              <a:ext cx="0" cy="156551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0" name="Connecteur droit 39"/>
            <p:cNvSpPr/>
            <p:nvPr/>
          </p:nvSpPr>
          <p:spPr>
            <a:xfrm rot="5400000">
              <a:off x="10522199" y="4551061"/>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1" name="Connecteur droit 40"/>
            <p:cNvSpPr/>
            <p:nvPr/>
          </p:nvSpPr>
          <p:spPr>
            <a:xfrm rot="5400000">
              <a:off x="10522200" y="3894121"/>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graphicFrame>
        <p:nvGraphicFramePr>
          <p:cNvPr id="42" name="Chart 11">
            <a:extLst>
              <a:ext uri="{FF2B5EF4-FFF2-40B4-BE49-F238E27FC236}">
                <a16:creationId xmlns:a16="http://schemas.microsoft.com/office/drawing/2014/main" id="{2B28B2F7-9F2E-4BBD-9140-014AC7911CFE}"/>
              </a:ext>
            </a:extLst>
          </p:cNvPr>
          <p:cNvGraphicFramePr/>
          <p:nvPr>
            <p:extLst>
              <p:ext uri="{D42A27DB-BD31-4B8C-83A1-F6EECF244321}">
                <p14:modId xmlns:p14="http://schemas.microsoft.com/office/powerpoint/2010/main" val="1148610969"/>
              </p:ext>
            </p:extLst>
          </p:nvPr>
        </p:nvGraphicFramePr>
        <p:xfrm>
          <a:off x="7086549" y="3547062"/>
          <a:ext cx="3250054" cy="2348125"/>
        </p:xfrm>
        <a:graphic>
          <a:graphicData uri="http://schemas.openxmlformats.org/drawingml/2006/chart">
            <c:chart xmlns:c="http://schemas.openxmlformats.org/drawingml/2006/chart" xmlns:r="http://schemas.openxmlformats.org/officeDocument/2006/relationships" r:id="rId3"/>
          </a:graphicData>
        </a:graphic>
      </p:graphicFrame>
      <p:sp>
        <p:nvSpPr>
          <p:cNvPr id="5" name="ZoneTexte 4"/>
          <p:cNvSpPr txBox="1"/>
          <p:nvPr/>
        </p:nvSpPr>
        <p:spPr>
          <a:xfrm>
            <a:off x="6544769" y="4045175"/>
            <a:ext cx="625541" cy="646331"/>
          </a:xfrm>
          <a:prstGeom prst="rect">
            <a:avLst/>
          </a:prstGeom>
          <a:noFill/>
        </p:spPr>
        <p:txBody>
          <a:bodyPr wrap="square" rtlCol="0">
            <a:spAutoFit/>
          </a:bodyPr>
          <a:lstStyle/>
          <a:p>
            <a:r>
              <a:rPr lang="fr-FR" dirty="0">
                <a:solidFill>
                  <a:srgbClr val="B7B3CB"/>
                </a:solidFill>
              </a:rPr>
              <a:t>PFU 30%</a:t>
            </a:r>
          </a:p>
        </p:txBody>
      </p:sp>
      <p:sp>
        <p:nvSpPr>
          <p:cNvPr id="2" name="Parenthèse ouvrante 1">
            <a:extLst>
              <a:ext uri="{FF2B5EF4-FFF2-40B4-BE49-F238E27FC236}">
                <a16:creationId xmlns:a16="http://schemas.microsoft.com/office/drawing/2014/main" id="{A09C0E37-FD90-BF40-830B-FB0F2B3EFF50}"/>
              </a:ext>
            </a:extLst>
          </p:cNvPr>
          <p:cNvSpPr/>
          <p:nvPr/>
        </p:nvSpPr>
        <p:spPr>
          <a:xfrm>
            <a:off x="7104301" y="3902142"/>
            <a:ext cx="45719" cy="932398"/>
          </a:xfrm>
          <a:prstGeom prst="leftBracket">
            <a:avLst/>
          </a:prstGeom>
          <a:ln>
            <a:solidFill>
              <a:srgbClr val="B7B3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93665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CONFORT DE VIE ANNUEL SOUHAITÉ</a:t>
            </a:r>
          </a:p>
        </p:txBody>
      </p:sp>
      <p:sp>
        <p:nvSpPr>
          <p:cNvPr id="10" name="Espace réservé du texte 9"/>
          <p:cNvSpPr>
            <a:spLocks noGrp="1"/>
          </p:cNvSpPr>
          <p:nvPr>
            <p:ph type="body" sz="quarter" idx="12"/>
          </p:nvPr>
        </p:nvSpPr>
        <p:spPr>
          <a:xfrm>
            <a:off x="1165775" y="1304130"/>
            <a:ext cx="10501292" cy="353219"/>
          </a:xfrm>
        </p:spPr>
        <p:txBody>
          <a:bodyPr/>
          <a:lstStyle/>
          <a:p>
            <a:pPr marL="0" indent="0">
              <a:buNone/>
            </a:pPr>
            <a:r>
              <a:rPr lang="fr-FR" dirty="0"/>
              <a:t>Complément de revenus après la cession pour compenser la perte de revenus d’activité</a:t>
            </a:r>
          </a:p>
        </p:txBody>
      </p:sp>
      <p:sp>
        <p:nvSpPr>
          <p:cNvPr id="14" name="Espace réservé du texte 13"/>
          <p:cNvSpPr>
            <a:spLocks noGrp="1"/>
          </p:cNvSpPr>
          <p:nvPr>
            <p:ph type="body" sz="quarter" idx="16"/>
          </p:nvPr>
        </p:nvSpPr>
        <p:spPr>
          <a:xfrm>
            <a:off x="1165775" y="210989"/>
            <a:ext cx="7298717" cy="286232"/>
          </a:xfrm>
        </p:spPr>
        <p:txBody>
          <a:bodyPr/>
          <a:lstStyle/>
          <a:p>
            <a:pPr marL="0" indent="0">
              <a:buNone/>
            </a:pPr>
            <a:r>
              <a:rPr lang="fr-FR" dirty="0"/>
              <a:t>MAINTENIR VOTRE CONFORT DE VIE</a:t>
            </a:r>
          </a:p>
        </p:txBody>
      </p:sp>
      <p:sp>
        <p:nvSpPr>
          <p:cNvPr id="27" name="TextBox 18"/>
          <p:cNvSpPr txBox="1"/>
          <p:nvPr/>
        </p:nvSpPr>
        <p:spPr>
          <a:xfrm rot="10800000">
            <a:off x="8004116" y="982794"/>
            <a:ext cx="2375293" cy="3738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530039"/>
              </a:buClr>
              <a:buSzPct val="140000"/>
              <a:buFontTx/>
              <a:buNone/>
              <a:tabLst/>
              <a:defRPr/>
            </a:pPr>
            <a:r>
              <a:rPr kumimoji="0" lang="fr-FR" sz="18000" b="1" i="0" u="none" strike="noStrike" kern="1200" cap="none" spc="0" normalizeH="0" baseline="0" noProof="0" dirty="0">
                <a:ln>
                  <a:noFill/>
                </a:ln>
                <a:solidFill>
                  <a:srgbClr val="530039"/>
                </a:solidFill>
                <a:effectLst/>
                <a:uLnTx/>
                <a:uFillTx/>
                <a:latin typeface="Microsoft JhengHei" panose="020B0604030504040204" pitchFamily="34" charset="-120"/>
                <a:ea typeface="Microsoft JhengHei" panose="020B0604030504040204" pitchFamily="34" charset="-120"/>
                <a:cs typeface="+mn-cs"/>
              </a:rPr>
              <a:t>«</a:t>
            </a:r>
            <a:r>
              <a:rPr kumimoji="0" lang="fr-FR" sz="18000" b="1" i="0" u="none" strike="noStrike" kern="1200" cap="none" spc="0" normalizeH="0" baseline="0" noProof="0" dirty="0">
                <a:ln>
                  <a:noFill/>
                </a:ln>
                <a:solidFill>
                  <a:srgbClr val="11004E"/>
                </a:solidFill>
                <a:effectLst/>
                <a:uLnTx/>
                <a:uFillTx/>
                <a:latin typeface="Microsoft JhengHei" panose="020B0604030504040204" pitchFamily="34" charset="-120"/>
                <a:ea typeface="Microsoft JhengHei" panose="020B0604030504040204" pitchFamily="34" charset="-120"/>
                <a:cs typeface="+mn-cs"/>
              </a:rPr>
              <a:t> </a:t>
            </a:r>
          </a:p>
        </p:txBody>
      </p:sp>
      <p:sp>
        <p:nvSpPr>
          <p:cNvPr id="28" name="TextBox 19"/>
          <p:cNvSpPr txBox="1"/>
          <p:nvPr/>
        </p:nvSpPr>
        <p:spPr>
          <a:xfrm>
            <a:off x="1001412" y="4521027"/>
            <a:ext cx="2375293" cy="171277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530039"/>
              </a:buClr>
              <a:buSzPct val="140000"/>
              <a:buFontTx/>
              <a:buNone/>
              <a:tabLst/>
              <a:defRPr/>
            </a:pPr>
            <a:r>
              <a:rPr kumimoji="0" lang="fr-FR" sz="80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r>
              <a:rPr kumimoji="0" lang="fr-FR" sz="8000" b="1" i="0" u="none" strike="noStrike" kern="1200" cap="none" spc="0" normalizeH="0" baseline="0" noProof="0" dirty="0">
                <a:ln>
                  <a:noFill/>
                </a:ln>
                <a:solidFill>
                  <a:srgbClr val="11004E"/>
                </a:solidFill>
                <a:effectLst/>
                <a:uLnTx/>
                <a:uFillTx/>
                <a:latin typeface="Microsoft JhengHei" panose="020B0604030504040204" pitchFamily="34" charset="-120"/>
                <a:ea typeface="Microsoft JhengHei" panose="020B0604030504040204" pitchFamily="34" charset="-120"/>
                <a:cs typeface="+mn-cs"/>
              </a:rPr>
              <a:t> </a:t>
            </a:r>
          </a:p>
        </p:txBody>
      </p:sp>
      <p:sp>
        <p:nvSpPr>
          <p:cNvPr id="29" name="Freeform 7">
            <a:extLst>
              <a:ext uri="{FF2B5EF4-FFF2-40B4-BE49-F238E27FC236}">
                <a16:creationId xmlns:a16="http://schemas.microsoft.com/office/drawing/2014/main" id="{799C7ADA-B96D-9A49-9D67-DC748A92B29E}"/>
              </a:ext>
            </a:extLst>
          </p:cNvPr>
          <p:cNvSpPr>
            <a:spLocks/>
          </p:cNvSpPr>
          <p:nvPr/>
        </p:nvSpPr>
        <p:spPr bwMode="auto">
          <a:xfrm>
            <a:off x="2143124" y="3887795"/>
            <a:ext cx="3097535" cy="2022914"/>
          </a:xfrm>
          <a:custGeom>
            <a:avLst/>
            <a:gdLst/>
            <a:ahLst/>
            <a:cxnLst>
              <a:cxn ang="0">
                <a:pos x="1730" y="330"/>
              </a:cxn>
              <a:cxn ang="0">
                <a:pos x="1414" y="310"/>
              </a:cxn>
              <a:cxn ang="0">
                <a:pos x="894" y="364"/>
              </a:cxn>
              <a:cxn ang="0">
                <a:pos x="604" y="460"/>
              </a:cxn>
              <a:cxn ang="0">
                <a:pos x="390" y="590"/>
              </a:cxn>
              <a:cxn ang="0">
                <a:pos x="224" y="762"/>
              </a:cxn>
              <a:cxn ang="0">
                <a:pos x="176" y="880"/>
              </a:cxn>
              <a:cxn ang="0">
                <a:pos x="172" y="918"/>
              </a:cxn>
              <a:cxn ang="0">
                <a:pos x="178" y="978"/>
              </a:cxn>
              <a:cxn ang="0">
                <a:pos x="216" y="1072"/>
              </a:cxn>
              <a:cxn ang="0">
                <a:pos x="338" y="1200"/>
              </a:cxn>
              <a:cxn ang="0">
                <a:pos x="506" y="1296"/>
              </a:cxn>
              <a:cxn ang="0">
                <a:pos x="788" y="1388"/>
              </a:cxn>
              <a:cxn ang="0">
                <a:pos x="986" y="1416"/>
              </a:cxn>
              <a:cxn ang="0">
                <a:pos x="1292" y="1418"/>
              </a:cxn>
              <a:cxn ang="0">
                <a:pos x="1798" y="1342"/>
              </a:cxn>
              <a:cxn ang="0">
                <a:pos x="2042" y="1266"/>
              </a:cxn>
              <a:cxn ang="0">
                <a:pos x="2218" y="1182"/>
              </a:cxn>
              <a:cxn ang="0">
                <a:pos x="2406" y="1030"/>
              </a:cxn>
              <a:cxn ang="0">
                <a:pos x="2452" y="962"/>
              </a:cxn>
              <a:cxn ang="0">
                <a:pos x="2490" y="842"/>
              </a:cxn>
              <a:cxn ang="0">
                <a:pos x="2482" y="714"/>
              </a:cxn>
              <a:cxn ang="0">
                <a:pos x="2466" y="668"/>
              </a:cxn>
              <a:cxn ang="0">
                <a:pos x="2400" y="548"/>
              </a:cxn>
              <a:cxn ang="0">
                <a:pos x="2226" y="376"/>
              </a:cxn>
              <a:cxn ang="0">
                <a:pos x="2008" y="242"/>
              </a:cxn>
              <a:cxn ang="0">
                <a:pos x="1770" y="142"/>
              </a:cxn>
              <a:cxn ang="0">
                <a:pos x="1412" y="50"/>
              </a:cxn>
              <a:cxn ang="0">
                <a:pos x="1258" y="0"/>
              </a:cxn>
              <a:cxn ang="0">
                <a:pos x="1578" y="28"/>
              </a:cxn>
              <a:cxn ang="0">
                <a:pos x="1844" y="76"/>
              </a:cxn>
              <a:cxn ang="0">
                <a:pos x="2154" y="190"/>
              </a:cxn>
              <a:cxn ang="0">
                <a:pos x="2436" y="374"/>
              </a:cxn>
              <a:cxn ang="0">
                <a:pos x="2582" y="558"/>
              </a:cxn>
              <a:cxn ang="0">
                <a:pos x="2622" y="638"/>
              </a:cxn>
              <a:cxn ang="0">
                <a:pos x="2658" y="794"/>
              </a:cxn>
              <a:cxn ang="0">
                <a:pos x="2620" y="1012"/>
              </a:cxn>
              <a:cxn ang="0">
                <a:pos x="2558" y="1124"/>
              </a:cxn>
              <a:cxn ang="0">
                <a:pos x="2456" y="1236"/>
              </a:cxn>
              <a:cxn ang="0">
                <a:pos x="2166" y="1424"/>
              </a:cxn>
              <a:cxn ang="0">
                <a:pos x="2060" y="1468"/>
              </a:cxn>
              <a:cxn ang="0">
                <a:pos x="1794" y="1548"/>
              </a:cxn>
              <a:cxn ang="0">
                <a:pos x="1304" y="1618"/>
              </a:cxn>
              <a:cxn ang="0">
                <a:pos x="1026" y="1618"/>
              </a:cxn>
              <a:cxn ang="0">
                <a:pos x="746" y="1580"/>
              </a:cxn>
              <a:cxn ang="0">
                <a:pos x="476" y="1492"/>
              </a:cxn>
              <a:cxn ang="0">
                <a:pos x="274" y="1384"/>
              </a:cxn>
              <a:cxn ang="0">
                <a:pos x="136" y="1264"/>
              </a:cxn>
              <a:cxn ang="0">
                <a:pos x="34" y="1104"/>
              </a:cxn>
              <a:cxn ang="0">
                <a:pos x="4" y="994"/>
              </a:cxn>
              <a:cxn ang="0">
                <a:pos x="6" y="868"/>
              </a:cxn>
              <a:cxn ang="0">
                <a:pos x="30" y="780"/>
              </a:cxn>
              <a:cxn ang="0">
                <a:pos x="110" y="646"/>
              </a:cxn>
              <a:cxn ang="0">
                <a:pos x="256" y="504"/>
              </a:cxn>
              <a:cxn ang="0">
                <a:pos x="554" y="340"/>
              </a:cxn>
              <a:cxn ang="0">
                <a:pos x="820" y="266"/>
              </a:cxn>
              <a:cxn ang="0">
                <a:pos x="1148" y="238"/>
              </a:cxn>
              <a:cxn ang="0">
                <a:pos x="1524" y="262"/>
              </a:cxn>
              <a:cxn ang="0">
                <a:pos x="1762" y="316"/>
              </a:cxn>
            </a:cxnLst>
            <a:rect l="0" t="0" r="r" b="b"/>
            <a:pathLst>
              <a:path w="2658" h="1622">
                <a:moveTo>
                  <a:pt x="1830" y="362"/>
                </a:moveTo>
                <a:lnTo>
                  <a:pt x="1830" y="362"/>
                </a:lnTo>
                <a:lnTo>
                  <a:pt x="1806" y="350"/>
                </a:lnTo>
                <a:lnTo>
                  <a:pt x="1780" y="342"/>
                </a:lnTo>
                <a:lnTo>
                  <a:pt x="1756" y="336"/>
                </a:lnTo>
                <a:lnTo>
                  <a:pt x="1730" y="330"/>
                </a:lnTo>
                <a:lnTo>
                  <a:pt x="1730" y="330"/>
                </a:lnTo>
                <a:lnTo>
                  <a:pt x="1678" y="322"/>
                </a:lnTo>
                <a:lnTo>
                  <a:pt x="1626" y="316"/>
                </a:lnTo>
                <a:lnTo>
                  <a:pt x="1626" y="316"/>
                </a:lnTo>
                <a:lnTo>
                  <a:pt x="1572" y="312"/>
                </a:lnTo>
                <a:lnTo>
                  <a:pt x="1520" y="310"/>
                </a:lnTo>
                <a:lnTo>
                  <a:pt x="1414" y="310"/>
                </a:lnTo>
                <a:lnTo>
                  <a:pt x="1414" y="310"/>
                </a:lnTo>
                <a:lnTo>
                  <a:pt x="1310" y="312"/>
                </a:lnTo>
                <a:lnTo>
                  <a:pt x="1204" y="318"/>
                </a:lnTo>
                <a:lnTo>
                  <a:pt x="1100" y="330"/>
                </a:lnTo>
                <a:lnTo>
                  <a:pt x="996" y="344"/>
                </a:lnTo>
                <a:lnTo>
                  <a:pt x="996" y="344"/>
                </a:lnTo>
                <a:lnTo>
                  <a:pt x="946" y="354"/>
                </a:lnTo>
                <a:lnTo>
                  <a:pt x="894" y="364"/>
                </a:lnTo>
                <a:lnTo>
                  <a:pt x="844" y="376"/>
                </a:lnTo>
                <a:lnTo>
                  <a:pt x="794" y="390"/>
                </a:lnTo>
                <a:lnTo>
                  <a:pt x="794" y="390"/>
                </a:lnTo>
                <a:lnTo>
                  <a:pt x="746" y="404"/>
                </a:lnTo>
                <a:lnTo>
                  <a:pt x="698" y="422"/>
                </a:lnTo>
                <a:lnTo>
                  <a:pt x="650" y="440"/>
                </a:lnTo>
                <a:lnTo>
                  <a:pt x="604" y="460"/>
                </a:lnTo>
                <a:lnTo>
                  <a:pt x="604" y="460"/>
                </a:lnTo>
                <a:lnTo>
                  <a:pt x="558" y="482"/>
                </a:lnTo>
                <a:lnTo>
                  <a:pt x="514" y="506"/>
                </a:lnTo>
                <a:lnTo>
                  <a:pt x="472" y="532"/>
                </a:lnTo>
                <a:lnTo>
                  <a:pt x="430" y="560"/>
                </a:lnTo>
                <a:lnTo>
                  <a:pt x="430" y="560"/>
                </a:lnTo>
                <a:lnTo>
                  <a:pt x="390" y="590"/>
                </a:lnTo>
                <a:lnTo>
                  <a:pt x="352" y="620"/>
                </a:lnTo>
                <a:lnTo>
                  <a:pt x="352" y="620"/>
                </a:lnTo>
                <a:lnTo>
                  <a:pt x="316" y="654"/>
                </a:lnTo>
                <a:lnTo>
                  <a:pt x="282" y="688"/>
                </a:lnTo>
                <a:lnTo>
                  <a:pt x="282" y="688"/>
                </a:lnTo>
                <a:lnTo>
                  <a:pt x="250" y="724"/>
                </a:lnTo>
                <a:lnTo>
                  <a:pt x="224" y="762"/>
                </a:lnTo>
                <a:lnTo>
                  <a:pt x="212" y="780"/>
                </a:lnTo>
                <a:lnTo>
                  <a:pt x="202" y="800"/>
                </a:lnTo>
                <a:lnTo>
                  <a:pt x="194" y="820"/>
                </a:lnTo>
                <a:lnTo>
                  <a:pt x="186" y="840"/>
                </a:lnTo>
                <a:lnTo>
                  <a:pt x="186" y="840"/>
                </a:lnTo>
                <a:lnTo>
                  <a:pt x="180" y="860"/>
                </a:lnTo>
                <a:lnTo>
                  <a:pt x="176" y="880"/>
                </a:lnTo>
                <a:lnTo>
                  <a:pt x="174" y="884"/>
                </a:lnTo>
                <a:lnTo>
                  <a:pt x="174" y="888"/>
                </a:lnTo>
                <a:lnTo>
                  <a:pt x="174" y="892"/>
                </a:lnTo>
                <a:lnTo>
                  <a:pt x="174" y="894"/>
                </a:lnTo>
                <a:lnTo>
                  <a:pt x="172" y="898"/>
                </a:lnTo>
                <a:lnTo>
                  <a:pt x="172" y="898"/>
                </a:lnTo>
                <a:lnTo>
                  <a:pt x="172" y="918"/>
                </a:lnTo>
                <a:lnTo>
                  <a:pt x="172" y="918"/>
                </a:lnTo>
                <a:lnTo>
                  <a:pt x="172" y="938"/>
                </a:lnTo>
                <a:lnTo>
                  <a:pt x="174" y="958"/>
                </a:lnTo>
                <a:lnTo>
                  <a:pt x="174" y="958"/>
                </a:lnTo>
                <a:lnTo>
                  <a:pt x="176" y="968"/>
                </a:lnTo>
                <a:lnTo>
                  <a:pt x="176" y="972"/>
                </a:lnTo>
                <a:lnTo>
                  <a:pt x="178" y="978"/>
                </a:lnTo>
                <a:lnTo>
                  <a:pt x="178" y="978"/>
                </a:lnTo>
                <a:lnTo>
                  <a:pt x="182" y="996"/>
                </a:lnTo>
                <a:lnTo>
                  <a:pt x="182" y="996"/>
                </a:lnTo>
                <a:lnTo>
                  <a:pt x="188" y="1016"/>
                </a:lnTo>
                <a:lnTo>
                  <a:pt x="196" y="1036"/>
                </a:lnTo>
                <a:lnTo>
                  <a:pt x="206" y="1054"/>
                </a:lnTo>
                <a:lnTo>
                  <a:pt x="216" y="1072"/>
                </a:lnTo>
                <a:lnTo>
                  <a:pt x="228" y="1090"/>
                </a:lnTo>
                <a:lnTo>
                  <a:pt x="240" y="1108"/>
                </a:lnTo>
                <a:lnTo>
                  <a:pt x="270" y="1140"/>
                </a:lnTo>
                <a:lnTo>
                  <a:pt x="270" y="1140"/>
                </a:lnTo>
                <a:lnTo>
                  <a:pt x="302" y="1172"/>
                </a:lnTo>
                <a:lnTo>
                  <a:pt x="338" y="1200"/>
                </a:lnTo>
                <a:lnTo>
                  <a:pt x="338" y="1200"/>
                </a:lnTo>
                <a:lnTo>
                  <a:pt x="376" y="1226"/>
                </a:lnTo>
                <a:lnTo>
                  <a:pt x="376" y="1226"/>
                </a:lnTo>
                <a:lnTo>
                  <a:pt x="396" y="1238"/>
                </a:lnTo>
                <a:lnTo>
                  <a:pt x="418" y="1250"/>
                </a:lnTo>
                <a:lnTo>
                  <a:pt x="418" y="1250"/>
                </a:lnTo>
                <a:lnTo>
                  <a:pt x="462" y="1274"/>
                </a:lnTo>
                <a:lnTo>
                  <a:pt x="506" y="1296"/>
                </a:lnTo>
                <a:lnTo>
                  <a:pt x="552" y="1314"/>
                </a:lnTo>
                <a:lnTo>
                  <a:pt x="598" y="1332"/>
                </a:lnTo>
                <a:lnTo>
                  <a:pt x="598" y="1332"/>
                </a:lnTo>
                <a:lnTo>
                  <a:pt x="644" y="1350"/>
                </a:lnTo>
                <a:lnTo>
                  <a:pt x="692" y="1364"/>
                </a:lnTo>
                <a:lnTo>
                  <a:pt x="740" y="1376"/>
                </a:lnTo>
                <a:lnTo>
                  <a:pt x="788" y="1388"/>
                </a:lnTo>
                <a:lnTo>
                  <a:pt x="788" y="1388"/>
                </a:lnTo>
                <a:lnTo>
                  <a:pt x="836" y="1396"/>
                </a:lnTo>
                <a:lnTo>
                  <a:pt x="886" y="1404"/>
                </a:lnTo>
                <a:lnTo>
                  <a:pt x="886" y="1404"/>
                </a:lnTo>
                <a:lnTo>
                  <a:pt x="936" y="1410"/>
                </a:lnTo>
                <a:lnTo>
                  <a:pt x="986" y="1416"/>
                </a:lnTo>
                <a:lnTo>
                  <a:pt x="986" y="1416"/>
                </a:lnTo>
                <a:lnTo>
                  <a:pt x="1036" y="1418"/>
                </a:lnTo>
                <a:lnTo>
                  <a:pt x="1088" y="1422"/>
                </a:lnTo>
                <a:lnTo>
                  <a:pt x="1138" y="1422"/>
                </a:lnTo>
                <a:lnTo>
                  <a:pt x="1190" y="1422"/>
                </a:lnTo>
                <a:lnTo>
                  <a:pt x="1190" y="1422"/>
                </a:lnTo>
                <a:lnTo>
                  <a:pt x="1240" y="1420"/>
                </a:lnTo>
                <a:lnTo>
                  <a:pt x="1292" y="1418"/>
                </a:lnTo>
                <a:lnTo>
                  <a:pt x="1394" y="1410"/>
                </a:lnTo>
                <a:lnTo>
                  <a:pt x="1394" y="1410"/>
                </a:lnTo>
                <a:lnTo>
                  <a:pt x="1496" y="1398"/>
                </a:lnTo>
                <a:lnTo>
                  <a:pt x="1598" y="1382"/>
                </a:lnTo>
                <a:lnTo>
                  <a:pt x="1598" y="1382"/>
                </a:lnTo>
                <a:lnTo>
                  <a:pt x="1700" y="1364"/>
                </a:lnTo>
                <a:lnTo>
                  <a:pt x="1798" y="1342"/>
                </a:lnTo>
                <a:lnTo>
                  <a:pt x="1798" y="1342"/>
                </a:lnTo>
                <a:lnTo>
                  <a:pt x="1898" y="1316"/>
                </a:lnTo>
                <a:lnTo>
                  <a:pt x="1898" y="1316"/>
                </a:lnTo>
                <a:lnTo>
                  <a:pt x="1946" y="1300"/>
                </a:lnTo>
                <a:lnTo>
                  <a:pt x="1994" y="1284"/>
                </a:lnTo>
                <a:lnTo>
                  <a:pt x="1994" y="1284"/>
                </a:lnTo>
                <a:lnTo>
                  <a:pt x="2042" y="1266"/>
                </a:lnTo>
                <a:lnTo>
                  <a:pt x="2064" y="1258"/>
                </a:lnTo>
                <a:lnTo>
                  <a:pt x="2088" y="1248"/>
                </a:lnTo>
                <a:lnTo>
                  <a:pt x="2088" y="1248"/>
                </a:lnTo>
                <a:lnTo>
                  <a:pt x="2132" y="1228"/>
                </a:lnTo>
                <a:lnTo>
                  <a:pt x="2176" y="1206"/>
                </a:lnTo>
                <a:lnTo>
                  <a:pt x="2176" y="1206"/>
                </a:lnTo>
                <a:lnTo>
                  <a:pt x="2218" y="1182"/>
                </a:lnTo>
                <a:lnTo>
                  <a:pt x="2260" y="1156"/>
                </a:lnTo>
                <a:lnTo>
                  <a:pt x="2298" y="1128"/>
                </a:lnTo>
                <a:lnTo>
                  <a:pt x="2336" y="1098"/>
                </a:lnTo>
                <a:lnTo>
                  <a:pt x="2336" y="1098"/>
                </a:lnTo>
                <a:lnTo>
                  <a:pt x="2370" y="1066"/>
                </a:lnTo>
                <a:lnTo>
                  <a:pt x="2402" y="1034"/>
                </a:lnTo>
                <a:lnTo>
                  <a:pt x="2406" y="1030"/>
                </a:lnTo>
                <a:lnTo>
                  <a:pt x="2410" y="1026"/>
                </a:lnTo>
                <a:lnTo>
                  <a:pt x="2416" y="1016"/>
                </a:lnTo>
                <a:lnTo>
                  <a:pt x="2416" y="1016"/>
                </a:lnTo>
                <a:lnTo>
                  <a:pt x="2428" y="1000"/>
                </a:lnTo>
                <a:lnTo>
                  <a:pt x="2428" y="1000"/>
                </a:lnTo>
                <a:lnTo>
                  <a:pt x="2440" y="982"/>
                </a:lnTo>
                <a:lnTo>
                  <a:pt x="2452" y="962"/>
                </a:lnTo>
                <a:lnTo>
                  <a:pt x="2452" y="962"/>
                </a:lnTo>
                <a:lnTo>
                  <a:pt x="2460" y="944"/>
                </a:lnTo>
                <a:lnTo>
                  <a:pt x="2470" y="924"/>
                </a:lnTo>
                <a:lnTo>
                  <a:pt x="2476" y="904"/>
                </a:lnTo>
                <a:lnTo>
                  <a:pt x="2482" y="884"/>
                </a:lnTo>
                <a:lnTo>
                  <a:pt x="2486" y="862"/>
                </a:lnTo>
                <a:lnTo>
                  <a:pt x="2490" y="842"/>
                </a:lnTo>
                <a:lnTo>
                  <a:pt x="2492" y="820"/>
                </a:lnTo>
                <a:lnTo>
                  <a:pt x="2492" y="800"/>
                </a:lnTo>
                <a:lnTo>
                  <a:pt x="2492" y="800"/>
                </a:lnTo>
                <a:lnTo>
                  <a:pt x="2492" y="778"/>
                </a:lnTo>
                <a:lnTo>
                  <a:pt x="2490" y="756"/>
                </a:lnTo>
                <a:lnTo>
                  <a:pt x="2486" y="736"/>
                </a:lnTo>
                <a:lnTo>
                  <a:pt x="2482" y="714"/>
                </a:lnTo>
                <a:lnTo>
                  <a:pt x="2482" y="714"/>
                </a:lnTo>
                <a:lnTo>
                  <a:pt x="2474" y="694"/>
                </a:lnTo>
                <a:lnTo>
                  <a:pt x="2468" y="672"/>
                </a:lnTo>
                <a:lnTo>
                  <a:pt x="2466" y="670"/>
                </a:lnTo>
                <a:lnTo>
                  <a:pt x="2466" y="670"/>
                </a:lnTo>
                <a:lnTo>
                  <a:pt x="2466" y="670"/>
                </a:lnTo>
                <a:lnTo>
                  <a:pt x="2466" y="668"/>
                </a:lnTo>
                <a:lnTo>
                  <a:pt x="2462" y="662"/>
                </a:lnTo>
                <a:lnTo>
                  <a:pt x="2458" y="652"/>
                </a:lnTo>
                <a:lnTo>
                  <a:pt x="2458" y="652"/>
                </a:lnTo>
                <a:lnTo>
                  <a:pt x="2448" y="630"/>
                </a:lnTo>
                <a:lnTo>
                  <a:pt x="2448" y="630"/>
                </a:lnTo>
                <a:lnTo>
                  <a:pt x="2426" y="588"/>
                </a:lnTo>
                <a:lnTo>
                  <a:pt x="2400" y="548"/>
                </a:lnTo>
                <a:lnTo>
                  <a:pt x="2400" y="548"/>
                </a:lnTo>
                <a:lnTo>
                  <a:pt x="2370" y="512"/>
                </a:lnTo>
                <a:lnTo>
                  <a:pt x="2338" y="474"/>
                </a:lnTo>
                <a:lnTo>
                  <a:pt x="2338" y="474"/>
                </a:lnTo>
                <a:lnTo>
                  <a:pt x="2302" y="440"/>
                </a:lnTo>
                <a:lnTo>
                  <a:pt x="2266" y="408"/>
                </a:lnTo>
                <a:lnTo>
                  <a:pt x="2226" y="376"/>
                </a:lnTo>
                <a:lnTo>
                  <a:pt x="2186" y="346"/>
                </a:lnTo>
                <a:lnTo>
                  <a:pt x="2186" y="346"/>
                </a:lnTo>
                <a:lnTo>
                  <a:pt x="2144" y="318"/>
                </a:lnTo>
                <a:lnTo>
                  <a:pt x="2100" y="292"/>
                </a:lnTo>
                <a:lnTo>
                  <a:pt x="2054" y="266"/>
                </a:lnTo>
                <a:lnTo>
                  <a:pt x="2008" y="242"/>
                </a:lnTo>
                <a:lnTo>
                  <a:pt x="2008" y="242"/>
                </a:lnTo>
                <a:lnTo>
                  <a:pt x="1962" y="220"/>
                </a:lnTo>
                <a:lnTo>
                  <a:pt x="1916" y="198"/>
                </a:lnTo>
                <a:lnTo>
                  <a:pt x="1916" y="198"/>
                </a:lnTo>
                <a:lnTo>
                  <a:pt x="1868" y="178"/>
                </a:lnTo>
                <a:lnTo>
                  <a:pt x="1818" y="160"/>
                </a:lnTo>
                <a:lnTo>
                  <a:pt x="1818" y="160"/>
                </a:lnTo>
                <a:lnTo>
                  <a:pt x="1770" y="142"/>
                </a:lnTo>
                <a:lnTo>
                  <a:pt x="1720" y="126"/>
                </a:lnTo>
                <a:lnTo>
                  <a:pt x="1618" y="98"/>
                </a:lnTo>
                <a:lnTo>
                  <a:pt x="1618" y="98"/>
                </a:lnTo>
                <a:lnTo>
                  <a:pt x="1568" y="84"/>
                </a:lnTo>
                <a:lnTo>
                  <a:pt x="1516" y="72"/>
                </a:lnTo>
                <a:lnTo>
                  <a:pt x="1516" y="72"/>
                </a:lnTo>
                <a:lnTo>
                  <a:pt x="1412" y="50"/>
                </a:lnTo>
                <a:lnTo>
                  <a:pt x="1308" y="26"/>
                </a:lnTo>
                <a:lnTo>
                  <a:pt x="1308" y="26"/>
                </a:lnTo>
                <a:lnTo>
                  <a:pt x="1256" y="16"/>
                </a:lnTo>
                <a:lnTo>
                  <a:pt x="1204" y="8"/>
                </a:lnTo>
                <a:lnTo>
                  <a:pt x="1204" y="0"/>
                </a:lnTo>
                <a:lnTo>
                  <a:pt x="1204" y="0"/>
                </a:lnTo>
                <a:lnTo>
                  <a:pt x="1258" y="0"/>
                </a:lnTo>
                <a:lnTo>
                  <a:pt x="1312" y="2"/>
                </a:lnTo>
                <a:lnTo>
                  <a:pt x="1418" y="10"/>
                </a:lnTo>
                <a:lnTo>
                  <a:pt x="1418" y="10"/>
                </a:lnTo>
                <a:lnTo>
                  <a:pt x="1524" y="22"/>
                </a:lnTo>
                <a:lnTo>
                  <a:pt x="1524" y="22"/>
                </a:lnTo>
                <a:lnTo>
                  <a:pt x="1578" y="28"/>
                </a:lnTo>
                <a:lnTo>
                  <a:pt x="1578" y="28"/>
                </a:lnTo>
                <a:lnTo>
                  <a:pt x="1632" y="34"/>
                </a:lnTo>
                <a:lnTo>
                  <a:pt x="1632" y="34"/>
                </a:lnTo>
                <a:lnTo>
                  <a:pt x="1684" y="44"/>
                </a:lnTo>
                <a:lnTo>
                  <a:pt x="1738" y="52"/>
                </a:lnTo>
                <a:lnTo>
                  <a:pt x="1792" y="64"/>
                </a:lnTo>
                <a:lnTo>
                  <a:pt x="1844" y="76"/>
                </a:lnTo>
                <a:lnTo>
                  <a:pt x="1844" y="76"/>
                </a:lnTo>
                <a:lnTo>
                  <a:pt x="1898" y="92"/>
                </a:lnTo>
                <a:lnTo>
                  <a:pt x="1950" y="108"/>
                </a:lnTo>
                <a:lnTo>
                  <a:pt x="2002" y="126"/>
                </a:lnTo>
                <a:lnTo>
                  <a:pt x="2052" y="144"/>
                </a:lnTo>
                <a:lnTo>
                  <a:pt x="2052" y="144"/>
                </a:lnTo>
                <a:lnTo>
                  <a:pt x="2104" y="166"/>
                </a:lnTo>
                <a:lnTo>
                  <a:pt x="2154" y="190"/>
                </a:lnTo>
                <a:lnTo>
                  <a:pt x="2204" y="214"/>
                </a:lnTo>
                <a:lnTo>
                  <a:pt x="2252" y="242"/>
                </a:lnTo>
                <a:lnTo>
                  <a:pt x="2252" y="242"/>
                </a:lnTo>
                <a:lnTo>
                  <a:pt x="2300" y="270"/>
                </a:lnTo>
                <a:lnTo>
                  <a:pt x="2346" y="302"/>
                </a:lnTo>
                <a:lnTo>
                  <a:pt x="2392" y="338"/>
                </a:lnTo>
                <a:lnTo>
                  <a:pt x="2436" y="374"/>
                </a:lnTo>
                <a:lnTo>
                  <a:pt x="2436" y="374"/>
                </a:lnTo>
                <a:lnTo>
                  <a:pt x="2476" y="416"/>
                </a:lnTo>
                <a:lnTo>
                  <a:pt x="2516" y="460"/>
                </a:lnTo>
                <a:lnTo>
                  <a:pt x="2516" y="460"/>
                </a:lnTo>
                <a:lnTo>
                  <a:pt x="2534" y="482"/>
                </a:lnTo>
                <a:lnTo>
                  <a:pt x="2552" y="508"/>
                </a:lnTo>
                <a:lnTo>
                  <a:pt x="2582" y="558"/>
                </a:lnTo>
                <a:lnTo>
                  <a:pt x="2582" y="558"/>
                </a:lnTo>
                <a:lnTo>
                  <a:pt x="2596" y="584"/>
                </a:lnTo>
                <a:lnTo>
                  <a:pt x="2604" y="596"/>
                </a:lnTo>
                <a:lnTo>
                  <a:pt x="2606" y="602"/>
                </a:lnTo>
                <a:lnTo>
                  <a:pt x="2610" y="610"/>
                </a:lnTo>
                <a:lnTo>
                  <a:pt x="2610" y="610"/>
                </a:lnTo>
                <a:lnTo>
                  <a:pt x="2622" y="638"/>
                </a:lnTo>
                <a:lnTo>
                  <a:pt x="2634" y="668"/>
                </a:lnTo>
                <a:lnTo>
                  <a:pt x="2634" y="668"/>
                </a:lnTo>
                <a:lnTo>
                  <a:pt x="2642" y="698"/>
                </a:lnTo>
                <a:lnTo>
                  <a:pt x="2650" y="730"/>
                </a:lnTo>
                <a:lnTo>
                  <a:pt x="2654" y="762"/>
                </a:lnTo>
                <a:lnTo>
                  <a:pt x="2658" y="794"/>
                </a:lnTo>
                <a:lnTo>
                  <a:pt x="2658" y="794"/>
                </a:lnTo>
                <a:lnTo>
                  <a:pt x="2658" y="826"/>
                </a:lnTo>
                <a:lnTo>
                  <a:pt x="2656" y="858"/>
                </a:lnTo>
                <a:lnTo>
                  <a:pt x="2654" y="888"/>
                </a:lnTo>
                <a:lnTo>
                  <a:pt x="2648" y="920"/>
                </a:lnTo>
                <a:lnTo>
                  <a:pt x="2640" y="952"/>
                </a:lnTo>
                <a:lnTo>
                  <a:pt x="2632" y="982"/>
                </a:lnTo>
                <a:lnTo>
                  <a:pt x="2620" y="1012"/>
                </a:lnTo>
                <a:lnTo>
                  <a:pt x="2608" y="1042"/>
                </a:lnTo>
                <a:lnTo>
                  <a:pt x="2608" y="1042"/>
                </a:lnTo>
                <a:lnTo>
                  <a:pt x="2592" y="1070"/>
                </a:lnTo>
                <a:lnTo>
                  <a:pt x="2576" y="1096"/>
                </a:lnTo>
                <a:lnTo>
                  <a:pt x="2576" y="1096"/>
                </a:lnTo>
                <a:lnTo>
                  <a:pt x="2558" y="1124"/>
                </a:lnTo>
                <a:lnTo>
                  <a:pt x="2558" y="1124"/>
                </a:lnTo>
                <a:lnTo>
                  <a:pt x="2548" y="1136"/>
                </a:lnTo>
                <a:lnTo>
                  <a:pt x="2544" y="1142"/>
                </a:lnTo>
                <a:lnTo>
                  <a:pt x="2538" y="1148"/>
                </a:lnTo>
                <a:lnTo>
                  <a:pt x="2538" y="1148"/>
                </a:lnTo>
                <a:lnTo>
                  <a:pt x="2500" y="1194"/>
                </a:lnTo>
                <a:lnTo>
                  <a:pt x="2456" y="1236"/>
                </a:lnTo>
                <a:lnTo>
                  <a:pt x="2456" y="1236"/>
                </a:lnTo>
                <a:lnTo>
                  <a:pt x="2412" y="1274"/>
                </a:lnTo>
                <a:lnTo>
                  <a:pt x="2366" y="1310"/>
                </a:lnTo>
                <a:lnTo>
                  <a:pt x="2318" y="1342"/>
                </a:lnTo>
                <a:lnTo>
                  <a:pt x="2268" y="1372"/>
                </a:lnTo>
                <a:lnTo>
                  <a:pt x="2268" y="1372"/>
                </a:lnTo>
                <a:lnTo>
                  <a:pt x="2216" y="1398"/>
                </a:lnTo>
                <a:lnTo>
                  <a:pt x="2166" y="1424"/>
                </a:lnTo>
                <a:lnTo>
                  <a:pt x="2166" y="1424"/>
                </a:lnTo>
                <a:lnTo>
                  <a:pt x="2140" y="1436"/>
                </a:lnTo>
                <a:lnTo>
                  <a:pt x="2126" y="1442"/>
                </a:lnTo>
                <a:lnTo>
                  <a:pt x="2112" y="1446"/>
                </a:lnTo>
                <a:lnTo>
                  <a:pt x="2112" y="1446"/>
                </a:lnTo>
                <a:lnTo>
                  <a:pt x="2060" y="1468"/>
                </a:lnTo>
                <a:lnTo>
                  <a:pt x="2060" y="1468"/>
                </a:lnTo>
                <a:lnTo>
                  <a:pt x="2008" y="1486"/>
                </a:lnTo>
                <a:lnTo>
                  <a:pt x="1954" y="1504"/>
                </a:lnTo>
                <a:lnTo>
                  <a:pt x="1954" y="1504"/>
                </a:lnTo>
                <a:lnTo>
                  <a:pt x="1902" y="1520"/>
                </a:lnTo>
                <a:lnTo>
                  <a:pt x="1848" y="1534"/>
                </a:lnTo>
                <a:lnTo>
                  <a:pt x="1848" y="1534"/>
                </a:lnTo>
                <a:lnTo>
                  <a:pt x="1794" y="1548"/>
                </a:lnTo>
                <a:lnTo>
                  <a:pt x="1740" y="1560"/>
                </a:lnTo>
                <a:lnTo>
                  <a:pt x="1632" y="1580"/>
                </a:lnTo>
                <a:lnTo>
                  <a:pt x="1632" y="1580"/>
                </a:lnTo>
                <a:lnTo>
                  <a:pt x="1522" y="1598"/>
                </a:lnTo>
                <a:lnTo>
                  <a:pt x="1414" y="1610"/>
                </a:lnTo>
                <a:lnTo>
                  <a:pt x="1414" y="1610"/>
                </a:lnTo>
                <a:lnTo>
                  <a:pt x="1304" y="1618"/>
                </a:lnTo>
                <a:lnTo>
                  <a:pt x="1304" y="1618"/>
                </a:lnTo>
                <a:lnTo>
                  <a:pt x="1248" y="1622"/>
                </a:lnTo>
                <a:lnTo>
                  <a:pt x="1192" y="1622"/>
                </a:lnTo>
                <a:lnTo>
                  <a:pt x="1192" y="1622"/>
                </a:lnTo>
                <a:lnTo>
                  <a:pt x="1136" y="1622"/>
                </a:lnTo>
                <a:lnTo>
                  <a:pt x="1080" y="1622"/>
                </a:lnTo>
                <a:lnTo>
                  <a:pt x="1026" y="1618"/>
                </a:lnTo>
                <a:lnTo>
                  <a:pt x="970" y="1614"/>
                </a:lnTo>
                <a:lnTo>
                  <a:pt x="970" y="1614"/>
                </a:lnTo>
                <a:lnTo>
                  <a:pt x="914" y="1608"/>
                </a:lnTo>
                <a:lnTo>
                  <a:pt x="858" y="1602"/>
                </a:lnTo>
                <a:lnTo>
                  <a:pt x="858" y="1602"/>
                </a:lnTo>
                <a:lnTo>
                  <a:pt x="802" y="1592"/>
                </a:lnTo>
                <a:lnTo>
                  <a:pt x="746" y="1580"/>
                </a:lnTo>
                <a:lnTo>
                  <a:pt x="746" y="1580"/>
                </a:lnTo>
                <a:lnTo>
                  <a:pt x="690" y="1566"/>
                </a:lnTo>
                <a:lnTo>
                  <a:pt x="636" y="1552"/>
                </a:lnTo>
                <a:lnTo>
                  <a:pt x="582" y="1534"/>
                </a:lnTo>
                <a:lnTo>
                  <a:pt x="528" y="1514"/>
                </a:lnTo>
                <a:lnTo>
                  <a:pt x="528" y="1514"/>
                </a:lnTo>
                <a:lnTo>
                  <a:pt x="476" y="1492"/>
                </a:lnTo>
                <a:lnTo>
                  <a:pt x="424" y="1468"/>
                </a:lnTo>
                <a:lnTo>
                  <a:pt x="374" y="1442"/>
                </a:lnTo>
                <a:lnTo>
                  <a:pt x="324" y="1414"/>
                </a:lnTo>
                <a:lnTo>
                  <a:pt x="298" y="1400"/>
                </a:lnTo>
                <a:lnTo>
                  <a:pt x="298" y="1400"/>
                </a:lnTo>
                <a:lnTo>
                  <a:pt x="274" y="1384"/>
                </a:lnTo>
                <a:lnTo>
                  <a:pt x="274" y="1384"/>
                </a:lnTo>
                <a:lnTo>
                  <a:pt x="224" y="1348"/>
                </a:lnTo>
                <a:lnTo>
                  <a:pt x="224" y="1348"/>
                </a:lnTo>
                <a:lnTo>
                  <a:pt x="202" y="1328"/>
                </a:lnTo>
                <a:lnTo>
                  <a:pt x="178" y="1308"/>
                </a:lnTo>
                <a:lnTo>
                  <a:pt x="156" y="1286"/>
                </a:lnTo>
                <a:lnTo>
                  <a:pt x="136" y="1264"/>
                </a:lnTo>
                <a:lnTo>
                  <a:pt x="136" y="1264"/>
                </a:lnTo>
                <a:lnTo>
                  <a:pt x="116" y="1240"/>
                </a:lnTo>
                <a:lnTo>
                  <a:pt x="96" y="1216"/>
                </a:lnTo>
                <a:lnTo>
                  <a:pt x="78" y="1190"/>
                </a:lnTo>
                <a:lnTo>
                  <a:pt x="62" y="1162"/>
                </a:lnTo>
                <a:lnTo>
                  <a:pt x="62" y="1162"/>
                </a:lnTo>
                <a:lnTo>
                  <a:pt x="46" y="1134"/>
                </a:lnTo>
                <a:lnTo>
                  <a:pt x="34" y="1104"/>
                </a:lnTo>
                <a:lnTo>
                  <a:pt x="22" y="1074"/>
                </a:lnTo>
                <a:lnTo>
                  <a:pt x="14" y="1042"/>
                </a:lnTo>
                <a:lnTo>
                  <a:pt x="14" y="1042"/>
                </a:lnTo>
                <a:lnTo>
                  <a:pt x="6" y="1010"/>
                </a:lnTo>
                <a:lnTo>
                  <a:pt x="4" y="1000"/>
                </a:lnTo>
                <a:lnTo>
                  <a:pt x="4" y="994"/>
                </a:lnTo>
                <a:lnTo>
                  <a:pt x="4" y="994"/>
                </a:lnTo>
                <a:lnTo>
                  <a:pt x="2" y="976"/>
                </a:lnTo>
                <a:lnTo>
                  <a:pt x="2" y="976"/>
                </a:lnTo>
                <a:lnTo>
                  <a:pt x="0" y="944"/>
                </a:lnTo>
                <a:lnTo>
                  <a:pt x="0" y="910"/>
                </a:lnTo>
                <a:lnTo>
                  <a:pt x="0" y="910"/>
                </a:lnTo>
                <a:lnTo>
                  <a:pt x="4" y="876"/>
                </a:lnTo>
                <a:lnTo>
                  <a:pt x="6" y="868"/>
                </a:lnTo>
                <a:lnTo>
                  <a:pt x="6" y="862"/>
                </a:lnTo>
                <a:lnTo>
                  <a:pt x="8" y="858"/>
                </a:lnTo>
                <a:lnTo>
                  <a:pt x="8" y="850"/>
                </a:lnTo>
                <a:lnTo>
                  <a:pt x="10" y="842"/>
                </a:lnTo>
                <a:lnTo>
                  <a:pt x="10" y="842"/>
                </a:lnTo>
                <a:lnTo>
                  <a:pt x="20" y="812"/>
                </a:lnTo>
                <a:lnTo>
                  <a:pt x="30" y="780"/>
                </a:lnTo>
                <a:lnTo>
                  <a:pt x="30" y="780"/>
                </a:lnTo>
                <a:lnTo>
                  <a:pt x="44" y="752"/>
                </a:lnTo>
                <a:lnTo>
                  <a:pt x="58" y="724"/>
                </a:lnTo>
                <a:lnTo>
                  <a:pt x="74" y="696"/>
                </a:lnTo>
                <a:lnTo>
                  <a:pt x="90" y="670"/>
                </a:lnTo>
                <a:lnTo>
                  <a:pt x="90" y="670"/>
                </a:lnTo>
                <a:lnTo>
                  <a:pt x="110" y="646"/>
                </a:lnTo>
                <a:lnTo>
                  <a:pt x="128" y="622"/>
                </a:lnTo>
                <a:lnTo>
                  <a:pt x="148" y="600"/>
                </a:lnTo>
                <a:lnTo>
                  <a:pt x="170" y="580"/>
                </a:lnTo>
                <a:lnTo>
                  <a:pt x="170" y="580"/>
                </a:lnTo>
                <a:lnTo>
                  <a:pt x="212" y="540"/>
                </a:lnTo>
                <a:lnTo>
                  <a:pt x="256" y="504"/>
                </a:lnTo>
                <a:lnTo>
                  <a:pt x="256" y="504"/>
                </a:lnTo>
                <a:lnTo>
                  <a:pt x="304" y="470"/>
                </a:lnTo>
                <a:lnTo>
                  <a:pt x="352" y="438"/>
                </a:lnTo>
                <a:lnTo>
                  <a:pt x="352" y="438"/>
                </a:lnTo>
                <a:lnTo>
                  <a:pt x="400" y="410"/>
                </a:lnTo>
                <a:lnTo>
                  <a:pt x="450" y="384"/>
                </a:lnTo>
                <a:lnTo>
                  <a:pt x="502" y="360"/>
                </a:lnTo>
                <a:lnTo>
                  <a:pt x="554" y="340"/>
                </a:lnTo>
                <a:lnTo>
                  <a:pt x="554" y="340"/>
                </a:lnTo>
                <a:lnTo>
                  <a:pt x="606" y="320"/>
                </a:lnTo>
                <a:lnTo>
                  <a:pt x="658" y="304"/>
                </a:lnTo>
                <a:lnTo>
                  <a:pt x="712" y="288"/>
                </a:lnTo>
                <a:lnTo>
                  <a:pt x="766" y="276"/>
                </a:lnTo>
                <a:lnTo>
                  <a:pt x="766" y="276"/>
                </a:lnTo>
                <a:lnTo>
                  <a:pt x="820" y="266"/>
                </a:lnTo>
                <a:lnTo>
                  <a:pt x="876" y="258"/>
                </a:lnTo>
                <a:lnTo>
                  <a:pt x="930" y="250"/>
                </a:lnTo>
                <a:lnTo>
                  <a:pt x="984" y="246"/>
                </a:lnTo>
                <a:lnTo>
                  <a:pt x="984" y="246"/>
                </a:lnTo>
                <a:lnTo>
                  <a:pt x="1038" y="242"/>
                </a:lnTo>
                <a:lnTo>
                  <a:pt x="1094" y="240"/>
                </a:lnTo>
                <a:lnTo>
                  <a:pt x="1148" y="238"/>
                </a:lnTo>
                <a:lnTo>
                  <a:pt x="1202" y="238"/>
                </a:lnTo>
                <a:lnTo>
                  <a:pt x="1202" y="238"/>
                </a:lnTo>
                <a:lnTo>
                  <a:pt x="1310" y="242"/>
                </a:lnTo>
                <a:lnTo>
                  <a:pt x="1418" y="250"/>
                </a:lnTo>
                <a:lnTo>
                  <a:pt x="1418" y="250"/>
                </a:lnTo>
                <a:lnTo>
                  <a:pt x="1470" y="254"/>
                </a:lnTo>
                <a:lnTo>
                  <a:pt x="1524" y="262"/>
                </a:lnTo>
                <a:lnTo>
                  <a:pt x="1578" y="270"/>
                </a:lnTo>
                <a:lnTo>
                  <a:pt x="1630" y="280"/>
                </a:lnTo>
                <a:lnTo>
                  <a:pt x="1630" y="280"/>
                </a:lnTo>
                <a:lnTo>
                  <a:pt x="1684" y="292"/>
                </a:lnTo>
                <a:lnTo>
                  <a:pt x="1736" y="308"/>
                </a:lnTo>
                <a:lnTo>
                  <a:pt x="1736" y="308"/>
                </a:lnTo>
                <a:lnTo>
                  <a:pt x="1762" y="316"/>
                </a:lnTo>
                <a:lnTo>
                  <a:pt x="1786" y="328"/>
                </a:lnTo>
                <a:lnTo>
                  <a:pt x="1810" y="340"/>
                </a:lnTo>
                <a:lnTo>
                  <a:pt x="1834" y="356"/>
                </a:lnTo>
                <a:lnTo>
                  <a:pt x="1830" y="362"/>
                </a:lnTo>
                <a:close/>
              </a:path>
            </a:pathLst>
          </a:custGeom>
          <a:solidFill>
            <a:srgbClr val="B7B2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11004E"/>
              </a:solidFill>
              <a:effectLst/>
              <a:uLnTx/>
              <a:uFillTx/>
              <a:latin typeface="Source Sans Pro"/>
              <a:ea typeface="+mn-ea"/>
              <a:cs typeface="+mn-cs"/>
            </a:endParaRPr>
          </a:p>
        </p:txBody>
      </p:sp>
      <p:sp>
        <p:nvSpPr>
          <p:cNvPr id="30" name="Rectangle 29">
            <a:extLst>
              <a:ext uri="{FF2B5EF4-FFF2-40B4-BE49-F238E27FC236}">
                <a16:creationId xmlns:a16="http://schemas.microsoft.com/office/drawing/2014/main" id="{65BD7F5D-349B-8B42-9A61-E85881D17968}"/>
              </a:ext>
            </a:extLst>
          </p:cNvPr>
          <p:cNvSpPr/>
          <p:nvPr/>
        </p:nvSpPr>
        <p:spPr>
          <a:xfrm>
            <a:off x="2506311" y="4606864"/>
            <a:ext cx="2371162" cy="584775"/>
          </a:xfrm>
          <a:prstGeom prst="rect">
            <a:avLst/>
          </a:prstGeom>
        </p:spPr>
        <p:txBody>
          <a:bodyPr wrap="none">
            <a:spAutoFit/>
          </a:bodyPr>
          <a:lstStyle/>
          <a:p>
            <a:pPr marL="0" marR="0" lvl="0" indent="0" algn="ctr" defTabSz="219075"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a:ln>
                  <a:noFill/>
                </a:ln>
                <a:solidFill>
                  <a:srgbClr val="210053"/>
                </a:solidFill>
                <a:effectLst/>
                <a:uLnTx/>
                <a:uFillTx/>
                <a:latin typeface="Arial" panose="020B0604020202020204" pitchFamily="34" charset="0"/>
                <a:ea typeface="+mn-ea"/>
                <a:cs typeface="Arial" panose="020B0604020202020204" pitchFamily="34" charset="0"/>
              </a:rPr>
              <a:t>100 K€ nets</a:t>
            </a:r>
            <a:endParaRPr kumimoji="0" lang="fr-FR" sz="3200" b="1" i="0" u="none" strike="noStrike" kern="1200" cap="none" spc="0" normalizeH="0" baseline="0" noProof="0" dirty="0">
              <a:ln>
                <a:noFill/>
              </a:ln>
              <a:solidFill>
                <a:srgbClr val="210053"/>
              </a:solidFill>
              <a:effectLst/>
              <a:uLnTx/>
              <a:uFillTx/>
              <a:latin typeface="Arial" panose="020B0604020202020204" pitchFamily="34" charset="0"/>
              <a:ea typeface="+mn-ea"/>
              <a:cs typeface="Arial" panose="020B0604020202020204" pitchFamily="34" charset="0"/>
            </a:endParaRPr>
          </a:p>
        </p:txBody>
      </p:sp>
      <p:graphicFrame>
        <p:nvGraphicFramePr>
          <p:cNvPr id="31" name="Tableau 6">
            <a:extLst>
              <a:ext uri="{FF2B5EF4-FFF2-40B4-BE49-F238E27FC236}">
                <a16:creationId xmlns:a16="http://schemas.microsoft.com/office/drawing/2014/main" id="{A141A268-B0FF-DB44-B881-9F986AB71B27}"/>
              </a:ext>
            </a:extLst>
          </p:cNvPr>
          <p:cNvGraphicFramePr>
            <a:graphicFrameLocks noGrp="1"/>
          </p:cNvGraphicFramePr>
          <p:nvPr>
            <p:extLst>
              <p:ext uri="{D42A27DB-BD31-4B8C-83A1-F6EECF244321}">
                <p14:modId xmlns:p14="http://schemas.microsoft.com/office/powerpoint/2010/main" val="1733205459"/>
              </p:ext>
            </p:extLst>
          </p:nvPr>
        </p:nvGraphicFramePr>
        <p:xfrm>
          <a:off x="2506311" y="2139494"/>
          <a:ext cx="5418668" cy="8890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82419843"/>
                    </a:ext>
                  </a:extLst>
                </a:gridCol>
                <a:gridCol w="1354667">
                  <a:extLst>
                    <a:ext uri="{9D8B030D-6E8A-4147-A177-3AD203B41FA5}">
                      <a16:colId xmlns:a16="http://schemas.microsoft.com/office/drawing/2014/main" val="3276826785"/>
                    </a:ext>
                  </a:extLst>
                </a:gridCol>
                <a:gridCol w="1354667">
                  <a:extLst>
                    <a:ext uri="{9D8B030D-6E8A-4147-A177-3AD203B41FA5}">
                      <a16:colId xmlns:a16="http://schemas.microsoft.com/office/drawing/2014/main" val="385496001"/>
                    </a:ext>
                  </a:extLst>
                </a:gridCol>
                <a:gridCol w="1354667">
                  <a:extLst>
                    <a:ext uri="{9D8B030D-6E8A-4147-A177-3AD203B41FA5}">
                      <a16:colId xmlns:a16="http://schemas.microsoft.com/office/drawing/2014/main" val="646918409"/>
                    </a:ext>
                  </a:extLst>
                </a:gridCol>
              </a:tblGrid>
              <a:tr h="370840">
                <a:tc gridSpan="2">
                  <a:txBody>
                    <a:bodyPr/>
                    <a:lstStyle/>
                    <a:p>
                      <a:pPr algn="ctr"/>
                      <a:r>
                        <a:rPr lang="fr-FR" dirty="0"/>
                        <a:t>CHARGES</a:t>
                      </a:r>
                    </a:p>
                  </a:txBody>
                  <a:tcPr anchor="ctr">
                    <a:solidFill>
                      <a:srgbClr val="530039"/>
                    </a:solidFill>
                  </a:tcPr>
                </a:tc>
                <a:tc hMerge="1">
                  <a:txBody>
                    <a:bodyPr/>
                    <a:lstStyle/>
                    <a:p>
                      <a:endParaRPr lang="fr-FR"/>
                    </a:p>
                  </a:txBody>
                  <a:tcPr/>
                </a:tc>
                <a:tc gridSpan="2">
                  <a:txBody>
                    <a:bodyPr/>
                    <a:lstStyle/>
                    <a:p>
                      <a:pPr algn="ctr"/>
                      <a:r>
                        <a:rPr lang="fr-FR" dirty="0"/>
                        <a:t>REVENUS</a:t>
                      </a:r>
                    </a:p>
                  </a:txBody>
                  <a:tcPr anchor="ctr">
                    <a:solidFill>
                      <a:srgbClr val="530039"/>
                    </a:solidFill>
                  </a:tcPr>
                </a:tc>
                <a:tc hMerge="1">
                  <a:txBody>
                    <a:bodyPr/>
                    <a:lstStyle/>
                    <a:p>
                      <a:endParaRPr lang="fr-FR"/>
                    </a:p>
                  </a:txBody>
                  <a:tcPr/>
                </a:tc>
                <a:extLst>
                  <a:ext uri="{0D108BD9-81ED-4DB2-BD59-A6C34878D82A}">
                    <a16:rowId xmlns:a16="http://schemas.microsoft.com/office/drawing/2014/main" val="3687867608"/>
                  </a:ext>
                </a:extLst>
              </a:tr>
              <a:tr h="370840">
                <a:tc>
                  <a:txBody>
                    <a:bodyPr/>
                    <a:lstStyle/>
                    <a:p>
                      <a:pPr algn="ctr"/>
                      <a:r>
                        <a:rPr lang="fr-FR" sz="1400" dirty="0">
                          <a:solidFill>
                            <a:schemeClr val="bg1"/>
                          </a:solidFill>
                        </a:rPr>
                        <a:t>Confort de vie souhaité</a:t>
                      </a:r>
                    </a:p>
                  </a:txBody>
                  <a:tcPr anchor="ctr">
                    <a:solidFill>
                      <a:srgbClr val="11004E"/>
                    </a:solidFill>
                  </a:tcPr>
                </a:tc>
                <a:tc>
                  <a:txBody>
                    <a:bodyPr/>
                    <a:lstStyle/>
                    <a:p>
                      <a:pPr algn="ctr"/>
                      <a:r>
                        <a:rPr lang="fr-FR" sz="1400" dirty="0">
                          <a:solidFill>
                            <a:schemeClr val="bg1"/>
                          </a:solidFill>
                        </a:rPr>
                        <a:t>100 K€</a:t>
                      </a:r>
                    </a:p>
                  </a:txBody>
                  <a:tcPr anchor="ctr">
                    <a:solidFill>
                      <a:srgbClr val="11004E"/>
                    </a:solidFill>
                  </a:tcPr>
                </a:tc>
                <a:tc>
                  <a:txBody>
                    <a:bodyPr/>
                    <a:lstStyle/>
                    <a:p>
                      <a:pPr algn="ctr"/>
                      <a:endParaRPr lang="fr-FR" sz="1400" dirty="0"/>
                    </a:p>
                  </a:txBody>
                  <a:tcPr anchor="ctr">
                    <a:noFill/>
                  </a:tcPr>
                </a:tc>
                <a:tc>
                  <a:txBody>
                    <a:bodyPr/>
                    <a:lstStyle/>
                    <a:p>
                      <a:pPr algn="ctr"/>
                      <a:endParaRPr lang="fr-FR" sz="1400" dirty="0"/>
                    </a:p>
                  </a:txBody>
                  <a:tcPr anchor="ctr">
                    <a:noFill/>
                  </a:tcPr>
                </a:tc>
                <a:extLst>
                  <a:ext uri="{0D108BD9-81ED-4DB2-BD59-A6C34878D82A}">
                    <a16:rowId xmlns:a16="http://schemas.microsoft.com/office/drawing/2014/main" val="3473688596"/>
                  </a:ext>
                </a:extLst>
              </a:tr>
            </a:tbl>
          </a:graphicData>
        </a:graphic>
      </p:graphicFrame>
    </p:spTree>
    <p:custDataLst>
      <p:tags r:id="rId1"/>
    </p:custDataLst>
    <p:extLst>
      <p:ext uri="{BB962C8B-B14F-4D97-AF65-F5344CB8AC3E}">
        <p14:creationId xmlns:p14="http://schemas.microsoft.com/office/powerpoint/2010/main" val="272607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VOS PISTES DE RÉFLEXION PATRIMONIALE</a:t>
            </a:r>
          </a:p>
        </p:txBody>
      </p:sp>
      <p:sp>
        <p:nvSpPr>
          <p:cNvPr id="4" name="Oval 7"/>
          <p:cNvSpPr/>
          <p:nvPr/>
        </p:nvSpPr>
        <p:spPr>
          <a:xfrm>
            <a:off x="1995355" y="1125139"/>
            <a:ext cx="1524000" cy="1524000"/>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BE" sz="6600" b="1" dirty="0">
                <a:solidFill>
                  <a:prstClr val="white"/>
                </a:solidFill>
                <a:latin typeface="Microsoft JhengHei UI" panose="020B0604030504040204" pitchFamily="34" charset="-120"/>
                <a:ea typeface="Microsoft JhengHei UI" panose="020B0604030504040204" pitchFamily="34" charset="-120"/>
              </a:rPr>
              <a:t>2</a:t>
            </a:r>
            <a:endParaRPr kumimoji="0" lang="en-US" sz="66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5" name="Oval 11"/>
          <p:cNvSpPr/>
          <p:nvPr/>
        </p:nvSpPr>
        <p:spPr>
          <a:xfrm>
            <a:off x="4128955" y="1683940"/>
            <a:ext cx="4623594" cy="4623594"/>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44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VOS PISTES DE RÉFLEXION </a:t>
            </a:r>
          </a:p>
        </p:txBody>
      </p:sp>
    </p:spTree>
    <p:custDataLst>
      <p:tags r:id="rId1"/>
    </p:custDataLst>
    <p:extLst>
      <p:ext uri="{BB962C8B-B14F-4D97-AF65-F5344CB8AC3E}">
        <p14:creationId xmlns:p14="http://schemas.microsoft.com/office/powerpoint/2010/main" val="292919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6"/>
          </p:nvPr>
        </p:nvSpPr>
        <p:spPr>
          <a:xfrm>
            <a:off x="1165776" y="210989"/>
            <a:ext cx="4043788" cy="286232"/>
          </a:xfrm>
        </p:spPr>
        <p:txBody>
          <a:bodyPr/>
          <a:lstStyle/>
          <a:p>
            <a:pPr marL="0" indent="0">
              <a:buNone/>
            </a:pPr>
            <a:r>
              <a:rPr lang="fr-FR" dirty="0"/>
              <a:t>VOS PISTES DE REFLEXION</a:t>
            </a:r>
          </a:p>
        </p:txBody>
      </p:sp>
      <p:sp>
        <p:nvSpPr>
          <p:cNvPr id="3" name="Espace réservé du texte 2"/>
          <p:cNvSpPr>
            <a:spLocks noGrp="1"/>
          </p:cNvSpPr>
          <p:nvPr>
            <p:ph type="body" sz="quarter" idx="13"/>
          </p:nvPr>
        </p:nvSpPr>
        <p:spPr/>
        <p:txBody>
          <a:bodyPr/>
          <a:lstStyle/>
          <a:p>
            <a:r>
              <a:rPr lang="fr-FR" dirty="0"/>
              <a:t>PRÉPARER LA SOCIÉTÉ À LA TRANSMISION</a:t>
            </a:r>
            <a:endParaRPr lang="fr-FR" dirty="0">
              <a:solidFill>
                <a:srgbClr val="FF0000"/>
              </a:solidFill>
            </a:endParaRPr>
          </a:p>
        </p:txBody>
      </p:sp>
      <p:sp>
        <p:nvSpPr>
          <p:cNvPr id="5" name="Espace réservé du texte 4"/>
          <p:cNvSpPr>
            <a:spLocks noGrp="1"/>
          </p:cNvSpPr>
          <p:nvPr>
            <p:ph type="body" sz="quarter" idx="17"/>
          </p:nvPr>
        </p:nvSpPr>
        <p:spPr>
          <a:xfrm>
            <a:off x="1533130" y="1978995"/>
            <a:ext cx="4283206" cy="535531"/>
          </a:xfrm>
        </p:spPr>
        <p:txBody>
          <a:bodyPr/>
          <a:lstStyle/>
          <a:p>
            <a:r>
              <a:rPr lang="fr-FR" dirty="0">
                <a:solidFill>
                  <a:srgbClr val="530039"/>
                </a:solidFill>
              </a:rPr>
              <a:t>Apporter vos titres à une société pour démarrer une nouvelle activité</a:t>
            </a:r>
          </a:p>
        </p:txBody>
      </p:sp>
      <p:sp>
        <p:nvSpPr>
          <p:cNvPr id="6" name="Espace réservé du texte 5"/>
          <p:cNvSpPr>
            <a:spLocks noGrp="1"/>
          </p:cNvSpPr>
          <p:nvPr>
            <p:ph type="body" sz="quarter" idx="18"/>
          </p:nvPr>
        </p:nvSpPr>
        <p:spPr>
          <a:xfrm>
            <a:off x="1533131" y="2982640"/>
            <a:ext cx="3850842" cy="258532"/>
          </a:xfrm>
        </p:spPr>
        <p:txBody>
          <a:bodyPr/>
          <a:lstStyle/>
          <a:p>
            <a:r>
              <a:rPr lang="fr-FR" dirty="0"/>
              <a:t>PRÉPARER LA SOCIÉTÉ À LA TRANSMISION</a:t>
            </a:r>
          </a:p>
        </p:txBody>
      </p:sp>
      <p:sp>
        <p:nvSpPr>
          <p:cNvPr id="7" name="Espace réservé du texte 6"/>
          <p:cNvSpPr>
            <a:spLocks noGrp="1"/>
          </p:cNvSpPr>
          <p:nvPr>
            <p:ph type="body" sz="quarter" idx="19"/>
          </p:nvPr>
        </p:nvSpPr>
        <p:spPr>
          <a:xfrm>
            <a:off x="1533131" y="3428165"/>
            <a:ext cx="4283206" cy="535531"/>
          </a:xfrm>
        </p:spPr>
        <p:txBody>
          <a:bodyPr/>
          <a:lstStyle/>
          <a:p>
            <a:r>
              <a:rPr lang="fr-FR" dirty="0">
                <a:solidFill>
                  <a:srgbClr val="530039"/>
                </a:solidFill>
              </a:rPr>
              <a:t>Rédiger la clause de garantie d’actif-passif</a:t>
            </a:r>
          </a:p>
        </p:txBody>
      </p:sp>
      <p:sp>
        <p:nvSpPr>
          <p:cNvPr id="8" name="Espace réservé du texte 7"/>
          <p:cNvSpPr>
            <a:spLocks noGrp="1"/>
          </p:cNvSpPr>
          <p:nvPr>
            <p:ph type="body" sz="quarter" idx="20"/>
          </p:nvPr>
        </p:nvSpPr>
        <p:spPr/>
        <p:txBody>
          <a:bodyPr/>
          <a:lstStyle/>
          <a:p>
            <a:r>
              <a:rPr lang="fr-FR" dirty="0"/>
              <a:t>LIMITER VOTRE IMPOSITION</a:t>
            </a:r>
          </a:p>
        </p:txBody>
      </p:sp>
      <p:sp>
        <p:nvSpPr>
          <p:cNvPr id="9" name="Espace réservé du texte 8"/>
          <p:cNvSpPr>
            <a:spLocks noGrp="1"/>
          </p:cNvSpPr>
          <p:nvPr>
            <p:ph type="body" sz="quarter" idx="21"/>
          </p:nvPr>
        </p:nvSpPr>
        <p:spPr>
          <a:xfrm>
            <a:off x="1533130" y="4874900"/>
            <a:ext cx="4283207" cy="535531"/>
          </a:xfrm>
        </p:spPr>
        <p:txBody>
          <a:bodyPr/>
          <a:lstStyle/>
          <a:p>
            <a:r>
              <a:rPr lang="fr-FR" dirty="0"/>
              <a:t>Céder les titres de PME de moins de 10 ans</a:t>
            </a:r>
          </a:p>
        </p:txBody>
      </p:sp>
      <p:sp>
        <p:nvSpPr>
          <p:cNvPr id="10" name="Espace réservé du texte 9"/>
          <p:cNvSpPr>
            <a:spLocks noGrp="1"/>
          </p:cNvSpPr>
          <p:nvPr>
            <p:ph type="body" sz="quarter" idx="22"/>
          </p:nvPr>
        </p:nvSpPr>
        <p:spPr/>
        <p:txBody>
          <a:bodyPr/>
          <a:lstStyle/>
          <a:p>
            <a:r>
              <a:rPr lang="fr-FR" dirty="0"/>
              <a:t>INVESTIR LE PRODUIT DE CESSION</a:t>
            </a:r>
          </a:p>
        </p:txBody>
      </p:sp>
      <p:sp>
        <p:nvSpPr>
          <p:cNvPr id="11" name="Espace réservé du texte 10"/>
          <p:cNvSpPr>
            <a:spLocks noGrp="1"/>
          </p:cNvSpPr>
          <p:nvPr>
            <p:ph type="body" sz="quarter" idx="23"/>
          </p:nvPr>
        </p:nvSpPr>
        <p:spPr>
          <a:xfrm>
            <a:off x="7502958" y="2610558"/>
            <a:ext cx="4327680" cy="313932"/>
          </a:xfrm>
        </p:spPr>
        <p:txBody>
          <a:bodyPr/>
          <a:lstStyle/>
          <a:p>
            <a:r>
              <a:rPr lang="fr-FR" dirty="0"/>
              <a:t>Souscrire un contrat d’assurance-vie</a:t>
            </a:r>
          </a:p>
        </p:txBody>
      </p:sp>
      <p:sp>
        <p:nvSpPr>
          <p:cNvPr id="12" name="Espace réservé du texte 11"/>
          <p:cNvSpPr>
            <a:spLocks noGrp="1"/>
          </p:cNvSpPr>
          <p:nvPr>
            <p:ph type="body" sz="quarter" idx="24"/>
          </p:nvPr>
        </p:nvSpPr>
        <p:spPr>
          <a:xfrm>
            <a:off x="7502958" y="3884330"/>
            <a:ext cx="3850842" cy="258532"/>
          </a:xfrm>
        </p:spPr>
        <p:txBody>
          <a:bodyPr/>
          <a:lstStyle/>
          <a:p>
            <a:r>
              <a:rPr lang="fr-FR" dirty="0">
                <a:solidFill>
                  <a:srgbClr val="210053"/>
                </a:solidFill>
              </a:rPr>
              <a:t>MAINTENIR VOTRE CONFORT DE VIE</a:t>
            </a:r>
          </a:p>
        </p:txBody>
      </p:sp>
      <p:sp>
        <p:nvSpPr>
          <p:cNvPr id="13" name="Espace réservé du texte 12"/>
          <p:cNvSpPr>
            <a:spLocks noGrp="1"/>
          </p:cNvSpPr>
          <p:nvPr>
            <p:ph type="body" sz="quarter" idx="25"/>
          </p:nvPr>
        </p:nvSpPr>
        <p:spPr>
          <a:xfrm>
            <a:off x="7502957" y="4329855"/>
            <a:ext cx="4327681" cy="535531"/>
          </a:xfrm>
        </p:spPr>
        <p:txBody>
          <a:bodyPr/>
          <a:lstStyle/>
          <a:p>
            <a:r>
              <a:rPr lang="fr-FR" dirty="0"/>
              <a:t>Effectuer des rachats périodiques sur votre contrat d’assurance-vie</a:t>
            </a:r>
          </a:p>
        </p:txBody>
      </p:sp>
    </p:spTree>
    <p:custDataLst>
      <p:tags r:id="rId1"/>
    </p:custDataLst>
    <p:extLst>
      <p:ext uri="{BB962C8B-B14F-4D97-AF65-F5344CB8AC3E}">
        <p14:creationId xmlns:p14="http://schemas.microsoft.com/office/powerpoint/2010/main" val="320567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5775" y="613965"/>
            <a:ext cx="10631834" cy="663575"/>
          </a:xfrm>
        </p:spPr>
        <p:txBody>
          <a:bodyPr>
            <a:noAutofit/>
          </a:bodyPr>
          <a:lstStyle/>
          <a:p>
            <a:r>
              <a:rPr lang="fr-FR" sz="2000" cap="all" dirty="0">
                <a:solidFill>
                  <a:srgbClr val="210053"/>
                </a:solidFill>
              </a:rPr>
              <a:t>Apporter vos titres à une société pour </a:t>
            </a:r>
            <a:r>
              <a:rPr lang="fr-FR" sz="2000" dirty="0">
                <a:solidFill>
                  <a:srgbClr val="210053"/>
                </a:solidFill>
              </a:rPr>
              <a:t>DÉMARRER UNE NOUVELLE ACTIVITÉ </a:t>
            </a:r>
          </a:p>
        </p:txBody>
      </p:sp>
      <p:sp>
        <p:nvSpPr>
          <p:cNvPr id="7" name="Espace réservé du texte 6"/>
          <p:cNvSpPr>
            <a:spLocks noGrp="1"/>
          </p:cNvSpPr>
          <p:nvPr>
            <p:ph type="body" sz="quarter" idx="16"/>
          </p:nvPr>
        </p:nvSpPr>
        <p:spPr>
          <a:xfrm>
            <a:off x="1165775" y="210989"/>
            <a:ext cx="7298717" cy="286232"/>
          </a:xfrm>
        </p:spPr>
        <p:txBody>
          <a:bodyPr/>
          <a:lstStyle/>
          <a:p>
            <a:pPr marL="0" indent="0">
              <a:buNone/>
            </a:pPr>
            <a:r>
              <a:rPr lang="fr-FR" dirty="0"/>
              <a:t>PRÉPARER LA SOCIÉTÉ À LA TRANSMISSION</a:t>
            </a:r>
          </a:p>
        </p:txBody>
      </p:sp>
      <p:sp>
        <p:nvSpPr>
          <p:cNvPr id="9" name="Rectangle 8">
            <a:extLst>
              <a:ext uri="{FF2B5EF4-FFF2-40B4-BE49-F238E27FC236}">
                <a16:creationId xmlns:a16="http://schemas.microsoft.com/office/drawing/2014/main" id="{5788CCB2-534E-4771-892D-3FE75953F109}"/>
              </a:ext>
            </a:extLst>
          </p:cNvPr>
          <p:cNvSpPr/>
          <p:nvPr/>
        </p:nvSpPr>
        <p:spPr>
          <a:xfrm>
            <a:off x="5431037" y="5392199"/>
            <a:ext cx="1938783" cy="419952"/>
          </a:xfrm>
          <a:prstGeom prst="rect">
            <a:avLst/>
          </a:prstGeom>
          <a:solidFill>
            <a:srgbClr val="B7B2CA"/>
          </a:solidFill>
          <a:ln>
            <a:noFill/>
          </a:ln>
        </p:spPr>
        <p:style>
          <a:lnRef idx="2">
            <a:schemeClr val="accent2"/>
          </a:lnRef>
          <a:fillRef idx="1">
            <a:schemeClr val="lt1"/>
          </a:fillRef>
          <a:effectRef idx="0">
            <a:schemeClr val="accent2"/>
          </a:effectRef>
          <a:fontRef idx="minor">
            <a:schemeClr val="dk1"/>
          </a:fontRef>
        </p:style>
        <p:txBody>
          <a:bodyPr rtlCol="0" anchor="ctr"/>
          <a:lstStyle>
            <a:defPPr>
              <a:defRPr lang="fr-FR"/>
            </a:defPPr>
            <a:lvl1pPr algn="l" rtl="0" eaLnBrk="0" fontAlgn="base" hangingPunct="0">
              <a:spcBef>
                <a:spcPct val="0"/>
              </a:spcBef>
              <a:spcAft>
                <a:spcPct val="0"/>
              </a:spcAft>
              <a:defRPr sz="1400" b="1" kern="1200">
                <a:solidFill>
                  <a:schemeClr val="dk1"/>
                </a:solidFill>
                <a:latin typeface="+mn-lt"/>
                <a:ea typeface="+mn-ea"/>
                <a:cs typeface="+mn-cs"/>
              </a:defRPr>
            </a:lvl1pPr>
            <a:lvl2pPr marL="457200" algn="l" rtl="0" eaLnBrk="0" fontAlgn="base" hangingPunct="0">
              <a:spcBef>
                <a:spcPct val="0"/>
              </a:spcBef>
              <a:spcAft>
                <a:spcPct val="0"/>
              </a:spcAft>
              <a:defRPr sz="1400" b="1" kern="1200">
                <a:solidFill>
                  <a:schemeClr val="dk1"/>
                </a:solidFill>
                <a:latin typeface="+mn-lt"/>
                <a:ea typeface="+mn-ea"/>
                <a:cs typeface="+mn-cs"/>
              </a:defRPr>
            </a:lvl2pPr>
            <a:lvl3pPr marL="914400" algn="l" rtl="0" eaLnBrk="0" fontAlgn="base" hangingPunct="0">
              <a:spcBef>
                <a:spcPct val="0"/>
              </a:spcBef>
              <a:spcAft>
                <a:spcPct val="0"/>
              </a:spcAft>
              <a:defRPr sz="1400" b="1" kern="1200">
                <a:solidFill>
                  <a:schemeClr val="dk1"/>
                </a:solidFill>
                <a:latin typeface="+mn-lt"/>
                <a:ea typeface="+mn-ea"/>
                <a:cs typeface="+mn-cs"/>
              </a:defRPr>
            </a:lvl3pPr>
            <a:lvl4pPr marL="1371600" algn="l" rtl="0" eaLnBrk="0" fontAlgn="base" hangingPunct="0">
              <a:spcBef>
                <a:spcPct val="0"/>
              </a:spcBef>
              <a:spcAft>
                <a:spcPct val="0"/>
              </a:spcAft>
              <a:defRPr sz="1400" b="1" kern="1200">
                <a:solidFill>
                  <a:schemeClr val="dk1"/>
                </a:solidFill>
                <a:latin typeface="+mn-lt"/>
                <a:ea typeface="+mn-ea"/>
                <a:cs typeface="+mn-cs"/>
              </a:defRPr>
            </a:lvl4pPr>
            <a:lvl5pPr marL="1828800" algn="l" rtl="0" eaLnBrk="0" fontAlgn="base" hangingPunct="0">
              <a:spcBef>
                <a:spcPct val="0"/>
              </a:spcBef>
              <a:spcAft>
                <a:spcPct val="0"/>
              </a:spcAft>
              <a:defRPr sz="1400" b="1" kern="1200">
                <a:solidFill>
                  <a:schemeClr val="dk1"/>
                </a:solidFill>
                <a:latin typeface="+mn-lt"/>
                <a:ea typeface="+mn-ea"/>
                <a:cs typeface="+mn-cs"/>
              </a:defRPr>
            </a:lvl5pPr>
            <a:lvl6pPr marL="2286000" algn="l" defTabSz="914400" rtl="0" eaLnBrk="1" latinLnBrk="0" hangingPunct="1">
              <a:defRPr sz="1400" b="1" kern="1200">
                <a:solidFill>
                  <a:schemeClr val="dk1"/>
                </a:solidFill>
                <a:latin typeface="+mn-lt"/>
                <a:ea typeface="+mn-ea"/>
                <a:cs typeface="+mn-cs"/>
              </a:defRPr>
            </a:lvl6pPr>
            <a:lvl7pPr marL="2743200" algn="l" defTabSz="914400" rtl="0" eaLnBrk="1" latinLnBrk="0" hangingPunct="1">
              <a:defRPr sz="1400" b="1" kern="1200">
                <a:solidFill>
                  <a:schemeClr val="dk1"/>
                </a:solidFill>
                <a:latin typeface="+mn-lt"/>
                <a:ea typeface="+mn-ea"/>
                <a:cs typeface="+mn-cs"/>
              </a:defRPr>
            </a:lvl7pPr>
            <a:lvl8pPr marL="3200400" algn="l" defTabSz="914400" rtl="0" eaLnBrk="1" latinLnBrk="0" hangingPunct="1">
              <a:defRPr sz="1400" b="1" kern="1200">
                <a:solidFill>
                  <a:schemeClr val="dk1"/>
                </a:solidFill>
                <a:latin typeface="+mn-lt"/>
                <a:ea typeface="+mn-ea"/>
                <a:cs typeface="+mn-cs"/>
              </a:defRPr>
            </a:lvl8pPr>
            <a:lvl9pPr marL="3657600" algn="l" defTabSz="914400" rtl="0" eaLnBrk="1" latinLnBrk="0" hangingPunct="1">
              <a:defRPr sz="1400" b="1"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210053"/>
                </a:solidFill>
                <a:effectLst/>
                <a:uLnTx/>
                <a:uFillTx/>
                <a:latin typeface="Source Sans Pro" panose="020B0503030403020204" pitchFamily="34" charset="0"/>
                <a:ea typeface="+mn-ea"/>
                <a:cs typeface="+mn-cs"/>
              </a:rPr>
              <a:t>Société A (IS)</a:t>
            </a:r>
          </a:p>
        </p:txBody>
      </p:sp>
      <p:grpSp>
        <p:nvGrpSpPr>
          <p:cNvPr id="10" name="Group 35">
            <a:extLst>
              <a:ext uri="{FF2B5EF4-FFF2-40B4-BE49-F238E27FC236}">
                <a16:creationId xmlns:a16="http://schemas.microsoft.com/office/drawing/2014/main" id="{F7FB79C3-6E45-4681-964C-2FBA560BD8D8}"/>
              </a:ext>
            </a:extLst>
          </p:cNvPr>
          <p:cNvGrpSpPr>
            <a:grpSpLocks noChangeAspect="1"/>
          </p:cNvGrpSpPr>
          <p:nvPr>
            <p:custDataLst>
              <p:tags r:id="rId2"/>
            </p:custDataLst>
          </p:nvPr>
        </p:nvGrpSpPr>
        <p:grpSpPr bwMode="auto">
          <a:xfrm>
            <a:off x="6329632" y="4436582"/>
            <a:ext cx="264889" cy="311665"/>
            <a:chOff x="1368" y="-4275"/>
            <a:chExt cx="3024" cy="3558"/>
          </a:xfrm>
          <a:solidFill>
            <a:srgbClr val="B7B2CA"/>
          </a:solidFill>
        </p:grpSpPr>
        <p:sp>
          <p:nvSpPr>
            <p:cNvPr id="11" name="Freeform 36">
              <a:extLst>
                <a:ext uri="{FF2B5EF4-FFF2-40B4-BE49-F238E27FC236}">
                  <a16:creationId xmlns:a16="http://schemas.microsoft.com/office/drawing/2014/main" id="{9D0F2A4D-2F94-4309-BBF9-A5161BC6DE97}"/>
                </a:ext>
              </a:extLst>
            </p:cNvPr>
            <p:cNvSpPr>
              <a:spLocks/>
            </p:cNvSpPr>
            <p:nvPr/>
          </p:nvSpPr>
          <p:spPr bwMode="auto">
            <a:xfrm>
              <a:off x="1368" y="-2181"/>
              <a:ext cx="3024" cy="1464"/>
            </a:xfrm>
            <a:custGeom>
              <a:avLst/>
              <a:gdLst/>
              <a:ahLst/>
              <a:cxnLst>
                <a:cxn ang="0">
                  <a:pos x="3002" y="588"/>
                </a:cxn>
                <a:cxn ang="0">
                  <a:pos x="2954" y="468"/>
                </a:cxn>
                <a:cxn ang="0">
                  <a:pos x="2904" y="398"/>
                </a:cxn>
                <a:cxn ang="0">
                  <a:pos x="2832" y="342"/>
                </a:cxn>
                <a:cxn ang="0">
                  <a:pos x="2736" y="306"/>
                </a:cxn>
                <a:cxn ang="0">
                  <a:pos x="2470" y="218"/>
                </a:cxn>
                <a:cxn ang="0">
                  <a:pos x="2252" y="118"/>
                </a:cxn>
                <a:cxn ang="0">
                  <a:pos x="2052" y="0"/>
                </a:cxn>
                <a:cxn ang="0">
                  <a:pos x="1724" y="998"/>
                </a:cxn>
                <a:cxn ang="0">
                  <a:pos x="1602" y="644"/>
                </a:cxn>
                <a:cxn ang="0">
                  <a:pos x="1646" y="582"/>
                </a:cxn>
                <a:cxn ang="0">
                  <a:pos x="1708" y="500"/>
                </a:cxn>
                <a:cxn ang="0">
                  <a:pos x="1736" y="412"/>
                </a:cxn>
                <a:cxn ang="0">
                  <a:pos x="1732" y="318"/>
                </a:cxn>
                <a:cxn ang="0">
                  <a:pos x="1716" y="278"/>
                </a:cxn>
                <a:cxn ang="0">
                  <a:pos x="1654" y="244"/>
                </a:cxn>
                <a:cxn ang="0">
                  <a:pos x="1556" y="218"/>
                </a:cxn>
                <a:cxn ang="0">
                  <a:pos x="1512" y="216"/>
                </a:cxn>
                <a:cxn ang="0">
                  <a:pos x="1492" y="214"/>
                </a:cxn>
                <a:cxn ang="0">
                  <a:pos x="1372" y="244"/>
                </a:cxn>
                <a:cxn ang="0">
                  <a:pos x="1320" y="270"/>
                </a:cxn>
                <a:cxn ang="0">
                  <a:pos x="1294" y="318"/>
                </a:cxn>
                <a:cxn ang="0">
                  <a:pos x="1288" y="388"/>
                </a:cxn>
                <a:cxn ang="0">
                  <a:pos x="1308" y="480"/>
                </a:cxn>
                <a:cxn ang="0">
                  <a:pos x="1348" y="542"/>
                </a:cxn>
                <a:cxn ang="0">
                  <a:pos x="1418" y="638"/>
                </a:cxn>
                <a:cxn ang="0">
                  <a:pos x="1264" y="878"/>
                </a:cxn>
                <a:cxn ang="0">
                  <a:pos x="962" y="8"/>
                </a:cxn>
                <a:cxn ang="0">
                  <a:pos x="726" y="142"/>
                </a:cxn>
                <a:cxn ang="0">
                  <a:pos x="492" y="244"/>
                </a:cxn>
                <a:cxn ang="0">
                  <a:pos x="262" y="314"/>
                </a:cxn>
                <a:cxn ang="0">
                  <a:pos x="174" y="354"/>
                </a:cxn>
                <a:cxn ang="0">
                  <a:pos x="108" y="414"/>
                </a:cxn>
                <a:cxn ang="0">
                  <a:pos x="60" y="486"/>
                </a:cxn>
                <a:cxn ang="0">
                  <a:pos x="14" y="628"/>
                </a:cxn>
                <a:cxn ang="0">
                  <a:pos x="0" y="786"/>
                </a:cxn>
                <a:cxn ang="0">
                  <a:pos x="24" y="1070"/>
                </a:cxn>
                <a:cxn ang="0">
                  <a:pos x="112" y="1182"/>
                </a:cxn>
                <a:cxn ang="0">
                  <a:pos x="444" y="1308"/>
                </a:cxn>
                <a:cxn ang="0">
                  <a:pos x="810" y="1400"/>
                </a:cxn>
                <a:cxn ang="0">
                  <a:pos x="1204" y="1452"/>
                </a:cxn>
                <a:cxn ang="0">
                  <a:pos x="1512" y="1464"/>
                </a:cxn>
                <a:cxn ang="0">
                  <a:pos x="1922" y="1442"/>
                </a:cxn>
                <a:cxn ang="0">
                  <a:pos x="2310" y="1380"/>
                </a:cxn>
                <a:cxn ang="0">
                  <a:pos x="2668" y="1280"/>
                </a:cxn>
                <a:cxn ang="0">
                  <a:pos x="2992" y="1146"/>
                </a:cxn>
                <a:cxn ang="0">
                  <a:pos x="3024" y="850"/>
                </a:cxn>
                <a:cxn ang="0">
                  <a:pos x="3024" y="710"/>
                </a:cxn>
              </a:cxnLst>
              <a:rect l="0" t="0" r="r" b="b"/>
              <a:pathLst>
                <a:path w="3024" h="1464">
                  <a:moveTo>
                    <a:pt x="3024" y="710"/>
                  </a:moveTo>
                  <a:lnTo>
                    <a:pt x="3018" y="668"/>
                  </a:lnTo>
                  <a:lnTo>
                    <a:pt x="3012" y="628"/>
                  </a:lnTo>
                  <a:lnTo>
                    <a:pt x="3002" y="588"/>
                  </a:lnTo>
                  <a:lnTo>
                    <a:pt x="2990" y="546"/>
                  </a:lnTo>
                  <a:lnTo>
                    <a:pt x="2974" y="506"/>
                  </a:lnTo>
                  <a:lnTo>
                    <a:pt x="2966" y="486"/>
                  </a:lnTo>
                  <a:lnTo>
                    <a:pt x="2954" y="468"/>
                  </a:lnTo>
                  <a:lnTo>
                    <a:pt x="2944" y="448"/>
                  </a:lnTo>
                  <a:lnTo>
                    <a:pt x="2930" y="432"/>
                  </a:lnTo>
                  <a:lnTo>
                    <a:pt x="2918" y="414"/>
                  </a:lnTo>
                  <a:lnTo>
                    <a:pt x="2904" y="398"/>
                  </a:lnTo>
                  <a:lnTo>
                    <a:pt x="2886" y="384"/>
                  </a:lnTo>
                  <a:lnTo>
                    <a:pt x="2870" y="370"/>
                  </a:lnTo>
                  <a:lnTo>
                    <a:pt x="2852" y="354"/>
                  </a:lnTo>
                  <a:lnTo>
                    <a:pt x="2832" y="342"/>
                  </a:lnTo>
                  <a:lnTo>
                    <a:pt x="2810" y="332"/>
                  </a:lnTo>
                  <a:lnTo>
                    <a:pt x="2788" y="320"/>
                  </a:lnTo>
                  <a:lnTo>
                    <a:pt x="2762" y="314"/>
                  </a:lnTo>
                  <a:lnTo>
                    <a:pt x="2736" y="306"/>
                  </a:lnTo>
                  <a:lnTo>
                    <a:pt x="2666" y="286"/>
                  </a:lnTo>
                  <a:lnTo>
                    <a:pt x="2600" y="264"/>
                  </a:lnTo>
                  <a:lnTo>
                    <a:pt x="2532" y="244"/>
                  </a:lnTo>
                  <a:lnTo>
                    <a:pt x="2470" y="218"/>
                  </a:lnTo>
                  <a:lnTo>
                    <a:pt x="2410" y="194"/>
                  </a:lnTo>
                  <a:lnTo>
                    <a:pt x="2354" y="168"/>
                  </a:lnTo>
                  <a:lnTo>
                    <a:pt x="2300" y="142"/>
                  </a:lnTo>
                  <a:lnTo>
                    <a:pt x="2252" y="118"/>
                  </a:lnTo>
                  <a:lnTo>
                    <a:pt x="2168" y="72"/>
                  </a:lnTo>
                  <a:lnTo>
                    <a:pt x="2104" y="34"/>
                  </a:lnTo>
                  <a:lnTo>
                    <a:pt x="2064" y="8"/>
                  </a:lnTo>
                  <a:lnTo>
                    <a:pt x="2052" y="0"/>
                  </a:lnTo>
                  <a:lnTo>
                    <a:pt x="1810" y="742"/>
                  </a:lnTo>
                  <a:lnTo>
                    <a:pt x="1766" y="880"/>
                  </a:lnTo>
                  <a:lnTo>
                    <a:pt x="1762" y="878"/>
                  </a:lnTo>
                  <a:lnTo>
                    <a:pt x="1724" y="998"/>
                  </a:lnTo>
                  <a:lnTo>
                    <a:pt x="1596" y="648"/>
                  </a:lnTo>
                  <a:lnTo>
                    <a:pt x="1596" y="648"/>
                  </a:lnTo>
                  <a:lnTo>
                    <a:pt x="1596" y="648"/>
                  </a:lnTo>
                  <a:lnTo>
                    <a:pt x="1602" y="644"/>
                  </a:lnTo>
                  <a:lnTo>
                    <a:pt x="1608" y="638"/>
                  </a:lnTo>
                  <a:lnTo>
                    <a:pt x="1622" y="618"/>
                  </a:lnTo>
                  <a:lnTo>
                    <a:pt x="1646" y="582"/>
                  </a:lnTo>
                  <a:lnTo>
                    <a:pt x="1646" y="582"/>
                  </a:lnTo>
                  <a:lnTo>
                    <a:pt x="1678" y="542"/>
                  </a:lnTo>
                  <a:lnTo>
                    <a:pt x="1694" y="522"/>
                  </a:lnTo>
                  <a:lnTo>
                    <a:pt x="1708" y="500"/>
                  </a:lnTo>
                  <a:lnTo>
                    <a:pt x="1708" y="500"/>
                  </a:lnTo>
                  <a:lnTo>
                    <a:pt x="1718" y="480"/>
                  </a:lnTo>
                  <a:lnTo>
                    <a:pt x="1726" y="458"/>
                  </a:lnTo>
                  <a:lnTo>
                    <a:pt x="1732" y="436"/>
                  </a:lnTo>
                  <a:lnTo>
                    <a:pt x="1736" y="412"/>
                  </a:lnTo>
                  <a:lnTo>
                    <a:pt x="1738" y="388"/>
                  </a:lnTo>
                  <a:lnTo>
                    <a:pt x="1738" y="364"/>
                  </a:lnTo>
                  <a:lnTo>
                    <a:pt x="1736" y="340"/>
                  </a:lnTo>
                  <a:lnTo>
                    <a:pt x="1732" y="318"/>
                  </a:lnTo>
                  <a:lnTo>
                    <a:pt x="1732" y="318"/>
                  </a:lnTo>
                  <a:lnTo>
                    <a:pt x="1728" y="302"/>
                  </a:lnTo>
                  <a:lnTo>
                    <a:pt x="1722" y="288"/>
                  </a:lnTo>
                  <a:lnTo>
                    <a:pt x="1716" y="278"/>
                  </a:lnTo>
                  <a:lnTo>
                    <a:pt x="1706" y="270"/>
                  </a:lnTo>
                  <a:lnTo>
                    <a:pt x="1696" y="262"/>
                  </a:lnTo>
                  <a:lnTo>
                    <a:pt x="1684" y="256"/>
                  </a:lnTo>
                  <a:lnTo>
                    <a:pt x="1654" y="244"/>
                  </a:lnTo>
                  <a:lnTo>
                    <a:pt x="1654" y="244"/>
                  </a:lnTo>
                  <a:lnTo>
                    <a:pt x="1628" y="236"/>
                  </a:lnTo>
                  <a:lnTo>
                    <a:pt x="1580" y="224"/>
                  </a:lnTo>
                  <a:lnTo>
                    <a:pt x="1556" y="218"/>
                  </a:lnTo>
                  <a:lnTo>
                    <a:pt x="1534" y="214"/>
                  </a:lnTo>
                  <a:lnTo>
                    <a:pt x="1518" y="214"/>
                  </a:lnTo>
                  <a:lnTo>
                    <a:pt x="1514" y="214"/>
                  </a:lnTo>
                  <a:lnTo>
                    <a:pt x="1512" y="216"/>
                  </a:lnTo>
                  <a:lnTo>
                    <a:pt x="1512" y="216"/>
                  </a:lnTo>
                  <a:lnTo>
                    <a:pt x="1512" y="214"/>
                  </a:lnTo>
                  <a:lnTo>
                    <a:pt x="1508" y="214"/>
                  </a:lnTo>
                  <a:lnTo>
                    <a:pt x="1492" y="214"/>
                  </a:lnTo>
                  <a:lnTo>
                    <a:pt x="1470" y="218"/>
                  </a:lnTo>
                  <a:lnTo>
                    <a:pt x="1446" y="224"/>
                  </a:lnTo>
                  <a:lnTo>
                    <a:pt x="1398" y="236"/>
                  </a:lnTo>
                  <a:lnTo>
                    <a:pt x="1372" y="244"/>
                  </a:lnTo>
                  <a:lnTo>
                    <a:pt x="1372" y="244"/>
                  </a:lnTo>
                  <a:lnTo>
                    <a:pt x="1342" y="256"/>
                  </a:lnTo>
                  <a:lnTo>
                    <a:pt x="1330" y="262"/>
                  </a:lnTo>
                  <a:lnTo>
                    <a:pt x="1320" y="270"/>
                  </a:lnTo>
                  <a:lnTo>
                    <a:pt x="1310" y="278"/>
                  </a:lnTo>
                  <a:lnTo>
                    <a:pt x="1302" y="288"/>
                  </a:lnTo>
                  <a:lnTo>
                    <a:pt x="1296" y="302"/>
                  </a:lnTo>
                  <a:lnTo>
                    <a:pt x="1294" y="318"/>
                  </a:lnTo>
                  <a:lnTo>
                    <a:pt x="1294" y="318"/>
                  </a:lnTo>
                  <a:lnTo>
                    <a:pt x="1290" y="340"/>
                  </a:lnTo>
                  <a:lnTo>
                    <a:pt x="1288" y="364"/>
                  </a:lnTo>
                  <a:lnTo>
                    <a:pt x="1288" y="388"/>
                  </a:lnTo>
                  <a:lnTo>
                    <a:pt x="1290" y="412"/>
                  </a:lnTo>
                  <a:lnTo>
                    <a:pt x="1294" y="436"/>
                  </a:lnTo>
                  <a:lnTo>
                    <a:pt x="1300" y="458"/>
                  </a:lnTo>
                  <a:lnTo>
                    <a:pt x="1308" y="480"/>
                  </a:lnTo>
                  <a:lnTo>
                    <a:pt x="1318" y="500"/>
                  </a:lnTo>
                  <a:lnTo>
                    <a:pt x="1318" y="500"/>
                  </a:lnTo>
                  <a:lnTo>
                    <a:pt x="1332" y="522"/>
                  </a:lnTo>
                  <a:lnTo>
                    <a:pt x="1348" y="542"/>
                  </a:lnTo>
                  <a:lnTo>
                    <a:pt x="1380" y="582"/>
                  </a:lnTo>
                  <a:lnTo>
                    <a:pt x="1380" y="582"/>
                  </a:lnTo>
                  <a:lnTo>
                    <a:pt x="1404" y="618"/>
                  </a:lnTo>
                  <a:lnTo>
                    <a:pt x="1418" y="638"/>
                  </a:lnTo>
                  <a:lnTo>
                    <a:pt x="1424" y="644"/>
                  </a:lnTo>
                  <a:lnTo>
                    <a:pt x="1430" y="648"/>
                  </a:lnTo>
                  <a:lnTo>
                    <a:pt x="1302" y="998"/>
                  </a:lnTo>
                  <a:lnTo>
                    <a:pt x="1264" y="878"/>
                  </a:lnTo>
                  <a:lnTo>
                    <a:pt x="1260" y="880"/>
                  </a:lnTo>
                  <a:lnTo>
                    <a:pt x="1216" y="742"/>
                  </a:lnTo>
                  <a:lnTo>
                    <a:pt x="974" y="0"/>
                  </a:lnTo>
                  <a:lnTo>
                    <a:pt x="962" y="8"/>
                  </a:lnTo>
                  <a:lnTo>
                    <a:pt x="920" y="34"/>
                  </a:lnTo>
                  <a:lnTo>
                    <a:pt x="858" y="72"/>
                  </a:lnTo>
                  <a:lnTo>
                    <a:pt x="774" y="118"/>
                  </a:lnTo>
                  <a:lnTo>
                    <a:pt x="726" y="142"/>
                  </a:lnTo>
                  <a:lnTo>
                    <a:pt x="672" y="168"/>
                  </a:lnTo>
                  <a:lnTo>
                    <a:pt x="614" y="194"/>
                  </a:lnTo>
                  <a:lnTo>
                    <a:pt x="556" y="218"/>
                  </a:lnTo>
                  <a:lnTo>
                    <a:pt x="492" y="244"/>
                  </a:lnTo>
                  <a:lnTo>
                    <a:pt x="426" y="264"/>
                  </a:lnTo>
                  <a:lnTo>
                    <a:pt x="358" y="286"/>
                  </a:lnTo>
                  <a:lnTo>
                    <a:pt x="288" y="306"/>
                  </a:lnTo>
                  <a:lnTo>
                    <a:pt x="262" y="314"/>
                  </a:lnTo>
                  <a:lnTo>
                    <a:pt x="236" y="320"/>
                  </a:lnTo>
                  <a:lnTo>
                    <a:pt x="216" y="332"/>
                  </a:lnTo>
                  <a:lnTo>
                    <a:pt x="192" y="342"/>
                  </a:lnTo>
                  <a:lnTo>
                    <a:pt x="174" y="354"/>
                  </a:lnTo>
                  <a:lnTo>
                    <a:pt x="156" y="370"/>
                  </a:lnTo>
                  <a:lnTo>
                    <a:pt x="138" y="384"/>
                  </a:lnTo>
                  <a:lnTo>
                    <a:pt x="122" y="398"/>
                  </a:lnTo>
                  <a:lnTo>
                    <a:pt x="108" y="414"/>
                  </a:lnTo>
                  <a:lnTo>
                    <a:pt x="94" y="432"/>
                  </a:lnTo>
                  <a:lnTo>
                    <a:pt x="82" y="448"/>
                  </a:lnTo>
                  <a:lnTo>
                    <a:pt x="70" y="468"/>
                  </a:lnTo>
                  <a:lnTo>
                    <a:pt x="60" y="486"/>
                  </a:lnTo>
                  <a:lnTo>
                    <a:pt x="52" y="506"/>
                  </a:lnTo>
                  <a:lnTo>
                    <a:pt x="34" y="546"/>
                  </a:lnTo>
                  <a:lnTo>
                    <a:pt x="24" y="588"/>
                  </a:lnTo>
                  <a:lnTo>
                    <a:pt x="14" y="628"/>
                  </a:lnTo>
                  <a:lnTo>
                    <a:pt x="6" y="668"/>
                  </a:lnTo>
                  <a:lnTo>
                    <a:pt x="2" y="710"/>
                  </a:lnTo>
                  <a:lnTo>
                    <a:pt x="0" y="748"/>
                  </a:lnTo>
                  <a:lnTo>
                    <a:pt x="0" y="786"/>
                  </a:lnTo>
                  <a:lnTo>
                    <a:pt x="0" y="820"/>
                  </a:lnTo>
                  <a:lnTo>
                    <a:pt x="2" y="850"/>
                  </a:lnTo>
                  <a:lnTo>
                    <a:pt x="14" y="970"/>
                  </a:lnTo>
                  <a:lnTo>
                    <a:pt x="24" y="1070"/>
                  </a:lnTo>
                  <a:lnTo>
                    <a:pt x="28" y="1120"/>
                  </a:lnTo>
                  <a:lnTo>
                    <a:pt x="34" y="1146"/>
                  </a:lnTo>
                  <a:lnTo>
                    <a:pt x="34" y="1146"/>
                  </a:lnTo>
                  <a:lnTo>
                    <a:pt x="112" y="1182"/>
                  </a:lnTo>
                  <a:lnTo>
                    <a:pt x="190" y="1218"/>
                  </a:lnTo>
                  <a:lnTo>
                    <a:pt x="274" y="1250"/>
                  </a:lnTo>
                  <a:lnTo>
                    <a:pt x="358" y="1280"/>
                  </a:lnTo>
                  <a:lnTo>
                    <a:pt x="444" y="1308"/>
                  </a:lnTo>
                  <a:lnTo>
                    <a:pt x="532" y="1334"/>
                  </a:lnTo>
                  <a:lnTo>
                    <a:pt x="624" y="1358"/>
                  </a:lnTo>
                  <a:lnTo>
                    <a:pt x="716" y="1380"/>
                  </a:lnTo>
                  <a:lnTo>
                    <a:pt x="810" y="1400"/>
                  </a:lnTo>
                  <a:lnTo>
                    <a:pt x="906" y="1416"/>
                  </a:lnTo>
                  <a:lnTo>
                    <a:pt x="1004" y="1430"/>
                  </a:lnTo>
                  <a:lnTo>
                    <a:pt x="1102" y="1442"/>
                  </a:lnTo>
                  <a:lnTo>
                    <a:pt x="1204" y="1452"/>
                  </a:lnTo>
                  <a:lnTo>
                    <a:pt x="1306" y="1458"/>
                  </a:lnTo>
                  <a:lnTo>
                    <a:pt x="1408" y="1462"/>
                  </a:lnTo>
                  <a:lnTo>
                    <a:pt x="1512" y="1464"/>
                  </a:lnTo>
                  <a:lnTo>
                    <a:pt x="1512" y="1464"/>
                  </a:lnTo>
                  <a:lnTo>
                    <a:pt x="1618" y="1462"/>
                  </a:lnTo>
                  <a:lnTo>
                    <a:pt x="1720" y="1458"/>
                  </a:lnTo>
                  <a:lnTo>
                    <a:pt x="1822" y="1452"/>
                  </a:lnTo>
                  <a:lnTo>
                    <a:pt x="1922" y="1442"/>
                  </a:lnTo>
                  <a:lnTo>
                    <a:pt x="2022" y="1430"/>
                  </a:lnTo>
                  <a:lnTo>
                    <a:pt x="2120" y="1416"/>
                  </a:lnTo>
                  <a:lnTo>
                    <a:pt x="2216" y="1400"/>
                  </a:lnTo>
                  <a:lnTo>
                    <a:pt x="2310" y="1380"/>
                  </a:lnTo>
                  <a:lnTo>
                    <a:pt x="2402" y="1358"/>
                  </a:lnTo>
                  <a:lnTo>
                    <a:pt x="2494" y="1334"/>
                  </a:lnTo>
                  <a:lnTo>
                    <a:pt x="2582" y="1308"/>
                  </a:lnTo>
                  <a:lnTo>
                    <a:pt x="2668" y="1280"/>
                  </a:lnTo>
                  <a:lnTo>
                    <a:pt x="2752" y="1250"/>
                  </a:lnTo>
                  <a:lnTo>
                    <a:pt x="2834" y="1218"/>
                  </a:lnTo>
                  <a:lnTo>
                    <a:pt x="2914" y="1182"/>
                  </a:lnTo>
                  <a:lnTo>
                    <a:pt x="2992" y="1146"/>
                  </a:lnTo>
                  <a:lnTo>
                    <a:pt x="2998" y="1120"/>
                  </a:lnTo>
                  <a:lnTo>
                    <a:pt x="3002" y="1070"/>
                  </a:lnTo>
                  <a:lnTo>
                    <a:pt x="3014" y="970"/>
                  </a:lnTo>
                  <a:lnTo>
                    <a:pt x="3024" y="850"/>
                  </a:lnTo>
                  <a:lnTo>
                    <a:pt x="3024" y="820"/>
                  </a:lnTo>
                  <a:lnTo>
                    <a:pt x="3024" y="786"/>
                  </a:lnTo>
                  <a:lnTo>
                    <a:pt x="3024" y="748"/>
                  </a:lnTo>
                  <a:lnTo>
                    <a:pt x="3024" y="7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B7B2CA"/>
                </a:solidFill>
                <a:effectLst/>
                <a:uLnTx/>
                <a:uFillTx/>
                <a:latin typeface="Source Sans Pro" panose="020B0503030403020204" pitchFamily="34" charset="0"/>
                <a:ea typeface="+mn-ea"/>
                <a:cs typeface="+mn-cs"/>
              </a:endParaRPr>
            </a:p>
          </p:txBody>
        </p:sp>
        <p:sp>
          <p:nvSpPr>
            <p:cNvPr id="12" name="Freeform 37">
              <a:extLst>
                <a:ext uri="{FF2B5EF4-FFF2-40B4-BE49-F238E27FC236}">
                  <a16:creationId xmlns:a16="http://schemas.microsoft.com/office/drawing/2014/main" id="{774A455B-062F-40D9-89A0-C3C88B93CB57}"/>
                </a:ext>
              </a:extLst>
            </p:cNvPr>
            <p:cNvSpPr>
              <a:spLocks/>
            </p:cNvSpPr>
            <p:nvPr/>
          </p:nvSpPr>
          <p:spPr bwMode="auto">
            <a:xfrm>
              <a:off x="2026" y="-4275"/>
              <a:ext cx="1686" cy="2182"/>
            </a:xfrm>
            <a:custGeom>
              <a:avLst/>
              <a:gdLst/>
              <a:ahLst/>
              <a:cxnLst>
                <a:cxn ang="0">
                  <a:pos x="1642" y="1064"/>
                </a:cxn>
                <a:cxn ang="0">
                  <a:pos x="1588" y="1048"/>
                </a:cxn>
                <a:cxn ang="0">
                  <a:pos x="1586" y="968"/>
                </a:cxn>
                <a:cxn ang="0">
                  <a:pos x="1608" y="756"/>
                </a:cxn>
                <a:cxn ang="0">
                  <a:pos x="1606" y="634"/>
                </a:cxn>
                <a:cxn ang="0">
                  <a:pos x="1578" y="508"/>
                </a:cxn>
                <a:cxn ang="0">
                  <a:pos x="1534" y="418"/>
                </a:cxn>
                <a:cxn ang="0">
                  <a:pos x="1486" y="364"/>
                </a:cxn>
                <a:cxn ang="0">
                  <a:pos x="1408" y="318"/>
                </a:cxn>
                <a:cxn ang="0">
                  <a:pos x="1378" y="308"/>
                </a:cxn>
                <a:cxn ang="0">
                  <a:pos x="1348" y="264"/>
                </a:cxn>
                <a:cxn ang="0">
                  <a:pos x="1224" y="134"/>
                </a:cxn>
                <a:cxn ang="0">
                  <a:pos x="1128" y="68"/>
                </a:cxn>
                <a:cxn ang="0">
                  <a:pos x="1010" y="20"/>
                </a:cxn>
                <a:cxn ang="0">
                  <a:pos x="868" y="0"/>
                </a:cxn>
                <a:cxn ang="0">
                  <a:pos x="704" y="22"/>
                </a:cxn>
                <a:cxn ang="0">
                  <a:pos x="518" y="98"/>
                </a:cxn>
                <a:cxn ang="0">
                  <a:pos x="392" y="176"/>
                </a:cxn>
                <a:cxn ang="0">
                  <a:pos x="260" y="300"/>
                </a:cxn>
                <a:cxn ang="0">
                  <a:pos x="164" y="434"/>
                </a:cxn>
                <a:cxn ang="0">
                  <a:pos x="104" y="572"/>
                </a:cxn>
                <a:cxn ang="0">
                  <a:pos x="74" y="732"/>
                </a:cxn>
                <a:cxn ang="0">
                  <a:pos x="94" y="916"/>
                </a:cxn>
                <a:cxn ang="0">
                  <a:pos x="146" y="1068"/>
                </a:cxn>
                <a:cxn ang="0">
                  <a:pos x="106" y="1050"/>
                </a:cxn>
                <a:cxn ang="0">
                  <a:pos x="44" y="1064"/>
                </a:cxn>
                <a:cxn ang="0">
                  <a:pos x="14" y="1092"/>
                </a:cxn>
                <a:cxn ang="0">
                  <a:pos x="0" y="1180"/>
                </a:cxn>
                <a:cxn ang="0">
                  <a:pos x="8" y="1312"/>
                </a:cxn>
                <a:cxn ang="0">
                  <a:pos x="66" y="1470"/>
                </a:cxn>
                <a:cxn ang="0">
                  <a:pos x="122" y="1550"/>
                </a:cxn>
                <a:cxn ang="0">
                  <a:pos x="150" y="1612"/>
                </a:cxn>
                <a:cxn ang="0">
                  <a:pos x="186" y="1632"/>
                </a:cxn>
                <a:cxn ang="0">
                  <a:pos x="236" y="1656"/>
                </a:cxn>
                <a:cxn ang="0">
                  <a:pos x="308" y="1828"/>
                </a:cxn>
                <a:cxn ang="0">
                  <a:pos x="426" y="1984"/>
                </a:cxn>
                <a:cxn ang="0">
                  <a:pos x="588" y="2112"/>
                </a:cxn>
                <a:cxn ang="0">
                  <a:pos x="726" y="2166"/>
                </a:cxn>
                <a:cxn ang="0">
                  <a:pos x="898" y="2182"/>
                </a:cxn>
                <a:cxn ang="0">
                  <a:pos x="1050" y="2144"/>
                </a:cxn>
                <a:cxn ang="0">
                  <a:pos x="1208" y="2054"/>
                </a:cxn>
                <a:cxn ang="0">
                  <a:pos x="1348" y="1908"/>
                </a:cxn>
                <a:cxn ang="0">
                  <a:pos x="1444" y="1742"/>
                </a:cxn>
                <a:cxn ang="0">
                  <a:pos x="1482" y="1632"/>
                </a:cxn>
                <a:cxn ang="0">
                  <a:pos x="1522" y="1626"/>
                </a:cxn>
                <a:cxn ang="0">
                  <a:pos x="1554" y="1580"/>
                </a:cxn>
                <a:cxn ang="0">
                  <a:pos x="1580" y="1530"/>
                </a:cxn>
                <a:cxn ang="0">
                  <a:pos x="1656" y="1388"/>
                </a:cxn>
                <a:cxn ang="0">
                  <a:pos x="1686" y="1242"/>
                </a:cxn>
                <a:cxn ang="0">
                  <a:pos x="1680" y="1134"/>
                </a:cxn>
              </a:cxnLst>
              <a:rect l="0" t="0" r="r" b="b"/>
              <a:pathLst>
                <a:path w="1686" h="2182">
                  <a:moveTo>
                    <a:pt x="1672" y="1092"/>
                  </a:moveTo>
                  <a:lnTo>
                    <a:pt x="1672" y="1092"/>
                  </a:lnTo>
                  <a:lnTo>
                    <a:pt x="1656" y="1076"/>
                  </a:lnTo>
                  <a:lnTo>
                    <a:pt x="1642" y="1064"/>
                  </a:lnTo>
                  <a:lnTo>
                    <a:pt x="1628" y="1056"/>
                  </a:lnTo>
                  <a:lnTo>
                    <a:pt x="1614" y="1050"/>
                  </a:lnTo>
                  <a:lnTo>
                    <a:pt x="1600" y="1048"/>
                  </a:lnTo>
                  <a:lnTo>
                    <a:pt x="1588" y="1048"/>
                  </a:lnTo>
                  <a:lnTo>
                    <a:pt x="1576" y="1050"/>
                  </a:lnTo>
                  <a:lnTo>
                    <a:pt x="1564" y="1054"/>
                  </a:lnTo>
                  <a:lnTo>
                    <a:pt x="1574" y="1020"/>
                  </a:lnTo>
                  <a:lnTo>
                    <a:pt x="1586" y="968"/>
                  </a:lnTo>
                  <a:lnTo>
                    <a:pt x="1596" y="910"/>
                  </a:lnTo>
                  <a:lnTo>
                    <a:pt x="1604" y="856"/>
                  </a:lnTo>
                  <a:lnTo>
                    <a:pt x="1606" y="806"/>
                  </a:lnTo>
                  <a:lnTo>
                    <a:pt x="1608" y="756"/>
                  </a:lnTo>
                  <a:lnTo>
                    <a:pt x="1608" y="712"/>
                  </a:lnTo>
                  <a:lnTo>
                    <a:pt x="1608" y="706"/>
                  </a:lnTo>
                  <a:lnTo>
                    <a:pt x="1606" y="672"/>
                  </a:lnTo>
                  <a:lnTo>
                    <a:pt x="1606" y="634"/>
                  </a:lnTo>
                  <a:lnTo>
                    <a:pt x="1598" y="598"/>
                  </a:lnTo>
                  <a:lnTo>
                    <a:pt x="1594" y="564"/>
                  </a:lnTo>
                  <a:lnTo>
                    <a:pt x="1586" y="536"/>
                  </a:lnTo>
                  <a:lnTo>
                    <a:pt x="1578" y="508"/>
                  </a:lnTo>
                  <a:lnTo>
                    <a:pt x="1568" y="482"/>
                  </a:lnTo>
                  <a:lnTo>
                    <a:pt x="1560" y="460"/>
                  </a:lnTo>
                  <a:lnTo>
                    <a:pt x="1548" y="436"/>
                  </a:lnTo>
                  <a:lnTo>
                    <a:pt x="1534" y="418"/>
                  </a:lnTo>
                  <a:lnTo>
                    <a:pt x="1524" y="402"/>
                  </a:lnTo>
                  <a:lnTo>
                    <a:pt x="1510" y="388"/>
                  </a:lnTo>
                  <a:lnTo>
                    <a:pt x="1500" y="374"/>
                  </a:lnTo>
                  <a:lnTo>
                    <a:pt x="1486" y="364"/>
                  </a:lnTo>
                  <a:lnTo>
                    <a:pt x="1474" y="352"/>
                  </a:lnTo>
                  <a:lnTo>
                    <a:pt x="1450" y="338"/>
                  </a:lnTo>
                  <a:lnTo>
                    <a:pt x="1426" y="326"/>
                  </a:lnTo>
                  <a:lnTo>
                    <a:pt x="1408" y="318"/>
                  </a:lnTo>
                  <a:lnTo>
                    <a:pt x="1394" y="314"/>
                  </a:lnTo>
                  <a:lnTo>
                    <a:pt x="1380" y="312"/>
                  </a:lnTo>
                  <a:lnTo>
                    <a:pt x="1380" y="312"/>
                  </a:lnTo>
                  <a:lnTo>
                    <a:pt x="1378" y="308"/>
                  </a:lnTo>
                  <a:lnTo>
                    <a:pt x="1370" y="294"/>
                  </a:lnTo>
                  <a:lnTo>
                    <a:pt x="1364" y="288"/>
                  </a:lnTo>
                  <a:lnTo>
                    <a:pt x="1364" y="288"/>
                  </a:lnTo>
                  <a:lnTo>
                    <a:pt x="1348" y="264"/>
                  </a:lnTo>
                  <a:lnTo>
                    <a:pt x="1326" y="236"/>
                  </a:lnTo>
                  <a:lnTo>
                    <a:pt x="1298" y="204"/>
                  </a:lnTo>
                  <a:lnTo>
                    <a:pt x="1264" y="168"/>
                  </a:lnTo>
                  <a:lnTo>
                    <a:pt x="1224" y="134"/>
                  </a:lnTo>
                  <a:lnTo>
                    <a:pt x="1204" y="116"/>
                  </a:lnTo>
                  <a:lnTo>
                    <a:pt x="1180" y="100"/>
                  </a:lnTo>
                  <a:lnTo>
                    <a:pt x="1156" y="84"/>
                  </a:lnTo>
                  <a:lnTo>
                    <a:pt x="1128" y="68"/>
                  </a:lnTo>
                  <a:lnTo>
                    <a:pt x="1102" y="54"/>
                  </a:lnTo>
                  <a:lnTo>
                    <a:pt x="1072" y="42"/>
                  </a:lnTo>
                  <a:lnTo>
                    <a:pt x="1042" y="30"/>
                  </a:lnTo>
                  <a:lnTo>
                    <a:pt x="1010" y="20"/>
                  </a:lnTo>
                  <a:lnTo>
                    <a:pt x="976" y="12"/>
                  </a:lnTo>
                  <a:lnTo>
                    <a:pt x="942" y="6"/>
                  </a:lnTo>
                  <a:lnTo>
                    <a:pt x="906" y="2"/>
                  </a:lnTo>
                  <a:lnTo>
                    <a:pt x="868" y="0"/>
                  </a:lnTo>
                  <a:lnTo>
                    <a:pt x="830" y="2"/>
                  </a:lnTo>
                  <a:lnTo>
                    <a:pt x="790" y="6"/>
                  </a:lnTo>
                  <a:lnTo>
                    <a:pt x="748" y="12"/>
                  </a:lnTo>
                  <a:lnTo>
                    <a:pt x="704" y="22"/>
                  </a:lnTo>
                  <a:lnTo>
                    <a:pt x="660" y="36"/>
                  </a:lnTo>
                  <a:lnTo>
                    <a:pt x="614" y="52"/>
                  </a:lnTo>
                  <a:lnTo>
                    <a:pt x="566" y="72"/>
                  </a:lnTo>
                  <a:lnTo>
                    <a:pt x="518" y="98"/>
                  </a:lnTo>
                  <a:lnTo>
                    <a:pt x="466" y="126"/>
                  </a:lnTo>
                  <a:lnTo>
                    <a:pt x="416" y="160"/>
                  </a:lnTo>
                  <a:lnTo>
                    <a:pt x="416" y="160"/>
                  </a:lnTo>
                  <a:lnTo>
                    <a:pt x="392" y="176"/>
                  </a:lnTo>
                  <a:lnTo>
                    <a:pt x="368" y="196"/>
                  </a:lnTo>
                  <a:lnTo>
                    <a:pt x="336" y="222"/>
                  </a:lnTo>
                  <a:lnTo>
                    <a:pt x="300" y="258"/>
                  </a:lnTo>
                  <a:lnTo>
                    <a:pt x="260" y="300"/>
                  </a:lnTo>
                  <a:lnTo>
                    <a:pt x="220" y="348"/>
                  </a:lnTo>
                  <a:lnTo>
                    <a:pt x="202" y="376"/>
                  </a:lnTo>
                  <a:lnTo>
                    <a:pt x="182" y="404"/>
                  </a:lnTo>
                  <a:lnTo>
                    <a:pt x="164" y="434"/>
                  </a:lnTo>
                  <a:lnTo>
                    <a:pt x="146" y="466"/>
                  </a:lnTo>
                  <a:lnTo>
                    <a:pt x="130" y="500"/>
                  </a:lnTo>
                  <a:lnTo>
                    <a:pt x="116" y="536"/>
                  </a:lnTo>
                  <a:lnTo>
                    <a:pt x="104" y="572"/>
                  </a:lnTo>
                  <a:lnTo>
                    <a:pt x="92" y="610"/>
                  </a:lnTo>
                  <a:lnTo>
                    <a:pt x="84" y="650"/>
                  </a:lnTo>
                  <a:lnTo>
                    <a:pt x="78" y="690"/>
                  </a:lnTo>
                  <a:lnTo>
                    <a:pt x="74" y="732"/>
                  </a:lnTo>
                  <a:lnTo>
                    <a:pt x="74" y="776"/>
                  </a:lnTo>
                  <a:lnTo>
                    <a:pt x="78" y="822"/>
                  </a:lnTo>
                  <a:lnTo>
                    <a:pt x="84" y="868"/>
                  </a:lnTo>
                  <a:lnTo>
                    <a:pt x="94" y="916"/>
                  </a:lnTo>
                  <a:lnTo>
                    <a:pt x="108" y="966"/>
                  </a:lnTo>
                  <a:lnTo>
                    <a:pt x="126" y="1016"/>
                  </a:lnTo>
                  <a:lnTo>
                    <a:pt x="148" y="1068"/>
                  </a:lnTo>
                  <a:lnTo>
                    <a:pt x="146" y="1068"/>
                  </a:lnTo>
                  <a:lnTo>
                    <a:pt x="146" y="1068"/>
                  </a:lnTo>
                  <a:lnTo>
                    <a:pt x="134" y="1060"/>
                  </a:lnTo>
                  <a:lnTo>
                    <a:pt x="120" y="1054"/>
                  </a:lnTo>
                  <a:lnTo>
                    <a:pt x="106" y="1050"/>
                  </a:lnTo>
                  <a:lnTo>
                    <a:pt x="90" y="1048"/>
                  </a:lnTo>
                  <a:lnTo>
                    <a:pt x="72" y="1050"/>
                  </a:lnTo>
                  <a:lnTo>
                    <a:pt x="54" y="1058"/>
                  </a:lnTo>
                  <a:lnTo>
                    <a:pt x="44" y="1064"/>
                  </a:lnTo>
                  <a:lnTo>
                    <a:pt x="34" y="1072"/>
                  </a:lnTo>
                  <a:lnTo>
                    <a:pt x="24" y="1080"/>
                  </a:lnTo>
                  <a:lnTo>
                    <a:pt x="14" y="1092"/>
                  </a:lnTo>
                  <a:lnTo>
                    <a:pt x="14" y="1092"/>
                  </a:lnTo>
                  <a:lnTo>
                    <a:pt x="12" y="1102"/>
                  </a:lnTo>
                  <a:lnTo>
                    <a:pt x="6" y="1134"/>
                  </a:lnTo>
                  <a:lnTo>
                    <a:pt x="2" y="1156"/>
                  </a:lnTo>
                  <a:lnTo>
                    <a:pt x="0" y="1180"/>
                  </a:lnTo>
                  <a:lnTo>
                    <a:pt x="0" y="1210"/>
                  </a:lnTo>
                  <a:lnTo>
                    <a:pt x="0" y="1242"/>
                  </a:lnTo>
                  <a:lnTo>
                    <a:pt x="4" y="1276"/>
                  </a:lnTo>
                  <a:lnTo>
                    <a:pt x="8" y="1312"/>
                  </a:lnTo>
                  <a:lnTo>
                    <a:pt x="18" y="1350"/>
                  </a:lnTo>
                  <a:lnTo>
                    <a:pt x="30" y="1388"/>
                  </a:lnTo>
                  <a:lnTo>
                    <a:pt x="46" y="1428"/>
                  </a:lnTo>
                  <a:lnTo>
                    <a:pt x="66" y="1470"/>
                  </a:lnTo>
                  <a:lnTo>
                    <a:pt x="92" y="1510"/>
                  </a:lnTo>
                  <a:lnTo>
                    <a:pt x="106" y="1530"/>
                  </a:lnTo>
                  <a:lnTo>
                    <a:pt x="122" y="1550"/>
                  </a:lnTo>
                  <a:lnTo>
                    <a:pt x="122" y="1550"/>
                  </a:lnTo>
                  <a:lnTo>
                    <a:pt x="128" y="1568"/>
                  </a:lnTo>
                  <a:lnTo>
                    <a:pt x="134" y="1586"/>
                  </a:lnTo>
                  <a:lnTo>
                    <a:pt x="144" y="1604"/>
                  </a:lnTo>
                  <a:lnTo>
                    <a:pt x="150" y="1612"/>
                  </a:lnTo>
                  <a:lnTo>
                    <a:pt x="158" y="1620"/>
                  </a:lnTo>
                  <a:lnTo>
                    <a:pt x="166" y="1626"/>
                  </a:lnTo>
                  <a:lnTo>
                    <a:pt x="176" y="1630"/>
                  </a:lnTo>
                  <a:lnTo>
                    <a:pt x="186" y="1632"/>
                  </a:lnTo>
                  <a:lnTo>
                    <a:pt x="198" y="1632"/>
                  </a:lnTo>
                  <a:lnTo>
                    <a:pt x="212" y="1628"/>
                  </a:lnTo>
                  <a:lnTo>
                    <a:pt x="226" y="1620"/>
                  </a:lnTo>
                  <a:lnTo>
                    <a:pt x="236" y="1656"/>
                  </a:lnTo>
                  <a:lnTo>
                    <a:pt x="250" y="1700"/>
                  </a:lnTo>
                  <a:lnTo>
                    <a:pt x="264" y="1742"/>
                  </a:lnTo>
                  <a:lnTo>
                    <a:pt x="286" y="1784"/>
                  </a:lnTo>
                  <a:lnTo>
                    <a:pt x="308" y="1828"/>
                  </a:lnTo>
                  <a:lnTo>
                    <a:pt x="332" y="1868"/>
                  </a:lnTo>
                  <a:lnTo>
                    <a:pt x="362" y="1908"/>
                  </a:lnTo>
                  <a:lnTo>
                    <a:pt x="392" y="1948"/>
                  </a:lnTo>
                  <a:lnTo>
                    <a:pt x="426" y="1984"/>
                  </a:lnTo>
                  <a:lnTo>
                    <a:pt x="462" y="2020"/>
                  </a:lnTo>
                  <a:lnTo>
                    <a:pt x="502" y="2054"/>
                  </a:lnTo>
                  <a:lnTo>
                    <a:pt x="542" y="2084"/>
                  </a:lnTo>
                  <a:lnTo>
                    <a:pt x="588" y="2112"/>
                  </a:lnTo>
                  <a:lnTo>
                    <a:pt x="634" y="2136"/>
                  </a:lnTo>
                  <a:lnTo>
                    <a:pt x="658" y="2144"/>
                  </a:lnTo>
                  <a:lnTo>
                    <a:pt x="684" y="2156"/>
                  </a:lnTo>
                  <a:lnTo>
                    <a:pt x="726" y="2166"/>
                  </a:lnTo>
                  <a:lnTo>
                    <a:pt x="768" y="2176"/>
                  </a:lnTo>
                  <a:lnTo>
                    <a:pt x="810" y="2182"/>
                  </a:lnTo>
                  <a:lnTo>
                    <a:pt x="854" y="2182"/>
                  </a:lnTo>
                  <a:lnTo>
                    <a:pt x="898" y="2182"/>
                  </a:lnTo>
                  <a:lnTo>
                    <a:pt x="940" y="2176"/>
                  </a:lnTo>
                  <a:lnTo>
                    <a:pt x="982" y="2166"/>
                  </a:lnTo>
                  <a:lnTo>
                    <a:pt x="1026" y="2154"/>
                  </a:lnTo>
                  <a:lnTo>
                    <a:pt x="1050" y="2144"/>
                  </a:lnTo>
                  <a:lnTo>
                    <a:pt x="1074" y="2132"/>
                  </a:lnTo>
                  <a:lnTo>
                    <a:pt x="1120" y="2112"/>
                  </a:lnTo>
                  <a:lnTo>
                    <a:pt x="1164" y="2084"/>
                  </a:lnTo>
                  <a:lnTo>
                    <a:pt x="1208" y="2054"/>
                  </a:lnTo>
                  <a:lnTo>
                    <a:pt x="1246" y="2020"/>
                  </a:lnTo>
                  <a:lnTo>
                    <a:pt x="1282" y="1984"/>
                  </a:lnTo>
                  <a:lnTo>
                    <a:pt x="1316" y="1948"/>
                  </a:lnTo>
                  <a:lnTo>
                    <a:pt x="1348" y="1908"/>
                  </a:lnTo>
                  <a:lnTo>
                    <a:pt x="1374" y="1868"/>
                  </a:lnTo>
                  <a:lnTo>
                    <a:pt x="1400" y="1826"/>
                  </a:lnTo>
                  <a:lnTo>
                    <a:pt x="1424" y="1784"/>
                  </a:lnTo>
                  <a:lnTo>
                    <a:pt x="1444" y="1742"/>
                  </a:lnTo>
                  <a:lnTo>
                    <a:pt x="1460" y="1700"/>
                  </a:lnTo>
                  <a:lnTo>
                    <a:pt x="1476" y="1656"/>
                  </a:lnTo>
                  <a:lnTo>
                    <a:pt x="1482" y="1632"/>
                  </a:lnTo>
                  <a:lnTo>
                    <a:pt x="1482" y="1632"/>
                  </a:lnTo>
                  <a:lnTo>
                    <a:pt x="1494" y="1634"/>
                  </a:lnTo>
                  <a:lnTo>
                    <a:pt x="1504" y="1632"/>
                  </a:lnTo>
                  <a:lnTo>
                    <a:pt x="1512" y="1630"/>
                  </a:lnTo>
                  <a:lnTo>
                    <a:pt x="1522" y="1626"/>
                  </a:lnTo>
                  <a:lnTo>
                    <a:pt x="1528" y="1620"/>
                  </a:lnTo>
                  <a:lnTo>
                    <a:pt x="1536" y="1612"/>
                  </a:lnTo>
                  <a:lnTo>
                    <a:pt x="1546" y="1596"/>
                  </a:lnTo>
                  <a:lnTo>
                    <a:pt x="1554" y="1580"/>
                  </a:lnTo>
                  <a:lnTo>
                    <a:pt x="1560" y="1566"/>
                  </a:lnTo>
                  <a:lnTo>
                    <a:pt x="1564" y="1550"/>
                  </a:lnTo>
                  <a:lnTo>
                    <a:pt x="1564" y="1550"/>
                  </a:lnTo>
                  <a:lnTo>
                    <a:pt x="1580" y="1530"/>
                  </a:lnTo>
                  <a:lnTo>
                    <a:pt x="1594" y="1510"/>
                  </a:lnTo>
                  <a:lnTo>
                    <a:pt x="1620" y="1470"/>
                  </a:lnTo>
                  <a:lnTo>
                    <a:pt x="1640" y="1428"/>
                  </a:lnTo>
                  <a:lnTo>
                    <a:pt x="1656" y="1388"/>
                  </a:lnTo>
                  <a:lnTo>
                    <a:pt x="1668" y="1350"/>
                  </a:lnTo>
                  <a:lnTo>
                    <a:pt x="1678" y="1312"/>
                  </a:lnTo>
                  <a:lnTo>
                    <a:pt x="1682" y="1276"/>
                  </a:lnTo>
                  <a:lnTo>
                    <a:pt x="1686" y="1242"/>
                  </a:lnTo>
                  <a:lnTo>
                    <a:pt x="1686" y="1210"/>
                  </a:lnTo>
                  <a:lnTo>
                    <a:pt x="1686" y="1180"/>
                  </a:lnTo>
                  <a:lnTo>
                    <a:pt x="1682" y="1156"/>
                  </a:lnTo>
                  <a:lnTo>
                    <a:pt x="1680" y="1134"/>
                  </a:lnTo>
                  <a:lnTo>
                    <a:pt x="1674" y="1102"/>
                  </a:lnTo>
                  <a:lnTo>
                    <a:pt x="1672" y="1092"/>
                  </a:lnTo>
                  <a:lnTo>
                    <a:pt x="1672" y="109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B7B2CA"/>
                </a:solidFill>
                <a:effectLst/>
                <a:uLnTx/>
                <a:uFillTx/>
                <a:latin typeface="Source Sans Pro" panose="020B0503030403020204" pitchFamily="34" charset="0"/>
                <a:ea typeface="+mn-ea"/>
                <a:cs typeface="+mn-cs"/>
              </a:endParaRPr>
            </a:p>
          </p:txBody>
        </p:sp>
      </p:grpSp>
      <p:sp>
        <p:nvSpPr>
          <p:cNvPr id="13" name="ZoneTexte 37">
            <a:extLst>
              <a:ext uri="{FF2B5EF4-FFF2-40B4-BE49-F238E27FC236}">
                <a16:creationId xmlns:a16="http://schemas.microsoft.com/office/drawing/2014/main" id="{63282990-DF24-4689-B8C3-62CBB9919F60}"/>
              </a:ext>
            </a:extLst>
          </p:cNvPr>
          <p:cNvSpPr txBox="1"/>
          <p:nvPr/>
        </p:nvSpPr>
        <p:spPr>
          <a:xfrm>
            <a:off x="5904092" y="4958131"/>
            <a:ext cx="679957" cy="256545"/>
          </a:xfrm>
          <a:prstGeom prst="rect">
            <a:avLst/>
          </a:prstGeom>
          <a:noFill/>
          <a:ln>
            <a:solidFill>
              <a:schemeClr val="bg1"/>
            </a:solidFill>
          </a:ln>
        </p:spPr>
        <p:txBody>
          <a:bodyPr wrap="square" rtlCol="0">
            <a:spAutoFit/>
          </a:bodyPr>
          <a:lstStyle>
            <a:defPPr>
              <a:defRPr lang="fr-FR"/>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067" b="1" i="0" u="none" strike="noStrike" kern="1200" cap="none" spc="0" normalizeH="0" baseline="0" noProof="0" dirty="0">
                <a:ln>
                  <a:noFill/>
                </a:ln>
                <a:solidFill>
                  <a:srgbClr val="B7B2CA"/>
                </a:solidFill>
                <a:effectLst/>
                <a:uLnTx/>
                <a:uFillTx/>
                <a:latin typeface="Source Sans Pro" panose="020B0503030403020204" pitchFamily="34" charset="0"/>
                <a:ea typeface="+mn-ea"/>
                <a:cs typeface="Arial" panose="020B0604020202020204" pitchFamily="34" charset="0"/>
              </a:rPr>
              <a:t>100 %</a:t>
            </a:r>
          </a:p>
        </p:txBody>
      </p:sp>
      <p:cxnSp>
        <p:nvCxnSpPr>
          <p:cNvPr id="14" name="Straight Arrow Connector 60">
            <a:extLst>
              <a:ext uri="{FF2B5EF4-FFF2-40B4-BE49-F238E27FC236}">
                <a16:creationId xmlns:a16="http://schemas.microsoft.com/office/drawing/2014/main" id="{21731D7C-79F1-4C42-B3FC-222C7803271C}"/>
              </a:ext>
            </a:extLst>
          </p:cNvPr>
          <p:cNvCxnSpPr>
            <a:cxnSpLocks/>
          </p:cNvCxnSpPr>
          <p:nvPr/>
        </p:nvCxnSpPr>
        <p:spPr>
          <a:xfrm>
            <a:off x="6438761" y="4869499"/>
            <a:ext cx="0" cy="52270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37">
            <a:extLst>
              <a:ext uri="{FF2B5EF4-FFF2-40B4-BE49-F238E27FC236}">
                <a16:creationId xmlns:a16="http://schemas.microsoft.com/office/drawing/2014/main" id="{8B6148EF-7E7F-4CEE-A197-6AB87D3C8E55}"/>
              </a:ext>
            </a:extLst>
          </p:cNvPr>
          <p:cNvSpPr txBox="1"/>
          <p:nvPr/>
        </p:nvSpPr>
        <p:spPr>
          <a:xfrm>
            <a:off x="5892063" y="4054779"/>
            <a:ext cx="1002892" cy="256545"/>
          </a:xfrm>
          <a:prstGeom prst="rect">
            <a:avLst/>
          </a:prstGeom>
          <a:noFill/>
          <a:ln>
            <a:solidFill>
              <a:schemeClr val="bg1"/>
            </a:solidFill>
          </a:ln>
        </p:spPr>
        <p:txBody>
          <a:bodyPr wrap="square" rtlCol="0">
            <a:spAutoFit/>
          </a:bodyPr>
          <a:lstStyle>
            <a:defPPr>
              <a:defRPr lang="fr-FR"/>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67" b="1" i="0" u="none" strike="noStrike" kern="1200" cap="none" spc="0" normalizeH="0" baseline="0" noProof="0" dirty="0">
                <a:ln>
                  <a:noFill/>
                </a:ln>
                <a:solidFill>
                  <a:srgbClr val="B7B2CA"/>
                </a:solidFill>
                <a:effectLst/>
                <a:uLnTx/>
                <a:uFillTx/>
                <a:latin typeface="Source Sans Pro" panose="020B0503030403020204" pitchFamily="34" charset="0"/>
                <a:ea typeface="+mn-ea"/>
                <a:cs typeface="Arial" panose="020B0604020202020204" pitchFamily="34" charset="0"/>
              </a:rPr>
              <a:t>Associé</a:t>
            </a:r>
            <a:endParaRPr kumimoji="0" lang="fr-FR" sz="1067" b="1" i="0" u="none" strike="sngStrike" kern="1200" cap="none" spc="0" normalizeH="0" baseline="0" noProof="0" dirty="0">
              <a:ln>
                <a:noFill/>
              </a:ln>
              <a:solidFill>
                <a:srgbClr val="B7B2CA"/>
              </a:solidFill>
              <a:effectLst/>
              <a:uLnTx/>
              <a:uFillTx/>
              <a:latin typeface="Source Sans Pro" panose="020B0503030403020204" pitchFamily="34" charset="0"/>
              <a:ea typeface="+mn-ea"/>
              <a:cs typeface="Arial" panose="020B0604020202020204" pitchFamily="34" charset="0"/>
            </a:endParaRPr>
          </a:p>
        </p:txBody>
      </p:sp>
      <p:sp>
        <p:nvSpPr>
          <p:cNvPr id="16" name="Rectangle 15">
            <a:extLst>
              <a:ext uri="{FF2B5EF4-FFF2-40B4-BE49-F238E27FC236}">
                <a16:creationId xmlns:a16="http://schemas.microsoft.com/office/drawing/2014/main" id="{8B41F225-82BA-4F6B-8F69-06034262F50C}"/>
              </a:ext>
            </a:extLst>
          </p:cNvPr>
          <p:cNvSpPr/>
          <p:nvPr/>
        </p:nvSpPr>
        <p:spPr>
          <a:xfrm>
            <a:off x="7118671" y="3418751"/>
            <a:ext cx="1938783" cy="419952"/>
          </a:xfrm>
          <a:prstGeom prst="rect">
            <a:avLst/>
          </a:prstGeom>
          <a:solidFill>
            <a:srgbClr val="530039"/>
          </a:solidFill>
          <a:ln>
            <a:no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prstClr val="white"/>
                </a:solidFill>
                <a:effectLst/>
                <a:uLnTx/>
                <a:uFillTx/>
                <a:latin typeface="Source Sans Pro" panose="020B0503030403020204" pitchFamily="34" charset="0"/>
                <a:ea typeface="+mn-ea"/>
                <a:cs typeface="+mn-cs"/>
              </a:rPr>
              <a:t>Société B (IS)</a:t>
            </a:r>
          </a:p>
        </p:txBody>
      </p:sp>
      <p:cxnSp>
        <p:nvCxnSpPr>
          <p:cNvPr id="17" name="Straight Arrow Connector 63"/>
          <p:cNvCxnSpPr/>
          <p:nvPr/>
        </p:nvCxnSpPr>
        <p:spPr>
          <a:xfrm flipH="1">
            <a:off x="6962313" y="4042681"/>
            <a:ext cx="452845" cy="436396"/>
          </a:xfrm>
          <a:prstGeom prst="straightConnector1">
            <a:avLst/>
          </a:prstGeom>
          <a:ln>
            <a:solidFill>
              <a:srgbClr val="53003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64"/>
          <p:cNvCxnSpPr/>
          <p:nvPr/>
        </p:nvCxnSpPr>
        <p:spPr>
          <a:xfrm flipV="1">
            <a:off x="6881866" y="3940913"/>
            <a:ext cx="473608" cy="436831"/>
          </a:xfrm>
          <a:prstGeom prst="straightConnector1">
            <a:avLst/>
          </a:prstGeom>
          <a:ln>
            <a:solidFill>
              <a:srgbClr val="530039"/>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78002" y="1888294"/>
            <a:ext cx="2865025" cy="400110"/>
          </a:xfrm>
          <a:prstGeom prst="rect">
            <a:avLst/>
          </a:prstGeom>
        </p:spPr>
        <p:txBody>
          <a:bodyPr wrap="square">
            <a:spAutoFit/>
          </a:body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000" b="1" i="0" u="none" strike="noStrike" kern="1200" cap="none" spc="0" normalizeH="0" baseline="0" noProof="0" dirty="0">
                <a:ln>
                  <a:noFill/>
                </a:ln>
                <a:solidFill>
                  <a:srgbClr val="530039"/>
                </a:solidFill>
                <a:effectLst/>
                <a:uLnTx/>
                <a:uFillTx/>
                <a:latin typeface="Source Sans Pro" panose="020B0503030403020204" pitchFamily="34" charset="0"/>
                <a:ea typeface="+mn-ea"/>
                <a:cs typeface="Arial" pitchFamily="34" charset="0"/>
              </a:rPr>
              <a:t>Apport des titres de la société A</a:t>
            </a:r>
          </a:p>
          <a:p>
            <a:pPr marL="0" marR="0" lvl="0" indent="0" algn="ctr" defTabSz="914377" rtl="0" eaLnBrk="1" fontAlgn="base" latinLnBrk="0" hangingPunct="1">
              <a:lnSpc>
                <a:spcPct val="100000"/>
              </a:lnSpc>
              <a:spcBef>
                <a:spcPct val="0"/>
              </a:spcBef>
              <a:spcAft>
                <a:spcPct val="0"/>
              </a:spcAft>
              <a:buClrTx/>
              <a:buSzTx/>
              <a:buFontTx/>
              <a:buNone/>
              <a:tabLst/>
              <a:defRPr/>
            </a:pPr>
            <a:r>
              <a:rPr kumimoji="0" lang="fr-FR" sz="1000" b="1" i="0" u="none" strike="noStrike" kern="1200" cap="none" spc="0" normalizeH="0" baseline="0" noProof="0" dirty="0">
                <a:ln>
                  <a:noFill/>
                </a:ln>
                <a:solidFill>
                  <a:srgbClr val="530039"/>
                </a:solidFill>
                <a:effectLst/>
                <a:uLnTx/>
                <a:uFillTx/>
                <a:latin typeface="Source Sans Pro" panose="020B0503030403020204" pitchFamily="34" charset="0"/>
                <a:ea typeface="+mn-ea"/>
                <a:cs typeface="Arial" pitchFamily="34" charset="0"/>
              </a:rPr>
              <a:t>Opération intercalaire appelée apport-report</a:t>
            </a:r>
          </a:p>
        </p:txBody>
      </p:sp>
      <p:sp>
        <p:nvSpPr>
          <p:cNvPr id="20" name="Right Brace 73"/>
          <p:cNvSpPr/>
          <p:nvPr/>
        </p:nvSpPr>
        <p:spPr>
          <a:xfrm>
            <a:off x="9004811" y="2881018"/>
            <a:ext cx="470727" cy="3309852"/>
          </a:xfrm>
          <a:prstGeom prst="rightBrace">
            <a:avLst>
              <a:gd name="adj1" fmla="val 8333"/>
              <a:gd name="adj2" fmla="val 49715"/>
            </a:avLst>
          </a:prstGeom>
          <a:ln>
            <a:solidFill>
              <a:srgbClr val="B7B2C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6E37D0CD-AE1D-44AF-B67B-5C169B9139BD}"/>
              </a:ext>
            </a:extLst>
          </p:cNvPr>
          <p:cNvSpPr/>
          <p:nvPr/>
        </p:nvSpPr>
        <p:spPr>
          <a:xfrm>
            <a:off x="9590770" y="4467935"/>
            <a:ext cx="1938783" cy="419952"/>
          </a:xfrm>
          <a:prstGeom prst="rect">
            <a:avLst/>
          </a:prstGeom>
          <a:solidFill>
            <a:srgbClr val="530039"/>
          </a:solidFill>
          <a:ln>
            <a:no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prstClr val="white"/>
                </a:solidFill>
                <a:effectLst/>
                <a:uLnTx/>
                <a:uFillTx/>
                <a:latin typeface="Source Sans Pro" panose="020B0503030403020204" pitchFamily="34" charset="0"/>
                <a:ea typeface="+mn-ea"/>
                <a:cs typeface="+mn-cs"/>
              </a:rPr>
              <a:t>Société B (IS)</a:t>
            </a:r>
          </a:p>
        </p:txBody>
      </p:sp>
      <p:sp>
        <p:nvSpPr>
          <p:cNvPr id="22" name="Rectangle 21">
            <a:extLst>
              <a:ext uri="{FF2B5EF4-FFF2-40B4-BE49-F238E27FC236}">
                <a16:creationId xmlns:a16="http://schemas.microsoft.com/office/drawing/2014/main" id="{A02ED553-C338-436C-A410-42B2D8CE77A2}"/>
              </a:ext>
            </a:extLst>
          </p:cNvPr>
          <p:cNvSpPr/>
          <p:nvPr/>
        </p:nvSpPr>
        <p:spPr>
          <a:xfrm>
            <a:off x="9590770" y="5528655"/>
            <a:ext cx="1938783" cy="419952"/>
          </a:xfrm>
          <a:prstGeom prst="rect">
            <a:avLst/>
          </a:prstGeom>
          <a:solidFill>
            <a:srgbClr val="B7B2CA"/>
          </a:solidFill>
          <a:ln>
            <a:no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200" b="1" i="0" u="none" strike="noStrike" kern="1200" cap="none" spc="0" normalizeH="0" baseline="0" noProof="0" dirty="0">
                <a:ln>
                  <a:noFill/>
                </a:ln>
                <a:solidFill>
                  <a:srgbClr val="210053"/>
                </a:solidFill>
                <a:effectLst/>
                <a:uLnTx/>
                <a:uFillTx/>
                <a:latin typeface="Source Sans Pro" panose="020B0503030403020204" pitchFamily="34" charset="0"/>
                <a:ea typeface="+mn-ea"/>
                <a:cs typeface="+mn-cs"/>
              </a:rPr>
              <a:t>Société A (IS)</a:t>
            </a:r>
          </a:p>
        </p:txBody>
      </p:sp>
      <p:grpSp>
        <p:nvGrpSpPr>
          <p:cNvPr id="23" name="Group 35">
            <a:extLst>
              <a:ext uri="{FF2B5EF4-FFF2-40B4-BE49-F238E27FC236}">
                <a16:creationId xmlns:a16="http://schemas.microsoft.com/office/drawing/2014/main" id="{8660B666-219D-4221-A9D9-59ED6B73BB33}"/>
              </a:ext>
            </a:extLst>
          </p:cNvPr>
          <p:cNvGrpSpPr>
            <a:grpSpLocks noChangeAspect="1"/>
          </p:cNvGrpSpPr>
          <p:nvPr>
            <p:custDataLst>
              <p:tags r:id="rId3"/>
            </p:custDataLst>
          </p:nvPr>
        </p:nvGrpSpPr>
        <p:grpSpPr bwMode="auto">
          <a:xfrm>
            <a:off x="10368929" y="3370217"/>
            <a:ext cx="264889" cy="311665"/>
            <a:chOff x="1368" y="-4275"/>
            <a:chExt cx="3024" cy="3558"/>
          </a:xfrm>
          <a:solidFill>
            <a:srgbClr val="B7B2CA"/>
          </a:solidFill>
        </p:grpSpPr>
        <p:sp>
          <p:nvSpPr>
            <p:cNvPr id="24" name="Freeform 36">
              <a:extLst>
                <a:ext uri="{FF2B5EF4-FFF2-40B4-BE49-F238E27FC236}">
                  <a16:creationId xmlns:a16="http://schemas.microsoft.com/office/drawing/2014/main" id="{43412E4C-FD36-4E1E-A13E-FCF7EAEA41F4}"/>
                </a:ext>
              </a:extLst>
            </p:cNvPr>
            <p:cNvSpPr>
              <a:spLocks/>
            </p:cNvSpPr>
            <p:nvPr/>
          </p:nvSpPr>
          <p:spPr bwMode="auto">
            <a:xfrm>
              <a:off x="1368" y="-2181"/>
              <a:ext cx="3024" cy="1464"/>
            </a:xfrm>
            <a:custGeom>
              <a:avLst/>
              <a:gdLst/>
              <a:ahLst/>
              <a:cxnLst>
                <a:cxn ang="0">
                  <a:pos x="3002" y="588"/>
                </a:cxn>
                <a:cxn ang="0">
                  <a:pos x="2954" y="468"/>
                </a:cxn>
                <a:cxn ang="0">
                  <a:pos x="2904" y="398"/>
                </a:cxn>
                <a:cxn ang="0">
                  <a:pos x="2832" y="342"/>
                </a:cxn>
                <a:cxn ang="0">
                  <a:pos x="2736" y="306"/>
                </a:cxn>
                <a:cxn ang="0">
                  <a:pos x="2470" y="218"/>
                </a:cxn>
                <a:cxn ang="0">
                  <a:pos x="2252" y="118"/>
                </a:cxn>
                <a:cxn ang="0">
                  <a:pos x="2052" y="0"/>
                </a:cxn>
                <a:cxn ang="0">
                  <a:pos x="1724" y="998"/>
                </a:cxn>
                <a:cxn ang="0">
                  <a:pos x="1602" y="644"/>
                </a:cxn>
                <a:cxn ang="0">
                  <a:pos x="1646" y="582"/>
                </a:cxn>
                <a:cxn ang="0">
                  <a:pos x="1708" y="500"/>
                </a:cxn>
                <a:cxn ang="0">
                  <a:pos x="1736" y="412"/>
                </a:cxn>
                <a:cxn ang="0">
                  <a:pos x="1732" y="318"/>
                </a:cxn>
                <a:cxn ang="0">
                  <a:pos x="1716" y="278"/>
                </a:cxn>
                <a:cxn ang="0">
                  <a:pos x="1654" y="244"/>
                </a:cxn>
                <a:cxn ang="0">
                  <a:pos x="1556" y="218"/>
                </a:cxn>
                <a:cxn ang="0">
                  <a:pos x="1512" y="216"/>
                </a:cxn>
                <a:cxn ang="0">
                  <a:pos x="1492" y="214"/>
                </a:cxn>
                <a:cxn ang="0">
                  <a:pos x="1372" y="244"/>
                </a:cxn>
                <a:cxn ang="0">
                  <a:pos x="1320" y="270"/>
                </a:cxn>
                <a:cxn ang="0">
                  <a:pos x="1294" y="318"/>
                </a:cxn>
                <a:cxn ang="0">
                  <a:pos x="1288" y="388"/>
                </a:cxn>
                <a:cxn ang="0">
                  <a:pos x="1308" y="480"/>
                </a:cxn>
                <a:cxn ang="0">
                  <a:pos x="1348" y="542"/>
                </a:cxn>
                <a:cxn ang="0">
                  <a:pos x="1418" y="638"/>
                </a:cxn>
                <a:cxn ang="0">
                  <a:pos x="1264" y="878"/>
                </a:cxn>
                <a:cxn ang="0">
                  <a:pos x="962" y="8"/>
                </a:cxn>
                <a:cxn ang="0">
                  <a:pos x="726" y="142"/>
                </a:cxn>
                <a:cxn ang="0">
                  <a:pos x="492" y="244"/>
                </a:cxn>
                <a:cxn ang="0">
                  <a:pos x="262" y="314"/>
                </a:cxn>
                <a:cxn ang="0">
                  <a:pos x="174" y="354"/>
                </a:cxn>
                <a:cxn ang="0">
                  <a:pos x="108" y="414"/>
                </a:cxn>
                <a:cxn ang="0">
                  <a:pos x="60" y="486"/>
                </a:cxn>
                <a:cxn ang="0">
                  <a:pos x="14" y="628"/>
                </a:cxn>
                <a:cxn ang="0">
                  <a:pos x="0" y="786"/>
                </a:cxn>
                <a:cxn ang="0">
                  <a:pos x="24" y="1070"/>
                </a:cxn>
                <a:cxn ang="0">
                  <a:pos x="112" y="1182"/>
                </a:cxn>
                <a:cxn ang="0">
                  <a:pos x="444" y="1308"/>
                </a:cxn>
                <a:cxn ang="0">
                  <a:pos x="810" y="1400"/>
                </a:cxn>
                <a:cxn ang="0">
                  <a:pos x="1204" y="1452"/>
                </a:cxn>
                <a:cxn ang="0">
                  <a:pos x="1512" y="1464"/>
                </a:cxn>
                <a:cxn ang="0">
                  <a:pos x="1922" y="1442"/>
                </a:cxn>
                <a:cxn ang="0">
                  <a:pos x="2310" y="1380"/>
                </a:cxn>
                <a:cxn ang="0">
                  <a:pos x="2668" y="1280"/>
                </a:cxn>
                <a:cxn ang="0">
                  <a:pos x="2992" y="1146"/>
                </a:cxn>
                <a:cxn ang="0">
                  <a:pos x="3024" y="850"/>
                </a:cxn>
                <a:cxn ang="0">
                  <a:pos x="3024" y="710"/>
                </a:cxn>
              </a:cxnLst>
              <a:rect l="0" t="0" r="r" b="b"/>
              <a:pathLst>
                <a:path w="3024" h="1464">
                  <a:moveTo>
                    <a:pt x="3024" y="710"/>
                  </a:moveTo>
                  <a:lnTo>
                    <a:pt x="3018" y="668"/>
                  </a:lnTo>
                  <a:lnTo>
                    <a:pt x="3012" y="628"/>
                  </a:lnTo>
                  <a:lnTo>
                    <a:pt x="3002" y="588"/>
                  </a:lnTo>
                  <a:lnTo>
                    <a:pt x="2990" y="546"/>
                  </a:lnTo>
                  <a:lnTo>
                    <a:pt x="2974" y="506"/>
                  </a:lnTo>
                  <a:lnTo>
                    <a:pt x="2966" y="486"/>
                  </a:lnTo>
                  <a:lnTo>
                    <a:pt x="2954" y="468"/>
                  </a:lnTo>
                  <a:lnTo>
                    <a:pt x="2944" y="448"/>
                  </a:lnTo>
                  <a:lnTo>
                    <a:pt x="2930" y="432"/>
                  </a:lnTo>
                  <a:lnTo>
                    <a:pt x="2918" y="414"/>
                  </a:lnTo>
                  <a:lnTo>
                    <a:pt x="2904" y="398"/>
                  </a:lnTo>
                  <a:lnTo>
                    <a:pt x="2886" y="384"/>
                  </a:lnTo>
                  <a:lnTo>
                    <a:pt x="2870" y="370"/>
                  </a:lnTo>
                  <a:lnTo>
                    <a:pt x="2852" y="354"/>
                  </a:lnTo>
                  <a:lnTo>
                    <a:pt x="2832" y="342"/>
                  </a:lnTo>
                  <a:lnTo>
                    <a:pt x="2810" y="332"/>
                  </a:lnTo>
                  <a:lnTo>
                    <a:pt x="2788" y="320"/>
                  </a:lnTo>
                  <a:lnTo>
                    <a:pt x="2762" y="314"/>
                  </a:lnTo>
                  <a:lnTo>
                    <a:pt x="2736" y="306"/>
                  </a:lnTo>
                  <a:lnTo>
                    <a:pt x="2666" y="286"/>
                  </a:lnTo>
                  <a:lnTo>
                    <a:pt x="2600" y="264"/>
                  </a:lnTo>
                  <a:lnTo>
                    <a:pt x="2532" y="244"/>
                  </a:lnTo>
                  <a:lnTo>
                    <a:pt x="2470" y="218"/>
                  </a:lnTo>
                  <a:lnTo>
                    <a:pt x="2410" y="194"/>
                  </a:lnTo>
                  <a:lnTo>
                    <a:pt x="2354" y="168"/>
                  </a:lnTo>
                  <a:lnTo>
                    <a:pt x="2300" y="142"/>
                  </a:lnTo>
                  <a:lnTo>
                    <a:pt x="2252" y="118"/>
                  </a:lnTo>
                  <a:lnTo>
                    <a:pt x="2168" y="72"/>
                  </a:lnTo>
                  <a:lnTo>
                    <a:pt x="2104" y="34"/>
                  </a:lnTo>
                  <a:lnTo>
                    <a:pt x="2064" y="8"/>
                  </a:lnTo>
                  <a:lnTo>
                    <a:pt x="2052" y="0"/>
                  </a:lnTo>
                  <a:lnTo>
                    <a:pt x="1810" y="742"/>
                  </a:lnTo>
                  <a:lnTo>
                    <a:pt x="1766" y="880"/>
                  </a:lnTo>
                  <a:lnTo>
                    <a:pt x="1762" y="878"/>
                  </a:lnTo>
                  <a:lnTo>
                    <a:pt x="1724" y="998"/>
                  </a:lnTo>
                  <a:lnTo>
                    <a:pt x="1596" y="648"/>
                  </a:lnTo>
                  <a:lnTo>
                    <a:pt x="1596" y="648"/>
                  </a:lnTo>
                  <a:lnTo>
                    <a:pt x="1596" y="648"/>
                  </a:lnTo>
                  <a:lnTo>
                    <a:pt x="1602" y="644"/>
                  </a:lnTo>
                  <a:lnTo>
                    <a:pt x="1608" y="638"/>
                  </a:lnTo>
                  <a:lnTo>
                    <a:pt x="1622" y="618"/>
                  </a:lnTo>
                  <a:lnTo>
                    <a:pt x="1646" y="582"/>
                  </a:lnTo>
                  <a:lnTo>
                    <a:pt x="1646" y="582"/>
                  </a:lnTo>
                  <a:lnTo>
                    <a:pt x="1678" y="542"/>
                  </a:lnTo>
                  <a:lnTo>
                    <a:pt x="1694" y="522"/>
                  </a:lnTo>
                  <a:lnTo>
                    <a:pt x="1708" y="500"/>
                  </a:lnTo>
                  <a:lnTo>
                    <a:pt x="1708" y="500"/>
                  </a:lnTo>
                  <a:lnTo>
                    <a:pt x="1718" y="480"/>
                  </a:lnTo>
                  <a:lnTo>
                    <a:pt x="1726" y="458"/>
                  </a:lnTo>
                  <a:lnTo>
                    <a:pt x="1732" y="436"/>
                  </a:lnTo>
                  <a:lnTo>
                    <a:pt x="1736" y="412"/>
                  </a:lnTo>
                  <a:lnTo>
                    <a:pt x="1738" y="388"/>
                  </a:lnTo>
                  <a:lnTo>
                    <a:pt x="1738" y="364"/>
                  </a:lnTo>
                  <a:lnTo>
                    <a:pt x="1736" y="340"/>
                  </a:lnTo>
                  <a:lnTo>
                    <a:pt x="1732" y="318"/>
                  </a:lnTo>
                  <a:lnTo>
                    <a:pt x="1732" y="318"/>
                  </a:lnTo>
                  <a:lnTo>
                    <a:pt x="1728" y="302"/>
                  </a:lnTo>
                  <a:lnTo>
                    <a:pt x="1722" y="288"/>
                  </a:lnTo>
                  <a:lnTo>
                    <a:pt x="1716" y="278"/>
                  </a:lnTo>
                  <a:lnTo>
                    <a:pt x="1706" y="270"/>
                  </a:lnTo>
                  <a:lnTo>
                    <a:pt x="1696" y="262"/>
                  </a:lnTo>
                  <a:lnTo>
                    <a:pt x="1684" y="256"/>
                  </a:lnTo>
                  <a:lnTo>
                    <a:pt x="1654" y="244"/>
                  </a:lnTo>
                  <a:lnTo>
                    <a:pt x="1654" y="244"/>
                  </a:lnTo>
                  <a:lnTo>
                    <a:pt x="1628" y="236"/>
                  </a:lnTo>
                  <a:lnTo>
                    <a:pt x="1580" y="224"/>
                  </a:lnTo>
                  <a:lnTo>
                    <a:pt x="1556" y="218"/>
                  </a:lnTo>
                  <a:lnTo>
                    <a:pt x="1534" y="214"/>
                  </a:lnTo>
                  <a:lnTo>
                    <a:pt x="1518" y="214"/>
                  </a:lnTo>
                  <a:lnTo>
                    <a:pt x="1514" y="214"/>
                  </a:lnTo>
                  <a:lnTo>
                    <a:pt x="1512" y="216"/>
                  </a:lnTo>
                  <a:lnTo>
                    <a:pt x="1512" y="216"/>
                  </a:lnTo>
                  <a:lnTo>
                    <a:pt x="1512" y="214"/>
                  </a:lnTo>
                  <a:lnTo>
                    <a:pt x="1508" y="214"/>
                  </a:lnTo>
                  <a:lnTo>
                    <a:pt x="1492" y="214"/>
                  </a:lnTo>
                  <a:lnTo>
                    <a:pt x="1470" y="218"/>
                  </a:lnTo>
                  <a:lnTo>
                    <a:pt x="1446" y="224"/>
                  </a:lnTo>
                  <a:lnTo>
                    <a:pt x="1398" y="236"/>
                  </a:lnTo>
                  <a:lnTo>
                    <a:pt x="1372" y="244"/>
                  </a:lnTo>
                  <a:lnTo>
                    <a:pt x="1372" y="244"/>
                  </a:lnTo>
                  <a:lnTo>
                    <a:pt x="1342" y="256"/>
                  </a:lnTo>
                  <a:lnTo>
                    <a:pt x="1330" y="262"/>
                  </a:lnTo>
                  <a:lnTo>
                    <a:pt x="1320" y="270"/>
                  </a:lnTo>
                  <a:lnTo>
                    <a:pt x="1310" y="278"/>
                  </a:lnTo>
                  <a:lnTo>
                    <a:pt x="1302" y="288"/>
                  </a:lnTo>
                  <a:lnTo>
                    <a:pt x="1296" y="302"/>
                  </a:lnTo>
                  <a:lnTo>
                    <a:pt x="1294" y="318"/>
                  </a:lnTo>
                  <a:lnTo>
                    <a:pt x="1294" y="318"/>
                  </a:lnTo>
                  <a:lnTo>
                    <a:pt x="1290" y="340"/>
                  </a:lnTo>
                  <a:lnTo>
                    <a:pt x="1288" y="364"/>
                  </a:lnTo>
                  <a:lnTo>
                    <a:pt x="1288" y="388"/>
                  </a:lnTo>
                  <a:lnTo>
                    <a:pt x="1290" y="412"/>
                  </a:lnTo>
                  <a:lnTo>
                    <a:pt x="1294" y="436"/>
                  </a:lnTo>
                  <a:lnTo>
                    <a:pt x="1300" y="458"/>
                  </a:lnTo>
                  <a:lnTo>
                    <a:pt x="1308" y="480"/>
                  </a:lnTo>
                  <a:lnTo>
                    <a:pt x="1318" y="500"/>
                  </a:lnTo>
                  <a:lnTo>
                    <a:pt x="1318" y="500"/>
                  </a:lnTo>
                  <a:lnTo>
                    <a:pt x="1332" y="522"/>
                  </a:lnTo>
                  <a:lnTo>
                    <a:pt x="1348" y="542"/>
                  </a:lnTo>
                  <a:lnTo>
                    <a:pt x="1380" y="582"/>
                  </a:lnTo>
                  <a:lnTo>
                    <a:pt x="1380" y="582"/>
                  </a:lnTo>
                  <a:lnTo>
                    <a:pt x="1404" y="618"/>
                  </a:lnTo>
                  <a:lnTo>
                    <a:pt x="1418" y="638"/>
                  </a:lnTo>
                  <a:lnTo>
                    <a:pt x="1424" y="644"/>
                  </a:lnTo>
                  <a:lnTo>
                    <a:pt x="1430" y="648"/>
                  </a:lnTo>
                  <a:lnTo>
                    <a:pt x="1302" y="998"/>
                  </a:lnTo>
                  <a:lnTo>
                    <a:pt x="1264" y="878"/>
                  </a:lnTo>
                  <a:lnTo>
                    <a:pt x="1260" y="880"/>
                  </a:lnTo>
                  <a:lnTo>
                    <a:pt x="1216" y="742"/>
                  </a:lnTo>
                  <a:lnTo>
                    <a:pt x="974" y="0"/>
                  </a:lnTo>
                  <a:lnTo>
                    <a:pt x="962" y="8"/>
                  </a:lnTo>
                  <a:lnTo>
                    <a:pt x="920" y="34"/>
                  </a:lnTo>
                  <a:lnTo>
                    <a:pt x="858" y="72"/>
                  </a:lnTo>
                  <a:lnTo>
                    <a:pt x="774" y="118"/>
                  </a:lnTo>
                  <a:lnTo>
                    <a:pt x="726" y="142"/>
                  </a:lnTo>
                  <a:lnTo>
                    <a:pt x="672" y="168"/>
                  </a:lnTo>
                  <a:lnTo>
                    <a:pt x="614" y="194"/>
                  </a:lnTo>
                  <a:lnTo>
                    <a:pt x="556" y="218"/>
                  </a:lnTo>
                  <a:lnTo>
                    <a:pt x="492" y="244"/>
                  </a:lnTo>
                  <a:lnTo>
                    <a:pt x="426" y="264"/>
                  </a:lnTo>
                  <a:lnTo>
                    <a:pt x="358" y="286"/>
                  </a:lnTo>
                  <a:lnTo>
                    <a:pt x="288" y="306"/>
                  </a:lnTo>
                  <a:lnTo>
                    <a:pt x="262" y="314"/>
                  </a:lnTo>
                  <a:lnTo>
                    <a:pt x="236" y="320"/>
                  </a:lnTo>
                  <a:lnTo>
                    <a:pt x="216" y="332"/>
                  </a:lnTo>
                  <a:lnTo>
                    <a:pt x="192" y="342"/>
                  </a:lnTo>
                  <a:lnTo>
                    <a:pt x="174" y="354"/>
                  </a:lnTo>
                  <a:lnTo>
                    <a:pt x="156" y="370"/>
                  </a:lnTo>
                  <a:lnTo>
                    <a:pt x="138" y="384"/>
                  </a:lnTo>
                  <a:lnTo>
                    <a:pt x="122" y="398"/>
                  </a:lnTo>
                  <a:lnTo>
                    <a:pt x="108" y="414"/>
                  </a:lnTo>
                  <a:lnTo>
                    <a:pt x="94" y="432"/>
                  </a:lnTo>
                  <a:lnTo>
                    <a:pt x="82" y="448"/>
                  </a:lnTo>
                  <a:lnTo>
                    <a:pt x="70" y="468"/>
                  </a:lnTo>
                  <a:lnTo>
                    <a:pt x="60" y="486"/>
                  </a:lnTo>
                  <a:lnTo>
                    <a:pt x="52" y="506"/>
                  </a:lnTo>
                  <a:lnTo>
                    <a:pt x="34" y="546"/>
                  </a:lnTo>
                  <a:lnTo>
                    <a:pt x="24" y="588"/>
                  </a:lnTo>
                  <a:lnTo>
                    <a:pt x="14" y="628"/>
                  </a:lnTo>
                  <a:lnTo>
                    <a:pt x="6" y="668"/>
                  </a:lnTo>
                  <a:lnTo>
                    <a:pt x="2" y="710"/>
                  </a:lnTo>
                  <a:lnTo>
                    <a:pt x="0" y="748"/>
                  </a:lnTo>
                  <a:lnTo>
                    <a:pt x="0" y="786"/>
                  </a:lnTo>
                  <a:lnTo>
                    <a:pt x="0" y="820"/>
                  </a:lnTo>
                  <a:lnTo>
                    <a:pt x="2" y="850"/>
                  </a:lnTo>
                  <a:lnTo>
                    <a:pt x="14" y="970"/>
                  </a:lnTo>
                  <a:lnTo>
                    <a:pt x="24" y="1070"/>
                  </a:lnTo>
                  <a:lnTo>
                    <a:pt x="28" y="1120"/>
                  </a:lnTo>
                  <a:lnTo>
                    <a:pt x="34" y="1146"/>
                  </a:lnTo>
                  <a:lnTo>
                    <a:pt x="34" y="1146"/>
                  </a:lnTo>
                  <a:lnTo>
                    <a:pt x="112" y="1182"/>
                  </a:lnTo>
                  <a:lnTo>
                    <a:pt x="190" y="1218"/>
                  </a:lnTo>
                  <a:lnTo>
                    <a:pt x="274" y="1250"/>
                  </a:lnTo>
                  <a:lnTo>
                    <a:pt x="358" y="1280"/>
                  </a:lnTo>
                  <a:lnTo>
                    <a:pt x="444" y="1308"/>
                  </a:lnTo>
                  <a:lnTo>
                    <a:pt x="532" y="1334"/>
                  </a:lnTo>
                  <a:lnTo>
                    <a:pt x="624" y="1358"/>
                  </a:lnTo>
                  <a:lnTo>
                    <a:pt x="716" y="1380"/>
                  </a:lnTo>
                  <a:lnTo>
                    <a:pt x="810" y="1400"/>
                  </a:lnTo>
                  <a:lnTo>
                    <a:pt x="906" y="1416"/>
                  </a:lnTo>
                  <a:lnTo>
                    <a:pt x="1004" y="1430"/>
                  </a:lnTo>
                  <a:lnTo>
                    <a:pt x="1102" y="1442"/>
                  </a:lnTo>
                  <a:lnTo>
                    <a:pt x="1204" y="1452"/>
                  </a:lnTo>
                  <a:lnTo>
                    <a:pt x="1306" y="1458"/>
                  </a:lnTo>
                  <a:lnTo>
                    <a:pt x="1408" y="1462"/>
                  </a:lnTo>
                  <a:lnTo>
                    <a:pt x="1512" y="1464"/>
                  </a:lnTo>
                  <a:lnTo>
                    <a:pt x="1512" y="1464"/>
                  </a:lnTo>
                  <a:lnTo>
                    <a:pt x="1618" y="1462"/>
                  </a:lnTo>
                  <a:lnTo>
                    <a:pt x="1720" y="1458"/>
                  </a:lnTo>
                  <a:lnTo>
                    <a:pt x="1822" y="1452"/>
                  </a:lnTo>
                  <a:lnTo>
                    <a:pt x="1922" y="1442"/>
                  </a:lnTo>
                  <a:lnTo>
                    <a:pt x="2022" y="1430"/>
                  </a:lnTo>
                  <a:lnTo>
                    <a:pt x="2120" y="1416"/>
                  </a:lnTo>
                  <a:lnTo>
                    <a:pt x="2216" y="1400"/>
                  </a:lnTo>
                  <a:lnTo>
                    <a:pt x="2310" y="1380"/>
                  </a:lnTo>
                  <a:lnTo>
                    <a:pt x="2402" y="1358"/>
                  </a:lnTo>
                  <a:lnTo>
                    <a:pt x="2494" y="1334"/>
                  </a:lnTo>
                  <a:lnTo>
                    <a:pt x="2582" y="1308"/>
                  </a:lnTo>
                  <a:lnTo>
                    <a:pt x="2668" y="1280"/>
                  </a:lnTo>
                  <a:lnTo>
                    <a:pt x="2752" y="1250"/>
                  </a:lnTo>
                  <a:lnTo>
                    <a:pt x="2834" y="1218"/>
                  </a:lnTo>
                  <a:lnTo>
                    <a:pt x="2914" y="1182"/>
                  </a:lnTo>
                  <a:lnTo>
                    <a:pt x="2992" y="1146"/>
                  </a:lnTo>
                  <a:lnTo>
                    <a:pt x="2998" y="1120"/>
                  </a:lnTo>
                  <a:lnTo>
                    <a:pt x="3002" y="1070"/>
                  </a:lnTo>
                  <a:lnTo>
                    <a:pt x="3014" y="970"/>
                  </a:lnTo>
                  <a:lnTo>
                    <a:pt x="3024" y="850"/>
                  </a:lnTo>
                  <a:lnTo>
                    <a:pt x="3024" y="820"/>
                  </a:lnTo>
                  <a:lnTo>
                    <a:pt x="3024" y="786"/>
                  </a:lnTo>
                  <a:lnTo>
                    <a:pt x="3024" y="748"/>
                  </a:lnTo>
                  <a:lnTo>
                    <a:pt x="3024" y="7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B7B2CA"/>
                </a:solidFill>
                <a:effectLst/>
                <a:uLnTx/>
                <a:uFillTx/>
                <a:latin typeface="Source Sans Pro" panose="020B0503030403020204" pitchFamily="34" charset="0"/>
                <a:ea typeface="+mn-ea"/>
                <a:cs typeface="+mn-cs"/>
              </a:endParaRPr>
            </a:p>
          </p:txBody>
        </p:sp>
        <p:sp>
          <p:nvSpPr>
            <p:cNvPr id="25" name="Freeform 37">
              <a:extLst>
                <a:ext uri="{FF2B5EF4-FFF2-40B4-BE49-F238E27FC236}">
                  <a16:creationId xmlns:a16="http://schemas.microsoft.com/office/drawing/2014/main" id="{DE7EEF99-4656-497F-85C6-D574DDF16CC8}"/>
                </a:ext>
              </a:extLst>
            </p:cNvPr>
            <p:cNvSpPr>
              <a:spLocks/>
            </p:cNvSpPr>
            <p:nvPr/>
          </p:nvSpPr>
          <p:spPr bwMode="auto">
            <a:xfrm>
              <a:off x="2026" y="-4275"/>
              <a:ext cx="1686" cy="2182"/>
            </a:xfrm>
            <a:custGeom>
              <a:avLst/>
              <a:gdLst/>
              <a:ahLst/>
              <a:cxnLst>
                <a:cxn ang="0">
                  <a:pos x="1642" y="1064"/>
                </a:cxn>
                <a:cxn ang="0">
                  <a:pos x="1588" y="1048"/>
                </a:cxn>
                <a:cxn ang="0">
                  <a:pos x="1586" y="968"/>
                </a:cxn>
                <a:cxn ang="0">
                  <a:pos x="1608" y="756"/>
                </a:cxn>
                <a:cxn ang="0">
                  <a:pos x="1606" y="634"/>
                </a:cxn>
                <a:cxn ang="0">
                  <a:pos x="1578" y="508"/>
                </a:cxn>
                <a:cxn ang="0">
                  <a:pos x="1534" y="418"/>
                </a:cxn>
                <a:cxn ang="0">
                  <a:pos x="1486" y="364"/>
                </a:cxn>
                <a:cxn ang="0">
                  <a:pos x="1408" y="318"/>
                </a:cxn>
                <a:cxn ang="0">
                  <a:pos x="1378" y="308"/>
                </a:cxn>
                <a:cxn ang="0">
                  <a:pos x="1348" y="264"/>
                </a:cxn>
                <a:cxn ang="0">
                  <a:pos x="1224" y="134"/>
                </a:cxn>
                <a:cxn ang="0">
                  <a:pos x="1128" y="68"/>
                </a:cxn>
                <a:cxn ang="0">
                  <a:pos x="1010" y="20"/>
                </a:cxn>
                <a:cxn ang="0">
                  <a:pos x="868" y="0"/>
                </a:cxn>
                <a:cxn ang="0">
                  <a:pos x="704" y="22"/>
                </a:cxn>
                <a:cxn ang="0">
                  <a:pos x="518" y="98"/>
                </a:cxn>
                <a:cxn ang="0">
                  <a:pos x="392" y="176"/>
                </a:cxn>
                <a:cxn ang="0">
                  <a:pos x="260" y="300"/>
                </a:cxn>
                <a:cxn ang="0">
                  <a:pos x="164" y="434"/>
                </a:cxn>
                <a:cxn ang="0">
                  <a:pos x="104" y="572"/>
                </a:cxn>
                <a:cxn ang="0">
                  <a:pos x="74" y="732"/>
                </a:cxn>
                <a:cxn ang="0">
                  <a:pos x="94" y="916"/>
                </a:cxn>
                <a:cxn ang="0">
                  <a:pos x="146" y="1068"/>
                </a:cxn>
                <a:cxn ang="0">
                  <a:pos x="106" y="1050"/>
                </a:cxn>
                <a:cxn ang="0">
                  <a:pos x="44" y="1064"/>
                </a:cxn>
                <a:cxn ang="0">
                  <a:pos x="14" y="1092"/>
                </a:cxn>
                <a:cxn ang="0">
                  <a:pos x="0" y="1180"/>
                </a:cxn>
                <a:cxn ang="0">
                  <a:pos x="8" y="1312"/>
                </a:cxn>
                <a:cxn ang="0">
                  <a:pos x="66" y="1470"/>
                </a:cxn>
                <a:cxn ang="0">
                  <a:pos x="122" y="1550"/>
                </a:cxn>
                <a:cxn ang="0">
                  <a:pos x="150" y="1612"/>
                </a:cxn>
                <a:cxn ang="0">
                  <a:pos x="186" y="1632"/>
                </a:cxn>
                <a:cxn ang="0">
                  <a:pos x="236" y="1656"/>
                </a:cxn>
                <a:cxn ang="0">
                  <a:pos x="308" y="1828"/>
                </a:cxn>
                <a:cxn ang="0">
                  <a:pos x="426" y="1984"/>
                </a:cxn>
                <a:cxn ang="0">
                  <a:pos x="588" y="2112"/>
                </a:cxn>
                <a:cxn ang="0">
                  <a:pos x="726" y="2166"/>
                </a:cxn>
                <a:cxn ang="0">
                  <a:pos x="898" y="2182"/>
                </a:cxn>
                <a:cxn ang="0">
                  <a:pos x="1050" y="2144"/>
                </a:cxn>
                <a:cxn ang="0">
                  <a:pos x="1208" y="2054"/>
                </a:cxn>
                <a:cxn ang="0">
                  <a:pos x="1348" y="1908"/>
                </a:cxn>
                <a:cxn ang="0">
                  <a:pos x="1444" y="1742"/>
                </a:cxn>
                <a:cxn ang="0">
                  <a:pos x="1482" y="1632"/>
                </a:cxn>
                <a:cxn ang="0">
                  <a:pos x="1522" y="1626"/>
                </a:cxn>
                <a:cxn ang="0">
                  <a:pos x="1554" y="1580"/>
                </a:cxn>
                <a:cxn ang="0">
                  <a:pos x="1580" y="1530"/>
                </a:cxn>
                <a:cxn ang="0">
                  <a:pos x="1656" y="1388"/>
                </a:cxn>
                <a:cxn ang="0">
                  <a:pos x="1686" y="1242"/>
                </a:cxn>
                <a:cxn ang="0">
                  <a:pos x="1680" y="1134"/>
                </a:cxn>
              </a:cxnLst>
              <a:rect l="0" t="0" r="r" b="b"/>
              <a:pathLst>
                <a:path w="1686" h="2182">
                  <a:moveTo>
                    <a:pt x="1672" y="1092"/>
                  </a:moveTo>
                  <a:lnTo>
                    <a:pt x="1672" y="1092"/>
                  </a:lnTo>
                  <a:lnTo>
                    <a:pt x="1656" y="1076"/>
                  </a:lnTo>
                  <a:lnTo>
                    <a:pt x="1642" y="1064"/>
                  </a:lnTo>
                  <a:lnTo>
                    <a:pt x="1628" y="1056"/>
                  </a:lnTo>
                  <a:lnTo>
                    <a:pt x="1614" y="1050"/>
                  </a:lnTo>
                  <a:lnTo>
                    <a:pt x="1600" y="1048"/>
                  </a:lnTo>
                  <a:lnTo>
                    <a:pt x="1588" y="1048"/>
                  </a:lnTo>
                  <a:lnTo>
                    <a:pt x="1576" y="1050"/>
                  </a:lnTo>
                  <a:lnTo>
                    <a:pt x="1564" y="1054"/>
                  </a:lnTo>
                  <a:lnTo>
                    <a:pt x="1574" y="1020"/>
                  </a:lnTo>
                  <a:lnTo>
                    <a:pt x="1586" y="968"/>
                  </a:lnTo>
                  <a:lnTo>
                    <a:pt x="1596" y="910"/>
                  </a:lnTo>
                  <a:lnTo>
                    <a:pt x="1604" y="856"/>
                  </a:lnTo>
                  <a:lnTo>
                    <a:pt x="1606" y="806"/>
                  </a:lnTo>
                  <a:lnTo>
                    <a:pt x="1608" y="756"/>
                  </a:lnTo>
                  <a:lnTo>
                    <a:pt x="1608" y="712"/>
                  </a:lnTo>
                  <a:lnTo>
                    <a:pt x="1608" y="706"/>
                  </a:lnTo>
                  <a:lnTo>
                    <a:pt x="1606" y="672"/>
                  </a:lnTo>
                  <a:lnTo>
                    <a:pt x="1606" y="634"/>
                  </a:lnTo>
                  <a:lnTo>
                    <a:pt x="1598" y="598"/>
                  </a:lnTo>
                  <a:lnTo>
                    <a:pt x="1594" y="564"/>
                  </a:lnTo>
                  <a:lnTo>
                    <a:pt x="1586" y="536"/>
                  </a:lnTo>
                  <a:lnTo>
                    <a:pt x="1578" y="508"/>
                  </a:lnTo>
                  <a:lnTo>
                    <a:pt x="1568" y="482"/>
                  </a:lnTo>
                  <a:lnTo>
                    <a:pt x="1560" y="460"/>
                  </a:lnTo>
                  <a:lnTo>
                    <a:pt x="1548" y="436"/>
                  </a:lnTo>
                  <a:lnTo>
                    <a:pt x="1534" y="418"/>
                  </a:lnTo>
                  <a:lnTo>
                    <a:pt x="1524" y="402"/>
                  </a:lnTo>
                  <a:lnTo>
                    <a:pt x="1510" y="388"/>
                  </a:lnTo>
                  <a:lnTo>
                    <a:pt x="1500" y="374"/>
                  </a:lnTo>
                  <a:lnTo>
                    <a:pt x="1486" y="364"/>
                  </a:lnTo>
                  <a:lnTo>
                    <a:pt x="1474" y="352"/>
                  </a:lnTo>
                  <a:lnTo>
                    <a:pt x="1450" y="338"/>
                  </a:lnTo>
                  <a:lnTo>
                    <a:pt x="1426" y="326"/>
                  </a:lnTo>
                  <a:lnTo>
                    <a:pt x="1408" y="318"/>
                  </a:lnTo>
                  <a:lnTo>
                    <a:pt x="1394" y="314"/>
                  </a:lnTo>
                  <a:lnTo>
                    <a:pt x="1380" y="312"/>
                  </a:lnTo>
                  <a:lnTo>
                    <a:pt x="1380" y="312"/>
                  </a:lnTo>
                  <a:lnTo>
                    <a:pt x="1378" y="308"/>
                  </a:lnTo>
                  <a:lnTo>
                    <a:pt x="1370" y="294"/>
                  </a:lnTo>
                  <a:lnTo>
                    <a:pt x="1364" y="288"/>
                  </a:lnTo>
                  <a:lnTo>
                    <a:pt x="1364" y="288"/>
                  </a:lnTo>
                  <a:lnTo>
                    <a:pt x="1348" y="264"/>
                  </a:lnTo>
                  <a:lnTo>
                    <a:pt x="1326" y="236"/>
                  </a:lnTo>
                  <a:lnTo>
                    <a:pt x="1298" y="204"/>
                  </a:lnTo>
                  <a:lnTo>
                    <a:pt x="1264" y="168"/>
                  </a:lnTo>
                  <a:lnTo>
                    <a:pt x="1224" y="134"/>
                  </a:lnTo>
                  <a:lnTo>
                    <a:pt x="1204" y="116"/>
                  </a:lnTo>
                  <a:lnTo>
                    <a:pt x="1180" y="100"/>
                  </a:lnTo>
                  <a:lnTo>
                    <a:pt x="1156" y="84"/>
                  </a:lnTo>
                  <a:lnTo>
                    <a:pt x="1128" y="68"/>
                  </a:lnTo>
                  <a:lnTo>
                    <a:pt x="1102" y="54"/>
                  </a:lnTo>
                  <a:lnTo>
                    <a:pt x="1072" y="42"/>
                  </a:lnTo>
                  <a:lnTo>
                    <a:pt x="1042" y="30"/>
                  </a:lnTo>
                  <a:lnTo>
                    <a:pt x="1010" y="20"/>
                  </a:lnTo>
                  <a:lnTo>
                    <a:pt x="976" y="12"/>
                  </a:lnTo>
                  <a:lnTo>
                    <a:pt x="942" y="6"/>
                  </a:lnTo>
                  <a:lnTo>
                    <a:pt x="906" y="2"/>
                  </a:lnTo>
                  <a:lnTo>
                    <a:pt x="868" y="0"/>
                  </a:lnTo>
                  <a:lnTo>
                    <a:pt x="830" y="2"/>
                  </a:lnTo>
                  <a:lnTo>
                    <a:pt x="790" y="6"/>
                  </a:lnTo>
                  <a:lnTo>
                    <a:pt x="748" y="12"/>
                  </a:lnTo>
                  <a:lnTo>
                    <a:pt x="704" y="22"/>
                  </a:lnTo>
                  <a:lnTo>
                    <a:pt x="660" y="36"/>
                  </a:lnTo>
                  <a:lnTo>
                    <a:pt x="614" y="52"/>
                  </a:lnTo>
                  <a:lnTo>
                    <a:pt x="566" y="72"/>
                  </a:lnTo>
                  <a:lnTo>
                    <a:pt x="518" y="98"/>
                  </a:lnTo>
                  <a:lnTo>
                    <a:pt x="466" y="126"/>
                  </a:lnTo>
                  <a:lnTo>
                    <a:pt x="416" y="160"/>
                  </a:lnTo>
                  <a:lnTo>
                    <a:pt x="416" y="160"/>
                  </a:lnTo>
                  <a:lnTo>
                    <a:pt x="392" y="176"/>
                  </a:lnTo>
                  <a:lnTo>
                    <a:pt x="368" y="196"/>
                  </a:lnTo>
                  <a:lnTo>
                    <a:pt x="336" y="222"/>
                  </a:lnTo>
                  <a:lnTo>
                    <a:pt x="300" y="258"/>
                  </a:lnTo>
                  <a:lnTo>
                    <a:pt x="260" y="300"/>
                  </a:lnTo>
                  <a:lnTo>
                    <a:pt x="220" y="348"/>
                  </a:lnTo>
                  <a:lnTo>
                    <a:pt x="202" y="376"/>
                  </a:lnTo>
                  <a:lnTo>
                    <a:pt x="182" y="404"/>
                  </a:lnTo>
                  <a:lnTo>
                    <a:pt x="164" y="434"/>
                  </a:lnTo>
                  <a:lnTo>
                    <a:pt x="146" y="466"/>
                  </a:lnTo>
                  <a:lnTo>
                    <a:pt x="130" y="500"/>
                  </a:lnTo>
                  <a:lnTo>
                    <a:pt x="116" y="536"/>
                  </a:lnTo>
                  <a:lnTo>
                    <a:pt x="104" y="572"/>
                  </a:lnTo>
                  <a:lnTo>
                    <a:pt x="92" y="610"/>
                  </a:lnTo>
                  <a:lnTo>
                    <a:pt x="84" y="650"/>
                  </a:lnTo>
                  <a:lnTo>
                    <a:pt x="78" y="690"/>
                  </a:lnTo>
                  <a:lnTo>
                    <a:pt x="74" y="732"/>
                  </a:lnTo>
                  <a:lnTo>
                    <a:pt x="74" y="776"/>
                  </a:lnTo>
                  <a:lnTo>
                    <a:pt x="78" y="822"/>
                  </a:lnTo>
                  <a:lnTo>
                    <a:pt x="84" y="868"/>
                  </a:lnTo>
                  <a:lnTo>
                    <a:pt x="94" y="916"/>
                  </a:lnTo>
                  <a:lnTo>
                    <a:pt x="108" y="966"/>
                  </a:lnTo>
                  <a:lnTo>
                    <a:pt x="126" y="1016"/>
                  </a:lnTo>
                  <a:lnTo>
                    <a:pt x="148" y="1068"/>
                  </a:lnTo>
                  <a:lnTo>
                    <a:pt x="146" y="1068"/>
                  </a:lnTo>
                  <a:lnTo>
                    <a:pt x="146" y="1068"/>
                  </a:lnTo>
                  <a:lnTo>
                    <a:pt x="134" y="1060"/>
                  </a:lnTo>
                  <a:lnTo>
                    <a:pt x="120" y="1054"/>
                  </a:lnTo>
                  <a:lnTo>
                    <a:pt x="106" y="1050"/>
                  </a:lnTo>
                  <a:lnTo>
                    <a:pt x="90" y="1048"/>
                  </a:lnTo>
                  <a:lnTo>
                    <a:pt x="72" y="1050"/>
                  </a:lnTo>
                  <a:lnTo>
                    <a:pt x="54" y="1058"/>
                  </a:lnTo>
                  <a:lnTo>
                    <a:pt x="44" y="1064"/>
                  </a:lnTo>
                  <a:lnTo>
                    <a:pt x="34" y="1072"/>
                  </a:lnTo>
                  <a:lnTo>
                    <a:pt x="24" y="1080"/>
                  </a:lnTo>
                  <a:lnTo>
                    <a:pt x="14" y="1092"/>
                  </a:lnTo>
                  <a:lnTo>
                    <a:pt x="14" y="1092"/>
                  </a:lnTo>
                  <a:lnTo>
                    <a:pt x="12" y="1102"/>
                  </a:lnTo>
                  <a:lnTo>
                    <a:pt x="6" y="1134"/>
                  </a:lnTo>
                  <a:lnTo>
                    <a:pt x="2" y="1156"/>
                  </a:lnTo>
                  <a:lnTo>
                    <a:pt x="0" y="1180"/>
                  </a:lnTo>
                  <a:lnTo>
                    <a:pt x="0" y="1210"/>
                  </a:lnTo>
                  <a:lnTo>
                    <a:pt x="0" y="1242"/>
                  </a:lnTo>
                  <a:lnTo>
                    <a:pt x="4" y="1276"/>
                  </a:lnTo>
                  <a:lnTo>
                    <a:pt x="8" y="1312"/>
                  </a:lnTo>
                  <a:lnTo>
                    <a:pt x="18" y="1350"/>
                  </a:lnTo>
                  <a:lnTo>
                    <a:pt x="30" y="1388"/>
                  </a:lnTo>
                  <a:lnTo>
                    <a:pt x="46" y="1428"/>
                  </a:lnTo>
                  <a:lnTo>
                    <a:pt x="66" y="1470"/>
                  </a:lnTo>
                  <a:lnTo>
                    <a:pt x="92" y="1510"/>
                  </a:lnTo>
                  <a:lnTo>
                    <a:pt x="106" y="1530"/>
                  </a:lnTo>
                  <a:lnTo>
                    <a:pt x="122" y="1550"/>
                  </a:lnTo>
                  <a:lnTo>
                    <a:pt x="122" y="1550"/>
                  </a:lnTo>
                  <a:lnTo>
                    <a:pt x="128" y="1568"/>
                  </a:lnTo>
                  <a:lnTo>
                    <a:pt x="134" y="1586"/>
                  </a:lnTo>
                  <a:lnTo>
                    <a:pt x="144" y="1604"/>
                  </a:lnTo>
                  <a:lnTo>
                    <a:pt x="150" y="1612"/>
                  </a:lnTo>
                  <a:lnTo>
                    <a:pt x="158" y="1620"/>
                  </a:lnTo>
                  <a:lnTo>
                    <a:pt x="166" y="1626"/>
                  </a:lnTo>
                  <a:lnTo>
                    <a:pt x="176" y="1630"/>
                  </a:lnTo>
                  <a:lnTo>
                    <a:pt x="186" y="1632"/>
                  </a:lnTo>
                  <a:lnTo>
                    <a:pt x="198" y="1632"/>
                  </a:lnTo>
                  <a:lnTo>
                    <a:pt x="212" y="1628"/>
                  </a:lnTo>
                  <a:lnTo>
                    <a:pt x="226" y="1620"/>
                  </a:lnTo>
                  <a:lnTo>
                    <a:pt x="236" y="1656"/>
                  </a:lnTo>
                  <a:lnTo>
                    <a:pt x="250" y="1700"/>
                  </a:lnTo>
                  <a:lnTo>
                    <a:pt x="264" y="1742"/>
                  </a:lnTo>
                  <a:lnTo>
                    <a:pt x="286" y="1784"/>
                  </a:lnTo>
                  <a:lnTo>
                    <a:pt x="308" y="1828"/>
                  </a:lnTo>
                  <a:lnTo>
                    <a:pt x="332" y="1868"/>
                  </a:lnTo>
                  <a:lnTo>
                    <a:pt x="362" y="1908"/>
                  </a:lnTo>
                  <a:lnTo>
                    <a:pt x="392" y="1948"/>
                  </a:lnTo>
                  <a:lnTo>
                    <a:pt x="426" y="1984"/>
                  </a:lnTo>
                  <a:lnTo>
                    <a:pt x="462" y="2020"/>
                  </a:lnTo>
                  <a:lnTo>
                    <a:pt x="502" y="2054"/>
                  </a:lnTo>
                  <a:lnTo>
                    <a:pt x="542" y="2084"/>
                  </a:lnTo>
                  <a:lnTo>
                    <a:pt x="588" y="2112"/>
                  </a:lnTo>
                  <a:lnTo>
                    <a:pt x="634" y="2136"/>
                  </a:lnTo>
                  <a:lnTo>
                    <a:pt x="658" y="2144"/>
                  </a:lnTo>
                  <a:lnTo>
                    <a:pt x="684" y="2156"/>
                  </a:lnTo>
                  <a:lnTo>
                    <a:pt x="726" y="2166"/>
                  </a:lnTo>
                  <a:lnTo>
                    <a:pt x="768" y="2176"/>
                  </a:lnTo>
                  <a:lnTo>
                    <a:pt x="810" y="2182"/>
                  </a:lnTo>
                  <a:lnTo>
                    <a:pt x="854" y="2182"/>
                  </a:lnTo>
                  <a:lnTo>
                    <a:pt x="898" y="2182"/>
                  </a:lnTo>
                  <a:lnTo>
                    <a:pt x="940" y="2176"/>
                  </a:lnTo>
                  <a:lnTo>
                    <a:pt x="982" y="2166"/>
                  </a:lnTo>
                  <a:lnTo>
                    <a:pt x="1026" y="2154"/>
                  </a:lnTo>
                  <a:lnTo>
                    <a:pt x="1050" y="2144"/>
                  </a:lnTo>
                  <a:lnTo>
                    <a:pt x="1074" y="2132"/>
                  </a:lnTo>
                  <a:lnTo>
                    <a:pt x="1120" y="2112"/>
                  </a:lnTo>
                  <a:lnTo>
                    <a:pt x="1164" y="2084"/>
                  </a:lnTo>
                  <a:lnTo>
                    <a:pt x="1208" y="2054"/>
                  </a:lnTo>
                  <a:lnTo>
                    <a:pt x="1246" y="2020"/>
                  </a:lnTo>
                  <a:lnTo>
                    <a:pt x="1282" y="1984"/>
                  </a:lnTo>
                  <a:lnTo>
                    <a:pt x="1316" y="1948"/>
                  </a:lnTo>
                  <a:lnTo>
                    <a:pt x="1348" y="1908"/>
                  </a:lnTo>
                  <a:lnTo>
                    <a:pt x="1374" y="1868"/>
                  </a:lnTo>
                  <a:lnTo>
                    <a:pt x="1400" y="1826"/>
                  </a:lnTo>
                  <a:lnTo>
                    <a:pt x="1424" y="1784"/>
                  </a:lnTo>
                  <a:lnTo>
                    <a:pt x="1444" y="1742"/>
                  </a:lnTo>
                  <a:lnTo>
                    <a:pt x="1460" y="1700"/>
                  </a:lnTo>
                  <a:lnTo>
                    <a:pt x="1476" y="1656"/>
                  </a:lnTo>
                  <a:lnTo>
                    <a:pt x="1482" y="1632"/>
                  </a:lnTo>
                  <a:lnTo>
                    <a:pt x="1482" y="1632"/>
                  </a:lnTo>
                  <a:lnTo>
                    <a:pt x="1494" y="1634"/>
                  </a:lnTo>
                  <a:lnTo>
                    <a:pt x="1504" y="1632"/>
                  </a:lnTo>
                  <a:lnTo>
                    <a:pt x="1512" y="1630"/>
                  </a:lnTo>
                  <a:lnTo>
                    <a:pt x="1522" y="1626"/>
                  </a:lnTo>
                  <a:lnTo>
                    <a:pt x="1528" y="1620"/>
                  </a:lnTo>
                  <a:lnTo>
                    <a:pt x="1536" y="1612"/>
                  </a:lnTo>
                  <a:lnTo>
                    <a:pt x="1546" y="1596"/>
                  </a:lnTo>
                  <a:lnTo>
                    <a:pt x="1554" y="1580"/>
                  </a:lnTo>
                  <a:lnTo>
                    <a:pt x="1560" y="1566"/>
                  </a:lnTo>
                  <a:lnTo>
                    <a:pt x="1564" y="1550"/>
                  </a:lnTo>
                  <a:lnTo>
                    <a:pt x="1564" y="1550"/>
                  </a:lnTo>
                  <a:lnTo>
                    <a:pt x="1580" y="1530"/>
                  </a:lnTo>
                  <a:lnTo>
                    <a:pt x="1594" y="1510"/>
                  </a:lnTo>
                  <a:lnTo>
                    <a:pt x="1620" y="1470"/>
                  </a:lnTo>
                  <a:lnTo>
                    <a:pt x="1640" y="1428"/>
                  </a:lnTo>
                  <a:lnTo>
                    <a:pt x="1656" y="1388"/>
                  </a:lnTo>
                  <a:lnTo>
                    <a:pt x="1668" y="1350"/>
                  </a:lnTo>
                  <a:lnTo>
                    <a:pt x="1678" y="1312"/>
                  </a:lnTo>
                  <a:lnTo>
                    <a:pt x="1682" y="1276"/>
                  </a:lnTo>
                  <a:lnTo>
                    <a:pt x="1686" y="1242"/>
                  </a:lnTo>
                  <a:lnTo>
                    <a:pt x="1686" y="1210"/>
                  </a:lnTo>
                  <a:lnTo>
                    <a:pt x="1686" y="1180"/>
                  </a:lnTo>
                  <a:lnTo>
                    <a:pt x="1682" y="1156"/>
                  </a:lnTo>
                  <a:lnTo>
                    <a:pt x="1680" y="1134"/>
                  </a:lnTo>
                  <a:lnTo>
                    <a:pt x="1674" y="1102"/>
                  </a:lnTo>
                  <a:lnTo>
                    <a:pt x="1672" y="1092"/>
                  </a:lnTo>
                  <a:lnTo>
                    <a:pt x="1672" y="109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B7B2CA"/>
                </a:solidFill>
                <a:effectLst/>
                <a:uLnTx/>
                <a:uFillTx/>
                <a:latin typeface="Source Sans Pro" panose="020B0503030403020204" pitchFamily="34" charset="0"/>
                <a:ea typeface="+mn-ea"/>
                <a:cs typeface="+mn-cs"/>
              </a:endParaRPr>
            </a:p>
          </p:txBody>
        </p:sp>
      </p:grpSp>
      <p:sp>
        <p:nvSpPr>
          <p:cNvPr id="26" name="ZoneTexte 37">
            <a:extLst>
              <a:ext uri="{FF2B5EF4-FFF2-40B4-BE49-F238E27FC236}">
                <a16:creationId xmlns:a16="http://schemas.microsoft.com/office/drawing/2014/main" id="{E138F2AE-206A-4B88-8A3A-F296A6B5EDC7}"/>
              </a:ext>
            </a:extLst>
          </p:cNvPr>
          <p:cNvSpPr txBox="1"/>
          <p:nvPr/>
        </p:nvSpPr>
        <p:spPr>
          <a:xfrm>
            <a:off x="10015550" y="3976421"/>
            <a:ext cx="679957" cy="256545"/>
          </a:xfrm>
          <a:prstGeom prst="rect">
            <a:avLst/>
          </a:prstGeom>
          <a:noFill/>
          <a:ln>
            <a:solidFill>
              <a:schemeClr val="bg1"/>
            </a:solidFill>
          </a:ln>
        </p:spPr>
        <p:txBody>
          <a:bodyPr wrap="square" rtlCol="0">
            <a:spAutoFit/>
          </a:bodyPr>
          <a:lstStyle>
            <a:defPPr>
              <a:defRPr lang="fr-FR"/>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067" b="1" i="0" u="none" strike="noStrike" kern="1200" cap="none" spc="0" normalizeH="0" baseline="0" noProof="0" dirty="0">
                <a:ln>
                  <a:noFill/>
                </a:ln>
                <a:solidFill>
                  <a:srgbClr val="B7B2CA"/>
                </a:solidFill>
                <a:effectLst/>
                <a:uLnTx/>
                <a:uFillTx/>
                <a:latin typeface="Source Sans Pro" panose="020B0503030403020204" pitchFamily="34" charset="0"/>
                <a:ea typeface="+mn-ea"/>
                <a:cs typeface="Arial" panose="020B0604020202020204" pitchFamily="34" charset="0"/>
              </a:rPr>
              <a:t>100 %</a:t>
            </a:r>
          </a:p>
        </p:txBody>
      </p:sp>
      <p:sp>
        <p:nvSpPr>
          <p:cNvPr id="27" name="ZoneTexte 37">
            <a:extLst>
              <a:ext uri="{FF2B5EF4-FFF2-40B4-BE49-F238E27FC236}">
                <a16:creationId xmlns:a16="http://schemas.microsoft.com/office/drawing/2014/main" id="{47B5D898-99C2-433C-B101-798C95A8A47B}"/>
              </a:ext>
            </a:extLst>
          </p:cNvPr>
          <p:cNvSpPr txBox="1"/>
          <p:nvPr/>
        </p:nvSpPr>
        <p:spPr>
          <a:xfrm>
            <a:off x="9966320" y="5031421"/>
            <a:ext cx="786924" cy="256545"/>
          </a:xfrm>
          <a:prstGeom prst="rect">
            <a:avLst/>
          </a:prstGeom>
          <a:noFill/>
          <a:ln>
            <a:solidFill>
              <a:schemeClr val="bg1"/>
            </a:solidFill>
          </a:ln>
        </p:spPr>
        <p:txBody>
          <a:bodyPr wrap="square" rtlCol="0">
            <a:spAutoFit/>
          </a:bodyPr>
          <a:lstStyle>
            <a:defPPr>
              <a:defRPr lang="fr-FR"/>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067" b="1" i="0" u="none" strike="noStrike" kern="1200" cap="none" spc="0" normalizeH="0" baseline="0" noProof="0" dirty="0">
                <a:ln>
                  <a:noFill/>
                </a:ln>
                <a:solidFill>
                  <a:prstClr val="black">
                    <a:lumMod val="50000"/>
                    <a:lumOff val="50000"/>
                  </a:prstClr>
                </a:solidFill>
                <a:effectLst/>
                <a:uLnTx/>
                <a:uFillTx/>
                <a:latin typeface="Source Sans Pro" panose="020B0503030403020204" pitchFamily="34" charset="0"/>
                <a:ea typeface="+mn-ea"/>
                <a:cs typeface="Arial" panose="020B0604020202020204" pitchFamily="34" charset="0"/>
              </a:rPr>
              <a:t>100 %</a:t>
            </a:r>
          </a:p>
        </p:txBody>
      </p:sp>
      <p:cxnSp>
        <p:nvCxnSpPr>
          <p:cNvPr id="28" name="Straight Arrow Connector 81">
            <a:extLst>
              <a:ext uri="{FF2B5EF4-FFF2-40B4-BE49-F238E27FC236}">
                <a16:creationId xmlns:a16="http://schemas.microsoft.com/office/drawing/2014/main" id="{9F0C7D36-A545-42CB-BD0C-03413764CA61}"/>
              </a:ext>
            </a:extLst>
          </p:cNvPr>
          <p:cNvCxnSpPr>
            <a:stCxn id="21" idx="2"/>
            <a:endCxn id="22" idx="0"/>
          </p:cNvCxnSpPr>
          <p:nvPr/>
        </p:nvCxnSpPr>
        <p:spPr>
          <a:xfrm>
            <a:off x="10560162" y="4887887"/>
            <a:ext cx="0" cy="64076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82">
            <a:extLst>
              <a:ext uri="{FF2B5EF4-FFF2-40B4-BE49-F238E27FC236}">
                <a16:creationId xmlns:a16="http://schemas.microsoft.com/office/drawing/2014/main" id="{871D33DB-CF82-48EB-95ED-57588B0DB859}"/>
              </a:ext>
            </a:extLst>
          </p:cNvPr>
          <p:cNvCxnSpPr>
            <a:cxnSpLocks/>
          </p:cNvCxnSpPr>
          <p:nvPr/>
        </p:nvCxnSpPr>
        <p:spPr>
          <a:xfrm>
            <a:off x="10539747" y="3945235"/>
            <a:ext cx="0" cy="52270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37">
            <a:extLst>
              <a:ext uri="{FF2B5EF4-FFF2-40B4-BE49-F238E27FC236}">
                <a16:creationId xmlns:a16="http://schemas.microsoft.com/office/drawing/2014/main" id="{A16DB4F7-3945-47C8-A1EC-EF76D9314CBC}"/>
              </a:ext>
            </a:extLst>
          </p:cNvPr>
          <p:cNvSpPr txBox="1"/>
          <p:nvPr/>
        </p:nvSpPr>
        <p:spPr>
          <a:xfrm>
            <a:off x="10062063" y="2881017"/>
            <a:ext cx="955368" cy="256545"/>
          </a:xfrm>
          <a:prstGeom prst="rect">
            <a:avLst/>
          </a:prstGeom>
          <a:noFill/>
          <a:ln>
            <a:solidFill>
              <a:schemeClr val="bg1"/>
            </a:solidFill>
          </a:ln>
        </p:spPr>
        <p:txBody>
          <a:bodyPr wrap="square" rtlCol="0">
            <a:spAutoFit/>
          </a:bodyPr>
          <a:lstStyle>
            <a:defPPr>
              <a:defRPr lang="fr-FR"/>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b="1"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67" b="1" i="0" u="none" strike="noStrike" kern="1200" cap="none" spc="0" normalizeH="0" baseline="0" noProof="0" dirty="0">
                <a:ln>
                  <a:noFill/>
                </a:ln>
                <a:solidFill>
                  <a:srgbClr val="B7B2CA"/>
                </a:solidFill>
                <a:effectLst/>
                <a:uLnTx/>
                <a:uFillTx/>
                <a:latin typeface="Source Sans Pro" panose="020B0503030403020204" pitchFamily="34" charset="0"/>
                <a:ea typeface="+mn-ea"/>
                <a:cs typeface="Arial" panose="020B0604020202020204" pitchFamily="34" charset="0"/>
              </a:rPr>
              <a:t>Associé</a:t>
            </a:r>
            <a:endParaRPr kumimoji="0" lang="fr-FR" sz="1067" b="1" i="0" u="none" strike="sngStrike" kern="1200" cap="none" spc="0" normalizeH="0" baseline="0" noProof="0" dirty="0">
              <a:ln>
                <a:noFill/>
              </a:ln>
              <a:solidFill>
                <a:srgbClr val="B7B2CA"/>
              </a:solidFill>
              <a:effectLst/>
              <a:uLnTx/>
              <a:uFillTx/>
              <a:latin typeface="Source Sans Pro" panose="020B0503030403020204" pitchFamily="34" charset="0"/>
              <a:ea typeface="+mn-ea"/>
              <a:cs typeface="Arial" panose="020B0604020202020204" pitchFamily="34" charset="0"/>
            </a:endParaRPr>
          </a:p>
        </p:txBody>
      </p:sp>
      <p:sp>
        <p:nvSpPr>
          <p:cNvPr id="31" name="Highlight">
            <a:extLst>
              <a:ext uri="{FF2B5EF4-FFF2-40B4-BE49-F238E27FC236}">
                <a16:creationId xmlns:a16="http://schemas.microsoft.com/office/drawing/2014/main" id="{11B2F76A-F564-49B7-845D-2ADB4EF9D9CB}"/>
              </a:ext>
            </a:extLst>
          </p:cNvPr>
          <p:cNvSpPr>
            <a:spLocks/>
          </p:cNvSpPr>
          <p:nvPr>
            <p:custDataLst>
              <p:tags r:id="rId4"/>
            </p:custDataLst>
          </p:nvPr>
        </p:nvSpPr>
        <p:spPr bwMode="auto">
          <a:xfrm>
            <a:off x="9966320" y="3828611"/>
            <a:ext cx="840953" cy="492595"/>
          </a:xfrm>
          <a:custGeom>
            <a:avLst/>
            <a:gdLst/>
            <a:ahLst/>
            <a:cxnLst>
              <a:cxn ang="0">
                <a:pos x="1730" y="330"/>
              </a:cxn>
              <a:cxn ang="0">
                <a:pos x="1414" y="310"/>
              </a:cxn>
              <a:cxn ang="0">
                <a:pos x="894" y="364"/>
              </a:cxn>
              <a:cxn ang="0">
                <a:pos x="604" y="460"/>
              </a:cxn>
              <a:cxn ang="0">
                <a:pos x="390" y="590"/>
              </a:cxn>
              <a:cxn ang="0">
                <a:pos x="224" y="762"/>
              </a:cxn>
              <a:cxn ang="0">
                <a:pos x="176" y="880"/>
              </a:cxn>
              <a:cxn ang="0">
                <a:pos x="172" y="918"/>
              </a:cxn>
              <a:cxn ang="0">
                <a:pos x="178" y="978"/>
              </a:cxn>
              <a:cxn ang="0">
                <a:pos x="216" y="1072"/>
              </a:cxn>
              <a:cxn ang="0">
                <a:pos x="338" y="1200"/>
              </a:cxn>
              <a:cxn ang="0">
                <a:pos x="506" y="1296"/>
              </a:cxn>
              <a:cxn ang="0">
                <a:pos x="788" y="1388"/>
              </a:cxn>
              <a:cxn ang="0">
                <a:pos x="986" y="1416"/>
              </a:cxn>
              <a:cxn ang="0">
                <a:pos x="1292" y="1418"/>
              </a:cxn>
              <a:cxn ang="0">
                <a:pos x="1798" y="1342"/>
              </a:cxn>
              <a:cxn ang="0">
                <a:pos x="2042" y="1266"/>
              </a:cxn>
              <a:cxn ang="0">
                <a:pos x="2218" y="1182"/>
              </a:cxn>
              <a:cxn ang="0">
                <a:pos x="2406" y="1030"/>
              </a:cxn>
              <a:cxn ang="0">
                <a:pos x="2452" y="962"/>
              </a:cxn>
              <a:cxn ang="0">
                <a:pos x="2490" y="842"/>
              </a:cxn>
              <a:cxn ang="0">
                <a:pos x="2482" y="714"/>
              </a:cxn>
              <a:cxn ang="0">
                <a:pos x="2466" y="668"/>
              </a:cxn>
              <a:cxn ang="0">
                <a:pos x="2400" y="548"/>
              </a:cxn>
              <a:cxn ang="0">
                <a:pos x="2226" y="376"/>
              </a:cxn>
              <a:cxn ang="0">
                <a:pos x="2008" y="242"/>
              </a:cxn>
              <a:cxn ang="0">
                <a:pos x="1770" y="142"/>
              </a:cxn>
              <a:cxn ang="0">
                <a:pos x="1412" y="50"/>
              </a:cxn>
              <a:cxn ang="0">
                <a:pos x="1258" y="0"/>
              </a:cxn>
              <a:cxn ang="0">
                <a:pos x="1578" y="28"/>
              </a:cxn>
              <a:cxn ang="0">
                <a:pos x="1844" y="76"/>
              </a:cxn>
              <a:cxn ang="0">
                <a:pos x="2154" y="190"/>
              </a:cxn>
              <a:cxn ang="0">
                <a:pos x="2436" y="374"/>
              </a:cxn>
              <a:cxn ang="0">
                <a:pos x="2582" y="558"/>
              </a:cxn>
              <a:cxn ang="0">
                <a:pos x="2622" y="638"/>
              </a:cxn>
              <a:cxn ang="0">
                <a:pos x="2658" y="794"/>
              </a:cxn>
              <a:cxn ang="0">
                <a:pos x="2620" y="1012"/>
              </a:cxn>
              <a:cxn ang="0">
                <a:pos x="2558" y="1124"/>
              </a:cxn>
              <a:cxn ang="0">
                <a:pos x="2456" y="1236"/>
              </a:cxn>
              <a:cxn ang="0">
                <a:pos x="2166" y="1424"/>
              </a:cxn>
              <a:cxn ang="0">
                <a:pos x="2060" y="1468"/>
              </a:cxn>
              <a:cxn ang="0">
                <a:pos x="1794" y="1548"/>
              </a:cxn>
              <a:cxn ang="0">
                <a:pos x="1304" y="1618"/>
              </a:cxn>
              <a:cxn ang="0">
                <a:pos x="1026" y="1618"/>
              </a:cxn>
              <a:cxn ang="0">
                <a:pos x="746" y="1580"/>
              </a:cxn>
              <a:cxn ang="0">
                <a:pos x="476" y="1492"/>
              </a:cxn>
              <a:cxn ang="0">
                <a:pos x="274" y="1384"/>
              </a:cxn>
              <a:cxn ang="0">
                <a:pos x="136" y="1264"/>
              </a:cxn>
              <a:cxn ang="0">
                <a:pos x="34" y="1104"/>
              </a:cxn>
              <a:cxn ang="0">
                <a:pos x="4" y="994"/>
              </a:cxn>
              <a:cxn ang="0">
                <a:pos x="6" y="868"/>
              </a:cxn>
              <a:cxn ang="0">
                <a:pos x="30" y="780"/>
              </a:cxn>
              <a:cxn ang="0">
                <a:pos x="110" y="646"/>
              </a:cxn>
              <a:cxn ang="0">
                <a:pos x="256" y="504"/>
              </a:cxn>
              <a:cxn ang="0">
                <a:pos x="554" y="340"/>
              </a:cxn>
              <a:cxn ang="0">
                <a:pos x="820" y="266"/>
              </a:cxn>
              <a:cxn ang="0">
                <a:pos x="1148" y="238"/>
              </a:cxn>
              <a:cxn ang="0">
                <a:pos x="1524" y="262"/>
              </a:cxn>
              <a:cxn ang="0">
                <a:pos x="1762" y="316"/>
              </a:cxn>
            </a:cxnLst>
            <a:rect l="0" t="0" r="r" b="b"/>
            <a:pathLst>
              <a:path w="2658" h="1622">
                <a:moveTo>
                  <a:pt x="1830" y="362"/>
                </a:moveTo>
                <a:lnTo>
                  <a:pt x="1830" y="362"/>
                </a:lnTo>
                <a:lnTo>
                  <a:pt x="1806" y="350"/>
                </a:lnTo>
                <a:lnTo>
                  <a:pt x="1780" y="342"/>
                </a:lnTo>
                <a:lnTo>
                  <a:pt x="1756" y="336"/>
                </a:lnTo>
                <a:lnTo>
                  <a:pt x="1730" y="330"/>
                </a:lnTo>
                <a:lnTo>
                  <a:pt x="1730" y="330"/>
                </a:lnTo>
                <a:lnTo>
                  <a:pt x="1678" y="322"/>
                </a:lnTo>
                <a:lnTo>
                  <a:pt x="1626" y="316"/>
                </a:lnTo>
                <a:lnTo>
                  <a:pt x="1626" y="316"/>
                </a:lnTo>
                <a:lnTo>
                  <a:pt x="1572" y="312"/>
                </a:lnTo>
                <a:lnTo>
                  <a:pt x="1520" y="310"/>
                </a:lnTo>
                <a:lnTo>
                  <a:pt x="1414" y="310"/>
                </a:lnTo>
                <a:lnTo>
                  <a:pt x="1414" y="310"/>
                </a:lnTo>
                <a:lnTo>
                  <a:pt x="1310" y="312"/>
                </a:lnTo>
                <a:lnTo>
                  <a:pt x="1204" y="318"/>
                </a:lnTo>
                <a:lnTo>
                  <a:pt x="1100" y="330"/>
                </a:lnTo>
                <a:lnTo>
                  <a:pt x="996" y="344"/>
                </a:lnTo>
                <a:lnTo>
                  <a:pt x="996" y="344"/>
                </a:lnTo>
                <a:lnTo>
                  <a:pt x="946" y="354"/>
                </a:lnTo>
                <a:lnTo>
                  <a:pt x="894" y="364"/>
                </a:lnTo>
                <a:lnTo>
                  <a:pt x="844" y="376"/>
                </a:lnTo>
                <a:lnTo>
                  <a:pt x="794" y="390"/>
                </a:lnTo>
                <a:lnTo>
                  <a:pt x="794" y="390"/>
                </a:lnTo>
                <a:lnTo>
                  <a:pt x="746" y="404"/>
                </a:lnTo>
                <a:lnTo>
                  <a:pt x="698" y="422"/>
                </a:lnTo>
                <a:lnTo>
                  <a:pt x="650" y="440"/>
                </a:lnTo>
                <a:lnTo>
                  <a:pt x="604" y="460"/>
                </a:lnTo>
                <a:lnTo>
                  <a:pt x="604" y="460"/>
                </a:lnTo>
                <a:lnTo>
                  <a:pt x="558" y="482"/>
                </a:lnTo>
                <a:lnTo>
                  <a:pt x="514" y="506"/>
                </a:lnTo>
                <a:lnTo>
                  <a:pt x="472" y="532"/>
                </a:lnTo>
                <a:lnTo>
                  <a:pt x="430" y="560"/>
                </a:lnTo>
                <a:lnTo>
                  <a:pt x="430" y="560"/>
                </a:lnTo>
                <a:lnTo>
                  <a:pt x="390" y="590"/>
                </a:lnTo>
                <a:lnTo>
                  <a:pt x="352" y="620"/>
                </a:lnTo>
                <a:lnTo>
                  <a:pt x="352" y="620"/>
                </a:lnTo>
                <a:lnTo>
                  <a:pt x="316" y="654"/>
                </a:lnTo>
                <a:lnTo>
                  <a:pt x="282" y="688"/>
                </a:lnTo>
                <a:lnTo>
                  <a:pt x="282" y="688"/>
                </a:lnTo>
                <a:lnTo>
                  <a:pt x="250" y="724"/>
                </a:lnTo>
                <a:lnTo>
                  <a:pt x="224" y="762"/>
                </a:lnTo>
                <a:lnTo>
                  <a:pt x="212" y="780"/>
                </a:lnTo>
                <a:lnTo>
                  <a:pt x="202" y="800"/>
                </a:lnTo>
                <a:lnTo>
                  <a:pt x="194" y="820"/>
                </a:lnTo>
                <a:lnTo>
                  <a:pt x="186" y="840"/>
                </a:lnTo>
                <a:lnTo>
                  <a:pt x="186" y="840"/>
                </a:lnTo>
                <a:lnTo>
                  <a:pt x="180" y="860"/>
                </a:lnTo>
                <a:lnTo>
                  <a:pt x="176" y="880"/>
                </a:lnTo>
                <a:lnTo>
                  <a:pt x="174" y="884"/>
                </a:lnTo>
                <a:lnTo>
                  <a:pt x="174" y="888"/>
                </a:lnTo>
                <a:lnTo>
                  <a:pt x="174" y="892"/>
                </a:lnTo>
                <a:lnTo>
                  <a:pt x="174" y="894"/>
                </a:lnTo>
                <a:lnTo>
                  <a:pt x="172" y="898"/>
                </a:lnTo>
                <a:lnTo>
                  <a:pt x="172" y="898"/>
                </a:lnTo>
                <a:lnTo>
                  <a:pt x="172" y="918"/>
                </a:lnTo>
                <a:lnTo>
                  <a:pt x="172" y="918"/>
                </a:lnTo>
                <a:lnTo>
                  <a:pt x="172" y="938"/>
                </a:lnTo>
                <a:lnTo>
                  <a:pt x="174" y="958"/>
                </a:lnTo>
                <a:lnTo>
                  <a:pt x="174" y="958"/>
                </a:lnTo>
                <a:lnTo>
                  <a:pt x="176" y="968"/>
                </a:lnTo>
                <a:lnTo>
                  <a:pt x="176" y="972"/>
                </a:lnTo>
                <a:lnTo>
                  <a:pt x="178" y="978"/>
                </a:lnTo>
                <a:lnTo>
                  <a:pt x="178" y="978"/>
                </a:lnTo>
                <a:lnTo>
                  <a:pt x="182" y="996"/>
                </a:lnTo>
                <a:lnTo>
                  <a:pt x="182" y="996"/>
                </a:lnTo>
                <a:lnTo>
                  <a:pt x="188" y="1016"/>
                </a:lnTo>
                <a:lnTo>
                  <a:pt x="196" y="1036"/>
                </a:lnTo>
                <a:lnTo>
                  <a:pt x="206" y="1054"/>
                </a:lnTo>
                <a:lnTo>
                  <a:pt x="216" y="1072"/>
                </a:lnTo>
                <a:lnTo>
                  <a:pt x="228" y="1090"/>
                </a:lnTo>
                <a:lnTo>
                  <a:pt x="240" y="1108"/>
                </a:lnTo>
                <a:lnTo>
                  <a:pt x="270" y="1140"/>
                </a:lnTo>
                <a:lnTo>
                  <a:pt x="270" y="1140"/>
                </a:lnTo>
                <a:lnTo>
                  <a:pt x="302" y="1172"/>
                </a:lnTo>
                <a:lnTo>
                  <a:pt x="338" y="1200"/>
                </a:lnTo>
                <a:lnTo>
                  <a:pt x="338" y="1200"/>
                </a:lnTo>
                <a:lnTo>
                  <a:pt x="376" y="1226"/>
                </a:lnTo>
                <a:lnTo>
                  <a:pt x="376" y="1226"/>
                </a:lnTo>
                <a:lnTo>
                  <a:pt x="396" y="1238"/>
                </a:lnTo>
                <a:lnTo>
                  <a:pt x="418" y="1250"/>
                </a:lnTo>
                <a:lnTo>
                  <a:pt x="418" y="1250"/>
                </a:lnTo>
                <a:lnTo>
                  <a:pt x="462" y="1274"/>
                </a:lnTo>
                <a:lnTo>
                  <a:pt x="506" y="1296"/>
                </a:lnTo>
                <a:lnTo>
                  <a:pt x="552" y="1314"/>
                </a:lnTo>
                <a:lnTo>
                  <a:pt x="598" y="1332"/>
                </a:lnTo>
                <a:lnTo>
                  <a:pt x="598" y="1332"/>
                </a:lnTo>
                <a:lnTo>
                  <a:pt x="644" y="1350"/>
                </a:lnTo>
                <a:lnTo>
                  <a:pt x="692" y="1364"/>
                </a:lnTo>
                <a:lnTo>
                  <a:pt x="740" y="1376"/>
                </a:lnTo>
                <a:lnTo>
                  <a:pt x="788" y="1388"/>
                </a:lnTo>
                <a:lnTo>
                  <a:pt x="788" y="1388"/>
                </a:lnTo>
                <a:lnTo>
                  <a:pt x="836" y="1396"/>
                </a:lnTo>
                <a:lnTo>
                  <a:pt x="886" y="1404"/>
                </a:lnTo>
                <a:lnTo>
                  <a:pt x="886" y="1404"/>
                </a:lnTo>
                <a:lnTo>
                  <a:pt x="936" y="1410"/>
                </a:lnTo>
                <a:lnTo>
                  <a:pt x="986" y="1416"/>
                </a:lnTo>
                <a:lnTo>
                  <a:pt x="986" y="1416"/>
                </a:lnTo>
                <a:lnTo>
                  <a:pt x="1036" y="1418"/>
                </a:lnTo>
                <a:lnTo>
                  <a:pt x="1088" y="1422"/>
                </a:lnTo>
                <a:lnTo>
                  <a:pt x="1138" y="1422"/>
                </a:lnTo>
                <a:lnTo>
                  <a:pt x="1190" y="1422"/>
                </a:lnTo>
                <a:lnTo>
                  <a:pt x="1190" y="1422"/>
                </a:lnTo>
                <a:lnTo>
                  <a:pt x="1240" y="1420"/>
                </a:lnTo>
                <a:lnTo>
                  <a:pt x="1292" y="1418"/>
                </a:lnTo>
                <a:lnTo>
                  <a:pt x="1394" y="1410"/>
                </a:lnTo>
                <a:lnTo>
                  <a:pt x="1394" y="1410"/>
                </a:lnTo>
                <a:lnTo>
                  <a:pt x="1496" y="1398"/>
                </a:lnTo>
                <a:lnTo>
                  <a:pt x="1598" y="1382"/>
                </a:lnTo>
                <a:lnTo>
                  <a:pt x="1598" y="1382"/>
                </a:lnTo>
                <a:lnTo>
                  <a:pt x="1700" y="1364"/>
                </a:lnTo>
                <a:lnTo>
                  <a:pt x="1798" y="1342"/>
                </a:lnTo>
                <a:lnTo>
                  <a:pt x="1798" y="1342"/>
                </a:lnTo>
                <a:lnTo>
                  <a:pt x="1898" y="1316"/>
                </a:lnTo>
                <a:lnTo>
                  <a:pt x="1898" y="1316"/>
                </a:lnTo>
                <a:lnTo>
                  <a:pt x="1946" y="1300"/>
                </a:lnTo>
                <a:lnTo>
                  <a:pt x="1994" y="1284"/>
                </a:lnTo>
                <a:lnTo>
                  <a:pt x="1994" y="1284"/>
                </a:lnTo>
                <a:lnTo>
                  <a:pt x="2042" y="1266"/>
                </a:lnTo>
                <a:lnTo>
                  <a:pt x="2064" y="1258"/>
                </a:lnTo>
                <a:lnTo>
                  <a:pt x="2088" y="1248"/>
                </a:lnTo>
                <a:lnTo>
                  <a:pt x="2088" y="1248"/>
                </a:lnTo>
                <a:lnTo>
                  <a:pt x="2132" y="1228"/>
                </a:lnTo>
                <a:lnTo>
                  <a:pt x="2176" y="1206"/>
                </a:lnTo>
                <a:lnTo>
                  <a:pt x="2176" y="1206"/>
                </a:lnTo>
                <a:lnTo>
                  <a:pt x="2218" y="1182"/>
                </a:lnTo>
                <a:lnTo>
                  <a:pt x="2260" y="1156"/>
                </a:lnTo>
                <a:lnTo>
                  <a:pt x="2298" y="1128"/>
                </a:lnTo>
                <a:lnTo>
                  <a:pt x="2336" y="1098"/>
                </a:lnTo>
                <a:lnTo>
                  <a:pt x="2336" y="1098"/>
                </a:lnTo>
                <a:lnTo>
                  <a:pt x="2370" y="1066"/>
                </a:lnTo>
                <a:lnTo>
                  <a:pt x="2402" y="1034"/>
                </a:lnTo>
                <a:lnTo>
                  <a:pt x="2406" y="1030"/>
                </a:lnTo>
                <a:lnTo>
                  <a:pt x="2410" y="1026"/>
                </a:lnTo>
                <a:lnTo>
                  <a:pt x="2416" y="1016"/>
                </a:lnTo>
                <a:lnTo>
                  <a:pt x="2416" y="1016"/>
                </a:lnTo>
                <a:lnTo>
                  <a:pt x="2428" y="1000"/>
                </a:lnTo>
                <a:lnTo>
                  <a:pt x="2428" y="1000"/>
                </a:lnTo>
                <a:lnTo>
                  <a:pt x="2440" y="982"/>
                </a:lnTo>
                <a:lnTo>
                  <a:pt x="2452" y="962"/>
                </a:lnTo>
                <a:lnTo>
                  <a:pt x="2452" y="962"/>
                </a:lnTo>
                <a:lnTo>
                  <a:pt x="2460" y="944"/>
                </a:lnTo>
                <a:lnTo>
                  <a:pt x="2470" y="924"/>
                </a:lnTo>
                <a:lnTo>
                  <a:pt x="2476" y="904"/>
                </a:lnTo>
                <a:lnTo>
                  <a:pt x="2482" y="884"/>
                </a:lnTo>
                <a:lnTo>
                  <a:pt x="2486" y="862"/>
                </a:lnTo>
                <a:lnTo>
                  <a:pt x="2490" y="842"/>
                </a:lnTo>
                <a:lnTo>
                  <a:pt x="2492" y="820"/>
                </a:lnTo>
                <a:lnTo>
                  <a:pt x="2492" y="800"/>
                </a:lnTo>
                <a:lnTo>
                  <a:pt x="2492" y="800"/>
                </a:lnTo>
                <a:lnTo>
                  <a:pt x="2492" y="778"/>
                </a:lnTo>
                <a:lnTo>
                  <a:pt x="2490" y="756"/>
                </a:lnTo>
                <a:lnTo>
                  <a:pt x="2486" y="736"/>
                </a:lnTo>
                <a:lnTo>
                  <a:pt x="2482" y="714"/>
                </a:lnTo>
                <a:lnTo>
                  <a:pt x="2482" y="714"/>
                </a:lnTo>
                <a:lnTo>
                  <a:pt x="2474" y="694"/>
                </a:lnTo>
                <a:lnTo>
                  <a:pt x="2468" y="672"/>
                </a:lnTo>
                <a:lnTo>
                  <a:pt x="2466" y="670"/>
                </a:lnTo>
                <a:lnTo>
                  <a:pt x="2466" y="670"/>
                </a:lnTo>
                <a:lnTo>
                  <a:pt x="2466" y="670"/>
                </a:lnTo>
                <a:lnTo>
                  <a:pt x="2466" y="668"/>
                </a:lnTo>
                <a:lnTo>
                  <a:pt x="2462" y="662"/>
                </a:lnTo>
                <a:lnTo>
                  <a:pt x="2458" y="652"/>
                </a:lnTo>
                <a:lnTo>
                  <a:pt x="2458" y="652"/>
                </a:lnTo>
                <a:lnTo>
                  <a:pt x="2448" y="630"/>
                </a:lnTo>
                <a:lnTo>
                  <a:pt x="2448" y="630"/>
                </a:lnTo>
                <a:lnTo>
                  <a:pt x="2426" y="588"/>
                </a:lnTo>
                <a:lnTo>
                  <a:pt x="2400" y="548"/>
                </a:lnTo>
                <a:lnTo>
                  <a:pt x="2400" y="548"/>
                </a:lnTo>
                <a:lnTo>
                  <a:pt x="2370" y="512"/>
                </a:lnTo>
                <a:lnTo>
                  <a:pt x="2338" y="474"/>
                </a:lnTo>
                <a:lnTo>
                  <a:pt x="2338" y="474"/>
                </a:lnTo>
                <a:lnTo>
                  <a:pt x="2302" y="440"/>
                </a:lnTo>
                <a:lnTo>
                  <a:pt x="2266" y="408"/>
                </a:lnTo>
                <a:lnTo>
                  <a:pt x="2226" y="376"/>
                </a:lnTo>
                <a:lnTo>
                  <a:pt x="2186" y="346"/>
                </a:lnTo>
                <a:lnTo>
                  <a:pt x="2186" y="346"/>
                </a:lnTo>
                <a:lnTo>
                  <a:pt x="2144" y="318"/>
                </a:lnTo>
                <a:lnTo>
                  <a:pt x="2100" y="292"/>
                </a:lnTo>
                <a:lnTo>
                  <a:pt x="2054" y="266"/>
                </a:lnTo>
                <a:lnTo>
                  <a:pt x="2008" y="242"/>
                </a:lnTo>
                <a:lnTo>
                  <a:pt x="2008" y="242"/>
                </a:lnTo>
                <a:lnTo>
                  <a:pt x="1962" y="220"/>
                </a:lnTo>
                <a:lnTo>
                  <a:pt x="1916" y="198"/>
                </a:lnTo>
                <a:lnTo>
                  <a:pt x="1916" y="198"/>
                </a:lnTo>
                <a:lnTo>
                  <a:pt x="1868" y="178"/>
                </a:lnTo>
                <a:lnTo>
                  <a:pt x="1818" y="160"/>
                </a:lnTo>
                <a:lnTo>
                  <a:pt x="1818" y="160"/>
                </a:lnTo>
                <a:lnTo>
                  <a:pt x="1770" y="142"/>
                </a:lnTo>
                <a:lnTo>
                  <a:pt x="1720" y="126"/>
                </a:lnTo>
                <a:lnTo>
                  <a:pt x="1618" y="98"/>
                </a:lnTo>
                <a:lnTo>
                  <a:pt x="1618" y="98"/>
                </a:lnTo>
                <a:lnTo>
                  <a:pt x="1568" y="84"/>
                </a:lnTo>
                <a:lnTo>
                  <a:pt x="1516" y="72"/>
                </a:lnTo>
                <a:lnTo>
                  <a:pt x="1516" y="72"/>
                </a:lnTo>
                <a:lnTo>
                  <a:pt x="1412" y="50"/>
                </a:lnTo>
                <a:lnTo>
                  <a:pt x="1308" y="26"/>
                </a:lnTo>
                <a:lnTo>
                  <a:pt x="1308" y="26"/>
                </a:lnTo>
                <a:lnTo>
                  <a:pt x="1256" y="16"/>
                </a:lnTo>
                <a:lnTo>
                  <a:pt x="1204" y="8"/>
                </a:lnTo>
                <a:lnTo>
                  <a:pt x="1204" y="0"/>
                </a:lnTo>
                <a:lnTo>
                  <a:pt x="1204" y="0"/>
                </a:lnTo>
                <a:lnTo>
                  <a:pt x="1258" y="0"/>
                </a:lnTo>
                <a:lnTo>
                  <a:pt x="1312" y="2"/>
                </a:lnTo>
                <a:lnTo>
                  <a:pt x="1418" y="10"/>
                </a:lnTo>
                <a:lnTo>
                  <a:pt x="1418" y="10"/>
                </a:lnTo>
                <a:lnTo>
                  <a:pt x="1524" y="22"/>
                </a:lnTo>
                <a:lnTo>
                  <a:pt x="1524" y="22"/>
                </a:lnTo>
                <a:lnTo>
                  <a:pt x="1578" y="28"/>
                </a:lnTo>
                <a:lnTo>
                  <a:pt x="1578" y="28"/>
                </a:lnTo>
                <a:lnTo>
                  <a:pt x="1632" y="34"/>
                </a:lnTo>
                <a:lnTo>
                  <a:pt x="1632" y="34"/>
                </a:lnTo>
                <a:lnTo>
                  <a:pt x="1684" y="44"/>
                </a:lnTo>
                <a:lnTo>
                  <a:pt x="1738" y="52"/>
                </a:lnTo>
                <a:lnTo>
                  <a:pt x="1792" y="64"/>
                </a:lnTo>
                <a:lnTo>
                  <a:pt x="1844" y="76"/>
                </a:lnTo>
                <a:lnTo>
                  <a:pt x="1844" y="76"/>
                </a:lnTo>
                <a:lnTo>
                  <a:pt x="1898" y="92"/>
                </a:lnTo>
                <a:lnTo>
                  <a:pt x="1950" y="108"/>
                </a:lnTo>
                <a:lnTo>
                  <a:pt x="2002" y="126"/>
                </a:lnTo>
                <a:lnTo>
                  <a:pt x="2052" y="144"/>
                </a:lnTo>
                <a:lnTo>
                  <a:pt x="2052" y="144"/>
                </a:lnTo>
                <a:lnTo>
                  <a:pt x="2104" y="166"/>
                </a:lnTo>
                <a:lnTo>
                  <a:pt x="2154" y="190"/>
                </a:lnTo>
                <a:lnTo>
                  <a:pt x="2204" y="214"/>
                </a:lnTo>
                <a:lnTo>
                  <a:pt x="2252" y="242"/>
                </a:lnTo>
                <a:lnTo>
                  <a:pt x="2252" y="242"/>
                </a:lnTo>
                <a:lnTo>
                  <a:pt x="2300" y="270"/>
                </a:lnTo>
                <a:lnTo>
                  <a:pt x="2346" y="302"/>
                </a:lnTo>
                <a:lnTo>
                  <a:pt x="2392" y="338"/>
                </a:lnTo>
                <a:lnTo>
                  <a:pt x="2436" y="374"/>
                </a:lnTo>
                <a:lnTo>
                  <a:pt x="2436" y="374"/>
                </a:lnTo>
                <a:lnTo>
                  <a:pt x="2476" y="416"/>
                </a:lnTo>
                <a:lnTo>
                  <a:pt x="2516" y="460"/>
                </a:lnTo>
                <a:lnTo>
                  <a:pt x="2516" y="460"/>
                </a:lnTo>
                <a:lnTo>
                  <a:pt x="2534" y="482"/>
                </a:lnTo>
                <a:lnTo>
                  <a:pt x="2552" y="508"/>
                </a:lnTo>
                <a:lnTo>
                  <a:pt x="2582" y="558"/>
                </a:lnTo>
                <a:lnTo>
                  <a:pt x="2582" y="558"/>
                </a:lnTo>
                <a:lnTo>
                  <a:pt x="2596" y="584"/>
                </a:lnTo>
                <a:lnTo>
                  <a:pt x="2604" y="596"/>
                </a:lnTo>
                <a:lnTo>
                  <a:pt x="2606" y="602"/>
                </a:lnTo>
                <a:lnTo>
                  <a:pt x="2610" y="610"/>
                </a:lnTo>
                <a:lnTo>
                  <a:pt x="2610" y="610"/>
                </a:lnTo>
                <a:lnTo>
                  <a:pt x="2622" y="638"/>
                </a:lnTo>
                <a:lnTo>
                  <a:pt x="2634" y="668"/>
                </a:lnTo>
                <a:lnTo>
                  <a:pt x="2634" y="668"/>
                </a:lnTo>
                <a:lnTo>
                  <a:pt x="2642" y="698"/>
                </a:lnTo>
                <a:lnTo>
                  <a:pt x="2650" y="730"/>
                </a:lnTo>
                <a:lnTo>
                  <a:pt x="2654" y="762"/>
                </a:lnTo>
                <a:lnTo>
                  <a:pt x="2658" y="794"/>
                </a:lnTo>
                <a:lnTo>
                  <a:pt x="2658" y="794"/>
                </a:lnTo>
                <a:lnTo>
                  <a:pt x="2658" y="826"/>
                </a:lnTo>
                <a:lnTo>
                  <a:pt x="2656" y="858"/>
                </a:lnTo>
                <a:lnTo>
                  <a:pt x="2654" y="888"/>
                </a:lnTo>
                <a:lnTo>
                  <a:pt x="2648" y="920"/>
                </a:lnTo>
                <a:lnTo>
                  <a:pt x="2640" y="952"/>
                </a:lnTo>
                <a:lnTo>
                  <a:pt x="2632" y="982"/>
                </a:lnTo>
                <a:lnTo>
                  <a:pt x="2620" y="1012"/>
                </a:lnTo>
                <a:lnTo>
                  <a:pt x="2608" y="1042"/>
                </a:lnTo>
                <a:lnTo>
                  <a:pt x="2608" y="1042"/>
                </a:lnTo>
                <a:lnTo>
                  <a:pt x="2592" y="1070"/>
                </a:lnTo>
                <a:lnTo>
                  <a:pt x="2576" y="1096"/>
                </a:lnTo>
                <a:lnTo>
                  <a:pt x="2576" y="1096"/>
                </a:lnTo>
                <a:lnTo>
                  <a:pt x="2558" y="1124"/>
                </a:lnTo>
                <a:lnTo>
                  <a:pt x="2558" y="1124"/>
                </a:lnTo>
                <a:lnTo>
                  <a:pt x="2548" y="1136"/>
                </a:lnTo>
                <a:lnTo>
                  <a:pt x="2544" y="1142"/>
                </a:lnTo>
                <a:lnTo>
                  <a:pt x="2538" y="1148"/>
                </a:lnTo>
                <a:lnTo>
                  <a:pt x="2538" y="1148"/>
                </a:lnTo>
                <a:lnTo>
                  <a:pt x="2500" y="1194"/>
                </a:lnTo>
                <a:lnTo>
                  <a:pt x="2456" y="1236"/>
                </a:lnTo>
                <a:lnTo>
                  <a:pt x="2456" y="1236"/>
                </a:lnTo>
                <a:lnTo>
                  <a:pt x="2412" y="1274"/>
                </a:lnTo>
                <a:lnTo>
                  <a:pt x="2366" y="1310"/>
                </a:lnTo>
                <a:lnTo>
                  <a:pt x="2318" y="1342"/>
                </a:lnTo>
                <a:lnTo>
                  <a:pt x="2268" y="1372"/>
                </a:lnTo>
                <a:lnTo>
                  <a:pt x="2268" y="1372"/>
                </a:lnTo>
                <a:lnTo>
                  <a:pt x="2216" y="1398"/>
                </a:lnTo>
                <a:lnTo>
                  <a:pt x="2166" y="1424"/>
                </a:lnTo>
                <a:lnTo>
                  <a:pt x="2166" y="1424"/>
                </a:lnTo>
                <a:lnTo>
                  <a:pt x="2140" y="1436"/>
                </a:lnTo>
                <a:lnTo>
                  <a:pt x="2126" y="1442"/>
                </a:lnTo>
                <a:lnTo>
                  <a:pt x="2112" y="1446"/>
                </a:lnTo>
                <a:lnTo>
                  <a:pt x="2112" y="1446"/>
                </a:lnTo>
                <a:lnTo>
                  <a:pt x="2060" y="1468"/>
                </a:lnTo>
                <a:lnTo>
                  <a:pt x="2060" y="1468"/>
                </a:lnTo>
                <a:lnTo>
                  <a:pt x="2008" y="1486"/>
                </a:lnTo>
                <a:lnTo>
                  <a:pt x="1954" y="1504"/>
                </a:lnTo>
                <a:lnTo>
                  <a:pt x="1954" y="1504"/>
                </a:lnTo>
                <a:lnTo>
                  <a:pt x="1902" y="1520"/>
                </a:lnTo>
                <a:lnTo>
                  <a:pt x="1848" y="1534"/>
                </a:lnTo>
                <a:lnTo>
                  <a:pt x="1848" y="1534"/>
                </a:lnTo>
                <a:lnTo>
                  <a:pt x="1794" y="1548"/>
                </a:lnTo>
                <a:lnTo>
                  <a:pt x="1740" y="1560"/>
                </a:lnTo>
                <a:lnTo>
                  <a:pt x="1632" y="1580"/>
                </a:lnTo>
                <a:lnTo>
                  <a:pt x="1632" y="1580"/>
                </a:lnTo>
                <a:lnTo>
                  <a:pt x="1522" y="1598"/>
                </a:lnTo>
                <a:lnTo>
                  <a:pt x="1414" y="1610"/>
                </a:lnTo>
                <a:lnTo>
                  <a:pt x="1414" y="1610"/>
                </a:lnTo>
                <a:lnTo>
                  <a:pt x="1304" y="1618"/>
                </a:lnTo>
                <a:lnTo>
                  <a:pt x="1304" y="1618"/>
                </a:lnTo>
                <a:lnTo>
                  <a:pt x="1248" y="1622"/>
                </a:lnTo>
                <a:lnTo>
                  <a:pt x="1192" y="1622"/>
                </a:lnTo>
                <a:lnTo>
                  <a:pt x="1192" y="1622"/>
                </a:lnTo>
                <a:lnTo>
                  <a:pt x="1136" y="1622"/>
                </a:lnTo>
                <a:lnTo>
                  <a:pt x="1080" y="1622"/>
                </a:lnTo>
                <a:lnTo>
                  <a:pt x="1026" y="1618"/>
                </a:lnTo>
                <a:lnTo>
                  <a:pt x="970" y="1614"/>
                </a:lnTo>
                <a:lnTo>
                  <a:pt x="970" y="1614"/>
                </a:lnTo>
                <a:lnTo>
                  <a:pt x="914" y="1608"/>
                </a:lnTo>
                <a:lnTo>
                  <a:pt x="858" y="1602"/>
                </a:lnTo>
                <a:lnTo>
                  <a:pt x="858" y="1602"/>
                </a:lnTo>
                <a:lnTo>
                  <a:pt x="802" y="1592"/>
                </a:lnTo>
                <a:lnTo>
                  <a:pt x="746" y="1580"/>
                </a:lnTo>
                <a:lnTo>
                  <a:pt x="746" y="1580"/>
                </a:lnTo>
                <a:lnTo>
                  <a:pt x="690" y="1566"/>
                </a:lnTo>
                <a:lnTo>
                  <a:pt x="636" y="1552"/>
                </a:lnTo>
                <a:lnTo>
                  <a:pt x="582" y="1534"/>
                </a:lnTo>
                <a:lnTo>
                  <a:pt x="528" y="1514"/>
                </a:lnTo>
                <a:lnTo>
                  <a:pt x="528" y="1514"/>
                </a:lnTo>
                <a:lnTo>
                  <a:pt x="476" y="1492"/>
                </a:lnTo>
                <a:lnTo>
                  <a:pt x="424" y="1468"/>
                </a:lnTo>
                <a:lnTo>
                  <a:pt x="374" y="1442"/>
                </a:lnTo>
                <a:lnTo>
                  <a:pt x="324" y="1414"/>
                </a:lnTo>
                <a:lnTo>
                  <a:pt x="298" y="1400"/>
                </a:lnTo>
                <a:lnTo>
                  <a:pt x="298" y="1400"/>
                </a:lnTo>
                <a:lnTo>
                  <a:pt x="274" y="1384"/>
                </a:lnTo>
                <a:lnTo>
                  <a:pt x="274" y="1384"/>
                </a:lnTo>
                <a:lnTo>
                  <a:pt x="224" y="1348"/>
                </a:lnTo>
                <a:lnTo>
                  <a:pt x="224" y="1348"/>
                </a:lnTo>
                <a:lnTo>
                  <a:pt x="202" y="1328"/>
                </a:lnTo>
                <a:lnTo>
                  <a:pt x="178" y="1308"/>
                </a:lnTo>
                <a:lnTo>
                  <a:pt x="156" y="1286"/>
                </a:lnTo>
                <a:lnTo>
                  <a:pt x="136" y="1264"/>
                </a:lnTo>
                <a:lnTo>
                  <a:pt x="136" y="1264"/>
                </a:lnTo>
                <a:lnTo>
                  <a:pt x="116" y="1240"/>
                </a:lnTo>
                <a:lnTo>
                  <a:pt x="96" y="1216"/>
                </a:lnTo>
                <a:lnTo>
                  <a:pt x="78" y="1190"/>
                </a:lnTo>
                <a:lnTo>
                  <a:pt x="62" y="1162"/>
                </a:lnTo>
                <a:lnTo>
                  <a:pt x="62" y="1162"/>
                </a:lnTo>
                <a:lnTo>
                  <a:pt x="46" y="1134"/>
                </a:lnTo>
                <a:lnTo>
                  <a:pt x="34" y="1104"/>
                </a:lnTo>
                <a:lnTo>
                  <a:pt x="22" y="1074"/>
                </a:lnTo>
                <a:lnTo>
                  <a:pt x="14" y="1042"/>
                </a:lnTo>
                <a:lnTo>
                  <a:pt x="14" y="1042"/>
                </a:lnTo>
                <a:lnTo>
                  <a:pt x="6" y="1010"/>
                </a:lnTo>
                <a:lnTo>
                  <a:pt x="4" y="1000"/>
                </a:lnTo>
                <a:lnTo>
                  <a:pt x="4" y="994"/>
                </a:lnTo>
                <a:lnTo>
                  <a:pt x="4" y="994"/>
                </a:lnTo>
                <a:lnTo>
                  <a:pt x="2" y="976"/>
                </a:lnTo>
                <a:lnTo>
                  <a:pt x="2" y="976"/>
                </a:lnTo>
                <a:lnTo>
                  <a:pt x="0" y="944"/>
                </a:lnTo>
                <a:lnTo>
                  <a:pt x="0" y="910"/>
                </a:lnTo>
                <a:lnTo>
                  <a:pt x="0" y="910"/>
                </a:lnTo>
                <a:lnTo>
                  <a:pt x="4" y="876"/>
                </a:lnTo>
                <a:lnTo>
                  <a:pt x="6" y="868"/>
                </a:lnTo>
                <a:lnTo>
                  <a:pt x="6" y="862"/>
                </a:lnTo>
                <a:lnTo>
                  <a:pt x="8" y="858"/>
                </a:lnTo>
                <a:lnTo>
                  <a:pt x="8" y="850"/>
                </a:lnTo>
                <a:lnTo>
                  <a:pt x="10" y="842"/>
                </a:lnTo>
                <a:lnTo>
                  <a:pt x="10" y="842"/>
                </a:lnTo>
                <a:lnTo>
                  <a:pt x="20" y="812"/>
                </a:lnTo>
                <a:lnTo>
                  <a:pt x="30" y="780"/>
                </a:lnTo>
                <a:lnTo>
                  <a:pt x="30" y="780"/>
                </a:lnTo>
                <a:lnTo>
                  <a:pt x="44" y="752"/>
                </a:lnTo>
                <a:lnTo>
                  <a:pt x="58" y="724"/>
                </a:lnTo>
                <a:lnTo>
                  <a:pt x="74" y="696"/>
                </a:lnTo>
                <a:lnTo>
                  <a:pt x="90" y="670"/>
                </a:lnTo>
                <a:lnTo>
                  <a:pt x="90" y="670"/>
                </a:lnTo>
                <a:lnTo>
                  <a:pt x="110" y="646"/>
                </a:lnTo>
                <a:lnTo>
                  <a:pt x="128" y="622"/>
                </a:lnTo>
                <a:lnTo>
                  <a:pt x="148" y="600"/>
                </a:lnTo>
                <a:lnTo>
                  <a:pt x="170" y="580"/>
                </a:lnTo>
                <a:lnTo>
                  <a:pt x="170" y="580"/>
                </a:lnTo>
                <a:lnTo>
                  <a:pt x="212" y="540"/>
                </a:lnTo>
                <a:lnTo>
                  <a:pt x="256" y="504"/>
                </a:lnTo>
                <a:lnTo>
                  <a:pt x="256" y="504"/>
                </a:lnTo>
                <a:lnTo>
                  <a:pt x="304" y="470"/>
                </a:lnTo>
                <a:lnTo>
                  <a:pt x="352" y="438"/>
                </a:lnTo>
                <a:lnTo>
                  <a:pt x="352" y="438"/>
                </a:lnTo>
                <a:lnTo>
                  <a:pt x="400" y="410"/>
                </a:lnTo>
                <a:lnTo>
                  <a:pt x="450" y="384"/>
                </a:lnTo>
                <a:lnTo>
                  <a:pt x="502" y="360"/>
                </a:lnTo>
                <a:lnTo>
                  <a:pt x="554" y="340"/>
                </a:lnTo>
                <a:lnTo>
                  <a:pt x="554" y="340"/>
                </a:lnTo>
                <a:lnTo>
                  <a:pt x="606" y="320"/>
                </a:lnTo>
                <a:lnTo>
                  <a:pt x="658" y="304"/>
                </a:lnTo>
                <a:lnTo>
                  <a:pt x="712" y="288"/>
                </a:lnTo>
                <a:lnTo>
                  <a:pt x="766" y="276"/>
                </a:lnTo>
                <a:lnTo>
                  <a:pt x="766" y="276"/>
                </a:lnTo>
                <a:lnTo>
                  <a:pt x="820" y="266"/>
                </a:lnTo>
                <a:lnTo>
                  <a:pt x="876" y="258"/>
                </a:lnTo>
                <a:lnTo>
                  <a:pt x="930" y="250"/>
                </a:lnTo>
                <a:lnTo>
                  <a:pt x="984" y="246"/>
                </a:lnTo>
                <a:lnTo>
                  <a:pt x="984" y="246"/>
                </a:lnTo>
                <a:lnTo>
                  <a:pt x="1038" y="242"/>
                </a:lnTo>
                <a:lnTo>
                  <a:pt x="1094" y="240"/>
                </a:lnTo>
                <a:lnTo>
                  <a:pt x="1148" y="238"/>
                </a:lnTo>
                <a:lnTo>
                  <a:pt x="1202" y="238"/>
                </a:lnTo>
                <a:lnTo>
                  <a:pt x="1202" y="238"/>
                </a:lnTo>
                <a:lnTo>
                  <a:pt x="1310" y="242"/>
                </a:lnTo>
                <a:lnTo>
                  <a:pt x="1418" y="250"/>
                </a:lnTo>
                <a:lnTo>
                  <a:pt x="1418" y="250"/>
                </a:lnTo>
                <a:lnTo>
                  <a:pt x="1470" y="254"/>
                </a:lnTo>
                <a:lnTo>
                  <a:pt x="1524" y="262"/>
                </a:lnTo>
                <a:lnTo>
                  <a:pt x="1578" y="270"/>
                </a:lnTo>
                <a:lnTo>
                  <a:pt x="1630" y="280"/>
                </a:lnTo>
                <a:lnTo>
                  <a:pt x="1630" y="280"/>
                </a:lnTo>
                <a:lnTo>
                  <a:pt x="1684" y="292"/>
                </a:lnTo>
                <a:lnTo>
                  <a:pt x="1736" y="308"/>
                </a:lnTo>
                <a:lnTo>
                  <a:pt x="1736" y="308"/>
                </a:lnTo>
                <a:lnTo>
                  <a:pt x="1762" y="316"/>
                </a:lnTo>
                <a:lnTo>
                  <a:pt x="1786" y="328"/>
                </a:lnTo>
                <a:lnTo>
                  <a:pt x="1810" y="340"/>
                </a:lnTo>
                <a:lnTo>
                  <a:pt x="1834" y="356"/>
                </a:lnTo>
                <a:lnTo>
                  <a:pt x="1830" y="362"/>
                </a:lnTo>
                <a:close/>
              </a:path>
            </a:pathLst>
          </a:custGeom>
          <a:solidFill>
            <a:schemeClr val="bg2"/>
          </a:solidFill>
          <a:ln w="9525">
            <a:noFill/>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B7B2CA"/>
              </a:solidFill>
              <a:effectLst/>
              <a:uLnTx/>
              <a:uFillTx/>
              <a:latin typeface="Calibri" panose="020F0502020204030204"/>
              <a:ea typeface="+mn-ea"/>
              <a:cs typeface="+mn-cs"/>
            </a:endParaRPr>
          </a:p>
        </p:txBody>
      </p:sp>
      <p:sp>
        <p:nvSpPr>
          <p:cNvPr id="32" name="Rectangle 31"/>
          <p:cNvSpPr/>
          <p:nvPr/>
        </p:nvSpPr>
        <p:spPr>
          <a:xfrm>
            <a:off x="1209084" y="1352162"/>
            <a:ext cx="4226132" cy="1569660"/>
          </a:xfrm>
          <a:prstGeom prst="rect">
            <a:avLst/>
          </a:prstGeom>
        </p:spPr>
        <p:txBody>
          <a:bodyPr wrap="square">
            <a:spAutoFit/>
          </a:bodyPr>
          <a:lstStyle/>
          <a:p>
            <a:pPr algn="just"/>
            <a:r>
              <a:rPr lang="fr-FR" sz="1200" dirty="0">
                <a:solidFill>
                  <a:srgbClr val="11004E"/>
                </a:solidFill>
                <a:latin typeface="Calibri" panose="020F0502020204030204"/>
              </a:rPr>
              <a:t>Dans la perspective d'un redéploiement professionnel, il est possible d’envisager une opération d’</a:t>
            </a:r>
            <a:r>
              <a:rPr lang="fr-FR" sz="1200" b="1" dirty="0">
                <a:solidFill>
                  <a:srgbClr val="11004E"/>
                </a:solidFill>
                <a:latin typeface="Calibri" panose="020F0502020204030204"/>
              </a:rPr>
              <a:t>apport-cession</a:t>
            </a:r>
            <a:r>
              <a:rPr lang="fr-FR" sz="1200" dirty="0">
                <a:solidFill>
                  <a:srgbClr val="11004E"/>
                </a:solidFill>
                <a:latin typeface="Calibri" panose="020F0502020204030204"/>
              </a:rPr>
              <a:t> de titres.</a:t>
            </a:r>
          </a:p>
          <a:p>
            <a:pPr algn="just"/>
            <a:r>
              <a:rPr lang="fr-FR" sz="1200" dirty="0">
                <a:solidFill>
                  <a:srgbClr val="11004E"/>
                </a:solidFill>
                <a:latin typeface="Calibri" panose="020F0502020204030204"/>
              </a:rPr>
              <a:t>Cette opération consiste à apporter des titres détenus en direct à une société soumise à l'IS, contrôlée par l’apporteur, et de bénéficier, sous certaines conditions, d’un report d’impôt de la plus-value réalisée à cette occasion. La plus-value sera imposée au titre de l’année au cours de laquelle intervient un évènement mettant fin au report (voir page suivante)</a:t>
            </a:r>
          </a:p>
        </p:txBody>
      </p:sp>
      <p:sp>
        <p:nvSpPr>
          <p:cNvPr id="33" name="Rectangle 32">
            <a:extLst>
              <a:ext uri="{FF2B5EF4-FFF2-40B4-BE49-F238E27FC236}">
                <a16:creationId xmlns:a16="http://schemas.microsoft.com/office/drawing/2014/main" id="{2917A171-DA47-455A-93FD-2FBDB11BDDF6}"/>
              </a:ext>
            </a:extLst>
          </p:cNvPr>
          <p:cNvSpPr/>
          <p:nvPr/>
        </p:nvSpPr>
        <p:spPr>
          <a:xfrm>
            <a:off x="9293367" y="1867270"/>
            <a:ext cx="2680901" cy="707886"/>
          </a:xfrm>
          <a:prstGeom prst="rect">
            <a:avLst/>
          </a:prstGeom>
        </p:spPr>
        <p:txBody>
          <a:bodyPr wrap="square">
            <a:spAutoFit/>
          </a:bodyPr>
          <a:lstStyle/>
          <a:p>
            <a:pPr algn="ctr" defTabSz="914377" fontAlgn="base">
              <a:spcBef>
                <a:spcPct val="0"/>
              </a:spcBef>
              <a:spcAft>
                <a:spcPct val="0"/>
              </a:spcAft>
            </a:pPr>
            <a:r>
              <a:rPr lang="fr-FR" sz="1000" b="1" dirty="0">
                <a:solidFill>
                  <a:srgbClr val="530039"/>
                </a:solidFill>
                <a:latin typeface="Source Sans Pro" panose="020B0503030403020204" pitchFamily="34" charset="0"/>
                <a:cs typeface="Arial" pitchFamily="34" charset="0"/>
              </a:rPr>
              <a:t>La nouvelle structure (société B) cédera les titres de la société A  pour réinvestir tout ou partie du produit de cession dans le développement d’activités économiques.</a:t>
            </a:r>
          </a:p>
        </p:txBody>
      </p:sp>
      <p:sp>
        <p:nvSpPr>
          <p:cNvPr id="34" name="Rectangle 33"/>
          <p:cNvSpPr/>
          <p:nvPr/>
        </p:nvSpPr>
        <p:spPr>
          <a:xfrm>
            <a:off x="930603" y="3258449"/>
            <a:ext cx="4156199" cy="1184940"/>
          </a:xfrm>
          <a:prstGeom prst="rect">
            <a:avLst/>
          </a:prstGeom>
        </p:spPr>
        <p:txBody>
          <a:bodyPr wrap="square">
            <a:spAutoFit/>
          </a:bodyPr>
          <a:lstStyle/>
          <a:p>
            <a:pPr algn="just"/>
            <a:r>
              <a:rPr lang="fr-FR" sz="1200" dirty="0">
                <a:solidFill>
                  <a:srgbClr val="11004E"/>
                </a:solidFill>
                <a:latin typeface="Calibri" panose="020F0502020204030204"/>
              </a:rPr>
              <a:t>La société bénéficiaire de l’apport peut céder les titres apportés sans mettre fin au report, à condition de les conserver pendant 3 ans minimum ou, en cas de cession dans les 3 ans, de réinvestir une partie du produit de cession dans certaines (voir pages suivantes).</a:t>
            </a:r>
          </a:p>
          <a:p>
            <a:pPr algn="just"/>
            <a:endParaRPr lang="fr-FR" sz="1100" dirty="0">
              <a:solidFill>
                <a:srgbClr val="11004E"/>
              </a:solidFill>
              <a:latin typeface="Calibri" panose="020F0502020204030204"/>
            </a:endParaRPr>
          </a:p>
        </p:txBody>
      </p:sp>
    </p:spTree>
    <p:custDataLst>
      <p:tags r:id="rId1"/>
    </p:custDataLst>
    <p:extLst>
      <p:ext uri="{BB962C8B-B14F-4D97-AF65-F5344CB8AC3E}">
        <p14:creationId xmlns:p14="http://schemas.microsoft.com/office/powerpoint/2010/main" val="1721755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L’APPORT-CESSION </a:t>
            </a:r>
          </a:p>
        </p:txBody>
      </p:sp>
      <p:sp>
        <p:nvSpPr>
          <p:cNvPr id="10" name="Espace réservé du texte 9"/>
          <p:cNvSpPr>
            <a:spLocks noGrp="1"/>
          </p:cNvSpPr>
          <p:nvPr>
            <p:ph type="body" sz="quarter" idx="12"/>
          </p:nvPr>
        </p:nvSpPr>
        <p:spPr/>
        <p:txBody>
          <a:bodyPr/>
          <a:lstStyle/>
          <a:p>
            <a:pPr marL="0" indent="0">
              <a:buNone/>
            </a:pPr>
            <a:r>
              <a:rPr lang="fr-FR" dirty="0"/>
              <a:t>Apport de titres à une société soumise à l’IS contrôlée par l’apporteur</a:t>
            </a:r>
            <a:endParaRPr lang="en-US" dirty="0"/>
          </a:p>
        </p:txBody>
      </p:sp>
      <p:sp>
        <p:nvSpPr>
          <p:cNvPr id="12" name="Espace réservé du texte 11"/>
          <p:cNvSpPr>
            <a:spLocks noGrp="1"/>
          </p:cNvSpPr>
          <p:nvPr>
            <p:ph type="body" sz="quarter" idx="16"/>
          </p:nvPr>
        </p:nvSpPr>
        <p:spPr>
          <a:xfrm>
            <a:off x="1165775" y="210989"/>
            <a:ext cx="9300398" cy="286232"/>
          </a:xfrm>
        </p:spPr>
        <p:txBody>
          <a:bodyPr/>
          <a:lstStyle/>
          <a:p>
            <a:pPr marL="0" indent="0">
              <a:buNone/>
            </a:pPr>
            <a:r>
              <a:rPr lang="fr-FR" dirty="0"/>
              <a:t>APPORTER VOS TITRES À UNE SOCIÉTÉ POUR DÉMARRER UNE NOUVELLE ACTIVITÉ </a:t>
            </a:r>
          </a:p>
        </p:txBody>
      </p:sp>
      <p:sp>
        <p:nvSpPr>
          <p:cNvPr id="15" name="Rectangle 14">
            <a:extLst>
              <a:ext uri="{FF2B5EF4-FFF2-40B4-BE49-F238E27FC236}">
                <a16:creationId xmlns:a16="http://schemas.microsoft.com/office/drawing/2014/main" id="{7BCA16C0-1FF3-9444-8423-D1D49FAB2F33}"/>
              </a:ext>
            </a:extLst>
          </p:cNvPr>
          <p:cNvSpPr/>
          <p:nvPr/>
        </p:nvSpPr>
        <p:spPr>
          <a:xfrm>
            <a:off x="3111724" y="3324981"/>
            <a:ext cx="6973572" cy="2215991"/>
          </a:xfrm>
          <a:prstGeom prst="rect">
            <a:avLst/>
          </a:prstGeom>
        </p:spPr>
        <p:txBody>
          <a:bodyPr wrap="square">
            <a:spAutoFit/>
          </a:bodyPr>
          <a:lstStyle/>
          <a:p>
            <a:pPr marL="228600" lvl="0" indent="-228600" algn="just">
              <a:buFont typeface="+mj-lt"/>
              <a:buAutoNum type="arabicPeriod"/>
              <a:defRPr/>
            </a:pPr>
            <a:r>
              <a:rPr kumimoji="0" lang="fr-FR" sz="1200" b="0" i="0" u="none" strike="noStrike" kern="1200" cap="none" spc="0" normalizeH="0" baseline="0" noProof="0" dirty="0">
                <a:ln>
                  <a:noFill/>
                </a:ln>
                <a:solidFill>
                  <a:srgbClr val="530039"/>
                </a:solidFill>
                <a:effectLst/>
                <a:uLnTx/>
                <a:uFillTx/>
                <a:latin typeface="Calibri" panose="020F0502020204030204"/>
                <a:ea typeface="+mn-ea"/>
                <a:cs typeface="+mn-cs"/>
              </a:rPr>
              <a:t>Au jour de la cession à titre onéreux, du rachat, du remboursement ou de l'annulation des titres de la </a:t>
            </a:r>
            <a:r>
              <a:rPr lang="fr-FR" sz="1200" dirty="0">
                <a:solidFill>
                  <a:srgbClr val="530039"/>
                </a:solidFill>
              </a:rPr>
              <a:t>société bénéficiaire</a:t>
            </a:r>
            <a:r>
              <a:rPr kumimoji="0" lang="fr-FR" sz="1200" b="0" i="0" u="none" strike="noStrike" kern="1200" cap="none" spc="0" normalizeH="0" baseline="0" noProof="0" dirty="0">
                <a:ln>
                  <a:noFill/>
                </a:ln>
                <a:solidFill>
                  <a:srgbClr val="530039"/>
                </a:solidFill>
                <a:effectLst/>
                <a:uLnTx/>
                <a:uFillTx/>
                <a:latin typeface="Calibri" panose="020F0502020204030204"/>
                <a:ea typeface="+mn-ea"/>
                <a:cs typeface="+mn-cs"/>
              </a:rPr>
              <a:t> reçus en contrepartie de l'apport ;</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fr-FR" sz="1200" b="0" i="0" u="none" strike="noStrike" kern="1200" cap="none" spc="0" normalizeH="0" baseline="0" noProof="0" dirty="0">
              <a:ln>
                <a:noFill/>
              </a:ln>
              <a:solidFill>
                <a:srgbClr val="530039"/>
              </a:solidFill>
              <a:effectLst/>
              <a:uLnTx/>
              <a:uFillTx/>
              <a:latin typeface="Calibri" panose="020F0502020204030204"/>
              <a:ea typeface="+mn-ea"/>
              <a:cs typeface="+mn-cs"/>
            </a:endParaRP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kumimoji="0" lang="fr-FR" sz="1200" b="0" i="0" u="none" strike="noStrike" kern="1200" cap="none" spc="0" normalizeH="0" baseline="0" noProof="0" dirty="0">
                <a:ln>
                  <a:noFill/>
                </a:ln>
                <a:solidFill>
                  <a:srgbClr val="530039"/>
                </a:solidFill>
                <a:effectLst/>
                <a:uLnTx/>
                <a:uFillTx/>
                <a:latin typeface="Calibri" panose="020F0502020204030204"/>
                <a:ea typeface="+mn-ea"/>
                <a:cs typeface="+mn-cs"/>
              </a:rPr>
              <a:t>Au jour de la cession à titre onéreux par la société bénéficiaire des titres apportés, dans les trois ans suivant l’apport, sauf en cas de réinvestissements du produit de cession dans une</a:t>
            </a:r>
            <a:r>
              <a:rPr kumimoji="0" lang="fr-FR" sz="1200" b="0" i="0" u="none" strike="noStrike" kern="1200" cap="none" spc="0" normalizeH="0" noProof="0" dirty="0">
                <a:ln>
                  <a:noFill/>
                </a:ln>
                <a:solidFill>
                  <a:srgbClr val="530039"/>
                </a:solidFill>
                <a:effectLst/>
                <a:uLnTx/>
                <a:uFillTx/>
                <a:latin typeface="Calibri" panose="020F0502020204030204"/>
                <a:ea typeface="+mn-ea"/>
                <a:cs typeface="+mn-cs"/>
              </a:rPr>
              <a:t> activité économique ;</a:t>
            </a:r>
            <a:endParaRPr kumimoji="0" lang="fr-FR" sz="1200" b="0" i="0" u="none" strike="noStrike" kern="1200" cap="none" spc="0" normalizeH="0" baseline="0" noProof="0" dirty="0">
              <a:ln>
                <a:noFill/>
              </a:ln>
              <a:solidFill>
                <a:srgbClr val="530039"/>
              </a:solidFill>
              <a:effectLst/>
              <a:uLnTx/>
              <a:uFillTx/>
              <a:latin typeface="Calibri" panose="020F0502020204030204"/>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30039"/>
              </a:solidFill>
              <a:effectLst/>
              <a:uLnTx/>
              <a:uFillTx/>
              <a:latin typeface="Calibri" panose="020F0502020204030204"/>
              <a:ea typeface="+mn-ea"/>
              <a:cs typeface="+mn-cs"/>
            </a:endParaRP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kumimoji="0" lang="fr-FR" sz="1200" b="0" i="0" u="none" strike="noStrike" kern="1200" cap="none" spc="0" normalizeH="0" baseline="0" noProof="0" dirty="0">
                <a:ln>
                  <a:noFill/>
                </a:ln>
                <a:solidFill>
                  <a:srgbClr val="530039"/>
                </a:solidFill>
                <a:effectLst/>
                <a:uLnTx/>
                <a:uFillTx/>
                <a:latin typeface="Calibri" panose="020F0502020204030204"/>
                <a:ea typeface="+mn-ea"/>
                <a:cs typeface="+mn-cs"/>
              </a:rPr>
              <a:t>Au jour du transfert de résidence fiscale hors de France ;</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fr-FR" sz="1200" b="0" i="0" u="none" strike="noStrike" kern="1200" cap="none" spc="0" normalizeH="0" baseline="0" noProof="0" dirty="0">
              <a:ln>
                <a:noFill/>
              </a:ln>
              <a:solidFill>
                <a:srgbClr val="530039"/>
              </a:solidFill>
              <a:effectLst/>
              <a:uLnTx/>
              <a:uFillTx/>
              <a:latin typeface="Calibri" panose="020F0502020204030204"/>
              <a:ea typeface="+mn-ea"/>
              <a:cs typeface="+mn-cs"/>
            </a:endParaRPr>
          </a:p>
          <a:p>
            <a:pPr marL="228600" indent="-228600" algn="just">
              <a:buFont typeface="+mj-lt"/>
              <a:buAutoNum type="arabicPeriod"/>
              <a:defRPr/>
            </a:pPr>
            <a:r>
              <a:rPr lang="fr-FR" sz="1200" dirty="0">
                <a:solidFill>
                  <a:srgbClr val="530039"/>
                </a:solidFill>
              </a:rPr>
              <a:t>En cas de donation des titres de la société bénéficiaire à un donataire qui la contrôle : au jour de la cession des titres reçus dans un délai de 5 ans à compter de la donation (ou 10 ans lorsque les titres apportés ont été cédés et leur prix de cession a fait l’objet d’un réinvestissement indirect).</a:t>
            </a:r>
            <a:r>
              <a:rPr lang="fr-FR" dirty="0">
                <a:solidFill>
                  <a:srgbClr val="530039"/>
                </a:solidFill>
              </a:rPr>
              <a:t> </a:t>
            </a:r>
            <a:endParaRPr kumimoji="0" lang="fr-FR" sz="1200" b="0" i="0" u="none" strike="noStrike" kern="1200" cap="none" spc="0" normalizeH="0" baseline="0" noProof="0" dirty="0">
              <a:ln>
                <a:noFill/>
              </a:ln>
              <a:solidFill>
                <a:srgbClr val="530039"/>
              </a:solidFill>
              <a:effectLst/>
              <a:uLnTx/>
              <a:uFillTx/>
              <a:latin typeface="Calibri" panose="020F0502020204030204"/>
            </a:endParaRPr>
          </a:p>
        </p:txBody>
      </p:sp>
      <p:sp>
        <p:nvSpPr>
          <p:cNvPr id="16" name="TextBox 7">
            <a:extLst>
              <a:ext uri="{FF2B5EF4-FFF2-40B4-BE49-F238E27FC236}">
                <a16:creationId xmlns:a16="http://schemas.microsoft.com/office/drawing/2014/main" id="{6B82CBDD-07BE-8841-BE7D-D4F783AFF0F6}"/>
              </a:ext>
            </a:extLst>
          </p:cNvPr>
          <p:cNvSpPr txBox="1"/>
          <p:nvPr/>
        </p:nvSpPr>
        <p:spPr>
          <a:xfrm>
            <a:off x="929435" y="1929509"/>
            <a:ext cx="10256376" cy="1200329"/>
          </a:xfrm>
          <a:prstGeom prst="rect">
            <a:avLst/>
          </a:prstGeom>
        </p:spPr>
        <p:txBody>
          <a:bodyPr wrap="square">
            <a:spAutoFit/>
          </a:bodyPr>
          <a:lstStyle>
            <a:defPPr>
              <a:defRPr lang="en-US"/>
            </a:defPPr>
            <a:lvl1pPr marR="0" lvl="0" indent="0" algn="just" fontAlgn="auto">
              <a:lnSpc>
                <a:spcPct val="100000"/>
              </a:lnSpc>
              <a:spcBef>
                <a:spcPts val="0"/>
              </a:spcBef>
              <a:spcAft>
                <a:spcPts val="0"/>
              </a:spcAft>
              <a:buClrTx/>
              <a:buSzTx/>
              <a:buFontTx/>
              <a:buNone/>
              <a:tabLst/>
              <a:defRPr kumimoji="0" sz="1200" b="0" i="0" u="none" strike="noStrike" cap="none" spc="0" normalizeH="0" baseline="0">
                <a:ln>
                  <a:noFill/>
                </a:ln>
                <a:solidFill>
                  <a:srgbClr val="210053"/>
                </a:solidFill>
                <a:effectLst/>
                <a:uLnTx/>
                <a:uFillTx/>
                <a:latin typeface="Calibri" panose="020F050202020403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defRPr/>
            </a:pPr>
            <a:r>
              <a:rPr lang="fr-FR" dirty="0"/>
              <a:t>L’apport-cession consiste à apporter les titres d’une société à une société soumise à l’IS, contrôlée par l’apporteur, afin de bénéficier d’un régime de report d’imposition des plus-values. </a:t>
            </a:r>
          </a:p>
          <a:p>
            <a:pPr lvl="0">
              <a:defRPr/>
            </a:pPr>
            <a:endParaRPr kumimoji="0" lang="fr-FR" sz="1200" b="0" i="0" u="none" strike="noStrike" kern="1200" cap="none" spc="0" normalizeH="0" baseline="0" noProof="0" dirty="0">
              <a:ln>
                <a:noFill/>
              </a:ln>
              <a:effectLst/>
              <a:uLnTx/>
              <a:uFillTx/>
              <a:latin typeface="Calibri" panose="020F0502020204030204"/>
              <a:ea typeface="+mn-ea"/>
              <a:cs typeface="+mn-cs"/>
            </a:endParaRPr>
          </a:p>
          <a:p>
            <a:pPr lvl="0">
              <a:defRPr/>
            </a:pPr>
            <a:endParaRPr lang="fr-FR" dirty="0"/>
          </a:p>
          <a:p>
            <a:pPr lvl="0">
              <a:defRPr/>
            </a:pPr>
            <a:endParaRPr kumimoji="0" lang="fr-FR" sz="1200" b="0" i="0" u="none" strike="noStrike" kern="1200" cap="none" spc="0" normalizeH="0" baseline="0" noProof="0" dirty="0">
              <a:ln>
                <a:noFill/>
              </a:ln>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effectLst/>
                <a:uLnTx/>
                <a:uFillTx/>
                <a:latin typeface="Calibri" panose="020F0502020204030204"/>
                <a:ea typeface="+mn-ea"/>
                <a:cs typeface="+mn-cs"/>
              </a:rPr>
              <a:t>Le report d’imposition prend fin :</a:t>
            </a:r>
          </a:p>
        </p:txBody>
      </p:sp>
    </p:spTree>
    <p:custDataLst>
      <p:tags r:id="rId1"/>
    </p:custDataLst>
    <p:extLst>
      <p:ext uri="{BB962C8B-B14F-4D97-AF65-F5344CB8AC3E}">
        <p14:creationId xmlns:p14="http://schemas.microsoft.com/office/powerpoint/2010/main" val="129396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L’APPORT-CESSION</a:t>
            </a:r>
          </a:p>
        </p:txBody>
      </p:sp>
      <p:sp>
        <p:nvSpPr>
          <p:cNvPr id="10" name="Espace réservé du texte 9"/>
          <p:cNvSpPr>
            <a:spLocks noGrp="1"/>
          </p:cNvSpPr>
          <p:nvPr>
            <p:ph type="body" sz="quarter" idx="12"/>
          </p:nvPr>
        </p:nvSpPr>
        <p:spPr/>
        <p:txBody>
          <a:bodyPr/>
          <a:lstStyle/>
          <a:p>
            <a:pPr marL="0" indent="0">
              <a:buNone/>
            </a:pPr>
            <a:r>
              <a:rPr lang="fr-FR" dirty="0"/>
              <a:t>Si la société bénéficiaire cède les titres qui lui ont été apportés dans les 3 ans de l’apport :</a:t>
            </a:r>
          </a:p>
        </p:txBody>
      </p:sp>
      <p:sp>
        <p:nvSpPr>
          <p:cNvPr id="12" name="Espace réservé du texte 11"/>
          <p:cNvSpPr>
            <a:spLocks noGrp="1"/>
          </p:cNvSpPr>
          <p:nvPr>
            <p:ph type="body" sz="quarter" idx="16"/>
          </p:nvPr>
        </p:nvSpPr>
        <p:spPr>
          <a:xfrm>
            <a:off x="1165775" y="210989"/>
            <a:ext cx="9374084" cy="480131"/>
          </a:xfrm>
        </p:spPr>
        <p:txBody>
          <a:bodyPr/>
          <a:lstStyle/>
          <a:p>
            <a:pPr marL="0" indent="0">
              <a:buNone/>
            </a:pPr>
            <a:r>
              <a:rPr lang="fr-FR" dirty="0"/>
              <a:t>APPORTER VOS TITRES À UNE SOCIÉTÉ POUR DÉMARRER UNE NOUVELLE ACTIVITÉ </a:t>
            </a:r>
          </a:p>
        </p:txBody>
      </p:sp>
      <p:sp>
        <p:nvSpPr>
          <p:cNvPr id="8" name="Rectangle 7">
            <a:extLst>
              <a:ext uri="{FF2B5EF4-FFF2-40B4-BE49-F238E27FC236}">
                <a16:creationId xmlns:a16="http://schemas.microsoft.com/office/drawing/2014/main" id="{7BCA16C0-1FF3-9444-8423-D1D49FAB2F33}"/>
              </a:ext>
            </a:extLst>
          </p:cNvPr>
          <p:cNvSpPr/>
          <p:nvPr/>
        </p:nvSpPr>
        <p:spPr>
          <a:xfrm>
            <a:off x="3111724" y="3223381"/>
            <a:ext cx="6973572" cy="1938992"/>
          </a:xfrm>
          <a:prstGeom prst="rect">
            <a:avLst/>
          </a:prstGeom>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endParaRPr kumimoji="0" lang="fr-FR" sz="1200" b="0" i="0" u="none" strike="noStrike" kern="1200" cap="none" spc="0" normalizeH="0" baseline="0" noProof="0" dirty="0">
              <a:ln>
                <a:noFill/>
              </a:ln>
              <a:solidFill>
                <a:srgbClr val="530039"/>
              </a:solidFill>
              <a:effectLst/>
              <a:uLnTx/>
              <a:uFillTx/>
              <a:latin typeface="Calibri" panose="020F0502020204030204"/>
              <a:ea typeface="+mn-ea"/>
              <a:cs typeface="+mn-cs"/>
            </a:endParaRP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kumimoji="0" lang="fr-FR" sz="1200" b="0" i="0" u="none" strike="noStrike" kern="1200" cap="none" spc="0" normalizeH="0" baseline="0" noProof="0" dirty="0">
                <a:ln>
                  <a:noFill/>
                </a:ln>
                <a:solidFill>
                  <a:srgbClr val="530039"/>
                </a:solidFill>
                <a:effectLst/>
                <a:uLnTx/>
                <a:uFillTx/>
                <a:latin typeface="Calibri" panose="020F0502020204030204"/>
                <a:ea typeface="+mn-ea"/>
                <a:cs typeface="+mn-cs"/>
              </a:rPr>
              <a:t>Le financement de moyens permanents d’exploitation affectés à son activité commerciale, industrielle, artisanale, libérale, agricole ou financière, à l’exception de la gestion de son propre patrimoine mobilier ou immobilier ; </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fr-FR" sz="1200" dirty="0">
                <a:solidFill>
                  <a:srgbClr val="530039"/>
                </a:solidFill>
                <a:latin typeface="Calibri" panose="020F0502020204030204"/>
              </a:rPr>
              <a:t>et/ou l’acquisition de titres d’une ou plusieurs sociétés exerçant une activité éligible (activité mentionnée ci-dessus), à la condition que cette acquisition ait pour effet de lui en conférer le contrôle ; </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fr-FR" sz="1200" dirty="0">
                <a:solidFill>
                  <a:srgbClr val="530039"/>
                </a:solidFill>
                <a:latin typeface="Calibri" panose="020F0502020204030204"/>
              </a:rPr>
              <a:t>et/ou la souscription en numéraire au capital initial ou à l’augmentation de capital d’une ou plusieurs sociétés éligibles ; </a:t>
            </a:r>
          </a:p>
          <a:p>
            <a:pPr marL="228600" lvl="0" indent="-228600" algn="just">
              <a:buFont typeface="+mj-lt"/>
              <a:buAutoNum type="arabicPeriod"/>
              <a:defRPr/>
            </a:pPr>
            <a:r>
              <a:rPr lang="fr-FR" sz="1200" dirty="0">
                <a:solidFill>
                  <a:srgbClr val="530039"/>
                </a:solidFill>
                <a:latin typeface="Calibri" panose="020F0502020204030204"/>
              </a:rPr>
              <a:t>et/ou la souscription de parts ou actions de certains fonds et sociétés de capital investissement et remplissant certaines conditions, ayant vocation à investir dans des sociétés opérationnelles. </a:t>
            </a:r>
          </a:p>
        </p:txBody>
      </p:sp>
      <p:sp>
        <p:nvSpPr>
          <p:cNvPr id="11" name="TextBox 7">
            <a:extLst>
              <a:ext uri="{FF2B5EF4-FFF2-40B4-BE49-F238E27FC236}">
                <a16:creationId xmlns:a16="http://schemas.microsoft.com/office/drawing/2014/main" id="{6B82CBDD-07BE-8841-BE7D-D4F783AFF0F6}"/>
              </a:ext>
            </a:extLst>
          </p:cNvPr>
          <p:cNvSpPr txBox="1"/>
          <p:nvPr/>
        </p:nvSpPr>
        <p:spPr>
          <a:xfrm>
            <a:off x="1165774" y="2084798"/>
            <a:ext cx="9105061" cy="646331"/>
          </a:xfrm>
          <a:prstGeom prst="rect">
            <a:avLst/>
          </a:prstGeom>
        </p:spPr>
        <p:txBody>
          <a:bodyPr wrap="square">
            <a:spAutoFit/>
          </a:bodyPr>
          <a:lstStyle>
            <a:defPPr>
              <a:defRPr lang="en-US"/>
            </a:defPPr>
            <a:lvl1pPr marR="0" lvl="0" indent="0" algn="just" fontAlgn="auto">
              <a:lnSpc>
                <a:spcPct val="100000"/>
              </a:lnSpc>
              <a:spcBef>
                <a:spcPts val="0"/>
              </a:spcBef>
              <a:spcAft>
                <a:spcPts val="0"/>
              </a:spcAft>
              <a:buClrTx/>
              <a:buSzTx/>
              <a:buFontTx/>
              <a:buNone/>
              <a:tabLst/>
              <a:defRPr kumimoji="0" sz="1200" b="0" i="0" u="none" strike="noStrike" cap="none" spc="0" normalizeH="0" baseline="0">
                <a:ln>
                  <a:noFill/>
                </a:ln>
                <a:solidFill>
                  <a:srgbClr val="210053"/>
                </a:solidFill>
                <a:effectLst/>
                <a:uLnTx/>
                <a:uFillTx/>
                <a:latin typeface="Calibri" panose="020F050202020403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defRPr/>
            </a:pPr>
            <a:r>
              <a:rPr lang="fr-FR" dirty="0"/>
              <a:t>La cession des titres apportés par la société bénéficiaire dans les 3 ans de l'apport ne met pas fin au report d'imposition lorsque la société s'engage à réinvestir, dans un délai de 2 ans à compter de la cession, au moins 60 % du produit de la cession. Ce réinvestissement doit porter généralement dans :</a:t>
            </a:r>
            <a:endParaRPr kumimoji="0" lang="fr-FR" sz="1200" b="0" i="0" u="none" strike="noStrike" kern="1200" cap="none" spc="0" normalizeH="0" baseline="0" noProof="0" dirty="0">
              <a:ln>
                <a:noFill/>
              </a:ln>
              <a:effectLst/>
              <a:uLnTx/>
              <a:uFillTx/>
            </a:endParaRPr>
          </a:p>
        </p:txBody>
      </p:sp>
      <p:sp>
        <p:nvSpPr>
          <p:cNvPr id="13" name="Text Placeholder 4">
            <a:extLst>
              <a:ext uri="{FF2B5EF4-FFF2-40B4-BE49-F238E27FC236}">
                <a16:creationId xmlns:a16="http://schemas.microsoft.com/office/drawing/2014/main" id="{99A1B15E-6BA4-A145-B82C-C9B3469B2077}"/>
              </a:ext>
            </a:extLst>
          </p:cNvPr>
          <p:cNvSpPr txBox="1">
            <a:spLocks/>
          </p:cNvSpPr>
          <p:nvPr/>
        </p:nvSpPr>
        <p:spPr>
          <a:xfrm>
            <a:off x="3166538" y="6015362"/>
            <a:ext cx="7373321" cy="457345"/>
          </a:xfrm>
          <a:prstGeom prst="rect">
            <a:avLst/>
          </a:prstGeom>
        </p:spPr>
        <p:txBody>
          <a:bodyPr/>
          <a:lstStyle>
            <a:lvl1pPr marL="171450" indent="-171450" algn="l" defTabSz="685800" rtl="0" eaLnBrk="1" latinLnBrk="0" hangingPunct="1">
              <a:lnSpc>
                <a:spcPct val="100000"/>
              </a:lnSpc>
              <a:spcBef>
                <a:spcPts val="900"/>
              </a:spcBef>
              <a:buClr>
                <a:schemeClr val="bg2"/>
              </a:buClr>
              <a:buFont typeface="Wingdings" panose="05000000000000000000" pitchFamily="2" charset="2"/>
              <a:buChar char="§"/>
              <a:defRPr sz="1200" b="1" kern="1200">
                <a:solidFill>
                  <a:schemeClr val="tx1"/>
                </a:solidFill>
                <a:latin typeface="+mn-lt"/>
                <a:ea typeface="+mn-ea"/>
                <a:cs typeface="+mn-cs"/>
              </a:defRPr>
            </a:lvl1pPr>
            <a:lvl2pPr marL="288000" indent="-144000" algn="l" defTabSz="685800" rtl="0" eaLnBrk="1" latinLnBrk="0" hangingPunct="1">
              <a:lnSpc>
                <a:spcPct val="100000"/>
              </a:lnSpc>
              <a:spcBef>
                <a:spcPts val="500"/>
              </a:spcBef>
              <a:buClr>
                <a:schemeClr val="bg1">
                  <a:lumMod val="50000"/>
                </a:schemeClr>
              </a:buClr>
              <a:buFont typeface="Wingdings" panose="05000000000000000000" pitchFamily="2" charset="2"/>
              <a:buChar char=""/>
              <a:defRPr sz="1200" kern="1200">
                <a:solidFill>
                  <a:schemeClr val="tx1"/>
                </a:solidFill>
                <a:latin typeface="+mn-lt"/>
                <a:ea typeface="+mn-ea"/>
                <a:cs typeface="+mn-cs"/>
              </a:defRPr>
            </a:lvl2pPr>
            <a:lvl3pPr marL="432000" indent="-144000" algn="l" defTabSz="685800" rtl="0" eaLnBrk="1" latinLnBrk="0" hangingPunct="1">
              <a:lnSpc>
                <a:spcPct val="100000"/>
              </a:lnSpc>
              <a:spcBef>
                <a:spcPts val="400"/>
              </a:spcBef>
              <a:buClr>
                <a:schemeClr val="accent4">
                  <a:lumMod val="60000"/>
                  <a:lumOff val="40000"/>
                </a:schemeClr>
              </a:buClr>
              <a:buSzPct val="70000"/>
              <a:buFont typeface="Courier New" panose="02070309020205020404" pitchFamily="49" charset="0"/>
              <a:buChar char="o"/>
              <a:defRPr sz="1200" kern="1200">
                <a:solidFill>
                  <a:schemeClr val="tx1"/>
                </a:solidFill>
                <a:latin typeface="+mn-lt"/>
                <a:ea typeface="+mn-ea"/>
                <a:cs typeface="+mn-cs"/>
              </a:defRPr>
            </a:lvl3pPr>
            <a:lvl4pPr marL="576000" indent="-144000" algn="l" defTabSz="685800" rtl="0" eaLnBrk="1" latinLnBrk="0" hangingPunct="1">
              <a:lnSpc>
                <a:spcPct val="100000"/>
              </a:lnSpc>
              <a:spcBef>
                <a:spcPts val="300"/>
              </a:spcBef>
              <a:buFont typeface="Source Sans Pro" panose="020B0503030403020204" pitchFamily="34" charset="0"/>
              <a:buChar char="-"/>
              <a:defRPr sz="1200" kern="1200">
                <a:solidFill>
                  <a:schemeClr val="tx1"/>
                </a:solidFill>
                <a:latin typeface="+mn-lt"/>
                <a:ea typeface="+mn-ea"/>
                <a:cs typeface="+mn-cs"/>
              </a:defRPr>
            </a:lvl4pPr>
            <a:lvl5pPr marL="0" indent="0" algn="l" defTabSz="685800" rtl="0" eaLnBrk="1" latinLnBrk="0" hangingPunct="1">
              <a:lnSpc>
                <a:spcPct val="100000"/>
              </a:lnSpc>
              <a:spcBef>
                <a:spcPts val="1200"/>
              </a:spcBef>
              <a:buFont typeface="Arial" panose="020B0604020202020204" pitchFamily="34" charset="0"/>
              <a:buNone/>
              <a:defRPr sz="1200" b="1" kern="1200" cap="all" baseline="0">
                <a:solidFill>
                  <a:schemeClr val="bg2"/>
                </a:solidFill>
                <a:latin typeface="+mn-lt"/>
                <a:ea typeface="+mn-ea"/>
                <a:cs typeface="+mn-cs"/>
              </a:defRPr>
            </a:lvl5pPr>
            <a:lvl6pPr marL="171450" indent="-171450" algn="l" defTabSz="685800" rtl="0" eaLnBrk="1" latinLnBrk="0" hangingPunct="1">
              <a:lnSpc>
                <a:spcPct val="100000"/>
              </a:lnSpc>
              <a:spcBef>
                <a:spcPts val="900"/>
              </a:spcBef>
              <a:buClr>
                <a:schemeClr val="bg2"/>
              </a:buClr>
              <a:buFont typeface="Wingdings" panose="05000000000000000000" pitchFamily="2" charset="2"/>
              <a:buChar char="§"/>
              <a:defRPr sz="1000" b="1" kern="1200">
                <a:solidFill>
                  <a:schemeClr val="tx1"/>
                </a:solidFill>
                <a:latin typeface="+mn-lt"/>
                <a:ea typeface="+mn-ea"/>
                <a:cs typeface="+mn-cs"/>
              </a:defRPr>
            </a:lvl6pPr>
            <a:lvl7pPr marL="288000" indent="-144000" algn="l" defTabSz="685800" rtl="0" eaLnBrk="1" latinLnBrk="0" hangingPunct="1">
              <a:lnSpc>
                <a:spcPct val="100000"/>
              </a:lnSpc>
              <a:spcBef>
                <a:spcPts val="500"/>
              </a:spcBef>
              <a:buClr>
                <a:schemeClr val="bg1">
                  <a:lumMod val="50000"/>
                </a:schemeClr>
              </a:buClr>
              <a:buFont typeface="Wingdings" panose="05000000000000000000" pitchFamily="2" charset="2"/>
              <a:buChar char=""/>
              <a:defRPr sz="1000" kern="1200">
                <a:solidFill>
                  <a:schemeClr val="tx1"/>
                </a:solidFill>
                <a:latin typeface="+mn-lt"/>
                <a:ea typeface="+mn-ea"/>
                <a:cs typeface="+mn-cs"/>
              </a:defRPr>
            </a:lvl7pPr>
            <a:lvl8pPr marL="432000" indent="-144000" algn="l" defTabSz="685800" rtl="0" eaLnBrk="1" latinLnBrk="0" hangingPunct="1">
              <a:lnSpc>
                <a:spcPct val="100000"/>
              </a:lnSpc>
              <a:spcBef>
                <a:spcPts val="400"/>
              </a:spcBef>
              <a:buClr>
                <a:schemeClr val="accent4">
                  <a:lumMod val="60000"/>
                  <a:lumOff val="40000"/>
                </a:schemeClr>
              </a:buClr>
              <a:buFont typeface="Source Sans Pro" panose="020B0503030403020204" pitchFamily="34" charset="0"/>
              <a:buChar char="–"/>
              <a:defRPr sz="1000" kern="1200">
                <a:solidFill>
                  <a:schemeClr val="tx1"/>
                </a:solidFill>
                <a:latin typeface="+mn-lt"/>
                <a:ea typeface="+mn-ea"/>
                <a:cs typeface="+mn-cs"/>
              </a:defRPr>
            </a:lvl8pPr>
            <a:lvl9pPr marL="576000" indent="-144000" algn="l" defTabSz="685800" rtl="0" eaLnBrk="1" latinLnBrk="0" hangingPunct="1">
              <a:lnSpc>
                <a:spcPct val="100000"/>
              </a:lnSpc>
              <a:spcBef>
                <a:spcPts val="300"/>
              </a:spcBef>
              <a:buFont typeface="Source Sans Pro" panose="020B0503030403020204" pitchFamily="34" charset="0"/>
              <a:buChar char="-"/>
              <a:defRPr sz="10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
                <a:srgbClr val="E7E6E6"/>
              </a:buClr>
              <a:buSzTx/>
              <a:buNone/>
              <a:tabLst/>
              <a:defRPr/>
            </a:pPr>
            <a:r>
              <a:rPr kumimoji="0" lang="fr-FR" sz="800" b="0" i="0" u="none" strike="noStrike" kern="1200" cap="none" spc="0" normalizeH="0" baseline="0" noProof="0" dirty="0">
                <a:ln>
                  <a:noFill/>
                </a:ln>
                <a:solidFill>
                  <a:srgbClr val="210053"/>
                </a:solidFill>
                <a:effectLst/>
                <a:uLnTx/>
                <a:uFillTx/>
                <a:latin typeface="Source Sans Pro Light" panose="020B0403030403020204" pitchFamily="34" charset="0"/>
                <a:ea typeface="Source Sans Pro Light" panose="020B0403030403020204" pitchFamily="34" charset="0"/>
                <a:cs typeface="+mn-cs"/>
              </a:rPr>
              <a:t>NB : Dans l’hypothèse où la valorisation des titres apportés n’a pas évolué entre la date de l’apport et celle de la cession, aucune plus-value de cession ne sera réalisée par la société. Dans le cas contraire, la plus-value sera soumise à l’impôt sur les sociétés dans les conditions de droit commun ou bénéficiera du régime</a:t>
            </a:r>
            <a:r>
              <a:rPr kumimoji="0" lang="fr-FR" sz="800" b="0" i="0" u="none" strike="noStrike" kern="1200" cap="none" spc="0" normalizeH="0" noProof="0" dirty="0">
                <a:ln>
                  <a:noFill/>
                </a:ln>
                <a:solidFill>
                  <a:srgbClr val="210053"/>
                </a:solidFill>
                <a:effectLst/>
                <a:uLnTx/>
                <a:uFillTx/>
                <a:latin typeface="Source Sans Pro Light" panose="020B0403030403020204" pitchFamily="34" charset="0"/>
                <a:ea typeface="Source Sans Pro Light" panose="020B0403030403020204" pitchFamily="34" charset="0"/>
                <a:cs typeface="+mn-cs"/>
              </a:rPr>
              <a:t> spécifique prévu pour les </a:t>
            </a:r>
            <a:r>
              <a:rPr kumimoji="0" lang="fr-FR" sz="800" b="0" i="0" u="none" strike="noStrike" kern="1200" cap="none" spc="0" normalizeH="0" baseline="0" noProof="0" dirty="0">
                <a:ln>
                  <a:noFill/>
                </a:ln>
                <a:solidFill>
                  <a:srgbClr val="210053"/>
                </a:solidFill>
                <a:effectLst/>
                <a:uLnTx/>
                <a:uFillTx/>
                <a:latin typeface="Source Sans Pro Light" panose="020B0403030403020204" pitchFamily="34" charset="0"/>
                <a:ea typeface="Source Sans Pro Light" panose="020B0403030403020204" pitchFamily="34" charset="0"/>
                <a:cs typeface="+mn-cs"/>
              </a:rPr>
              <a:t>titres de participations, pour les cessions de titres détenus depuis plus de 2 ans.</a:t>
            </a:r>
          </a:p>
        </p:txBody>
      </p:sp>
    </p:spTree>
    <p:custDataLst>
      <p:tags r:id="rId1"/>
    </p:custDataLst>
    <p:extLst>
      <p:ext uri="{BB962C8B-B14F-4D97-AF65-F5344CB8AC3E}">
        <p14:creationId xmlns:p14="http://schemas.microsoft.com/office/powerpoint/2010/main" val="233605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vert="horz" lIns="91440" tIns="45720" rIns="91440" bIns="45720" rtlCol="0" anchor="ctr">
            <a:normAutofit/>
          </a:bodyPr>
          <a:lstStyle/>
          <a:p>
            <a:r>
              <a:rPr lang="fr-FR" dirty="0">
                <a:solidFill>
                  <a:srgbClr val="530039"/>
                </a:solidFill>
              </a:rPr>
              <a:t>LES AVANTAGES DE L’APPORT-CESSION</a:t>
            </a:r>
          </a:p>
        </p:txBody>
      </p:sp>
      <p:sp>
        <p:nvSpPr>
          <p:cNvPr id="9" name="Espace réservé du texte 8"/>
          <p:cNvSpPr>
            <a:spLocks noGrp="1"/>
          </p:cNvSpPr>
          <p:nvPr>
            <p:ph type="body" sz="quarter" idx="12"/>
          </p:nvPr>
        </p:nvSpPr>
        <p:spPr/>
        <p:txBody>
          <a:bodyPr/>
          <a:lstStyle/>
          <a:p>
            <a:pPr marL="0" indent="0">
              <a:buNone/>
            </a:pPr>
            <a:r>
              <a:rPr lang="fr-FR" dirty="0"/>
              <a:t>Illustration pour un montant alloué : 1 000 K€</a:t>
            </a:r>
          </a:p>
        </p:txBody>
      </p:sp>
      <p:sp>
        <p:nvSpPr>
          <p:cNvPr id="11" name="Espace réservé du texte 10"/>
          <p:cNvSpPr>
            <a:spLocks noGrp="1"/>
          </p:cNvSpPr>
          <p:nvPr>
            <p:ph type="body" sz="quarter" idx="16"/>
          </p:nvPr>
        </p:nvSpPr>
        <p:spPr>
          <a:xfrm>
            <a:off x="1165775" y="210989"/>
            <a:ext cx="8818484" cy="480131"/>
          </a:xfrm>
        </p:spPr>
        <p:txBody>
          <a:bodyPr/>
          <a:lstStyle/>
          <a:p>
            <a:pPr marL="0" indent="0">
              <a:buNone/>
            </a:pPr>
            <a:r>
              <a:rPr lang="fr-FR" dirty="0"/>
              <a:t>APPORTER VOS TITRES À UNE SOCIÉTÉ POUR DÉMARRER UNE NOUVELLE ACTIVITÉ </a:t>
            </a:r>
          </a:p>
        </p:txBody>
      </p:sp>
      <p:sp>
        <p:nvSpPr>
          <p:cNvPr id="14" name="TextBox 19"/>
          <p:cNvSpPr txBox="1"/>
          <p:nvPr/>
        </p:nvSpPr>
        <p:spPr>
          <a:xfrm>
            <a:off x="1001412" y="4521027"/>
            <a:ext cx="2375293" cy="171277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530039"/>
              </a:buClr>
              <a:buSzPct val="140000"/>
              <a:buFontTx/>
              <a:buNone/>
              <a:tabLst/>
              <a:defRPr/>
            </a:pPr>
            <a:r>
              <a:rPr kumimoji="0" lang="fr-FR" sz="80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r>
              <a:rPr kumimoji="0" lang="fr-FR" sz="8000" b="1" i="0" u="none" strike="noStrike" kern="1200" cap="none" spc="0" normalizeH="0" baseline="0" noProof="0" dirty="0">
                <a:ln>
                  <a:noFill/>
                </a:ln>
                <a:solidFill>
                  <a:srgbClr val="11004E"/>
                </a:solidFill>
                <a:effectLst/>
                <a:uLnTx/>
                <a:uFillTx/>
                <a:latin typeface="Microsoft JhengHei" panose="020B0604030504040204" pitchFamily="34" charset="-120"/>
                <a:ea typeface="Microsoft JhengHei" panose="020B0604030504040204" pitchFamily="34" charset="-120"/>
                <a:cs typeface="+mn-cs"/>
              </a:rPr>
              <a:t> </a:t>
            </a:r>
          </a:p>
        </p:txBody>
      </p:sp>
      <p:sp>
        <p:nvSpPr>
          <p:cNvPr id="15" name="Freeform 7">
            <a:extLst>
              <a:ext uri="{FF2B5EF4-FFF2-40B4-BE49-F238E27FC236}">
                <a16:creationId xmlns:a16="http://schemas.microsoft.com/office/drawing/2014/main" id="{799C7ADA-B96D-9A49-9D67-DC748A92B29E}"/>
              </a:ext>
            </a:extLst>
          </p:cNvPr>
          <p:cNvSpPr>
            <a:spLocks/>
          </p:cNvSpPr>
          <p:nvPr/>
        </p:nvSpPr>
        <p:spPr bwMode="auto">
          <a:xfrm>
            <a:off x="2143124" y="3887795"/>
            <a:ext cx="3097535" cy="2022914"/>
          </a:xfrm>
          <a:custGeom>
            <a:avLst/>
            <a:gdLst/>
            <a:ahLst/>
            <a:cxnLst>
              <a:cxn ang="0">
                <a:pos x="1730" y="330"/>
              </a:cxn>
              <a:cxn ang="0">
                <a:pos x="1414" y="310"/>
              </a:cxn>
              <a:cxn ang="0">
                <a:pos x="894" y="364"/>
              </a:cxn>
              <a:cxn ang="0">
                <a:pos x="604" y="460"/>
              </a:cxn>
              <a:cxn ang="0">
                <a:pos x="390" y="590"/>
              </a:cxn>
              <a:cxn ang="0">
                <a:pos x="224" y="762"/>
              </a:cxn>
              <a:cxn ang="0">
                <a:pos x="176" y="880"/>
              </a:cxn>
              <a:cxn ang="0">
                <a:pos x="172" y="918"/>
              </a:cxn>
              <a:cxn ang="0">
                <a:pos x="178" y="978"/>
              </a:cxn>
              <a:cxn ang="0">
                <a:pos x="216" y="1072"/>
              </a:cxn>
              <a:cxn ang="0">
                <a:pos x="338" y="1200"/>
              </a:cxn>
              <a:cxn ang="0">
                <a:pos x="506" y="1296"/>
              </a:cxn>
              <a:cxn ang="0">
                <a:pos x="788" y="1388"/>
              </a:cxn>
              <a:cxn ang="0">
                <a:pos x="986" y="1416"/>
              </a:cxn>
              <a:cxn ang="0">
                <a:pos x="1292" y="1418"/>
              </a:cxn>
              <a:cxn ang="0">
                <a:pos x="1798" y="1342"/>
              </a:cxn>
              <a:cxn ang="0">
                <a:pos x="2042" y="1266"/>
              </a:cxn>
              <a:cxn ang="0">
                <a:pos x="2218" y="1182"/>
              </a:cxn>
              <a:cxn ang="0">
                <a:pos x="2406" y="1030"/>
              </a:cxn>
              <a:cxn ang="0">
                <a:pos x="2452" y="962"/>
              </a:cxn>
              <a:cxn ang="0">
                <a:pos x="2490" y="842"/>
              </a:cxn>
              <a:cxn ang="0">
                <a:pos x="2482" y="714"/>
              </a:cxn>
              <a:cxn ang="0">
                <a:pos x="2466" y="668"/>
              </a:cxn>
              <a:cxn ang="0">
                <a:pos x="2400" y="548"/>
              </a:cxn>
              <a:cxn ang="0">
                <a:pos x="2226" y="376"/>
              </a:cxn>
              <a:cxn ang="0">
                <a:pos x="2008" y="242"/>
              </a:cxn>
              <a:cxn ang="0">
                <a:pos x="1770" y="142"/>
              </a:cxn>
              <a:cxn ang="0">
                <a:pos x="1412" y="50"/>
              </a:cxn>
              <a:cxn ang="0">
                <a:pos x="1258" y="0"/>
              </a:cxn>
              <a:cxn ang="0">
                <a:pos x="1578" y="28"/>
              </a:cxn>
              <a:cxn ang="0">
                <a:pos x="1844" y="76"/>
              </a:cxn>
              <a:cxn ang="0">
                <a:pos x="2154" y="190"/>
              </a:cxn>
              <a:cxn ang="0">
                <a:pos x="2436" y="374"/>
              </a:cxn>
              <a:cxn ang="0">
                <a:pos x="2582" y="558"/>
              </a:cxn>
              <a:cxn ang="0">
                <a:pos x="2622" y="638"/>
              </a:cxn>
              <a:cxn ang="0">
                <a:pos x="2658" y="794"/>
              </a:cxn>
              <a:cxn ang="0">
                <a:pos x="2620" y="1012"/>
              </a:cxn>
              <a:cxn ang="0">
                <a:pos x="2558" y="1124"/>
              </a:cxn>
              <a:cxn ang="0">
                <a:pos x="2456" y="1236"/>
              </a:cxn>
              <a:cxn ang="0">
                <a:pos x="2166" y="1424"/>
              </a:cxn>
              <a:cxn ang="0">
                <a:pos x="2060" y="1468"/>
              </a:cxn>
              <a:cxn ang="0">
                <a:pos x="1794" y="1548"/>
              </a:cxn>
              <a:cxn ang="0">
                <a:pos x="1304" y="1618"/>
              </a:cxn>
              <a:cxn ang="0">
                <a:pos x="1026" y="1618"/>
              </a:cxn>
              <a:cxn ang="0">
                <a:pos x="746" y="1580"/>
              </a:cxn>
              <a:cxn ang="0">
                <a:pos x="476" y="1492"/>
              </a:cxn>
              <a:cxn ang="0">
                <a:pos x="274" y="1384"/>
              </a:cxn>
              <a:cxn ang="0">
                <a:pos x="136" y="1264"/>
              </a:cxn>
              <a:cxn ang="0">
                <a:pos x="34" y="1104"/>
              </a:cxn>
              <a:cxn ang="0">
                <a:pos x="4" y="994"/>
              </a:cxn>
              <a:cxn ang="0">
                <a:pos x="6" y="868"/>
              </a:cxn>
              <a:cxn ang="0">
                <a:pos x="30" y="780"/>
              </a:cxn>
              <a:cxn ang="0">
                <a:pos x="110" y="646"/>
              </a:cxn>
              <a:cxn ang="0">
                <a:pos x="256" y="504"/>
              </a:cxn>
              <a:cxn ang="0">
                <a:pos x="554" y="340"/>
              </a:cxn>
              <a:cxn ang="0">
                <a:pos x="820" y="266"/>
              </a:cxn>
              <a:cxn ang="0">
                <a:pos x="1148" y="238"/>
              </a:cxn>
              <a:cxn ang="0">
                <a:pos x="1524" y="262"/>
              </a:cxn>
              <a:cxn ang="0">
                <a:pos x="1762" y="316"/>
              </a:cxn>
            </a:cxnLst>
            <a:rect l="0" t="0" r="r" b="b"/>
            <a:pathLst>
              <a:path w="2658" h="1622">
                <a:moveTo>
                  <a:pt x="1830" y="362"/>
                </a:moveTo>
                <a:lnTo>
                  <a:pt x="1830" y="362"/>
                </a:lnTo>
                <a:lnTo>
                  <a:pt x="1806" y="350"/>
                </a:lnTo>
                <a:lnTo>
                  <a:pt x="1780" y="342"/>
                </a:lnTo>
                <a:lnTo>
                  <a:pt x="1756" y="336"/>
                </a:lnTo>
                <a:lnTo>
                  <a:pt x="1730" y="330"/>
                </a:lnTo>
                <a:lnTo>
                  <a:pt x="1730" y="330"/>
                </a:lnTo>
                <a:lnTo>
                  <a:pt x="1678" y="322"/>
                </a:lnTo>
                <a:lnTo>
                  <a:pt x="1626" y="316"/>
                </a:lnTo>
                <a:lnTo>
                  <a:pt x="1626" y="316"/>
                </a:lnTo>
                <a:lnTo>
                  <a:pt x="1572" y="312"/>
                </a:lnTo>
                <a:lnTo>
                  <a:pt x="1520" y="310"/>
                </a:lnTo>
                <a:lnTo>
                  <a:pt x="1414" y="310"/>
                </a:lnTo>
                <a:lnTo>
                  <a:pt x="1414" y="310"/>
                </a:lnTo>
                <a:lnTo>
                  <a:pt x="1310" y="312"/>
                </a:lnTo>
                <a:lnTo>
                  <a:pt x="1204" y="318"/>
                </a:lnTo>
                <a:lnTo>
                  <a:pt x="1100" y="330"/>
                </a:lnTo>
                <a:lnTo>
                  <a:pt x="996" y="344"/>
                </a:lnTo>
                <a:lnTo>
                  <a:pt x="996" y="344"/>
                </a:lnTo>
                <a:lnTo>
                  <a:pt x="946" y="354"/>
                </a:lnTo>
                <a:lnTo>
                  <a:pt x="894" y="364"/>
                </a:lnTo>
                <a:lnTo>
                  <a:pt x="844" y="376"/>
                </a:lnTo>
                <a:lnTo>
                  <a:pt x="794" y="390"/>
                </a:lnTo>
                <a:lnTo>
                  <a:pt x="794" y="390"/>
                </a:lnTo>
                <a:lnTo>
                  <a:pt x="746" y="404"/>
                </a:lnTo>
                <a:lnTo>
                  <a:pt x="698" y="422"/>
                </a:lnTo>
                <a:lnTo>
                  <a:pt x="650" y="440"/>
                </a:lnTo>
                <a:lnTo>
                  <a:pt x="604" y="460"/>
                </a:lnTo>
                <a:lnTo>
                  <a:pt x="604" y="460"/>
                </a:lnTo>
                <a:lnTo>
                  <a:pt x="558" y="482"/>
                </a:lnTo>
                <a:lnTo>
                  <a:pt x="514" y="506"/>
                </a:lnTo>
                <a:lnTo>
                  <a:pt x="472" y="532"/>
                </a:lnTo>
                <a:lnTo>
                  <a:pt x="430" y="560"/>
                </a:lnTo>
                <a:lnTo>
                  <a:pt x="430" y="560"/>
                </a:lnTo>
                <a:lnTo>
                  <a:pt x="390" y="590"/>
                </a:lnTo>
                <a:lnTo>
                  <a:pt x="352" y="620"/>
                </a:lnTo>
                <a:lnTo>
                  <a:pt x="352" y="620"/>
                </a:lnTo>
                <a:lnTo>
                  <a:pt x="316" y="654"/>
                </a:lnTo>
                <a:lnTo>
                  <a:pt x="282" y="688"/>
                </a:lnTo>
                <a:lnTo>
                  <a:pt x="282" y="688"/>
                </a:lnTo>
                <a:lnTo>
                  <a:pt x="250" y="724"/>
                </a:lnTo>
                <a:lnTo>
                  <a:pt x="224" y="762"/>
                </a:lnTo>
                <a:lnTo>
                  <a:pt x="212" y="780"/>
                </a:lnTo>
                <a:lnTo>
                  <a:pt x="202" y="800"/>
                </a:lnTo>
                <a:lnTo>
                  <a:pt x="194" y="820"/>
                </a:lnTo>
                <a:lnTo>
                  <a:pt x="186" y="840"/>
                </a:lnTo>
                <a:lnTo>
                  <a:pt x="186" y="840"/>
                </a:lnTo>
                <a:lnTo>
                  <a:pt x="180" y="860"/>
                </a:lnTo>
                <a:lnTo>
                  <a:pt x="176" y="880"/>
                </a:lnTo>
                <a:lnTo>
                  <a:pt x="174" y="884"/>
                </a:lnTo>
                <a:lnTo>
                  <a:pt x="174" y="888"/>
                </a:lnTo>
                <a:lnTo>
                  <a:pt x="174" y="892"/>
                </a:lnTo>
                <a:lnTo>
                  <a:pt x="174" y="894"/>
                </a:lnTo>
                <a:lnTo>
                  <a:pt x="172" y="898"/>
                </a:lnTo>
                <a:lnTo>
                  <a:pt x="172" y="898"/>
                </a:lnTo>
                <a:lnTo>
                  <a:pt x="172" y="918"/>
                </a:lnTo>
                <a:lnTo>
                  <a:pt x="172" y="918"/>
                </a:lnTo>
                <a:lnTo>
                  <a:pt x="172" y="938"/>
                </a:lnTo>
                <a:lnTo>
                  <a:pt x="174" y="958"/>
                </a:lnTo>
                <a:lnTo>
                  <a:pt x="174" y="958"/>
                </a:lnTo>
                <a:lnTo>
                  <a:pt x="176" y="968"/>
                </a:lnTo>
                <a:lnTo>
                  <a:pt x="176" y="972"/>
                </a:lnTo>
                <a:lnTo>
                  <a:pt x="178" y="978"/>
                </a:lnTo>
                <a:lnTo>
                  <a:pt x="178" y="978"/>
                </a:lnTo>
                <a:lnTo>
                  <a:pt x="182" y="996"/>
                </a:lnTo>
                <a:lnTo>
                  <a:pt x="182" y="996"/>
                </a:lnTo>
                <a:lnTo>
                  <a:pt x="188" y="1016"/>
                </a:lnTo>
                <a:lnTo>
                  <a:pt x="196" y="1036"/>
                </a:lnTo>
                <a:lnTo>
                  <a:pt x="206" y="1054"/>
                </a:lnTo>
                <a:lnTo>
                  <a:pt x="216" y="1072"/>
                </a:lnTo>
                <a:lnTo>
                  <a:pt x="228" y="1090"/>
                </a:lnTo>
                <a:lnTo>
                  <a:pt x="240" y="1108"/>
                </a:lnTo>
                <a:lnTo>
                  <a:pt x="270" y="1140"/>
                </a:lnTo>
                <a:lnTo>
                  <a:pt x="270" y="1140"/>
                </a:lnTo>
                <a:lnTo>
                  <a:pt x="302" y="1172"/>
                </a:lnTo>
                <a:lnTo>
                  <a:pt x="338" y="1200"/>
                </a:lnTo>
                <a:lnTo>
                  <a:pt x="338" y="1200"/>
                </a:lnTo>
                <a:lnTo>
                  <a:pt x="376" y="1226"/>
                </a:lnTo>
                <a:lnTo>
                  <a:pt x="376" y="1226"/>
                </a:lnTo>
                <a:lnTo>
                  <a:pt x="396" y="1238"/>
                </a:lnTo>
                <a:lnTo>
                  <a:pt x="418" y="1250"/>
                </a:lnTo>
                <a:lnTo>
                  <a:pt x="418" y="1250"/>
                </a:lnTo>
                <a:lnTo>
                  <a:pt x="462" y="1274"/>
                </a:lnTo>
                <a:lnTo>
                  <a:pt x="506" y="1296"/>
                </a:lnTo>
                <a:lnTo>
                  <a:pt x="552" y="1314"/>
                </a:lnTo>
                <a:lnTo>
                  <a:pt x="598" y="1332"/>
                </a:lnTo>
                <a:lnTo>
                  <a:pt x="598" y="1332"/>
                </a:lnTo>
                <a:lnTo>
                  <a:pt x="644" y="1350"/>
                </a:lnTo>
                <a:lnTo>
                  <a:pt x="692" y="1364"/>
                </a:lnTo>
                <a:lnTo>
                  <a:pt x="740" y="1376"/>
                </a:lnTo>
                <a:lnTo>
                  <a:pt x="788" y="1388"/>
                </a:lnTo>
                <a:lnTo>
                  <a:pt x="788" y="1388"/>
                </a:lnTo>
                <a:lnTo>
                  <a:pt x="836" y="1396"/>
                </a:lnTo>
                <a:lnTo>
                  <a:pt x="886" y="1404"/>
                </a:lnTo>
                <a:lnTo>
                  <a:pt x="886" y="1404"/>
                </a:lnTo>
                <a:lnTo>
                  <a:pt x="936" y="1410"/>
                </a:lnTo>
                <a:lnTo>
                  <a:pt x="986" y="1416"/>
                </a:lnTo>
                <a:lnTo>
                  <a:pt x="986" y="1416"/>
                </a:lnTo>
                <a:lnTo>
                  <a:pt x="1036" y="1418"/>
                </a:lnTo>
                <a:lnTo>
                  <a:pt x="1088" y="1422"/>
                </a:lnTo>
                <a:lnTo>
                  <a:pt x="1138" y="1422"/>
                </a:lnTo>
                <a:lnTo>
                  <a:pt x="1190" y="1422"/>
                </a:lnTo>
                <a:lnTo>
                  <a:pt x="1190" y="1422"/>
                </a:lnTo>
                <a:lnTo>
                  <a:pt x="1240" y="1420"/>
                </a:lnTo>
                <a:lnTo>
                  <a:pt x="1292" y="1418"/>
                </a:lnTo>
                <a:lnTo>
                  <a:pt x="1394" y="1410"/>
                </a:lnTo>
                <a:lnTo>
                  <a:pt x="1394" y="1410"/>
                </a:lnTo>
                <a:lnTo>
                  <a:pt x="1496" y="1398"/>
                </a:lnTo>
                <a:lnTo>
                  <a:pt x="1598" y="1382"/>
                </a:lnTo>
                <a:lnTo>
                  <a:pt x="1598" y="1382"/>
                </a:lnTo>
                <a:lnTo>
                  <a:pt x="1700" y="1364"/>
                </a:lnTo>
                <a:lnTo>
                  <a:pt x="1798" y="1342"/>
                </a:lnTo>
                <a:lnTo>
                  <a:pt x="1798" y="1342"/>
                </a:lnTo>
                <a:lnTo>
                  <a:pt x="1898" y="1316"/>
                </a:lnTo>
                <a:lnTo>
                  <a:pt x="1898" y="1316"/>
                </a:lnTo>
                <a:lnTo>
                  <a:pt x="1946" y="1300"/>
                </a:lnTo>
                <a:lnTo>
                  <a:pt x="1994" y="1284"/>
                </a:lnTo>
                <a:lnTo>
                  <a:pt x="1994" y="1284"/>
                </a:lnTo>
                <a:lnTo>
                  <a:pt x="2042" y="1266"/>
                </a:lnTo>
                <a:lnTo>
                  <a:pt x="2064" y="1258"/>
                </a:lnTo>
                <a:lnTo>
                  <a:pt x="2088" y="1248"/>
                </a:lnTo>
                <a:lnTo>
                  <a:pt x="2088" y="1248"/>
                </a:lnTo>
                <a:lnTo>
                  <a:pt x="2132" y="1228"/>
                </a:lnTo>
                <a:lnTo>
                  <a:pt x="2176" y="1206"/>
                </a:lnTo>
                <a:lnTo>
                  <a:pt x="2176" y="1206"/>
                </a:lnTo>
                <a:lnTo>
                  <a:pt x="2218" y="1182"/>
                </a:lnTo>
                <a:lnTo>
                  <a:pt x="2260" y="1156"/>
                </a:lnTo>
                <a:lnTo>
                  <a:pt x="2298" y="1128"/>
                </a:lnTo>
                <a:lnTo>
                  <a:pt x="2336" y="1098"/>
                </a:lnTo>
                <a:lnTo>
                  <a:pt x="2336" y="1098"/>
                </a:lnTo>
                <a:lnTo>
                  <a:pt x="2370" y="1066"/>
                </a:lnTo>
                <a:lnTo>
                  <a:pt x="2402" y="1034"/>
                </a:lnTo>
                <a:lnTo>
                  <a:pt x="2406" y="1030"/>
                </a:lnTo>
                <a:lnTo>
                  <a:pt x="2410" y="1026"/>
                </a:lnTo>
                <a:lnTo>
                  <a:pt x="2416" y="1016"/>
                </a:lnTo>
                <a:lnTo>
                  <a:pt x="2416" y="1016"/>
                </a:lnTo>
                <a:lnTo>
                  <a:pt x="2428" y="1000"/>
                </a:lnTo>
                <a:lnTo>
                  <a:pt x="2428" y="1000"/>
                </a:lnTo>
                <a:lnTo>
                  <a:pt x="2440" y="982"/>
                </a:lnTo>
                <a:lnTo>
                  <a:pt x="2452" y="962"/>
                </a:lnTo>
                <a:lnTo>
                  <a:pt x="2452" y="962"/>
                </a:lnTo>
                <a:lnTo>
                  <a:pt x="2460" y="944"/>
                </a:lnTo>
                <a:lnTo>
                  <a:pt x="2470" y="924"/>
                </a:lnTo>
                <a:lnTo>
                  <a:pt x="2476" y="904"/>
                </a:lnTo>
                <a:lnTo>
                  <a:pt x="2482" y="884"/>
                </a:lnTo>
                <a:lnTo>
                  <a:pt x="2486" y="862"/>
                </a:lnTo>
                <a:lnTo>
                  <a:pt x="2490" y="842"/>
                </a:lnTo>
                <a:lnTo>
                  <a:pt x="2492" y="820"/>
                </a:lnTo>
                <a:lnTo>
                  <a:pt x="2492" y="800"/>
                </a:lnTo>
                <a:lnTo>
                  <a:pt x="2492" y="800"/>
                </a:lnTo>
                <a:lnTo>
                  <a:pt x="2492" y="778"/>
                </a:lnTo>
                <a:lnTo>
                  <a:pt x="2490" y="756"/>
                </a:lnTo>
                <a:lnTo>
                  <a:pt x="2486" y="736"/>
                </a:lnTo>
                <a:lnTo>
                  <a:pt x="2482" y="714"/>
                </a:lnTo>
                <a:lnTo>
                  <a:pt x="2482" y="714"/>
                </a:lnTo>
                <a:lnTo>
                  <a:pt x="2474" y="694"/>
                </a:lnTo>
                <a:lnTo>
                  <a:pt x="2468" y="672"/>
                </a:lnTo>
                <a:lnTo>
                  <a:pt x="2466" y="670"/>
                </a:lnTo>
                <a:lnTo>
                  <a:pt x="2466" y="670"/>
                </a:lnTo>
                <a:lnTo>
                  <a:pt x="2466" y="670"/>
                </a:lnTo>
                <a:lnTo>
                  <a:pt x="2466" y="668"/>
                </a:lnTo>
                <a:lnTo>
                  <a:pt x="2462" y="662"/>
                </a:lnTo>
                <a:lnTo>
                  <a:pt x="2458" y="652"/>
                </a:lnTo>
                <a:lnTo>
                  <a:pt x="2458" y="652"/>
                </a:lnTo>
                <a:lnTo>
                  <a:pt x="2448" y="630"/>
                </a:lnTo>
                <a:lnTo>
                  <a:pt x="2448" y="630"/>
                </a:lnTo>
                <a:lnTo>
                  <a:pt x="2426" y="588"/>
                </a:lnTo>
                <a:lnTo>
                  <a:pt x="2400" y="548"/>
                </a:lnTo>
                <a:lnTo>
                  <a:pt x="2400" y="548"/>
                </a:lnTo>
                <a:lnTo>
                  <a:pt x="2370" y="512"/>
                </a:lnTo>
                <a:lnTo>
                  <a:pt x="2338" y="474"/>
                </a:lnTo>
                <a:lnTo>
                  <a:pt x="2338" y="474"/>
                </a:lnTo>
                <a:lnTo>
                  <a:pt x="2302" y="440"/>
                </a:lnTo>
                <a:lnTo>
                  <a:pt x="2266" y="408"/>
                </a:lnTo>
                <a:lnTo>
                  <a:pt x="2226" y="376"/>
                </a:lnTo>
                <a:lnTo>
                  <a:pt x="2186" y="346"/>
                </a:lnTo>
                <a:lnTo>
                  <a:pt x="2186" y="346"/>
                </a:lnTo>
                <a:lnTo>
                  <a:pt x="2144" y="318"/>
                </a:lnTo>
                <a:lnTo>
                  <a:pt x="2100" y="292"/>
                </a:lnTo>
                <a:lnTo>
                  <a:pt x="2054" y="266"/>
                </a:lnTo>
                <a:lnTo>
                  <a:pt x="2008" y="242"/>
                </a:lnTo>
                <a:lnTo>
                  <a:pt x="2008" y="242"/>
                </a:lnTo>
                <a:lnTo>
                  <a:pt x="1962" y="220"/>
                </a:lnTo>
                <a:lnTo>
                  <a:pt x="1916" y="198"/>
                </a:lnTo>
                <a:lnTo>
                  <a:pt x="1916" y="198"/>
                </a:lnTo>
                <a:lnTo>
                  <a:pt x="1868" y="178"/>
                </a:lnTo>
                <a:lnTo>
                  <a:pt x="1818" y="160"/>
                </a:lnTo>
                <a:lnTo>
                  <a:pt x="1818" y="160"/>
                </a:lnTo>
                <a:lnTo>
                  <a:pt x="1770" y="142"/>
                </a:lnTo>
                <a:lnTo>
                  <a:pt x="1720" y="126"/>
                </a:lnTo>
                <a:lnTo>
                  <a:pt x="1618" y="98"/>
                </a:lnTo>
                <a:lnTo>
                  <a:pt x="1618" y="98"/>
                </a:lnTo>
                <a:lnTo>
                  <a:pt x="1568" y="84"/>
                </a:lnTo>
                <a:lnTo>
                  <a:pt x="1516" y="72"/>
                </a:lnTo>
                <a:lnTo>
                  <a:pt x="1516" y="72"/>
                </a:lnTo>
                <a:lnTo>
                  <a:pt x="1412" y="50"/>
                </a:lnTo>
                <a:lnTo>
                  <a:pt x="1308" y="26"/>
                </a:lnTo>
                <a:lnTo>
                  <a:pt x="1308" y="26"/>
                </a:lnTo>
                <a:lnTo>
                  <a:pt x="1256" y="16"/>
                </a:lnTo>
                <a:lnTo>
                  <a:pt x="1204" y="8"/>
                </a:lnTo>
                <a:lnTo>
                  <a:pt x="1204" y="0"/>
                </a:lnTo>
                <a:lnTo>
                  <a:pt x="1204" y="0"/>
                </a:lnTo>
                <a:lnTo>
                  <a:pt x="1258" y="0"/>
                </a:lnTo>
                <a:lnTo>
                  <a:pt x="1312" y="2"/>
                </a:lnTo>
                <a:lnTo>
                  <a:pt x="1418" y="10"/>
                </a:lnTo>
                <a:lnTo>
                  <a:pt x="1418" y="10"/>
                </a:lnTo>
                <a:lnTo>
                  <a:pt x="1524" y="22"/>
                </a:lnTo>
                <a:lnTo>
                  <a:pt x="1524" y="22"/>
                </a:lnTo>
                <a:lnTo>
                  <a:pt x="1578" y="28"/>
                </a:lnTo>
                <a:lnTo>
                  <a:pt x="1578" y="28"/>
                </a:lnTo>
                <a:lnTo>
                  <a:pt x="1632" y="34"/>
                </a:lnTo>
                <a:lnTo>
                  <a:pt x="1632" y="34"/>
                </a:lnTo>
                <a:lnTo>
                  <a:pt x="1684" y="44"/>
                </a:lnTo>
                <a:lnTo>
                  <a:pt x="1738" y="52"/>
                </a:lnTo>
                <a:lnTo>
                  <a:pt x="1792" y="64"/>
                </a:lnTo>
                <a:lnTo>
                  <a:pt x="1844" y="76"/>
                </a:lnTo>
                <a:lnTo>
                  <a:pt x="1844" y="76"/>
                </a:lnTo>
                <a:lnTo>
                  <a:pt x="1898" y="92"/>
                </a:lnTo>
                <a:lnTo>
                  <a:pt x="1950" y="108"/>
                </a:lnTo>
                <a:lnTo>
                  <a:pt x="2002" y="126"/>
                </a:lnTo>
                <a:lnTo>
                  <a:pt x="2052" y="144"/>
                </a:lnTo>
                <a:lnTo>
                  <a:pt x="2052" y="144"/>
                </a:lnTo>
                <a:lnTo>
                  <a:pt x="2104" y="166"/>
                </a:lnTo>
                <a:lnTo>
                  <a:pt x="2154" y="190"/>
                </a:lnTo>
                <a:lnTo>
                  <a:pt x="2204" y="214"/>
                </a:lnTo>
                <a:lnTo>
                  <a:pt x="2252" y="242"/>
                </a:lnTo>
                <a:lnTo>
                  <a:pt x="2252" y="242"/>
                </a:lnTo>
                <a:lnTo>
                  <a:pt x="2300" y="270"/>
                </a:lnTo>
                <a:lnTo>
                  <a:pt x="2346" y="302"/>
                </a:lnTo>
                <a:lnTo>
                  <a:pt x="2392" y="338"/>
                </a:lnTo>
                <a:lnTo>
                  <a:pt x="2436" y="374"/>
                </a:lnTo>
                <a:lnTo>
                  <a:pt x="2436" y="374"/>
                </a:lnTo>
                <a:lnTo>
                  <a:pt x="2476" y="416"/>
                </a:lnTo>
                <a:lnTo>
                  <a:pt x="2516" y="460"/>
                </a:lnTo>
                <a:lnTo>
                  <a:pt x="2516" y="460"/>
                </a:lnTo>
                <a:lnTo>
                  <a:pt x="2534" y="482"/>
                </a:lnTo>
                <a:lnTo>
                  <a:pt x="2552" y="508"/>
                </a:lnTo>
                <a:lnTo>
                  <a:pt x="2582" y="558"/>
                </a:lnTo>
                <a:lnTo>
                  <a:pt x="2582" y="558"/>
                </a:lnTo>
                <a:lnTo>
                  <a:pt x="2596" y="584"/>
                </a:lnTo>
                <a:lnTo>
                  <a:pt x="2604" y="596"/>
                </a:lnTo>
                <a:lnTo>
                  <a:pt x="2606" y="602"/>
                </a:lnTo>
                <a:lnTo>
                  <a:pt x="2610" y="610"/>
                </a:lnTo>
                <a:lnTo>
                  <a:pt x="2610" y="610"/>
                </a:lnTo>
                <a:lnTo>
                  <a:pt x="2622" y="638"/>
                </a:lnTo>
                <a:lnTo>
                  <a:pt x="2634" y="668"/>
                </a:lnTo>
                <a:lnTo>
                  <a:pt x="2634" y="668"/>
                </a:lnTo>
                <a:lnTo>
                  <a:pt x="2642" y="698"/>
                </a:lnTo>
                <a:lnTo>
                  <a:pt x="2650" y="730"/>
                </a:lnTo>
                <a:lnTo>
                  <a:pt x="2654" y="762"/>
                </a:lnTo>
                <a:lnTo>
                  <a:pt x="2658" y="794"/>
                </a:lnTo>
                <a:lnTo>
                  <a:pt x="2658" y="794"/>
                </a:lnTo>
                <a:lnTo>
                  <a:pt x="2658" y="826"/>
                </a:lnTo>
                <a:lnTo>
                  <a:pt x="2656" y="858"/>
                </a:lnTo>
                <a:lnTo>
                  <a:pt x="2654" y="888"/>
                </a:lnTo>
                <a:lnTo>
                  <a:pt x="2648" y="920"/>
                </a:lnTo>
                <a:lnTo>
                  <a:pt x="2640" y="952"/>
                </a:lnTo>
                <a:lnTo>
                  <a:pt x="2632" y="982"/>
                </a:lnTo>
                <a:lnTo>
                  <a:pt x="2620" y="1012"/>
                </a:lnTo>
                <a:lnTo>
                  <a:pt x="2608" y="1042"/>
                </a:lnTo>
                <a:lnTo>
                  <a:pt x="2608" y="1042"/>
                </a:lnTo>
                <a:lnTo>
                  <a:pt x="2592" y="1070"/>
                </a:lnTo>
                <a:lnTo>
                  <a:pt x="2576" y="1096"/>
                </a:lnTo>
                <a:lnTo>
                  <a:pt x="2576" y="1096"/>
                </a:lnTo>
                <a:lnTo>
                  <a:pt x="2558" y="1124"/>
                </a:lnTo>
                <a:lnTo>
                  <a:pt x="2558" y="1124"/>
                </a:lnTo>
                <a:lnTo>
                  <a:pt x="2548" y="1136"/>
                </a:lnTo>
                <a:lnTo>
                  <a:pt x="2544" y="1142"/>
                </a:lnTo>
                <a:lnTo>
                  <a:pt x="2538" y="1148"/>
                </a:lnTo>
                <a:lnTo>
                  <a:pt x="2538" y="1148"/>
                </a:lnTo>
                <a:lnTo>
                  <a:pt x="2500" y="1194"/>
                </a:lnTo>
                <a:lnTo>
                  <a:pt x="2456" y="1236"/>
                </a:lnTo>
                <a:lnTo>
                  <a:pt x="2456" y="1236"/>
                </a:lnTo>
                <a:lnTo>
                  <a:pt x="2412" y="1274"/>
                </a:lnTo>
                <a:lnTo>
                  <a:pt x="2366" y="1310"/>
                </a:lnTo>
                <a:lnTo>
                  <a:pt x="2318" y="1342"/>
                </a:lnTo>
                <a:lnTo>
                  <a:pt x="2268" y="1372"/>
                </a:lnTo>
                <a:lnTo>
                  <a:pt x="2268" y="1372"/>
                </a:lnTo>
                <a:lnTo>
                  <a:pt x="2216" y="1398"/>
                </a:lnTo>
                <a:lnTo>
                  <a:pt x="2166" y="1424"/>
                </a:lnTo>
                <a:lnTo>
                  <a:pt x="2166" y="1424"/>
                </a:lnTo>
                <a:lnTo>
                  <a:pt x="2140" y="1436"/>
                </a:lnTo>
                <a:lnTo>
                  <a:pt x="2126" y="1442"/>
                </a:lnTo>
                <a:lnTo>
                  <a:pt x="2112" y="1446"/>
                </a:lnTo>
                <a:lnTo>
                  <a:pt x="2112" y="1446"/>
                </a:lnTo>
                <a:lnTo>
                  <a:pt x="2060" y="1468"/>
                </a:lnTo>
                <a:lnTo>
                  <a:pt x="2060" y="1468"/>
                </a:lnTo>
                <a:lnTo>
                  <a:pt x="2008" y="1486"/>
                </a:lnTo>
                <a:lnTo>
                  <a:pt x="1954" y="1504"/>
                </a:lnTo>
                <a:lnTo>
                  <a:pt x="1954" y="1504"/>
                </a:lnTo>
                <a:lnTo>
                  <a:pt x="1902" y="1520"/>
                </a:lnTo>
                <a:lnTo>
                  <a:pt x="1848" y="1534"/>
                </a:lnTo>
                <a:lnTo>
                  <a:pt x="1848" y="1534"/>
                </a:lnTo>
                <a:lnTo>
                  <a:pt x="1794" y="1548"/>
                </a:lnTo>
                <a:lnTo>
                  <a:pt x="1740" y="1560"/>
                </a:lnTo>
                <a:lnTo>
                  <a:pt x="1632" y="1580"/>
                </a:lnTo>
                <a:lnTo>
                  <a:pt x="1632" y="1580"/>
                </a:lnTo>
                <a:lnTo>
                  <a:pt x="1522" y="1598"/>
                </a:lnTo>
                <a:lnTo>
                  <a:pt x="1414" y="1610"/>
                </a:lnTo>
                <a:lnTo>
                  <a:pt x="1414" y="1610"/>
                </a:lnTo>
                <a:lnTo>
                  <a:pt x="1304" y="1618"/>
                </a:lnTo>
                <a:lnTo>
                  <a:pt x="1304" y="1618"/>
                </a:lnTo>
                <a:lnTo>
                  <a:pt x="1248" y="1622"/>
                </a:lnTo>
                <a:lnTo>
                  <a:pt x="1192" y="1622"/>
                </a:lnTo>
                <a:lnTo>
                  <a:pt x="1192" y="1622"/>
                </a:lnTo>
                <a:lnTo>
                  <a:pt x="1136" y="1622"/>
                </a:lnTo>
                <a:lnTo>
                  <a:pt x="1080" y="1622"/>
                </a:lnTo>
                <a:lnTo>
                  <a:pt x="1026" y="1618"/>
                </a:lnTo>
                <a:lnTo>
                  <a:pt x="970" y="1614"/>
                </a:lnTo>
                <a:lnTo>
                  <a:pt x="970" y="1614"/>
                </a:lnTo>
                <a:lnTo>
                  <a:pt x="914" y="1608"/>
                </a:lnTo>
                <a:lnTo>
                  <a:pt x="858" y="1602"/>
                </a:lnTo>
                <a:lnTo>
                  <a:pt x="858" y="1602"/>
                </a:lnTo>
                <a:lnTo>
                  <a:pt x="802" y="1592"/>
                </a:lnTo>
                <a:lnTo>
                  <a:pt x="746" y="1580"/>
                </a:lnTo>
                <a:lnTo>
                  <a:pt x="746" y="1580"/>
                </a:lnTo>
                <a:lnTo>
                  <a:pt x="690" y="1566"/>
                </a:lnTo>
                <a:lnTo>
                  <a:pt x="636" y="1552"/>
                </a:lnTo>
                <a:lnTo>
                  <a:pt x="582" y="1534"/>
                </a:lnTo>
                <a:lnTo>
                  <a:pt x="528" y="1514"/>
                </a:lnTo>
                <a:lnTo>
                  <a:pt x="528" y="1514"/>
                </a:lnTo>
                <a:lnTo>
                  <a:pt x="476" y="1492"/>
                </a:lnTo>
                <a:lnTo>
                  <a:pt x="424" y="1468"/>
                </a:lnTo>
                <a:lnTo>
                  <a:pt x="374" y="1442"/>
                </a:lnTo>
                <a:lnTo>
                  <a:pt x="324" y="1414"/>
                </a:lnTo>
                <a:lnTo>
                  <a:pt x="298" y="1400"/>
                </a:lnTo>
                <a:lnTo>
                  <a:pt x="298" y="1400"/>
                </a:lnTo>
                <a:lnTo>
                  <a:pt x="274" y="1384"/>
                </a:lnTo>
                <a:lnTo>
                  <a:pt x="274" y="1384"/>
                </a:lnTo>
                <a:lnTo>
                  <a:pt x="224" y="1348"/>
                </a:lnTo>
                <a:lnTo>
                  <a:pt x="224" y="1348"/>
                </a:lnTo>
                <a:lnTo>
                  <a:pt x="202" y="1328"/>
                </a:lnTo>
                <a:lnTo>
                  <a:pt x="178" y="1308"/>
                </a:lnTo>
                <a:lnTo>
                  <a:pt x="156" y="1286"/>
                </a:lnTo>
                <a:lnTo>
                  <a:pt x="136" y="1264"/>
                </a:lnTo>
                <a:lnTo>
                  <a:pt x="136" y="1264"/>
                </a:lnTo>
                <a:lnTo>
                  <a:pt x="116" y="1240"/>
                </a:lnTo>
                <a:lnTo>
                  <a:pt x="96" y="1216"/>
                </a:lnTo>
                <a:lnTo>
                  <a:pt x="78" y="1190"/>
                </a:lnTo>
                <a:lnTo>
                  <a:pt x="62" y="1162"/>
                </a:lnTo>
                <a:lnTo>
                  <a:pt x="62" y="1162"/>
                </a:lnTo>
                <a:lnTo>
                  <a:pt x="46" y="1134"/>
                </a:lnTo>
                <a:lnTo>
                  <a:pt x="34" y="1104"/>
                </a:lnTo>
                <a:lnTo>
                  <a:pt x="22" y="1074"/>
                </a:lnTo>
                <a:lnTo>
                  <a:pt x="14" y="1042"/>
                </a:lnTo>
                <a:lnTo>
                  <a:pt x="14" y="1042"/>
                </a:lnTo>
                <a:lnTo>
                  <a:pt x="6" y="1010"/>
                </a:lnTo>
                <a:lnTo>
                  <a:pt x="4" y="1000"/>
                </a:lnTo>
                <a:lnTo>
                  <a:pt x="4" y="994"/>
                </a:lnTo>
                <a:lnTo>
                  <a:pt x="4" y="994"/>
                </a:lnTo>
                <a:lnTo>
                  <a:pt x="2" y="976"/>
                </a:lnTo>
                <a:lnTo>
                  <a:pt x="2" y="976"/>
                </a:lnTo>
                <a:lnTo>
                  <a:pt x="0" y="944"/>
                </a:lnTo>
                <a:lnTo>
                  <a:pt x="0" y="910"/>
                </a:lnTo>
                <a:lnTo>
                  <a:pt x="0" y="910"/>
                </a:lnTo>
                <a:lnTo>
                  <a:pt x="4" y="876"/>
                </a:lnTo>
                <a:lnTo>
                  <a:pt x="6" y="868"/>
                </a:lnTo>
                <a:lnTo>
                  <a:pt x="6" y="862"/>
                </a:lnTo>
                <a:lnTo>
                  <a:pt x="8" y="858"/>
                </a:lnTo>
                <a:lnTo>
                  <a:pt x="8" y="850"/>
                </a:lnTo>
                <a:lnTo>
                  <a:pt x="10" y="842"/>
                </a:lnTo>
                <a:lnTo>
                  <a:pt x="10" y="842"/>
                </a:lnTo>
                <a:lnTo>
                  <a:pt x="20" y="812"/>
                </a:lnTo>
                <a:lnTo>
                  <a:pt x="30" y="780"/>
                </a:lnTo>
                <a:lnTo>
                  <a:pt x="30" y="780"/>
                </a:lnTo>
                <a:lnTo>
                  <a:pt x="44" y="752"/>
                </a:lnTo>
                <a:lnTo>
                  <a:pt x="58" y="724"/>
                </a:lnTo>
                <a:lnTo>
                  <a:pt x="74" y="696"/>
                </a:lnTo>
                <a:lnTo>
                  <a:pt x="90" y="670"/>
                </a:lnTo>
                <a:lnTo>
                  <a:pt x="90" y="670"/>
                </a:lnTo>
                <a:lnTo>
                  <a:pt x="110" y="646"/>
                </a:lnTo>
                <a:lnTo>
                  <a:pt x="128" y="622"/>
                </a:lnTo>
                <a:lnTo>
                  <a:pt x="148" y="600"/>
                </a:lnTo>
                <a:lnTo>
                  <a:pt x="170" y="580"/>
                </a:lnTo>
                <a:lnTo>
                  <a:pt x="170" y="580"/>
                </a:lnTo>
                <a:lnTo>
                  <a:pt x="212" y="540"/>
                </a:lnTo>
                <a:lnTo>
                  <a:pt x="256" y="504"/>
                </a:lnTo>
                <a:lnTo>
                  <a:pt x="256" y="504"/>
                </a:lnTo>
                <a:lnTo>
                  <a:pt x="304" y="470"/>
                </a:lnTo>
                <a:lnTo>
                  <a:pt x="352" y="438"/>
                </a:lnTo>
                <a:lnTo>
                  <a:pt x="352" y="438"/>
                </a:lnTo>
                <a:lnTo>
                  <a:pt x="400" y="410"/>
                </a:lnTo>
                <a:lnTo>
                  <a:pt x="450" y="384"/>
                </a:lnTo>
                <a:lnTo>
                  <a:pt x="502" y="360"/>
                </a:lnTo>
                <a:lnTo>
                  <a:pt x="554" y="340"/>
                </a:lnTo>
                <a:lnTo>
                  <a:pt x="554" y="340"/>
                </a:lnTo>
                <a:lnTo>
                  <a:pt x="606" y="320"/>
                </a:lnTo>
                <a:lnTo>
                  <a:pt x="658" y="304"/>
                </a:lnTo>
                <a:lnTo>
                  <a:pt x="712" y="288"/>
                </a:lnTo>
                <a:lnTo>
                  <a:pt x="766" y="276"/>
                </a:lnTo>
                <a:lnTo>
                  <a:pt x="766" y="276"/>
                </a:lnTo>
                <a:lnTo>
                  <a:pt x="820" y="266"/>
                </a:lnTo>
                <a:lnTo>
                  <a:pt x="876" y="258"/>
                </a:lnTo>
                <a:lnTo>
                  <a:pt x="930" y="250"/>
                </a:lnTo>
                <a:lnTo>
                  <a:pt x="984" y="246"/>
                </a:lnTo>
                <a:lnTo>
                  <a:pt x="984" y="246"/>
                </a:lnTo>
                <a:lnTo>
                  <a:pt x="1038" y="242"/>
                </a:lnTo>
                <a:lnTo>
                  <a:pt x="1094" y="240"/>
                </a:lnTo>
                <a:lnTo>
                  <a:pt x="1148" y="238"/>
                </a:lnTo>
                <a:lnTo>
                  <a:pt x="1202" y="238"/>
                </a:lnTo>
                <a:lnTo>
                  <a:pt x="1202" y="238"/>
                </a:lnTo>
                <a:lnTo>
                  <a:pt x="1310" y="242"/>
                </a:lnTo>
                <a:lnTo>
                  <a:pt x="1418" y="250"/>
                </a:lnTo>
                <a:lnTo>
                  <a:pt x="1418" y="250"/>
                </a:lnTo>
                <a:lnTo>
                  <a:pt x="1470" y="254"/>
                </a:lnTo>
                <a:lnTo>
                  <a:pt x="1524" y="262"/>
                </a:lnTo>
                <a:lnTo>
                  <a:pt x="1578" y="270"/>
                </a:lnTo>
                <a:lnTo>
                  <a:pt x="1630" y="280"/>
                </a:lnTo>
                <a:lnTo>
                  <a:pt x="1630" y="280"/>
                </a:lnTo>
                <a:lnTo>
                  <a:pt x="1684" y="292"/>
                </a:lnTo>
                <a:lnTo>
                  <a:pt x="1736" y="308"/>
                </a:lnTo>
                <a:lnTo>
                  <a:pt x="1736" y="308"/>
                </a:lnTo>
                <a:lnTo>
                  <a:pt x="1762" y="316"/>
                </a:lnTo>
                <a:lnTo>
                  <a:pt x="1786" y="328"/>
                </a:lnTo>
                <a:lnTo>
                  <a:pt x="1810" y="340"/>
                </a:lnTo>
                <a:lnTo>
                  <a:pt x="1834" y="356"/>
                </a:lnTo>
                <a:lnTo>
                  <a:pt x="1830" y="362"/>
                </a:lnTo>
                <a:close/>
              </a:path>
            </a:pathLst>
          </a:custGeom>
          <a:solidFill>
            <a:srgbClr val="B7B2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11004E"/>
              </a:solidFill>
              <a:effectLst/>
              <a:uLnTx/>
              <a:uFillTx/>
              <a:latin typeface="Source Sans Pro"/>
              <a:ea typeface="+mn-ea"/>
              <a:cs typeface="+mn-cs"/>
            </a:endParaRPr>
          </a:p>
        </p:txBody>
      </p:sp>
      <p:sp>
        <p:nvSpPr>
          <p:cNvPr id="16" name="Rectangle 15">
            <a:extLst>
              <a:ext uri="{FF2B5EF4-FFF2-40B4-BE49-F238E27FC236}">
                <a16:creationId xmlns:a16="http://schemas.microsoft.com/office/drawing/2014/main" id="{65BD7F5D-349B-8B42-9A61-E85881D17968}"/>
              </a:ext>
            </a:extLst>
          </p:cNvPr>
          <p:cNvSpPr/>
          <p:nvPr/>
        </p:nvSpPr>
        <p:spPr>
          <a:xfrm>
            <a:off x="2893438" y="4606864"/>
            <a:ext cx="1596912" cy="584775"/>
          </a:xfrm>
          <a:prstGeom prst="rect">
            <a:avLst/>
          </a:prstGeom>
        </p:spPr>
        <p:txBody>
          <a:bodyPr wrap="none">
            <a:spAutoFit/>
          </a:bodyPr>
          <a:lstStyle/>
          <a:p>
            <a:pPr marL="0" marR="0" lvl="0" indent="0" algn="ctr" defTabSz="219075"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a:ln>
                  <a:noFill/>
                </a:ln>
                <a:solidFill>
                  <a:srgbClr val="210053"/>
                </a:solidFill>
                <a:effectLst/>
                <a:uLnTx/>
                <a:uFillTx/>
                <a:latin typeface="Arial" panose="020B0604020202020204" pitchFamily="34" charset="0"/>
                <a:ea typeface="+mn-ea"/>
                <a:cs typeface="Arial" panose="020B0604020202020204" pitchFamily="34" charset="0"/>
              </a:rPr>
              <a:t>340 K€ </a:t>
            </a:r>
            <a:endParaRPr kumimoji="0" lang="fr-FR" sz="3200" b="0" i="0" u="none" strike="noStrike" kern="1200" cap="none" spc="0" normalizeH="0" baseline="30000" noProof="0" dirty="0">
              <a:ln>
                <a:noFill/>
              </a:ln>
              <a:solidFill>
                <a:srgbClr val="210053"/>
              </a:solidFill>
              <a:effectLst/>
              <a:uLnTx/>
              <a:uFillTx/>
              <a:latin typeface="Arial" panose="020B0604020202020204" pitchFamily="34" charset="0"/>
              <a:ea typeface="+mn-ea"/>
              <a:cs typeface="Arial" panose="020B0604020202020204" pitchFamily="34" charset="0"/>
            </a:endParaRPr>
          </a:p>
        </p:txBody>
      </p:sp>
      <p:sp>
        <p:nvSpPr>
          <p:cNvPr id="17" name="TextBox 7">
            <a:extLst>
              <a:ext uri="{FF2B5EF4-FFF2-40B4-BE49-F238E27FC236}">
                <a16:creationId xmlns:a16="http://schemas.microsoft.com/office/drawing/2014/main" id="{65845818-8F9F-7F47-BD04-540CE9A804DB}"/>
              </a:ext>
            </a:extLst>
          </p:cNvPr>
          <p:cNvSpPr txBox="1"/>
          <p:nvPr/>
        </p:nvSpPr>
        <p:spPr>
          <a:xfrm>
            <a:off x="866136" y="1726744"/>
            <a:ext cx="7693664" cy="830997"/>
          </a:xfrm>
          <a:prstGeom prst="rect">
            <a:avLst/>
          </a:prstGeom>
        </p:spPr>
        <p:txBody>
          <a:bodyPr wrap="square">
            <a:spAutoFit/>
          </a:bodyPr>
          <a:lstStyle>
            <a:defPPr>
              <a:defRPr lang="en-US"/>
            </a:defPPr>
            <a:lvl1pPr marR="0" lvl="0" indent="0" algn="just" fontAlgn="auto">
              <a:lnSpc>
                <a:spcPct val="100000"/>
              </a:lnSpc>
              <a:spcBef>
                <a:spcPts val="0"/>
              </a:spcBef>
              <a:spcAft>
                <a:spcPts val="0"/>
              </a:spcAft>
              <a:buClrTx/>
              <a:buSzTx/>
              <a:buFontTx/>
              <a:buNone/>
              <a:tabLst/>
              <a:defRPr kumimoji="0" sz="1200" b="0" i="0" u="none" strike="noStrike" cap="none" spc="0" normalizeH="0" baseline="0">
                <a:ln>
                  <a:noFill/>
                </a:ln>
                <a:solidFill>
                  <a:srgbClr val="210053"/>
                </a:solidFill>
                <a:effectLst/>
                <a:uLnTx/>
                <a:uFillTx/>
                <a:latin typeface="Calibri" panose="020F050202020403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11004E"/>
                </a:solidFill>
                <a:effectLst/>
                <a:uLnTx/>
                <a:uFillTx/>
                <a:latin typeface="Calibri" panose="020F0502020204030204"/>
                <a:ea typeface="+mn-ea"/>
                <a:cs typeface="+mn-cs"/>
              </a:rPr>
              <a:t>Deux stratégies sont possibles :</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kumimoji="0" lang="fr-FR" sz="1200" b="0" i="0" u="none" strike="noStrike" kern="1200" cap="none" spc="0" normalizeH="0" baseline="0" noProof="0" dirty="0">
                <a:ln>
                  <a:noFill/>
                </a:ln>
                <a:solidFill>
                  <a:srgbClr val="11004E"/>
                </a:solidFill>
                <a:effectLst/>
                <a:uLnTx/>
                <a:uFillTx/>
                <a:latin typeface="Calibri" panose="020F0502020204030204"/>
                <a:ea typeface="+mn-ea"/>
                <a:cs typeface="+mn-cs"/>
              </a:rPr>
              <a:t>Cession des titres détenus en direct pour un montant de 1 000 K€  </a:t>
            </a:r>
          </a:p>
          <a:p>
            <a:pPr marL="228600" lvl="0" indent="-228600">
              <a:buFont typeface="+mj-lt"/>
              <a:buAutoNum type="arabicPeriod"/>
              <a:defRPr/>
            </a:pPr>
            <a:r>
              <a:rPr lang="fr-FR" dirty="0">
                <a:solidFill>
                  <a:srgbClr val="11004E"/>
                </a:solidFill>
              </a:rPr>
              <a:t>Apport de </a:t>
            </a:r>
            <a:r>
              <a:rPr kumimoji="0" lang="fr-FR" sz="1200" b="0" i="0" u="none" strike="noStrike" kern="1200" cap="none" spc="0" normalizeH="0" baseline="0" noProof="0" dirty="0">
                <a:ln>
                  <a:noFill/>
                </a:ln>
                <a:solidFill>
                  <a:srgbClr val="11004E"/>
                </a:solidFill>
                <a:effectLst/>
                <a:uLnTx/>
                <a:uFillTx/>
                <a:latin typeface="Calibri" panose="020F0502020204030204"/>
                <a:ea typeface="+mn-ea"/>
                <a:cs typeface="+mn-cs"/>
              </a:rPr>
              <a:t>titres </a:t>
            </a:r>
            <a:r>
              <a:rPr lang="fr-FR" dirty="0">
                <a:solidFill>
                  <a:srgbClr val="11004E"/>
                </a:solidFill>
              </a:rPr>
              <a:t>pour un montant de 1 000 K€ </a:t>
            </a:r>
            <a:r>
              <a:rPr kumimoji="0" lang="fr-FR" sz="1200" b="0" i="0" u="none" strike="noStrike" kern="1200" cap="none" spc="0" normalizeH="0" baseline="0" noProof="0" dirty="0">
                <a:ln>
                  <a:noFill/>
                </a:ln>
                <a:solidFill>
                  <a:srgbClr val="11004E"/>
                </a:solidFill>
                <a:effectLst/>
                <a:uLnTx/>
                <a:uFillTx/>
                <a:latin typeface="Calibri" panose="020F0502020204030204"/>
                <a:ea typeface="+mn-ea"/>
                <a:cs typeface="+mn-cs"/>
              </a:rPr>
              <a:t>à une société </a:t>
            </a:r>
            <a:r>
              <a:rPr lang="fr-FR" dirty="0">
                <a:solidFill>
                  <a:srgbClr val="11004E"/>
                </a:solidFill>
              </a:rPr>
              <a:t>soumise à l’IS à créer qui les cédera dans les 3 années suivant l’apport</a:t>
            </a:r>
            <a:endParaRPr kumimoji="0" lang="fr-FR" sz="1200" b="0" i="0" u="none" strike="sngStrike" kern="1200" cap="none" spc="0" normalizeH="0" baseline="0" noProof="0" dirty="0">
              <a:ln>
                <a:noFill/>
              </a:ln>
              <a:solidFill>
                <a:srgbClr val="11004E"/>
              </a:solidFill>
              <a:effectLst/>
              <a:uLnTx/>
              <a:uFillTx/>
            </a:endParaRPr>
          </a:p>
        </p:txBody>
      </p:sp>
      <p:sp>
        <p:nvSpPr>
          <p:cNvPr id="18" name="TextBox 5">
            <a:extLst>
              <a:ext uri="{FF2B5EF4-FFF2-40B4-BE49-F238E27FC236}">
                <a16:creationId xmlns:a16="http://schemas.microsoft.com/office/drawing/2014/main" id="{631047C5-AE13-F546-B37F-16D8383AF362}"/>
              </a:ext>
            </a:extLst>
          </p:cNvPr>
          <p:cNvSpPr txBox="1"/>
          <p:nvPr/>
        </p:nvSpPr>
        <p:spPr>
          <a:xfrm>
            <a:off x="2326690" y="5151064"/>
            <a:ext cx="2631809" cy="400110"/>
          </a:xfrm>
          <a:prstGeom prst="rect">
            <a:avLst/>
          </a:prstGeom>
          <a:noFill/>
        </p:spPr>
        <p:txBody>
          <a:bodyPr wrap="square" rtlCol="0">
            <a:spAutoFit/>
          </a:bodyPr>
          <a:lstStyle>
            <a:defPPr>
              <a:defRPr lang="fr-FR"/>
            </a:defPPr>
            <a:lvl1pPr marR="0" lvl="0" indent="0" algn="ctr" fontAlgn="auto">
              <a:lnSpc>
                <a:spcPct val="100000"/>
              </a:lnSpc>
              <a:spcBef>
                <a:spcPts val="0"/>
              </a:spcBef>
              <a:spcAft>
                <a:spcPts val="0"/>
              </a:spcAft>
              <a:buClrTx/>
              <a:buSzTx/>
              <a:buFontTx/>
              <a:buNone/>
              <a:tabLst/>
              <a:defRPr kumimoji="0" sz="1000" b="1" u="none" strike="noStrike" cap="none" spc="0" normalizeH="0" baseline="0">
                <a:ln>
                  <a:noFill/>
                </a:ln>
                <a:solidFill>
                  <a:srgbClr val="530039"/>
                </a:solidFill>
                <a:effectLst/>
                <a:uLnTx/>
                <a:uFillTx/>
                <a:latin typeface="Arial Black" panose="020B0604020202020204" pitchFamily="34" charset="0"/>
                <a:ea typeface="Microsoft JhengHei" panose="020B0604030504040204" pitchFamily="34" charset="-120"/>
                <a:cs typeface="Arial Black" panose="020B0604020202020204" pitchFamily="34" charset="0"/>
              </a:defRPr>
            </a:lvl1pPr>
          </a:lstStyle>
          <a:p>
            <a:r>
              <a:rPr lang="fr-FR" dirty="0"/>
              <a:t>Potentiel de réinvestissement supplémentaire</a:t>
            </a:r>
            <a:r>
              <a:rPr lang="fr-FR" baseline="30000" dirty="0"/>
              <a:t>1</a:t>
            </a:r>
          </a:p>
        </p:txBody>
      </p:sp>
      <p:sp>
        <p:nvSpPr>
          <p:cNvPr id="20" name="Connecteur droit 19"/>
          <p:cNvSpPr/>
          <p:nvPr/>
        </p:nvSpPr>
        <p:spPr>
          <a:xfrm rot="5400000" flipH="1">
            <a:off x="8973015" y="5170040"/>
            <a:ext cx="0" cy="866269"/>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1" name="Connecteur droit 20"/>
          <p:cNvSpPr/>
          <p:nvPr/>
        </p:nvSpPr>
        <p:spPr>
          <a:xfrm rot="5400000">
            <a:off x="9434599" y="5429276"/>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4" name="Connecteur droit 23"/>
          <p:cNvSpPr/>
          <p:nvPr/>
        </p:nvSpPr>
        <p:spPr>
          <a:xfrm rot="5400000">
            <a:off x="9495605" y="4164053"/>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aphicFrame>
        <p:nvGraphicFramePr>
          <p:cNvPr id="25" name="Chart 11">
            <a:extLst>
              <a:ext uri="{FF2B5EF4-FFF2-40B4-BE49-F238E27FC236}">
                <a16:creationId xmlns:a16="http://schemas.microsoft.com/office/drawing/2014/main" id="{2B28B2F7-9F2E-4BBD-9140-014AC7911CFE}"/>
              </a:ext>
            </a:extLst>
          </p:cNvPr>
          <p:cNvGraphicFramePr/>
          <p:nvPr>
            <p:extLst>
              <p:ext uri="{D42A27DB-BD31-4B8C-83A1-F6EECF244321}">
                <p14:modId xmlns:p14="http://schemas.microsoft.com/office/powerpoint/2010/main" val="3405827639"/>
              </p:ext>
            </p:extLst>
          </p:nvPr>
        </p:nvGraphicFramePr>
        <p:xfrm>
          <a:off x="6047880" y="3774538"/>
          <a:ext cx="3250054" cy="2348125"/>
        </p:xfrm>
        <a:graphic>
          <a:graphicData uri="http://schemas.openxmlformats.org/drawingml/2006/chart">
            <c:chart xmlns:c="http://schemas.openxmlformats.org/drawingml/2006/chart" xmlns:r="http://schemas.openxmlformats.org/officeDocument/2006/relationships" r:id="rId3"/>
          </a:graphicData>
        </a:graphic>
      </p:graphicFrame>
      <p:sp>
        <p:nvSpPr>
          <p:cNvPr id="26" name="Rectangle 25">
            <a:extLst>
              <a:ext uri="{FF2B5EF4-FFF2-40B4-BE49-F238E27FC236}">
                <a16:creationId xmlns:a16="http://schemas.microsoft.com/office/drawing/2014/main" id="{D926A8AC-84C0-2D46-8B6C-2F01378075D2}"/>
              </a:ext>
            </a:extLst>
          </p:cNvPr>
          <p:cNvSpPr/>
          <p:nvPr/>
        </p:nvSpPr>
        <p:spPr>
          <a:xfrm>
            <a:off x="8714647" y="3465812"/>
            <a:ext cx="2145222" cy="688256"/>
          </a:xfrm>
          <a:prstGeom prst="rect">
            <a:avLst/>
          </a:prstGeom>
        </p:spPr>
        <p:txBody>
          <a:bodyPr wrap="square" lIns="36000" tIns="36000" rIns="36000" bIns="36000" anchor="t">
            <a:spAutoFit/>
          </a:bodyPr>
          <a:lstStyle/>
          <a:p>
            <a:pPr marL="0" marR="0" lvl="0" indent="0" algn="l" defTabSz="914400" rtl="0" eaLnBrk="1" fontAlgn="auto" latinLnBrk="0" hangingPunct="1">
              <a:lnSpc>
                <a:spcPct val="100000"/>
              </a:lnSpc>
              <a:spcBef>
                <a:spcPts val="600"/>
              </a:spcBef>
              <a:spcAft>
                <a:spcPts val="0"/>
              </a:spcAft>
              <a:buClr>
                <a:srgbClr val="E7E6E6"/>
              </a:buClr>
              <a:buSzPct val="100000"/>
              <a:buFontTx/>
              <a:buNone/>
              <a:tabLst/>
              <a:defRPr/>
            </a:pPr>
            <a:r>
              <a:rPr kumimoji="0" lang="fr-FR" sz="1000" b="1" i="0" u="none" strike="noStrike" kern="1200" cap="none" spc="0" normalizeH="0" baseline="0" noProof="0" dirty="0">
                <a:ln>
                  <a:noFill/>
                </a:ln>
                <a:solidFill>
                  <a:srgbClr val="530039"/>
                </a:solidFill>
                <a:effectLst/>
                <a:uLnTx/>
                <a:uFillTx/>
                <a:latin typeface="Calibri" panose="020F0502020204030204"/>
                <a:ea typeface="+mn-ea"/>
                <a:cs typeface="+mn-cs"/>
              </a:rPr>
              <a:t>Stratégie 1 </a:t>
            </a:r>
          </a:p>
          <a:p>
            <a:pPr marL="0" marR="0" lvl="0" indent="0" algn="l" defTabSz="914400" rtl="0" eaLnBrk="1" fontAlgn="auto" latinLnBrk="0" hangingPunct="1">
              <a:lnSpc>
                <a:spcPct val="100000"/>
              </a:lnSpc>
              <a:spcBef>
                <a:spcPts val="0"/>
              </a:spcBef>
              <a:spcAft>
                <a:spcPts val="0"/>
              </a:spcAft>
              <a:buClr>
                <a:srgbClr val="E7E6E6"/>
              </a:buClr>
              <a:buSzPct val="100000"/>
              <a:buFontTx/>
              <a:buNone/>
              <a:tabLst/>
              <a:defRPr/>
            </a:pPr>
            <a:r>
              <a:rPr kumimoji="0" lang="fr-FR" sz="1000" b="0" i="0" u="none" strike="noStrike" kern="1200" cap="none" spc="0" normalizeH="0" baseline="0" noProof="0" dirty="0">
                <a:ln>
                  <a:noFill/>
                </a:ln>
                <a:solidFill>
                  <a:srgbClr val="530039"/>
                </a:solidFill>
                <a:effectLst/>
                <a:uLnTx/>
                <a:uFillTx/>
                <a:latin typeface="Calibri" panose="020F0502020204030204"/>
                <a:ea typeface="+mn-ea"/>
                <a:cs typeface="+mn-cs"/>
              </a:rPr>
              <a:t>Plus value de cession : 1 000 K€</a:t>
            </a:r>
          </a:p>
          <a:p>
            <a:pPr marL="0" marR="0" lvl="0" indent="0" algn="l" defTabSz="914400" rtl="0" eaLnBrk="1" fontAlgn="auto" latinLnBrk="0" hangingPunct="1">
              <a:lnSpc>
                <a:spcPct val="100000"/>
              </a:lnSpc>
              <a:spcBef>
                <a:spcPts val="0"/>
              </a:spcBef>
              <a:spcAft>
                <a:spcPts val="0"/>
              </a:spcAft>
              <a:buClr>
                <a:srgbClr val="E7E6E6"/>
              </a:buClr>
              <a:buSzPct val="100000"/>
              <a:buFontTx/>
              <a:buNone/>
              <a:tabLst/>
              <a:defRPr/>
            </a:pPr>
            <a:r>
              <a:rPr kumimoji="0" lang="fr-FR" sz="1000" b="0" i="0" u="none" strike="noStrike" kern="1200" cap="none" spc="0" normalizeH="0" baseline="0" noProof="0" dirty="0">
                <a:ln>
                  <a:noFill/>
                </a:ln>
                <a:solidFill>
                  <a:srgbClr val="530039"/>
                </a:solidFill>
                <a:effectLst/>
                <a:uLnTx/>
                <a:uFillTx/>
                <a:latin typeface="Calibri" panose="020F0502020204030204"/>
                <a:ea typeface="+mn-ea"/>
                <a:cs typeface="+mn-cs"/>
              </a:rPr>
              <a:t>Impôt sur la plus-value</a:t>
            </a:r>
            <a:r>
              <a:rPr kumimoji="0" lang="fr-FR" sz="1000" b="0" i="0" u="none" strike="noStrike" kern="1200" cap="none" spc="0" normalizeH="0" baseline="30000" noProof="0" dirty="0">
                <a:ln>
                  <a:noFill/>
                </a:ln>
                <a:solidFill>
                  <a:srgbClr val="530039"/>
                </a:solidFill>
                <a:effectLst/>
                <a:uLnTx/>
                <a:uFillTx/>
                <a:latin typeface="Calibri" panose="020F0502020204030204"/>
                <a:ea typeface="+mn-ea"/>
                <a:cs typeface="+mn-cs"/>
              </a:rPr>
              <a:t>1 </a:t>
            </a:r>
            <a:r>
              <a:rPr kumimoji="0" lang="fr-FR" sz="1000" b="0" i="0" u="none" strike="noStrike" kern="1200" cap="none" spc="0" normalizeH="0" baseline="0" noProof="0" dirty="0">
                <a:ln>
                  <a:noFill/>
                </a:ln>
                <a:solidFill>
                  <a:srgbClr val="530039"/>
                </a:solidFill>
                <a:effectLst/>
                <a:uLnTx/>
                <a:uFillTx/>
                <a:latin typeface="Calibri" panose="020F0502020204030204"/>
                <a:ea typeface="+mn-ea"/>
                <a:cs typeface="+mn-cs"/>
              </a:rPr>
              <a:t>: 340 K€</a:t>
            </a:r>
          </a:p>
          <a:p>
            <a:pPr marL="0" marR="0" lvl="0" indent="0" algn="l" defTabSz="914400" rtl="0" eaLnBrk="1" fontAlgn="auto" latinLnBrk="0" hangingPunct="1">
              <a:lnSpc>
                <a:spcPct val="100000"/>
              </a:lnSpc>
              <a:spcBef>
                <a:spcPts val="0"/>
              </a:spcBef>
              <a:spcAft>
                <a:spcPts val="0"/>
              </a:spcAft>
              <a:buClr>
                <a:srgbClr val="E7E6E6"/>
              </a:buClr>
              <a:buSzPct val="100000"/>
              <a:buFontTx/>
              <a:buNone/>
              <a:tabLst/>
              <a:defRPr/>
            </a:pPr>
            <a:r>
              <a:rPr kumimoji="0" lang="fr-FR" sz="1000" b="0" i="0" u="none" strike="noStrike" kern="1200" cap="none" spc="0" normalizeH="0" baseline="0" noProof="0" dirty="0">
                <a:ln>
                  <a:noFill/>
                </a:ln>
                <a:solidFill>
                  <a:srgbClr val="530039"/>
                </a:solidFill>
                <a:effectLst/>
                <a:uLnTx/>
                <a:uFillTx/>
                <a:latin typeface="Calibri" panose="020F0502020204030204"/>
                <a:ea typeface="+mn-ea"/>
                <a:cs typeface="+mn-cs"/>
              </a:rPr>
              <a:t>Solde disponible </a:t>
            </a:r>
            <a:r>
              <a:rPr lang="fr-FR" sz="1000" dirty="0">
                <a:solidFill>
                  <a:srgbClr val="530039"/>
                </a:solidFill>
                <a:latin typeface="Calibri" panose="020F0502020204030204"/>
              </a:rPr>
              <a:t>en direct </a:t>
            </a:r>
            <a:r>
              <a:rPr kumimoji="0" lang="fr-FR" sz="1000" b="0" i="0" u="none" strike="noStrike" kern="1200" cap="none" spc="0" normalizeH="0" baseline="0" noProof="0" dirty="0">
                <a:ln>
                  <a:noFill/>
                </a:ln>
                <a:solidFill>
                  <a:srgbClr val="530039"/>
                </a:solidFill>
                <a:effectLst/>
                <a:uLnTx/>
                <a:uFillTx/>
                <a:latin typeface="Calibri" panose="020F0502020204030204"/>
                <a:ea typeface="+mn-ea"/>
                <a:cs typeface="+mn-cs"/>
              </a:rPr>
              <a:t>: 660 K€</a:t>
            </a:r>
          </a:p>
        </p:txBody>
      </p:sp>
      <p:sp>
        <p:nvSpPr>
          <p:cNvPr id="27" name="Rectangle 26">
            <a:extLst>
              <a:ext uri="{FF2B5EF4-FFF2-40B4-BE49-F238E27FC236}">
                <a16:creationId xmlns:a16="http://schemas.microsoft.com/office/drawing/2014/main" id="{C2606E12-39FA-BA47-AF9A-A306F98A1389}"/>
              </a:ext>
            </a:extLst>
          </p:cNvPr>
          <p:cNvSpPr/>
          <p:nvPr/>
        </p:nvSpPr>
        <p:spPr>
          <a:xfrm>
            <a:off x="8716673" y="4599702"/>
            <a:ext cx="2535172" cy="842145"/>
          </a:xfrm>
          <a:prstGeom prst="rect">
            <a:avLst/>
          </a:prstGeom>
        </p:spPr>
        <p:txBody>
          <a:bodyPr wrap="square" lIns="36000" tIns="36000" rIns="36000" bIns="36000" anchor="t">
            <a:spAutoFit/>
          </a:bodyPr>
          <a:lstStyle/>
          <a:p>
            <a:pPr marL="0" marR="0" lvl="0" indent="0" algn="l" defTabSz="914400" rtl="0" eaLnBrk="1" fontAlgn="auto" latinLnBrk="0" hangingPunct="1">
              <a:lnSpc>
                <a:spcPct val="100000"/>
              </a:lnSpc>
              <a:spcBef>
                <a:spcPts val="600"/>
              </a:spcBef>
              <a:spcAft>
                <a:spcPts val="0"/>
              </a:spcAft>
              <a:buClr>
                <a:srgbClr val="E7E6E6"/>
              </a:buClr>
              <a:buSzPct val="100000"/>
              <a:buFontTx/>
              <a:buNone/>
              <a:tabLst/>
              <a:defRPr/>
            </a:pPr>
            <a:r>
              <a:rPr kumimoji="0" lang="fr-FR" sz="1000" b="1" i="0" u="none" strike="noStrike" kern="1200" cap="none" spc="0" normalizeH="0" baseline="0" noProof="0" dirty="0">
                <a:ln>
                  <a:noFill/>
                </a:ln>
                <a:solidFill>
                  <a:srgbClr val="210053"/>
                </a:solidFill>
                <a:effectLst/>
                <a:uLnTx/>
                <a:uFillTx/>
                <a:latin typeface="Calibri" panose="020F0502020204030204"/>
                <a:ea typeface="+mn-ea"/>
                <a:cs typeface="+mn-cs"/>
              </a:rPr>
              <a:t>Stratégie 2</a:t>
            </a:r>
            <a:endParaRPr lang="fr-FR" sz="1000" b="1" dirty="0">
              <a:solidFill>
                <a:srgbClr val="210053"/>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E7E6E6"/>
              </a:buClr>
              <a:buSzPct val="100000"/>
              <a:buFontTx/>
              <a:buNone/>
              <a:tabLst/>
              <a:defRPr/>
            </a:pPr>
            <a:r>
              <a:rPr lang="fr-FR" sz="1000" dirty="0">
                <a:solidFill>
                  <a:srgbClr val="210053"/>
                </a:solidFill>
                <a:latin typeface="Calibri" panose="020F0502020204030204"/>
              </a:rPr>
              <a:t>Plus-value d’apport placée en report : 1 000 K€</a:t>
            </a:r>
            <a:endParaRPr kumimoji="0" lang="fr-FR" sz="1000" b="0" i="0" u="none" strike="noStrike" kern="1200" cap="none" spc="0" normalizeH="0" baseline="0" noProof="0" dirty="0">
              <a:ln>
                <a:noFill/>
              </a:ln>
              <a:solidFill>
                <a:srgbClr val="210053"/>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E7E6E6"/>
              </a:buClr>
              <a:buSzPct val="100000"/>
              <a:buFontTx/>
              <a:buNone/>
              <a:tabLst/>
              <a:defRPr/>
            </a:pPr>
            <a:r>
              <a:rPr kumimoji="0" lang="fr-FR" sz="1000" b="0" i="0" u="none" strike="noStrike" kern="1200" cap="none" spc="0" normalizeH="0" baseline="0" noProof="0" dirty="0">
                <a:ln>
                  <a:noFill/>
                </a:ln>
                <a:solidFill>
                  <a:srgbClr val="210053"/>
                </a:solidFill>
                <a:effectLst/>
                <a:uLnTx/>
                <a:uFillTx/>
                <a:latin typeface="Calibri" panose="020F0502020204030204"/>
                <a:ea typeface="+mn-ea"/>
                <a:cs typeface="+mn-cs"/>
              </a:rPr>
              <a:t>Plus-value de cession</a:t>
            </a:r>
            <a:r>
              <a:rPr kumimoji="0" lang="fr-FR" sz="1000" b="0" i="0" u="none" strike="noStrike" kern="1200" cap="none" spc="0" normalizeH="0" baseline="30000" noProof="0" dirty="0">
                <a:ln>
                  <a:noFill/>
                </a:ln>
                <a:solidFill>
                  <a:srgbClr val="210053"/>
                </a:solidFill>
                <a:effectLst/>
                <a:uLnTx/>
                <a:uFillTx/>
                <a:latin typeface="Calibri" panose="020F0502020204030204"/>
                <a:ea typeface="+mn-ea"/>
                <a:cs typeface="+mn-cs"/>
              </a:rPr>
              <a:t>2</a:t>
            </a:r>
            <a:r>
              <a:rPr kumimoji="0" lang="fr-FR" sz="1000" b="0" i="0" u="none" strike="noStrike" kern="1200" cap="none" spc="0" normalizeH="0" baseline="0" noProof="0" dirty="0">
                <a:ln>
                  <a:noFill/>
                </a:ln>
                <a:solidFill>
                  <a:srgbClr val="210053"/>
                </a:solidFill>
                <a:effectLst/>
                <a:uLnTx/>
                <a:uFillTx/>
                <a:latin typeface="Calibri" panose="020F0502020204030204"/>
                <a:ea typeface="+mn-ea"/>
                <a:cs typeface="+mn-cs"/>
              </a:rPr>
              <a:t> : 0 K€</a:t>
            </a:r>
          </a:p>
          <a:p>
            <a:pPr marL="0" marR="0" lvl="0" indent="0" algn="l" defTabSz="914400" rtl="0" eaLnBrk="1" fontAlgn="auto" latinLnBrk="0" hangingPunct="1">
              <a:lnSpc>
                <a:spcPct val="100000"/>
              </a:lnSpc>
              <a:spcBef>
                <a:spcPts val="0"/>
              </a:spcBef>
              <a:spcAft>
                <a:spcPts val="0"/>
              </a:spcAft>
              <a:buClr>
                <a:srgbClr val="E7E6E6"/>
              </a:buClr>
              <a:buSzPct val="100000"/>
              <a:buFontTx/>
              <a:buNone/>
              <a:tabLst/>
              <a:defRPr/>
            </a:pPr>
            <a:r>
              <a:rPr kumimoji="0" lang="fr-FR" sz="1000" b="0" i="0" u="none" strike="noStrike" kern="1200" cap="none" spc="0" normalizeH="0" baseline="0" noProof="0" dirty="0">
                <a:ln>
                  <a:noFill/>
                </a:ln>
                <a:solidFill>
                  <a:srgbClr val="210053"/>
                </a:solidFill>
                <a:effectLst/>
                <a:uLnTx/>
                <a:uFillTx/>
                <a:latin typeface="Calibri" panose="020F0502020204030204"/>
                <a:ea typeface="+mn-ea"/>
                <a:cs typeface="+mn-cs"/>
              </a:rPr>
              <a:t>Impôt </a:t>
            </a:r>
            <a:r>
              <a:rPr lang="fr-FR" sz="1000" dirty="0">
                <a:solidFill>
                  <a:srgbClr val="210053"/>
                </a:solidFill>
                <a:latin typeface="Calibri" panose="020F0502020204030204"/>
              </a:rPr>
              <a:t>sur la plus-value de cession </a:t>
            </a:r>
            <a:r>
              <a:rPr kumimoji="0" lang="fr-FR" sz="1000" b="0" i="0" u="none" strike="noStrike" kern="1200" cap="none" spc="0" normalizeH="0" baseline="0" noProof="0" dirty="0">
                <a:ln>
                  <a:noFill/>
                </a:ln>
                <a:solidFill>
                  <a:srgbClr val="210053"/>
                </a:solidFill>
                <a:effectLst/>
                <a:uLnTx/>
                <a:uFillTx/>
                <a:latin typeface="Calibri" panose="020F0502020204030204"/>
                <a:ea typeface="+mn-ea"/>
                <a:cs typeface="+mn-cs"/>
              </a:rPr>
              <a:t>: 0 K€</a:t>
            </a:r>
          </a:p>
          <a:p>
            <a:pPr marL="0" marR="0" lvl="0" indent="0" algn="l" defTabSz="914400" rtl="0" eaLnBrk="1" fontAlgn="auto" latinLnBrk="0" hangingPunct="1">
              <a:lnSpc>
                <a:spcPct val="100000"/>
              </a:lnSpc>
              <a:spcBef>
                <a:spcPts val="0"/>
              </a:spcBef>
              <a:spcAft>
                <a:spcPts val="0"/>
              </a:spcAft>
              <a:buClr>
                <a:srgbClr val="E7E6E6"/>
              </a:buClr>
              <a:buSzPct val="100000"/>
              <a:buFontTx/>
              <a:buNone/>
              <a:tabLst/>
              <a:defRPr/>
            </a:pPr>
            <a:r>
              <a:rPr kumimoji="0" lang="fr-FR" sz="1000" b="0" i="0" u="none" strike="noStrike" kern="1200" cap="none" spc="0" normalizeH="0" baseline="0" noProof="0" dirty="0">
                <a:ln>
                  <a:noFill/>
                </a:ln>
                <a:solidFill>
                  <a:srgbClr val="210053"/>
                </a:solidFill>
                <a:effectLst/>
                <a:uLnTx/>
                <a:uFillTx/>
                <a:latin typeface="Calibri" panose="020F0502020204030204"/>
                <a:ea typeface="+mn-ea"/>
                <a:cs typeface="+mn-cs"/>
              </a:rPr>
              <a:t>Solde disponible </a:t>
            </a:r>
            <a:r>
              <a:rPr lang="fr-FR" sz="1000" dirty="0">
                <a:solidFill>
                  <a:srgbClr val="210053"/>
                </a:solidFill>
                <a:latin typeface="Calibri" panose="020F0502020204030204"/>
              </a:rPr>
              <a:t>pour la holding </a:t>
            </a:r>
            <a:r>
              <a:rPr kumimoji="0" lang="fr-FR" sz="1000" b="0" i="0" u="none" strike="noStrike" kern="1200" cap="none" spc="0" normalizeH="0" baseline="0" noProof="0" dirty="0">
                <a:ln>
                  <a:noFill/>
                </a:ln>
                <a:solidFill>
                  <a:srgbClr val="210053"/>
                </a:solidFill>
                <a:effectLst/>
                <a:uLnTx/>
                <a:uFillTx/>
                <a:latin typeface="Calibri" panose="020F0502020204030204"/>
                <a:ea typeface="+mn-ea"/>
                <a:cs typeface="+mn-cs"/>
              </a:rPr>
              <a:t>: 1 000 K€</a:t>
            </a:r>
          </a:p>
        </p:txBody>
      </p:sp>
      <p:sp>
        <p:nvSpPr>
          <p:cNvPr id="28" name="Rectangle 27">
            <a:extLst>
              <a:ext uri="{FF2B5EF4-FFF2-40B4-BE49-F238E27FC236}">
                <a16:creationId xmlns:a16="http://schemas.microsoft.com/office/drawing/2014/main" id="{37D206D3-1A20-C844-B9C0-96F1AEB20EB4}"/>
              </a:ext>
            </a:extLst>
          </p:cNvPr>
          <p:cNvSpPr/>
          <p:nvPr/>
        </p:nvSpPr>
        <p:spPr>
          <a:xfrm>
            <a:off x="6095999" y="6214925"/>
            <a:ext cx="4654164" cy="461665"/>
          </a:xfrm>
          <a:prstGeom prst="rect">
            <a:avLst/>
          </a:prstGeom>
        </p:spPr>
        <p:txBody>
          <a:bodyPr/>
          <a:lstStyle/>
          <a:p>
            <a:pPr marR="0" lvl="0" algn="l" defTabSz="685800" rtl="0" eaLnBrk="1" fontAlgn="auto" latinLnBrk="0" hangingPunct="1">
              <a:lnSpc>
                <a:spcPct val="100000"/>
              </a:lnSpc>
              <a:spcBef>
                <a:spcPts val="0"/>
              </a:spcBef>
              <a:spcAft>
                <a:spcPts val="0"/>
              </a:spcAft>
              <a:buClr>
                <a:srgbClr val="E7E6E6"/>
              </a:buClr>
              <a:buSzTx/>
              <a:tabLst/>
              <a:defRPr/>
            </a:pPr>
            <a:r>
              <a:rPr lang="fr-FR" sz="800" dirty="0">
                <a:solidFill>
                  <a:srgbClr val="210053"/>
                </a:solidFill>
                <a:latin typeface="Source Sans Pro Light" panose="020B0403030403020204" pitchFamily="34" charset="0"/>
                <a:ea typeface="Source Sans Pro Light" panose="020B0403030403020204" pitchFamily="34" charset="0"/>
              </a:rPr>
              <a:t>1/ Par mesure de simplification, le calcul de l’impôt est effectué en retenant un taux global de 34 % : </a:t>
            </a:r>
            <a:r>
              <a:rPr kumimoji="0" lang="fr-FR" sz="800" b="0" i="0" u="none" strike="noStrike" kern="1200" cap="none" spc="0" normalizeH="0" baseline="0" noProof="0" dirty="0">
                <a:ln>
                  <a:noFill/>
                </a:ln>
                <a:solidFill>
                  <a:srgbClr val="210053"/>
                </a:solidFill>
                <a:effectLst/>
                <a:uLnTx/>
                <a:uFillTx/>
                <a:latin typeface="Source Sans Pro Light" panose="020B0403030403020204" pitchFamily="34" charset="0"/>
                <a:ea typeface="Source Sans Pro Light" panose="020B0403030403020204" pitchFamily="34" charset="0"/>
                <a:cs typeface="+mn-cs"/>
              </a:rPr>
              <a:t>prélèvement forfaitaire unique de 30 % auquel s’ajoute la CEHR au taux marginal de 4%.</a:t>
            </a:r>
          </a:p>
          <a:p>
            <a:pPr marR="0" lvl="0" algn="l" defTabSz="685800" rtl="0" eaLnBrk="1" fontAlgn="auto" latinLnBrk="0" hangingPunct="1">
              <a:lnSpc>
                <a:spcPct val="100000"/>
              </a:lnSpc>
              <a:spcBef>
                <a:spcPts val="0"/>
              </a:spcBef>
              <a:spcAft>
                <a:spcPts val="0"/>
              </a:spcAft>
              <a:buClr>
                <a:srgbClr val="E7E6E6"/>
              </a:buClr>
              <a:buSzTx/>
              <a:tabLst/>
              <a:defRPr/>
            </a:pPr>
            <a:r>
              <a:rPr lang="fr-FR" sz="800" dirty="0">
                <a:solidFill>
                  <a:srgbClr val="210053"/>
                </a:solidFill>
                <a:latin typeface="Source Sans Pro Light" panose="020B0403030403020204" pitchFamily="34" charset="0"/>
                <a:ea typeface="Source Sans Pro Light" panose="020B0403030403020204" pitchFamily="34" charset="0"/>
              </a:rPr>
              <a:t>2/ Dans </a:t>
            </a:r>
            <a:r>
              <a:rPr kumimoji="0" lang="fr-FR" sz="800" b="0" i="0" u="none" strike="noStrike" kern="1200" cap="none" spc="0" normalizeH="0" baseline="0" noProof="0" dirty="0">
                <a:ln>
                  <a:noFill/>
                </a:ln>
                <a:solidFill>
                  <a:srgbClr val="210053"/>
                </a:solidFill>
                <a:effectLst/>
                <a:uLnTx/>
                <a:uFillTx/>
                <a:latin typeface="Source Sans Pro Light" panose="020B0403030403020204" pitchFamily="34" charset="0"/>
                <a:ea typeface="Source Sans Pro Light" panose="020B0403030403020204" pitchFamily="34" charset="0"/>
                <a:cs typeface="+mn-cs"/>
              </a:rPr>
              <a:t>l’hypothèse où la valorisation des titres n’a pas évolué entre la date de l’apport et celle de la cession.</a:t>
            </a:r>
          </a:p>
        </p:txBody>
      </p:sp>
      <p:sp>
        <p:nvSpPr>
          <p:cNvPr id="29" name="Rectangle avec flèche vers la gauche 28"/>
          <p:cNvSpPr/>
          <p:nvPr/>
        </p:nvSpPr>
        <p:spPr>
          <a:xfrm>
            <a:off x="11391900" y="4742181"/>
            <a:ext cx="800100" cy="715543"/>
          </a:xfrm>
          <a:prstGeom prst="leftArrowCallout">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bg1"/>
                </a:solidFill>
                <a:latin typeface="Microsoft JhengHei" panose="020B0604030504040204" pitchFamily="34" charset="-120"/>
                <a:ea typeface="Microsoft JhengHei" panose="020B0604030504040204" pitchFamily="34" charset="-120"/>
              </a:rPr>
              <a:t>Vous êtes acteur</a:t>
            </a:r>
          </a:p>
        </p:txBody>
      </p:sp>
      <p:sp>
        <p:nvSpPr>
          <p:cNvPr id="30" name="Connecteur droit 29">
            <a:extLst>
              <a:ext uri="{FF2B5EF4-FFF2-40B4-BE49-F238E27FC236}">
                <a16:creationId xmlns:a16="http://schemas.microsoft.com/office/drawing/2014/main" id="{E2916318-13EF-EF48-BC39-91F9DF70F11E}"/>
              </a:ext>
            </a:extLst>
          </p:cNvPr>
          <p:cNvSpPr/>
          <p:nvPr/>
        </p:nvSpPr>
        <p:spPr>
          <a:xfrm rot="5400000" flipH="1">
            <a:off x="9034021" y="3893465"/>
            <a:ext cx="0" cy="866269"/>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ustDataLst>
      <p:tags r:id="rId1"/>
    </p:custDataLst>
    <p:extLst>
      <p:ext uri="{BB962C8B-B14F-4D97-AF65-F5344CB8AC3E}">
        <p14:creationId xmlns:p14="http://schemas.microsoft.com/office/powerpoint/2010/main" val="77833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PRÉAMBULE</a:t>
            </a:r>
          </a:p>
        </p:txBody>
      </p:sp>
      <p:sp>
        <p:nvSpPr>
          <p:cNvPr id="3" name="Text Placeholder 3">
            <a:extLst>
              <a:ext uri="{FF2B5EF4-FFF2-40B4-BE49-F238E27FC236}">
                <a16:creationId xmlns:a16="http://schemas.microsoft.com/office/drawing/2014/main" id="{45BFCD33-42E4-4842-A8F1-BE9B1ACC8C97}"/>
              </a:ext>
            </a:extLst>
          </p:cNvPr>
          <p:cNvSpPr txBox="1">
            <a:spLocks/>
          </p:cNvSpPr>
          <p:nvPr/>
        </p:nvSpPr>
        <p:spPr>
          <a:xfrm>
            <a:off x="735013" y="1800225"/>
            <a:ext cx="10515600" cy="4124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400" dirty="0">
                <a:solidFill>
                  <a:srgbClr val="11004E"/>
                </a:solidFill>
              </a:rPr>
              <a:t>Cher entrepreneur,</a:t>
            </a:r>
          </a:p>
          <a:p>
            <a:pPr marL="0" indent="0" algn="just">
              <a:buNone/>
            </a:pPr>
            <a:endParaRPr lang="fr-FR" sz="1400" dirty="0">
              <a:solidFill>
                <a:srgbClr val="11004E"/>
              </a:solidFill>
            </a:endParaRPr>
          </a:p>
          <a:p>
            <a:pPr marL="0" indent="0" algn="just">
              <a:buNone/>
            </a:pPr>
            <a:r>
              <a:rPr lang="fr-FR" sz="1400" dirty="0">
                <a:solidFill>
                  <a:srgbClr val="11004E"/>
                </a:solidFill>
              </a:rPr>
              <a:t>Nous vous prions de trouver vos pistes de réflexion patrimoniale rédigées en partenariat avec les Editions Francis Lefebvre.</a:t>
            </a:r>
          </a:p>
          <a:p>
            <a:pPr marL="0" indent="0" algn="just">
              <a:buNone/>
            </a:pPr>
            <a:r>
              <a:rPr lang="fr-FR" sz="1400" dirty="0">
                <a:solidFill>
                  <a:srgbClr val="11004E"/>
                </a:solidFill>
              </a:rPr>
              <a:t>Elles abordent les sujets juridiques et fiscaux à approfondir avec votre expert iNwealth.  Cette première étape de réflexion, où vous êtes acteur de votre patrimoine, apporte des éléments de réponses à vos objectifs patrimoniaux. </a:t>
            </a:r>
          </a:p>
          <a:p>
            <a:pPr marL="0" indent="0" algn="just">
              <a:buNone/>
            </a:pPr>
            <a:r>
              <a:rPr lang="fr-FR" sz="1400" dirty="0">
                <a:solidFill>
                  <a:srgbClr val="11004E"/>
                </a:solidFill>
              </a:rPr>
              <a:t>Veuillez noter que les informations développées dans ce document sont d’ordre général et devront nécessairement faire l’objet d’une validation par vos conseils habituels.</a:t>
            </a:r>
          </a:p>
          <a:p>
            <a:pPr marL="0" indent="0" algn="just">
              <a:buNone/>
            </a:pPr>
            <a:r>
              <a:rPr lang="fr-FR" sz="1400" dirty="0">
                <a:solidFill>
                  <a:srgbClr val="11004E"/>
                </a:solidFill>
              </a:rPr>
              <a:t>Votre expert iNwealth reste à votre entière disposition pour échanger régulièrement et vous prions de croire, Cher Entrepreneur, en l’expression de nos salutations distinguées.</a:t>
            </a:r>
          </a:p>
          <a:p>
            <a:pPr marL="0" indent="0" algn="just">
              <a:buNone/>
            </a:pPr>
            <a:endParaRPr lang="fr-FR" sz="1400" dirty="0">
              <a:solidFill>
                <a:srgbClr val="11004E"/>
              </a:solidFill>
            </a:endParaRPr>
          </a:p>
          <a:p>
            <a:pPr marL="0" indent="0" algn="just">
              <a:buNone/>
            </a:pPr>
            <a:r>
              <a:rPr lang="fr-FR" sz="1400" dirty="0">
                <a:solidFill>
                  <a:srgbClr val="11004E"/>
                </a:solidFill>
              </a:rPr>
              <a:t>L’équipe iNwealth</a:t>
            </a:r>
          </a:p>
        </p:txBody>
      </p:sp>
    </p:spTree>
    <p:custDataLst>
      <p:tags r:id="rId1"/>
    </p:custDataLst>
    <p:extLst>
      <p:ext uri="{BB962C8B-B14F-4D97-AF65-F5344CB8AC3E}">
        <p14:creationId xmlns:p14="http://schemas.microsoft.com/office/powerpoint/2010/main" val="409269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210053"/>
                </a:solidFill>
              </a:rPr>
              <a:t>RÉDIGER LA CLAUSE DE GARANTIE D'ACTIF-PASSIF</a:t>
            </a:r>
          </a:p>
        </p:txBody>
      </p:sp>
      <p:sp>
        <p:nvSpPr>
          <p:cNvPr id="7" name="Espace réservé du texte 6"/>
          <p:cNvSpPr>
            <a:spLocks noGrp="1"/>
          </p:cNvSpPr>
          <p:nvPr>
            <p:ph type="body" sz="quarter" idx="16"/>
          </p:nvPr>
        </p:nvSpPr>
        <p:spPr>
          <a:xfrm>
            <a:off x="1165775" y="210989"/>
            <a:ext cx="7298717" cy="286232"/>
          </a:xfrm>
        </p:spPr>
        <p:txBody>
          <a:bodyPr/>
          <a:lstStyle/>
          <a:p>
            <a:pPr marL="0" indent="0">
              <a:buNone/>
            </a:pPr>
            <a:r>
              <a:rPr lang="fr-FR" dirty="0"/>
              <a:t>PRÉPARER LA SOCIÉTÉ À LA TRANSMISSION</a:t>
            </a:r>
          </a:p>
        </p:txBody>
      </p:sp>
      <p:sp>
        <p:nvSpPr>
          <p:cNvPr id="9" name="Rectangle 8"/>
          <p:cNvSpPr/>
          <p:nvPr/>
        </p:nvSpPr>
        <p:spPr>
          <a:xfrm>
            <a:off x="1165774" y="1767499"/>
            <a:ext cx="5633377" cy="138499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La garantie</a:t>
            </a:r>
            <a:r>
              <a:rPr kumimoji="0" lang="fr-FR" sz="1200" b="0" i="0" u="none" strike="noStrike" kern="1200" cap="none" spc="0" normalizeH="0" noProof="0" dirty="0">
                <a:ln>
                  <a:noFill/>
                </a:ln>
                <a:solidFill>
                  <a:srgbClr val="210053"/>
                </a:solidFill>
                <a:effectLst/>
                <a:uLnTx/>
                <a:uFillTx/>
                <a:latin typeface="Calibri" panose="020F0502020204030204"/>
                <a:ea typeface="+mn-ea"/>
                <a:cs typeface="+mn-cs"/>
              </a:rPr>
              <a:t> d’actif-passif est un engagement de la part du cédant à indemniser l’acquéreur de la diminution de l’actif ou l’augmentation du passif survenant après la transaction et portant sur des événements antérieurs à la cession de l’entreprise.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noProof="0" dirty="0">
              <a:ln>
                <a:noFill/>
              </a:ln>
              <a:solidFill>
                <a:srgbClr val="210053"/>
              </a:solidFill>
              <a:effectLst/>
              <a:uLnTx/>
              <a:uFillTx/>
              <a:latin typeface="Calibri" panose="020F0502020204030204"/>
              <a:ea typeface="+mn-ea"/>
              <a:cs typeface="+mn-cs"/>
            </a:endParaRPr>
          </a:p>
          <a:p>
            <a:pPr algn="just">
              <a:defRPr/>
            </a:pPr>
            <a:r>
              <a:rPr lang="fr-FR" sz="1200" dirty="0">
                <a:solidFill>
                  <a:srgbClr val="210053"/>
                </a:solidFill>
              </a:rPr>
              <a:t>La garantie d’actif et de passif doit être expressément prévue dans l’acte de cession  ou dans un acte séparé. Cette obligation peut être garantie par un cautionnement ou une garantie à première demande délivrée par un établissement bancaire. </a:t>
            </a:r>
          </a:p>
        </p:txBody>
      </p:sp>
      <p:sp>
        <p:nvSpPr>
          <p:cNvPr id="10" name="Rectangle 9">
            <a:extLst>
              <a:ext uri="{FF2B5EF4-FFF2-40B4-BE49-F238E27FC236}">
                <a16:creationId xmlns:a16="http://schemas.microsoft.com/office/drawing/2014/main" id="{2917A171-DA47-455A-93FD-2FBDB11BDDF6}"/>
              </a:ext>
            </a:extLst>
          </p:cNvPr>
          <p:cNvSpPr/>
          <p:nvPr/>
        </p:nvSpPr>
        <p:spPr>
          <a:xfrm>
            <a:off x="746062" y="3642453"/>
            <a:ext cx="5281167" cy="1785104"/>
          </a:xfrm>
          <a:prstGeom prst="rect">
            <a:avLst/>
          </a:prstGeom>
        </p:spPr>
        <p:txBody>
          <a:bodyPr wrap="square">
            <a:spAutoFit/>
          </a:bodyPr>
          <a:lstStyle/>
          <a:p>
            <a:pPr lvl="0" algn="just">
              <a:defRPr/>
            </a:pPr>
            <a:r>
              <a:rPr lang="fr-FR" sz="1100" dirty="0">
                <a:solidFill>
                  <a:srgbClr val="530039"/>
                </a:solidFill>
              </a:rPr>
              <a:t>Points d’attention avant la signature : </a:t>
            </a:r>
          </a:p>
          <a:p>
            <a:pPr lvl="0" algn="just">
              <a:defRPr/>
            </a:pPr>
            <a:endParaRPr lang="fr-FR" sz="1100" dirty="0">
              <a:solidFill>
                <a:srgbClr val="530039"/>
              </a:solidFill>
            </a:endParaRPr>
          </a:p>
          <a:p>
            <a:pPr marL="171450" lvl="0" indent="-171450" algn="just">
              <a:buFont typeface="Arial" panose="020B0604020202020204" pitchFamily="34" charset="0"/>
              <a:buChar char="•"/>
              <a:defRPr/>
            </a:pPr>
            <a:r>
              <a:rPr lang="fr-FR" sz="1100" dirty="0">
                <a:solidFill>
                  <a:srgbClr val="530039"/>
                </a:solidFill>
              </a:rPr>
              <a:t>Un seuil de déclenchement, en deçà duquel la garantie ne pourra pas être déclenchée.  </a:t>
            </a:r>
          </a:p>
          <a:p>
            <a:pPr marL="171450" lvl="0" indent="-171450" algn="just">
              <a:buFont typeface="Arial" panose="020B0604020202020204" pitchFamily="34" charset="0"/>
              <a:buChar char="•"/>
              <a:defRPr/>
            </a:pPr>
            <a:r>
              <a:rPr lang="fr-FR" sz="1100" dirty="0">
                <a:solidFill>
                  <a:srgbClr val="530039"/>
                </a:solidFill>
              </a:rPr>
              <a:t>Un plafond de garantie: le montant des sommes qui pourraient être reversées par le cédant est plafonné généralement sous la forme d’un pourcentage du prix (10 à 30% en général)</a:t>
            </a:r>
          </a:p>
          <a:p>
            <a:pPr marL="171450" lvl="0" indent="-171450" algn="just">
              <a:buFont typeface="Arial" panose="020B0604020202020204" pitchFamily="34" charset="0"/>
              <a:buChar char="•"/>
              <a:defRPr/>
            </a:pPr>
            <a:r>
              <a:rPr lang="fr-FR" sz="1100" dirty="0">
                <a:solidFill>
                  <a:srgbClr val="530039"/>
                </a:solidFill>
              </a:rPr>
              <a:t>Une dégressivité de l’indemnité dans le temps</a:t>
            </a:r>
          </a:p>
          <a:p>
            <a:pPr marL="171450" lvl="0" indent="-171450" algn="just">
              <a:buFont typeface="Arial" panose="020B0604020202020204" pitchFamily="34" charset="0"/>
              <a:buChar char="•"/>
              <a:defRPr/>
            </a:pPr>
            <a:r>
              <a:rPr lang="fr-FR" sz="1100" dirty="0">
                <a:solidFill>
                  <a:srgbClr val="530039"/>
                </a:solidFill>
              </a:rPr>
              <a:t>Une durée d’application  déterminée à cette garantie: généralement entre 2 et 5 ans.</a:t>
            </a:r>
          </a:p>
          <a:p>
            <a:pPr marL="171450" lvl="0" indent="-171450" algn="just">
              <a:buFont typeface="Arial" panose="020B0604020202020204" pitchFamily="34" charset="0"/>
              <a:buChar char="•"/>
              <a:defRPr/>
            </a:pPr>
            <a:r>
              <a:rPr lang="fr-FR" sz="1100" dirty="0">
                <a:solidFill>
                  <a:srgbClr val="530039"/>
                </a:solidFill>
              </a:rPr>
              <a:t>Une date d’activation de la garantie</a:t>
            </a:r>
          </a:p>
          <a:p>
            <a:pPr lvl="0" algn="just">
              <a:defRPr/>
            </a:pPr>
            <a:endParaRPr lang="fr-FR" sz="1100" dirty="0">
              <a:solidFill>
                <a:srgbClr val="530039"/>
              </a:solidFill>
            </a:endParaRPr>
          </a:p>
        </p:txBody>
      </p:sp>
      <p:graphicFrame>
        <p:nvGraphicFramePr>
          <p:cNvPr id="11" name="Tableau 10"/>
          <p:cNvGraphicFramePr>
            <a:graphicFrameLocks noGrp="1"/>
          </p:cNvGraphicFramePr>
          <p:nvPr>
            <p:extLst>
              <p:ext uri="{D42A27DB-BD31-4B8C-83A1-F6EECF244321}">
                <p14:modId xmlns:p14="http://schemas.microsoft.com/office/powerpoint/2010/main" val="3476015757"/>
              </p:ext>
            </p:extLst>
          </p:nvPr>
        </p:nvGraphicFramePr>
        <p:xfrm>
          <a:off x="7241308" y="2863272"/>
          <a:ext cx="4528198" cy="2892560"/>
        </p:xfrm>
        <a:graphic>
          <a:graphicData uri="http://schemas.openxmlformats.org/drawingml/2006/table">
            <a:tbl>
              <a:tblPr firstRow="1" firstCol="1" bandRow="1">
                <a:tableStyleId>{5C22544A-7EE6-4342-B048-85BDC9FD1C3A}</a:tableStyleId>
              </a:tblPr>
              <a:tblGrid>
                <a:gridCol w="964866">
                  <a:extLst>
                    <a:ext uri="{9D8B030D-6E8A-4147-A177-3AD203B41FA5}">
                      <a16:colId xmlns:a16="http://schemas.microsoft.com/office/drawing/2014/main" val="2622500060"/>
                    </a:ext>
                  </a:extLst>
                </a:gridCol>
                <a:gridCol w="1781666">
                  <a:extLst>
                    <a:ext uri="{9D8B030D-6E8A-4147-A177-3AD203B41FA5}">
                      <a16:colId xmlns:a16="http://schemas.microsoft.com/office/drawing/2014/main" val="904271386"/>
                    </a:ext>
                  </a:extLst>
                </a:gridCol>
                <a:gridCol w="1781666">
                  <a:extLst>
                    <a:ext uri="{9D8B030D-6E8A-4147-A177-3AD203B41FA5}">
                      <a16:colId xmlns:a16="http://schemas.microsoft.com/office/drawing/2014/main" val="773674125"/>
                    </a:ext>
                  </a:extLst>
                </a:gridCol>
              </a:tblGrid>
              <a:tr h="520628">
                <a:tc>
                  <a:txBody>
                    <a:bodyPr/>
                    <a:lstStyle/>
                    <a:p>
                      <a:pPr algn="ctr">
                        <a:spcAft>
                          <a:spcPts val="0"/>
                        </a:spcAft>
                      </a:pPr>
                      <a:r>
                        <a:rPr lang="fr-FR" sz="900" dirty="0">
                          <a:effectLst/>
                        </a:rPr>
                        <a:t>Type de garantie</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11004E"/>
                    </a:solidFill>
                  </a:tcPr>
                </a:tc>
                <a:tc>
                  <a:txBody>
                    <a:bodyPr/>
                    <a:lstStyle/>
                    <a:p>
                      <a:pPr algn="ctr">
                        <a:spcAft>
                          <a:spcPts val="0"/>
                        </a:spcAft>
                      </a:pPr>
                      <a:r>
                        <a:rPr lang="fr-FR" sz="900" dirty="0">
                          <a:effectLst/>
                        </a:rPr>
                        <a:t>Implication</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11004E"/>
                    </a:solidFill>
                  </a:tcPr>
                </a:tc>
                <a:tc>
                  <a:txBody>
                    <a:bodyPr/>
                    <a:lstStyle/>
                    <a:p>
                      <a:pPr algn="ctr">
                        <a:spcAft>
                          <a:spcPts val="0"/>
                        </a:spcAft>
                      </a:pPr>
                      <a:r>
                        <a:rPr lang="fr-FR" sz="900" dirty="0">
                          <a:effectLst/>
                          <a:latin typeface="Times New Roman" panose="02020603050405020304" pitchFamily="18" charset="0"/>
                          <a:ea typeface="Times New Roman" panose="02020603050405020304" pitchFamily="18" charset="0"/>
                        </a:rPr>
                        <a:t>Mise</a:t>
                      </a:r>
                      <a:r>
                        <a:rPr lang="fr-FR" sz="900" baseline="0" dirty="0">
                          <a:effectLst/>
                          <a:latin typeface="Times New Roman" panose="02020603050405020304" pitchFamily="18" charset="0"/>
                          <a:ea typeface="Times New Roman" panose="02020603050405020304" pitchFamily="18" charset="0"/>
                        </a:rPr>
                        <a:t> en jeu de la garantie</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11004E"/>
                    </a:solidFill>
                  </a:tcPr>
                </a:tc>
                <a:extLst>
                  <a:ext uri="{0D108BD9-81ED-4DB2-BD59-A6C34878D82A}">
                    <a16:rowId xmlns:a16="http://schemas.microsoft.com/office/drawing/2014/main" val="601148288"/>
                  </a:ext>
                </a:extLst>
              </a:tr>
              <a:tr h="1185966">
                <a:tc>
                  <a:txBody>
                    <a:bodyPr/>
                    <a:lstStyle/>
                    <a:p>
                      <a:pPr algn="ctr">
                        <a:spcAft>
                          <a:spcPts val="0"/>
                        </a:spcAft>
                      </a:pPr>
                      <a:r>
                        <a:rPr lang="fr-FR" sz="900" dirty="0">
                          <a:effectLst/>
                        </a:rPr>
                        <a:t>Caution bancaire</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530039"/>
                    </a:solidFill>
                  </a:tcPr>
                </a:tc>
                <a:tc>
                  <a:txBody>
                    <a:bodyPr/>
                    <a:lstStyle/>
                    <a:p>
                      <a:pPr algn="ctr">
                        <a:spcAft>
                          <a:spcPts val="0"/>
                        </a:spcAft>
                      </a:pPr>
                      <a:r>
                        <a:rPr lang="fr-FR" sz="900" dirty="0">
                          <a:effectLst/>
                          <a:latin typeface="+mn-lt"/>
                        </a:rPr>
                        <a:t>La banque s’engage à payer la dette du cédant (caution) à l’acquéreur</a:t>
                      </a:r>
                      <a:r>
                        <a:rPr lang="fr-FR" sz="900" baseline="0" dirty="0">
                          <a:effectLst/>
                          <a:latin typeface="+mn-lt"/>
                        </a:rPr>
                        <a:t>  </a:t>
                      </a:r>
                    </a:p>
                    <a:p>
                      <a:pPr algn="ctr">
                        <a:spcAft>
                          <a:spcPts val="0"/>
                        </a:spcAft>
                      </a:pPr>
                      <a:endParaRPr lang="fr-FR" sz="900" baseline="0" dirty="0">
                        <a:effectLst/>
                        <a:latin typeface="+mn-lt"/>
                        <a:ea typeface="Times New Roman" panose="02020603050405020304" pitchFamily="18" charset="0"/>
                      </a:endParaRPr>
                    </a:p>
                    <a:p>
                      <a:pPr algn="ctr">
                        <a:spcAft>
                          <a:spcPts val="0"/>
                        </a:spcAft>
                      </a:pPr>
                      <a:r>
                        <a:rPr lang="fr-FR" sz="900" baseline="0" dirty="0">
                          <a:effectLst/>
                          <a:latin typeface="+mn-lt"/>
                          <a:ea typeface="Times New Roman" panose="02020603050405020304" pitchFamily="18" charset="0"/>
                        </a:rPr>
                        <a:t>Caution solidaire : perte du bénéfice de la discussion et de la division</a:t>
                      </a:r>
                      <a:endParaRPr lang="fr-FR" sz="900" dirty="0">
                        <a:effectLst/>
                        <a:latin typeface="+mn-lt"/>
                        <a:ea typeface="Times New Roman" panose="02020603050405020304" pitchFamily="18" charset="0"/>
                      </a:endParaRPr>
                    </a:p>
                  </a:txBody>
                  <a:tcPr marL="68580" marR="68580" marT="0" marB="0" anchor="ctr">
                    <a:solidFill>
                      <a:srgbClr val="B7B2CA"/>
                    </a:solidFill>
                  </a:tcPr>
                </a:tc>
                <a:tc>
                  <a:txBody>
                    <a:bodyPr/>
                    <a:lstStyle/>
                    <a:p>
                      <a:pPr algn="ctr">
                        <a:spcAft>
                          <a:spcPts val="0"/>
                        </a:spcAft>
                      </a:pPr>
                      <a:r>
                        <a:rPr lang="fr-FR" sz="900" dirty="0">
                          <a:effectLst/>
                          <a:latin typeface="+mn-lt"/>
                          <a:ea typeface="Times New Roman" panose="02020603050405020304" pitchFamily="18" charset="0"/>
                        </a:rPr>
                        <a:t>En cas de mise en jeu de la garantie,</a:t>
                      </a:r>
                      <a:r>
                        <a:rPr lang="fr-FR" sz="900" baseline="0" dirty="0">
                          <a:effectLst/>
                          <a:latin typeface="+mn-lt"/>
                          <a:ea typeface="Times New Roman" panose="02020603050405020304" pitchFamily="18" charset="0"/>
                        </a:rPr>
                        <a:t> la banque règle </a:t>
                      </a:r>
                      <a:r>
                        <a:rPr lang="fr-FR" sz="900" kern="1200" baseline="0" dirty="0">
                          <a:solidFill>
                            <a:schemeClr val="dk1"/>
                          </a:solidFill>
                          <a:effectLst/>
                          <a:latin typeface="+mn-lt"/>
                          <a:ea typeface="Times New Roman" panose="02020603050405020304" pitchFamily="18" charset="0"/>
                          <a:cs typeface="+mn-cs"/>
                        </a:rPr>
                        <a:t>après</a:t>
                      </a:r>
                      <a:r>
                        <a:rPr lang="fr-FR" sz="900" baseline="0" dirty="0">
                          <a:effectLst/>
                          <a:latin typeface="+mn-lt"/>
                          <a:ea typeface="Times New Roman" panose="02020603050405020304" pitchFamily="18" charset="0"/>
                        </a:rPr>
                        <a:t> avoir reçu l’accord de la caution</a:t>
                      </a:r>
                      <a:endParaRPr lang="fr-FR" sz="900" dirty="0">
                        <a:effectLst/>
                        <a:latin typeface="+mn-lt"/>
                        <a:ea typeface="Times New Roman" panose="02020603050405020304" pitchFamily="18" charset="0"/>
                      </a:endParaRPr>
                    </a:p>
                  </a:txBody>
                  <a:tcPr marL="68580" marR="68580" marT="0" marB="0" anchor="ctr">
                    <a:solidFill>
                      <a:srgbClr val="B7B2CA"/>
                    </a:solidFill>
                  </a:tcPr>
                </a:tc>
                <a:extLst>
                  <a:ext uri="{0D108BD9-81ED-4DB2-BD59-A6C34878D82A}">
                    <a16:rowId xmlns:a16="http://schemas.microsoft.com/office/drawing/2014/main" val="1797709204"/>
                  </a:ext>
                </a:extLst>
              </a:tr>
              <a:tr h="1185966">
                <a:tc>
                  <a:txBody>
                    <a:bodyPr/>
                    <a:lstStyle/>
                    <a:p>
                      <a:pPr algn="ctr">
                        <a:spcAft>
                          <a:spcPts val="0"/>
                        </a:spcAft>
                      </a:pPr>
                      <a:r>
                        <a:rPr lang="fr-FR" sz="900" dirty="0">
                          <a:effectLst/>
                        </a:rPr>
                        <a:t>Garantie à première demande</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530039"/>
                    </a:solidFill>
                  </a:tcPr>
                </a:tc>
                <a:tc>
                  <a:txBody>
                    <a:bodyPr/>
                    <a:lstStyle/>
                    <a:p>
                      <a:pPr algn="ctr">
                        <a:spcAft>
                          <a:spcPts val="0"/>
                        </a:spcAft>
                      </a:pPr>
                      <a:r>
                        <a:rPr lang="fr-FR" sz="900" dirty="0">
                          <a:effectLst/>
                        </a:rPr>
                        <a:t>La banque s’engage à payer l’acquéreur</a:t>
                      </a:r>
                      <a:r>
                        <a:rPr lang="fr-FR" sz="900" baseline="0" dirty="0">
                          <a:effectLst/>
                        </a:rPr>
                        <a:t> en lieu et place du cédant</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B7B2CA"/>
                    </a:solidFill>
                  </a:tcPr>
                </a:tc>
                <a:tc>
                  <a:txBody>
                    <a:bodyPr/>
                    <a:lstStyle/>
                    <a:p>
                      <a:pPr algn="ctr">
                        <a:spcAft>
                          <a:spcPts val="0"/>
                        </a:spcAft>
                      </a:pPr>
                      <a:r>
                        <a:rPr lang="fr-FR" sz="900" dirty="0"/>
                        <a:t>Recours de l’acquéreur auprès du garant qui doit s’exécuter et régler sans notification préalable au débiteur</a:t>
                      </a:r>
                      <a:r>
                        <a:rPr lang="fr-FR" sz="900" baseline="30000" dirty="0"/>
                        <a:t>1</a:t>
                      </a:r>
                    </a:p>
                  </a:txBody>
                  <a:tcPr marL="68580" marR="68580" marT="0" marB="0" anchor="ctr">
                    <a:solidFill>
                      <a:srgbClr val="B7B2CA"/>
                    </a:solidFill>
                  </a:tcPr>
                </a:tc>
                <a:extLst>
                  <a:ext uri="{0D108BD9-81ED-4DB2-BD59-A6C34878D82A}">
                    <a16:rowId xmlns:a16="http://schemas.microsoft.com/office/drawing/2014/main" val="1364223999"/>
                  </a:ext>
                </a:extLst>
              </a:tr>
            </a:tbl>
          </a:graphicData>
        </a:graphic>
      </p:graphicFrame>
      <p:sp>
        <p:nvSpPr>
          <p:cNvPr id="12" name="Rectangle 11"/>
          <p:cNvSpPr/>
          <p:nvPr/>
        </p:nvSpPr>
        <p:spPr>
          <a:xfrm>
            <a:off x="7241309" y="5890042"/>
            <a:ext cx="4528198" cy="584775"/>
          </a:xfrm>
          <a:prstGeom prst="rect">
            <a:avLst/>
          </a:prstGeom>
        </p:spPr>
        <p:txBody>
          <a:bodyPr/>
          <a:lstStyle/>
          <a:p>
            <a:pPr algn="just" defTabSz="685800">
              <a:buClr>
                <a:srgbClr val="E7E6E6"/>
              </a:buClr>
            </a:pPr>
            <a:r>
              <a:rPr lang="fr-FR" sz="800" dirty="0">
                <a:solidFill>
                  <a:srgbClr val="530039"/>
                </a:solidFill>
                <a:latin typeface="Source Sans Pro Light" panose="020B0403030403020204" pitchFamily="34" charset="0"/>
                <a:ea typeface="Source Sans Pro Light" panose="020B0403030403020204" pitchFamily="34" charset="0"/>
              </a:rPr>
              <a:t>1/ En cas d’appel contesté par le donneur d’ordre (le cédant), ce dernier peut saisir le tribunal de grande instance en référé afin de prouver l’appel abusif ou la fraude manifeste du bénéficiaire pour empêcher le paiement</a:t>
            </a:r>
          </a:p>
        </p:txBody>
      </p:sp>
    </p:spTree>
    <p:custDataLst>
      <p:tags r:id="rId1"/>
    </p:custDataLst>
    <p:extLst>
      <p:ext uri="{BB962C8B-B14F-4D97-AF65-F5344CB8AC3E}">
        <p14:creationId xmlns:p14="http://schemas.microsoft.com/office/powerpoint/2010/main" val="430257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12BEE3-BD7C-1B48-894F-683B1160EA89}"/>
              </a:ext>
            </a:extLst>
          </p:cNvPr>
          <p:cNvSpPr/>
          <p:nvPr/>
        </p:nvSpPr>
        <p:spPr>
          <a:xfrm>
            <a:off x="866136" y="2523325"/>
            <a:ext cx="7409646" cy="323165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10053"/>
                </a:solidFill>
                <a:effectLst/>
                <a:uLnTx/>
                <a:uFillTx/>
                <a:latin typeface="Calibri" panose="020F0502020204030204"/>
                <a:ea typeface="+mn-ea"/>
                <a:cs typeface="+mn-cs"/>
              </a:rPr>
              <a:t>La société émettrice</a:t>
            </a:r>
            <a:r>
              <a:rPr kumimoji="0" lang="fr-FR" sz="1200" b="1" i="0" u="none" strike="noStrike" kern="1200" cap="none" spc="0" normalizeH="0" baseline="30000" noProof="0" dirty="0">
                <a:ln>
                  <a:noFill/>
                </a:ln>
                <a:solidFill>
                  <a:srgbClr val="210053"/>
                </a:solidFill>
                <a:effectLst/>
                <a:uLnTx/>
                <a:uFillTx/>
                <a:latin typeface="Calibri" panose="020F0502020204030204"/>
                <a:ea typeface="+mn-ea"/>
                <a:cs typeface="+mn-cs"/>
              </a:rPr>
              <a:t>1</a:t>
            </a:r>
            <a:r>
              <a:rPr kumimoji="0" lang="fr-FR" sz="1200" b="1" i="0" u="none" strike="noStrike" kern="1200" cap="none" spc="0" normalizeH="0" baseline="0" noProof="0" dirty="0">
                <a:ln>
                  <a:noFill/>
                </a:ln>
                <a:solidFill>
                  <a:srgbClr val="210053"/>
                </a:solidFill>
                <a:effectLst/>
                <a:uLnTx/>
                <a:uFillTx/>
                <a:latin typeface="Calibri" panose="020F0502020204030204"/>
                <a:ea typeface="+mn-ea"/>
                <a:cs typeface="+mn-cs"/>
              </a:rPr>
              <a:t> des titres ou droits cédés </a:t>
            </a:r>
            <a:r>
              <a:rPr lang="fr-FR" sz="1200" dirty="0">
                <a:solidFill>
                  <a:srgbClr val="210053"/>
                </a:solidFill>
                <a:latin typeface="Calibri" panose="020F0502020204030204"/>
              </a:rPr>
              <a:t>doit remplir les conditions suivantes  :</a:t>
            </a:r>
            <a:endParaRPr kumimoji="0" lang="fr-FR" sz="1200" b="0" i="0" u="none" strike="noStrike" kern="1200" cap="none" spc="0" normalizeH="0" baseline="0" noProof="0" dirty="0">
              <a:ln>
                <a:noFill/>
              </a:ln>
              <a:solidFill>
                <a:srgbClr val="210053"/>
              </a:solidFill>
              <a:effectLst/>
              <a:uLnTx/>
              <a:uFillTx/>
              <a:latin typeface="Calibri" panose="020F0502020204030204"/>
            </a:endParaRPr>
          </a:p>
          <a:p>
            <a:pPr marL="171450" indent="-171450" algn="just">
              <a:buFont typeface="Arial" panose="020B0604020202020204" pitchFamily="34" charset="0"/>
              <a:buChar char="•"/>
              <a:defRPr/>
            </a:pPr>
            <a:r>
              <a:rPr lang="fr-FR" sz="1200" dirty="0">
                <a:solidFill>
                  <a:srgbClr val="210053"/>
                </a:solidFill>
              </a:rPr>
              <a:t>Être une PME au sens du droit européen (elle emploie moins de 250 salariés et réalise un chiffre d'affaires inférieur à 50 M€, ou son bilan annuel total n'excède pas 43 M€). Cette condition s’apprécie à la date du dernier exercice précédant la souscription ou l’acquisition des titres cédés ;</a:t>
            </a:r>
            <a:endParaRPr kumimoji="0" lang="fr-FR" sz="1200" b="0" i="0" u="none" strike="noStrike" kern="1200" cap="none" spc="0" normalizeH="0" baseline="0" noProof="0" dirty="0">
              <a:ln>
                <a:noFill/>
              </a:ln>
              <a:solidFill>
                <a:srgbClr val="210053"/>
              </a:solidFill>
              <a:effectLst/>
              <a:uLnTx/>
              <a:uFillTx/>
              <a:latin typeface="Calibri" panose="020F0502020204030204"/>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être créée depuis moins de 10 ans et ne pas être issue d’une concentration, d’une restructuration, d’une extension ou d’une reprise d’activités préexistantes, cette condition s’appréciant à la date de souscription ou d’acquisition des titres ou droits cédés. Le délai de 10 ans est décompté de date à date </a:t>
            </a:r>
            <a:r>
              <a:rPr kumimoji="0" lang="fr-FR" sz="1200" b="0" i="0" u="none" kern="1200" cap="none" spc="0" normalizeH="0" baseline="0" noProof="0" dirty="0">
                <a:ln>
                  <a:noFill/>
                </a:ln>
                <a:solidFill>
                  <a:srgbClr val="210053"/>
                </a:solidFill>
                <a:effectLst/>
                <a:uLnTx/>
                <a:uFillTx/>
                <a:latin typeface="Calibri" panose="020F0502020204030204"/>
                <a:ea typeface="+mn-ea"/>
                <a:cs typeface="+mn-cs"/>
              </a:rPr>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n’accorder aux souscripteurs que les seuls droits résultant de leur qualité d’associés ou d’actionnaires, à l’exclusion de tout autre avantage ou de garantie en capital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être passible de l’impôt sur les bénéfices ou d’un impôt équivalent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avoir son siège social dans un État de l’Espace économique européen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exercer une activité commerciale, industrielle, artisanale, libérale ou agricole. Les activités de gestion de son propre patrimoine mobilier ou immobilier sont exclues</a:t>
            </a:r>
            <a:r>
              <a:rPr lang="fr-FR" sz="1200" noProof="0" dirty="0">
                <a:solidFill>
                  <a:srgbClr val="210053"/>
                </a:solidFill>
                <a:latin typeface="Calibri" panose="020F0502020204030204"/>
              </a:rPr>
              <a:t>.</a:t>
            </a:r>
            <a:endParaRPr lang="fr-FR" sz="1200" dirty="0">
              <a:solidFill>
                <a:srgbClr val="210053"/>
              </a:solidFill>
              <a:latin typeface="Calibri" panose="020F0502020204030204"/>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endParaRPr>
          </a:p>
          <a:p>
            <a:pPr algn="just">
              <a:defRPr/>
            </a:pPr>
            <a:r>
              <a:rPr lang="fr-FR" sz="1200" dirty="0">
                <a:solidFill>
                  <a:srgbClr val="210053"/>
                </a:solidFill>
                <a:latin typeface="Calibri" panose="020F0502020204030204"/>
              </a:rPr>
              <a:t>Les quatre dernières conditions s’apprécient de manière continue depuis la date de la création de la société, qui s’entend, pour les sociétés établies en France, de la date d’immatriculation au RCS.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endParaRPr>
          </a:p>
        </p:txBody>
      </p:sp>
      <p:sp>
        <p:nvSpPr>
          <p:cNvPr id="2" name="Titre 1"/>
          <p:cNvSpPr>
            <a:spLocks noGrp="1"/>
          </p:cNvSpPr>
          <p:nvPr>
            <p:ph type="title"/>
          </p:nvPr>
        </p:nvSpPr>
        <p:spPr/>
        <p:txBody>
          <a:bodyPr/>
          <a:lstStyle/>
          <a:p>
            <a:r>
              <a:rPr lang="fr-FR" dirty="0">
                <a:solidFill>
                  <a:srgbClr val="210053"/>
                </a:solidFill>
              </a:rPr>
              <a:t>CÉDER LES TITRES DE PME DE MOINS DE 10 ANS</a:t>
            </a:r>
          </a:p>
        </p:txBody>
      </p:sp>
      <p:sp>
        <p:nvSpPr>
          <p:cNvPr id="7" name="Espace réservé du texte 6"/>
          <p:cNvSpPr>
            <a:spLocks noGrp="1"/>
          </p:cNvSpPr>
          <p:nvPr>
            <p:ph type="body" sz="quarter" idx="16"/>
          </p:nvPr>
        </p:nvSpPr>
        <p:spPr>
          <a:xfrm>
            <a:off x="1165775" y="210989"/>
            <a:ext cx="7298717" cy="286232"/>
          </a:xfrm>
        </p:spPr>
        <p:txBody>
          <a:bodyPr/>
          <a:lstStyle/>
          <a:p>
            <a:pPr marL="0" indent="0">
              <a:buNone/>
            </a:pPr>
            <a:r>
              <a:rPr lang="fr-FR" dirty="0"/>
              <a:t>MAITRISER VOTRE IMPOSITION</a:t>
            </a:r>
          </a:p>
        </p:txBody>
      </p:sp>
      <p:sp>
        <p:nvSpPr>
          <p:cNvPr id="17" name="Espace réservé du texte 16"/>
          <p:cNvSpPr>
            <a:spLocks noGrp="1"/>
          </p:cNvSpPr>
          <p:nvPr>
            <p:ph type="body" sz="quarter" idx="17"/>
          </p:nvPr>
        </p:nvSpPr>
        <p:spPr/>
        <p:txBody>
          <a:bodyPr>
            <a:normAutofit/>
          </a:bodyPr>
          <a:lstStyle/>
          <a:p>
            <a:r>
              <a:rPr lang="fr-FR" dirty="0"/>
              <a:t>1/ Lorsque la société est une société holding animatrice, les conditions doivent être respectées tant par cette société holding que par chacune des sociétés du groupe</a:t>
            </a:r>
          </a:p>
        </p:txBody>
      </p:sp>
      <p:sp>
        <p:nvSpPr>
          <p:cNvPr id="9" name="Rectangle 8"/>
          <p:cNvSpPr/>
          <p:nvPr/>
        </p:nvSpPr>
        <p:spPr>
          <a:xfrm>
            <a:off x="1165775" y="1424443"/>
            <a:ext cx="6149425" cy="101566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Les plus-values de cession de titres de PME de moins de 10 ans ouvrent droit, sous certaines conditions, à un abattement proportionnel renforcé.</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10053"/>
                </a:solidFill>
                <a:effectLst/>
                <a:uLnTx/>
                <a:uFillTx/>
                <a:latin typeface="Calibri" panose="020F0502020204030204"/>
                <a:ea typeface="+mn-ea"/>
                <a:cs typeface="+mn-cs"/>
              </a:rPr>
              <a:t>Cet abattement renforcé n’est applicable qu’aux plus-values de cession de titres acquis ou souscrits avant le 1er janvier 2018 lorsque l’option globale pour l’imposition selon le barème progressif de l’impôt sur le revenu a été exercée.</a:t>
            </a:r>
          </a:p>
        </p:txBody>
      </p:sp>
      <p:sp>
        <p:nvSpPr>
          <p:cNvPr id="11" name="Rectangle 10"/>
          <p:cNvSpPr/>
          <p:nvPr/>
        </p:nvSpPr>
        <p:spPr>
          <a:xfrm>
            <a:off x="9031671" y="2877666"/>
            <a:ext cx="2408222" cy="6001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1" u="none" strike="noStrike" kern="1200" cap="none" spc="0" normalizeH="0" baseline="0" noProof="0" dirty="0">
                <a:ln>
                  <a:noFill/>
                </a:ln>
                <a:solidFill>
                  <a:srgbClr val="530039"/>
                </a:solidFill>
                <a:effectLst/>
                <a:uLnTx/>
                <a:uFillTx/>
                <a:latin typeface="Calibri" panose="020F0502020204030204"/>
                <a:ea typeface="+mn-ea"/>
                <a:cs typeface="+mn-cs"/>
              </a:rPr>
              <a:t>Modalités d’application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1"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l’abattement renforcé, pratiqué sur le montant du gain net, est égal à :</a:t>
            </a:r>
          </a:p>
        </p:txBody>
      </p:sp>
      <p:graphicFrame>
        <p:nvGraphicFramePr>
          <p:cNvPr id="12" name="Tableau 11"/>
          <p:cNvGraphicFramePr>
            <a:graphicFrameLocks noGrp="1"/>
          </p:cNvGraphicFramePr>
          <p:nvPr>
            <p:extLst>
              <p:ext uri="{D42A27DB-BD31-4B8C-83A1-F6EECF244321}">
                <p14:modId xmlns:p14="http://schemas.microsoft.com/office/powerpoint/2010/main" val="3340030012"/>
              </p:ext>
            </p:extLst>
          </p:nvPr>
        </p:nvGraphicFramePr>
        <p:xfrm>
          <a:off x="9031671" y="3586525"/>
          <a:ext cx="2408222" cy="1485727"/>
        </p:xfrm>
        <a:graphic>
          <a:graphicData uri="http://schemas.openxmlformats.org/drawingml/2006/table">
            <a:tbl>
              <a:tblPr firstRow="1" firstCol="1" bandRow="1">
                <a:tableStyleId>{5C22544A-7EE6-4342-B048-85BDC9FD1C3A}</a:tableStyleId>
              </a:tblPr>
              <a:tblGrid>
                <a:gridCol w="1696637">
                  <a:extLst>
                    <a:ext uri="{9D8B030D-6E8A-4147-A177-3AD203B41FA5}">
                      <a16:colId xmlns:a16="http://schemas.microsoft.com/office/drawing/2014/main" val="2622500060"/>
                    </a:ext>
                  </a:extLst>
                </a:gridCol>
                <a:gridCol w="711585">
                  <a:extLst>
                    <a:ext uri="{9D8B030D-6E8A-4147-A177-3AD203B41FA5}">
                      <a16:colId xmlns:a16="http://schemas.microsoft.com/office/drawing/2014/main" val="904271386"/>
                    </a:ext>
                  </a:extLst>
                </a:gridCol>
              </a:tblGrid>
              <a:tr h="290359">
                <a:tc>
                  <a:txBody>
                    <a:bodyPr/>
                    <a:lstStyle/>
                    <a:p>
                      <a:pPr algn="ctr">
                        <a:spcAft>
                          <a:spcPts val="0"/>
                        </a:spcAft>
                      </a:pPr>
                      <a:r>
                        <a:rPr lang="fr-FR" sz="900" dirty="0">
                          <a:effectLst/>
                        </a:rPr>
                        <a:t>Durée de détention</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11004E"/>
                    </a:solidFill>
                  </a:tcPr>
                </a:tc>
                <a:tc>
                  <a:txBody>
                    <a:bodyPr/>
                    <a:lstStyle/>
                    <a:p>
                      <a:pPr algn="ctr">
                        <a:spcAft>
                          <a:spcPts val="0"/>
                        </a:spcAft>
                      </a:pPr>
                      <a:r>
                        <a:rPr lang="fr-FR" sz="900" dirty="0">
                          <a:effectLst/>
                        </a:rPr>
                        <a:t>Taux</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11004E"/>
                    </a:solidFill>
                  </a:tcPr>
                </a:tc>
                <a:extLst>
                  <a:ext uri="{0D108BD9-81ED-4DB2-BD59-A6C34878D82A}">
                    <a16:rowId xmlns:a16="http://schemas.microsoft.com/office/drawing/2014/main" val="601148288"/>
                  </a:ext>
                </a:extLst>
              </a:tr>
              <a:tr h="298842">
                <a:tc>
                  <a:txBody>
                    <a:bodyPr/>
                    <a:lstStyle/>
                    <a:p>
                      <a:pPr algn="l">
                        <a:spcAft>
                          <a:spcPts val="0"/>
                        </a:spcAft>
                      </a:pPr>
                      <a:r>
                        <a:rPr lang="fr-FR" sz="900" dirty="0">
                          <a:effectLst/>
                        </a:rPr>
                        <a:t>Moins d’un an</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530039"/>
                    </a:solidFill>
                  </a:tcPr>
                </a:tc>
                <a:tc>
                  <a:txBody>
                    <a:bodyPr/>
                    <a:lstStyle/>
                    <a:p>
                      <a:pPr algn="ctr">
                        <a:spcAft>
                          <a:spcPts val="0"/>
                        </a:spcAft>
                      </a:pPr>
                      <a:r>
                        <a:rPr lang="fr-FR" sz="900" dirty="0">
                          <a:effectLst/>
                        </a:rPr>
                        <a:t>0 %</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B7B2CA"/>
                    </a:solidFill>
                  </a:tcPr>
                </a:tc>
                <a:extLst>
                  <a:ext uri="{0D108BD9-81ED-4DB2-BD59-A6C34878D82A}">
                    <a16:rowId xmlns:a16="http://schemas.microsoft.com/office/drawing/2014/main" val="1797709204"/>
                  </a:ext>
                </a:extLst>
              </a:tr>
              <a:tr h="298842">
                <a:tc>
                  <a:txBody>
                    <a:bodyPr/>
                    <a:lstStyle/>
                    <a:p>
                      <a:pPr algn="l">
                        <a:spcAft>
                          <a:spcPts val="0"/>
                        </a:spcAft>
                      </a:pPr>
                      <a:r>
                        <a:rPr lang="fr-FR" sz="900" dirty="0">
                          <a:effectLst/>
                        </a:rPr>
                        <a:t>Plus d’un an et moins de 4 ans</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530039"/>
                    </a:solidFill>
                  </a:tcPr>
                </a:tc>
                <a:tc>
                  <a:txBody>
                    <a:bodyPr/>
                    <a:lstStyle/>
                    <a:p>
                      <a:pPr algn="ctr">
                        <a:spcAft>
                          <a:spcPts val="0"/>
                        </a:spcAft>
                      </a:pPr>
                      <a:r>
                        <a:rPr lang="fr-FR" sz="900" dirty="0">
                          <a:effectLst/>
                        </a:rPr>
                        <a:t>50 %</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B7B2CA"/>
                    </a:solidFill>
                  </a:tcPr>
                </a:tc>
                <a:extLst>
                  <a:ext uri="{0D108BD9-81ED-4DB2-BD59-A6C34878D82A}">
                    <a16:rowId xmlns:a16="http://schemas.microsoft.com/office/drawing/2014/main" val="1364223999"/>
                  </a:ext>
                </a:extLst>
              </a:tr>
              <a:tr h="298842">
                <a:tc>
                  <a:txBody>
                    <a:bodyPr/>
                    <a:lstStyle/>
                    <a:p>
                      <a:pPr algn="l">
                        <a:spcAft>
                          <a:spcPts val="0"/>
                        </a:spcAft>
                      </a:pPr>
                      <a:r>
                        <a:rPr lang="fr-FR" sz="900" dirty="0">
                          <a:effectLst/>
                        </a:rPr>
                        <a:t>Plus de 4 ans et moins de 8 ans</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530039"/>
                    </a:solidFill>
                  </a:tcPr>
                </a:tc>
                <a:tc>
                  <a:txBody>
                    <a:bodyPr/>
                    <a:lstStyle/>
                    <a:p>
                      <a:pPr algn="ctr">
                        <a:spcAft>
                          <a:spcPts val="0"/>
                        </a:spcAft>
                      </a:pPr>
                      <a:r>
                        <a:rPr lang="fr-FR" sz="900" dirty="0">
                          <a:effectLst/>
                        </a:rPr>
                        <a:t>65 %</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B7B2CA"/>
                    </a:solidFill>
                  </a:tcPr>
                </a:tc>
                <a:extLst>
                  <a:ext uri="{0D108BD9-81ED-4DB2-BD59-A6C34878D82A}">
                    <a16:rowId xmlns:a16="http://schemas.microsoft.com/office/drawing/2014/main" val="526434928"/>
                  </a:ext>
                </a:extLst>
              </a:tr>
              <a:tr h="298842">
                <a:tc>
                  <a:txBody>
                    <a:bodyPr/>
                    <a:lstStyle/>
                    <a:p>
                      <a:pPr algn="l">
                        <a:spcAft>
                          <a:spcPts val="0"/>
                        </a:spcAft>
                      </a:pPr>
                      <a:r>
                        <a:rPr lang="fr-FR" sz="900" dirty="0">
                          <a:effectLst/>
                        </a:rPr>
                        <a:t>Depuis au moins 8 ans</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530039"/>
                    </a:solidFill>
                  </a:tcPr>
                </a:tc>
                <a:tc>
                  <a:txBody>
                    <a:bodyPr/>
                    <a:lstStyle/>
                    <a:p>
                      <a:pPr algn="ctr">
                        <a:spcAft>
                          <a:spcPts val="0"/>
                        </a:spcAft>
                      </a:pPr>
                      <a:r>
                        <a:rPr lang="fr-FR" sz="900" dirty="0">
                          <a:effectLst/>
                        </a:rPr>
                        <a:t>85 %</a:t>
                      </a:r>
                      <a:endParaRPr lang="fr-FR" sz="900" dirty="0">
                        <a:effectLst/>
                        <a:latin typeface="Times New Roman" panose="02020603050405020304" pitchFamily="18" charset="0"/>
                        <a:ea typeface="Times New Roman" panose="02020603050405020304" pitchFamily="18" charset="0"/>
                      </a:endParaRPr>
                    </a:p>
                  </a:txBody>
                  <a:tcPr marL="68580" marR="68580" marT="0" marB="0" anchor="ctr">
                    <a:solidFill>
                      <a:srgbClr val="B7B2CA"/>
                    </a:solidFill>
                  </a:tcPr>
                </a:tc>
                <a:extLst>
                  <a:ext uri="{0D108BD9-81ED-4DB2-BD59-A6C34878D82A}">
                    <a16:rowId xmlns:a16="http://schemas.microsoft.com/office/drawing/2014/main" val="793335775"/>
                  </a:ext>
                </a:extLst>
              </a:tr>
            </a:tbl>
          </a:graphicData>
        </a:graphic>
      </p:graphicFrame>
    </p:spTree>
    <p:custDataLst>
      <p:tags r:id="rId1"/>
    </p:custDataLst>
    <p:extLst>
      <p:ext uri="{BB962C8B-B14F-4D97-AF65-F5344CB8AC3E}">
        <p14:creationId xmlns:p14="http://schemas.microsoft.com/office/powerpoint/2010/main" val="413355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B1A8957-AF30-7444-B7F6-7FC40752709A}"/>
              </a:ext>
            </a:extLst>
          </p:cNvPr>
          <p:cNvSpPr>
            <a:spLocks noGrp="1"/>
          </p:cNvSpPr>
          <p:nvPr>
            <p:ph type="body" sz="quarter" idx="13"/>
          </p:nvPr>
        </p:nvSpPr>
        <p:spPr>
          <a:xfrm>
            <a:off x="866136" y="1796139"/>
            <a:ext cx="7298717" cy="1569660"/>
          </a:xfrm>
        </p:spPr>
        <p:txBody>
          <a:bodyPr wrap="square">
            <a:spAutoFit/>
          </a:bodyPr>
          <a:lstStyle/>
          <a:p>
            <a:pPr algn="just">
              <a:lnSpc>
                <a:spcPct val="100000"/>
              </a:lnSpc>
              <a:spcBef>
                <a:spcPts val="0"/>
              </a:spcBef>
              <a:buFontTx/>
            </a:pPr>
            <a:r>
              <a:rPr lang="fr-FR" b="1" dirty="0"/>
              <a:t>Hypothèse de départ :</a:t>
            </a:r>
          </a:p>
          <a:p>
            <a:pPr marL="171450" indent="-171450" algn="just">
              <a:lnSpc>
                <a:spcPct val="100000"/>
              </a:lnSpc>
              <a:spcBef>
                <a:spcPts val="0"/>
              </a:spcBef>
              <a:buFont typeface="Arial" panose="020B0604020202020204" pitchFamily="34" charset="0"/>
              <a:buChar char="•"/>
            </a:pPr>
            <a:r>
              <a:rPr lang="fr-FR" dirty="0"/>
              <a:t>Foyer fiscal : célibataire sans enfant, 		1 part fiscale</a:t>
            </a:r>
          </a:p>
          <a:p>
            <a:pPr marL="171450" indent="-171450" algn="just">
              <a:lnSpc>
                <a:spcPct val="100000"/>
              </a:lnSpc>
              <a:spcBef>
                <a:spcPts val="0"/>
              </a:spcBef>
              <a:buFont typeface="Arial" panose="020B0604020202020204" pitchFamily="34" charset="0"/>
              <a:buChar char="•"/>
            </a:pPr>
            <a:r>
              <a:rPr lang="fr-FR" dirty="0"/>
              <a:t>Montant de la plus-value imposable :  		1 000 K€</a:t>
            </a:r>
          </a:p>
          <a:p>
            <a:pPr marL="171450" indent="-171450" algn="just">
              <a:lnSpc>
                <a:spcPct val="100000"/>
              </a:lnSpc>
              <a:spcBef>
                <a:spcPts val="0"/>
              </a:spcBef>
              <a:buFont typeface="Arial" panose="020B0604020202020204" pitchFamily="34" charset="0"/>
              <a:buChar char="•"/>
            </a:pPr>
            <a:r>
              <a:rPr lang="fr-FR" dirty="0"/>
              <a:t>Revenu net imposable (RNI) hors plus-value :  	   250 K€</a:t>
            </a:r>
          </a:p>
          <a:p>
            <a:pPr marL="171450" indent="-171450" algn="just">
              <a:lnSpc>
                <a:spcPct val="100000"/>
              </a:lnSpc>
              <a:spcBef>
                <a:spcPts val="0"/>
              </a:spcBef>
              <a:buFont typeface="Arial" panose="020B0604020202020204" pitchFamily="34" charset="0"/>
              <a:buChar char="•"/>
            </a:pPr>
            <a:endParaRPr lang="fr-FR" dirty="0"/>
          </a:p>
          <a:p>
            <a:pPr algn="just">
              <a:lnSpc>
                <a:spcPct val="100000"/>
              </a:lnSpc>
              <a:spcBef>
                <a:spcPts val="0"/>
              </a:spcBef>
            </a:pPr>
            <a:r>
              <a:rPr lang="fr-FR" b="1" dirty="0"/>
              <a:t>Deux stratégies sont possibles :</a:t>
            </a:r>
          </a:p>
          <a:p>
            <a:pPr marL="228600" indent="-228600" algn="just">
              <a:lnSpc>
                <a:spcPct val="100000"/>
              </a:lnSpc>
              <a:spcBef>
                <a:spcPts val="0"/>
              </a:spcBef>
              <a:buFont typeface="+mj-lt"/>
              <a:buAutoNum type="arabicPeriod"/>
            </a:pPr>
            <a:r>
              <a:rPr lang="fr-FR" dirty="0"/>
              <a:t>Plus-value soumise au PFU (prélèvement forfaitaire unique)</a:t>
            </a:r>
          </a:p>
          <a:p>
            <a:pPr marL="228600" indent="-228600" algn="just">
              <a:lnSpc>
                <a:spcPct val="100000"/>
              </a:lnSpc>
              <a:spcBef>
                <a:spcPts val="0"/>
              </a:spcBef>
              <a:buFont typeface="+mj-lt"/>
              <a:buAutoNum type="arabicPeriod"/>
            </a:pPr>
            <a:r>
              <a:rPr lang="fr-FR" dirty="0"/>
              <a:t>Plus-value soumise à l’abattement renforcé de 85% (titres détenus depuis au moins 8 ans)</a:t>
            </a:r>
          </a:p>
        </p:txBody>
      </p:sp>
      <p:sp>
        <p:nvSpPr>
          <p:cNvPr id="2" name="Titre 1">
            <a:extLst>
              <a:ext uri="{FF2B5EF4-FFF2-40B4-BE49-F238E27FC236}">
                <a16:creationId xmlns:a16="http://schemas.microsoft.com/office/drawing/2014/main" id="{3A9C2CC6-C180-244D-9792-1D4D801F75AF}"/>
              </a:ext>
            </a:extLst>
          </p:cNvPr>
          <p:cNvSpPr>
            <a:spLocks noGrp="1"/>
          </p:cNvSpPr>
          <p:nvPr>
            <p:ph type="title"/>
          </p:nvPr>
        </p:nvSpPr>
        <p:spPr>
          <a:xfrm>
            <a:off x="866136" y="613965"/>
            <a:ext cx="11082847" cy="663575"/>
          </a:xfrm>
        </p:spPr>
        <p:txBody>
          <a:bodyPr vert="horz" lIns="91440" tIns="45720" rIns="91440" bIns="45720" rtlCol="0" anchor="ctr">
            <a:normAutofit fontScale="90000"/>
          </a:bodyPr>
          <a:lstStyle/>
          <a:p>
            <a:r>
              <a:rPr lang="fr-FR" dirty="0">
                <a:solidFill>
                  <a:srgbClr val="530039"/>
                </a:solidFill>
              </a:rPr>
              <a:t>LES AVANTAGES DE L’OPTION POUR LE BARÈME DE L’IMPÔT SUR LE REVENU</a:t>
            </a:r>
          </a:p>
        </p:txBody>
      </p:sp>
      <p:sp>
        <p:nvSpPr>
          <p:cNvPr id="3" name="Espace réservé du texte 2">
            <a:extLst>
              <a:ext uri="{FF2B5EF4-FFF2-40B4-BE49-F238E27FC236}">
                <a16:creationId xmlns:a16="http://schemas.microsoft.com/office/drawing/2014/main" id="{88E2EAF3-201A-0E4F-9511-BF97AA9F1DD2}"/>
              </a:ext>
            </a:extLst>
          </p:cNvPr>
          <p:cNvSpPr>
            <a:spLocks noGrp="1"/>
          </p:cNvSpPr>
          <p:nvPr>
            <p:ph type="body" sz="quarter" idx="12"/>
          </p:nvPr>
        </p:nvSpPr>
        <p:spPr/>
        <p:txBody>
          <a:bodyPr/>
          <a:lstStyle/>
          <a:p>
            <a:pPr marL="0" indent="0">
              <a:buNone/>
            </a:pPr>
            <a:r>
              <a:rPr lang="fr-FR" dirty="0"/>
              <a:t>Illustration pour une plus-value : 1 000 K€</a:t>
            </a:r>
          </a:p>
        </p:txBody>
      </p:sp>
      <p:sp>
        <p:nvSpPr>
          <p:cNvPr id="5" name="Espace réservé du texte 4">
            <a:extLst>
              <a:ext uri="{FF2B5EF4-FFF2-40B4-BE49-F238E27FC236}">
                <a16:creationId xmlns:a16="http://schemas.microsoft.com/office/drawing/2014/main" id="{EC9C5EAD-F250-9B4F-AFAC-32948A9851F6}"/>
              </a:ext>
            </a:extLst>
          </p:cNvPr>
          <p:cNvSpPr>
            <a:spLocks noGrp="1"/>
          </p:cNvSpPr>
          <p:nvPr>
            <p:ph type="body" sz="quarter" idx="16"/>
          </p:nvPr>
        </p:nvSpPr>
        <p:spPr>
          <a:xfrm>
            <a:off x="1165775" y="210989"/>
            <a:ext cx="7298717" cy="286232"/>
          </a:xfrm>
        </p:spPr>
        <p:txBody>
          <a:bodyPr/>
          <a:lstStyle/>
          <a:p>
            <a:pPr marL="0" indent="0">
              <a:buNone/>
            </a:pPr>
            <a:r>
              <a:rPr lang="fr-FR" dirty="0"/>
              <a:t>CÉDER LES TITRES DE PME DE MOINS DE 10 ANS</a:t>
            </a:r>
          </a:p>
        </p:txBody>
      </p:sp>
      <p:sp>
        <p:nvSpPr>
          <p:cNvPr id="8" name="TextBox 19">
            <a:extLst>
              <a:ext uri="{FF2B5EF4-FFF2-40B4-BE49-F238E27FC236}">
                <a16:creationId xmlns:a16="http://schemas.microsoft.com/office/drawing/2014/main" id="{EDF5D14A-DE23-4F4A-8EED-E350E387C3F9}"/>
              </a:ext>
            </a:extLst>
          </p:cNvPr>
          <p:cNvSpPr txBox="1"/>
          <p:nvPr/>
        </p:nvSpPr>
        <p:spPr>
          <a:xfrm>
            <a:off x="1001412" y="4521027"/>
            <a:ext cx="2375293" cy="171277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530039"/>
              </a:buClr>
              <a:buSzPct val="140000"/>
              <a:buFontTx/>
              <a:buNone/>
              <a:tabLst/>
              <a:defRPr/>
            </a:pPr>
            <a:r>
              <a:rPr kumimoji="0" lang="fr-FR" sz="80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r>
              <a:rPr kumimoji="0" lang="fr-FR" sz="8000" b="1" i="0" u="none" strike="noStrike" kern="1200" cap="none" spc="0" normalizeH="0" baseline="0" noProof="0" dirty="0">
                <a:ln>
                  <a:noFill/>
                </a:ln>
                <a:solidFill>
                  <a:srgbClr val="11004E"/>
                </a:solidFill>
                <a:effectLst/>
                <a:uLnTx/>
                <a:uFillTx/>
                <a:latin typeface="Microsoft JhengHei" panose="020B0604030504040204" pitchFamily="34" charset="-120"/>
                <a:ea typeface="Microsoft JhengHei" panose="020B0604030504040204" pitchFamily="34" charset="-120"/>
                <a:cs typeface="+mn-cs"/>
              </a:rPr>
              <a:t> </a:t>
            </a:r>
          </a:p>
        </p:txBody>
      </p:sp>
      <p:sp>
        <p:nvSpPr>
          <p:cNvPr id="9" name="Freeform 7">
            <a:extLst>
              <a:ext uri="{FF2B5EF4-FFF2-40B4-BE49-F238E27FC236}">
                <a16:creationId xmlns:a16="http://schemas.microsoft.com/office/drawing/2014/main" id="{85EADA28-02FC-7445-B6D9-3796A8031C67}"/>
              </a:ext>
            </a:extLst>
          </p:cNvPr>
          <p:cNvSpPr>
            <a:spLocks/>
          </p:cNvSpPr>
          <p:nvPr/>
        </p:nvSpPr>
        <p:spPr bwMode="auto">
          <a:xfrm>
            <a:off x="2143124" y="3887795"/>
            <a:ext cx="3097535" cy="2022914"/>
          </a:xfrm>
          <a:custGeom>
            <a:avLst/>
            <a:gdLst/>
            <a:ahLst/>
            <a:cxnLst>
              <a:cxn ang="0">
                <a:pos x="1730" y="330"/>
              </a:cxn>
              <a:cxn ang="0">
                <a:pos x="1414" y="310"/>
              </a:cxn>
              <a:cxn ang="0">
                <a:pos x="894" y="364"/>
              </a:cxn>
              <a:cxn ang="0">
                <a:pos x="604" y="460"/>
              </a:cxn>
              <a:cxn ang="0">
                <a:pos x="390" y="590"/>
              </a:cxn>
              <a:cxn ang="0">
                <a:pos x="224" y="762"/>
              </a:cxn>
              <a:cxn ang="0">
                <a:pos x="176" y="880"/>
              </a:cxn>
              <a:cxn ang="0">
                <a:pos x="172" y="918"/>
              </a:cxn>
              <a:cxn ang="0">
                <a:pos x="178" y="978"/>
              </a:cxn>
              <a:cxn ang="0">
                <a:pos x="216" y="1072"/>
              </a:cxn>
              <a:cxn ang="0">
                <a:pos x="338" y="1200"/>
              </a:cxn>
              <a:cxn ang="0">
                <a:pos x="506" y="1296"/>
              </a:cxn>
              <a:cxn ang="0">
                <a:pos x="788" y="1388"/>
              </a:cxn>
              <a:cxn ang="0">
                <a:pos x="986" y="1416"/>
              </a:cxn>
              <a:cxn ang="0">
                <a:pos x="1292" y="1418"/>
              </a:cxn>
              <a:cxn ang="0">
                <a:pos x="1798" y="1342"/>
              </a:cxn>
              <a:cxn ang="0">
                <a:pos x="2042" y="1266"/>
              </a:cxn>
              <a:cxn ang="0">
                <a:pos x="2218" y="1182"/>
              </a:cxn>
              <a:cxn ang="0">
                <a:pos x="2406" y="1030"/>
              </a:cxn>
              <a:cxn ang="0">
                <a:pos x="2452" y="962"/>
              </a:cxn>
              <a:cxn ang="0">
                <a:pos x="2490" y="842"/>
              </a:cxn>
              <a:cxn ang="0">
                <a:pos x="2482" y="714"/>
              </a:cxn>
              <a:cxn ang="0">
                <a:pos x="2466" y="668"/>
              </a:cxn>
              <a:cxn ang="0">
                <a:pos x="2400" y="548"/>
              </a:cxn>
              <a:cxn ang="0">
                <a:pos x="2226" y="376"/>
              </a:cxn>
              <a:cxn ang="0">
                <a:pos x="2008" y="242"/>
              </a:cxn>
              <a:cxn ang="0">
                <a:pos x="1770" y="142"/>
              </a:cxn>
              <a:cxn ang="0">
                <a:pos x="1412" y="50"/>
              </a:cxn>
              <a:cxn ang="0">
                <a:pos x="1258" y="0"/>
              </a:cxn>
              <a:cxn ang="0">
                <a:pos x="1578" y="28"/>
              </a:cxn>
              <a:cxn ang="0">
                <a:pos x="1844" y="76"/>
              </a:cxn>
              <a:cxn ang="0">
                <a:pos x="2154" y="190"/>
              </a:cxn>
              <a:cxn ang="0">
                <a:pos x="2436" y="374"/>
              </a:cxn>
              <a:cxn ang="0">
                <a:pos x="2582" y="558"/>
              </a:cxn>
              <a:cxn ang="0">
                <a:pos x="2622" y="638"/>
              </a:cxn>
              <a:cxn ang="0">
                <a:pos x="2658" y="794"/>
              </a:cxn>
              <a:cxn ang="0">
                <a:pos x="2620" y="1012"/>
              </a:cxn>
              <a:cxn ang="0">
                <a:pos x="2558" y="1124"/>
              </a:cxn>
              <a:cxn ang="0">
                <a:pos x="2456" y="1236"/>
              </a:cxn>
              <a:cxn ang="0">
                <a:pos x="2166" y="1424"/>
              </a:cxn>
              <a:cxn ang="0">
                <a:pos x="2060" y="1468"/>
              </a:cxn>
              <a:cxn ang="0">
                <a:pos x="1794" y="1548"/>
              </a:cxn>
              <a:cxn ang="0">
                <a:pos x="1304" y="1618"/>
              </a:cxn>
              <a:cxn ang="0">
                <a:pos x="1026" y="1618"/>
              </a:cxn>
              <a:cxn ang="0">
                <a:pos x="746" y="1580"/>
              </a:cxn>
              <a:cxn ang="0">
                <a:pos x="476" y="1492"/>
              </a:cxn>
              <a:cxn ang="0">
                <a:pos x="274" y="1384"/>
              </a:cxn>
              <a:cxn ang="0">
                <a:pos x="136" y="1264"/>
              </a:cxn>
              <a:cxn ang="0">
                <a:pos x="34" y="1104"/>
              </a:cxn>
              <a:cxn ang="0">
                <a:pos x="4" y="994"/>
              </a:cxn>
              <a:cxn ang="0">
                <a:pos x="6" y="868"/>
              </a:cxn>
              <a:cxn ang="0">
                <a:pos x="30" y="780"/>
              </a:cxn>
              <a:cxn ang="0">
                <a:pos x="110" y="646"/>
              </a:cxn>
              <a:cxn ang="0">
                <a:pos x="256" y="504"/>
              </a:cxn>
              <a:cxn ang="0">
                <a:pos x="554" y="340"/>
              </a:cxn>
              <a:cxn ang="0">
                <a:pos x="820" y="266"/>
              </a:cxn>
              <a:cxn ang="0">
                <a:pos x="1148" y="238"/>
              </a:cxn>
              <a:cxn ang="0">
                <a:pos x="1524" y="262"/>
              </a:cxn>
              <a:cxn ang="0">
                <a:pos x="1762" y="316"/>
              </a:cxn>
            </a:cxnLst>
            <a:rect l="0" t="0" r="r" b="b"/>
            <a:pathLst>
              <a:path w="2658" h="1622">
                <a:moveTo>
                  <a:pt x="1830" y="362"/>
                </a:moveTo>
                <a:lnTo>
                  <a:pt x="1830" y="362"/>
                </a:lnTo>
                <a:lnTo>
                  <a:pt x="1806" y="350"/>
                </a:lnTo>
                <a:lnTo>
                  <a:pt x="1780" y="342"/>
                </a:lnTo>
                <a:lnTo>
                  <a:pt x="1756" y="336"/>
                </a:lnTo>
                <a:lnTo>
                  <a:pt x="1730" y="330"/>
                </a:lnTo>
                <a:lnTo>
                  <a:pt x="1730" y="330"/>
                </a:lnTo>
                <a:lnTo>
                  <a:pt x="1678" y="322"/>
                </a:lnTo>
                <a:lnTo>
                  <a:pt x="1626" y="316"/>
                </a:lnTo>
                <a:lnTo>
                  <a:pt x="1626" y="316"/>
                </a:lnTo>
                <a:lnTo>
                  <a:pt x="1572" y="312"/>
                </a:lnTo>
                <a:lnTo>
                  <a:pt x="1520" y="310"/>
                </a:lnTo>
                <a:lnTo>
                  <a:pt x="1414" y="310"/>
                </a:lnTo>
                <a:lnTo>
                  <a:pt x="1414" y="310"/>
                </a:lnTo>
                <a:lnTo>
                  <a:pt x="1310" y="312"/>
                </a:lnTo>
                <a:lnTo>
                  <a:pt x="1204" y="318"/>
                </a:lnTo>
                <a:lnTo>
                  <a:pt x="1100" y="330"/>
                </a:lnTo>
                <a:lnTo>
                  <a:pt x="996" y="344"/>
                </a:lnTo>
                <a:lnTo>
                  <a:pt x="996" y="344"/>
                </a:lnTo>
                <a:lnTo>
                  <a:pt x="946" y="354"/>
                </a:lnTo>
                <a:lnTo>
                  <a:pt x="894" y="364"/>
                </a:lnTo>
                <a:lnTo>
                  <a:pt x="844" y="376"/>
                </a:lnTo>
                <a:lnTo>
                  <a:pt x="794" y="390"/>
                </a:lnTo>
                <a:lnTo>
                  <a:pt x="794" y="390"/>
                </a:lnTo>
                <a:lnTo>
                  <a:pt x="746" y="404"/>
                </a:lnTo>
                <a:lnTo>
                  <a:pt x="698" y="422"/>
                </a:lnTo>
                <a:lnTo>
                  <a:pt x="650" y="440"/>
                </a:lnTo>
                <a:lnTo>
                  <a:pt x="604" y="460"/>
                </a:lnTo>
                <a:lnTo>
                  <a:pt x="604" y="460"/>
                </a:lnTo>
                <a:lnTo>
                  <a:pt x="558" y="482"/>
                </a:lnTo>
                <a:lnTo>
                  <a:pt x="514" y="506"/>
                </a:lnTo>
                <a:lnTo>
                  <a:pt x="472" y="532"/>
                </a:lnTo>
                <a:lnTo>
                  <a:pt x="430" y="560"/>
                </a:lnTo>
                <a:lnTo>
                  <a:pt x="430" y="560"/>
                </a:lnTo>
                <a:lnTo>
                  <a:pt x="390" y="590"/>
                </a:lnTo>
                <a:lnTo>
                  <a:pt x="352" y="620"/>
                </a:lnTo>
                <a:lnTo>
                  <a:pt x="352" y="620"/>
                </a:lnTo>
                <a:lnTo>
                  <a:pt x="316" y="654"/>
                </a:lnTo>
                <a:lnTo>
                  <a:pt x="282" y="688"/>
                </a:lnTo>
                <a:lnTo>
                  <a:pt x="282" y="688"/>
                </a:lnTo>
                <a:lnTo>
                  <a:pt x="250" y="724"/>
                </a:lnTo>
                <a:lnTo>
                  <a:pt x="224" y="762"/>
                </a:lnTo>
                <a:lnTo>
                  <a:pt x="212" y="780"/>
                </a:lnTo>
                <a:lnTo>
                  <a:pt x="202" y="800"/>
                </a:lnTo>
                <a:lnTo>
                  <a:pt x="194" y="820"/>
                </a:lnTo>
                <a:lnTo>
                  <a:pt x="186" y="840"/>
                </a:lnTo>
                <a:lnTo>
                  <a:pt x="186" y="840"/>
                </a:lnTo>
                <a:lnTo>
                  <a:pt x="180" y="860"/>
                </a:lnTo>
                <a:lnTo>
                  <a:pt x="176" y="880"/>
                </a:lnTo>
                <a:lnTo>
                  <a:pt x="174" y="884"/>
                </a:lnTo>
                <a:lnTo>
                  <a:pt x="174" y="888"/>
                </a:lnTo>
                <a:lnTo>
                  <a:pt x="174" y="892"/>
                </a:lnTo>
                <a:lnTo>
                  <a:pt x="174" y="894"/>
                </a:lnTo>
                <a:lnTo>
                  <a:pt x="172" y="898"/>
                </a:lnTo>
                <a:lnTo>
                  <a:pt x="172" y="898"/>
                </a:lnTo>
                <a:lnTo>
                  <a:pt x="172" y="918"/>
                </a:lnTo>
                <a:lnTo>
                  <a:pt x="172" y="918"/>
                </a:lnTo>
                <a:lnTo>
                  <a:pt x="172" y="938"/>
                </a:lnTo>
                <a:lnTo>
                  <a:pt x="174" y="958"/>
                </a:lnTo>
                <a:lnTo>
                  <a:pt x="174" y="958"/>
                </a:lnTo>
                <a:lnTo>
                  <a:pt x="176" y="968"/>
                </a:lnTo>
                <a:lnTo>
                  <a:pt x="176" y="972"/>
                </a:lnTo>
                <a:lnTo>
                  <a:pt x="178" y="978"/>
                </a:lnTo>
                <a:lnTo>
                  <a:pt x="178" y="978"/>
                </a:lnTo>
                <a:lnTo>
                  <a:pt x="182" y="996"/>
                </a:lnTo>
                <a:lnTo>
                  <a:pt x="182" y="996"/>
                </a:lnTo>
                <a:lnTo>
                  <a:pt x="188" y="1016"/>
                </a:lnTo>
                <a:lnTo>
                  <a:pt x="196" y="1036"/>
                </a:lnTo>
                <a:lnTo>
                  <a:pt x="206" y="1054"/>
                </a:lnTo>
                <a:lnTo>
                  <a:pt x="216" y="1072"/>
                </a:lnTo>
                <a:lnTo>
                  <a:pt x="228" y="1090"/>
                </a:lnTo>
                <a:lnTo>
                  <a:pt x="240" y="1108"/>
                </a:lnTo>
                <a:lnTo>
                  <a:pt x="270" y="1140"/>
                </a:lnTo>
                <a:lnTo>
                  <a:pt x="270" y="1140"/>
                </a:lnTo>
                <a:lnTo>
                  <a:pt x="302" y="1172"/>
                </a:lnTo>
                <a:lnTo>
                  <a:pt x="338" y="1200"/>
                </a:lnTo>
                <a:lnTo>
                  <a:pt x="338" y="1200"/>
                </a:lnTo>
                <a:lnTo>
                  <a:pt x="376" y="1226"/>
                </a:lnTo>
                <a:lnTo>
                  <a:pt x="376" y="1226"/>
                </a:lnTo>
                <a:lnTo>
                  <a:pt x="396" y="1238"/>
                </a:lnTo>
                <a:lnTo>
                  <a:pt x="418" y="1250"/>
                </a:lnTo>
                <a:lnTo>
                  <a:pt x="418" y="1250"/>
                </a:lnTo>
                <a:lnTo>
                  <a:pt x="462" y="1274"/>
                </a:lnTo>
                <a:lnTo>
                  <a:pt x="506" y="1296"/>
                </a:lnTo>
                <a:lnTo>
                  <a:pt x="552" y="1314"/>
                </a:lnTo>
                <a:lnTo>
                  <a:pt x="598" y="1332"/>
                </a:lnTo>
                <a:lnTo>
                  <a:pt x="598" y="1332"/>
                </a:lnTo>
                <a:lnTo>
                  <a:pt x="644" y="1350"/>
                </a:lnTo>
                <a:lnTo>
                  <a:pt x="692" y="1364"/>
                </a:lnTo>
                <a:lnTo>
                  <a:pt x="740" y="1376"/>
                </a:lnTo>
                <a:lnTo>
                  <a:pt x="788" y="1388"/>
                </a:lnTo>
                <a:lnTo>
                  <a:pt x="788" y="1388"/>
                </a:lnTo>
                <a:lnTo>
                  <a:pt x="836" y="1396"/>
                </a:lnTo>
                <a:lnTo>
                  <a:pt x="886" y="1404"/>
                </a:lnTo>
                <a:lnTo>
                  <a:pt x="886" y="1404"/>
                </a:lnTo>
                <a:lnTo>
                  <a:pt x="936" y="1410"/>
                </a:lnTo>
                <a:lnTo>
                  <a:pt x="986" y="1416"/>
                </a:lnTo>
                <a:lnTo>
                  <a:pt x="986" y="1416"/>
                </a:lnTo>
                <a:lnTo>
                  <a:pt x="1036" y="1418"/>
                </a:lnTo>
                <a:lnTo>
                  <a:pt x="1088" y="1422"/>
                </a:lnTo>
                <a:lnTo>
                  <a:pt x="1138" y="1422"/>
                </a:lnTo>
                <a:lnTo>
                  <a:pt x="1190" y="1422"/>
                </a:lnTo>
                <a:lnTo>
                  <a:pt x="1190" y="1422"/>
                </a:lnTo>
                <a:lnTo>
                  <a:pt x="1240" y="1420"/>
                </a:lnTo>
                <a:lnTo>
                  <a:pt x="1292" y="1418"/>
                </a:lnTo>
                <a:lnTo>
                  <a:pt x="1394" y="1410"/>
                </a:lnTo>
                <a:lnTo>
                  <a:pt x="1394" y="1410"/>
                </a:lnTo>
                <a:lnTo>
                  <a:pt x="1496" y="1398"/>
                </a:lnTo>
                <a:lnTo>
                  <a:pt x="1598" y="1382"/>
                </a:lnTo>
                <a:lnTo>
                  <a:pt x="1598" y="1382"/>
                </a:lnTo>
                <a:lnTo>
                  <a:pt x="1700" y="1364"/>
                </a:lnTo>
                <a:lnTo>
                  <a:pt x="1798" y="1342"/>
                </a:lnTo>
                <a:lnTo>
                  <a:pt x="1798" y="1342"/>
                </a:lnTo>
                <a:lnTo>
                  <a:pt x="1898" y="1316"/>
                </a:lnTo>
                <a:lnTo>
                  <a:pt x="1898" y="1316"/>
                </a:lnTo>
                <a:lnTo>
                  <a:pt x="1946" y="1300"/>
                </a:lnTo>
                <a:lnTo>
                  <a:pt x="1994" y="1284"/>
                </a:lnTo>
                <a:lnTo>
                  <a:pt x="1994" y="1284"/>
                </a:lnTo>
                <a:lnTo>
                  <a:pt x="2042" y="1266"/>
                </a:lnTo>
                <a:lnTo>
                  <a:pt x="2064" y="1258"/>
                </a:lnTo>
                <a:lnTo>
                  <a:pt x="2088" y="1248"/>
                </a:lnTo>
                <a:lnTo>
                  <a:pt x="2088" y="1248"/>
                </a:lnTo>
                <a:lnTo>
                  <a:pt x="2132" y="1228"/>
                </a:lnTo>
                <a:lnTo>
                  <a:pt x="2176" y="1206"/>
                </a:lnTo>
                <a:lnTo>
                  <a:pt x="2176" y="1206"/>
                </a:lnTo>
                <a:lnTo>
                  <a:pt x="2218" y="1182"/>
                </a:lnTo>
                <a:lnTo>
                  <a:pt x="2260" y="1156"/>
                </a:lnTo>
                <a:lnTo>
                  <a:pt x="2298" y="1128"/>
                </a:lnTo>
                <a:lnTo>
                  <a:pt x="2336" y="1098"/>
                </a:lnTo>
                <a:lnTo>
                  <a:pt x="2336" y="1098"/>
                </a:lnTo>
                <a:lnTo>
                  <a:pt x="2370" y="1066"/>
                </a:lnTo>
                <a:lnTo>
                  <a:pt x="2402" y="1034"/>
                </a:lnTo>
                <a:lnTo>
                  <a:pt x="2406" y="1030"/>
                </a:lnTo>
                <a:lnTo>
                  <a:pt x="2410" y="1026"/>
                </a:lnTo>
                <a:lnTo>
                  <a:pt x="2416" y="1016"/>
                </a:lnTo>
                <a:lnTo>
                  <a:pt x="2416" y="1016"/>
                </a:lnTo>
                <a:lnTo>
                  <a:pt x="2428" y="1000"/>
                </a:lnTo>
                <a:lnTo>
                  <a:pt x="2428" y="1000"/>
                </a:lnTo>
                <a:lnTo>
                  <a:pt x="2440" y="982"/>
                </a:lnTo>
                <a:lnTo>
                  <a:pt x="2452" y="962"/>
                </a:lnTo>
                <a:lnTo>
                  <a:pt x="2452" y="962"/>
                </a:lnTo>
                <a:lnTo>
                  <a:pt x="2460" y="944"/>
                </a:lnTo>
                <a:lnTo>
                  <a:pt x="2470" y="924"/>
                </a:lnTo>
                <a:lnTo>
                  <a:pt x="2476" y="904"/>
                </a:lnTo>
                <a:lnTo>
                  <a:pt x="2482" y="884"/>
                </a:lnTo>
                <a:lnTo>
                  <a:pt x="2486" y="862"/>
                </a:lnTo>
                <a:lnTo>
                  <a:pt x="2490" y="842"/>
                </a:lnTo>
                <a:lnTo>
                  <a:pt x="2492" y="820"/>
                </a:lnTo>
                <a:lnTo>
                  <a:pt x="2492" y="800"/>
                </a:lnTo>
                <a:lnTo>
                  <a:pt x="2492" y="800"/>
                </a:lnTo>
                <a:lnTo>
                  <a:pt x="2492" y="778"/>
                </a:lnTo>
                <a:lnTo>
                  <a:pt x="2490" y="756"/>
                </a:lnTo>
                <a:lnTo>
                  <a:pt x="2486" y="736"/>
                </a:lnTo>
                <a:lnTo>
                  <a:pt x="2482" y="714"/>
                </a:lnTo>
                <a:lnTo>
                  <a:pt x="2482" y="714"/>
                </a:lnTo>
                <a:lnTo>
                  <a:pt x="2474" y="694"/>
                </a:lnTo>
                <a:lnTo>
                  <a:pt x="2468" y="672"/>
                </a:lnTo>
                <a:lnTo>
                  <a:pt x="2466" y="670"/>
                </a:lnTo>
                <a:lnTo>
                  <a:pt x="2466" y="670"/>
                </a:lnTo>
                <a:lnTo>
                  <a:pt x="2466" y="670"/>
                </a:lnTo>
                <a:lnTo>
                  <a:pt x="2466" y="668"/>
                </a:lnTo>
                <a:lnTo>
                  <a:pt x="2462" y="662"/>
                </a:lnTo>
                <a:lnTo>
                  <a:pt x="2458" y="652"/>
                </a:lnTo>
                <a:lnTo>
                  <a:pt x="2458" y="652"/>
                </a:lnTo>
                <a:lnTo>
                  <a:pt x="2448" y="630"/>
                </a:lnTo>
                <a:lnTo>
                  <a:pt x="2448" y="630"/>
                </a:lnTo>
                <a:lnTo>
                  <a:pt x="2426" y="588"/>
                </a:lnTo>
                <a:lnTo>
                  <a:pt x="2400" y="548"/>
                </a:lnTo>
                <a:lnTo>
                  <a:pt x="2400" y="548"/>
                </a:lnTo>
                <a:lnTo>
                  <a:pt x="2370" y="512"/>
                </a:lnTo>
                <a:lnTo>
                  <a:pt x="2338" y="474"/>
                </a:lnTo>
                <a:lnTo>
                  <a:pt x="2338" y="474"/>
                </a:lnTo>
                <a:lnTo>
                  <a:pt x="2302" y="440"/>
                </a:lnTo>
                <a:lnTo>
                  <a:pt x="2266" y="408"/>
                </a:lnTo>
                <a:lnTo>
                  <a:pt x="2226" y="376"/>
                </a:lnTo>
                <a:lnTo>
                  <a:pt x="2186" y="346"/>
                </a:lnTo>
                <a:lnTo>
                  <a:pt x="2186" y="346"/>
                </a:lnTo>
                <a:lnTo>
                  <a:pt x="2144" y="318"/>
                </a:lnTo>
                <a:lnTo>
                  <a:pt x="2100" y="292"/>
                </a:lnTo>
                <a:lnTo>
                  <a:pt x="2054" y="266"/>
                </a:lnTo>
                <a:lnTo>
                  <a:pt x="2008" y="242"/>
                </a:lnTo>
                <a:lnTo>
                  <a:pt x="2008" y="242"/>
                </a:lnTo>
                <a:lnTo>
                  <a:pt x="1962" y="220"/>
                </a:lnTo>
                <a:lnTo>
                  <a:pt x="1916" y="198"/>
                </a:lnTo>
                <a:lnTo>
                  <a:pt x="1916" y="198"/>
                </a:lnTo>
                <a:lnTo>
                  <a:pt x="1868" y="178"/>
                </a:lnTo>
                <a:lnTo>
                  <a:pt x="1818" y="160"/>
                </a:lnTo>
                <a:lnTo>
                  <a:pt x="1818" y="160"/>
                </a:lnTo>
                <a:lnTo>
                  <a:pt x="1770" y="142"/>
                </a:lnTo>
                <a:lnTo>
                  <a:pt x="1720" y="126"/>
                </a:lnTo>
                <a:lnTo>
                  <a:pt x="1618" y="98"/>
                </a:lnTo>
                <a:lnTo>
                  <a:pt x="1618" y="98"/>
                </a:lnTo>
                <a:lnTo>
                  <a:pt x="1568" y="84"/>
                </a:lnTo>
                <a:lnTo>
                  <a:pt x="1516" y="72"/>
                </a:lnTo>
                <a:lnTo>
                  <a:pt x="1516" y="72"/>
                </a:lnTo>
                <a:lnTo>
                  <a:pt x="1412" y="50"/>
                </a:lnTo>
                <a:lnTo>
                  <a:pt x="1308" y="26"/>
                </a:lnTo>
                <a:lnTo>
                  <a:pt x="1308" y="26"/>
                </a:lnTo>
                <a:lnTo>
                  <a:pt x="1256" y="16"/>
                </a:lnTo>
                <a:lnTo>
                  <a:pt x="1204" y="8"/>
                </a:lnTo>
                <a:lnTo>
                  <a:pt x="1204" y="0"/>
                </a:lnTo>
                <a:lnTo>
                  <a:pt x="1204" y="0"/>
                </a:lnTo>
                <a:lnTo>
                  <a:pt x="1258" y="0"/>
                </a:lnTo>
                <a:lnTo>
                  <a:pt x="1312" y="2"/>
                </a:lnTo>
                <a:lnTo>
                  <a:pt x="1418" y="10"/>
                </a:lnTo>
                <a:lnTo>
                  <a:pt x="1418" y="10"/>
                </a:lnTo>
                <a:lnTo>
                  <a:pt x="1524" y="22"/>
                </a:lnTo>
                <a:lnTo>
                  <a:pt x="1524" y="22"/>
                </a:lnTo>
                <a:lnTo>
                  <a:pt x="1578" y="28"/>
                </a:lnTo>
                <a:lnTo>
                  <a:pt x="1578" y="28"/>
                </a:lnTo>
                <a:lnTo>
                  <a:pt x="1632" y="34"/>
                </a:lnTo>
                <a:lnTo>
                  <a:pt x="1632" y="34"/>
                </a:lnTo>
                <a:lnTo>
                  <a:pt x="1684" y="44"/>
                </a:lnTo>
                <a:lnTo>
                  <a:pt x="1738" y="52"/>
                </a:lnTo>
                <a:lnTo>
                  <a:pt x="1792" y="64"/>
                </a:lnTo>
                <a:lnTo>
                  <a:pt x="1844" y="76"/>
                </a:lnTo>
                <a:lnTo>
                  <a:pt x="1844" y="76"/>
                </a:lnTo>
                <a:lnTo>
                  <a:pt x="1898" y="92"/>
                </a:lnTo>
                <a:lnTo>
                  <a:pt x="1950" y="108"/>
                </a:lnTo>
                <a:lnTo>
                  <a:pt x="2002" y="126"/>
                </a:lnTo>
                <a:lnTo>
                  <a:pt x="2052" y="144"/>
                </a:lnTo>
                <a:lnTo>
                  <a:pt x="2052" y="144"/>
                </a:lnTo>
                <a:lnTo>
                  <a:pt x="2104" y="166"/>
                </a:lnTo>
                <a:lnTo>
                  <a:pt x="2154" y="190"/>
                </a:lnTo>
                <a:lnTo>
                  <a:pt x="2204" y="214"/>
                </a:lnTo>
                <a:lnTo>
                  <a:pt x="2252" y="242"/>
                </a:lnTo>
                <a:lnTo>
                  <a:pt x="2252" y="242"/>
                </a:lnTo>
                <a:lnTo>
                  <a:pt x="2300" y="270"/>
                </a:lnTo>
                <a:lnTo>
                  <a:pt x="2346" y="302"/>
                </a:lnTo>
                <a:lnTo>
                  <a:pt x="2392" y="338"/>
                </a:lnTo>
                <a:lnTo>
                  <a:pt x="2436" y="374"/>
                </a:lnTo>
                <a:lnTo>
                  <a:pt x="2436" y="374"/>
                </a:lnTo>
                <a:lnTo>
                  <a:pt x="2476" y="416"/>
                </a:lnTo>
                <a:lnTo>
                  <a:pt x="2516" y="460"/>
                </a:lnTo>
                <a:lnTo>
                  <a:pt x="2516" y="460"/>
                </a:lnTo>
                <a:lnTo>
                  <a:pt x="2534" y="482"/>
                </a:lnTo>
                <a:lnTo>
                  <a:pt x="2552" y="508"/>
                </a:lnTo>
                <a:lnTo>
                  <a:pt x="2582" y="558"/>
                </a:lnTo>
                <a:lnTo>
                  <a:pt x="2582" y="558"/>
                </a:lnTo>
                <a:lnTo>
                  <a:pt x="2596" y="584"/>
                </a:lnTo>
                <a:lnTo>
                  <a:pt x="2604" y="596"/>
                </a:lnTo>
                <a:lnTo>
                  <a:pt x="2606" y="602"/>
                </a:lnTo>
                <a:lnTo>
                  <a:pt x="2610" y="610"/>
                </a:lnTo>
                <a:lnTo>
                  <a:pt x="2610" y="610"/>
                </a:lnTo>
                <a:lnTo>
                  <a:pt x="2622" y="638"/>
                </a:lnTo>
                <a:lnTo>
                  <a:pt x="2634" y="668"/>
                </a:lnTo>
                <a:lnTo>
                  <a:pt x="2634" y="668"/>
                </a:lnTo>
                <a:lnTo>
                  <a:pt x="2642" y="698"/>
                </a:lnTo>
                <a:lnTo>
                  <a:pt x="2650" y="730"/>
                </a:lnTo>
                <a:lnTo>
                  <a:pt x="2654" y="762"/>
                </a:lnTo>
                <a:lnTo>
                  <a:pt x="2658" y="794"/>
                </a:lnTo>
                <a:lnTo>
                  <a:pt x="2658" y="794"/>
                </a:lnTo>
                <a:lnTo>
                  <a:pt x="2658" y="826"/>
                </a:lnTo>
                <a:lnTo>
                  <a:pt x="2656" y="858"/>
                </a:lnTo>
                <a:lnTo>
                  <a:pt x="2654" y="888"/>
                </a:lnTo>
                <a:lnTo>
                  <a:pt x="2648" y="920"/>
                </a:lnTo>
                <a:lnTo>
                  <a:pt x="2640" y="952"/>
                </a:lnTo>
                <a:lnTo>
                  <a:pt x="2632" y="982"/>
                </a:lnTo>
                <a:lnTo>
                  <a:pt x="2620" y="1012"/>
                </a:lnTo>
                <a:lnTo>
                  <a:pt x="2608" y="1042"/>
                </a:lnTo>
                <a:lnTo>
                  <a:pt x="2608" y="1042"/>
                </a:lnTo>
                <a:lnTo>
                  <a:pt x="2592" y="1070"/>
                </a:lnTo>
                <a:lnTo>
                  <a:pt x="2576" y="1096"/>
                </a:lnTo>
                <a:lnTo>
                  <a:pt x="2576" y="1096"/>
                </a:lnTo>
                <a:lnTo>
                  <a:pt x="2558" y="1124"/>
                </a:lnTo>
                <a:lnTo>
                  <a:pt x="2558" y="1124"/>
                </a:lnTo>
                <a:lnTo>
                  <a:pt x="2548" y="1136"/>
                </a:lnTo>
                <a:lnTo>
                  <a:pt x="2544" y="1142"/>
                </a:lnTo>
                <a:lnTo>
                  <a:pt x="2538" y="1148"/>
                </a:lnTo>
                <a:lnTo>
                  <a:pt x="2538" y="1148"/>
                </a:lnTo>
                <a:lnTo>
                  <a:pt x="2500" y="1194"/>
                </a:lnTo>
                <a:lnTo>
                  <a:pt x="2456" y="1236"/>
                </a:lnTo>
                <a:lnTo>
                  <a:pt x="2456" y="1236"/>
                </a:lnTo>
                <a:lnTo>
                  <a:pt x="2412" y="1274"/>
                </a:lnTo>
                <a:lnTo>
                  <a:pt x="2366" y="1310"/>
                </a:lnTo>
                <a:lnTo>
                  <a:pt x="2318" y="1342"/>
                </a:lnTo>
                <a:lnTo>
                  <a:pt x="2268" y="1372"/>
                </a:lnTo>
                <a:lnTo>
                  <a:pt x="2268" y="1372"/>
                </a:lnTo>
                <a:lnTo>
                  <a:pt x="2216" y="1398"/>
                </a:lnTo>
                <a:lnTo>
                  <a:pt x="2166" y="1424"/>
                </a:lnTo>
                <a:lnTo>
                  <a:pt x="2166" y="1424"/>
                </a:lnTo>
                <a:lnTo>
                  <a:pt x="2140" y="1436"/>
                </a:lnTo>
                <a:lnTo>
                  <a:pt x="2126" y="1442"/>
                </a:lnTo>
                <a:lnTo>
                  <a:pt x="2112" y="1446"/>
                </a:lnTo>
                <a:lnTo>
                  <a:pt x="2112" y="1446"/>
                </a:lnTo>
                <a:lnTo>
                  <a:pt x="2060" y="1468"/>
                </a:lnTo>
                <a:lnTo>
                  <a:pt x="2060" y="1468"/>
                </a:lnTo>
                <a:lnTo>
                  <a:pt x="2008" y="1486"/>
                </a:lnTo>
                <a:lnTo>
                  <a:pt x="1954" y="1504"/>
                </a:lnTo>
                <a:lnTo>
                  <a:pt x="1954" y="1504"/>
                </a:lnTo>
                <a:lnTo>
                  <a:pt x="1902" y="1520"/>
                </a:lnTo>
                <a:lnTo>
                  <a:pt x="1848" y="1534"/>
                </a:lnTo>
                <a:lnTo>
                  <a:pt x="1848" y="1534"/>
                </a:lnTo>
                <a:lnTo>
                  <a:pt x="1794" y="1548"/>
                </a:lnTo>
                <a:lnTo>
                  <a:pt x="1740" y="1560"/>
                </a:lnTo>
                <a:lnTo>
                  <a:pt x="1632" y="1580"/>
                </a:lnTo>
                <a:lnTo>
                  <a:pt x="1632" y="1580"/>
                </a:lnTo>
                <a:lnTo>
                  <a:pt x="1522" y="1598"/>
                </a:lnTo>
                <a:lnTo>
                  <a:pt x="1414" y="1610"/>
                </a:lnTo>
                <a:lnTo>
                  <a:pt x="1414" y="1610"/>
                </a:lnTo>
                <a:lnTo>
                  <a:pt x="1304" y="1618"/>
                </a:lnTo>
                <a:lnTo>
                  <a:pt x="1304" y="1618"/>
                </a:lnTo>
                <a:lnTo>
                  <a:pt x="1248" y="1622"/>
                </a:lnTo>
                <a:lnTo>
                  <a:pt x="1192" y="1622"/>
                </a:lnTo>
                <a:lnTo>
                  <a:pt x="1192" y="1622"/>
                </a:lnTo>
                <a:lnTo>
                  <a:pt x="1136" y="1622"/>
                </a:lnTo>
                <a:lnTo>
                  <a:pt x="1080" y="1622"/>
                </a:lnTo>
                <a:lnTo>
                  <a:pt x="1026" y="1618"/>
                </a:lnTo>
                <a:lnTo>
                  <a:pt x="970" y="1614"/>
                </a:lnTo>
                <a:lnTo>
                  <a:pt x="970" y="1614"/>
                </a:lnTo>
                <a:lnTo>
                  <a:pt x="914" y="1608"/>
                </a:lnTo>
                <a:lnTo>
                  <a:pt x="858" y="1602"/>
                </a:lnTo>
                <a:lnTo>
                  <a:pt x="858" y="1602"/>
                </a:lnTo>
                <a:lnTo>
                  <a:pt x="802" y="1592"/>
                </a:lnTo>
                <a:lnTo>
                  <a:pt x="746" y="1580"/>
                </a:lnTo>
                <a:lnTo>
                  <a:pt x="746" y="1580"/>
                </a:lnTo>
                <a:lnTo>
                  <a:pt x="690" y="1566"/>
                </a:lnTo>
                <a:lnTo>
                  <a:pt x="636" y="1552"/>
                </a:lnTo>
                <a:lnTo>
                  <a:pt x="582" y="1534"/>
                </a:lnTo>
                <a:lnTo>
                  <a:pt x="528" y="1514"/>
                </a:lnTo>
                <a:lnTo>
                  <a:pt x="528" y="1514"/>
                </a:lnTo>
                <a:lnTo>
                  <a:pt x="476" y="1492"/>
                </a:lnTo>
                <a:lnTo>
                  <a:pt x="424" y="1468"/>
                </a:lnTo>
                <a:lnTo>
                  <a:pt x="374" y="1442"/>
                </a:lnTo>
                <a:lnTo>
                  <a:pt x="324" y="1414"/>
                </a:lnTo>
                <a:lnTo>
                  <a:pt x="298" y="1400"/>
                </a:lnTo>
                <a:lnTo>
                  <a:pt x="298" y="1400"/>
                </a:lnTo>
                <a:lnTo>
                  <a:pt x="274" y="1384"/>
                </a:lnTo>
                <a:lnTo>
                  <a:pt x="274" y="1384"/>
                </a:lnTo>
                <a:lnTo>
                  <a:pt x="224" y="1348"/>
                </a:lnTo>
                <a:lnTo>
                  <a:pt x="224" y="1348"/>
                </a:lnTo>
                <a:lnTo>
                  <a:pt x="202" y="1328"/>
                </a:lnTo>
                <a:lnTo>
                  <a:pt x="178" y="1308"/>
                </a:lnTo>
                <a:lnTo>
                  <a:pt x="156" y="1286"/>
                </a:lnTo>
                <a:lnTo>
                  <a:pt x="136" y="1264"/>
                </a:lnTo>
                <a:lnTo>
                  <a:pt x="136" y="1264"/>
                </a:lnTo>
                <a:lnTo>
                  <a:pt x="116" y="1240"/>
                </a:lnTo>
                <a:lnTo>
                  <a:pt x="96" y="1216"/>
                </a:lnTo>
                <a:lnTo>
                  <a:pt x="78" y="1190"/>
                </a:lnTo>
                <a:lnTo>
                  <a:pt x="62" y="1162"/>
                </a:lnTo>
                <a:lnTo>
                  <a:pt x="62" y="1162"/>
                </a:lnTo>
                <a:lnTo>
                  <a:pt x="46" y="1134"/>
                </a:lnTo>
                <a:lnTo>
                  <a:pt x="34" y="1104"/>
                </a:lnTo>
                <a:lnTo>
                  <a:pt x="22" y="1074"/>
                </a:lnTo>
                <a:lnTo>
                  <a:pt x="14" y="1042"/>
                </a:lnTo>
                <a:lnTo>
                  <a:pt x="14" y="1042"/>
                </a:lnTo>
                <a:lnTo>
                  <a:pt x="6" y="1010"/>
                </a:lnTo>
                <a:lnTo>
                  <a:pt x="4" y="1000"/>
                </a:lnTo>
                <a:lnTo>
                  <a:pt x="4" y="994"/>
                </a:lnTo>
                <a:lnTo>
                  <a:pt x="4" y="994"/>
                </a:lnTo>
                <a:lnTo>
                  <a:pt x="2" y="976"/>
                </a:lnTo>
                <a:lnTo>
                  <a:pt x="2" y="976"/>
                </a:lnTo>
                <a:lnTo>
                  <a:pt x="0" y="944"/>
                </a:lnTo>
                <a:lnTo>
                  <a:pt x="0" y="910"/>
                </a:lnTo>
                <a:lnTo>
                  <a:pt x="0" y="910"/>
                </a:lnTo>
                <a:lnTo>
                  <a:pt x="4" y="876"/>
                </a:lnTo>
                <a:lnTo>
                  <a:pt x="6" y="868"/>
                </a:lnTo>
                <a:lnTo>
                  <a:pt x="6" y="862"/>
                </a:lnTo>
                <a:lnTo>
                  <a:pt x="8" y="858"/>
                </a:lnTo>
                <a:lnTo>
                  <a:pt x="8" y="850"/>
                </a:lnTo>
                <a:lnTo>
                  <a:pt x="10" y="842"/>
                </a:lnTo>
                <a:lnTo>
                  <a:pt x="10" y="842"/>
                </a:lnTo>
                <a:lnTo>
                  <a:pt x="20" y="812"/>
                </a:lnTo>
                <a:lnTo>
                  <a:pt x="30" y="780"/>
                </a:lnTo>
                <a:lnTo>
                  <a:pt x="30" y="780"/>
                </a:lnTo>
                <a:lnTo>
                  <a:pt x="44" y="752"/>
                </a:lnTo>
                <a:lnTo>
                  <a:pt x="58" y="724"/>
                </a:lnTo>
                <a:lnTo>
                  <a:pt x="74" y="696"/>
                </a:lnTo>
                <a:lnTo>
                  <a:pt x="90" y="670"/>
                </a:lnTo>
                <a:lnTo>
                  <a:pt x="90" y="670"/>
                </a:lnTo>
                <a:lnTo>
                  <a:pt x="110" y="646"/>
                </a:lnTo>
                <a:lnTo>
                  <a:pt x="128" y="622"/>
                </a:lnTo>
                <a:lnTo>
                  <a:pt x="148" y="600"/>
                </a:lnTo>
                <a:lnTo>
                  <a:pt x="170" y="580"/>
                </a:lnTo>
                <a:lnTo>
                  <a:pt x="170" y="580"/>
                </a:lnTo>
                <a:lnTo>
                  <a:pt x="212" y="540"/>
                </a:lnTo>
                <a:lnTo>
                  <a:pt x="256" y="504"/>
                </a:lnTo>
                <a:lnTo>
                  <a:pt x="256" y="504"/>
                </a:lnTo>
                <a:lnTo>
                  <a:pt x="304" y="470"/>
                </a:lnTo>
                <a:lnTo>
                  <a:pt x="352" y="438"/>
                </a:lnTo>
                <a:lnTo>
                  <a:pt x="352" y="438"/>
                </a:lnTo>
                <a:lnTo>
                  <a:pt x="400" y="410"/>
                </a:lnTo>
                <a:lnTo>
                  <a:pt x="450" y="384"/>
                </a:lnTo>
                <a:lnTo>
                  <a:pt x="502" y="360"/>
                </a:lnTo>
                <a:lnTo>
                  <a:pt x="554" y="340"/>
                </a:lnTo>
                <a:lnTo>
                  <a:pt x="554" y="340"/>
                </a:lnTo>
                <a:lnTo>
                  <a:pt x="606" y="320"/>
                </a:lnTo>
                <a:lnTo>
                  <a:pt x="658" y="304"/>
                </a:lnTo>
                <a:lnTo>
                  <a:pt x="712" y="288"/>
                </a:lnTo>
                <a:lnTo>
                  <a:pt x="766" y="276"/>
                </a:lnTo>
                <a:lnTo>
                  <a:pt x="766" y="276"/>
                </a:lnTo>
                <a:lnTo>
                  <a:pt x="820" y="266"/>
                </a:lnTo>
                <a:lnTo>
                  <a:pt x="876" y="258"/>
                </a:lnTo>
                <a:lnTo>
                  <a:pt x="930" y="250"/>
                </a:lnTo>
                <a:lnTo>
                  <a:pt x="984" y="246"/>
                </a:lnTo>
                <a:lnTo>
                  <a:pt x="984" y="246"/>
                </a:lnTo>
                <a:lnTo>
                  <a:pt x="1038" y="242"/>
                </a:lnTo>
                <a:lnTo>
                  <a:pt x="1094" y="240"/>
                </a:lnTo>
                <a:lnTo>
                  <a:pt x="1148" y="238"/>
                </a:lnTo>
                <a:lnTo>
                  <a:pt x="1202" y="238"/>
                </a:lnTo>
                <a:lnTo>
                  <a:pt x="1202" y="238"/>
                </a:lnTo>
                <a:lnTo>
                  <a:pt x="1310" y="242"/>
                </a:lnTo>
                <a:lnTo>
                  <a:pt x="1418" y="250"/>
                </a:lnTo>
                <a:lnTo>
                  <a:pt x="1418" y="250"/>
                </a:lnTo>
                <a:lnTo>
                  <a:pt x="1470" y="254"/>
                </a:lnTo>
                <a:lnTo>
                  <a:pt x="1524" y="262"/>
                </a:lnTo>
                <a:lnTo>
                  <a:pt x="1578" y="270"/>
                </a:lnTo>
                <a:lnTo>
                  <a:pt x="1630" y="280"/>
                </a:lnTo>
                <a:lnTo>
                  <a:pt x="1630" y="280"/>
                </a:lnTo>
                <a:lnTo>
                  <a:pt x="1684" y="292"/>
                </a:lnTo>
                <a:lnTo>
                  <a:pt x="1736" y="308"/>
                </a:lnTo>
                <a:lnTo>
                  <a:pt x="1736" y="308"/>
                </a:lnTo>
                <a:lnTo>
                  <a:pt x="1762" y="316"/>
                </a:lnTo>
                <a:lnTo>
                  <a:pt x="1786" y="328"/>
                </a:lnTo>
                <a:lnTo>
                  <a:pt x="1810" y="340"/>
                </a:lnTo>
                <a:lnTo>
                  <a:pt x="1834" y="356"/>
                </a:lnTo>
                <a:lnTo>
                  <a:pt x="1830" y="362"/>
                </a:lnTo>
                <a:close/>
              </a:path>
            </a:pathLst>
          </a:custGeom>
          <a:solidFill>
            <a:srgbClr val="B7B2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11004E"/>
              </a:solidFill>
              <a:effectLst/>
              <a:uLnTx/>
              <a:uFillTx/>
              <a:latin typeface="Source Sans Pro"/>
              <a:ea typeface="+mn-ea"/>
              <a:cs typeface="+mn-cs"/>
            </a:endParaRPr>
          </a:p>
        </p:txBody>
      </p:sp>
      <p:sp>
        <p:nvSpPr>
          <p:cNvPr id="10" name="Rectangle 9">
            <a:extLst>
              <a:ext uri="{FF2B5EF4-FFF2-40B4-BE49-F238E27FC236}">
                <a16:creationId xmlns:a16="http://schemas.microsoft.com/office/drawing/2014/main" id="{156EAD9D-B16A-374F-9F54-7B02607F1017}"/>
              </a:ext>
            </a:extLst>
          </p:cNvPr>
          <p:cNvSpPr/>
          <p:nvPr/>
        </p:nvSpPr>
        <p:spPr>
          <a:xfrm>
            <a:off x="3007251" y="4606864"/>
            <a:ext cx="1369285" cy="584775"/>
          </a:xfrm>
          <a:prstGeom prst="rect">
            <a:avLst/>
          </a:prstGeom>
        </p:spPr>
        <p:txBody>
          <a:bodyPr wrap="none">
            <a:spAutoFit/>
          </a:bodyPr>
          <a:lstStyle/>
          <a:p>
            <a:pPr marL="0" marR="0" lvl="0" indent="0" algn="ctr" defTabSz="219075"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a:ln>
                  <a:noFill/>
                </a:ln>
                <a:solidFill>
                  <a:srgbClr val="210053"/>
                </a:solidFill>
                <a:effectLst/>
                <a:uLnTx/>
                <a:uFillTx/>
                <a:latin typeface="Arial" panose="020B0604020202020204" pitchFamily="34" charset="0"/>
                <a:ea typeface="+mn-ea"/>
                <a:cs typeface="Arial" panose="020B0604020202020204" pitchFamily="34" charset="0"/>
              </a:rPr>
              <a:t>61 K€ </a:t>
            </a:r>
            <a:endParaRPr kumimoji="0" lang="fr-FR" sz="3200" b="0" i="0" u="none" strike="noStrike" kern="1200" cap="none" spc="0" normalizeH="0" baseline="30000" noProof="0" dirty="0">
              <a:ln>
                <a:noFill/>
              </a:ln>
              <a:solidFill>
                <a:srgbClr val="210053"/>
              </a:solidFill>
              <a:effectLst/>
              <a:uLnTx/>
              <a:uFillTx/>
              <a:latin typeface="Arial" panose="020B0604020202020204" pitchFamily="34" charset="0"/>
              <a:ea typeface="+mn-ea"/>
              <a:cs typeface="Arial" panose="020B0604020202020204" pitchFamily="34" charset="0"/>
            </a:endParaRPr>
          </a:p>
        </p:txBody>
      </p:sp>
      <p:sp>
        <p:nvSpPr>
          <p:cNvPr id="11" name="TextBox 5">
            <a:extLst>
              <a:ext uri="{FF2B5EF4-FFF2-40B4-BE49-F238E27FC236}">
                <a16:creationId xmlns:a16="http://schemas.microsoft.com/office/drawing/2014/main" id="{51C98738-526E-3F49-8018-74D55921BBC9}"/>
              </a:ext>
            </a:extLst>
          </p:cNvPr>
          <p:cNvSpPr txBox="1"/>
          <p:nvPr/>
        </p:nvSpPr>
        <p:spPr>
          <a:xfrm>
            <a:off x="2609282" y="5153760"/>
            <a:ext cx="204971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1" u="none" strike="noStrike" kern="1200" cap="none" spc="0" normalizeH="0" baseline="0" noProof="0" dirty="0">
                <a:ln>
                  <a:noFill/>
                </a:ln>
                <a:solidFill>
                  <a:srgbClr val="530039"/>
                </a:solidFill>
                <a:effectLst/>
                <a:uLnTx/>
                <a:uFillTx/>
                <a:latin typeface="Arial Black" panose="020B0604020202020204" pitchFamily="34" charset="0"/>
                <a:ea typeface="Microsoft JhengHei" panose="020B0604030504040204" pitchFamily="34" charset="-120"/>
                <a:cs typeface="Arial Black" panose="020B0604020202020204" pitchFamily="34" charset="0"/>
              </a:rPr>
              <a:t>Différence d’imposition en votre faveur</a:t>
            </a:r>
            <a:endParaRPr kumimoji="0" lang="fr-FR" sz="1000" b="1" u="none" strike="noStrike" kern="1200" cap="none" spc="0" normalizeH="0" baseline="30000" noProof="0" dirty="0">
              <a:ln>
                <a:noFill/>
              </a:ln>
              <a:solidFill>
                <a:srgbClr val="530039"/>
              </a:solidFill>
              <a:effectLst/>
              <a:uLnTx/>
              <a:uFillTx/>
              <a:latin typeface="Arial Black" panose="020B0604020202020204" pitchFamily="34" charset="0"/>
              <a:ea typeface="Microsoft JhengHei" panose="020B0604030504040204" pitchFamily="34" charset="-120"/>
              <a:cs typeface="Arial Black" panose="020B0604020202020204" pitchFamily="34" charset="0"/>
            </a:endParaRPr>
          </a:p>
        </p:txBody>
      </p:sp>
      <p:sp>
        <p:nvSpPr>
          <p:cNvPr id="12" name="Connecteur droit 11">
            <a:extLst>
              <a:ext uri="{FF2B5EF4-FFF2-40B4-BE49-F238E27FC236}">
                <a16:creationId xmlns:a16="http://schemas.microsoft.com/office/drawing/2014/main" id="{EFC1427C-3307-594A-B0B1-114F7F7EE433}"/>
              </a:ext>
            </a:extLst>
          </p:cNvPr>
          <p:cNvSpPr/>
          <p:nvPr/>
        </p:nvSpPr>
        <p:spPr>
          <a:xfrm rot="5400000" flipH="1">
            <a:off x="9227544" y="5170040"/>
            <a:ext cx="0" cy="866269"/>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Connecteur droit 12">
            <a:extLst>
              <a:ext uri="{FF2B5EF4-FFF2-40B4-BE49-F238E27FC236}">
                <a16:creationId xmlns:a16="http://schemas.microsoft.com/office/drawing/2014/main" id="{CEC54521-B7D5-F544-B7FE-4410A2B100E0}"/>
              </a:ext>
            </a:extLst>
          </p:cNvPr>
          <p:cNvSpPr/>
          <p:nvPr/>
        </p:nvSpPr>
        <p:spPr>
          <a:xfrm rot="5400000">
            <a:off x="9689128" y="5438703"/>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Connecteur droit 13">
            <a:extLst>
              <a:ext uri="{FF2B5EF4-FFF2-40B4-BE49-F238E27FC236}">
                <a16:creationId xmlns:a16="http://schemas.microsoft.com/office/drawing/2014/main" id="{66EE320D-ED66-5147-8727-72D75FCB7DFB}"/>
              </a:ext>
            </a:extLst>
          </p:cNvPr>
          <p:cNvSpPr/>
          <p:nvPr/>
        </p:nvSpPr>
        <p:spPr>
          <a:xfrm rot="5400000">
            <a:off x="9750134" y="4164053"/>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aphicFrame>
        <p:nvGraphicFramePr>
          <p:cNvPr id="15" name="Chart 11">
            <a:extLst>
              <a:ext uri="{FF2B5EF4-FFF2-40B4-BE49-F238E27FC236}">
                <a16:creationId xmlns:a16="http://schemas.microsoft.com/office/drawing/2014/main" id="{D1EB6E7B-C903-E54F-9551-B3FDD840F0CA}"/>
              </a:ext>
            </a:extLst>
          </p:cNvPr>
          <p:cNvGraphicFramePr/>
          <p:nvPr>
            <p:extLst>
              <p:ext uri="{D42A27DB-BD31-4B8C-83A1-F6EECF244321}">
                <p14:modId xmlns:p14="http://schemas.microsoft.com/office/powerpoint/2010/main" val="2494584010"/>
              </p:ext>
            </p:extLst>
          </p:nvPr>
        </p:nvGraphicFramePr>
        <p:xfrm>
          <a:off x="6047880" y="3774538"/>
          <a:ext cx="3250054" cy="2348125"/>
        </p:xfrm>
        <a:graphic>
          <a:graphicData uri="http://schemas.openxmlformats.org/drawingml/2006/chart">
            <c:chart xmlns:c="http://schemas.openxmlformats.org/drawingml/2006/chart" xmlns:r="http://schemas.openxmlformats.org/officeDocument/2006/relationships" r:id="rId2"/>
          </a:graphicData>
        </a:graphic>
      </p:graphicFrame>
      <p:sp>
        <p:nvSpPr>
          <p:cNvPr id="16" name="Rectangle 15">
            <a:extLst>
              <a:ext uri="{FF2B5EF4-FFF2-40B4-BE49-F238E27FC236}">
                <a16:creationId xmlns:a16="http://schemas.microsoft.com/office/drawing/2014/main" id="{E80B2918-AD31-9D43-B1DE-C237FD13E01C}"/>
              </a:ext>
            </a:extLst>
          </p:cNvPr>
          <p:cNvSpPr/>
          <p:nvPr/>
        </p:nvSpPr>
        <p:spPr>
          <a:xfrm>
            <a:off x="8969176" y="3465812"/>
            <a:ext cx="2145222" cy="688256"/>
          </a:xfrm>
          <a:prstGeom prst="rect">
            <a:avLst/>
          </a:prstGeom>
        </p:spPr>
        <p:txBody>
          <a:bodyPr wrap="square" lIns="36000" tIns="36000" rIns="36000" bIns="36000" anchor="t">
            <a:spAutoFit/>
          </a:bodyPr>
          <a:lstStyle/>
          <a:p>
            <a:pPr marL="0" marR="0" lvl="0" indent="0" algn="l" defTabSz="914400" rtl="0" eaLnBrk="1" fontAlgn="auto" latinLnBrk="0" hangingPunct="1">
              <a:lnSpc>
                <a:spcPct val="100000"/>
              </a:lnSpc>
              <a:spcBef>
                <a:spcPts val="600"/>
              </a:spcBef>
              <a:spcAft>
                <a:spcPts val="0"/>
              </a:spcAft>
              <a:buClr>
                <a:srgbClr val="E7E6E6"/>
              </a:buClr>
              <a:buSzPct val="100000"/>
              <a:buFontTx/>
              <a:buNone/>
              <a:tabLst/>
              <a:defRPr/>
            </a:pPr>
            <a:r>
              <a:rPr kumimoji="0" lang="fr-FR" sz="1000" b="1" i="0" u="none" strike="noStrike" kern="1200" cap="none" spc="0" normalizeH="0" baseline="0" noProof="0" dirty="0">
                <a:ln>
                  <a:noFill/>
                </a:ln>
                <a:solidFill>
                  <a:srgbClr val="530039"/>
                </a:solidFill>
                <a:effectLst/>
                <a:uLnTx/>
                <a:uFillTx/>
                <a:latin typeface="Calibri" panose="020F0502020204030204"/>
                <a:ea typeface="+mn-ea"/>
                <a:cs typeface="+mn-cs"/>
              </a:rPr>
              <a:t>Stratégie 1 </a:t>
            </a:r>
          </a:p>
          <a:p>
            <a:pPr lvl="0">
              <a:buClr>
                <a:srgbClr val="E7E6E6"/>
              </a:buClr>
              <a:buSzPct val="100000"/>
              <a:defRPr/>
            </a:pPr>
            <a:r>
              <a:rPr lang="fr-FR" sz="1000" dirty="0">
                <a:solidFill>
                  <a:srgbClr val="530039"/>
                </a:solidFill>
              </a:rPr>
              <a:t>PFU 12.8 % :  	128 K€</a:t>
            </a:r>
          </a:p>
          <a:p>
            <a:pPr lvl="0">
              <a:buClr>
                <a:srgbClr val="E7E6E6"/>
              </a:buClr>
              <a:buSzPct val="100000"/>
              <a:defRPr/>
            </a:pPr>
            <a:r>
              <a:rPr lang="fr-FR" sz="1000" dirty="0">
                <a:solidFill>
                  <a:srgbClr val="530039"/>
                </a:solidFill>
              </a:rPr>
              <a:t>IR sur le RNI* :  	  92 K€</a:t>
            </a:r>
          </a:p>
          <a:p>
            <a:pPr marL="0" marR="0" lvl="0" indent="0" algn="l" defTabSz="914400" rtl="0" eaLnBrk="1" fontAlgn="auto" latinLnBrk="0" hangingPunct="1">
              <a:lnSpc>
                <a:spcPct val="100000"/>
              </a:lnSpc>
              <a:spcBef>
                <a:spcPts val="0"/>
              </a:spcBef>
              <a:spcAft>
                <a:spcPts val="0"/>
              </a:spcAft>
              <a:buClr>
                <a:srgbClr val="E7E6E6"/>
              </a:buClr>
              <a:buSzPct val="100000"/>
              <a:buFontTx/>
              <a:buNone/>
              <a:tabLst/>
              <a:defRPr/>
            </a:pPr>
            <a:r>
              <a:rPr kumimoji="0" lang="fr-FR" sz="900" b="0" i="1" u="none" strike="noStrike" kern="1200" cap="none" spc="0" normalizeH="0" baseline="0" noProof="0" dirty="0">
                <a:ln>
                  <a:noFill/>
                </a:ln>
                <a:solidFill>
                  <a:srgbClr val="530039"/>
                </a:solidFill>
                <a:effectLst/>
                <a:uLnTx/>
                <a:uFillTx/>
                <a:latin typeface="Calibri" panose="020F0502020204030204"/>
                <a:ea typeface="+mn-ea"/>
                <a:cs typeface="+mn-cs"/>
              </a:rPr>
              <a:t>* RNI de 250 K€</a:t>
            </a:r>
          </a:p>
        </p:txBody>
      </p:sp>
      <p:sp>
        <p:nvSpPr>
          <p:cNvPr id="17" name="Rectangle 16">
            <a:extLst>
              <a:ext uri="{FF2B5EF4-FFF2-40B4-BE49-F238E27FC236}">
                <a16:creationId xmlns:a16="http://schemas.microsoft.com/office/drawing/2014/main" id="{C8B3701C-7F08-7A4F-A866-860F86E90858}"/>
              </a:ext>
            </a:extLst>
          </p:cNvPr>
          <p:cNvSpPr/>
          <p:nvPr/>
        </p:nvSpPr>
        <p:spPr>
          <a:xfrm>
            <a:off x="8969176" y="4662684"/>
            <a:ext cx="2535172" cy="657479"/>
          </a:xfrm>
          <a:prstGeom prst="rect">
            <a:avLst/>
          </a:prstGeom>
        </p:spPr>
        <p:txBody>
          <a:bodyPr wrap="square" lIns="36000" tIns="36000" rIns="36000" bIns="36000" anchor="t">
            <a:spAutoFit/>
          </a:bodyPr>
          <a:lstStyle/>
          <a:p>
            <a:pPr marL="0" marR="0" lvl="0" indent="0" algn="l" defTabSz="914400" rtl="0" eaLnBrk="1" fontAlgn="auto" latinLnBrk="0" hangingPunct="1">
              <a:lnSpc>
                <a:spcPct val="100000"/>
              </a:lnSpc>
              <a:spcBef>
                <a:spcPts val="600"/>
              </a:spcBef>
              <a:spcAft>
                <a:spcPts val="0"/>
              </a:spcAft>
              <a:buClr>
                <a:srgbClr val="E7E6E6"/>
              </a:buClr>
              <a:buSzPct val="100000"/>
              <a:buFontTx/>
              <a:buNone/>
              <a:tabLst/>
              <a:defRPr/>
            </a:pPr>
            <a:r>
              <a:rPr kumimoji="0" lang="fr-FR" sz="1000" b="1" i="0" u="none" strike="noStrike" kern="1200" cap="none" spc="0" normalizeH="0" baseline="0" noProof="0" dirty="0">
                <a:ln>
                  <a:noFill/>
                </a:ln>
                <a:solidFill>
                  <a:srgbClr val="210053"/>
                </a:solidFill>
                <a:effectLst/>
                <a:uLnTx/>
                <a:uFillTx/>
                <a:latin typeface="Calibri" panose="020F0502020204030204"/>
                <a:ea typeface="+mn-ea"/>
                <a:cs typeface="+mn-cs"/>
              </a:rPr>
              <a:t>Stratégie 2</a:t>
            </a:r>
            <a:endParaRPr lang="fr-FR" sz="1000" b="1" dirty="0">
              <a:solidFill>
                <a:srgbClr val="210053"/>
              </a:solidFill>
              <a:latin typeface="Calibri" panose="020F0502020204030204"/>
            </a:endParaRPr>
          </a:p>
          <a:p>
            <a:pPr lvl="0">
              <a:buClr>
                <a:srgbClr val="E7E6E6"/>
              </a:buClr>
              <a:buSzPct val="100000"/>
              <a:defRPr/>
            </a:pPr>
            <a:r>
              <a:rPr lang="fr-FR" sz="1000" dirty="0">
                <a:solidFill>
                  <a:srgbClr val="210053"/>
                </a:solidFill>
              </a:rPr>
              <a:t>IR sur le RNI* :  	  159 K€</a:t>
            </a:r>
          </a:p>
          <a:p>
            <a:pPr lvl="0">
              <a:buClr>
                <a:srgbClr val="E7E6E6"/>
              </a:buClr>
              <a:buSzPct val="100000"/>
              <a:defRPr/>
            </a:pPr>
            <a:r>
              <a:rPr lang="fr-FR" sz="900" i="1" dirty="0">
                <a:solidFill>
                  <a:srgbClr val="210053"/>
                </a:solidFill>
              </a:rPr>
              <a:t>*RNI de 400 K€</a:t>
            </a:r>
          </a:p>
          <a:p>
            <a:pPr lvl="0">
              <a:buClr>
                <a:srgbClr val="E7E6E6"/>
              </a:buClr>
              <a:buSzPct val="100000"/>
              <a:defRPr/>
            </a:pPr>
            <a:r>
              <a:rPr lang="fr-FR" sz="900" i="1" dirty="0">
                <a:solidFill>
                  <a:srgbClr val="210053"/>
                </a:solidFill>
              </a:rPr>
              <a:t>250 + ( 1 000 – 85%)</a:t>
            </a:r>
          </a:p>
        </p:txBody>
      </p:sp>
      <p:sp>
        <p:nvSpPr>
          <p:cNvPr id="18" name="Rectangle 17">
            <a:extLst>
              <a:ext uri="{FF2B5EF4-FFF2-40B4-BE49-F238E27FC236}">
                <a16:creationId xmlns:a16="http://schemas.microsoft.com/office/drawing/2014/main" id="{24369147-E847-2D4C-8409-5A47CAD3BCAB}"/>
              </a:ext>
            </a:extLst>
          </p:cNvPr>
          <p:cNvSpPr/>
          <p:nvPr/>
        </p:nvSpPr>
        <p:spPr>
          <a:xfrm>
            <a:off x="5240659" y="6214925"/>
            <a:ext cx="5873544" cy="461665"/>
          </a:xfrm>
          <a:prstGeom prst="rect">
            <a:avLst/>
          </a:prstGeom>
        </p:spPr>
        <p:txBody>
          <a:bodyPr/>
          <a:lstStyle/>
          <a:p>
            <a:pPr lvl="0" defTabSz="685800">
              <a:buClr>
                <a:srgbClr val="E7E6E6"/>
              </a:buClr>
              <a:defRPr/>
            </a:pPr>
            <a:r>
              <a:rPr lang="fr-FR" sz="800" dirty="0">
                <a:solidFill>
                  <a:srgbClr val="210053"/>
                </a:solidFill>
                <a:latin typeface="Source Sans Pro Light" panose="020B0403030403020204" pitchFamily="34" charset="0"/>
                <a:ea typeface="Source Sans Pro Light" panose="020B0403030403020204" pitchFamily="34" charset="0"/>
              </a:rPr>
              <a:t>1/ Calculs hors incidences des prélèvements sociaux (PS), lesquels sont assis sur 1 000 K€ dans les 2 stratégies 172 K€ soit 1 000 K€ * 17.2% </a:t>
            </a:r>
          </a:p>
          <a:p>
            <a:pPr lvl="0" defTabSz="685800">
              <a:buClr>
                <a:srgbClr val="E7E6E6"/>
              </a:buClr>
              <a:defRPr/>
            </a:pPr>
            <a:r>
              <a:rPr lang="fr-FR" sz="800" dirty="0">
                <a:solidFill>
                  <a:srgbClr val="210053"/>
                </a:solidFill>
                <a:latin typeface="Source Sans Pro Light" panose="020B0403030403020204" pitchFamily="34" charset="0"/>
                <a:ea typeface="Source Sans Pro Light" panose="020B0403030403020204" pitchFamily="34" charset="0"/>
              </a:rPr>
              <a:t>Et Contribution Exceptionnelle sur les Hauts Revenus (CEHR) calculée sur le Revenu Fiscal de Référence (RFR) de 1 250 K€</a:t>
            </a:r>
          </a:p>
          <a:p>
            <a:pPr lvl="0" defTabSz="685800">
              <a:buClr>
                <a:srgbClr val="E7E6E6"/>
              </a:buClr>
              <a:defRPr/>
            </a:pPr>
            <a:r>
              <a:rPr kumimoji="0" lang="fr-FR" sz="800" b="0" i="1" u="none" strike="noStrike" kern="1200" cap="none" spc="0" normalizeH="0" baseline="0" noProof="0" dirty="0">
                <a:ln>
                  <a:noFill/>
                </a:ln>
                <a:solidFill>
                  <a:srgbClr val="210053"/>
                </a:solidFill>
                <a:effectLst/>
                <a:uLnTx/>
                <a:uFillTx/>
                <a:latin typeface="Source Sans Pro Light" panose="020B0403030403020204" pitchFamily="34" charset="0"/>
                <a:ea typeface="Source Sans Pro Light" panose="020B0403030403020204" pitchFamily="34" charset="0"/>
                <a:cs typeface="+mn-cs"/>
              </a:rPr>
              <a:t>NB : impôt sur le revenu 2021 sur les revenus de 2020</a:t>
            </a:r>
          </a:p>
        </p:txBody>
      </p:sp>
      <p:sp>
        <p:nvSpPr>
          <p:cNvPr id="19" name="Rectangle avec flèche vers la gauche 18">
            <a:extLst>
              <a:ext uri="{FF2B5EF4-FFF2-40B4-BE49-F238E27FC236}">
                <a16:creationId xmlns:a16="http://schemas.microsoft.com/office/drawing/2014/main" id="{69623B27-39DA-224C-A56E-CDBC6E8E6B1F}"/>
              </a:ext>
            </a:extLst>
          </p:cNvPr>
          <p:cNvSpPr/>
          <p:nvPr/>
        </p:nvSpPr>
        <p:spPr>
          <a:xfrm>
            <a:off x="11391900" y="4742181"/>
            <a:ext cx="800100" cy="715543"/>
          </a:xfrm>
          <a:prstGeom prst="leftArrowCallout">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bg1"/>
                </a:solidFill>
                <a:latin typeface="Microsoft JhengHei" panose="020B0604030504040204" pitchFamily="34" charset="-120"/>
                <a:ea typeface="Microsoft JhengHei" panose="020B0604030504040204" pitchFamily="34" charset="-120"/>
              </a:rPr>
              <a:t>Vous êtes acteur</a:t>
            </a:r>
          </a:p>
        </p:txBody>
      </p:sp>
      <p:sp>
        <p:nvSpPr>
          <p:cNvPr id="20" name="Connecteur droit 19">
            <a:extLst>
              <a:ext uri="{FF2B5EF4-FFF2-40B4-BE49-F238E27FC236}">
                <a16:creationId xmlns:a16="http://schemas.microsoft.com/office/drawing/2014/main" id="{988C08E8-CE71-454C-88F0-7A03C030BA40}"/>
              </a:ext>
            </a:extLst>
          </p:cNvPr>
          <p:cNvSpPr/>
          <p:nvPr/>
        </p:nvSpPr>
        <p:spPr>
          <a:xfrm rot="5400000" flipH="1">
            <a:off x="9288550" y="3893465"/>
            <a:ext cx="0" cy="866269"/>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71629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SOUSCRIRE UN CONTRAT D'ASSURANCE-VIE </a:t>
            </a:r>
          </a:p>
        </p:txBody>
      </p:sp>
      <p:sp>
        <p:nvSpPr>
          <p:cNvPr id="12" name="Espace réservé du texte 11"/>
          <p:cNvSpPr>
            <a:spLocks noGrp="1"/>
          </p:cNvSpPr>
          <p:nvPr>
            <p:ph type="body" sz="quarter" idx="16"/>
          </p:nvPr>
        </p:nvSpPr>
        <p:spPr>
          <a:xfrm>
            <a:off x="1165775" y="210989"/>
            <a:ext cx="7298717" cy="286232"/>
          </a:xfrm>
        </p:spPr>
        <p:txBody>
          <a:bodyPr/>
          <a:lstStyle/>
          <a:p>
            <a:pPr marL="0" indent="0">
              <a:buNone/>
            </a:pPr>
            <a:r>
              <a:rPr lang="fr-FR" dirty="0"/>
              <a:t>INVESTIR LE PRODUIT DE CESSION</a:t>
            </a:r>
          </a:p>
        </p:txBody>
      </p:sp>
      <p:sp>
        <p:nvSpPr>
          <p:cNvPr id="14" name="Rectangle 13"/>
          <p:cNvSpPr/>
          <p:nvPr/>
        </p:nvSpPr>
        <p:spPr>
          <a:xfrm>
            <a:off x="1165775" y="1604053"/>
            <a:ext cx="8205161" cy="461665"/>
          </a:xfrm>
          <a:prstGeom prst="rect">
            <a:avLst/>
          </a:prstGeom>
        </p:spPr>
        <p:txBody>
          <a:bodyPr wrap="square">
            <a:spAutoFit/>
          </a:bodyPr>
          <a:lstStyle/>
          <a:p>
            <a:pPr algn="just"/>
            <a:r>
              <a:rPr lang="fr-BE" sz="1200" dirty="0">
                <a:solidFill>
                  <a:srgbClr val="210053"/>
                </a:solidFill>
              </a:rPr>
              <a:t>Malgré la présence du terme « assurance » le contrat d’assurance-vie est généralement déconnecté de tout risque de sinistre. Son objectif premier est de constituer et de valoriser une épargne, </a:t>
            </a:r>
            <a:r>
              <a:rPr lang="fr-FR" sz="1200" dirty="0">
                <a:solidFill>
                  <a:srgbClr val="210053"/>
                </a:solidFill>
              </a:rPr>
              <a:t>ou de rentabiliser le capital investi</a:t>
            </a:r>
            <a:r>
              <a:rPr lang="fr-BE" sz="1200" dirty="0">
                <a:solidFill>
                  <a:srgbClr val="210053"/>
                </a:solidFill>
              </a:rPr>
              <a:t>. </a:t>
            </a:r>
          </a:p>
        </p:txBody>
      </p:sp>
      <p:sp>
        <p:nvSpPr>
          <p:cNvPr id="15" name="Rectangle 14"/>
          <p:cNvSpPr/>
          <p:nvPr/>
        </p:nvSpPr>
        <p:spPr>
          <a:xfrm>
            <a:off x="1165775" y="2542419"/>
            <a:ext cx="9379734" cy="2292935"/>
          </a:xfrm>
          <a:prstGeom prst="rect">
            <a:avLst/>
          </a:prstGeom>
        </p:spPr>
        <p:txBody>
          <a:bodyPr wrap="square">
            <a:spAutoFit/>
          </a:bodyPr>
          <a:lstStyle/>
          <a:p>
            <a:pPr algn="just"/>
            <a:r>
              <a:rPr lang="fr-BE" sz="1100" dirty="0">
                <a:solidFill>
                  <a:srgbClr val="210053"/>
                </a:solidFill>
                <a:latin typeface="Calibri" panose="020F0502020204030204"/>
              </a:rPr>
              <a:t>L’enveloppe « assurance-vie » dispose d’un statut juridique particulier et d’un cadre fiscal favorable qui en font un outil de gestion de patrimoine privilégié. Le contrat d’assurance-vie peut en effet répondre à plusieurs objectifs :</a:t>
            </a:r>
          </a:p>
          <a:p>
            <a:pPr algn="just"/>
            <a:endParaRPr lang="fr-BE" sz="1100" dirty="0">
              <a:solidFill>
                <a:srgbClr val="210053"/>
              </a:solidFill>
              <a:latin typeface="Calibri" panose="020F0502020204030204"/>
            </a:endParaRPr>
          </a:p>
          <a:p>
            <a:pPr marL="171450" indent="-171450" algn="just">
              <a:buFont typeface="Arial" panose="020B0604020202020204" pitchFamily="34" charset="0"/>
              <a:buChar char="•"/>
            </a:pPr>
            <a:r>
              <a:rPr lang="fr-BE" sz="1100" dirty="0">
                <a:solidFill>
                  <a:srgbClr val="210053"/>
                </a:solidFill>
                <a:latin typeface="Calibri" panose="020F0502020204030204"/>
              </a:rPr>
              <a:t>un objectif d'épargne, en vue par exemple de se constituer un complément de retraite : le souscripteur épargne pendant son activité et procédera ensuite à des rachats partiels du contrat pour compléter ses revenus pendant sa retraite. L'assurance-vie répond aussi à une optique d'épargne de précaution mobilisable à court terme en cas de besoin, notamment pour faire face aux besoins liés à la dépendance ;</a:t>
            </a:r>
          </a:p>
          <a:p>
            <a:pPr marL="171450" indent="-171450" algn="just">
              <a:buFont typeface="Arial" panose="020B0604020202020204" pitchFamily="34" charset="0"/>
              <a:buChar char="•"/>
            </a:pPr>
            <a:endParaRPr lang="fr-BE" sz="1100" dirty="0">
              <a:solidFill>
                <a:srgbClr val="210053"/>
              </a:solidFill>
              <a:latin typeface="Calibri" panose="020F0502020204030204"/>
            </a:endParaRPr>
          </a:p>
          <a:p>
            <a:pPr marL="171450" indent="-171450" algn="just">
              <a:buFont typeface="Arial" panose="020B0604020202020204" pitchFamily="34" charset="0"/>
              <a:buChar char="•"/>
            </a:pPr>
            <a:r>
              <a:rPr lang="fr-BE" sz="1100" dirty="0">
                <a:solidFill>
                  <a:srgbClr val="210053"/>
                </a:solidFill>
                <a:latin typeface="Calibri" panose="020F0502020204030204"/>
              </a:rPr>
              <a:t>un objectif de gestion d'un capital sur le long terme au sein d'une enveloppe à fiscalité privilégiée, permettant notamment de compléter ses revenus par des rachats réguliers ou une rente viagère ;</a:t>
            </a:r>
          </a:p>
          <a:p>
            <a:pPr marL="171450" indent="-171450" algn="just">
              <a:buFont typeface="Arial" panose="020B0604020202020204" pitchFamily="34" charset="0"/>
              <a:buChar char="•"/>
            </a:pPr>
            <a:endParaRPr lang="fr-BE" sz="1100" dirty="0">
              <a:solidFill>
                <a:srgbClr val="210053"/>
              </a:solidFill>
              <a:latin typeface="Calibri" panose="020F0502020204030204"/>
            </a:endParaRPr>
          </a:p>
          <a:p>
            <a:pPr marL="171450" indent="-171450" algn="just">
              <a:buFont typeface="Arial" panose="020B0604020202020204" pitchFamily="34" charset="0"/>
              <a:buChar char="•"/>
            </a:pPr>
            <a:r>
              <a:rPr lang="fr-BE" sz="1100" dirty="0">
                <a:solidFill>
                  <a:srgbClr val="210053"/>
                </a:solidFill>
                <a:latin typeface="Calibri" panose="020F0502020204030204"/>
              </a:rPr>
              <a:t>un objectif de transmission du patrimoine et de protection des proches en cas de décès. L'assurance-vie permet d'apporter des solutions appropriées dans le cadre de la préparation de sa succession compte tenu d'une fiscalité avantageuse et d'une plus grande liberté dans le choix des bénéficiaires désignés librement au sein de la clause bénéficiaire.</a:t>
            </a:r>
            <a:endParaRPr lang="fr-FR" sz="1100" dirty="0">
              <a:solidFill>
                <a:srgbClr val="210053"/>
              </a:solidFill>
              <a:latin typeface="Calibri" panose="020F0502020204030204"/>
            </a:endParaRPr>
          </a:p>
        </p:txBody>
      </p:sp>
    </p:spTree>
    <p:custDataLst>
      <p:tags r:id="rId1"/>
    </p:custDataLst>
    <p:extLst>
      <p:ext uri="{BB962C8B-B14F-4D97-AF65-F5344CB8AC3E}">
        <p14:creationId xmlns:p14="http://schemas.microsoft.com/office/powerpoint/2010/main" val="2503033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66137" y="613965"/>
            <a:ext cx="11238346" cy="663575"/>
          </a:xfrm>
        </p:spPr>
        <p:txBody>
          <a:bodyPr>
            <a:noAutofit/>
          </a:bodyPr>
          <a:lstStyle/>
          <a:p>
            <a:r>
              <a:rPr lang="fr-FR" sz="2200" dirty="0"/>
              <a:t>EFFECTUER DES RACHATS PÉRIODIQUES SUR UN CONTRAT D'ASSURANCE-VIE</a:t>
            </a:r>
          </a:p>
        </p:txBody>
      </p:sp>
      <p:sp>
        <p:nvSpPr>
          <p:cNvPr id="7" name="Espace réservé du texte 6"/>
          <p:cNvSpPr>
            <a:spLocks noGrp="1"/>
          </p:cNvSpPr>
          <p:nvPr>
            <p:ph type="body" sz="quarter" idx="16"/>
          </p:nvPr>
        </p:nvSpPr>
        <p:spPr>
          <a:xfrm>
            <a:off x="1165775" y="210989"/>
            <a:ext cx="7298717" cy="286232"/>
          </a:xfrm>
        </p:spPr>
        <p:txBody>
          <a:bodyPr/>
          <a:lstStyle/>
          <a:p>
            <a:pPr marL="0" indent="0">
              <a:buNone/>
            </a:pPr>
            <a:r>
              <a:rPr lang="fr-FR" dirty="0"/>
              <a:t>MAINTENIR VOTRE CONFORT DE VIE</a:t>
            </a:r>
          </a:p>
        </p:txBody>
      </p:sp>
      <p:sp>
        <p:nvSpPr>
          <p:cNvPr id="14" name="Rectangle 13">
            <a:extLst>
              <a:ext uri="{FF2B5EF4-FFF2-40B4-BE49-F238E27FC236}">
                <a16:creationId xmlns:a16="http://schemas.microsoft.com/office/drawing/2014/main" id="{2917A171-DA47-455A-93FD-2FBDB11BDDF6}"/>
              </a:ext>
            </a:extLst>
          </p:cNvPr>
          <p:cNvSpPr/>
          <p:nvPr/>
        </p:nvSpPr>
        <p:spPr>
          <a:xfrm>
            <a:off x="866136" y="3308507"/>
            <a:ext cx="4553589" cy="1446550"/>
          </a:xfrm>
          <a:prstGeom prst="rect">
            <a:avLst/>
          </a:prstGeom>
        </p:spPr>
        <p:txBody>
          <a:bodyPr wrap="square">
            <a:spAutoFit/>
          </a:bodyPr>
          <a:lstStyle/>
          <a:p>
            <a:pPr algn="just"/>
            <a:r>
              <a:rPr lang="fr-FR" sz="1100" b="1" dirty="0">
                <a:solidFill>
                  <a:srgbClr val="210053"/>
                </a:solidFill>
              </a:rPr>
              <a:t>Objectifs patrimoniaux poursuivis : </a:t>
            </a:r>
          </a:p>
          <a:p>
            <a:pPr algn="just"/>
            <a:endParaRPr lang="fr-FR" sz="1100" b="1" dirty="0">
              <a:solidFill>
                <a:srgbClr val="210053"/>
              </a:solidFill>
            </a:endParaRPr>
          </a:p>
          <a:p>
            <a:pPr marL="228600" indent="-228600" algn="just">
              <a:buFont typeface="+mj-lt"/>
              <a:buAutoNum type="arabicPeriod"/>
            </a:pPr>
            <a:r>
              <a:rPr lang="fr-FR" sz="1100" b="1" dirty="0">
                <a:solidFill>
                  <a:srgbClr val="210053"/>
                </a:solidFill>
              </a:rPr>
              <a:t>compléter ses revenus </a:t>
            </a:r>
          </a:p>
          <a:p>
            <a:pPr marL="228600" indent="-228600" algn="just">
              <a:buFont typeface="+mj-lt"/>
              <a:buAutoNum type="arabicPeriod"/>
            </a:pPr>
            <a:r>
              <a:rPr lang="fr-FR" sz="1100" b="1" dirty="0">
                <a:solidFill>
                  <a:srgbClr val="210053"/>
                </a:solidFill>
              </a:rPr>
              <a:t>et/ou maitriser sa fiscalité</a:t>
            </a:r>
          </a:p>
          <a:p>
            <a:pPr algn="just"/>
            <a:endParaRPr lang="fr-FR" sz="1100" dirty="0">
              <a:solidFill>
                <a:srgbClr val="210053"/>
              </a:solidFill>
            </a:endParaRPr>
          </a:p>
          <a:p>
            <a:pPr algn="just"/>
            <a:r>
              <a:rPr lang="fr-FR" sz="1100" dirty="0">
                <a:solidFill>
                  <a:srgbClr val="210053"/>
                </a:solidFill>
              </a:rPr>
              <a:t>Le souscripteur appréhende annuellement (périodicité à définir) des revenus complémentaires en effectuant des rachats partiels sur le contrat d’assurance-vie.</a:t>
            </a:r>
          </a:p>
        </p:txBody>
      </p:sp>
      <p:sp>
        <p:nvSpPr>
          <p:cNvPr id="15" name="Rectangle 14">
            <a:extLst>
              <a:ext uri="{FF2B5EF4-FFF2-40B4-BE49-F238E27FC236}">
                <a16:creationId xmlns:a16="http://schemas.microsoft.com/office/drawing/2014/main" id="{B18B839C-5DAB-4C74-BAB3-FB161F5E9BCA}"/>
              </a:ext>
            </a:extLst>
          </p:cNvPr>
          <p:cNvSpPr/>
          <p:nvPr/>
        </p:nvSpPr>
        <p:spPr>
          <a:xfrm>
            <a:off x="6207828" y="3321998"/>
            <a:ext cx="2308326" cy="261610"/>
          </a:xfrm>
          <a:prstGeom prst="rect">
            <a:avLst/>
          </a:prstGeom>
        </p:spPr>
        <p:txBody>
          <a:bodyPr wrap="square">
            <a:spAutoFit/>
          </a:bodyPr>
          <a:lstStyle/>
          <a:p>
            <a:pPr algn="ctr"/>
            <a:r>
              <a:rPr lang="fr-FR" sz="1100" b="1" i="1" dirty="0">
                <a:solidFill>
                  <a:srgbClr val="530039"/>
                </a:solidFill>
                <a:latin typeface="Calibri" panose="020F0502020204030204"/>
              </a:rPr>
              <a:t>Avantage de l’assurance-vie </a:t>
            </a:r>
            <a:r>
              <a:rPr lang="fr-FR" sz="1100" b="1" i="1" baseline="30000" dirty="0">
                <a:solidFill>
                  <a:srgbClr val="530039"/>
                </a:solidFill>
                <a:latin typeface="Calibri" panose="020F0502020204030204"/>
              </a:rPr>
              <a:t>1</a:t>
            </a:r>
          </a:p>
        </p:txBody>
      </p:sp>
      <p:sp>
        <p:nvSpPr>
          <p:cNvPr id="16" name="Rectangle 15"/>
          <p:cNvSpPr/>
          <p:nvPr/>
        </p:nvSpPr>
        <p:spPr>
          <a:xfrm>
            <a:off x="1268130" y="1455427"/>
            <a:ext cx="5700166" cy="1569660"/>
          </a:xfrm>
          <a:prstGeom prst="rect">
            <a:avLst/>
          </a:prstGeom>
        </p:spPr>
        <p:txBody>
          <a:bodyPr wrap="square">
            <a:spAutoFit/>
          </a:bodyPr>
          <a:lstStyle/>
          <a:p>
            <a:pPr lvl="0" algn="just">
              <a:defRPr/>
            </a:pPr>
            <a:r>
              <a:rPr lang="fr-BE" sz="1200" dirty="0">
                <a:solidFill>
                  <a:srgbClr val="210053"/>
                </a:solidFill>
              </a:rPr>
              <a:t>L’assurance-vie est une </a:t>
            </a:r>
            <a:r>
              <a:rPr lang="fr-BE" sz="1200" b="1" dirty="0">
                <a:solidFill>
                  <a:srgbClr val="210053"/>
                </a:solidFill>
              </a:rPr>
              <a:t>enveloppe capitalisante </a:t>
            </a:r>
            <a:r>
              <a:rPr lang="fr-BE" sz="1200" dirty="0">
                <a:solidFill>
                  <a:srgbClr val="210053"/>
                </a:solidFill>
              </a:rPr>
              <a:t>: les produits générés sur le contrat sont provisoirement exonérés d'impôt sur le revenu (IR) pendant la durée du contrat, et tant qu'aucune sortie de capitaux n'intervient (y compris en cas d'arbitrage).</a:t>
            </a:r>
          </a:p>
          <a:p>
            <a:pPr lvl="0" algn="just">
              <a:defRPr/>
            </a:pPr>
            <a:r>
              <a:rPr lang="fr-FR" sz="1200" dirty="0">
                <a:solidFill>
                  <a:srgbClr val="210053"/>
                </a:solidFill>
              </a:rPr>
              <a:t>De façon générale, seuls les prélèvements sociaux, au taux de 17,2 %, sont prélevés chaque année sur les intérêts capitalisés du support en euros dès leur inscription en compte (uniquement lors de chaque rachat partiel, pour un support en unités de compte).</a:t>
            </a:r>
            <a:endParaRPr lang="fr-BE" sz="1200" dirty="0">
              <a:solidFill>
                <a:srgbClr val="210053"/>
              </a:solidFill>
            </a:endParaRPr>
          </a:p>
          <a:p>
            <a:pPr algn="just">
              <a:defRPr/>
            </a:pPr>
            <a:endParaRPr lang="fr-BE" sz="1200" dirty="0">
              <a:solidFill>
                <a:srgbClr val="210053"/>
              </a:solidFill>
            </a:endParaRPr>
          </a:p>
        </p:txBody>
      </p:sp>
      <p:sp>
        <p:nvSpPr>
          <p:cNvPr id="17" name="Rectangle avec flèche vers la gauche 16"/>
          <p:cNvSpPr/>
          <p:nvPr/>
        </p:nvSpPr>
        <p:spPr>
          <a:xfrm>
            <a:off x="11391900" y="5097526"/>
            <a:ext cx="800100" cy="715543"/>
          </a:xfrm>
          <a:prstGeom prst="leftArrowCallout">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bg1"/>
                </a:solidFill>
                <a:latin typeface="Microsoft JhengHei" panose="020B0604030504040204" pitchFamily="34" charset="-120"/>
                <a:ea typeface="Microsoft JhengHei" panose="020B0604030504040204" pitchFamily="34" charset="-120"/>
              </a:rPr>
              <a:t>Vous êtes acteur</a:t>
            </a:r>
          </a:p>
        </p:txBody>
      </p:sp>
      <p:grpSp>
        <p:nvGrpSpPr>
          <p:cNvPr id="18" name="Groupe 17"/>
          <p:cNvGrpSpPr/>
          <p:nvPr/>
        </p:nvGrpSpPr>
        <p:grpSpPr>
          <a:xfrm>
            <a:off x="8569780" y="5502794"/>
            <a:ext cx="1057265" cy="134098"/>
            <a:chOff x="8588812" y="5574523"/>
            <a:chExt cx="1057265" cy="134098"/>
          </a:xfrm>
        </p:grpSpPr>
        <p:sp>
          <p:nvSpPr>
            <p:cNvPr id="19" name="Connecteur droit 18"/>
            <p:cNvSpPr/>
            <p:nvPr/>
          </p:nvSpPr>
          <p:spPr>
            <a:xfrm rot="5400000" flipH="1">
              <a:off x="9021947" y="5274481"/>
              <a:ext cx="0" cy="866269"/>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Connecteur droit 19"/>
            <p:cNvSpPr/>
            <p:nvPr/>
          </p:nvSpPr>
          <p:spPr>
            <a:xfrm rot="5400000">
              <a:off x="9483531" y="5546074"/>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23" name="Connecteur droit 22"/>
          <p:cNvSpPr/>
          <p:nvPr/>
        </p:nvSpPr>
        <p:spPr>
          <a:xfrm rot="16200000" flipV="1">
            <a:off x="9180572" y="3723960"/>
            <a:ext cx="394107" cy="49884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4" name="Rectangle 23">
            <a:extLst>
              <a:ext uri="{FF2B5EF4-FFF2-40B4-BE49-F238E27FC236}">
                <a16:creationId xmlns:a16="http://schemas.microsoft.com/office/drawing/2014/main" id="{D926A8AC-84C0-2D46-8B6C-2F01378075D2}"/>
              </a:ext>
            </a:extLst>
          </p:cNvPr>
          <p:cNvSpPr/>
          <p:nvPr/>
        </p:nvSpPr>
        <p:spPr>
          <a:xfrm>
            <a:off x="9725307" y="4753551"/>
            <a:ext cx="1904718" cy="380480"/>
          </a:xfrm>
          <a:prstGeom prst="rect">
            <a:avLst/>
          </a:prstGeom>
        </p:spPr>
        <p:txBody>
          <a:bodyPr wrap="square" lIns="36000" tIns="36000" rIns="36000" bIns="36000" anchor="t">
            <a:spAutoFit/>
          </a:bodyPr>
          <a:lstStyle/>
          <a:p>
            <a:pPr lvl="0">
              <a:buClr>
                <a:srgbClr val="E7E6E6"/>
              </a:buClr>
              <a:buSzPct val="100000"/>
              <a:defRPr/>
            </a:pPr>
            <a:r>
              <a:rPr lang="fr-FR" sz="1000" b="1" dirty="0">
                <a:solidFill>
                  <a:srgbClr val="B7B3CB"/>
                </a:solidFill>
              </a:rPr>
              <a:t>Retraits bruts au sens fiscal</a:t>
            </a:r>
          </a:p>
          <a:p>
            <a:pPr>
              <a:buClr>
                <a:srgbClr val="E7E6E6"/>
              </a:buClr>
              <a:buSzPct val="100000"/>
              <a:defRPr/>
            </a:pPr>
            <a:r>
              <a:rPr lang="fr-FR" sz="1000" dirty="0">
                <a:solidFill>
                  <a:srgbClr val="B7B3CB"/>
                </a:solidFill>
              </a:rPr>
              <a:t>Cumul sur 10 ans : 407 K€</a:t>
            </a:r>
          </a:p>
        </p:txBody>
      </p:sp>
      <mc:AlternateContent xmlns:mc="http://schemas.openxmlformats.org/markup-compatibility/2006" xmlns:cx1="http://schemas.microsoft.com/office/drawing/2015/9/8/chartex">
        <mc:Choice Requires="cx1">
          <p:graphicFrame>
            <p:nvGraphicFramePr>
              <p:cNvPr id="25" name="Graphique 24"/>
              <p:cNvGraphicFramePr/>
              <p:nvPr>
                <p:extLst>
                  <p:ext uri="{D42A27DB-BD31-4B8C-83A1-F6EECF244321}">
                    <p14:modId xmlns:p14="http://schemas.microsoft.com/office/powerpoint/2010/main" val="458517778"/>
                  </p:ext>
                </p:extLst>
              </p:nvPr>
            </p:nvGraphicFramePr>
            <p:xfrm>
              <a:off x="6207828" y="3980187"/>
              <a:ext cx="2308326" cy="178871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5" name="Graphique 24"/>
              <p:cNvPicPr>
                <a:picLocks noGrp="1" noRot="1" noChangeAspect="1" noMove="1" noResize="1" noEditPoints="1" noAdjustHandles="1" noChangeArrowheads="1" noChangeShapeType="1"/>
              </p:cNvPicPr>
              <p:nvPr/>
            </p:nvPicPr>
            <p:blipFill>
              <a:blip r:embed="rId4"/>
              <a:stretch>
                <a:fillRect/>
              </a:stretch>
            </p:blipFill>
            <p:spPr>
              <a:xfrm>
                <a:off x="6207828" y="3980187"/>
                <a:ext cx="2308326" cy="1788715"/>
              </a:xfrm>
              <a:prstGeom prst="rect">
                <a:avLst/>
              </a:prstGeom>
            </p:spPr>
          </p:pic>
        </mc:Fallback>
      </mc:AlternateContent>
      <p:sp>
        <p:nvSpPr>
          <p:cNvPr id="26" name="Rectangle 25"/>
          <p:cNvSpPr/>
          <p:nvPr/>
        </p:nvSpPr>
        <p:spPr>
          <a:xfrm>
            <a:off x="9725307" y="5320622"/>
            <a:ext cx="1904718" cy="842145"/>
          </a:xfrm>
          <a:prstGeom prst="rect">
            <a:avLst/>
          </a:prstGeom>
        </p:spPr>
        <p:txBody>
          <a:bodyPr wrap="square" lIns="36000" tIns="36000" rIns="36000" bIns="36000" anchor="t">
            <a:spAutoFit/>
          </a:bodyPr>
          <a:lstStyle/>
          <a:p>
            <a:pPr>
              <a:buClr>
                <a:srgbClr val="E7E6E6"/>
              </a:buClr>
              <a:buSzPct val="100000"/>
            </a:pPr>
            <a:r>
              <a:rPr lang="fr-FR" sz="1000" b="1" dirty="0">
                <a:solidFill>
                  <a:srgbClr val="210053"/>
                </a:solidFill>
              </a:rPr>
              <a:t>Intérêts au sens fiscal</a:t>
            </a:r>
          </a:p>
          <a:p>
            <a:pPr>
              <a:buClr>
                <a:srgbClr val="E7E6E6"/>
              </a:buClr>
              <a:buSzPct val="100000"/>
            </a:pPr>
            <a:r>
              <a:rPr lang="fr-FR" sz="1000" dirty="0">
                <a:solidFill>
                  <a:srgbClr val="210053"/>
                </a:solidFill>
              </a:rPr>
              <a:t>Cumul sur 10 ans : 61 K€</a:t>
            </a:r>
          </a:p>
          <a:p>
            <a:pPr lvl="0">
              <a:buClr>
                <a:srgbClr val="E7E6E6"/>
              </a:buClr>
              <a:buSzPct val="100000"/>
              <a:defRPr/>
            </a:pPr>
            <a:r>
              <a:rPr lang="fr-FR" sz="1000" dirty="0">
                <a:solidFill>
                  <a:srgbClr val="210053"/>
                </a:solidFill>
              </a:rPr>
              <a:t>Fiscalité des retraits dont PS et hors CEHR</a:t>
            </a:r>
          </a:p>
          <a:p>
            <a:pPr lvl="0">
              <a:buClr>
                <a:srgbClr val="E7E6E6"/>
              </a:buClr>
              <a:buSzPct val="100000"/>
              <a:defRPr/>
            </a:pPr>
            <a:r>
              <a:rPr lang="fr-FR" sz="1000" dirty="0">
                <a:solidFill>
                  <a:srgbClr val="210053"/>
                </a:solidFill>
              </a:rPr>
              <a:t>Cumul sur 10 ans : 17,59 K€</a:t>
            </a:r>
          </a:p>
        </p:txBody>
      </p:sp>
      <p:grpSp>
        <p:nvGrpSpPr>
          <p:cNvPr id="27" name="Groupe 26"/>
          <p:cNvGrpSpPr/>
          <p:nvPr/>
        </p:nvGrpSpPr>
        <p:grpSpPr>
          <a:xfrm>
            <a:off x="8569781" y="5017604"/>
            <a:ext cx="1057265" cy="142821"/>
            <a:chOff x="8588812" y="5574523"/>
            <a:chExt cx="1057265" cy="142821"/>
          </a:xfrm>
        </p:grpSpPr>
        <p:sp>
          <p:nvSpPr>
            <p:cNvPr id="28" name="Connecteur droit 27"/>
            <p:cNvSpPr/>
            <p:nvPr/>
          </p:nvSpPr>
          <p:spPr>
            <a:xfrm rot="5400000" flipH="1">
              <a:off x="9021947" y="5284209"/>
              <a:ext cx="0" cy="866269"/>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9" name="Connecteur droit 28"/>
            <p:cNvSpPr/>
            <p:nvPr/>
          </p:nvSpPr>
          <p:spPr>
            <a:xfrm rot="5400000">
              <a:off x="9483531" y="5546074"/>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0" name="Rectangle 29">
            <a:extLst>
              <a:ext uri="{FF2B5EF4-FFF2-40B4-BE49-F238E27FC236}">
                <a16:creationId xmlns:a16="http://schemas.microsoft.com/office/drawing/2014/main" id="{D926A8AC-84C0-2D46-8B6C-2F01378075D2}"/>
              </a:ext>
            </a:extLst>
          </p:cNvPr>
          <p:cNvSpPr/>
          <p:nvPr/>
        </p:nvSpPr>
        <p:spPr>
          <a:xfrm>
            <a:off x="9725307" y="4117360"/>
            <a:ext cx="1904718" cy="380480"/>
          </a:xfrm>
          <a:prstGeom prst="rect">
            <a:avLst/>
          </a:prstGeom>
        </p:spPr>
        <p:txBody>
          <a:bodyPr wrap="square" lIns="36000" tIns="36000" rIns="36000" bIns="36000" anchor="t">
            <a:spAutoFit/>
          </a:bodyPr>
          <a:lstStyle/>
          <a:p>
            <a:pPr lvl="0">
              <a:buClr>
                <a:srgbClr val="E7E6E6"/>
              </a:buClr>
              <a:buSzPct val="100000"/>
              <a:defRPr/>
            </a:pPr>
            <a:r>
              <a:rPr lang="fr-FR" sz="1000" b="1" dirty="0">
                <a:solidFill>
                  <a:srgbClr val="530039"/>
                </a:solidFill>
              </a:rPr>
              <a:t>Retraits bruts </a:t>
            </a:r>
          </a:p>
          <a:p>
            <a:pPr>
              <a:buClr>
                <a:srgbClr val="E7E6E6"/>
              </a:buClr>
              <a:buSzPct val="100000"/>
              <a:defRPr/>
            </a:pPr>
            <a:r>
              <a:rPr lang="fr-FR" sz="1000" dirty="0">
                <a:solidFill>
                  <a:srgbClr val="530039"/>
                </a:solidFill>
              </a:rPr>
              <a:t>Cumul sur 10 ans : 468 K€</a:t>
            </a:r>
          </a:p>
        </p:txBody>
      </p:sp>
      <p:sp>
        <p:nvSpPr>
          <p:cNvPr id="31" name="Connecteur droit 30"/>
          <p:cNvSpPr/>
          <p:nvPr/>
        </p:nvSpPr>
        <p:spPr>
          <a:xfrm rot="5400000">
            <a:off x="7191762" y="3810935"/>
            <a:ext cx="214715" cy="14208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Rectangle 31">
            <a:extLst>
              <a:ext uri="{FF2B5EF4-FFF2-40B4-BE49-F238E27FC236}">
                <a16:creationId xmlns:a16="http://schemas.microsoft.com/office/drawing/2014/main" id="{37D206D3-1A20-C844-B9C0-96F1AEB20EB4}"/>
              </a:ext>
            </a:extLst>
          </p:cNvPr>
          <p:cNvSpPr/>
          <p:nvPr/>
        </p:nvSpPr>
        <p:spPr>
          <a:xfrm>
            <a:off x="6207828" y="5997149"/>
            <a:ext cx="2256665" cy="203294"/>
          </a:xfrm>
          <a:prstGeom prst="rect">
            <a:avLst/>
          </a:prstGeom>
        </p:spPr>
        <p:txBody>
          <a:bodyPr/>
          <a:lstStyle/>
          <a:p>
            <a:pPr marL="0" marR="0" lvl="0" indent="0" algn="l" defTabSz="685800" rtl="0" eaLnBrk="1" fontAlgn="auto" latinLnBrk="0" hangingPunct="1">
              <a:lnSpc>
                <a:spcPct val="100000"/>
              </a:lnSpc>
              <a:spcBef>
                <a:spcPts val="0"/>
              </a:spcBef>
              <a:spcAft>
                <a:spcPts val="0"/>
              </a:spcAft>
              <a:buClr>
                <a:srgbClr val="E7E6E6"/>
              </a:buClr>
              <a:buSzTx/>
              <a:buFontTx/>
              <a:buNone/>
              <a:tabLst/>
              <a:defRPr/>
            </a:pPr>
            <a:r>
              <a:rPr lang="fr-FR" sz="800" dirty="0">
                <a:solidFill>
                  <a:srgbClr val="530039"/>
                </a:solidFill>
                <a:latin typeface="Source Sans Pro Light" panose="020B0403030403020204" pitchFamily="34" charset="0"/>
                <a:ea typeface="Source Sans Pro Light" panose="020B0403030403020204" pitchFamily="34" charset="0"/>
              </a:rPr>
              <a:t>1/</a:t>
            </a:r>
            <a:r>
              <a:rPr kumimoji="0" lang="fr-FR" sz="800" b="0" i="0" u="none" strike="noStrike" kern="1200" cap="none" spc="0" normalizeH="0" baseline="0" noProof="0" dirty="0">
                <a:ln>
                  <a:noFill/>
                </a:ln>
                <a:solidFill>
                  <a:srgbClr val="530039"/>
                </a:solidFill>
                <a:effectLst/>
                <a:uLnTx/>
                <a:uFillTx/>
                <a:latin typeface="Source Sans Pro Light" panose="020B0403030403020204" pitchFamily="34" charset="0"/>
                <a:ea typeface="Source Sans Pro Light" panose="020B0403030403020204" pitchFamily="34" charset="0"/>
                <a:cs typeface="+mn-cs"/>
              </a:rPr>
              <a:t> H</a:t>
            </a:r>
            <a:r>
              <a:rPr kumimoji="0" lang="fr-FR" sz="800" b="0" i="0" u="none" strike="noStrike" kern="1200" cap="none" spc="0" normalizeH="0" noProof="0" dirty="0">
                <a:ln>
                  <a:noFill/>
                </a:ln>
                <a:solidFill>
                  <a:srgbClr val="530039"/>
                </a:solidFill>
                <a:effectLst/>
                <a:uLnTx/>
                <a:uFillTx/>
                <a:latin typeface="Source Sans Pro Light" panose="020B0403030403020204" pitchFamily="34" charset="0"/>
                <a:ea typeface="Source Sans Pro Light" panose="020B0403030403020204" pitchFamily="34" charset="0"/>
                <a:cs typeface="+mn-cs"/>
              </a:rPr>
              <a:t>ypothèses de départ </a:t>
            </a:r>
            <a:r>
              <a:rPr kumimoji="0" lang="fr-FR" sz="800" b="0" i="1" u="none" strike="noStrike" kern="1200" cap="none" spc="0" normalizeH="0" noProof="0" dirty="0">
                <a:ln>
                  <a:noFill/>
                </a:ln>
                <a:solidFill>
                  <a:srgbClr val="530039"/>
                </a:solidFill>
                <a:effectLst/>
                <a:uLnTx/>
                <a:uFillTx/>
                <a:latin typeface="Source Sans Pro Light" panose="020B0403030403020204" pitchFamily="34" charset="0"/>
                <a:ea typeface="Source Sans Pro Light" panose="020B0403030403020204" pitchFamily="34" charset="0"/>
                <a:cs typeface="+mn-cs"/>
              </a:rPr>
              <a:t>cf.  Infra</a:t>
            </a:r>
            <a:endParaRPr kumimoji="0" lang="fr-FR" sz="800" b="0" i="1" u="none" strike="noStrike" kern="1200" cap="none" spc="0" normalizeH="0" baseline="0" noProof="0" dirty="0">
              <a:ln>
                <a:noFill/>
              </a:ln>
              <a:solidFill>
                <a:srgbClr val="530039"/>
              </a:solidFill>
              <a:effectLst/>
              <a:uLnTx/>
              <a:uFillTx/>
              <a:latin typeface="Source Sans Pro Light" panose="020B0403030403020204" pitchFamily="34" charset="0"/>
              <a:ea typeface="Source Sans Pro Light" panose="020B0403030403020204" pitchFamily="34" charset="0"/>
              <a:cs typeface="+mn-cs"/>
            </a:endParaRPr>
          </a:p>
        </p:txBody>
      </p:sp>
      <p:sp>
        <p:nvSpPr>
          <p:cNvPr id="33" name="Connecteur droit 32">
            <a:extLst>
              <a:ext uri="{FF2B5EF4-FFF2-40B4-BE49-F238E27FC236}">
                <a16:creationId xmlns:a16="http://schemas.microsoft.com/office/drawing/2014/main" id="{6D42DB5F-0131-F848-AF7C-3109CEDD8852}"/>
              </a:ext>
            </a:extLst>
          </p:cNvPr>
          <p:cNvSpPr/>
          <p:nvPr/>
        </p:nvSpPr>
        <p:spPr>
          <a:xfrm rot="5400000">
            <a:off x="8250883" y="2897300"/>
            <a:ext cx="0" cy="175463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 name="ZoneTexte 3">
            <a:extLst>
              <a:ext uri="{FF2B5EF4-FFF2-40B4-BE49-F238E27FC236}">
                <a16:creationId xmlns:a16="http://schemas.microsoft.com/office/drawing/2014/main" id="{1562C8DC-81BB-BB4F-A142-279B25A8BCD6}"/>
              </a:ext>
            </a:extLst>
          </p:cNvPr>
          <p:cNvSpPr txBox="1"/>
          <p:nvPr/>
        </p:nvSpPr>
        <p:spPr>
          <a:xfrm>
            <a:off x="6296008" y="4712958"/>
            <a:ext cx="1050587" cy="461665"/>
          </a:xfrm>
          <a:prstGeom prst="rect">
            <a:avLst/>
          </a:prstGeom>
          <a:noFill/>
        </p:spPr>
        <p:txBody>
          <a:bodyPr wrap="square" rtlCol="0">
            <a:spAutoFit/>
          </a:bodyPr>
          <a:lstStyle/>
          <a:p>
            <a:r>
              <a:rPr lang="fr-FR" sz="1200" dirty="0">
                <a:solidFill>
                  <a:schemeClr val="bg1"/>
                </a:solidFill>
              </a:rPr>
              <a:t>Capital retiré sur la période</a:t>
            </a:r>
          </a:p>
        </p:txBody>
      </p:sp>
      <p:sp>
        <p:nvSpPr>
          <p:cNvPr id="34" name="ZoneTexte 33">
            <a:extLst>
              <a:ext uri="{FF2B5EF4-FFF2-40B4-BE49-F238E27FC236}">
                <a16:creationId xmlns:a16="http://schemas.microsoft.com/office/drawing/2014/main" id="{90E96EC7-D61E-1B44-B274-301CB45ADB37}"/>
              </a:ext>
            </a:extLst>
          </p:cNvPr>
          <p:cNvSpPr txBox="1"/>
          <p:nvPr/>
        </p:nvSpPr>
        <p:spPr>
          <a:xfrm>
            <a:off x="7408319" y="4643711"/>
            <a:ext cx="1050587" cy="461665"/>
          </a:xfrm>
          <a:prstGeom prst="rect">
            <a:avLst/>
          </a:prstGeom>
          <a:noFill/>
        </p:spPr>
        <p:txBody>
          <a:bodyPr wrap="square" rtlCol="0">
            <a:spAutoFit/>
          </a:bodyPr>
          <a:lstStyle/>
          <a:p>
            <a:r>
              <a:rPr lang="fr-FR" sz="1200" dirty="0">
                <a:solidFill>
                  <a:schemeClr val="bg1"/>
                </a:solidFill>
              </a:rPr>
              <a:t>Capital retiré au sens fiscal</a:t>
            </a:r>
          </a:p>
        </p:txBody>
      </p:sp>
      <p:sp>
        <p:nvSpPr>
          <p:cNvPr id="36" name="ZoneTexte 35">
            <a:extLst>
              <a:ext uri="{FF2B5EF4-FFF2-40B4-BE49-F238E27FC236}">
                <a16:creationId xmlns:a16="http://schemas.microsoft.com/office/drawing/2014/main" id="{3589ED69-3BB1-A94A-BF8A-8D1497E4B62B}"/>
              </a:ext>
            </a:extLst>
          </p:cNvPr>
          <p:cNvSpPr txBox="1"/>
          <p:nvPr/>
        </p:nvSpPr>
        <p:spPr>
          <a:xfrm>
            <a:off x="7351461" y="5440769"/>
            <a:ext cx="1050587" cy="276999"/>
          </a:xfrm>
          <a:prstGeom prst="rect">
            <a:avLst/>
          </a:prstGeom>
          <a:noFill/>
        </p:spPr>
        <p:txBody>
          <a:bodyPr wrap="square" rtlCol="0">
            <a:spAutoFit/>
          </a:bodyPr>
          <a:lstStyle/>
          <a:p>
            <a:pPr algn="ctr"/>
            <a:r>
              <a:rPr lang="fr-FR" sz="1200" dirty="0">
                <a:solidFill>
                  <a:schemeClr val="bg1"/>
                </a:solidFill>
              </a:rPr>
              <a:t>Intérêts</a:t>
            </a:r>
          </a:p>
        </p:txBody>
      </p:sp>
    </p:spTree>
    <p:custDataLst>
      <p:tags r:id="rId1"/>
    </p:custDataLst>
    <p:extLst>
      <p:ext uri="{BB962C8B-B14F-4D97-AF65-F5344CB8AC3E}">
        <p14:creationId xmlns:p14="http://schemas.microsoft.com/office/powerpoint/2010/main" val="3734658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FISCALITÉ DE L’ASSURANCE-VIE LORS D’UN RACHAT PARTIEL</a:t>
            </a:r>
          </a:p>
        </p:txBody>
      </p:sp>
      <p:sp>
        <p:nvSpPr>
          <p:cNvPr id="10" name="Espace réservé du texte 9"/>
          <p:cNvSpPr>
            <a:spLocks noGrp="1"/>
          </p:cNvSpPr>
          <p:nvPr>
            <p:ph type="body" sz="quarter" idx="12"/>
          </p:nvPr>
        </p:nvSpPr>
        <p:spPr>
          <a:xfrm>
            <a:off x="1165775" y="1304130"/>
            <a:ext cx="10578302" cy="353219"/>
          </a:xfrm>
        </p:spPr>
        <p:txBody>
          <a:bodyPr/>
          <a:lstStyle/>
          <a:p>
            <a:pPr marL="0" indent="0">
              <a:buNone/>
            </a:pPr>
            <a:r>
              <a:rPr lang="fr-FR" dirty="0"/>
              <a:t>Les produits générés par le contrat feront l’objet d’une imposition, au prorata du montant racheté</a:t>
            </a:r>
          </a:p>
          <a:p>
            <a:pPr marL="0" indent="0">
              <a:buNone/>
            </a:pPr>
            <a:endParaRPr lang="fr-FR" dirty="0"/>
          </a:p>
        </p:txBody>
      </p:sp>
      <p:sp>
        <p:nvSpPr>
          <p:cNvPr id="12" name="Espace réservé du texte 11"/>
          <p:cNvSpPr>
            <a:spLocks noGrp="1"/>
          </p:cNvSpPr>
          <p:nvPr>
            <p:ph type="body" sz="quarter" idx="16"/>
          </p:nvPr>
        </p:nvSpPr>
        <p:spPr>
          <a:xfrm>
            <a:off x="1165775" y="210989"/>
            <a:ext cx="9580688" cy="480131"/>
          </a:xfrm>
        </p:spPr>
        <p:txBody>
          <a:bodyPr/>
          <a:lstStyle/>
          <a:p>
            <a:pPr marL="0" indent="0">
              <a:buNone/>
            </a:pPr>
            <a:r>
              <a:rPr lang="fr-FR" dirty="0"/>
              <a:t>EFFECTUER DES RACHATS PÉRIODIQUES SUR UN CONTRAT D'ASSURANCE-VIE</a:t>
            </a:r>
          </a:p>
        </p:txBody>
      </p:sp>
      <p:graphicFrame>
        <p:nvGraphicFramePr>
          <p:cNvPr id="21" name="Tableau 13">
            <a:extLst>
              <a:ext uri="{FF2B5EF4-FFF2-40B4-BE49-F238E27FC236}">
                <a16:creationId xmlns:a16="http://schemas.microsoft.com/office/drawing/2014/main" id="{C73C6510-204A-B444-BFE3-84750AED8E71}"/>
              </a:ext>
            </a:extLst>
          </p:cNvPr>
          <p:cNvGraphicFramePr>
            <a:graphicFrameLocks noGrp="1"/>
          </p:cNvGraphicFramePr>
          <p:nvPr>
            <p:extLst>
              <p:ext uri="{D42A27DB-BD31-4B8C-83A1-F6EECF244321}">
                <p14:modId xmlns:p14="http://schemas.microsoft.com/office/powerpoint/2010/main" val="3061606916"/>
              </p:ext>
            </p:extLst>
          </p:nvPr>
        </p:nvGraphicFramePr>
        <p:xfrm>
          <a:off x="4345757" y="1881092"/>
          <a:ext cx="5124027" cy="2408981"/>
        </p:xfrm>
        <a:graphic>
          <a:graphicData uri="http://schemas.openxmlformats.org/drawingml/2006/table">
            <a:tbl>
              <a:tblPr/>
              <a:tblGrid>
                <a:gridCol w="2511163">
                  <a:extLst>
                    <a:ext uri="{9D8B030D-6E8A-4147-A177-3AD203B41FA5}">
                      <a16:colId xmlns:a16="http://schemas.microsoft.com/office/drawing/2014/main" val="3827395186"/>
                    </a:ext>
                  </a:extLst>
                </a:gridCol>
                <a:gridCol w="2612864">
                  <a:extLst>
                    <a:ext uri="{9D8B030D-6E8A-4147-A177-3AD203B41FA5}">
                      <a16:colId xmlns:a16="http://schemas.microsoft.com/office/drawing/2014/main" val="3466615096"/>
                    </a:ext>
                  </a:extLst>
                </a:gridCol>
              </a:tblGrid>
              <a:tr h="307617">
                <a:tc gridSpan="2">
                  <a:txBody>
                    <a:bodyPr/>
                    <a:lstStyle/>
                    <a:p>
                      <a:pPr marL="0" marR="0" lvl="0" indent="0" algn="ctr" defTabSz="914400" rtl="0" eaLnBrk="1" fontAlgn="auto" latinLnBrk="0" hangingPunct="1">
                        <a:lnSpc>
                          <a:spcPct val="100000"/>
                        </a:lnSpc>
                        <a:spcBef>
                          <a:spcPts val="1200"/>
                        </a:spcBef>
                        <a:spcAft>
                          <a:spcPts val="0"/>
                        </a:spcAft>
                        <a:buClr>
                          <a:srgbClr val="635C5C"/>
                        </a:buClr>
                        <a:buSzPct val="90000"/>
                        <a:buFont typeface="Wingdings" pitchFamily="2" charset="2"/>
                        <a:buNone/>
                        <a:tabLst/>
                        <a:defRPr/>
                      </a:pPr>
                      <a:r>
                        <a:rPr lang="fr-FR" sz="900" b="1" cap="all" baseline="0" dirty="0">
                          <a:solidFill>
                            <a:schemeClr val="bg1"/>
                          </a:solidFill>
                          <a:latin typeface="+mn-lt"/>
                          <a:cs typeface="Arial" panose="020B0604020202020204" pitchFamily="34" charset="0"/>
                        </a:rPr>
                        <a:t>Impôt sur le revenu (IR) : imposition définitive</a:t>
                      </a:r>
                      <a:r>
                        <a:rPr lang="fr-FR" sz="900" b="1" cap="all" baseline="30000" dirty="0">
                          <a:solidFill>
                            <a:schemeClr val="bg1"/>
                          </a:solidFill>
                          <a:latin typeface="+mn-lt"/>
                          <a:cs typeface="Arial" panose="020B0604020202020204" pitchFamily="34" charset="0"/>
                        </a:rPr>
                        <a:t>1</a:t>
                      </a:r>
                      <a:r>
                        <a:rPr lang="fr-FR" sz="900" b="1" cap="all" baseline="0" dirty="0">
                          <a:solidFill>
                            <a:schemeClr val="bg1"/>
                          </a:solidFill>
                          <a:latin typeface="+mn-lt"/>
                          <a:cs typeface="Arial" panose="020B0604020202020204" pitchFamily="34" charset="0"/>
                        </a:rPr>
                        <a:t> </a:t>
                      </a:r>
                      <a:r>
                        <a:rPr lang="fr-FR" sz="900" b="1" cap="all" baseline="30000" dirty="0">
                          <a:solidFill>
                            <a:schemeClr val="bg1"/>
                          </a:solidFill>
                          <a:latin typeface="+mn-lt"/>
                          <a:cs typeface="Arial" panose="020B0604020202020204" pitchFamily="34" charset="0"/>
                        </a:rPr>
                        <a:t>2</a:t>
                      </a:r>
                      <a:endParaRPr lang="en-US" sz="900" b="1" cap="all" baseline="0" dirty="0">
                        <a:solidFill>
                          <a:schemeClr val="bg1"/>
                        </a:solidFill>
                        <a:latin typeface="+mn-lt"/>
                        <a:cs typeface="Arial" panose="020B0604020202020204" pitchFamily="34" charset="0"/>
                      </a:endParaRPr>
                    </a:p>
                  </a:txBody>
                  <a:tcPr marL="48000" marR="48000" marT="36000" marB="360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210053"/>
                    </a:solidFill>
                  </a:tcPr>
                </a:tc>
                <a:tc hMerge="1">
                  <a:txBody>
                    <a:bodyPr/>
                    <a:lstStyle/>
                    <a:p>
                      <a:pPr marL="0" marR="0" lvl="0" indent="0" algn="ctr" defTabSz="914400" rtl="0" eaLnBrk="1" fontAlgn="auto" latinLnBrk="0" hangingPunct="1">
                        <a:lnSpc>
                          <a:spcPct val="100000"/>
                        </a:lnSpc>
                        <a:spcBef>
                          <a:spcPts val="1200"/>
                        </a:spcBef>
                        <a:spcAft>
                          <a:spcPts val="0"/>
                        </a:spcAft>
                        <a:buClr>
                          <a:srgbClr val="635C5C"/>
                        </a:buClr>
                        <a:buSzPct val="90000"/>
                        <a:buFont typeface="Wingdings" pitchFamily="2" charset="2"/>
                        <a:buNone/>
                        <a:tabLst/>
                        <a:defRPr/>
                      </a:pPr>
                      <a:endParaRPr kumimoji="0" lang="en-GB" sz="9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a:txBody>
                  <a:tcPr marL="48000" marR="48000" marT="36000" marB="36000" anchor="ctr" horzOverflow="overflow">
                    <a:lnL w="12700" cap="flat" cmpd="sng" algn="ctr">
                      <a:solidFill>
                        <a:srgbClr val="530039"/>
                      </a:solidFill>
                      <a:prstDash val="solid"/>
                      <a:round/>
                      <a:headEnd type="none" w="med" len="med"/>
                      <a:tailEnd type="none" w="med" len="med"/>
                    </a:lnL>
                    <a:lnR w="12700" cap="flat" cmpd="sng" algn="ctr">
                      <a:solidFill>
                        <a:srgbClr val="530039"/>
                      </a:solidFill>
                      <a:prstDash val="solid"/>
                      <a:round/>
                      <a:headEnd type="none" w="med" len="med"/>
                      <a:tailEnd type="none" w="med" len="med"/>
                    </a:lnR>
                    <a:lnT w="12700" cap="flat" cmpd="sng" algn="ctr">
                      <a:solidFill>
                        <a:srgbClr val="530039"/>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B7B2CA"/>
                    </a:solidFill>
                  </a:tcPr>
                </a:tc>
                <a:extLst>
                  <a:ext uri="{0D108BD9-81ED-4DB2-BD59-A6C34878D82A}">
                    <a16:rowId xmlns:a16="http://schemas.microsoft.com/office/drawing/2014/main" val="3548696391"/>
                  </a:ext>
                </a:extLst>
              </a:tr>
              <a:tr h="300504">
                <a:tc>
                  <a:txBody>
                    <a:bodyPr/>
                    <a:lstStyle/>
                    <a:p>
                      <a:pPr marL="0" marR="0" lvl="0" indent="0" algn="ctr" defTabSz="914400" rtl="0" eaLnBrk="1" fontAlgn="auto" latinLnBrk="0" hangingPunct="1">
                        <a:lnSpc>
                          <a:spcPct val="100000"/>
                        </a:lnSpc>
                        <a:spcBef>
                          <a:spcPts val="1200"/>
                        </a:spcBef>
                        <a:spcAft>
                          <a:spcPts val="0"/>
                        </a:spcAft>
                        <a:buClr>
                          <a:srgbClr val="635C5C"/>
                        </a:buClr>
                        <a:buSzPct val="90000"/>
                        <a:buFont typeface="Wingdings" pitchFamily="2" charset="2"/>
                        <a:buNone/>
                        <a:tabLst/>
                        <a:defRPr/>
                      </a:pPr>
                      <a:r>
                        <a:rPr kumimoji="0" lang="fr-FR" sz="8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Produits des primes versées jusqu'au 26 septembre 2017 </a:t>
                      </a:r>
                      <a:endParaRPr kumimoji="0" lang="en-GB" sz="800" b="1" i="0" u="none" strike="noStrike" kern="1200" cap="none" spc="0" normalizeH="0" baseline="0" noProof="0" dirty="0">
                        <a:ln>
                          <a:noFill/>
                        </a:ln>
                        <a:solidFill>
                          <a:schemeClr val="bg1"/>
                        </a:solidFill>
                        <a:effectLst/>
                        <a:uLnTx/>
                        <a:uFillTx/>
                        <a:latin typeface="+mn-lt"/>
                        <a:ea typeface="+mn-ea"/>
                        <a:cs typeface="Arial" panose="020B0604020202020204" pitchFamily="34" charset="0"/>
                      </a:endParaRPr>
                    </a:p>
                  </a:txBody>
                  <a:tcPr marL="48000" marR="48000" marT="36000" marB="360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530039"/>
                    </a:solidFill>
                  </a:tcPr>
                </a:tc>
                <a:tc>
                  <a:txBody>
                    <a:bodyPr/>
                    <a:lstStyle/>
                    <a:p>
                      <a:pPr marL="0" marR="0" lvl="0" indent="0" algn="ctr" defTabSz="914400" rtl="0" eaLnBrk="1" fontAlgn="auto" latinLnBrk="0" hangingPunct="1">
                        <a:lnSpc>
                          <a:spcPct val="100000"/>
                        </a:lnSpc>
                        <a:spcBef>
                          <a:spcPts val="0"/>
                        </a:spcBef>
                        <a:spcAft>
                          <a:spcPts val="0"/>
                        </a:spcAft>
                        <a:buClr>
                          <a:srgbClr val="635C5C"/>
                        </a:buClr>
                        <a:buSzPct val="90000"/>
                        <a:buFont typeface="Wingdings" pitchFamily="2" charset="2"/>
                        <a:buNone/>
                        <a:tabLst/>
                        <a:defRPr/>
                      </a:pPr>
                      <a:r>
                        <a:rPr kumimoji="0" lang="fr-FR" sz="8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Produits des primes versées depuis le 27 septembre 2017 </a:t>
                      </a:r>
                      <a:endParaRPr kumimoji="0" lang="en-GB" sz="800" b="1" i="0" u="none" strike="noStrike" kern="1200" cap="none" spc="0" normalizeH="0" baseline="0" noProof="0" dirty="0">
                        <a:ln>
                          <a:noFill/>
                        </a:ln>
                        <a:solidFill>
                          <a:schemeClr val="bg1"/>
                        </a:solidFill>
                        <a:effectLst/>
                        <a:uLnTx/>
                        <a:uFillTx/>
                        <a:latin typeface="+mn-lt"/>
                        <a:ea typeface="+mn-ea"/>
                        <a:cs typeface="Arial" panose="020B0604020202020204" pitchFamily="34" charset="0"/>
                      </a:endParaRPr>
                    </a:p>
                  </a:txBody>
                  <a:tcPr marL="48000" marR="48000" marT="36000" marB="360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530039"/>
                    </a:solidFill>
                  </a:tcPr>
                </a:tc>
                <a:extLst>
                  <a:ext uri="{0D108BD9-81ED-4DB2-BD59-A6C34878D82A}">
                    <a16:rowId xmlns:a16="http://schemas.microsoft.com/office/drawing/2014/main" val="4075779859"/>
                  </a:ext>
                </a:extLst>
              </a:tr>
              <a:tr h="786669">
                <a:tc>
                  <a:txBody>
                    <a:bodyPr/>
                    <a:lstStyle/>
                    <a:p>
                      <a:pPr marL="0" marR="0" lvl="0" indent="0" algn="ctr" defTabSz="914400" rtl="0" eaLnBrk="1" fontAlgn="ctr" latinLnBrk="0" hangingPunct="1">
                        <a:lnSpc>
                          <a:spcPct val="100000"/>
                        </a:lnSpc>
                        <a:spcBef>
                          <a:spcPts val="600"/>
                        </a:spcBef>
                        <a:spcAft>
                          <a:spcPct val="0"/>
                        </a:spcAft>
                        <a:buClrTx/>
                        <a:buSzTx/>
                        <a:buFontTx/>
                        <a:buNone/>
                        <a:tabLst/>
                      </a:pPr>
                      <a:r>
                        <a:rPr kumimoji="0" lang="fr-FR" sz="800" b="0" i="0" u="none" strike="noStrike" cap="none" normalizeH="0" baseline="0" dirty="0">
                          <a:ln>
                            <a:noFill/>
                          </a:ln>
                          <a:solidFill>
                            <a:srgbClr val="530039"/>
                          </a:solidFill>
                          <a:effectLst/>
                          <a:latin typeface="+mn-lt"/>
                          <a:cs typeface="Arial" pitchFamily="34" charset="0"/>
                        </a:rPr>
                        <a:t>Imposition au barème progressif de l'impôt sur le revenu (IR), sauf option pour un prélèvement forfaitaire libératoire (PFL) dégressif par paliers en fonction de la durée de détention du contrat (35 % avant 4 ans, 15 % entre 4 et moins de 8 ans,  7,5 % au-delà de 8 ans). </a:t>
                      </a:r>
                      <a:endParaRPr kumimoji="0" lang="en-GB" sz="800" b="1" i="0" u="none" strike="noStrike" kern="1200" cap="none" spc="0" normalizeH="0" baseline="0" noProof="0" dirty="0">
                        <a:ln>
                          <a:noFill/>
                        </a:ln>
                        <a:solidFill>
                          <a:srgbClr val="530039"/>
                        </a:solidFill>
                        <a:effectLst/>
                        <a:uLnTx/>
                        <a:uFillTx/>
                        <a:latin typeface="+mn-lt"/>
                        <a:ea typeface="+mn-ea"/>
                        <a:cs typeface="Arial" panose="020B0604020202020204" pitchFamily="34" charset="0"/>
                      </a:endParaRPr>
                    </a:p>
                  </a:txBody>
                  <a:tcPr marL="48000" marR="48000" marT="36000" marB="360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600"/>
                        </a:spcBef>
                        <a:spcAft>
                          <a:spcPts val="0"/>
                        </a:spcAft>
                        <a:buClr>
                          <a:srgbClr val="635C5C"/>
                        </a:buClr>
                        <a:buSzPct val="90000"/>
                        <a:buFontTx/>
                        <a:buNone/>
                        <a:tabLst/>
                        <a:defRPr/>
                      </a:pPr>
                      <a:endParaRPr lang="fr-BE" sz="100" dirty="0">
                        <a:solidFill>
                          <a:srgbClr val="530039"/>
                        </a:solidFill>
                        <a:latin typeface="+mn-lt"/>
                      </a:endParaRPr>
                    </a:p>
                    <a:p>
                      <a:pPr marL="0" marR="0" lvl="0" indent="0" algn="ctr" defTabSz="914400" rtl="0" eaLnBrk="1" fontAlgn="auto" latinLnBrk="0" hangingPunct="1">
                        <a:lnSpc>
                          <a:spcPct val="100000"/>
                        </a:lnSpc>
                        <a:spcBef>
                          <a:spcPts val="600"/>
                        </a:spcBef>
                        <a:spcAft>
                          <a:spcPts val="0"/>
                        </a:spcAft>
                        <a:buClr>
                          <a:srgbClr val="635C5C"/>
                        </a:buClr>
                        <a:buSzPct val="90000"/>
                        <a:buFontTx/>
                        <a:buNone/>
                        <a:tabLst/>
                        <a:defRPr/>
                      </a:pPr>
                      <a:r>
                        <a:rPr kumimoji="0" lang="fr-FR" sz="800" b="0" i="0" u="none" strike="noStrike" kern="1200" cap="none" normalizeH="0" baseline="0" dirty="0">
                          <a:ln>
                            <a:noFill/>
                          </a:ln>
                          <a:solidFill>
                            <a:srgbClr val="530039"/>
                          </a:solidFill>
                          <a:effectLst/>
                          <a:latin typeface="+mn-lt"/>
                          <a:ea typeface="+mn-ea"/>
                          <a:cs typeface="Arial" pitchFamily="34" charset="0"/>
                        </a:rPr>
                        <a:t>Prélèvement forfaitaire unique (PFU) de 12,8 % ou, sur option globale, imposition au barème progressif de l'impôt sur le revenu (IR)</a:t>
                      </a:r>
                      <a:endParaRPr kumimoji="0" lang="fr-BE" sz="800" b="0" i="0" u="none" strike="noStrike" kern="1200" cap="none" normalizeH="0" baseline="0" noProof="0" dirty="0">
                        <a:ln>
                          <a:noFill/>
                        </a:ln>
                        <a:solidFill>
                          <a:srgbClr val="530039"/>
                        </a:solidFill>
                        <a:effectLst/>
                        <a:latin typeface="+mn-lt"/>
                        <a:ea typeface="+mn-ea"/>
                        <a:cs typeface="Arial" pitchFamily="34" charset="0"/>
                      </a:endParaRPr>
                    </a:p>
                  </a:txBody>
                  <a:tcPr marL="48000" marR="48000" marT="36000" marB="360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6065410"/>
                  </a:ext>
                </a:extLst>
              </a:tr>
              <a:tr h="781383">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fr-FR" sz="800" b="0" i="0" u="none" strike="noStrike" cap="none" normalizeH="0" baseline="0" dirty="0">
                          <a:ln>
                            <a:noFill/>
                          </a:ln>
                          <a:solidFill>
                            <a:srgbClr val="530039"/>
                          </a:solidFill>
                          <a:effectLst/>
                          <a:latin typeface="+mn-lt"/>
                          <a:cs typeface="Arial" pitchFamily="34" charset="0"/>
                        </a:rPr>
                        <a:t>Contrat d’au moins 8 ans : </a:t>
                      </a:r>
                      <a:r>
                        <a:rPr lang="fr-FR" sz="800" b="0" i="0" kern="1200" dirty="0">
                          <a:solidFill>
                            <a:srgbClr val="530039"/>
                          </a:solidFill>
                          <a:effectLst/>
                          <a:latin typeface="+mn-lt"/>
                          <a:ea typeface="+mn-ea"/>
                          <a:cs typeface="+mn-cs"/>
                        </a:rPr>
                        <a:t>abattement de 4,6 K€ (personnes seules) ou 9,2 K€ (couples</a:t>
                      </a:r>
                      <a:r>
                        <a:rPr lang="fr-FR" sz="800" b="0" i="0" kern="1200" baseline="0" dirty="0">
                          <a:solidFill>
                            <a:srgbClr val="530039"/>
                          </a:solidFill>
                          <a:effectLst/>
                          <a:latin typeface="+mn-lt"/>
                          <a:ea typeface="+mn-ea"/>
                          <a:cs typeface="+mn-cs"/>
                        </a:rPr>
                        <a:t> soumis à imposition commune)</a:t>
                      </a:r>
                      <a:r>
                        <a:rPr lang="fr-FR" sz="800" b="0" i="0" kern="1200" dirty="0">
                          <a:solidFill>
                            <a:srgbClr val="530039"/>
                          </a:solidFill>
                          <a:effectLst/>
                          <a:latin typeface="+mn-lt"/>
                          <a:ea typeface="+mn-ea"/>
                          <a:cs typeface="+mn-cs"/>
                        </a:rPr>
                        <a:t>.</a:t>
                      </a:r>
                      <a:endParaRPr kumimoji="0" lang="fr-FR" sz="800" b="0" i="0" u="none" strike="noStrike" cap="none" normalizeH="0" baseline="0" dirty="0">
                        <a:ln>
                          <a:noFill/>
                        </a:ln>
                        <a:solidFill>
                          <a:srgbClr val="530039"/>
                        </a:solidFill>
                        <a:effectLst/>
                        <a:latin typeface="+mn-lt"/>
                        <a:cs typeface="Arial" pitchFamily="34" charset="0"/>
                      </a:endParaRPr>
                    </a:p>
                  </a:txBody>
                  <a:tcPr marL="48000" marR="48000" marT="36000" marB="360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auto" latinLnBrk="0" hangingPunct="1">
                        <a:lnSpc>
                          <a:spcPct val="100000"/>
                        </a:lnSpc>
                        <a:spcBef>
                          <a:spcPts val="0"/>
                        </a:spcBef>
                        <a:spcAft>
                          <a:spcPts val="0"/>
                        </a:spcAft>
                        <a:buClr>
                          <a:srgbClr val="635C5C"/>
                        </a:buClr>
                        <a:buSzPct val="90000"/>
                        <a:buFontTx/>
                        <a:buNone/>
                        <a:tabLst/>
                        <a:defRPr/>
                      </a:pPr>
                      <a:endParaRPr lang="fr-BE" sz="100" dirty="0">
                        <a:solidFill>
                          <a:srgbClr val="530039"/>
                        </a:solidFill>
                        <a:latin typeface="+mn-lt"/>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fr-FR" sz="800" b="0" i="0" u="none" strike="noStrike" cap="none" normalizeH="0" baseline="0" dirty="0">
                          <a:ln>
                            <a:noFill/>
                          </a:ln>
                          <a:solidFill>
                            <a:srgbClr val="530039"/>
                          </a:solidFill>
                          <a:effectLst/>
                          <a:latin typeface="+mn-lt"/>
                          <a:cs typeface="Arial" pitchFamily="34" charset="0"/>
                        </a:rPr>
                        <a:t>Contrat d’au moins 8 ans : </a:t>
                      </a:r>
                    </a:p>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fr-FR" sz="800" b="0" i="0" kern="1200" dirty="0">
                          <a:solidFill>
                            <a:srgbClr val="530039"/>
                          </a:solidFill>
                          <a:effectLst/>
                          <a:latin typeface="+mn-lt"/>
                          <a:ea typeface="+mn-ea"/>
                          <a:cs typeface="+mn-cs"/>
                        </a:rPr>
                        <a:t>abattement de 4,6 K€ (personnes seules) ou 9,2 K€ (couples</a:t>
                      </a:r>
                      <a:r>
                        <a:rPr lang="fr-FR" sz="800" b="0" i="0" kern="1200" baseline="0" dirty="0">
                          <a:solidFill>
                            <a:srgbClr val="530039"/>
                          </a:solidFill>
                          <a:effectLst/>
                          <a:latin typeface="+mn-lt"/>
                          <a:ea typeface="+mn-ea"/>
                          <a:cs typeface="+mn-cs"/>
                        </a:rPr>
                        <a:t> soumis à imposition commune) ;</a:t>
                      </a:r>
                    </a:p>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fr-FR" sz="800" b="0" i="0" kern="1200" dirty="0">
                          <a:solidFill>
                            <a:srgbClr val="530039"/>
                          </a:solidFill>
                          <a:effectLst/>
                          <a:latin typeface="+mn-lt"/>
                          <a:ea typeface="+mn-ea"/>
                          <a:cs typeface="+mn-cs"/>
                        </a:rPr>
                        <a:t>PFU au taux de 7,5 % au prorata de l'encours ne dépassant pas 150 000 €.</a:t>
                      </a:r>
                      <a:endParaRPr kumimoji="0" lang="fr-FR" sz="800" b="0" i="0" u="none" strike="noStrike" cap="none" normalizeH="0" baseline="0" dirty="0">
                        <a:ln>
                          <a:noFill/>
                        </a:ln>
                        <a:solidFill>
                          <a:srgbClr val="530039"/>
                        </a:solidFill>
                        <a:effectLst/>
                        <a:latin typeface="+mn-lt"/>
                        <a:cs typeface="Arial" pitchFamily="34" charset="0"/>
                      </a:endParaRPr>
                    </a:p>
                  </a:txBody>
                  <a:tcPr marL="48000" marR="48000" marT="36000" marB="360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1946099"/>
                  </a:ext>
                </a:extLst>
              </a:tr>
              <a:tr h="232808">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sz="800" b="0" i="0" u="none" strike="noStrike" cap="none" normalizeH="0" baseline="0" dirty="0">
                          <a:ln>
                            <a:noFill/>
                          </a:ln>
                          <a:solidFill>
                            <a:srgbClr val="530039"/>
                          </a:solidFill>
                          <a:effectLst/>
                          <a:latin typeface="+mn-lt"/>
                          <a:cs typeface="Arial" pitchFamily="34" charset="0"/>
                        </a:rPr>
                        <a:t>Application éventuelle de la CEHR (Contribution Exceptionnelle sur les Hauts Revenus).</a:t>
                      </a:r>
                    </a:p>
                  </a:txBody>
                  <a:tcPr marL="48000" marR="48000" marT="36000" marB="360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auto" latinLnBrk="0" hangingPunct="1">
                        <a:lnSpc>
                          <a:spcPct val="100000"/>
                        </a:lnSpc>
                        <a:spcBef>
                          <a:spcPts val="600"/>
                        </a:spcBef>
                        <a:spcAft>
                          <a:spcPts val="0"/>
                        </a:spcAft>
                        <a:buClr>
                          <a:srgbClr val="635C5C"/>
                        </a:buClr>
                        <a:buSzPct val="90000"/>
                        <a:buFontTx/>
                        <a:buNone/>
                        <a:tabLst/>
                        <a:defRPr/>
                      </a:pPr>
                      <a:endParaRPr kumimoji="0" lang="en-GB" sz="1000" b="0" i="0" u="none" strike="noStrike" kern="1200" cap="none" normalizeH="0" baseline="0" noProof="0" dirty="0">
                        <a:ln>
                          <a:noFill/>
                        </a:ln>
                        <a:solidFill>
                          <a:srgbClr val="180004"/>
                        </a:solidFill>
                        <a:effectLst/>
                        <a:latin typeface="+mn-lt"/>
                        <a:ea typeface="+mn-ea"/>
                        <a:cs typeface="Arial" pitchFamily="34" charset="0"/>
                      </a:endParaRPr>
                    </a:p>
                  </a:txBody>
                  <a:tcPr marL="48000" marR="48000" marT="36000" marB="36000" anchor="ctr" horzOverflow="overflow">
                    <a:lnL w="12700" cap="flat" cmpd="sng" algn="ctr">
                      <a:solidFill>
                        <a:srgbClr val="520247"/>
                      </a:solidFill>
                      <a:prstDash val="solid"/>
                      <a:round/>
                      <a:headEnd type="none" w="med" len="med"/>
                      <a:tailEnd type="none" w="med" len="med"/>
                    </a:lnL>
                    <a:lnR w="12700" cap="flat" cmpd="sng" algn="ctr">
                      <a:solidFill>
                        <a:srgbClr val="520247"/>
                      </a:solidFill>
                      <a:prstDash val="solid"/>
                      <a:round/>
                      <a:headEnd type="none" w="med" len="med"/>
                      <a:tailEnd type="none" w="med" len="med"/>
                    </a:lnR>
                    <a:lnT w="12700" cap="flat" cmpd="sng" algn="ctr">
                      <a:solidFill>
                        <a:srgbClr val="B7B2CA"/>
                      </a:solidFill>
                      <a:prstDash val="solid"/>
                      <a:round/>
                      <a:headEnd type="none" w="med" len="med"/>
                      <a:tailEnd type="none" w="med" len="med"/>
                    </a:lnT>
                    <a:lnB w="12700" cap="flat" cmpd="sng" algn="ctr">
                      <a:solidFill>
                        <a:srgbClr val="520247"/>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3602955"/>
                  </a:ext>
                </a:extLst>
              </a:tr>
            </a:tbl>
          </a:graphicData>
        </a:graphic>
      </p:graphicFrame>
      <p:sp>
        <p:nvSpPr>
          <p:cNvPr id="8" name="Rectangle 7"/>
          <p:cNvSpPr/>
          <p:nvPr/>
        </p:nvSpPr>
        <p:spPr>
          <a:xfrm>
            <a:off x="1165776" y="2393086"/>
            <a:ext cx="2755775" cy="1384995"/>
          </a:xfrm>
          <a:prstGeom prst="rect">
            <a:avLst/>
          </a:prstGeom>
        </p:spPr>
        <p:txBody>
          <a:bodyPr wrap="square">
            <a:spAutoFit/>
          </a:bodyPr>
          <a:lstStyle/>
          <a:p>
            <a:pPr algn="just"/>
            <a:r>
              <a:rPr lang="fr-FR" sz="1200" b="1" dirty="0">
                <a:solidFill>
                  <a:srgbClr val="210053"/>
                </a:solidFill>
              </a:rPr>
              <a:t>Impôt sur le revenu (IR) : l</a:t>
            </a:r>
            <a:r>
              <a:rPr lang="fr-FR" sz="1200" dirty="0">
                <a:solidFill>
                  <a:srgbClr val="210053"/>
                </a:solidFill>
              </a:rPr>
              <a:t>e montant imposable est égal à la différence entre :</a:t>
            </a:r>
          </a:p>
          <a:p>
            <a:pPr algn="just"/>
            <a:endParaRPr lang="fr-FR" sz="1200" dirty="0">
              <a:solidFill>
                <a:srgbClr val="210053"/>
              </a:solidFill>
            </a:endParaRPr>
          </a:p>
          <a:p>
            <a:pPr marL="171450" indent="-171450" algn="just">
              <a:buFont typeface="Arial" panose="020B0604020202020204" pitchFamily="34" charset="0"/>
              <a:buChar char="•"/>
            </a:pPr>
            <a:r>
              <a:rPr lang="fr-FR" sz="1200" dirty="0">
                <a:solidFill>
                  <a:srgbClr val="210053"/>
                </a:solidFill>
              </a:rPr>
              <a:t>le montant des sommes remboursées  </a:t>
            </a:r>
          </a:p>
          <a:p>
            <a:pPr marL="171450" indent="-171450" algn="just">
              <a:buFont typeface="Arial" panose="020B0604020202020204" pitchFamily="34" charset="0"/>
              <a:buChar char="•"/>
            </a:pPr>
            <a:r>
              <a:rPr lang="fr-FR" sz="1200" dirty="0">
                <a:solidFill>
                  <a:srgbClr val="210053"/>
                </a:solidFill>
              </a:rPr>
              <a:t>et celui des primes versées retenues uniquement au prorata par rapport à la valeur totale de rachat.</a:t>
            </a:r>
            <a:endParaRPr lang="fr-BE" sz="1200" dirty="0">
              <a:solidFill>
                <a:srgbClr val="210053"/>
              </a:solidFill>
            </a:endParaRPr>
          </a:p>
        </p:txBody>
      </p:sp>
      <p:sp>
        <p:nvSpPr>
          <p:cNvPr id="2" name="Rectangle 1">
            <a:extLst>
              <a:ext uri="{FF2B5EF4-FFF2-40B4-BE49-F238E27FC236}">
                <a16:creationId xmlns:a16="http://schemas.microsoft.com/office/drawing/2014/main" id="{83C4DE79-9739-6B4E-9186-AFD9A8B9413A}"/>
              </a:ext>
            </a:extLst>
          </p:cNvPr>
          <p:cNvSpPr/>
          <p:nvPr/>
        </p:nvSpPr>
        <p:spPr>
          <a:xfrm>
            <a:off x="5481597" y="6094039"/>
            <a:ext cx="4949721" cy="552972"/>
          </a:xfrm>
          <a:prstGeom prst="rect">
            <a:avLst/>
          </a:prstGeom>
        </p:spPr>
        <p:txBody>
          <a:bodyPr vert="horz" lIns="91440" tIns="45720" rIns="91440" bIns="45720" rtlCol="0">
            <a:normAutofit lnSpcReduction="10000"/>
          </a:bodyPr>
          <a:lstStyle/>
          <a:p>
            <a:r>
              <a:rPr lang="fr-FR" sz="800" dirty="0">
                <a:solidFill>
                  <a:srgbClr val="530039"/>
                </a:solidFill>
                <a:latin typeface="Source Sans Pro Light" panose="020B0403030403020204" pitchFamily="34" charset="0"/>
                <a:ea typeface="Source Sans Pro Light" panose="020B0403030403020204" pitchFamily="34" charset="0"/>
              </a:rPr>
              <a:t>1/ Sauf exonération, notamment liés à certains événements (invalidité, par exemple).</a:t>
            </a:r>
          </a:p>
          <a:p>
            <a:r>
              <a:rPr lang="fr-FR" sz="800" dirty="0">
                <a:solidFill>
                  <a:srgbClr val="530039"/>
                </a:solidFill>
                <a:latin typeface="Source Sans Pro Light" panose="020B0403030403020204" pitchFamily="34" charset="0"/>
                <a:ea typeface="Source Sans Pro Light" panose="020B0403030403020204" pitchFamily="34" charset="0"/>
              </a:rPr>
              <a:t>2/ Les prélèvements sociaux, au taux de 17,2 %, sont en revanche prélevés chaque année sur les intérêts capitalisés du support en euros dès leur inscription en compte (uniquement lors de chaque rachat partiel, pour un support en unités de compte).</a:t>
            </a:r>
          </a:p>
        </p:txBody>
      </p:sp>
      <p:sp>
        <p:nvSpPr>
          <p:cNvPr id="11" name="TextBox 7">
            <a:extLst>
              <a:ext uri="{FF2B5EF4-FFF2-40B4-BE49-F238E27FC236}">
                <a16:creationId xmlns:a16="http://schemas.microsoft.com/office/drawing/2014/main" id="{FC562EFE-5747-E147-9182-8CF4F95E3D91}"/>
              </a:ext>
            </a:extLst>
          </p:cNvPr>
          <p:cNvSpPr txBox="1"/>
          <p:nvPr/>
        </p:nvSpPr>
        <p:spPr>
          <a:xfrm>
            <a:off x="1165775" y="4507605"/>
            <a:ext cx="9265543" cy="646331"/>
          </a:xfrm>
          <a:prstGeom prst="rect">
            <a:avLst/>
          </a:prstGeom>
        </p:spPr>
        <p:txBody>
          <a:bodyPr wrap="square">
            <a:spAutoFit/>
          </a:bodyPr>
          <a:lstStyle>
            <a:defPPr>
              <a:defRPr lang="en-US"/>
            </a:defPPr>
            <a:lvl1pPr marR="0" lvl="0" indent="0" algn="just" fontAlgn="auto">
              <a:lnSpc>
                <a:spcPct val="100000"/>
              </a:lnSpc>
              <a:spcBef>
                <a:spcPts val="0"/>
              </a:spcBef>
              <a:spcAft>
                <a:spcPts val="0"/>
              </a:spcAft>
              <a:buClrTx/>
              <a:buSzTx/>
              <a:buFontTx/>
              <a:buNone/>
              <a:tabLst/>
              <a:defRPr kumimoji="0" sz="1200" b="0" i="0" u="none" strike="noStrike" cap="none" spc="0" normalizeH="0" baseline="0">
                <a:ln>
                  <a:noFill/>
                </a:ln>
                <a:solidFill>
                  <a:srgbClr val="210053"/>
                </a:solidFill>
                <a:effectLst/>
                <a:uLnTx/>
                <a:uFillTx/>
                <a:latin typeface="Calibri" panose="020F050202020403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defRPr/>
            </a:pPr>
            <a:r>
              <a:rPr lang="fr-FR" b="1" dirty="0"/>
              <a:t>Impôt sur la Fortune Immobilière (IFI) : l</a:t>
            </a:r>
            <a:r>
              <a:rPr lang="fr-FR" dirty="0"/>
              <a:t>es contrats d'assurance-vie rachetables (et les contrats de capitalisation) exprimés en unités de compte sont imposables à l’impôt sur la fortune immobilière (IFI) pour la fraction de leur valeur de rachat au 1</a:t>
            </a:r>
            <a:r>
              <a:rPr lang="fr-FR" baseline="30000" dirty="0"/>
              <a:t>er</a:t>
            </a:r>
            <a:r>
              <a:rPr lang="fr-FR" dirty="0"/>
              <a:t> janvier de l'année d'imposition représentative d’actifs immobiliers (biens ou droits) imposables compris dans les unités de compte. </a:t>
            </a:r>
            <a:endParaRPr lang="fr-FR" b="1" dirty="0"/>
          </a:p>
        </p:txBody>
      </p:sp>
    </p:spTree>
    <p:custDataLst>
      <p:tags r:id="rId1"/>
    </p:custDataLst>
    <p:extLst>
      <p:ext uri="{BB962C8B-B14F-4D97-AF65-F5344CB8AC3E}">
        <p14:creationId xmlns:p14="http://schemas.microsoft.com/office/powerpoint/2010/main" val="422831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vert="horz" lIns="91440" tIns="45720" rIns="91440" bIns="45720" rtlCol="0" anchor="ctr">
            <a:normAutofit/>
          </a:bodyPr>
          <a:lstStyle/>
          <a:p>
            <a:r>
              <a:rPr lang="fr-FR" dirty="0">
                <a:solidFill>
                  <a:srgbClr val="530039"/>
                </a:solidFill>
              </a:rPr>
              <a:t>AVANTAGE DE L’ASSURANCE-VIE</a:t>
            </a:r>
          </a:p>
        </p:txBody>
      </p:sp>
      <p:sp>
        <p:nvSpPr>
          <p:cNvPr id="9" name="Espace réservé du texte 8"/>
          <p:cNvSpPr>
            <a:spLocks noGrp="1"/>
          </p:cNvSpPr>
          <p:nvPr>
            <p:ph type="body" sz="quarter" idx="12"/>
          </p:nvPr>
        </p:nvSpPr>
        <p:spPr/>
        <p:txBody>
          <a:bodyPr/>
          <a:lstStyle/>
          <a:p>
            <a:pPr marL="0" indent="0">
              <a:buNone/>
            </a:pPr>
            <a:r>
              <a:rPr lang="fr-FR" dirty="0"/>
              <a:t>Illustration pour un montant souscrit : 1 000 K€ </a:t>
            </a:r>
          </a:p>
        </p:txBody>
      </p:sp>
      <p:sp>
        <p:nvSpPr>
          <p:cNvPr id="11" name="Espace réservé du texte 10"/>
          <p:cNvSpPr>
            <a:spLocks noGrp="1"/>
          </p:cNvSpPr>
          <p:nvPr>
            <p:ph type="body" sz="quarter" idx="16"/>
          </p:nvPr>
        </p:nvSpPr>
        <p:spPr>
          <a:xfrm>
            <a:off x="1165775" y="210989"/>
            <a:ext cx="9707437" cy="480131"/>
          </a:xfrm>
        </p:spPr>
        <p:txBody>
          <a:bodyPr/>
          <a:lstStyle/>
          <a:p>
            <a:pPr marL="0" indent="0">
              <a:buNone/>
            </a:pPr>
            <a:r>
              <a:rPr lang="fr-FR" dirty="0"/>
              <a:t>EFFECTUER DES RACHATS PÉRIODIQUES SUR UN CONTRAT D'ASSURANCE-VIE</a:t>
            </a:r>
          </a:p>
        </p:txBody>
      </p:sp>
      <p:sp>
        <p:nvSpPr>
          <p:cNvPr id="13" name="TextBox 19"/>
          <p:cNvSpPr txBox="1"/>
          <p:nvPr/>
        </p:nvSpPr>
        <p:spPr>
          <a:xfrm>
            <a:off x="1001412" y="4521027"/>
            <a:ext cx="2375293" cy="171277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530039"/>
              </a:buClr>
              <a:buSzPct val="140000"/>
              <a:buFontTx/>
              <a:buNone/>
              <a:tabLst/>
              <a:defRPr/>
            </a:pPr>
            <a:r>
              <a:rPr kumimoji="0" lang="fr-FR" sz="80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r>
              <a:rPr kumimoji="0" lang="fr-FR" sz="8000" b="1" i="0" u="none" strike="noStrike" kern="1200" cap="none" spc="0" normalizeH="0" baseline="0" noProof="0" dirty="0">
                <a:ln>
                  <a:noFill/>
                </a:ln>
                <a:solidFill>
                  <a:srgbClr val="11004E"/>
                </a:solidFill>
                <a:effectLst/>
                <a:uLnTx/>
                <a:uFillTx/>
                <a:latin typeface="Microsoft JhengHei" panose="020B0604030504040204" pitchFamily="34" charset="-120"/>
                <a:ea typeface="Microsoft JhengHei" panose="020B0604030504040204" pitchFamily="34" charset="-120"/>
                <a:cs typeface="+mn-cs"/>
              </a:rPr>
              <a:t> </a:t>
            </a:r>
          </a:p>
        </p:txBody>
      </p:sp>
      <p:sp>
        <p:nvSpPr>
          <p:cNvPr id="14" name="Freeform 7">
            <a:extLst>
              <a:ext uri="{FF2B5EF4-FFF2-40B4-BE49-F238E27FC236}">
                <a16:creationId xmlns:a16="http://schemas.microsoft.com/office/drawing/2014/main" id="{799C7ADA-B96D-9A49-9D67-DC748A92B29E}"/>
              </a:ext>
            </a:extLst>
          </p:cNvPr>
          <p:cNvSpPr>
            <a:spLocks/>
          </p:cNvSpPr>
          <p:nvPr/>
        </p:nvSpPr>
        <p:spPr bwMode="auto">
          <a:xfrm>
            <a:off x="2143124" y="3887795"/>
            <a:ext cx="3097535" cy="2022914"/>
          </a:xfrm>
          <a:custGeom>
            <a:avLst/>
            <a:gdLst/>
            <a:ahLst/>
            <a:cxnLst>
              <a:cxn ang="0">
                <a:pos x="1730" y="330"/>
              </a:cxn>
              <a:cxn ang="0">
                <a:pos x="1414" y="310"/>
              </a:cxn>
              <a:cxn ang="0">
                <a:pos x="894" y="364"/>
              </a:cxn>
              <a:cxn ang="0">
                <a:pos x="604" y="460"/>
              </a:cxn>
              <a:cxn ang="0">
                <a:pos x="390" y="590"/>
              </a:cxn>
              <a:cxn ang="0">
                <a:pos x="224" y="762"/>
              </a:cxn>
              <a:cxn ang="0">
                <a:pos x="176" y="880"/>
              </a:cxn>
              <a:cxn ang="0">
                <a:pos x="172" y="918"/>
              </a:cxn>
              <a:cxn ang="0">
                <a:pos x="178" y="978"/>
              </a:cxn>
              <a:cxn ang="0">
                <a:pos x="216" y="1072"/>
              </a:cxn>
              <a:cxn ang="0">
                <a:pos x="338" y="1200"/>
              </a:cxn>
              <a:cxn ang="0">
                <a:pos x="506" y="1296"/>
              </a:cxn>
              <a:cxn ang="0">
                <a:pos x="788" y="1388"/>
              </a:cxn>
              <a:cxn ang="0">
                <a:pos x="986" y="1416"/>
              </a:cxn>
              <a:cxn ang="0">
                <a:pos x="1292" y="1418"/>
              </a:cxn>
              <a:cxn ang="0">
                <a:pos x="1798" y="1342"/>
              </a:cxn>
              <a:cxn ang="0">
                <a:pos x="2042" y="1266"/>
              </a:cxn>
              <a:cxn ang="0">
                <a:pos x="2218" y="1182"/>
              </a:cxn>
              <a:cxn ang="0">
                <a:pos x="2406" y="1030"/>
              </a:cxn>
              <a:cxn ang="0">
                <a:pos x="2452" y="962"/>
              </a:cxn>
              <a:cxn ang="0">
                <a:pos x="2490" y="842"/>
              </a:cxn>
              <a:cxn ang="0">
                <a:pos x="2482" y="714"/>
              </a:cxn>
              <a:cxn ang="0">
                <a:pos x="2466" y="668"/>
              </a:cxn>
              <a:cxn ang="0">
                <a:pos x="2400" y="548"/>
              </a:cxn>
              <a:cxn ang="0">
                <a:pos x="2226" y="376"/>
              </a:cxn>
              <a:cxn ang="0">
                <a:pos x="2008" y="242"/>
              </a:cxn>
              <a:cxn ang="0">
                <a:pos x="1770" y="142"/>
              </a:cxn>
              <a:cxn ang="0">
                <a:pos x="1412" y="50"/>
              </a:cxn>
              <a:cxn ang="0">
                <a:pos x="1258" y="0"/>
              </a:cxn>
              <a:cxn ang="0">
                <a:pos x="1578" y="28"/>
              </a:cxn>
              <a:cxn ang="0">
                <a:pos x="1844" y="76"/>
              </a:cxn>
              <a:cxn ang="0">
                <a:pos x="2154" y="190"/>
              </a:cxn>
              <a:cxn ang="0">
                <a:pos x="2436" y="374"/>
              </a:cxn>
              <a:cxn ang="0">
                <a:pos x="2582" y="558"/>
              </a:cxn>
              <a:cxn ang="0">
                <a:pos x="2622" y="638"/>
              </a:cxn>
              <a:cxn ang="0">
                <a:pos x="2658" y="794"/>
              </a:cxn>
              <a:cxn ang="0">
                <a:pos x="2620" y="1012"/>
              </a:cxn>
              <a:cxn ang="0">
                <a:pos x="2558" y="1124"/>
              </a:cxn>
              <a:cxn ang="0">
                <a:pos x="2456" y="1236"/>
              </a:cxn>
              <a:cxn ang="0">
                <a:pos x="2166" y="1424"/>
              </a:cxn>
              <a:cxn ang="0">
                <a:pos x="2060" y="1468"/>
              </a:cxn>
              <a:cxn ang="0">
                <a:pos x="1794" y="1548"/>
              </a:cxn>
              <a:cxn ang="0">
                <a:pos x="1304" y="1618"/>
              </a:cxn>
              <a:cxn ang="0">
                <a:pos x="1026" y="1618"/>
              </a:cxn>
              <a:cxn ang="0">
                <a:pos x="746" y="1580"/>
              </a:cxn>
              <a:cxn ang="0">
                <a:pos x="476" y="1492"/>
              </a:cxn>
              <a:cxn ang="0">
                <a:pos x="274" y="1384"/>
              </a:cxn>
              <a:cxn ang="0">
                <a:pos x="136" y="1264"/>
              </a:cxn>
              <a:cxn ang="0">
                <a:pos x="34" y="1104"/>
              </a:cxn>
              <a:cxn ang="0">
                <a:pos x="4" y="994"/>
              </a:cxn>
              <a:cxn ang="0">
                <a:pos x="6" y="868"/>
              </a:cxn>
              <a:cxn ang="0">
                <a:pos x="30" y="780"/>
              </a:cxn>
              <a:cxn ang="0">
                <a:pos x="110" y="646"/>
              </a:cxn>
              <a:cxn ang="0">
                <a:pos x="256" y="504"/>
              </a:cxn>
              <a:cxn ang="0">
                <a:pos x="554" y="340"/>
              </a:cxn>
              <a:cxn ang="0">
                <a:pos x="820" y="266"/>
              </a:cxn>
              <a:cxn ang="0">
                <a:pos x="1148" y="238"/>
              </a:cxn>
              <a:cxn ang="0">
                <a:pos x="1524" y="262"/>
              </a:cxn>
              <a:cxn ang="0">
                <a:pos x="1762" y="316"/>
              </a:cxn>
            </a:cxnLst>
            <a:rect l="0" t="0" r="r" b="b"/>
            <a:pathLst>
              <a:path w="2658" h="1622">
                <a:moveTo>
                  <a:pt x="1830" y="362"/>
                </a:moveTo>
                <a:lnTo>
                  <a:pt x="1830" y="362"/>
                </a:lnTo>
                <a:lnTo>
                  <a:pt x="1806" y="350"/>
                </a:lnTo>
                <a:lnTo>
                  <a:pt x="1780" y="342"/>
                </a:lnTo>
                <a:lnTo>
                  <a:pt x="1756" y="336"/>
                </a:lnTo>
                <a:lnTo>
                  <a:pt x="1730" y="330"/>
                </a:lnTo>
                <a:lnTo>
                  <a:pt x="1730" y="330"/>
                </a:lnTo>
                <a:lnTo>
                  <a:pt x="1678" y="322"/>
                </a:lnTo>
                <a:lnTo>
                  <a:pt x="1626" y="316"/>
                </a:lnTo>
                <a:lnTo>
                  <a:pt x="1626" y="316"/>
                </a:lnTo>
                <a:lnTo>
                  <a:pt x="1572" y="312"/>
                </a:lnTo>
                <a:lnTo>
                  <a:pt x="1520" y="310"/>
                </a:lnTo>
                <a:lnTo>
                  <a:pt x="1414" y="310"/>
                </a:lnTo>
                <a:lnTo>
                  <a:pt x="1414" y="310"/>
                </a:lnTo>
                <a:lnTo>
                  <a:pt x="1310" y="312"/>
                </a:lnTo>
                <a:lnTo>
                  <a:pt x="1204" y="318"/>
                </a:lnTo>
                <a:lnTo>
                  <a:pt x="1100" y="330"/>
                </a:lnTo>
                <a:lnTo>
                  <a:pt x="996" y="344"/>
                </a:lnTo>
                <a:lnTo>
                  <a:pt x="996" y="344"/>
                </a:lnTo>
                <a:lnTo>
                  <a:pt x="946" y="354"/>
                </a:lnTo>
                <a:lnTo>
                  <a:pt x="894" y="364"/>
                </a:lnTo>
                <a:lnTo>
                  <a:pt x="844" y="376"/>
                </a:lnTo>
                <a:lnTo>
                  <a:pt x="794" y="390"/>
                </a:lnTo>
                <a:lnTo>
                  <a:pt x="794" y="390"/>
                </a:lnTo>
                <a:lnTo>
                  <a:pt x="746" y="404"/>
                </a:lnTo>
                <a:lnTo>
                  <a:pt x="698" y="422"/>
                </a:lnTo>
                <a:lnTo>
                  <a:pt x="650" y="440"/>
                </a:lnTo>
                <a:lnTo>
                  <a:pt x="604" y="460"/>
                </a:lnTo>
                <a:lnTo>
                  <a:pt x="604" y="460"/>
                </a:lnTo>
                <a:lnTo>
                  <a:pt x="558" y="482"/>
                </a:lnTo>
                <a:lnTo>
                  <a:pt x="514" y="506"/>
                </a:lnTo>
                <a:lnTo>
                  <a:pt x="472" y="532"/>
                </a:lnTo>
                <a:lnTo>
                  <a:pt x="430" y="560"/>
                </a:lnTo>
                <a:lnTo>
                  <a:pt x="430" y="560"/>
                </a:lnTo>
                <a:lnTo>
                  <a:pt x="390" y="590"/>
                </a:lnTo>
                <a:lnTo>
                  <a:pt x="352" y="620"/>
                </a:lnTo>
                <a:lnTo>
                  <a:pt x="352" y="620"/>
                </a:lnTo>
                <a:lnTo>
                  <a:pt x="316" y="654"/>
                </a:lnTo>
                <a:lnTo>
                  <a:pt x="282" y="688"/>
                </a:lnTo>
                <a:lnTo>
                  <a:pt x="282" y="688"/>
                </a:lnTo>
                <a:lnTo>
                  <a:pt x="250" y="724"/>
                </a:lnTo>
                <a:lnTo>
                  <a:pt x="224" y="762"/>
                </a:lnTo>
                <a:lnTo>
                  <a:pt x="212" y="780"/>
                </a:lnTo>
                <a:lnTo>
                  <a:pt x="202" y="800"/>
                </a:lnTo>
                <a:lnTo>
                  <a:pt x="194" y="820"/>
                </a:lnTo>
                <a:lnTo>
                  <a:pt x="186" y="840"/>
                </a:lnTo>
                <a:lnTo>
                  <a:pt x="186" y="840"/>
                </a:lnTo>
                <a:lnTo>
                  <a:pt x="180" y="860"/>
                </a:lnTo>
                <a:lnTo>
                  <a:pt x="176" y="880"/>
                </a:lnTo>
                <a:lnTo>
                  <a:pt x="174" y="884"/>
                </a:lnTo>
                <a:lnTo>
                  <a:pt x="174" y="888"/>
                </a:lnTo>
                <a:lnTo>
                  <a:pt x="174" y="892"/>
                </a:lnTo>
                <a:lnTo>
                  <a:pt x="174" y="894"/>
                </a:lnTo>
                <a:lnTo>
                  <a:pt x="172" y="898"/>
                </a:lnTo>
                <a:lnTo>
                  <a:pt x="172" y="898"/>
                </a:lnTo>
                <a:lnTo>
                  <a:pt x="172" y="918"/>
                </a:lnTo>
                <a:lnTo>
                  <a:pt x="172" y="918"/>
                </a:lnTo>
                <a:lnTo>
                  <a:pt x="172" y="938"/>
                </a:lnTo>
                <a:lnTo>
                  <a:pt x="174" y="958"/>
                </a:lnTo>
                <a:lnTo>
                  <a:pt x="174" y="958"/>
                </a:lnTo>
                <a:lnTo>
                  <a:pt x="176" y="968"/>
                </a:lnTo>
                <a:lnTo>
                  <a:pt x="176" y="972"/>
                </a:lnTo>
                <a:lnTo>
                  <a:pt x="178" y="978"/>
                </a:lnTo>
                <a:lnTo>
                  <a:pt x="178" y="978"/>
                </a:lnTo>
                <a:lnTo>
                  <a:pt x="182" y="996"/>
                </a:lnTo>
                <a:lnTo>
                  <a:pt x="182" y="996"/>
                </a:lnTo>
                <a:lnTo>
                  <a:pt x="188" y="1016"/>
                </a:lnTo>
                <a:lnTo>
                  <a:pt x="196" y="1036"/>
                </a:lnTo>
                <a:lnTo>
                  <a:pt x="206" y="1054"/>
                </a:lnTo>
                <a:lnTo>
                  <a:pt x="216" y="1072"/>
                </a:lnTo>
                <a:lnTo>
                  <a:pt x="228" y="1090"/>
                </a:lnTo>
                <a:lnTo>
                  <a:pt x="240" y="1108"/>
                </a:lnTo>
                <a:lnTo>
                  <a:pt x="270" y="1140"/>
                </a:lnTo>
                <a:lnTo>
                  <a:pt x="270" y="1140"/>
                </a:lnTo>
                <a:lnTo>
                  <a:pt x="302" y="1172"/>
                </a:lnTo>
                <a:lnTo>
                  <a:pt x="338" y="1200"/>
                </a:lnTo>
                <a:lnTo>
                  <a:pt x="338" y="1200"/>
                </a:lnTo>
                <a:lnTo>
                  <a:pt x="376" y="1226"/>
                </a:lnTo>
                <a:lnTo>
                  <a:pt x="376" y="1226"/>
                </a:lnTo>
                <a:lnTo>
                  <a:pt x="396" y="1238"/>
                </a:lnTo>
                <a:lnTo>
                  <a:pt x="418" y="1250"/>
                </a:lnTo>
                <a:lnTo>
                  <a:pt x="418" y="1250"/>
                </a:lnTo>
                <a:lnTo>
                  <a:pt x="462" y="1274"/>
                </a:lnTo>
                <a:lnTo>
                  <a:pt x="506" y="1296"/>
                </a:lnTo>
                <a:lnTo>
                  <a:pt x="552" y="1314"/>
                </a:lnTo>
                <a:lnTo>
                  <a:pt x="598" y="1332"/>
                </a:lnTo>
                <a:lnTo>
                  <a:pt x="598" y="1332"/>
                </a:lnTo>
                <a:lnTo>
                  <a:pt x="644" y="1350"/>
                </a:lnTo>
                <a:lnTo>
                  <a:pt x="692" y="1364"/>
                </a:lnTo>
                <a:lnTo>
                  <a:pt x="740" y="1376"/>
                </a:lnTo>
                <a:lnTo>
                  <a:pt x="788" y="1388"/>
                </a:lnTo>
                <a:lnTo>
                  <a:pt x="788" y="1388"/>
                </a:lnTo>
                <a:lnTo>
                  <a:pt x="836" y="1396"/>
                </a:lnTo>
                <a:lnTo>
                  <a:pt x="886" y="1404"/>
                </a:lnTo>
                <a:lnTo>
                  <a:pt x="886" y="1404"/>
                </a:lnTo>
                <a:lnTo>
                  <a:pt x="936" y="1410"/>
                </a:lnTo>
                <a:lnTo>
                  <a:pt x="986" y="1416"/>
                </a:lnTo>
                <a:lnTo>
                  <a:pt x="986" y="1416"/>
                </a:lnTo>
                <a:lnTo>
                  <a:pt x="1036" y="1418"/>
                </a:lnTo>
                <a:lnTo>
                  <a:pt x="1088" y="1422"/>
                </a:lnTo>
                <a:lnTo>
                  <a:pt x="1138" y="1422"/>
                </a:lnTo>
                <a:lnTo>
                  <a:pt x="1190" y="1422"/>
                </a:lnTo>
                <a:lnTo>
                  <a:pt x="1190" y="1422"/>
                </a:lnTo>
                <a:lnTo>
                  <a:pt x="1240" y="1420"/>
                </a:lnTo>
                <a:lnTo>
                  <a:pt x="1292" y="1418"/>
                </a:lnTo>
                <a:lnTo>
                  <a:pt x="1394" y="1410"/>
                </a:lnTo>
                <a:lnTo>
                  <a:pt x="1394" y="1410"/>
                </a:lnTo>
                <a:lnTo>
                  <a:pt x="1496" y="1398"/>
                </a:lnTo>
                <a:lnTo>
                  <a:pt x="1598" y="1382"/>
                </a:lnTo>
                <a:lnTo>
                  <a:pt x="1598" y="1382"/>
                </a:lnTo>
                <a:lnTo>
                  <a:pt x="1700" y="1364"/>
                </a:lnTo>
                <a:lnTo>
                  <a:pt x="1798" y="1342"/>
                </a:lnTo>
                <a:lnTo>
                  <a:pt x="1798" y="1342"/>
                </a:lnTo>
                <a:lnTo>
                  <a:pt x="1898" y="1316"/>
                </a:lnTo>
                <a:lnTo>
                  <a:pt x="1898" y="1316"/>
                </a:lnTo>
                <a:lnTo>
                  <a:pt x="1946" y="1300"/>
                </a:lnTo>
                <a:lnTo>
                  <a:pt x="1994" y="1284"/>
                </a:lnTo>
                <a:lnTo>
                  <a:pt x="1994" y="1284"/>
                </a:lnTo>
                <a:lnTo>
                  <a:pt x="2042" y="1266"/>
                </a:lnTo>
                <a:lnTo>
                  <a:pt x="2064" y="1258"/>
                </a:lnTo>
                <a:lnTo>
                  <a:pt x="2088" y="1248"/>
                </a:lnTo>
                <a:lnTo>
                  <a:pt x="2088" y="1248"/>
                </a:lnTo>
                <a:lnTo>
                  <a:pt x="2132" y="1228"/>
                </a:lnTo>
                <a:lnTo>
                  <a:pt x="2176" y="1206"/>
                </a:lnTo>
                <a:lnTo>
                  <a:pt x="2176" y="1206"/>
                </a:lnTo>
                <a:lnTo>
                  <a:pt x="2218" y="1182"/>
                </a:lnTo>
                <a:lnTo>
                  <a:pt x="2260" y="1156"/>
                </a:lnTo>
                <a:lnTo>
                  <a:pt x="2298" y="1128"/>
                </a:lnTo>
                <a:lnTo>
                  <a:pt x="2336" y="1098"/>
                </a:lnTo>
                <a:lnTo>
                  <a:pt x="2336" y="1098"/>
                </a:lnTo>
                <a:lnTo>
                  <a:pt x="2370" y="1066"/>
                </a:lnTo>
                <a:lnTo>
                  <a:pt x="2402" y="1034"/>
                </a:lnTo>
                <a:lnTo>
                  <a:pt x="2406" y="1030"/>
                </a:lnTo>
                <a:lnTo>
                  <a:pt x="2410" y="1026"/>
                </a:lnTo>
                <a:lnTo>
                  <a:pt x="2416" y="1016"/>
                </a:lnTo>
                <a:lnTo>
                  <a:pt x="2416" y="1016"/>
                </a:lnTo>
                <a:lnTo>
                  <a:pt x="2428" y="1000"/>
                </a:lnTo>
                <a:lnTo>
                  <a:pt x="2428" y="1000"/>
                </a:lnTo>
                <a:lnTo>
                  <a:pt x="2440" y="982"/>
                </a:lnTo>
                <a:lnTo>
                  <a:pt x="2452" y="962"/>
                </a:lnTo>
                <a:lnTo>
                  <a:pt x="2452" y="962"/>
                </a:lnTo>
                <a:lnTo>
                  <a:pt x="2460" y="944"/>
                </a:lnTo>
                <a:lnTo>
                  <a:pt x="2470" y="924"/>
                </a:lnTo>
                <a:lnTo>
                  <a:pt x="2476" y="904"/>
                </a:lnTo>
                <a:lnTo>
                  <a:pt x="2482" y="884"/>
                </a:lnTo>
                <a:lnTo>
                  <a:pt x="2486" y="862"/>
                </a:lnTo>
                <a:lnTo>
                  <a:pt x="2490" y="842"/>
                </a:lnTo>
                <a:lnTo>
                  <a:pt x="2492" y="820"/>
                </a:lnTo>
                <a:lnTo>
                  <a:pt x="2492" y="800"/>
                </a:lnTo>
                <a:lnTo>
                  <a:pt x="2492" y="800"/>
                </a:lnTo>
                <a:lnTo>
                  <a:pt x="2492" y="778"/>
                </a:lnTo>
                <a:lnTo>
                  <a:pt x="2490" y="756"/>
                </a:lnTo>
                <a:lnTo>
                  <a:pt x="2486" y="736"/>
                </a:lnTo>
                <a:lnTo>
                  <a:pt x="2482" y="714"/>
                </a:lnTo>
                <a:lnTo>
                  <a:pt x="2482" y="714"/>
                </a:lnTo>
                <a:lnTo>
                  <a:pt x="2474" y="694"/>
                </a:lnTo>
                <a:lnTo>
                  <a:pt x="2468" y="672"/>
                </a:lnTo>
                <a:lnTo>
                  <a:pt x="2466" y="670"/>
                </a:lnTo>
                <a:lnTo>
                  <a:pt x="2466" y="670"/>
                </a:lnTo>
                <a:lnTo>
                  <a:pt x="2466" y="670"/>
                </a:lnTo>
                <a:lnTo>
                  <a:pt x="2466" y="668"/>
                </a:lnTo>
                <a:lnTo>
                  <a:pt x="2462" y="662"/>
                </a:lnTo>
                <a:lnTo>
                  <a:pt x="2458" y="652"/>
                </a:lnTo>
                <a:lnTo>
                  <a:pt x="2458" y="652"/>
                </a:lnTo>
                <a:lnTo>
                  <a:pt x="2448" y="630"/>
                </a:lnTo>
                <a:lnTo>
                  <a:pt x="2448" y="630"/>
                </a:lnTo>
                <a:lnTo>
                  <a:pt x="2426" y="588"/>
                </a:lnTo>
                <a:lnTo>
                  <a:pt x="2400" y="548"/>
                </a:lnTo>
                <a:lnTo>
                  <a:pt x="2400" y="548"/>
                </a:lnTo>
                <a:lnTo>
                  <a:pt x="2370" y="512"/>
                </a:lnTo>
                <a:lnTo>
                  <a:pt x="2338" y="474"/>
                </a:lnTo>
                <a:lnTo>
                  <a:pt x="2338" y="474"/>
                </a:lnTo>
                <a:lnTo>
                  <a:pt x="2302" y="440"/>
                </a:lnTo>
                <a:lnTo>
                  <a:pt x="2266" y="408"/>
                </a:lnTo>
                <a:lnTo>
                  <a:pt x="2226" y="376"/>
                </a:lnTo>
                <a:lnTo>
                  <a:pt x="2186" y="346"/>
                </a:lnTo>
                <a:lnTo>
                  <a:pt x="2186" y="346"/>
                </a:lnTo>
                <a:lnTo>
                  <a:pt x="2144" y="318"/>
                </a:lnTo>
                <a:lnTo>
                  <a:pt x="2100" y="292"/>
                </a:lnTo>
                <a:lnTo>
                  <a:pt x="2054" y="266"/>
                </a:lnTo>
                <a:lnTo>
                  <a:pt x="2008" y="242"/>
                </a:lnTo>
                <a:lnTo>
                  <a:pt x="2008" y="242"/>
                </a:lnTo>
                <a:lnTo>
                  <a:pt x="1962" y="220"/>
                </a:lnTo>
                <a:lnTo>
                  <a:pt x="1916" y="198"/>
                </a:lnTo>
                <a:lnTo>
                  <a:pt x="1916" y="198"/>
                </a:lnTo>
                <a:lnTo>
                  <a:pt x="1868" y="178"/>
                </a:lnTo>
                <a:lnTo>
                  <a:pt x="1818" y="160"/>
                </a:lnTo>
                <a:lnTo>
                  <a:pt x="1818" y="160"/>
                </a:lnTo>
                <a:lnTo>
                  <a:pt x="1770" y="142"/>
                </a:lnTo>
                <a:lnTo>
                  <a:pt x="1720" y="126"/>
                </a:lnTo>
                <a:lnTo>
                  <a:pt x="1618" y="98"/>
                </a:lnTo>
                <a:lnTo>
                  <a:pt x="1618" y="98"/>
                </a:lnTo>
                <a:lnTo>
                  <a:pt x="1568" y="84"/>
                </a:lnTo>
                <a:lnTo>
                  <a:pt x="1516" y="72"/>
                </a:lnTo>
                <a:lnTo>
                  <a:pt x="1516" y="72"/>
                </a:lnTo>
                <a:lnTo>
                  <a:pt x="1412" y="50"/>
                </a:lnTo>
                <a:lnTo>
                  <a:pt x="1308" y="26"/>
                </a:lnTo>
                <a:lnTo>
                  <a:pt x="1308" y="26"/>
                </a:lnTo>
                <a:lnTo>
                  <a:pt x="1256" y="16"/>
                </a:lnTo>
                <a:lnTo>
                  <a:pt x="1204" y="8"/>
                </a:lnTo>
                <a:lnTo>
                  <a:pt x="1204" y="0"/>
                </a:lnTo>
                <a:lnTo>
                  <a:pt x="1204" y="0"/>
                </a:lnTo>
                <a:lnTo>
                  <a:pt x="1258" y="0"/>
                </a:lnTo>
                <a:lnTo>
                  <a:pt x="1312" y="2"/>
                </a:lnTo>
                <a:lnTo>
                  <a:pt x="1418" y="10"/>
                </a:lnTo>
                <a:lnTo>
                  <a:pt x="1418" y="10"/>
                </a:lnTo>
                <a:lnTo>
                  <a:pt x="1524" y="22"/>
                </a:lnTo>
                <a:lnTo>
                  <a:pt x="1524" y="22"/>
                </a:lnTo>
                <a:lnTo>
                  <a:pt x="1578" y="28"/>
                </a:lnTo>
                <a:lnTo>
                  <a:pt x="1578" y="28"/>
                </a:lnTo>
                <a:lnTo>
                  <a:pt x="1632" y="34"/>
                </a:lnTo>
                <a:lnTo>
                  <a:pt x="1632" y="34"/>
                </a:lnTo>
                <a:lnTo>
                  <a:pt x="1684" y="44"/>
                </a:lnTo>
                <a:lnTo>
                  <a:pt x="1738" y="52"/>
                </a:lnTo>
                <a:lnTo>
                  <a:pt x="1792" y="64"/>
                </a:lnTo>
                <a:lnTo>
                  <a:pt x="1844" y="76"/>
                </a:lnTo>
                <a:lnTo>
                  <a:pt x="1844" y="76"/>
                </a:lnTo>
                <a:lnTo>
                  <a:pt x="1898" y="92"/>
                </a:lnTo>
                <a:lnTo>
                  <a:pt x="1950" y="108"/>
                </a:lnTo>
                <a:lnTo>
                  <a:pt x="2002" y="126"/>
                </a:lnTo>
                <a:lnTo>
                  <a:pt x="2052" y="144"/>
                </a:lnTo>
                <a:lnTo>
                  <a:pt x="2052" y="144"/>
                </a:lnTo>
                <a:lnTo>
                  <a:pt x="2104" y="166"/>
                </a:lnTo>
                <a:lnTo>
                  <a:pt x="2154" y="190"/>
                </a:lnTo>
                <a:lnTo>
                  <a:pt x="2204" y="214"/>
                </a:lnTo>
                <a:lnTo>
                  <a:pt x="2252" y="242"/>
                </a:lnTo>
                <a:lnTo>
                  <a:pt x="2252" y="242"/>
                </a:lnTo>
                <a:lnTo>
                  <a:pt x="2300" y="270"/>
                </a:lnTo>
                <a:lnTo>
                  <a:pt x="2346" y="302"/>
                </a:lnTo>
                <a:lnTo>
                  <a:pt x="2392" y="338"/>
                </a:lnTo>
                <a:lnTo>
                  <a:pt x="2436" y="374"/>
                </a:lnTo>
                <a:lnTo>
                  <a:pt x="2436" y="374"/>
                </a:lnTo>
                <a:lnTo>
                  <a:pt x="2476" y="416"/>
                </a:lnTo>
                <a:lnTo>
                  <a:pt x="2516" y="460"/>
                </a:lnTo>
                <a:lnTo>
                  <a:pt x="2516" y="460"/>
                </a:lnTo>
                <a:lnTo>
                  <a:pt x="2534" y="482"/>
                </a:lnTo>
                <a:lnTo>
                  <a:pt x="2552" y="508"/>
                </a:lnTo>
                <a:lnTo>
                  <a:pt x="2582" y="558"/>
                </a:lnTo>
                <a:lnTo>
                  <a:pt x="2582" y="558"/>
                </a:lnTo>
                <a:lnTo>
                  <a:pt x="2596" y="584"/>
                </a:lnTo>
                <a:lnTo>
                  <a:pt x="2604" y="596"/>
                </a:lnTo>
                <a:lnTo>
                  <a:pt x="2606" y="602"/>
                </a:lnTo>
                <a:lnTo>
                  <a:pt x="2610" y="610"/>
                </a:lnTo>
                <a:lnTo>
                  <a:pt x="2610" y="610"/>
                </a:lnTo>
                <a:lnTo>
                  <a:pt x="2622" y="638"/>
                </a:lnTo>
                <a:lnTo>
                  <a:pt x="2634" y="668"/>
                </a:lnTo>
                <a:lnTo>
                  <a:pt x="2634" y="668"/>
                </a:lnTo>
                <a:lnTo>
                  <a:pt x="2642" y="698"/>
                </a:lnTo>
                <a:lnTo>
                  <a:pt x="2650" y="730"/>
                </a:lnTo>
                <a:lnTo>
                  <a:pt x="2654" y="762"/>
                </a:lnTo>
                <a:lnTo>
                  <a:pt x="2658" y="794"/>
                </a:lnTo>
                <a:lnTo>
                  <a:pt x="2658" y="794"/>
                </a:lnTo>
                <a:lnTo>
                  <a:pt x="2658" y="826"/>
                </a:lnTo>
                <a:lnTo>
                  <a:pt x="2656" y="858"/>
                </a:lnTo>
                <a:lnTo>
                  <a:pt x="2654" y="888"/>
                </a:lnTo>
                <a:lnTo>
                  <a:pt x="2648" y="920"/>
                </a:lnTo>
                <a:lnTo>
                  <a:pt x="2640" y="952"/>
                </a:lnTo>
                <a:lnTo>
                  <a:pt x="2632" y="982"/>
                </a:lnTo>
                <a:lnTo>
                  <a:pt x="2620" y="1012"/>
                </a:lnTo>
                <a:lnTo>
                  <a:pt x="2608" y="1042"/>
                </a:lnTo>
                <a:lnTo>
                  <a:pt x="2608" y="1042"/>
                </a:lnTo>
                <a:lnTo>
                  <a:pt x="2592" y="1070"/>
                </a:lnTo>
                <a:lnTo>
                  <a:pt x="2576" y="1096"/>
                </a:lnTo>
                <a:lnTo>
                  <a:pt x="2576" y="1096"/>
                </a:lnTo>
                <a:lnTo>
                  <a:pt x="2558" y="1124"/>
                </a:lnTo>
                <a:lnTo>
                  <a:pt x="2558" y="1124"/>
                </a:lnTo>
                <a:lnTo>
                  <a:pt x="2548" y="1136"/>
                </a:lnTo>
                <a:lnTo>
                  <a:pt x="2544" y="1142"/>
                </a:lnTo>
                <a:lnTo>
                  <a:pt x="2538" y="1148"/>
                </a:lnTo>
                <a:lnTo>
                  <a:pt x="2538" y="1148"/>
                </a:lnTo>
                <a:lnTo>
                  <a:pt x="2500" y="1194"/>
                </a:lnTo>
                <a:lnTo>
                  <a:pt x="2456" y="1236"/>
                </a:lnTo>
                <a:lnTo>
                  <a:pt x="2456" y="1236"/>
                </a:lnTo>
                <a:lnTo>
                  <a:pt x="2412" y="1274"/>
                </a:lnTo>
                <a:lnTo>
                  <a:pt x="2366" y="1310"/>
                </a:lnTo>
                <a:lnTo>
                  <a:pt x="2318" y="1342"/>
                </a:lnTo>
                <a:lnTo>
                  <a:pt x="2268" y="1372"/>
                </a:lnTo>
                <a:lnTo>
                  <a:pt x="2268" y="1372"/>
                </a:lnTo>
                <a:lnTo>
                  <a:pt x="2216" y="1398"/>
                </a:lnTo>
                <a:lnTo>
                  <a:pt x="2166" y="1424"/>
                </a:lnTo>
                <a:lnTo>
                  <a:pt x="2166" y="1424"/>
                </a:lnTo>
                <a:lnTo>
                  <a:pt x="2140" y="1436"/>
                </a:lnTo>
                <a:lnTo>
                  <a:pt x="2126" y="1442"/>
                </a:lnTo>
                <a:lnTo>
                  <a:pt x="2112" y="1446"/>
                </a:lnTo>
                <a:lnTo>
                  <a:pt x="2112" y="1446"/>
                </a:lnTo>
                <a:lnTo>
                  <a:pt x="2060" y="1468"/>
                </a:lnTo>
                <a:lnTo>
                  <a:pt x="2060" y="1468"/>
                </a:lnTo>
                <a:lnTo>
                  <a:pt x="2008" y="1486"/>
                </a:lnTo>
                <a:lnTo>
                  <a:pt x="1954" y="1504"/>
                </a:lnTo>
                <a:lnTo>
                  <a:pt x="1954" y="1504"/>
                </a:lnTo>
                <a:lnTo>
                  <a:pt x="1902" y="1520"/>
                </a:lnTo>
                <a:lnTo>
                  <a:pt x="1848" y="1534"/>
                </a:lnTo>
                <a:lnTo>
                  <a:pt x="1848" y="1534"/>
                </a:lnTo>
                <a:lnTo>
                  <a:pt x="1794" y="1548"/>
                </a:lnTo>
                <a:lnTo>
                  <a:pt x="1740" y="1560"/>
                </a:lnTo>
                <a:lnTo>
                  <a:pt x="1632" y="1580"/>
                </a:lnTo>
                <a:lnTo>
                  <a:pt x="1632" y="1580"/>
                </a:lnTo>
                <a:lnTo>
                  <a:pt x="1522" y="1598"/>
                </a:lnTo>
                <a:lnTo>
                  <a:pt x="1414" y="1610"/>
                </a:lnTo>
                <a:lnTo>
                  <a:pt x="1414" y="1610"/>
                </a:lnTo>
                <a:lnTo>
                  <a:pt x="1304" y="1618"/>
                </a:lnTo>
                <a:lnTo>
                  <a:pt x="1304" y="1618"/>
                </a:lnTo>
                <a:lnTo>
                  <a:pt x="1248" y="1622"/>
                </a:lnTo>
                <a:lnTo>
                  <a:pt x="1192" y="1622"/>
                </a:lnTo>
                <a:lnTo>
                  <a:pt x="1192" y="1622"/>
                </a:lnTo>
                <a:lnTo>
                  <a:pt x="1136" y="1622"/>
                </a:lnTo>
                <a:lnTo>
                  <a:pt x="1080" y="1622"/>
                </a:lnTo>
                <a:lnTo>
                  <a:pt x="1026" y="1618"/>
                </a:lnTo>
                <a:lnTo>
                  <a:pt x="970" y="1614"/>
                </a:lnTo>
                <a:lnTo>
                  <a:pt x="970" y="1614"/>
                </a:lnTo>
                <a:lnTo>
                  <a:pt x="914" y="1608"/>
                </a:lnTo>
                <a:lnTo>
                  <a:pt x="858" y="1602"/>
                </a:lnTo>
                <a:lnTo>
                  <a:pt x="858" y="1602"/>
                </a:lnTo>
                <a:lnTo>
                  <a:pt x="802" y="1592"/>
                </a:lnTo>
                <a:lnTo>
                  <a:pt x="746" y="1580"/>
                </a:lnTo>
                <a:lnTo>
                  <a:pt x="746" y="1580"/>
                </a:lnTo>
                <a:lnTo>
                  <a:pt x="690" y="1566"/>
                </a:lnTo>
                <a:lnTo>
                  <a:pt x="636" y="1552"/>
                </a:lnTo>
                <a:lnTo>
                  <a:pt x="582" y="1534"/>
                </a:lnTo>
                <a:lnTo>
                  <a:pt x="528" y="1514"/>
                </a:lnTo>
                <a:lnTo>
                  <a:pt x="528" y="1514"/>
                </a:lnTo>
                <a:lnTo>
                  <a:pt x="476" y="1492"/>
                </a:lnTo>
                <a:lnTo>
                  <a:pt x="424" y="1468"/>
                </a:lnTo>
                <a:lnTo>
                  <a:pt x="374" y="1442"/>
                </a:lnTo>
                <a:lnTo>
                  <a:pt x="324" y="1414"/>
                </a:lnTo>
                <a:lnTo>
                  <a:pt x="298" y="1400"/>
                </a:lnTo>
                <a:lnTo>
                  <a:pt x="298" y="1400"/>
                </a:lnTo>
                <a:lnTo>
                  <a:pt x="274" y="1384"/>
                </a:lnTo>
                <a:lnTo>
                  <a:pt x="274" y="1384"/>
                </a:lnTo>
                <a:lnTo>
                  <a:pt x="224" y="1348"/>
                </a:lnTo>
                <a:lnTo>
                  <a:pt x="224" y="1348"/>
                </a:lnTo>
                <a:lnTo>
                  <a:pt x="202" y="1328"/>
                </a:lnTo>
                <a:lnTo>
                  <a:pt x="178" y="1308"/>
                </a:lnTo>
                <a:lnTo>
                  <a:pt x="156" y="1286"/>
                </a:lnTo>
                <a:lnTo>
                  <a:pt x="136" y="1264"/>
                </a:lnTo>
                <a:lnTo>
                  <a:pt x="136" y="1264"/>
                </a:lnTo>
                <a:lnTo>
                  <a:pt x="116" y="1240"/>
                </a:lnTo>
                <a:lnTo>
                  <a:pt x="96" y="1216"/>
                </a:lnTo>
                <a:lnTo>
                  <a:pt x="78" y="1190"/>
                </a:lnTo>
                <a:lnTo>
                  <a:pt x="62" y="1162"/>
                </a:lnTo>
                <a:lnTo>
                  <a:pt x="62" y="1162"/>
                </a:lnTo>
                <a:lnTo>
                  <a:pt x="46" y="1134"/>
                </a:lnTo>
                <a:lnTo>
                  <a:pt x="34" y="1104"/>
                </a:lnTo>
                <a:lnTo>
                  <a:pt x="22" y="1074"/>
                </a:lnTo>
                <a:lnTo>
                  <a:pt x="14" y="1042"/>
                </a:lnTo>
                <a:lnTo>
                  <a:pt x="14" y="1042"/>
                </a:lnTo>
                <a:lnTo>
                  <a:pt x="6" y="1010"/>
                </a:lnTo>
                <a:lnTo>
                  <a:pt x="4" y="1000"/>
                </a:lnTo>
                <a:lnTo>
                  <a:pt x="4" y="994"/>
                </a:lnTo>
                <a:lnTo>
                  <a:pt x="4" y="994"/>
                </a:lnTo>
                <a:lnTo>
                  <a:pt x="2" y="976"/>
                </a:lnTo>
                <a:lnTo>
                  <a:pt x="2" y="976"/>
                </a:lnTo>
                <a:lnTo>
                  <a:pt x="0" y="944"/>
                </a:lnTo>
                <a:lnTo>
                  <a:pt x="0" y="910"/>
                </a:lnTo>
                <a:lnTo>
                  <a:pt x="0" y="910"/>
                </a:lnTo>
                <a:lnTo>
                  <a:pt x="4" y="876"/>
                </a:lnTo>
                <a:lnTo>
                  <a:pt x="6" y="868"/>
                </a:lnTo>
                <a:lnTo>
                  <a:pt x="6" y="862"/>
                </a:lnTo>
                <a:lnTo>
                  <a:pt x="8" y="858"/>
                </a:lnTo>
                <a:lnTo>
                  <a:pt x="8" y="850"/>
                </a:lnTo>
                <a:lnTo>
                  <a:pt x="10" y="842"/>
                </a:lnTo>
                <a:lnTo>
                  <a:pt x="10" y="842"/>
                </a:lnTo>
                <a:lnTo>
                  <a:pt x="20" y="812"/>
                </a:lnTo>
                <a:lnTo>
                  <a:pt x="30" y="780"/>
                </a:lnTo>
                <a:lnTo>
                  <a:pt x="30" y="780"/>
                </a:lnTo>
                <a:lnTo>
                  <a:pt x="44" y="752"/>
                </a:lnTo>
                <a:lnTo>
                  <a:pt x="58" y="724"/>
                </a:lnTo>
                <a:lnTo>
                  <a:pt x="74" y="696"/>
                </a:lnTo>
                <a:lnTo>
                  <a:pt x="90" y="670"/>
                </a:lnTo>
                <a:lnTo>
                  <a:pt x="90" y="670"/>
                </a:lnTo>
                <a:lnTo>
                  <a:pt x="110" y="646"/>
                </a:lnTo>
                <a:lnTo>
                  <a:pt x="128" y="622"/>
                </a:lnTo>
                <a:lnTo>
                  <a:pt x="148" y="600"/>
                </a:lnTo>
                <a:lnTo>
                  <a:pt x="170" y="580"/>
                </a:lnTo>
                <a:lnTo>
                  <a:pt x="170" y="580"/>
                </a:lnTo>
                <a:lnTo>
                  <a:pt x="212" y="540"/>
                </a:lnTo>
                <a:lnTo>
                  <a:pt x="256" y="504"/>
                </a:lnTo>
                <a:lnTo>
                  <a:pt x="256" y="504"/>
                </a:lnTo>
                <a:lnTo>
                  <a:pt x="304" y="470"/>
                </a:lnTo>
                <a:lnTo>
                  <a:pt x="352" y="438"/>
                </a:lnTo>
                <a:lnTo>
                  <a:pt x="352" y="438"/>
                </a:lnTo>
                <a:lnTo>
                  <a:pt x="400" y="410"/>
                </a:lnTo>
                <a:lnTo>
                  <a:pt x="450" y="384"/>
                </a:lnTo>
                <a:lnTo>
                  <a:pt x="502" y="360"/>
                </a:lnTo>
                <a:lnTo>
                  <a:pt x="554" y="340"/>
                </a:lnTo>
                <a:lnTo>
                  <a:pt x="554" y="340"/>
                </a:lnTo>
                <a:lnTo>
                  <a:pt x="606" y="320"/>
                </a:lnTo>
                <a:lnTo>
                  <a:pt x="658" y="304"/>
                </a:lnTo>
                <a:lnTo>
                  <a:pt x="712" y="288"/>
                </a:lnTo>
                <a:lnTo>
                  <a:pt x="766" y="276"/>
                </a:lnTo>
                <a:lnTo>
                  <a:pt x="766" y="276"/>
                </a:lnTo>
                <a:lnTo>
                  <a:pt x="820" y="266"/>
                </a:lnTo>
                <a:lnTo>
                  <a:pt x="876" y="258"/>
                </a:lnTo>
                <a:lnTo>
                  <a:pt x="930" y="250"/>
                </a:lnTo>
                <a:lnTo>
                  <a:pt x="984" y="246"/>
                </a:lnTo>
                <a:lnTo>
                  <a:pt x="984" y="246"/>
                </a:lnTo>
                <a:lnTo>
                  <a:pt x="1038" y="242"/>
                </a:lnTo>
                <a:lnTo>
                  <a:pt x="1094" y="240"/>
                </a:lnTo>
                <a:lnTo>
                  <a:pt x="1148" y="238"/>
                </a:lnTo>
                <a:lnTo>
                  <a:pt x="1202" y="238"/>
                </a:lnTo>
                <a:lnTo>
                  <a:pt x="1202" y="238"/>
                </a:lnTo>
                <a:lnTo>
                  <a:pt x="1310" y="242"/>
                </a:lnTo>
                <a:lnTo>
                  <a:pt x="1418" y="250"/>
                </a:lnTo>
                <a:lnTo>
                  <a:pt x="1418" y="250"/>
                </a:lnTo>
                <a:lnTo>
                  <a:pt x="1470" y="254"/>
                </a:lnTo>
                <a:lnTo>
                  <a:pt x="1524" y="262"/>
                </a:lnTo>
                <a:lnTo>
                  <a:pt x="1578" y="270"/>
                </a:lnTo>
                <a:lnTo>
                  <a:pt x="1630" y="280"/>
                </a:lnTo>
                <a:lnTo>
                  <a:pt x="1630" y="280"/>
                </a:lnTo>
                <a:lnTo>
                  <a:pt x="1684" y="292"/>
                </a:lnTo>
                <a:lnTo>
                  <a:pt x="1736" y="308"/>
                </a:lnTo>
                <a:lnTo>
                  <a:pt x="1736" y="308"/>
                </a:lnTo>
                <a:lnTo>
                  <a:pt x="1762" y="316"/>
                </a:lnTo>
                <a:lnTo>
                  <a:pt x="1786" y="328"/>
                </a:lnTo>
                <a:lnTo>
                  <a:pt x="1810" y="340"/>
                </a:lnTo>
                <a:lnTo>
                  <a:pt x="1834" y="356"/>
                </a:lnTo>
                <a:lnTo>
                  <a:pt x="1830" y="362"/>
                </a:lnTo>
                <a:close/>
              </a:path>
            </a:pathLst>
          </a:custGeom>
          <a:solidFill>
            <a:srgbClr val="B7B2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11004E"/>
              </a:solidFill>
              <a:effectLst/>
              <a:uLnTx/>
              <a:uFillTx/>
              <a:latin typeface="Source Sans Pro"/>
              <a:ea typeface="+mn-ea"/>
              <a:cs typeface="+mn-cs"/>
            </a:endParaRPr>
          </a:p>
        </p:txBody>
      </p:sp>
      <p:sp>
        <p:nvSpPr>
          <p:cNvPr id="15" name="Rectangle 14">
            <a:extLst>
              <a:ext uri="{FF2B5EF4-FFF2-40B4-BE49-F238E27FC236}">
                <a16:creationId xmlns:a16="http://schemas.microsoft.com/office/drawing/2014/main" id="{65BD7F5D-349B-8B42-9A61-E85881D17968}"/>
              </a:ext>
            </a:extLst>
          </p:cNvPr>
          <p:cNvSpPr/>
          <p:nvPr/>
        </p:nvSpPr>
        <p:spPr>
          <a:xfrm>
            <a:off x="3132290" y="4606864"/>
            <a:ext cx="1119216" cy="584775"/>
          </a:xfrm>
          <a:prstGeom prst="rect">
            <a:avLst/>
          </a:prstGeom>
        </p:spPr>
        <p:txBody>
          <a:bodyPr wrap="none">
            <a:spAutoFit/>
          </a:bodyPr>
          <a:lstStyle/>
          <a:p>
            <a:pPr marL="0" marR="0" lvl="0" indent="0" algn="ctr" defTabSz="219075"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a:ln>
                  <a:noFill/>
                </a:ln>
                <a:solidFill>
                  <a:srgbClr val="210053"/>
                </a:solidFill>
                <a:effectLst/>
                <a:uLnTx/>
                <a:uFillTx/>
                <a:latin typeface="Arial" panose="020B0604020202020204" pitchFamily="34" charset="0"/>
                <a:ea typeface="+mn-ea"/>
                <a:cs typeface="Arial" panose="020B0604020202020204" pitchFamily="34" charset="0"/>
              </a:rPr>
              <a:t>3,7%</a:t>
            </a:r>
          </a:p>
        </p:txBody>
      </p:sp>
      <p:sp>
        <p:nvSpPr>
          <p:cNvPr id="16" name="TextBox 7">
            <a:extLst>
              <a:ext uri="{FF2B5EF4-FFF2-40B4-BE49-F238E27FC236}">
                <a16:creationId xmlns:a16="http://schemas.microsoft.com/office/drawing/2014/main" id="{65845818-8F9F-7F47-BD04-540CE9A804DB}"/>
              </a:ext>
            </a:extLst>
          </p:cNvPr>
          <p:cNvSpPr txBox="1"/>
          <p:nvPr/>
        </p:nvSpPr>
        <p:spPr>
          <a:xfrm>
            <a:off x="866136" y="1726744"/>
            <a:ext cx="7693664" cy="1569660"/>
          </a:xfrm>
          <a:prstGeom prst="rect">
            <a:avLst/>
          </a:prstGeom>
        </p:spPr>
        <p:txBody>
          <a:bodyPr wrap="square">
            <a:spAutoFit/>
          </a:bodyPr>
          <a:lstStyle>
            <a:defPPr>
              <a:defRPr lang="en-US"/>
            </a:defPPr>
            <a:lvl1pPr marR="0" lvl="0" indent="0" algn="just" fontAlgn="auto">
              <a:lnSpc>
                <a:spcPct val="100000"/>
              </a:lnSpc>
              <a:spcBef>
                <a:spcPts val="0"/>
              </a:spcBef>
              <a:spcAft>
                <a:spcPts val="0"/>
              </a:spcAft>
              <a:buClrTx/>
              <a:buSzTx/>
              <a:buFontTx/>
              <a:buNone/>
              <a:tabLst/>
              <a:defRPr kumimoji="0" sz="1200" b="0" i="0" u="none" strike="noStrike" cap="none" spc="0" normalizeH="0" baseline="0">
                <a:ln>
                  <a:noFill/>
                </a:ln>
                <a:solidFill>
                  <a:srgbClr val="210053"/>
                </a:solidFill>
                <a:effectLst/>
                <a:uLnTx/>
                <a:uFillTx/>
                <a:latin typeface="Calibri" panose="020F050202020403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defRPr/>
            </a:pPr>
            <a:r>
              <a:rPr lang="fr-FR" b="1" dirty="0"/>
              <a:t>Hypothèse de départ :</a:t>
            </a:r>
          </a:p>
          <a:p>
            <a:pPr marL="171450" lvl="0" indent="-171450">
              <a:buFont typeface="Arial" panose="020B0604020202020204" pitchFamily="34" charset="0"/>
              <a:buChar char="•"/>
              <a:defRPr/>
            </a:pPr>
            <a:r>
              <a:rPr lang="fr-FR" dirty="0"/>
              <a:t>Souscription au 1</a:t>
            </a:r>
            <a:r>
              <a:rPr lang="fr-FR" baseline="30000" dirty="0"/>
              <a:t>er</a:t>
            </a:r>
            <a:r>
              <a:rPr lang="fr-FR" dirty="0">
                <a:solidFill>
                  <a:srgbClr val="FF0000"/>
                </a:solidFill>
              </a:rPr>
              <a:t> </a:t>
            </a:r>
            <a:r>
              <a:rPr lang="fr-FR" dirty="0"/>
              <a:t>janvier 2021</a:t>
            </a:r>
          </a:p>
          <a:p>
            <a:pPr marL="171450" lvl="0" indent="-171450">
              <a:buFont typeface="Arial" panose="020B0604020202020204" pitchFamily="34" charset="0"/>
              <a:buChar char="•"/>
              <a:defRPr/>
            </a:pPr>
            <a:r>
              <a:rPr lang="fr-FR" dirty="0"/>
              <a:t>Quote-part fonds euro : 20% / rendement : 1%</a:t>
            </a:r>
          </a:p>
          <a:p>
            <a:pPr marL="171450" lvl="0" indent="-171450">
              <a:buFont typeface="Arial" panose="020B0604020202020204" pitchFamily="34" charset="0"/>
              <a:buChar char="•"/>
              <a:defRPr/>
            </a:pPr>
            <a:r>
              <a:rPr lang="fr-FR" dirty="0"/>
              <a:t>Quote-part fonds unité de compte (UC) : 80% / rendement 3%</a:t>
            </a:r>
          </a:p>
          <a:p>
            <a:pPr marL="171450" lvl="0" indent="-171450">
              <a:buFont typeface="Arial" panose="020B0604020202020204" pitchFamily="34" charset="0"/>
              <a:buChar char="•"/>
              <a:defRPr/>
            </a:pPr>
            <a:r>
              <a:rPr lang="fr-FR" dirty="0"/>
              <a:t>Fiscalité : PFU par défaut (prélèvement forfaitaire unique : impôt sur le revenu au taux de 12,8%) / prélèvements sociaux au taux de 17,2% s’ils n’ont pas déjà été prélevés</a:t>
            </a:r>
            <a:r>
              <a:rPr lang="fr-FR" baseline="30000" dirty="0"/>
              <a:t>1 </a:t>
            </a:r>
          </a:p>
          <a:p>
            <a:pPr marL="171450" lvl="0" indent="-171450">
              <a:buFont typeface="Arial" panose="020B0604020202020204" pitchFamily="34" charset="0"/>
              <a:buChar char="•"/>
              <a:defRPr/>
            </a:pPr>
            <a:r>
              <a:rPr lang="fr-FR" dirty="0"/>
              <a:t>Rachats annuels partiels programmés : 45 K€</a:t>
            </a:r>
          </a:p>
          <a:p>
            <a:pPr lvl="0">
              <a:defRPr/>
            </a:pPr>
            <a:r>
              <a:rPr lang="fr-FR" i="1" dirty="0"/>
              <a:t>NB : calculs sur une période de 10 ans</a:t>
            </a:r>
          </a:p>
        </p:txBody>
      </p:sp>
      <p:sp>
        <p:nvSpPr>
          <p:cNvPr id="17" name="TextBox 5">
            <a:extLst>
              <a:ext uri="{FF2B5EF4-FFF2-40B4-BE49-F238E27FC236}">
                <a16:creationId xmlns:a16="http://schemas.microsoft.com/office/drawing/2014/main" id="{631047C5-AE13-F546-B37F-16D8383AF362}"/>
              </a:ext>
            </a:extLst>
          </p:cNvPr>
          <p:cNvSpPr txBox="1"/>
          <p:nvPr/>
        </p:nvSpPr>
        <p:spPr>
          <a:xfrm>
            <a:off x="2663253" y="5154365"/>
            <a:ext cx="2049715" cy="246221"/>
          </a:xfrm>
          <a:prstGeom prst="rect">
            <a:avLst/>
          </a:prstGeom>
          <a:noFill/>
        </p:spPr>
        <p:txBody>
          <a:bodyPr wrap="square" rtlCol="0">
            <a:spAutoFit/>
          </a:bodyPr>
          <a:lstStyle>
            <a:defPPr>
              <a:defRPr lang="fr-FR"/>
            </a:defPPr>
            <a:lvl1pPr marR="0" lvl="0" indent="0" algn="ctr" fontAlgn="auto">
              <a:lnSpc>
                <a:spcPct val="100000"/>
              </a:lnSpc>
              <a:spcBef>
                <a:spcPts val="0"/>
              </a:spcBef>
              <a:spcAft>
                <a:spcPts val="0"/>
              </a:spcAft>
              <a:buClrTx/>
              <a:buSzTx/>
              <a:buFontTx/>
              <a:buNone/>
              <a:tabLst/>
              <a:defRPr kumimoji="0" sz="1000" b="1" u="none" strike="noStrike" cap="none" spc="0" normalizeH="0" baseline="0">
                <a:ln>
                  <a:noFill/>
                </a:ln>
                <a:solidFill>
                  <a:srgbClr val="530039"/>
                </a:solidFill>
                <a:effectLst/>
                <a:uLnTx/>
                <a:uFillTx/>
                <a:latin typeface="Arial Black" panose="020B0604020202020204" pitchFamily="34" charset="0"/>
                <a:ea typeface="Microsoft JhengHei" panose="020B0604030504040204" pitchFamily="34" charset="-120"/>
                <a:cs typeface="Arial Black" panose="020B0604020202020204" pitchFamily="34" charset="0"/>
              </a:defRPr>
            </a:lvl1pPr>
          </a:lstStyle>
          <a:p>
            <a:r>
              <a:rPr lang="fr-FR" dirty="0"/>
              <a:t>Pression fiscale en %</a:t>
            </a:r>
          </a:p>
        </p:txBody>
      </p:sp>
      <p:sp>
        <p:nvSpPr>
          <p:cNvPr id="18" name="Rectangle avec flèche vers la gauche 17"/>
          <p:cNvSpPr/>
          <p:nvPr/>
        </p:nvSpPr>
        <p:spPr>
          <a:xfrm>
            <a:off x="11391900" y="5198110"/>
            <a:ext cx="800100" cy="715543"/>
          </a:xfrm>
          <a:prstGeom prst="leftArrowCallout">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bg1"/>
                </a:solidFill>
                <a:latin typeface="Microsoft JhengHei" panose="020B0604030504040204" pitchFamily="34" charset="-120"/>
                <a:ea typeface="Microsoft JhengHei" panose="020B0604030504040204" pitchFamily="34" charset="-120"/>
              </a:rPr>
              <a:t>Vous êtes acteur</a:t>
            </a:r>
          </a:p>
        </p:txBody>
      </p:sp>
      <p:grpSp>
        <p:nvGrpSpPr>
          <p:cNvPr id="19" name="Groupe 18"/>
          <p:cNvGrpSpPr/>
          <p:nvPr/>
        </p:nvGrpSpPr>
        <p:grpSpPr>
          <a:xfrm>
            <a:off x="8569780" y="5502794"/>
            <a:ext cx="1057265" cy="134098"/>
            <a:chOff x="8588812" y="5574523"/>
            <a:chExt cx="1057265" cy="134098"/>
          </a:xfrm>
        </p:grpSpPr>
        <p:sp>
          <p:nvSpPr>
            <p:cNvPr id="20" name="Connecteur droit 19"/>
            <p:cNvSpPr/>
            <p:nvPr/>
          </p:nvSpPr>
          <p:spPr>
            <a:xfrm rot="5400000" flipH="1">
              <a:off x="9021947" y="5274481"/>
              <a:ext cx="0" cy="866269"/>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1" name="Connecteur droit 20"/>
            <p:cNvSpPr/>
            <p:nvPr/>
          </p:nvSpPr>
          <p:spPr>
            <a:xfrm rot="5400000">
              <a:off x="9483531" y="5546074"/>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grpSp>
        <p:nvGrpSpPr>
          <p:cNvPr id="22" name="Groupe 21"/>
          <p:cNvGrpSpPr/>
          <p:nvPr/>
        </p:nvGrpSpPr>
        <p:grpSpPr>
          <a:xfrm flipV="1">
            <a:off x="7195060" y="3780589"/>
            <a:ext cx="2431986" cy="399556"/>
            <a:chOff x="9753600" y="3922570"/>
            <a:chExt cx="931146" cy="135952"/>
          </a:xfrm>
        </p:grpSpPr>
        <p:sp>
          <p:nvSpPr>
            <p:cNvPr id="23" name="Connecteur droit 22"/>
            <p:cNvSpPr/>
            <p:nvPr/>
          </p:nvSpPr>
          <p:spPr>
            <a:xfrm rot="5400000" flipH="1">
              <a:off x="10125129" y="3685138"/>
              <a:ext cx="1855" cy="744914"/>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4" name="Connecteur droit 23"/>
            <p:cNvSpPr/>
            <p:nvPr/>
          </p:nvSpPr>
          <p:spPr>
            <a:xfrm rot="5400000">
              <a:off x="10522200" y="3894121"/>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25" name="Rectangle 24">
            <a:extLst>
              <a:ext uri="{FF2B5EF4-FFF2-40B4-BE49-F238E27FC236}">
                <a16:creationId xmlns:a16="http://schemas.microsoft.com/office/drawing/2014/main" id="{D926A8AC-84C0-2D46-8B6C-2F01378075D2}"/>
              </a:ext>
            </a:extLst>
          </p:cNvPr>
          <p:cNvSpPr/>
          <p:nvPr/>
        </p:nvSpPr>
        <p:spPr>
          <a:xfrm>
            <a:off x="9725307" y="4753551"/>
            <a:ext cx="1904718" cy="380480"/>
          </a:xfrm>
          <a:prstGeom prst="rect">
            <a:avLst/>
          </a:prstGeom>
        </p:spPr>
        <p:txBody>
          <a:bodyPr wrap="square" lIns="36000" tIns="36000" rIns="36000" bIns="36000" anchor="t">
            <a:spAutoFit/>
          </a:bodyPr>
          <a:lstStyle/>
          <a:p>
            <a:pPr lvl="0">
              <a:buClr>
                <a:srgbClr val="E7E6E6"/>
              </a:buClr>
              <a:buSzPct val="100000"/>
              <a:defRPr/>
            </a:pPr>
            <a:r>
              <a:rPr lang="fr-FR" sz="1000" b="1" dirty="0">
                <a:solidFill>
                  <a:srgbClr val="B7B3CB"/>
                </a:solidFill>
              </a:rPr>
              <a:t>Retraits bruts au sens fiscal</a:t>
            </a:r>
          </a:p>
          <a:p>
            <a:pPr>
              <a:buClr>
                <a:srgbClr val="E7E6E6"/>
              </a:buClr>
              <a:buSzPct val="100000"/>
              <a:defRPr/>
            </a:pPr>
            <a:r>
              <a:rPr lang="fr-FR" sz="1000" dirty="0">
                <a:solidFill>
                  <a:srgbClr val="B7B3CB"/>
                </a:solidFill>
              </a:rPr>
              <a:t>Cumul sur 10 ans : 407 K€</a:t>
            </a:r>
          </a:p>
        </p:txBody>
      </p:sp>
      <mc:AlternateContent xmlns:mc="http://schemas.openxmlformats.org/markup-compatibility/2006" xmlns:cx1="http://schemas.microsoft.com/office/drawing/2015/9/8/chartex">
        <mc:Choice Requires="cx1">
          <p:graphicFrame>
            <p:nvGraphicFramePr>
              <p:cNvPr id="26" name="Graphique 25"/>
              <p:cNvGraphicFramePr/>
              <p:nvPr>
                <p:extLst>
                  <p:ext uri="{D42A27DB-BD31-4B8C-83A1-F6EECF244321}">
                    <p14:modId xmlns:p14="http://schemas.microsoft.com/office/powerpoint/2010/main" val="1185677039"/>
                  </p:ext>
                </p:extLst>
              </p:nvPr>
            </p:nvGraphicFramePr>
            <p:xfrm>
              <a:off x="6207828" y="3989331"/>
              <a:ext cx="2308326" cy="178871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6" name="Graphique 25"/>
              <p:cNvPicPr>
                <a:picLocks noGrp="1" noRot="1" noChangeAspect="1" noMove="1" noResize="1" noEditPoints="1" noAdjustHandles="1" noChangeArrowheads="1" noChangeShapeType="1"/>
              </p:cNvPicPr>
              <p:nvPr/>
            </p:nvPicPr>
            <p:blipFill>
              <a:blip r:embed="rId4"/>
              <a:stretch>
                <a:fillRect/>
              </a:stretch>
            </p:blipFill>
            <p:spPr>
              <a:xfrm>
                <a:off x="6207828" y="3989331"/>
                <a:ext cx="2308326" cy="1788715"/>
              </a:xfrm>
              <a:prstGeom prst="rect">
                <a:avLst/>
              </a:prstGeom>
            </p:spPr>
          </p:pic>
        </mc:Fallback>
      </mc:AlternateContent>
      <p:sp>
        <p:nvSpPr>
          <p:cNvPr id="27" name="Rectangle 26"/>
          <p:cNvSpPr/>
          <p:nvPr/>
        </p:nvSpPr>
        <p:spPr>
          <a:xfrm>
            <a:off x="9725307" y="5320622"/>
            <a:ext cx="1904718" cy="842145"/>
          </a:xfrm>
          <a:prstGeom prst="rect">
            <a:avLst/>
          </a:prstGeom>
        </p:spPr>
        <p:txBody>
          <a:bodyPr wrap="square" lIns="36000" tIns="36000" rIns="36000" bIns="36000" anchor="t">
            <a:spAutoFit/>
          </a:bodyPr>
          <a:lstStyle/>
          <a:p>
            <a:pPr>
              <a:buClr>
                <a:srgbClr val="E7E6E6"/>
              </a:buClr>
              <a:buSzPct val="100000"/>
            </a:pPr>
            <a:r>
              <a:rPr lang="fr-FR" sz="1000" b="1" dirty="0">
                <a:solidFill>
                  <a:srgbClr val="210053"/>
                </a:solidFill>
              </a:rPr>
              <a:t>Intérêts au sens fiscal</a:t>
            </a:r>
          </a:p>
          <a:p>
            <a:pPr>
              <a:buClr>
                <a:srgbClr val="E7E6E6"/>
              </a:buClr>
              <a:buSzPct val="100000"/>
            </a:pPr>
            <a:r>
              <a:rPr lang="fr-FR" sz="1000" dirty="0">
                <a:solidFill>
                  <a:srgbClr val="210053"/>
                </a:solidFill>
              </a:rPr>
              <a:t>Cumul sur 10 ans : 61 K€</a:t>
            </a:r>
          </a:p>
          <a:p>
            <a:pPr lvl="0">
              <a:buClr>
                <a:srgbClr val="E7E6E6"/>
              </a:buClr>
              <a:buSzPct val="100000"/>
              <a:defRPr/>
            </a:pPr>
            <a:r>
              <a:rPr lang="fr-FR" sz="1000" dirty="0">
                <a:solidFill>
                  <a:srgbClr val="210053"/>
                </a:solidFill>
              </a:rPr>
              <a:t>Fiscalité des retraits dont PS et hors CEHR</a:t>
            </a:r>
          </a:p>
          <a:p>
            <a:pPr lvl="0">
              <a:buClr>
                <a:srgbClr val="E7E6E6"/>
              </a:buClr>
              <a:buSzPct val="100000"/>
              <a:defRPr/>
            </a:pPr>
            <a:r>
              <a:rPr lang="fr-FR" sz="1000" dirty="0">
                <a:solidFill>
                  <a:srgbClr val="210053"/>
                </a:solidFill>
              </a:rPr>
              <a:t>Cumul sur 10 ans : 17,59 K€</a:t>
            </a:r>
          </a:p>
        </p:txBody>
      </p:sp>
      <p:grpSp>
        <p:nvGrpSpPr>
          <p:cNvPr id="28" name="Groupe 27"/>
          <p:cNvGrpSpPr/>
          <p:nvPr/>
        </p:nvGrpSpPr>
        <p:grpSpPr>
          <a:xfrm>
            <a:off x="8569781" y="5017604"/>
            <a:ext cx="1057265" cy="134098"/>
            <a:chOff x="8588812" y="5574523"/>
            <a:chExt cx="1057265" cy="134098"/>
          </a:xfrm>
        </p:grpSpPr>
        <p:sp>
          <p:nvSpPr>
            <p:cNvPr id="29" name="Connecteur droit 28"/>
            <p:cNvSpPr/>
            <p:nvPr/>
          </p:nvSpPr>
          <p:spPr>
            <a:xfrm rot="5400000" flipH="1">
              <a:off x="9021947" y="5274481"/>
              <a:ext cx="0" cy="866269"/>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0" name="Connecteur droit 29"/>
            <p:cNvSpPr/>
            <p:nvPr/>
          </p:nvSpPr>
          <p:spPr>
            <a:xfrm rot="5400000">
              <a:off x="9483531" y="5546074"/>
              <a:ext cx="134098" cy="19099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1" name="Rectangle 30">
            <a:extLst>
              <a:ext uri="{FF2B5EF4-FFF2-40B4-BE49-F238E27FC236}">
                <a16:creationId xmlns:a16="http://schemas.microsoft.com/office/drawing/2014/main" id="{D926A8AC-84C0-2D46-8B6C-2F01378075D2}"/>
              </a:ext>
            </a:extLst>
          </p:cNvPr>
          <p:cNvSpPr/>
          <p:nvPr/>
        </p:nvSpPr>
        <p:spPr>
          <a:xfrm>
            <a:off x="9725307" y="4117360"/>
            <a:ext cx="1904718" cy="380480"/>
          </a:xfrm>
          <a:prstGeom prst="rect">
            <a:avLst/>
          </a:prstGeom>
        </p:spPr>
        <p:txBody>
          <a:bodyPr wrap="square" lIns="36000" tIns="36000" rIns="36000" bIns="36000" anchor="t">
            <a:spAutoFit/>
          </a:bodyPr>
          <a:lstStyle/>
          <a:p>
            <a:pPr lvl="0">
              <a:buClr>
                <a:srgbClr val="E7E6E6"/>
              </a:buClr>
              <a:buSzPct val="100000"/>
              <a:defRPr/>
            </a:pPr>
            <a:r>
              <a:rPr lang="fr-FR" sz="1000" b="1" dirty="0">
                <a:solidFill>
                  <a:srgbClr val="530039"/>
                </a:solidFill>
              </a:rPr>
              <a:t>Retraits bruts </a:t>
            </a:r>
          </a:p>
          <a:p>
            <a:pPr>
              <a:buClr>
                <a:srgbClr val="E7E6E6"/>
              </a:buClr>
              <a:buSzPct val="100000"/>
              <a:defRPr/>
            </a:pPr>
            <a:r>
              <a:rPr lang="fr-FR" sz="1000" dirty="0">
                <a:solidFill>
                  <a:srgbClr val="530039"/>
                </a:solidFill>
              </a:rPr>
              <a:t>Cumul sur 10 ans : 468 K€</a:t>
            </a:r>
          </a:p>
        </p:txBody>
      </p:sp>
      <p:sp>
        <p:nvSpPr>
          <p:cNvPr id="32" name="Connecteur droit 31"/>
          <p:cNvSpPr/>
          <p:nvPr/>
        </p:nvSpPr>
        <p:spPr>
          <a:xfrm rot="5400000">
            <a:off x="7026388" y="3830391"/>
            <a:ext cx="214715" cy="14208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ZoneTexte 1"/>
          <p:cNvSpPr txBox="1"/>
          <p:nvPr/>
        </p:nvSpPr>
        <p:spPr>
          <a:xfrm>
            <a:off x="2313432" y="6233804"/>
            <a:ext cx="6035040" cy="692497"/>
          </a:xfrm>
          <a:prstGeom prst="rect">
            <a:avLst/>
          </a:prstGeom>
        </p:spPr>
        <p:txBody>
          <a:bodyPr vert="horz" lIns="91440" tIns="45720" rIns="91440" bIns="45720" rtlCol="0">
            <a:normAutofit/>
          </a:bodyPr>
          <a:lstStyle>
            <a:defPPr>
              <a:defRPr lang="fr-FR"/>
            </a:defPPr>
            <a:lvl1pPr>
              <a:defRPr sz="800">
                <a:solidFill>
                  <a:srgbClr val="530039"/>
                </a:solidFill>
                <a:latin typeface="Source Sans Pro Light" panose="020B0403030403020204" pitchFamily="34" charset="0"/>
                <a:ea typeface="Source Sans Pro Light" panose="020B0403030403020204" pitchFamily="34" charset="0"/>
              </a:defRPr>
            </a:lvl1pPr>
          </a:lstStyle>
          <a:p>
            <a:r>
              <a:rPr lang="fr-FR" dirty="0"/>
              <a:t>1/ Les prélèvements sociaux, au taux de 17,2 %, sont prélevés chaque année sur les intérêts capitalisés du support en euros dès leur inscription en compte (uniquement lors de chaque rachat partiel, pour un support en unités de compte).</a:t>
            </a:r>
          </a:p>
        </p:txBody>
      </p:sp>
      <p:sp>
        <p:nvSpPr>
          <p:cNvPr id="33" name="ZoneTexte 32">
            <a:extLst>
              <a:ext uri="{FF2B5EF4-FFF2-40B4-BE49-F238E27FC236}">
                <a16:creationId xmlns:a16="http://schemas.microsoft.com/office/drawing/2014/main" id="{CDBBAE16-9E46-0647-838E-08D9D2175EF8}"/>
              </a:ext>
            </a:extLst>
          </p:cNvPr>
          <p:cNvSpPr txBox="1"/>
          <p:nvPr/>
        </p:nvSpPr>
        <p:spPr>
          <a:xfrm>
            <a:off x="6296008" y="4712958"/>
            <a:ext cx="1050587" cy="461665"/>
          </a:xfrm>
          <a:prstGeom prst="rect">
            <a:avLst/>
          </a:prstGeom>
          <a:noFill/>
        </p:spPr>
        <p:txBody>
          <a:bodyPr wrap="square" rtlCol="0">
            <a:spAutoFit/>
          </a:bodyPr>
          <a:lstStyle/>
          <a:p>
            <a:r>
              <a:rPr lang="fr-FR" sz="1200" dirty="0">
                <a:solidFill>
                  <a:schemeClr val="bg1"/>
                </a:solidFill>
              </a:rPr>
              <a:t>Capital retiré sur la période</a:t>
            </a:r>
          </a:p>
        </p:txBody>
      </p:sp>
      <p:sp>
        <p:nvSpPr>
          <p:cNvPr id="34" name="ZoneTexte 33">
            <a:extLst>
              <a:ext uri="{FF2B5EF4-FFF2-40B4-BE49-F238E27FC236}">
                <a16:creationId xmlns:a16="http://schemas.microsoft.com/office/drawing/2014/main" id="{A721F3FF-15F6-4D48-8425-9AE232850390}"/>
              </a:ext>
            </a:extLst>
          </p:cNvPr>
          <p:cNvSpPr txBox="1"/>
          <p:nvPr/>
        </p:nvSpPr>
        <p:spPr>
          <a:xfrm>
            <a:off x="7408319" y="4643711"/>
            <a:ext cx="1050587" cy="461665"/>
          </a:xfrm>
          <a:prstGeom prst="rect">
            <a:avLst/>
          </a:prstGeom>
          <a:noFill/>
        </p:spPr>
        <p:txBody>
          <a:bodyPr wrap="square" rtlCol="0">
            <a:spAutoFit/>
          </a:bodyPr>
          <a:lstStyle/>
          <a:p>
            <a:r>
              <a:rPr lang="fr-FR" sz="1200" dirty="0">
                <a:solidFill>
                  <a:schemeClr val="bg1"/>
                </a:solidFill>
              </a:rPr>
              <a:t>Capital retiré au sens fiscal</a:t>
            </a:r>
          </a:p>
        </p:txBody>
      </p:sp>
      <p:sp>
        <p:nvSpPr>
          <p:cNvPr id="35" name="ZoneTexte 34">
            <a:extLst>
              <a:ext uri="{FF2B5EF4-FFF2-40B4-BE49-F238E27FC236}">
                <a16:creationId xmlns:a16="http://schemas.microsoft.com/office/drawing/2014/main" id="{25F36E50-0EC6-2747-9B0A-DBFF68FD2D55}"/>
              </a:ext>
            </a:extLst>
          </p:cNvPr>
          <p:cNvSpPr txBox="1"/>
          <p:nvPr/>
        </p:nvSpPr>
        <p:spPr>
          <a:xfrm>
            <a:off x="7382001" y="5466389"/>
            <a:ext cx="1050587" cy="276999"/>
          </a:xfrm>
          <a:prstGeom prst="rect">
            <a:avLst/>
          </a:prstGeom>
          <a:noFill/>
        </p:spPr>
        <p:txBody>
          <a:bodyPr wrap="square" rtlCol="0">
            <a:spAutoFit/>
          </a:bodyPr>
          <a:lstStyle/>
          <a:p>
            <a:pPr algn="ctr"/>
            <a:r>
              <a:rPr lang="fr-FR" sz="1200" dirty="0">
                <a:solidFill>
                  <a:schemeClr val="bg1"/>
                </a:solidFill>
              </a:rPr>
              <a:t>Intérêts</a:t>
            </a:r>
          </a:p>
        </p:txBody>
      </p:sp>
    </p:spTree>
    <p:custDataLst>
      <p:tags r:id="rId1"/>
    </p:custDataLst>
    <p:extLst>
      <p:ext uri="{BB962C8B-B14F-4D97-AF65-F5344CB8AC3E}">
        <p14:creationId xmlns:p14="http://schemas.microsoft.com/office/powerpoint/2010/main" val="2585326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MENTIONS LÉGALES</a:t>
            </a:r>
          </a:p>
        </p:txBody>
      </p:sp>
      <p:sp>
        <p:nvSpPr>
          <p:cNvPr id="5" name="Text Placeholder 5"/>
          <p:cNvSpPr txBox="1">
            <a:spLocks/>
          </p:cNvSpPr>
          <p:nvPr/>
        </p:nvSpPr>
        <p:spPr>
          <a:xfrm>
            <a:off x="735013" y="1800225"/>
            <a:ext cx="10515600" cy="41243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400" dirty="0">
                <a:solidFill>
                  <a:srgbClr val="210053"/>
                </a:solidFill>
              </a:rPr>
              <a:t>Dans le cadre du produit minimum viable iNwealth, les informations et calculs contenus dans ce document n'ont qu'une valeur indicative et n'ont aucune valeur contractuelle. Elles sont sujettes à des modifications, notamment en fonction des évolutions législatives et réglementaires.</a:t>
            </a:r>
          </a:p>
          <a:p>
            <a:pPr marL="0" indent="0" algn="just">
              <a:buFont typeface="Arial" panose="020B0604020202020204" pitchFamily="34" charset="0"/>
              <a:buNone/>
            </a:pPr>
            <a:endParaRPr lang="fr-FR" sz="1400" dirty="0">
              <a:solidFill>
                <a:srgbClr val="210053"/>
              </a:solidFill>
            </a:endParaRPr>
          </a:p>
          <a:p>
            <a:pPr algn="just"/>
            <a:r>
              <a:rPr lang="fr-FR" sz="1400" dirty="0">
                <a:solidFill>
                  <a:srgbClr val="210053"/>
                </a:solidFill>
              </a:rPr>
              <a:t>Avant toute mise en œuvre, le destinataire du présent document est tenu de s'adresser à son avocat, notaire et/ou expert-comptable afin de faire valider les pistes de réflexion soulevées ainsi que leur conformité avec sa situation personnelle, professionnelle et patrimoniale et avec ses objectifs. Le destinataire devra également obtenir auprès des conseils susvisés toutes les informations financières, juridiques et fiscales qui lui permettront d'appréhender les principales conséquences et risques des opérations envisagées.</a:t>
            </a:r>
          </a:p>
          <a:p>
            <a:pPr marL="0" indent="0" algn="just">
              <a:buFont typeface="Arial" panose="020B0604020202020204" pitchFamily="34" charset="0"/>
              <a:buNone/>
            </a:pPr>
            <a:endParaRPr lang="fr-FR" sz="1400" dirty="0">
              <a:solidFill>
                <a:srgbClr val="210053"/>
              </a:solidFill>
            </a:endParaRPr>
          </a:p>
          <a:p>
            <a:pPr algn="just"/>
            <a:r>
              <a:rPr lang="fr-FR" sz="1400" dirty="0">
                <a:solidFill>
                  <a:srgbClr val="210053"/>
                </a:solidFill>
              </a:rPr>
              <a:t>iNwealth ne peut être tenu responsable des conséquences, notamment financières, résultant d'opérations conclues sur la base de ce seul document.</a:t>
            </a:r>
          </a:p>
          <a:p>
            <a:pPr algn="just"/>
            <a:endParaRPr lang="en-US" sz="1400" dirty="0">
              <a:solidFill>
                <a:srgbClr val="210053"/>
              </a:solidFill>
            </a:endParaRPr>
          </a:p>
        </p:txBody>
      </p:sp>
    </p:spTree>
    <p:custDataLst>
      <p:tags r:id="rId1"/>
    </p:custDataLst>
    <p:extLst>
      <p:ext uri="{BB962C8B-B14F-4D97-AF65-F5344CB8AC3E}">
        <p14:creationId xmlns:p14="http://schemas.microsoft.com/office/powerpoint/2010/main" val="2170920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1004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sz="3600" b="1" dirty="0">
                <a:solidFill>
                  <a:srgbClr val="B7B3CB"/>
                </a:solidFill>
                <a:latin typeface="Microsoft JhengHei" panose="020B0604030504040204" pitchFamily="34" charset="-120"/>
                <a:ea typeface="Microsoft JhengHei" panose="020B0604030504040204" pitchFamily="34" charset="-120"/>
              </a:rPr>
              <a:t>Votre expert iNwealth</a:t>
            </a:r>
            <a:endParaRPr lang="en-US" sz="3600" b="1" dirty="0">
              <a:solidFill>
                <a:srgbClr val="B7B3CB"/>
              </a:solidFill>
              <a:latin typeface="Microsoft JhengHei" panose="020B0604030504040204" pitchFamily="34" charset="-120"/>
              <a:ea typeface="Microsoft JhengHei" panose="020B0604030504040204" pitchFamily="34" charset="-120"/>
            </a:endParaRPr>
          </a:p>
        </p:txBody>
      </p:sp>
      <p:sp>
        <p:nvSpPr>
          <p:cNvPr id="4" name="Text Placeholder 3"/>
          <p:cNvSpPr>
            <a:spLocks noGrp="1"/>
          </p:cNvSpPr>
          <p:nvPr>
            <p:ph type="body" sz="quarter" idx="4294967295"/>
          </p:nvPr>
        </p:nvSpPr>
        <p:spPr>
          <a:xfrm>
            <a:off x="3375226" y="4019679"/>
            <a:ext cx="5250024" cy="862531"/>
          </a:xfrm>
        </p:spPr>
        <p:txBody>
          <a:bodyPr anchor="b">
            <a:normAutofit lnSpcReduction="10000"/>
          </a:bodyPr>
          <a:lstStyle/>
          <a:p>
            <a:pPr marL="0" indent="0">
              <a:buNone/>
            </a:pPr>
            <a:r>
              <a:rPr lang="fr-BE" dirty="0">
                <a:solidFill>
                  <a:schemeClr val="bg1"/>
                </a:solidFill>
                <a:latin typeface="Microsoft JhengHei" panose="020B0604030504040204" pitchFamily="34" charset="-120"/>
                <a:ea typeface="Microsoft JhengHei" panose="020B0604030504040204" pitchFamily="34" charset="-120"/>
              </a:rPr>
              <a:t>Kévin HURIEZ </a:t>
            </a:r>
          </a:p>
          <a:p>
            <a:pPr marL="0" indent="0">
              <a:buNone/>
            </a:pPr>
            <a:r>
              <a:rPr lang="fr-BE" sz="2000" dirty="0">
                <a:solidFill>
                  <a:schemeClr val="bg1"/>
                </a:solidFill>
                <a:latin typeface="Microsoft JhengHei" panose="020B0604030504040204" pitchFamily="34" charset="-120"/>
                <a:ea typeface="Microsoft JhengHei" panose="020B0604030504040204" pitchFamily="34" charset="-120"/>
              </a:rPr>
              <a:t>Marché France</a:t>
            </a:r>
            <a:endParaRPr lang="en-US" sz="2000" dirty="0">
              <a:solidFill>
                <a:schemeClr val="bg1"/>
              </a:solidFill>
              <a:latin typeface="Microsoft JhengHei" panose="020B0604030504040204" pitchFamily="34" charset="-120"/>
              <a:ea typeface="Microsoft JhengHei" panose="020B0604030504040204" pitchFamily="34" charset="-120"/>
            </a:endParaRPr>
          </a:p>
        </p:txBody>
      </p:sp>
      <p:sp>
        <p:nvSpPr>
          <p:cNvPr id="6" name="Oval 5"/>
          <p:cNvSpPr/>
          <p:nvPr/>
        </p:nvSpPr>
        <p:spPr>
          <a:xfrm>
            <a:off x="381000" y="437356"/>
            <a:ext cx="353219" cy="3532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p:cNvSpPr/>
          <p:nvPr/>
        </p:nvSpPr>
        <p:spPr>
          <a:xfrm>
            <a:off x="-161926" y="-161926"/>
            <a:ext cx="866775" cy="86677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descr="Une image contenant personne, homme, complet, mâle&#10;&#10;Description générée automatiquement">
            <a:extLst>
              <a:ext uri="{FF2B5EF4-FFF2-40B4-BE49-F238E27FC236}">
                <a16:creationId xmlns:a16="http://schemas.microsoft.com/office/drawing/2014/main" id="{1528C999-27E1-D748-97E7-E945F1F62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019" y="2288300"/>
            <a:ext cx="1727239" cy="2593910"/>
          </a:xfrm>
          <a:prstGeom prst="rect">
            <a:avLst/>
          </a:prstGeom>
          <a:effectLst>
            <a:softEdge rad="84869"/>
          </a:effectLst>
        </p:spPr>
      </p:pic>
    </p:spTree>
    <p:custDataLst>
      <p:tags r:id="rId1"/>
    </p:custDataLst>
    <p:extLst>
      <p:ext uri="{BB962C8B-B14F-4D97-AF65-F5344CB8AC3E}">
        <p14:creationId xmlns:p14="http://schemas.microsoft.com/office/powerpoint/2010/main" val="2270970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1004E"/>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24088"/>
            <a:ext cx="10058400" cy="5657850"/>
          </a:xfrm>
          <a:prstGeom prst="rect">
            <a:avLst/>
          </a:prstGeom>
        </p:spPr>
      </p:pic>
    </p:spTree>
    <p:custDataLst>
      <p:tags r:id="rId1"/>
    </p:custDataLst>
    <p:extLst>
      <p:ext uri="{BB962C8B-B14F-4D97-AF65-F5344CB8AC3E}">
        <p14:creationId xmlns:p14="http://schemas.microsoft.com/office/powerpoint/2010/main" val="15113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PLAN</a:t>
            </a:r>
          </a:p>
        </p:txBody>
      </p:sp>
      <p:sp>
        <p:nvSpPr>
          <p:cNvPr id="3" name="Text Placeholder 3">
            <a:extLst>
              <a:ext uri="{FF2B5EF4-FFF2-40B4-BE49-F238E27FC236}">
                <a16:creationId xmlns:a16="http://schemas.microsoft.com/office/drawing/2014/main" id="{45BFCD33-42E4-4842-A8F1-BE9B1ACC8C97}"/>
              </a:ext>
            </a:extLst>
          </p:cNvPr>
          <p:cNvSpPr txBox="1">
            <a:spLocks/>
          </p:cNvSpPr>
          <p:nvPr/>
        </p:nvSpPr>
        <p:spPr>
          <a:xfrm>
            <a:off x="889000" y="1486958"/>
            <a:ext cx="10361613" cy="412432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solidFill>
                  <a:srgbClr val="530039"/>
                </a:solidFill>
              </a:rPr>
              <a:t>Votre situation</a:t>
            </a:r>
          </a:p>
          <a:p>
            <a:pPr lvl="1"/>
            <a:r>
              <a:rPr lang="fr-FR" sz="1400" dirty="0">
                <a:solidFill>
                  <a:srgbClr val="210053"/>
                </a:solidFill>
              </a:rPr>
              <a:t>Familiale et patrimoniale</a:t>
            </a:r>
          </a:p>
          <a:p>
            <a:pPr lvl="1"/>
            <a:r>
              <a:rPr lang="fr-FR" sz="1400" dirty="0">
                <a:solidFill>
                  <a:srgbClr val="210053"/>
                </a:solidFill>
              </a:rPr>
              <a:t>Professionnelle</a:t>
            </a:r>
          </a:p>
          <a:p>
            <a:pPr lvl="1"/>
            <a:r>
              <a:rPr lang="fr-FR" sz="1400" dirty="0">
                <a:solidFill>
                  <a:srgbClr val="210053"/>
                </a:solidFill>
              </a:rPr>
              <a:t>Financière </a:t>
            </a:r>
          </a:p>
          <a:p>
            <a:pPr marL="0" indent="0">
              <a:buNone/>
            </a:pPr>
            <a:r>
              <a:rPr lang="fr-FR" sz="2400" dirty="0">
                <a:solidFill>
                  <a:srgbClr val="530039"/>
                </a:solidFill>
              </a:rPr>
              <a:t>Vos enjeux</a:t>
            </a:r>
          </a:p>
          <a:p>
            <a:pPr lvl="1"/>
            <a:r>
              <a:rPr lang="fr-FR" sz="1400" dirty="0">
                <a:solidFill>
                  <a:srgbClr val="210053"/>
                </a:solidFill>
              </a:rPr>
              <a:t>Planifier votre transmission : les étapes clés patrimoniales</a:t>
            </a:r>
          </a:p>
          <a:p>
            <a:pPr lvl="1"/>
            <a:r>
              <a:rPr lang="fr-FR" sz="1400" dirty="0">
                <a:solidFill>
                  <a:srgbClr val="210053"/>
                </a:solidFill>
              </a:rPr>
              <a:t>Maitriser la fiscalité liée à la cession</a:t>
            </a:r>
          </a:p>
          <a:p>
            <a:pPr lvl="1"/>
            <a:r>
              <a:rPr lang="fr-FR" sz="1400" dirty="0">
                <a:solidFill>
                  <a:srgbClr val="210053"/>
                </a:solidFill>
              </a:rPr>
              <a:t>Maintenir votre confort de vie</a:t>
            </a:r>
          </a:p>
          <a:p>
            <a:pPr marL="0" indent="0">
              <a:buNone/>
            </a:pPr>
            <a:r>
              <a:rPr lang="fr-FR" sz="2400" dirty="0">
                <a:solidFill>
                  <a:srgbClr val="530039"/>
                </a:solidFill>
              </a:rPr>
              <a:t>Vos pistes de réflexion patrimoniale </a:t>
            </a:r>
          </a:p>
          <a:p>
            <a:pPr lvl="1"/>
            <a:r>
              <a:rPr lang="fr-FR" sz="1400" dirty="0">
                <a:solidFill>
                  <a:srgbClr val="210053"/>
                </a:solidFill>
              </a:rPr>
              <a:t>Apporter vos titres à une société pour démarrer une nouvelle activité</a:t>
            </a:r>
          </a:p>
          <a:p>
            <a:pPr lvl="1"/>
            <a:r>
              <a:rPr lang="fr-FR" sz="1400" dirty="0">
                <a:solidFill>
                  <a:srgbClr val="210053"/>
                </a:solidFill>
              </a:rPr>
              <a:t>Céder les titres de PME de moins de 10 ans </a:t>
            </a:r>
          </a:p>
          <a:p>
            <a:pPr lvl="1"/>
            <a:r>
              <a:rPr lang="fr-FR" sz="1400" dirty="0">
                <a:solidFill>
                  <a:srgbClr val="210053"/>
                </a:solidFill>
              </a:rPr>
              <a:t>Rédiger la clause de garantie d’actif-passif</a:t>
            </a:r>
          </a:p>
          <a:p>
            <a:pPr lvl="1"/>
            <a:r>
              <a:rPr lang="fr-FR" sz="1400" dirty="0">
                <a:solidFill>
                  <a:srgbClr val="210053"/>
                </a:solidFill>
              </a:rPr>
              <a:t>Souscrire un contrat d’assurance-vie</a:t>
            </a:r>
          </a:p>
          <a:p>
            <a:pPr lvl="1"/>
            <a:r>
              <a:rPr lang="fr-FR" sz="1400" dirty="0">
                <a:solidFill>
                  <a:srgbClr val="210053"/>
                </a:solidFill>
              </a:rPr>
              <a:t>Effectuer des rachats périodiques sur votre contrat d’assurance-vie</a:t>
            </a:r>
          </a:p>
          <a:p>
            <a:pPr lvl="1"/>
            <a:endParaRPr lang="fr-FR" sz="1400" dirty="0">
              <a:solidFill>
                <a:srgbClr val="210053"/>
              </a:solidFill>
            </a:endParaRPr>
          </a:p>
        </p:txBody>
      </p:sp>
    </p:spTree>
    <p:custDataLst>
      <p:tags r:id="rId1"/>
    </p:custDataLst>
    <p:extLst>
      <p:ext uri="{BB962C8B-B14F-4D97-AF65-F5344CB8AC3E}">
        <p14:creationId xmlns:p14="http://schemas.microsoft.com/office/powerpoint/2010/main" val="19895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VOTRE SITUATION</a:t>
            </a:r>
          </a:p>
        </p:txBody>
      </p:sp>
      <p:sp>
        <p:nvSpPr>
          <p:cNvPr id="17" name="Espace réservé du texte 16"/>
          <p:cNvSpPr>
            <a:spLocks noGrp="1"/>
          </p:cNvSpPr>
          <p:nvPr>
            <p:ph type="body" sz="quarter" idx="12"/>
          </p:nvPr>
        </p:nvSpPr>
        <p:spPr/>
        <p:txBody>
          <a:bodyPr/>
          <a:lstStyle/>
          <a:p>
            <a:pPr marL="0" indent="0">
              <a:buNone/>
            </a:pPr>
            <a:r>
              <a:rPr lang="fr-FR" dirty="0"/>
              <a:t>Familiale et patrimoniale</a:t>
            </a:r>
          </a:p>
        </p:txBody>
      </p:sp>
      <p:sp>
        <p:nvSpPr>
          <p:cNvPr id="5" name="Oval 16"/>
          <p:cNvSpPr/>
          <p:nvPr/>
        </p:nvSpPr>
        <p:spPr>
          <a:xfrm>
            <a:off x="843123" y="2656671"/>
            <a:ext cx="2209800" cy="2209800"/>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 name="Group 26">
            <a:extLst>
              <a:ext uri="{FF2B5EF4-FFF2-40B4-BE49-F238E27FC236}">
                <a16:creationId xmlns:a16="http://schemas.microsoft.com/office/drawing/2014/main" id="{4A89F335-2800-4ADB-975D-08756A47AAEB}"/>
              </a:ext>
            </a:extLst>
          </p:cNvPr>
          <p:cNvGrpSpPr>
            <a:grpSpLocks noChangeAspect="1"/>
          </p:cNvGrpSpPr>
          <p:nvPr/>
        </p:nvGrpSpPr>
        <p:grpSpPr bwMode="auto">
          <a:xfrm>
            <a:off x="1344444" y="3279117"/>
            <a:ext cx="1207158" cy="964907"/>
            <a:chOff x="205" y="-4158"/>
            <a:chExt cx="4116" cy="3290"/>
          </a:xfrm>
          <a:solidFill>
            <a:schemeClr val="bg1"/>
          </a:solidFill>
        </p:grpSpPr>
        <p:sp>
          <p:nvSpPr>
            <p:cNvPr id="7" name="Freeform 27">
              <a:extLst>
                <a:ext uri="{FF2B5EF4-FFF2-40B4-BE49-F238E27FC236}">
                  <a16:creationId xmlns:a16="http://schemas.microsoft.com/office/drawing/2014/main" id="{D20464AC-68E1-4E19-9CD0-3586E15F4278}"/>
                </a:ext>
              </a:extLst>
            </p:cNvPr>
            <p:cNvSpPr>
              <a:spLocks/>
            </p:cNvSpPr>
            <p:nvPr/>
          </p:nvSpPr>
          <p:spPr bwMode="auto">
            <a:xfrm>
              <a:off x="205" y="-2894"/>
              <a:ext cx="1816" cy="1450"/>
            </a:xfrm>
            <a:custGeom>
              <a:avLst/>
              <a:gdLst/>
              <a:ahLst/>
              <a:cxnLst>
                <a:cxn ang="0">
                  <a:pos x="1166" y="524"/>
                </a:cxn>
                <a:cxn ang="0">
                  <a:pos x="1238" y="474"/>
                </a:cxn>
                <a:cxn ang="0">
                  <a:pos x="1314" y="430"/>
                </a:cxn>
                <a:cxn ang="0">
                  <a:pos x="1400" y="390"/>
                </a:cxn>
                <a:cxn ang="0">
                  <a:pos x="1484" y="362"/>
                </a:cxn>
                <a:cxn ang="0">
                  <a:pos x="1526" y="352"/>
                </a:cxn>
                <a:cxn ang="0">
                  <a:pos x="1572" y="340"/>
                </a:cxn>
                <a:cxn ang="0">
                  <a:pos x="1618" y="332"/>
                </a:cxn>
                <a:cxn ang="0">
                  <a:pos x="1662" y="326"/>
                </a:cxn>
                <a:cxn ang="0">
                  <a:pos x="1712" y="326"/>
                </a:cxn>
                <a:cxn ang="0">
                  <a:pos x="1758" y="322"/>
                </a:cxn>
                <a:cxn ang="0">
                  <a:pos x="1816" y="322"/>
                </a:cxn>
                <a:cxn ang="0">
                  <a:pos x="1750" y="300"/>
                </a:cxn>
                <a:cxn ang="0">
                  <a:pos x="1690" y="276"/>
                </a:cxn>
                <a:cxn ang="0">
                  <a:pos x="1632" y="242"/>
                </a:cxn>
                <a:cxn ang="0">
                  <a:pos x="1576" y="206"/>
                </a:cxn>
                <a:cxn ang="0">
                  <a:pos x="1526" y="162"/>
                </a:cxn>
                <a:cxn ang="0">
                  <a:pos x="1476" y="116"/>
                </a:cxn>
                <a:cxn ang="0">
                  <a:pos x="1434" y="68"/>
                </a:cxn>
                <a:cxn ang="0">
                  <a:pos x="1400" y="14"/>
                </a:cxn>
                <a:cxn ang="0">
                  <a:pos x="1322" y="4"/>
                </a:cxn>
                <a:cxn ang="0">
                  <a:pos x="1246" y="0"/>
                </a:cxn>
                <a:cxn ang="0">
                  <a:pos x="780" y="0"/>
                </a:cxn>
                <a:cxn ang="0">
                  <a:pos x="700" y="4"/>
                </a:cxn>
                <a:cxn ang="0">
                  <a:pos x="622" y="14"/>
                </a:cxn>
                <a:cxn ang="0">
                  <a:pos x="546" y="32"/>
                </a:cxn>
                <a:cxn ang="0">
                  <a:pos x="474" y="58"/>
                </a:cxn>
                <a:cxn ang="0">
                  <a:pos x="408" y="86"/>
                </a:cxn>
                <a:cxn ang="0">
                  <a:pos x="344" y="124"/>
                </a:cxn>
                <a:cxn ang="0">
                  <a:pos x="282" y="166"/>
                </a:cxn>
                <a:cxn ang="0">
                  <a:pos x="230" y="214"/>
                </a:cxn>
                <a:cxn ang="0">
                  <a:pos x="180" y="264"/>
                </a:cxn>
                <a:cxn ang="0">
                  <a:pos x="134" y="322"/>
                </a:cxn>
                <a:cxn ang="0">
                  <a:pos x="96" y="384"/>
                </a:cxn>
                <a:cxn ang="0">
                  <a:pos x="60" y="446"/>
                </a:cxn>
                <a:cxn ang="0">
                  <a:pos x="34" y="514"/>
                </a:cxn>
                <a:cxn ang="0">
                  <a:pos x="16" y="582"/>
                </a:cxn>
                <a:cxn ang="0">
                  <a:pos x="4" y="654"/>
                </a:cxn>
                <a:cxn ang="0">
                  <a:pos x="0" y="730"/>
                </a:cxn>
                <a:cxn ang="0">
                  <a:pos x="0" y="1306"/>
                </a:cxn>
                <a:cxn ang="0">
                  <a:pos x="4" y="1306"/>
                </a:cxn>
                <a:cxn ang="0">
                  <a:pos x="104" y="1336"/>
                </a:cxn>
                <a:cxn ang="0">
                  <a:pos x="198" y="1360"/>
                </a:cxn>
                <a:cxn ang="0">
                  <a:pos x="302" y="1382"/>
                </a:cxn>
                <a:cxn ang="0">
                  <a:pos x="406" y="1404"/>
                </a:cxn>
                <a:cxn ang="0">
                  <a:pos x="508" y="1418"/>
                </a:cxn>
                <a:cxn ang="0">
                  <a:pos x="612" y="1432"/>
                </a:cxn>
                <a:cxn ang="0">
                  <a:pos x="718" y="1444"/>
                </a:cxn>
                <a:cxn ang="0">
                  <a:pos x="826" y="1450"/>
                </a:cxn>
                <a:cxn ang="0">
                  <a:pos x="826" y="1204"/>
                </a:cxn>
                <a:cxn ang="0">
                  <a:pos x="830" y="1158"/>
                </a:cxn>
                <a:cxn ang="0">
                  <a:pos x="834" y="1114"/>
                </a:cxn>
                <a:cxn ang="0">
                  <a:pos x="838" y="1070"/>
                </a:cxn>
                <a:cxn ang="0">
                  <a:pos x="844" y="1028"/>
                </a:cxn>
                <a:cxn ang="0">
                  <a:pos x="856" y="984"/>
                </a:cxn>
                <a:cxn ang="0">
                  <a:pos x="868" y="940"/>
                </a:cxn>
                <a:cxn ang="0">
                  <a:pos x="902" y="862"/>
                </a:cxn>
                <a:cxn ang="0">
                  <a:pos x="940" y="786"/>
                </a:cxn>
                <a:cxn ang="0">
                  <a:pos x="986" y="712"/>
                </a:cxn>
                <a:cxn ang="0">
                  <a:pos x="1040" y="644"/>
                </a:cxn>
                <a:cxn ang="0">
                  <a:pos x="1100" y="582"/>
                </a:cxn>
                <a:cxn ang="0">
                  <a:pos x="1166" y="524"/>
                </a:cxn>
              </a:cxnLst>
              <a:rect l="0" t="0" r="r" b="b"/>
              <a:pathLst>
                <a:path w="1816" h="1450">
                  <a:moveTo>
                    <a:pt x="1166" y="524"/>
                  </a:moveTo>
                  <a:lnTo>
                    <a:pt x="1238" y="474"/>
                  </a:lnTo>
                  <a:lnTo>
                    <a:pt x="1314" y="430"/>
                  </a:lnTo>
                  <a:lnTo>
                    <a:pt x="1400" y="390"/>
                  </a:lnTo>
                  <a:lnTo>
                    <a:pt x="1484" y="362"/>
                  </a:lnTo>
                  <a:lnTo>
                    <a:pt x="1526" y="352"/>
                  </a:lnTo>
                  <a:lnTo>
                    <a:pt x="1572" y="340"/>
                  </a:lnTo>
                  <a:lnTo>
                    <a:pt x="1618" y="332"/>
                  </a:lnTo>
                  <a:lnTo>
                    <a:pt x="1662" y="326"/>
                  </a:lnTo>
                  <a:lnTo>
                    <a:pt x="1712" y="326"/>
                  </a:lnTo>
                  <a:lnTo>
                    <a:pt x="1758" y="322"/>
                  </a:lnTo>
                  <a:lnTo>
                    <a:pt x="1816" y="322"/>
                  </a:lnTo>
                  <a:lnTo>
                    <a:pt x="1750" y="300"/>
                  </a:lnTo>
                  <a:lnTo>
                    <a:pt x="1690" y="276"/>
                  </a:lnTo>
                  <a:lnTo>
                    <a:pt x="1632" y="242"/>
                  </a:lnTo>
                  <a:lnTo>
                    <a:pt x="1576" y="206"/>
                  </a:lnTo>
                  <a:lnTo>
                    <a:pt x="1526" y="162"/>
                  </a:lnTo>
                  <a:lnTo>
                    <a:pt x="1476" y="116"/>
                  </a:lnTo>
                  <a:lnTo>
                    <a:pt x="1434" y="68"/>
                  </a:lnTo>
                  <a:lnTo>
                    <a:pt x="1400" y="14"/>
                  </a:lnTo>
                  <a:lnTo>
                    <a:pt x="1322" y="4"/>
                  </a:lnTo>
                  <a:lnTo>
                    <a:pt x="1246" y="0"/>
                  </a:lnTo>
                  <a:lnTo>
                    <a:pt x="780" y="0"/>
                  </a:lnTo>
                  <a:lnTo>
                    <a:pt x="700" y="4"/>
                  </a:lnTo>
                  <a:lnTo>
                    <a:pt x="622" y="14"/>
                  </a:lnTo>
                  <a:lnTo>
                    <a:pt x="546" y="32"/>
                  </a:lnTo>
                  <a:lnTo>
                    <a:pt x="474" y="58"/>
                  </a:lnTo>
                  <a:lnTo>
                    <a:pt x="408" y="86"/>
                  </a:lnTo>
                  <a:lnTo>
                    <a:pt x="344" y="124"/>
                  </a:lnTo>
                  <a:lnTo>
                    <a:pt x="282" y="166"/>
                  </a:lnTo>
                  <a:lnTo>
                    <a:pt x="230" y="214"/>
                  </a:lnTo>
                  <a:lnTo>
                    <a:pt x="180" y="264"/>
                  </a:lnTo>
                  <a:lnTo>
                    <a:pt x="134" y="322"/>
                  </a:lnTo>
                  <a:lnTo>
                    <a:pt x="96" y="384"/>
                  </a:lnTo>
                  <a:lnTo>
                    <a:pt x="60" y="446"/>
                  </a:lnTo>
                  <a:lnTo>
                    <a:pt x="34" y="514"/>
                  </a:lnTo>
                  <a:lnTo>
                    <a:pt x="16" y="582"/>
                  </a:lnTo>
                  <a:lnTo>
                    <a:pt x="4" y="654"/>
                  </a:lnTo>
                  <a:lnTo>
                    <a:pt x="0" y="730"/>
                  </a:lnTo>
                  <a:lnTo>
                    <a:pt x="0" y="1306"/>
                  </a:lnTo>
                  <a:lnTo>
                    <a:pt x="4" y="1306"/>
                  </a:lnTo>
                  <a:lnTo>
                    <a:pt x="104" y="1336"/>
                  </a:lnTo>
                  <a:lnTo>
                    <a:pt x="198" y="1360"/>
                  </a:lnTo>
                  <a:lnTo>
                    <a:pt x="302" y="1382"/>
                  </a:lnTo>
                  <a:lnTo>
                    <a:pt x="406" y="1404"/>
                  </a:lnTo>
                  <a:lnTo>
                    <a:pt x="508" y="1418"/>
                  </a:lnTo>
                  <a:lnTo>
                    <a:pt x="612" y="1432"/>
                  </a:lnTo>
                  <a:lnTo>
                    <a:pt x="718" y="1444"/>
                  </a:lnTo>
                  <a:lnTo>
                    <a:pt x="826" y="1450"/>
                  </a:lnTo>
                  <a:lnTo>
                    <a:pt x="826" y="1204"/>
                  </a:lnTo>
                  <a:lnTo>
                    <a:pt x="830" y="1158"/>
                  </a:lnTo>
                  <a:lnTo>
                    <a:pt x="834" y="1114"/>
                  </a:lnTo>
                  <a:lnTo>
                    <a:pt x="838" y="1070"/>
                  </a:lnTo>
                  <a:lnTo>
                    <a:pt x="844" y="1028"/>
                  </a:lnTo>
                  <a:lnTo>
                    <a:pt x="856" y="984"/>
                  </a:lnTo>
                  <a:lnTo>
                    <a:pt x="868" y="940"/>
                  </a:lnTo>
                  <a:lnTo>
                    <a:pt x="902" y="862"/>
                  </a:lnTo>
                  <a:lnTo>
                    <a:pt x="940" y="786"/>
                  </a:lnTo>
                  <a:lnTo>
                    <a:pt x="986" y="712"/>
                  </a:lnTo>
                  <a:lnTo>
                    <a:pt x="1040" y="644"/>
                  </a:lnTo>
                  <a:lnTo>
                    <a:pt x="1100" y="582"/>
                  </a:lnTo>
                  <a:lnTo>
                    <a:pt x="1166" y="5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8" name="Freeform 28">
              <a:extLst>
                <a:ext uri="{FF2B5EF4-FFF2-40B4-BE49-F238E27FC236}">
                  <a16:creationId xmlns:a16="http://schemas.microsoft.com/office/drawing/2014/main" id="{00A1A612-FD71-4638-BC4D-F6F238E16C21}"/>
                </a:ext>
              </a:extLst>
            </p:cNvPr>
            <p:cNvSpPr>
              <a:spLocks/>
            </p:cNvSpPr>
            <p:nvPr/>
          </p:nvSpPr>
          <p:spPr bwMode="auto">
            <a:xfrm>
              <a:off x="659" y="-4158"/>
              <a:ext cx="1090" cy="1094"/>
            </a:xfrm>
            <a:custGeom>
              <a:avLst/>
              <a:gdLst/>
              <a:ahLst/>
              <a:cxnLst>
                <a:cxn ang="0">
                  <a:pos x="26" y="708"/>
                </a:cxn>
                <a:cxn ang="0">
                  <a:pos x="70" y="808"/>
                </a:cxn>
                <a:cxn ang="0">
                  <a:pos x="128" y="894"/>
                </a:cxn>
                <a:cxn ang="0">
                  <a:pos x="206" y="968"/>
                </a:cxn>
                <a:cxn ang="0">
                  <a:pos x="298" y="1030"/>
                </a:cxn>
                <a:cxn ang="0">
                  <a:pos x="402" y="1068"/>
                </a:cxn>
                <a:cxn ang="0">
                  <a:pos x="512" y="1094"/>
                </a:cxn>
                <a:cxn ang="0">
                  <a:pos x="610" y="1094"/>
                </a:cxn>
                <a:cxn ang="0">
                  <a:pos x="688" y="1082"/>
                </a:cxn>
                <a:cxn ang="0">
                  <a:pos x="762" y="1062"/>
                </a:cxn>
                <a:cxn ang="0">
                  <a:pos x="832" y="1032"/>
                </a:cxn>
                <a:cxn ang="0">
                  <a:pos x="858" y="972"/>
                </a:cxn>
                <a:cxn ang="0">
                  <a:pos x="846" y="886"/>
                </a:cxn>
                <a:cxn ang="0">
                  <a:pos x="846" y="804"/>
                </a:cxn>
                <a:cxn ang="0">
                  <a:pos x="862" y="694"/>
                </a:cxn>
                <a:cxn ang="0">
                  <a:pos x="912" y="556"/>
                </a:cxn>
                <a:cxn ang="0">
                  <a:pos x="990" y="434"/>
                </a:cxn>
                <a:cxn ang="0">
                  <a:pos x="1090" y="330"/>
                </a:cxn>
                <a:cxn ang="0">
                  <a:pos x="1052" y="260"/>
                </a:cxn>
                <a:cxn ang="0">
                  <a:pos x="1004" y="196"/>
                </a:cxn>
                <a:cxn ang="0">
                  <a:pos x="950" y="138"/>
                </a:cxn>
                <a:cxn ang="0">
                  <a:pos x="884" y="92"/>
                </a:cxn>
                <a:cxn ang="0">
                  <a:pos x="814" y="52"/>
                </a:cxn>
                <a:cxn ang="0">
                  <a:pos x="736" y="24"/>
                </a:cxn>
                <a:cxn ang="0">
                  <a:pos x="656" y="2"/>
                </a:cxn>
                <a:cxn ang="0">
                  <a:pos x="570" y="0"/>
                </a:cxn>
                <a:cxn ang="0">
                  <a:pos x="452" y="10"/>
                </a:cxn>
                <a:cxn ang="0">
                  <a:pos x="346" y="42"/>
                </a:cxn>
                <a:cxn ang="0">
                  <a:pos x="250" y="92"/>
                </a:cxn>
                <a:cxn ang="0">
                  <a:pos x="166" y="160"/>
                </a:cxn>
                <a:cxn ang="0">
                  <a:pos x="96" y="242"/>
                </a:cxn>
                <a:cxn ang="0">
                  <a:pos x="44" y="334"/>
                </a:cxn>
                <a:cxn ang="0">
                  <a:pos x="10" y="438"/>
                </a:cxn>
                <a:cxn ang="0">
                  <a:pos x="0" y="548"/>
                </a:cxn>
                <a:cxn ang="0">
                  <a:pos x="10" y="658"/>
                </a:cxn>
              </a:cxnLst>
              <a:rect l="0" t="0" r="r" b="b"/>
              <a:pathLst>
                <a:path w="1090" h="1094">
                  <a:moveTo>
                    <a:pt x="10" y="658"/>
                  </a:moveTo>
                  <a:lnTo>
                    <a:pt x="26" y="708"/>
                  </a:lnTo>
                  <a:lnTo>
                    <a:pt x="44" y="758"/>
                  </a:lnTo>
                  <a:lnTo>
                    <a:pt x="70" y="808"/>
                  </a:lnTo>
                  <a:lnTo>
                    <a:pt x="96" y="854"/>
                  </a:lnTo>
                  <a:lnTo>
                    <a:pt x="128" y="894"/>
                  </a:lnTo>
                  <a:lnTo>
                    <a:pt x="166" y="934"/>
                  </a:lnTo>
                  <a:lnTo>
                    <a:pt x="206" y="968"/>
                  </a:lnTo>
                  <a:lnTo>
                    <a:pt x="250" y="1000"/>
                  </a:lnTo>
                  <a:lnTo>
                    <a:pt x="298" y="1030"/>
                  </a:lnTo>
                  <a:lnTo>
                    <a:pt x="346" y="1050"/>
                  </a:lnTo>
                  <a:lnTo>
                    <a:pt x="402" y="1068"/>
                  </a:lnTo>
                  <a:lnTo>
                    <a:pt x="452" y="1082"/>
                  </a:lnTo>
                  <a:lnTo>
                    <a:pt x="512" y="1094"/>
                  </a:lnTo>
                  <a:lnTo>
                    <a:pt x="570" y="1094"/>
                  </a:lnTo>
                  <a:lnTo>
                    <a:pt x="610" y="1094"/>
                  </a:lnTo>
                  <a:lnTo>
                    <a:pt x="648" y="1090"/>
                  </a:lnTo>
                  <a:lnTo>
                    <a:pt x="688" y="1082"/>
                  </a:lnTo>
                  <a:lnTo>
                    <a:pt x="726" y="1072"/>
                  </a:lnTo>
                  <a:lnTo>
                    <a:pt x="762" y="1062"/>
                  </a:lnTo>
                  <a:lnTo>
                    <a:pt x="798" y="1048"/>
                  </a:lnTo>
                  <a:lnTo>
                    <a:pt x="832" y="1032"/>
                  </a:lnTo>
                  <a:lnTo>
                    <a:pt x="868" y="1016"/>
                  </a:lnTo>
                  <a:lnTo>
                    <a:pt x="858" y="972"/>
                  </a:lnTo>
                  <a:lnTo>
                    <a:pt x="850" y="930"/>
                  </a:lnTo>
                  <a:lnTo>
                    <a:pt x="846" y="886"/>
                  </a:lnTo>
                  <a:lnTo>
                    <a:pt x="842" y="844"/>
                  </a:lnTo>
                  <a:lnTo>
                    <a:pt x="846" y="804"/>
                  </a:lnTo>
                  <a:lnTo>
                    <a:pt x="850" y="766"/>
                  </a:lnTo>
                  <a:lnTo>
                    <a:pt x="862" y="694"/>
                  </a:lnTo>
                  <a:lnTo>
                    <a:pt x="884" y="622"/>
                  </a:lnTo>
                  <a:lnTo>
                    <a:pt x="912" y="556"/>
                  </a:lnTo>
                  <a:lnTo>
                    <a:pt x="946" y="492"/>
                  </a:lnTo>
                  <a:lnTo>
                    <a:pt x="990" y="434"/>
                  </a:lnTo>
                  <a:lnTo>
                    <a:pt x="1038" y="378"/>
                  </a:lnTo>
                  <a:lnTo>
                    <a:pt x="1090" y="330"/>
                  </a:lnTo>
                  <a:lnTo>
                    <a:pt x="1074" y="296"/>
                  </a:lnTo>
                  <a:lnTo>
                    <a:pt x="1052" y="260"/>
                  </a:lnTo>
                  <a:lnTo>
                    <a:pt x="1030" y="228"/>
                  </a:lnTo>
                  <a:lnTo>
                    <a:pt x="1004" y="196"/>
                  </a:lnTo>
                  <a:lnTo>
                    <a:pt x="980" y="166"/>
                  </a:lnTo>
                  <a:lnTo>
                    <a:pt x="950" y="138"/>
                  </a:lnTo>
                  <a:lnTo>
                    <a:pt x="916" y="114"/>
                  </a:lnTo>
                  <a:lnTo>
                    <a:pt x="884" y="92"/>
                  </a:lnTo>
                  <a:lnTo>
                    <a:pt x="850" y="70"/>
                  </a:lnTo>
                  <a:lnTo>
                    <a:pt x="814" y="52"/>
                  </a:lnTo>
                  <a:lnTo>
                    <a:pt x="776" y="34"/>
                  </a:lnTo>
                  <a:lnTo>
                    <a:pt x="736" y="24"/>
                  </a:lnTo>
                  <a:lnTo>
                    <a:pt x="696" y="14"/>
                  </a:lnTo>
                  <a:lnTo>
                    <a:pt x="656" y="2"/>
                  </a:lnTo>
                  <a:lnTo>
                    <a:pt x="610" y="0"/>
                  </a:lnTo>
                  <a:lnTo>
                    <a:pt x="570" y="0"/>
                  </a:lnTo>
                  <a:lnTo>
                    <a:pt x="512" y="2"/>
                  </a:lnTo>
                  <a:lnTo>
                    <a:pt x="452" y="10"/>
                  </a:lnTo>
                  <a:lnTo>
                    <a:pt x="402" y="24"/>
                  </a:lnTo>
                  <a:lnTo>
                    <a:pt x="346" y="42"/>
                  </a:lnTo>
                  <a:lnTo>
                    <a:pt x="298" y="64"/>
                  </a:lnTo>
                  <a:lnTo>
                    <a:pt x="250" y="92"/>
                  </a:lnTo>
                  <a:lnTo>
                    <a:pt x="206" y="124"/>
                  </a:lnTo>
                  <a:lnTo>
                    <a:pt x="166" y="160"/>
                  </a:lnTo>
                  <a:lnTo>
                    <a:pt x="128" y="198"/>
                  </a:lnTo>
                  <a:lnTo>
                    <a:pt x="96" y="242"/>
                  </a:lnTo>
                  <a:lnTo>
                    <a:pt x="70" y="284"/>
                  </a:lnTo>
                  <a:lnTo>
                    <a:pt x="44" y="334"/>
                  </a:lnTo>
                  <a:lnTo>
                    <a:pt x="26" y="384"/>
                  </a:lnTo>
                  <a:lnTo>
                    <a:pt x="10" y="438"/>
                  </a:lnTo>
                  <a:lnTo>
                    <a:pt x="4" y="492"/>
                  </a:lnTo>
                  <a:lnTo>
                    <a:pt x="0" y="548"/>
                  </a:lnTo>
                  <a:lnTo>
                    <a:pt x="4" y="602"/>
                  </a:lnTo>
                  <a:lnTo>
                    <a:pt x="10" y="6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9" name="Freeform 29">
              <a:extLst>
                <a:ext uri="{FF2B5EF4-FFF2-40B4-BE49-F238E27FC236}">
                  <a16:creationId xmlns:a16="http://schemas.microsoft.com/office/drawing/2014/main" id="{B985A616-4D84-4F4A-9BF1-550B63F21B12}"/>
                </a:ext>
              </a:extLst>
            </p:cNvPr>
            <p:cNvSpPr>
              <a:spLocks/>
            </p:cNvSpPr>
            <p:nvPr/>
          </p:nvSpPr>
          <p:spPr bwMode="auto">
            <a:xfrm>
              <a:off x="2505" y="-2894"/>
              <a:ext cx="1816" cy="1450"/>
            </a:xfrm>
            <a:custGeom>
              <a:avLst/>
              <a:gdLst/>
              <a:ahLst/>
              <a:cxnLst>
                <a:cxn ang="0">
                  <a:pos x="1812" y="654"/>
                </a:cxn>
                <a:cxn ang="0">
                  <a:pos x="1800" y="582"/>
                </a:cxn>
                <a:cxn ang="0">
                  <a:pos x="1782" y="514"/>
                </a:cxn>
                <a:cxn ang="0">
                  <a:pos x="1754" y="446"/>
                </a:cxn>
                <a:cxn ang="0">
                  <a:pos x="1720" y="384"/>
                </a:cxn>
                <a:cxn ang="0">
                  <a:pos x="1682" y="322"/>
                </a:cxn>
                <a:cxn ang="0">
                  <a:pos x="1636" y="264"/>
                </a:cxn>
                <a:cxn ang="0">
                  <a:pos x="1586" y="214"/>
                </a:cxn>
                <a:cxn ang="0">
                  <a:pos x="1532" y="166"/>
                </a:cxn>
                <a:cxn ang="0">
                  <a:pos x="1472" y="124"/>
                </a:cxn>
                <a:cxn ang="0">
                  <a:pos x="1406" y="86"/>
                </a:cxn>
                <a:cxn ang="0">
                  <a:pos x="1342" y="58"/>
                </a:cxn>
                <a:cxn ang="0">
                  <a:pos x="1268" y="32"/>
                </a:cxn>
                <a:cxn ang="0">
                  <a:pos x="1192" y="14"/>
                </a:cxn>
                <a:cxn ang="0">
                  <a:pos x="1116" y="4"/>
                </a:cxn>
                <a:cxn ang="0">
                  <a:pos x="1036" y="0"/>
                </a:cxn>
                <a:cxn ang="0">
                  <a:pos x="570" y="0"/>
                </a:cxn>
                <a:cxn ang="0">
                  <a:pos x="492" y="4"/>
                </a:cxn>
                <a:cxn ang="0">
                  <a:pos x="416" y="14"/>
                </a:cxn>
                <a:cxn ang="0">
                  <a:pos x="382" y="68"/>
                </a:cxn>
                <a:cxn ang="0">
                  <a:pos x="340" y="116"/>
                </a:cxn>
                <a:cxn ang="0">
                  <a:pos x="290" y="162"/>
                </a:cxn>
                <a:cxn ang="0">
                  <a:pos x="240" y="206"/>
                </a:cxn>
                <a:cxn ang="0">
                  <a:pos x="184" y="242"/>
                </a:cxn>
                <a:cxn ang="0">
                  <a:pos x="126" y="276"/>
                </a:cxn>
                <a:cxn ang="0">
                  <a:pos x="64" y="300"/>
                </a:cxn>
                <a:cxn ang="0">
                  <a:pos x="0" y="322"/>
                </a:cxn>
                <a:cxn ang="0">
                  <a:pos x="56" y="322"/>
                </a:cxn>
                <a:cxn ang="0">
                  <a:pos x="102" y="326"/>
                </a:cxn>
                <a:cxn ang="0">
                  <a:pos x="152" y="326"/>
                </a:cxn>
                <a:cxn ang="0">
                  <a:pos x="198" y="332"/>
                </a:cxn>
                <a:cxn ang="0">
                  <a:pos x="244" y="340"/>
                </a:cxn>
                <a:cxn ang="0">
                  <a:pos x="290" y="352"/>
                </a:cxn>
                <a:cxn ang="0">
                  <a:pos x="332" y="362"/>
                </a:cxn>
                <a:cxn ang="0">
                  <a:pos x="416" y="390"/>
                </a:cxn>
                <a:cxn ang="0">
                  <a:pos x="500" y="430"/>
                </a:cxn>
                <a:cxn ang="0">
                  <a:pos x="576" y="474"/>
                </a:cxn>
                <a:cxn ang="0">
                  <a:pos x="650" y="524"/>
                </a:cxn>
                <a:cxn ang="0">
                  <a:pos x="714" y="582"/>
                </a:cxn>
                <a:cxn ang="0">
                  <a:pos x="776" y="644"/>
                </a:cxn>
                <a:cxn ang="0">
                  <a:pos x="830" y="712"/>
                </a:cxn>
                <a:cxn ang="0">
                  <a:pos x="876" y="786"/>
                </a:cxn>
                <a:cxn ang="0">
                  <a:pos x="914" y="862"/>
                </a:cxn>
                <a:cxn ang="0">
                  <a:pos x="948" y="940"/>
                </a:cxn>
                <a:cxn ang="0">
                  <a:pos x="960" y="984"/>
                </a:cxn>
                <a:cxn ang="0">
                  <a:pos x="970" y="1028"/>
                </a:cxn>
                <a:cxn ang="0">
                  <a:pos x="978" y="1070"/>
                </a:cxn>
                <a:cxn ang="0">
                  <a:pos x="982" y="1114"/>
                </a:cxn>
                <a:cxn ang="0">
                  <a:pos x="986" y="1158"/>
                </a:cxn>
                <a:cxn ang="0">
                  <a:pos x="990" y="1204"/>
                </a:cxn>
                <a:cxn ang="0">
                  <a:pos x="990" y="1450"/>
                </a:cxn>
                <a:cxn ang="0">
                  <a:pos x="1096" y="1444"/>
                </a:cxn>
                <a:cxn ang="0">
                  <a:pos x="1204" y="1432"/>
                </a:cxn>
                <a:cxn ang="0">
                  <a:pos x="1308" y="1418"/>
                </a:cxn>
                <a:cxn ang="0">
                  <a:pos x="1410" y="1404"/>
                </a:cxn>
                <a:cxn ang="0">
                  <a:pos x="1514" y="1382"/>
                </a:cxn>
                <a:cxn ang="0">
                  <a:pos x="1616" y="1360"/>
                </a:cxn>
                <a:cxn ang="0">
                  <a:pos x="1712" y="1336"/>
                </a:cxn>
                <a:cxn ang="0">
                  <a:pos x="1812" y="1306"/>
                </a:cxn>
                <a:cxn ang="0">
                  <a:pos x="1816" y="1306"/>
                </a:cxn>
                <a:cxn ang="0">
                  <a:pos x="1816" y="730"/>
                </a:cxn>
                <a:cxn ang="0">
                  <a:pos x="1812" y="654"/>
                </a:cxn>
              </a:cxnLst>
              <a:rect l="0" t="0" r="r" b="b"/>
              <a:pathLst>
                <a:path w="1816" h="1450">
                  <a:moveTo>
                    <a:pt x="1812" y="654"/>
                  </a:moveTo>
                  <a:lnTo>
                    <a:pt x="1800" y="582"/>
                  </a:lnTo>
                  <a:lnTo>
                    <a:pt x="1782" y="514"/>
                  </a:lnTo>
                  <a:lnTo>
                    <a:pt x="1754" y="446"/>
                  </a:lnTo>
                  <a:lnTo>
                    <a:pt x="1720" y="384"/>
                  </a:lnTo>
                  <a:lnTo>
                    <a:pt x="1682" y="322"/>
                  </a:lnTo>
                  <a:lnTo>
                    <a:pt x="1636" y="264"/>
                  </a:lnTo>
                  <a:lnTo>
                    <a:pt x="1586" y="214"/>
                  </a:lnTo>
                  <a:lnTo>
                    <a:pt x="1532" y="166"/>
                  </a:lnTo>
                  <a:lnTo>
                    <a:pt x="1472" y="124"/>
                  </a:lnTo>
                  <a:lnTo>
                    <a:pt x="1406" y="86"/>
                  </a:lnTo>
                  <a:lnTo>
                    <a:pt x="1342" y="58"/>
                  </a:lnTo>
                  <a:lnTo>
                    <a:pt x="1268" y="32"/>
                  </a:lnTo>
                  <a:lnTo>
                    <a:pt x="1192" y="14"/>
                  </a:lnTo>
                  <a:lnTo>
                    <a:pt x="1116" y="4"/>
                  </a:lnTo>
                  <a:lnTo>
                    <a:pt x="1036" y="0"/>
                  </a:lnTo>
                  <a:lnTo>
                    <a:pt x="570" y="0"/>
                  </a:lnTo>
                  <a:lnTo>
                    <a:pt x="492" y="4"/>
                  </a:lnTo>
                  <a:lnTo>
                    <a:pt x="416" y="14"/>
                  </a:lnTo>
                  <a:lnTo>
                    <a:pt x="382" y="68"/>
                  </a:lnTo>
                  <a:lnTo>
                    <a:pt x="340" y="116"/>
                  </a:lnTo>
                  <a:lnTo>
                    <a:pt x="290" y="162"/>
                  </a:lnTo>
                  <a:lnTo>
                    <a:pt x="240" y="206"/>
                  </a:lnTo>
                  <a:lnTo>
                    <a:pt x="184" y="242"/>
                  </a:lnTo>
                  <a:lnTo>
                    <a:pt x="126" y="276"/>
                  </a:lnTo>
                  <a:lnTo>
                    <a:pt x="64" y="300"/>
                  </a:lnTo>
                  <a:lnTo>
                    <a:pt x="0" y="322"/>
                  </a:lnTo>
                  <a:lnTo>
                    <a:pt x="56" y="322"/>
                  </a:lnTo>
                  <a:lnTo>
                    <a:pt x="102" y="326"/>
                  </a:lnTo>
                  <a:lnTo>
                    <a:pt x="152" y="326"/>
                  </a:lnTo>
                  <a:lnTo>
                    <a:pt x="198" y="332"/>
                  </a:lnTo>
                  <a:lnTo>
                    <a:pt x="244" y="340"/>
                  </a:lnTo>
                  <a:lnTo>
                    <a:pt x="290" y="352"/>
                  </a:lnTo>
                  <a:lnTo>
                    <a:pt x="332" y="362"/>
                  </a:lnTo>
                  <a:lnTo>
                    <a:pt x="416" y="390"/>
                  </a:lnTo>
                  <a:lnTo>
                    <a:pt x="500" y="430"/>
                  </a:lnTo>
                  <a:lnTo>
                    <a:pt x="576" y="474"/>
                  </a:lnTo>
                  <a:lnTo>
                    <a:pt x="650" y="524"/>
                  </a:lnTo>
                  <a:lnTo>
                    <a:pt x="714" y="582"/>
                  </a:lnTo>
                  <a:lnTo>
                    <a:pt x="776" y="644"/>
                  </a:lnTo>
                  <a:lnTo>
                    <a:pt x="830" y="712"/>
                  </a:lnTo>
                  <a:lnTo>
                    <a:pt x="876" y="786"/>
                  </a:lnTo>
                  <a:lnTo>
                    <a:pt x="914" y="862"/>
                  </a:lnTo>
                  <a:lnTo>
                    <a:pt x="948" y="940"/>
                  </a:lnTo>
                  <a:lnTo>
                    <a:pt x="960" y="984"/>
                  </a:lnTo>
                  <a:lnTo>
                    <a:pt x="970" y="1028"/>
                  </a:lnTo>
                  <a:lnTo>
                    <a:pt x="978" y="1070"/>
                  </a:lnTo>
                  <a:lnTo>
                    <a:pt x="982" y="1114"/>
                  </a:lnTo>
                  <a:lnTo>
                    <a:pt x="986" y="1158"/>
                  </a:lnTo>
                  <a:lnTo>
                    <a:pt x="990" y="1204"/>
                  </a:lnTo>
                  <a:lnTo>
                    <a:pt x="990" y="1450"/>
                  </a:lnTo>
                  <a:lnTo>
                    <a:pt x="1096" y="1444"/>
                  </a:lnTo>
                  <a:lnTo>
                    <a:pt x="1204" y="1432"/>
                  </a:lnTo>
                  <a:lnTo>
                    <a:pt x="1308" y="1418"/>
                  </a:lnTo>
                  <a:lnTo>
                    <a:pt x="1410" y="1404"/>
                  </a:lnTo>
                  <a:lnTo>
                    <a:pt x="1514" y="1382"/>
                  </a:lnTo>
                  <a:lnTo>
                    <a:pt x="1616" y="1360"/>
                  </a:lnTo>
                  <a:lnTo>
                    <a:pt x="1712" y="1336"/>
                  </a:lnTo>
                  <a:lnTo>
                    <a:pt x="1812" y="1306"/>
                  </a:lnTo>
                  <a:lnTo>
                    <a:pt x="1816" y="1306"/>
                  </a:lnTo>
                  <a:lnTo>
                    <a:pt x="1816" y="730"/>
                  </a:lnTo>
                  <a:lnTo>
                    <a:pt x="1812" y="6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10" name="Freeform 30">
              <a:extLst>
                <a:ext uri="{FF2B5EF4-FFF2-40B4-BE49-F238E27FC236}">
                  <a16:creationId xmlns:a16="http://schemas.microsoft.com/office/drawing/2014/main" id="{DC07A38E-C90A-4C0F-8D7F-25039EF0D6B6}"/>
                </a:ext>
              </a:extLst>
            </p:cNvPr>
            <p:cNvSpPr>
              <a:spLocks/>
            </p:cNvSpPr>
            <p:nvPr/>
          </p:nvSpPr>
          <p:spPr bwMode="auto">
            <a:xfrm>
              <a:off x="2777" y="-4158"/>
              <a:ext cx="1090" cy="1094"/>
            </a:xfrm>
            <a:custGeom>
              <a:avLst/>
              <a:gdLst/>
              <a:ahLst/>
              <a:cxnLst>
                <a:cxn ang="0">
                  <a:pos x="144" y="492"/>
                </a:cxn>
                <a:cxn ang="0">
                  <a:pos x="206" y="622"/>
                </a:cxn>
                <a:cxn ang="0">
                  <a:pos x="240" y="766"/>
                </a:cxn>
                <a:cxn ang="0">
                  <a:pos x="246" y="844"/>
                </a:cxn>
                <a:cxn ang="0">
                  <a:pos x="240" y="930"/>
                </a:cxn>
                <a:cxn ang="0">
                  <a:pos x="220" y="1016"/>
                </a:cxn>
                <a:cxn ang="0">
                  <a:pos x="290" y="1048"/>
                </a:cxn>
                <a:cxn ang="0">
                  <a:pos x="364" y="1072"/>
                </a:cxn>
                <a:cxn ang="0">
                  <a:pos x="442" y="1090"/>
                </a:cxn>
                <a:cxn ang="0">
                  <a:pos x="520" y="1094"/>
                </a:cxn>
                <a:cxn ang="0">
                  <a:pos x="636" y="1082"/>
                </a:cxn>
                <a:cxn ang="0">
                  <a:pos x="744" y="1050"/>
                </a:cxn>
                <a:cxn ang="0">
                  <a:pos x="840" y="1000"/>
                </a:cxn>
                <a:cxn ang="0">
                  <a:pos x="924" y="934"/>
                </a:cxn>
                <a:cxn ang="0">
                  <a:pos x="994" y="854"/>
                </a:cxn>
                <a:cxn ang="0">
                  <a:pos x="1046" y="758"/>
                </a:cxn>
                <a:cxn ang="0">
                  <a:pos x="1078" y="658"/>
                </a:cxn>
                <a:cxn ang="0">
                  <a:pos x="1090" y="548"/>
                </a:cxn>
                <a:cxn ang="0">
                  <a:pos x="1078" y="438"/>
                </a:cxn>
                <a:cxn ang="0">
                  <a:pos x="1046" y="334"/>
                </a:cxn>
                <a:cxn ang="0">
                  <a:pos x="994" y="242"/>
                </a:cxn>
                <a:cxn ang="0">
                  <a:pos x="924" y="160"/>
                </a:cxn>
                <a:cxn ang="0">
                  <a:pos x="840" y="92"/>
                </a:cxn>
                <a:cxn ang="0">
                  <a:pos x="744" y="42"/>
                </a:cxn>
                <a:cxn ang="0">
                  <a:pos x="636" y="10"/>
                </a:cxn>
                <a:cxn ang="0">
                  <a:pos x="520" y="0"/>
                </a:cxn>
                <a:cxn ang="0">
                  <a:pos x="434" y="2"/>
                </a:cxn>
                <a:cxn ang="0">
                  <a:pos x="354" y="24"/>
                </a:cxn>
                <a:cxn ang="0">
                  <a:pos x="276" y="52"/>
                </a:cxn>
                <a:cxn ang="0">
                  <a:pos x="206" y="92"/>
                </a:cxn>
                <a:cxn ang="0">
                  <a:pos x="140" y="138"/>
                </a:cxn>
                <a:cxn ang="0">
                  <a:pos x="84" y="196"/>
                </a:cxn>
                <a:cxn ang="0">
                  <a:pos x="36" y="260"/>
                </a:cxn>
                <a:cxn ang="0">
                  <a:pos x="0" y="330"/>
                </a:cxn>
                <a:cxn ang="0">
                  <a:pos x="100" y="434"/>
                </a:cxn>
              </a:cxnLst>
              <a:rect l="0" t="0" r="r" b="b"/>
              <a:pathLst>
                <a:path w="1090" h="1094">
                  <a:moveTo>
                    <a:pt x="100" y="434"/>
                  </a:moveTo>
                  <a:lnTo>
                    <a:pt x="144" y="492"/>
                  </a:lnTo>
                  <a:lnTo>
                    <a:pt x="176" y="556"/>
                  </a:lnTo>
                  <a:lnTo>
                    <a:pt x="206" y="622"/>
                  </a:lnTo>
                  <a:lnTo>
                    <a:pt x="228" y="694"/>
                  </a:lnTo>
                  <a:lnTo>
                    <a:pt x="240" y="766"/>
                  </a:lnTo>
                  <a:lnTo>
                    <a:pt x="242" y="804"/>
                  </a:lnTo>
                  <a:lnTo>
                    <a:pt x="246" y="844"/>
                  </a:lnTo>
                  <a:lnTo>
                    <a:pt x="242" y="886"/>
                  </a:lnTo>
                  <a:lnTo>
                    <a:pt x="240" y="930"/>
                  </a:lnTo>
                  <a:lnTo>
                    <a:pt x="232" y="972"/>
                  </a:lnTo>
                  <a:lnTo>
                    <a:pt x="220" y="1016"/>
                  </a:lnTo>
                  <a:lnTo>
                    <a:pt x="258" y="1032"/>
                  </a:lnTo>
                  <a:lnTo>
                    <a:pt x="290" y="1048"/>
                  </a:lnTo>
                  <a:lnTo>
                    <a:pt x="328" y="1062"/>
                  </a:lnTo>
                  <a:lnTo>
                    <a:pt x="364" y="1072"/>
                  </a:lnTo>
                  <a:lnTo>
                    <a:pt x="402" y="1082"/>
                  </a:lnTo>
                  <a:lnTo>
                    <a:pt x="442" y="1090"/>
                  </a:lnTo>
                  <a:lnTo>
                    <a:pt x="478" y="1094"/>
                  </a:lnTo>
                  <a:lnTo>
                    <a:pt x="520" y="1094"/>
                  </a:lnTo>
                  <a:lnTo>
                    <a:pt x="578" y="1094"/>
                  </a:lnTo>
                  <a:lnTo>
                    <a:pt x="636" y="1082"/>
                  </a:lnTo>
                  <a:lnTo>
                    <a:pt x="688" y="1068"/>
                  </a:lnTo>
                  <a:lnTo>
                    <a:pt x="744" y="1050"/>
                  </a:lnTo>
                  <a:lnTo>
                    <a:pt x="792" y="1030"/>
                  </a:lnTo>
                  <a:lnTo>
                    <a:pt x="840" y="1000"/>
                  </a:lnTo>
                  <a:lnTo>
                    <a:pt x="884" y="968"/>
                  </a:lnTo>
                  <a:lnTo>
                    <a:pt x="924" y="934"/>
                  </a:lnTo>
                  <a:lnTo>
                    <a:pt x="960" y="894"/>
                  </a:lnTo>
                  <a:lnTo>
                    <a:pt x="994" y="854"/>
                  </a:lnTo>
                  <a:lnTo>
                    <a:pt x="1020" y="808"/>
                  </a:lnTo>
                  <a:lnTo>
                    <a:pt x="1046" y="758"/>
                  </a:lnTo>
                  <a:lnTo>
                    <a:pt x="1064" y="708"/>
                  </a:lnTo>
                  <a:lnTo>
                    <a:pt x="1078" y="658"/>
                  </a:lnTo>
                  <a:lnTo>
                    <a:pt x="1086" y="602"/>
                  </a:lnTo>
                  <a:lnTo>
                    <a:pt x="1090" y="548"/>
                  </a:lnTo>
                  <a:lnTo>
                    <a:pt x="1086" y="492"/>
                  </a:lnTo>
                  <a:lnTo>
                    <a:pt x="1078" y="438"/>
                  </a:lnTo>
                  <a:lnTo>
                    <a:pt x="1064" y="384"/>
                  </a:lnTo>
                  <a:lnTo>
                    <a:pt x="1046" y="334"/>
                  </a:lnTo>
                  <a:lnTo>
                    <a:pt x="1020" y="284"/>
                  </a:lnTo>
                  <a:lnTo>
                    <a:pt x="994" y="242"/>
                  </a:lnTo>
                  <a:lnTo>
                    <a:pt x="960" y="198"/>
                  </a:lnTo>
                  <a:lnTo>
                    <a:pt x="924" y="160"/>
                  </a:lnTo>
                  <a:lnTo>
                    <a:pt x="884" y="124"/>
                  </a:lnTo>
                  <a:lnTo>
                    <a:pt x="840" y="92"/>
                  </a:lnTo>
                  <a:lnTo>
                    <a:pt x="792" y="64"/>
                  </a:lnTo>
                  <a:lnTo>
                    <a:pt x="744" y="42"/>
                  </a:lnTo>
                  <a:lnTo>
                    <a:pt x="688" y="24"/>
                  </a:lnTo>
                  <a:lnTo>
                    <a:pt x="636" y="10"/>
                  </a:lnTo>
                  <a:lnTo>
                    <a:pt x="578" y="2"/>
                  </a:lnTo>
                  <a:lnTo>
                    <a:pt x="520" y="0"/>
                  </a:lnTo>
                  <a:lnTo>
                    <a:pt x="478" y="0"/>
                  </a:lnTo>
                  <a:lnTo>
                    <a:pt x="434" y="2"/>
                  </a:lnTo>
                  <a:lnTo>
                    <a:pt x="394" y="14"/>
                  </a:lnTo>
                  <a:lnTo>
                    <a:pt x="354" y="24"/>
                  </a:lnTo>
                  <a:lnTo>
                    <a:pt x="312" y="34"/>
                  </a:lnTo>
                  <a:lnTo>
                    <a:pt x="276" y="52"/>
                  </a:lnTo>
                  <a:lnTo>
                    <a:pt x="240" y="70"/>
                  </a:lnTo>
                  <a:lnTo>
                    <a:pt x="206" y="92"/>
                  </a:lnTo>
                  <a:lnTo>
                    <a:pt x="174" y="114"/>
                  </a:lnTo>
                  <a:lnTo>
                    <a:pt x="140" y="138"/>
                  </a:lnTo>
                  <a:lnTo>
                    <a:pt x="110" y="166"/>
                  </a:lnTo>
                  <a:lnTo>
                    <a:pt x="84" y="196"/>
                  </a:lnTo>
                  <a:lnTo>
                    <a:pt x="58" y="228"/>
                  </a:lnTo>
                  <a:lnTo>
                    <a:pt x="36" y="260"/>
                  </a:lnTo>
                  <a:lnTo>
                    <a:pt x="14" y="296"/>
                  </a:lnTo>
                  <a:lnTo>
                    <a:pt x="0" y="330"/>
                  </a:lnTo>
                  <a:lnTo>
                    <a:pt x="52" y="378"/>
                  </a:lnTo>
                  <a:lnTo>
                    <a:pt x="100" y="43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11" name="Freeform 31">
              <a:extLst>
                <a:ext uri="{FF2B5EF4-FFF2-40B4-BE49-F238E27FC236}">
                  <a16:creationId xmlns:a16="http://schemas.microsoft.com/office/drawing/2014/main" id="{960D7209-8E68-46BC-AD18-A3938E075F3B}"/>
                </a:ext>
              </a:extLst>
            </p:cNvPr>
            <p:cNvSpPr>
              <a:spLocks/>
            </p:cNvSpPr>
            <p:nvPr/>
          </p:nvSpPr>
          <p:spPr bwMode="auto">
            <a:xfrm>
              <a:off x="1255" y="-2408"/>
              <a:ext cx="1986" cy="1540"/>
            </a:xfrm>
            <a:custGeom>
              <a:avLst/>
              <a:gdLst/>
              <a:ahLst/>
              <a:cxnLst>
                <a:cxn ang="0">
                  <a:pos x="1972" y="618"/>
                </a:cxn>
                <a:cxn ang="0">
                  <a:pos x="1954" y="544"/>
                </a:cxn>
                <a:cxn ang="0">
                  <a:pos x="1926" y="476"/>
                </a:cxn>
                <a:cxn ang="0">
                  <a:pos x="1894" y="406"/>
                </a:cxn>
                <a:cxn ang="0">
                  <a:pos x="1858" y="344"/>
                </a:cxn>
                <a:cxn ang="0">
                  <a:pos x="1816" y="282"/>
                </a:cxn>
                <a:cxn ang="0">
                  <a:pos x="1766" y="226"/>
                </a:cxn>
                <a:cxn ang="0">
                  <a:pos x="1714" y="178"/>
                </a:cxn>
                <a:cxn ang="0">
                  <a:pos x="1656" y="132"/>
                </a:cxn>
                <a:cxn ang="0">
                  <a:pos x="1592" y="94"/>
                </a:cxn>
                <a:cxn ang="0">
                  <a:pos x="1530" y="62"/>
                </a:cxn>
                <a:cxn ang="0">
                  <a:pos x="1458" y="36"/>
                </a:cxn>
                <a:cxn ang="0">
                  <a:pos x="1388" y="18"/>
                </a:cxn>
                <a:cxn ang="0">
                  <a:pos x="1314" y="4"/>
                </a:cxn>
                <a:cxn ang="0">
                  <a:pos x="1236" y="0"/>
                </a:cxn>
                <a:cxn ang="0">
                  <a:pos x="1068" y="0"/>
                </a:cxn>
                <a:cxn ang="0">
                  <a:pos x="934" y="0"/>
                </a:cxn>
                <a:cxn ang="0">
                  <a:pos x="750" y="0"/>
                </a:cxn>
                <a:cxn ang="0">
                  <a:pos x="676" y="4"/>
                </a:cxn>
                <a:cxn ang="0">
                  <a:pos x="602" y="18"/>
                </a:cxn>
                <a:cxn ang="0">
                  <a:pos x="528" y="36"/>
                </a:cxn>
                <a:cxn ang="0">
                  <a:pos x="460" y="62"/>
                </a:cxn>
                <a:cxn ang="0">
                  <a:pos x="392" y="94"/>
                </a:cxn>
                <a:cxn ang="0">
                  <a:pos x="332" y="132"/>
                </a:cxn>
                <a:cxn ang="0">
                  <a:pos x="276" y="178"/>
                </a:cxn>
                <a:cxn ang="0">
                  <a:pos x="222" y="226"/>
                </a:cxn>
                <a:cxn ang="0">
                  <a:pos x="172" y="282"/>
                </a:cxn>
                <a:cxn ang="0">
                  <a:pos x="130" y="344"/>
                </a:cxn>
                <a:cxn ang="0">
                  <a:pos x="92" y="406"/>
                </a:cxn>
                <a:cxn ang="0">
                  <a:pos x="60" y="476"/>
                </a:cxn>
                <a:cxn ang="0">
                  <a:pos x="34" y="544"/>
                </a:cxn>
                <a:cxn ang="0">
                  <a:pos x="18" y="618"/>
                </a:cxn>
                <a:cxn ang="0">
                  <a:pos x="6" y="696"/>
                </a:cxn>
                <a:cxn ang="0">
                  <a:pos x="0" y="776"/>
                </a:cxn>
                <a:cxn ang="0">
                  <a:pos x="0" y="1028"/>
                </a:cxn>
                <a:cxn ang="0">
                  <a:pos x="0" y="1386"/>
                </a:cxn>
                <a:cxn ang="0">
                  <a:pos x="120" y="1424"/>
                </a:cxn>
                <a:cxn ang="0">
                  <a:pos x="240" y="1452"/>
                </a:cxn>
                <a:cxn ang="0">
                  <a:pos x="364" y="1482"/>
                </a:cxn>
                <a:cxn ang="0">
                  <a:pos x="488" y="1500"/>
                </a:cxn>
                <a:cxn ang="0">
                  <a:pos x="612" y="1518"/>
                </a:cxn>
                <a:cxn ang="0">
                  <a:pos x="740" y="1530"/>
                </a:cxn>
                <a:cxn ang="0">
                  <a:pos x="866" y="1538"/>
                </a:cxn>
                <a:cxn ang="0">
                  <a:pos x="994" y="1540"/>
                </a:cxn>
                <a:cxn ang="0">
                  <a:pos x="1122" y="1538"/>
                </a:cxn>
                <a:cxn ang="0">
                  <a:pos x="1250" y="1530"/>
                </a:cxn>
                <a:cxn ang="0">
                  <a:pos x="1376" y="1518"/>
                </a:cxn>
                <a:cxn ang="0">
                  <a:pos x="1500" y="1500"/>
                </a:cxn>
                <a:cxn ang="0">
                  <a:pos x="1624" y="1482"/>
                </a:cxn>
                <a:cxn ang="0">
                  <a:pos x="1746" y="1452"/>
                </a:cxn>
                <a:cxn ang="0">
                  <a:pos x="1866" y="1424"/>
                </a:cxn>
                <a:cxn ang="0">
                  <a:pos x="1986" y="1386"/>
                </a:cxn>
                <a:cxn ang="0">
                  <a:pos x="1986" y="1028"/>
                </a:cxn>
                <a:cxn ang="0">
                  <a:pos x="1986" y="776"/>
                </a:cxn>
                <a:cxn ang="0">
                  <a:pos x="1982" y="696"/>
                </a:cxn>
                <a:cxn ang="0">
                  <a:pos x="1972" y="618"/>
                </a:cxn>
              </a:cxnLst>
              <a:rect l="0" t="0" r="r" b="b"/>
              <a:pathLst>
                <a:path w="1986" h="1540">
                  <a:moveTo>
                    <a:pt x="1972" y="618"/>
                  </a:moveTo>
                  <a:lnTo>
                    <a:pt x="1954" y="544"/>
                  </a:lnTo>
                  <a:lnTo>
                    <a:pt x="1926" y="476"/>
                  </a:lnTo>
                  <a:lnTo>
                    <a:pt x="1894" y="406"/>
                  </a:lnTo>
                  <a:lnTo>
                    <a:pt x="1858" y="344"/>
                  </a:lnTo>
                  <a:lnTo>
                    <a:pt x="1816" y="282"/>
                  </a:lnTo>
                  <a:lnTo>
                    <a:pt x="1766" y="226"/>
                  </a:lnTo>
                  <a:lnTo>
                    <a:pt x="1714" y="178"/>
                  </a:lnTo>
                  <a:lnTo>
                    <a:pt x="1656" y="132"/>
                  </a:lnTo>
                  <a:lnTo>
                    <a:pt x="1592" y="94"/>
                  </a:lnTo>
                  <a:lnTo>
                    <a:pt x="1530" y="62"/>
                  </a:lnTo>
                  <a:lnTo>
                    <a:pt x="1458" y="36"/>
                  </a:lnTo>
                  <a:lnTo>
                    <a:pt x="1388" y="18"/>
                  </a:lnTo>
                  <a:lnTo>
                    <a:pt x="1314" y="4"/>
                  </a:lnTo>
                  <a:lnTo>
                    <a:pt x="1236" y="0"/>
                  </a:lnTo>
                  <a:lnTo>
                    <a:pt x="1068" y="0"/>
                  </a:lnTo>
                  <a:lnTo>
                    <a:pt x="934" y="0"/>
                  </a:lnTo>
                  <a:lnTo>
                    <a:pt x="750" y="0"/>
                  </a:lnTo>
                  <a:lnTo>
                    <a:pt x="676" y="4"/>
                  </a:lnTo>
                  <a:lnTo>
                    <a:pt x="602" y="18"/>
                  </a:lnTo>
                  <a:lnTo>
                    <a:pt x="528" y="36"/>
                  </a:lnTo>
                  <a:lnTo>
                    <a:pt x="460" y="62"/>
                  </a:lnTo>
                  <a:lnTo>
                    <a:pt x="392" y="94"/>
                  </a:lnTo>
                  <a:lnTo>
                    <a:pt x="332" y="132"/>
                  </a:lnTo>
                  <a:lnTo>
                    <a:pt x="276" y="178"/>
                  </a:lnTo>
                  <a:lnTo>
                    <a:pt x="222" y="226"/>
                  </a:lnTo>
                  <a:lnTo>
                    <a:pt x="172" y="282"/>
                  </a:lnTo>
                  <a:lnTo>
                    <a:pt x="130" y="344"/>
                  </a:lnTo>
                  <a:lnTo>
                    <a:pt x="92" y="406"/>
                  </a:lnTo>
                  <a:lnTo>
                    <a:pt x="60" y="476"/>
                  </a:lnTo>
                  <a:lnTo>
                    <a:pt x="34" y="544"/>
                  </a:lnTo>
                  <a:lnTo>
                    <a:pt x="18" y="618"/>
                  </a:lnTo>
                  <a:lnTo>
                    <a:pt x="6" y="696"/>
                  </a:lnTo>
                  <a:lnTo>
                    <a:pt x="0" y="776"/>
                  </a:lnTo>
                  <a:lnTo>
                    <a:pt x="0" y="1028"/>
                  </a:lnTo>
                  <a:lnTo>
                    <a:pt x="0" y="1386"/>
                  </a:lnTo>
                  <a:lnTo>
                    <a:pt x="120" y="1424"/>
                  </a:lnTo>
                  <a:lnTo>
                    <a:pt x="240" y="1452"/>
                  </a:lnTo>
                  <a:lnTo>
                    <a:pt x="364" y="1482"/>
                  </a:lnTo>
                  <a:lnTo>
                    <a:pt x="488" y="1500"/>
                  </a:lnTo>
                  <a:lnTo>
                    <a:pt x="612" y="1518"/>
                  </a:lnTo>
                  <a:lnTo>
                    <a:pt x="740" y="1530"/>
                  </a:lnTo>
                  <a:lnTo>
                    <a:pt x="866" y="1538"/>
                  </a:lnTo>
                  <a:lnTo>
                    <a:pt x="994" y="1540"/>
                  </a:lnTo>
                  <a:lnTo>
                    <a:pt x="1122" y="1538"/>
                  </a:lnTo>
                  <a:lnTo>
                    <a:pt x="1250" y="1530"/>
                  </a:lnTo>
                  <a:lnTo>
                    <a:pt x="1376" y="1518"/>
                  </a:lnTo>
                  <a:lnTo>
                    <a:pt x="1500" y="1500"/>
                  </a:lnTo>
                  <a:lnTo>
                    <a:pt x="1624" y="1482"/>
                  </a:lnTo>
                  <a:lnTo>
                    <a:pt x="1746" y="1452"/>
                  </a:lnTo>
                  <a:lnTo>
                    <a:pt x="1866" y="1424"/>
                  </a:lnTo>
                  <a:lnTo>
                    <a:pt x="1986" y="1386"/>
                  </a:lnTo>
                  <a:lnTo>
                    <a:pt x="1986" y="1028"/>
                  </a:lnTo>
                  <a:lnTo>
                    <a:pt x="1986" y="776"/>
                  </a:lnTo>
                  <a:lnTo>
                    <a:pt x="1982" y="696"/>
                  </a:lnTo>
                  <a:lnTo>
                    <a:pt x="1972" y="6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12" name="Freeform 32">
              <a:extLst>
                <a:ext uri="{FF2B5EF4-FFF2-40B4-BE49-F238E27FC236}">
                  <a16:creationId xmlns:a16="http://schemas.microsoft.com/office/drawing/2014/main" id="{04A076D6-38D1-4620-B979-C4B0383A775E}"/>
                </a:ext>
              </a:extLst>
            </p:cNvPr>
            <p:cNvSpPr>
              <a:spLocks/>
            </p:cNvSpPr>
            <p:nvPr/>
          </p:nvSpPr>
          <p:spPr bwMode="auto">
            <a:xfrm>
              <a:off x="1669" y="-3868"/>
              <a:ext cx="1180" cy="1180"/>
            </a:xfrm>
            <a:custGeom>
              <a:avLst/>
              <a:gdLst/>
              <a:ahLst/>
              <a:cxnLst>
                <a:cxn ang="0">
                  <a:pos x="26" y="418"/>
                </a:cxn>
                <a:cxn ang="0">
                  <a:pos x="4" y="530"/>
                </a:cxn>
                <a:cxn ang="0">
                  <a:pos x="4" y="640"/>
                </a:cxn>
                <a:cxn ang="0">
                  <a:pos x="18" y="736"/>
                </a:cxn>
                <a:cxn ang="0">
                  <a:pos x="52" y="834"/>
                </a:cxn>
                <a:cxn ang="0">
                  <a:pos x="104" y="920"/>
                </a:cxn>
                <a:cxn ang="0">
                  <a:pos x="164" y="1000"/>
                </a:cxn>
                <a:cxn ang="0">
                  <a:pos x="258" y="1074"/>
                </a:cxn>
                <a:cxn ang="0">
                  <a:pos x="382" y="1142"/>
                </a:cxn>
                <a:cxn ang="0">
                  <a:pos x="516" y="1176"/>
                </a:cxn>
                <a:cxn ang="0">
                  <a:pos x="592" y="1180"/>
                </a:cxn>
                <a:cxn ang="0">
                  <a:pos x="678" y="1172"/>
                </a:cxn>
                <a:cxn ang="0">
                  <a:pos x="764" y="1154"/>
                </a:cxn>
                <a:cxn ang="0">
                  <a:pos x="842" y="1124"/>
                </a:cxn>
                <a:cxn ang="0">
                  <a:pos x="918" y="1082"/>
                </a:cxn>
                <a:cxn ang="0">
                  <a:pos x="988" y="1026"/>
                </a:cxn>
                <a:cxn ang="0">
                  <a:pos x="1064" y="944"/>
                </a:cxn>
                <a:cxn ang="0">
                  <a:pos x="1124" y="842"/>
                </a:cxn>
                <a:cxn ang="0">
                  <a:pos x="1162" y="732"/>
                </a:cxn>
                <a:cxn ang="0">
                  <a:pos x="1180" y="636"/>
                </a:cxn>
                <a:cxn ang="0">
                  <a:pos x="1176" y="530"/>
                </a:cxn>
                <a:cxn ang="0">
                  <a:pos x="1158" y="422"/>
                </a:cxn>
                <a:cxn ang="0">
                  <a:pos x="1116" y="320"/>
                </a:cxn>
                <a:cxn ang="0">
                  <a:pos x="1056" y="226"/>
                </a:cxn>
                <a:cxn ang="0">
                  <a:pos x="978" y="144"/>
                </a:cxn>
                <a:cxn ang="0">
                  <a:pos x="880" y="76"/>
                </a:cxn>
                <a:cxn ang="0">
                  <a:pos x="772" y="28"/>
                </a:cxn>
                <a:cxn ang="0">
                  <a:pos x="652" y="4"/>
                </a:cxn>
                <a:cxn ang="0">
                  <a:pos x="532" y="4"/>
                </a:cxn>
                <a:cxn ang="0">
                  <a:pos x="416" y="28"/>
                </a:cxn>
                <a:cxn ang="0">
                  <a:pos x="306" y="72"/>
                </a:cxn>
                <a:cxn ang="0">
                  <a:pos x="214" y="136"/>
                </a:cxn>
                <a:cxn ang="0">
                  <a:pos x="134" y="218"/>
                </a:cxn>
                <a:cxn ang="0">
                  <a:pos x="70" y="312"/>
                </a:cxn>
              </a:cxnLst>
              <a:rect l="0" t="0" r="r" b="b"/>
              <a:pathLst>
                <a:path w="1180" h="1180">
                  <a:moveTo>
                    <a:pt x="48" y="362"/>
                  </a:moveTo>
                  <a:lnTo>
                    <a:pt x="26" y="418"/>
                  </a:lnTo>
                  <a:lnTo>
                    <a:pt x="14" y="470"/>
                  </a:lnTo>
                  <a:lnTo>
                    <a:pt x="4" y="530"/>
                  </a:lnTo>
                  <a:lnTo>
                    <a:pt x="0" y="590"/>
                  </a:lnTo>
                  <a:lnTo>
                    <a:pt x="4" y="640"/>
                  </a:lnTo>
                  <a:lnTo>
                    <a:pt x="10" y="688"/>
                  </a:lnTo>
                  <a:lnTo>
                    <a:pt x="18" y="736"/>
                  </a:lnTo>
                  <a:lnTo>
                    <a:pt x="34" y="786"/>
                  </a:lnTo>
                  <a:lnTo>
                    <a:pt x="52" y="834"/>
                  </a:lnTo>
                  <a:lnTo>
                    <a:pt x="78" y="880"/>
                  </a:lnTo>
                  <a:lnTo>
                    <a:pt x="104" y="920"/>
                  </a:lnTo>
                  <a:lnTo>
                    <a:pt x="134" y="962"/>
                  </a:lnTo>
                  <a:lnTo>
                    <a:pt x="164" y="1000"/>
                  </a:lnTo>
                  <a:lnTo>
                    <a:pt x="202" y="1034"/>
                  </a:lnTo>
                  <a:lnTo>
                    <a:pt x="258" y="1074"/>
                  </a:lnTo>
                  <a:lnTo>
                    <a:pt x="318" y="1112"/>
                  </a:lnTo>
                  <a:lnTo>
                    <a:pt x="382" y="1142"/>
                  </a:lnTo>
                  <a:lnTo>
                    <a:pt x="450" y="1160"/>
                  </a:lnTo>
                  <a:lnTo>
                    <a:pt x="516" y="1176"/>
                  </a:lnTo>
                  <a:lnTo>
                    <a:pt x="554" y="1180"/>
                  </a:lnTo>
                  <a:lnTo>
                    <a:pt x="592" y="1180"/>
                  </a:lnTo>
                  <a:lnTo>
                    <a:pt x="636" y="1180"/>
                  </a:lnTo>
                  <a:lnTo>
                    <a:pt x="678" y="1172"/>
                  </a:lnTo>
                  <a:lnTo>
                    <a:pt x="722" y="1164"/>
                  </a:lnTo>
                  <a:lnTo>
                    <a:pt x="764" y="1154"/>
                  </a:lnTo>
                  <a:lnTo>
                    <a:pt x="806" y="1138"/>
                  </a:lnTo>
                  <a:lnTo>
                    <a:pt x="842" y="1124"/>
                  </a:lnTo>
                  <a:lnTo>
                    <a:pt x="880" y="1104"/>
                  </a:lnTo>
                  <a:lnTo>
                    <a:pt x="918" y="1082"/>
                  </a:lnTo>
                  <a:lnTo>
                    <a:pt x="944" y="1064"/>
                  </a:lnTo>
                  <a:lnTo>
                    <a:pt x="988" y="1026"/>
                  </a:lnTo>
                  <a:lnTo>
                    <a:pt x="1026" y="984"/>
                  </a:lnTo>
                  <a:lnTo>
                    <a:pt x="1064" y="944"/>
                  </a:lnTo>
                  <a:lnTo>
                    <a:pt x="1098" y="894"/>
                  </a:lnTo>
                  <a:lnTo>
                    <a:pt x="1124" y="842"/>
                  </a:lnTo>
                  <a:lnTo>
                    <a:pt x="1146" y="790"/>
                  </a:lnTo>
                  <a:lnTo>
                    <a:pt x="1162" y="732"/>
                  </a:lnTo>
                  <a:lnTo>
                    <a:pt x="1172" y="676"/>
                  </a:lnTo>
                  <a:lnTo>
                    <a:pt x="1180" y="636"/>
                  </a:lnTo>
                  <a:lnTo>
                    <a:pt x="1180" y="590"/>
                  </a:lnTo>
                  <a:lnTo>
                    <a:pt x="1176" y="530"/>
                  </a:lnTo>
                  <a:lnTo>
                    <a:pt x="1168" y="474"/>
                  </a:lnTo>
                  <a:lnTo>
                    <a:pt x="1158" y="422"/>
                  </a:lnTo>
                  <a:lnTo>
                    <a:pt x="1138" y="368"/>
                  </a:lnTo>
                  <a:lnTo>
                    <a:pt x="1116" y="320"/>
                  </a:lnTo>
                  <a:lnTo>
                    <a:pt x="1086" y="272"/>
                  </a:lnTo>
                  <a:lnTo>
                    <a:pt x="1056" y="226"/>
                  </a:lnTo>
                  <a:lnTo>
                    <a:pt x="1018" y="184"/>
                  </a:lnTo>
                  <a:lnTo>
                    <a:pt x="978" y="144"/>
                  </a:lnTo>
                  <a:lnTo>
                    <a:pt x="932" y="110"/>
                  </a:lnTo>
                  <a:lnTo>
                    <a:pt x="880" y="76"/>
                  </a:lnTo>
                  <a:lnTo>
                    <a:pt x="828" y="50"/>
                  </a:lnTo>
                  <a:lnTo>
                    <a:pt x="772" y="28"/>
                  </a:lnTo>
                  <a:lnTo>
                    <a:pt x="716" y="12"/>
                  </a:lnTo>
                  <a:lnTo>
                    <a:pt x="652" y="4"/>
                  </a:lnTo>
                  <a:lnTo>
                    <a:pt x="592" y="0"/>
                  </a:lnTo>
                  <a:lnTo>
                    <a:pt x="532" y="4"/>
                  </a:lnTo>
                  <a:lnTo>
                    <a:pt x="472" y="12"/>
                  </a:lnTo>
                  <a:lnTo>
                    <a:pt x="416" y="28"/>
                  </a:lnTo>
                  <a:lnTo>
                    <a:pt x="360" y="46"/>
                  </a:lnTo>
                  <a:lnTo>
                    <a:pt x="306" y="72"/>
                  </a:lnTo>
                  <a:lnTo>
                    <a:pt x="258" y="102"/>
                  </a:lnTo>
                  <a:lnTo>
                    <a:pt x="214" y="136"/>
                  </a:lnTo>
                  <a:lnTo>
                    <a:pt x="172" y="178"/>
                  </a:lnTo>
                  <a:lnTo>
                    <a:pt x="134" y="218"/>
                  </a:lnTo>
                  <a:lnTo>
                    <a:pt x="100" y="264"/>
                  </a:lnTo>
                  <a:lnTo>
                    <a:pt x="70" y="312"/>
                  </a:lnTo>
                  <a:lnTo>
                    <a:pt x="48" y="3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grpSp>
      <p:sp>
        <p:nvSpPr>
          <p:cNvPr id="13" name="TextBox 7"/>
          <p:cNvSpPr txBox="1"/>
          <p:nvPr/>
        </p:nvSpPr>
        <p:spPr>
          <a:xfrm>
            <a:off x="3349140" y="1980007"/>
            <a:ext cx="8404909" cy="3380605"/>
          </a:xfrm>
          <a:prstGeom prst="rect">
            <a:avLst/>
          </a:prstGeom>
          <a:noFill/>
        </p:spPr>
        <p:txBody>
          <a:bodyPr wrap="square" rtlCol="0">
            <a:spAutoFit/>
          </a:bodyPr>
          <a:lstStyle>
            <a:defPPr>
              <a:defRPr lang="fr-FR"/>
            </a:defPPr>
            <a:lvl1pPr marL="285750" lvl="0" indent="-285750">
              <a:lnSpc>
                <a:spcPct val="150000"/>
              </a:lnSpc>
              <a:buClr>
                <a:srgbClr val="530039"/>
              </a:buClr>
              <a:buSzPct val="140000"/>
              <a:buFont typeface="Arial" panose="020B0604020202020204" pitchFamily="34" charset="0"/>
              <a:buChar char="•"/>
              <a:defRPr sz="1200">
                <a:solidFill>
                  <a:srgbClr val="11004E"/>
                </a:solidFill>
                <a:latin typeface="Malgun Gothic" panose="020B0503020000020004" pitchFamily="34" charset="-127"/>
                <a:ea typeface="Malgun Gothic" panose="020B0503020000020004" pitchFamily="34" charset="-127"/>
              </a:defRPr>
            </a:lvl1pPr>
          </a:lstStyle>
          <a:p>
            <a:r>
              <a:rPr lang="fr-FR" dirty="0"/>
              <a:t>Votre résidence fiscale : France</a:t>
            </a:r>
          </a:p>
          <a:p>
            <a:r>
              <a:rPr lang="fr-FR" dirty="0"/>
              <a:t>Votre nationalité : Française </a:t>
            </a:r>
          </a:p>
          <a:p>
            <a:r>
              <a:rPr lang="fr-FR" dirty="0"/>
              <a:t>Vous n'envisagez pas de changement de résidence fiscale </a:t>
            </a:r>
          </a:p>
          <a:p>
            <a:r>
              <a:rPr lang="fr-FR" dirty="0"/>
              <a:t>Vous avez un lien d’extranéité dans votre situation : Suisse  </a:t>
            </a:r>
          </a:p>
          <a:p>
            <a:r>
              <a:rPr lang="fr-FR" dirty="0"/>
              <a:t>Vous avez : 45 ans</a:t>
            </a:r>
          </a:p>
          <a:p>
            <a:r>
              <a:rPr lang="fr-FR" dirty="0"/>
              <a:t>Votre situation familiale : Marié</a:t>
            </a:r>
          </a:p>
          <a:p>
            <a:r>
              <a:rPr lang="fr-FR" dirty="0"/>
              <a:t>Votre régime matrimonial : Séparation de biens</a:t>
            </a:r>
          </a:p>
          <a:p>
            <a:r>
              <a:rPr lang="fr-FR" dirty="0"/>
              <a:t>Âge de votre "partenaire/conjoint/concubin" : 43 ans</a:t>
            </a:r>
          </a:p>
          <a:p>
            <a:r>
              <a:rPr lang="fr-FR" dirty="0"/>
              <a:t>Vous avez un/des enfant(s) / Vous n'avez pas d'enfant : 1 mineur(s), 1 majeur(s)</a:t>
            </a:r>
          </a:p>
          <a:p>
            <a:r>
              <a:rPr lang="fr-FR" dirty="0"/>
              <a:t>Vous n'avez pas d'enfant(s) d'une précédente union  </a:t>
            </a:r>
          </a:p>
          <a:p>
            <a:r>
              <a:rPr lang="fr-FR" dirty="0"/>
              <a:t>Vous n'avez pas d'enfant(s) handicapé / Vous avez un/des enfant(s) handicapé(s)</a:t>
            </a:r>
          </a:p>
          <a:p>
            <a:r>
              <a:rPr lang="fr-FR" dirty="0"/>
              <a:t>Vous avez un/des petit(s)-enfant(s) : 1  </a:t>
            </a:r>
          </a:p>
        </p:txBody>
      </p:sp>
      <p:sp>
        <p:nvSpPr>
          <p:cNvPr id="14" name="Rectangle 13">
            <a:extLst>
              <a:ext uri="{FF2B5EF4-FFF2-40B4-BE49-F238E27FC236}">
                <a16:creationId xmlns:a16="http://schemas.microsoft.com/office/drawing/2014/main" id="{14123A8D-37CB-4DD3-AB64-6A5E73878988}"/>
              </a:ext>
            </a:extLst>
          </p:cNvPr>
          <p:cNvSpPr/>
          <p:nvPr/>
        </p:nvSpPr>
        <p:spPr>
          <a:xfrm>
            <a:off x="2780724" y="5659260"/>
            <a:ext cx="42030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endParaRPr kumimoji="0" lang="fr-F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41D2098-6F56-46DB-8A23-4F3C59A70A82}"/>
              </a:ext>
            </a:extLst>
          </p:cNvPr>
          <p:cNvSpPr/>
          <p:nvPr/>
        </p:nvSpPr>
        <p:spPr>
          <a:xfrm>
            <a:off x="10894839" y="1057184"/>
            <a:ext cx="70996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200" b="1" i="0" u="none" strike="noStrike" kern="1200" cap="none" spc="0" normalizeH="0" baseline="0" noProof="0" dirty="0">
                <a:ln>
                  <a:noFill/>
                </a:ln>
                <a:solidFill>
                  <a:srgbClr val="530039"/>
                </a:solidFill>
                <a:effectLst/>
                <a:uLnTx/>
                <a:uFillTx/>
                <a:latin typeface="Microsoft JhengHei" panose="020B0604030504040204" pitchFamily="34" charset="-120"/>
                <a:ea typeface="Microsoft JhengHei" panose="020B0604030504040204" pitchFamily="34" charset="-120"/>
                <a:cs typeface="+mn-cs"/>
              </a:rPr>
              <a:t>»</a:t>
            </a: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22822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VOTRE SITUATION</a:t>
            </a:r>
          </a:p>
        </p:txBody>
      </p:sp>
      <p:sp>
        <p:nvSpPr>
          <p:cNvPr id="17" name="Espace réservé du texte 16"/>
          <p:cNvSpPr>
            <a:spLocks noGrp="1"/>
          </p:cNvSpPr>
          <p:nvPr>
            <p:ph type="body" sz="quarter" idx="12"/>
          </p:nvPr>
        </p:nvSpPr>
        <p:spPr/>
        <p:txBody>
          <a:bodyPr/>
          <a:lstStyle/>
          <a:p>
            <a:pPr marL="0" indent="0">
              <a:buNone/>
            </a:pPr>
            <a:r>
              <a:rPr lang="fr-FR" dirty="0"/>
              <a:t>Professionnelle </a:t>
            </a:r>
          </a:p>
        </p:txBody>
      </p:sp>
      <p:sp>
        <p:nvSpPr>
          <p:cNvPr id="5" name="Oval 16"/>
          <p:cNvSpPr/>
          <p:nvPr/>
        </p:nvSpPr>
        <p:spPr>
          <a:xfrm>
            <a:off x="843123" y="2656671"/>
            <a:ext cx="2209800" cy="2209800"/>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 name="Group 26">
            <a:extLst>
              <a:ext uri="{FF2B5EF4-FFF2-40B4-BE49-F238E27FC236}">
                <a16:creationId xmlns:a16="http://schemas.microsoft.com/office/drawing/2014/main" id="{4A89F335-2800-4ADB-975D-08756A47AAEB}"/>
              </a:ext>
            </a:extLst>
          </p:cNvPr>
          <p:cNvGrpSpPr>
            <a:grpSpLocks noChangeAspect="1"/>
          </p:cNvGrpSpPr>
          <p:nvPr/>
        </p:nvGrpSpPr>
        <p:grpSpPr bwMode="auto">
          <a:xfrm>
            <a:off x="1344444" y="3279117"/>
            <a:ext cx="1207158" cy="964907"/>
            <a:chOff x="205" y="-4158"/>
            <a:chExt cx="4116" cy="3290"/>
          </a:xfrm>
          <a:solidFill>
            <a:schemeClr val="bg1"/>
          </a:solidFill>
        </p:grpSpPr>
        <p:sp>
          <p:nvSpPr>
            <p:cNvPr id="7" name="Freeform 27">
              <a:extLst>
                <a:ext uri="{FF2B5EF4-FFF2-40B4-BE49-F238E27FC236}">
                  <a16:creationId xmlns:a16="http://schemas.microsoft.com/office/drawing/2014/main" id="{D20464AC-68E1-4E19-9CD0-3586E15F4278}"/>
                </a:ext>
              </a:extLst>
            </p:cNvPr>
            <p:cNvSpPr>
              <a:spLocks/>
            </p:cNvSpPr>
            <p:nvPr/>
          </p:nvSpPr>
          <p:spPr bwMode="auto">
            <a:xfrm>
              <a:off x="205" y="-2894"/>
              <a:ext cx="1816" cy="1450"/>
            </a:xfrm>
            <a:custGeom>
              <a:avLst/>
              <a:gdLst/>
              <a:ahLst/>
              <a:cxnLst>
                <a:cxn ang="0">
                  <a:pos x="1166" y="524"/>
                </a:cxn>
                <a:cxn ang="0">
                  <a:pos x="1238" y="474"/>
                </a:cxn>
                <a:cxn ang="0">
                  <a:pos x="1314" y="430"/>
                </a:cxn>
                <a:cxn ang="0">
                  <a:pos x="1400" y="390"/>
                </a:cxn>
                <a:cxn ang="0">
                  <a:pos x="1484" y="362"/>
                </a:cxn>
                <a:cxn ang="0">
                  <a:pos x="1526" y="352"/>
                </a:cxn>
                <a:cxn ang="0">
                  <a:pos x="1572" y="340"/>
                </a:cxn>
                <a:cxn ang="0">
                  <a:pos x="1618" y="332"/>
                </a:cxn>
                <a:cxn ang="0">
                  <a:pos x="1662" y="326"/>
                </a:cxn>
                <a:cxn ang="0">
                  <a:pos x="1712" y="326"/>
                </a:cxn>
                <a:cxn ang="0">
                  <a:pos x="1758" y="322"/>
                </a:cxn>
                <a:cxn ang="0">
                  <a:pos x="1816" y="322"/>
                </a:cxn>
                <a:cxn ang="0">
                  <a:pos x="1750" y="300"/>
                </a:cxn>
                <a:cxn ang="0">
                  <a:pos x="1690" y="276"/>
                </a:cxn>
                <a:cxn ang="0">
                  <a:pos x="1632" y="242"/>
                </a:cxn>
                <a:cxn ang="0">
                  <a:pos x="1576" y="206"/>
                </a:cxn>
                <a:cxn ang="0">
                  <a:pos x="1526" y="162"/>
                </a:cxn>
                <a:cxn ang="0">
                  <a:pos x="1476" y="116"/>
                </a:cxn>
                <a:cxn ang="0">
                  <a:pos x="1434" y="68"/>
                </a:cxn>
                <a:cxn ang="0">
                  <a:pos x="1400" y="14"/>
                </a:cxn>
                <a:cxn ang="0">
                  <a:pos x="1322" y="4"/>
                </a:cxn>
                <a:cxn ang="0">
                  <a:pos x="1246" y="0"/>
                </a:cxn>
                <a:cxn ang="0">
                  <a:pos x="780" y="0"/>
                </a:cxn>
                <a:cxn ang="0">
                  <a:pos x="700" y="4"/>
                </a:cxn>
                <a:cxn ang="0">
                  <a:pos x="622" y="14"/>
                </a:cxn>
                <a:cxn ang="0">
                  <a:pos x="546" y="32"/>
                </a:cxn>
                <a:cxn ang="0">
                  <a:pos x="474" y="58"/>
                </a:cxn>
                <a:cxn ang="0">
                  <a:pos x="408" y="86"/>
                </a:cxn>
                <a:cxn ang="0">
                  <a:pos x="344" y="124"/>
                </a:cxn>
                <a:cxn ang="0">
                  <a:pos x="282" y="166"/>
                </a:cxn>
                <a:cxn ang="0">
                  <a:pos x="230" y="214"/>
                </a:cxn>
                <a:cxn ang="0">
                  <a:pos x="180" y="264"/>
                </a:cxn>
                <a:cxn ang="0">
                  <a:pos x="134" y="322"/>
                </a:cxn>
                <a:cxn ang="0">
                  <a:pos x="96" y="384"/>
                </a:cxn>
                <a:cxn ang="0">
                  <a:pos x="60" y="446"/>
                </a:cxn>
                <a:cxn ang="0">
                  <a:pos x="34" y="514"/>
                </a:cxn>
                <a:cxn ang="0">
                  <a:pos x="16" y="582"/>
                </a:cxn>
                <a:cxn ang="0">
                  <a:pos x="4" y="654"/>
                </a:cxn>
                <a:cxn ang="0">
                  <a:pos x="0" y="730"/>
                </a:cxn>
                <a:cxn ang="0">
                  <a:pos x="0" y="1306"/>
                </a:cxn>
                <a:cxn ang="0">
                  <a:pos x="4" y="1306"/>
                </a:cxn>
                <a:cxn ang="0">
                  <a:pos x="104" y="1336"/>
                </a:cxn>
                <a:cxn ang="0">
                  <a:pos x="198" y="1360"/>
                </a:cxn>
                <a:cxn ang="0">
                  <a:pos x="302" y="1382"/>
                </a:cxn>
                <a:cxn ang="0">
                  <a:pos x="406" y="1404"/>
                </a:cxn>
                <a:cxn ang="0">
                  <a:pos x="508" y="1418"/>
                </a:cxn>
                <a:cxn ang="0">
                  <a:pos x="612" y="1432"/>
                </a:cxn>
                <a:cxn ang="0">
                  <a:pos x="718" y="1444"/>
                </a:cxn>
                <a:cxn ang="0">
                  <a:pos x="826" y="1450"/>
                </a:cxn>
                <a:cxn ang="0">
                  <a:pos x="826" y="1204"/>
                </a:cxn>
                <a:cxn ang="0">
                  <a:pos x="830" y="1158"/>
                </a:cxn>
                <a:cxn ang="0">
                  <a:pos x="834" y="1114"/>
                </a:cxn>
                <a:cxn ang="0">
                  <a:pos x="838" y="1070"/>
                </a:cxn>
                <a:cxn ang="0">
                  <a:pos x="844" y="1028"/>
                </a:cxn>
                <a:cxn ang="0">
                  <a:pos x="856" y="984"/>
                </a:cxn>
                <a:cxn ang="0">
                  <a:pos x="868" y="940"/>
                </a:cxn>
                <a:cxn ang="0">
                  <a:pos x="902" y="862"/>
                </a:cxn>
                <a:cxn ang="0">
                  <a:pos x="940" y="786"/>
                </a:cxn>
                <a:cxn ang="0">
                  <a:pos x="986" y="712"/>
                </a:cxn>
                <a:cxn ang="0">
                  <a:pos x="1040" y="644"/>
                </a:cxn>
                <a:cxn ang="0">
                  <a:pos x="1100" y="582"/>
                </a:cxn>
                <a:cxn ang="0">
                  <a:pos x="1166" y="524"/>
                </a:cxn>
              </a:cxnLst>
              <a:rect l="0" t="0" r="r" b="b"/>
              <a:pathLst>
                <a:path w="1816" h="1450">
                  <a:moveTo>
                    <a:pt x="1166" y="524"/>
                  </a:moveTo>
                  <a:lnTo>
                    <a:pt x="1238" y="474"/>
                  </a:lnTo>
                  <a:lnTo>
                    <a:pt x="1314" y="430"/>
                  </a:lnTo>
                  <a:lnTo>
                    <a:pt x="1400" y="390"/>
                  </a:lnTo>
                  <a:lnTo>
                    <a:pt x="1484" y="362"/>
                  </a:lnTo>
                  <a:lnTo>
                    <a:pt x="1526" y="352"/>
                  </a:lnTo>
                  <a:lnTo>
                    <a:pt x="1572" y="340"/>
                  </a:lnTo>
                  <a:lnTo>
                    <a:pt x="1618" y="332"/>
                  </a:lnTo>
                  <a:lnTo>
                    <a:pt x="1662" y="326"/>
                  </a:lnTo>
                  <a:lnTo>
                    <a:pt x="1712" y="326"/>
                  </a:lnTo>
                  <a:lnTo>
                    <a:pt x="1758" y="322"/>
                  </a:lnTo>
                  <a:lnTo>
                    <a:pt x="1816" y="322"/>
                  </a:lnTo>
                  <a:lnTo>
                    <a:pt x="1750" y="300"/>
                  </a:lnTo>
                  <a:lnTo>
                    <a:pt x="1690" y="276"/>
                  </a:lnTo>
                  <a:lnTo>
                    <a:pt x="1632" y="242"/>
                  </a:lnTo>
                  <a:lnTo>
                    <a:pt x="1576" y="206"/>
                  </a:lnTo>
                  <a:lnTo>
                    <a:pt x="1526" y="162"/>
                  </a:lnTo>
                  <a:lnTo>
                    <a:pt x="1476" y="116"/>
                  </a:lnTo>
                  <a:lnTo>
                    <a:pt x="1434" y="68"/>
                  </a:lnTo>
                  <a:lnTo>
                    <a:pt x="1400" y="14"/>
                  </a:lnTo>
                  <a:lnTo>
                    <a:pt x="1322" y="4"/>
                  </a:lnTo>
                  <a:lnTo>
                    <a:pt x="1246" y="0"/>
                  </a:lnTo>
                  <a:lnTo>
                    <a:pt x="780" y="0"/>
                  </a:lnTo>
                  <a:lnTo>
                    <a:pt x="700" y="4"/>
                  </a:lnTo>
                  <a:lnTo>
                    <a:pt x="622" y="14"/>
                  </a:lnTo>
                  <a:lnTo>
                    <a:pt x="546" y="32"/>
                  </a:lnTo>
                  <a:lnTo>
                    <a:pt x="474" y="58"/>
                  </a:lnTo>
                  <a:lnTo>
                    <a:pt x="408" y="86"/>
                  </a:lnTo>
                  <a:lnTo>
                    <a:pt x="344" y="124"/>
                  </a:lnTo>
                  <a:lnTo>
                    <a:pt x="282" y="166"/>
                  </a:lnTo>
                  <a:lnTo>
                    <a:pt x="230" y="214"/>
                  </a:lnTo>
                  <a:lnTo>
                    <a:pt x="180" y="264"/>
                  </a:lnTo>
                  <a:lnTo>
                    <a:pt x="134" y="322"/>
                  </a:lnTo>
                  <a:lnTo>
                    <a:pt x="96" y="384"/>
                  </a:lnTo>
                  <a:lnTo>
                    <a:pt x="60" y="446"/>
                  </a:lnTo>
                  <a:lnTo>
                    <a:pt x="34" y="514"/>
                  </a:lnTo>
                  <a:lnTo>
                    <a:pt x="16" y="582"/>
                  </a:lnTo>
                  <a:lnTo>
                    <a:pt x="4" y="654"/>
                  </a:lnTo>
                  <a:lnTo>
                    <a:pt x="0" y="730"/>
                  </a:lnTo>
                  <a:lnTo>
                    <a:pt x="0" y="1306"/>
                  </a:lnTo>
                  <a:lnTo>
                    <a:pt x="4" y="1306"/>
                  </a:lnTo>
                  <a:lnTo>
                    <a:pt x="104" y="1336"/>
                  </a:lnTo>
                  <a:lnTo>
                    <a:pt x="198" y="1360"/>
                  </a:lnTo>
                  <a:lnTo>
                    <a:pt x="302" y="1382"/>
                  </a:lnTo>
                  <a:lnTo>
                    <a:pt x="406" y="1404"/>
                  </a:lnTo>
                  <a:lnTo>
                    <a:pt x="508" y="1418"/>
                  </a:lnTo>
                  <a:lnTo>
                    <a:pt x="612" y="1432"/>
                  </a:lnTo>
                  <a:lnTo>
                    <a:pt x="718" y="1444"/>
                  </a:lnTo>
                  <a:lnTo>
                    <a:pt x="826" y="1450"/>
                  </a:lnTo>
                  <a:lnTo>
                    <a:pt x="826" y="1204"/>
                  </a:lnTo>
                  <a:lnTo>
                    <a:pt x="830" y="1158"/>
                  </a:lnTo>
                  <a:lnTo>
                    <a:pt x="834" y="1114"/>
                  </a:lnTo>
                  <a:lnTo>
                    <a:pt x="838" y="1070"/>
                  </a:lnTo>
                  <a:lnTo>
                    <a:pt x="844" y="1028"/>
                  </a:lnTo>
                  <a:lnTo>
                    <a:pt x="856" y="984"/>
                  </a:lnTo>
                  <a:lnTo>
                    <a:pt x="868" y="940"/>
                  </a:lnTo>
                  <a:lnTo>
                    <a:pt x="902" y="862"/>
                  </a:lnTo>
                  <a:lnTo>
                    <a:pt x="940" y="786"/>
                  </a:lnTo>
                  <a:lnTo>
                    <a:pt x="986" y="712"/>
                  </a:lnTo>
                  <a:lnTo>
                    <a:pt x="1040" y="644"/>
                  </a:lnTo>
                  <a:lnTo>
                    <a:pt x="1100" y="582"/>
                  </a:lnTo>
                  <a:lnTo>
                    <a:pt x="1166" y="5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8" name="Freeform 28">
              <a:extLst>
                <a:ext uri="{FF2B5EF4-FFF2-40B4-BE49-F238E27FC236}">
                  <a16:creationId xmlns:a16="http://schemas.microsoft.com/office/drawing/2014/main" id="{00A1A612-FD71-4638-BC4D-F6F238E16C21}"/>
                </a:ext>
              </a:extLst>
            </p:cNvPr>
            <p:cNvSpPr>
              <a:spLocks/>
            </p:cNvSpPr>
            <p:nvPr/>
          </p:nvSpPr>
          <p:spPr bwMode="auto">
            <a:xfrm>
              <a:off x="659" y="-4158"/>
              <a:ext cx="1090" cy="1094"/>
            </a:xfrm>
            <a:custGeom>
              <a:avLst/>
              <a:gdLst/>
              <a:ahLst/>
              <a:cxnLst>
                <a:cxn ang="0">
                  <a:pos x="26" y="708"/>
                </a:cxn>
                <a:cxn ang="0">
                  <a:pos x="70" y="808"/>
                </a:cxn>
                <a:cxn ang="0">
                  <a:pos x="128" y="894"/>
                </a:cxn>
                <a:cxn ang="0">
                  <a:pos x="206" y="968"/>
                </a:cxn>
                <a:cxn ang="0">
                  <a:pos x="298" y="1030"/>
                </a:cxn>
                <a:cxn ang="0">
                  <a:pos x="402" y="1068"/>
                </a:cxn>
                <a:cxn ang="0">
                  <a:pos x="512" y="1094"/>
                </a:cxn>
                <a:cxn ang="0">
                  <a:pos x="610" y="1094"/>
                </a:cxn>
                <a:cxn ang="0">
                  <a:pos x="688" y="1082"/>
                </a:cxn>
                <a:cxn ang="0">
                  <a:pos x="762" y="1062"/>
                </a:cxn>
                <a:cxn ang="0">
                  <a:pos x="832" y="1032"/>
                </a:cxn>
                <a:cxn ang="0">
                  <a:pos x="858" y="972"/>
                </a:cxn>
                <a:cxn ang="0">
                  <a:pos x="846" y="886"/>
                </a:cxn>
                <a:cxn ang="0">
                  <a:pos x="846" y="804"/>
                </a:cxn>
                <a:cxn ang="0">
                  <a:pos x="862" y="694"/>
                </a:cxn>
                <a:cxn ang="0">
                  <a:pos x="912" y="556"/>
                </a:cxn>
                <a:cxn ang="0">
                  <a:pos x="990" y="434"/>
                </a:cxn>
                <a:cxn ang="0">
                  <a:pos x="1090" y="330"/>
                </a:cxn>
                <a:cxn ang="0">
                  <a:pos x="1052" y="260"/>
                </a:cxn>
                <a:cxn ang="0">
                  <a:pos x="1004" y="196"/>
                </a:cxn>
                <a:cxn ang="0">
                  <a:pos x="950" y="138"/>
                </a:cxn>
                <a:cxn ang="0">
                  <a:pos x="884" y="92"/>
                </a:cxn>
                <a:cxn ang="0">
                  <a:pos x="814" y="52"/>
                </a:cxn>
                <a:cxn ang="0">
                  <a:pos x="736" y="24"/>
                </a:cxn>
                <a:cxn ang="0">
                  <a:pos x="656" y="2"/>
                </a:cxn>
                <a:cxn ang="0">
                  <a:pos x="570" y="0"/>
                </a:cxn>
                <a:cxn ang="0">
                  <a:pos x="452" y="10"/>
                </a:cxn>
                <a:cxn ang="0">
                  <a:pos x="346" y="42"/>
                </a:cxn>
                <a:cxn ang="0">
                  <a:pos x="250" y="92"/>
                </a:cxn>
                <a:cxn ang="0">
                  <a:pos x="166" y="160"/>
                </a:cxn>
                <a:cxn ang="0">
                  <a:pos x="96" y="242"/>
                </a:cxn>
                <a:cxn ang="0">
                  <a:pos x="44" y="334"/>
                </a:cxn>
                <a:cxn ang="0">
                  <a:pos x="10" y="438"/>
                </a:cxn>
                <a:cxn ang="0">
                  <a:pos x="0" y="548"/>
                </a:cxn>
                <a:cxn ang="0">
                  <a:pos x="10" y="658"/>
                </a:cxn>
              </a:cxnLst>
              <a:rect l="0" t="0" r="r" b="b"/>
              <a:pathLst>
                <a:path w="1090" h="1094">
                  <a:moveTo>
                    <a:pt x="10" y="658"/>
                  </a:moveTo>
                  <a:lnTo>
                    <a:pt x="26" y="708"/>
                  </a:lnTo>
                  <a:lnTo>
                    <a:pt x="44" y="758"/>
                  </a:lnTo>
                  <a:lnTo>
                    <a:pt x="70" y="808"/>
                  </a:lnTo>
                  <a:lnTo>
                    <a:pt x="96" y="854"/>
                  </a:lnTo>
                  <a:lnTo>
                    <a:pt x="128" y="894"/>
                  </a:lnTo>
                  <a:lnTo>
                    <a:pt x="166" y="934"/>
                  </a:lnTo>
                  <a:lnTo>
                    <a:pt x="206" y="968"/>
                  </a:lnTo>
                  <a:lnTo>
                    <a:pt x="250" y="1000"/>
                  </a:lnTo>
                  <a:lnTo>
                    <a:pt x="298" y="1030"/>
                  </a:lnTo>
                  <a:lnTo>
                    <a:pt x="346" y="1050"/>
                  </a:lnTo>
                  <a:lnTo>
                    <a:pt x="402" y="1068"/>
                  </a:lnTo>
                  <a:lnTo>
                    <a:pt x="452" y="1082"/>
                  </a:lnTo>
                  <a:lnTo>
                    <a:pt x="512" y="1094"/>
                  </a:lnTo>
                  <a:lnTo>
                    <a:pt x="570" y="1094"/>
                  </a:lnTo>
                  <a:lnTo>
                    <a:pt x="610" y="1094"/>
                  </a:lnTo>
                  <a:lnTo>
                    <a:pt x="648" y="1090"/>
                  </a:lnTo>
                  <a:lnTo>
                    <a:pt x="688" y="1082"/>
                  </a:lnTo>
                  <a:lnTo>
                    <a:pt x="726" y="1072"/>
                  </a:lnTo>
                  <a:lnTo>
                    <a:pt x="762" y="1062"/>
                  </a:lnTo>
                  <a:lnTo>
                    <a:pt x="798" y="1048"/>
                  </a:lnTo>
                  <a:lnTo>
                    <a:pt x="832" y="1032"/>
                  </a:lnTo>
                  <a:lnTo>
                    <a:pt x="868" y="1016"/>
                  </a:lnTo>
                  <a:lnTo>
                    <a:pt x="858" y="972"/>
                  </a:lnTo>
                  <a:lnTo>
                    <a:pt x="850" y="930"/>
                  </a:lnTo>
                  <a:lnTo>
                    <a:pt x="846" y="886"/>
                  </a:lnTo>
                  <a:lnTo>
                    <a:pt x="842" y="844"/>
                  </a:lnTo>
                  <a:lnTo>
                    <a:pt x="846" y="804"/>
                  </a:lnTo>
                  <a:lnTo>
                    <a:pt x="850" y="766"/>
                  </a:lnTo>
                  <a:lnTo>
                    <a:pt x="862" y="694"/>
                  </a:lnTo>
                  <a:lnTo>
                    <a:pt x="884" y="622"/>
                  </a:lnTo>
                  <a:lnTo>
                    <a:pt x="912" y="556"/>
                  </a:lnTo>
                  <a:lnTo>
                    <a:pt x="946" y="492"/>
                  </a:lnTo>
                  <a:lnTo>
                    <a:pt x="990" y="434"/>
                  </a:lnTo>
                  <a:lnTo>
                    <a:pt x="1038" y="378"/>
                  </a:lnTo>
                  <a:lnTo>
                    <a:pt x="1090" y="330"/>
                  </a:lnTo>
                  <a:lnTo>
                    <a:pt x="1074" y="296"/>
                  </a:lnTo>
                  <a:lnTo>
                    <a:pt x="1052" y="260"/>
                  </a:lnTo>
                  <a:lnTo>
                    <a:pt x="1030" y="228"/>
                  </a:lnTo>
                  <a:lnTo>
                    <a:pt x="1004" y="196"/>
                  </a:lnTo>
                  <a:lnTo>
                    <a:pt x="980" y="166"/>
                  </a:lnTo>
                  <a:lnTo>
                    <a:pt x="950" y="138"/>
                  </a:lnTo>
                  <a:lnTo>
                    <a:pt x="916" y="114"/>
                  </a:lnTo>
                  <a:lnTo>
                    <a:pt x="884" y="92"/>
                  </a:lnTo>
                  <a:lnTo>
                    <a:pt x="850" y="70"/>
                  </a:lnTo>
                  <a:lnTo>
                    <a:pt x="814" y="52"/>
                  </a:lnTo>
                  <a:lnTo>
                    <a:pt x="776" y="34"/>
                  </a:lnTo>
                  <a:lnTo>
                    <a:pt x="736" y="24"/>
                  </a:lnTo>
                  <a:lnTo>
                    <a:pt x="696" y="14"/>
                  </a:lnTo>
                  <a:lnTo>
                    <a:pt x="656" y="2"/>
                  </a:lnTo>
                  <a:lnTo>
                    <a:pt x="610" y="0"/>
                  </a:lnTo>
                  <a:lnTo>
                    <a:pt x="570" y="0"/>
                  </a:lnTo>
                  <a:lnTo>
                    <a:pt x="512" y="2"/>
                  </a:lnTo>
                  <a:lnTo>
                    <a:pt x="452" y="10"/>
                  </a:lnTo>
                  <a:lnTo>
                    <a:pt x="402" y="24"/>
                  </a:lnTo>
                  <a:lnTo>
                    <a:pt x="346" y="42"/>
                  </a:lnTo>
                  <a:lnTo>
                    <a:pt x="298" y="64"/>
                  </a:lnTo>
                  <a:lnTo>
                    <a:pt x="250" y="92"/>
                  </a:lnTo>
                  <a:lnTo>
                    <a:pt x="206" y="124"/>
                  </a:lnTo>
                  <a:lnTo>
                    <a:pt x="166" y="160"/>
                  </a:lnTo>
                  <a:lnTo>
                    <a:pt x="128" y="198"/>
                  </a:lnTo>
                  <a:lnTo>
                    <a:pt x="96" y="242"/>
                  </a:lnTo>
                  <a:lnTo>
                    <a:pt x="70" y="284"/>
                  </a:lnTo>
                  <a:lnTo>
                    <a:pt x="44" y="334"/>
                  </a:lnTo>
                  <a:lnTo>
                    <a:pt x="26" y="384"/>
                  </a:lnTo>
                  <a:lnTo>
                    <a:pt x="10" y="438"/>
                  </a:lnTo>
                  <a:lnTo>
                    <a:pt x="4" y="492"/>
                  </a:lnTo>
                  <a:lnTo>
                    <a:pt x="0" y="548"/>
                  </a:lnTo>
                  <a:lnTo>
                    <a:pt x="4" y="602"/>
                  </a:lnTo>
                  <a:lnTo>
                    <a:pt x="10" y="6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9" name="Freeform 29">
              <a:extLst>
                <a:ext uri="{FF2B5EF4-FFF2-40B4-BE49-F238E27FC236}">
                  <a16:creationId xmlns:a16="http://schemas.microsoft.com/office/drawing/2014/main" id="{B985A616-4D84-4F4A-9BF1-550B63F21B12}"/>
                </a:ext>
              </a:extLst>
            </p:cNvPr>
            <p:cNvSpPr>
              <a:spLocks/>
            </p:cNvSpPr>
            <p:nvPr/>
          </p:nvSpPr>
          <p:spPr bwMode="auto">
            <a:xfrm>
              <a:off x="2505" y="-2894"/>
              <a:ext cx="1816" cy="1450"/>
            </a:xfrm>
            <a:custGeom>
              <a:avLst/>
              <a:gdLst/>
              <a:ahLst/>
              <a:cxnLst>
                <a:cxn ang="0">
                  <a:pos x="1812" y="654"/>
                </a:cxn>
                <a:cxn ang="0">
                  <a:pos x="1800" y="582"/>
                </a:cxn>
                <a:cxn ang="0">
                  <a:pos x="1782" y="514"/>
                </a:cxn>
                <a:cxn ang="0">
                  <a:pos x="1754" y="446"/>
                </a:cxn>
                <a:cxn ang="0">
                  <a:pos x="1720" y="384"/>
                </a:cxn>
                <a:cxn ang="0">
                  <a:pos x="1682" y="322"/>
                </a:cxn>
                <a:cxn ang="0">
                  <a:pos x="1636" y="264"/>
                </a:cxn>
                <a:cxn ang="0">
                  <a:pos x="1586" y="214"/>
                </a:cxn>
                <a:cxn ang="0">
                  <a:pos x="1532" y="166"/>
                </a:cxn>
                <a:cxn ang="0">
                  <a:pos x="1472" y="124"/>
                </a:cxn>
                <a:cxn ang="0">
                  <a:pos x="1406" y="86"/>
                </a:cxn>
                <a:cxn ang="0">
                  <a:pos x="1342" y="58"/>
                </a:cxn>
                <a:cxn ang="0">
                  <a:pos x="1268" y="32"/>
                </a:cxn>
                <a:cxn ang="0">
                  <a:pos x="1192" y="14"/>
                </a:cxn>
                <a:cxn ang="0">
                  <a:pos x="1116" y="4"/>
                </a:cxn>
                <a:cxn ang="0">
                  <a:pos x="1036" y="0"/>
                </a:cxn>
                <a:cxn ang="0">
                  <a:pos x="570" y="0"/>
                </a:cxn>
                <a:cxn ang="0">
                  <a:pos x="492" y="4"/>
                </a:cxn>
                <a:cxn ang="0">
                  <a:pos x="416" y="14"/>
                </a:cxn>
                <a:cxn ang="0">
                  <a:pos x="382" y="68"/>
                </a:cxn>
                <a:cxn ang="0">
                  <a:pos x="340" y="116"/>
                </a:cxn>
                <a:cxn ang="0">
                  <a:pos x="290" y="162"/>
                </a:cxn>
                <a:cxn ang="0">
                  <a:pos x="240" y="206"/>
                </a:cxn>
                <a:cxn ang="0">
                  <a:pos x="184" y="242"/>
                </a:cxn>
                <a:cxn ang="0">
                  <a:pos x="126" y="276"/>
                </a:cxn>
                <a:cxn ang="0">
                  <a:pos x="64" y="300"/>
                </a:cxn>
                <a:cxn ang="0">
                  <a:pos x="0" y="322"/>
                </a:cxn>
                <a:cxn ang="0">
                  <a:pos x="56" y="322"/>
                </a:cxn>
                <a:cxn ang="0">
                  <a:pos x="102" y="326"/>
                </a:cxn>
                <a:cxn ang="0">
                  <a:pos x="152" y="326"/>
                </a:cxn>
                <a:cxn ang="0">
                  <a:pos x="198" y="332"/>
                </a:cxn>
                <a:cxn ang="0">
                  <a:pos x="244" y="340"/>
                </a:cxn>
                <a:cxn ang="0">
                  <a:pos x="290" y="352"/>
                </a:cxn>
                <a:cxn ang="0">
                  <a:pos x="332" y="362"/>
                </a:cxn>
                <a:cxn ang="0">
                  <a:pos x="416" y="390"/>
                </a:cxn>
                <a:cxn ang="0">
                  <a:pos x="500" y="430"/>
                </a:cxn>
                <a:cxn ang="0">
                  <a:pos x="576" y="474"/>
                </a:cxn>
                <a:cxn ang="0">
                  <a:pos x="650" y="524"/>
                </a:cxn>
                <a:cxn ang="0">
                  <a:pos x="714" y="582"/>
                </a:cxn>
                <a:cxn ang="0">
                  <a:pos x="776" y="644"/>
                </a:cxn>
                <a:cxn ang="0">
                  <a:pos x="830" y="712"/>
                </a:cxn>
                <a:cxn ang="0">
                  <a:pos x="876" y="786"/>
                </a:cxn>
                <a:cxn ang="0">
                  <a:pos x="914" y="862"/>
                </a:cxn>
                <a:cxn ang="0">
                  <a:pos x="948" y="940"/>
                </a:cxn>
                <a:cxn ang="0">
                  <a:pos x="960" y="984"/>
                </a:cxn>
                <a:cxn ang="0">
                  <a:pos x="970" y="1028"/>
                </a:cxn>
                <a:cxn ang="0">
                  <a:pos x="978" y="1070"/>
                </a:cxn>
                <a:cxn ang="0">
                  <a:pos x="982" y="1114"/>
                </a:cxn>
                <a:cxn ang="0">
                  <a:pos x="986" y="1158"/>
                </a:cxn>
                <a:cxn ang="0">
                  <a:pos x="990" y="1204"/>
                </a:cxn>
                <a:cxn ang="0">
                  <a:pos x="990" y="1450"/>
                </a:cxn>
                <a:cxn ang="0">
                  <a:pos x="1096" y="1444"/>
                </a:cxn>
                <a:cxn ang="0">
                  <a:pos x="1204" y="1432"/>
                </a:cxn>
                <a:cxn ang="0">
                  <a:pos x="1308" y="1418"/>
                </a:cxn>
                <a:cxn ang="0">
                  <a:pos x="1410" y="1404"/>
                </a:cxn>
                <a:cxn ang="0">
                  <a:pos x="1514" y="1382"/>
                </a:cxn>
                <a:cxn ang="0">
                  <a:pos x="1616" y="1360"/>
                </a:cxn>
                <a:cxn ang="0">
                  <a:pos x="1712" y="1336"/>
                </a:cxn>
                <a:cxn ang="0">
                  <a:pos x="1812" y="1306"/>
                </a:cxn>
                <a:cxn ang="0">
                  <a:pos x="1816" y="1306"/>
                </a:cxn>
                <a:cxn ang="0">
                  <a:pos x="1816" y="730"/>
                </a:cxn>
                <a:cxn ang="0">
                  <a:pos x="1812" y="654"/>
                </a:cxn>
              </a:cxnLst>
              <a:rect l="0" t="0" r="r" b="b"/>
              <a:pathLst>
                <a:path w="1816" h="1450">
                  <a:moveTo>
                    <a:pt x="1812" y="654"/>
                  </a:moveTo>
                  <a:lnTo>
                    <a:pt x="1800" y="582"/>
                  </a:lnTo>
                  <a:lnTo>
                    <a:pt x="1782" y="514"/>
                  </a:lnTo>
                  <a:lnTo>
                    <a:pt x="1754" y="446"/>
                  </a:lnTo>
                  <a:lnTo>
                    <a:pt x="1720" y="384"/>
                  </a:lnTo>
                  <a:lnTo>
                    <a:pt x="1682" y="322"/>
                  </a:lnTo>
                  <a:lnTo>
                    <a:pt x="1636" y="264"/>
                  </a:lnTo>
                  <a:lnTo>
                    <a:pt x="1586" y="214"/>
                  </a:lnTo>
                  <a:lnTo>
                    <a:pt x="1532" y="166"/>
                  </a:lnTo>
                  <a:lnTo>
                    <a:pt x="1472" y="124"/>
                  </a:lnTo>
                  <a:lnTo>
                    <a:pt x="1406" y="86"/>
                  </a:lnTo>
                  <a:lnTo>
                    <a:pt x="1342" y="58"/>
                  </a:lnTo>
                  <a:lnTo>
                    <a:pt x="1268" y="32"/>
                  </a:lnTo>
                  <a:lnTo>
                    <a:pt x="1192" y="14"/>
                  </a:lnTo>
                  <a:lnTo>
                    <a:pt x="1116" y="4"/>
                  </a:lnTo>
                  <a:lnTo>
                    <a:pt x="1036" y="0"/>
                  </a:lnTo>
                  <a:lnTo>
                    <a:pt x="570" y="0"/>
                  </a:lnTo>
                  <a:lnTo>
                    <a:pt x="492" y="4"/>
                  </a:lnTo>
                  <a:lnTo>
                    <a:pt x="416" y="14"/>
                  </a:lnTo>
                  <a:lnTo>
                    <a:pt x="382" y="68"/>
                  </a:lnTo>
                  <a:lnTo>
                    <a:pt x="340" y="116"/>
                  </a:lnTo>
                  <a:lnTo>
                    <a:pt x="290" y="162"/>
                  </a:lnTo>
                  <a:lnTo>
                    <a:pt x="240" y="206"/>
                  </a:lnTo>
                  <a:lnTo>
                    <a:pt x="184" y="242"/>
                  </a:lnTo>
                  <a:lnTo>
                    <a:pt x="126" y="276"/>
                  </a:lnTo>
                  <a:lnTo>
                    <a:pt x="64" y="300"/>
                  </a:lnTo>
                  <a:lnTo>
                    <a:pt x="0" y="322"/>
                  </a:lnTo>
                  <a:lnTo>
                    <a:pt x="56" y="322"/>
                  </a:lnTo>
                  <a:lnTo>
                    <a:pt x="102" y="326"/>
                  </a:lnTo>
                  <a:lnTo>
                    <a:pt x="152" y="326"/>
                  </a:lnTo>
                  <a:lnTo>
                    <a:pt x="198" y="332"/>
                  </a:lnTo>
                  <a:lnTo>
                    <a:pt x="244" y="340"/>
                  </a:lnTo>
                  <a:lnTo>
                    <a:pt x="290" y="352"/>
                  </a:lnTo>
                  <a:lnTo>
                    <a:pt x="332" y="362"/>
                  </a:lnTo>
                  <a:lnTo>
                    <a:pt x="416" y="390"/>
                  </a:lnTo>
                  <a:lnTo>
                    <a:pt x="500" y="430"/>
                  </a:lnTo>
                  <a:lnTo>
                    <a:pt x="576" y="474"/>
                  </a:lnTo>
                  <a:lnTo>
                    <a:pt x="650" y="524"/>
                  </a:lnTo>
                  <a:lnTo>
                    <a:pt x="714" y="582"/>
                  </a:lnTo>
                  <a:lnTo>
                    <a:pt x="776" y="644"/>
                  </a:lnTo>
                  <a:lnTo>
                    <a:pt x="830" y="712"/>
                  </a:lnTo>
                  <a:lnTo>
                    <a:pt x="876" y="786"/>
                  </a:lnTo>
                  <a:lnTo>
                    <a:pt x="914" y="862"/>
                  </a:lnTo>
                  <a:lnTo>
                    <a:pt x="948" y="940"/>
                  </a:lnTo>
                  <a:lnTo>
                    <a:pt x="960" y="984"/>
                  </a:lnTo>
                  <a:lnTo>
                    <a:pt x="970" y="1028"/>
                  </a:lnTo>
                  <a:lnTo>
                    <a:pt x="978" y="1070"/>
                  </a:lnTo>
                  <a:lnTo>
                    <a:pt x="982" y="1114"/>
                  </a:lnTo>
                  <a:lnTo>
                    <a:pt x="986" y="1158"/>
                  </a:lnTo>
                  <a:lnTo>
                    <a:pt x="990" y="1204"/>
                  </a:lnTo>
                  <a:lnTo>
                    <a:pt x="990" y="1450"/>
                  </a:lnTo>
                  <a:lnTo>
                    <a:pt x="1096" y="1444"/>
                  </a:lnTo>
                  <a:lnTo>
                    <a:pt x="1204" y="1432"/>
                  </a:lnTo>
                  <a:lnTo>
                    <a:pt x="1308" y="1418"/>
                  </a:lnTo>
                  <a:lnTo>
                    <a:pt x="1410" y="1404"/>
                  </a:lnTo>
                  <a:lnTo>
                    <a:pt x="1514" y="1382"/>
                  </a:lnTo>
                  <a:lnTo>
                    <a:pt x="1616" y="1360"/>
                  </a:lnTo>
                  <a:lnTo>
                    <a:pt x="1712" y="1336"/>
                  </a:lnTo>
                  <a:lnTo>
                    <a:pt x="1812" y="1306"/>
                  </a:lnTo>
                  <a:lnTo>
                    <a:pt x="1816" y="1306"/>
                  </a:lnTo>
                  <a:lnTo>
                    <a:pt x="1816" y="730"/>
                  </a:lnTo>
                  <a:lnTo>
                    <a:pt x="1812" y="6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10" name="Freeform 30">
              <a:extLst>
                <a:ext uri="{FF2B5EF4-FFF2-40B4-BE49-F238E27FC236}">
                  <a16:creationId xmlns:a16="http://schemas.microsoft.com/office/drawing/2014/main" id="{DC07A38E-C90A-4C0F-8D7F-25039EF0D6B6}"/>
                </a:ext>
              </a:extLst>
            </p:cNvPr>
            <p:cNvSpPr>
              <a:spLocks/>
            </p:cNvSpPr>
            <p:nvPr/>
          </p:nvSpPr>
          <p:spPr bwMode="auto">
            <a:xfrm>
              <a:off x="2777" y="-4158"/>
              <a:ext cx="1090" cy="1094"/>
            </a:xfrm>
            <a:custGeom>
              <a:avLst/>
              <a:gdLst/>
              <a:ahLst/>
              <a:cxnLst>
                <a:cxn ang="0">
                  <a:pos x="144" y="492"/>
                </a:cxn>
                <a:cxn ang="0">
                  <a:pos x="206" y="622"/>
                </a:cxn>
                <a:cxn ang="0">
                  <a:pos x="240" y="766"/>
                </a:cxn>
                <a:cxn ang="0">
                  <a:pos x="246" y="844"/>
                </a:cxn>
                <a:cxn ang="0">
                  <a:pos x="240" y="930"/>
                </a:cxn>
                <a:cxn ang="0">
                  <a:pos x="220" y="1016"/>
                </a:cxn>
                <a:cxn ang="0">
                  <a:pos x="290" y="1048"/>
                </a:cxn>
                <a:cxn ang="0">
                  <a:pos x="364" y="1072"/>
                </a:cxn>
                <a:cxn ang="0">
                  <a:pos x="442" y="1090"/>
                </a:cxn>
                <a:cxn ang="0">
                  <a:pos x="520" y="1094"/>
                </a:cxn>
                <a:cxn ang="0">
                  <a:pos x="636" y="1082"/>
                </a:cxn>
                <a:cxn ang="0">
                  <a:pos x="744" y="1050"/>
                </a:cxn>
                <a:cxn ang="0">
                  <a:pos x="840" y="1000"/>
                </a:cxn>
                <a:cxn ang="0">
                  <a:pos x="924" y="934"/>
                </a:cxn>
                <a:cxn ang="0">
                  <a:pos x="994" y="854"/>
                </a:cxn>
                <a:cxn ang="0">
                  <a:pos x="1046" y="758"/>
                </a:cxn>
                <a:cxn ang="0">
                  <a:pos x="1078" y="658"/>
                </a:cxn>
                <a:cxn ang="0">
                  <a:pos x="1090" y="548"/>
                </a:cxn>
                <a:cxn ang="0">
                  <a:pos x="1078" y="438"/>
                </a:cxn>
                <a:cxn ang="0">
                  <a:pos x="1046" y="334"/>
                </a:cxn>
                <a:cxn ang="0">
                  <a:pos x="994" y="242"/>
                </a:cxn>
                <a:cxn ang="0">
                  <a:pos x="924" y="160"/>
                </a:cxn>
                <a:cxn ang="0">
                  <a:pos x="840" y="92"/>
                </a:cxn>
                <a:cxn ang="0">
                  <a:pos x="744" y="42"/>
                </a:cxn>
                <a:cxn ang="0">
                  <a:pos x="636" y="10"/>
                </a:cxn>
                <a:cxn ang="0">
                  <a:pos x="520" y="0"/>
                </a:cxn>
                <a:cxn ang="0">
                  <a:pos x="434" y="2"/>
                </a:cxn>
                <a:cxn ang="0">
                  <a:pos x="354" y="24"/>
                </a:cxn>
                <a:cxn ang="0">
                  <a:pos x="276" y="52"/>
                </a:cxn>
                <a:cxn ang="0">
                  <a:pos x="206" y="92"/>
                </a:cxn>
                <a:cxn ang="0">
                  <a:pos x="140" y="138"/>
                </a:cxn>
                <a:cxn ang="0">
                  <a:pos x="84" y="196"/>
                </a:cxn>
                <a:cxn ang="0">
                  <a:pos x="36" y="260"/>
                </a:cxn>
                <a:cxn ang="0">
                  <a:pos x="0" y="330"/>
                </a:cxn>
                <a:cxn ang="0">
                  <a:pos x="100" y="434"/>
                </a:cxn>
              </a:cxnLst>
              <a:rect l="0" t="0" r="r" b="b"/>
              <a:pathLst>
                <a:path w="1090" h="1094">
                  <a:moveTo>
                    <a:pt x="100" y="434"/>
                  </a:moveTo>
                  <a:lnTo>
                    <a:pt x="144" y="492"/>
                  </a:lnTo>
                  <a:lnTo>
                    <a:pt x="176" y="556"/>
                  </a:lnTo>
                  <a:lnTo>
                    <a:pt x="206" y="622"/>
                  </a:lnTo>
                  <a:lnTo>
                    <a:pt x="228" y="694"/>
                  </a:lnTo>
                  <a:lnTo>
                    <a:pt x="240" y="766"/>
                  </a:lnTo>
                  <a:lnTo>
                    <a:pt x="242" y="804"/>
                  </a:lnTo>
                  <a:lnTo>
                    <a:pt x="246" y="844"/>
                  </a:lnTo>
                  <a:lnTo>
                    <a:pt x="242" y="886"/>
                  </a:lnTo>
                  <a:lnTo>
                    <a:pt x="240" y="930"/>
                  </a:lnTo>
                  <a:lnTo>
                    <a:pt x="232" y="972"/>
                  </a:lnTo>
                  <a:lnTo>
                    <a:pt x="220" y="1016"/>
                  </a:lnTo>
                  <a:lnTo>
                    <a:pt x="258" y="1032"/>
                  </a:lnTo>
                  <a:lnTo>
                    <a:pt x="290" y="1048"/>
                  </a:lnTo>
                  <a:lnTo>
                    <a:pt x="328" y="1062"/>
                  </a:lnTo>
                  <a:lnTo>
                    <a:pt x="364" y="1072"/>
                  </a:lnTo>
                  <a:lnTo>
                    <a:pt x="402" y="1082"/>
                  </a:lnTo>
                  <a:lnTo>
                    <a:pt x="442" y="1090"/>
                  </a:lnTo>
                  <a:lnTo>
                    <a:pt x="478" y="1094"/>
                  </a:lnTo>
                  <a:lnTo>
                    <a:pt x="520" y="1094"/>
                  </a:lnTo>
                  <a:lnTo>
                    <a:pt x="578" y="1094"/>
                  </a:lnTo>
                  <a:lnTo>
                    <a:pt x="636" y="1082"/>
                  </a:lnTo>
                  <a:lnTo>
                    <a:pt x="688" y="1068"/>
                  </a:lnTo>
                  <a:lnTo>
                    <a:pt x="744" y="1050"/>
                  </a:lnTo>
                  <a:lnTo>
                    <a:pt x="792" y="1030"/>
                  </a:lnTo>
                  <a:lnTo>
                    <a:pt x="840" y="1000"/>
                  </a:lnTo>
                  <a:lnTo>
                    <a:pt x="884" y="968"/>
                  </a:lnTo>
                  <a:lnTo>
                    <a:pt x="924" y="934"/>
                  </a:lnTo>
                  <a:lnTo>
                    <a:pt x="960" y="894"/>
                  </a:lnTo>
                  <a:lnTo>
                    <a:pt x="994" y="854"/>
                  </a:lnTo>
                  <a:lnTo>
                    <a:pt x="1020" y="808"/>
                  </a:lnTo>
                  <a:lnTo>
                    <a:pt x="1046" y="758"/>
                  </a:lnTo>
                  <a:lnTo>
                    <a:pt x="1064" y="708"/>
                  </a:lnTo>
                  <a:lnTo>
                    <a:pt x="1078" y="658"/>
                  </a:lnTo>
                  <a:lnTo>
                    <a:pt x="1086" y="602"/>
                  </a:lnTo>
                  <a:lnTo>
                    <a:pt x="1090" y="548"/>
                  </a:lnTo>
                  <a:lnTo>
                    <a:pt x="1086" y="492"/>
                  </a:lnTo>
                  <a:lnTo>
                    <a:pt x="1078" y="438"/>
                  </a:lnTo>
                  <a:lnTo>
                    <a:pt x="1064" y="384"/>
                  </a:lnTo>
                  <a:lnTo>
                    <a:pt x="1046" y="334"/>
                  </a:lnTo>
                  <a:lnTo>
                    <a:pt x="1020" y="284"/>
                  </a:lnTo>
                  <a:lnTo>
                    <a:pt x="994" y="242"/>
                  </a:lnTo>
                  <a:lnTo>
                    <a:pt x="960" y="198"/>
                  </a:lnTo>
                  <a:lnTo>
                    <a:pt x="924" y="160"/>
                  </a:lnTo>
                  <a:lnTo>
                    <a:pt x="884" y="124"/>
                  </a:lnTo>
                  <a:lnTo>
                    <a:pt x="840" y="92"/>
                  </a:lnTo>
                  <a:lnTo>
                    <a:pt x="792" y="64"/>
                  </a:lnTo>
                  <a:lnTo>
                    <a:pt x="744" y="42"/>
                  </a:lnTo>
                  <a:lnTo>
                    <a:pt x="688" y="24"/>
                  </a:lnTo>
                  <a:lnTo>
                    <a:pt x="636" y="10"/>
                  </a:lnTo>
                  <a:lnTo>
                    <a:pt x="578" y="2"/>
                  </a:lnTo>
                  <a:lnTo>
                    <a:pt x="520" y="0"/>
                  </a:lnTo>
                  <a:lnTo>
                    <a:pt x="478" y="0"/>
                  </a:lnTo>
                  <a:lnTo>
                    <a:pt x="434" y="2"/>
                  </a:lnTo>
                  <a:lnTo>
                    <a:pt x="394" y="14"/>
                  </a:lnTo>
                  <a:lnTo>
                    <a:pt x="354" y="24"/>
                  </a:lnTo>
                  <a:lnTo>
                    <a:pt x="312" y="34"/>
                  </a:lnTo>
                  <a:lnTo>
                    <a:pt x="276" y="52"/>
                  </a:lnTo>
                  <a:lnTo>
                    <a:pt x="240" y="70"/>
                  </a:lnTo>
                  <a:lnTo>
                    <a:pt x="206" y="92"/>
                  </a:lnTo>
                  <a:lnTo>
                    <a:pt x="174" y="114"/>
                  </a:lnTo>
                  <a:lnTo>
                    <a:pt x="140" y="138"/>
                  </a:lnTo>
                  <a:lnTo>
                    <a:pt x="110" y="166"/>
                  </a:lnTo>
                  <a:lnTo>
                    <a:pt x="84" y="196"/>
                  </a:lnTo>
                  <a:lnTo>
                    <a:pt x="58" y="228"/>
                  </a:lnTo>
                  <a:lnTo>
                    <a:pt x="36" y="260"/>
                  </a:lnTo>
                  <a:lnTo>
                    <a:pt x="14" y="296"/>
                  </a:lnTo>
                  <a:lnTo>
                    <a:pt x="0" y="330"/>
                  </a:lnTo>
                  <a:lnTo>
                    <a:pt x="52" y="378"/>
                  </a:lnTo>
                  <a:lnTo>
                    <a:pt x="100" y="43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11" name="Freeform 31">
              <a:extLst>
                <a:ext uri="{FF2B5EF4-FFF2-40B4-BE49-F238E27FC236}">
                  <a16:creationId xmlns:a16="http://schemas.microsoft.com/office/drawing/2014/main" id="{960D7209-8E68-46BC-AD18-A3938E075F3B}"/>
                </a:ext>
              </a:extLst>
            </p:cNvPr>
            <p:cNvSpPr>
              <a:spLocks/>
            </p:cNvSpPr>
            <p:nvPr/>
          </p:nvSpPr>
          <p:spPr bwMode="auto">
            <a:xfrm>
              <a:off x="1255" y="-2408"/>
              <a:ext cx="1986" cy="1540"/>
            </a:xfrm>
            <a:custGeom>
              <a:avLst/>
              <a:gdLst/>
              <a:ahLst/>
              <a:cxnLst>
                <a:cxn ang="0">
                  <a:pos x="1972" y="618"/>
                </a:cxn>
                <a:cxn ang="0">
                  <a:pos x="1954" y="544"/>
                </a:cxn>
                <a:cxn ang="0">
                  <a:pos x="1926" y="476"/>
                </a:cxn>
                <a:cxn ang="0">
                  <a:pos x="1894" y="406"/>
                </a:cxn>
                <a:cxn ang="0">
                  <a:pos x="1858" y="344"/>
                </a:cxn>
                <a:cxn ang="0">
                  <a:pos x="1816" y="282"/>
                </a:cxn>
                <a:cxn ang="0">
                  <a:pos x="1766" y="226"/>
                </a:cxn>
                <a:cxn ang="0">
                  <a:pos x="1714" y="178"/>
                </a:cxn>
                <a:cxn ang="0">
                  <a:pos x="1656" y="132"/>
                </a:cxn>
                <a:cxn ang="0">
                  <a:pos x="1592" y="94"/>
                </a:cxn>
                <a:cxn ang="0">
                  <a:pos x="1530" y="62"/>
                </a:cxn>
                <a:cxn ang="0">
                  <a:pos x="1458" y="36"/>
                </a:cxn>
                <a:cxn ang="0">
                  <a:pos x="1388" y="18"/>
                </a:cxn>
                <a:cxn ang="0">
                  <a:pos x="1314" y="4"/>
                </a:cxn>
                <a:cxn ang="0">
                  <a:pos x="1236" y="0"/>
                </a:cxn>
                <a:cxn ang="0">
                  <a:pos x="1068" y="0"/>
                </a:cxn>
                <a:cxn ang="0">
                  <a:pos x="934" y="0"/>
                </a:cxn>
                <a:cxn ang="0">
                  <a:pos x="750" y="0"/>
                </a:cxn>
                <a:cxn ang="0">
                  <a:pos x="676" y="4"/>
                </a:cxn>
                <a:cxn ang="0">
                  <a:pos x="602" y="18"/>
                </a:cxn>
                <a:cxn ang="0">
                  <a:pos x="528" y="36"/>
                </a:cxn>
                <a:cxn ang="0">
                  <a:pos x="460" y="62"/>
                </a:cxn>
                <a:cxn ang="0">
                  <a:pos x="392" y="94"/>
                </a:cxn>
                <a:cxn ang="0">
                  <a:pos x="332" y="132"/>
                </a:cxn>
                <a:cxn ang="0">
                  <a:pos x="276" y="178"/>
                </a:cxn>
                <a:cxn ang="0">
                  <a:pos x="222" y="226"/>
                </a:cxn>
                <a:cxn ang="0">
                  <a:pos x="172" y="282"/>
                </a:cxn>
                <a:cxn ang="0">
                  <a:pos x="130" y="344"/>
                </a:cxn>
                <a:cxn ang="0">
                  <a:pos x="92" y="406"/>
                </a:cxn>
                <a:cxn ang="0">
                  <a:pos x="60" y="476"/>
                </a:cxn>
                <a:cxn ang="0">
                  <a:pos x="34" y="544"/>
                </a:cxn>
                <a:cxn ang="0">
                  <a:pos x="18" y="618"/>
                </a:cxn>
                <a:cxn ang="0">
                  <a:pos x="6" y="696"/>
                </a:cxn>
                <a:cxn ang="0">
                  <a:pos x="0" y="776"/>
                </a:cxn>
                <a:cxn ang="0">
                  <a:pos x="0" y="1028"/>
                </a:cxn>
                <a:cxn ang="0">
                  <a:pos x="0" y="1386"/>
                </a:cxn>
                <a:cxn ang="0">
                  <a:pos x="120" y="1424"/>
                </a:cxn>
                <a:cxn ang="0">
                  <a:pos x="240" y="1452"/>
                </a:cxn>
                <a:cxn ang="0">
                  <a:pos x="364" y="1482"/>
                </a:cxn>
                <a:cxn ang="0">
                  <a:pos x="488" y="1500"/>
                </a:cxn>
                <a:cxn ang="0">
                  <a:pos x="612" y="1518"/>
                </a:cxn>
                <a:cxn ang="0">
                  <a:pos x="740" y="1530"/>
                </a:cxn>
                <a:cxn ang="0">
                  <a:pos x="866" y="1538"/>
                </a:cxn>
                <a:cxn ang="0">
                  <a:pos x="994" y="1540"/>
                </a:cxn>
                <a:cxn ang="0">
                  <a:pos x="1122" y="1538"/>
                </a:cxn>
                <a:cxn ang="0">
                  <a:pos x="1250" y="1530"/>
                </a:cxn>
                <a:cxn ang="0">
                  <a:pos x="1376" y="1518"/>
                </a:cxn>
                <a:cxn ang="0">
                  <a:pos x="1500" y="1500"/>
                </a:cxn>
                <a:cxn ang="0">
                  <a:pos x="1624" y="1482"/>
                </a:cxn>
                <a:cxn ang="0">
                  <a:pos x="1746" y="1452"/>
                </a:cxn>
                <a:cxn ang="0">
                  <a:pos x="1866" y="1424"/>
                </a:cxn>
                <a:cxn ang="0">
                  <a:pos x="1986" y="1386"/>
                </a:cxn>
                <a:cxn ang="0">
                  <a:pos x="1986" y="1028"/>
                </a:cxn>
                <a:cxn ang="0">
                  <a:pos x="1986" y="776"/>
                </a:cxn>
                <a:cxn ang="0">
                  <a:pos x="1982" y="696"/>
                </a:cxn>
                <a:cxn ang="0">
                  <a:pos x="1972" y="618"/>
                </a:cxn>
              </a:cxnLst>
              <a:rect l="0" t="0" r="r" b="b"/>
              <a:pathLst>
                <a:path w="1986" h="1540">
                  <a:moveTo>
                    <a:pt x="1972" y="618"/>
                  </a:moveTo>
                  <a:lnTo>
                    <a:pt x="1954" y="544"/>
                  </a:lnTo>
                  <a:lnTo>
                    <a:pt x="1926" y="476"/>
                  </a:lnTo>
                  <a:lnTo>
                    <a:pt x="1894" y="406"/>
                  </a:lnTo>
                  <a:lnTo>
                    <a:pt x="1858" y="344"/>
                  </a:lnTo>
                  <a:lnTo>
                    <a:pt x="1816" y="282"/>
                  </a:lnTo>
                  <a:lnTo>
                    <a:pt x="1766" y="226"/>
                  </a:lnTo>
                  <a:lnTo>
                    <a:pt x="1714" y="178"/>
                  </a:lnTo>
                  <a:lnTo>
                    <a:pt x="1656" y="132"/>
                  </a:lnTo>
                  <a:lnTo>
                    <a:pt x="1592" y="94"/>
                  </a:lnTo>
                  <a:lnTo>
                    <a:pt x="1530" y="62"/>
                  </a:lnTo>
                  <a:lnTo>
                    <a:pt x="1458" y="36"/>
                  </a:lnTo>
                  <a:lnTo>
                    <a:pt x="1388" y="18"/>
                  </a:lnTo>
                  <a:lnTo>
                    <a:pt x="1314" y="4"/>
                  </a:lnTo>
                  <a:lnTo>
                    <a:pt x="1236" y="0"/>
                  </a:lnTo>
                  <a:lnTo>
                    <a:pt x="1068" y="0"/>
                  </a:lnTo>
                  <a:lnTo>
                    <a:pt x="934" y="0"/>
                  </a:lnTo>
                  <a:lnTo>
                    <a:pt x="750" y="0"/>
                  </a:lnTo>
                  <a:lnTo>
                    <a:pt x="676" y="4"/>
                  </a:lnTo>
                  <a:lnTo>
                    <a:pt x="602" y="18"/>
                  </a:lnTo>
                  <a:lnTo>
                    <a:pt x="528" y="36"/>
                  </a:lnTo>
                  <a:lnTo>
                    <a:pt x="460" y="62"/>
                  </a:lnTo>
                  <a:lnTo>
                    <a:pt x="392" y="94"/>
                  </a:lnTo>
                  <a:lnTo>
                    <a:pt x="332" y="132"/>
                  </a:lnTo>
                  <a:lnTo>
                    <a:pt x="276" y="178"/>
                  </a:lnTo>
                  <a:lnTo>
                    <a:pt x="222" y="226"/>
                  </a:lnTo>
                  <a:lnTo>
                    <a:pt x="172" y="282"/>
                  </a:lnTo>
                  <a:lnTo>
                    <a:pt x="130" y="344"/>
                  </a:lnTo>
                  <a:lnTo>
                    <a:pt x="92" y="406"/>
                  </a:lnTo>
                  <a:lnTo>
                    <a:pt x="60" y="476"/>
                  </a:lnTo>
                  <a:lnTo>
                    <a:pt x="34" y="544"/>
                  </a:lnTo>
                  <a:lnTo>
                    <a:pt x="18" y="618"/>
                  </a:lnTo>
                  <a:lnTo>
                    <a:pt x="6" y="696"/>
                  </a:lnTo>
                  <a:lnTo>
                    <a:pt x="0" y="776"/>
                  </a:lnTo>
                  <a:lnTo>
                    <a:pt x="0" y="1028"/>
                  </a:lnTo>
                  <a:lnTo>
                    <a:pt x="0" y="1386"/>
                  </a:lnTo>
                  <a:lnTo>
                    <a:pt x="120" y="1424"/>
                  </a:lnTo>
                  <a:lnTo>
                    <a:pt x="240" y="1452"/>
                  </a:lnTo>
                  <a:lnTo>
                    <a:pt x="364" y="1482"/>
                  </a:lnTo>
                  <a:lnTo>
                    <a:pt x="488" y="1500"/>
                  </a:lnTo>
                  <a:lnTo>
                    <a:pt x="612" y="1518"/>
                  </a:lnTo>
                  <a:lnTo>
                    <a:pt x="740" y="1530"/>
                  </a:lnTo>
                  <a:lnTo>
                    <a:pt x="866" y="1538"/>
                  </a:lnTo>
                  <a:lnTo>
                    <a:pt x="994" y="1540"/>
                  </a:lnTo>
                  <a:lnTo>
                    <a:pt x="1122" y="1538"/>
                  </a:lnTo>
                  <a:lnTo>
                    <a:pt x="1250" y="1530"/>
                  </a:lnTo>
                  <a:lnTo>
                    <a:pt x="1376" y="1518"/>
                  </a:lnTo>
                  <a:lnTo>
                    <a:pt x="1500" y="1500"/>
                  </a:lnTo>
                  <a:lnTo>
                    <a:pt x="1624" y="1482"/>
                  </a:lnTo>
                  <a:lnTo>
                    <a:pt x="1746" y="1452"/>
                  </a:lnTo>
                  <a:lnTo>
                    <a:pt x="1866" y="1424"/>
                  </a:lnTo>
                  <a:lnTo>
                    <a:pt x="1986" y="1386"/>
                  </a:lnTo>
                  <a:lnTo>
                    <a:pt x="1986" y="1028"/>
                  </a:lnTo>
                  <a:lnTo>
                    <a:pt x="1986" y="776"/>
                  </a:lnTo>
                  <a:lnTo>
                    <a:pt x="1982" y="696"/>
                  </a:lnTo>
                  <a:lnTo>
                    <a:pt x="1972" y="6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12" name="Freeform 32">
              <a:extLst>
                <a:ext uri="{FF2B5EF4-FFF2-40B4-BE49-F238E27FC236}">
                  <a16:creationId xmlns:a16="http://schemas.microsoft.com/office/drawing/2014/main" id="{04A076D6-38D1-4620-B979-C4B0383A775E}"/>
                </a:ext>
              </a:extLst>
            </p:cNvPr>
            <p:cNvSpPr>
              <a:spLocks/>
            </p:cNvSpPr>
            <p:nvPr/>
          </p:nvSpPr>
          <p:spPr bwMode="auto">
            <a:xfrm>
              <a:off x="1669" y="-3868"/>
              <a:ext cx="1180" cy="1180"/>
            </a:xfrm>
            <a:custGeom>
              <a:avLst/>
              <a:gdLst/>
              <a:ahLst/>
              <a:cxnLst>
                <a:cxn ang="0">
                  <a:pos x="26" y="418"/>
                </a:cxn>
                <a:cxn ang="0">
                  <a:pos x="4" y="530"/>
                </a:cxn>
                <a:cxn ang="0">
                  <a:pos x="4" y="640"/>
                </a:cxn>
                <a:cxn ang="0">
                  <a:pos x="18" y="736"/>
                </a:cxn>
                <a:cxn ang="0">
                  <a:pos x="52" y="834"/>
                </a:cxn>
                <a:cxn ang="0">
                  <a:pos x="104" y="920"/>
                </a:cxn>
                <a:cxn ang="0">
                  <a:pos x="164" y="1000"/>
                </a:cxn>
                <a:cxn ang="0">
                  <a:pos x="258" y="1074"/>
                </a:cxn>
                <a:cxn ang="0">
                  <a:pos x="382" y="1142"/>
                </a:cxn>
                <a:cxn ang="0">
                  <a:pos x="516" y="1176"/>
                </a:cxn>
                <a:cxn ang="0">
                  <a:pos x="592" y="1180"/>
                </a:cxn>
                <a:cxn ang="0">
                  <a:pos x="678" y="1172"/>
                </a:cxn>
                <a:cxn ang="0">
                  <a:pos x="764" y="1154"/>
                </a:cxn>
                <a:cxn ang="0">
                  <a:pos x="842" y="1124"/>
                </a:cxn>
                <a:cxn ang="0">
                  <a:pos x="918" y="1082"/>
                </a:cxn>
                <a:cxn ang="0">
                  <a:pos x="988" y="1026"/>
                </a:cxn>
                <a:cxn ang="0">
                  <a:pos x="1064" y="944"/>
                </a:cxn>
                <a:cxn ang="0">
                  <a:pos x="1124" y="842"/>
                </a:cxn>
                <a:cxn ang="0">
                  <a:pos x="1162" y="732"/>
                </a:cxn>
                <a:cxn ang="0">
                  <a:pos x="1180" y="636"/>
                </a:cxn>
                <a:cxn ang="0">
                  <a:pos x="1176" y="530"/>
                </a:cxn>
                <a:cxn ang="0">
                  <a:pos x="1158" y="422"/>
                </a:cxn>
                <a:cxn ang="0">
                  <a:pos x="1116" y="320"/>
                </a:cxn>
                <a:cxn ang="0">
                  <a:pos x="1056" y="226"/>
                </a:cxn>
                <a:cxn ang="0">
                  <a:pos x="978" y="144"/>
                </a:cxn>
                <a:cxn ang="0">
                  <a:pos x="880" y="76"/>
                </a:cxn>
                <a:cxn ang="0">
                  <a:pos x="772" y="28"/>
                </a:cxn>
                <a:cxn ang="0">
                  <a:pos x="652" y="4"/>
                </a:cxn>
                <a:cxn ang="0">
                  <a:pos x="532" y="4"/>
                </a:cxn>
                <a:cxn ang="0">
                  <a:pos x="416" y="28"/>
                </a:cxn>
                <a:cxn ang="0">
                  <a:pos x="306" y="72"/>
                </a:cxn>
                <a:cxn ang="0">
                  <a:pos x="214" y="136"/>
                </a:cxn>
                <a:cxn ang="0">
                  <a:pos x="134" y="218"/>
                </a:cxn>
                <a:cxn ang="0">
                  <a:pos x="70" y="312"/>
                </a:cxn>
              </a:cxnLst>
              <a:rect l="0" t="0" r="r" b="b"/>
              <a:pathLst>
                <a:path w="1180" h="1180">
                  <a:moveTo>
                    <a:pt x="48" y="362"/>
                  </a:moveTo>
                  <a:lnTo>
                    <a:pt x="26" y="418"/>
                  </a:lnTo>
                  <a:lnTo>
                    <a:pt x="14" y="470"/>
                  </a:lnTo>
                  <a:lnTo>
                    <a:pt x="4" y="530"/>
                  </a:lnTo>
                  <a:lnTo>
                    <a:pt x="0" y="590"/>
                  </a:lnTo>
                  <a:lnTo>
                    <a:pt x="4" y="640"/>
                  </a:lnTo>
                  <a:lnTo>
                    <a:pt x="10" y="688"/>
                  </a:lnTo>
                  <a:lnTo>
                    <a:pt x="18" y="736"/>
                  </a:lnTo>
                  <a:lnTo>
                    <a:pt x="34" y="786"/>
                  </a:lnTo>
                  <a:lnTo>
                    <a:pt x="52" y="834"/>
                  </a:lnTo>
                  <a:lnTo>
                    <a:pt x="78" y="880"/>
                  </a:lnTo>
                  <a:lnTo>
                    <a:pt x="104" y="920"/>
                  </a:lnTo>
                  <a:lnTo>
                    <a:pt x="134" y="962"/>
                  </a:lnTo>
                  <a:lnTo>
                    <a:pt x="164" y="1000"/>
                  </a:lnTo>
                  <a:lnTo>
                    <a:pt x="202" y="1034"/>
                  </a:lnTo>
                  <a:lnTo>
                    <a:pt x="258" y="1074"/>
                  </a:lnTo>
                  <a:lnTo>
                    <a:pt x="318" y="1112"/>
                  </a:lnTo>
                  <a:lnTo>
                    <a:pt x="382" y="1142"/>
                  </a:lnTo>
                  <a:lnTo>
                    <a:pt x="450" y="1160"/>
                  </a:lnTo>
                  <a:lnTo>
                    <a:pt x="516" y="1176"/>
                  </a:lnTo>
                  <a:lnTo>
                    <a:pt x="554" y="1180"/>
                  </a:lnTo>
                  <a:lnTo>
                    <a:pt x="592" y="1180"/>
                  </a:lnTo>
                  <a:lnTo>
                    <a:pt x="636" y="1180"/>
                  </a:lnTo>
                  <a:lnTo>
                    <a:pt x="678" y="1172"/>
                  </a:lnTo>
                  <a:lnTo>
                    <a:pt x="722" y="1164"/>
                  </a:lnTo>
                  <a:lnTo>
                    <a:pt x="764" y="1154"/>
                  </a:lnTo>
                  <a:lnTo>
                    <a:pt x="806" y="1138"/>
                  </a:lnTo>
                  <a:lnTo>
                    <a:pt x="842" y="1124"/>
                  </a:lnTo>
                  <a:lnTo>
                    <a:pt x="880" y="1104"/>
                  </a:lnTo>
                  <a:lnTo>
                    <a:pt x="918" y="1082"/>
                  </a:lnTo>
                  <a:lnTo>
                    <a:pt x="944" y="1064"/>
                  </a:lnTo>
                  <a:lnTo>
                    <a:pt x="988" y="1026"/>
                  </a:lnTo>
                  <a:lnTo>
                    <a:pt x="1026" y="984"/>
                  </a:lnTo>
                  <a:lnTo>
                    <a:pt x="1064" y="944"/>
                  </a:lnTo>
                  <a:lnTo>
                    <a:pt x="1098" y="894"/>
                  </a:lnTo>
                  <a:lnTo>
                    <a:pt x="1124" y="842"/>
                  </a:lnTo>
                  <a:lnTo>
                    <a:pt x="1146" y="790"/>
                  </a:lnTo>
                  <a:lnTo>
                    <a:pt x="1162" y="732"/>
                  </a:lnTo>
                  <a:lnTo>
                    <a:pt x="1172" y="676"/>
                  </a:lnTo>
                  <a:lnTo>
                    <a:pt x="1180" y="636"/>
                  </a:lnTo>
                  <a:lnTo>
                    <a:pt x="1180" y="590"/>
                  </a:lnTo>
                  <a:lnTo>
                    <a:pt x="1176" y="530"/>
                  </a:lnTo>
                  <a:lnTo>
                    <a:pt x="1168" y="474"/>
                  </a:lnTo>
                  <a:lnTo>
                    <a:pt x="1158" y="422"/>
                  </a:lnTo>
                  <a:lnTo>
                    <a:pt x="1138" y="368"/>
                  </a:lnTo>
                  <a:lnTo>
                    <a:pt x="1116" y="320"/>
                  </a:lnTo>
                  <a:lnTo>
                    <a:pt x="1086" y="272"/>
                  </a:lnTo>
                  <a:lnTo>
                    <a:pt x="1056" y="226"/>
                  </a:lnTo>
                  <a:lnTo>
                    <a:pt x="1018" y="184"/>
                  </a:lnTo>
                  <a:lnTo>
                    <a:pt x="978" y="144"/>
                  </a:lnTo>
                  <a:lnTo>
                    <a:pt x="932" y="110"/>
                  </a:lnTo>
                  <a:lnTo>
                    <a:pt x="880" y="76"/>
                  </a:lnTo>
                  <a:lnTo>
                    <a:pt x="828" y="50"/>
                  </a:lnTo>
                  <a:lnTo>
                    <a:pt x="772" y="28"/>
                  </a:lnTo>
                  <a:lnTo>
                    <a:pt x="716" y="12"/>
                  </a:lnTo>
                  <a:lnTo>
                    <a:pt x="652" y="4"/>
                  </a:lnTo>
                  <a:lnTo>
                    <a:pt x="592" y="0"/>
                  </a:lnTo>
                  <a:lnTo>
                    <a:pt x="532" y="4"/>
                  </a:lnTo>
                  <a:lnTo>
                    <a:pt x="472" y="12"/>
                  </a:lnTo>
                  <a:lnTo>
                    <a:pt x="416" y="28"/>
                  </a:lnTo>
                  <a:lnTo>
                    <a:pt x="360" y="46"/>
                  </a:lnTo>
                  <a:lnTo>
                    <a:pt x="306" y="72"/>
                  </a:lnTo>
                  <a:lnTo>
                    <a:pt x="258" y="102"/>
                  </a:lnTo>
                  <a:lnTo>
                    <a:pt x="214" y="136"/>
                  </a:lnTo>
                  <a:lnTo>
                    <a:pt x="172" y="178"/>
                  </a:lnTo>
                  <a:lnTo>
                    <a:pt x="134" y="218"/>
                  </a:lnTo>
                  <a:lnTo>
                    <a:pt x="100" y="264"/>
                  </a:lnTo>
                  <a:lnTo>
                    <a:pt x="70" y="312"/>
                  </a:lnTo>
                  <a:lnTo>
                    <a:pt x="48" y="3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grpSp>
      <p:sp>
        <p:nvSpPr>
          <p:cNvPr id="14" name="Rectangle 13">
            <a:extLst>
              <a:ext uri="{FF2B5EF4-FFF2-40B4-BE49-F238E27FC236}">
                <a16:creationId xmlns:a16="http://schemas.microsoft.com/office/drawing/2014/main" id="{14123A8D-37CB-4DD3-AB64-6A5E73878988}"/>
              </a:ext>
            </a:extLst>
          </p:cNvPr>
          <p:cNvSpPr/>
          <p:nvPr/>
        </p:nvSpPr>
        <p:spPr>
          <a:xfrm>
            <a:off x="2780724" y="5659260"/>
            <a:ext cx="42030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endParaRPr kumimoji="0" lang="fr-F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41D2098-6F56-46DB-8A23-4F3C59A70A82}"/>
              </a:ext>
            </a:extLst>
          </p:cNvPr>
          <p:cNvSpPr/>
          <p:nvPr/>
        </p:nvSpPr>
        <p:spPr>
          <a:xfrm>
            <a:off x="10894839" y="1057184"/>
            <a:ext cx="70996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200" b="1" i="0" u="none" strike="noStrike" kern="1200" cap="none" spc="0" normalizeH="0" baseline="0" noProof="0" dirty="0">
                <a:ln>
                  <a:noFill/>
                </a:ln>
                <a:solidFill>
                  <a:srgbClr val="530039"/>
                </a:solidFill>
                <a:effectLst/>
                <a:uLnTx/>
                <a:uFillTx/>
                <a:latin typeface="Microsoft JhengHei" panose="020B0604030504040204" pitchFamily="34" charset="-120"/>
                <a:ea typeface="Microsoft JhengHei" panose="020B0604030504040204" pitchFamily="34" charset="-120"/>
                <a:cs typeface="+mn-cs"/>
              </a:rPr>
              <a:t>»</a:t>
            </a: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7"/>
          <p:cNvSpPr txBox="1"/>
          <p:nvPr/>
        </p:nvSpPr>
        <p:spPr>
          <a:xfrm>
            <a:off x="3349140" y="1980007"/>
            <a:ext cx="8404909" cy="1477328"/>
          </a:xfrm>
          <a:prstGeom prst="rect">
            <a:avLst/>
          </a:prstGeom>
          <a:noFill/>
        </p:spPr>
        <p:txBody>
          <a:bodyPr wrap="square" rtlCol="0">
            <a:spAutoFit/>
          </a:bodyPr>
          <a:lstStyle>
            <a:defPPr>
              <a:defRPr lang="fr-FR"/>
            </a:defPPr>
            <a:lvl1pPr marL="285750" lvl="0" indent="-285750">
              <a:lnSpc>
                <a:spcPct val="150000"/>
              </a:lnSpc>
              <a:buClr>
                <a:srgbClr val="530039"/>
              </a:buClr>
              <a:buSzPct val="140000"/>
              <a:buFont typeface="Arial" panose="020B0604020202020204" pitchFamily="34" charset="0"/>
              <a:buChar char="•"/>
              <a:defRPr sz="1200">
                <a:solidFill>
                  <a:srgbClr val="11004E"/>
                </a:solidFill>
                <a:latin typeface="Malgun Gothic" panose="020B0503020000020004" pitchFamily="34" charset="-127"/>
                <a:ea typeface="Malgun Gothic" panose="020B0503020000020004" pitchFamily="34" charset="-127"/>
              </a:defRPr>
            </a:lvl1pPr>
          </a:lstStyle>
          <a:p>
            <a:pPr>
              <a:defRPr/>
            </a:pPr>
            <a:r>
              <a:rPr lang="fr-FR" dirty="0"/>
              <a:t>Votre secteur d'activité : Industrie </a:t>
            </a:r>
          </a:p>
          <a:p>
            <a:pPr>
              <a:defRPr/>
            </a:pPr>
            <a:r>
              <a:rPr lang="fr-FR" dirty="0"/>
              <a:t>La forme juridique de la société dans laquelle vous détenez votre participation : SAS </a:t>
            </a:r>
          </a:p>
          <a:p>
            <a:pPr>
              <a:defRPr/>
            </a:pPr>
            <a:r>
              <a:rPr lang="fr-FR" dirty="0"/>
              <a:t>Vous détenez votre participation au travers d'une société holding  : Oui</a:t>
            </a:r>
          </a:p>
          <a:p>
            <a:pPr lvl="0">
              <a:defRPr/>
            </a:pPr>
            <a:r>
              <a:rPr lang="fr-FR" dirty="0"/>
              <a:t>Votre pourcentage de détention : 95% </a:t>
            </a:r>
          </a:p>
          <a:p>
            <a:pPr lvl="0">
              <a:defRPr/>
            </a:pPr>
            <a:r>
              <a:rPr lang="fr-FR" dirty="0"/>
              <a:t>Vous détenez l'immobilier d'exploitation : à l’actif de la société</a:t>
            </a:r>
          </a:p>
        </p:txBody>
      </p:sp>
    </p:spTree>
    <p:custDataLst>
      <p:tags r:id="rId1"/>
    </p:custDataLst>
    <p:extLst>
      <p:ext uri="{BB962C8B-B14F-4D97-AF65-F5344CB8AC3E}">
        <p14:creationId xmlns:p14="http://schemas.microsoft.com/office/powerpoint/2010/main" val="68101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VOTRE SITUATION</a:t>
            </a:r>
          </a:p>
        </p:txBody>
      </p:sp>
      <p:sp>
        <p:nvSpPr>
          <p:cNvPr id="17" name="Espace réservé du texte 16"/>
          <p:cNvSpPr>
            <a:spLocks noGrp="1"/>
          </p:cNvSpPr>
          <p:nvPr>
            <p:ph type="body" sz="quarter" idx="12"/>
          </p:nvPr>
        </p:nvSpPr>
        <p:spPr/>
        <p:txBody>
          <a:bodyPr/>
          <a:lstStyle/>
          <a:p>
            <a:pPr marL="0" indent="0">
              <a:buNone/>
            </a:pPr>
            <a:r>
              <a:rPr lang="fr-FR" dirty="0"/>
              <a:t>Financière </a:t>
            </a:r>
          </a:p>
        </p:txBody>
      </p:sp>
      <p:sp>
        <p:nvSpPr>
          <p:cNvPr id="5" name="Oval 16"/>
          <p:cNvSpPr/>
          <p:nvPr/>
        </p:nvSpPr>
        <p:spPr>
          <a:xfrm>
            <a:off x="843123" y="2656671"/>
            <a:ext cx="2209800" cy="2209800"/>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 name="Group 26">
            <a:extLst>
              <a:ext uri="{FF2B5EF4-FFF2-40B4-BE49-F238E27FC236}">
                <a16:creationId xmlns:a16="http://schemas.microsoft.com/office/drawing/2014/main" id="{4A89F335-2800-4ADB-975D-08756A47AAEB}"/>
              </a:ext>
            </a:extLst>
          </p:cNvPr>
          <p:cNvGrpSpPr>
            <a:grpSpLocks noChangeAspect="1"/>
          </p:cNvGrpSpPr>
          <p:nvPr/>
        </p:nvGrpSpPr>
        <p:grpSpPr bwMode="auto">
          <a:xfrm>
            <a:off x="1344444" y="3279117"/>
            <a:ext cx="1207158" cy="964907"/>
            <a:chOff x="205" y="-4158"/>
            <a:chExt cx="4116" cy="3290"/>
          </a:xfrm>
          <a:solidFill>
            <a:schemeClr val="bg1"/>
          </a:solidFill>
        </p:grpSpPr>
        <p:sp>
          <p:nvSpPr>
            <p:cNvPr id="7" name="Freeform 27">
              <a:extLst>
                <a:ext uri="{FF2B5EF4-FFF2-40B4-BE49-F238E27FC236}">
                  <a16:creationId xmlns:a16="http://schemas.microsoft.com/office/drawing/2014/main" id="{D20464AC-68E1-4E19-9CD0-3586E15F4278}"/>
                </a:ext>
              </a:extLst>
            </p:cNvPr>
            <p:cNvSpPr>
              <a:spLocks/>
            </p:cNvSpPr>
            <p:nvPr/>
          </p:nvSpPr>
          <p:spPr bwMode="auto">
            <a:xfrm>
              <a:off x="205" y="-2894"/>
              <a:ext cx="1816" cy="1450"/>
            </a:xfrm>
            <a:custGeom>
              <a:avLst/>
              <a:gdLst/>
              <a:ahLst/>
              <a:cxnLst>
                <a:cxn ang="0">
                  <a:pos x="1166" y="524"/>
                </a:cxn>
                <a:cxn ang="0">
                  <a:pos x="1238" y="474"/>
                </a:cxn>
                <a:cxn ang="0">
                  <a:pos x="1314" y="430"/>
                </a:cxn>
                <a:cxn ang="0">
                  <a:pos x="1400" y="390"/>
                </a:cxn>
                <a:cxn ang="0">
                  <a:pos x="1484" y="362"/>
                </a:cxn>
                <a:cxn ang="0">
                  <a:pos x="1526" y="352"/>
                </a:cxn>
                <a:cxn ang="0">
                  <a:pos x="1572" y="340"/>
                </a:cxn>
                <a:cxn ang="0">
                  <a:pos x="1618" y="332"/>
                </a:cxn>
                <a:cxn ang="0">
                  <a:pos x="1662" y="326"/>
                </a:cxn>
                <a:cxn ang="0">
                  <a:pos x="1712" y="326"/>
                </a:cxn>
                <a:cxn ang="0">
                  <a:pos x="1758" y="322"/>
                </a:cxn>
                <a:cxn ang="0">
                  <a:pos x="1816" y="322"/>
                </a:cxn>
                <a:cxn ang="0">
                  <a:pos x="1750" y="300"/>
                </a:cxn>
                <a:cxn ang="0">
                  <a:pos x="1690" y="276"/>
                </a:cxn>
                <a:cxn ang="0">
                  <a:pos x="1632" y="242"/>
                </a:cxn>
                <a:cxn ang="0">
                  <a:pos x="1576" y="206"/>
                </a:cxn>
                <a:cxn ang="0">
                  <a:pos x="1526" y="162"/>
                </a:cxn>
                <a:cxn ang="0">
                  <a:pos x="1476" y="116"/>
                </a:cxn>
                <a:cxn ang="0">
                  <a:pos x="1434" y="68"/>
                </a:cxn>
                <a:cxn ang="0">
                  <a:pos x="1400" y="14"/>
                </a:cxn>
                <a:cxn ang="0">
                  <a:pos x="1322" y="4"/>
                </a:cxn>
                <a:cxn ang="0">
                  <a:pos x="1246" y="0"/>
                </a:cxn>
                <a:cxn ang="0">
                  <a:pos x="780" y="0"/>
                </a:cxn>
                <a:cxn ang="0">
                  <a:pos x="700" y="4"/>
                </a:cxn>
                <a:cxn ang="0">
                  <a:pos x="622" y="14"/>
                </a:cxn>
                <a:cxn ang="0">
                  <a:pos x="546" y="32"/>
                </a:cxn>
                <a:cxn ang="0">
                  <a:pos x="474" y="58"/>
                </a:cxn>
                <a:cxn ang="0">
                  <a:pos x="408" y="86"/>
                </a:cxn>
                <a:cxn ang="0">
                  <a:pos x="344" y="124"/>
                </a:cxn>
                <a:cxn ang="0">
                  <a:pos x="282" y="166"/>
                </a:cxn>
                <a:cxn ang="0">
                  <a:pos x="230" y="214"/>
                </a:cxn>
                <a:cxn ang="0">
                  <a:pos x="180" y="264"/>
                </a:cxn>
                <a:cxn ang="0">
                  <a:pos x="134" y="322"/>
                </a:cxn>
                <a:cxn ang="0">
                  <a:pos x="96" y="384"/>
                </a:cxn>
                <a:cxn ang="0">
                  <a:pos x="60" y="446"/>
                </a:cxn>
                <a:cxn ang="0">
                  <a:pos x="34" y="514"/>
                </a:cxn>
                <a:cxn ang="0">
                  <a:pos x="16" y="582"/>
                </a:cxn>
                <a:cxn ang="0">
                  <a:pos x="4" y="654"/>
                </a:cxn>
                <a:cxn ang="0">
                  <a:pos x="0" y="730"/>
                </a:cxn>
                <a:cxn ang="0">
                  <a:pos x="0" y="1306"/>
                </a:cxn>
                <a:cxn ang="0">
                  <a:pos x="4" y="1306"/>
                </a:cxn>
                <a:cxn ang="0">
                  <a:pos x="104" y="1336"/>
                </a:cxn>
                <a:cxn ang="0">
                  <a:pos x="198" y="1360"/>
                </a:cxn>
                <a:cxn ang="0">
                  <a:pos x="302" y="1382"/>
                </a:cxn>
                <a:cxn ang="0">
                  <a:pos x="406" y="1404"/>
                </a:cxn>
                <a:cxn ang="0">
                  <a:pos x="508" y="1418"/>
                </a:cxn>
                <a:cxn ang="0">
                  <a:pos x="612" y="1432"/>
                </a:cxn>
                <a:cxn ang="0">
                  <a:pos x="718" y="1444"/>
                </a:cxn>
                <a:cxn ang="0">
                  <a:pos x="826" y="1450"/>
                </a:cxn>
                <a:cxn ang="0">
                  <a:pos x="826" y="1204"/>
                </a:cxn>
                <a:cxn ang="0">
                  <a:pos x="830" y="1158"/>
                </a:cxn>
                <a:cxn ang="0">
                  <a:pos x="834" y="1114"/>
                </a:cxn>
                <a:cxn ang="0">
                  <a:pos x="838" y="1070"/>
                </a:cxn>
                <a:cxn ang="0">
                  <a:pos x="844" y="1028"/>
                </a:cxn>
                <a:cxn ang="0">
                  <a:pos x="856" y="984"/>
                </a:cxn>
                <a:cxn ang="0">
                  <a:pos x="868" y="940"/>
                </a:cxn>
                <a:cxn ang="0">
                  <a:pos x="902" y="862"/>
                </a:cxn>
                <a:cxn ang="0">
                  <a:pos x="940" y="786"/>
                </a:cxn>
                <a:cxn ang="0">
                  <a:pos x="986" y="712"/>
                </a:cxn>
                <a:cxn ang="0">
                  <a:pos x="1040" y="644"/>
                </a:cxn>
                <a:cxn ang="0">
                  <a:pos x="1100" y="582"/>
                </a:cxn>
                <a:cxn ang="0">
                  <a:pos x="1166" y="524"/>
                </a:cxn>
              </a:cxnLst>
              <a:rect l="0" t="0" r="r" b="b"/>
              <a:pathLst>
                <a:path w="1816" h="1450">
                  <a:moveTo>
                    <a:pt x="1166" y="524"/>
                  </a:moveTo>
                  <a:lnTo>
                    <a:pt x="1238" y="474"/>
                  </a:lnTo>
                  <a:lnTo>
                    <a:pt x="1314" y="430"/>
                  </a:lnTo>
                  <a:lnTo>
                    <a:pt x="1400" y="390"/>
                  </a:lnTo>
                  <a:lnTo>
                    <a:pt x="1484" y="362"/>
                  </a:lnTo>
                  <a:lnTo>
                    <a:pt x="1526" y="352"/>
                  </a:lnTo>
                  <a:lnTo>
                    <a:pt x="1572" y="340"/>
                  </a:lnTo>
                  <a:lnTo>
                    <a:pt x="1618" y="332"/>
                  </a:lnTo>
                  <a:lnTo>
                    <a:pt x="1662" y="326"/>
                  </a:lnTo>
                  <a:lnTo>
                    <a:pt x="1712" y="326"/>
                  </a:lnTo>
                  <a:lnTo>
                    <a:pt x="1758" y="322"/>
                  </a:lnTo>
                  <a:lnTo>
                    <a:pt x="1816" y="322"/>
                  </a:lnTo>
                  <a:lnTo>
                    <a:pt x="1750" y="300"/>
                  </a:lnTo>
                  <a:lnTo>
                    <a:pt x="1690" y="276"/>
                  </a:lnTo>
                  <a:lnTo>
                    <a:pt x="1632" y="242"/>
                  </a:lnTo>
                  <a:lnTo>
                    <a:pt x="1576" y="206"/>
                  </a:lnTo>
                  <a:lnTo>
                    <a:pt x="1526" y="162"/>
                  </a:lnTo>
                  <a:lnTo>
                    <a:pt x="1476" y="116"/>
                  </a:lnTo>
                  <a:lnTo>
                    <a:pt x="1434" y="68"/>
                  </a:lnTo>
                  <a:lnTo>
                    <a:pt x="1400" y="14"/>
                  </a:lnTo>
                  <a:lnTo>
                    <a:pt x="1322" y="4"/>
                  </a:lnTo>
                  <a:lnTo>
                    <a:pt x="1246" y="0"/>
                  </a:lnTo>
                  <a:lnTo>
                    <a:pt x="780" y="0"/>
                  </a:lnTo>
                  <a:lnTo>
                    <a:pt x="700" y="4"/>
                  </a:lnTo>
                  <a:lnTo>
                    <a:pt x="622" y="14"/>
                  </a:lnTo>
                  <a:lnTo>
                    <a:pt x="546" y="32"/>
                  </a:lnTo>
                  <a:lnTo>
                    <a:pt x="474" y="58"/>
                  </a:lnTo>
                  <a:lnTo>
                    <a:pt x="408" y="86"/>
                  </a:lnTo>
                  <a:lnTo>
                    <a:pt x="344" y="124"/>
                  </a:lnTo>
                  <a:lnTo>
                    <a:pt x="282" y="166"/>
                  </a:lnTo>
                  <a:lnTo>
                    <a:pt x="230" y="214"/>
                  </a:lnTo>
                  <a:lnTo>
                    <a:pt x="180" y="264"/>
                  </a:lnTo>
                  <a:lnTo>
                    <a:pt x="134" y="322"/>
                  </a:lnTo>
                  <a:lnTo>
                    <a:pt x="96" y="384"/>
                  </a:lnTo>
                  <a:lnTo>
                    <a:pt x="60" y="446"/>
                  </a:lnTo>
                  <a:lnTo>
                    <a:pt x="34" y="514"/>
                  </a:lnTo>
                  <a:lnTo>
                    <a:pt x="16" y="582"/>
                  </a:lnTo>
                  <a:lnTo>
                    <a:pt x="4" y="654"/>
                  </a:lnTo>
                  <a:lnTo>
                    <a:pt x="0" y="730"/>
                  </a:lnTo>
                  <a:lnTo>
                    <a:pt x="0" y="1306"/>
                  </a:lnTo>
                  <a:lnTo>
                    <a:pt x="4" y="1306"/>
                  </a:lnTo>
                  <a:lnTo>
                    <a:pt x="104" y="1336"/>
                  </a:lnTo>
                  <a:lnTo>
                    <a:pt x="198" y="1360"/>
                  </a:lnTo>
                  <a:lnTo>
                    <a:pt x="302" y="1382"/>
                  </a:lnTo>
                  <a:lnTo>
                    <a:pt x="406" y="1404"/>
                  </a:lnTo>
                  <a:lnTo>
                    <a:pt x="508" y="1418"/>
                  </a:lnTo>
                  <a:lnTo>
                    <a:pt x="612" y="1432"/>
                  </a:lnTo>
                  <a:lnTo>
                    <a:pt x="718" y="1444"/>
                  </a:lnTo>
                  <a:lnTo>
                    <a:pt x="826" y="1450"/>
                  </a:lnTo>
                  <a:lnTo>
                    <a:pt x="826" y="1204"/>
                  </a:lnTo>
                  <a:lnTo>
                    <a:pt x="830" y="1158"/>
                  </a:lnTo>
                  <a:lnTo>
                    <a:pt x="834" y="1114"/>
                  </a:lnTo>
                  <a:lnTo>
                    <a:pt x="838" y="1070"/>
                  </a:lnTo>
                  <a:lnTo>
                    <a:pt x="844" y="1028"/>
                  </a:lnTo>
                  <a:lnTo>
                    <a:pt x="856" y="984"/>
                  </a:lnTo>
                  <a:lnTo>
                    <a:pt x="868" y="940"/>
                  </a:lnTo>
                  <a:lnTo>
                    <a:pt x="902" y="862"/>
                  </a:lnTo>
                  <a:lnTo>
                    <a:pt x="940" y="786"/>
                  </a:lnTo>
                  <a:lnTo>
                    <a:pt x="986" y="712"/>
                  </a:lnTo>
                  <a:lnTo>
                    <a:pt x="1040" y="644"/>
                  </a:lnTo>
                  <a:lnTo>
                    <a:pt x="1100" y="582"/>
                  </a:lnTo>
                  <a:lnTo>
                    <a:pt x="1166" y="5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8" name="Freeform 28">
              <a:extLst>
                <a:ext uri="{FF2B5EF4-FFF2-40B4-BE49-F238E27FC236}">
                  <a16:creationId xmlns:a16="http://schemas.microsoft.com/office/drawing/2014/main" id="{00A1A612-FD71-4638-BC4D-F6F238E16C21}"/>
                </a:ext>
              </a:extLst>
            </p:cNvPr>
            <p:cNvSpPr>
              <a:spLocks/>
            </p:cNvSpPr>
            <p:nvPr/>
          </p:nvSpPr>
          <p:spPr bwMode="auto">
            <a:xfrm>
              <a:off x="659" y="-4158"/>
              <a:ext cx="1090" cy="1094"/>
            </a:xfrm>
            <a:custGeom>
              <a:avLst/>
              <a:gdLst/>
              <a:ahLst/>
              <a:cxnLst>
                <a:cxn ang="0">
                  <a:pos x="26" y="708"/>
                </a:cxn>
                <a:cxn ang="0">
                  <a:pos x="70" y="808"/>
                </a:cxn>
                <a:cxn ang="0">
                  <a:pos x="128" y="894"/>
                </a:cxn>
                <a:cxn ang="0">
                  <a:pos x="206" y="968"/>
                </a:cxn>
                <a:cxn ang="0">
                  <a:pos x="298" y="1030"/>
                </a:cxn>
                <a:cxn ang="0">
                  <a:pos x="402" y="1068"/>
                </a:cxn>
                <a:cxn ang="0">
                  <a:pos x="512" y="1094"/>
                </a:cxn>
                <a:cxn ang="0">
                  <a:pos x="610" y="1094"/>
                </a:cxn>
                <a:cxn ang="0">
                  <a:pos x="688" y="1082"/>
                </a:cxn>
                <a:cxn ang="0">
                  <a:pos x="762" y="1062"/>
                </a:cxn>
                <a:cxn ang="0">
                  <a:pos x="832" y="1032"/>
                </a:cxn>
                <a:cxn ang="0">
                  <a:pos x="858" y="972"/>
                </a:cxn>
                <a:cxn ang="0">
                  <a:pos x="846" y="886"/>
                </a:cxn>
                <a:cxn ang="0">
                  <a:pos x="846" y="804"/>
                </a:cxn>
                <a:cxn ang="0">
                  <a:pos x="862" y="694"/>
                </a:cxn>
                <a:cxn ang="0">
                  <a:pos x="912" y="556"/>
                </a:cxn>
                <a:cxn ang="0">
                  <a:pos x="990" y="434"/>
                </a:cxn>
                <a:cxn ang="0">
                  <a:pos x="1090" y="330"/>
                </a:cxn>
                <a:cxn ang="0">
                  <a:pos x="1052" y="260"/>
                </a:cxn>
                <a:cxn ang="0">
                  <a:pos x="1004" y="196"/>
                </a:cxn>
                <a:cxn ang="0">
                  <a:pos x="950" y="138"/>
                </a:cxn>
                <a:cxn ang="0">
                  <a:pos x="884" y="92"/>
                </a:cxn>
                <a:cxn ang="0">
                  <a:pos x="814" y="52"/>
                </a:cxn>
                <a:cxn ang="0">
                  <a:pos x="736" y="24"/>
                </a:cxn>
                <a:cxn ang="0">
                  <a:pos x="656" y="2"/>
                </a:cxn>
                <a:cxn ang="0">
                  <a:pos x="570" y="0"/>
                </a:cxn>
                <a:cxn ang="0">
                  <a:pos x="452" y="10"/>
                </a:cxn>
                <a:cxn ang="0">
                  <a:pos x="346" y="42"/>
                </a:cxn>
                <a:cxn ang="0">
                  <a:pos x="250" y="92"/>
                </a:cxn>
                <a:cxn ang="0">
                  <a:pos x="166" y="160"/>
                </a:cxn>
                <a:cxn ang="0">
                  <a:pos x="96" y="242"/>
                </a:cxn>
                <a:cxn ang="0">
                  <a:pos x="44" y="334"/>
                </a:cxn>
                <a:cxn ang="0">
                  <a:pos x="10" y="438"/>
                </a:cxn>
                <a:cxn ang="0">
                  <a:pos x="0" y="548"/>
                </a:cxn>
                <a:cxn ang="0">
                  <a:pos x="10" y="658"/>
                </a:cxn>
              </a:cxnLst>
              <a:rect l="0" t="0" r="r" b="b"/>
              <a:pathLst>
                <a:path w="1090" h="1094">
                  <a:moveTo>
                    <a:pt x="10" y="658"/>
                  </a:moveTo>
                  <a:lnTo>
                    <a:pt x="26" y="708"/>
                  </a:lnTo>
                  <a:lnTo>
                    <a:pt x="44" y="758"/>
                  </a:lnTo>
                  <a:lnTo>
                    <a:pt x="70" y="808"/>
                  </a:lnTo>
                  <a:lnTo>
                    <a:pt x="96" y="854"/>
                  </a:lnTo>
                  <a:lnTo>
                    <a:pt x="128" y="894"/>
                  </a:lnTo>
                  <a:lnTo>
                    <a:pt x="166" y="934"/>
                  </a:lnTo>
                  <a:lnTo>
                    <a:pt x="206" y="968"/>
                  </a:lnTo>
                  <a:lnTo>
                    <a:pt x="250" y="1000"/>
                  </a:lnTo>
                  <a:lnTo>
                    <a:pt x="298" y="1030"/>
                  </a:lnTo>
                  <a:lnTo>
                    <a:pt x="346" y="1050"/>
                  </a:lnTo>
                  <a:lnTo>
                    <a:pt x="402" y="1068"/>
                  </a:lnTo>
                  <a:lnTo>
                    <a:pt x="452" y="1082"/>
                  </a:lnTo>
                  <a:lnTo>
                    <a:pt x="512" y="1094"/>
                  </a:lnTo>
                  <a:lnTo>
                    <a:pt x="570" y="1094"/>
                  </a:lnTo>
                  <a:lnTo>
                    <a:pt x="610" y="1094"/>
                  </a:lnTo>
                  <a:lnTo>
                    <a:pt x="648" y="1090"/>
                  </a:lnTo>
                  <a:lnTo>
                    <a:pt x="688" y="1082"/>
                  </a:lnTo>
                  <a:lnTo>
                    <a:pt x="726" y="1072"/>
                  </a:lnTo>
                  <a:lnTo>
                    <a:pt x="762" y="1062"/>
                  </a:lnTo>
                  <a:lnTo>
                    <a:pt x="798" y="1048"/>
                  </a:lnTo>
                  <a:lnTo>
                    <a:pt x="832" y="1032"/>
                  </a:lnTo>
                  <a:lnTo>
                    <a:pt x="868" y="1016"/>
                  </a:lnTo>
                  <a:lnTo>
                    <a:pt x="858" y="972"/>
                  </a:lnTo>
                  <a:lnTo>
                    <a:pt x="850" y="930"/>
                  </a:lnTo>
                  <a:lnTo>
                    <a:pt x="846" y="886"/>
                  </a:lnTo>
                  <a:lnTo>
                    <a:pt x="842" y="844"/>
                  </a:lnTo>
                  <a:lnTo>
                    <a:pt x="846" y="804"/>
                  </a:lnTo>
                  <a:lnTo>
                    <a:pt x="850" y="766"/>
                  </a:lnTo>
                  <a:lnTo>
                    <a:pt x="862" y="694"/>
                  </a:lnTo>
                  <a:lnTo>
                    <a:pt x="884" y="622"/>
                  </a:lnTo>
                  <a:lnTo>
                    <a:pt x="912" y="556"/>
                  </a:lnTo>
                  <a:lnTo>
                    <a:pt x="946" y="492"/>
                  </a:lnTo>
                  <a:lnTo>
                    <a:pt x="990" y="434"/>
                  </a:lnTo>
                  <a:lnTo>
                    <a:pt x="1038" y="378"/>
                  </a:lnTo>
                  <a:lnTo>
                    <a:pt x="1090" y="330"/>
                  </a:lnTo>
                  <a:lnTo>
                    <a:pt x="1074" y="296"/>
                  </a:lnTo>
                  <a:lnTo>
                    <a:pt x="1052" y="260"/>
                  </a:lnTo>
                  <a:lnTo>
                    <a:pt x="1030" y="228"/>
                  </a:lnTo>
                  <a:lnTo>
                    <a:pt x="1004" y="196"/>
                  </a:lnTo>
                  <a:lnTo>
                    <a:pt x="980" y="166"/>
                  </a:lnTo>
                  <a:lnTo>
                    <a:pt x="950" y="138"/>
                  </a:lnTo>
                  <a:lnTo>
                    <a:pt x="916" y="114"/>
                  </a:lnTo>
                  <a:lnTo>
                    <a:pt x="884" y="92"/>
                  </a:lnTo>
                  <a:lnTo>
                    <a:pt x="850" y="70"/>
                  </a:lnTo>
                  <a:lnTo>
                    <a:pt x="814" y="52"/>
                  </a:lnTo>
                  <a:lnTo>
                    <a:pt x="776" y="34"/>
                  </a:lnTo>
                  <a:lnTo>
                    <a:pt x="736" y="24"/>
                  </a:lnTo>
                  <a:lnTo>
                    <a:pt x="696" y="14"/>
                  </a:lnTo>
                  <a:lnTo>
                    <a:pt x="656" y="2"/>
                  </a:lnTo>
                  <a:lnTo>
                    <a:pt x="610" y="0"/>
                  </a:lnTo>
                  <a:lnTo>
                    <a:pt x="570" y="0"/>
                  </a:lnTo>
                  <a:lnTo>
                    <a:pt x="512" y="2"/>
                  </a:lnTo>
                  <a:lnTo>
                    <a:pt x="452" y="10"/>
                  </a:lnTo>
                  <a:lnTo>
                    <a:pt x="402" y="24"/>
                  </a:lnTo>
                  <a:lnTo>
                    <a:pt x="346" y="42"/>
                  </a:lnTo>
                  <a:lnTo>
                    <a:pt x="298" y="64"/>
                  </a:lnTo>
                  <a:lnTo>
                    <a:pt x="250" y="92"/>
                  </a:lnTo>
                  <a:lnTo>
                    <a:pt x="206" y="124"/>
                  </a:lnTo>
                  <a:lnTo>
                    <a:pt x="166" y="160"/>
                  </a:lnTo>
                  <a:lnTo>
                    <a:pt x="128" y="198"/>
                  </a:lnTo>
                  <a:lnTo>
                    <a:pt x="96" y="242"/>
                  </a:lnTo>
                  <a:lnTo>
                    <a:pt x="70" y="284"/>
                  </a:lnTo>
                  <a:lnTo>
                    <a:pt x="44" y="334"/>
                  </a:lnTo>
                  <a:lnTo>
                    <a:pt x="26" y="384"/>
                  </a:lnTo>
                  <a:lnTo>
                    <a:pt x="10" y="438"/>
                  </a:lnTo>
                  <a:lnTo>
                    <a:pt x="4" y="492"/>
                  </a:lnTo>
                  <a:lnTo>
                    <a:pt x="0" y="548"/>
                  </a:lnTo>
                  <a:lnTo>
                    <a:pt x="4" y="602"/>
                  </a:lnTo>
                  <a:lnTo>
                    <a:pt x="10" y="6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9" name="Freeform 29">
              <a:extLst>
                <a:ext uri="{FF2B5EF4-FFF2-40B4-BE49-F238E27FC236}">
                  <a16:creationId xmlns:a16="http://schemas.microsoft.com/office/drawing/2014/main" id="{B985A616-4D84-4F4A-9BF1-550B63F21B12}"/>
                </a:ext>
              </a:extLst>
            </p:cNvPr>
            <p:cNvSpPr>
              <a:spLocks/>
            </p:cNvSpPr>
            <p:nvPr/>
          </p:nvSpPr>
          <p:spPr bwMode="auto">
            <a:xfrm>
              <a:off x="2505" y="-2894"/>
              <a:ext cx="1816" cy="1450"/>
            </a:xfrm>
            <a:custGeom>
              <a:avLst/>
              <a:gdLst/>
              <a:ahLst/>
              <a:cxnLst>
                <a:cxn ang="0">
                  <a:pos x="1812" y="654"/>
                </a:cxn>
                <a:cxn ang="0">
                  <a:pos x="1800" y="582"/>
                </a:cxn>
                <a:cxn ang="0">
                  <a:pos x="1782" y="514"/>
                </a:cxn>
                <a:cxn ang="0">
                  <a:pos x="1754" y="446"/>
                </a:cxn>
                <a:cxn ang="0">
                  <a:pos x="1720" y="384"/>
                </a:cxn>
                <a:cxn ang="0">
                  <a:pos x="1682" y="322"/>
                </a:cxn>
                <a:cxn ang="0">
                  <a:pos x="1636" y="264"/>
                </a:cxn>
                <a:cxn ang="0">
                  <a:pos x="1586" y="214"/>
                </a:cxn>
                <a:cxn ang="0">
                  <a:pos x="1532" y="166"/>
                </a:cxn>
                <a:cxn ang="0">
                  <a:pos x="1472" y="124"/>
                </a:cxn>
                <a:cxn ang="0">
                  <a:pos x="1406" y="86"/>
                </a:cxn>
                <a:cxn ang="0">
                  <a:pos x="1342" y="58"/>
                </a:cxn>
                <a:cxn ang="0">
                  <a:pos x="1268" y="32"/>
                </a:cxn>
                <a:cxn ang="0">
                  <a:pos x="1192" y="14"/>
                </a:cxn>
                <a:cxn ang="0">
                  <a:pos x="1116" y="4"/>
                </a:cxn>
                <a:cxn ang="0">
                  <a:pos x="1036" y="0"/>
                </a:cxn>
                <a:cxn ang="0">
                  <a:pos x="570" y="0"/>
                </a:cxn>
                <a:cxn ang="0">
                  <a:pos x="492" y="4"/>
                </a:cxn>
                <a:cxn ang="0">
                  <a:pos x="416" y="14"/>
                </a:cxn>
                <a:cxn ang="0">
                  <a:pos x="382" y="68"/>
                </a:cxn>
                <a:cxn ang="0">
                  <a:pos x="340" y="116"/>
                </a:cxn>
                <a:cxn ang="0">
                  <a:pos x="290" y="162"/>
                </a:cxn>
                <a:cxn ang="0">
                  <a:pos x="240" y="206"/>
                </a:cxn>
                <a:cxn ang="0">
                  <a:pos x="184" y="242"/>
                </a:cxn>
                <a:cxn ang="0">
                  <a:pos x="126" y="276"/>
                </a:cxn>
                <a:cxn ang="0">
                  <a:pos x="64" y="300"/>
                </a:cxn>
                <a:cxn ang="0">
                  <a:pos x="0" y="322"/>
                </a:cxn>
                <a:cxn ang="0">
                  <a:pos x="56" y="322"/>
                </a:cxn>
                <a:cxn ang="0">
                  <a:pos x="102" y="326"/>
                </a:cxn>
                <a:cxn ang="0">
                  <a:pos x="152" y="326"/>
                </a:cxn>
                <a:cxn ang="0">
                  <a:pos x="198" y="332"/>
                </a:cxn>
                <a:cxn ang="0">
                  <a:pos x="244" y="340"/>
                </a:cxn>
                <a:cxn ang="0">
                  <a:pos x="290" y="352"/>
                </a:cxn>
                <a:cxn ang="0">
                  <a:pos x="332" y="362"/>
                </a:cxn>
                <a:cxn ang="0">
                  <a:pos x="416" y="390"/>
                </a:cxn>
                <a:cxn ang="0">
                  <a:pos x="500" y="430"/>
                </a:cxn>
                <a:cxn ang="0">
                  <a:pos x="576" y="474"/>
                </a:cxn>
                <a:cxn ang="0">
                  <a:pos x="650" y="524"/>
                </a:cxn>
                <a:cxn ang="0">
                  <a:pos x="714" y="582"/>
                </a:cxn>
                <a:cxn ang="0">
                  <a:pos x="776" y="644"/>
                </a:cxn>
                <a:cxn ang="0">
                  <a:pos x="830" y="712"/>
                </a:cxn>
                <a:cxn ang="0">
                  <a:pos x="876" y="786"/>
                </a:cxn>
                <a:cxn ang="0">
                  <a:pos x="914" y="862"/>
                </a:cxn>
                <a:cxn ang="0">
                  <a:pos x="948" y="940"/>
                </a:cxn>
                <a:cxn ang="0">
                  <a:pos x="960" y="984"/>
                </a:cxn>
                <a:cxn ang="0">
                  <a:pos x="970" y="1028"/>
                </a:cxn>
                <a:cxn ang="0">
                  <a:pos x="978" y="1070"/>
                </a:cxn>
                <a:cxn ang="0">
                  <a:pos x="982" y="1114"/>
                </a:cxn>
                <a:cxn ang="0">
                  <a:pos x="986" y="1158"/>
                </a:cxn>
                <a:cxn ang="0">
                  <a:pos x="990" y="1204"/>
                </a:cxn>
                <a:cxn ang="0">
                  <a:pos x="990" y="1450"/>
                </a:cxn>
                <a:cxn ang="0">
                  <a:pos x="1096" y="1444"/>
                </a:cxn>
                <a:cxn ang="0">
                  <a:pos x="1204" y="1432"/>
                </a:cxn>
                <a:cxn ang="0">
                  <a:pos x="1308" y="1418"/>
                </a:cxn>
                <a:cxn ang="0">
                  <a:pos x="1410" y="1404"/>
                </a:cxn>
                <a:cxn ang="0">
                  <a:pos x="1514" y="1382"/>
                </a:cxn>
                <a:cxn ang="0">
                  <a:pos x="1616" y="1360"/>
                </a:cxn>
                <a:cxn ang="0">
                  <a:pos x="1712" y="1336"/>
                </a:cxn>
                <a:cxn ang="0">
                  <a:pos x="1812" y="1306"/>
                </a:cxn>
                <a:cxn ang="0">
                  <a:pos x="1816" y="1306"/>
                </a:cxn>
                <a:cxn ang="0">
                  <a:pos x="1816" y="730"/>
                </a:cxn>
                <a:cxn ang="0">
                  <a:pos x="1812" y="654"/>
                </a:cxn>
              </a:cxnLst>
              <a:rect l="0" t="0" r="r" b="b"/>
              <a:pathLst>
                <a:path w="1816" h="1450">
                  <a:moveTo>
                    <a:pt x="1812" y="654"/>
                  </a:moveTo>
                  <a:lnTo>
                    <a:pt x="1800" y="582"/>
                  </a:lnTo>
                  <a:lnTo>
                    <a:pt x="1782" y="514"/>
                  </a:lnTo>
                  <a:lnTo>
                    <a:pt x="1754" y="446"/>
                  </a:lnTo>
                  <a:lnTo>
                    <a:pt x="1720" y="384"/>
                  </a:lnTo>
                  <a:lnTo>
                    <a:pt x="1682" y="322"/>
                  </a:lnTo>
                  <a:lnTo>
                    <a:pt x="1636" y="264"/>
                  </a:lnTo>
                  <a:lnTo>
                    <a:pt x="1586" y="214"/>
                  </a:lnTo>
                  <a:lnTo>
                    <a:pt x="1532" y="166"/>
                  </a:lnTo>
                  <a:lnTo>
                    <a:pt x="1472" y="124"/>
                  </a:lnTo>
                  <a:lnTo>
                    <a:pt x="1406" y="86"/>
                  </a:lnTo>
                  <a:lnTo>
                    <a:pt x="1342" y="58"/>
                  </a:lnTo>
                  <a:lnTo>
                    <a:pt x="1268" y="32"/>
                  </a:lnTo>
                  <a:lnTo>
                    <a:pt x="1192" y="14"/>
                  </a:lnTo>
                  <a:lnTo>
                    <a:pt x="1116" y="4"/>
                  </a:lnTo>
                  <a:lnTo>
                    <a:pt x="1036" y="0"/>
                  </a:lnTo>
                  <a:lnTo>
                    <a:pt x="570" y="0"/>
                  </a:lnTo>
                  <a:lnTo>
                    <a:pt x="492" y="4"/>
                  </a:lnTo>
                  <a:lnTo>
                    <a:pt x="416" y="14"/>
                  </a:lnTo>
                  <a:lnTo>
                    <a:pt x="382" y="68"/>
                  </a:lnTo>
                  <a:lnTo>
                    <a:pt x="340" y="116"/>
                  </a:lnTo>
                  <a:lnTo>
                    <a:pt x="290" y="162"/>
                  </a:lnTo>
                  <a:lnTo>
                    <a:pt x="240" y="206"/>
                  </a:lnTo>
                  <a:lnTo>
                    <a:pt x="184" y="242"/>
                  </a:lnTo>
                  <a:lnTo>
                    <a:pt x="126" y="276"/>
                  </a:lnTo>
                  <a:lnTo>
                    <a:pt x="64" y="300"/>
                  </a:lnTo>
                  <a:lnTo>
                    <a:pt x="0" y="322"/>
                  </a:lnTo>
                  <a:lnTo>
                    <a:pt x="56" y="322"/>
                  </a:lnTo>
                  <a:lnTo>
                    <a:pt x="102" y="326"/>
                  </a:lnTo>
                  <a:lnTo>
                    <a:pt x="152" y="326"/>
                  </a:lnTo>
                  <a:lnTo>
                    <a:pt x="198" y="332"/>
                  </a:lnTo>
                  <a:lnTo>
                    <a:pt x="244" y="340"/>
                  </a:lnTo>
                  <a:lnTo>
                    <a:pt x="290" y="352"/>
                  </a:lnTo>
                  <a:lnTo>
                    <a:pt x="332" y="362"/>
                  </a:lnTo>
                  <a:lnTo>
                    <a:pt x="416" y="390"/>
                  </a:lnTo>
                  <a:lnTo>
                    <a:pt x="500" y="430"/>
                  </a:lnTo>
                  <a:lnTo>
                    <a:pt x="576" y="474"/>
                  </a:lnTo>
                  <a:lnTo>
                    <a:pt x="650" y="524"/>
                  </a:lnTo>
                  <a:lnTo>
                    <a:pt x="714" y="582"/>
                  </a:lnTo>
                  <a:lnTo>
                    <a:pt x="776" y="644"/>
                  </a:lnTo>
                  <a:lnTo>
                    <a:pt x="830" y="712"/>
                  </a:lnTo>
                  <a:lnTo>
                    <a:pt x="876" y="786"/>
                  </a:lnTo>
                  <a:lnTo>
                    <a:pt x="914" y="862"/>
                  </a:lnTo>
                  <a:lnTo>
                    <a:pt x="948" y="940"/>
                  </a:lnTo>
                  <a:lnTo>
                    <a:pt x="960" y="984"/>
                  </a:lnTo>
                  <a:lnTo>
                    <a:pt x="970" y="1028"/>
                  </a:lnTo>
                  <a:lnTo>
                    <a:pt x="978" y="1070"/>
                  </a:lnTo>
                  <a:lnTo>
                    <a:pt x="982" y="1114"/>
                  </a:lnTo>
                  <a:lnTo>
                    <a:pt x="986" y="1158"/>
                  </a:lnTo>
                  <a:lnTo>
                    <a:pt x="990" y="1204"/>
                  </a:lnTo>
                  <a:lnTo>
                    <a:pt x="990" y="1450"/>
                  </a:lnTo>
                  <a:lnTo>
                    <a:pt x="1096" y="1444"/>
                  </a:lnTo>
                  <a:lnTo>
                    <a:pt x="1204" y="1432"/>
                  </a:lnTo>
                  <a:lnTo>
                    <a:pt x="1308" y="1418"/>
                  </a:lnTo>
                  <a:lnTo>
                    <a:pt x="1410" y="1404"/>
                  </a:lnTo>
                  <a:lnTo>
                    <a:pt x="1514" y="1382"/>
                  </a:lnTo>
                  <a:lnTo>
                    <a:pt x="1616" y="1360"/>
                  </a:lnTo>
                  <a:lnTo>
                    <a:pt x="1712" y="1336"/>
                  </a:lnTo>
                  <a:lnTo>
                    <a:pt x="1812" y="1306"/>
                  </a:lnTo>
                  <a:lnTo>
                    <a:pt x="1816" y="1306"/>
                  </a:lnTo>
                  <a:lnTo>
                    <a:pt x="1816" y="730"/>
                  </a:lnTo>
                  <a:lnTo>
                    <a:pt x="1812" y="6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10" name="Freeform 30">
              <a:extLst>
                <a:ext uri="{FF2B5EF4-FFF2-40B4-BE49-F238E27FC236}">
                  <a16:creationId xmlns:a16="http://schemas.microsoft.com/office/drawing/2014/main" id="{DC07A38E-C90A-4C0F-8D7F-25039EF0D6B6}"/>
                </a:ext>
              </a:extLst>
            </p:cNvPr>
            <p:cNvSpPr>
              <a:spLocks/>
            </p:cNvSpPr>
            <p:nvPr/>
          </p:nvSpPr>
          <p:spPr bwMode="auto">
            <a:xfrm>
              <a:off x="2777" y="-4158"/>
              <a:ext cx="1090" cy="1094"/>
            </a:xfrm>
            <a:custGeom>
              <a:avLst/>
              <a:gdLst/>
              <a:ahLst/>
              <a:cxnLst>
                <a:cxn ang="0">
                  <a:pos x="144" y="492"/>
                </a:cxn>
                <a:cxn ang="0">
                  <a:pos x="206" y="622"/>
                </a:cxn>
                <a:cxn ang="0">
                  <a:pos x="240" y="766"/>
                </a:cxn>
                <a:cxn ang="0">
                  <a:pos x="246" y="844"/>
                </a:cxn>
                <a:cxn ang="0">
                  <a:pos x="240" y="930"/>
                </a:cxn>
                <a:cxn ang="0">
                  <a:pos x="220" y="1016"/>
                </a:cxn>
                <a:cxn ang="0">
                  <a:pos x="290" y="1048"/>
                </a:cxn>
                <a:cxn ang="0">
                  <a:pos x="364" y="1072"/>
                </a:cxn>
                <a:cxn ang="0">
                  <a:pos x="442" y="1090"/>
                </a:cxn>
                <a:cxn ang="0">
                  <a:pos x="520" y="1094"/>
                </a:cxn>
                <a:cxn ang="0">
                  <a:pos x="636" y="1082"/>
                </a:cxn>
                <a:cxn ang="0">
                  <a:pos x="744" y="1050"/>
                </a:cxn>
                <a:cxn ang="0">
                  <a:pos x="840" y="1000"/>
                </a:cxn>
                <a:cxn ang="0">
                  <a:pos x="924" y="934"/>
                </a:cxn>
                <a:cxn ang="0">
                  <a:pos x="994" y="854"/>
                </a:cxn>
                <a:cxn ang="0">
                  <a:pos x="1046" y="758"/>
                </a:cxn>
                <a:cxn ang="0">
                  <a:pos x="1078" y="658"/>
                </a:cxn>
                <a:cxn ang="0">
                  <a:pos x="1090" y="548"/>
                </a:cxn>
                <a:cxn ang="0">
                  <a:pos x="1078" y="438"/>
                </a:cxn>
                <a:cxn ang="0">
                  <a:pos x="1046" y="334"/>
                </a:cxn>
                <a:cxn ang="0">
                  <a:pos x="994" y="242"/>
                </a:cxn>
                <a:cxn ang="0">
                  <a:pos x="924" y="160"/>
                </a:cxn>
                <a:cxn ang="0">
                  <a:pos x="840" y="92"/>
                </a:cxn>
                <a:cxn ang="0">
                  <a:pos x="744" y="42"/>
                </a:cxn>
                <a:cxn ang="0">
                  <a:pos x="636" y="10"/>
                </a:cxn>
                <a:cxn ang="0">
                  <a:pos x="520" y="0"/>
                </a:cxn>
                <a:cxn ang="0">
                  <a:pos x="434" y="2"/>
                </a:cxn>
                <a:cxn ang="0">
                  <a:pos x="354" y="24"/>
                </a:cxn>
                <a:cxn ang="0">
                  <a:pos x="276" y="52"/>
                </a:cxn>
                <a:cxn ang="0">
                  <a:pos x="206" y="92"/>
                </a:cxn>
                <a:cxn ang="0">
                  <a:pos x="140" y="138"/>
                </a:cxn>
                <a:cxn ang="0">
                  <a:pos x="84" y="196"/>
                </a:cxn>
                <a:cxn ang="0">
                  <a:pos x="36" y="260"/>
                </a:cxn>
                <a:cxn ang="0">
                  <a:pos x="0" y="330"/>
                </a:cxn>
                <a:cxn ang="0">
                  <a:pos x="100" y="434"/>
                </a:cxn>
              </a:cxnLst>
              <a:rect l="0" t="0" r="r" b="b"/>
              <a:pathLst>
                <a:path w="1090" h="1094">
                  <a:moveTo>
                    <a:pt x="100" y="434"/>
                  </a:moveTo>
                  <a:lnTo>
                    <a:pt x="144" y="492"/>
                  </a:lnTo>
                  <a:lnTo>
                    <a:pt x="176" y="556"/>
                  </a:lnTo>
                  <a:lnTo>
                    <a:pt x="206" y="622"/>
                  </a:lnTo>
                  <a:lnTo>
                    <a:pt x="228" y="694"/>
                  </a:lnTo>
                  <a:lnTo>
                    <a:pt x="240" y="766"/>
                  </a:lnTo>
                  <a:lnTo>
                    <a:pt x="242" y="804"/>
                  </a:lnTo>
                  <a:lnTo>
                    <a:pt x="246" y="844"/>
                  </a:lnTo>
                  <a:lnTo>
                    <a:pt x="242" y="886"/>
                  </a:lnTo>
                  <a:lnTo>
                    <a:pt x="240" y="930"/>
                  </a:lnTo>
                  <a:lnTo>
                    <a:pt x="232" y="972"/>
                  </a:lnTo>
                  <a:lnTo>
                    <a:pt x="220" y="1016"/>
                  </a:lnTo>
                  <a:lnTo>
                    <a:pt x="258" y="1032"/>
                  </a:lnTo>
                  <a:lnTo>
                    <a:pt x="290" y="1048"/>
                  </a:lnTo>
                  <a:lnTo>
                    <a:pt x="328" y="1062"/>
                  </a:lnTo>
                  <a:lnTo>
                    <a:pt x="364" y="1072"/>
                  </a:lnTo>
                  <a:lnTo>
                    <a:pt x="402" y="1082"/>
                  </a:lnTo>
                  <a:lnTo>
                    <a:pt x="442" y="1090"/>
                  </a:lnTo>
                  <a:lnTo>
                    <a:pt x="478" y="1094"/>
                  </a:lnTo>
                  <a:lnTo>
                    <a:pt x="520" y="1094"/>
                  </a:lnTo>
                  <a:lnTo>
                    <a:pt x="578" y="1094"/>
                  </a:lnTo>
                  <a:lnTo>
                    <a:pt x="636" y="1082"/>
                  </a:lnTo>
                  <a:lnTo>
                    <a:pt x="688" y="1068"/>
                  </a:lnTo>
                  <a:lnTo>
                    <a:pt x="744" y="1050"/>
                  </a:lnTo>
                  <a:lnTo>
                    <a:pt x="792" y="1030"/>
                  </a:lnTo>
                  <a:lnTo>
                    <a:pt x="840" y="1000"/>
                  </a:lnTo>
                  <a:lnTo>
                    <a:pt x="884" y="968"/>
                  </a:lnTo>
                  <a:lnTo>
                    <a:pt x="924" y="934"/>
                  </a:lnTo>
                  <a:lnTo>
                    <a:pt x="960" y="894"/>
                  </a:lnTo>
                  <a:lnTo>
                    <a:pt x="994" y="854"/>
                  </a:lnTo>
                  <a:lnTo>
                    <a:pt x="1020" y="808"/>
                  </a:lnTo>
                  <a:lnTo>
                    <a:pt x="1046" y="758"/>
                  </a:lnTo>
                  <a:lnTo>
                    <a:pt x="1064" y="708"/>
                  </a:lnTo>
                  <a:lnTo>
                    <a:pt x="1078" y="658"/>
                  </a:lnTo>
                  <a:lnTo>
                    <a:pt x="1086" y="602"/>
                  </a:lnTo>
                  <a:lnTo>
                    <a:pt x="1090" y="548"/>
                  </a:lnTo>
                  <a:lnTo>
                    <a:pt x="1086" y="492"/>
                  </a:lnTo>
                  <a:lnTo>
                    <a:pt x="1078" y="438"/>
                  </a:lnTo>
                  <a:lnTo>
                    <a:pt x="1064" y="384"/>
                  </a:lnTo>
                  <a:lnTo>
                    <a:pt x="1046" y="334"/>
                  </a:lnTo>
                  <a:lnTo>
                    <a:pt x="1020" y="284"/>
                  </a:lnTo>
                  <a:lnTo>
                    <a:pt x="994" y="242"/>
                  </a:lnTo>
                  <a:lnTo>
                    <a:pt x="960" y="198"/>
                  </a:lnTo>
                  <a:lnTo>
                    <a:pt x="924" y="160"/>
                  </a:lnTo>
                  <a:lnTo>
                    <a:pt x="884" y="124"/>
                  </a:lnTo>
                  <a:lnTo>
                    <a:pt x="840" y="92"/>
                  </a:lnTo>
                  <a:lnTo>
                    <a:pt x="792" y="64"/>
                  </a:lnTo>
                  <a:lnTo>
                    <a:pt x="744" y="42"/>
                  </a:lnTo>
                  <a:lnTo>
                    <a:pt x="688" y="24"/>
                  </a:lnTo>
                  <a:lnTo>
                    <a:pt x="636" y="10"/>
                  </a:lnTo>
                  <a:lnTo>
                    <a:pt x="578" y="2"/>
                  </a:lnTo>
                  <a:lnTo>
                    <a:pt x="520" y="0"/>
                  </a:lnTo>
                  <a:lnTo>
                    <a:pt x="478" y="0"/>
                  </a:lnTo>
                  <a:lnTo>
                    <a:pt x="434" y="2"/>
                  </a:lnTo>
                  <a:lnTo>
                    <a:pt x="394" y="14"/>
                  </a:lnTo>
                  <a:lnTo>
                    <a:pt x="354" y="24"/>
                  </a:lnTo>
                  <a:lnTo>
                    <a:pt x="312" y="34"/>
                  </a:lnTo>
                  <a:lnTo>
                    <a:pt x="276" y="52"/>
                  </a:lnTo>
                  <a:lnTo>
                    <a:pt x="240" y="70"/>
                  </a:lnTo>
                  <a:lnTo>
                    <a:pt x="206" y="92"/>
                  </a:lnTo>
                  <a:lnTo>
                    <a:pt x="174" y="114"/>
                  </a:lnTo>
                  <a:lnTo>
                    <a:pt x="140" y="138"/>
                  </a:lnTo>
                  <a:lnTo>
                    <a:pt x="110" y="166"/>
                  </a:lnTo>
                  <a:lnTo>
                    <a:pt x="84" y="196"/>
                  </a:lnTo>
                  <a:lnTo>
                    <a:pt x="58" y="228"/>
                  </a:lnTo>
                  <a:lnTo>
                    <a:pt x="36" y="260"/>
                  </a:lnTo>
                  <a:lnTo>
                    <a:pt x="14" y="296"/>
                  </a:lnTo>
                  <a:lnTo>
                    <a:pt x="0" y="330"/>
                  </a:lnTo>
                  <a:lnTo>
                    <a:pt x="52" y="378"/>
                  </a:lnTo>
                  <a:lnTo>
                    <a:pt x="100" y="43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11" name="Freeform 31">
              <a:extLst>
                <a:ext uri="{FF2B5EF4-FFF2-40B4-BE49-F238E27FC236}">
                  <a16:creationId xmlns:a16="http://schemas.microsoft.com/office/drawing/2014/main" id="{960D7209-8E68-46BC-AD18-A3938E075F3B}"/>
                </a:ext>
              </a:extLst>
            </p:cNvPr>
            <p:cNvSpPr>
              <a:spLocks/>
            </p:cNvSpPr>
            <p:nvPr/>
          </p:nvSpPr>
          <p:spPr bwMode="auto">
            <a:xfrm>
              <a:off x="1255" y="-2408"/>
              <a:ext cx="1986" cy="1540"/>
            </a:xfrm>
            <a:custGeom>
              <a:avLst/>
              <a:gdLst/>
              <a:ahLst/>
              <a:cxnLst>
                <a:cxn ang="0">
                  <a:pos x="1972" y="618"/>
                </a:cxn>
                <a:cxn ang="0">
                  <a:pos x="1954" y="544"/>
                </a:cxn>
                <a:cxn ang="0">
                  <a:pos x="1926" y="476"/>
                </a:cxn>
                <a:cxn ang="0">
                  <a:pos x="1894" y="406"/>
                </a:cxn>
                <a:cxn ang="0">
                  <a:pos x="1858" y="344"/>
                </a:cxn>
                <a:cxn ang="0">
                  <a:pos x="1816" y="282"/>
                </a:cxn>
                <a:cxn ang="0">
                  <a:pos x="1766" y="226"/>
                </a:cxn>
                <a:cxn ang="0">
                  <a:pos x="1714" y="178"/>
                </a:cxn>
                <a:cxn ang="0">
                  <a:pos x="1656" y="132"/>
                </a:cxn>
                <a:cxn ang="0">
                  <a:pos x="1592" y="94"/>
                </a:cxn>
                <a:cxn ang="0">
                  <a:pos x="1530" y="62"/>
                </a:cxn>
                <a:cxn ang="0">
                  <a:pos x="1458" y="36"/>
                </a:cxn>
                <a:cxn ang="0">
                  <a:pos x="1388" y="18"/>
                </a:cxn>
                <a:cxn ang="0">
                  <a:pos x="1314" y="4"/>
                </a:cxn>
                <a:cxn ang="0">
                  <a:pos x="1236" y="0"/>
                </a:cxn>
                <a:cxn ang="0">
                  <a:pos x="1068" y="0"/>
                </a:cxn>
                <a:cxn ang="0">
                  <a:pos x="934" y="0"/>
                </a:cxn>
                <a:cxn ang="0">
                  <a:pos x="750" y="0"/>
                </a:cxn>
                <a:cxn ang="0">
                  <a:pos x="676" y="4"/>
                </a:cxn>
                <a:cxn ang="0">
                  <a:pos x="602" y="18"/>
                </a:cxn>
                <a:cxn ang="0">
                  <a:pos x="528" y="36"/>
                </a:cxn>
                <a:cxn ang="0">
                  <a:pos x="460" y="62"/>
                </a:cxn>
                <a:cxn ang="0">
                  <a:pos x="392" y="94"/>
                </a:cxn>
                <a:cxn ang="0">
                  <a:pos x="332" y="132"/>
                </a:cxn>
                <a:cxn ang="0">
                  <a:pos x="276" y="178"/>
                </a:cxn>
                <a:cxn ang="0">
                  <a:pos x="222" y="226"/>
                </a:cxn>
                <a:cxn ang="0">
                  <a:pos x="172" y="282"/>
                </a:cxn>
                <a:cxn ang="0">
                  <a:pos x="130" y="344"/>
                </a:cxn>
                <a:cxn ang="0">
                  <a:pos x="92" y="406"/>
                </a:cxn>
                <a:cxn ang="0">
                  <a:pos x="60" y="476"/>
                </a:cxn>
                <a:cxn ang="0">
                  <a:pos x="34" y="544"/>
                </a:cxn>
                <a:cxn ang="0">
                  <a:pos x="18" y="618"/>
                </a:cxn>
                <a:cxn ang="0">
                  <a:pos x="6" y="696"/>
                </a:cxn>
                <a:cxn ang="0">
                  <a:pos x="0" y="776"/>
                </a:cxn>
                <a:cxn ang="0">
                  <a:pos x="0" y="1028"/>
                </a:cxn>
                <a:cxn ang="0">
                  <a:pos x="0" y="1386"/>
                </a:cxn>
                <a:cxn ang="0">
                  <a:pos x="120" y="1424"/>
                </a:cxn>
                <a:cxn ang="0">
                  <a:pos x="240" y="1452"/>
                </a:cxn>
                <a:cxn ang="0">
                  <a:pos x="364" y="1482"/>
                </a:cxn>
                <a:cxn ang="0">
                  <a:pos x="488" y="1500"/>
                </a:cxn>
                <a:cxn ang="0">
                  <a:pos x="612" y="1518"/>
                </a:cxn>
                <a:cxn ang="0">
                  <a:pos x="740" y="1530"/>
                </a:cxn>
                <a:cxn ang="0">
                  <a:pos x="866" y="1538"/>
                </a:cxn>
                <a:cxn ang="0">
                  <a:pos x="994" y="1540"/>
                </a:cxn>
                <a:cxn ang="0">
                  <a:pos x="1122" y="1538"/>
                </a:cxn>
                <a:cxn ang="0">
                  <a:pos x="1250" y="1530"/>
                </a:cxn>
                <a:cxn ang="0">
                  <a:pos x="1376" y="1518"/>
                </a:cxn>
                <a:cxn ang="0">
                  <a:pos x="1500" y="1500"/>
                </a:cxn>
                <a:cxn ang="0">
                  <a:pos x="1624" y="1482"/>
                </a:cxn>
                <a:cxn ang="0">
                  <a:pos x="1746" y="1452"/>
                </a:cxn>
                <a:cxn ang="0">
                  <a:pos x="1866" y="1424"/>
                </a:cxn>
                <a:cxn ang="0">
                  <a:pos x="1986" y="1386"/>
                </a:cxn>
                <a:cxn ang="0">
                  <a:pos x="1986" y="1028"/>
                </a:cxn>
                <a:cxn ang="0">
                  <a:pos x="1986" y="776"/>
                </a:cxn>
                <a:cxn ang="0">
                  <a:pos x="1982" y="696"/>
                </a:cxn>
                <a:cxn ang="0">
                  <a:pos x="1972" y="618"/>
                </a:cxn>
              </a:cxnLst>
              <a:rect l="0" t="0" r="r" b="b"/>
              <a:pathLst>
                <a:path w="1986" h="1540">
                  <a:moveTo>
                    <a:pt x="1972" y="618"/>
                  </a:moveTo>
                  <a:lnTo>
                    <a:pt x="1954" y="544"/>
                  </a:lnTo>
                  <a:lnTo>
                    <a:pt x="1926" y="476"/>
                  </a:lnTo>
                  <a:lnTo>
                    <a:pt x="1894" y="406"/>
                  </a:lnTo>
                  <a:lnTo>
                    <a:pt x="1858" y="344"/>
                  </a:lnTo>
                  <a:lnTo>
                    <a:pt x="1816" y="282"/>
                  </a:lnTo>
                  <a:lnTo>
                    <a:pt x="1766" y="226"/>
                  </a:lnTo>
                  <a:lnTo>
                    <a:pt x="1714" y="178"/>
                  </a:lnTo>
                  <a:lnTo>
                    <a:pt x="1656" y="132"/>
                  </a:lnTo>
                  <a:lnTo>
                    <a:pt x="1592" y="94"/>
                  </a:lnTo>
                  <a:lnTo>
                    <a:pt x="1530" y="62"/>
                  </a:lnTo>
                  <a:lnTo>
                    <a:pt x="1458" y="36"/>
                  </a:lnTo>
                  <a:lnTo>
                    <a:pt x="1388" y="18"/>
                  </a:lnTo>
                  <a:lnTo>
                    <a:pt x="1314" y="4"/>
                  </a:lnTo>
                  <a:lnTo>
                    <a:pt x="1236" y="0"/>
                  </a:lnTo>
                  <a:lnTo>
                    <a:pt x="1068" y="0"/>
                  </a:lnTo>
                  <a:lnTo>
                    <a:pt x="934" y="0"/>
                  </a:lnTo>
                  <a:lnTo>
                    <a:pt x="750" y="0"/>
                  </a:lnTo>
                  <a:lnTo>
                    <a:pt x="676" y="4"/>
                  </a:lnTo>
                  <a:lnTo>
                    <a:pt x="602" y="18"/>
                  </a:lnTo>
                  <a:lnTo>
                    <a:pt x="528" y="36"/>
                  </a:lnTo>
                  <a:lnTo>
                    <a:pt x="460" y="62"/>
                  </a:lnTo>
                  <a:lnTo>
                    <a:pt x="392" y="94"/>
                  </a:lnTo>
                  <a:lnTo>
                    <a:pt x="332" y="132"/>
                  </a:lnTo>
                  <a:lnTo>
                    <a:pt x="276" y="178"/>
                  </a:lnTo>
                  <a:lnTo>
                    <a:pt x="222" y="226"/>
                  </a:lnTo>
                  <a:lnTo>
                    <a:pt x="172" y="282"/>
                  </a:lnTo>
                  <a:lnTo>
                    <a:pt x="130" y="344"/>
                  </a:lnTo>
                  <a:lnTo>
                    <a:pt x="92" y="406"/>
                  </a:lnTo>
                  <a:lnTo>
                    <a:pt x="60" y="476"/>
                  </a:lnTo>
                  <a:lnTo>
                    <a:pt x="34" y="544"/>
                  </a:lnTo>
                  <a:lnTo>
                    <a:pt x="18" y="618"/>
                  </a:lnTo>
                  <a:lnTo>
                    <a:pt x="6" y="696"/>
                  </a:lnTo>
                  <a:lnTo>
                    <a:pt x="0" y="776"/>
                  </a:lnTo>
                  <a:lnTo>
                    <a:pt x="0" y="1028"/>
                  </a:lnTo>
                  <a:lnTo>
                    <a:pt x="0" y="1386"/>
                  </a:lnTo>
                  <a:lnTo>
                    <a:pt x="120" y="1424"/>
                  </a:lnTo>
                  <a:lnTo>
                    <a:pt x="240" y="1452"/>
                  </a:lnTo>
                  <a:lnTo>
                    <a:pt x="364" y="1482"/>
                  </a:lnTo>
                  <a:lnTo>
                    <a:pt x="488" y="1500"/>
                  </a:lnTo>
                  <a:lnTo>
                    <a:pt x="612" y="1518"/>
                  </a:lnTo>
                  <a:lnTo>
                    <a:pt x="740" y="1530"/>
                  </a:lnTo>
                  <a:lnTo>
                    <a:pt x="866" y="1538"/>
                  </a:lnTo>
                  <a:lnTo>
                    <a:pt x="994" y="1540"/>
                  </a:lnTo>
                  <a:lnTo>
                    <a:pt x="1122" y="1538"/>
                  </a:lnTo>
                  <a:lnTo>
                    <a:pt x="1250" y="1530"/>
                  </a:lnTo>
                  <a:lnTo>
                    <a:pt x="1376" y="1518"/>
                  </a:lnTo>
                  <a:lnTo>
                    <a:pt x="1500" y="1500"/>
                  </a:lnTo>
                  <a:lnTo>
                    <a:pt x="1624" y="1482"/>
                  </a:lnTo>
                  <a:lnTo>
                    <a:pt x="1746" y="1452"/>
                  </a:lnTo>
                  <a:lnTo>
                    <a:pt x="1866" y="1424"/>
                  </a:lnTo>
                  <a:lnTo>
                    <a:pt x="1986" y="1386"/>
                  </a:lnTo>
                  <a:lnTo>
                    <a:pt x="1986" y="1028"/>
                  </a:lnTo>
                  <a:lnTo>
                    <a:pt x="1986" y="776"/>
                  </a:lnTo>
                  <a:lnTo>
                    <a:pt x="1982" y="696"/>
                  </a:lnTo>
                  <a:lnTo>
                    <a:pt x="1972" y="6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sp>
          <p:nvSpPr>
            <p:cNvPr id="12" name="Freeform 32">
              <a:extLst>
                <a:ext uri="{FF2B5EF4-FFF2-40B4-BE49-F238E27FC236}">
                  <a16:creationId xmlns:a16="http://schemas.microsoft.com/office/drawing/2014/main" id="{04A076D6-38D1-4620-B979-C4B0383A775E}"/>
                </a:ext>
              </a:extLst>
            </p:cNvPr>
            <p:cNvSpPr>
              <a:spLocks/>
            </p:cNvSpPr>
            <p:nvPr/>
          </p:nvSpPr>
          <p:spPr bwMode="auto">
            <a:xfrm>
              <a:off x="1669" y="-3868"/>
              <a:ext cx="1180" cy="1180"/>
            </a:xfrm>
            <a:custGeom>
              <a:avLst/>
              <a:gdLst/>
              <a:ahLst/>
              <a:cxnLst>
                <a:cxn ang="0">
                  <a:pos x="26" y="418"/>
                </a:cxn>
                <a:cxn ang="0">
                  <a:pos x="4" y="530"/>
                </a:cxn>
                <a:cxn ang="0">
                  <a:pos x="4" y="640"/>
                </a:cxn>
                <a:cxn ang="0">
                  <a:pos x="18" y="736"/>
                </a:cxn>
                <a:cxn ang="0">
                  <a:pos x="52" y="834"/>
                </a:cxn>
                <a:cxn ang="0">
                  <a:pos x="104" y="920"/>
                </a:cxn>
                <a:cxn ang="0">
                  <a:pos x="164" y="1000"/>
                </a:cxn>
                <a:cxn ang="0">
                  <a:pos x="258" y="1074"/>
                </a:cxn>
                <a:cxn ang="0">
                  <a:pos x="382" y="1142"/>
                </a:cxn>
                <a:cxn ang="0">
                  <a:pos x="516" y="1176"/>
                </a:cxn>
                <a:cxn ang="0">
                  <a:pos x="592" y="1180"/>
                </a:cxn>
                <a:cxn ang="0">
                  <a:pos x="678" y="1172"/>
                </a:cxn>
                <a:cxn ang="0">
                  <a:pos x="764" y="1154"/>
                </a:cxn>
                <a:cxn ang="0">
                  <a:pos x="842" y="1124"/>
                </a:cxn>
                <a:cxn ang="0">
                  <a:pos x="918" y="1082"/>
                </a:cxn>
                <a:cxn ang="0">
                  <a:pos x="988" y="1026"/>
                </a:cxn>
                <a:cxn ang="0">
                  <a:pos x="1064" y="944"/>
                </a:cxn>
                <a:cxn ang="0">
                  <a:pos x="1124" y="842"/>
                </a:cxn>
                <a:cxn ang="0">
                  <a:pos x="1162" y="732"/>
                </a:cxn>
                <a:cxn ang="0">
                  <a:pos x="1180" y="636"/>
                </a:cxn>
                <a:cxn ang="0">
                  <a:pos x="1176" y="530"/>
                </a:cxn>
                <a:cxn ang="0">
                  <a:pos x="1158" y="422"/>
                </a:cxn>
                <a:cxn ang="0">
                  <a:pos x="1116" y="320"/>
                </a:cxn>
                <a:cxn ang="0">
                  <a:pos x="1056" y="226"/>
                </a:cxn>
                <a:cxn ang="0">
                  <a:pos x="978" y="144"/>
                </a:cxn>
                <a:cxn ang="0">
                  <a:pos x="880" y="76"/>
                </a:cxn>
                <a:cxn ang="0">
                  <a:pos x="772" y="28"/>
                </a:cxn>
                <a:cxn ang="0">
                  <a:pos x="652" y="4"/>
                </a:cxn>
                <a:cxn ang="0">
                  <a:pos x="532" y="4"/>
                </a:cxn>
                <a:cxn ang="0">
                  <a:pos x="416" y="28"/>
                </a:cxn>
                <a:cxn ang="0">
                  <a:pos x="306" y="72"/>
                </a:cxn>
                <a:cxn ang="0">
                  <a:pos x="214" y="136"/>
                </a:cxn>
                <a:cxn ang="0">
                  <a:pos x="134" y="218"/>
                </a:cxn>
                <a:cxn ang="0">
                  <a:pos x="70" y="312"/>
                </a:cxn>
              </a:cxnLst>
              <a:rect l="0" t="0" r="r" b="b"/>
              <a:pathLst>
                <a:path w="1180" h="1180">
                  <a:moveTo>
                    <a:pt x="48" y="362"/>
                  </a:moveTo>
                  <a:lnTo>
                    <a:pt x="26" y="418"/>
                  </a:lnTo>
                  <a:lnTo>
                    <a:pt x="14" y="470"/>
                  </a:lnTo>
                  <a:lnTo>
                    <a:pt x="4" y="530"/>
                  </a:lnTo>
                  <a:lnTo>
                    <a:pt x="0" y="590"/>
                  </a:lnTo>
                  <a:lnTo>
                    <a:pt x="4" y="640"/>
                  </a:lnTo>
                  <a:lnTo>
                    <a:pt x="10" y="688"/>
                  </a:lnTo>
                  <a:lnTo>
                    <a:pt x="18" y="736"/>
                  </a:lnTo>
                  <a:lnTo>
                    <a:pt x="34" y="786"/>
                  </a:lnTo>
                  <a:lnTo>
                    <a:pt x="52" y="834"/>
                  </a:lnTo>
                  <a:lnTo>
                    <a:pt x="78" y="880"/>
                  </a:lnTo>
                  <a:lnTo>
                    <a:pt x="104" y="920"/>
                  </a:lnTo>
                  <a:lnTo>
                    <a:pt x="134" y="962"/>
                  </a:lnTo>
                  <a:lnTo>
                    <a:pt x="164" y="1000"/>
                  </a:lnTo>
                  <a:lnTo>
                    <a:pt x="202" y="1034"/>
                  </a:lnTo>
                  <a:lnTo>
                    <a:pt x="258" y="1074"/>
                  </a:lnTo>
                  <a:lnTo>
                    <a:pt x="318" y="1112"/>
                  </a:lnTo>
                  <a:lnTo>
                    <a:pt x="382" y="1142"/>
                  </a:lnTo>
                  <a:lnTo>
                    <a:pt x="450" y="1160"/>
                  </a:lnTo>
                  <a:lnTo>
                    <a:pt x="516" y="1176"/>
                  </a:lnTo>
                  <a:lnTo>
                    <a:pt x="554" y="1180"/>
                  </a:lnTo>
                  <a:lnTo>
                    <a:pt x="592" y="1180"/>
                  </a:lnTo>
                  <a:lnTo>
                    <a:pt x="636" y="1180"/>
                  </a:lnTo>
                  <a:lnTo>
                    <a:pt x="678" y="1172"/>
                  </a:lnTo>
                  <a:lnTo>
                    <a:pt x="722" y="1164"/>
                  </a:lnTo>
                  <a:lnTo>
                    <a:pt x="764" y="1154"/>
                  </a:lnTo>
                  <a:lnTo>
                    <a:pt x="806" y="1138"/>
                  </a:lnTo>
                  <a:lnTo>
                    <a:pt x="842" y="1124"/>
                  </a:lnTo>
                  <a:lnTo>
                    <a:pt x="880" y="1104"/>
                  </a:lnTo>
                  <a:lnTo>
                    <a:pt x="918" y="1082"/>
                  </a:lnTo>
                  <a:lnTo>
                    <a:pt x="944" y="1064"/>
                  </a:lnTo>
                  <a:lnTo>
                    <a:pt x="988" y="1026"/>
                  </a:lnTo>
                  <a:lnTo>
                    <a:pt x="1026" y="984"/>
                  </a:lnTo>
                  <a:lnTo>
                    <a:pt x="1064" y="944"/>
                  </a:lnTo>
                  <a:lnTo>
                    <a:pt x="1098" y="894"/>
                  </a:lnTo>
                  <a:lnTo>
                    <a:pt x="1124" y="842"/>
                  </a:lnTo>
                  <a:lnTo>
                    <a:pt x="1146" y="790"/>
                  </a:lnTo>
                  <a:lnTo>
                    <a:pt x="1162" y="732"/>
                  </a:lnTo>
                  <a:lnTo>
                    <a:pt x="1172" y="676"/>
                  </a:lnTo>
                  <a:lnTo>
                    <a:pt x="1180" y="636"/>
                  </a:lnTo>
                  <a:lnTo>
                    <a:pt x="1180" y="590"/>
                  </a:lnTo>
                  <a:lnTo>
                    <a:pt x="1176" y="530"/>
                  </a:lnTo>
                  <a:lnTo>
                    <a:pt x="1168" y="474"/>
                  </a:lnTo>
                  <a:lnTo>
                    <a:pt x="1158" y="422"/>
                  </a:lnTo>
                  <a:lnTo>
                    <a:pt x="1138" y="368"/>
                  </a:lnTo>
                  <a:lnTo>
                    <a:pt x="1116" y="320"/>
                  </a:lnTo>
                  <a:lnTo>
                    <a:pt x="1086" y="272"/>
                  </a:lnTo>
                  <a:lnTo>
                    <a:pt x="1056" y="226"/>
                  </a:lnTo>
                  <a:lnTo>
                    <a:pt x="1018" y="184"/>
                  </a:lnTo>
                  <a:lnTo>
                    <a:pt x="978" y="144"/>
                  </a:lnTo>
                  <a:lnTo>
                    <a:pt x="932" y="110"/>
                  </a:lnTo>
                  <a:lnTo>
                    <a:pt x="880" y="76"/>
                  </a:lnTo>
                  <a:lnTo>
                    <a:pt x="828" y="50"/>
                  </a:lnTo>
                  <a:lnTo>
                    <a:pt x="772" y="28"/>
                  </a:lnTo>
                  <a:lnTo>
                    <a:pt x="716" y="12"/>
                  </a:lnTo>
                  <a:lnTo>
                    <a:pt x="652" y="4"/>
                  </a:lnTo>
                  <a:lnTo>
                    <a:pt x="592" y="0"/>
                  </a:lnTo>
                  <a:lnTo>
                    <a:pt x="532" y="4"/>
                  </a:lnTo>
                  <a:lnTo>
                    <a:pt x="472" y="12"/>
                  </a:lnTo>
                  <a:lnTo>
                    <a:pt x="416" y="28"/>
                  </a:lnTo>
                  <a:lnTo>
                    <a:pt x="360" y="46"/>
                  </a:lnTo>
                  <a:lnTo>
                    <a:pt x="306" y="72"/>
                  </a:lnTo>
                  <a:lnTo>
                    <a:pt x="258" y="102"/>
                  </a:lnTo>
                  <a:lnTo>
                    <a:pt x="214" y="136"/>
                  </a:lnTo>
                  <a:lnTo>
                    <a:pt x="172" y="178"/>
                  </a:lnTo>
                  <a:lnTo>
                    <a:pt x="134" y="218"/>
                  </a:lnTo>
                  <a:lnTo>
                    <a:pt x="100" y="264"/>
                  </a:lnTo>
                  <a:lnTo>
                    <a:pt x="70" y="312"/>
                  </a:lnTo>
                  <a:lnTo>
                    <a:pt x="48" y="3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10101"/>
                </a:solidFill>
                <a:effectLst/>
                <a:uLnTx/>
                <a:uFillTx/>
                <a:latin typeface="Source Sans Pro" panose="020B0503030403020204" pitchFamily="34" charset="0"/>
                <a:ea typeface="+mn-ea"/>
                <a:cs typeface="+mn-cs"/>
              </a:endParaRPr>
            </a:p>
          </p:txBody>
        </p:sp>
      </p:grpSp>
      <p:sp>
        <p:nvSpPr>
          <p:cNvPr id="14" name="Rectangle 13">
            <a:extLst>
              <a:ext uri="{FF2B5EF4-FFF2-40B4-BE49-F238E27FC236}">
                <a16:creationId xmlns:a16="http://schemas.microsoft.com/office/drawing/2014/main" id="{14123A8D-37CB-4DD3-AB64-6A5E73878988}"/>
              </a:ext>
            </a:extLst>
          </p:cNvPr>
          <p:cNvSpPr/>
          <p:nvPr/>
        </p:nvSpPr>
        <p:spPr>
          <a:xfrm>
            <a:off x="2780724" y="5659260"/>
            <a:ext cx="42030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B7B2CA"/>
                </a:solidFill>
                <a:effectLst/>
                <a:uLnTx/>
                <a:uFillTx/>
                <a:latin typeface="Microsoft JhengHei" panose="020B0604030504040204" pitchFamily="34" charset="-120"/>
                <a:ea typeface="Microsoft JhengHei" panose="020B0604030504040204" pitchFamily="34" charset="-120"/>
                <a:cs typeface="+mn-cs"/>
              </a:rPr>
              <a:t>«</a:t>
            </a:r>
            <a:endParaRPr kumimoji="0" lang="fr-F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41D2098-6F56-46DB-8A23-4F3C59A70A82}"/>
              </a:ext>
            </a:extLst>
          </p:cNvPr>
          <p:cNvSpPr/>
          <p:nvPr/>
        </p:nvSpPr>
        <p:spPr>
          <a:xfrm>
            <a:off x="10894839" y="1057184"/>
            <a:ext cx="70996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200" b="1" i="0" u="none" strike="noStrike" kern="1200" cap="none" spc="0" normalizeH="0" baseline="0" noProof="0" dirty="0">
                <a:ln>
                  <a:noFill/>
                </a:ln>
                <a:solidFill>
                  <a:srgbClr val="530039"/>
                </a:solidFill>
                <a:effectLst/>
                <a:uLnTx/>
                <a:uFillTx/>
                <a:latin typeface="Microsoft JhengHei" panose="020B0604030504040204" pitchFamily="34" charset="-120"/>
                <a:ea typeface="Microsoft JhengHei" panose="020B0604030504040204" pitchFamily="34" charset="-120"/>
                <a:cs typeface="+mn-cs"/>
              </a:rPr>
              <a:t>»</a:t>
            </a: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8" name="Tableau 6">
            <a:extLst>
              <a:ext uri="{FF2B5EF4-FFF2-40B4-BE49-F238E27FC236}">
                <a16:creationId xmlns:a16="http://schemas.microsoft.com/office/drawing/2014/main" id="{A141A268-B0FF-DB44-B881-9F986AB71B27}"/>
              </a:ext>
            </a:extLst>
          </p:cNvPr>
          <p:cNvGraphicFramePr>
            <a:graphicFrameLocks noGrp="1"/>
          </p:cNvGraphicFramePr>
          <p:nvPr>
            <p:extLst>
              <p:ext uri="{D42A27DB-BD31-4B8C-83A1-F6EECF244321}">
                <p14:modId xmlns:p14="http://schemas.microsoft.com/office/powerpoint/2010/main" val="1596061484"/>
              </p:ext>
            </p:extLst>
          </p:nvPr>
        </p:nvGraphicFramePr>
        <p:xfrm>
          <a:off x="3349138" y="4070510"/>
          <a:ext cx="7900680" cy="1198880"/>
        </p:xfrm>
        <a:graphic>
          <a:graphicData uri="http://schemas.openxmlformats.org/drawingml/2006/table">
            <a:tbl>
              <a:tblPr firstRow="1" bandRow="1">
                <a:tableStyleId>{5C22544A-7EE6-4342-B048-85BDC9FD1C3A}</a:tableStyleId>
              </a:tblPr>
              <a:tblGrid>
                <a:gridCol w="1975170">
                  <a:extLst>
                    <a:ext uri="{9D8B030D-6E8A-4147-A177-3AD203B41FA5}">
                      <a16:colId xmlns:a16="http://schemas.microsoft.com/office/drawing/2014/main" val="1982419843"/>
                    </a:ext>
                  </a:extLst>
                </a:gridCol>
                <a:gridCol w="1975170">
                  <a:extLst>
                    <a:ext uri="{9D8B030D-6E8A-4147-A177-3AD203B41FA5}">
                      <a16:colId xmlns:a16="http://schemas.microsoft.com/office/drawing/2014/main" val="3276826785"/>
                    </a:ext>
                  </a:extLst>
                </a:gridCol>
                <a:gridCol w="1975170">
                  <a:extLst>
                    <a:ext uri="{9D8B030D-6E8A-4147-A177-3AD203B41FA5}">
                      <a16:colId xmlns:a16="http://schemas.microsoft.com/office/drawing/2014/main" val="385496001"/>
                    </a:ext>
                  </a:extLst>
                </a:gridCol>
                <a:gridCol w="1975170">
                  <a:extLst>
                    <a:ext uri="{9D8B030D-6E8A-4147-A177-3AD203B41FA5}">
                      <a16:colId xmlns:a16="http://schemas.microsoft.com/office/drawing/2014/main" val="646918409"/>
                    </a:ext>
                  </a:extLst>
                </a:gridCol>
              </a:tblGrid>
              <a:tr h="370840">
                <a:tc gridSpan="2">
                  <a:txBody>
                    <a:bodyPr/>
                    <a:lstStyle/>
                    <a:p>
                      <a:pPr algn="ctr"/>
                      <a:r>
                        <a:rPr lang="fr-FR" dirty="0"/>
                        <a:t>CHARGES</a:t>
                      </a:r>
                    </a:p>
                  </a:txBody>
                  <a:tcPr anchor="ctr">
                    <a:solidFill>
                      <a:srgbClr val="530039"/>
                    </a:solidFill>
                  </a:tcPr>
                </a:tc>
                <a:tc hMerge="1">
                  <a:txBody>
                    <a:bodyPr/>
                    <a:lstStyle/>
                    <a:p>
                      <a:endParaRPr lang="fr-FR"/>
                    </a:p>
                  </a:txBody>
                  <a:tcPr/>
                </a:tc>
                <a:tc gridSpan="2">
                  <a:txBody>
                    <a:bodyPr/>
                    <a:lstStyle/>
                    <a:p>
                      <a:pPr algn="ctr"/>
                      <a:r>
                        <a:rPr lang="fr-FR" dirty="0"/>
                        <a:t>REVENUS</a:t>
                      </a:r>
                    </a:p>
                  </a:txBody>
                  <a:tcPr anchor="ctr">
                    <a:solidFill>
                      <a:srgbClr val="530039"/>
                    </a:solidFill>
                  </a:tcPr>
                </a:tc>
                <a:tc hMerge="1">
                  <a:txBody>
                    <a:bodyPr/>
                    <a:lstStyle/>
                    <a:p>
                      <a:endParaRPr lang="fr-FR"/>
                    </a:p>
                  </a:txBody>
                  <a:tcPr/>
                </a:tc>
                <a:extLst>
                  <a:ext uri="{0D108BD9-81ED-4DB2-BD59-A6C34878D82A}">
                    <a16:rowId xmlns:a16="http://schemas.microsoft.com/office/drawing/2014/main" val="3687867608"/>
                  </a:ext>
                </a:extLst>
              </a:tr>
              <a:tr h="370840">
                <a:tc>
                  <a:txBody>
                    <a:bodyPr/>
                    <a:lstStyle/>
                    <a:p>
                      <a:pPr algn="ctr"/>
                      <a:r>
                        <a:rPr lang="fr-FR" sz="1200" dirty="0"/>
                        <a:t>Vos charges </a:t>
                      </a:r>
                    </a:p>
                    <a:p>
                      <a:pPr algn="ctr"/>
                      <a:r>
                        <a:rPr lang="fr-FR" sz="1200" dirty="0"/>
                        <a:t>dont impôts</a:t>
                      </a:r>
                    </a:p>
                  </a:txBody>
                  <a:tcPr anchor="ctr">
                    <a:solidFill>
                      <a:srgbClr val="B7B2CA"/>
                    </a:solidFill>
                  </a:tcPr>
                </a:tc>
                <a:tc>
                  <a:txBody>
                    <a:bodyPr/>
                    <a:lstStyle/>
                    <a:p>
                      <a:pPr algn="ctr"/>
                      <a:r>
                        <a:rPr lang="fr-FR" sz="1200" dirty="0"/>
                        <a:t>80 K€</a:t>
                      </a:r>
                      <a:endParaRPr lang="fr-FR" sz="1200" kern="1200" dirty="0">
                        <a:solidFill>
                          <a:schemeClr val="dk1"/>
                        </a:solidFill>
                        <a:latin typeface="+mn-lt"/>
                        <a:ea typeface="+mn-ea"/>
                        <a:cs typeface="+mn-cs"/>
                      </a:endParaRPr>
                    </a:p>
                  </a:txBody>
                  <a:tcPr anchor="ctr">
                    <a:solidFill>
                      <a:srgbClr val="B7B2CA"/>
                    </a:solidFill>
                  </a:tcPr>
                </a:tc>
                <a:tc>
                  <a:txBody>
                    <a:bodyPr/>
                    <a:lstStyle/>
                    <a:p>
                      <a:pPr algn="ctr"/>
                      <a:r>
                        <a:rPr lang="fr-FR" sz="1200" dirty="0"/>
                        <a:t>Vos revenus nets </a:t>
                      </a:r>
                    </a:p>
                    <a:p>
                      <a:pPr algn="ctr"/>
                      <a:r>
                        <a:rPr lang="fr-FR" sz="1200" dirty="0"/>
                        <a:t>avant impôts</a:t>
                      </a:r>
                    </a:p>
                  </a:txBody>
                  <a:tcPr anchor="ctr">
                    <a:solidFill>
                      <a:srgbClr val="B7B2CA"/>
                    </a:solidFill>
                  </a:tcPr>
                </a:tc>
                <a:tc>
                  <a:txBody>
                    <a:bodyPr/>
                    <a:lstStyle/>
                    <a:p>
                      <a:pPr algn="ctr"/>
                      <a:r>
                        <a:rPr lang="fr-FR" sz="1200" dirty="0"/>
                        <a:t>150 K€</a:t>
                      </a:r>
                    </a:p>
                  </a:txBody>
                  <a:tcPr anchor="ctr">
                    <a:solidFill>
                      <a:srgbClr val="B7B2CA"/>
                    </a:solidFill>
                  </a:tcPr>
                </a:tc>
                <a:extLst>
                  <a:ext uri="{0D108BD9-81ED-4DB2-BD59-A6C34878D82A}">
                    <a16:rowId xmlns:a16="http://schemas.microsoft.com/office/drawing/2014/main" val="1178179379"/>
                  </a:ext>
                </a:extLst>
              </a:tr>
              <a:tr h="370840">
                <a:tc>
                  <a:txBody>
                    <a:bodyPr/>
                    <a:lstStyle/>
                    <a:p>
                      <a:pPr algn="ctr"/>
                      <a:r>
                        <a:rPr lang="fr-FR" sz="1400" dirty="0">
                          <a:solidFill>
                            <a:schemeClr val="bg1"/>
                          </a:solidFill>
                        </a:rPr>
                        <a:t>Votre confort de vie</a:t>
                      </a:r>
                    </a:p>
                  </a:txBody>
                  <a:tcPr anchor="ctr">
                    <a:solidFill>
                      <a:srgbClr val="11004E"/>
                    </a:solidFill>
                  </a:tcPr>
                </a:tc>
                <a:tc>
                  <a:txBody>
                    <a:bodyPr/>
                    <a:lstStyle/>
                    <a:p>
                      <a:pPr algn="ctr"/>
                      <a:r>
                        <a:rPr lang="fr-FR" sz="1400" dirty="0">
                          <a:solidFill>
                            <a:schemeClr val="bg1"/>
                          </a:solidFill>
                        </a:rPr>
                        <a:t>70 K€</a:t>
                      </a:r>
                    </a:p>
                  </a:txBody>
                  <a:tcPr anchor="ctr">
                    <a:solidFill>
                      <a:srgbClr val="11004E"/>
                    </a:solidFill>
                  </a:tcPr>
                </a:tc>
                <a:tc>
                  <a:txBody>
                    <a:bodyPr/>
                    <a:lstStyle/>
                    <a:p>
                      <a:pPr algn="ctr"/>
                      <a:endParaRPr lang="fr-FR" sz="1400" dirty="0"/>
                    </a:p>
                  </a:txBody>
                  <a:tcPr anchor="ctr">
                    <a:noFill/>
                  </a:tcPr>
                </a:tc>
                <a:tc>
                  <a:txBody>
                    <a:bodyPr/>
                    <a:lstStyle/>
                    <a:p>
                      <a:pPr algn="ctr"/>
                      <a:endParaRPr lang="fr-FR" sz="1400" dirty="0"/>
                    </a:p>
                  </a:txBody>
                  <a:tcPr anchor="ctr">
                    <a:noFill/>
                  </a:tcPr>
                </a:tc>
                <a:extLst>
                  <a:ext uri="{0D108BD9-81ED-4DB2-BD59-A6C34878D82A}">
                    <a16:rowId xmlns:a16="http://schemas.microsoft.com/office/drawing/2014/main" val="3473688596"/>
                  </a:ext>
                </a:extLst>
              </a:tr>
            </a:tbl>
          </a:graphicData>
        </a:graphic>
      </p:graphicFrame>
      <p:sp>
        <p:nvSpPr>
          <p:cNvPr id="19" name="TextBox 7"/>
          <p:cNvSpPr txBox="1"/>
          <p:nvPr/>
        </p:nvSpPr>
        <p:spPr>
          <a:xfrm>
            <a:off x="3349140" y="1980007"/>
            <a:ext cx="8404909" cy="887615"/>
          </a:xfrm>
          <a:prstGeom prst="rect">
            <a:avLst/>
          </a:prstGeom>
          <a:noFill/>
        </p:spPr>
        <p:txBody>
          <a:bodyPr wrap="square" rtlCol="0">
            <a:spAutoFit/>
          </a:bodyPr>
          <a:lstStyle>
            <a:defPPr>
              <a:defRPr lang="fr-FR"/>
            </a:defPPr>
            <a:lvl1pPr marL="285750" lvl="0" indent="-285750">
              <a:lnSpc>
                <a:spcPct val="150000"/>
              </a:lnSpc>
              <a:buClr>
                <a:srgbClr val="530039"/>
              </a:buClr>
              <a:buSzPct val="140000"/>
              <a:buFont typeface="Arial" panose="020B0604020202020204" pitchFamily="34" charset="0"/>
              <a:buChar char="•"/>
              <a:defRPr sz="1200">
                <a:solidFill>
                  <a:srgbClr val="11004E"/>
                </a:solidFill>
                <a:latin typeface="Malgun Gothic" panose="020B0503020000020004" pitchFamily="34" charset="-127"/>
                <a:ea typeface="Malgun Gothic" panose="020B0503020000020004" pitchFamily="34" charset="-127"/>
              </a:defRPr>
            </a:lvl1pPr>
          </a:lstStyle>
          <a:p>
            <a:pPr marL="0" lvl="0" indent="0">
              <a:buNone/>
              <a:defRPr/>
            </a:pPr>
            <a:r>
              <a:rPr lang="fr-FR" dirty="0"/>
              <a:t>Selon vos estimations, la valorisation de votre patrimoine est évaluée à :</a:t>
            </a:r>
          </a:p>
          <a:p>
            <a:pPr>
              <a:defRPr/>
            </a:pPr>
            <a:r>
              <a:rPr lang="fr-FR" dirty="0"/>
              <a:t>Patrimoine hors endettement (comprenant la valorisation de votre participation)  : entre et 5 000 et 10 000 K€</a:t>
            </a:r>
          </a:p>
          <a:p>
            <a:pPr>
              <a:defRPr/>
            </a:pPr>
            <a:r>
              <a:rPr lang="fr-FR" dirty="0"/>
              <a:t>Participation : 5 000 K€</a:t>
            </a:r>
          </a:p>
        </p:txBody>
      </p:sp>
    </p:spTree>
    <p:custDataLst>
      <p:tags r:id="rId1"/>
    </p:custDataLst>
    <p:extLst>
      <p:ext uri="{BB962C8B-B14F-4D97-AF65-F5344CB8AC3E}">
        <p14:creationId xmlns:p14="http://schemas.microsoft.com/office/powerpoint/2010/main" val="399377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RÉFLEXION PATRIMONIALE</a:t>
            </a:r>
          </a:p>
        </p:txBody>
      </p:sp>
      <p:sp>
        <p:nvSpPr>
          <p:cNvPr id="4" name="Oval 7"/>
          <p:cNvSpPr/>
          <p:nvPr/>
        </p:nvSpPr>
        <p:spPr>
          <a:xfrm>
            <a:off x="734219" y="1966867"/>
            <a:ext cx="1200150" cy="1200150"/>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54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1</a:t>
            </a:r>
            <a:endParaRPr kumimoji="0" lang="en-US" sz="54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5" name="Oval 8"/>
          <p:cNvSpPr/>
          <p:nvPr/>
        </p:nvSpPr>
        <p:spPr>
          <a:xfrm>
            <a:off x="10525125" y="1304130"/>
            <a:ext cx="1200150" cy="1200150"/>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54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2</a:t>
            </a:r>
            <a:endParaRPr kumimoji="0" lang="en-US" sz="54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6" name="Oval 11"/>
          <p:cNvSpPr/>
          <p:nvPr/>
        </p:nvSpPr>
        <p:spPr>
          <a:xfrm>
            <a:off x="2085975" y="1683939"/>
            <a:ext cx="3533775" cy="3533775"/>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36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VOS ENJEUX </a:t>
            </a:r>
          </a:p>
        </p:txBody>
      </p:sp>
      <p:sp>
        <p:nvSpPr>
          <p:cNvPr id="7" name="Oval 12"/>
          <p:cNvSpPr/>
          <p:nvPr/>
        </p:nvSpPr>
        <p:spPr>
          <a:xfrm>
            <a:off x="6753135" y="1904205"/>
            <a:ext cx="4372065" cy="4372065"/>
          </a:xfrm>
          <a:prstGeom prst="ellipse">
            <a:avLst/>
          </a:prstGeom>
          <a:solidFill>
            <a:srgbClr val="21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3600" b="1" i="0" u="none" strike="noStrike" kern="1200" cap="none" spc="300" normalizeH="0" baseline="0" noProof="0" dirty="0">
                <a:ln>
                  <a:noFill/>
                </a:ln>
                <a:solidFill>
                  <a:prstClr val="white"/>
                </a:solidFill>
                <a:effectLst/>
                <a:uLnTx/>
                <a:uFillTx/>
                <a:latin typeface="Microsoft JhengHei" panose="020B0604030504040204" pitchFamily="34" charset="-120"/>
                <a:ea typeface="Microsoft JhengHei" panose="020B0604030504040204" pitchFamily="34" charset="-120"/>
                <a:cs typeface="+mn-cs"/>
              </a:rPr>
              <a:t>VOS PISTES DE RÉFLEXION</a:t>
            </a:r>
            <a:endParaRPr kumimoji="0" lang="en-US" sz="3600" b="1" i="0" u="none" strike="noStrike" kern="1200" cap="none" spc="300" normalizeH="0" baseline="0" noProof="0" dirty="0">
              <a:ln>
                <a:noFill/>
              </a:ln>
              <a:solidFill>
                <a:prstClr val="white"/>
              </a:solidFill>
              <a:effectLst/>
              <a:uLnTx/>
              <a:uFillTx/>
              <a:latin typeface="Microsoft JhengHei" panose="020B0604030504040204" pitchFamily="34" charset="-120"/>
              <a:ea typeface="Microsoft JhengHei" panose="020B0604030504040204" pitchFamily="34" charset="-120"/>
              <a:cs typeface="+mn-cs"/>
            </a:endParaRPr>
          </a:p>
        </p:txBody>
      </p:sp>
    </p:spTree>
    <p:custDataLst>
      <p:tags r:id="rId1"/>
    </p:custDataLst>
    <p:extLst>
      <p:ext uri="{BB962C8B-B14F-4D97-AF65-F5344CB8AC3E}">
        <p14:creationId xmlns:p14="http://schemas.microsoft.com/office/powerpoint/2010/main" val="263777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VOS ENJEUX</a:t>
            </a:r>
          </a:p>
        </p:txBody>
      </p:sp>
      <p:sp>
        <p:nvSpPr>
          <p:cNvPr id="4" name="Oval 7"/>
          <p:cNvSpPr/>
          <p:nvPr/>
        </p:nvSpPr>
        <p:spPr>
          <a:xfrm>
            <a:off x="1995355" y="1125139"/>
            <a:ext cx="1524000" cy="1524000"/>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66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1</a:t>
            </a:r>
            <a:endParaRPr kumimoji="0" lang="en-US" sz="66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5" name="Oval 11"/>
          <p:cNvSpPr/>
          <p:nvPr/>
        </p:nvSpPr>
        <p:spPr>
          <a:xfrm>
            <a:off x="4128955" y="1683940"/>
            <a:ext cx="4623594" cy="4623594"/>
          </a:xfrm>
          <a:prstGeom prst="ellipse">
            <a:avLst/>
          </a:prstGeom>
          <a:solidFill>
            <a:srgbClr val="53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BE" sz="6000" b="1" i="0" u="none" strike="noStrike" kern="1200" cap="none" spc="0" normalizeH="0" baseline="0" noProof="0" dirty="0">
                <a:ln>
                  <a:noFill/>
                </a:ln>
                <a:solidFill>
                  <a:prstClr val="white"/>
                </a:solidFill>
                <a:effectLst/>
                <a:uLnTx/>
                <a:uFillTx/>
                <a:latin typeface="Microsoft JhengHei UI" panose="020B0604030504040204" pitchFamily="34" charset="-120"/>
                <a:ea typeface="Microsoft JhengHei UI" panose="020B0604030504040204" pitchFamily="34" charset="-120"/>
                <a:cs typeface="+mn-cs"/>
              </a:rPr>
              <a:t>VOS ENJEUX </a:t>
            </a:r>
          </a:p>
        </p:txBody>
      </p:sp>
    </p:spTree>
    <p:custDataLst>
      <p:tags r:id="rId1"/>
    </p:custDataLst>
    <p:extLst>
      <p:ext uri="{BB962C8B-B14F-4D97-AF65-F5344CB8AC3E}">
        <p14:creationId xmlns:p14="http://schemas.microsoft.com/office/powerpoint/2010/main" val="317310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4"/>
          </p:nvPr>
        </p:nvSpPr>
        <p:spPr>
          <a:xfrm>
            <a:off x="161814" y="3963081"/>
            <a:ext cx="2258534" cy="911394"/>
          </a:xfrm>
        </p:spPr>
        <p:txBody>
          <a:bodyPr vert="horz" wrap="square" lIns="36000" tIns="36000" rIns="36000" bIns="36000" rtlCol="0" anchor="t">
            <a:spAutoFit/>
          </a:bodyPr>
          <a:lstStyle/>
          <a:p>
            <a:r>
              <a:rPr lang="fr-FR" b="1" dirty="0"/>
              <a:t> Apporter vos titres à une société pour démarrer une nouvelle activité</a:t>
            </a:r>
          </a:p>
          <a:p>
            <a:r>
              <a:rPr lang="fr-FR" b="1" dirty="0"/>
              <a:t> Céder les titres de PME de moins de 10 ans </a:t>
            </a:r>
          </a:p>
        </p:txBody>
      </p:sp>
      <p:sp>
        <p:nvSpPr>
          <p:cNvPr id="6" name="Espace réservé du texte 5"/>
          <p:cNvSpPr>
            <a:spLocks noGrp="1"/>
          </p:cNvSpPr>
          <p:nvPr>
            <p:ph type="body" sz="quarter" idx="16"/>
          </p:nvPr>
        </p:nvSpPr>
        <p:spPr>
          <a:xfrm>
            <a:off x="2795311" y="3990849"/>
            <a:ext cx="2258534" cy="377402"/>
          </a:xfrm>
        </p:spPr>
        <p:txBody>
          <a:bodyPr/>
          <a:lstStyle/>
          <a:p>
            <a:r>
              <a:rPr lang="fr-FR" dirty="0"/>
              <a:t> </a:t>
            </a:r>
            <a:r>
              <a:rPr lang="fr-FR" b="1" dirty="0"/>
              <a:t>Rédiger la clause de garantie d’actif-passif</a:t>
            </a:r>
          </a:p>
        </p:txBody>
      </p:sp>
      <p:sp>
        <p:nvSpPr>
          <p:cNvPr id="8" name="Espace réservé du texte 7"/>
          <p:cNvSpPr>
            <a:spLocks noGrp="1"/>
          </p:cNvSpPr>
          <p:nvPr>
            <p:ph type="body" sz="quarter" idx="18"/>
          </p:nvPr>
        </p:nvSpPr>
        <p:spPr>
          <a:xfrm>
            <a:off x="9538515" y="3970104"/>
            <a:ext cx="2258534" cy="657992"/>
          </a:xfrm>
        </p:spPr>
        <p:txBody>
          <a:bodyPr/>
          <a:lstStyle/>
          <a:p>
            <a:r>
              <a:rPr lang="fr-FR" dirty="0"/>
              <a:t> </a:t>
            </a:r>
            <a:r>
              <a:rPr lang="fr-FR" b="1" dirty="0"/>
              <a:t>Souscrire un contrat d’assurance-vie</a:t>
            </a:r>
          </a:p>
          <a:p>
            <a:r>
              <a:rPr lang="fr-FR" b="1" dirty="0"/>
              <a:t> Effectuer des rachats périodiques sur votre contrat d’assurance-vie</a:t>
            </a:r>
          </a:p>
        </p:txBody>
      </p:sp>
      <p:sp>
        <p:nvSpPr>
          <p:cNvPr id="7" name="Rectangle 6">
            <a:extLst>
              <a:ext uri="{FF2B5EF4-FFF2-40B4-BE49-F238E27FC236}">
                <a16:creationId xmlns:a16="http://schemas.microsoft.com/office/drawing/2014/main" id="{7D28DA1E-4C7D-43A5-87A9-D58A9C1BFE95}"/>
              </a:ext>
            </a:extLst>
          </p:cNvPr>
          <p:cNvSpPr/>
          <p:nvPr/>
        </p:nvSpPr>
        <p:spPr>
          <a:xfrm>
            <a:off x="8859251" y="653364"/>
            <a:ext cx="18838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530039"/>
                </a:solidFill>
                <a:effectLst/>
                <a:uLnTx/>
                <a:uFillTx/>
                <a:latin typeface="Microsoft JhengHei UI" panose="020B0604030504040204" pitchFamily="34" charset="-120"/>
                <a:ea typeface="Microsoft JhengHei UI" panose="020B0604030504040204" pitchFamily="34" charset="-120"/>
                <a:cs typeface="+mn-cs"/>
              </a:rPr>
              <a:t>5 000 K€</a:t>
            </a:r>
          </a:p>
        </p:txBody>
      </p:sp>
      <p:sp>
        <p:nvSpPr>
          <p:cNvPr id="9" name="Text Placeholder 4">
            <a:extLst>
              <a:ext uri="{FF2B5EF4-FFF2-40B4-BE49-F238E27FC236}">
                <a16:creationId xmlns:a16="http://schemas.microsoft.com/office/drawing/2014/main" id="{B4617F3B-1868-41DA-91B8-B46142C81D41}"/>
              </a:ext>
            </a:extLst>
          </p:cNvPr>
          <p:cNvSpPr txBox="1">
            <a:spLocks/>
          </p:cNvSpPr>
          <p:nvPr/>
        </p:nvSpPr>
        <p:spPr>
          <a:xfrm>
            <a:off x="8859251" y="1238139"/>
            <a:ext cx="1883849" cy="306535"/>
          </a:xfrm>
          <a:prstGeom prst="rect">
            <a:avLst/>
          </a:prstGeom>
        </p:spPr>
        <p:txBody>
          <a:bodyPr/>
          <a:lstStyle>
            <a:lvl1pPr marL="171450" indent="-171450" algn="l" defTabSz="685800" rtl="0" eaLnBrk="1" latinLnBrk="0" hangingPunct="1">
              <a:lnSpc>
                <a:spcPct val="100000"/>
              </a:lnSpc>
              <a:spcBef>
                <a:spcPts val="900"/>
              </a:spcBef>
              <a:buClr>
                <a:schemeClr val="bg2"/>
              </a:buClr>
              <a:buFont typeface="Wingdings" panose="05000000000000000000" pitchFamily="2" charset="2"/>
              <a:buChar char="§"/>
              <a:defRPr sz="1200" b="1" kern="1200">
                <a:solidFill>
                  <a:schemeClr val="tx1"/>
                </a:solidFill>
                <a:latin typeface="+mn-lt"/>
                <a:ea typeface="+mn-ea"/>
                <a:cs typeface="+mn-cs"/>
              </a:defRPr>
            </a:lvl1pPr>
            <a:lvl2pPr marL="288000" indent="-144000" algn="l" defTabSz="685800" rtl="0" eaLnBrk="1" latinLnBrk="0" hangingPunct="1">
              <a:lnSpc>
                <a:spcPct val="100000"/>
              </a:lnSpc>
              <a:spcBef>
                <a:spcPts val="500"/>
              </a:spcBef>
              <a:buClr>
                <a:schemeClr val="bg1">
                  <a:lumMod val="50000"/>
                </a:schemeClr>
              </a:buClr>
              <a:buFont typeface="Wingdings" panose="05000000000000000000" pitchFamily="2" charset="2"/>
              <a:buChar char=""/>
              <a:defRPr sz="1200" kern="1200">
                <a:solidFill>
                  <a:schemeClr val="tx1"/>
                </a:solidFill>
                <a:latin typeface="+mn-lt"/>
                <a:ea typeface="+mn-ea"/>
                <a:cs typeface="+mn-cs"/>
              </a:defRPr>
            </a:lvl2pPr>
            <a:lvl3pPr marL="432000" indent="-144000" algn="l" defTabSz="685800" rtl="0" eaLnBrk="1" latinLnBrk="0" hangingPunct="1">
              <a:lnSpc>
                <a:spcPct val="100000"/>
              </a:lnSpc>
              <a:spcBef>
                <a:spcPts val="400"/>
              </a:spcBef>
              <a:buClr>
                <a:schemeClr val="accent4">
                  <a:lumMod val="60000"/>
                  <a:lumOff val="40000"/>
                </a:schemeClr>
              </a:buClr>
              <a:buSzPct val="70000"/>
              <a:buFont typeface="Courier New" panose="02070309020205020404" pitchFamily="49" charset="0"/>
              <a:buChar char="o"/>
              <a:defRPr sz="1200" kern="1200">
                <a:solidFill>
                  <a:schemeClr val="tx1"/>
                </a:solidFill>
                <a:latin typeface="+mn-lt"/>
                <a:ea typeface="+mn-ea"/>
                <a:cs typeface="+mn-cs"/>
              </a:defRPr>
            </a:lvl3pPr>
            <a:lvl4pPr marL="576000" indent="-144000" algn="l" defTabSz="685800" rtl="0" eaLnBrk="1" latinLnBrk="0" hangingPunct="1">
              <a:lnSpc>
                <a:spcPct val="100000"/>
              </a:lnSpc>
              <a:spcBef>
                <a:spcPts val="300"/>
              </a:spcBef>
              <a:buFont typeface="Source Sans Pro" panose="020B0503030403020204" pitchFamily="34" charset="0"/>
              <a:buChar char="-"/>
              <a:defRPr sz="1200" kern="1200">
                <a:solidFill>
                  <a:schemeClr val="tx1"/>
                </a:solidFill>
                <a:latin typeface="+mn-lt"/>
                <a:ea typeface="+mn-ea"/>
                <a:cs typeface="+mn-cs"/>
              </a:defRPr>
            </a:lvl4pPr>
            <a:lvl5pPr marL="0" indent="0" algn="l" defTabSz="685800" rtl="0" eaLnBrk="1" latinLnBrk="0" hangingPunct="1">
              <a:lnSpc>
                <a:spcPct val="100000"/>
              </a:lnSpc>
              <a:spcBef>
                <a:spcPts val="1200"/>
              </a:spcBef>
              <a:buFont typeface="Arial" panose="020B0604020202020204" pitchFamily="34" charset="0"/>
              <a:buNone/>
              <a:defRPr sz="1200" b="1" kern="1200" cap="all" baseline="0">
                <a:solidFill>
                  <a:schemeClr val="bg2"/>
                </a:solidFill>
                <a:latin typeface="+mn-lt"/>
                <a:ea typeface="+mn-ea"/>
                <a:cs typeface="+mn-cs"/>
              </a:defRPr>
            </a:lvl5pPr>
            <a:lvl6pPr marL="171450" indent="-171450" algn="l" defTabSz="685800" rtl="0" eaLnBrk="1" latinLnBrk="0" hangingPunct="1">
              <a:lnSpc>
                <a:spcPct val="100000"/>
              </a:lnSpc>
              <a:spcBef>
                <a:spcPts val="900"/>
              </a:spcBef>
              <a:buClr>
                <a:schemeClr val="bg2"/>
              </a:buClr>
              <a:buFont typeface="Wingdings" panose="05000000000000000000" pitchFamily="2" charset="2"/>
              <a:buChar char="§"/>
              <a:defRPr sz="1000" b="1" kern="1200">
                <a:solidFill>
                  <a:schemeClr val="tx1"/>
                </a:solidFill>
                <a:latin typeface="+mn-lt"/>
                <a:ea typeface="+mn-ea"/>
                <a:cs typeface="+mn-cs"/>
              </a:defRPr>
            </a:lvl6pPr>
            <a:lvl7pPr marL="288000" indent="-144000" algn="l" defTabSz="685800" rtl="0" eaLnBrk="1" latinLnBrk="0" hangingPunct="1">
              <a:lnSpc>
                <a:spcPct val="100000"/>
              </a:lnSpc>
              <a:spcBef>
                <a:spcPts val="500"/>
              </a:spcBef>
              <a:buClr>
                <a:schemeClr val="bg1">
                  <a:lumMod val="50000"/>
                </a:schemeClr>
              </a:buClr>
              <a:buFont typeface="Wingdings" panose="05000000000000000000" pitchFamily="2" charset="2"/>
              <a:buChar char=""/>
              <a:defRPr sz="1000" kern="1200">
                <a:solidFill>
                  <a:schemeClr val="tx1"/>
                </a:solidFill>
                <a:latin typeface="+mn-lt"/>
                <a:ea typeface="+mn-ea"/>
                <a:cs typeface="+mn-cs"/>
              </a:defRPr>
            </a:lvl7pPr>
            <a:lvl8pPr marL="432000" indent="-144000" algn="l" defTabSz="685800" rtl="0" eaLnBrk="1" latinLnBrk="0" hangingPunct="1">
              <a:lnSpc>
                <a:spcPct val="100000"/>
              </a:lnSpc>
              <a:spcBef>
                <a:spcPts val="400"/>
              </a:spcBef>
              <a:buClr>
                <a:schemeClr val="accent4">
                  <a:lumMod val="60000"/>
                  <a:lumOff val="40000"/>
                </a:schemeClr>
              </a:buClr>
              <a:buFont typeface="Source Sans Pro" panose="020B0503030403020204" pitchFamily="34" charset="0"/>
              <a:buChar char="–"/>
              <a:defRPr sz="1000" kern="1200">
                <a:solidFill>
                  <a:schemeClr val="tx1"/>
                </a:solidFill>
                <a:latin typeface="+mn-lt"/>
                <a:ea typeface="+mn-ea"/>
                <a:cs typeface="+mn-cs"/>
              </a:defRPr>
            </a:lvl8pPr>
            <a:lvl9pPr marL="576000" indent="-144000" algn="l" defTabSz="685800" rtl="0" eaLnBrk="1" latinLnBrk="0" hangingPunct="1">
              <a:lnSpc>
                <a:spcPct val="100000"/>
              </a:lnSpc>
              <a:spcBef>
                <a:spcPts val="300"/>
              </a:spcBef>
              <a:buFont typeface="Source Sans Pro" panose="020B0503030403020204" pitchFamily="34" charset="0"/>
              <a:buChar char="-"/>
              <a:defRPr sz="10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
                <a:srgbClr val="E7E6E6"/>
              </a:buClr>
              <a:buSzTx/>
              <a:buFont typeface="Wingdings" panose="05000000000000000000" pitchFamily="2" charset="2"/>
              <a:buNone/>
              <a:tabLst/>
              <a:defRPr/>
            </a:pPr>
            <a:r>
              <a:rPr lang="fr-FR" sz="800" b="0" dirty="0">
                <a:solidFill>
                  <a:srgbClr val="530039"/>
                </a:solidFill>
                <a:latin typeface="Source Sans Pro Light" panose="020B0403030403020204" pitchFamily="34" charset="0"/>
                <a:ea typeface="Source Sans Pro Light" panose="020B0403030403020204" pitchFamily="34" charset="0"/>
              </a:rPr>
              <a:t>VALORISATION DE VOTRE SOCIETE SELON VOS ESTIMATIONS </a:t>
            </a:r>
            <a:endParaRPr kumimoji="0" lang="fr-FR" sz="800" b="0" i="0" u="none" strike="noStrike" kern="1200" cap="none" spc="0" normalizeH="0" baseline="0" noProof="0" dirty="0">
              <a:ln>
                <a:noFill/>
              </a:ln>
              <a:solidFill>
                <a:srgbClr val="530039"/>
              </a:solidFill>
              <a:effectLst/>
              <a:uLnTx/>
              <a:uFillTx/>
              <a:latin typeface="Source Sans Pro Light" panose="020B0403030403020204" pitchFamily="34" charset="0"/>
              <a:ea typeface="Source Sans Pro Light" panose="020B0403030403020204" pitchFamily="34" charset="0"/>
            </a:endParaRPr>
          </a:p>
        </p:txBody>
      </p:sp>
      <p:sp>
        <p:nvSpPr>
          <p:cNvPr id="12" name="Titre 1">
            <a:extLst>
              <a:ext uri="{FF2B5EF4-FFF2-40B4-BE49-F238E27FC236}">
                <a16:creationId xmlns:a16="http://schemas.microsoft.com/office/drawing/2014/main" id="{0D7C54F4-EE23-3D41-BDCF-65F44E0C6A23}"/>
              </a:ext>
            </a:extLst>
          </p:cNvPr>
          <p:cNvSpPr txBox="1">
            <a:spLocks/>
          </p:cNvSpPr>
          <p:nvPr/>
        </p:nvSpPr>
        <p:spPr>
          <a:xfrm>
            <a:off x="1165775" y="613965"/>
            <a:ext cx="5789502"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500" b="1" kern="1200" dirty="0">
                <a:solidFill>
                  <a:srgbClr val="11004E"/>
                </a:solidFill>
                <a:latin typeface="Microsoft JhengHei UI" panose="020B0604030504040204" pitchFamily="34" charset="-120"/>
                <a:ea typeface="Microsoft JhengHei UI" panose="020B0604030504040204" pitchFamily="34" charset="-120"/>
                <a:cs typeface="+mj-cs"/>
              </a:defRPr>
            </a:lvl1pPr>
          </a:lstStyle>
          <a:p>
            <a:r>
              <a:rPr lang="fr-FR" dirty="0"/>
              <a:t>LES ÉTAPES CLÉS PATRIMONIALES</a:t>
            </a:r>
          </a:p>
        </p:txBody>
      </p:sp>
      <p:sp>
        <p:nvSpPr>
          <p:cNvPr id="17" name="Espace réservé du texte 13">
            <a:extLst>
              <a:ext uri="{FF2B5EF4-FFF2-40B4-BE49-F238E27FC236}">
                <a16:creationId xmlns:a16="http://schemas.microsoft.com/office/drawing/2014/main" id="{44E14D9D-2F22-8247-82FE-1D2B10A2D2AB}"/>
              </a:ext>
            </a:extLst>
          </p:cNvPr>
          <p:cNvSpPr txBox="1">
            <a:spLocks/>
          </p:cNvSpPr>
          <p:nvPr/>
        </p:nvSpPr>
        <p:spPr>
          <a:xfrm>
            <a:off x="1165775" y="210989"/>
            <a:ext cx="7298717" cy="225053"/>
          </a:xfrm>
          <a:prstGeom prst="rect">
            <a:avLst/>
          </a:prstGeom>
          <a:noFill/>
        </p:spPr>
        <p:txBody>
          <a:bodyPr vert="horz" wrap="square" lIns="91440" tIns="45720" rIns="91440" bIns="45720" rtlCol="0">
            <a:spAutoFit/>
          </a:bodyPr>
          <a:lstStyle>
            <a:lvl1pPr indent="0">
              <a:lnSpc>
                <a:spcPct val="90000"/>
              </a:lnSpc>
              <a:spcBef>
                <a:spcPts val="1000"/>
              </a:spcBef>
              <a:buFont typeface="Arial" panose="020B0604020202020204" pitchFamily="34" charset="0"/>
              <a:buNone/>
              <a:defRPr kumimoji="0" lang="en-US" sz="1400" b="1" i="0" u="none" strike="noStrike" cap="none" spc="0" normalizeH="0" baseline="0" dirty="0">
                <a:ln>
                  <a:noFill/>
                </a:ln>
                <a:solidFill>
                  <a:srgbClr val="530039"/>
                </a:solidFill>
                <a:effectLst/>
                <a:uLnTx/>
                <a:uFillTx/>
                <a:latin typeface="Arial Black" panose="020B0A04020102020204" pitchFamily="34" charset="0"/>
                <a:ea typeface="Microsoft JhengHei Light" panose="020B0304030504040204" pitchFamily="34" charset="-12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fr-FR" dirty="0"/>
              <a:t>PLANIFIER VOTRE TRANSMISSION</a:t>
            </a:r>
          </a:p>
        </p:txBody>
      </p:sp>
    </p:spTree>
    <p:custDataLst>
      <p:tags r:id="rId1"/>
    </p:custDataLst>
    <p:extLst>
      <p:ext uri="{BB962C8B-B14F-4D97-AF65-F5344CB8AC3E}">
        <p14:creationId xmlns:p14="http://schemas.microsoft.com/office/powerpoint/2010/main" val="1545584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c58be75f-c424-418c-9cea-9b79f4be22ce"/>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f0dec3c0-9742-4a51-9fde-a1d797ec40c6"/>
</p:tagLst>
</file>

<file path=ppt/tags/tag12.xml><?xml version="1.0" encoding="utf-8"?>
<p:tagLst xmlns:a="http://schemas.openxmlformats.org/drawingml/2006/main" xmlns:r="http://schemas.openxmlformats.org/officeDocument/2006/relationships" xmlns:p="http://schemas.openxmlformats.org/presentationml/2006/main">
  <p:tag name="OFFISYNC_SLIDE_GUID" val="b7001b18-0129-484c-b16b-0c6e56b704a2"/>
</p:tagLst>
</file>

<file path=ppt/tags/tag13.xml><?xml version="1.0" encoding="utf-8"?>
<p:tagLst xmlns:a="http://schemas.openxmlformats.org/drawingml/2006/main" xmlns:r="http://schemas.openxmlformats.org/officeDocument/2006/relationships" xmlns:p="http://schemas.openxmlformats.org/presentationml/2006/main">
  <p:tag name="OFFISYNC_SLIDE_GUID" val="ddc12dba-b315-421a-8e9f-b97d1efae067"/>
</p:tagLst>
</file>

<file path=ppt/tags/tag14.xml><?xml version="1.0" encoding="utf-8"?>
<p:tagLst xmlns:a="http://schemas.openxmlformats.org/drawingml/2006/main" xmlns:r="http://schemas.openxmlformats.org/officeDocument/2006/relationships" xmlns:p="http://schemas.openxmlformats.org/presentationml/2006/main">
  <p:tag name="OFFISYNC_SLIDE_GUID" val="20677192-3a7f-4133-9b27-9940c06f9060"/>
</p:tagLst>
</file>

<file path=ppt/tags/tag15.xml><?xml version="1.0" encoding="utf-8"?>
<p:tagLst xmlns:a="http://schemas.openxmlformats.org/drawingml/2006/main" xmlns:r="http://schemas.openxmlformats.org/officeDocument/2006/relationships" xmlns:p="http://schemas.openxmlformats.org/presentationml/2006/main">
  <p:tag name="OFFISYNC_SLIDE_GUID" val="ffaeca3b-42ae-4f82-9824-6749ed77ab76"/>
</p:tagLst>
</file>

<file path=ppt/tags/tag16.xml><?xml version="1.0" encoding="utf-8"?>
<p:tagLst xmlns:a="http://schemas.openxmlformats.org/drawingml/2006/main" xmlns:r="http://schemas.openxmlformats.org/officeDocument/2006/relationships" xmlns:p="http://schemas.openxmlformats.org/presentationml/2006/main">
  <p:tag name="OFFISYNC_SLIDE_GUID" val="0edc458d-047c-4d3c-a813-134674d00a6b"/>
</p:tagLst>
</file>

<file path=ppt/tags/tag17.xml><?xml version="1.0" encoding="utf-8"?>
<p:tagLst xmlns:a="http://schemas.openxmlformats.org/drawingml/2006/main" xmlns:r="http://schemas.openxmlformats.org/officeDocument/2006/relationships" xmlns:p="http://schemas.openxmlformats.org/presentationml/2006/main">
  <p:tag name="OFFISYNC_SLIDE_GUID" val="06e8a558-1809-4f9d-a779-50c132edbece"/>
</p:tagLst>
</file>

<file path=ppt/tags/tag18.xml><?xml version="1.0" encoding="utf-8"?>
<p:tagLst xmlns:a="http://schemas.openxmlformats.org/drawingml/2006/main" xmlns:r="http://schemas.openxmlformats.org/officeDocument/2006/relationships" xmlns:p="http://schemas.openxmlformats.org/presentationml/2006/main">
  <p:tag name="UPSLIDESHAPELIBITEMEDITIONDATE" val="636542872064198793"/>
  <p:tag name="UPSLIDESHAPELIBITEMLASTCREATOR" val="touya"/>
  <p:tag name="UPSLIDESHAPELIBITEMNAME" val="Homme"/>
  <p:tag name="UPSLIDESHAPELIBITEMID" val="Homme_636542908064198793_1105345943"/>
</p:tagLst>
</file>

<file path=ppt/tags/tag19.xml><?xml version="1.0" encoding="utf-8"?>
<p:tagLst xmlns:a="http://schemas.openxmlformats.org/drawingml/2006/main" xmlns:r="http://schemas.openxmlformats.org/officeDocument/2006/relationships" xmlns:p="http://schemas.openxmlformats.org/presentationml/2006/main">
  <p:tag name="UPSLIDESHAPELIBITEMEDITIONDATE" val="636542872064198793"/>
  <p:tag name="UPSLIDESHAPELIBITEMLASTCREATOR" val="touya"/>
  <p:tag name="UPSLIDESHAPELIBITEMNAME" val="Homme"/>
  <p:tag name="UPSLIDESHAPELIBITEMID" val="Homme_636542908064198793_1105345943"/>
</p:tagLst>
</file>

<file path=ppt/tags/tag2.xml><?xml version="1.0" encoding="utf-8"?>
<p:tagLst xmlns:a="http://schemas.openxmlformats.org/drawingml/2006/main" xmlns:r="http://schemas.openxmlformats.org/officeDocument/2006/relationships" xmlns:p="http://schemas.openxmlformats.org/presentationml/2006/main">
  <p:tag name="OFFISYNC_SLIDE_GUID" val="f8416878-14b3-4fba-9b17-deefb7f77f4f"/>
</p:tagLst>
</file>

<file path=ppt/tags/tag20.xml><?xml version="1.0" encoding="utf-8"?>
<p:tagLst xmlns:a="http://schemas.openxmlformats.org/drawingml/2006/main" xmlns:r="http://schemas.openxmlformats.org/officeDocument/2006/relationships" xmlns:p="http://schemas.openxmlformats.org/presentationml/2006/main">
  <p:tag name="UPSLIDESHAPELIBITEMID" val="56dca81e-3648-4b09-b1bf-47bdf8edeb3f"/>
  <p:tag name="UPSLIDESHAPELIBITEMEDITIONDATE" val="636921441374687278"/>
  <p:tag name="UPSLIDESHAPELIBITEMLASTCREATOR" val="herrmann"/>
  <p:tag name="UPSLIDESHAPELIBITEMNAME" val="Highlight"/>
  <p:tag name="UPSLIDESTOREDSHAPELOCATION" val="V:\PRIV\FRA\DON7\ING_PRIVFRA\XX - Base Upslide\Bibliothèque\00. Boîte à outils (tableaux, graphiques, dispositions etc...)\_Société Générale\Formes, Tableaux, graphiques etc.lib"/>
</p:tagLst>
</file>

<file path=ppt/tags/tag21.xml><?xml version="1.0" encoding="utf-8"?>
<p:tagLst xmlns:a="http://schemas.openxmlformats.org/drawingml/2006/main" xmlns:r="http://schemas.openxmlformats.org/officeDocument/2006/relationships" xmlns:p="http://schemas.openxmlformats.org/presentationml/2006/main">
  <p:tag name="OFFISYNC_SLIDE_GUID" val="c80f6e6d-9bc9-4ae5-ab94-254aa66237d6"/>
</p:tagLst>
</file>

<file path=ppt/tags/tag22.xml><?xml version="1.0" encoding="utf-8"?>
<p:tagLst xmlns:a="http://schemas.openxmlformats.org/drawingml/2006/main" xmlns:r="http://schemas.openxmlformats.org/officeDocument/2006/relationships" xmlns:p="http://schemas.openxmlformats.org/presentationml/2006/main">
  <p:tag name="OFFISYNC_SLIDE_GUID" val="c7a41f72-7a28-4bb4-9a55-62b61c5ad2f1"/>
</p:tagLst>
</file>

<file path=ppt/tags/tag23.xml><?xml version="1.0" encoding="utf-8"?>
<p:tagLst xmlns:a="http://schemas.openxmlformats.org/drawingml/2006/main" xmlns:r="http://schemas.openxmlformats.org/officeDocument/2006/relationships" xmlns:p="http://schemas.openxmlformats.org/presentationml/2006/main">
  <p:tag name="OFFISYNC_SLIDE_GUID" val="706ac14c-eac4-4ee2-b319-9acff7c1ab2f"/>
</p:tagLst>
</file>

<file path=ppt/tags/tag24.xml><?xml version="1.0" encoding="utf-8"?>
<p:tagLst xmlns:a="http://schemas.openxmlformats.org/drawingml/2006/main" xmlns:r="http://schemas.openxmlformats.org/officeDocument/2006/relationships" xmlns:p="http://schemas.openxmlformats.org/presentationml/2006/main">
  <p:tag name="OFFISYNC_SLIDE_GUID" val="ffe425e7-1824-4509-83a4-075069cb34b4"/>
</p:tagLst>
</file>

<file path=ppt/tags/tag25.xml><?xml version="1.0" encoding="utf-8"?>
<p:tagLst xmlns:a="http://schemas.openxmlformats.org/drawingml/2006/main" xmlns:r="http://schemas.openxmlformats.org/officeDocument/2006/relationships" xmlns:p="http://schemas.openxmlformats.org/presentationml/2006/main">
  <p:tag name="OFFISYNC_SLIDE_GUID" val="e85618a4-cb03-4c0a-9ade-e41cb64c0cfb"/>
</p:tagLst>
</file>

<file path=ppt/tags/tag26.xml><?xml version="1.0" encoding="utf-8"?>
<p:tagLst xmlns:a="http://schemas.openxmlformats.org/drawingml/2006/main" xmlns:r="http://schemas.openxmlformats.org/officeDocument/2006/relationships" xmlns:p="http://schemas.openxmlformats.org/presentationml/2006/main">
  <p:tag name="OFFISYNC_SLIDE_GUID" val="4f0acaa8-aa06-44bb-8fc2-a2af5a7b6793"/>
</p:tagLst>
</file>

<file path=ppt/tags/tag27.xml><?xml version="1.0" encoding="utf-8"?>
<p:tagLst xmlns:a="http://schemas.openxmlformats.org/drawingml/2006/main" xmlns:r="http://schemas.openxmlformats.org/officeDocument/2006/relationships" xmlns:p="http://schemas.openxmlformats.org/presentationml/2006/main">
  <p:tag name="OFFISYNC_SLIDE_GUID" val="ba876d4f-3011-492c-bd3c-084e103283d7"/>
</p:tagLst>
</file>

<file path=ppt/tags/tag28.xml><?xml version="1.0" encoding="utf-8"?>
<p:tagLst xmlns:a="http://schemas.openxmlformats.org/drawingml/2006/main" xmlns:r="http://schemas.openxmlformats.org/officeDocument/2006/relationships" xmlns:p="http://schemas.openxmlformats.org/presentationml/2006/main">
  <p:tag name="OFFISYNC_SLIDE_GUID" val="85d2d205-6d26-41aa-aabf-aea4c26d94af"/>
</p:tagLst>
</file>

<file path=ppt/tags/tag29.xml><?xml version="1.0" encoding="utf-8"?>
<p:tagLst xmlns:a="http://schemas.openxmlformats.org/drawingml/2006/main" xmlns:r="http://schemas.openxmlformats.org/officeDocument/2006/relationships" xmlns:p="http://schemas.openxmlformats.org/presentationml/2006/main">
  <p:tag name="OFFISYNC_SLIDE_GUID" val="f01ef017-90b7-4ce8-8ed1-9832f4ec7803"/>
</p:tagLst>
</file>

<file path=ppt/tags/tag3.xml><?xml version="1.0" encoding="utf-8"?>
<p:tagLst xmlns:a="http://schemas.openxmlformats.org/drawingml/2006/main" xmlns:r="http://schemas.openxmlformats.org/officeDocument/2006/relationships" xmlns:p="http://schemas.openxmlformats.org/presentationml/2006/main">
  <p:tag name="OFFISYNC_SLIDE_GUID" val="bdb5a710-ce26-44e3-a372-8758059edbb2"/>
</p:tagLst>
</file>

<file path=ppt/tags/tag30.xml><?xml version="1.0" encoding="utf-8"?>
<p:tagLst xmlns:a="http://schemas.openxmlformats.org/drawingml/2006/main" xmlns:r="http://schemas.openxmlformats.org/officeDocument/2006/relationships" xmlns:p="http://schemas.openxmlformats.org/presentationml/2006/main">
  <p:tag name="OFFISYNC_SLIDE_GUID" val="f03a65c6-7c6a-45f6-9dd6-2d5253f74acd"/>
</p:tagLst>
</file>

<file path=ppt/tags/tag31.xml><?xml version="1.0" encoding="utf-8"?>
<p:tagLst xmlns:a="http://schemas.openxmlformats.org/drawingml/2006/main" xmlns:r="http://schemas.openxmlformats.org/officeDocument/2006/relationships" xmlns:p="http://schemas.openxmlformats.org/presentationml/2006/main">
  <p:tag name="OFFISYNC_SLIDE_GUID" val="7b2b8306-da4a-451d-bea1-f7e078175ff8"/>
</p:tagLst>
</file>

<file path=ppt/tags/tag32.xml><?xml version="1.0" encoding="utf-8"?>
<p:tagLst xmlns:a="http://schemas.openxmlformats.org/drawingml/2006/main" xmlns:r="http://schemas.openxmlformats.org/officeDocument/2006/relationships" xmlns:p="http://schemas.openxmlformats.org/presentationml/2006/main">
  <p:tag name="OFFISYNC_SLIDE_GUID" val="ef47195e-c5bc-4080-bb2d-722ea5d9c504"/>
</p:tagLst>
</file>

<file path=ppt/tags/tag4.xml><?xml version="1.0" encoding="utf-8"?>
<p:tagLst xmlns:a="http://schemas.openxmlformats.org/drawingml/2006/main" xmlns:r="http://schemas.openxmlformats.org/officeDocument/2006/relationships" xmlns:p="http://schemas.openxmlformats.org/presentationml/2006/main">
  <p:tag name="OFFISYNC_SLIDE_GUID" val="fd184b14-be4e-41ab-bdc6-2b9ed067700a"/>
</p:tagLst>
</file>

<file path=ppt/tags/tag5.xml><?xml version="1.0" encoding="utf-8"?>
<p:tagLst xmlns:a="http://schemas.openxmlformats.org/drawingml/2006/main" xmlns:r="http://schemas.openxmlformats.org/officeDocument/2006/relationships" xmlns:p="http://schemas.openxmlformats.org/presentationml/2006/main">
  <p:tag name="OFFISYNC_SLIDE_GUID" val="7577d38f-1f39-4e9d-8803-3a95436757bc"/>
</p:tagLst>
</file>

<file path=ppt/tags/tag6.xml><?xml version="1.0" encoding="utf-8"?>
<p:tagLst xmlns:a="http://schemas.openxmlformats.org/drawingml/2006/main" xmlns:r="http://schemas.openxmlformats.org/officeDocument/2006/relationships" xmlns:p="http://schemas.openxmlformats.org/presentationml/2006/main">
  <p:tag name="OFFISYNC_SLIDE_GUID" val="f7a520d7-30ac-413a-afa4-f76a9856df66"/>
</p:tagLst>
</file>

<file path=ppt/tags/tag7.xml><?xml version="1.0" encoding="utf-8"?>
<p:tagLst xmlns:a="http://schemas.openxmlformats.org/drawingml/2006/main" xmlns:r="http://schemas.openxmlformats.org/officeDocument/2006/relationships" xmlns:p="http://schemas.openxmlformats.org/presentationml/2006/main">
  <p:tag name="OFFISYNC_SLIDE_GUID" val="4d15663a-c2d9-4eb5-912b-b4e15556a7a9"/>
</p:tagLst>
</file>

<file path=ppt/tags/tag8.xml><?xml version="1.0" encoding="utf-8"?>
<p:tagLst xmlns:a="http://schemas.openxmlformats.org/drawingml/2006/main" xmlns:r="http://schemas.openxmlformats.org/officeDocument/2006/relationships" xmlns:p="http://schemas.openxmlformats.org/presentationml/2006/main">
  <p:tag name="OFFISYNC_SLIDE_GUID" val="25e635a4-c34f-4939-a153-0208318a23b9"/>
</p:tagLst>
</file>

<file path=ppt/tags/tag9.xml><?xml version="1.0" encoding="utf-8"?>
<p:tagLst xmlns:a="http://schemas.openxmlformats.org/drawingml/2006/main" xmlns:r="http://schemas.openxmlformats.org/officeDocument/2006/relationships" xmlns:p="http://schemas.openxmlformats.org/presentationml/2006/main">
  <p:tag name="OFFISYNC_SLIDE_GUID" val="6a4b7c48-6725-4ca7-a0c5-a97233ad85b8"/>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TotalTime>
  <Words>4380</Words>
  <Application>Microsoft Macintosh PowerPoint</Application>
  <PresentationFormat>Grand écran</PresentationFormat>
  <Paragraphs>395</Paragraphs>
  <Slides>29</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29</vt:i4>
      </vt:variant>
    </vt:vector>
  </HeadingPairs>
  <TitlesOfParts>
    <vt:vector size="42" baseType="lpstr">
      <vt:lpstr>Malgun Gothic</vt:lpstr>
      <vt:lpstr>Microsoft JhengHei</vt:lpstr>
      <vt:lpstr>Microsoft JhengHei UI</vt:lpstr>
      <vt:lpstr>Arial</vt:lpstr>
      <vt:lpstr>Arial Black</vt:lpstr>
      <vt:lpstr>Calibri</vt:lpstr>
      <vt:lpstr>Calibri Light</vt:lpstr>
      <vt:lpstr>Source Sans Pro</vt:lpstr>
      <vt:lpstr>Source Sans Pro (Corps)</vt:lpstr>
      <vt:lpstr>Source Sans Pro Light</vt:lpstr>
      <vt:lpstr>Times New Roman</vt:lpstr>
      <vt:lpstr>Wingdings</vt:lpstr>
      <vt:lpstr>Thème Office</vt:lpstr>
      <vt:lpstr>RÉFLEXION PATRIMONIALE</vt:lpstr>
      <vt:lpstr>PRÉAMBULE</vt:lpstr>
      <vt:lpstr>PLAN</vt:lpstr>
      <vt:lpstr>VOTRE SITUATION</vt:lpstr>
      <vt:lpstr>VOTRE SITUATION</vt:lpstr>
      <vt:lpstr>VOTRE SITUATION</vt:lpstr>
      <vt:lpstr>RÉFLEXION PATRIMONIALE</vt:lpstr>
      <vt:lpstr>VOS ENJEUX</vt:lpstr>
      <vt:lpstr>Présentation PowerPoint</vt:lpstr>
      <vt:lpstr>LA FISCALITÉ LIÉE À LA PLUS-VALUE DE CESSION DE TITRES</vt:lpstr>
      <vt:lpstr>LA FISCALITÉ LIÉE À LA PLUS-VALUE DE CESSION DE TITRES</vt:lpstr>
      <vt:lpstr>LA FISCALITÉ LIÉE À LA PLUS-VALUE DE CESSION DE TITRES</vt:lpstr>
      <vt:lpstr>CONFORT DE VIE ANNUEL SOUHAITÉ</vt:lpstr>
      <vt:lpstr>VOS PISTES DE RÉFLEXION PATRIMONIALE</vt:lpstr>
      <vt:lpstr>Présentation PowerPoint</vt:lpstr>
      <vt:lpstr>Apporter vos titres à une société pour DÉMARRER UNE NOUVELLE ACTIVITÉ </vt:lpstr>
      <vt:lpstr>L’APPORT-CESSION </vt:lpstr>
      <vt:lpstr>L’APPORT-CESSION</vt:lpstr>
      <vt:lpstr>LES AVANTAGES DE L’APPORT-CESSION</vt:lpstr>
      <vt:lpstr>RÉDIGER LA CLAUSE DE GARANTIE D'ACTIF-PASSIF</vt:lpstr>
      <vt:lpstr>CÉDER LES TITRES DE PME DE MOINS DE 10 ANS</vt:lpstr>
      <vt:lpstr>LES AVANTAGES DE L’OPTION POUR LE BARÈME DE L’IMPÔT SUR LE REVENU</vt:lpstr>
      <vt:lpstr>SOUSCRIRE UN CONTRAT D'ASSURANCE-VIE </vt:lpstr>
      <vt:lpstr>EFFECTUER DES RACHATS PÉRIODIQUES SUR UN CONTRAT D'ASSURANCE-VIE</vt:lpstr>
      <vt:lpstr>FISCALITÉ DE L’ASSURANCE-VIE LORS D’UN RACHAT PARTIEL</vt:lpstr>
      <vt:lpstr>AVANTAGE DE L’ASSURANCE-VIE</vt:lpstr>
      <vt:lpstr>MENTIONS LÉGALES</vt:lpstr>
      <vt:lpstr>Votre expert iNwealth</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AMÉNAGER VOTRE RÉGIME SÉPARATISTE</dc:title>
  <dc:creator>VALENTIN Frederic PRIV\LUX\CRM\DIR</dc:creator>
  <cp:lastModifiedBy>Frederic Valentin</cp:lastModifiedBy>
  <cp:revision>207</cp:revision>
  <dcterms:created xsi:type="dcterms:W3CDTF">2021-09-05T09:26:29Z</dcterms:created>
  <dcterms:modified xsi:type="dcterms:W3CDTF">2021-09-13T09:57:59Z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LatestUserAccountName">
    <vt:lpwstr>frederic.valentin</vt:lpwstr>
  </property>
  <property fmtid="{D5CDD505-2E9C-101B-9397-08002B2CF9AE}" pid="3" name="Jive_VersionGuid">
    <vt:lpwstr>2a1a6627-3c7d-4584-9d9f-4fc00f869cc8</vt:lpwstr>
  </property>
  <property fmtid="{D5CDD505-2E9C-101B-9397-08002B2CF9AE}" pid="4" name="Offisync_UpdateToken">
    <vt:lpwstr>68</vt:lpwstr>
  </property>
  <property fmtid="{D5CDD505-2E9C-101B-9397-08002B2CF9AE}" pid="5" name="Offisync_ProviderInitializationData">
    <vt:lpwstr>https://sbc.safe.socgen/</vt:lpwstr>
  </property>
  <property fmtid="{D5CDD505-2E9C-101B-9397-08002B2CF9AE}" pid="6" name="Offisync_ServerID">
    <vt:lpwstr>f652768b-7268-4b99-9af2-1a69b39202e2</vt:lpwstr>
  </property>
  <property fmtid="{D5CDD505-2E9C-101B-9397-08002B2CF9AE}" pid="7" name="Offisync_UniqueId">
    <vt:lpwstr>1052687</vt:lpwstr>
  </property>
  <property fmtid="{D5CDD505-2E9C-101B-9397-08002B2CF9AE}" pid="8" name="Jive_ModifiedButNotPublished">
    <vt:lpwstr>False</vt:lpwstr>
  </property>
  <property fmtid="{D5CDD505-2E9C-101B-9397-08002B2CF9AE}" pid="9" name="Jive_PrevVersionNumber">
    <vt:lpwstr>67</vt:lpwstr>
  </property>
  <property fmtid="{D5CDD505-2E9C-101B-9397-08002B2CF9AE}" pid="10" name="Jive_VersionGuid_v2.5">
    <vt:lpwstr>63979d2651764d8bbd2165f40b105d78</vt:lpwstr>
  </property>
  <property fmtid="{D5CDD505-2E9C-101B-9397-08002B2CF9AE}" pid="11" name="Jive_LatestFileFullName">
    <vt:lpwstr>21ea74913e203670956532165cee222f</vt:lpwstr>
  </property>
</Properties>
</file>