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7" r:id="rId1"/>
  </p:sldMasterIdLst>
  <p:notesMasterIdLst>
    <p:notesMasterId r:id="rId28"/>
  </p:notesMasterIdLst>
  <p:sldIdLst>
    <p:sldId id="724" r:id="rId2"/>
    <p:sldId id="725" r:id="rId3"/>
    <p:sldId id="726" r:id="rId4"/>
    <p:sldId id="727" r:id="rId5"/>
    <p:sldId id="728" r:id="rId6"/>
    <p:sldId id="729" r:id="rId7"/>
    <p:sldId id="730" r:id="rId8"/>
    <p:sldId id="748" r:id="rId9"/>
    <p:sldId id="747" r:id="rId10"/>
    <p:sldId id="736" r:id="rId11"/>
    <p:sldId id="745" r:id="rId12"/>
    <p:sldId id="746" r:id="rId13"/>
    <p:sldId id="744" r:id="rId14"/>
    <p:sldId id="743" r:id="rId15"/>
    <p:sldId id="731" r:id="rId16"/>
    <p:sldId id="742" r:id="rId17"/>
    <p:sldId id="741" r:id="rId18"/>
    <p:sldId id="739" r:id="rId19"/>
    <p:sldId id="740" r:id="rId20"/>
    <p:sldId id="750" r:id="rId21"/>
    <p:sldId id="738" r:id="rId22"/>
    <p:sldId id="751" r:id="rId23"/>
    <p:sldId id="732" r:id="rId24"/>
    <p:sldId id="733" r:id="rId25"/>
    <p:sldId id="734" r:id="rId26"/>
    <p:sldId id="752" r:id="rId27"/>
  </p:sldIdLst>
  <p:sldSz cx="12192000" cy="6858000"/>
  <p:notesSz cx="6858000" cy="9144000"/>
  <p:defaultTex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591">
          <p15:clr>
            <a:srgbClr val="A4A3A4"/>
          </p15:clr>
        </p15:guide>
        <p15:guide id="2" orient="horz" pos="1570">
          <p15:clr>
            <a:srgbClr val="A4A3A4"/>
          </p15:clr>
        </p15:guide>
        <p15:guide id="3" pos="3840">
          <p15:clr>
            <a:srgbClr val="A4A3A4"/>
          </p15:clr>
        </p15:guide>
        <p15:guide id="4" orient="horz" pos="2931">
          <p15:clr>
            <a:srgbClr val="A4A3A4"/>
          </p15:clr>
        </p15:guide>
        <p15:guide id="5" orient="horz" pos="913">
          <p15:clr>
            <a:srgbClr val="A4A3A4"/>
          </p15:clr>
        </p15:guide>
        <p15:guide id="6" orient="horz" pos="482">
          <p15:clr>
            <a:srgbClr val="A4A3A4"/>
          </p15:clr>
        </p15:guide>
        <p15:guide id="7" pos="439">
          <p15:clr>
            <a:srgbClr val="A4A3A4"/>
          </p15:clr>
        </p15:guide>
        <p15:guide id="8" orient="horz" pos="2183">
          <p15:clr>
            <a:srgbClr val="A4A3A4"/>
          </p15:clr>
        </p15:guide>
        <p15:guide id="9" pos="7197">
          <p15:clr>
            <a:srgbClr val="A4A3A4"/>
          </p15:clr>
        </p15:guide>
        <p15:guide id="10" orient="horz" pos="3475">
          <p15:clr>
            <a:srgbClr val="A4A3A4"/>
          </p15:clr>
        </p15:guide>
        <p15:guide id="11" pos="1617">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user" initials="u" lastIdx="1" clrIdx="0"/>
  <p:cmAuthor id="2" name="wang-wg@neusoft.com" initials="w" lastIdx="2" clrIdx="1">
    <p:extLst>
      <p:ext uri="{19B8F6BF-5375-455C-9EA6-DF929625EA0E}">
        <p15:presenceInfo xmlns:p15="http://schemas.microsoft.com/office/powerpoint/2012/main" userId="wang-wg@neusoft.com"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B3EB"/>
    <a:srgbClr val="005BAC"/>
    <a:srgbClr val="FFFF00"/>
    <a:srgbClr val="02002E"/>
    <a:srgbClr val="9B539C"/>
    <a:srgbClr val="EE7847"/>
    <a:srgbClr val="17A26C"/>
    <a:srgbClr val="3B434F"/>
    <a:srgbClr val="6D777F"/>
    <a:srgbClr val="AFBFB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271" autoAdjust="0"/>
    <p:restoredTop sz="94192" autoAdjust="0"/>
  </p:normalViewPr>
  <p:slideViewPr>
    <p:cSldViewPr snapToGrid="0">
      <p:cViewPr varScale="1">
        <p:scale>
          <a:sx n="90" d="100"/>
          <a:sy n="90" d="100"/>
        </p:scale>
        <p:origin x="108" y="216"/>
      </p:cViewPr>
      <p:guideLst>
        <p:guide orient="horz" pos="2591"/>
        <p:guide orient="horz" pos="1570"/>
        <p:guide pos="3840"/>
        <p:guide orient="horz" pos="2931"/>
        <p:guide orient="horz" pos="913"/>
        <p:guide orient="horz" pos="482"/>
        <p:guide pos="439"/>
        <p:guide orient="horz" pos="2183"/>
        <p:guide pos="7197"/>
        <p:guide orient="horz" pos="3475"/>
        <p:guide pos="1617"/>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00" d="100"/>
        <a:sy n="100" d="100"/>
      </p:scale>
      <p:origin x="0" y="-8352"/>
    </p:cViewPr>
  </p:sorterViewPr>
  <p:notesViewPr>
    <p:cSldViewPr snapToGrid="0">
      <p:cViewPr varScale="1">
        <p:scale>
          <a:sx n="52" d="100"/>
          <a:sy n="52" d="100"/>
        </p:scale>
        <p:origin x="2608" y="4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smtClean="0">
                <a:latin typeface="+mn-lt"/>
                <a:ea typeface="+mn-ea"/>
              </a:defRPr>
            </a:lvl1pPr>
          </a:lstStyle>
          <a:p>
            <a:pPr>
              <a:defRPr/>
            </a:pPr>
            <a:fld id="{CB18BC8F-D931-4A02-8902-D975693F5C7A}" type="datetimeFigureOut">
              <a:rPr lang="zh-CN" altLang="en-US"/>
              <a:pPr>
                <a:defRPr/>
              </a:pPr>
              <a:t>2021/8/20</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eaLnBrk="1" fontAlgn="auto" hangingPunct="1">
              <a:spcBef>
                <a:spcPts val="0"/>
              </a:spcBef>
              <a:spcAft>
                <a:spcPts val="0"/>
              </a:spcAft>
              <a:defRPr sz="1200" smtClean="0">
                <a:latin typeface="+mn-lt"/>
                <a:ea typeface="+mn-ea"/>
              </a:defRPr>
            </a:lvl1pPr>
          </a:lstStyle>
          <a:p>
            <a:pPr>
              <a:defRPr/>
            </a:pPr>
            <a:fld id="{D3301037-3B88-4A65-9EBA-A3F1A2803E5E}" type="slidenum">
              <a:rPr lang="zh-CN" altLang="en-US"/>
              <a:pPr>
                <a:defRPr/>
              </a:pPr>
              <a:t>‹#›</a:t>
            </a:fld>
            <a:endParaRPr lang="zh-CN" altLang="en-US"/>
          </a:p>
        </p:txBody>
      </p:sp>
    </p:spTree>
    <p:extLst>
      <p:ext uri="{BB962C8B-B14F-4D97-AF65-F5344CB8AC3E}">
        <p14:creationId xmlns:p14="http://schemas.microsoft.com/office/powerpoint/2010/main" val="2784454036"/>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面三">
    <p:spTree>
      <p:nvGrpSpPr>
        <p:cNvPr id="1" name=""/>
        <p:cNvGrpSpPr/>
        <p:nvPr/>
      </p:nvGrpSpPr>
      <p:grpSpPr>
        <a:xfrm>
          <a:off x="0" y="0"/>
          <a:ext cx="0" cy="0"/>
          <a:chOff x="0" y="0"/>
          <a:chExt cx="0" cy="0"/>
        </a:xfrm>
      </p:grpSpPr>
      <p:sp>
        <p:nvSpPr>
          <p:cNvPr id="18" name="文本框 17"/>
          <p:cNvSpPr txBox="1"/>
          <p:nvPr userDrawn="1"/>
        </p:nvSpPr>
        <p:spPr>
          <a:xfrm>
            <a:off x="836421" y="6233666"/>
            <a:ext cx="3911069" cy="246221"/>
          </a:xfrm>
          <a:prstGeom prst="rect">
            <a:avLst/>
          </a:prstGeom>
          <a:noFill/>
        </p:spPr>
        <p:txBody>
          <a:bodyPr wrap="square" rtlCol="0">
            <a:spAutoFit/>
          </a:bodyPr>
          <a:lstStyle/>
          <a:p>
            <a:pPr eaLnBrk="0" fontAlgn="base" hangingPunct="0">
              <a:lnSpc>
                <a:spcPct val="100000"/>
              </a:lnSpc>
              <a:spcBef>
                <a:spcPct val="0"/>
              </a:spcBef>
              <a:spcAft>
                <a:spcPct val="0"/>
              </a:spcAft>
              <a:buSzPct val="50000"/>
              <a:buFont typeface="Wingdings" panose="05000000000000000000" pitchFamily="2" charset="2"/>
              <a:buNone/>
            </a:pPr>
            <a:r>
              <a:rPr lang="en-US" altLang="zh-CN" sz="1000" dirty="0">
                <a:solidFill>
                  <a:srgbClr val="323232"/>
                </a:solidFill>
                <a:latin typeface="Verdana" panose="020B0604030504040204" pitchFamily="34" charset="0"/>
              </a:rPr>
              <a:t>Copyright © 2018 </a:t>
            </a:r>
            <a:r>
              <a:rPr lang="en-US" altLang="zh-CN" sz="1000" dirty="0" err="1">
                <a:solidFill>
                  <a:srgbClr val="323232"/>
                </a:solidFill>
                <a:latin typeface="Verdana" panose="020B0604030504040204" pitchFamily="34" charset="0"/>
              </a:rPr>
              <a:t>Neusoft</a:t>
            </a:r>
            <a:r>
              <a:rPr lang="en-US" altLang="zh-CN" sz="1000" dirty="0">
                <a:solidFill>
                  <a:srgbClr val="323232"/>
                </a:solidFill>
                <a:latin typeface="Verdana" panose="020B0604030504040204" pitchFamily="34" charset="0"/>
              </a:rPr>
              <a:t> Corporation</a:t>
            </a:r>
          </a:p>
        </p:txBody>
      </p:sp>
      <p:sp>
        <p:nvSpPr>
          <p:cNvPr id="20" name="矩形 19"/>
          <p:cNvSpPr/>
          <p:nvPr userDrawn="1"/>
        </p:nvSpPr>
        <p:spPr>
          <a:xfrm>
            <a:off x="836421" y="6030540"/>
            <a:ext cx="697627" cy="246221"/>
          </a:xfrm>
          <a:prstGeom prst="rect">
            <a:avLst/>
          </a:prstGeom>
        </p:spPr>
        <p:txBody>
          <a:bodyPr wrap="none">
            <a:spAutoFit/>
          </a:bodyPr>
          <a:lstStyle/>
          <a:p>
            <a:r>
              <a:rPr lang="zh-CN" altLang="en-US" sz="1000" dirty="0">
                <a:solidFill>
                  <a:srgbClr val="323232"/>
                </a:solidFill>
                <a:latin typeface="微软雅黑" panose="020B0503020204020204" pitchFamily="34" charset="-122"/>
                <a:ea typeface="微软雅黑" panose="020B0503020204020204" pitchFamily="34" charset="-122"/>
                <a:cs typeface="Times New Roman" panose="02020603050405020304" pitchFamily="18" charset="0"/>
              </a:rPr>
              <a:t>东软机密</a:t>
            </a:r>
            <a:endParaRPr lang="en-US" altLang="zh-CN" sz="1000" dirty="0">
              <a:solidFill>
                <a:srgbClr val="323232"/>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1" name="文本占位符 126"/>
          <p:cNvSpPr>
            <a:spLocks noGrp="1"/>
          </p:cNvSpPr>
          <p:nvPr>
            <p:ph type="body" sz="quarter" idx="19" hasCustomPrompt="1"/>
          </p:nvPr>
        </p:nvSpPr>
        <p:spPr>
          <a:xfrm>
            <a:off x="855662" y="5469496"/>
            <a:ext cx="8580438" cy="339645"/>
          </a:xfrm>
          <a:prstGeom prst="rect">
            <a:avLst/>
          </a:prstGeom>
          <a:noFill/>
        </p:spPr>
        <p:txBody>
          <a:bodyPr wrap="square" tIns="46800">
            <a:spAutoFit/>
          </a:bodyPr>
          <a:lstStyle>
            <a:lvl1pPr marL="0" indent="0">
              <a:lnSpc>
                <a:spcPct val="100000"/>
              </a:lnSpc>
              <a:spcBef>
                <a:spcPts val="0"/>
              </a:spcBef>
              <a:buNone/>
              <a:defRPr sz="1600">
                <a:solidFill>
                  <a:srgbClr val="323232"/>
                </a:solidFill>
                <a:latin typeface="Verdana" panose="020B0604030504040204" pitchFamily="34" charset="0"/>
                <a:ea typeface="微软雅黑" panose="020B0503020204020204" pitchFamily="34" charset="-122"/>
                <a:cs typeface="Verdana" panose="020B0604030504040204" pitchFamily="34" charset="0"/>
              </a:defRPr>
            </a:lvl1pPr>
          </a:lstStyle>
          <a:p>
            <a:pPr lvl="0"/>
            <a:r>
              <a:rPr lang="zh-CN" altLang="en-US" dirty="0"/>
              <a:t>演讲人                </a:t>
            </a:r>
            <a:r>
              <a:rPr lang="en-US" altLang="zh-CN" dirty="0"/>
              <a:t>16pt </a:t>
            </a:r>
            <a:r>
              <a:rPr lang="zh-CN" altLang="en-US" dirty="0"/>
              <a:t>微软雅黑</a:t>
            </a:r>
          </a:p>
        </p:txBody>
      </p:sp>
      <p:sp>
        <p:nvSpPr>
          <p:cNvPr id="25" name="文本占位符 5"/>
          <p:cNvSpPr>
            <a:spLocks noGrp="1"/>
          </p:cNvSpPr>
          <p:nvPr>
            <p:ph type="body" sz="quarter" idx="14" hasCustomPrompt="1"/>
          </p:nvPr>
        </p:nvSpPr>
        <p:spPr>
          <a:xfrm>
            <a:off x="855662" y="4144966"/>
            <a:ext cx="8580438" cy="646331"/>
          </a:xfrm>
          <a:prstGeom prst="rect">
            <a:avLst/>
          </a:prstGeom>
          <a:noFill/>
        </p:spPr>
        <p:txBody>
          <a:bodyPr wrap="square">
            <a:spAutoFit/>
          </a:bodyPr>
          <a:lstStyle>
            <a:lvl1pPr marL="0" indent="0">
              <a:lnSpc>
                <a:spcPct val="100000"/>
              </a:lnSpc>
              <a:spcBef>
                <a:spcPts val="0"/>
              </a:spcBef>
              <a:buNone/>
              <a:defRPr sz="3600" b="1" baseline="0">
                <a:solidFill>
                  <a:srgbClr val="323232"/>
                </a:solidFill>
                <a:latin typeface="Verdana" panose="020B0604030504040204" pitchFamily="34" charset="0"/>
                <a:ea typeface="微软雅黑" panose="020B0503020204020204" pitchFamily="34" charset="-122"/>
                <a:cs typeface="Verdana" panose="020B0604030504040204" pitchFamily="34" charset="0"/>
              </a:defRPr>
            </a:lvl1pPr>
          </a:lstStyle>
          <a:p>
            <a:r>
              <a:rPr lang="zh-CN" altLang="en-US" dirty="0"/>
              <a:t>微软雅黑 </a:t>
            </a:r>
            <a:r>
              <a:rPr lang="en-US" altLang="zh-CN" dirty="0"/>
              <a:t>Verdana</a:t>
            </a:r>
            <a:r>
              <a:rPr lang="zh-CN" altLang="en-US" dirty="0"/>
              <a:t> </a:t>
            </a:r>
            <a:r>
              <a:rPr lang="en-US" altLang="zh-CN" dirty="0"/>
              <a:t>36pt </a:t>
            </a:r>
            <a:r>
              <a:rPr lang="zh-CN" altLang="en-US" dirty="0"/>
              <a:t>加粗</a:t>
            </a:r>
            <a:r>
              <a:rPr lang="en-US" altLang="zh-CN" dirty="0"/>
              <a:t> </a:t>
            </a:r>
            <a:endParaRPr lang="zh-CN" altLang="en-US" dirty="0"/>
          </a:p>
        </p:txBody>
      </p:sp>
      <p:sp>
        <p:nvSpPr>
          <p:cNvPr id="26" name="图片占位符 29"/>
          <p:cNvSpPr>
            <a:spLocks noGrp="1"/>
          </p:cNvSpPr>
          <p:nvPr>
            <p:ph type="pic" sz="quarter" idx="18"/>
          </p:nvPr>
        </p:nvSpPr>
        <p:spPr>
          <a:xfrm>
            <a:off x="897499" y="380894"/>
            <a:ext cx="6926400" cy="3441600"/>
          </a:xfrm>
          <a:custGeom>
            <a:avLst/>
            <a:gdLst>
              <a:gd name="connsiteX0" fmla="*/ 217180 w 6927595"/>
              <a:gd name="connsiteY0" fmla="*/ 301 h 3434513"/>
              <a:gd name="connsiteX1" fmla="*/ 3433404 w 6927595"/>
              <a:gd name="connsiteY1" fmla="*/ 301 h 3434513"/>
              <a:gd name="connsiteX2" fmla="*/ 3434400 w 6927595"/>
              <a:gd name="connsiteY2" fmla="*/ 1297 h 3434513"/>
              <a:gd name="connsiteX3" fmla="*/ 3434400 w 6927595"/>
              <a:gd name="connsiteY3" fmla="*/ 3434513 h 3434513"/>
              <a:gd name="connsiteX4" fmla="*/ 0 w 6927595"/>
              <a:gd name="connsiteY4" fmla="*/ 3434513 h 3434513"/>
              <a:gd name="connsiteX5" fmla="*/ 0 w 6927595"/>
              <a:gd name="connsiteY5" fmla="*/ 217481 h 3434513"/>
              <a:gd name="connsiteX6" fmla="*/ 217180 w 6927595"/>
              <a:gd name="connsiteY6" fmla="*/ 301 h 3434513"/>
              <a:gd name="connsiteX7" fmla="*/ 3493195 w 6927595"/>
              <a:gd name="connsiteY7" fmla="*/ 0 h 3434513"/>
              <a:gd name="connsiteX8" fmla="*/ 6927595 w 6927595"/>
              <a:gd name="connsiteY8" fmla="*/ 0 h 3434513"/>
              <a:gd name="connsiteX9" fmla="*/ 6927595 w 6927595"/>
              <a:gd name="connsiteY9" fmla="*/ 3433762 h 3434513"/>
              <a:gd name="connsiteX10" fmla="*/ 3493195 w 6927595"/>
              <a:gd name="connsiteY10" fmla="*/ 3433762 h 3434513"/>
              <a:gd name="connsiteX0" fmla="*/ 217180 w 6927595"/>
              <a:gd name="connsiteY0" fmla="*/ 301 h 3434513"/>
              <a:gd name="connsiteX1" fmla="*/ 3433404 w 6927595"/>
              <a:gd name="connsiteY1" fmla="*/ 301 h 3434513"/>
              <a:gd name="connsiteX2" fmla="*/ 3434400 w 6927595"/>
              <a:gd name="connsiteY2" fmla="*/ 1297 h 3434513"/>
              <a:gd name="connsiteX3" fmla="*/ 3434400 w 6927595"/>
              <a:gd name="connsiteY3" fmla="*/ 3434513 h 3434513"/>
              <a:gd name="connsiteX4" fmla="*/ 0 w 6927595"/>
              <a:gd name="connsiteY4" fmla="*/ 3434513 h 3434513"/>
              <a:gd name="connsiteX5" fmla="*/ 0 w 6927595"/>
              <a:gd name="connsiteY5" fmla="*/ 217481 h 3434513"/>
              <a:gd name="connsiteX6" fmla="*/ 217180 w 6927595"/>
              <a:gd name="connsiteY6" fmla="*/ 301 h 3434513"/>
              <a:gd name="connsiteX7" fmla="*/ 3496373 w 6927595"/>
              <a:gd name="connsiteY7" fmla="*/ 0 h 3434513"/>
              <a:gd name="connsiteX8" fmla="*/ 6927595 w 6927595"/>
              <a:gd name="connsiteY8" fmla="*/ 0 h 3434513"/>
              <a:gd name="connsiteX9" fmla="*/ 6927595 w 6927595"/>
              <a:gd name="connsiteY9" fmla="*/ 3433762 h 3434513"/>
              <a:gd name="connsiteX10" fmla="*/ 3493195 w 6927595"/>
              <a:gd name="connsiteY10" fmla="*/ 3433762 h 3434513"/>
              <a:gd name="connsiteX11" fmla="*/ 3496373 w 6927595"/>
              <a:gd name="connsiteY11" fmla="*/ 0 h 3434513"/>
              <a:gd name="connsiteX0" fmla="*/ 217180 w 6927595"/>
              <a:gd name="connsiteY0" fmla="*/ 301 h 3434513"/>
              <a:gd name="connsiteX1" fmla="*/ 3433404 w 6927595"/>
              <a:gd name="connsiteY1" fmla="*/ 301 h 3434513"/>
              <a:gd name="connsiteX2" fmla="*/ 3434400 w 6927595"/>
              <a:gd name="connsiteY2" fmla="*/ 1297 h 3434513"/>
              <a:gd name="connsiteX3" fmla="*/ 3434400 w 6927595"/>
              <a:gd name="connsiteY3" fmla="*/ 3434513 h 3434513"/>
              <a:gd name="connsiteX4" fmla="*/ 0 w 6927595"/>
              <a:gd name="connsiteY4" fmla="*/ 3434513 h 3434513"/>
              <a:gd name="connsiteX5" fmla="*/ 0 w 6927595"/>
              <a:gd name="connsiteY5" fmla="*/ 217481 h 3434513"/>
              <a:gd name="connsiteX6" fmla="*/ 217180 w 6927595"/>
              <a:gd name="connsiteY6" fmla="*/ 301 h 3434513"/>
              <a:gd name="connsiteX7" fmla="*/ 3496373 w 6927595"/>
              <a:gd name="connsiteY7" fmla="*/ 0 h 3434513"/>
              <a:gd name="connsiteX8" fmla="*/ 6927595 w 6927595"/>
              <a:gd name="connsiteY8" fmla="*/ 0 h 3434513"/>
              <a:gd name="connsiteX9" fmla="*/ 6927595 w 6927595"/>
              <a:gd name="connsiteY9" fmla="*/ 3433762 h 3434513"/>
              <a:gd name="connsiteX10" fmla="*/ 3505908 w 6927595"/>
              <a:gd name="connsiteY10" fmla="*/ 3433762 h 3434513"/>
              <a:gd name="connsiteX11" fmla="*/ 3496373 w 6927595"/>
              <a:gd name="connsiteY11" fmla="*/ 0 h 3434513"/>
              <a:gd name="connsiteX0" fmla="*/ 217180 w 6927595"/>
              <a:gd name="connsiteY0" fmla="*/ 301 h 3434513"/>
              <a:gd name="connsiteX1" fmla="*/ 3433404 w 6927595"/>
              <a:gd name="connsiteY1" fmla="*/ 301 h 3434513"/>
              <a:gd name="connsiteX2" fmla="*/ 3434400 w 6927595"/>
              <a:gd name="connsiteY2" fmla="*/ 1297 h 3434513"/>
              <a:gd name="connsiteX3" fmla="*/ 3434400 w 6927595"/>
              <a:gd name="connsiteY3" fmla="*/ 3434513 h 3434513"/>
              <a:gd name="connsiteX4" fmla="*/ 0 w 6927595"/>
              <a:gd name="connsiteY4" fmla="*/ 3434513 h 3434513"/>
              <a:gd name="connsiteX5" fmla="*/ 0 w 6927595"/>
              <a:gd name="connsiteY5" fmla="*/ 217481 h 3434513"/>
              <a:gd name="connsiteX6" fmla="*/ 217180 w 6927595"/>
              <a:gd name="connsiteY6" fmla="*/ 301 h 3434513"/>
              <a:gd name="connsiteX7" fmla="*/ 3496373 w 6927595"/>
              <a:gd name="connsiteY7" fmla="*/ 0 h 3434513"/>
              <a:gd name="connsiteX8" fmla="*/ 6927595 w 6927595"/>
              <a:gd name="connsiteY8" fmla="*/ 0 h 3434513"/>
              <a:gd name="connsiteX9" fmla="*/ 6927595 w 6927595"/>
              <a:gd name="connsiteY9" fmla="*/ 3433762 h 3434513"/>
              <a:gd name="connsiteX10" fmla="*/ 3503524 w 6927595"/>
              <a:gd name="connsiteY10" fmla="*/ 3433762 h 3434513"/>
              <a:gd name="connsiteX11" fmla="*/ 3496373 w 6927595"/>
              <a:gd name="connsiteY11" fmla="*/ 0 h 3434513"/>
              <a:gd name="connsiteX0" fmla="*/ 217180 w 6927595"/>
              <a:gd name="connsiteY0" fmla="*/ 301 h 3434513"/>
              <a:gd name="connsiteX1" fmla="*/ 3433404 w 6927595"/>
              <a:gd name="connsiteY1" fmla="*/ 301 h 3434513"/>
              <a:gd name="connsiteX2" fmla="*/ 3434400 w 6927595"/>
              <a:gd name="connsiteY2" fmla="*/ 1297 h 3434513"/>
              <a:gd name="connsiteX3" fmla="*/ 3434400 w 6927595"/>
              <a:gd name="connsiteY3" fmla="*/ 3434513 h 3434513"/>
              <a:gd name="connsiteX4" fmla="*/ 0 w 6927595"/>
              <a:gd name="connsiteY4" fmla="*/ 3434513 h 3434513"/>
              <a:gd name="connsiteX5" fmla="*/ 0 w 6927595"/>
              <a:gd name="connsiteY5" fmla="*/ 217481 h 3434513"/>
              <a:gd name="connsiteX6" fmla="*/ 217180 w 6927595"/>
              <a:gd name="connsiteY6" fmla="*/ 301 h 3434513"/>
              <a:gd name="connsiteX7" fmla="*/ 3496373 w 6927595"/>
              <a:gd name="connsiteY7" fmla="*/ 0 h 3434513"/>
              <a:gd name="connsiteX8" fmla="*/ 6927595 w 6927595"/>
              <a:gd name="connsiteY8" fmla="*/ 0 h 3434513"/>
              <a:gd name="connsiteX9" fmla="*/ 6927595 w 6927595"/>
              <a:gd name="connsiteY9" fmla="*/ 3433762 h 3434513"/>
              <a:gd name="connsiteX10" fmla="*/ 3498758 w 6927595"/>
              <a:gd name="connsiteY10" fmla="*/ 3433762 h 3434513"/>
              <a:gd name="connsiteX11" fmla="*/ 3496373 w 6927595"/>
              <a:gd name="connsiteY11" fmla="*/ 0 h 3434513"/>
              <a:gd name="connsiteX0" fmla="*/ 217180 w 6927595"/>
              <a:gd name="connsiteY0" fmla="*/ 301 h 3434513"/>
              <a:gd name="connsiteX1" fmla="*/ 3433404 w 6927595"/>
              <a:gd name="connsiteY1" fmla="*/ 301 h 3434513"/>
              <a:gd name="connsiteX2" fmla="*/ 3434400 w 6927595"/>
              <a:gd name="connsiteY2" fmla="*/ 1297 h 3434513"/>
              <a:gd name="connsiteX3" fmla="*/ 3434400 w 6927595"/>
              <a:gd name="connsiteY3" fmla="*/ 3434513 h 3434513"/>
              <a:gd name="connsiteX4" fmla="*/ 0 w 6927595"/>
              <a:gd name="connsiteY4" fmla="*/ 3434513 h 3434513"/>
              <a:gd name="connsiteX5" fmla="*/ 0 w 6927595"/>
              <a:gd name="connsiteY5" fmla="*/ 217481 h 3434513"/>
              <a:gd name="connsiteX6" fmla="*/ 217180 w 6927595"/>
              <a:gd name="connsiteY6" fmla="*/ 301 h 3434513"/>
              <a:gd name="connsiteX7" fmla="*/ 3498758 w 6927595"/>
              <a:gd name="connsiteY7" fmla="*/ 0 h 3434513"/>
              <a:gd name="connsiteX8" fmla="*/ 6927595 w 6927595"/>
              <a:gd name="connsiteY8" fmla="*/ 0 h 3434513"/>
              <a:gd name="connsiteX9" fmla="*/ 6927595 w 6927595"/>
              <a:gd name="connsiteY9" fmla="*/ 3433762 h 3434513"/>
              <a:gd name="connsiteX10" fmla="*/ 3498758 w 6927595"/>
              <a:gd name="connsiteY10" fmla="*/ 3433762 h 3434513"/>
              <a:gd name="connsiteX11" fmla="*/ 3498758 w 6927595"/>
              <a:gd name="connsiteY11" fmla="*/ 0 h 3434513"/>
              <a:gd name="connsiteX0" fmla="*/ 217180 w 6927595"/>
              <a:gd name="connsiteY0" fmla="*/ 1369 h 3435581"/>
              <a:gd name="connsiteX1" fmla="*/ 3433404 w 6927595"/>
              <a:gd name="connsiteY1" fmla="*/ 1369 h 3435581"/>
              <a:gd name="connsiteX2" fmla="*/ 3439167 w 6927595"/>
              <a:gd name="connsiteY2" fmla="*/ 0 h 3435581"/>
              <a:gd name="connsiteX3" fmla="*/ 3434400 w 6927595"/>
              <a:gd name="connsiteY3" fmla="*/ 3435581 h 3435581"/>
              <a:gd name="connsiteX4" fmla="*/ 0 w 6927595"/>
              <a:gd name="connsiteY4" fmla="*/ 3435581 h 3435581"/>
              <a:gd name="connsiteX5" fmla="*/ 0 w 6927595"/>
              <a:gd name="connsiteY5" fmla="*/ 218549 h 3435581"/>
              <a:gd name="connsiteX6" fmla="*/ 217180 w 6927595"/>
              <a:gd name="connsiteY6" fmla="*/ 1369 h 3435581"/>
              <a:gd name="connsiteX7" fmla="*/ 3498758 w 6927595"/>
              <a:gd name="connsiteY7" fmla="*/ 1068 h 3435581"/>
              <a:gd name="connsiteX8" fmla="*/ 6927595 w 6927595"/>
              <a:gd name="connsiteY8" fmla="*/ 1068 h 3435581"/>
              <a:gd name="connsiteX9" fmla="*/ 6927595 w 6927595"/>
              <a:gd name="connsiteY9" fmla="*/ 3434830 h 3435581"/>
              <a:gd name="connsiteX10" fmla="*/ 3498758 w 6927595"/>
              <a:gd name="connsiteY10" fmla="*/ 3434830 h 3435581"/>
              <a:gd name="connsiteX11" fmla="*/ 3498758 w 6927595"/>
              <a:gd name="connsiteY11" fmla="*/ 1068 h 3435581"/>
              <a:gd name="connsiteX0" fmla="*/ 217180 w 6927595"/>
              <a:gd name="connsiteY0" fmla="*/ 1369 h 3435581"/>
              <a:gd name="connsiteX1" fmla="*/ 3433404 w 6927595"/>
              <a:gd name="connsiteY1" fmla="*/ 1369 h 3435581"/>
              <a:gd name="connsiteX2" fmla="*/ 3439167 w 6927595"/>
              <a:gd name="connsiteY2" fmla="*/ 0 h 3435581"/>
              <a:gd name="connsiteX3" fmla="*/ 3439167 w 6927595"/>
              <a:gd name="connsiteY3" fmla="*/ 3435581 h 3435581"/>
              <a:gd name="connsiteX4" fmla="*/ 0 w 6927595"/>
              <a:gd name="connsiteY4" fmla="*/ 3435581 h 3435581"/>
              <a:gd name="connsiteX5" fmla="*/ 0 w 6927595"/>
              <a:gd name="connsiteY5" fmla="*/ 218549 h 3435581"/>
              <a:gd name="connsiteX6" fmla="*/ 217180 w 6927595"/>
              <a:gd name="connsiteY6" fmla="*/ 1369 h 3435581"/>
              <a:gd name="connsiteX7" fmla="*/ 3498758 w 6927595"/>
              <a:gd name="connsiteY7" fmla="*/ 1068 h 3435581"/>
              <a:gd name="connsiteX8" fmla="*/ 6927595 w 6927595"/>
              <a:gd name="connsiteY8" fmla="*/ 1068 h 3435581"/>
              <a:gd name="connsiteX9" fmla="*/ 6927595 w 6927595"/>
              <a:gd name="connsiteY9" fmla="*/ 3434830 h 3435581"/>
              <a:gd name="connsiteX10" fmla="*/ 3498758 w 6927595"/>
              <a:gd name="connsiteY10" fmla="*/ 3434830 h 3435581"/>
              <a:gd name="connsiteX11" fmla="*/ 3498758 w 6927595"/>
              <a:gd name="connsiteY11" fmla="*/ 1068 h 3435581"/>
              <a:gd name="connsiteX0" fmla="*/ 217180 w 6927595"/>
              <a:gd name="connsiteY0" fmla="*/ 1369 h 3435581"/>
              <a:gd name="connsiteX1" fmla="*/ 3433404 w 6927595"/>
              <a:gd name="connsiteY1" fmla="*/ 1369 h 3435581"/>
              <a:gd name="connsiteX2" fmla="*/ 3441550 w 6927595"/>
              <a:gd name="connsiteY2" fmla="*/ 0 h 3435581"/>
              <a:gd name="connsiteX3" fmla="*/ 3439167 w 6927595"/>
              <a:gd name="connsiteY3" fmla="*/ 3435581 h 3435581"/>
              <a:gd name="connsiteX4" fmla="*/ 0 w 6927595"/>
              <a:gd name="connsiteY4" fmla="*/ 3435581 h 3435581"/>
              <a:gd name="connsiteX5" fmla="*/ 0 w 6927595"/>
              <a:gd name="connsiteY5" fmla="*/ 218549 h 3435581"/>
              <a:gd name="connsiteX6" fmla="*/ 217180 w 6927595"/>
              <a:gd name="connsiteY6" fmla="*/ 1369 h 3435581"/>
              <a:gd name="connsiteX7" fmla="*/ 3498758 w 6927595"/>
              <a:gd name="connsiteY7" fmla="*/ 1068 h 3435581"/>
              <a:gd name="connsiteX8" fmla="*/ 6927595 w 6927595"/>
              <a:gd name="connsiteY8" fmla="*/ 1068 h 3435581"/>
              <a:gd name="connsiteX9" fmla="*/ 6927595 w 6927595"/>
              <a:gd name="connsiteY9" fmla="*/ 3434830 h 3435581"/>
              <a:gd name="connsiteX10" fmla="*/ 3498758 w 6927595"/>
              <a:gd name="connsiteY10" fmla="*/ 3434830 h 3435581"/>
              <a:gd name="connsiteX11" fmla="*/ 3498758 w 6927595"/>
              <a:gd name="connsiteY11" fmla="*/ 1068 h 3435581"/>
              <a:gd name="connsiteX0" fmla="*/ 217180 w 6927595"/>
              <a:gd name="connsiteY0" fmla="*/ 1369 h 3435581"/>
              <a:gd name="connsiteX1" fmla="*/ 3433404 w 6927595"/>
              <a:gd name="connsiteY1" fmla="*/ 1369 h 3435581"/>
              <a:gd name="connsiteX2" fmla="*/ 3441550 w 6927595"/>
              <a:gd name="connsiteY2" fmla="*/ 0 h 3435581"/>
              <a:gd name="connsiteX3" fmla="*/ 3441549 w 6927595"/>
              <a:gd name="connsiteY3" fmla="*/ 3435581 h 3435581"/>
              <a:gd name="connsiteX4" fmla="*/ 0 w 6927595"/>
              <a:gd name="connsiteY4" fmla="*/ 3435581 h 3435581"/>
              <a:gd name="connsiteX5" fmla="*/ 0 w 6927595"/>
              <a:gd name="connsiteY5" fmla="*/ 218549 h 3435581"/>
              <a:gd name="connsiteX6" fmla="*/ 217180 w 6927595"/>
              <a:gd name="connsiteY6" fmla="*/ 1369 h 3435581"/>
              <a:gd name="connsiteX7" fmla="*/ 3498758 w 6927595"/>
              <a:gd name="connsiteY7" fmla="*/ 1068 h 3435581"/>
              <a:gd name="connsiteX8" fmla="*/ 6927595 w 6927595"/>
              <a:gd name="connsiteY8" fmla="*/ 1068 h 3435581"/>
              <a:gd name="connsiteX9" fmla="*/ 6927595 w 6927595"/>
              <a:gd name="connsiteY9" fmla="*/ 3434830 h 3435581"/>
              <a:gd name="connsiteX10" fmla="*/ 3498758 w 6927595"/>
              <a:gd name="connsiteY10" fmla="*/ 3434830 h 3435581"/>
              <a:gd name="connsiteX11" fmla="*/ 3498758 w 6927595"/>
              <a:gd name="connsiteY11" fmla="*/ 1068 h 3435581"/>
              <a:gd name="connsiteX0" fmla="*/ 217180 w 6927595"/>
              <a:gd name="connsiteY0" fmla="*/ 1369 h 3435581"/>
              <a:gd name="connsiteX1" fmla="*/ 3433404 w 6927595"/>
              <a:gd name="connsiteY1" fmla="*/ 1369 h 3435581"/>
              <a:gd name="connsiteX2" fmla="*/ 3441550 w 6927595"/>
              <a:gd name="connsiteY2" fmla="*/ 0 h 3435581"/>
              <a:gd name="connsiteX3" fmla="*/ 3441549 w 6927595"/>
              <a:gd name="connsiteY3" fmla="*/ 3435581 h 3435581"/>
              <a:gd name="connsiteX4" fmla="*/ 0 w 6927595"/>
              <a:gd name="connsiteY4" fmla="*/ 3435581 h 3435581"/>
              <a:gd name="connsiteX5" fmla="*/ 0 w 6927595"/>
              <a:gd name="connsiteY5" fmla="*/ 218549 h 3435581"/>
              <a:gd name="connsiteX6" fmla="*/ 217180 w 6927595"/>
              <a:gd name="connsiteY6" fmla="*/ 1369 h 3435581"/>
              <a:gd name="connsiteX7" fmla="*/ 3503521 w 6927595"/>
              <a:gd name="connsiteY7" fmla="*/ 1068 h 3435581"/>
              <a:gd name="connsiteX8" fmla="*/ 6927595 w 6927595"/>
              <a:gd name="connsiteY8" fmla="*/ 1068 h 3435581"/>
              <a:gd name="connsiteX9" fmla="*/ 6927595 w 6927595"/>
              <a:gd name="connsiteY9" fmla="*/ 3434830 h 3435581"/>
              <a:gd name="connsiteX10" fmla="*/ 3498758 w 6927595"/>
              <a:gd name="connsiteY10" fmla="*/ 3434830 h 3435581"/>
              <a:gd name="connsiteX11" fmla="*/ 3503521 w 6927595"/>
              <a:gd name="connsiteY11" fmla="*/ 1068 h 3435581"/>
              <a:gd name="connsiteX0" fmla="*/ 217180 w 6927595"/>
              <a:gd name="connsiteY0" fmla="*/ 1369 h 3435581"/>
              <a:gd name="connsiteX1" fmla="*/ 3433404 w 6927595"/>
              <a:gd name="connsiteY1" fmla="*/ 1369 h 3435581"/>
              <a:gd name="connsiteX2" fmla="*/ 3441550 w 6927595"/>
              <a:gd name="connsiteY2" fmla="*/ 0 h 3435581"/>
              <a:gd name="connsiteX3" fmla="*/ 3441549 w 6927595"/>
              <a:gd name="connsiteY3" fmla="*/ 3435581 h 3435581"/>
              <a:gd name="connsiteX4" fmla="*/ 0 w 6927595"/>
              <a:gd name="connsiteY4" fmla="*/ 3435581 h 3435581"/>
              <a:gd name="connsiteX5" fmla="*/ 0 w 6927595"/>
              <a:gd name="connsiteY5" fmla="*/ 218549 h 3435581"/>
              <a:gd name="connsiteX6" fmla="*/ 217180 w 6927595"/>
              <a:gd name="connsiteY6" fmla="*/ 1369 h 3435581"/>
              <a:gd name="connsiteX7" fmla="*/ 3503521 w 6927595"/>
              <a:gd name="connsiteY7" fmla="*/ 1068 h 3435581"/>
              <a:gd name="connsiteX8" fmla="*/ 6927595 w 6927595"/>
              <a:gd name="connsiteY8" fmla="*/ 1068 h 3435581"/>
              <a:gd name="connsiteX9" fmla="*/ 6927595 w 6927595"/>
              <a:gd name="connsiteY9" fmla="*/ 3434830 h 3435581"/>
              <a:gd name="connsiteX10" fmla="*/ 3503522 w 6927595"/>
              <a:gd name="connsiteY10" fmla="*/ 3434830 h 3435581"/>
              <a:gd name="connsiteX11" fmla="*/ 3503521 w 6927595"/>
              <a:gd name="connsiteY11" fmla="*/ 1068 h 3435581"/>
              <a:gd name="connsiteX0" fmla="*/ 217180 w 6927595"/>
              <a:gd name="connsiteY0" fmla="*/ 1369 h 3435581"/>
              <a:gd name="connsiteX1" fmla="*/ 3433404 w 6927595"/>
              <a:gd name="connsiteY1" fmla="*/ 1369 h 3435581"/>
              <a:gd name="connsiteX2" fmla="*/ 3441550 w 6927595"/>
              <a:gd name="connsiteY2" fmla="*/ 0 h 3435581"/>
              <a:gd name="connsiteX3" fmla="*/ 3441549 w 6927595"/>
              <a:gd name="connsiteY3" fmla="*/ 3435581 h 3435581"/>
              <a:gd name="connsiteX4" fmla="*/ 0 w 6927595"/>
              <a:gd name="connsiteY4" fmla="*/ 3435581 h 3435581"/>
              <a:gd name="connsiteX5" fmla="*/ 0 w 6927595"/>
              <a:gd name="connsiteY5" fmla="*/ 218549 h 3435581"/>
              <a:gd name="connsiteX6" fmla="*/ 217180 w 6927595"/>
              <a:gd name="connsiteY6" fmla="*/ 1369 h 3435581"/>
              <a:gd name="connsiteX7" fmla="*/ 3503521 w 6927595"/>
              <a:gd name="connsiteY7" fmla="*/ 1068 h 3435581"/>
              <a:gd name="connsiteX8" fmla="*/ 6927595 w 6927595"/>
              <a:gd name="connsiteY8" fmla="*/ 1068 h 3435581"/>
              <a:gd name="connsiteX9" fmla="*/ 6927595 w 6927595"/>
              <a:gd name="connsiteY9" fmla="*/ 3434830 h 3435581"/>
              <a:gd name="connsiteX10" fmla="*/ 3501140 w 6927595"/>
              <a:gd name="connsiteY10" fmla="*/ 3434830 h 3435581"/>
              <a:gd name="connsiteX11" fmla="*/ 3503521 w 6927595"/>
              <a:gd name="connsiteY11" fmla="*/ 1068 h 3435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927595" h="3435581">
                <a:moveTo>
                  <a:pt x="217180" y="1369"/>
                </a:moveTo>
                <a:lnTo>
                  <a:pt x="3433404" y="1369"/>
                </a:lnTo>
                <a:lnTo>
                  <a:pt x="3441550" y="0"/>
                </a:lnTo>
                <a:cubicBezTo>
                  <a:pt x="3440756" y="1145194"/>
                  <a:pt x="3442343" y="2290387"/>
                  <a:pt x="3441549" y="3435581"/>
                </a:cubicBezTo>
                <a:lnTo>
                  <a:pt x="0" y="3435581"/>
                </a:lnTo>
                <a:lnTo>
                  <a:pt x="0" y="218549"/>
                </a:lnTo>
                <a:cubicBezTo>
                  <a:pt x="0" y="98604"/>
                  <a:pt x="97235" y="1369"/>
                  <a:pt x="217180" y="1369"/>
                </a:cubicBezTo>
                <a:close/>
                <a:moveTo>
                  <a:pt x="3503521" y="1068"/>
                </a:moveTo>
                <a:lnTo>
                  <a:pt x="6927595" y="1068"/>
                </a:lnTo>
                <a:lnTo>
                  <a:pt x="6927595" y="3434830"/>
                </a:lnTo>
                <a:lnTo>
                  <a:pt x="3501140" y="3434830"/>
                </a:lnTo>
                <a:cubicBezTo>
                  <a:pt x="3502728" y="2290243"/>
                  <a:pt x="3501933" y="1145655"/>
                  <a:pt x="3503521" y="1068"/>
                </a:cubicBezTo>
                <a:close/>
              </a:path>
            </a:pathLst>
          </a:custGeom>
        </p:spPr>
        <p:txBody>
          <a:bodyPr rtlCol="0">
            <a:noAutofit/>
          </a:bodyPr>
          <a:lstStyle>
            <a:lvl1pPr marL="0" indent="0">
              <a:buNone/>
              <a:defRPr sz="1400">
                <a:solidFill>
                  <a:srgbClr val="323232"/>
                </a:solidFill>
                <a:latin typeface="微软雅黑" panose="020B0503020204020204" pitchFamily="34" charset="-122"/>
                <a:ea typeface="微软雅黑" panose="020B0503020204020204" pitchFamily="34" charset="-122"/>
              </a:defRPr>
            </a:lvl1pPr>
          </a:lstStyle>
          <a:p>
            <a:endParaRPr lang="zh-CN" altLang="en-US" dirty="0"/>
          </a:p>
        </p:txBody>
      </p:sp>
      <p:sp>
        <p:nvSpPr>
          <p:cNvPr id="27" name="任意多边形 26"/>
          <p:cNvSpPr/>
          <p:nvPr userDrawn="1"/>
        </p:nvSpPr>
        <p:spPr>
          <a:xfrm rot="10800000" flipH="1" flipV="1">
            <a:off x="7888622" y="380895"/>
            <a:ext cx="3443006" cy="3440888"/>
          </a:xfrm>
          <a:custGeom>
            <a:avLst/>
            <a:gdLst>
              <a:gd name="connsiteX0" fmla="*/ 0 w 2515238"/>
              <a:gd name="connsiteY0" fmla="*/ 0 h 2616731"/>
              <a:gd name="connsiteX1" fmla="*/ 2241386 w 2515238"/>
              <a:gd name="connsiteY1" fmla="*/ 0 h 2616731"/>
              <a:gd name="connsiteX2" fmla="*/ 2506771 w 2515238"/>
              <a:gd name="connsiteY2" fmla="*/ 333120 h 2616731"/>
              <a:gd name="connsiteX3" fmla="*/ 2515238 w 2515238"/>
              <a:gd name="connsiteY3" fmla="*/ 2616731 h 2616731"/>
              <a:gd name="connsiteX4" fmla="*/ 0 w 2515238"/>
              <a:gd name="connsiteY4" fmla="*/ 2616731 h 2616731"/>
              <a:gd name="connsiteX5" fmla="*/ 0 w 2515238"/>
              <a:gd name="connsiteY5" fmla="*/ 0 h 2616731"/>
              <a:gd name="connsiteX0" fmla="*/ 0 w 2515238"/>
              <a:gd name="connsiteY0" fmla="*/ 0 h 2616731"/>
              <a:gd name="connsiteX1" fmla="*/ 2241386 w 2515238"/>
              <a:gd name="connsiteY1" fmla="*/ 0 h 2616731"/>
              <a:gd name="connsiteX2" fmla="*/ 2509092 w 2515238"/>
              <a:gd name="connsiteY2" fmla="*/ 333120 h 2616731"/>
              <a:gd name="connsiteX3" fmla="*/ 2515238 w 2515238"/>
              <a:gd name="connsiteY3" fmla="*/ 2616731 h 2616731"/>
              <a:gd name="connsiteX4" fmla="*/ 0 w 2515238"/>
              <a:gd name="connsiteY4" fmla="*/ 2616731 h 2616731"/>
              <a:gd name="connsiteX5" fmla="*/ 0 w 2515238"/>
              <a:gd name="connsiteY5" fmla="*/ 0 h 2616731"/>
              <a:gd name="connsiteX0" fmla="*/ 0 w 2515238"/>
              <a:gd name="connsiteY0" fmla="*/ 0 h 2616731"/>
              <a:gd name="connsiteX1" fmla="*/ 2241386 w 2515238"/>
              <a:gd name="connsiteY1" fmla="*/ 0 h 2616731"/>
              <a:gd name="connsiteX2" fmla="*/ 2509092 w 2515238"/>
              <a:gd name="connsiteY2" fmla="*/ 333120 h 2616731"/>
              <a:gd name="connsiteX3" fmla="*/ 2515238 w 2515238"/>
              <a:gd name="connsiteY3" fmla="*/ 2616731 h 2616731"/>
              <a:gd name="connsiteX4" fmla="*/ 0 w 2515238"/>
              <a:gd name="connsiteY4" fmla="*/ 2616731 h 2616731"/>
              <a:gd name="connsiteX5" fmla="*/ 0 w 2515238"/>
              <a:gd name="connsiteY5" fmla="*/ 0 h 2616731"/>
              <a:gd name="connsiteX0" fmla="*/ 0 w 2518941"/>
              <a:gd name="connsiteY0" fmla="*/ 0 h 2616731"/>
              <a:gd name="connsiteX1" fmla="*/ 2241386 w 2518941"/>
              <a:gd name="connsiteY1" fmla="*/ 0 h 2616731"/>
              <a:gd name="connsiteX2" fmla="*/ 2518375 w 2518941"/>
              <a:gd name="connsiteY2" fmla="*/ 333120 h 2616731"/>
              <a:gd name="connsiteX3" fmla="*/ 2515238 w 2518941"/>
              <a:gd name="connsiteY3" fmla="*/ 2616731 h 2616731"/>
              <a:gd name="connsiteX4" fmla="*/ 0 w 2518941"/>
              <a:gd name="connsiteY4" fmla="*/ 2616731 h 2616731"/>
              <a:gd name="connsiteX5" fmla="*/ 0 w 2518941"/>
              <a:gd name="connsiteY5" fmla="*/ 0 h 2616731"/>
              <a:gd name="connsiteX0" fmla="*/ 0 w 2515238"/>
              <a:gd name="connsiteY0" fmla="*/ 0 h 2616731"/>
              <a:gd name="connsiteX1" fmla="*/ 2241386 w 2515238"/>
              <a:gd name="connsiteY1" fmla="*/ 0 h 2616731"/>
              <a:gd name="connsiteX2" fmla="*/ 2511413 w 2515238"/>
              <a:gd name="connsiteY2" fmla="*/ 333120 h 2616731"/>
              <a:gd name="connsiteX3" fmla="*/ 2515238 w 2515238"/>
              <a:gd name="connsiteY3" fmla="*/ 2616731 h 2616731"/>
              <a:gd name="connsiteX4" fmla="*/ 0 w 2515238"/>
              <a:gd name="connsiteY4" fmla="*/ 2616731 h 2616731"/>
              <a:gd name="connsiteX5" fmla="*/ 0 w 2515238"/>
              <a:gd name="connsiteY5" fmla="*/ 0 h 2616731"/>
              <a:gd name="connsiteX0" fmla="*/ 0 w 2515238"/>
              <a:gd name="connsiteY0" fmla="*/ 0 h 2616731"/>
              <a:gd name="connsiteX1" fmla="*/ 2241386 w 2515238"/>
              <a:gd name="connsiteY1" fmla="*/ 0 h 2616731"/>
              <a:gd name="connsiteX2" fmla="*/ 2513734 w 2515238"/>
              <a:gd name="connsiteY2" fmla="*/ 333120 h 2616731"/>
              <a:gd name="connsiteX3" fmla="*/ 2515238 w 2515238"/>
              <a:gd name="connsiteY3" fmla="*/ 2616731 h 2616731"/>
              <a:gd name="connsiteX4" fmla="*/ 0 w 2515238"/>
              <a:gd name="connsiteY4" fmla="*/ 2616731 h 2616731"/>
              <a:gd name="connsiteX5" fmla="*/ 0 w 2515238"/>
              <a:gd name="connsiteY5" fmla="*/ 0 h 2616731"/>
              <a:gd name="connsiteX0" fmla="*/ 0 w 2521160"/>
              <a:gd name="connsiteY0" fmla="*/ 0 h 2616731"/>
              <a:gd name="connsiteX1" fmla="*/ 2241386 w 2521160"/>
              <a:gd name="connsiteY1" fmla="*/ 0 h 2616731"/>
              <a:gd name="connsiteX2" fmla="*/ 2520697 w 2521160"/>
              <a:gd name="connsiteY2" fmla="*/ 333120 h 2616731"/>
              <a:gd name="connsiteX3" fmla="*/ 2515238 w 2521160"/>
              <a:gd name="connsiteY3" fmla="*/ 2616731 h 2616731"/>
              <a:gd name="connsiteX4" fmla="*/ 0 w 2521160"/>
              <a:gd name="connsiteY4" fmla="*/ 2616731 h 2616731"/>
              <a:gd name="connsiteX5" fmla="*/ 0 w 2521160"/>
              <a:gd name="connsiteY5" fmla="*/ 0 h 2616731"/>
              <a:gd name="connsiteX0" fmla="*/ 0 w 2518942"/>
              <a:gd name="connsiteY0" fmla="*/ 0 h 2616731"/>
              <a:gd name="connsiteX1" fmla="*/ 2241386 w 2518942"/>
              <a:gd name="connsiteY1" fmla="*/ 0 h 2616731"/>
              <a:gd name="connsiteX2" fmla="*/ 2518376 w 2518942"/>
              <a:gd name="connsiteY2" fmla="*/ 333120 h 2616731"/>
              <a:gd name="connsiteX3" fmla="*/ 2515238 w 2518942"/>
              <a:gd name="connsiteY3" fmla="*/ 2616731 h 2616731"/>
              <a:gd name="connsiteX4" fmla="*/ 0 w 2518942"/>
              <a:gd name="connsiteY4" fmla="*/ 2616731 h 2616731"/>
              <a:gd name="connsiteX5" fmla="*/ 0 w 2518942"/>
              <a:gd name="connsiteY5" fmla="*/ 0 h 2616731"/>
              <a:gd name="connsiteX0" fmla="*/ 0 w 2518942"/>
              <a:gd name="connsiteY0" fmla="*/ 0 h 2616731"/>
              <a:gd name="connsiteX1" fmla="*/ 2241386 w 2518942"/>
              <a:gd name="connsiteY1" fmla="*/ 0 h 2616731"/>
              <a:gd name="connsiteX2" fmla="*/ 2518376 w 2518942"/>
              <a:gd name="connsiteY2" fmla="*/ 333120 h 2616731"/>
              <a:gd name="connsiteX3" fmla="*/ 2515238 w 2518942"/>
              <a:gd name="connsiteY3" fmla="*/ 2616731 h 2616731"/>
              <a:gd name="connsiteX4" fmla="*/ 0 w 2518942"/>
              <a:gd name="connsiteY4" fmla="*/ 2616731 h 2616731"/>
              <a:gd name="connsiteX5" fmla="*/ 0 w 2518942"/>
              <a:gd name="connsiteY5" fmla="*/ 0 h 2616731"/>
              <a:gd name="connsiteX0" fmla="*/ 0 w 2515238"/>
              <a:gd name="connsiteY0" fmla="*/ 0 h 2616731"/>
              <a:gd name="connsiteX1" fmla="*/ 2241386 w 2515238"/>
              <a:gd name="connsiteY1" fmla="*/ 0 h 2616731"/>
              <a:gd name="connsiteX2" fmla="*/ 2511414 w 2515238"/>
              <a:gd name="connsiteY2" fmla="*/ 333120 h 2616731"/>
              <a:gd name="connsiteX3" fmla="*/ 2515238 w 2515238"/>
              <a:gd name="connsiteY3" fmla="*/ 2616731 h 2616731"/>
              <a:gd name="connsiteX4" fmla="*/ 0 w 2515238"/>
              <a:gd name="connsiteY4" fmla="*/ 2616731 h 2616731"/>
              <a:gd name="connsiteX5" fmla="*/ 0 w 2515238"/>
              <a:gd name="connsiteY5" fmla="*/ 0 h 2616731"/>
              <a:gd name="connsiteX0" fmla="*/ 0 w 2515238"/>
              <a:gd name="connsiteY0" fmla="*/ 0 h 2616731"/>
              <a:gd name="connsiteX1" fmla="*/ 2241386 w 2515238"/>
              <a:gd name="connsiteY1" fmla="*/ 0 h 2616731"/>
              <a:gd name="connsiteX2" fmla="*/ 2511414 w 2515238"/>
              <a:gd name="connsiteY2" fmla="*/ 335534 h 2616731"/>
              <a:gd name="connsiteX3" fmla="*/ 2515238 w 2515238"/>
              <a:gd name="connsiteY3" fmla="*/ 2616731 h 2616731"/>
              <a:gd name="connsiteX4" fmla="*/ 0 w 2515238"/>
              <a:gd name="connsiteY4" fmla="*/ 2616731 h 2616731"/>
              <a:gd name="connsiteX5" fmla="*/ 0 w 2515238"/>
              <a:gd name="connsiteY5" fmla="*/ 0 h 2616731"/>
              <a:gd name="connsiteX0" fmla="*/ 0 w 2516786"/>
              <a:gd name="connsiteY0" fmla="*/ 0 h 2616731"/>
              <a:gd name="connsiteX1" fmla="*/ 2241386 w 2516786"/>
              <a:gd name="connsiteY1" fmla="*/ 0 h 2616731"/>
              <a:gd name="connsiteX2" fmla="*/ 2516056 w 2516786"/>
              <a:gd name="connsiteY2" fmla="*/ 335534 h 2616731"/>
              <a:gd name="connsiteX3" fmla="*/ 2515238 w 2516786"/>
              <a:gd name="connsiteY3" fmla="*/ 2616731 h 2616731"/>
              <a:gd name="connsiteX4" fmla="*/ 0 w 2516786"/>
              <a:gd name="connsiteY4" fmla="*/ 2616731 h 2616731"/>
              <a:gd name="connsiteX5" fmla="*/ 0 w 2516786"/>
              <a:gd name="connsiteY5" fmla="*/ 0 h 2616731"/>
              <a:gd name="connsiteX0" fmla="*/ 0 w 2516786"/>
              <a:gd name="connsiteY0" fmla="*/ 0 h 2616731"/>
              <a:gd name="connsiteX1" fmla="*/ 2241386 w 2516786"/>
              <a:gd name="connsiteY1" fmla="*/ 0 h 2616731"/>
              <a:gd name="connsiteX2" fmla="*/ 2516056 w 2516786"/>
              <a:gd name="connsiteY2" fmla="*/ 335534 h 2616731"/>
              <a:gd name="connsiteX3" fmla="*/ 2515238 w 2516786"/>
              <a:gd name="connsiteY3" fmla="*/ 2616731 h 2616731"/>
              <a:gd name="connsiteX4" fmla="*/ 0 w 2516786"/>
              <a:gd name="connsiteY4" fmla="*/ 2616731 h 2616731"/>
              <a:gd name="connsiteX5" fmla="*/ 0 w 2516786"/>
              <a:gd name="connsiteY5" fmla="*/ 0 h 2616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16786" h="2616731">
                <a:moveTo>
                  <a:pt x="0" y="0"/>
                </a:moveTo>
                <a:lnTo>
                  <a:pt x="2241386" y="0"/>
                </a:lnTo>
                <a:cubicBezTo>
                  <a:pt x="2481475" y="0"/>
                  <a:pt x="2514315" y="99067"/>
                  <a:pt x="2516056" y="335534"/>
                </a:cubicBezTo>
                <a:cubicBezTo>
                  <a:pt x="2518878" y="1096738"/>
                  <a:pt x="2512416" y="1855527"/>
                  <a:pt x="2515238" y="2616731"/>
                </a:cubicBezTo>
                <a:lnTo>
                  <a:pt x="0" y="2616731"/>
                </a:lnTo>
                <a:lnTo>
                  <a:pt x="0" y="0"/>
                </a:lnTo>
                <a:close/>
              </a:path>
            </a:pathLst>
          </a:custGeom>
          <a:solidFill>
            <a:srgbClr val="005BA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867" dirty="0">
              <a:solidFill>
                <a:schemeClr val="bg2">
                  <a:lumMod val="10000"/>
                </a:schemeClr>
              </a:solidFill>
            </a:endParaRPr>
          </a:p>
        </p:txBody>
      </p:sp>
      <p:grpSp>
        <p:nvGrpSpPr>
          <p:cNvPr id="17" name="组合 16"/>
          <p:cNvGrpSpPr/>
          <p:nvPr userDrawn="1"/>
        </p:nvGrpSpPr>
        <p:grpSpPr>
          <a:xfrm>
            <a:off x="9800521" y="6162930"/>
            <a:ext cx="1528989" cy="299950"/>
            <a:chOff x="4214813" y="3940176"/>
            <a:chExt cx="5146676" cy="1009650"/>
          </a:xfrm>
        </p:grpSpPr>
        <p:sp>
          <p:nvSpPr>
            <p:cNvPr id="19" name="Freeform 5"/>
            <p:cNvSpPr>
              <a:spLocks/>
            </p:cNvSpPr>
            <p:nvPr userDrawn="1"/>
          </p:nvSpPr>
          <p:spPr bwMode="auto">
            <a:xfrm>
              <a:off x="4214813" y="4019551"/>
              <a:ext cx="873125" cy="895350"/>
            </a:xfrm>
            <a:custGeom>
              <a:avLst/>
              <a:gdLst>
                <a:gd name="T0" fmla="*/ 550 w 550"/>
                <a:gd name="T1" fmla="*/ 564 h 564"/>
                <a:gd name="T2" fmla="*/ 400 w 550"/>
                <a:gd name="T3" fmla="*/ 564 h 564"/>
                <a:gd name="T4" fmla="*/ 142 w 550"/>
                <a:gd name="T5" fmla="*/ 177 h 564"/>
                <a:gd name="T6" fmla="*/ 142 w 550"/>
                <a:gd name="T7" fmla="*/ 564 h 564"/>
                <a:gd name="T8" fmla="*/ 0 w 550"/>
                <a:gd name="T9" fmla="*/ 564 h 564"/>
                <a:gd name="T10" fmla="*/ 0 w 550"/>
                <a:gd name="T11" fmla="*/ 0 h 564"/>
                <a:gd name="T12" fmla="*/ 185 w 550"/>
                <a:gd name="T13" fmla="*/ 0 h 564"/>
                <a:gd name="T14" fmla="*/ 408 w 550"/>
                <a:gd name="T15" fmla="*/ 325 h 564"/>
                <a:gd name="T16" fmla="*/ 408 w 550"/>
                <a:gd name="T17" fmla="*/ 0 h 564"/>
                <a:gd name="T18" fmla="*/ 550 w 550"/>
                <a:gd name="T19" fmla="*/ 0 h 564"/>
                <a:gd name="T20" fmla="*/ 550 w 550"/>
                <a:gd name="T21" fmla="*/ 564 h 564"/>
                <a:gd name="T22" fmla="*/ 550 w 550"/>
                <a:gd name="T23" fmla="*/ 564 h 5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50" h="564">
                  <a:moveTo>
                    <a:pt x="550" y="564"/>
                  </a:moveTo>
                  <a:lnTo>
                    <a:pt x="400" y="564"/>
                  </a:lnTo>
                  <a:lnTo>
                    <a:pt x="142" y="177"/>
                  </a:lnTo>
                  <a:lnTo>
                    <a:pt x="142" y="564"/>
                  </a:lnTo>
                  <a:lnTo>
                    <a:pt x="0" y="564"/>
                  </a:lnTo>
                  <a:lnTo>
                    <a:pt x="0" y="0"/>
                  </a:lnTo>
                  <a:lnTo>
                    <a:pt x="185" y="0"/>
                  </a:lnTo>
                  <a:lnTo>
                    <a:pt x="408" y="325"/>
                  </a:lnTo>
                  <a:lnTo>
                    <a:pt x="408" y="0"/>
                  </a:lnTo>
                  <a:lnTo>
                    <a:pt x="550" y="0"/>
                  </a:lnTo>
                  <a:lnTo>
                    <a:pt x="550" y="564"/>
                  </a:lnTo>
                  <a:lnTo>
                    <a:pt x="550" y="564"/>
                  </a:lnTo>
                  <a:close/>
                </a:path>
              </a:pathLst>
            </a:custGeom>
            <a:solidFill>
              <a:srgbClr val="005B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Freeform 6"/>
            <p:cNvSpPr>
              <a:spLocks noEditPoints="1"/>
            </p:cNvSpPr>
            <p:nvPr userDrawn="1"/>
          </p:nvSpPr>
          <p:spPr bwMode="auto">
            <a:xfrm>
              <a:off x="5146676" y="4221163"/>
              <a:ext cx="766763" cy="712788"/>
            </a:xfrm>
            <a:custGeom>
              <a:avLst/>
              <a:gdLst>
                <a:gd name="T0" fmla="*/ 204 w 204"/>
                <a:gd name="T1" fmla="*/ 105 h 188"/>
                <a:gd name="T2" fmla="*/ 62 w 204"/>
                <a:gd name="T3" fmla="*/ 105 h 188"/>
                <a:gd name="T4" fmla="*/ 80 w 204"/>
                <a:gd name="T5" fmla="*/ 137 h 188"/>
                <a:gd name="T6" fmla="*/ 126 w 204"/>
                <a:gd name="T7" fmla="*/ 148 h 188"/>
                <a:gd name="T8" fmla="*/ 164 w 204"/>
                <a:gd name="T9" fmla="*/ 142 h 188"/>
                <a:gd name="T10" fmla="*/ 193 w 204"/>
                <a:gd name="T11" fmla="*/ 127 h 188"/>
                <a:gd name="T12" fmla="*/ 200 w 204"/>
                <a:gd name="T13" fmla="*/ 127 h 188"/>
                <a:gd name="T14" fmla="*/ 200 w 204"/>
                <a:gd name="T15" fmla="*/ 173 h 188"/>
                <a:gd name="T16" fmla="*/ 161 w 204"/>
                <a:gd name="T17" fmla="*/ 184 h 188"/>
                <a:gd name="T18" fmla="*/ 120 w 204"/>
                <a:gd name="T19" fmla="*/ 188 h 188"/>
                <a:gd name="T20" fmla="*/ 31 w 204"/>
                <a:gd name="T21" fmla="*/ 164 h 188"/>
                <a:gd name="T22" fmla="*/ 0 w 204"/>
                <a:gd name="T23" fmla="*/ 95 h 188"/>
                <a:gd name="T24" fmla="*/ 30 w 204"/>
                <a:gd name="T25" fmla="*/ 25 h 188"/>
                <a:gd name="T26" fmla="*/ 110 w 204"/>
                <a:gd name="T27" fmla="*/ 0 h 188"/>
                <a:gd name="T28" fmla="*/ 180 w 204"/>
                <a:gd name="T29" fmla="*/ 22 h 188"/>
                <a:gd name="T30" fmla="*/ 204 w 204"/>
                <a:gd name="T31" fmla="*/ 85 h 188"/>
                <a:gd name="T32" fmla="*/ 204 w 204"/>
                <a:gd name="T33" fmla="*/ 105 h 188"/>
                <a:gd name="T34" fmla="*/ 142 w 204"/>
                <a:gd name="T35" fmla="*/ 71 h 188"/>
                <a:gd name="T36" fmla="*/ 132 w 204"/>
                <a:gd name="T37" fmla="*/ 44 h 188"/>
                <a:gd name="T38" fmla="*/ 104 w 204"/>
                <a:gd name="T39" fmla="*/ 35 h 188"/>
                <a:gd name="T40" fmla="*/ 75 w 204"/>
                <a:gd name="T41" fmla="*/ 44 h 188"/>
                <a:gd name="T42" fmla="*/ 62 w 204"/>
                <a:gd name="T43" fmla="*/ 71 h 188"/>
                <a:gd name="T44" fmla="*/ 142 w 204"/>
                <a:gd name="T45" fmla="*/ 71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04" h="188">
                  <a:moveTo>
                    <a:pt x="204" y="105"/>
                  </a:moveTo>
                  <a:cubicBezTo>
                    <a:pt x="62" y="105"/>
                    <a:pt x="62" y="105"/>
                    <a:pt x="62" y="105"/>
                  </a:cubicBezTo>
                  <a:cubicBezTo>
                    <a:pt x="63" y="119"/>
                    <a:pt x="69" y="130"/>
                    <a:pt x="80" y="137"/>
                  </a:cubicBezTo>
                  <a:cubicBezTo>
                    <a:pt x="90" y="145"/>
                    <a:pt x="106" y="148"/>
                    <a:pt x="126" y="148"/>
                  </a:cubicBezTo>
                  <a:cubicBezTo>
                    <a:pt x="139" y="148"/>
                    <a:pt x="152" y="146"/>
                    <a:pt x="164" y="142"/>
                  </a:cubicBezTo>
                  <a:cubicBezTo>
                    <a:pt x="177" y="137"/>
                    <a:pt x="186" y="132"/>
                    <a:pt x="193" y="127"/>
                  </a:cubicBezTo>
                  <a:cubicBezTo>
                    <a:pt x="200" y="127"/>
                    <a:pt x="200" y="127"/>
                    <a:pt x="200" y="127"/>
                  </a:cubicBezTo>
                  <a:cubicBezTo>
                    <a:pt x="200" y="173"/>
                    <a:pt x="200" y="173"/>
                    <a:pt x="200" y="173"/>
                  </a:cubicBezTo>
                  <a:cubicBezTo>
                    <a:pt x="186" y="178"/>
                    <a:pt x="173" y="182"/>
                    <a:pt x="161" y="184"/>
                  </a:cubicBezTo>
                  <a:cubicBezTo>
                    <a:pt x="149" y="187"/>
                    <a:pt x="135" y="188"/>
                    <a:pt x="120" y="188"/>
                  </a:cubicBezTo>
                  <a:cubicBezTo>
                    <a:pt x="81" y="188"/>
                    <a:pt x="52" y="180"/>
                    <a:pt x="31" y="164"/>
                  </a:cubicBezTo>
                  <a:cubicBezTo>
                    <a:pt x="11" y="148"/>
                    <a:pt x="0" y="125"/>
                    <a:pt x="0" y="95"/>
                  </a:cubicBezTo>
                  <a:cubicBezTo>
                    <a:pt x="0" y="66"/>
                    <a:pt x="10" y="43"/>
                    <a:pt x="30" y="25"/>
                  </a:cubicBezTo>
                  <a:cubicBezTo>
                    <a:pt x="49" y="8"/>
                    <a:pt x="76" y="0"/>
                    <a:pt x="110" y="0"/>
                  </a:cubicBezTo>
                  <a:cubicBezTo>
                    <a:pt x="141" y="0"/>
                    <a:pt x="165" y="7"/>
                    <a:pt x="180" y="22"/>
                  </a:cubicBezTo>
                  <a:cubicBezTo>
                    <a:pt x="196" y="36"/>
                    <a:pt x="204" y="57"/>
                    <a:pt x="204" y="85"/>
                  </a:cubicBezTo>
                  <a:cubicBezTo>
                    <a:pt x="204" y="105"/>
                    <a:pt x="204" y="105"/>
                    <a:pt x="204" y="105"/>
                  </a:cubicBezTo>
                  <a:close/>
                  <a:moveTo>
                    <a:pt x="142" y="71"/>
                  </a:moveTo>
                  <a:cubicBezTo>
                    <a:pt x="142" y="59"/>
                    <a:pt x="138" y="50"/>
                    <a:pt x="132" y="44"/>
                  </a:cubicBezTo>
                  <a:cubicBezTo>
                    <a:pt x="126" y="38"/>
                    <a:pt x="117" y="35"/>
                    <a:pt x="104" y="35"/>
                  </a:cubicBezTo>
                  <a:cubicBezTo>
                    <a:pt x="92" y="35"/>
                    <a:pt x="83" y="38"/>
                    <a:pt x="75" y="44"/>
                  </a:cubicBezTo>
                  <a:cubicBezTo>
                    <a:pt x="67" y="49"/>
                    <a:pt x="63" y="59"/>
                    <a:pt x="62" y="71"/>
                  </a:cubicBezTo>
                  <a:cubicBezTo>
                    <a:pt x="142" y="71"/>
                    <a:pt x="142" y="71"/>
                    <a:pt x="142" y="71"/>
                  </a:cubicBezTo>
                  <a:close/>
                </a:path>
              </a:pathLst>
            </a:custGeom>
            <a:solidFill>
              <a:srgbClr val="005B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Freeform 7"/>
            <p:cNvSpPr>
              <a:spLocks/>
            </p:cNvSpPr>
            <p:nvPr userDrawn="1"/>
          </p:nvSpPr>
          <p:spPr bwMode="auto">
            <a:xfrm>
              <a:off x="5973763" y="4238626"/>
              <a:ext cx="725488" cy="695325"/>
            </a:xfrm>
            <a:custGeom>
              <a:avLst/>
              <a:gdLst>
                <a:gd name="T0" fmla="*/ 193 w 193"/>
                <a:gd name="T1" fmla="*/ 178 h 183"/>
                <a:gd name="T2" fmla="*/ 131 w 193"/>
                <a:gd name="T3" fmla="*/ 178 h 183"/>
                <a:gd name="T4" fmla="*/ 131 w 193"/>
                <a:gd name="T5" fmla="*/ 159 h 183"/>
                <a:gd name="T6" fmla="*/ 100 w 193"/>
                <a:gd name="T7" fmla="*/ 177 h 183"/>
                <a:gd name="T8" fmla="*/ 66 w 193"/>
                <a:gd name="T9" fmla="*/ 183 h 183"/>
                <a:gd name="T10" fmla="*/ 18 w 193"/>
                <a:gd name="T11" fmla="*/ 166 h 183"/>
                <a:gd name="T12" fmla="*/ 0 w 193"/>
                <a:gd name="T13" fmla="*/ 116 h 183"/>
                <a:gd name="T14" fmla="*/ 0 w 193"/>
                <a:gd name="T15" fmla="*/ 0 h 183"/>
                <a:gd name="T16" fmla="*/ 62 w 193"/>
                <a:gd name="T17" fmla="*/ 0 h 183"/>
                <a:gd name="T18" fmla="*/ 62 w 193"/>
                <a:gd name="T19" fmla="*/ 89 h 183"/>
                <a:gd name="T20" fmla="*/ 63 w 193"/>
                <a:gd name="T21" fmla="*/ 111 h 183"/>
                <a:gd name="T22" fmla="*/ 68 w 193"/>
                <a:gd name="T23" fmla="*/ 126 h 183"/>
                <a:gd name="T24" fmla="*/ 78 w 193"/>
                <a:gd name="T25" fmla="*/ 135 h 183"/>
                <a:gd name="T26" fmla="*/ 96 w 193"/>
                <a:gd name="T27" fmla="*/ 137 h 183"/>
                <a:gd name="T28" fmla="*/ 113 w 193"/>
                <a:gd name="T29" fmla="*/ 135 h 183"/>
                <a:gd name="T30" fmla="*/ 131 w 193"/>
                <a:gd name="T31" fmla="*/ 127 h 183"/>
                <a:gd name="T32" fmla="*/ 131 w 193"/>
                <a:gd name="T33" fmla="*/ 0 h 183"/>
                <a:gd name="T34" fmla="*/ 193 w 193"/>
                <a:gd name="T35" fmla="*/ 0 h 183"/>
                <a:gd name="T36" fmla="*/ 193 w 193"/>
                <a:gd name="T37" fmla="*/ 178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93" h="183">
                  <a:moveTo>
                    <a:pt x="193" y="178"/>
                  </a:moveTo>
                  <a:cubicBezTo>
                    <a:pt x="131" y="178"/>
                    <a:pt x="131" y="178"/>
                    <a:pt x="131" y="178"/>
                  </a:cubicBezTo>
                  <a:cubicBezTo>
                    <a:pt x="131" y="159"/>
                    <a:pt x="131" y="159"/>
                    <a:pt x="131" y="159"/>
                  </a:cubicBezTo>
                  <a:cubicBezTo>
                    <a:pt x="120" y="167"/>
                    <a:pt x="110" y="173"/>
                    <a:pt x="100" y="177"/>
                  </a:cubicBezTo>
                  <a:cubicBezTo>
                    <a:pt x="91" y="181"/>
                    <a:pt x="80" y="183"/>
                    <a:pt x="66" y="183"/>
                  </a:cubicBezTo>
                  <a:cubicBezTo>
                    <a:pt x="45" y="183"/>
                    <a:pt x="29" y="178"/>
                    <a:pt x="18" y="166"/>
                  </a:cubicBezTo>
                  <a:cubicBezTo>
                    <a:pt x="6" y="155"/>
                    <a:pt x="0" y="138"/>
                    <a:pt x="0" y="116"/>
                  </a:cubicBezTo>
                  <a:cubicBezTo>
                    <a:pt x="0" y="0"/>
                    <a:pt x="0" y="0"/>
                    <a:pt x="0" y="0"/>
                  </a:cubicBezTo>
                  <a:cubicBezTo>
                    <a:pt x="62" y="0"/>
                    <a:pt x="62" y="0"/>
                    <a:pt x="62" y="0"/>
                  </a:cubicBezTo>
                  <a:cubicBezTo>
                    <a:pt x="62" y="89"/>
                    <a:pt x="62" y="89"/>
                    <a:pt x="62" y="89"/>
                  </a:cubicBezTo>
                  <a:cubicBezTo>
                    <a:pt x="62" y="98"/>
                    <a:pt x="63" y="105"/>
                    <a:pt x="63" y="111"/>
                  </a:cubicBezTo>
                  <a:cubicBezTo>
                    <a:pt x="64" y="117"/>
                    <a:pt x="65" y="122"/>
                    <a:pt x="68" y="126"/>
                  </a:cubicBezTo>
                  <a:cubicBezTo>
                    <a:pt x="70" y="130"/>
                    <a:pt x="73" y="133"/>
                    <a:pt x="78" y="135"/>
                  </a:cubicBezTo>
                  <a:cubicBezTo>
                    <a:pt x="82" y="136"/>
                    <a:pt x="88" y="137"/>
                    <a:pt x="96" y="137"/>
                  </a:cubicBezTo>
                  <a:cubicBezTo>
                    <a:pt x="101" y="137"/>
                    <a:pt x="107" y="136"/>
                    <a:pt x="113" y="135"/>
                  </a:cubicBezTo>
                  <a:cubicBezTo>
                    <a:pt x="119" y="133"/>
                    <a:pt x="126" y="130"/>
                    <a:pt x="131" y="127"/>
                  </a:cubicBezTo>
                  <a:cubicBezTo>
                    <a:pt x="131" y="0"/>
                    <a:pt x="131" y="0"/>
                    <a:pt x="131" y="0"/>
                  </a:cubicBezTo>
                  <a:cubicBezTo>
                    <a:pt x="193" y="0"/>
                    <a:pt x="193" y="0"/>
                    <a:pt x="193" y="0"/>
                  </a:cubicBezTo>
                  <a:cubicBezTo>
                    <a:pt x="193" y="178"/>
                    <a:pt x="193" y="178"/>
                    <a:pt x="193" y="178"/>
                  </a:cubicBezTo>
                  <a:close/>
                </a:path>
              </a:pathLst>
            </a:custGeom>
            <a:solidFill>
              <a:srgbClr val="005B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Freeform 8"/>
            <p:cNvSpPr>
              <a:spLocks/>
            </p:cNvSpPr>
            <p:nvPr userDrawn="1"/>
          </p:nvSpPr>
          <p:spPr bwMode="auto">
            <a:xfrm>
              <a:off x="6764338" y="4221163"/>
              <a:ext cx="676275" cy="712788"/>
            </a:xfrm>
            <a:custGeom>
              <a:avLst/>
              <a:gdLst>
                <a:gd name="T0" fmla="*/ 180 w 180"/>
                <a:gd name="T1" fmla="*/ 127 h 188"/>
                <a:gd name="T2" fmla="*/ 154 w 180"/>
                <a:gd name="T3" fmla="*/ 171 h 188"/>
                <a:gd name="T4" fmla="*/ 80 w 180"/>
                <a:gd name="T5" fmla="*/ 188 h 188"/>
                <a:gd name="T6" fmla="*/ 34 w 180"/>
                <a:gd name="T7" fmla="*/ 184 h 188"/>
                <a:gd name="T8" fmla="*/ 0 w 180"/>
                <a:gd name="T9" fmla="*/ 174 h 188"/>
                <a:gd name="T10" fmla="*/ 0 w 180"/>
                <a:gd name="T11" fmla="*/ 127 h 188"/>
                <a:gd name="T12" fmla="*/ 6 w 180"/>
                <a:gd name="T13" fmla="*/ 127 h 188"/>
                <a:gd name="T14" fmla="*/ 16 w 180"/>
                <a:gd name="T15" fmla="*/ 134 h 188"/>
                <a:gd name="T16" fmla="*/ 34 w 180"/>
                <a:gd name="T17" fmla="*/ 141 h 188"/>
                <a:gd name="T18" fmla="*/ 56 w 180"/>
                <a:gd name="T19" fmla="*/ 148 h 188"/>
                <a:gd name="T20" fmla="*/ 82 w 180"/>
                <a:gd name="T21" fmla="*/ 150 h 188"/>
                <a:gd name="T22" fmla="*/ 109 w 180"/>
                <a:gd name="T23" fmla="*/ 146 h 188"/>
                <a:gd name="T24" fmla="*/ 118 w 180"/>
                <a:gd name="T25" fmla="*/ 136 h 188"/>
                <a:gd name="T26" fmla="*/ 112 w 180"/>
                <a:gd name="T27" fmla="*/ 126 h 188"/>
                <a:gd name="T28" fmla="*/ 93 w 180"/>
                <a:gd name="T29" fmla="*/ 121 h 188"/>
                <a:gd name="T30" fmla="*/ 74 w 180"/>
                <a:gd name="T31" fmla="*/ 117 h 188"/>
                <a:gd name="T32" fmla="*/ 53 w 180"/>
                <a:gd name="T33" fmla="*/ 113 h 188"/>
                <a:gd name="T34" fmla="*/ 14 w 180"/>
                <a:gd name="T35" fmla="*/ 94 h 188"/>
                <a:gd name="T36" fmla="*/ 1 w 180"/>
                <a:gd name="T37" fmla="*/ 60 h 188"/>
                <a:gd name="T38" fmla="*/ 27 w 180"/>
                <a:gd name="T39" fmla="*/ 18 h 188"/>
                <a:gd name="T40" fmla="*/ 99 w 180"/>
                <a:gd name="T41" fmla="*/ 0 h 188"/>
                <a:gd name="T42" fmla="*/ 141 w 180"/>
                <a:gd name="T43" fmla="*/ 5 h 188"/>
                <a:gd name="T44" fmla="*/ 172 w 180"/>
                <a:gd name="T45" fmla="*/ 13 h 188"/>
                <a:gd name="T46" fmla="*/ 172 w 180"/>
                <a:gd name="T47" fmla="*/ 58 h 188"/>
                <a:gd name="T48" fmla="*/ 166 w 180"/>
                <a:gd name="T49" fmla="*/ 58 h 188"/>
                <a:gd name="T50" fmla="*/ 135 w 180"/>
                <a:gd name="T51" fmla="*/ 44 h 188"/>
                <a:gd name="T52" fmla="*/ 99 w 180"/>
                <a:gd name="T53" fmla="*/ 39 h 188"/>
                <a:gd name="T54" fmla="*/ 74 w 180"/>
                <a:gd name="T55" fmla="*/ 42 h 188"/>
                <a:gd name="T56" fmla="*/ 64 w 180"/>
                <a:gd name="T57" fmla="*/ 53 h 188"/>
                <a:gd name="T58" fmla="*/ 69 w 180"/>
                <a:gd name="T59" fmla="*/ 63 h 188"/>
                <a:gd name="T60" fmla="*/ 90 w 180"/>
                <a:gd name="T61" fmla="*/ 69 h 188"/>
                <a:gd name="T62" fmla="*/ 111 w 180"/>
                <a:gd name="T63" fmla="*/ 73 h 188"/>
                <a:gd name="T64" fmla="*/ 133 w 180"/>
                <a:gd name="T65" fmla="*/ 77 h 188"/>
                <a:gd name="T66" fmla="*/ 169 w 180"/>
                <a:gd name="T67" fmla="*/ 96 h 188"/>
                <a:gd name="T68" fmla="*/ 180 w 180"/>
                <a:gd name="T69" fmla="*/ 127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80" h="188">
                  <a:moveTo>
                    <a:pt x="180" y="127"/>
                  </a:moveTo>
                  <a:cubicBezTo>
                    <a:pt x="180" y="145"/>
                    <a:pt x="171" y="160"/>
                    <a:pt x="154" y="171"/>
                  </a:cubicBezTo>
                  <a:cubicBezTo>
                    <a:pt x="136" y="183"/>
                    <a:pt x="111" y="188"/>
                    <a:pt x="80" y="188"/>
                  </a:cubicBezTo>
                  <a:cubicBezTo>
                    <a:pt x="63" y="188"/>
                    <a:pt x="48" y="187"/>
                    <a:pt x="34" y="184"/>
                  </a:cubicBezTo>
                  <a:cubicBezTo>
                    <a:pt x="20" y="181"/>
                    <a:pt x="8" y="178"/>
                    <a:pt x="0" y="174"/>
                  </a:cubicBezTo>
                  <a:cubicBezTo>
                    <a:pt x="0" y="127"/>
                    <a:pt x="0" y="127"/>
                    <a:pt x="0" y="127"/>
                  </a:cubicBezTo>
                  <a:cubicBezTo>
                    <a:pt x="6" y="127"/>
                    <a:pt x="6" y="127"/>
                    <a:pt x="6" y="127"/>
                  </a:cubicBezTo>
                  <a:cubicBezTo>
                    <a:pt x="9" y="129"/>
                    <a:pt x="12" y="131"/>
                    <a:pt x="16" y="134"/>
                  </a:cubicBezTo>
                  <a:cubicBezTo>
                    <a:pt x="21" y="136"/>
                    <a:pt x="26" y="139"/>
                    <a:pt x="34" y="141"/>
                  </a:cubicBezTo>
                  <a:cubicBezTo>
                    <a:pt x="40" y="144"/>
                    <a:pt x="47" y="146"/>
                    <a:pt x="56" y="148"/>
                  </a:cubicBezTo>
                  <a:cubicBezTo>
                    <a:pt x="64" y="149"/>
                    <a:pt x="72" y="150"/>
                    <a:pt x="82" y="150"/>
                  </a:cubicBezTo>
                  <a:cubicBezTo>
                    <a:pt x="94" y="150"/>
                    <a:pt x="103" y="149"/>
                    <a:pt x="109" y="146"/>
                  </a:cubicBezTo>
                  <a:cubicBezTo>
                    <a:pt x="115" y="144"/>
                    <a:pt x="118" y="140"/>
                    <a:pt x="118" y="136"/>
                  </a:cubicBezTo>
                  <a:cubicBezTo>
                    <a:pt x="118" y="131"/>
                    <a:pt x="116" y="128"/>
                    <a:pt x="112" y="126"/>
                  </a:cubicBezTo>
                  <a:cubicBezTo>
                    <a:pt x="109" y="124"/>
                    <a:pt x="102" y="122"/>
                    <a:pt x="93" y="121"/>
                  </a:cubicBezTo>
                  <a:cubicBezTo>
                    <a:pt x="88" y="120"/>
                    <a:pt x="82" y="119"/>
                    <a:pt x="74" y="117"/>
                  </a:cubicBezTo>
                  <a:cubicBezTo>
                    <a:pt x="66" y="116"/>
                    <a:pt x="59" y="115"/>
                    <a:pt x="53" y="113"/>
                  </a:cubicBezTo>
                  <a:cubicBezTo>
                    <a:pt x="35" y="109"/>
                    <a:pt x="22" y="103"/>
                    <a:pt x="14" y="94"/>
                  </a:cubicBezTo>
                  <a:cubicBezTo>
                    <a:pt x="5" y="85"/>
                    <a:pt x="1" y="74"/>
                    <a:pt x="1" y="60"/>
                  </a:cubicBezTo>
                  <a:cubicBezTo>
                    <a:pt x="1" y="43"/>
                    <a:pt x="10" y="29"/>
                    <a:pt x="27" y="18"/>
                  </a:cubicBezTo>
                  <a:cubicBezTo>
                    <a:pt x="45" y="6"/>
                    <a:pt x="69" y="0"/>
                    <a:pt x="99" y="0"/>
                  </a:cubicBezTo>
                  <a:cubicBezTo>
                    <a:pt x="114" y="0"/>
                    <a:pt x="127" y="2"/>
                    <a:pt x="141" y="5"/>
                  </a:cubicBezTo>
                  <a:cubicBezTo>
                    <a:pt x="154" y="7"/>
                    <a:pt x="164" y="10"/>
                    <a:pt x="172" y="13"/>
                  </a:cubicBezTo>
                  <a:cubicBezTo>
                    <a:pt x="172" y="58"/>
                    <a:pt x="172" y="58"/>
                    <a:pt x="172" y="58"/>
                  </a:cubicBezTo>
                  <a:cubicBezTo>
                    <a:pt x="166" y="58"/>
                    <a:pt x="166" y="58"/>
                    <a:pt x="166" y="58"/>
                  </a:cubicBezTo>
                  <a:cubicBezTo>
                    <a:pt x="157" y="53"/>
                    <a:pt x="147" y="48"/>
                    <a:pt x="135" y="44"/>
                  </a:cubicBezTo>
                  <a:cubicBezTo>
                    <a:pt x="123" y="41"/>
                    <a:pt x="111" y="39"/>
                    <a:pt x="99" y="39"/>
                  </a:cubicBezTo>
                  <a:cubicBezTo>
                    <a:pt x="89" y="39"/>
                    <a:pt x="81" y="40"/>
                    <a:pt x="74" y="42"/>
                  </a:cubicBezTo>
                  <a:cubicBezTo>
                    <a:pt x="67" y="45"/>
                    <a:pt x="64" y="49"/>
                    <a:pt x="64" y="53"/>
                  </a:cubicBezTo>
                  <a:cubicBezTo>
                    <a:pt x="64" y="57"/>
                    <a:pt x="65" y="61"/>
                    <a:pt x="69" y="63"/>
                  </a:cubicBezTo>
                  <a:cubicBezTo>
                    <a:pt x="72" y="65"/>
                    <a:pt x="79" y="67"/>
                    <a:pt x="90" y="69"/>
                  </a:cubicBezTo>
                  <a:cubicBezTo>
                    <a:pt x="97" y="71"/>
                    <a:pt x="103" y="72"/>
                    <a:pt x="111" y="73"/>
                  </a:cubicBezTo>
                  <a:cubicBezTo>
                    <a:pt x="118" y="74"/>
                    <a:pt x="125" y="75"/>
                    <a:pt x="133" y="77"/>
                  </a:cubicBezTo>
                  <a:cubicBezTo>
                    <a:pt x="149" y="81"/>
                    <a:pt x="161" y="87"/>
                    <a:pt x="169" y="96"/>
                  </a:cubicBezTo>
                  <a:cubicBezTo>
                    <a:pt x="176" y="104"/>
                    <a:pt x="180" y="114"/>
                    <a:pt x="180" y="127"/>
                  </a:cubicBezTo>
                  <a:close/>
                </a:path>
              </a:pathLst>
            </a:custGeom>
            <a:solidFill>
              <a:srgbClr val="005B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Freeform 9"/>
            <p:cNvSpPr>
              <a:spLocks noEditPoints="1"/>
            </p:cNvSpPr>
            <p:nvPr userDrawn="1"/>
          </p:nvSpPr>
          <p:spPr bwMode="auto">
            <a:xfrm>
              <a:off x="7489826" y="4221163"/>
              <a:ext cx="792163" cy="717550"/>
            </a:xfrm>
            <a:custGeom>
              <a:avLst/>
              <a:gdLst>
                <a:gd name="T0" fmla="*/ 211 w 211"/>
                <a:gd name="T1" fmla="*/ 94 h 189"/>
                <a:gd name="T2" fmla="*/ 183 w 211"/>
                <a:gd name="T3" fmla="*/ 164 h 189"/>
                <a:gd name="T4" fmla="*/ 105 w 211"/>
                <a:gd name="T5" fmla="*/ 189 h 189"/>
                <a:gd name="T6" fmla="*/ 27 w 211"/>
                <a:gd name="T7" fmla="*/ 164 h 189"/>
                <a:gd name="T8" fmla="*/ 0 w 211"/>
                <a:gd name="T9" fmla="*/ 94 h 189"/>
                <a:gd name="T10" fmla="*/ 28 w 211"/>
                <a:gd name="T11" fmla="*/ 25 h 189"/>
                <a:gd name="T12" fmla="*/ 105 w 211"/>
                <a:gd name="T13" fmla="*/ 0 h 189"/>
                <a:gd name="T14" fmla="*/ 183 w 211"/>
                <a:gd name="T15" fmla="*/ 25 h 189"/>
                <a:gd name="T16" fmla="*/ 211 w 211"/>
                <a:gd name="T17" fmla="*/ 94 h 189"/>
                <a:gd name="T18" fmla="*/ 135 w 211"/>
                <a:gd name="T19" fmla="*/ 138 h 189"/>
                <a:gd name="T20" fmla="*/ 144 w 211"/>
                <a:gd name="T21" fmla="*/ 121 h 189"/>
                <a:gd name="T22" fmla="*/ 147 w 211"/>
                <a:gd name="T23" fmla="*/ 95 h 189"/>
                <a:gd name="T24" fmla="*/ 144 w 211"/>
                <a:gd name="T25" fmla="*/ 68 h 189"/>
                <a:gd name="T26" fmla="*/ 135 w 211"/>
                <a:gd name="T27" fmla="*/ 51 h 189"/>
                <a:gd name="T28" fmla="*/ 122 w 211"/>
                <a:gd name="T29" fmla="*/ 42 h 189"/>
                <a:gd name="T30" fmla="*/ 105 w 211"/>
                <a:gd name="T31" fmla="*/ 39 h 189"/>
                <a:gd name="T32" fmla="*/ 89 w 211"/>
                <a:gd name="T33" fmla="*/ 41 h 189"/>
                <a:gd name="T34" fmla="*/ 76 w 211"/>
                <a:gd name="T35" fmla="*/ 50 h 189"/>
                <a:gd name="T36" fmla="*/ 67 w 211"/>
                <a:gd name="T37" fmla="*/ 67 h 189"/>
                <a:gd name="T38" fmla="*/ 64 w 211"/>
                <a:gd name="T39" fmla="*/ 95 h 189"/>
                <a:gd name="T40" fmla="*/ 67 w 211"/>
                <a:gd name="T41" fmla="*/ 120 h 189"/>
                <a:gd name="T42" fmla="*/ 75 w 211"/>
                <a:gd name="T43" fmla="*/ 137 h 189"/>
                <a:gd name="T44" fmla="*/ 88 w 211"/>
                <a:gd name="T45" fmla="*/ 146 h 189"/>
                <a:gd name="T46" fmla="*/ 106 w 211"/>
                <a:gd name="T47" fmla="*/ 149 h 189"/>
                <a:gd name="T48" fmla="*/ 122 w 211"/>
                <a:gd name="T49" fmla="*/ 147 h 189"/>
                <a:gd name="T50" fmla="*/ 135 w 211"/>
                <a:gd name="T51" fmla="*/ 138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11" h="189">
                  <a:moveTo>
                    <a:pt x="211" y="94"/>
                  </a:moveTo>
                  <a:cubicBezTo>
                    <a:pt x="211" y="124"/>
                    <a:pt x="202" y="147"/>
                    <a:pt x="183" y="164"/>
                  </a:cubicBezTo>
                  <a:cubicBezTo>
                    <a:pt x="165" y="180"/>
                    <a:pt x="139" y="189"/>
                    <a:pt x="105" y="189"/>
                  </a:cubicBezTo>
                  <a:cubicBezTo>
                    <a:pt x="72" y="189"/>
                    <a:pt x="46" y="180"/>
                    <a:pt x="27" y="164"/>
                  </a:cubicBezTo>
                  <a:cubicBezTo>
                    <a:pt x="9" y="147"/>
                    <a:pt x="0" y="124"/>
                    <a:pt x="0" y="94"/>
                  </a:cubicBezTo>
                  <a:cubicBezTo>
                    <a:pt x="0" y="65"/>
                    <a:pt x="9" y="42"/>
                    <a:pt x="28" y="25"/>
                  </a:cubicBezTo>
                  <a:cubicBezTo>
                    <a:pt x="46" y="8"/>
                    <a:pt x="72" y="0"/>
                    <a:pt x="105" y="0"/>
                  </a:cubicBezTo>
                  <a:cubicBezTo>
                    <a:pt x="139" y="0"/>
                    <a:pt x="165" y="8"/>
                    <a:pt x="183" y="25"/>
                  </a:cubicBezTo>
                  <a:cubicBezTo>
                    <a:pt x="202" y="42"/>
                    <a:pt x="211" y="65"/>
                    <a:pt x="211" y="94"/>
                  </a:cubicBezTo>
                  <a:close/>
                  <a:moveTo>
                    <a:pt x="135" y="138"/>
                  </a:moveTo>
                  <a:cubicBezTo>
                    <a:pt x="139" y="133"/>
                    <a:pt x="142" y="128"/>
                    <a:pt x="144" y="121"/>
                  </a:cubicBezTo>
                  <a:cubicBezTo>
                    <a:pt x="146" y="115"/>
                    <a:pt x="147" y="106"/>
                    <a:pt x="147" y="95"/>
                  </a:cubicBezTo>
                  <a:cubicBezTo>
                    <a:pt x="147" y="84"/>
                    <a:pt x="146" y="75"/>
                    <a:pt x="144" y="68"/>
                  </a:cubicBezTo>
                  <a:cubicBezTo>
                    <a:pt x="142" y="61"/>
                    <a:pt x="139" y="55"/>
                    <a:pt x="135" y="51"/>
                  </a:cubicBezTo>
                  <a:cubicBezTo>
                    <a:pt x="132" y="47"/>
                    <a:pt x="127" y="44"/>
                    <a:pt x="122" y="42"/>
                  </a:cubicBezTo>
                  <a:cubicBezTo>
                    <a:pt x="117" y="40"/>
                    <a:pt x="111" y="39"/>
                    <a:pt x="105" y="39"/>
                  </a:cubicBezTo>
                  <a:cubicBezTo>
                    <a:pt x="99" y="39"/>
                    <a:pt x="94" y="40"/>
                    <a:pt x="89" y="41"/>
                  </a:cubicBezTo>
                  <a:cubicBezTo>
                    <a:pt x="85" y="43"/>
                    <a:pt x="80" y="46"/>
                    <a:pt x="76" y="50"/>
                  </a:cubicBezTo>
                  <a:cubicBezTo>
                    <a:pt x="72" y="55"/>
                    <a:pt x="69" y="60"/>
                    <a:pt x="67" y="67"/>
                  </a:cubicBezTo>
                  <a:cubicBezTo>
                    <a:pt x="65" y="75"/>
                    <a:pt x="64" y="84"/>
                    <a:pt x="64" y="95"/>
                  </a:cubicBezTo>
                  <a:cubicBezTo>
                    <a:pt x="64" y="104"/>
                    <a:pt x="65" y="113"/>
                    <a:pt x="67" y="120"/>
                  </a:cubicBezTo>
                  <a:cubicBezTo>
                    <a:pt x="68" y="127"/>
                    <a:pt x="71" y="133"/>
                    <a:pt x="75" y="137"/>
                  </a:cubicBezTo>
                  <a:cubicBezTo>
                    <a:pt x="79" y="141"/>
                    <a:pt x="83" y="144"/>
                    <a:pt x="88" y="146"/>
                  </a:cubicBezTo>
                  <a:cubicBezTo>
                    <a:pt x="93" y="148"/>
                    <a:pt x="99" y="149"/>
                    <a:pt x="106" y="149"/>
                  </a:cubicBezTo>
                  <a:cubicBezTo>
                    <a:pt x="111" y="149"/>
                    <a:pt x="117" y="148"/>
                    <a:pt x="122" y="147"/>
                  </a:cubicBezTo>
                  <a:cubicBezTo>
                    <a:pt x="127" y="145"/>
                    <a:pt x="131" y="142"/>
                    <a:pt x="135" y="138"/>
                  </a:cubicBezTo>
                  <a:close/>
                </a:path>
              </a:pathLst>
            </a:custGeom>
            <a:solidFill>
              <a:srgbClr val="005B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Freeform 10"/>
            <p:cNvSpPr>
              <a:spLocks/>
            </p:cNvSpPr>
            <p:nvPr userDrawn="1"/>
          </p:nvSpPr>
          <p:spPr bwMode="auto">
            <a:xfrm>
              <a:off x="8312151" y="3940176"/>
              <a:ext cx="1049338" cy="1009650"/>
            </a:xfrm>
            <a:custGeom>
              <a:avLst/>
              <a:gdLst>
                <a:gd name="T0" fmla="*/ 87 w 279"/>
                <a:gd name="T1" fmla="*/ 79 h 266"/>
                <a:gd name="T2" fmla="*/ 159 w 279"/>
                <a:gd name="T3" fmla="*/ 79 h 266"/>
                <a:gd name="T4" fmla="*/ 159 w 279"/>
                <a:gd name="T5" fmla="*/ 53 h 266"/>
                <a:gd name="T6" fmla="*/ 216 w 279"/>
                <a:gd name="T7" fmla="*/ 28 h 266"/>
                <a:gd name="T8" fmla="*/ 222 w 279"/>
                <a:gd name="T9" fmla="*/ 28 h 266"/>
                <a:gd name="T10" fmla="*/ 222 w 279"/>
                <a:gd name="T11" fmla="*/ 79 h 266"/>
                <a:gd name="T12" fmla="*/ 279 w 279"/>
                <a:gd name="T13" fmla="*/ 79 h 266"/>
                <a:gd name="T14" fmla="*/ 279 w 279"/>
                <a:gd name="T15" fmla="*/ 118 h 266"/>
                <a:gd name="T16" fmla="*/ 222 w 279"/>
                <a:gd name="T17" fmla="*/ 118 h 266"/>
                <a:gd name="T18" fmla="*/ 222 w 279"/>
                <a:gd name="T19" fmla="*/ 198 h 266"/>
                <a:gd name="T20" fmla="*/ 248 w 279"/>
                <a:gd name="T21" fmla="*/ 221 h 266"/>
                <a:gd name="T22" fmla="*/ 273 w 279"/>
                <a:gd name="T23" fmla="*/ 216 h 266"/>
                <a:gd name="T24" fmla="*/ 279 w 279"/>
                <a:gd name="T25" fmla="*/ 216 h 266"/>
                <a:gd name="T26" fmla="*/ 279 w 279"/>
                <a:gd name="T27" fmla="*/ 255 h 266"/>
                <a:gd name="T28" fmla="*/ 201 w 279"/>
                <a:gd name="T29" fmla="*/ 258 h 266"/>
                <a:gd name="T30" fmla="*/ 164 w 279"/>
                <a:gd name="T31" fmla="*/ 229 h 266"/>
                <a:gd name="T32" fmla="*/ 159 w 279"/>
                <a:gd name="T33" fmla="*/ 205 h 266"/>
                <a:gd name="T34" fmla="*/ 159 w 279"/>
                <a:gd name="T35" fmla="*/ 118 h 266"/>
                <a:gd name="T36" fmla="*/ 88 w 279"/>
                <a:gd name="T37" fmla="*/ 118 h 266"/>
                <a:gd name="T38" fmla="*/ 88 w 279"/>
                <a:gd name="T39" fmla="*/ 257 h 266"/>
                <a:gd name="T40" fmla="*/ 26 w 279"/>
                <a:gd name="T41" fmla="*/ 257 h 266"/>
                <a:gd name="T42" fmla="*/ 26 w 279"/>
                <a:gd name="T43" fmla="*/ 118 h 266"/>
                <a:gd name="T44" fmla="*/ 0 w 279"/>
                <a:gd name="T45" fmla="*/ 118 h 266"/>
                <a:gd name="T46" fmla="*/ 0 w 279"/>
                <a:gd name="T47" fmla="*/ 79 h 266"/>
                <a:gd name="T48" fmla="*/ 27 w 279"/>
                <a:gd name="T49" fmla="*/ 79 h 266"/>
                <a:gd name="T50" fmla="*/ 48 w 279"/>
                <a:gd name="T51" fmla="*/ 23 h 266"/>
                <a:gd name="T52" fmla="*/ 147 w 279"/>
                <a:gd name="T53" fmla="*/ 13 h 266"/>
                <a:gd name="T54" fmla="*/ 147 w 279"/>
                <a:gd name="T55" fmla="*/ 53 h 266"/>
                <a:gd name="T56" fmla="*/ 142 w 279"/>
                <a:gd name="T57" fmla="*/ 53 h 266"/>
                <a:gd name="T58" fmla="*/ 89 w 279"/>
                <a:gd name="T59" fmla="*/ 60 h 266"/>
                <a:gd name="T60" fmla="*/ 87 w 279"/>
                <a:gd name="T61" fmla="*/ 79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79" h="266">
                  <a:moveTo>
                    <a:pt x="87" y="79"/>
                  </a:moveTo>
                  <a:cubicBezTo>
                    <a:pt x="159" y="79"/>
                    <a:pt x="159" y="79"/>
                    <a:pt x="159" y="79"/>
                  </a:cubicBezTo>
                  <a:cubicBezTo>
                    <a:pt x="159" y="53"/>
                    <a:pt x="159" y="53"/>
                    <a:pt x="159" y="53"/>
                  </a:cubicBezTo>
                  <a:cubicBezTo>
                    <a:pt x="216" y="28"/>
                    <a:pt x="216" y="28"/>
                    <a:pt x="216" y="28"/>
                  </a:cubicBezTo>
                  <a:cubicBezTo>
                    <a:pt x="222" y="28"/>
                    <a:pt x="222" y="28"/>
                    <a:pt x="222" y="28"/>
                  </a:cubicBezTo>
                  <a:cubicBezTo>
                    <a:pt x="222" y="79"/>
                    <a:pt x="222" y="79"/>
                    <a:pt x="222" y="79"/>
                  </a:cubicBezTo>
                  <a:cubicBezTo>
                    <a:pt x="279" y="79"/>
                    <a:pt x="279" y="79"/>
                    <a:pt x="279" y="79"/>
                  </a:cubicBezTo>
                  <a:cubicBezTo>
                    <a:pt x="279" y="118"/>
                    <a:pt x="279" y="118"/>
                    <a:pt x="279" y="118"/>
                  </a:cubicBezTo>
                  <a:cubicBezTo>
                    <a:pt x="222" y="118"/>
                    <a:pt x="222" y="118"/>
                    <a:pt x="222" y="118"/>
                  </a:cubicBezTo>
                  <a:cubicBezTo>
                    <a:pt x="222" y="198"/>
                    <a:pt x="222" y="198"/>
                    <a:pt x="222" y="198"/>
                  </a:cubicBezTo>
                  <a:cubicBezTo>
                    <a:pt x="222" y="198"/>
                    <a:pt x="221" y="223"/>
                    <a:pt x="248" y="221"/>
                  </a:cubicBezTo>
                  <a:cubicBezTo>
                    <a:pt x="248" y="221"/>
                    <a:pt x="260" y="222"/>
                    <a:pt x="273" y="216"/>
                  </a:cubicBezTo>
                  <a:cubicBezTo>
                    <a:pt x="279" y="216"/>
                    <a:pt x="279" y="216"/>
                    <a:pt x="279" y="216"/>
                  </a:cubicBezTo>
                  <a:cubicBezTo>
                    <a:pt x="279" y="255"/>
                    <a:pt x="279" y="255"/>
                    <a:pt x="279" y="255"/>
                  </a:cubicBezTo>
                  <a:cubicBezTo>
                    <a:pt x="279" y="255"/>
                    <a:pt x="245" y="266"/>
                    <a:pt x="201" y="258"/>
                  </a:cubicBezTo>
                  <a:cubicBezTo>
                    <a:pt x="201" y="258"/>
                    <a:pt x="173" y="253"/>
                    <a:pt x="164" y="229"/>
                  </a:cubicBezTo>
                  <a:cubicBezTo>
                    <a:pt x="164" y="229"/>
                    <a:pt x="159" y="218"/>
                    <a:pt x="159" y="205"/>
                  </a:cubicBezTo>
                  <a:cubicBezTo>
                    <a:pt x="159" y="118"/>
                    <a:pt x="159" y="118"/>
                    <a:pt x="159" y="118"/>
                  </a:cubicBezTo>
                  <a:cubicBezTo>
                    <a:pt x="88" y="118"/>
                    <a:pt x="88" y="118"/>
                    <a:pt x="88" y="118"/>
                  </a:cubicBezTo>
                  <a:cubicBezTo>
                    <a:pt x="88" y="257"/>
                    <a:pt x="88" y="257"/>
                    <a:pt x="88" y="257"/>
                  </a:cubicBezTo>
                  <a:cubicBezTo>
                    <a:pt x="26" y="257"/>
                    <a:pt x="26" y="257"/>
                    <a:pt x="26" y="257"/>
                  </a:cubicBezTo>
                  <a:cubicBezTo>
                    <a:pt x="26" y="118"/>
                    <a:pt x="26" y="118"/>
                    <a:pt x="26" y="118"/>
                  </a:cubicBezTo>
                  <a:cubicBezTo>
                    <a:pt x="0" y="118"/>
                    <a:pt x="0" y="118"/>
                    <a:pt x="0" y="118"/>
                  </a:cubicBezTo>
                  <a:cubicBezTo>
                    <a:pt x="0" y="79"/>
                    <a:pt x="0" y="79"/>
                    <a:pt x="0" y="79"/>
                  </a:cubicBezTo>
                  <a:cubicBezTo>
                    <a:pt x="27" y="79"/>
                    <a:pt x="27" y="79"/>
                    <a:pt x="27" y="79"/>
                  </a:cubicBezTo>
                  <a:cubicBezTo>
                    <a:pt x="27" y="79"/>
                    <a:pt x="23" y="41"/>
                    <a:pt x="48" y="23"/>
                  </a:cubicBezTo>
                  <a:cubicBezTo>
                    <a:pt x="48" y="23"/>
                    <a:pt x="76" y="0"/>
                    <a:pt x="147" y="13"/>
                  </a:cubicBezTo>
                  <a:cubicBezTo>
                    <a:pt x="147" y="53"/>
                    <a:pt x="147" y="53"/>
                    <a:pt x="147" y="53"/>
                  </a:cubicBezTo>
                  <a:cubicBezTo>
                    <a:pt x="142" y="53"/>
                    <a:pt x="142" y="53"/>
                    <a:pt x="142" y="53"/>
                  </a:cubicBezTo>
                  <a:cubicBezTo>
                    <a:pt x="142" y="53"/>
                    <a:pt x="99" y="40"/>
                    <a:pt x="89" y="60"/>
                  </a:cubicBezTo>
                  <a:cubicBezTo>
                    <a:pt x="89" y="60"/>
                    <a:pt x="85" y="69"/>
                    <a:pt x="87" y="79"/>
                  </a:cubicBezTo>
                  <a:close/>
                </a:path>
              </a:pathLst>
            </a:custGeom>
            <a:solidFill>
              <a:srgbClr val="005B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Tree>
    <p:extLst>
      <p:ext uri="{BB962C8B-B14F-4D97-AF65-F5344CB8AC3E}">
        <p14:creationId xmlns:p14="http://schemas.microsoft.com/office/powerpoint/2010/main" val="34791129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左字右表">
    <p:spTree>
      <p:nvGrpSpPr>
        <p:cNvPr id="1" name=""/>
        <p:cNvGrpSpPr/>
        <p:nvPr/>
      </p:nvGrpSpPr>
      <p:grpSpPr>
        <a:xfrm>
          <a:off x="0" y="0"/>
          <a:ext cx="0" cy="0"/>
          <a:chOff x="0" y="0"/>
          <a:chExt cx="0" cy="0"/>
        </a:xfrm>
      </p:grpSpPr>
      <p:grpSp>
        <p:nvGrpSpPr>
          <p:cNvPr id="5" name="组合 4"/>
          <p:cNvGrpSpPr/>
          <p:nvPr userDrawn="1"/>
        </p:nvGrpSpPr>
        <p:grpSpPr>
          <a:xfrm>
            <a:off x="11722100" y="514350"/>
            <a:ext cx="469900" cy="960378"/>
            <a:chOff x="11802593" y="514350"/>
            <a:chExt cx="407324" cy="832486"/>
          </a:xfrm>
        </p:grpSpPr>
        <p:sp>
          <p:nvSpPr>
            <p:cNvPr id="6" name="单圆角矩形 5"/>
            <p:cNvSpPr/>
            <p:nvPr/>
          </p:nvSpPr>
          <p:spPr>
            <a:xfrm flipH="1">
              <a:off x="11802593" y="514350"/>
              <a:ext cx="407324" cy="407324"/>
            </a:xfrm>
            <a:prstGeom prst="round1Rect">
              <a:avLst>
                <a:gd name="adj" fmla="val 8202"/>
              </a:avLst>
            </a:prstGeom>
            <a:solidFill>
              <a:srgbClr val="00B3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单圆角矩形 6"/>
            <p:cNvSpPr/>
            <p:nvPr/>
          </p:nvSpPr>
          <p:spPr>
            <a:xfrm flipH="1" flipV="1">
              <a:off x="11802593" y="939512"/>
              <a:ext cx="407324" cy="407324"/>
            </a:xfrm>
            <a:prstGeom prst="round1Rect">
              <a:avLst>
                <a:gd name="adj" fmla="val 8202"/>
              </a:avLst>
            </a:prstGeom>
            <a:solidFill>
              <a:srgbClr val="005BA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 name="矩形 10"/>
          <p:cNvSpPr/>
          <p:nvPr userDrawn="1"/>
        </p:nvSpPr>
        <p:spPr>
          <a:xfrm>
            <a:off x="660929" y="6378806"/>
            <a:ext cx="697627" cy="246221"/>
          </a:xfrm>
          <a:prstGeom prst="rect">
            <a:avLst/>
          </a:prstGeom>
        </p:spPr>
        <p:txBody>
          <a:bodyPr wrap="none">
            <a:spAutoFit/>
          </a:bodyPr>
          <a:lstStyle/>
          <a:p>
            <a:r>
              <a:rPr lang="zh-CN" altLang="en-US" sz="1000" dirty="0">
                <a:solidFill>
                  <a:srgbClr val="323232"/>
                </a:solidFill>
                <a:latin typeface="微软雅黑" panose="020B0503020204020204" pitchFamily="34" charset="-122"/>
                <a:ea typeface="微软雅黑" panose="020B0503020204020204" pitchFamily="34" charset="-122"/>
                <a:cs typeface="Times New Roman" panose="02020603050405020304" pitchFamily="18" charset="0"/>
              </a:rPr>
              <a:t>东软机密</a:t>
            </a:r>
            <a:endParaRPr lang="zh-CN" altLang="en-US" sz="1000" dirty="0">
              <a:solidFill>
                <a:srgbClr val="323232"/>
              </a:solidFill>
              <a:latin typeface="微软雅黑" panose="020B0503020204020204" pitchFamily="34" charset="-122"/>
              <a:ea typeface="微软雅黑" panose="020B0503020204020204" pitchFamily="34" charset="-122"/>
            </a:endParaRPr>
          </a:p>
        </p:txBody>
      </p:sp>
      <p:sp>
        <p:nvSpPr>
          <p:cNvPr id="15" name="文本占位符 11"/>
          <p:cNvSpPr>
            <a:spLocks noGrp="1"/>
          </p:cNvSpPr>
          <p:nvPr>
            <p:ph type="body" sz="quarter" idx="13" hasCustomPrompt="1"/>
          </p:nvPr>
        </p:nvSpPr>
        <p:spPr>
          <a:xfrm>
            <a:off x="648000" y="432000"/>
            <a:ext cx="10210270" cy="572828"/>
          </a:xfrm>
          <a:prstGeom prst="rect">
            <a:avLst/>
          </a:prstGeom>
        </p:spPr>
        <p:txBody>
          <a:bodyPr>
            <a:normAutofit/>
          </a:bodyPr>
          <a:lstStyle>
            <a:lvl1pPr marL="0" indent="0">
              <a:lnSpc>
                <a:spcPct val="100000"/>
              </a:lnSpc>
              <a:spcBef>
                <a:spcPts val="0"/>
              </a:spcBef>
              <a:buNone/>
              <a:defRPr sz="3200" b="1" baseline="0">
                <a:solidFill>
                  <a:srgbClr val="323232"/>
                </a:solidFill>
                <a:latin typeface="Verdana" panose="020B0604030504040204" pitchFamily="34" charset="0"/>
                <a:ea typeface="微软雅黑" panose="020B0503020204020204" pitchFamily="34" charset="-122"/>
                <a:cs typeface="Verdana" panose="020B0604030504040204" pitchFamily="34" charset="0"/>
              </a:defRPr>
            </a:lvl1pPr>
          </a:lstStyle>
          <a:p>
            <a:r>
              <a:rPr lang="zh-CN" altLang="en-US" dirty="0"/>
              <a:t>微软雅黑 </a:t>
            </a:r>
            <a:r>
              <a:rPr lang="en-US" altLang="zh-CN" dirty="0"/>
              <a:t>Verdana</a:t>
            </a:r>
            <a:r>
              <a:rPr lang="zh-CN" altLang="en-US" dirty="0"/>
              <a:t> </a:t>
            </a:r>
            <a:r>
              <a:rPr lang="en-US" altLang="zh-CN" dirty="0"/>
              <a:t>32pt </a:t>
            </a:r>
            <a:r>
              <a:rPr lang="zh-CN" altLang="en-US" dirty="0"/>
              <a:t>加粗 </a:t>
            </a:r>
          </a:p>
        </p:txBody>
      </p:sp>
      <p:sp>
        <p:nvSpPr>
          <p:cNvPr id="16" name="文本占位符 11"/>
          <p:cNvSpPr>
            <a:spLocks noGrp="1"/>
          </p:cNvSpPr>
          <p:nvPr>
            <p:ph type="body" sz="quarter" idx="14" hasCustomPrompt="1"/>
          </p:nvPr>
        </p:nvSpPr>
        <p:spPr>
          <a:xfrm>
            <a:off x="648000" y="1116000"/>
            <a:ext cx="10210271" cy="348401"/>
          </a:xfrm>
          <a:prstGeom prst="rect">
            <a:avLst/>
          </a:prstGeom>
        </p:spPr>
        <p:txBody>
          <a:bodyPr>
            <a:noAutofit/>
          </a:bodyPr>
          <a:lstStyle>
            <a:lvl1pPr marL="0" indent="0">
              <a:lnSpc>
                <a:spcPct val="100000"/>
              </a:lnSpc>
              <a:spcBef>
                <a:spcPts val="0"/>
              </a:spcBef>
              <a:buNone/>
              <a:defRPr sz="1800" baseline="0">
                <a:solidFill>
                  <a:srgbClr val="00B3EA"/>
                </a:solidFill>
                <a:latin typeface="Verdana" panose="020B0604030504040204" pitchFamily="34" charset="0"/>
                <a:ea typeface="微软雅黑" panose="020B0503020204020204" pitchFamily="34" charset="-122"/>
                <a:cs typeface="Verdana" panose="020B0604030504040204" pitchFamily="34" charset="0"/>
              </a:defRPr>
            </a:lvl1pPr>
          </a:lstStyle>
          <a:p>
            <a:r>
              <a:rPr lang="zh-CN" altLang="en-US" dirty="0"/>
              <a:t>微软雅黑 </a:t>
            </a:r>
            <a:r>
              <a:rPr lang="en-US" altLang="zh-CN" dirty="0"/>
              <a:t>Verdana</a:t>
            </a:r>
            <a:r>
              <a:rPr lang="zh-CN" altLang="en-US" dirty="0"/>
              <a:t> </a:t>
            </a:r>
            <a:r>
              <a:rPr lang="en-US" altLang="zh-CN" dirty="0"/>
              <a:t>18pt </a:t>
            </a:r>
            <a:endParaRPr lang="zh-CN" altLang="en-US" dirty="0"/>
          </a:p>
        </p:txBody>
      </p:sp>
      <p:sp>
        <p:nvSpPr>
          <p:cNvPr id="17" name="图表占位符 13"/>
          <p:cNvSpPr>
            <a:spLocks noGrp="1"/>
          </p:cNvSpPr>
          <p:nvPr>
            <p:ph type="chart" sz="quarter" idx="15"/>
          </p:nvPr>
        </p:nvSpPr>
        <p:spPr>
          <a:xfrm>
            <a:off x="6945807" y="1764000"/>
            <a:ext cx="3912464" cy="3935384"/>
          </a:xfrm>
          <a:prstGeom prst="rect">
            <a:avLst/>
          </a:prstGeom>
        </p:spPr>
        <p:txBody>
          <a:bodyPr/>
          <a:lstStyle>
            <a:lvl1pPr marL="0" indent="0">
              <a:lnSpc>
                <a:spcPct val="100000"/>
              </a:lnSpc>
              <a:spcBef>
                <a:spcPts val="0"/>
              </a:spcBef>
              <a:buFontTx/>
              <a:buNone/>
              <a:defRPr sz="1400">
                <a:solidFill>
                  <a:srgbClr val="323232"/>
                </a:solidFill>
                <a:latin typeface="微软雅黑" panose="020B0503020204020204" pitchFamily="34" charset="-122"/>
                <a:ea typeface="微软雅黑" panose="020B0503020204020204" pitchFamily="34" charset="-122"/>
              </a:defRPr>
            </a:lvl1pPr>
          </a:lstStyle>
          <a:p>
            <a:endParaRPr lang="zh-CN" altLang="en-US" dirty="0"/>
          </a:p>
        </p:txBody>
      </p:sp>
      <p:sp>
        <p:nvSpPr>
          <p:cNvPr id="18" name="文本占位符 11"/>
          <p:cNvSpPr>
            <a:spLocks noGrp="1"/>
          </p:cNvSpPr>
          <p:nvPr>
            <p:ph type="body" sz="quarter" idx="22" hasCustomPrompt="1"/>
          </p:nvPr>
        </p:nvSpPr>
        <p:spPr>
          <a:xfrm>
            <a:off x="648000" y="1764000"/>
            <a:ext cx="5854400" cy="3935384"/>
          </a:xfrm>
          <a:prstGeom prst="rect">
            <a:avLst/>
          </a:prstGeom>
        </p:spPr>
        <p:txBody>
          <a:bodyPr>
            <a:normAutofit/>
          </a:bodyPr>
          <a:lstStyle>
            <a:lvl1pPr marL="0" indent="0">
              <a:lnSpc>
                <a:spcPct val="100000"/>
              </a:lnSpc>
              <a:spcBef>
                <a:spcPts val="0"/>
              </a:spcBef>
              <a:buNone/>
              <a:defRPr sz="1400" baseline="0">
                <a:solidFill>
                  <a:srgbClr val="323232"/>
                </a:solidFill>
                <a:latin typeface="Verdana" panose="020B0604030504040204" pitchFamily="34" charset="0"/>
                <a:ea typeface="微软雅黑" panose="020B0503020204020204" pitchFamily="34" charset="-122"/>
                <a:cs typeface="Verdana" panose="020B0604030504040204" pitchFamily="34" charset="0"/>
              </a:defRPr>
            </a:lvl1pPr>
          </a:lstStyle>
          <a:p>
            <a:r>
              <a:rPr lang="zh-CN" altLang="en-US" dirty="0"/>
              <a:t>正文 微软雅黑 </a:t>
            </a:r>
            <a:r>
              <a:rPr lang="en-US" altLang="zh-CN" dirty="0"/>
              <a:t>Verdana</a:t>
            </a:r>
            <a:r>
              <a:rPr lang="zh-CN" altLang="en-US" dirty="0"/>
              <a:t> </a:t>
            </a:r>
            <a:r>
              <a:rPr lang="en-US" altLang="zh-CN" dirty="0"/>
              <a:t>14pt</a:t>
            </a:r>
          </a:p>
          <a:p>
            <a:endParaRPr lang="en-US" altLang="zh-CN" dirty="0"/>
          </a:p>
          <a:p>
            <a:pPr lvl="0"/>
            <a:r>
              <a:rPr lang="zh-CN" altLang="en-US" dirty="0"/>
              <a:t>单击此处添加正文</a:t>
            </a:r>
            <a:endParaRPr lang="en-US" altLang="zh-CN" dirty="0"/>
          </a:p>
        </p:txBody>
      </p:sp>
    </p:spTree>
    <p:extLst>
      <p:ext uri="{BB962C8B-B14F-4D97-AF65-F5344CB8AC3E}">
        <p14:creationId xmlns:p14="http://schemas.microsoft.com/office/powerpoint/2010/main" val="4921862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左表右字">
    <p:spTree>
      <p:nvGrpSpPr>
        <p:cNvPr id="1" name=""/>
        <p:cNvGrpSpPr/>
        <p:nvPr/>
      </p:nvGrpSpPr>
      <p:grpSpPr>
        <a:xfrm>
          <a:off x="0" y="0"/>
          <a:ext cx="0" cy="0"/>
          <a:chOff x="0" y="0"/>
          <a:chExt cx="0" cy="0"/>
        </a:xfrm>
      </p:grpSpPr>
      <p:grpSp>
        <p:nvGrpSpPr>
          <p:cNvPr id="5" name="组合 4"/>
          <p:cNvGrpSpPr/>
          <p:nvPr userDrawn="1"/>
        </p:nvGrpSpPr>
        <p:grpSpPr>
          <a:xfrm>
            <a:off x="11722100" y="514350"/>
            <a:ext cx="469900" cy="960378"/>
            <a:chOff x="11802593" y="514350"/>
            <a:chExt cx="407324" cy="832486"/>
          </a:xfrm>
        </p:grpSpPr>
        <p:sp>
          <p:nvSpPr>
            <p:cNvPr id="6" name="单圆角矩形 5"/>
            <p:cNvSpPr/>
            <p:nvPr/>
          </p:nvSpPr>
          <p:spPr>
            <a:xfrm flipH="1">
              <a:off x="11802593" y="514350"/>
              <a:ext cx="407324" cy="407324"/>
            </a:xfrm>
            <a:prstGeom prst="round1Rect">
              <a:avLst>
                <a:gd name="adj" fmla="val 8202"/>
              </a:avLst>
            </a:prstGeom>
            <a:solidFill>
              <a:srgbClr val="00B3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单圆角矩形 6"/>
            <p:cNvSpPr/>
            <p:nvPr/>
          </p:nvSpPr>
          <p:spPr>
            <a:xfrm flipH="1" flipV="1">
              <a:off x="11802593" y="939512"/>
              <a:ext cx="407324" cy="407324"/>
            </a:xfrm>
            <a:prstGeom prst="round1Rect">
              <a:avLst>
                <a:gd name="adj" fmla="val 8202"/>
              </a:avLst>
            </a:prstGeom>
            <a:solidFill>
              <a:srgbClr val="005BA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矩形 9"/>
          <p:cNvSpPr/>
          <p:nvPr userDrawn="1"/>
        </p:nvSpPr>
        <p:spPr>
          <a:xfrm>
            <a:off x="660929" y="6378806"/>
            <a:ext cx="697627" cy="246221"/>
          </a:xfrm>
          <a:prstGeom prst="rect">
            <a:avLst/>
          </a:prstGeom>
        </p:spPr>
        <p:txBody>
          <a:bodyPr wrap="none">
            <a:spAutoFit/>
          </a:bodyPr>
          <a:lstStyle/>
          <a:p>
            <a:r>
              <a:rPr lang="zh-CN" altLang="en-US" sz="1000" dirty="0">
                <a:solidFill>
                  <a:srgbClr val="323232"/>
                </a:solidFill>
                <a:latin typeface="微软雅黑" panose="020B0503020204020204" pitchFamily="34" charset="-122"/>
                <a:ea typeface="微软雅黑" panose="020B0503020204020204" pitchFamily="34" charset="-122"/>
                <a:cs typeface="Times New Roman" panose="02020603050405020304" pitchFamily="18" charset="0"/>
              </a:rPr>
              <a:t>东软机密</a:t>
            </a:r>
            <a:endParaRPr lang="zh-CN" altLang="en-US" sz="1000" dirty="0">
              <a:solidFill>
                <a:srgbClr val="323232"/>
              </a:solidFill>
              <a:latin typeface="微软雅黑" panose="020B0503020204020204" pitchFamily="34" charset="-122"/>
              <a:ea typeface="微软雅黑" panose="020B0503020204020204" pitchFamily="34" charset="-122"/>
            </a:endParaRPr>
          </a:p>
        </p:txBody>
      </p:sp>
      <p:sp>
        <p:nvSpPr>
          <p:cNvPr id="15" name="文本占位符 11"/>
          <p:cNvSpPr>
            <a:spLocks noGrp="1"/>
          </p:cNvSpPr>
          <p:nvPr>
            <p:ph type="body" sz="quarter" idx="13" hasCustomPrompt="1"/>
          </p:nvPr>
        </p:nvSpPr>
        <p:spPr>
          <a:xfrm>
            <a:off x="648000" y="432000"/>
            <a:ext cx="10210270" cy="572828"/>
          </a:xfrm>
          <a:prstGeom prst="rect">
            <a:avLst/>
          </a:prstGeom>
        </p:spPr>
        <p:txBody>
          <a:bodyPr>
            <a:normAutofit/>
          </a:bodyPr>
          <a:lstStyle>
            <a:lvl1pPr marL="0" indent="0">
              <a:lnSpc>
                <a:spcPct val="100000"/>
              </a:lnSpc>
              <a:spcBef>
                <a:spcPts val="0"/>
              </a:spcBef>
              <a:buNone/>
              <a:defRPr sz="3200" b="1" baseline="0">
                <a:solidFill>
                  <a:srgbClr val="323232"/>
                </a:solidFill>
                <a:latin typeface="Verdana" panose="020B0604030504040204" pitchFamily="34" charset="0"/>
                <a:ea typeface="微软雅黑" panose="020B0503020204020204" pitchFamily="34" charset="-122"/>
                <a:cs typeface="Verdana" panose="020B0604030504040204" pitchFamily="34" charset="0"/>
              </a:defRPr>
            </a:lvl1pPr>
          </a:lstStyle>
          <a:p>
            <a:r>
              <a:rPr lang="zh-CN" altLang="en-US" dirty="0"/>
              <a:t>微软雅黑 </a:t>
            </a:r>
            <a:r>
              <a:rPr lang="en-US" altLang="zh-CN" dirty="0"/>
              <a:t>Verdana</a:t>
            </a:r>
            <a:r>
              <a:rPr lang="zh-CN" altLang="en-US" dirty="0"/>
              <a:t> </a:t>
            </a:r>
            <a:r>
              <a:rPr lang="en-US" altLang="zh-CN" dirty="0"/>
              <a:t>32pt </a:t>
            </a:r>
            <a:r>
              <a:rPr lang="zh-CN" altLang="en-US" dirty="0"/>
              <a:t>加粗 </a:t>
            </a:r>
          </a:p>
        </p:txBody>
      </p:sp>
      <p:sp>
        <p:nvSpPr>
          <p:cNvPr id="16" name="文本占位符 11"/>
          <p:cNvSpPr>
            <a:spLocks noGrp="1"/>
          </p:cNvSpPr>
          <p:nvPr>
            <p:ph type="body" sz="quarter" idx="14" hasCustomPrompt="1"/>
          </p:nvPr>
        </p:nvSpPr>
        <p:spPr>
          <a:xfrm>
            <a:off x="648000" y="1116000"/>
            <a:ext cx="10210271" cy="348401"/>
          </a:xfrm>
          <a:prstGeom prst="rect">
            <a:avLst/>
          </a:prstGeom>
        </p:spPr>
        <p:txBody>
          <a:bodyPr>
            <a:noAutofit/>
          </a:bodyPr>
          <a:lstStyle>
            <a:lvl1pPr marL="0" indent="0">
              <a:lnSpc>
                <a:spcPct val="100000"/>
              </a:lnSpc>
              <a:spcBef>
                <a:spcPts val="0"/>
              </a:spcBef>
              <a:buNone/>
              <a:defRPr sz="1800" baseline="0">
                <a:solidFill>
                  <a:srgbClr val="00B3EA"/>
                </a:solidFill>
                <a:latin typeface="Verdana" panose="020B0604030504040204" pitchFamily="34" charset="0"/>
                <a:ea typeface="微软雅黑" panose="020B0503020204020204" pitchFamily="34" charset="-122"/>
                <a:cs typeface="Verdana" panose="020B0604030504040204" pitchFamily="34" charset="0"/>
              </a:defRPr>
            </a:lvl1pPr>
          </a:lstStyle>
          <a:p>
            <a:r>
              <a:rPr lang="zh-CN" altLang="en-US" dirty="0"/>
              <a:t>微软雅黑 </a:t>
            </a:r>
            <a:r>
              <a:rPr lang="en-US" altLang="zh-CN" dirty="0"/>
              <a:t>Verdana</a:t>
            </a:r>
            <a:r>
              <a:rPr lang="zh-CN" altLang="en-US" dirty="0"/>
              <a:t> </a:t>
            </a:r>
            <a:r>
              <a:rPr lang="en-US" altLang="zh-CN" dirty="0"/>
              <a:t>18pt </a:t>
            </a:r>
            <a:endParaRPr lang="zh-CN" altLang="en-US" dirty="0"/>
          </a:p>
        </p:txBody>
      </p:sp>
      <p:sp>
        <p:nvSpPr>
          <p:cNvPr id="17" name="文本占位符 11"/>
          <p:cNvSpPr>
            <a:spLocks noGrp="1"/>
          </p:cNvSpPr>
          <p:nvPr>
            <p:ph type="body" sz="quarter" idx="22" hasCustomPrompt="1"/>
          </p:nvPr>
        </p:nvSpPr>
        <p:spPr>
          <a:xfrm>
            <a:off x="5023527" y="1764000"/>
            <a:ext cx="5834744" cy="3935384"/>
          </a:xfrm>
          <a:prstGeom prst="rect">
            <a:avLst/>
          </a:prstGeom>
        </p:spPr>
        <p:txBody>
          <a:bodyPr>
            <a:normAutofit/>
          </a:bodyPr>
          <a:lstStyle>
            <a:lvl1pPr marL="0" indent="0">
              <a:lnSpc>
                <a:spcPct val="100000"/>
              </a:lnSpc>
              <a:spcBef>
                <a:spcPts val="0"/>
              </a:spcBef>
              <a:buNone/>
              <a:defRPr sz="1400" baseline="0">
                <a:solidFill>
                  <a:srgbClr val="323232"/>
                </a:solidFill>
                <a:latin typeface="Verdana" panose="020B0604030504040204" pitchFamily="34" charset="0"/>
                <a:ea typeface="微软雅黑" panose="020B0503020204020204" pitchFamily="34" charset="-122"/>
                <a:cs typeface="Verdana" panose="020B0604030504040204" pitchFamily="34" charset="0"/>
              </a:defRPr>
            </a:lvl1pPr>
          </a:lstStyle>
          <a:p>
            <a:r>
              <a:rPr lang="zh-CN" altLang="en-US" dirty="0"/>
              <a:t>正文 微软雅黑 </a:t>
            </a:r>
            <a:r>
              <a:rPr lang="en-US" altLang="zh-CN" dirty="0"/>
              <a:t>Verdana</a:t>
            </a:r>
            <a:r>
              <a:rPr lang="zh-CN" altLang="en-US" dirty="0"/>
              <a:t> </a:t>
            </a:r>
            <a:r>
              <a:rPr lang="en-US" altLang="zh-CN" dirty="0"/>
              <a:t>14pt</a:t>
            </a:r>
          </a:p>
          <a:p>
            <a:endParaRPr lang="en-US" altLang="zh-CN" dirty="0"/>
          </a:p>
          <a:p>
            <a:pPr lvl="0"/>
            <a:r>
              <a:rPr lang="zh-CN" altLang="en-US" dirty="0"/>
              <a:t>单击此处添加正文</a:t>
            </a:r>
            <a:endParaRPr lang="en-US" altLang="zh-CN" dirty="0"/>
          </a:p>
        </p:txBody>
      </p:sp>
      <p:sp>
        <p:nvSpPr>
          <p:cNvPr id="18" name="图表占位符 13"/>
          <p:cNvSpPr>
            <a:spLocks noGrp="1"/>
          </p:cNvSpPr>
          <p:nvPr>
            <p:ph type="chart" sz="quarter" idx="15"/>
          </p:nvPr>
        </p:nvSpPr>
        <p:spPr>
          <a:xfrm>
            <a:off x="648000" y="1764000"/>
            <a:ext cx="3969915" cy="3935384"/>
          </a:xfrm>
          <a:prstGeom prst="rect">
            <a:avLst/>
          </a:prstGeom>
        </p:spPr>
        <p:txBody>
          <a:bodyPr/>
          <a:lstStyle>
            <a:lvl1pPr marL="0" indent="0">
              <a:lnSpc>
                <a:spcPct val="100000"/>
              </a:lnSpc>
              <a:spcBef>
                <a:spcPts val="0"/>
              </a:spcBef>
              <a:buFontTx/>
              <a:buNone/>
              <a:defRPr sz="1400">
                <a:solidFill>
                  <a:srgbClr val="323232"/>
                </a:solidFill>
                <a:latin typeface="微软雅黑" panose="020B0503020204020204" pitchFamily="34" charset="-122"/>
                <a:ea typeface="微软雅黑" panose="020B0503020204020204" pitchFamily="34" charset="-122"/>
              </a:defRPr>
            </a:lvl1pPr>
          </a:lstStyle>
          <a:p>
            <a:endParaRPr lang="zh-CN" altLang="en-US" dirty="0"/>
          </a:p>
        </p:txBody>
      </p:sp>
    </p:spTree>
    <p:extLst>
      <p:ext uri="{BB962C8B-B14F-4D97-AF65-F5344CB8AC3E}">
        <p14:creationId xmlns:p14="http://schemas.microsoft.com/office/powerpoint/2010/main" val="15980950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上表下字">
    <p:spTree>
      <p:nvGrpSpPr>
        <p:cNvPr id="1" name=""/>
        <p:cNvGrpSpPr/>
        <p:nvPr/>
      </p:nvGrpSpPr>
      <p:grpSpPr>
        <a:xfrm>
          <a:off x="0" y="0"/>
          <a:ext cx="0" cy="0"/>
          <a:chOff x="0" y="0"/>
          <a:chExt cx="0" cy="0"/>
        </a:xfrm>
      </p:grpSpPr>
      <p:grpSp>
        <p:nvGrpSpPr>
          <p:cNvPr id="5" name="组合 4"/>
          <p:cNvGrpSpPr/>
          <p:nvPr userDrawn="1"/>
        </p:nvGrpSpPr>
        <p:grpSpPr>
          <a:xfrm>
            <a:off x="11722100" y="514350"/>
            <a:ext cx="469900" cy="960378"/>
            <a:chOff x="11802593" y="514350"/>
            <a:chExt cx="407324" cy="832486"/>
          </a:xfrm>
        </p:grpSpPr>
        <p:sp>
          <p:nvSpPr>
            <p:cNvPr id="6" name="单圆角矩形 5"/>
            <p:cNvSpPr/>
            <p:nvPr/>
          </p:nvSpPr>
          <p:spPr>
            <a:xfrm flipH="1">
              <a:off x="11802593" y="514350"/>
              <a:ext cx="407324" cy="407324"/>
            </a:xfrm>
            <a:prstGeom prst="round1Rect">
              <a:avLst>
                <a:gd name="adj" fmla="val 8202"/>
              </a:avLst>
            </a:prstGeom>
            <a:solidFill>
              <a:srgbClr val="00B3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单圆角矩形 6"/>
            <p:cNvSpPr/>
            <p:nvPr/>
          </p:nvSpPr>
          <p:spPr>
            <a:xfrm flipH="1" flipV="1">
              <a:off x="11802593" y="939512"/>
              <a:ext cx="407324" cy="407324"/>
            </a:xfrm>
            <a:prstGeom prst="round1Rect">
              <a:avLst>
                <a:gd name="adj" fmla="val 8202"/>
              </a:avLst>
            </a:prstGeom>
            <a:solidFill>
              <a:srgbClr val="005BA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矩形 9"/>
          <p:cNvSpPr/>
          <p:nvPr userDrawn="1"/>
        </p:nvSpPr>
        <p:spPr>
          <a:xfrm>
            <a:off x="660929" y="6378806"/>
            <a:ext cx="697627" cy="246221"/>
          </a:xfrm>
          <a:prstGeom prst="rect">
            <a:avLst/>
          </a:prstGeom>
        </p:spPr>
        <p:txBody>
          <a:bodyPr wrap="none">
            <a:spAutoFit/>
          </a:bodyPr>
          <a:lstStyle/>
          <a:p>
            <a:r>
              <a:rPr lang="zh-CN" altLang="en-US" sz="1000" dirty="0">
                <a:solidFill>
                  <a:srgbClr val="323232"/>
                </a:solidFill>
                <a:latin typeface="微软雅黑" panose="020B0503020204020204" pitchFamily="34" charset="-122"/>
                <a:ea typeface="微软雅黑" panose="020B0503020204020204" pitchFamily="34" charset="-122"/>
                <a:cs typeface="Times New Roman" panose="02020603050405020304" pitchFamily="18" charset="0"/>
              </a:rPr>
              <a:t>东软机密</a:t>
            </a:r>
            <a:endParaRPr lang="zh-CN" altLang="en-US" sz="1000" dirty="0">
              <a:solidFill>
                <a:srgbClr val="323232"/>
              </a:solidFill>
              <a:latin typeface="微软雅黑" panose="020B0503020204020204" pitchFamily="34" charset="-122"/>
              <a:ea typeface="微软雅黑" panose="020B0503020204020204" pitchFamily="34" charset="-122"/>
            </a:endParaRPr>
          </a:p>
        </p:txBody>
      </p:sp>
      <p:sp>
        <p:nvSpPr>
          <p:cNvPr id="9" name="文本占位符 11"/>
          <p:cNvSpPr>
            <a:spLocks noGrp="1"/>
          </p:cNvSpPr>
          <p:nvPr>
            <p:ph type="body" sz="quarter" idx="13" hasCustomPrompt="1"/>
          </p:nvPr>
        </p:nvSpPr>
        <p:spPr>
          <a:xfrm>
            <a:off x="648000" y="432000"/>
            <a:ext cx="10210270" cy="572828"/>
          </a:xfrm>
          <a:prstGeom prst="rect">
            <a:avLst/>
          </a:prstGeom>
        </p:spPr>
        <p:txBody>
          <a:bodyPr>
            <a:normAutofit/>
          </a:bodyPr>
          <a:lstStyle>
            <a:lvl1pPr marL="0" indent="0">
              <a:lnSpc>
                <a:spcPct val="100000"/>
              </a:lnSpc>
              <a:spcBef>
                <a:spcPts val="0"/>
              </a:spcBef>
              <a:buNone/>
              <a:defRPr sz="3200" b="1" baseline="0">
                <a:solidFill>
                  <a:srgbClr val="323232"/>
                </a:solidFill>
                <a:latin typeface="Verdana" panose="020B0604030504040204" pitchFamily="34" charset="0"/>
                <a:ea typeface="微软雅黑" panose="020B0503020204020204" pitchFamily="34" charset="-122"/>
                <a:cs typeface="Verdana" panose="020B0604030504040204" pitchFamily="34" charset="0"/>
              </a:defRPr>
            </a:lvl1pPr>
          </a:lstStyle>
          <a:p>
            <a:r>
              <a:rPr lang="zh-CN" altLang="en-US" dirty="0"/>
              <a:t>微软雅黑 </a:t>
            </a:r>
            <a:r>
              <a:rPr lang="en-US" altLang="zh-CN" dirty="0"/>
              <a:t>Verdana</a:t>
            </a:r>
            <a:r>
              <a:rPr lang="zh-CN" altLang="en-US" dirty="0"/>
              <a:t> </a:t>
            </a:r>
            <a:r>
              <a:rPr lang="en-US" altLang="zh-CN" dirty="0"/>
              <a:t>32pt </a:t>
            </a:r>
            <a:r>
              <a:rPr lang="zh-CN" altLang="en-US" dirty="0"/>
              <a:t>加粗 </a:t>
            </a:r>
          </a:p>
        </p:txBody>
      </p:sp>
      <p:sp>
        <p:nvSpPr>
          <p:cNvPr id="14" name="文本占位符 11"/>
          <p:cNvSpPr>
            <a:spLocks noGrp="1"/>
          </p:cNvSpPr>
          <p:nvPr>
            <p:ph type="body" sz="quarter" idx="14" hasCustomPrompt="1"/>
          </p:nvPr>
        </p:nvSpPr>
        <p:spPr>
          <a:xfrm>
            <a:off x="648000" y="1116000"/>
            <a:ext cx="10210271" cy="348401"/>
          </a:xfrm>
          <a:prstGeom prst="rect">
            <a:avLst/>
          </a:prstGeom>
        </p:spPr>
        <p:txBody>
          <a:bodyPr>
            <a:noAutofit/>
          </a:bodyPr>
          <a:lstStyle>
            <a:lvl1pPr marL="0" indent="0">
              <a:lnSpc>
                <a:spcPct val="100000"/>
              </a:lnSpc>
              <a:spcBef>
                <a:spcPts val="0"/>
              </a:spcBef>
              <a:buNone/>
              <a:defRPr sz="1800" baseline="0">
                <a:solidFill>
                  <a:srgbClr val="00B3EA"/>
                </a:solidFill>
                <a:latin typeface="Verdana" panose="020B0604030504040204" pitchFamily="34" charset="0"/>
                <a:ea typeface="微软雅黑" panose="020B0503020204020204" pitchFamily="34" charset="-122"/>
                <a:cs typeface="Verdana" panose="020B0604030504040204" pitchFamily="34" charset="0"/>
              </a:defRPr>
            </a:lvl1pPr>
          </a:lstStyle>
          <a:p>
            <a:r>
              <a:rPr lang="zh-CN" altLang="en-US" dirty="0"/>
              <a:t>微软雅黑 </a:t>
            </a:r>
            <a:r>
              <a:rPr lang="en-US" altLang="zh-CN" dirty="0"/>
              <a:t>Verdana</a:t>
            </a:r>
            <a:r>
              <a:rPr lang="zh-CN" altLang="en-US" dirty="0"/>
              <a:t> </a:t>
            </a:r>
            <a:r>
              <a:rPr lang="en-US" altLang="zh-CN" dirty="0"/>
              <a:t>18pt </a:t>
            </a:r>
            <a:endParaRPr lang="zh-CN" altLang="en-US" dirty="0"/>
          </a:p>
        </p:txBody>
      </p:sp>
      <p:sp>
        <p:nvSpPr>
          <p:cNvPr id="15" name="图表占位符 13"/>
          <p:cNvSpPr>
            <a:spLocks noGrp="1"/>
          </p:cNvSpPr>
          <p:nvPr>
            <p:ph type="chart" sz="quarter" idx="15"/>
          </p:nvPr>
        </p:nvSpPr>
        <p:spPr>
          <a:xfrm>
            <a:off x="648000" y="1764000"/>
            <a:ext cx="10210270" cy="3935384"/>
          </a:xfrm>
          <a:prstGeom prst="rect">
            <a:avLst/>
          </a:prstGeom>
        </p:spPr>
        <p:txBody>
          <a:bodyPr/>
          <a:lstStyle>
            <a:lvl1pPr marL="0" indent="0">
              <a:lnSpc>
                <a:spcPct val="100000"/>
              </a:lnSpc>
              <a:spcBef>
                <a:spcPts val="0"/>
              </a:spcBef>
              <a:buFontTx/>
              <a:buNone/>
              <a:defRPr sz="1400">
                <a:solidFill>
                  <a:srgbClr val="323232"/>
                </a:solidFill>
                <a:latin typeface="微软雅黑" panose="020B0503020204020204" pitchFamily="34" charset="-122"/>
                <a:ea typeface="微软雅黑" panose="020B0503020204020204" pitchFamily="34" charset="-122"/>
              </a:defRPr>
            </a:lvl1pPr>
          </a:lstStyle>
          <a:p>
            <a:endParaRPr lang="zh-CN" altLang="en-US" dirty="0"/>
          </a:p>
        </p:txBody>
      </p:sp>
    </p:spTree>
    <p:extLst>
      <p:ext uri="{BB962C8B-B14F-4D97-AF65-F5344CB8AC3E}">
        <p14:creationId xmlns:p14="http://schemas.microsoft.com/office/powerpoint/2010/main" val="36249097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双表下字">
    <p:spTree>
      <p:nvGrpSpPr>
        <p:cNvPr id="1" name=""/>
        <p:cNvGrpSpPr/>
        <p:nvPr/>
      </p:nvGrpSpPr>
      <p:grpSpPr>
        <a:xfrm>
          <a:off x="0" y="0"/>
          <a:ext cx="0" cy="0"/>
          <a:chOff x="0" y="0"/>
          <a:chExt cx="0" cy="0"/>
        </a:xfrm>
      </p:grpSpPr>
      <p:grpSp>
        <p:nvGrpSpPr>
          <p:cNvPr id="5" name="组合 4"/>
          <p:cNvGrpSpPr/>
          <p:nvPr userDrawn="1"/>
        </p:nvGrpSpPr>
        <p:grpSpPr>
          <a:xfrm>
            <a:off x="11722100" y="514350"/>
            <a:ext cx="469900" cy="960378"/>
            <a:chOff x="11802593" y="514350"/>
            <a:chExt cx="407324" cy="832486"/>
          </a:xfrm>
        </p:grpSpPr>
        <p:sp>
          <p:nvSpPr>
            <p:cNvPr id="6" name="单圆角矩形 5"/>
            <p:cNvSpPr/>
            <p:nvPr/>
          </p:nvSpPr>
          <p:spPr>
            <a:xfrm flipH="1">
              <a:off x="11802593" y="514350"/>
              <a:ext cx="407324" cy="407324"/>
            </a:xfrm>
            <a:prstGeom prst="round1Rect">
              <a:avLst>
                <a:gd name="adj" fmla="val 8202"/>
              </a:avLst>
            </a:prstGeom>
            <a:solidFill>
              <a:srgbClr val="00B3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单圆角矩形 6"/>
            <p:cNvSpPr/>
            <p:nvPr/>
          </p:nvSpPr>
          <p:spPr>
            <a:xfrm flipH="1" flipV="1">
              <a:off x="11802593" y="939512"/>
              <a:ext cx="407324" cy="407324"/>
            </a:xfrm>
            <a:prstGeom prst="round1Rect">
              <a:avLst>
                <a:gd name="adj" fmla="val 8202"/>
              </a:avLst>
            </a:prstGeom>
            <a:solidFill>
              <a:srgbClr val="005BA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 name="矩形 10"/>
          <p:cNvSpPr/>
          <p:nvPr userDrawn="1"/>
        </p:nvSpPr>
        <p:spPr>
          <a:xfrm>
            <a:off x="660929" y="6378806"/>
            <a:ext cx="697627" cy="246221"/>
          </a:xfrm>
          <a:prstGeom prst="rect">
            <a:avLst/>
          </a:prstGeom>
        </p:spPr>
        <p:txBody>
          <a:bodyPr wrap="none">
            <a:spAutoFit/>
          </a:bodyPr>
          <a:lstStyle/>
          <a:p>
            <a:r>
              <a:rPr lang="zh-CN" altLang="en-US" sz="1000" dirty="0">
                <a:solidFill>
                  <a:srgbClr val="323232"/>
                </a:solidFill>
                <a:latin typeface="微软雅黑" panose="020B0503020204020204" pitchFamily="34" charset="-122"/>
                <a:ea typeface="微软雅黑" panose="020B0503020204020204" pitchFamily="34" charset="-122"/>
                <a:cs typeface="Times New Roman" panose="02020603050405020304" pitchFamily="18" charset="0"/>
              </a:rPr>
              <a:t>东软机密</a:t>
            </a:r>
            <a:endParaRPr lang="zh-CN" altLang="en-US" sz="1000" dirty="0">
              <a:solidFill>
                <a:srgbClr val="323232"/>
              </a:solidFill>
              <a:latin typeface="微软雅黑" panose="020B0503020204020204" pitchFamily="34" charset="-122"/>
              <a:ea typeface="微软雅黑" panose="020B0503020204020204" pitchFamily="34" charset="-122"/>
            </a:endParaRPr>
          </a:p>
        </p:txBody>
      </p:sp>
      <p:sp>
        <p:nvSpPr>
          <p:cNvPr id="15" name="文本占位符 11"/>
          <p:cNvSpPr>
            <a:spLocks noGrp="1"/>
          </p:cNvSpPr>
          <p:nvPr>
            <p:ph type="body" sz="quarter" idx="13" hasCustomPrompt="1"/>
          </p:nvPr>
        </p:nvSpPr>
        <p:spPr>
          <a:xfrm>
            <a:off x="648000" y="432000"/>
            <a:ext cx="10210270" cy="572828"/>
          </a:xfrm>
          <a:prstGeom prst="rect">
            <a:avLst/>
          </a:prstGeom>
        </p:spPr>
        <p:txBody>
          <a:bodyPr>
            <a:normAutofit/>
          </a:bodyPr>
          <a:lstStyle>
            <a:lvl1pPr marL="0" indent="0">
              <a:lnSpc>
                <a:spcPct val="100000"/>
              </a:lnSpc>
              <a:spcBef>
                <a:spcPts val="0"/>
              </a:spcBef>
              <a:buNone/>
              <a:defRPr sz="3200" b="1" baseline="0">
                <a:solidFill>
                  <a:srgbClr val="323232"/>
                </a:solidFill>
                <a:latin typeface="Verdana" panose="020B0604030504040204" pitchFamily="34" charset="0"/>
                <a:ea typeface="微软雅黑" panose="020B0503020204020204" pitchFamily="34" charset="-122"/>
                <a:cs typeface="Verdana" panose="020B0604030504040204" pitchFamily="34" charset="0"/>
              </a:defRPr>
            </a:lvl1pPr>
          </a:lstStyle>
          <a:p>
            <a:r>
              <a:rPr lang="zh-CN" altLang="en-US" dirty="0"/>
              <a:t>微软雅黑 </a:t>
            </a:r>
            <a:r>
              <a:rPr lang="en-US" altLang="zh-CN" dirty="0"/>
              <a:t>Verdana</a:t>
            </a:r>
            <a:r>
              <a:rPr lang="zh-CN" altLang="en-US" dirty="0"/>
              <a:t> </a:t>
            </a:r>
            <a:r>
              <a:rPr lang="en-US" altLang="zh-CN" dirty="0"/>
              <a:t>32pt </a:t>
            </a:r>
            <a:r>
              <a:rPr lang="zh-CN" altLang="en-US" dirty="0"/>
              <a:t>加粗 </a:t>
            </a:r>
          </a:p>
        </p:txBody>
      </p:sp>
      <p:sp>
        <p:nvSpPr>
          <p:cNvPr id="17" name="文本占位符 11"/>
          <p:cNvSpPr>
            <a:spLocks noGrp="1"/>
          </p:cNvSpPr>
          <p:nvPr>
            <p:ph type="body" sz="quarter" idx="14" hasCustomPrompt="1"/>
          </p:nvPr>
        </p:nvSpPr>
        <p:spPr>
          <a:xfrm>
            <a:off x="648000" y="1116000"/>
            <a:ext cx="10210271" cy="348401"/>
          </a:xfrm>
          <a:prstGeom prst="rect">
            <a:avLst/>
          </a:prstGeom>
        </p:spPr>
        <p:txBody>
          <a:bodyPr>
            <a:noAutofit/>
          </a:bodyPr>
          <a:lstStyle>
            <a:lvl1pPr marL="0" indent="0">
              <a:lnSpc>
                <a:spcPct val="100000"/>
              </a:lnSpc>
              <a:spcBef>
                <a:spcPts val="0"/>
              </a:spcBef>
              <a:buNone/>
              <a:defRPr sz="1800" baseline="0">
                <a:solidFill>
                  <a:srgbClr val="00B3EA"/>
                </a:solidFill>
                <a:latin typeface="Verdana" panose="020B0604030504040204" pitchFamily="34" charset="0"/>
                <a:ea typeface="微软雅黑" panose="020B0503020204020204" pitchFamily="34" charset="-122"/>
                <a:cs typeface="Verdana" panose="020B0604030504040204" pitchFamily="34" charset="0"/>
              </a:defRPr>
            </a:lvl1pPr>
          </a:lstStyle>
          <a:p>
            <a:r>
              <a:rPr lang="zh-CN" altLang="en-US" dirty="0"/>
              <a:t>微软雅黑 </a:t>
            </a:r>
            <a:r>
              <a:rPr lang="en-US" altLang="zh-CN" dirty="0"/>
              <a:t>Verdana</a:t>
            </a:r>
            <a:r>
              <a:rPr lang="zh-CN" altLang="en-US" dirty="0"/>
              <a:t> </a:t>
            </a:r>
            <a:r>
              <a:rPr lang="en-US" altLang="zh-CN" dirty="0"/>
              <a:t>18pt </a:t>
            </a:r>
            <a:endParaRPr lang="zh-CN" altLang="en-US" dirty="0"/>
          </a:p>
        </p:txBody>
      </p:sp>
      <p:sp>
        <p:nvSpPr>
          <p:cNvPr id="19" name="图表占位符 13"/>
          <p:cNvSpPr>
            <a:spLocks noGrp="1"/>
          </p:cNvSpPr>
          <p:nvPr>
            <p:ph type="chart" sz="quarter" idx="15"/>
          </p:nvPr>
        </p:nvSpPr>
        <p:spPr>
          <a:xfrm>
            <a:off x="648000" y="1764000"/>
            <a:ext cx="5003272" cy="2774928"/>
          </a:xfrm>
          <a:prstGeom prst="rect">
            <a:avLst/>
          </a:prstGeom>
        </p:spPr>
        <p:txBody>
          <a:bodyPr/>
          <a:lstStyle>
            <a:lvl1pPr marL="0" indent="0">
              <a:lnSpc>
                <a:spcPct val="100000"/>
              </a:lnSpc>
              <a:spcBef>
                <a:spcPts val="0"/>
              </a:spcBef>
              <a:buFontTx/>
              <a:buNone/>
              <a:defRPr sz="1400">
                <a:solidFill>
                  <a:srgbClr val="323232"/>
                </a:solidFill>
                <a:latin typeface="微软雅黑" panose="020B0503020204020204" pitchFamily="34" charset="-122"/>
                <a:ea typeface="微软雅黑" panose="020B0503020204020204" pitchFamily="34" charset="-122"/>
              </a:defRPr>
            </a:lvl1pPr>
          </a:lstStyle>
          <a:p>
            <a:endParaRPr lang="zh-CN" altLang="en-US" dirty="0"/>
          </a:p>
        </p:txBody>
      </p:sp>
      <p:sp>
        <p:nvSpPr>
          <p:cNvPr id="20" name="图表占位符 13"/>
          <p:cNvSpPr>
            <a:spLocks noGrp="1"/>
          </p:cNvSpPr>
          <p:nvPr>
            <p:ph type="chart" sz="quarter" idx="23"/>
          </p:nvPr>
        </p:nvSpPr>
        <p:spPr>
          <a:xfrm>
            <a:off x="5930900" y="1764000"/>
            <a:ext cx="4927370" cy="2774928"/>
          </a:xfrm>
          <a:prstGeom prst="rect">
            <a:avLst/>
          </a:prstGeom>
        </p:spPr>
        <p:txBody>
          <a:bodyPr/>
          <a:lstStyle>
            <a:lvl1pPr marL="0" indent="0">
              <a:lnSpc>
                <a:spcPct val="100000"/>
              </a:lnSpc>
              <a:spcBef>
                <a:spcPts val="0"/>
              </a:spcBef>
              <a:buFontTx/>
              <a:buNone/>
              <a:defRPr sz="1400">
                <a:solidFill>
                  <a:srgbClr val="323232"/>
                </a:solidFill>
                <a:latin typeface="微软雅黑" panose="020B0503020204020204" pitchFamily="34" charset="-122"/>
                <a:ea typeface="微软雅黑" panose="020B0503020204020204" pitchFamily="34" charset="-122"/>
              </a:defRPr>
            </a:lvl1pPr>
          </a:lstStyle>
          <a:p>
            <a:endParaRPr lang="zh-CN" altLang="en-US" dirty="0"/>
          </a:p>
        </p:txBody>
      </p:sp>
      <p:sp>
        <p:nvSpPr>
          <p:cNvPr id="21" name="文本占位符 11"/>
          <p:cNvSpPr>
            <a:spLocks noGrp="1"/>
          </p:cNvSpPr>
          <p:nvPr>
            <p:ph type="body" sz="quarter" idx="26" hasCustomPrompt="1"/>
          </p:nvPr>
        </p:nvSpPr>
        <p:spPr>
          <a:xfrm>
            <a:off x="648000" y="4838526"/>
            <a:ext cx="10210270" cy="860858"/>
          </a:xfrm>
          <a:prstGeom prst="rect">
            <a:avLst/>
          </a:prstGeom>
        </p:spPr>
        <p:txBody>
          <a:bodyPr>
            <a:normAutofit/>
          </a:bodyPr>
          <a:lstStyle>
            <a:lvl1pPr marL="0" indent="0">
              <a:lnSpc>
                <a:spcPct val="100000"/>
              </a:lnSpc>
              <a:spcBef>
                <a:spcPts val="0"/>
              </a:spcBef>
              <a:buNone/>
              <a:defRPr sz="1400" baseline="0">
                <a:solidFill>
                  <a:srgbClr val="323232"/>
                </a:solidFill>
                <a:latin typeface="Verdana" panose="020B0604030504040204" pitchFamily="34" charset="0"/>
                <a:ea typeface="微软雅黑" panose="020B0503020204020204" pitchFamily="34" charset="-122"/>
                <a:cs typeface="Verdana" panose="020B0604030504040204" pitchFamily="34" charset="0"/>
              </a:defRPr>
            </a:lvl1pPr>
          </a:lstStyle>
          <a:p>
            <a:r>
              <a:rPr lang="zh-CN" altLang="en-US" dirty="0"/>
              <a:t>正文 微软雅黑 </a:t>
            </a:r>
            <a:r>
              <a:rPr lang="en-US" altLang="zh-CN" dirty="0"/>
              <a:t>Verdana</a:t>
            </a:r>
            <a:r>
              <a:rPr lang="zh-CN" altLang="en-US" dirty="0"/>
              <a:t> </a:t>
            </a:r>
            <a:r>
              <a:rPr lang="en-US" altLang="zh-CN" dirty="0"/>
              <a:t>14pt</a:t>
            </a:r>
          </a:p>
          <a:p>
            <a:endParaRPr lang="en-US" altLang="zh-CN" dirty="0"/>
          </a:p>
          <a:p>
            <a:pPr lvl="0"/>
            <a:r>
              <a:rPr lang="zh-CN" altLang="en-US" dirty="0"/>
              <a:t>单击此处添加正文</a:t>
            </a:r>
            <a:endParaRPr lang="en-US" altLang="zh-CN" dirty="0"/>
          </a:p>
        </p:txBody>
      </p:sp>
    </p:spTree>
    <p:extLst>
      <p:ext uri="{BB962C8B-B14F-4D97-AF65-F5344CB8AC3E}">
        <p14:creationId xmlns:p14="http://schemas.microsoft.com/office/powerpoint/2010/main" val="39704888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三表下字">
    <p:spTree>
      <p:nvGrpSpPr>
        <p:cNvPr id="1" name=""/>
        <p:cNvGrpSpPr/>
        <p:nvPr/>
      </p:nvGrpSpPr>
      <p:grpSpPr>
        <a:xfrm>
          <a:off x="0" y="0"/>
          <a:ext cx="0" cy="0"/>
          <a:chOff x="0" y="0"/>
          <a:chExt cx="0" cy="0"/>
        </a:xfrm>
      </p:grpSpPr>
      <p:grpSp>
        <p:nvGrpSpPr>
          <p:cNvPr id="5" name="组合 4"/>
          <p:cNvGrpSpPr/>
          <p:nvPr userDrawn="1"/>
        </p:nvGrpSpPr>
        <p:grpSpPr>
          <a:xfrm>
            <a:off x="11722100" y="514350"/>
            <a:ext cx="469900" cy="960378"/>
            <a:chOff x="11802593" y="514350"/>
            <a:chExt cx="407324" cy="832486"/>
          </a:xfrm>
        </p:grpSpPr>
        <p:sp>
          <p:nvSpPr>
            <p:cNvPr id="6" name="单圆角矩形 5"/>
            <p:cNvSpPr/>
            <p:nvPr/>
          </p:nvSpPr>
          <p:spPr>
            <a:xfrm flipH="1">
              <a:off x="11802593" y="514350"/>
              <a:ext cx="407324" cy="407324"/>
            </a:xfrm>
            <a:prstGeom prst="round1Rect">
              <a:avLst>
                <a:gd name="adj" fmla="val 8202"/>
              </a:avLst>
            </a:prstGeom>
            <a:solidFill>
              <a:srgbClr val="00B3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单圆角矩形 6"/>
            <p:cNvSpPr/>
            <p:nvPr/>
          </p:nvSpPr>
          <p:spPr>
            <a:xfrm flipH="1" flipV="1">
              <a:off x="11802593" y="939512"/>
              <a:ext cx="407324" cy="407324"/>
            </a:xfrm>
            <a:prstGeom prst="round1Rect">
              <a:avLst>
                <a:gd name="adj" fmla="val 8202"/>
              </a:avLst>
            </a:prstGeom>
            <a:solidFill>
              <a:srgbClr val="005BA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矩形 15"/>
          <p:cNvSpPr/>
          <p:nvPr userDrawn="1"/>
        </p:nvSpPr>
        <p:spPr>
          <a:xfrm>
            <a:off x="660929" y="6378806"/>
            <a:ext cx="697627" cy="246221"/>
          </a:xfrm>
          <a:prstGeom prst="rect">
            <a:avLst/>
          </a:prstGeom>
        </p:spPr>
        <p:txBody>
          <a:bodyPr wrap="none">
            <a:spAutoFit/>
          </a:bodyPr>
          <a:lstStyle/>
          <a:p>
            <a:r>
              <a:rPr lang="zh-CN" altLang="en-US" sz="1000" dirty="0">
                <a:solidFill>
                  <a:srgbClr val="323232"/>
                </a:solidFill>
                <a:latin typeface="微软雅黑" panose="020B0503020204020204" pitchFamily="34" charset="-122"/>
                <a:ea typeface="微软雅黑" panose="020B0503020204020204" pitchFamily="34" charset="-122"/>
                <a:cs typeface="Times New Roman" panose="02020603050405020304" pitchFamily="18" charset="0"/>
              </a:rPr>
              <a:t>东软机密</a:t>
            </a:r>
            <a:endParaRPr lang="zh-CN" altLang="en-US" sz="1000" dirty="0">
              <a:solidFill>
                <a:srgbClr val="323232"/>
              </a:solidFill>
              <a:latin typeface="微软雅黑" panose="020B0503020204020204" pitchFamily="34" charset="-122"/>
              <a:ea typeface="微软雅黑" panose="020B0503020204020204" pitchFamily="34" charset="-122"/>
            </a:endParaRPr>
          </a:p>
        </p:txBody>
      </p:sp>
      <p:sp>
        <p:nvSpPr>
          <p:cNvPr id="15" name="文本占位符 11"/>
          <p:cNvSpPr>
            <a:spLocks noGrp="1"/>
          </p:cNvSpPr>
          <p:nvPr>
            <p:ph type="body" sz="quarter" idx="13" hasCustomPrompt="1"/>
          </p:nvPr>
        </p:nvSpPr>
        <p:spPr>
          <a:xfrm>
            <a:off x="648000" y="432000"/>
            <a:ext cx="10210270" cy="572828"/>
          </a:xfrm>
          <a:prstGeom prst="rect">
            <a:avLst/>
          </a:prstGeom>
        </p:spPr>
        <p:txBody>
          <a:bodyPr>
            <a:normAutofit/>
          </a:bodyPr>
          <a:lstStyle>
            <a:lvl1pPr marL="0" indent="0">
              <a:lnSpc>
                <a:spcPct val="100000"/>
              </a:lnSpc>
              <a:spcBef>
                <a:spcPts val="0"/>
              </a:spcBef>
              <a:buNone/>
              <a:defRPr sz="3200" b="1" baseline="0">
                <a:solidFill>
                  <a:srgbClr val="323232"/>
                </a:solidFill>
                <a:latin typeface="Verdana" panose="020B0604030504040204" pitchFamily="34" charset="0"/>
                <a:ea typeface="微软雅黑" panose="020B0503020204020204" pitchFamily="34" charset="-122"/>
                <a:cs typeface="Verdana" panose="020B0604030504040204" pitchFamily="34" charset="0"/>
              </a:defRPr>
            </a:lvl1pPr>
          </a:lstStyle>
          <a:p>
            <a:r>
              <a:rPr lang="zh-CN" altLang="en-US" dirty="0"/>
              <a:t>微软雅黑 </a:t>
            </a:r>
            <a:r>
              <a:rPr lang="en-US" altLang="zh-CN" dirty="0"/>
              <a:t>Verdana</a:t>
            </a:r>
            <a:r>
              <a:rPr lang="zh-CN" altLang="en-US" dirty="0"/>
              <a:t> </a:t>
            </a:r>
            <a:r>
              <a:rPr lang="en-US" altLang="zh-CN" dirty="0"/>
              <a:t>32pt </a:t>
            </a:r>
            <a:r>
              <a:rPr lang="zh-CN" altLang="en-US" dirty="0"/>
              <a:t>加粗 </a:t>
            </a:r>
          </a:p>
        </p:txBody>
      </p:sp>
      <p:sp>
        <p:nvSpPr>
          <p:cNvPr id="19" name="文本占位符 11"/>
          <p:cNvSpPr>
            <a:spLocks noGrp="1"/>
          </p:cNvSpPr>
          <p:nvPr>
            <p:ph type="body" sz="quarter" idx="14" hasCustomPrompt="1"/>
          </p:nvPr>
        </p:nvSpPr>
        <p:spPr>
          <a:xfrm>
            <a:off x="648000" y="1116000"/>
            <a:ext cx="10210271" cy="348401"/>
          </a:xfrm>
          <a:prstGeom prst="rect">
            <a:avLst/>
          </a:prstGeom>
        </p:spPr>
        <p:txBody>
          <a:bodyPr>
            <a:noAutofit/>
          </a:bodyPr>
          <a:lstStyle>
            <a:lvl1pPr marL="0" indent="0">
              <a:lnSpc>
                <a:spcPct val="100000"/>
              </a:lnSpc>
              <a:spcBef>
                <a:spcPts val="0"/>
              </a:spcBef>
              <a:buNone/>
              <a:defRPr sz="1800" baseline="0">
                <a:solidFill>
                  <a:srgbClr val="00B3EA"/>
                </a:solidFill>
                <a:latin typeface="Verdana" panose="020B0604030504040204" pitchFamily="34" charset="0"/>
                <a:ea typeface="微软雅黑" panose="020B0503020204020204" pitchFamily="34" charset="-122"/>
                <a:cs typeface="Verdana" panose="020B0604030504040204" pitchFamily="34" charset="0"/>
              </a:defRPr>
            </a:lvl1pPr>
          </a:lstStyle>
          <a:p>
            <a:r>
              <a:rPr lang="zh-CN" altLang="en-US" dirty="0"/>
              <a:t>微软雅黑 </a:t>
            </a:r>
            <a:r>
              <a:rPr lang="en-US" altLang="zh-CN" dirty="0"/>
              <a:t>Verdana</a:t>
            </a:r>
            <a:r>
              <a:rPr lang="zh-CN" altLang="en-US" dirty="0"/>
              <a:t> </a:t>
            </a:r>
            <a:r>
              <a:rPr lang="en-US" altLang="zh-CN" dirty="0"/>
              <a:t>18pt </a:t>
            </a:r>
            <a:endParaRPr lang="zh-CN" altLang="en-US" dirty="0"/>
          </a:p>
        </p:txBody>
      </p:sp>
      <p:sp>
        <p:nvSpPr>
          <p:cNvPr id="20" name="图表占位符 13"/>
          <p:cNvSpPr>
            <a:spLocks noGrp="1"/>
          </p:cNvSpPr>
          <p:nvPr>
            <p:ph type="chart" sz="quarter" idx="15"/>
          </p:nvPr>
        </p:nvSpPr>
        <p:spPr>
          <a:xfrm>
            <a:off x="648001" y="1764000"/>
            <a:ext cx="6654500" cy="2774928"/>
          </a:xfrm>
          <a:prstGeom prst="rect">
            <a:avLst/>
          </a:prstGeom>
        </p:spPr>
        <p:txBody>
          <a:bodyPr/>
          <a:lstStyle>
            <a:lvl1pPr marL="0" indent="0">
              <a:lnSpc>
                <a:spcPct val="100000"/>
              </a:lnSpc>
              <a:spcBef>
                <a:spcPts val="0"/>
              </a:spcBef>
              <a:buFontTx/>
              <a:buNone/>
              <a:defRPr sz="1400">
                <a:solidFill>
                  <a:srgbClr val="323232"/>
                </a:solidFill>
                <a:latin typeface="微软雅黑" panose="020B0503020204020204" pitchFamily="34" charset="-122"/>
                <a:ea typeface="微软雅黑" panose="020B0503020204020204" pitchFamily="34" charset="-122"/>
              </a:defRPr>
            </a:lvl1pPr>
          </a:lstStyle>
          <a:p>
            <a:endParaRPr lang="zh-CN" altLang="en-US" dirty="0"/>
          </a:p>
        </p:txBody>
      </p:sp>
      <p:sp>
        <p:nvSpPr>
          <p:cNvPr id="21" name="图表占位符 13"/>
          <p:cNvSpPr>
            <a:spLocks noGrp="1"/>
          </p:cNvSpPr>
          <p:nvPr>
            <p:ph type="chart" sz="quarter" idx="23"/>
          </p:nvPr>
        </p:nvSpPr>
        <p:spPr>
          <a:xfrm>
            <a:off x="7607072" y="1764000"/>
            <a:ext cx="3251199" cy="1236375"/>
          </a:xfrm>
          <a:prstGeom prst="rect">
            <a:avLst/>
          </a:prstGeom>
        </p:spPr>
        <p:txBody>
          <a:bodyPr/>
          <a:lstStyle>
            <a:lvl1pPr marL="0" indent="0">
              <a:lnSpc>
                <a:spcPct val="100000"/>
              </a:lnSpc>
              <a:spcBef>
                <a:spcPts val="0"/>
              </a:spcBef>
              <a:buFontTx/>
              <a:buNone/>
              <a:defRPr sz="1400">
                <a:solidFill>
                  <a:srgbClr val="323232"/>
                </a:solidFill>
                <a:latin typeface="微软雅黑" panose="020B0503020204020204" pitchFamily="34" charset="-122"/>
                <a:ea typeface="微软雅黑" panose="020B0503020204020204" pitchFamily="34" charset="-122"/>
              </a:defRPr>
            </a:lvl1pPr>
          </a:lstStyle>
          <a:p>
            <a:endParaRPr lang="zh-CN" altLang="en-US" dirty="0"/>
          </a:p>
        </p:txBody>
      </p:sp>
      <p:sp>
        <p:nvSpPr>
          <p:cNvPr id="22" name="图表占位符 13"/>
          <p:cNvSpPr>
            <a:spLocks noGrp="1"/>
          </p:cNvSpPr>
          <p:nvPr>
            <p:ph type="chart" sz="quarter" idx="25"/>
          </p:nvPr>
        </p:nvSpPr>
        <p:spPr>
          <a:xfrm>
            <a:off x="7607072" y="3299973"/>
            <a:ext cx="3251199" cy="1238955"/>
          </a:xfrm>
          <a:prstGeom prst="rect">
            <a:avLst/>
          </a:prstGeom>
        </p:spPr>
        <p:txBody>
          <a:bodyPr/>
          <a:lstStyle>
            <a:lvl1pPr marL="0" indent="0">
              <a:lnSpc>
                <a:spcPct val="100000"/>
              </a:lnSpc>
              <a:spcBef>
                <a:spcPts val="0"/>
              </a:spcBef>
              <a:buFontTx/>
              <a:buNone/>
              <a:defRPr sz="1400">
                <a:solidFill>
                  <a:srgbClr val="323232"/>
                </a:solidFill>
                <a:latin typeface="微软雅黑" panose="020B0503020204020204" pitchFamily="34" charset="-122"/>
                <a:ea typeface="微软雅黑" panose="020B0503020204020204" pitchFamily="34" charset="-122"/>
              </a:defRPr>
            </a:lvl1pPr>
          </a:lstStyle>
          <a:p>
            <a:endParaRPr lang="zh-CN" altLang="en-US" dirty="0"/>
          </a:p>
        </p:txBody>
      </p:sp>
      <p:sp>
        <p:nvSpPr>
          <p:cNvPr id="23" name="文本占位符 11"/>
          <p:cNvSpPr>
            <a:spLocks noGrp="1"/>
          </p:cNvSpPr>
          <p:nvPr>
            <p:ph type="body" sz="quarter" idx="26" hasCustomPrompt="1"/>
          </p:nvPr>
        </p:nvSpPr>
        <p:spPr>
          <a:xfrm>
            <a:off x="648000" y="4838526"/>
            <a:ext cx="10210270" cy="860858"/>
          </a:xfrm>
          <a:prstGeom prst="rect">
            <a:avLst/>
          </a:prstGeom>
        </p:spPr>
        <p:txBody>
          <a:bodyPr>
            <a:normAutofit/>
          </a:bodyPr>
          <a:lstStyle>
            <a:lvl1pPr marL="0" indent="0">
              <a:lnSpc>
                <a:spcPct val="100000"/>
              </a:lnSpc>
              <a:spcBef>
                <a:spcPts val="0"/>
              </a:spcBef>
              <a:buNone/>
              <a:defRPr sz="1400" baseline="0">
                <a:solidFill>
                  <a:srgbClr val="323232"/>
                </a:solidFill>
                <a:latin typeface="Verdana" panose="020B0604030504040204" pitchFamily="34" charset="0"/>
                <a:ea typeface="微软雅黑" panose="020B0503020204020204" pitchFamily="34" charset="-122"/>
                <a:cs typeface="Verdana" panose="020B0604030504040204" pitchFamily="34" charset="0"/>
              </a:defRPr>
            </a:lvl1pPr>
          </a:lstStyle>
          <a:p>
            <a:r>
              <a:rPr lang="zh-CN" altLang="en-US" dirty="0"/>
              <a:t>正文 微软雅黑 </a:t>
            </a:r>
            <a:r>
              <a:rPr lang="en-US" altLang="zh-CN" dirty="0"/>
              <a:t>Verdana</a:t>
            </a:r>
            <a:r>
              <a:rPr lang="zh-CN" altLang="en-US" dirty="0"/>
              <a:t> </a:t>
            </a:r>
            <a:r>
              <a:rPr lang="en-US" altLang="zh-CN" dirty="0"/>
              <a:t>14pt</a:t>
            </a:r>
          </a:p>
          <a:p>
            <a:endParaRPr lang="en-US" altLang="zh-CN" dirty="0"/>
          </a:p>
          <a:p>
            <a:pPr lvl="0"/>
            <a:r>
              <a:rPr lang="zh-CN" altLang="en-US" dirty="0"/>
              <a:t>单击此处添加正文</a:t>
            </a:r>
            <a:endParaRPr lang="en-US" altLang="zh-CN" dirty="0"/>
          </a:p>
        </p:txBody>
      </p:sp>
    </p:spTree>
    <p:extLst>
      <p:ext uri="{BB962C8B-B14F-4D97-AF65-F5344CB8AC3E}">
        <p14:creationId xmlns:p14="http://schemas.microsoft.com/office/powerpoint/2010/main" val="12124053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封面四">
    <p:spTree>
      <p:nvGrpSpPr>
        <p:cNvPr id="1" name=""/>
        <p:cNvGrpSpPr/>
        <p:nvPr/>
      </p:nvGrpSpPr>
      <p:grpSpPr>
        <a:xfrm>
          <a:off x="0" y="0"/>
          <a:ext cx="0" cy="0"/>
          <a:chOff x="0" y="0"/>
          <a:chExt cx="0" cy="0"/>
        </a:xfrm>
      </p:grpSpPr>
      <p:sp>
        <p:nvSpPr>
          <p:cNvPr id="18" name="文本框 17"/>
          <p:cNvSpPr txBox="1"/>
          <p:nvPr userDrawn="1"/>
        </p:nvSpPr>
        <p:spPr>
          <a:xfrm>
            <a:off x="836421" y="6233666"/>
            <a:ext cx="3911069" cy="246221"/>
          </a:xfrm>
          <a:prstGeom prst="rect">
            <a:avLst/>
          </a:prstGeom>
          <a:noFill/>
        </p:spPr>
        <p:txBody>
          <a:bodyPr wrap="square" rtlCol="0">
            <a:spAutoFit/>
          </a:bodyPr>
          <a:lstStyle/>
          <a:p>
            <a:pPr eaLnBrk="0" fontAlgn="base" hangingPunct="0">
              <a:lnSpc>
                <a:spcPct val="100000"/>
              </a:lnSpc>
              <a:spcBef>
                <a:spcPct val="0"/>
              </a:spcBef>
              <a:spcAft>
                <a:spcPct val="0"/>
              </a:spcAft>
              <a:buSzPct val="50000"/>
              <a:buFont typeface="Wingdings" panose="05000000000000000000" pitchFamily="2" charset="2"/>
              <a:buNone/>
            </a:pPr>
            <a:r>
              <a:rPr lang="en-US" altLang="zh-CN" sz="1000" dirty="0">
                <a:solidFill>
                  <a:srgbClr val="323232"/>
                </a:solidFill>
                <a:latin typeface="Verdana" panose="020B0604030504040204" pitchFamily="34" charset="0"/>
              </a:rPr>
              <a:t>Copyright © 2018 </a:t>
            </a:r>
            <a:r>
              <a:rPr lang="en-US" altLang="zh-CN" sz="1000" dirty="0" err="1">
                <a:solidFill>
                  <a:srgbClr val="323232"/>
                </a:solidFill>
                <a:latin typeface="Verdana" panose="020B0604030504040204" pitchFamily="34" charset="0"/>
              </a:rPr>
              <a:t>Neusoft</a:t>
            </a:r>
            <a:r>
              <a:rPr lang="en-US" altLang="zh-CN" sz="1000" dirty="0">
                <a:solidFill>
                  <a:srgbClr val="323232"/>
                </a:solidFill>
                <a:latin typeface="Verdana" panose="020B0604030504040204" pitchFamily="34" charset="0"/>
              </a:rPr>
              <a:t> Corporation</a:t>
            </a:r>
          </a:p>
        </p:txBody>
      </p:sp>
      <p:sp>
        <p:nvSpPr>
          <p:cNvPr id="20" name="矩形 19"/>
          <p:cNvSpPr/>
          <p:nvPr userDrawn="1"/>
        </p:nvSpPr>
        <p:spPr>
          <a:xfrm>
            <a:off x="836421" y="6030540"/>
            <a:ext cx="1723549" cy="246221"/>
          </a:xfrm>
          <a:prstGeom prst="rect">
            <a:avLst/>
          </a:prstGeom>
        </p:spPr>
        <p:txBody>
          <a:bodyPr wrap="none">
            <a:spAutoFit/>
          </a:bodyPr>
          <a:lstStyle/>
          <a:p>
            <a:r>
              <a:rPr lang="zh-CN" altLang="zh-CN" sz="1000" dirty="0">
                <a:solidFill>
                  <a:srgbClr val="323232"/>
                </a:solidFill>
                <a:latin typeface="微软雅黑" panose="020B0503020204020204" pitchFamily="34" charset="-122"/>
                <a:ea typeface="微软雅黑" panose="020B0503020204020204" pitchFamily="34" charset="-122"/>
                <a:cs typeface="Times New Roman" panose="02020603050405020304" pitchFamily="18" charset="0"/>
              </a:rPr>
              <a:t>此处标注东软信息安全密级</a:t>
            </a:r>
            <a:endParaRPr lang="zh-CN" altLang="en-US" sz="1000" dirty="0">
              <a:solidFill>
                <a:srgbClr val="323232"/>
              </a:solidFill>
              <a:latin typeface="微软雅黑" panose="020B0503020204020204" pitchFamily="34" charset="-122"/>
              <a:ea typeface="微软雅黑" panose="020B0503020204020204" pitchFamily="34" charset="-122"/>
            </a:endParaRPr>
          </a:p>
        </p:txBody>
      </p:sp>
      <p:sp>
        <p:nvSpPr>
          <p:cNvPr id="21" name="文本占位符 126"/>
          <p:cNvSpPr>
            <a:spLocks noGrp="1"/>
          </p:cNvSpPr>
          <p:nvPr>
            <p:ph type="body" sz="quarter" idx="19" hasCustomPrompt="1"/>
          </p:nvPr>
        </p:nvSpPr>
        <p:spPr>
          <a:xfrm>
            <a:off x="855662" y="5469496"/>
            <a:ext cx="8580438" cy="339645"/>
          </a:xfrm>
          <a:prstGeom prst="rect">
            <a:avLst/>
          </a:prstGeom>
          <a:noFill/>
        </p:spPr>
        <p:txBody>
          <a:bodyPr wrap="square" tIns="46800">
            <a:spAutoFit/>
          </a:bodyPr>
          <a:lstStyle>
            <a:lvl1pPr marL="0" indent="0">
              <a:lnSpc>
                <a:spcPct val="100000"/>
              </a:lnSpc>
              <a:spcBef>
                <a:spcPts val="0"/>
              </a:spcBef>
              <a:buNone/>
              <a:defRPr sz="1600">
                <a:solidFill>
                  <a:srgbClr val="323232"/>
                </a:solidFill>
                <a:latin typeface="Verdana" panose="020B0604030504040204" pitchFamily="34" charset="0"/>
                <a:ea typeface="微软雅黑" panose="020B0503020204020204" pitchFamily="34" charset="-122"/>
                <a:cs typeface="Verdana" panose="020B0604030504040204" pitchFamily="34" charset="0"/>
              </a:defRPr>
            </a:lvl1pPr>
          </a:lstStyle>
          <a:p>
            <a:pPr lvl="0"/>
            <a:r>
              <a:rPr lang="zh-CN" altLang="en-US" dirty="0"/>
              <a:t>演讲人                </a:t>
            </a:r>
            <a:r>
              <a:rPr lang="en-US" altLang="zh-CN" dirty="0"/>
              <a:t>16pt </a:t>
            </a:r>
            <a:r>
              <a:rPr lang="zh-CN" altLang="en-US" dirty="0"/>
              <a:t>微软雅黑</a:t>
            </a:r>
          </a:p>
        </p:txBody>
      </p:sp>
      <p:sp>
        <p:nvSpPr>
          <p:cNvPr id="22" name="图片占位符 30"/>
          <p:cNvSpPr>
            <a:spLocks noGrp="1"/>
          </p:cNvSpPr>
          <p:nvPr>
            <p:ph type="pic" sz="quarter" idx="17"/>
          </p:nvPr>
        </p:nvSpPr>
        <p:spPr>
          <a:xfrm>
            <a:off x="897499" y="0"/>
            <a:ext cx="6927595" cy="3440888"/>
          </a:xfrm>
          <a:custGeom>
            <a:avLst/>
            <a:gdLst>
              <a:gd name="connsiteX0" fmla="*/ 5151490 w 7697585"/>
              <a:gd name="connsiteY0" fmla="*/ 0 h 2622900"/>
              <a:gd name="connsiteX1" fmla="*/ 7618189 w 7697585"/>
              <a:gd name="connsiteY1" fmla="*/ 0 h 2622900"/>
              <a:gd name="connsiteX2" fmla="*/ 7697585 w 7697585"/>
              <a:gd name="connsiteY2" fmla="*/ 0 h 2622900"/>
              <a:gd name="connsiteX3" fmla="*/ 7697585 w 7697585"/>
              <a:gd name="connsiteY3" fmla="*/ 1143928 h 2622900"/>
              <a:gd name="connsiteX4" fmla="*/ 7697584 w 7697585"/>
              <a:gd name="connsiteY4" fmla="*/ 1143928 h 2622900"/>
              <a:gd name="connsiteX5" fmla="*/ 7697584 w 7697585"/>
              <a:gd name="connsiteY5" fmla="*/ 2543505 h 2622900"/>
              <a:gd name="connsiteX6" fmla="*/ 7618189 w 7697585"/>
              <a:gd name="connsiteY6" fmla="*/ 2622900 h 2622900"/>
              <a:gd name="connsiteX7" fmla="*/ 5151490 w 7697585"/>
              <a:gd name="connsiteY7" fmla="*/ 2622900 h 2622900"/>
              <a:gd name="connsiteX8" fmla="*/ 2581562 w 7697585"/>
              <a:gd name="connsiteY8" fmla="*/ 0 h 2622900"/>
              <a:gd name="connsiteX9" fmla="*/ 5105771 w 7697585"/>
              <a:gd name="connsiteY9" fmla="*/ 0 h 2622900"/>
              <a:gd name="connsiteX10" fmla="*/ 5105771 w 7697585"/>
              <a:gd name="connsiteY10" fmla="*/ 2622900 h 2622900"/>
              <a:gd name="connsiteX11" fmla="*/ 2581562 w 7697585"/>
              <a:gd name="connsiteY11" fmla="*/ 2622900 h 2622900"/>
              <a:gd name="connsiteX12" fmla="*/ 1 w 7697585"/>
              <a:gd name="connsiteY12" fmla="*/ 0 h 2622900"/>
              <a:gd name="connsiteX13" fmla="*/ 79395 w 7697585"/>
              <a:gd name="connsiteY13" fmla="*/ 0 h 2622900"/>
              <a:gd name="connsiteX14" fmla="*/ 2535843 w 7697585"/>
              <a:gd name="connsiteY14" fmla="*/ 0 h 2622900"/>
              <a:gd name="connsiteX15" fmla="*/ 2535843 w 7697585"/>
              <a:gd name="connsiteY15" fmla="*/ 2622900 h 2622900"/>
              <a:gd name="connsiteX16" fmla="*/ 79395 w 7697585"/>
              <a:gd name="connsiteY16" fmla="*/ 2622900 h 2622900"/>
              <a:gd name="connsiteX17" fmla="*/ 0 w 7697585"/>
              <a:gd name="connsiteY17" fmla="*/ 2543505 h 2622900"/>
              <a:gd name="connsiteX18" fmla="*/ 0 w 7697585"/>
              <a:gd name="connsiteY18" fmla="*/ 79395 h 2622900"/>
              <a:gd name="connsiteX19" fmla="*/ 1 w 7697585"/>
              <a:gd name="connsiteY19" fmla="*/ 79390 h 2622900"/>
              <a:gd name="connsiteX0" fmla="*/ 5151490 w 7697585"/>
              <a:gd name="connsiteY0" fmla="*/ 0 h 2622900"/>
              <a:gd name="connsiteX1" fmla="*/ 7618189 w 7697585"/>
              <a:gd name="connsiteY1" fmla="*/ 0 h 2622900"/>
              <a:gd name="connsiteX2" fmla="*/ 7697585 w 7697585"/>
              <a:gd name="connsiteY2" fmla="*/ 1143928 h 2622900"/>
              <a:gd name="connsiteX3" fmla="*/ 7697584 w 7697585"/>
              <a:gd name="connsiteY3" fmla="*/ 1143928 h 2622900"/>
              <a:gd name="connsiteX4" fmla="*/ 7697584 w 7697585"/>
              <a:gd name="connsiteY4" fmla="*/ 2543505 h 2622900"/>
              <a:gd name="connsiteX5" fmla="*/ 7618189 w 7697585"/>
              <a:gd name="connsiteY5" fmla="*/ 2622900 h 2622900"/>
              <a:gd name="connsiteX6" fmla="*/ 5151490 w 7697585"/>
              <a:gd name="connsiteY6" fmla="*/ 2622900 h 2622900"/>
              <a:gd name="connsiteX7" fmla="*/ 5151490 w 7697585"/>
              <a:gd name="connsiteY7" fmla="*/ 0 h 2622900"/>
              <a:gd name="connsiteX8" fmla="*/ 2581562 w 7697585"/>
              <a:gd name="connsiteY8" fmla="*/ 0 h 2622900"/>
              <a:gd name="connsiteX9" fmla="*/ 5105771 w 7697585"/>
              <a:gd name="connsiteY9" fmla="*/ 0 h 2622900"/>
              <a:gd name="connsiteX10" fmla="*/ 5105771 w 7697585"/>
              <a:gd name="connsiteY10" fmla="*/ 2622900 h 2622900"/>
              <a:gd name="connsiteX11" fmla="*/ 2581562 w 7697585"/>
              <a:gd name="connsiteY11" fmla="*/ 2622900 h 2622900"/>
              <a:gd name="connsiteX12" fmla="*/ 2581562 w 7697585"/>
              <a:gd name="connsiteY12" fmla="*/ 0 h 2622900"/>
              <a:gd name="connsiteX13" fmla="*/ 1 w 7697585"/>
              <a:gd name="connsiteY13" fmla="*/ 0 h 2622900"/>
              <a:gd name="connsiteX14" fmla="*/ 79395 w 7697585"/>
              <a:gd name="connsiteY14" fmla="*/ 0 h 2622900"/>
              <a:gd name="connsiteX15" fmla="*/ 2535843 w 7697585"/>
              <a:gd name="connsiteY15" fmla="*/ 0 h 2622900"/>
              <a:gd name="connsiteX16" fmla="*/ 2535843 w 7697585"/>
              <a:gd name="connsiteY16" fmla="*/ 2622900 h 2622900"/>
              <a:gd name="connsiteX17" fmla="*/ 79395 w 7697585"/>
              <a:gd name="connsiteY17" fmla="*/ 2622900 h 2622900"/>
              <a:gd name="connsiteX18" fmla="*/ 0 w 7697585"/>
              <a:gd name="connsiteY18" fmla="*/ 2543505 h 2622900"/>
              <a:gd name="connsiteX19" fmla="*/ 0 w 7697585"/>
              <a:gd name="connsiteY19" fmla="*/ 79395 h 2622900"/>
              <a:gd name="connsiteX20" fmla="*/ 1 w 7697585"/>
              <a:gd name="connsiteY20" fmla="*/ 79390 h 2622900"/>
              <a:gd name="connsiteX21" fmla="*/ 1 w 7697585"/>
              <a:gd name="connsiteY21" fmla="*/ 0 h 2622900"/>
              <a:gd name="connsiteX0" fmla="*/ 5151490 w 7697585"/>
              <a:gd name="connsiteY0" fmla="*/ 0 h 2622900"/>
              <a:gd name="connsiteX1" fmla="*/ 7697585 w 7697585"/>
              <a:gd name="connsiteY1" fmla="*/ 1143928 h 2622900"/>
              <a:gd name="connsiteX2" fmla="*/ 7697584 w 7697585"/>
              <a:gd name="connsiteY2" fmla="*/ 1143928 h 2622900"/>
              <a:gd name="connsiteX3" fmla="*/ 7697584 w 7697585"/>
              <a:gd name="connsiteY3" fmla="*/ 2543505 h 2622900"/>
              <a:gd name="connsiteX4" fmla="*/ 7618189 w 7697585"/>
              <a:gd name="connsiteY4" fmla="*/ 2622900 h 2622900"/>
              <a:gd name="connsiteX5" fmla="*/ 5151490 w 7697585"/>
              <a:gd name="connsiteY5" fmla="*/ 2622900 h 2622900"/>
              <a:gd name="connsiteX6" fmla="*/ 5151490 w 7697585"/>
              <a:gd name="connsiteY6" fmla="*/ 0 h 2622900"/>
              <a:gd name="connsiteX7" fmla="*/ 2581562 w 7697585"/>
              <a:gd name="connsiteY7" fmla="*/ 0 h 2622900"/>
              <a:gd name="connsiteX8" fmla="*/ 5105771 w 7697585"/>
              <a:gd name="connsiteY8" fmla="*/ 0 h 2622900"/>
              <a:gd name="connsiteX9" fmla="*/ 5105771 w 7697585"/>
              <a:gd name="connsiteY9" fmla="*/ 2622900 h 2622900"/>
              <a:gd name="connsiteX10" fmla="*/ 2581562 w 7697585"/>
              <a:gd name="connsiteY10" fmla="*/ 2622900 h 2622900"/>
              <a:gd name="connsiteX11" fmla="*/ 2581562 w 7697585"/>
              <a:gd name="connsiteY11" fmla="*/ 0 h 2622900"/>
              <a:gd name="connsiteX12" fmla="*/ 1 w 7697585"/>
              <a:gd name="connsiteY12" fmla="*/ 0 h 2622900"/>
              <a:gd name="connsiteX13" fmla="*/ 79395 w 7697585"/>
              <a:gd name="connsiteY13" fmla="*/ 0 h 2622900"/>
              <a:gd name="connsiteX14" fmla="*/ 2535843 w 7697585"/>
              <a:gd name="connsiteY14" fmla="*/ 0 h 2622900"/>
              <a:gd name="connsiteX15" fmla="*/ 2535843 w 7697585"/>
              <a:gd name="connsiteY15" fmla="*/ 2622900 h 2622900"/>
              <a:gd name="connsiteX16" fmla="*/ 79395 w 7697585"/>
              <a:gd name="connsiteY16" fmla="*/ 2622900 h 2622900"/>
              <a:gd name="connsiteX17" fmla="*/ 0 w 7697585"/>
              <a:gd name="connsiteY17" fmla="*/ 2543505 h 2622900"/>
              <a:gd name="connsiteX18" fmla="*/ 0 w 7697585"/>
              <a:gd name="connsiteY18" fmla="*/ 79395 h 2622900"/>
              <a:gd name="connsiteX19" fmla="*/ 1 w 7697585"/>
              <a:gd name="connsiteY19" fmla="*/ 79390 h 2622900"/>
              <a:gd name="connsiteX20" fmla="*/ 1 w 7697585"/>
              <a:gd name="connsiteY20" fmla="*/ 0 h 2622900"/>
              <a:gd name="connsiteX0" fmla="*/ 5151490 w 7697585"/>
              <a:gd name="connsiteY0" fmla="*/ 0 h 2622900"/>
              <a:gd name="connsiteX1" fmla="*/ 7697585 w 7697585"/>
              <a:gd name="connsiteY1" fmla="*/ 1143928 h 2622900"/>
              <a:gd name="connsiteX2" fmla="*/ 7697584 w 7697585"/>
              <a:gd name="connsiteY2" fmla="*/ 2543505 h 2622900"/>
              <a:gd name="connsiteX3" fmla="*/ 7618189 w 7697585"/>
              <a:gd name="connsiteY3" fmla="*/ 2622900 h 2622900"/>
              <a:gd name="connsiteX4" fmla="*/ 5151490 w 7697585"/>
              <a:gd name="connsiteY4" fmla="*/ 2622900 h 2622900"/>
              <a:gd name="connsiteX5" fmla="*/ 5151490 w 7697585"/>
              <a:gd name="connsiteY5" fmla="*/ 0 h 2622900"/>
              <a:gd name="connsiteX6" fmla="*/ 2581562 w 7697585"/>
              <a:gd name="connsiteY6" fmla="*/ 0 h 2622900"/>
              <a:gd name="connsiteX7" fmla="*/ 5105771 w 7697585"/>
              <a:gd name="connsiteY7" fmla="*/ 0 h 2622900"/>
              <a:gd name="connsiteX8" fmla="*/ 5105771 w 7697585"/>
              <a:gd name="connsiteY8" fmla="*/ 2622900 h 2622900"/>
              <a:gd name="connsiteX9" fmla="*/ 2581562 w 7697585"/>
              <a:gd name="connsiteY9" fmla="*/ 2622900 h 2622900"/>
              <a:gd name="connsiteX10" fmla="*/ 2581562 w 7697585"/>
              <a:gd name="connsiteY10" fmla="*/ 0 h 2622900"/>
              <a:gd name="connsiteX11" fmla="*/ 1 w 7697585"/>
              <a:gd name="connsiteY11" fmla="*/ 0 h 2622900"/>
              <a:gd name="connsiteX12" fmla="*/ 79395 w 7697585"/>
              <a:gd name="connsiteY12" fmla="*/ 0 h 2622900"/>
              <a:gd name="connsiteX13" fmla="*/ 2535843 w 7697585"/>
              <a:gd name="connsiteY13" fmla="*/ 0 h 2622900"/>
              <a:gd name="connsiteX14" fmla="*/ 2535843 w 7697585"/>
              <a:gd name="connsiteY14" fmla="*/ 2622900 h 2622900"/>
              <a:gd name="connsiteX15" fmla="*/ 79395 w 7697585"/>
              <a:gd name="connsiteY15" fmla="*/ 2622900 h 2622900"/>
              <a:gd name="connsiteX16" fmla="*/ 0 w 7697585"/>
              <a:gd name="connsiteY16" fmla="*/ 2543505 h 2622900"/>
              <a:gd name="connsiteX17" fmla="*/ 0 w 7697585"/>
              <a:gd name="connsiteY17" fmla="*/ 79395 h 2622900"/>
              <a:gd name="connsiteX18" fmla="*/ 1 w 7697585"/>
              <a:gd name="connsiteY18" fmla="*/ 79390 h 2622900"/>
              <a:gd name="connsiteX19" fmla="*/ 1 w 7697585"/>
              <a:gd name="connsiteY19" fmla="*/ 0 h 2622900"/>
              <a:gd name="connsiteX0" fmla="*/ 5151490 w 7697584"/>
              <a:gd name="connsiteY0" fmla="*/ 0 h 2622900"/>
              <a:gd name="connsiteX1" fmla="*/ 7697584 w 7697584"/>
              <a:gd name="connsiteY1" fmla="*/ 2543505 h 2622900"/>
              <a:gd name="connsiteX2" fmla="*/ 7618189 w 7697584"/>
              <a:gd name="connsiteY2" fmla="*/ 2622900 h 2622900"/>
              <a:gd name="connsiteX3" fmla="*/ 5151490 w 7697584"/>
              <a:gd name="connsiteY3" fmla="*/ 2622900 h 2622900"/>
              <a:gd name="connsiteX4" fmla="*/ 5151490 w 7697584"/>
              <a:gd name="connsiteY4" fmla="*/ 0 h 2622900"/>
              <a:gd name="connsiteX5" fmla="*/ 2581562 w 7697584"/>
              <a:gd name="connsiteY5" fmla="*/ 0 h 2622900"/>
              <a:gd name="connsiteX6" fmla="*/ 5105771 w 7697584"/>
              <a:gd name="connsiteY6" fmla="*/ 0 h 2622900"/>
              <a:gd name="connsiteX7" fmla="*/ 5105771 w 7697584"/>
              <a:gd name="connsiteY7" fmla="*/ 2622900 h 2622900"/>
              <a:gd name="connsiteX8" fmla="*/ 2581562 w 7697584"/>
              <a:gd name="connsiteY8" fmla="*/ 2622900 h 2622900"/>
              <a:gd name="connsiteX9" fmla="*/ 2581562 w 7697584"/>
              <a:gd name="connsiteY9" fmla="*/ 0 h 2622900"/>
              <a:gd name="connsiteX10" fmla="*/ 1 w 7697584"/>
              <a:gd name="connsiteY10" fmla="*/ 0 h 2622900"/>
              <a:gd name="connsiteX11" fmla="*/ 79395 w 7697584"/>
              <a:gd name="connsiteY11" fmla="*/ 0 h 2622900"/>
              <a:gd name="connsiteX12" fmla="*/ 2535843 w 7697584"/>
              <a:gd name="connsiteY12" fmla="*/ 0 h 2622900"/>
              <a:gd name="connsiteX13" fmla="*/ 2535843 w 7697584"/>
              <a:gd name="connsiteY13" fmla="*/ 2622900 h 2622900"/>
              <a:gd name="connsiteX14" fmla="*/ 79395 w 7697584"/>
              <a:gd name="connsiteY14" fmla="*/ 2622900 h 2622900"/>
              <a:gd name="connsiteX15" fmla="*/ 0 w 7697584"/>
              <a:gd name="connsiteY15" fmla="*/ 2543505 h 2622900"/>
              <a:gd name="connsiteX16" fmla="*/ 0 w 7697584"/>
              <a:gd name="connsiteY16" fmla="*/ 79395 h 2622900"/>
              <a:gd name="connsiteX17" fmla="*/ 1 w 7697584"/>
              <a:gd name="connsiteY17" fmla="*/ 79390 h 2622900"/>
              <a:gd name="connsiteX18" fmla="*/ 1 w 7697584"/>
              <a:gd name="connsiteY18" fmla="*/ 0 h 2622900"/>
              <a:gd name="connsiteX0" fmla="*/ 5151490 w 7618189"/>
              <a:gd name="connsiteY0" fmla="*/ 0 h 2622900"/>
              <a:gd name="connsiteX1" fmla="*/ 7618189 w 7618189"/>
              <a:gd name="connsiteY1" fmla="*/ 2622900 h 2622900"/>
              <a:gd name="connsiteX2" fmla="*/ 5151490 w 7618189"/>
              <a:gd name="connsiteY2" fmla="*/ 2622900 h 2622900"/>
              <a:gd name="connsiteX3" fmla="*/ 5151490 w 7618189"/>
              <a:gd name="connsiteY3" fmla="*/ 0 h 2622900"/>
              <a:gd name="connsiteX4" fmla="*/ 2581562 w 7618189"/>
              <a:gd name="connsiteY4" fmla="*/ 0 h 2622900"/>
              <a:gd name="connsiteX5" fmla="*/ 5105771 w 7618189"/>
              <a:gd name="connsiteY5" fmla="*/ 0 h 2622900"/>
              <a:gd name="connsiteX6" fmla="*/ 5105771 w 7618189"/>
              <a:gd name="connsiteY6" fmla="*/ 2622900 h 2622900"/>
              <a:gd name="connsiteX7" fmla="*/ 2581562 w 7618189"/>
              <a:gd name="connsiteY7" fmla="*/ 2622900 h 2622900"/>
              <a:gd name="connsiteX8" fmla="*/ 2581562 w 7618189"/>
              <a:gd name="connsiteY8" fmla="*/ 0 h 2622900"/>
              <a:gd name="connsiteX9" fmla="*/ 1 w 7618189"/>
              <a:gd name="connsiteY9" fmla="*/ 0 h 2622900"/>
              <a:gd name="connsiteX10" fmla="*/ 79395 w 7618189"/>
              <a:gd name="connsiteY10" fmla="*/ 0 h 2622900"/>
              <a:gd name="connsiteX11" fmla="*/ 2535843 w 7618189"/>
              <a:gd name="connsiteY11" fmla="*/ 0 h 2622900"/>
              <a:gd name="connsiteX12" fmla="*/ 2535843 w 7618189"/>
              <a:gd name="connsiteY12" fmla="*/ 2622900 h 2622900"/>
              <a:gd name="connsiteX13" fmla="*/ 79395 w 7618189"/>
              <a:gd name="connsiteY13" fmla="*/ 2622900 h 2622900"/>
              <a:gd name="connsiteX14" fmla="*/ 0 w 7618189"/>
              <a:gd name="connsiteY14" fmla="*/ 2543505 h 2622900"/>
              <a:gd name="connsiteX15" fmla="*/ 0 w 7618189"/>
              <a:gd name="connsiteY15" fmla="*/ 79395 h 2622900"/>
              <a:gd name="connsiteX16" fmla="*/ 1 w 7618189"/>
              <a:gd name="connsiteY16" fmla="*/ 79390 h 2622900"/>
              <a:gd name="connsiteX17" fmla="*/ 1 w 7618189"/>
              <a:gd name="connsiteY17" fmla="*/ 0 h 2622900"/>
              <a:gd name="connsiteX0" fmla="*/ 5151490 w 5151490"/>
              <a:gd name="connsiteY0" fmla="*/ 0 h 2622900"/>
              <a:gd name="connsiteX1" fmla="*/ 5151490 w 5151490"/>
              <a:gd name="connsiteY1" fmla="*/ 2622900 h 2622900"/>
              <a:gd name="connsiteX2" fmla="*/ 5151490 w 5151490"/>
              <a:gd name="connsiteY2" fmla="*/ 0 h 2622900"/>
              <a:gd name="connsiteX3" fmla="*/ 2581562 w 5151490"/>
              <a:gd name="connsiteY3" fmla="*/ 0 h 2622900"/>
              <a:gd name="connsiteX4" fmla="*/ 5105771 w 5151490"/>
              <a:gd name="connsiteY4" fmla="*/ 0 h 2622900"/>
              <a:gd name="connsiteX5" fmla="*/ 5105771 w 5151490"/>
              <a:gd name="connsiteY5" fmla="*/ 2622900 h 2622900"/>
              <a:gd name="connsiteX6" fmla="*/ 2581562 w 5151490"/>
              <a:gd name="connsiteY6" fmla="*/ 2622900 h 2622900"/>
              <a:gd name="connsiteX7" fmla="*/ 2581562 w 5151490"/>
              <a:gd name="connsiteY7" fmla="*/ 0 h 2622900"/>
              <a:gd name="connsiteX8" fmla="*/ 1 w 5151490"/>
              <a:gd name="connsiteY8" fmla="*/ 0 h 2622900"/>
              <a:gd name="connsiteX9" fmla="*/ 79395 w 5151490"/>
              <a:gd name="connsiteY9" fmla="*/ 0 h 2622900"/>
              <a:gd name="connsiteX10" fmla="*/ 2535843 w 5151490"/>
              <a:gd name="connsiteY10" fmla="*/ 0 h 2622900"/>
              <a:gd name="connsiteX11" fmla="*/ 2535843 w 5151490"/>
              <a:gd name="connsiteY11" fmla="*/ 2622900 h 2622900"/>
              <a:gd name="connsiteX12" fmla="*/ 79395 w 5151490"/>
              <a:gd name="connsiteY12" fmla="*/ 2622900 h 2622900"/>
              <a:gd name="connsiteX13" fmla="*/ 0 w 5151490"/>
              <a:gd name="connsiteY13" fmla="*/ 2543505 h 2622900"/>
              <a:gd name="connsiteX14" fmla="*/ 0 w 5151490"/>
              <a:gd name="connsiteY14" fmla="*/ 79395 h 2622900"/>
              <a:gd name="connsiteX15" fmla="*/ 1 w 5151490"/>
              <a:gd name="connsiteY15" fmla="*/ 79390 h 2622900"/>
              <a:gd name="connsiteX16" fmla="*/ 1 w 5151490"/>
              <a:gd name="connsiteY16" fmla="*/ 0 h 2622900"/>
              <a:gd name="connsiteX0" fmla="*/ 2581562 w 5105771"/>
              <a:gd name="connsiteY0" fmla="*/ 0 h 2622900"/>
              <a:gd name="connsiteX1" fmla="*/ 5105771 w 5105771"/>
              <a:gd name="connsiteY1" fmla="*/ 0 h 2622900"/>
              <a:gd name="connsiteX2" fmla="*/ 5105771 w 5105771"/>
              <a:gd name="connsiteY2" fmla="*/ 2622900 h 2622900"/>
              <a:gd name="connsiteX3" fmla="*/ 2581562 w 5105771"/>
              <a:gd name="connsiteY3" fmla="*/ 2622900 h 2622900"/>
              <a:gd name="connsiteX4" fmla="*/ 2581562 w 5105771"/>
              <a:gd name="connsiteY4" fmla="*/ 0 h 2622900"/>
              <a:gd name="connsiteX5" fmla="*/ 1 w 5105771"/>
              <a:gd name="connsiteY5" fmla="*/ 0 h 2622900"/>
              <a:gd name="connsiteX6" fmla="*/ 79395 w 5105771"/>
              <a:gd name="connsiteY6" fmla="*/ 0 h 2622900"/>
              <a:gd name="connsiteX7" fmla="*/ 2535843 w 5105771"/>
              <a:gd name="connsiteY7" fmla="*/ 0 h 2622900"/>
              <a:gd name="connsiteX8" fmla="*/ 2535843 w 5105771"/>
              <a:gd name="connsiteY8" fmla="*/ 2622900 h 2622900"/>
              <a:gd name="connsiteX9" fmla="*/ 79395 w 5105771"/>
              <a:gd name="connsiteY9" fmla="*/ 2622900 h 2622900"/>
              <a:gd name="connsiteX10" fmla="*/ 0 w 5105771"/>
              <a:gd name="connsiteY10" fmla="*/ 2543505 h 2622900"/>
              <a:gd name="connsiteX11" fmla="*/ 0 w 5105771"/>
              <a:gd name="connsiteY11" fmla="*/ 79395 h 2622900"/>
              <a:gd name="connsiteX12" fmla="*/ 1 w 5105771"/>
              <a:gd name="connsiteY12" fmla="*/ 79390 h 2622900"/>
              <a:gd name="connsiteX13" fmla="*/ 1 w 5105771"/>
              <a:gd name="connsiteY13" fmla="*/ 0 h 2622900"/>
              <a:gd name="connsiteX0" fmla="*/ 2581562 w 5105771"/>
              <a:gd name="connsiteY0" fmla="*/ 0 h 2622900"/>
              <a:gd name="connsiteX1" fmla="*/ 5105771 w 5105771"/>
              <a:gd name="connsiteY1" fmla="*/ 0 h 2622900"/>
              <a:gd name="connsiteX2" fmla="*/ 5105771 w 5105771"/>
              <a:gd name="connsiteY2" fmla="*/ 2622900 h 2622900"/>
              <a:gd name="connsiteX3" fmla="*/ 2581562 w 5105771"/>
              <a:gd name="connsiteY3" fmla="*/ 2622900 h 2622900"/>
              <a:gd name="connsiteX4" fmla="*/ 2581562 w 5105771"/>
              <a:gd name="connsiteY4" fmla="*/ 0 h 2622900"/>
              <a:gd name="connsiteX5" fmla="*/ 1 w 5105771"/>
              <a:gd name="connsiteY5" fmla="*/ 0 h 2622900"/>
              <a:gd name="connsiteX6" fmla="*/ 79395 w 5105771"/>
              <a:gd name="connsiteY6" fmla="*/ 0 h 2622900"/>
              <a:gd name="connsiteX7" fmla="*/ 2535843 w 5105771"/>
              <a:gd name="connsiteY7" fmla="*/ 0 h 2622900"/>
              <a:gd name="connsiteX8" fmla="*/ 2535843 w 5105771"/>
              <a:gd name="connsiteY8" fmla="*/ 2622900 h 2622900"/>
              <a:gd name="connsiteX9" fmla="*/ 79395 w 5105771"/>
              <a:gd name="connsiteY9" fmla="*/ 2622900 h 2622900"/>
              <a:gd name="connsiteX10" fmla="*/ 0 w 5105771"/>
              <a:gd name="connsiteY10" fmla="*/ 2479975 h 2622900"/>
              <a:gd name="connsiteX11" fmla="*/ 0 w 5105771"/>
              <a:gd name="connsiteY11" fmla="*/ 79395 h 2622900"/>
              <a:gd name="connsiteX12" fmla="*/ 1 w 5105771"/>
              <a:gd name="connsiteY12" fmla="*/ 79390 h 2622900"/>
              <a:gd name="connsiteX13" fmla="*/ 1 w 5105771"/>
              <a:gd name="connsiteY13" fmla="*/ 0 h 2622900"/>
              <a:gd name="connsiteX0" fmla="*/ 2581562 w 5105771"/>
              <a:gd name="connsiteY0" fmla="*/ 0 h 2622900"/>
              <a:gd name="connsiteX1" fmla="*/ 5105771 w 5105771"/>
              <a:gd name="connsiteY1" fmla="*/ 0 h 2622900"/>
              <a:gd name="connsiteX2" fmla="*/ 5105771 w 5105771"/>
              <a:gd name="connsiteY2" fmla="*/ 2622900 h 2622900"/>
              <a:gd name="connsiteX3" fmla="*/ 2581562 w 5105771"/>
              <a:gd name="connsiteY3" fmla="*/ 2622900 h 2622900"/>
              <a:gd name="connsiteX4" fmla="*/ 2581562 w 5105771"/>
              <a:gd name="connsiteY4" fmla="*/ 0 h 2622900"/>
              <a:gd name="connsiteX5" fmla="*/ 1 w 5105771"/>
              <a:gd name="connsiteY5" fmla="*/ 0 h 2622900"/>
              <a:gd name="connsiteX6" fmla="*/ 79395 w 5105771"/>
              <a:gd name="connsiteY6" fmla="*/ 0 h 2622900"/>
              <a:gd name="connsiteX7" fmla="*/ 2535843 w 5105771"/>
              <a:gd name="connsiteY7" fmla="*/ 0 h 2622900"/>
              <a:gd name="connsiteX8" fmla="*/ 2535843 w 5105771"/>
              <a:gd name="connsiteY8" fmla="*/ 2622900 h 2622900"/>
              <a:gd name="connsiteX9" fmla="*/ 123271 w 5105771"/>
              <a:gd name="connsiteY9" fmla="*/ 2622900 h 2622900"/>
              <a:gd name="connsiteX10" fmla="*/ 0 w 5105771"/>
              <a:gd name="connsiteY10" fmla="*/ 2479975 h 2622900"/>
              <a:gd name="connsiteX11" fmla="*/ 0 w 5105771"/>
              <a:gd name="connsiteY11" fmla="*/ 79395 h 2622900"/>
              <a:gd name="connsiteX12" fmla="*/ 1 w 5105771"/>
              <a:gd name="connsiteY12" fmla="*/ 79390 h 2622900"/>
              <a:gd name="connsiteX13" fmla="*/ 1 w 5105771"/>
              <a:gd name="connsiteY13" fmla="*/ 0 h 2622900"/>
              <a:gd name="connsiteX0" fmla="*/ 2581562 w 5105771"/>
              <a:gd name="connsiteY0" fmla="*/ 0 h 2622900"/>
              <a:gd name="connsiteX1" fmla="*/ 5105771 w 5105771"/>
              <a:gd name="connsiteY1" fmla="*/ 0 h 2622900"/>
              <a:gd name="connsiteX2" fmla="*/ 5105771 w 5105771"/>
              <a:gd name="connsiteY2" fmla="*/ 2622900 h 2622900"/>
              <a:gd name="connsiteX3" fmla="*/ 2581562 w 5105771"/>
              <a:gd name="connsiteY3" fmla="*/ 2622900 h 2622900"/>
              <a:gd name="connsiteX4" fmla="*/ 2581562 w 5105771"/>
              <a:gd name="connsiteY4" fmla="*/ 0 h 2622900"/>
              <a:gd name="connsiteX5" fmla="*/ 1 w 5105771"/>
              <a:gd name="connsiteY5" fmla="*/ 0 h 2622900"/>
              <a:gd name="connsiteX6" fmla="*/ 79395 w 5105771"/>
              <a:gd name="connsiteY6" fmla="*/ 0 h 2622900"/>
              <a:gd name="connsiteX7" fmla="*/ 2535843 w 5105771"/>
              <a:gd name="connsiteY7" fmla="*/ 0 h 2622900"/>
              <a:gd name="connsiteX8" fmla="*/ 2535843 w 5105771"/>
              <a:gd name="connsiteY8" fmla="*/ 2622900 h 2622900"/>
              <a:gd name="connsiteX9" fmla="*/ 123271 w 5105771"/>
              <a:gd name="connsiteY9" fmla="*/ 2622900 h 2622900"/>
              <a:gd name="connsiteX10" fmla="*/ 0 w 5105771"/>
              <a:gd name="connsiteY10" fmla="*/ 2479975 h 2622900"/>
              <a:gd name="connsiteX11" fmla="*/ 0 w 5105771"/>
              <a:gd name="connsiteY11" fmla="*/ 79395 h 2622900"/>
              <a:gd name="connsiteX12" fmla="*/ 1 w 5105771"/>
              <a:gd name="connsiteY12" fmla="*/ 79390 h 2622900"/>
              <a:gd name="connsiteX13" fmla="*/ 1 w 5105771"/>
              <a:gd name="connsiteY13" fmla="*/ 0 h 2622900"/>
              <a:gd name="connsiteX0" fmla="*/ 2684436 w 5208645"/>
              <a:gd name="connsiteY0" fmla="*/ 0 h 2643383"/>
              <a:gd name="connsiteX1" fmla="*/ 5208645 w 5208645"/>
              <a:gd name="connsiteY1" fmla="*/ 0 h 2643383"/>
              <a:gd name="connsiteX2" fmla="*/ 5208645 w 5208645"/>
              <a:gd name="connsiteY2" fmla="*/ 2622900 h 2643383"/>
              <a:gd name="connsiteX3" fmla="*/ 2684436 w 5208645"/>
              <a:gd name="connsiteY3" fmla="*/ 2622900 h 2643383"/>
              <a:gd name="connsiteX4" fmla="*/ 2684436 w 5208645"/>
              <a:gd name="connsiteY4" fmla="*/ 0 h 2643383"/>
              <a:gd name="connsiteX5" fmla="*/ 102875 w 5208645"/>
              <a:gd name="connsiteY5" fmla="*/ 0 h 2643383"/>
              <a:gd name="connsiteX6" fmla="*/ 182269 w 5208645"/>
              <a:gd name="connsiteY6" fmla="*/ 0 h 2643383"/>
              <a:gd name="connsiteX7" fmla="*/ 2638717 w 5208645"/>
              <a:gd name="connsiteY7" fmla="*/ 0 h 2643383"/>
              <a:gd name="connsiteX8" fmla="*/ 2638717 w 5208645"/>
              <a:gd name="connsiteY8" fmla="*/ 2622900 h 2643383"/>
              <a:gd name="connsiteX9" fmla="*/ 226145 w 5208645"/>
              <a:gd name="connsiteY9" fmla="*/ 2622900 h 2643383"/>
              <a:gd name="connsiteX10" fmla="*/ 102874 w 5208645"/>
              <a:gd name="connsiteY10" fmla="*/ 2346379 h 2643383"/>
              <a:gd name="connsiteX11" fmla="*/ 102874 w 5208645"/>
              <a:gd name="connsiteY11" fmla="*/ 79395 h 2643383"/>
              <a:gd name="connsiteX12" fmla="*/ 102875 w 5208645"/>
              <a:gd name="connsiteY12" fmla="*/ 79390 h 2643383"/>
              <a:gd name="connsiteX13" fmla="*/ 102875 w 5208645"/>
              <a:gd name="connsiteY13" fmla="*/ 0 h 2643383"/>
              <a:gd name="connsiteX0" fmla="*/ 2684436 w 5208645"/>
              <a:gd name="connsiteY0" fmla="*/ 0 h 2643383"/>
              <a:gd name="connsiteX1" fmla="*/ 5208645 w 5208645"/>
              <a:gd name="connsiteY1" fmla="*/ 0 h 2643383"/>
              <a:gd name="connsiteX2" fmla="*/ 5208645 w 5208645"/>
              <a:gd name="connsiteY2" fmla="*/ 2622900 h 2643383"/>
              <a:gd name="connsiteX3" fmla="*/ 2684436 w 5208645"/>
              <a:gd name="connsiteY3" fmla="*/ 2622900 h 2643383"/>
              <a:gd name="connsiteX4" fmla="*/ 2684436 w 5208645"/>
              <a:gd name="connsiteY4" fmla="*/ 0 h 2643383"/>
              <a:gd name="connsiteX5" fmla="*/ 102875 w 5208645"/>
              <a:gd name="connsiteY5" fmla="*/ 0 h 2643383"/>
              <a:gd name="connsiteX6" fmla="*/ 182269 w 5208645"/>
              <a:gd name="connsiteY6" fmla="*/ 0 h 2643383"/>
              <a:gd name="connsiteX7" fmla="*/ 2638717 w 5208645"/>
              <a:gd name="connsiteY7" fmla="*/ 0 h 2643383"/>
              <a:gd name="connsiteX8" fmla="*/ 2638717 w 5208645"/>
              <a:gd name="connsiteY8" fmla="*/ 2622900 h 2643383"/>
              <a:gd name="connsiteX9" fmla="*/ 226145 w 5208645"/>
              <a:gd name="connsiteY9" fmla="*/ 2622900 h 2643383"/>
              <a:gd name="connsiteX10" fmla="*/ 102874 w 5208645"/>
              <a:gd name="connsiteY10" fmla="*/ 2346379 h 2643383"/>
              <a:gd name="connsiteX11" fmla="*/ 102874 w 5208645"/>
              <a:gd name="connsiteY11" fmla="*/ 79395 h 2643383"/>
              <a:gd name="connsiteX12" fmla="*/ 102875 w 5208645"/>
              <a:gd name="connsiteY12" fmla="*/ 79390 h 2643383"/>
              <a:gd name="connsiteX13" fmla="*/ 102875 w 5208645"/>
              <a:gd name="connsiteY13" fmla="*/ 0 h 2643383"/>
              <a:gd name="connsiteX0" fmla="*/ 2684436 w 5208645"/>
              <a:gd name="connsiteY0" fmla="*/ 0 h 2622900"/>
              <a:gd name="connsiteX1" fmla="*/ 5208645 w 5208645"/>
              <a:gd name="connsiteY1" fmla="*/ 0 h 2622900"/>
              <a:gd name="connsiteX2" fmla="*/ 5208645 w 5208645"/>
              <a:gd name="connsiteY2" fmla="*/ 2622900 h 2622900"/>
              <a:gd name="connsiteX3" fmla="*/ 2684436 w 5208645"/>
              <a:gd name="connsiteY3" fmla="*/ 2622900 h 2622900"/>
              <a:gd name="connsiteX4" fmla="*/ 2684436 w 5208645"/>
              <a:gd name="connsiteY4" fmla="*/ 0 h 2622900"/>
              <a:gd name="connsiteX5" fmla="*/ 102875 w 5208645"/>
              <a:gd name="connsiteY5" fmla="*/ 0 h 2622900"/>
              <a:gd name="connsiteX6" fmla="*/ 182269 w 5208645"/>
              <a:gd name="connsiteY6" fmla="*/ 0 h 2622900"/>
              <a:gd name="connsiteX7" fmla="*/ 2638717 w 5208645"/>
              <a:gd name="connsiteY7" fmla="*/ 0 h 2622900"/>
              <a:gd name="connsiteX8" fmla="*/ 2638717 w 5208645"/>
              <a:gd name="connsiteY8" fmla="*/ 2622900 h 2622900"/>
              <a:gd name="connsiteX9" fmla="*/ 226145 w 5208645"/>
              <a:gd name="connsiteY9" fmla="*/ 2622900 h 2622900"/>
              <a:gd name="connsiteX10" fmla="*/ 102874 w 5208645"/>
              <a:gd name="connsiteY10" fmla="*/ 2346379 h 2622900"/>
              <a:gd name="connsiteX11" fmla="*/ 102874 w 5208645"/>
              <a:gd name="connsiteY11" fmla="*/ 79395 h 2622900"/>
              <a:gd name="connsiteX12" fmla="*/ 102875 w 5208645"/>
              <a:gd name="connsiteY12" fmla="*/ 79390 h 2622900"/>
              <a:gd name="connsiteX13" fmla="*/ 102875 w 5208645"/>
              <a:gd name="connsiteY13" fmla="*/ 0 h 2622900"/>
              <a:gd name="connsiteX0" fmla="*/ 2582362 w 5106571"/>
              <a:gd name="connsiteY0" fmla="*/ 0 h 2622900"/>
              <a:gd name="connsiteX1" fmla="*/ 5106571 w 5106571"/>
              <a:gd name="connsiteY1" fmla="*/ 0 h 2622900"/>
              <a:gd name="connsiteX2" fmla="*/ 5106571 w 5106571"/>
              <a:gd name="connsiteY2" fmla="*/ 2622900 h 2622900"/>
              <a:gd name="connsiteX3" fmla="*/ 2582362 w 5106571"/>
              <a:gd name="connsiteY3" fmla="*/ 2622900 h 2622900"/>
              <a:gd name="connsiteX4" fmla="*/ 2582362 w 5106571"/>
              <a:gd name="connsiteY4" fmla="*/ 0 h 2622900"/>
              <a:gd name="connsiteX5" fmla="*/ 801 w 5106571"/>
              <a:gd name="connsiteY5" fmla="*/ 0 h 2622900"/>
              <a:gd name="connsiteX6" fmla="*/ 80195 w 5106571"/>
              <a:gd name="connsiteY6" fmla="*/ 0 h 2622900"/>
              <a:gd name="connsiteX7" fmla="*/ 2536643 w 5106571"/>
              <a:gd name="connsiteY7" fmla="*/ 0 h 2622900"/>
              <a:gd name="connsiteX8" fmla="*/ 2536643 w 5106571"/>
              <a:gd name="connsiteY8" fmla="*/ 2622900 h 2622900"/>
              <a:gd name="connsiteX9" fmla="*/ 124071 w 5106571"/>
              <a:gd name="connsiteY9" fmla="*/ 2622900 h 2622900"/>
              <a:gd name="connsiteX10" fmla="*/ 800 w 5106571"/>
              <a:gd name="connsiteY10" fmla="*/ 2346379 h 2622900"/>
              <a:gd name="connsiteX11" fmla="*/ 800 w 5106571"/>
              <a:gd name="connsiteY11" fmla="*/ 79395 h 2622900"/>
              <a:gd name="connsiteX12" fmla="*/ 801 w 5106571"/>
              <a:gd name="connsiteY12" fmla="*/ 79390 h 2622900"/>
              <a:gd name="connsiteX13" fmla="*/ 801 w 5106571"/>
              <a:gd name="connsiteY13" fmla="*/ 0 h 2622900"/>
              <a:gd name="connsiteX0" fmla="*/ 2581562 w 5105771"/>
              <a:gd name="connsiteY0" fmla="*/ 0 h 2622900"/>
              <a:gd name="connsiteX1" fmla="*/ 5105771 w 5105771"/>
              <a:gd name="connsiteY1" fmla="*/ 0 h 2622900"/>
              <a:gd name="connsiteX2" fmla="*/ 5105771 w 5105771"/>
              <a:gd name="connsiteY2" fmla="*/ 2622900 h 2622900"/>
              <a:gd name="connsiteX3" fmla="*/ 2581562 w 5105771"/>
              <a:gd name="connsiteY3" fmla="*/ 2622900 h 2622900"/>
              <a:gd name="connsiteX4" fmla="*/ 2581562 w 5105771"/>
              <a:gd name="connsiteY4" fmla="*/ 0 h 2622900"/>
              <a:gd name="connsiteX5" fmla="*/ 1 w 5105771"/>
              <a:gd name="connsiteY5" fmla="*/ 0 h 2622900"/>
              <a:gd name="connsiteX6" fmla="*/ 79395 w 5105771"/>
              <a:gd name="connsiteY6" fmla="*/ 0 h 2622900"/>
              <a:gd name="connsiteX7" fmla="*/ 2535843 w 5105771"/>
              <a:gd name="connsiteY7" fmla="*/ 0 h 2622900"/>
              <a:gd name="connsiteX8" fmla="*/ 2535843 w 5105771"/>
              <a:gd name="connsiteY8" fmla="*/ 2622900 h 2622900"/>
              <a:gd name="connsiteX9" fmla="*/ 165392 w 5105771"/>
              <a:gd name="connsiteY9" fmla="*/ 2622900 h 2622900"/>
              <a:gd name="connsiteX10" fmla="*/ 0 w 5105771"/>
              <a:gd name="connsiteY10" fmla="*/ 2346379 h 2622900"/>
              <a:gd name="connsiteX11" fmla="*/ 0 w 5105771"/>
              <a:gd name="connsiteY11" fmla="*/ 79395 h 2622900"/>
              <a:gd name="connsiteX12" fmla="*/ 1 w 5105771"/>
              <a:gd name="connsiteY12" fmla="*/ 79390 h 2622900"/>
              <a:gd name="connsiteX13" fmla="*/ 1 w 5105771"/>
              <a:gd name="connsiteY13" fmla="*/ 0 h 2622900"/>
              <a:gd name="connsiteX0" fmla="*/ 2581785 w 5105994"/>
              <a:gd name="connsiteY0" fmla="*/ 0 h 2622900"/>
              <a:gd name="connsiteX1" fmla="*/ 5105994 w 5105994"/>
              <a:gd name="connsiteY1" fmla="*/ 0 h 2622900"/>
              <a:gd name="connsiteX2" fmla="*/ 5105994 w 5105994"/>
              <a:gd name="connsiteY2" fmla="*/ 2622900 h 2622900"/>
              <a:gd name="connsiteX3" fmla="*/ 2581785 w 5105994"/>
              <a:gd name="connsiteY3" fmla="*/ 2622900 h 2622900"/>
              <a:gd name="connsiteX4" fmla="*/ 2581785 w 5105994"/>
              <a:gd name="connsiteY4" fmla="*/ 0 h 2622900"/>
              <a:gd name="connsiteX5" fmla="*/ 224 w 5105994"/>
              <a:gd name="connsiteY5" fmla="*/ 0 h 2622900"/>
              <a:gd name="connsiteX6" fmla="*/ 79618 w 5105994"/>
              <a:gd name="connsiteY6" fmla="*/ 0 h 2622900"/>
              <a:gd name="connsiteX7" fmla="*/ 2536066 w 5105994"/>
              <a:gd name="connsiteY7" fmla="*/ 0 h 2622900"/>
              <a:gd name="connsiteX8" fmla="*/ 2536066 w 5105994"/>
              <a:gd name="connsiteY8" fmla="*/ 2622900 h 2622900"/>
              <a:gd name="connsiteX9" fmla="*/ 165615 w 5105994"/>
              <a:gd name="connsiteY9" fmla="*/ 2622900 h 2622900"/>
              <a:gd name="connsiteX10" fmla="*/ 223 w 5105994"/>
              <a:gd name="connsiteY10" fmla="*/ 2346379 h 2622900"/>
              <a:gd name="connsiteX11" fmla="*/ 223 w 5105994"/>
              <a:gd name="connsiteY11" fmla="*/ 79395 h 2622900"/>
              <a:gd name="connsiteX12" fmla="*/ 224 w 5105994"/>
              <a:gd name="connsiteY12" fmla="*/ 79390 h 2622900"/>
              <a:gd name="connsiteX13" fmla="*/ 224 w 5105994"/>
              <a:gd name="connsiteY13" fmla="*/ 0 h 2622900"/>
              <a:gd name="connsiteX0" fmla="*/ 2581562 w 5105771"/>
              <a:gd name="connsiteY0" fmla="*/ 0 h 2622900"/>
              <a:gd name="connsiteX1" fmla="*/ 5105771 w 5105771"/>
              <a:gd name="connsiteY1" fmla="*/ 0 h 2622900"/>
              <a:gd name="connsiteX2" fmla="*/ 5105771 w 5105771"/>
              <a:gd name="connsiteY2" fmla="*/ 2622900 h 2622900"/>
              <a:gd name="connsiteX3" fmla="*/ 2581562 w 5105771"/>
              <a:gd name="connsiteY3" fmla="*/ 2622900 h 2622900"/>
              <a:gd name="connsiteX4" fmla="*/ 2581562 w 5105771"/>
              <a:gd name="connsiteY4" fmla="*/ 0 h 2622900"/>
              <a:gd name="connsiteX5" fmla="*/ 1 w 5105771"/>
              <a:gd name="connsiteY5" fmla="*/ 0 h 2622900"/>
              <a:gd name="connsiteX6" fmla="*/ 79395 w 5105771"/>
              <a:gd name="connsiteY6" fmla="*/ 0 h 2622900"/>
              <a:gd name="connsiteX7" fmla="*/ 2535843 w 5105771"/>
              <a:gd name="connsiteY7" fmla="*/ 0 h 2622900"/>
              <a:gd name="connsiteX8" fmla="*/ 2535843 w 5105771"/>
              <a:gd name="connsiteY8" fmla="*/ 2622900 h 2622900"/>
              <a:gd name="connsiteX9" fmla="*/ 198738 w 5105771"/>
              <a:gd name="connsiteY9" fmla="*/ 2622900 h 2622900"/>
              <a:gd name="connsiteX10" fmla="*/ 0 w 5105771"/>
              <a:gd name="connsiteY10" fmla="*/ 2346379 h 2622900"/>
              <a:gd name="connsiteX11" fmla="*/ 0 w 5105771"/>
              <a:gd name="connsiteY11" fmla="*/ 79395 h 2622900"/>
              <a:gd name="connsiteX12" fmla="*/ 1 w 5105771"/>
              <a:gd name="connsiteY12" fmla="*/ 79390 h 2622900"/>
              <a:gd name="connsiteX13" fmla="*/ 1 w 5105771"/>
              <a:gd name="connsiteY13" fmla="*/ 0 h 2622900"/>
              <a:gd name="connsiteX0" fmla="*/ 2581562 w 5105771"/>
              <a:gd name="connsiteY0" fmla="*/ 0 h 2622900"/>
              <a:gd name="connsiteX1" fmla="*/ 5105771 w 5105771"/>
              <a:gd name="connsiteY1" fmla="*/ 0 h 2622900"/>
              <a:gd name="connsiteX2" fmla="*/ 5105771 w 5105771"/>
              <a:gd name="connsiteY2" fmla="*/ 2622900 h 2622900"/>
              <a:gd name="connsiteX3" fmla="*/ 2581562 w 5105771"/>
              <a:gd name="connsiteY3" fmla="*/ 2622900 h 2622900"/>
              <a:gd name="connsiteX4" fmla="*/ 2581562 w 5105771"/>
              <a:gd name="connsiteY4" fmla="*/ 0 h 2622900"/>
              <a:gd name="connsiteX5" fmla="*/ 1 w 5105771"/>
              <a:gd name="connsiteY5" fmla="*/ 0 h 2622900"/>
              <a:gd name="connsiteX6" fmla="*/ 79395 w 5105771"/>
              <a:gd name="connsiteY6" fmla="*/ 0 h 2622900"/>
              <a:gd name="connsiteX7" fmla="*/ 2535843 w 5105771"/>
              <a:gd name="connsiteY7" fmla="*/ 0 h 2622900"/>
              <a:gd name="connsiteX8" fmla="*/ 2535843 w 5105771"/>
              <a:gd name="connsiteY8" fmla="*/ 2622900 h 2622900"/>
              <a:gd name="connsiteX9" fmla="*/ 198738 w 5105771"/>
              <a:gd name="connsiteY9" fmla="*/ 2622900 h 2622900"/>
              <a:gd name="connsiteX10" fmla="*/ 0 w 5105771"/>
              <a:gd name="connsiteY10" fmla="*/ 2346379 h 2622900"/>
              <a:gd name="connsiteX11" fmla="*/ 0 w 5105771"/>
              <a:gd name="connsiteY11" fmla="*/ 79395 h 2622900"/>
              <a:gd name="connsiteX12" fmla="*/ 1 w 5105771"/>
              <a:gd name="connsiteY12" fmla="*/ 79390 h 2622900"/>
              <a:gd name="connsiteX13" fmla="*/ 1 w 5105771"/>
              <a:gd name="connsiteY13" fmla="*/ 0 h 2622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105771" h="2622900">
                <a:moveTo>
                  <a:pt x="2581562" y="0"/>
                </a:moveTo>
                <a:lnTo>
                  <a:pt x="5105771" y="0"/>
                </a:lnTo>
                <a:lnTo>
                  <a:pt x="5105771" y="2622900"/>
                </a:lnTo>
                <a:lnTo>
                  <a:pt x="2581562" y="2622900"/>
                </a:lnTo>
                <a:lnTo>
                  <a:pt x="2581562" y="0"/>
                </a:lnTo>
                <a:close/>
                <a:moveTo>
                  <a:pt x="1" y="0"/>
                </a:moveTo>
                <a:lnTo>
                  <a:pt x="79395" y="0"/>
                </a:lnTo>
                <a:lnTo>
                  <a:pt x="2535843" y="0"/>
                </a:lnTo>
                <a:lnTo>
                  <a:pt x="2535843" y="2622900"/>
                </a:lnTo>
                <a:lnTo>
                  <a:pt x="198738" y="2622900"/>
                </a:lnTo>
                <a:cubicBezTo>
                  <a:pt x="741" y="2619288"/>
                  <a:pt x="0" y="2390228"/>
                  <a:pt x="0" y="2346379"/>
                </a:cubicBezTo>
                <a:lnTo>
                  <a:pt x="0" y="79395"/>
                </a:lnTo>
                <a:cubicBezTo>
                  <a:pt x="0" y="79393"/>
                  <a:pt x="1" y="79392"/>
                  <a:pt x="1" y="79390"/>
                </a:cubicBezTo>
                <a:lnTo>
                  <a:pt x="1" y="0"/>
                </a:lnTo>
                <a:close/>
              </a:path>
            </a:pathLst>
          </a:custGeom>
        </p:spPr>
        <p:txBody>
          <a:bodyPr wrap="square">
            <a:noAutofit/>
          </a:bodyPr>
          <a:lstStyle>
            <a:lvl1pPr marL="0" indent="0">
              <a:buNone/>
              <a:defRPr sz="1400">
                <a:solidFill>
                  <a:srgbClr val="323232"/>
                </a:solidFill>
                <a:latin typeface="微软雅黑" panose="020B0503020204020204" pitchFamily="34" charset="-122"/>
                <a:ea typeface="微软雅黑" panose="020B0503020204020204" pitchFamily="34" charset="-122"/>
              </a:defRPr>
            </a:lvl1pPr>
          </a:lstStyle>
          <a:p>
            <a:endParaRPr lang="zh-CN" altLang="en-US" dirty="0"/>
          </a:p>
        </p:txBody>
      </p:sp>
      <p:sp>
        <p:nvSpPr>
          <p:cNvPr id="23" name="任意多边形 22"/>
          <p:cNvSpPr/>
          <p:nvPr userDrawn="1"/>
        </p:nvSpPr>
        <p:spPr>
          <a:xfrm flipV="1">
            <a:off x="7888622" y="0"/>
            <a:ext cx="3443006" cy="3440888"/>
          </a:xfrm>
          <a:custGeom>
            <a:avLst/>
            <a:gdLst>
              <a:gd name="connsiteX0" fmla="*/ 0 w 2515238"/>
              <a:gd name="connsiteY0" fmla="*/ 0 h 2616731"/>
              <a:gd name="connsiteX1" fmla="*/ 2241386 w 2515238"/>
              <a:gd name="connsiteY1" fmla="*/ 0 h 2616731"/>
              <a:gd name="connsiteX2" fmla="*/ 2506771 w 2515238"/>
              <a:gd name="connsiteY2" fmla="*/ 333120 h 2616731"/>
              <a:gd name="connsiteX3" fmla="*/ 2515238 w 2515238"/>
              <a:gd name="connsiteY3" fmla="*/ 2616731 h 2616731"/>
              <a:gd name="connsiteX4" fmla="*/ 0 w 2515238"/>
              <a:gd name="connsiteY4" fmla="*/ 2616731 h 2616731"/>
              <a:gd name="connsiteX5" fmla="*/ 0 w 2515238"/>
              <a:gd name="connsiteY5" fmla="*/ 0 h 2616731"/>
              <a:gd name="connsiteX0" fmla="*/ 0 w 2515238"/>
              <a:gd name="connsiteY0" fmla="*/ 0 h 2616731"/>
              <a:gd name="connsiteX1" fmla="*/ 2241386 w 2515238"/>
              <a:gd name="connsiteY1" fmla="*/ 0 h 2616731"/>
              <a:gd name="connsiteX2" fmla="*/ 2509092 w 2515238"/>
              <a:gd name="connsiteY2" fmla="*/ 333120 h 2616731"/>
              <a:gd name="connsiteX3" fmla="*/ 2515238 w 2515238"/>
              <a:gd name="connsiteY3" fmla="*/ 2616731 h 2616731"/>
              <a:gd name="connsiteX4" fmla="*/ 0 w 2515238"/>
              <a:gd name="connsiteY4" fmla="*/ 2616731 h 2616731"/>
              <a:gd name="connsiteX5" fmla="*/ 0 w 2515238"/>
              <a:gd name="connsiteY5" fmla="*/ 0 h 2616731"/>
              <a:gd name="connsiteX0" fmla="*/ 0 w 2515238"/>
              <a:gd name="connsiteY0" fmla="*/ 0 h 2616731"/>
              <a:gd name="connsiteX1" fmla="*/ 2241386 w 2515238"/>
              <a:gd name="connsiteY1" fmla="*/ 0 h 2616731"/>
              <a:gd name="connsiteX2" fmla="*/ 2509092 w 2515238"/>
              <a:gd name="connsiteY2" fmla="*/ 333120 h 2616731"/>
              <a:gd name="connsiteX3" fmla="*/ 2515238 w 2515238"/>
              <a:gd name="connsiteY3" fmla="*/ 2616731 h 2616731"/>
              <a:gd name="connsiteX4" fmla="*/ 0 w 2515238"/>
              <a:gd name="connsiteY4" fmla="*/ 2616731 h 2616731"/>
              <a:gd name="connsiteX5" fmla="*/ 0 w 2515238"/>
              <a:gd name="connsiteY5" fmla="*/ 0 h 2616731"/>
              <a:gd name="connsiteX0" fmla="*/ 0 w 2518941"/>
              <a:gd name="connsiteY0" fmla="*/ 0 h 2616731"/>
              <a:gd name="connsiteX1" fmla="*/ 2241386 w 2518941"/>
              <a:gd name="connsiteY1" fmla="*/ 0 h 2616731"/>
              <a:gd name="connsiteX2" fmla="*/ 2518375 w 2518941"/>
              <a:gd name="connsiteY2" fmla="*/ 333120 h 2616731"/>
              <a:gd name="connsiteX3" fmla="*/ 2515238 w 2518941"/>
              <a:gd name="connsiteY3" fmla="*/ 2616731 h 2616731"/>
              <a:gd name="connsiteX4" fmla="*/ 0 w 2518941"/>
              <a:gd name="connsiteY4" fmla="*/ 2616731 h 2616731"/>
              <a:gd name="connsiteX5" fmla="*/ 0 w 2518941"/>
              <a:gd name="connsiteY5" fmla="*/ 0 h 2616731"/>
              <a:gd name="connsiteX0" fmla="*/ 0 w 2515238"/>
              <a:gd name="connsiteY0" fmla="*/ 0 h 2616731"/>
              <a:gd name="connsiteX1" fmla="*/ 2241386 w 2515238"/>
              <a:gd name="connsiteY1" fmla="*/ 0 h 2616731"/>
              <a:gd name="connsiteX2" fmla="*/ 2511413 w 2515238"/>
              <a:gd name="connsiteY2" fmla="*/ 333120 h 2616731"/>
              <a:gd name="connsiteX3" fmla="*/ 2515238 w 2515238"/>
              <a:gd name="connsiteY3" fmla="*/ 2616731 h 2616731"/>
              <a:gd name="connsiteX4" fmla="*/ 0 w 2515238"/>
              <a:gd name="connsiteY4" fmla="*/ 2616731 h 2616731"/>
              <a:gd name="connsiteX5" fmla="*/ 0 w 2515238"/>
              <a:gd name="connsiteY5" fmla="*/ 0 h 2616731"/>
              <a:gd name="connsiteX0" fmla="*/ 0 w 2515238"/>
              <a:gd name="connsiteY0" fmla="*/ 0 h 2616731"/>
              <a:gd name="connsiteX1" fmla="*/ 2241386 w 2515238"/>
              <a:gd name="connsiteY1" fmla="*/ 0 h 2616731"/>
              <a:gd name="connsiteX2" fmla="*/ 2513734 w 2515238"/>
              <a:gd name="connsiteY2" fmla="*/ 333120 h 2616731"/>
              <a:gd name="connsiteX3" fmla="*/ 2515238 w 2515238"/>
              <a:gd name="connsiteY3" fmla="*/ 2616731 h 2616731"/>
              <a:gd name="connsiteX4" fmla="*/ 0 w 2515238"/>
              <a:gd name="connsiteY4" fmla="*/ 2616731 h 2616731"/>
              <a:gd name="connsiteX5" fmla="*/ 0 w 2515238"/>
              <a:gd name="connsiteY5" fmla="*/ 0 h 2616731"/>
              <a:gd name="connsiteX0" fmla="*/ 0 w 2521160"/>
              <a:gd name="connsiteY0" fmla="*/ 0 h 2616731"/>
              <a:gd name="connsiteX1" fmla="*/ 2241386 w 2521160"/>
              <a:gd name="connsiteY1" fmla="*/ 0 h 2616731"/>
              <a:gd name="connsiteX2" fmla="*/ 2520697 w 2521160"/>
              <a:gd name="connsiteY2" fmla="*/ 333120 h 2616731"/>
              <a:gd name="connsiteX3" fmla="*/ 2515238 w 2521160"/>
              <a:gd name="connsiteY3" fmla="*/ 2616731 h 2616731"/>
              <a:gd name="connsiteX4" fmla="*/ 0 w 2521160"/>
              <a:gd name="connsiteY4" fmla="*/ 2616731 h 2616731"/>
              <a:gd name="connsiteX5" fmla="*/ 0 w 2521160"/>
              <a:gd name="connsiteY5" fmla="*/ 0 h 2616731"/>
              <a:gd name="connsiteX0" fmla="*/ 0 w 2518942"/>
              <a:gd name="connsiteY0" fmla="*/ 0 h 2616731"/>
              <a:gd name="connsiteX1" fmla="*/ 2241386 w 2518942"/>
              <a:gd name="connsiteY1" fmla="*/ 0 h 2616731"/>
              <a:gd name="connsiteX2" fmla="*/ 2518376 w 2518942"/>
              <a:gd name="connsiteY2" fmla="*/ 333120 h 2616731"/>
              <a:gd name="connsiteX3" fmla="*/ 2515238 w 2518942"/>
              <a:gd name="connsiteY3" fmla="*/ 2616731 h 2616731"/>
              <a:gd name="connsiteX4" fmla="*/ 0 w 2518942"/>
              <a:gd name="connsiteY4" fmla="*/ 2616731 h 2616731"/>
              <a:gd name="connsiteX5" fmla="*/ 0 w 2518942"/>
              <a:gd name="connsiteY5" fmla="*/ 0 h 2616731"/>
              <a:gd name="connsiteX0" fmla="*/ 0 w 2518942"/>
              <a:gd name="connsiteY0" fmla="*/ 0 h 2616731"/>
              <a:gd name="connsiteX1" fmla="*/ 2241386 w 2518942"/>
              <a:gd name="connsiteY1" fmla="*/ 0 h 2616731"/>
              <a:gd name="connsiteX2" fmla="*/ 2518376 w 2518942"/>
              <a:gd name="connsiteY2" fmla="*/ 333120 h 2616731"/>
              <a:gd name="connsiteX3" fmla="*/ 2515238 w 2518942"/>
              <a:gd name="connsiteY3" fmla="*/ 2616731 h 2616731"/>
              <a:gd name="connsiteX4" fmla="*/ 0 w 2518942"/>
              <a:gd name="connsiteY4" fmla="*/ 2616731 h 2616731"/>
              <a:gd name="connsiteX5" fmla="*/ 0 w 2518942"/>
              <a:gd name="connsiteY5" fmla="*/ 0 h 2616731"/>
              <a:gd name="connsiteX0" fmla="*/ 0 w 2515238"/>
              <a:gd name="connsiteY0" fmla="*/ 0 h 2616731"/>
              <a:gd name="connsiteX1" fmla="*/ 2241386 w 2515238"/>
              <a:gd name="connsiteY1" fmla="*/ 0 h 2616731"/>
              <a:gd name="connsiteX2" fmla="*/ 2511414 w 2515238"/>
              <a:gd name="connsiteY2" fmla="*/ 333120 h 2616731"/>
              <a:gd name="connsiteX3" fmla="*/ 2515238 w 2515238"/>
              <a:gd name="connsiteY3" fmla="*/ 2616731 h 2616731"/>
              <a:gd name="connsiteX4" fmla="*/ 0 w 2515238"/>
              <a:gd name="connsiteY4" fmla="*/ 2616731 h 2616731"/>
              <a:gd name="connsiteX5" fmla="*/ 0 w 2515238"/>
              <a:gd name="connsiteY5" fmla="*/ 0 h 2616731"/>
              <a:gd name="connsiteX0" fmla="*/ 0 w 2515238"/>
              <a:gd name="connsiteY0" fmla="*/ 0 h 2616731"/>
              <a:gd name="connsiteX1" fmla="*/ 2241386 w 2515238"/>
              <a:gd name="connsiteY1" fmla="*/ 0 h 2616731"/>
              <a:gd name="connsiteX2" fmla="*/ 2511414 w 2515238"/>
              <a:gd name="connsiteY2" fmla="*/ 335534 h 2616731"/>
              <a:gd name="connsiteX3" fmla="*/ 2515238 w 2515238"/>
              <a:gd name="connsiteY3" fmla="*/ 2616731 h 2616731"/>
              <a:gd name="connsiteX4" fmla="*/ 0 w 2515238"/>
              <a:gd name="connsiteY4" fmla="*/ 2616731 h 2616731"/>
              <a:gd name="connsiteX5" fmla="*/ 0 w 2515238"/>
              <a:gd name="connsiteY5" fmla="*/ 0 h 2616731"/>
              <a:gd name="connsiteX0" fmla="*/ 0 w 2516786"/>
              <a:gd name="connsiteY0" fmla="*/ 0 h 2616731"/>
              <a:gd name="connsiteX1" fmla="*/ 2241386 w 2516786"/>
              <a:gd name="connsiteY1" fmla="*/ 0 h 2616731"/>
              <a:gd name="connsiteX2" fmla="*/ 2516056 w 2516786"/>
              <a:gd name="connsiteY2" fmla="*/ 335534 h 2616731"/>
              <a:gd name="connsiteX3" fmla="*/ 2515238 w 2516786"/>
              <a:gd name="connsiteY3" fmla="*/ 2616731 h 2616731"/>
              <a:gd name="connsiteX4" fmla="*/ 0 w 2516786"/>
              <a:gd name="connsiteY4" fmla="*/ 2616731 h 2616731"/>
              <a:gd name="connsiteX5" fmla="*/ 0 w 2516786"/>
              <a:gd name="connsiteY5" fmla="*/ 0 h 2616731"/>
              <a:gd name="connsiteX0" fmla="*/ 0 w 2516786"/>
              <a:gd name="connsiteY0" fmla="*/ 0 h 2616731"/>
              <a:gd name="connsiteX1" fmla="*/ 2241386 w 2516786"/>
              <a:gd name="connsiteY1" fmla="*/ 0 h 2616731"/>
              <a:gd name="connsiteX2" fmla="*/ 2516056 w 2516786"/>
              <a:gd name="connsiteY2" fmla="*/ 335534 h 2616731"/>
              <a:gd name="connsiteX3" fmla="*/ 2515238 w 2516786"/>
              <a:gd name="connsiteY3" fmla="*/ 2616731 h 2616731"/>
              <a:gd name="connsiteX4" fmla="*/ 0 w 2516786"/>
              <a:gd name="connsiteY4" fmla="*/ 2616731 h 2616731"/>
              <a:gd name="connsiteX5" fmla="*/ 0 w 2516786"/>
              <a:gd name="connsiteY5" fmla="*/ 0 h 2616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16786" h="2616731">
                <a:moveTo>
                  <a:pt x="0" y="0"/>
                </a:moveTo>
                <a:lnTo>
                  <a:pt x="2241386" y="0"/>
                </a:lnTo>
                <a:cubicBezTo>
                  <a:pt x="2481475" y="0"/>
                  <a:pt x="2514315" y="99067"/>
                  <a:pt x="2516056" y="335534"/>
                </a:cubicBezTo>
                <a:cubicBezTo>
                  <a:pt x="2518878" y="1096738"/>
                  <a:pt x="2512416" y="1855527"/>
                  <a:pt x="2515238" y="2616731"/>
                </a:cubicBezTo>
                <a:lnTo>
                  <a:pt x="0" y="2616731"/>
                </a:lnTo>
                <a:lnTo>
                  <a:pt x="0" y="0"/>
                </a:lnTo>
                <a:close/>
              </a:path>
            </a:pathLst>
          </a:custGeom>
          <a:solidFill>
            <a:srgbClr val="005BA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867" dirty="0">
              <a:solidFill>
                <a:schemeClr val="bg2">
                  <a:lumMod val="10000"/>
                </a:schemeClr>
              </a:solidFill>
            </a:endParaRPr>
          </a:p>
        </p:txBody>
      </p:sp>
      <p:sp>
        <p:nvSpPr>
          <p:cNvPr id="24" name="文本占位符 5"/>
          <p:cNvSpPr>
            <a:spLocks noGrp="1"/>
          </p:cNvSpPr>
          <p:nvPr>
            <p:ph type="body" sz="quarter" idx="14" hasCustomPrompt="1"/>
          </p:nvPr>
        </p:nvSpPr>
        <p:spPr>
          <a:xfrm>
            <a:off x="855662" y="3757939"/>
            <a:ext cx="8580438" cy="646331"/>
          </a:xfrm>
          <a:prstGeom prst="rect">
            <a:avLst/>
          </a:prstGeom>
          <a:noFill/>
        </p:spPr>
        <p:txBody>
          <a:bodyPr wrap="square">
            <a:spAutoFit/>
          </a:bodyPr>
          <a:lstStyle>
            <a:lvl1pPr marL="0" indent="0">
              <a:lnSpc>
                <a:spcPct val="100000"/>
              </a:lnSpc>
              <a:spcBef>
                <a:spcPts val="0"/>
              </a:spcBef>
              <a:buNone/>
              <a:defRPr sz="3600" b="1" baseline="0">
                <a:solidFill>
                  <a:srgbClr val="323232"/>
                </a:solidFill>
                <a:latin typeface="Verdana" panose="020B0604030504040204" pitchFamily="34" charset="0"/>
                <a:ea typeface="微软雅黑" panose="020B0503020204020204" pitchFamily="34" charset="-122"/>
                <a:cs typeface="Verdana" panose="020B0604030504040204" pitchFamily="34" charset="0"/>
              </a:defRPr>
            </a:lvl1pPr>
          </a:lstStyle>
          <a:p>
            <a:r>
              <a:rPr lang="zh-CN" altLang="en-US" dirty="0"/>
              <a:t>微软雅黑 </a:t>
            </a:r>
            <a:r>
              <a:rPr lang="en-US" altLang="zh-CN" dirty="0"/>
              <a:t>Verdana</a:t>
            </a:r>
            <a:r>
              <a:rPr lang="zh-CN" altLang="en-US" dirty="0"/>
              <a:t> </a:t>
            </a:r>
            <a:r>
              <a:rPr lang="en-US" altLang="zh-CN" dirty="0"/>
              <a:t>36pt </a:t>
            </a:r>
            <a:r>
              <a:rPr lang="zh-CN" altLang="en-US" dirty="0"/>
              <a:t>加粗</a:t>
            </a:r>
            <a:r>
              <a:rPr lang="en-US" altLang="zh-CN" dirty="0"/>
              <a:t> </a:t>
            </a:r>
            <a:endParaRPr lang="zh-CN" altLang="en-US" dirty="0"/>
          </a:p>
        </p:txBody>
      </p:sp>
      <p:grpSp>
        <p:nvGrpSpPr>
          <p:cNvPr id="17" name="组合 16"/>
          <p:cNvGrpSpPr/>
          <p:nvPr userDrawn="1"/>
        </p:nvGrpSpPr>
        <p:grpSpPr>
          <a:xfrm>
            <a:off x="9800521" y="6162930"/>
            <a:ext cx="1528989" cy="299950"/>
            <a:chOff x="4214813" y="3940176"/>
            <a:chExt cx="5146676" cy="1009650"/>
          </a:xfrm>
        </p:grpSpPr>
        <p:sp>
          <p:nvSpPr>
            <p:cNvPr id="19" name="Freeform 5"/>
            <p:cNvSpPr>
              <a:spLocks/>
            </p:cNvSpPr>
            <p:nvPr userDrawn="1"/>
          </p:nvSpPr>
          <p:spPr bwMode="auto">
            <a:xfrm>
              <a:off x="4214813" y="4019551"/>
              <a:ext cx="873125" cy="895350"/>
            </a:xfrm>
            <a:custGeom>
              <a:avLst/>
              <a:gdLst>
                <a:gd name="T0" fmla="*/ 550 w 550"/>
                <a:gd name="T1" fmla="*/ 564 h 564"/>
                <a:gd name="T2" fmla="*/ 400 w 550"/>
                <a:gd name="T3" fmla="*/ 564 h 564"/>
                <a:gd name="T4" fmla="*/ 142 w 550"/>
                <a:gd name="T5" fmla="*/ 177 h 564"/>
                <a:gd name="T6" fmla="*/ 142 w 550"/>
                <a:gd name="T7" fmla="*/ 564 h 564"/>
                <a:gd name="T8" fmla="*/ 0 w 550"/>
                <a:gd name="T9" fmla="*/ 564 h 564"/>
                <a:gd name="T10" fmla="*/ 0 w 550"/>
                <a:gd name="T11" fmla="*/ 0 h 564"/>
                <a:gd name="T12" fmla="*/ 185 w 550"/>
                <a:gd name="T13" fmla="*/ 0 h 564"/>
                <a:gd name="T14" fmla="*/ 408 w 550"/>
                <a:gd name="T15" fmla="*/ 325 h 564"/>
                <a:gd name="T16" fmla="*/ 408 w 550"/>
                <a:gd name="T17" fmla="*/ 0 h 564"/>
                <a:gd name="T18" fmla="*/ 550 w 550"/>
                <a:gd name="T19" fmla="*/ 0 h 564"/>
                <a:gd name="T20" fmla="*/ 550 w 550"/>
                <a:gd name="T21" fmla="*/ 564 h 564"/>
                <a:gd name="T22" fmla="*/ 550 w 550"/>
                <a:gd name="T23" fmla="*/ 564 h 5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50" h="564">
                  <a:moveTo>
                    <a:pt x="550" y="564"/>
                  </a:moveTo>
                  <a:lnTo>
                    <a:pt x="400" y="564"/>
                  </a:lnTo>
                  <a:lnTo>
                    <a:pt x="142" y="177"/>
                  </a:lnTo>
                  <a:lnTo>
                    <a:pt x="142" y="564"/>
                  </a:lnTo>
                  <a:lnTo>
                    <a:pt x="0" y="564"/>
                  </a:lnTo>
                  <a:lnTo>
                    <a:pt x="0" y="0"/>
                  </a:lnTo>
                  <a:lnTo>
                    <a:pt x="185" y="0"/>
                  </a:lnTo>
                  <a:lnTo>
                    <a:pt x="408" y="325"/>
                  </a:lnTo>
                  <a:lnTo>
                    <a:pt x="408" y="0"/>
                  </a:lnTo>
                  <a:lnTo>
                    <a:pt x="550" y="0"/>
                  </a:lnTo>
                  <a:lnTo>
                    <a:pt x="550" y="564"/>
                  </a:lnTo>
                  <a:lnTo>
                    <a:pt x="550" y="564"/>
                  </a:lnTo>
                  <a:close/>
                </a:path>
              </a:pathLst>
            </a:custGeom>
            <a:solidFill>
              <a:srgbClr val="005B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Freeform 6"/>
            <p:cNvSpPr>
              <a:spLocks noEditPoints="1"/>
            </p:cNvSpPr>
            <p:nvPr userDrawn="1"/>
          </p:nvSpPr>
          <p:spPr bwMode="auto">
            <a:xfrm>
              <a:off x="5146676" y="4221163"/>
              <a:ext cx="766763" cy="712788"/>
            </a:xfrm>
            <a:custGeom>
              <a:avLst/>
              <a:gdLst>
                <a:gd name="T0" fmla="*/ 204 w 204"/>
                <a:gd name="T1" fmla="*/ 105 h 188"/>
                <a:gd name="T2" fmla="*/ 62 w 204"/>
                <a:gd name="T3" fmla="*/ 105 h 188"/>
                <a:gd name="T4" fmla="*/ 80 w 204"/>
                <a:gd name="T5" fmla="*/ 137 h 188"/>
                <a:gd name="T6" fmla="*/ 126 w 204"/>
                <a:gd name="T7" fmla="*/ 148 h 188"/>
                <a:gd name="T8" fmla="*/ 164 w 204"/>
                <a:gd name="T9" fmla="*/ 142 h 188"/>
                <a:gd name="T10" fmla="*/ 193 w 204"/>
                <a:gd name="T11" fmla="*/ 127 h 188"/>
                <a:gd name="T12" fmla="*/ 200 w 204"/>
                <a:gd name="T13" fmla="*/ 127 h 188"/>
                <a:gd name="T14" fmla="*/ 200 w 204"/>
                <a:gd name="T15" fmla="*/ 173 h 188"/>
                <a:gd name="T16" fmla="*/ 161 w 204"/>
                <a:gd name="T17" fmla="*/ 184 h 188"/>
                <a:gd name="T18" fmla="*/ 120 w 204"/>
                <a:gd name="T19" fmla="*/ 188 h 188"/>
                <a:gd name="T20" fmla="*/ 31 w 204"/>
                <a:gd name="T21" fmla="*/ 164 h 188"/>
                <a:gd name="T22" fmla="*/ 0 w 204"/>
                <a:gd name="T23" fmla="*/ 95 h 188"/>
                <a:gd name="T24" fmla="*/ 30 w 204"/>
                <a:gd name="T25" fmla="*/ 25 h 188"/>
                <a:gd name="T26" fmla="*/ 110 w 204"/>
                <a:gd name="T27" fmla="*/ 0 h 188"/>
                <a:gd name="T28" fmla="*/ 180 w 204"/>
                <a:gd name="T29" fmla="*/ 22 h 188"/>
                <a:gd name="T30" fmla="*/ 204 w 204"/>
                <a:gd name="T31" fmla="*/ 85 h 188"/>
                <a:gd name="T32" fmla="*/ 204 w 204"/>
                <a:gd name="T33" fmla="*/ 105 h 188"/>
                <a:gd name="T34" fmla="*/ 142 w 204"/>
                <a:gd name="T35" fmla="*/ 71 h 188"/>
                <a:gd name="T36" fmla="*/ 132 w 204"/>
                <a:gd name="T37" fmla="*/ 44 h 188"/>
                <a:gd name="T38" fmla="*/ 104 w 204"/>
                <a:gd name="T39" fmla="*/ 35 h 188"/>
                <a:gd name="T40" fmla="*/ 75 w 204"/>
                <a:gd name="T41" fmla="*/ 44 h 188"/>
                <a:gd name="T42" fmla="*/ 62 w 204"/>
                <a:gd name="T43" fmla="*/ 71 h 188"/>
                <a:gd name="T44" fmla="*/ 142 w 204"/>
                <a:gd name="T45" fmla="*/ 71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04" h="188">
                  <a:moveTo>
                    <a:pt x="204" y="105"/>
                  </a:moveTo>
                  <a:cubicBezTo>
                    <a:pt x="62" y="105"/>
                    <a:pt x="62" y="105"/>
                    <a:pt x="62" y="105"/>
                  </a:cubicBezTo>
                  <a:cubicBezTo>
                    <a:pt x="63" y="119"/>
                    <a:pt x="69" y="130"/>
                    <a:pt x="80" y="137"/>
                  </a:cubicBezTo>
                  <a:cubicBezTo>
                    <a:pt x="90" y="145"/>
                    <a:pt x="106" y="148"/>
                    <a:pt x="126" y="148"/>
                  </a:cubicBezTo>
                  <a:cubicBezTo>
                    <a:pt x="139" y="148"/>
                    <a:pt x="152" y="146"/>
                    <a:pt x="164" y="142"/>
                  </a:cubicBezTo>
                  <a:cubicBezTo>
                    <a:pt x="177" y="137"/>
                    <a:pt x="186" y="132"/>
                    <a:pt x="193" y="127"/>
                  </a:cubicBezTo>
                  <a:cubicBezTo>
                    <a:pt x="200" y="127"/>
                    <a:pt x="200" y="127"/>
                    <a:pt x="200" y="127"/>
                  </a:cubicBezTo>
                  <a:cubicBezTo>
                    <a:pt x="200" y="173"/>
                    <a:pt x="200" y="173"/>
                    <a:pt x="200" y="173"/>
                  </a:cubicBezTo>
                  <a:cubicBezTo>
                    <a:pt x="186" y="178"/>
                    <a:pt x="173" y="182"/>
                    <a:pt x="161" y="184"/>
                  </a:cubicBezTo>
                  <a:cubicBezTo>
                    <a:pt x="149" y="187"/>
                    <a:pt x="135" y="188"/>
                    <a:pt x="120" y="188"/>
                  </a:cubicBezTo>
                  <a:cubicBezTo>
                    <a:pt x="81" y="188"/>
                    <a:pt x="52" y="180"/>
                    <a:pt x="31" y="164"/>
                  </a:cubicBezTo>
                  <a:cubicBezTo>
                    <a:pt x="11" y="148"/>
                    <a:pt x="0" y="125"/>
                    <a:pt x="0" y="95"/>
                  </a:cubicBezTo>
                  <a:cubicBezTo>
                    <a:pt x="0" y="66"/>
                    <a:pt x="10" y="43"/>
                    <a:pt x="30" y="25"/>
                  </a:cubicBezTo>
                  <a:cubicBezTo>
                    <a:pt x="49" y="8"/>
                    <a:pt x="76" y="0"/>
                    <a:pt x="110" y="0"/>
                  </a:cubicBezTo>
                  <a:cubicBezTo>
                    <a:pt x="141" y="0"/>
                    <a:pt x="165" y="7"/>
                    <a:pt x="180" y="22"/>
                  </a:cubicBezTo>
                  <a:cubicBezTo>
                    <a:pt x="196" y="36"/>
                    <a:pt x="204" y="57"/>
                    <a:pt x="204" y="85"/>
                  </a:cubicBezTo>
                  <a:cubicBezTo>
                    <a:pt x="204" y="105"/>
                    <a:pt x="204" y="105"/>
                    <a:pt x="204" y="105"/>
                  </a:cubicBezTo>
                  <a:close/>
                  <a:moveTo>
                    <a:pt x="142" y="71"/>
                  </a:moveTo>
                  <a:cubicBezTo>
                    <a:pt x="142" y="59"/>
                    <a:pt x="138" y="50"/>
                    <a:pt x="132" y="44"/>
                  </a:cubicBezTo>
                  <a:cubicBezTo>
                    <a:pt x="126" y="38"/>
                    <a:pt x="117" y="35"/>
                    <a:pt x="104" y="35"/>
                  </a:cubicBezTo>
                  <a:cubicBezTo>
                    <a:pt x="92" y="35"/>
                    <a:pt x="83" y="38"/>
                    <a:pt x="75" y="44"/>
                  </a:cubicBezTo>
                  <a:cubicBezTo>
                    <a:pt x="67" y="49"/>
                    <a:pt x="63" y="59"/>
                    <a:pt x="62" y="71"/>
                  </a:cubicBezTo>
                  <a:cubicBezTo>
                    <a:pt x="142" y="71"/>
                    <a:pt x="142" y="71"/>
                    <a:pt x="142" y="71"/>
                  </a:cubicBezTo>
                  <a:close/>
                </a:path>
              </a:pathLst>
            </a:custGeom>
            <a:solidFill>
              <a:srgbClr val="005B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Freeform 7"/>
            <p:cNvSpPr>
              <a:spLocks/>
            </p:cNvSpPr>
            <p:nvPr userDrawn="1"/>
          </p:nvSpPr>
          <p:spPr bwMode="auto">
            <a:xfrm>
              <a:off x="5973763" y="4238626"/>
              <a:ext cx="725488" cy="695325"/>
            </a:xfrm>
            <a:custGeom>
              <a:avLst/>
              <a:gdLst>
                <a:gd name="T0" fmla="*/ 193 w 193"/>
                <a:gd name="T1" fmla="*/ 178 h 183"/>
                <a:gd name="T2" fmla="*/ 131 w 193"/>
                <a:gd name="T3" fmla="*/ 178 h 183"/>
                <a:gd name="T4" fmla="*/ 131 w 193"/>
                <a:gd name="T5" fmla="*/ 159 h 183"/>
                <a:gd name="T6" fmla="*/ 100 w 193"/>
                <a:gd name="T7" fmla="*/ 177 h 183"/>
                <a:gd name="T8" fmla="*/ 66 w 193"/>
                <a:gd name="T9" fmla="*/ 183 h 183"/>
                <a:gd name="T10" fmla="*/ 18 w 193"/>
                <a:gd name="T11" fmla="*/ 166 h 183"/>
                <a:gd name="T12" fmla="*/ 0 w 193"/>
                <a:gd name="T13" fmla="*/ 116 h 183"/>
                <a:gd name="T14" fmla="*/ 0 w 193"/>
                <a:gd name="T15" fmla="*/ 0 h 183"/>
                <a:gd name="T16" fmla="*/ 62 w 193"/>
                <a:gd name="T17" fmla="*/ 0 h 183"/>
                <a:gd name="T18" fmla="*/ 62 w 193"/>
                <a:gd name="T19" fmla="*/ 89 h 183"/>
                <a:gd name="T20" fmla="*/ 63 w 193"/>
                <a:gd name="T21" fmla="*/ 111 h 183"/>
                <a:gd name="T22" fmla="*/ 68 w 193"/>
                <a:gd name="T23" fmla="*/ 126 h 183"/>
                <a:gd name="T24" fmla="*/ 78 w 193"/>
                <a:gd name="T25" fmla="*/ 135 h 183"/>
                <a:gd name="T26" fmla="*/ 96 w 193"/>
                <a:gd name="T27" fmla="*/ 137 h 183"/>
                <a:gd name="T28" fmla="*/ 113 w 193"/>
                <a:gd name="T29" fmla="*/ 135 h 183"/>
                <a:gd name="T30" fmla="*/ 131 w 193"/>
                <a:gd name="T31" fmla="*/ 127 h 183"/>
                <a:gd name="T32" fmla="*/ 131 w 193"/>
                <a:gd name="T33" fmla="*/ 0 h 183"/>
                <a:gd name="T34" fmla="*/ 193 w 193"/>
                <a:gd name="T35" fmla="*/ 0 h 183"/>
                <a:gd name="T36" fmla="*/ 193 w 193"/>
                <a:gd name="T37" fmla="*/ 178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93" h="183">
                  <a:moveTo>
                    <a:pt x="193" y="178"/>
                  </a:moveTo>
                  <a:cubicBezTo>
                    <a:pt x="131" y="178"/>
                    <a:pt x="131" y="178"/>
                    <a:pt x="131" y="178"/>
                  </a:cubicBezTo>
                  <a:cubicBezTo>
                    <a:pt x="131" y="159"/>
                    <a:pt x="131" y="159"/>
                    <a:pt x="131" y="159"/>
                  </a:cubicBezTo>
                  <a:cubicBezTo>
                    <a:pt x="120" y="167"/>
                    <a:pt x="110" y="173"/>
                    <a:pt x="100" y="177"/>
                  </a:cubicBezTo>
                  <a:cubicBezTo>
                    <a:pt x="91" y="181"/>
                    <a:pt x="80" y="183"/>
                    <a:pt x="66" y="183"/>
                  </a:cubicBezTo>
                  <a:cubicBezTo>
                    <a:pt x="45" y="183"/>
                    <a:pt x="29" y="178"/>
                    <a:pt x="18" y="166"/>
                  </a:cubicBezTo>
                  <a:cubicBezTo>
                    <a:pt x="6" y="155"/>
                    <a:pt x="0" y="138"/>
                    <a:pt x="0" y="116"/>
                  </a:cubicBezTo>
                  <a:cubicBezTo>
                    <a:pt x="0" y="0"/>
                    <a:pt x="0" y="0"/>
                    <a:pt x="0" y="0"/>
                  </a:cubicBezTo>
                  <a:cubicBezTo>
                    <a:pt x="62" y="0"/>
                    <a:pt x="62" y="0"/>
                    <a:pt x="62" y="0"/>
                  </a:cubicBezTo>
                  <a:cubicBezTo>
                    <a:pt x="62" y="89"/>
                    <a:pt x="62" y="89"/>
                    <a:pt x="62" y="89"/>
                  </a:cubicBezTo>
                  <a:cubicBezTo>
                    <a:pt x="62" y="98"/>
                    <a:pt x="63" y="105"/>
                    <a:pt x="63" y="111"/>
                  </a:cubicBezTo>
                  <a:cubicBezTo>
                    <a:pt x="64" y="117"/>
                    <a:pt x="65" y="122"/>
                    <a:pt x="68" y="126"/>
                  </a:cubicBezTo>
                  <a:cubicBezTo>
                    <a:pt x="70" y="130"/>
                    <a:pt x="73" y="133"/>
                    <a:pt x="78" y="135"/>
                  </a:cubicBezTo>
                  <a:cubicBezTo>
                    <a:pt x="82" y="136"/>
                    <a:pt x="88" y="137"/>
                    <a:pt x="96" y="137"/>
                  </a:cubicBezTo>
                  <a:cubicBezTo>
                    <a:pt x="101" y="137"/>
                    <a:pt x="107" y="136"/>
                    <a:pt x="113" y="135"/>
                  </a:cubicBezTo>
                  <a:cubicBezTo>
                    <a:pt x="119" y="133"/>
                    <a:pt x="126" y="130"/>
                    <a:pt x="131" y="127"/>
                  </a:cubicBezTo>
                  <a:cubicBezTo>
                    <a:pt x="131" y="0"/>
                    <a:pt x="131" y="0"/>
                    <a:pt x="131" y="0"/>
                  </a:cubicBezTo>
                  <a:cubicBezTo>
                    <a:pt x="193" y="0"/>
                    <a:pt x="193" y="0"/>
                    <a:pt x="193" y="0"/>
                  </a:cubicBezTo>
                  <a:cubicBezTo>
                    <a:pt x="193" y="178"/>
                    <a:pt x="193" y="178"/>
                    <a:pt x="193" y="178"/>
                  </a:cubicBezTo>
                  <a:close/>
                </a:path>
              </a:pathLst>
            </a:custGeom>
            <a:solidFill>
              <a:srgbClr val="005B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8"/>
            <p:cNvSpPr>
              <a:spLocks/>
            </p:cNvSpPr>
            <p:nvPr userDrawn="1"/>
          </p:nvSpPr>
          <p:spPr bwMode="auto">
            <a:xfrm>
              <a:off x="6764338" y="4221163"/>
              <a:ext cx="676275" cy="712788"/>
            </a:xfrm>
            <a:custGeom>
              <a:avLst/>
              <a:gdLst>
                <a:gd name="T0" fmla="*/ 180 w 180"/>
                <a:gd name="T1" fmla="*/ 127 h 188"/>
                <a:gd name="T2" fmla="*/ 154 w 180"/>
                <a:gd name="T3" fmla="*/ 171 h 188"/>
                <a:gd name="T4" fmla="*/ 80 w 180"/>
                <a:gd name="T5" fmla="*/ 188 h 188"/>
                <a:gd name="T6" fmla="*/ 34 w 180"/>
                <a:gd name="T7" fmla="*/ 184 h 188"/>
                <a:gd name="T8" fmla="*/ 0 w 180"/>
                <a:gd name="T9" fmla="*/ 174 h 188"/>
                <a:gd name="T10" fmla="*/ 0 w 180"/>
                <a:gd name="T11" fmla="*/ 127 h 188"/>
                <a:gd name="T12" fmla="*/ 6 w 180"/>
                <a:gd name="T13" fmla="*/ 127 h 188"/>
                <a:gd name="T14" fmla="*/ 16 w 180"/>
                <a:gd name="T15" fmla="*/ 134 h 188"/>
                <a:gd name="T16" fmla="*/ 34 w 180"/>
                <a:gd name="T17" fmla="*/ 141 h 188"/>
                <a:gd name="T18" fmla="*/ 56 w 180"/>
                <a:gd name="T19" fmla="*/ 148 h 188"/>
                <a:gd name="T20" fmla="*/ 82 w 180"/>
                <a:gd name="T21" fmla="*/ 150 h 188"/>
                <a:gd name="T22" fmla="*/ 109 w 180"/>
                <a:gd name="T23" fmla="*/ 146 h 188"/>
                <a:gd name="T24" fmla="*/ 118 w 180"/>
                <a:gd name="T25" fmla="*/ 136 h 188"/>
                <a:gd name="T26" fmla="*/ 112 w 180"/>
                <a:gd name="T27" fmla="*/ 126 h 188"/>
                <a:gd name="T28" fmla="*/ 93 w 180"/>
                <a:gd name="T29" fmla="*/ 121 h 188"/>
                <a:gd name="T30" fmla="*/ 74 w 180"/>
                <a:gd name="T31" fmla="*/ 117 h 188"/>
                <a:gd name="T32" fmla="*/ 53 w 180"/>
                <a:gd name="T33" fmla="*/ 113 h 188"/>
                <a:gd name="T34" fmla="*/ 14 w 180"/>
                <a:gd name="T35" fmla="*/ 94 h 188"/>
                <a:gd name="T36" fmla="*/ 1 w 180"/>
                <a:gd name="T37" fmla="*/ 60 h 188"/>
                <a:gd name="T38" fmla="*/ 27 w 180"/>
                <a:gd name="T39" fmla="*/ 18 h 188"/>
                <a:gd name="T40" fmla="*/ 99 w 180"/>
                <a:gd name="T41" fmla="*/ 0 h 188"/>
                <a:gd name="T42" fmla="*/ 141 w 180"/>
                <a:gd name="T43" fmla="*/ 5 h 188"/>
                <a:gd name="T44" fmla="*/ 172 w 180"/>
                <a:gd name="T45" fmla="*/ 13 h 188"/>
                <a:gd name="T46" fmla="*/ 172 w 180"/>
                <a:gd name="T47" fmla="*/ 58 h 188"/>
                <a:gd name="T48" fmla="*/ 166 w 180"/>
                <a:gd name="T49" fmla="*/ 58 h 188"/>
                <a:gd name="T50" fmla="*/ 135 w 180"/>
                <a:gd name="T51" fmla="*/ 44 h 188"/>
                <a:gd name="T52" fmla="*/ 99 w 180"/>
                <a:gd name="T53" fmla="*/ 39 h 188"/>
                <a:gd name="T54" fmla="*/ 74 w 180"/>
                <a:gd name="T55" fmla="*/ 42 h 188"/>
                <a:gd name="T56" fmla="*/ 64 w 180"/>
                <a:gd name="T57" fmla="*/ 53 h 188"/>
                <a:gd name="T58" fmla="*/ 69 w 180"/>
                <a:gd name="T59" fmla="*/ 63 h 188"/>
                <a:gd name="T60" fmla="*/ 90 w 180"/>
                <a:gd name="T61" fmla="*/ 69 h 188"/>
                <a:gd name="T62" fmla="*/ 111 w 180"/>
                <a:gd name="T63" fmla="*/ 73 h 188"/>
                <a:gd name="T64" fmla="*/ 133 w 180"/>
                <a:gd name="T65" fmla="*/ 77 h 188"/>
                <a:gd name="T66" fmla="*/ 169 w 180"/>
                <a:gd name="T67" fmla="*/ 96 h 188"/>
                <a:gd name="T68" fmla="*/ 180 w 180"/>
                <a:gd name="T69" fmla="*/ 127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80" h="188">
                  <a:moveTo>
                    <a:pt x="180" y="127"/>
                  </a:moveTo>
                  <a:cubicBezTo>
                    <a:pt x="180" y="145"/>
                    <a:pt x="171" y="160"/>
                    <a:pt x="154" y="171"/>
                  </a:cubicBezTo>
                  <a:cubicBezTo>
                    <a:pt x="136" y="183"/>
                    <a:pt x="111" y="188"/>
                    <a:pt x="80" y="188"/>
                  </a:cubicBezTo>
                  <a:cubicBezTo>
                    <a:pt x="63" y="188"/>
                    <a:pt x="48" y="187"/>
                    <a:pt x="34" y="184"/>
                  </a:cubicBezTo>
                  <a:cubicBezTo>
                    <a:pt x="20" y="181"/>
                    <a:pt x="8" y="178"/>
                    <a:pt x="0" y="174"/>
                  </a:cubicBezTo>
                  <a:cubicBezTo>
                    <a:pt x="0" y="127"/>
                    <a:pt x="0" y="127"/>
                    <a:pt x="0" y="127"/>
                  </a:cubicBezTo>
                  <a:cubicBezTo>
                    <a:pt x="6" y="127"/>
                    <a:pt x="6" y="127"/>
                    <a:pt x="6" y="127"/>
                  </a:cubicBezTo>
                  <a:cubicBezTo>
                    <a:pt x="9" y="129"/>
                    <a:pt x="12" y="131"/>
                    <a:pt x="16" y="134"/>
                  </a:cubicBezTo>
                  <a:cubicBezTo>
                    <a:pt x="21" y="136"/>
                    <a:pt x="26" y="139"/>
                    <a:pt x="34" y="141"/>
                  </a:cubicBezTo>
                  <a:cubicBezTo>
                    <a:pt x="40" y="144"/>
                    <a:pt x="47" y="146"/>
                    <a:pt x="56" y="148"/>
                  </a:cubicBezTo>
                  <a:cubicBezTo>
                    <a:pt x="64" y="149"/>
                    <a:pt x="72" y="150"/>
                    <a:pt x="82" y="150"/>
                  </a:cubicBezTo>
                  <a:cubicBezTo>
                    <a:pt x="94" y="150"/>
                    <a:pt x="103" y="149"/>
                    <a:pt x="109" y="146"/>
                  </a:cubicBezTo>
                  <a:cubicBezTo>
                    <a:pt x="115" y="144"/>
                    <a:pt x="118" y="140"/>
                    <a:pt x="118" y="136"/>
                  </a:cubicBezTo>
                  <a:cubicBezTo>
                    <a:pt x="118" y="131"/>
                    <a:pt x="116" y="128"/>
                    <a:pt x="112" y="126"/>
                  </a:cubicBezTo>
                  <a:cubicBezTo>
                    <a:pt x="109" y="124"/>
                    <a:pt x="102" y="122"/>
                    <a:pt x="93" y="121"/>
                  </a:cubicBezTo>
                  <a:cubicBezTo>
                    <a:pt x="88" y="120"/>
                    <a:pt x="82" y="119"/>
                    <a:pt x="74" y="117"/>
                  </a:cubicBezTo>
                  <a:cubicBezTo>
                    <a:pt x="66" y="116"/>
                    <a:pt x="59" y="115"/>
                    <a:pt x="53" y="113"/>
                  </a:cubicBezTo>
                  <a:cubicBezTo>
                    <a:pt x="35" y="109"/>
                    <a:pt x="22" y="103"/>
                    <a:pt x="14" y="94"/>
                  </a:cubicBezTo>
                  <a:cubicBezTo>
                    <a:pt x="5" y="85"/>
                    <a:pt x="1" y="74"/>
                    <a:pt x="1" y="60"/>
                  </a:cubicBezTo>
                  <a:cubicBezTo>
                    <a:pt x="1" y="43"/>
                    <a:pt x="10" y="29"/>
                    <a:pt x="27" y="18"/>
                  </a:cubicBezTo>
                  <a:cubicBezTo>
                    <a:pt x="45" y="6"/>
                    <a:pt x="69" y="0"/>
                    <a:pt x="99" y="0"/>
                  </a:cubicBezTo>
                  <a:cubicBezTo>
                    <a:pt x="114" y="0"/>
                    <a:pt x="127" y="2"/>
                    <a:pt x="141" y="5"/>
                  </a:cubicBezTo>
                  <a:cubicBezTo>
                    <a:pt x="154" y="7"/>
                    <a:pt x="164" y="10"/>
                    <a:pt x="172" y="13"/>
                  </a:cubicBezTo>
                  <a:cubicBezTo>
                    <a:pt x="172" y="58"/>
                    <a:pt x="172" y="58"/>
                    <a:pt x="172" y="58"/>
                  </a:cubicBezTo>
                  <a:cubicBezTo>
                    <a:pt x="166" y="58"/>
                    <a:pt x="166" y="58"/>
                    <a:pt x="166" y="58"/>
                  </a:cubicBezTo>
                  <a:cubicBezTo>
                    <a:pt x="157" y="53"/>
                    <a:pt x="147" y="48"/>
                    <a:pt x="135" y="44"/>
                  </a:cubicBezTo>
                  <a:cubicBezTo>
                    <a:pt x="123" y="41"/>
                    <a:pt x="111" y="39"/>
                    <a:pt x="99" y="39"/>
                  </a:cubicBezTo>
                  <a:cubicBezTo>
                    <a:pt x="89" y="39"/>
                    <a:pt x="81" y="40"/>
                    <a:pt x="74" y="42"/>
                  </a:cubicBezTo>
                  <a:cubicBezTo>
                    <a:pt x="67" y="45"/>
                    <a:pt x="64" y="49"/>
                    <a:pt x="64" y="53"/>
                  </a:cubicBezTo>
                  <a:cubicBezTo>
                    <a:pt x="64" y="57"/>
                    <a:pt x="65" y="61"/>
                    <a:pt x="69" y="63"/>
                  </a:cubicBezTo>
                  <a:cubicBezTo>
                    <a:pt x="72" y="65"/>
                    <a:pt x="79" y="67"/>
                    <a:pt x="90" y="69"/>
                  </a:cubicBezTo>
                  <a:cubicBezTo>
                    <a:pt x="97" y="71"/>
                    <a:pt x="103" y="72"/>
                    <a:pt x="111" y="73"/>
                  </a:cubicBezTo>
                  <a:cubicBezTo>
                    <a:pt x="118" y="74"/>
                    <a:pt x="125" y="75"/>
                    <a:pt x="133" y="77"/>
                  </a:cubicBezTo>
                  <a:cubicBezTo>
                    <a:pt x="149" y="81"/>
                    <a:pt x="161" y="87"/>
                    <a:pt x="169" y="96"/>
                  </a:cubicBezTo>
                  <a:cubicBezTo>
                    <a:pt x="176" y="104"/>
                    <a:pt x="180" y="114"/>
                    <a:pt x="180" y="127"/>
                  </a:cubicBezTo>
                  <a:close/>
                </a:path>
              </a:pathLst>
            </a:custGeom>
            <a:solidFill>
              <a:srgbClr val="005B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Freeform 9"/>
            <p:cNvSpPr>
              <a:spLocks noEditPoints="1"/>
            </p:cNvSpPr>
            <p:nvPr userDrawn="1"/>
          </p:nvSpPr>
          <p:spPr bwMode="auto">
            <a:xfrm>
              <a:off x="7489826" y="4221163"/>
              <a:ext cx="792163" cy="717550"/>
            </a:xfrm>
            <a:custGeom>
              <a:avLst/>
              <a:gdLst>
                <a:gd name="T0" fmla="*/ 211 w 211"/>
                <a:gd name="T1" fmla="*/ 94 h 189"/>
                <a:gd name="T2" fmla="*/ 183 w 211"/>
                <a:gd name="T3" fmla="*/ 164 h 189"/>
                <a:gd name="T4" fmla="*/ 105 w 211"/>
                <a:gd name="T5" fmla="*/ 189 h 189"/>
                <a:gd name="T6" fmla="*/ 27 w 211"/>
                <a:gd name="T7" fmla="*/ 164 h 189"/>
                <a:gd name="T8" fmla="*/ 0 w 211"/>
                <a:gd name="T9" fmla="*/ 94 h 189"/>
                <a:gd name="T10" fmla="*/ 28 w 211"/>
                <a:gd name="T11" fmla="*/ 25 h 189"/>
                <a:gd name="T12" fmla="*/ 105 w 211"/>
                <a:gd name="T13" fmla="*/ 0 h 189"/>
                <a:gd name="T14" fmla="*/ 183 w 211"/>
                <a:gd name="T15" fmla="*/ 25 h 189"/>
                <a:gd name="T16" fmla="*/ 211 w 211"/>
                <a:gd name="T17" fmla="*/ 94 h 189"/>
                <a:gd name="T18" fmla="*/ 135 w 211"/>
                <a:gd name="T19" fmla="*/ 138 h 189"/>
                <a:gd name="T20" fmla="*/ 144 w 211"/>
                <a:gd name="T21" fmla="*/ 121 h 189"/>
                <a:gd name="T22" fmla="*/ 147 w 211"/>
                <a:gd name="T23" fmla="*/ 95 h 189"/>
                <a:gd name="T24" fmla="*/ 144 w 211"/>
                <a:gd name="T25" fmla="*/ 68 h 189"/>
                <a:gd name="T26" fmla="*/ 135 w 211"/>
                <a:gd name="T27" fmla="*/ 51 h 189"/>
                <a:gd name="T28" fmla="*/ 122 w 211"/>
                <a:gd name="T29" fmla="*/ 42 h 189"/>
                <a:gd name="T30" fmla="*/ 105 w 211"/>
                <a:gd name="T31" fmla="*/ 39 h 189"/>
                <a:gd name="T32" fmla="*/ 89 w 211"/>
                <a:gd name="T33" fmla="*/ 41 h 189"/>
                <a:gd name="T34" fmla="*/ 76 w 211"/>
                <a:gd name="T35" fmla="*/ 50 h 189"/>
                <a:gd name="T36" fmla="*/ 67 w 211"/>
                <a:gd name="T37" fmla="*/ 67 h 189"/>
                <a:gd name="T38" fmla="*/ 64 w 211"/>
                <a:gd name="T39" fmla="*/ 95 h 189"/>
                <a:gd name="T40" fmla="*/ 67 w 211"/>
                <a:gd name="T41" fmla="*/ 120 h 189"/>
                <a:gd name="T42" fmla="*/ 75 w 211"/>
                <a:gd name="T43" fmla="*/ 137 h 189"/>
                <a:gd name="T44" fmla="*/ 88 w 211"/>
                <a:gd name="T45" fmla="*/ 146 h 189"/>
                <a:gd name="T46" fmla="*/ 106 w 211"/>
                <a:gd name="T47" fmla="*/ 149 h 189"/>
                <a:gd name="T48" fmla="*/ 122 w 211"/>
                <a:gd name="T49" fmla="*/ 147 h 189"/>
                <a:gd name="T50" fmla="*/ 135 w 211"/>
                <a:gd name="T51" fmla="*/ 138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11" h="189">
                  <a:moveTo>
                    <a:pt x="211" y="94"/>
                  </a:moveTo>
                  <a:cubicBezTo>
                    <a:pt x="211" y="124"/>
                    <a:pt x="202" y="147"/>
                    <a:pt x="183" y="164"/>
                  </a:cubicBezTo>
                  <a:cubicBezTo>
                    <a:pt x="165" y="180"/>
                    <a:pt x="139" y="189"/>
                    <a:pt x="105" y="189"/>
                  </a:cubicBezTo>
                  <a:cubicBezTo>
                    <a:pt x="72" y="189"/>
                    <a:pt x="46" y="180"/>
                    <a:pt x="27" y="164"/>
                  </a:cubicBezTo>
                  <a:cubicBezTo>
                    <a:pt x="9" y="147"/>
                    <a:pt x="0" y="124"/>
                    <a:pt x="0" y="94"/>
                  </a:cubicBezTo>
                  <a:cubicBezTo>
                    <a:pt x="0" y="65"/>
                    <a:pt x="9" y="42"/>
                    <a:pt x="28" y="25"/>
                  </a:cubicBezTo>
                  <a:cubicBezTo>
                    <a:pt x="46" y="8"/>
                    <a:pt x="72" y="0"/>
                    <a:pt x="105" y="0"/>
                  </a:cubicBezTo>
                  <a:cubicBezTo>
                    <a:pt x="139" y="0"/>
                    <a:pt x="165" y="8"/>
                    <a:pt x="183" y="25"/>
                  </a:cubicBezTo>
                  <a:cubicBezTo>
                    <a:pt x="202" y="42"/>
                    <a:pt x="211" y="65"/>
                    <a:pt x="211" y="94"/>
                  </a:cubicBezTo>
                  <a:close/>
                  <a:moveTo>
                    <a:pt x="135" y="138"/>
                  </a:moveTo>
                  <a:cubicBezTo>
                    <a:pt x="139" y="133"/>
                    <a:pt x="142" y="128"/>
                    <a:pt x="144" y="121"/>
                  </a:cubicBezTo>
                  <a:cubicBezTo>
                    <a:pt x="146" y="115"/>
                    <a:pt x="147" y="106"/>
                    <a:pt x="147" y="95"/>
                  </a:cubicBezTo>
                  <a:cubicBezTo>
                    <a:pt x="147" y="84"/>
                    <a:pt x="146" y="75"/>
                    <a:pt x="144" y="68"/>
                  </a:cubicBezTo>
                  <a:cubicBezTo>
                    <a:pt x="142" y="61"/>
                    <a:pt x="139" y="55"/>
                    <a:pt x="135" y="51"/>
                  </a:cubicBezTo>
                  <a:cubicBezTo>
                    <a:pt x="132" y="47"/>
                    <a:pt x="127" y="44"/>
                    <a:pt x="122" y="42"/>
                  </a:cubicBezTo>
                  <a:cubicBezTo>
                    <a:pt x="117" y="40"/>
                    <a:pt x="111" y="39"/>
                    <a:pt x="105" y="39"/>
                  </a:cubicBezTo>
                  <a:cubicBezTo>
                    <a:pt x="99" y="39"/>
                    <a:pt x="94" y="40"/>
                    <a:pt x="89" y="41"/>
                  </a:cubicBezTo>
                  <a:cubicBezTo>
                    <a:pt x="85" y="43"/>
                    <a:pt x="80" y="46"/>
                    <a:pt x="76" y="50"/>
                  </a:cubicBezTo>
                  <a:cubicBezTo>
                    <a:pt x="72" y="55"/>
                    <a:pt x="69" y="60"/>
                    <a:pt x="67" y="67"/>
                  </a:cubicBezTo>
                  <a:cubicBezTo>
                    <a:pt x="65" y="75"/>
                    <a:pt x="64" y="84"/>
                    <a:pt x="64" y="95"/>
                  </a:cubicBezTo>
                  <a:cubicBezTo>
                    <a:pt x="64" y="104"/>
                    <a:pt x="65" y="113"/>
                    <a:pt x="67" y="120"/>
                  </a:cubicBezTo>
                  <a:cubicBezTo>
                    <a:pt x="68" y="127"/>
                    <a:pt x="71" y="133"/>
                    <a:pt x="75" y="137"/>
                  </a:cubicBezTo>
                  <a:cubicBezTo>
                    <a:pt x="79" y="141"/>
                    <a:pt x="83" y="144"/>
                    <a:pt x="88" y="146"/>
                  </a:cubicBezTo>
                  <a:cubicBezTo>
                    <a:pt x="93" y="148"/>
                    <a:pt x="99" y="149"/>
                    <a:pt x="106" y="149"/>
                  </a:cubicBezTo>
                  <a:cubicBezTo>
                    <a:pt x="111" y="149"/>
                    <a:pt x="117" y="148"/>
                    <a:pt x="122" y="147"/>
                  </a:cubicBezTo>
                  <a:cubicBezTo>
                    <a:pt x="127" y="145"/>
                    <a:pt x="131" y="142"/>
                    <a:pt x="135" y="138"/>
                  </a:cubicBezTo>
                  <a:close/>
                </a:path>
              </a:pathLst>
            </a:custGeom>
            <a:solidFill>
              <a:srgbClr val="005B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Freeform 10"/>
            <p:cNvSpPr>
              <a:spLocks/>
            </p:cNvSpPr>
            <p:nvPr userDrawn="1"/>
          </p:nvSpPr>
          <p:spPr bwMode="auto">
            <a:xfrm>
              <a:off x="8312151" y="3940176"/>
              <a:ext cx="1049338" cy="1009650"/>
            </a:xfrm>
            <a:custGeom>
              <a:avLst/>
              <a:gdLst>
                <a:gd name="T0" fmla="*/ 87 w 279"/>
                <a:gd name="T1" fmla="*/ 79 h 266"/>
                <a:gd name="T2" fmla="*/ 159 w 279"/>
                <a:gd name="T3" fmla="*/ 79 h 266"/>
                <a:gd name="T4" fmla="*/ 159 w 279"/>
                <a:gd name="T5" fmla="*/ 53 h 266"/>
                <a:gd name="T6" fmla="*/ 216 w 279"/>
                <a:gd name="T7" fmla="*/ 28 h 266"/>
                <a:gd name="T8" fmla="*/ 222 w 279"/>
                <a:gd name="T9" fmla="*/ 28 h 266"/>
                <a:gd name="T10" fmla="*/ 222 w 279"/>
                <a:gd name="T11" fmla="*/ 79 h 266"/>
                <a:gd name="T12" fmla="*/ 279 w 279"/>
                <a:gd name="T13" fmla="*/ 79 h 266"/>
                <a:gd name="T14" fmla="*/ 279 w 279"/>
                <a:gd name="T15" fmla="*/ 118 h 266"/>
                <a:gd name="T16" fmla="*/ 222 w 279"/>
                <a:gd name="T17" fmla="*/ 118 h 266"/>
                <a:gd name="T18" fmla="*/ 222 w 279"/>
                <a:gd name="T19" fmla="*/ 198 h 266"/>
                <a:gd name="T20" fmla="*/ 248 w 279"/>
                <a:gd name="T21" fmla="*/ 221 h 266"/>
                <a:gd name="T22" fmla="*/ 273 w 279"/>
                <a:gd name="T23" fmla="*/ 216 h 266"/>
                <a:gd name="T24" fmla="*/ 279 w 279"/>
                <a:gd name="T25" fmla="*/ 216 h 266"/>
                <a:gd name="T26" fmla="*/ 279 w 279"/>
                <a:gd name="T27" fmla="*/ 255 h 266"/>
                <a:gd name="T28" fmla="*/ 201 w 279"/>
                <a:gd name="T29" fmla="*/ 258 h 266"/>
                <a:gd name="T30" fmla="*/ 164 w 279"/>
                <a:gd name="T31" fmla="*/ 229 h 266"/>
                <a:gd name="T32" fmla="*/ 159 w 279"/>
                <a:gd name="T33" fmla="*/ 205 h 266"/>
                <a:gd name="T34" fmla="*/ 159 w 279"/>
                <a:gd name="T35" fmla="*/ 118 h 266"/>
                <a:gd name="T36" fmla="*/ 88 w 279"/>
                <a:gd name="T37" fmla="*/ 118 h 266"/>
                <a:gd name="T38" fmla="*/ 88 w 279"/>
                <a:gd name="T39" fmla="*/ 257 h 266"/>
                <a:gd name="T40" fmla="*/ 26 w 279"/>
                <a:gd name="T41" fmla="*/ 257 h 266"/>
                <a:gd name="T42" fmla="*/ 26 w 279"/>
                <a:gd name="T43" fmla="*/ 118 h 266"/>
                <a:gd name="T44" fmla="*/ 0 w 279"/>
                <a:gd name="T45" fmla="*/ 118 h 266"/>
                <a:gd name="T46" fmla="*/ 0 w 279"/>
                <a:gd name="T47" fmla="*/ 79 h 266"/>
                <a:gd name="T48" fmla="*/ 27 w 279"/>
                <a:gd name="T49" fmla="*/ 79 h 266"/>
                <a:gd name="T50" fmla="*/ 48 w 279"/>
                <a:gd name="T51" fmla="*/ 23 h 266"/>
                <a:gd name="T52" fmla="*/ 147 w 279"/>
                <a:gd name="T53" fmla="*/ 13 h 266"/>
                <a:gd name="T54" fmla="*/ 147 w 279"/>
                <a:gd name="T55" fmla="*/ 53 h 266"/>
                <a:gd name="T56" fmla="*/ 142 w 279"/>
                <a:gd name="T57" fmla="*/ 53 h 266"/>
                <a:gd name="T58" fmla="*/ 89 w 279"/>
                <a:gd name="T59" fmla="*/ 60 h 266"/>
                <a:gd name="T60" fmla="*/ 87 w 279"/>
                <a:gd name="T61" fmla="*/ 79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79" h="266">
                  <a:moveTo>
                    <a:pt x="87" y="79"/>
                  </a:moveTo>
                  <a:cubicBezTo>
                    <a:pt x="159" y="79"/>
                    <a:pt x="159" y="79"/>
                    <a:pt x="159" y="79"/>
                  </a:cubicBezTo>
                  <a:cubicBezTo>
                    <a:pt x="159" y="53"/>
                    <a:pt x="159" y="53"/>
                    <a:pt x="159" y="53"/>
                  </a:cubicBezTo>
                  <a:cubicBezTo>
                    <a:pt x="216" y="28"/>
                    <a:pt x="216" y="28"/>
                    <a:pt x="216" y="28"/>
                  </a:cubicBezTo>
                  <a:cubicBezTo>
                    <a:pt x="222" y="28"/>
                    <a:pt x="222" y="28"/>
                    <a:pt x="222" y="28"/>
                  </a:cubicBezTo>
                  <a:cubicBezTo>
                    <a:pt x="222" y="79"/>
                    <a:pt x="222" y="79"/>
                    <a:pt x="222" y="79"/>
                  </a:cubicBezTo>
                  <a:cubicBezTo>
                    <a:pt x="279" y="79"/>
                    <a:pt x="279" y="79"/>
                    <a:pt x="279" y="79"/>
                  </a:cubicBezTo>
                  <a:cubicBezTo>
                    <a:pt x="279" y="118"/>
                    <a:pt x="279" y="118"/>
                    <a:pt x="279" y="118"/>
                  </a:cubicBezTo>
                  <a:cubicBezTo>
                    <a:pt x="222" y="118"/>
                    <a:pt x="222" y="118"/>
                    <a:pt x="222" y="118"/>
                  </a:cubicBezTo>
                  <a:cubicBezTo>
                    <a:pt x="222" y="198"/>
                    <a:pt x="222" y="198"/>
                    <a:pt x="222" y="198"/>
                  </a:cubicBezTo>
                  <a:cubicBezTo>
                    <a:pt x="222" y="198"/>
                    <a:pt x="221" y="223"/>
                    <a:pt x="248" y="221"/>
                  </a:cubicBezTo>
                  <a:cubicBezTo>
                    <a:pt x="248" y="221"/>
                    <a:pt x="260" y="222"/>
                    <a:pt x="273" y="216"/>
                  </a:cubicBezTo>
                  <a:cubicBezTo>
                    <a:pt x="279" y="216"/>
                    <a:pt x="279" y="216"/>
                    <a:pt x="279" y="216"/>
                  </a:cubicBezTo>
                  <a:cubicBezTo>
                    <a:pt x="279" y="255"/>
                    <a:pt x="279" y="255"/>
                    <a:pt x="279" y="255"/>
                  </a:cubicBezTo>
                  <a:cubicBezTo>
                    <a:pt x="279" y="255"/>
                    <a:pt x="245" y="266"/>
                    <a:pt x="201" y="258"/>
                  </a:cubicBezTo>
                  <a:cubicBezTo>
                    <a:pt x="201" y="258"/>
                    <a:pt x="173" y="253"/>
                    <a:pt x="164" y="229"/>
                  </a:cubicBezTo>
                  <a:cubicBezTo>
                    <a:pt x="164" y="229"/>
                    <a:pt x="159" y="218"/>
                    <a:pt x="159" y="205"/>
                  </a:cubicBezTo>
                  <a:cubicBezTo>
                    <a:pt x="159" y="118"/>
                    <a:pt x="159" y="118"/>
                    <a:pt x="159" y="118"/>
                  </a:cubicBezTo>
                  <a:cubicBezTo>
                    <a:pt x="88" y="118"/>
                    <a:pt x="88" y="118"/>
                    <a:pt x="88" y="118"/>
                  </a:cubicBezTo>
                  <a:cubicBezTo>
                    <a:pt x="88" y="257"/>
                    <a:pt x="88" y="257"/>
                    <a:pt x="88" y="257"/>
                  </a:cubicBezTo>
                  <a:cubicBezTo>
                    <a:pt x="26" y="257"/>
                    <a:pt x="26" y="257"/>
                    <a:pt x="26" y="257"/>
                  </a:cubicBezTo>
                  <a:cubicBezTo>
                    <a:pt x="26" y="118"/>
                    <a:pt x="26" y="118"/>
                    <a:pt x="26" y="118"/>
                  </a:cubicBezTo>
                  <a:cubicBezTo>
                    <a:pt x="0" y="118"/>
                    <a:pt x="0" y="118"/>
                    <a:pt x="0" y="118"/>
                  </a:cubicBezTo>
                  <a:cubicBezTo>
                    <a:pt x="0" y="79"/>
                    <a:pt x="0" y="79"/>
                    <a:pt x="0" y="79"/>
                  </a:cubicBezTo>
                  <a:cubicBezTo>
                    <a:pt x="27" y="79"/>
                    <a:pt x="27" y="79"/>
                    <a:pt x="27" y="79"/>
                  </a:cubicBezTo>
                  <a:cubicBezTo>
                    <a:pt x="27" y="79"/>
                    <a:pt x="23" y="41"/>
                    <a:pt x="48" y="23"/>
                  </a:cubicBezTo>
                  <a:cubicBezTo>
                    <a:pt x="48" y="23"/>
                    <a:pt x="76" y="0"/>
                    <a:pt x="147" y="13"/>
                  </a:cubicBezTo>
                  <a:cubicBezTo>
                    <a:pt x="147" y="53"/>
                    <a:pt x="147" y="53"/>
                    <a:pt x="147" y="53"/>
                  </a:cubicBezTo>
                  <a:cubicBezTo>
                    <a:pt x="142" y="53"/>
                    <a:pt x="142" y="53"/>
                    <a:pt x="142" y="53"/>
                  </a:cubicBezTo>
                  <a:cubicBezTo>
                    <a:pt x="142" y="53"/>
                    <a:pt x="99" y="40"/>
                    <a:pt x="89" y="60"/>
                  </a:cubicBezTo>
                  <a:cubicBezTo>
                    <a:pt x="89" y="60"/>
                    <a:pt x="85" y="69"/>
                    <a:pt x="87" y="79"/>
                  </a:cubicBezTo>
                  <a:close/>
                </a:path>
              </a:pathLst>
            </a:custGeom>
            <a:solidFill>
              <a:srgbClr val="005B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Tree>
    <p:extLst>
      <p:ext uri="{BB962C8B-B14F-4D97-AF65-F5344CB8AC3E}">
        <p14:creationId xmlns:p14="http://schemas.microsoft.com/office/powerpoint/2010/main" val="15581150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分隔页">
    <p:spTree>
      <p:nvGrpSpPr>
        <p:cNvPr id="1" name=""/>
        <p:cNvGrpSpPr/>
        <p:nvPr/>
      </p:nvGrpSpPr>
      <p:grpSpPr>
        <a:xfrm>
          <a:off x="0" y="0"/>
          <a:ext cx="0" cy="0"/>
          <a:chOff x="0" y="0"/>
          <a:chExt cx="0" cy="0"/>
        </a:xfrm>
      </p:grpSpPr>
      <p:sp>
        <p:nvSpPr>
          <p:cNvPr id="3" name="文本占位符 9"/>
          <p:cNvSpPr>
            <a:spLocks noGrp="1"/>
          </p:cNvSpPr>
          <p:nvPr>
            <p:ph type="body" sz="quarter" idx="10" hasCustomPrompt="1"/>
          </p:nvPr>
        </p:nvSpPr>
        <p:spPr>
          <a:xfrm>
            <a:off x="2972329" y="2789784"/>
            <a:ext cx="8305271" cy="1278432"/>
          </a:xfrm>
          <a:prstGeom prst="rect">
            <a:avLst/>
          </a:prstGeom>
        </p:spPr>
        <p:txBody>
          <a:bodyPr anchor="ctr">
            <a:normAutofit/>
          </a:bodyPr>
          <a:lstStyle>
            <a:lvl1pPr marL="0" indent="0">
              <a:lnSpc>
                <a:spcPct val="100000"/>
              </a:lnSpc>
              <a:spcBef>
                <a:spcPts val="0"/>
              </a:spcBef>
              <a:buNone/>
              <a:defRPr sz="3600" b="1">
                <a:solidFill>
                  <a:srgbClr val="005BAC"/>
                </a:solidFill>
                <a:latin typeface="Verdana" panose="020B0604030504040204" pitchFamily="34" charset="0"/>
                <a:ea typeface="微软雅黑" panose="020B0503020204020204" pitchFamily="34" charset="-122"/>
                <a:cs typeface="Verdana" panose="020B0604030504040204" pitchFamily="34" charset="0"/>
              </a:defRPr>
            </a:lvl1pPr>
          </a:lstStyle>
          <a:p>
            <a:r>
              <a:rPr lang="zh-CN" altLang="en-US" dirty="0"/>
              <a:t>分隔页：</a:t>
            </a:r>
            <a:endParaRPr lang="en-US" altLang="zh-CN" dirty="0"/>
          </a:p>
          <a:p>
            <a:r>
              <a:rPr lang="zh-CN" altLang="en-US" dirty="0"/>
              <a:t>微软雅黑 </a:t>
            </a:r>
            <a:r>
              <a:rPr lang="en-US" altLang="zh-CN" dirty="0"/>
              <a:t>Verdana 36pt </a:t>
            </a:r>
            <a:r>
              <a:rPr lang="zh-CN" altLang="en-US" dirty="0"/>
              <a:t>加粗</a:t>
            </a:r>
          </a:p>
        </p:txBody>
      </p:sp>
      <p:grpSp>
        <p:nvGrpSpPr>
          <p:cNvPr id="4" name="组合 3"/>
          <p:cNvGrpSpPr/>
          <p:nvPr userDrawn="1"/>
        </p:nvGrpSpPr>
        <p:grpSpPr>
          <a:xfrm flipH="1">
            <a:off x="795943" y="1830878"/>
            <a:ext cx="1571106" cy="3196245"/>
            <a:chOff x="795943" y="1234670"/>
            <a:chExt cx="1571106" cy="3196245"/>
          </a:xfrm>
        </p:grpSpPr>
        <p:sp>
          <p:nvSpPr>
            <p:cNvPr id="5" name="单圆角矩形 4"/>
            <p:cNvSpPr/>
            <p:nvPr userDrawn="1"/>
          </p:nvSpPr>
          <p:spPr>
            <a:xfrm flipH="1">
              <a:off x="795943" y="1234670"/>
              <a:ext cx="1571106" cy="1571106"/>
            </a:xfrm>
            <a:prstGeom prst="round1Rect">
              <a:avLst>
                <a:gd name="adj" fmla="val 8202"/>
              </a:avLst>
            </a:prstGeom>
            <a:solidFill>
              <a:srgbClr val="00B3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单圆角矩形 5"/>
            <p:cNvSpPr/>
            <p:nvPr userDrawn="1"/>
          </p:nvSpPr>
          <p:spPr>
            <a:xfrm flipH="1" flipV="1">
              <a:off x="795943" y="2859809"/>
              <a:ext cx="1571106" cy="1571106"/>
            </a:xfrm>
            <a:prstGeom prst="round1Rect">
              <a:avLst>
                <a:gd name="adj" fmla="val 8202"/>
              </a:avLst>
            </a:prstGeom>
            <a:solidFill>
              <a:srgbClr val="005BA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11056352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正文页">
    <p:spTree>
      <p:nvGrpSpPr>
        <p:cNvPr id="1" name=""/>
        <p:cNvGrpSpPr/>
        <p:nvPr/>
      </p:nvGrpSpPr>
      <p:grpSpPr>
        <a:xfrm>
          <a:off x="0" y="0"/>
          <a:ext cx="0" cy="0"/>
          <a:chOff x="0" y="0"/>
          <a:chExt cx="0" cy="0"/>
        </a:xfrm>
      </p:grpSpPr>
      <p:sp>
        <p:nvSpPr>
          <p:cNvPr id="10" name="文本占位符 11"/>
          <p:cNvSpPr>
            <a:spLocks noGrp="1"/>
          </p:cNvSpPr>
          <p:nvPr>
            <p:ph type="body" sz="quarter" idx="15" hasCustomPrompt="1"/>
          </p:nvPr>
        </p:nvSpPr>
        <p:spPr>
          <a:xfrm>
            <a:off x="648000" y="1764000"/>
            <a:ext cx="10210271" cy="3935384"/>
          </a:xfrm>
          <a:prstGeom prst="rect">
            <a:avLst/>
          </a:prstGeom>
        </p:spPr>
        <p:txBody>
          <a:bodyPr>
            <a:normAutofit/>
          </a:bodyPr>
          <a:lstStyle>
            <a:lvl1pPr marL="0" indent="0">
              <a:lnSpc>
                <a:spcPct val="100000"/>
              </a:lnSpc>
              <a:spcBef>
                <a:spcPts val="0"/>
              </a:spcBef>
              <a:buNone/>
              <a:defRPr sz="1400" baseline="0">
                <a:solidFill>
                  <a:srgbClr val="323232"/>
                </a:solidFill>
                <a:latin typeface="Verdana" panose="020B0604030504040204" pitchFamily="34" charset="0"/>
                <a:ea typeface="微软雅黑" panose="020B0503020204020204" pitchFamily="34" charset="-122"/>
                <a:cs typeface="Verdana" panose="020B0604030504040204" pitchFamily="34" charset="0"/>
              </a:defRPr>
            </a:lvl1pPr>
          </a:lstStyle>
          <a:p>
            <a:r>
              <a:rPr lang="zh-CN" altLang="en-US" dirty="0"/>
              <a:t>正文 微软雅黑 </a:t>
            </a:r>
            <a:r>
              <a:rPr lang="en-US" altLang="zh-CN" dirty="0"/>
              <a:t>Verdana</a:t>
            </a:r>
            <a:r>
              <a:rPr lang="zh-CN" altLang="en-US" dirty="0"/>
              <a:t> </a:t>
            </a:r>
            <a:r>
              <a:rPr lang="en-US" altLang="zh-CN" dirty="0"/>
              <a:t>14pt</a:t>
            </a:r>
          </a:p>
          <a:p>
            <a:endParaRPr lang="en-US" altLang="zh-CN" dirty="0"/>
          </a:p>
          <a:p>
            <a:pPr lvl="0"/>
            <a:r>
              <a:rPr lang="zh-CN" altLang="en-US" dirty="0"/>
              <a:t>单击此处添加正文</a:t>
            </a:r>
            <a:endParaRPr lang="en-US" altLang="zh-CN" dirty="0"/>
          </a:p>
        </p:txBody>
      </p:sp>
      <p:sp>
        <p:nvSpPr>
          <p:cNvPr id="12" name="文本占位符 11"/>
          <p:cNvSpPr>
            <a:spLocks noGrp="1"/>
          </p:cNvSpPr>
          <p:nvPr>
            <p:ph type="body" sz="quarter" idx="13" hasCustomPrompt="1"/>
          </p:nvPr>
        </p:nvSpPr>
        <p:spPr>
          <a:xfrm>
            <a:off x="648000" y="432000"/>
            <a:ext cx="10210270" cy="572828"/>
          </a:xfrm>
          <a:prstGeom prst="rect">
            <a:avLst/>
          </a:prstGeom>
        </p:spPr>
        <p:txBody>
          <a:bodyPr>
            <a:normAutofit/>
          </a:bodyPr>
          <a:lstStyle>
            <a:lvl1pPr marL="0" indent="0">
              <a:lnSpc>
                <a:spcPct val="100000"/>
              </a:lnSpc>
              <a:spcBef>
                <a:spcPts val="0"/>
              </a:spcBef>
              <a:buNone/>
              <a:defRPr sz="3200" b="1" baseline="0">
                <a:solidFill>
                  <a:srgbClr val="323232"/>
                </a:solidFill>
                <a:latin typeface="Verdana" panose="020B0604030504040204" pitchFamily="34" charset="0"/>
                <a:ea typeface="微软雅黑" panose="020B0503020204020204" pitchFamily="34" charset="-122"/>
                <a:cs typeface="Verdana" panose="020B0604030504040204" pitchFamily="34" charset="0"/>
              </a:defRPr>
            </a:lvl1pPr>
          </a:lstStyle>
          <a:p>
            <a:r>
              <a:rPr lang="zh-CN" altLang="en-US" dirty="0"/>
              <a:t>微软雅黑 </a:t>
            </a:r>
            <a:r>
              <a:rPr lang="en-US" altLang="zh-CN" dirty="0"/>
              <a:t>Verdana</a:t>
            </a:r>
            <a:r>
              <a:rPr lang="zh-CN" altLang="en-US" dirty="0"/>
              <a:t> </a:t>
            </a:r>
            <a:r>
              <a:rPr lang="en-US" altLang="zh-CN" dirty="0"/>
              <a:t>32pt </a:t>
            </a:r>
            <a:r>
              <a:rPr lang="zh-CN" altLang="en-US" dirty="0"/>
              <a:t>加粗 </a:t>
            </a:r>
          </a:p>
        </p:txBody>
      </p:sp>
      <p:sp>
        <p:nvSpPr>
          <p:cNvPr id="13" name="文本占位符 11"/>
          <p:cNvSpPr>
            <a:spLocks noGrp="1"/>
          </p:cNvSpPr>
          <p:nvPr>
            <p:ph type="body" sz="quarter" idx="14" hasCustomPrompt="1"/>
          </p:nvPr>
        </p:nvSpPr>
        <p:spPr>
          <a:xfrm>
            <a:off x="648000" y="1116000"/>
            <a:ext cx="10210271" cy="348401"/>
          </a:xfrm>
          <a:prstGeom prst="rect">
            <a:avLst/>
          </a:prstGeom>
        </p:spPr>
        <p:txBody>
          <a:bodyPr>
            <a:noAutofit/>
          </a:bodyPr>
          <a:lstStyle>
            <a:lvl1pPr marL="0" indent="0">
              <a:lnSpc>
                <a:spcPct val="100000"/>
              </a:lnSpc>
              <a:spcBef>
                <a:spcPts val="0"/>
              </a:spcBef>
              <a:buNone/>
              <a:defRPr sz="1800" baseline="0">
                <a:solidFill>
                  <a:srgbClr val="00B3EA"/>
                </a:solidFill>
                <a:latin typeface="Verdana" panose="020B0604030504040204" pitchFamily="34" charset="0"/>
                <a:ea typeface="微软雅黑" panose="020B0503020204020204" pitchFamily="34" charset="-122"/>
                <a:cs typeface="Verdana" panose="020B0604030504040204" pitchFamily="34" charset="0"/>
              </a:defRPr>
            </a:lvl1pPr>
          </a:lstStyle>
          <a:p>
            <a:r>
              <a:rPr lang="zh-CN" altLang="en-US" dirty="0"/>
              <a:t>微软雅黑 </a:t>
            </a:r>
            <a:r>
              <a:rPr lang="en-US" altLang="zh-CN" dirty="0"/>
              <a:t>Verdana</a:t>
            </a:r>
            <a:r>
              <a:rPr lang="zh-CN" altLang="en-US" dirty="0"/>
              <a:t> </a:t>
            </a:r>
            <a:r>
              <a:rPr lang="en-US" altLang="zh-CN" dirty="0"/>
              <a:t>18pt </a:t>
            </a:r>
            <a:endParaRPr lang="zh-CN" altLang="en-US" dirty="0"/>
          </a:p>
        </p:txBody>
      </p:sp>
    </p:spTree>
    <p:extLst>
      <p:ext uri="{BB962C8B-B14F-4D97-AF65-F5344CB8AC3E}">
        <p14:creationId xmlns:p14="http://schemas.microsoft.com/office/powerpoint/2010/main" val="15941808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正文页 两栏">
    <p:spTree>
      <p:nvGrpSpPr>
        <p:cNvPr id="1" name=""/>
        <p:cNvGrpSpPr/>
        <p:nvPr/>
      </p:nvGrpSpPr>
      <p:grpSpPr>
        <a:xfrm>
          <a:off x="0" y="0"/>
          <a:ext cx="0" cy="0"/>
          <a:chOff x="0" y="0"/>
          <a:chExt cx="0" cy="0"/>
        </a:xfrm>
      </p:grpSpPr>
      <p:grpSp>
        <p:nvGrpSpPr>
          <p:cNvPr id="5" name="组合 4"/>
          <p:cNvGrpSpPr/>
          <p:nvPr userDrawn="1"/>
        </p:nvGrpSpPr>
        <p:grpSpPr>
          <a:xfrm>
            <a:off x="11722100" y="514350"/>
            <a:ext cx="469900" cy="960378"/>
            <a:chOff x="11802593" y="514350"/>
            <a:chExt cx="407324" cy="832486"/>
          </a:xfrm>
        </p:grpSpPr>
        <p:sp>
          <p:nvSpPr>
            <p:cNvPr id="6" name="单圆角矩形 5"/>
            <p:cNvSpPr/>
            <p:nvPr/>
          </p:nvSpPr>
          <p:spPr>
            <a:xfrm flipH="1">
              <a:off x="11802593" y="514350"/>
              <a:ext cx="407324" cy="407324"/>
            </a:xfrm>
            <a:prstGeom prst="round1Rect">
              <a:avLst>
                <a:gd name="adj" fmla="val 8202"/>
              </a:avLst>
            </a:prstGeom>
            <a:solidFill>
              <a:srgbClr val="00B3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单圆角矩形 6"/>
            <p:cNvSpPr/>
            <p:nvPr/>
          </p:nvSpPr>
          <p:spPr>
            <a:xfrm flipH="1" flipV="1">
              <a:off x="11802593" y="939512"/>
              <a:ext cx="407324" cy="407324"/>
            </a:xfrm>
            <a:prstGeom prst="round1Rect">
              <a:avLst>
                <a:gd name="adj" fmla="val 8202"/>
              </a:avLst>
            </a:prstGeom>
            <a:solidFill>
              <a:srgbClr val="005BA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3" name="矩形 12"/>
          <p:cNvSpPr/>
          <p:nvPr userDrawn="1"/>
        </p:nvSpPr>
        <p:spPr>
          <a:xfrm>
            <a:off x="660929" y="6378806"/>
            <a:ext cx="697627" cy="246221"/>
          </a:xfrm>
          <a:prstGeom prst="rect">
            <a:avLst/>
          </a:prstGeom>
        </p:spPr>
        <p:txBody>
          <a:bodyPr wrap="none">
            <a:spAutoFit/>
          </a:bodyPr>
          <a:lstStyle/>
          <a:p>
            <a:r>
              <a:rPr lang="zh-CN" altLang="en-US" sz="1000" dirty="0">
                <a:solidFill>
                  <a:srgbClr val="323232"/>
                </a:solidFill>
                <a:latin typeface="微软雅黑" panose="020B0503020204020204" pitchFamily="34" charset="-122"/>
                <a:ea typeface="微软雅黑" panose="020B0503020204020204" pitchFamily="34" charset="-122"/>
                <a:cs typeface="Times New Roman" panose="02020603050405020304" pitchFamily="18" charset="0"/>
              </a:rPr>
              <a:t>东软机密</a:t>
            </a:r>
            <a:endParaRPr lang="zh-CN" altLang="en-US" sz="1000" dirty="0">
              <a:solidFill>
                <a:srgbClr val="323232"/>
              </a:solidFill>
              <a:latin typeface="微软雅黑" panose="020B0503020204020204" pitchFamily="34" charset="-122"/>
              <a:ea typeface="微软雅黑" panose="020B0503020204020204" pitchFamily="34" charset="-122"/>
            </a:endParaRPr>
          </a:p>
        </p:txBody>
      </p:sp>
      <p:sp>
        <p:nvSpPr>
          <p:cNvPr id="15" name="文本占位符 11"/>
          <p:cNvSpPr>
            <a:spLocks noGrp="1"/>
          </p:cNvSpPr>
          <p:nvPr>
            <p:ph type="body" sz="quarter" idx="13" hasCustomPrompt="1"/>
          </p:nvPr>
        </p:nvSpPr>
        <p:spPr>
          <a:xfrm>
            <a:off x="648000" y="432000"/>
            <a:ext cx="10210270" cy="572828"/>
          </a:xfrm>
          <a:prstGeom prst="rect">
            <a:avLst/>
          </a:prstGeom>
        </p:spPr>
        <p:txBody>
          <a:bodyPr>
            <a:normAutofit/>
          </a:bodyPr>
          <a:lstStyle>
            <a:lvl1pPr marL="0" indent="0">
              <a:lnSpc>
                <a:spcPct val="100000"/>
              </a:lnSpc>
              <a:spcBef>
                <a:spcPts val="0"/>
              </a:spcBef>
              <a:buNone/>
              <a:defRPr sz="3200" b="1" baseline="0">
                <a:solidFill>
                  <a:srgbClr val="323232"/>
                </a:solidFill>
                <a:latin typeface="Verdana" panose="020B0604030504040204" pitchFamily="34" charset="0"/>
                <a:ea typeface="微软雅黑" panose="020B0503020204020204" pitchFamily="34" charset="-122"/>
                <a:cs typeface="Verdana" panose="020B0604030504040204" pitchFamily="34" charset="0"/>
              </a:defRPr>
            </a:lvl1pPr>
          </a:lstStyle>
          <a:p>
            <a:r>
              <a:rPr lang="zh-CN" altLang="en-US" dirty="0"/>
              <a:t>微软雅黑 </a:t>
            </a:r>
            <a:r>
              <a:rPr lang="en-US" altLang="zh-CN" dirty="0"/>
              <a:t>Verdana</a:t>
            </a:r>
            <a:r>
              <a:rPr lang="zh-CN" altLang="en-US" dirty="0"/>
              <a:t> </a:t>
            </a:r>
            <a:r>
              <a:rPr lang="en-US" altLang="zh-CN" dirty="0"/>
              <a:t>32pt </a:t>
            </a:r>
            <a:r>
              <a:rPr lang="zh-CN" altLang="en-US" dirty="0"/>
              <a:t>加粗 </a:t>
            </a:r>
          </a:p>
        </p:txBody>
      </p:sp>
      <p:sp>
        <p:nvSpPr>
          <p:cNvPr id="16" name="文本占位符 11"/>
          <p:cNvSpPr>
            <a:spLocks noGrp="1"/>
          </p:cNvSpPr>
          <p:nvPr>
            <p:ph type="body" sz="quarter" idx="14" hasCustomPrompt="1"/>
          </p:nvPr>
        </p:nvSpPr>
        <p:spPr>
          <a:xfrm>
            <a:off x="648000" y="1116000"/>
            <a:ext cx="10210271" cy="348401"/>
          </a:xfrm>
          <a:prstGeom prst="rect">
            <a:avLst/>
          </a:prstGeom>
        </p:spPr>
        <p:txBody>
          <a:bodyPr>
            <a:noAutofit/>
          </a:bodyPr>
          <a:lstStyle>
            <a:lvl1pPr marL="0" indent="0">
              <a:lnSpc>
                <a:spcPct val="100000"/>
              </a:lnSpc>
              <a:spcBef>
                <a:spcPts val="0"/>
              </a:spcBef>
              <a:buNone/>
              <a:defRPr sz="1800" baseline="0">
                <a:solidFill>
                  <a:srgbClr val="00B3EA"/>
                </a:solidFill>
                <a:latin typeface="Verdana" panose="020B0604030504040204" pitchFamily="34" charset="0"/>
                <a:ea typeface="微软雅黑" panose="020B0503020204020204" pitchFamily="34" charset="-122"/>
                <a:cs typeface="Verdana" panose="020B0604030504040204" pitchFamily="34" charset="0"/>
              </a:defRPr>
            </a:lvl1pPr>
          </a:lstStyle>
          <a:p>
            <a:r>
              <a:rPr lang="zh-CN" altLang="en-US" dirty="0"/>
              <a:t>微软雅黑 </a:t>
            </a:r>
            <a:r>
              <a:rPr lang="en-US" altLang="zh-CN" dirty="0"/>
              <a:t>Verdana</a:t>
            </a:r>
            <a:r>
              <a:rPr lang="zh-CN" altLang="en-US" dirty="0"/>
              <a:t> </a:t>
            </a:r>
            <a:r>
              <a:rPr lang="en-US" altLang="zh-CN" dirty="0"/>
              <a:t>18pt </a:t>
            </a:r>
            <a:endParaRPr lang="zh-CN" altLang="en-US" dirty="0"/>
          </a:p>
        </p:txBody>
      </p:sp>
      <p:sp>
        <p:nvSpPr>
          <p:cNvPr id="17" name="文本占位符 11"/>
          <p:cNvSpPr>
            <a:spLocks noGrp="1"/>
          </p:cNvSpPr>
          <p:nvPr>
            <p:ph type="body" sz="quarter" idx="15" hasCustomPrompt="1"/>
          </p:nvPr>
        </p:nvSpPr>
        <p:spPr>
          <a:xfrm>
            <a:off x="648001" y="1764000"/>
            <a:ext cx="4823886" cy="3935384"/>
          </a:xfrm>
          <a:prstGeom prst="rect">
            <a:avLst/>
          </a:prstGeom>
        </p:spPr>
        <p:txBody>
          <a:bodyPr>
            <a:normAutofit/>
          </a:bodyPr>
          <a:lstStyle>
            <a:lvl1pPr marL="0" indent="0">
              <a:lnSpc>
                <a:spcPct val="100000"/>
              </a:lnSpc>
              <a:spcBef>
                <a:spcPts val="0"/>
              </a:spcBef>
              <a:buNone/>
              <a:defRPr sz="1400" baseline="0">
                <a:solidFill>
                  <a:srgbClr val="323232"/>
                </a:solidFill>
                <a:latin typeface="Verdana" panose="020B0604030504040204" pitchFamily="34" charset="0"/>
                <a:ea typeface="微软雅黑" panose="020B0503020204020204" pitchFamily="34" charset="-122"/>
                <a:cs typeface="Verdana" panose="020B0604030504040204" pitchFamily="34" charset="0"/>
              </a:defRPr>
            </a:lvl1pPr>
          </a:lstStyle>
          <a:p>
            <a:r>
              <a:rPr lang="zh-CN" altLang="en-US" dirty="0"/>
              <a:t>正文 微软雅黑 </a:t>
            </a:r>
            <a:r>
              <a:rPr lang="en-US" altLang="zh-CN" dirty="0"/>
              <a:t>Verdana</a:t>
            </a:r>
            <a:r>
              <a:rPr lang="zh-CN" altLang="en-US" dirty="0"/>
              <a:t> </a:t>
            </a:r>
            <a:r>
              <a:rPr lang="en-US" altLang="zh-CN" dirty="0"/>
              <a:t>14pt</a:t>
            </a:r>
          </a:p>
          <a:p>
            <a:endParaRPr lang="en-US" altLang="zh-CN" dirty="0"/>
          </a:p>
          <a:p>
            <a:pPr lvl="0"/>
            <a:r>
              <a:rPr lang="zh-CN" altLang="en-US" dirty="0"/>
              <a:t>单击此处添加正文</a:t>
            </a:r>
            <a:endParaRPr lang="en-US" altLang="zh-CN" dirty="0"/>
          </a:p>
        </p:txBody>
      </p:sp>
      <p:sp>
        <p:nvSpPr>
          <p:cNvPr id="18" name="文本占位符 11"/>
          <p:cNvSpPr>
            <a:spLocks noGrp="1"/>
          </p:cNvSpPr>
          <p:nvPr>
            <p:ph type="body" sz="quarter" idx="16" hasCustomPrompt="1"/>
          </p:nvPr>
        </p:nvSpPr>
        <p:spPr>
          <a:xfrm>
            <a:off x="5894385" y="1764000"/>
            <a:ext cx="4963886" cy="3935384"/>
          </a:xfrm>
          <a:prstGeom prst="rect">
            <a:avLst/>
          </a:prstGeom>
        </p:spPr>
        <p:txBody>
          <a:bodyPr>
            <a:normAutofit/>
          </a:bodyPr>
          <a:lstStyle>
            <a:lvl1pPr marL="0" indent="0">
              <a:lnSpc>
                <a:spcPct val="100000"/>
              </a:lnSpc>
              <a:spcBef>
                <a:spcPts val="0"/>
              </a:spcBef>
              <a:buNone/>
              <a:defRPr sz="1400" baseline="0">
                <a:solidFill>
                  <a:srgbClr val="323232"/>
                </a:solidFill>
                <a:latin typeface="Verdana" panose="020B0604030504040204" pitchFamily="34" charset="0"/>
                <a:ea typeface="微软雅黑" panose="020B0503020204020204" pitchFamily="34" charset="-122"/>
                <a:cs typeface="Verdana" panose="020B0604030504040204" pitchFamily="34" charset="0"/>
              </a:defRPr>
            </a:lvl1pPr>
          </a:lstStyle>
          <a:p>
            <a:r>
              <a:rPr lang="zh-CN" altLang="en-US" dirty="0"/>
              <a:t>正文 微软雅黑 </a:t>
            </a:r>
            <a:r>
              <a:rPr lang="en-US" altLang="zh-CN" dirty="0"/>
              <a:t>Verdana</a:t>
            </a:r>
            <a:r>
              <a:rPr lang="zh-CN" altLang="en-US" dirty="0"/>
              <a:t> </a:t>
            </a:r>
            <a:r>
              <a:rPr lang="en-US" altLang="zh-CN" dirty="0"/>
              <a:t>14pt</a:t>
            </a:r>
          </a:p>
          <a:p>
            <a:endParaRPr lang="en-US" altLang="zh-CN" dirty="0"/>
          </a:p>
          <a:p>
            <a:pPr lvl="0"/>
            <a:r>
              <a:rPr lang="zh-CN" altLang="en-US" dirty="0"/>
              <a:t>单击此处添加正文</a:t>
            </a:r>
            <a:endParaRPr lang="en-US" altLang="zh-CN" dirty="0"/>
          </a:p>
        </p:txBody>
      </p:sp>
    </p:spTree>
    <p:extLst>
      <p:ext uri="{BB962C8B-B14F-4D97-AF65-F5344CB8AC3E}">
        <p14:creationId xmlns:p14="http://schemas.microsoft.com/office/powerpoint/2010/main" val="34669526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两栏-左图右字">
    <p:spTree>
      <p:nvGrpSpPr>
        <p:cNvPr id="1" name=""/>
        <p:cNvGrpSpPr/>
        <p:nvPr/>
      </p:nvGrpSpPr>
      <p:grpSpPr>
        <a:xfrm>
          <a:off x="0" y="0"/>
          <a:ext cx="0" cy="0"/>
          <a:chOff x="0" y="0"/>
          <a:chExt cx="0" cy="0"/>
        </a:xfrm>
      </p:grpSpPr>
      <p:grpSp>
        <p:nvGrpSpPr>
          <p:cNvPr id="5" name="组合 4"/>
          <p:cNvGrpSpPr/>
          <p:nvPr userDrawn="1"/>
        </p:nvGrpSpPr>
        <p:grpSpPr>
          <a:xfrm>
            <a:off x="11722100" y="514350"/>
            <a:ext cx="469900" cy="960378"/>
            <a:chOff x="11802593" y="514350"/>
            <a:chExt cx="407324" cy="832486"/>
          </a:xfrm>
        </p:grpSpPr>
        <p:sp>
          <p:nvSpPr>
            <p:cNvPr id="6" name="单圆角矩形 5"/>
            <p:cNvSpPr/>
            <p:nvPr/>
          </p:nvSpPr>
          <p:spPr>
            <a:xfrm flipH="1">
              <a:off x="11802593" y="514350"/>
              <a:ext cx="407324" cy="407324"/>
            </a:xfrm>
            <a:prstGeom prst="round1Rect">
              <a:avLst>
                <a:gd name="adj" fmla="val 8202"/>
              </a:avLst>
            </a:prstGeom>
            <a:solidFill>
              <a:srgbClr val="00B3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单圆角矩形 6"/>
            <p:cNvSpPr/>
            <p:nvPr/>
          </p:nvSpPr>
          <p:spPr>
            <a:xfrm flipH="1" flipV="1">
              <a:off x="11802593" y="939512"/>
              <a:ext cx="407324" cy="407324"/>
            </a:xfrm>
            <a:prstGeom prst="round1Rect">
              <a:avLst>
                <a:gd name="adj" fmla="val 8202"/>
              </a:avLst>
            </a:prstGeom>
            <a:solidFill>
              <a:srgbClr val="005BA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2" name="矩形 11"/>
          <p:cNvSpPr/>
          <p:nvPr userDrawn="1"/>
        </p:nvSpPr>
        <p:spPr>
          <a:xfrm>
            <a:off x="660929" y="6378806"/>
            <a:ext cx="697627" cy="246221"/>
          </a:xfrm>
          <a:prstGeom prst="rect">
            <a:avLst/>
          </a:prstGeom>
        </p:spPr>
        <p:txBody>
          <a:bodyPr wrap="none">
            <a:spAutoFit/>
          </a:bodyPr>
          <a:lstStyle/>
          <a:p>
            <a:r>
              <a:rPr lang="zh-CN" altLang="en-US" sz="1000" dirty="0">
                <a:solidFill>
                  <a:srgbClr val="323232"/>
                </a:solidFill>
                <a:latin typeface="微软雅黑" panose="020B0503020204020204" pitchFamily="34" charset="-122"/>
                <a:ea typeface="微软雅黑" panose="020B0503020204020204" pitchFamily="34" charset="-122"/>
                <a:cs typeface="Times New Roman" panose="02020603050405020304" pitchFamily="18" charset="0"/>
              </a:rPr>
              <a:t>东软机密</a:t>
            </a:r>
            <a:endParaRPr lang="zh-CN" altLang="en-US" sz="1000" dirty="0">
              <a:solidFill>
                <a:srgbClr val="323232"/>
              </a:solidFill>
              <a:latin typeface="微软雅黑" panose="020B0503020204020204" pitchFamily="34" charset="-122"/>
              <a:ea typeface="微软雅黑" panose="020B0503020204020204" pitchFamily="34" charset="-122"/>
            </a:endParaRPr>
          </a:p>
        </p:txBody>
      </p:sp>
      <p:sp>
        <p:nvSpPr>
          <p:cNvPr id="11" name="文本占位符 11"/>
          <p:cNvSpPr>
            <a:spLocks noGrp="1"/>
          </p:cNvSpPr>
          <p:nvPr>
            <p:ph type="body" sz="quarter" idx="13" hasCustomPrompt="1"/>
          </p:nvPr>
        </p:nvSpPr>
        <p:spPr>
          <a:xfrm>
            <a:off x="648000" y="432000"/>
            <a:ext cx="10210270" cy="572828"/>
          </a:xfrm>
          <a:prstGeom prst="rect">
            <a:avLst/>
          </a:prstGeom>
        </p:spPr>
        <p:txBody>
          <a:bodyPr>
            <a:normAutofit/>
          </a:bodyPr>
          <a:lstStyle>
            <a:lvl1pPr marL="0" indent="0">
              <a:lnSpc>
                <a:spcPct val="100000"/>
              </a:lnSpc>
              <a:spcBef>
                <a:spcPts val="0"/>
              </a:spcBef>
              <a:buNone/>
              <a:defRPr sz="3200" b="1" baseline="0">
                <a:solidFill>
                  <a:srgbClr val="323232"/>
                </a:solidFill>
                <a:latin typeface="Verdana" panose="020B0604030504040204" pitchFamily="34" charset="0"/>
                <a:ea typeface="微软雅黑" panose="020B0503020204020204" pitchFamily="34" charset="-122"/>
                <a:cs typeface="Verdana" panose="020B0604030504040204" pitchFamily="34" charset="0"/>
              </a:defRPr>
            </a:lvl1pPr>
          </a:lstStyle>
          <a:p>
            <a:r>
              <a:rPr lang="zh-CN" altLang="en-US" dirty="0"/>
              <a:t>微软雅黑 </a:t>
            </a:r>
            <a:r>
              <a:rPr lang="en-US" altLang="zh-CN" dirty="0"/>
              <a:t>Verdana</a:t>
            </a:r>
            <a:r>
              <a:rPr lang="zh-CN" altLang="en-US" dirty="0"/>
              <a:t> </a:t>
            </a:r>
            <a:r>
              <a:rPr lang="en-US" altLang="zh-CN" dirty="0"/>
              <a:t>32pt </a:t>
            </a:r>
            <a:r>
              <a:rPr lang="zh-CN" altLang="en-US" dirty="0"/>
              <a:t>加粗 </a:t>
            </a:r>
          </a:p>
        </p:txBody>
      </p:sp>
      <p:sp>
        <p:nvSpPr>
          <p:cNvPr id="14" name="文本占位符 11"/>
          <p:cNvSpPr>
            <a:spLocks noGrp="1"/>
          </p:cNvSpPr>
          <p:nvPr>
            <p:ph type="body" sz="quarter" idx="14" hasCustomPrompt="1"/>
          </p:nvPr>
        </p:nvSpPr>
        <p:spPr>
          <a:xfrm>
            <a:off x="648000" y="1116000"/>
            <a:ext cx="10210271" cy="348401"/>
          </a:xfrm>
          <a:prstGeom prst="rect">
            <a:avLst/>
          </a:prstGeom>
        </p:spPr>
        <p:txBody>
          <a:bodyPr>
            <a:noAutofit/>
          </a:bodyPr>
          <a:lstStyle>
            <a:lvl1pPr marL="0" indent="0">
              <a:lnSpc>
                <a:spcPct val="100000"/>
              </a:lnSpc>
              <a:spcBef>
                <a:spcPts val="0"/>
              </a:spcBef>
              <a:buNone/>
              <a:defRPr sz="1800" baseline="0">
                <a:solidFill>
                  <a:srgbClr val="00B3EA"/>
                </a:solidFill>
                <a:latin typeface="Verdana" panose="020B0604030504040204" pitchFamily="34" charset="0"/>
                <a:ea typeface="微软雅黑" panose="020B0503020204020204" pitchFamily="34" charset="-122"/>
                <a:cs typeface="Verdana" panose="020B0604030504040204" pitchFamily="34" charset="0"/>
              </a:defRPr>
            </a:lvl1pPr>
          </a:lstStyle>
          <a:p>
            <a:r>
              <a:rPr lang="zh-CN" altLang="en-US" dirty="0"/>
              <a:t>微软雅黑 </a:t>
            </a:r>
            <a:r>
              <a:rPr lang="en-US" altLang="zh-CN" dirty="0"/>
              <a:t>Verdana</a:t>
            </a:r>
            <a:r>
              <a:rPr lang="zh-CN" altLang="en-US" dirty="0"/>
              <a:t> </a:t>
            </a:r>
            <a:r>
              <a:rPr lang="en-US" altLang="zh-CN" dirty="0"/>
              <a:t>18pt </a:t>
            </a:r>
            <a:endParaRPr lang="zh-CN" altLang="en-US" dirty="0"/>
          </a:p>
        </p:txBody>
      </p:sp>
      <p:sp>
        <p:nvSpPr>
          <p:cNvPr id="20" name="文本占位符 11"/>
          <p:cNvSpPr>
            <a:spLocks noGrp="1"/>
          </p:cNvSpPr>
          <p:nvPr>
            <p:ph type="body" sz="quarter" idx="23" hasCustomPrompt="1"/>
          </p:nvPr>
        </p:nvSpPr>
        <p:spPr>
          <a:xfrm>
            <a:off x="648000" y="1764000"/>
            <a:ext cx="5854400" cy="3935384"/>
          </a:xfrm>
          <a:prstGeom prst="rect">
            <a:avLst/>
          </a:prstGeom>
        </p:spPr>
        <p:txBody>
          <a:bodyPr>
            <a:normAutofit/>
          </a:bodyPr>
          <a:lstStyle>
            <a:lvl1pPr marL="0" indent="0">
              <a:lnSpc>
                <a:spcPct val="100000"/>
              </a:lnSpc>
              <a:spcBef>
                <a:spcPts val="0"/>
              </a:spcBef>
              <a:buNone/>
              <a:defRPr sz="1400" baseline="0">
                <a:solidFill>
                  <a:srgbClr val="323232"/>
                </a:solidFill>
                <a:latin typeface="Verdana" panose="020B0604030504040204" pitchFamily="34" charset="0"/>
                <a:ea typeface="微软雅黑" panose="020B0503020204020204" pitchFamily="34" charset="-122"/>
                <a:cs typeface="Verdana" panose="020B0604030504040204" pitchFamily="34" charset="0"/>
              </a:defRPr>
            </a:lvl1pPr>
          </a:lstStyle>
          <a:p>
            <a:r>
              <a:rPr lang="zh-CN" altLang="en-US" dirty="0"/>
              <a:t>正文 微软雅黑 </a:t>
            </a:r>
            <a:r>
              <a:rPr lang="en-US" altLang="zh-CN" dirty="0"/>
              <a:t>Verdana</a:t>
            </a:r>
            <a:r>
              <a:rPr lang="zh-CN" altLang="en-US" dirty="0"/>
              <a:t> </a:t>
            </a:r>
            <a:r>
              <a:rPr lang="en-US" altLang="zh-CN" dirty="0"/>
              <a:t>14pt</a:t>
            </a:r>
          </a:p>
          <a:p>
            <a:endParaRPr lang="en-US" altLang="zh-CN" dirty="0"/>
          </a:p>
          <a:p>
            <a:pPr lvl="0"/>
            <a:r>
              <a:rPr lang="zh-CN" altLang="en-US" dirty="0"/>
              <a:t>单击此处添加正文</a:t>
            </a:r>
            <a:endParaRPr lang="en-US" altLang="zh-CN" dirty="0"/>
          </a:p>
        </p:txBody>
      </p:sp>
      <p:sp>
        <p:nvSpPr>
          <p:cNvPr id="8" name="图片占位符 7"/>
          <p:cNvSpPr>
            <a:spLocks noGrp="1" noChangeAspect="1"/>
          </p:cNvSpPr>
          <p:nvPr>
            <p:ph type="pic" sz="quarter" idx="24"/>
          </p:nvPr>
        </p:nvSpPr>
        <p:spPr>
          <a:xfrm>
            <a:off x="6923471" y="1764000"/>
            <a:ext cx="3934800" cy="3934800"/>
          </a:xfrm>
          <a:prstGeom prst="round1Rect">
            <a:avLst>
              <a:gd name="adj" fmla="val 6056"/>
            </a:avLst>
          </a:prstGeom>
        </p:spPr>
        <p:txBody>
          <a:bodyPr/>
          <a:lstStyle>
            <a:lvl1pPr marL="0" indent="0">
              <a:buFontTx/>
              <a:buNone/>
              <a:defRPr sz="1400">
                <a:solidFill>
                  <a:srgbClr val="323232"/>
                </a:solidFill>
                <a:latin typeface="微软雅黑" panose="020B0503020204020204" pitchFamily="34" charset="-122"/>
                <a:ea typeface="微软雅黑" panose="020B0503020204020204" pitchFamily="34" charset="-122"/>
              </a:defRPr>
            </a:lvl1pPr>
          </a:lstStyle>
          <a:p>
            <a:endParaRPr lang="zh-CN" altLang="en-US" dirty="0"/>
          </a:p>
        </p:txBody>
      </p:sp>
    </p:spTree>
    <p:extLst>
      <p:ext uri="{BB962C8B-B14F-4D97-AF65-F5344CB8AC3E}">
        <p14:creationId xmlns:p14="http://schemas.microsoft.com/office/powerpoint/2010/main" val="1047175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两栏-左字右图">
    <p:spTree>
      <p:nvGrpSpPr>
        <p:cNvPr id="1" name=""/>
        <p:cNvGrpSpPr/>
        <p:nvPr/>
      </p:nvGrpSpPr>
      <p:grpSpPr>
        <a:xfrm>
          <a:off x="0" y="0"/>
          <a:ext cx="0" cy="0"/>
          <a:chOff x="0" y="0"/>
          <a:chExt cx="0" cy="0"/>
        </a:xfrm>
      </p:grpSpPr>
      <p:grpSp>
        <p:nvGrpSpPr>
          <p:cNvPr id="5" name="组合 4"/>
          <p:cNvGrpSpPr/>
          <p:nvPr userDrawn="1"/>
        </p:nvGrpSpPr>
        <p:grpSpPr>
          <a:xfrm>
            <a:off x="11722100" y="514350"/>
            <a:ext cx="469900" cy="960378"/>
            <a:chOff x="11802593" y="514350"/>
            <a:chExt cx="407324" cy="832486"/>
          </a:xfrm>
        </p:grpSpPr>
        <p:sp>
          <p:nvSpPr>
            <p:cNvPr id="6" name="单圆角矩形 5"/>
            <p:cNvSpPr/>
            <p:nvPr/>
          </p:nvSpPr>
          <p:spPr>
            <a:xfrm flipH="1">
              <a:off x="11802593" y="514350"/>
              <a:ext cx="407324" cy="407324"/>
            </a:xfrm>
            <a:prstGeom prst="round1Rect">
              <a:avLst>
                <a:gd name="adj" fmla="val 8202"/>
              </a:avLst>
            </a:prstGeom>
            <a:solidFill>
              <a:srgbClr val="00B3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单圆角矩形 6"/>
            <p:cNvSpPr/>
            <p:nvPr/>
          </p:nvSpPr>
          <p:spPr>
            <a:xfrm flipH="1" flipV="1">
              <a:off x="11802593" y="939512"/>
              <a:ext cx="407324" cy="407324"/>
            </a:xfrm>
            <a:prstGeom prst="round1Rect">
              <a:avLst>
                <a:gd name="adj" fmla="val 8202"/>
              </a:avLst>
            </a:prstGeom>
            <a:solidFill>
              <a:srgbClr val="005BA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2" name="矩形 11"/>
          <p:cNvSpPr/>
          <p:nvPr userDrawn="1"/>
        </p:nvSpPr>
        <p:spPr>
          <a:xfrm>
            <a:off x="660929" y="6378806"/>
            <a:ext cx="697627" cy="246221"/>
          </a:xfrm>
          <a:prstGeom prst="rect">
            <a:avLst/>
          </a:prstGeom>
        </p:spPr>
        <p:txBody>
          <a:bodyPr wrap="none">
            <a:spAutoFit/>
          </a:bodyPr>
          <a:lstStyle/>
          <a:p>
            <a:r>
              <a:rPr lang="zh-CN" altLang="en-US" sz="1000" dirty="0">
                <a:solidFill>
                  <a:srgbClr val="323232"/>
                </a:solidFill>
                <a:latin typeface="微软雅黑" panose="020B0503020204020204" pitchFamily="34" charset="-122"/>
                <a:ea typeface="微软雅黑" panose="020B0503020204020204" pitchFamily="34" charset="-122"/>
                <a:cs typeface="Times New Roman" panose="02020603050405020304" pitchFamily="18" charset="0"/>
              </a:rPr>
              <a:t>东软机密</a:t>
            </a:r>
            <a:endParaRPr lang="zh-CN" altLang="en-US" sz="1000" dirty="0">
              <a:solidFill>
                <a:srgbClr val="323232"/>
              </a:solidFill>
              <a:latin typeface="微软雅黑" panose="020B0503020204020204" pitchFamily="34" charset="-122"/>
              <a:ea typeface="微软雅黑" panose="020B0503020204020204" pitchFamily="34" charset="-122"/>
            </a:endParaRPr>
          </a:p>
        </p:txBody>
      </p:sp>
      <p:sp>
        <p:nvSpPr>
          <p:cNvPr id="10" name="文本占位符 11"/>
          <p:cNvSpPr>
            <a:spLocks noGrp="1"/>
          </p:cNvSpPr>
          <p:nvPr>
            <p:ph type="body" sz="quarter" idx="13" hasCustomPrompt="1"/>
          </p:nvPr>
        </p:nvSpPr>
        <p:spPr>
          <a:xfrm>
            <a:off x="648000" y="432000"/>
            <a:ext cx="10210270" cy="572828"/>
          </a:xfrm>
          <a:prstGeom prst="rect">
            <a:avLst/>
          </a:prstGeom>
        </p:spPr>
        <p:txBody>
          <a:bodyPr>
            <a:normAutofit/>
          </a:bodyPr>
          <a:lstStyle>
            <a:lvl1pPr marL="0" indent="0">
              <a:lnSpc>
                <a:spcPct val="100000"/>
              </a:lnSpc>
              <a:spcBef>
                <a:spcPts val="0"/>
              </a:spcBef>
              <a:buNone/>
              <a:defRPr sz="3200" b="1" baseline="0">
                <a:solidFill>
                  <a:srgbClr val="323232"/>
                </a:solidFill>
                <a:latin typeface="Verdana" panose="020B0604030504040204" pitchFamily="34" charset="0"/>
                <a:ea typeface="微软雅黑" panose="020B0503020204020204" pitchFamily="34" charset="-122"/>
                <a:cs typeface="Verdana" panose="020B0604030504040204" pitchFamily="34" charset="0"/>
              </a:defRPr>
            </a:lvl1pPr>
          </a:lstStyle>
          <a:p>
            <a:r>
              <a:rPr lang="zh-CN" altLang="en-US" dirty="0"/>
              <a:t>微软雅黑 </a:t>
            </a:r>
            <a:r>
              <a:rPr lang="en-US" altLang="zh-CN" dirty="0"/>
              <a:t>Verdana</a:t>
            </a:r>
            <a:r>
              <a:rPr lang="zh-CN" altLang="en-US" dirty="0"/>
              <a:t> </a:t>
            </a:r>
            <a:r>
              <a:rPr lang="en-US" altLang="zh-CN" dirty="0"/>
              <a:t>32pt </a:t>
            </a:r>
            <a:r>
              <a:rPr lang="zh-CN" altLang="en-US" dirty="0"/>
              <a:t>加粗 </a:t>
            </a:r>
          </a:p>
        </p:txBody>
      </p:sp>
      <p:sp>
        <p:nvSpPr>
          <p:cNvPr id="14" name="文本占位符 11"/>
          <p:cNvSpPr>
            <a:spLocks noGrp="1"/>
          </p:cNvSpPr>
          <p:nvPr>
            <p:ph type="body" sz="quarter" idx="14" hasCustomPrompt="1"/>
          </p:nvPr>
        </p:nvSpPr>
        <p:spPr>
          <a:xfrm>
            <a:off x="648000" y="1116000"/>
            <a:ext cx="10210271" cy="348401"/>
          </a:xfrm>
          <a:prstGeom prst="rect">
            <a:avLst/>
          </a:prstGeom>
        </p:spPr>
        <p:txBody>
          <a:bodyPr>
            <a:noAutofit/>
          </a:bodyPr>
          <a:lstStyle>
            <a:lvl1pPr marL="0" indent="0">
              <a:lnSpc>
                <a:spcPct val="100000"/>
              </a:lnSpc>
              <a:spcBef>
                <a:spcPts val="0"/>
              </a:spcBef>
              <a:buNone/>
              <a:defRPr sz="1800" baseline="0">
                <a:solidFill>
                  <a:srgbClr val="00B3EA"/>
                </a:solidFill>
                <a:latin typeface="Verdana" panose="020B0604030504040204" pitchFamily="34" charset="0"/>
                <a:ea typeface="微软雅黑" panose="020B0503020204020204" pitchFamily="34" charset="-122"/>
                <a:cs typeface="Verdana" panose="020B0604030504040204" pitchFamily="34" charset="0"/>
              </a:defRPr>
            </a:lvl1pPr>
          </a:lstStyle>
          <a:p>
            <a:r>
              <a:rPr lang="zh-CN" altLang="en-US" dirty="0"/>
              <a:t>微软雅黑 </a:t>
            </a:r>
            <a:r>
              <a:rPr lang="en-US" altLang="zh-CN" dirty="0"/>
              <a:t>Verdana</a:t>
            </a:r>
            <a:r>
              <a:rPr lang="zh-CN" altLang="en-US" dirty="0"/>
              <a:t> </a:t>
            </a:r>
            <a:r>
              <a:rPr lang="en-US" altLang="zh-CN" dirty="0"/>
              <a:t>18pt </a:t>
            </a:r>
            <a:endParaRPr lang="zh-CN" altLang="en-US" dirty="0"/>
          </a:p>
        </p:txBody>
      </p:sp>
      <p:sp>
        <p:nvSpPr>
          <p:cNvPr id="19" name="文本占位符 11"/>
          <p:cNvSpPr>
            <a:spLocks noGrp="1"/>
          </p:cNvSpPr>
          <p:nvPr>
            <p:ph type="body" sz="quarter" idx="22" hasCustomPrompt="1"/>
          </p:nvPr>
        </p:nvSpPr>
        <p:spPr>
          <a:xfrm>
            <a:off x="4992913" y="1764000"/>
            <a:ext cx="5865357" cy="3935384"/>
          </a:xfrm>
          <a:prstGeom prst="rect">
            <a:avLst/>
          </a:prstGeom>
        </p:spPr>
        <p:txBody>
          <a:bodyPr>
            <a:normAutofit/>
          </a:bodyPr>
          <a:lstStyle>
            <a:lvl1pPr marL="0" indent="0">
              <a:lnSpc>
                <a:spcPct val="100000"/>
              </a:lnSpc>
              <a:spcBef>
                <a:spcPts val="0"/>
              </a:spcBef>
              <a:buNone/>
              <a:defRPr sz="1400" baseline="0">
                <a:solidFill>
                  <a:srgbClr val="323232"/>
                </a:solidFill>
                <a:latin typeface="Verdana" panose="020B0604030504040204" pitchFamily="34" charset="0"/>
                <a:ea typeface="微软雅黑" panose="020B0503020204020204" pitchFamily="34" charset="-122"/>
                <a:cs typeface="Verdana" panose="020B0604030504040204" pitchFamily="34" charset="0"/>
              </a:defRPr>
            </a:lvl1pPr>
          </a:lstStyle>
          <a:p>
            <a:r>
              <a:rPr lang="zh-CN" altLang="en-US" dirty="0"/>
              <a:t>正文 微软雅黑 </a:t>
            </a:r>
            <a:r>
              <a:rPr lang="en-US" altLang="zh-CN" dirty="0"/>
              <a:t>Verdana</a:t>
            </a:r>
            <a:r>
              <a:rPr lang="zh-CN" altLang="en-US" dirty="0"/>
              <a:t> </a:t>
            </a:r>
            <a:r>
              <a:rPr lang="en-US" altLang="zh-CN" dirty="0"/>
              <a:t>14pt</a:t>
            </a:r>
          </a:p>
          <a:p>
            <a:endParaRPr lang="en-US" altLang="zh-CN" dirty="0"/>
          </a:p>
          <a:p>
            <a:pPr lvl="0"/>
            <a:r>
              <a:rPr lang="zh-CN" altLang="en-US" dirty="0"/>
              <a:t>单击此处添加正文</a:t>
            </a:r>
            <a:endParaRPr lang="en-US" altLang="zh-CN" dirty="0"/>
          </a:p>
        </p:txBody>
      </p:sp>
      <p:sp>
        <p:nvSpPr>
          <p:cNvPr id="22" name="图片占位符 18"/>
          <p:cNvSpPr>
            <a:spLocks noGrp="1" noChangeAspect="1"/>
          </p:cNvSpPr>
          <p:nvPr>
            <p:ph type="pic" sz="quarter" idx="27"/>
          </p:nvPr>
        </p:nvSpPr>
        <p:spPr>
          <a:xfrm>
            <a:off x="648000" y="1764000"/>
            <a:ext cx="3935455" cy="3934800"/>
          </a:xfrm>
          <a:custGeom>
            <a:avLst/>
            <a:gdLst>
              <a:gd name="connsiteX0" fmla="*/ 246590 w 3365500"/>
              <a:gd name="connsiteY0" fmla="*/ 0 h 3365500"/>
              <a:gd name="connsiteX1" fmla="*/ 3118910 w 3365500"/>
              <a:gd name="connsiteY1" fmla="*/ 0 h 3365500"/>
              <a:gd name="connsiteX2" fmla="*/ 3365500 w 3365500"/>
              <a:gd name="connsiteY2" fmla="*/ 246590 h 3365500"/>
              <a:gd name="connsiteX3" fmla="*/ 3365500 w 3365500"/>
              <a:gd name="connsiteY3" fmla="*/ 3365500 h 3365500"/>
              <a:gd name="connsiteX4" fmla="*/ 3365500 w 3365500"/>
              <a:gd name="connsiteY4" fmla="*/ 3365500 h 3365500"/>
              <a:gd name="connsiteX5" fmla="*/ 0 w 3365500"/>
              <a:gd name="connsiteY5" fmla="*/ 3365500 h 3365500"/>
              <a:gd name="connsiteX6" fmla="*/ 0 w 3365500"/>
              <a:gd name="connsiteY6" fmla="*/ 3365500 h 3365500"/>
              <a:gd name="connsiteX7" fmla="*/ 0 w 3365500"/>
              <a:gd name="connsiteY7" fmla="*/ 246590 h 3365500"/>
              <a:gd name="connsiteX8" fmla="*/ 246590 w 3365500"/>
              <a:gd name="connsiteY8" fmla="*/ 0 h 3365500"/>
              <a:gd name="connsiteX0" fmla="*/ 246590 w 3400346"/>
              <a:gd name="connsiteY0" fmla="*/ 0 h 3365500"/>
              <a:gd name="connsiteX1" fmla="*/ 3328460 w 3400346"/>
              <a:gd name="connsiteY1" fmla="*/ 0 h 3365500"/>
              <a:gd name="connsiteX2" fmla="*/ 3365500 w 3400346"/>
              <a:gd name="connsiteY2" fmla="*/ 246590 h 3365500"/>
              <a:gd name="connsiteX3" fmla="*/ 3365500 w 3400346"/>
              <a:gd name="connsiteY3" fmla="*/ 3365500 h 3365500"/>
              <a:gd name="connsiteX4" fmla="*/ 3365500 w 3400346"/>
              <a:gd name="connsiteY4" fmla="*/ 3365500 h 3365500"/>
              <a:gd name="connsiteX5" fmla="*/ 0 w 3400346"/>
              <a:gd name="connsiteY5" fmla="*/ 3365500 h 3365500"/>
              <a:gd name="connsiteX6" fmla="*/ 0 w 3400346"/>
              <a:gd name="connsiteY6" fmla="*/ 3365500 h 3365500"/>
              <a:gd name="connsiteX7" fmla="*/ 0 w 3400346"/>
              <a:gd name="connsiteY7" fmla="*/ 246590 h 3365500"/>
              <a:gd name="connsiteX8" fmla="*/ 246590 w 3400346"/>
              <a:gd name="connsiteY8" fmla="*/ 0 h 3365500"/>
              <a:gd name="connsiteX0" fmla="*/ 246590 w 3413081"/>
              <a:gd name="connsiteY0" fmla="*/ 0 h 3365500"/>
              <a:gd name="connsiteX1" fmla="*/ 3347510 w 3413081"/>
              <a:gd name="connsiteY1" fmla="*/ 0 h 3365500"/>
              <a:gd name="connsiteX2" fmla="*/ 3365500 w 3413081"/>
              <a:gd name="connsiteY2" fmla="*/ 246590 h 3365500"/>
              <a:gd name="connsiteX3" fmla="*/ 3365500 w 3413081"/>
              <a:gd name="connsiteY3" fmla="*/ 3365500 h 3365500"/>
              <a:gd name="connsiteX4" fmla="*/ 3365500 w 3413081"/>
              <a:gd name="connsiteY4" fmla="*/ 3365500 h 3365500"/>
              <a:gd name="connsiteX5" fmla="*/ 0 w 3413081"/>
              <a:gd name="connsiteY5" fmla="*/ 3365500 h 3365500"/>
              <a:gd name="connsiteX6" fmla="*/ 0 w 3413081"/>
              <a:gd name="connsiteY6" fmla="*/ 3365500 h 3365500"/>
              <a:gd name="connsiteX7" fmla="*/ 0 w 3413081"/>
              <a:gd name="connsiteY7" fmla="*/ 246590 h 3365500"/>
              <a:gd name="connsiteX8" fmla="*/ 246590 w 3413081"/>
              <a:gd name="connsiteY8" fmla="*/ 0 h 3365500"/>
              <a:gd name="connsiteX0" fmla="*/ 246590 w 3419838"/>
              <a:gd name="connsiteY0" fmla="*/ 0 h 3365500"/>
              <a:gd name="connsiteX1" fmla="*/ 3357035 w 3419838"/>
              <a:gd name="connsiteY1" fmla="*/ 0 h 3365500"/>
              <a:gd name="connsiteX2" fmla="*/ 3365500 w 3419838"/>
              <a:gd name="connsiteY2" fmla="*/ 246590 h 3365500"/>
              <a:gd name="connsiteX3" fmla="*/ 3365500 w 3419838"/>
              <a:gd name="connsiteY3" fmla="*/ 3365500 h 3365500"/>
              <a:gd name="connsiteX4" fmla="*/ 3365500 w 3419838"/>
              <a:gd name="connsiteY4" fmla="*/ 3365500 h 3365500"/>
              <a:gd name="connsiteX5" fmla="*/ 0 w 3419838"/>
              <a:gd name="connsiteY5" fmla="*/ 3365500 h 3365500"/>
              <a:gd name="connsiteX6" fmla="*/ 0 w 3419838"/>
              <a:gd name="connsiteY6" fmla="*/ 3365500 h 3365500"/>
              <a:gd name="connsiteX7" fmla="*/ 0 w 3419838"/>
              <a:gd name="connsiteY7" fmla="*/ 246590 h 3365500"/>
              <a:gd name="connsiteX8" fmla="*/ 246590 w 3419838"/>
              <a:gd name="connsiteY8" fmla="*/ 0 h 3365500"/>
              <a:gd name="connsiteX0" fmla="*/ 246590 w 3426814"/>
              <a:gd name="connsiteY0" fmla="*/ 0 h 3365500"/>
              <a:gd name="connsiteX1" fmla="*/ 3366560 w 3426814"/>
              <a:gd name="connsiteY1" fmla="*/ 0 h 3365500"/>
              <a:gd name="connsiteX2" fmla="*/ 3365500 w 3426814"/>
              <a:gd name="connsiteY2" fmla="*/ 246590 h 3365500"/>
              <a:gd name="connsiteX3" fmla="*/ 3365500 w 3426814"/>
              <a:gd name="connsiteY3" fmla="*/ 3365500 h 3365500"/>
              <a:gd name="connsiteX4" fmla="*/ 3365500 w 3426814"/>
              <a:gd name="connsiteY4" fmla="*/ 3365500 h 3365500"/>
              <a:gd name="connsiteX5" fmla="*/ 0 w 3426814"/>
              <a:gd name="connsiteY5" fmla="*/ 3365500 h 3365500"/>
              <a:gd name="connsiteX6" fmla="*/ 0 w 3426814"/>
              <a:gd name="connsiteY6" fmla="*/ 3365500 h 3365500"/>
              <a:gd name="connsiteX7" fmla="*/ 0 w 3426814"/>
              <a:gd name="connsiteY7" fmla="*/ 246590 h 3365500"/>
              <a:gd name="connsiteX8" fmla="*/ 246590 w 3426814"/>
              <a:gd name="connsiteY8" fmla="*/ 0 h 3365500"/>
              <a:gd name="connsiteX0" fmla="*/ 246590 w 3426814"/>
              <a:gd name="connsiteY0" fmla="*/ 0 h 3365500"/>
              <a:gd name="connsiteX1" fmla="*/ 3366560 w 3426814"/>
              <a:gd name="connsiteY1" fmla="*/ 0 h 3365500"/>
              <a:gd name="connsiteX2" fmla="*/ 3365500 w 3426814"/>
              <a:gd name="connsiteY2" fmla="*/ 246590 h 3365500"/>
              <a:gd name="connsiteX3" fmla="*/ 3367087 w 3426814"/>
              <a:gd name="connsiteY3" fmla="*/ 427037 h 3365500"/>
              <a:gd name="connsiteX4" fmla="*/ 3365500 w 3426814"/>
              <a:gd name="connsiteY4" fmla="*/ 3365500 h 3365500"/>
              <a:gd name="connsiteX5" fmla="*/ 3365500 w 3426814"/>
              <a:gd name="connsiteY5" fmla="*/ 3365500 h 3365500"/>
              <a:gd name="connsiteX6" fmla="*/ 0 w 3426814"/>
              <a:gd name="connsiteY6" fmla="*/ 3365500 h 3365500"/>
              <a:gd name="connsiteX7" fmla="*/ 0 w 3426814"/>
              <a:gd name="connsiteY7" fmla="*/ 3365500 h 3365500"/>
              <a:gd name="connsiteX8" fmla="*/ 0 w 3426814"/>
              <a:gd name="connsiteY8" fmla="*/ 246590 h 3365500"/>
              <a:gd name="connsiteX9" fmla="*/ 246590 w 3426814"/>
              <a:gd name="connsiteY9" fmla="*/ 0 h 3365500"/>
              <a:gd name="connsiteX0" fmla="*/ 246590 w 3599479"/>
              <a:gd name="connsiteY0" fmla="*/ 15825 h 3381325"/>
              <a:gd name="connsiteX1" fmla="*/ 3366560 w 3599479"/>
              <a:gd name="connsiteY1" fmla="*/ 15825 h 3381325"/>
              <a:gd name="connsiteX2" fmla="*/ 3371849 w 3599479"/>
              <a:gd name="connsiteY2" fmla="*/ 19000 h 3381325"/>
              <a:gd name="connsiteX3" fmla="*/ 3365500 w 3599479"/>
              <a:gd name="connsiteY3" fmla="*/ 262415 h 3381325"/>
              <a:gd name="connsiteX4" fmla="*/ 3367087 w 3599479"/>
              <a:gd name="connsiteY4" fmla="*/ 442862 h 3381325"/>
              <a:gd name="connsiteX5" fmla="*/ 3365500 w 3599479"/>
              <a:gd name="connsiteY5" fmla="*/ 3381325 h 3381325"/>
              <a:gd name="connsiteX6" fmla="*/ 3365500 w 3599479"/>
              <a:gd name="connsiteY6" fmla="*/ 3381325 h 3381325"/>
              <a:gd name="connsiteX7" fmla="*/ 0 w 3599479"/>
              <a:gd name="connsiteY7" fmla="*/ 3381325 h 3381325"/>
              <a:gd name="connsiteX8" fmla="*/ 0 w 3599479"/>
              <a:gd name="connsiteY8" fmla="*/ 3381325 h 3381325"/>
              <a:gd name="connsiteX9" fmla="*/ 0 w 3599479"/>
              <a:gd name="connsiteY9" fmla="*/ 262415 h 3381325"/>
              <a:gd name="connsiteX10" fmla="*/ 246590 w 3599479"/>
              <a:gd name="connsiteY10" fmla="*/ 15825 h 3381325"/>
              <a:gd name="connsiteX0" fmla="*/ 246590 w 3599419"/>
              <a:gd name="connsiteY0" fmla="*/ 29179 h 3394679"/>
              <a:gd name="connsiteX1" fmla="*/ 3366560 w 3599419"/>
              <a:gd name="connsiteY1" fmla="*/ 29179 h 3394679"/>
              <a:gd name="connsiteX2" fmla="*/ 3371849 w 3599419"/>
              <a:gd name="connsiteY2" fmla="*/ 32354 h 3394679"/>
              <a:gd name="connsiteX3" fmla="*/ 3367087 w 3599419"/>
              <a:gd name="connsiteY3" fmla="*/ 456216 h 3394679"/>
              <a:gd name="connsiteX4" fmla="*/ 3365500 w 3599419"/>
              <a:gd name="connsiteY4" fmla="*/ 3394679 h 3394679"/>
              <a:gd name="connsiteX5" fmla="*/ 3365500 w 3599419"/>
              <a:gd name="connsiteY5" fmla="*/ 3394679 h 3394679"/>
              <a:gd name="connsiteX6" fmla="*/ 0 w 3599419"/>
              <a:gd name="connsiteY6" fmla="*/ 3394679 h 3394679"/>
              <a:gd name="connsiteX7" fmla="*/ 0 w 3599419"/>
              <a:gd name="connsiteY7" fmla="*/ 3394679 h 3394679"/>
              <a:gd name="connsiteX8" fmla="*/ 0 w 3599419"/>
              <a:gd name="connsiteY8" fmla="*/ 275769 h 3394679"/>
              <a:gd name="connsiteX9" fmla="*/ 246590 w 3599419"/>
              <a:gd name="connsiteY9" fmla="*/ 29179 h 3394679"/>
              <a:gd name="connsiteX0" fmla="*/ 246590 w 3597884"/>
              <a:gd name="connsiteY0" fmla="*/ 0 h 3365500"/>
              <a:gd name="connsiteX1" fmla="*/ 3366560 w 3597884"/>
              <a:gd name="connsiteY1" fmla="*/ 0 h 3365500"/>
              <a:gd name="connsiteX2" fmla="*/ 3367087 w 3597884"/>
              <a:gd name="connsiteY2" fmla="*/ 427037 h 3365500"/>
              <a:gd name="connsiteX3" fmla="*/ 3365500 w 3597884"/>
              <a:gd name="connsiteY3" fmla="*/ 3365500 h 3365500"/>
              <a:gd name="connsiteX4" fmla="*/ 3365500 w 3597884"/>
              <a:gd name="connsiteY4" fmla="*/ 3365500 h 3365500"/>
              <a:gd name="connsiteX5" fmla="*/ 0 w 3597884"/>
              <a:gd name="connsiteY5" fmla="*/ 3365500 h 3365500"/>
              <a:gd name="connsiteX6" fmla="*/ 0 w 3597884"/>
              <a:gd name="connsiteY6" fmla="*/ 3365500 h 3365500"/>
              <a:gd name="connsiteX7" fmla="*/ 0 w 3597884"/>
              <a:gd name="connsiteY7" fmla="*/ 246590 h 3365500"/>
              <a:gd name="connsiteX8" fmla="*/ 246590 w 3597884"/>
              <a:gd name="connsiteY8" fmla="*/ 0 h 3365500"/>
              <a:gd name="connsiteX0" fmla="*/ 246590 w 3377753"/>
              <a:gd name="connsiteY0" fmla="*/ 16210 h 3381710"/>
              <a:gd name="connsiteX1" fmla="*/ 3366560 w 3377753"/>
              <a:gd name="connsiteY1" fmla="*/ 16210 h 3381710"/>
              <a:gd name="connsiteX2" fmla="*/ 3367087 w 3377753"/>
              <a:gd name="connsiteY2" fmla="*/ 443247 h 3381710"/>
              <a:gd name="connsiteX3" fmla="*/ 3365500 w 3377753"/>
              <a:gd name="connsiteY3" fmla="*/ 3381710 h 3381710"/>
              <a:gd name="connsiteX4" fmla="*/ 3365500 w 3377753"/>
              <a:gd name="connsiteY4" fmla="*/ 3381710 h 3381710"/>
              <a:gd name="connsiteX5" fmla="*/ 0 w 3377753"/>
              <a:gd name="connsiteY5" fmla="*/ 3381710 h 3381710"/>
              <a:gd name="connsiteX6" fmla="*/ 0 w 3377753"/>
              <a:gd name="connsiteY6" fmla="*/ 3381710 h 3381710"/>
              <a:gd name="connsiteX7" fmla="*/ 0 w 3377753"/>
              <a:gd name="connsiteY7" fmla="*/ 262800 h 3381710"/>
              <a:gd name="connsiteX8" fmla="*/ 246590 w 3377753"/>
              <a:gd name="connsiteY8" fmla="*/ 16210 h 3381710"/>
              <a:gd name="connsiteX0" fmla="*/ 246590 w 3367127"/>
              <a:gd name="connsiteY0" fmla="*/ 0 h 3365500"/>
              <a:gd name="connsiteX1" fmla="*/ 3366560 w 3367127"/>
              <a:gd name="connsiteY1" fmla="*/ 0 h 3365500"/>
              <a:gd name="connsiteX2" fmla="*/ 3367087 w 3367127"/>
              <a:gd name="connsiteY2" fmla="*/ 427037 h 3365500"/>
              <a:gd name="connsiteX3" fmla="*/ 3365500 w 3367127"/>
              <a:gd name="connsiteY3" fmla="*/ 3365500 h 3365500"/>
              <a:gd name="connsiteX4" fmla="*/ 3365500 w 3367127"/>
              <a:gd name="connsiteY4" fmla="*/ 3365500 h 3365500"/>
              <a:gd name="connsiteX5" fmla="*/ 0 w 3367127"/>
              <a:gd name="connsiteY5" fmla="*/ 3365500 h 3365500"/>
              <a:gd name="connsiteX6" fmla="*/ 0 w 3367127"/>
              <a:gd name="connsiteY6" fmla="*/ 3365500 h 3365500"/>
              <a:gd name="connsiteX7" fmla="*/ 0 w 3367127"/>
              <a:gd name="connsiteY7" fmla="*/ 246590 h 3365500"/>
              <a:gd name="connsiteX8" fmla="*/ 246590 w 3367127"/>
              <a:gd name="connsiteY8" fmla="*/ 0 h 3365500"/>
              <a:gd name="connsiteX0" fmla="*/ 246590 w 3367127"/>
              <a:gd name="connsiteY0" fmla="*/ 0 h 3365500"/>
              <a:gd name="connsiteX1" fmla="*/ 3366560 w 3367127"/>
              <a:gd name="connsiteY1" fmla="*/ 0 h 3365500"/>
              <a:gd name="connsiteX2" fmla="*/ 3367087 w 3367127"/>
              <a:gd name="connsiteY2" fmla="*/ 427037 h 3365500"/>
              <a:gd name="connsiteX3" fmla="*/ 3365500 w 3367127"/>
              <a:gd name="connsiteY3" fmla="*/ 3365500 h 3365500"/>
              <a:gd name="connsiteX4" fmla="*/ 3365500 w 3367127"/>
              <a:gd name="connsiteY4" fmla="*/ 3365500 h 3365500"/>
              <a:gd name="connsiteX5" fmla="*/ 0 w 3367127"/>
              <a:gd name="connsiteY5" fmla="*/ 3365500 h 3365500"/>
              <a:gd name="connsiteX6" fmla="*/ 0 w 3367127"/>
              <a:gd name="connsiteY6" fmla="*/ 3365500 h 3365500"/>
              <a:gd name="connsiteX7" fmla="*/ 0 w 3367127"/>
              <a:gd name="connsiteY7" fmla="*/ 246590 h 3365500"/>
              <a:gd name="connsiteX8" fmla="*/ 246590 w 3367127"/>
              <a:gd name="connsiteY8" fmla="*/ 0 h 3365500"/>
              <a:gd name="connsiteX0" fmla="*/ 246590 w 3597354"/>
              <a:gd name="connsiteY0" fmla="*/ 0 h 3365500"/>
              <a:gd name="connsiteX1" fmla="*/ 3366560 w 3597354"/>
              <a:gd name="connsiteY1" fmla="*/ 0 h 3365500"/>
              <a:gd name="connsiteX2" fmla="*/ 3365500 w 3597354"/>
              <a:gd name="connsiteY2" fmla="*/ 3365500 h 3365500"/>
              <a:gd name="connsiteX3" fmla="*/ 3365500 w 3597354"/>
              <a:gd name="connsiteY3" fmla="*/ 3365500 h 3365500"/>
              <a:gd name="connsiteX4" fmla="*/ 0 w 3597354"/>
              <a:gd name="connsiteY4" fmla="*/ 3365500 h 3365500"/>
              <a:gd name="connsiteX5" fmla="*/ 0 w 3597354"/>
              <a:gd name="connsiteY5" fmla="*/ 3365500 h 3365500"/>
              <a:gd name="connsiteX6" fmla="*/ 0 w 3597354"/>
              <a:gd name="connsiteY6" fmla="*/ 246590 h 3365500"/>
              <a:gd name="connsiteX7" fmla="*/ 246590 w 3597354"/>
              <a:gd name="connsiteY7" fmla="*/ 0 h 3365500"/>
              <a:gd name="connsiteX0" fmla="*/ 246590 w 3367119"/>
              <a:gd name="connsiteY0" fmla="*/ 0 h 3365500"/>
              <a:gd name="connsiteX1" fmla="*/ 3366560 w 3367119"/>
              <a:gd name="connsiteY1" fmla="*/ 0 h 3365500"/>
              <a:gd name="connsiteX2" fmla="*/ 3365500 w 3367119"/>
              <a:gd name="connsiteY2" fmla="*/ 3365500 h 3365500"/>
              <a:gd name="connsiteX3" fmla="*/ 3365500 w 3367119"/>
              <a:gd name="connsiteY3" fmla="*/ 3365500 h 3365500"/>
              <a:gd name="connsiteX4" fmla="*/ 0 w 3367119"/>
              <a:gd name="connsiteY4" fmla="*/ 3365500 h 3365500"/>
              <a:gd name="connsiteX5" fmla="*/ 0 w 3367119"/>
              <a:gd name="connsiteY5" fmla="*/ 3365500 h 3365500"/>
              <a:gd name="connsiteX6" fmla="*/ 0 w 3367119"/>
              <a:gd name="connsiteY6" fmla="*/ 246590 h 3365500"/>
              <a:gd name="connsiteX7" fmla="*/ 246590 w 3367119"/>
              <a:gd name="connsiteY7" fmla="*/ 0 h 3365500"/>
              <a:gd name="connsiteX0" fmla="*/ 246590 w 3366560"/>
              <a:gd name="connsiteY0" fmla="*/ 0 h 3365500"/>
              <a:gd name="connsiteX1" fmla="*/ 3366560 w 3366560"/>
              <a:gd name="connsiteY1" fmla="*/ 0 h 3365500"/>
              <a:gd name="connsiteX2" fmla="*/ 3365500 w 3366560"/>
              <a:gd name="connsiteY2" fmla="*/ 3365500 h 3365500"/>
              <a:gd name="connsiteX3" fmla="*/ 3365500 w 3366560"/>
              <a:gd name="connsiteY3" fmla="*/ 3365500 h 3365500"/>
              <a:gd name="connsiteX4" fmla="*/ 0 w 3366560"/>
              <a:gd name="connsiteY4" fmla="*/ 3365500 h 3365500"/>
              <a:gd name="connsiteX5" fmla="*/ 0 w 3366560"/>
              <a:gd name="connsiteY5" fmla="*/ 3365500 h 3365500"/>
              <a:gd name="connsiteX6" fmla="*/ 0 w 3366560"/>
              <a:gd name="connsiteY6" fmla="*/ 246590 h 3365500"/>
              <a:gd name="connsiteX7" fmla="*/ 246590 w 3366560"/>
              <a:gd name="connsiteY7" fmla="*/ 0 h 3365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66560" h="3365500">
                <a:moveTo>
                  <a:pt x="246590" y="0"/>
                </a:moveTo>
                <a:lnTo>
                  <a:pt x="3366560" y="0"/>
                </a:lnTo>
                <a:cubicBezTo>
                  <a:pt x="3363456" y="57044"/>
                  <a:pt x="3365677" y="2804583"/>
                  <a:pt x="3365500" y="3365500"/>
                </a:cubicBezTo>
                <a:lnTo>
                  <a:pt x="3365500" y="3365500"/>
                </a:lnTo>
                <a:lnTo>
                  <a:pt x="0" y="3365500"/>
                </a:lnTo>
                <a:lnTo>
                  <a:pt x="0" y="3365500"/>
                </a:lnTo>
                <a:lnTo>
                  <a:pt x="0" y="246590"/>
                </a:lnTo>
                <a:cubicBezTo>
                  <a:pt x="0" y="110402"/>
                  <a:pt x="110402" y="0"/>
                  <a:pt x="246590" y="0"/>
                </a:cubicBezTo>
                <a:close/>
              </a:path>
            </a:pathLst>
          </a:custGeom>
        </p:spPr>
        <p:txBody>
          <a:bodyPr/>
          <a:lstStyle>
            <a:lvl1pPr marL="0" indent="0">
              <a:lnSpc>
                <a:spcPct val="100000"/>
              </a:lnSpc>
              <a:spcBef>
                <a:spcPts val="0"/>
              </a:spcBef>
              <a:buFontTx/>
              <a:buNone/>
              <a:defRPr sz="1400">
                <a:solidFill>
                  <a:srgbClr val="323232"/>
                </a:solidFill>
                <a:latin typeface="微软雅黑" panose="020B0503020204020204" pitchFamily="34" charset="-122"/>
                <a:ea typeface="微软雅黑" panose="020B0503020204020204" pitchFamily="34" charset="-122"/>
              </a:defRPr>
            </a:lvl1pPr>
          </a:lstStyle>
          <a:p>
            <a:endParaRPr lang="zh-CN" altLang="en-US" dirty="0"/>
          </a:p>
        </p:txBody>
      </p:sp>
    </p:spTree>
    <p:extLst>
      <p:ext uri="{BB962C8B-B14F-4D97-AF65-F5344CB8AC3E}">
        <p14:creationId xmlns:p14="http://schemas.microsoft.com/office/powerpoint/2010/main" val="26497930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三栏-三图">
    <p:spTree>
      <p:nvGrpSpPr>
        <p:cNvPr id="1" name=""/>
        <p:cNvGrpSpPr/>
        <p:nvPr/>
      </p:nvGrpSpPr>
      <p:grpSpPr>
        <a:xfrm>
          <a:off x="0" y="0"/>
          <a:ext cx="0" cy="0"/>
          <a:chOff x="0" y="0"/>
          <a:chExt cx="0" cy="0"/>
        </a:xfrm>
      </p:grpSpPr>
      <p:sp>
        <p:nvSpPr>
          <p:cNvPr id="17" name="图片占位符 16"/>
          <p:cNvSpPr>
            <a:spLocks noGrp="1"/>
          </p:cNvSpPr>
          <p:nvPr>
            <p:ph type="pic" sz="quarter" idx="26"/>
          </p:nvPr>
        </p:nvSpPr>
        <p:spPr>
          <a:xfrm>
            <a:off x="7492771" y="1763713"/>
            <a:ext cx="3365500" cy="3365500"/>
          </a:xfrm>
          <a:prstGeom prst="round1Rect">
            <a:avLst>
              <a:gd name="adj" fmla="val 6761"/>
            </a:avLst>
          </a:prstGeom>
        </p:spPr>
        <p:txBody>
          <a:bodyPr/>
          <a:lstStyle>
            <a:lvl1pPr marL="0" indent="0">
              <a:lnSpc>
                <a:spcPct val="100000"/>
              </a:lnSpc>
              <a:spcBef>
                <a:spcPts val="0"/>
              </a:spcBef>
              <a:buFontTx/>
              <a:buNone/>
              <a:defRPr sz="1400">
                <a:solidFill>
                  <a:srgbClr val="323232"/>
                </a:solidFill>
                <a:latin typeface="微软雅黑" panose="020B0503020204020204" pitchFamily="34" charset="-122"/>
                <a:ea typeface="微软雅黑" panose="020B0503020204020204" pitchFamily="34" charset="-122"/>
              </a:defRPr>
            </a:lvl1pPr>
          </a:lstStyle>
          <a:p>
            <a:endParaRPr lang="zh-CN" altLang="en-US" dirty="0"/>
          </a:p>
        </p:txBody>
      </p:sp>
      <p:grpSp>
        <p:nvGrpSpPr>
          <p:cNvPr id="5" name="组合 4"/>
          <p:cNvGrpSpPr/>
          <p:nvPr userDrawn="1"/>
        </p:nvGrpSpPr>
        <p:grpSpPr>
          <a:xfrm>
            <a:off x="11722100" y="514350"/>
            <a:ext cx="469900" cy="960378"/>
            <a:chOff x="11802593" y="514350"/>
            <a:chExt cx="407324" cy="832486"/>
          </a:xfrm>
        </p:grpSpPr>
        <p:sp>
          <p:nvSpPr>
            <p:cNvPr id="6" name="单圆角矩形 5"/>
            <p:cNvSpPr/>
            <p:nvPr/>
          </p:nvSpPr>
          <p:spPr>
            <a:xfrm flipH="1">
              <a:off x="11802593" y="514350"/>
              <a:ext cx="407324" cy="407324"/>
            </a:xfrm>
            <a:prstGeom prst="round1Rect">
              <a:avLst>
                <a:gd name="adj" fmla="val 8202"/>
              </a:avLst>
            </a:prstGeom>
            <a:solidFill>
              <a:srgbClr val="00B3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单圆角矩形 6"/>
            <p:cNvSpPr/>
            <p:nvPr/>
          </p:nvSpPr>
          <p:spPr>
            <a:xfrm flipH="1" flipV="1">
              <a:off x="11802593" y="939512"/>
              <a:ext cx="407324" cy="407324"/>
            </a:xfrm>
            <a:prstGeom prst="round1Rect">
              <a:avLst>
                <a:gd name="adj" fmla="val 8202"/>
              </a:avLst>
            </a:prstGeom>
            <a:solidFill>
              <a:srgbClr val="005BA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3" name="矩形 12"/>
          <p:cNvSpPr/>
          <p:nvPr userDrawn="1"/>
        </p:nvSpPr>
        <p:spPr>
          <a:xfrm>
            <a:off x="660929" y="6378806"/>
            <a:ext cx="697627" cy="246221"/>
          </a:xfrm>
          <a:prstGeom prst="rect">
            <a:avLst/>
          </a:prstGeom>
        </p:spPr>
        <p:txBody>
          <a:bodyPr wrap="none">
            <a:spAutoFit/>
          </a:bodyPr>
          <a:lstStyle/>
          <a:p>
            <a:r>
              <a:rPr lang="zh-CN" altLang="en-US" sz="1000" dirty="0">
                <a:solidFill>
                  <a:srgbClr val="323232"/>
                </a:solidFill>
                <a:latin typeface="微软雅黑" panose="020B0503020204020204" pitchFamily="34" charset="-122"/>
                <a:ea typeface="微软雅黑" panose="020B0503020204020204" pitchFamily="34" charset="-122"/>
                <a:cs typeface="Times New Roman" panose="02020603050405020304" pitchFamily="18" charset="0"/>
              </a:rPr>
              <a:t>东软机密</a:t>
            </a:r>
            <a:endParaRPr lang="zh-CN" altLang="en-US" sz="1000" dirty="0">
              <a:solidFill>
                <a:srgbClr val="323232"/>
              </a:solidFill>
              <a:latin typeface="微软雅黑" panose="020B0503020204020204" pitchFamily="34" charset="-122"/>
              <a:ea typeface="微软雅黑" panose="020B0503020204020204" pitchFamily="34" charset="-122"/>
            </a:endParaRPr>
          </a:p>
        </p:txBody>
      </p:sp>
      <p:sp>
        <p:nvSpPr>
          <p:cNvPr id="11" name="文本占位符 11"/>
          <p:cNvSpPr>
            <a:spLocks noGrp="1"/>
          </p:cNvSpPr>
          <p:nvPr>
            <p:ph type="body" sz="quarter" idx="13" hasCustomPrompt="1"/>
          </p:nvPr>
        </p:nvSpPr>
        <p:spPr>
          <a:xfrm>
            <a:off x="648000" y="432000"/>
            <a:ext cx="10210270" cy="572828"/>
          </a:xfrm>
          <a:prstGeom prst="rect">
            <a:avLst/>
          </a:prstGeom>
        </p:spPr>
        <p:txBody>
          <a:bodyPr>
            <a:normAutofit/>
          </a:bodyPr>
          <a:lstStyle>
            <a:lvl1pPr marL="0" indent="0">
              <a:lnSpc>
                <a:spcPct val="100000"/>
              </a:lnSpc>
              <a:spcBef>
                <a:spcPts val="0"/>
              </a:spcBef>
              <a:buNone/>
              <a:defRPr sz="3200" b="1" baseline="0">
                <a:solidFill>
                  <a:srgbClr val="323232"/>
                </a:solidFill>
                <a:latin typeface="Verdana" panose="020B0604030504040204" pitchFamily="34" charset="0"/>
                <a:ea typeface="微软雅黑" panose="020B0503020204020204" pitchFamily="34" charset="-122"/>
                <a:cs typeface="Verdana" panose="020B0604030504040204" pitchFamily="34" charset="0"/>
              </a:defRPr>
            </a:lvl1pPr>
          </a:lstStyle>
          <a:p>
            <a:r>
              <a:rPr lang="zh-CN" altLang="en-US" dirty="0"/>
              <a:t>微软雅黑 </a:t>
            </a:r>
            <a:r>
              <a:rPr lang="en-US" altLang="zh-CN" dirty="0"/>
              <a:t>Verdana</a:t>
            </a:r>
            <a:r>
              <a:rPr lang="zh-CN" altLang="en-US" dirty="0"/>
              <a:t> </a:t>
            </a:r>
            <a:r>
              <a:rPr lang="en-US" altLang="zh-CN" dirty="0"/>
              <a:t>32pt </a:t>
            </a:r>
            <a:r>
              <a:rPr lang="zh-CN" altLang="en-US" dirty="0"/>
              <a:t>加粗 </a:t>
            </a:r>
          </a:p>
        </p:txBody>
      </p:sp>
      <p:sp>
        <p:nvSpPr>
          <p:cNvPr id="15" name="文本占位符 11"/>
          <p:cNvSpPr>
            <a:spLocks noGrp="1"/>
          </p:cNvSpPr>
          <p:nvPr>
            <p:ph type="body" sz="quarter" idx="14" hasCustomPrompt="1"/>
          </p:nvPr>
        </p:nvSpPr>
        <p:spPr>
          <a:xfrm>
            <a:off x="648000" y="1116000"/>
            <a:ext cx="10210271" cy="348401"/>
          </a:xfrm>
          <a:prstGeom prst="rect">
            <a:avLst/>
          </a:prstGeom>
        </p:spPr>
        <p:txBody>
          <a:bodyPr>
            <a:noAutofit/>
          </a:bodyPr>
          <a:lstStyle>
            <a:lvl1pPr marL="0" indent="0">
              <a:lnSpc>
                <a:spcPct val="100000"/>
              </a:lnSpc>
              <a:spcBef>
                <a:spcPts val="0"/>
              </a:spcBef>
              <a:buNone/>
              <a:defRPr sz="1800" baseline="0">
                <a:solidFill>
                  <a:srgbClr val="00B3EA"/>
                </a:solidFill>
                <a:latin typeface="Verdana" panose="020B0604030504040204" pitchFamily="34" charset="0"/>
                <a:ea typeface="微软雅黑" panose="020B0503020204020204" pitchFamily="34" charset="-122"/>
                <a:cs typeface="Verdana" panose="020B0604030504040204" pitchFamily="34" charset="0"/>
              </a:defRPr>
            </a:lvl1pPr>
          </a:lstStyle>
          <a:p>
            <a:r>
              <a:rPr lang="zh-CN" altLang="en-US" dirty="0"/>
              <a:t>微软雅黑 </a:t>
            </a:r>
            <a:r>
              <a:rPr lang="en-US" altLang="zh-CN" dirty="0"/>
              <a:t>Verdana</a:t>
            </a:r>
            <a:r>
              <a:rPr lang="zh-CN" altLang="en-US" dirty="0"/>
              <a:t> </a:t>
            </a:r>
            <a:r>
              <a:rPr lang="en-US" altLang="zh-CN" dirty="0"/>
              <a:t>18pt </a:t>
            </a:r>
            <a:endParaRPr lang="zh-CN" altLang="en-US" dirty="0"/>
          </a:p>
        </p:txBody>
      </p:sp>
      <p:sp>
        <p:nvSpPr>
          <p:cNvPr id="3" name="图片占位符 2"/>
          <p:cNvSpPr>
            <a:spLocks noGrp="1"/>
          </p:cNvSpPr>
          <p:nvPr>
            <p:ph type="pic" sz="quarter" idx="25"/>
          </p:nvPr>
        </p:nvSpPr>
        <p:spPr>
          <a:xfrm>
            <a:off x="4070516" y="1764000"/>
            <a:ext cx="3366000" cy="3366000"/>
          </a:xfrm>
          <a:prstGeom prst="rect">
            <a:avLst/>
          </a:prstGeom>
        </p:spPr>
        <p:txBody>
          <a:bodyPr/>
          <a:lstStyle>
            <a:lvl1pPr marL="0" indent="0">
              <a:lnSpc>
                <a:spcPct val="100000"/>
              </a:lnSpc>
              <a:spcBef>
                <a:spcPts val="0"/>
              </a:spcBef>
              <a:buFontTx/>
              <a:buNone/>
              <a:defRPr sz="1400">
                <a:solidFill>
                  <a:srgbClr val="323232"/>
                </a:solidFill>
                <a:latin typeface="微软雅黑" panose="020B0503020204020204" pitchFamily="34" charset="-122"/>
                <a:ea typeface="微软雅黑" panose="020B0503020204020204" pitchFamily="34" charset="-122"/>
              </a:defRPr>
            </a:lvl1pPr>
          </a:lstStyle>
          <a:p>
            <a:endParaRPr lang="zh-CN" altLang="en-US" dirty="0"/>
          </a:p>
        </p:txBody>
      </p:sp>
      <p:sp>
        <p:nvSpPr>
          <p:cNvPr id="19" name="图片占位符 18"/>
          <p:cNvSpPr>
            <a:spLocks noGrp="1"/>
          </p:cNvSpPr>
          <p:nvPr>
            <p:ph type="pic" sz="quarter" idx="27"/>
          </p:nvPr>
        </p:nvSpPr>
        <p:spPr>
          <a:xfrm>
            <a:off x="647700" y="1763713"/>
            <a:ext cx="3366560" cy="3365500"/>
          </a:xfrm>
          <a:custGeom>
            <a:avLst/>
            <a:gdLst>
              <a:gd name="connsiteX0" fmla="*/ 246590 w 3365500"/>
              <a:gd name="connsiteY0" fmla="*/ 0 h 3365500"/>
              <a:gd name="connsiteX1" fmla="*/ 3118910 w 3365500"/>
              <a:gd name="connsiteY1" fmla="*/ 0 h 3365500"/>
              <a:gd name="connsiteX2" fmla="*/ 3365500 w 3365500"/>
              <a:gd name="connsiteY2" fmla="*/ 246590 h 3365500"/>
              <a:gd name="connsiteX3" fmla="*/ 3365500 w 3365500"/>
              <a:gd name="connsiteY3" fmla="*/ 3365500 h 3365500"/>
              <a:gd name="connsiteX4" fmla="*/ 3365500 w 3365500"/>
              <a:gd name="connsiteY4" fmla="*/ 3365500 h 3365500"/>
              <a:gd name="connsiteX5" fmla="*/ 0 w 3365500"/>
              <a:gd name="connsiteY5" fmla="*/ 3365500 h 3365500"/>
              <a:gd name="connsiteX6" fmla="*/ 0 w 3365500"/>
              <a:gd name="connsiteY6" fmla="*/ 3365500 h 3365500"/>
              <a:gd name="connsiteX7" fmla="*/ 0 w 3365500"/>
              <a:gd name="connsiteY7" fmla="*/ 246590 h 3365500"/>
              <a:gd name="connsiteX8" fmla="*/ 246590 w 3365500"/>
              <a:gd name="connsiteY8" fmla="*/ 0 h 3365500"/>
              <a:gd name="connsiteX0" fmla="*/ 246590 w 3400346"/>
              <a:gd name="connsiteY0" fmla="*/ 0 h 3365500"/>
              <a:gd name="connsiteX1" fmla="*/ 3328460 w 3400346"/>
              <a:gd name="connsiteY1" fmla="*/ 0 h 3365500"/>
              <a:gd name="connsiteX2" fmla="*/ 3365500 w 3400346"/>
              <a:gd name="connsiteY2" fmla="*/ 246590 h 3365500"/>
              <a:gd name="connsiteX3" fmla="*/ 3365500 w 3400346"/>
              <a:gd name="connsiteY3" fmla="*/ 3365500 h 3365500"/>
              <a:gd name="connsiteX4" fmla="*/ 3365500 w 3400346"/>
              <a:gd name="connsiteY4" fmla="*/ 3365500 h 3365500"/>
              <a:gd name="connsiteX5" fmla="*/ 0 w 3400346"/>
              <a:gd name="connsiteY5" fmla="*/ 3365500 h 3365500"/>
              <a:gd name="connsiteX6" fmla="*/ 0 w 3400346"/>
              <a:gd name="connsiteY6" fmla="*/ 3365500 h 3365500"/>
              <a:gd name="connsiteX7" fmla="*/ 0 w 3400346"/>
              <a:gd name="connsiteY7" fmla="*/ 246590 h 3365500"/>
              <a:gd name="connsiteX8" fmla="*/ 246590 w 3400346"/>
              <a:gd name="connsiteY8" fmla="*/ 0 h 3365500"/>
              <a:gd name="connsiteX0" fmla="*/ 246590 w 3413081"/>
              <a:gd name="connsiteY0" fmla="*/ 0 h 3365500"/>
              <a:gd name="connsiteX1" fmla="*/ 3347510 w 3413081"/>
              <a:gd name="connsiteY1" fmla="*/ 0 h 3365500"/>
              <a:gd name="connsiteX2" fmla="*/ 3365500 w 3413081"/>
              <a:gd name="connsiteY2" fmla="*/ 246590 h 3365500"/>
              <a:gd name="connsiteX3" fmla="*/ 3365500 w 3413081"/>
              <a:gd name="connsiteY3" fmla="*/ 3365500 h 3365500"/>
              <a:gd name="connsiteX4" fmla="*/ 3365500 w 3413081"/>
              <a:gd name="connsiteY4" fmla="*/ 3365500 h 3365500"/>
              <a:gd name="connsiteX5" fmla="*/ 0 w 3413081"/>
              <a:gd name="connsiteY5" fmla="*/ 3365500 h 3365500"/>
              <a:gd name="connsiteX6" fmla="*/ 0 w 3413081"/>
              <a:gd name="connsiteY6" fmla="*/ 3365500 h 3365500"/>
              <a:gd name="connsiteX7" fmla="*/ 0 w 3413081"/>
              <a:gd name="connsiteY7" fmla="*/ 246590 h 3365500"/>
              <a:gd name="connsiteX8" fmla="*/ 246590 w 3413081"/>
              <a:gd name="connsiteY8" fmla="*/ 0 h 3365500"/>
              <a:gd name="connsiteX0" fmla="*/ 246590 w 3419838"/>
              <a:gd name="connsiteY0" fmla="*/ 0 h 3365500"/>
              <a:gd name="connsiteX1" fmla="*/ 3357035 w 3419838"/>
              <a:gd name="connsiteY1" fmla="*/ 0 h 3365500"/>
              <a:gd name="connsiteX2" fmla="*/ 3365500 w 3419838"/>
              <a:gd name="connsiteY2" fmla="*/ 246590 h 3365500"/>
              <a:gd name="connsiteX3" fmla="*/ 3365500 w 3419838"/>
              <a:gd name="connsiteY3" fmla="*/ 3365500 h 3365500"/>
              <a:gd name="connsiteX4" fmla="*/ 3365500 w 3419838"/>
              <a:gd name="connsiteY4" fmla="*/ 3365500 h 3365500"/>
              <a:gd name="connsiteX5" fmla="*/ 0 w 3419838"/>
              <a:gd name="connsiteY5" fmla="*/ 3365500 h 3365500"/>
              <a:gd name="connsiteX6" fmla="*/ 0 w 3419838"/>
              <a:gd name="connsiteY6" fmla="*/ 3365500 h 3365500"/>
              <a:gd name="connsiteX7" fmla="*/ 0 w 3419838"/>
              <a:gd name="connsiteY7" fmla="*/ 246590 h 3365500"/>
              <a:gd name="connsiteX8" fmla="*/ 246590 w 3419838"/>
              <a:gd name="connsiteY8" fmla="*/ 0 h 3365500"/>
              <a:gd name="connsiteX0" fmla="*/ 246590 w 3426814"/>
              <a:gd name="connsiteY0" fmla="*/ 0 h 3365500"/>
              <a:gd name="connsiteX1" fmla="*/ 3366560 w 3426814"/>
              <a:gd name="connsiteY1" fmla="*/ 0 h 3365500"/>
              <a:gd name="connsiteX2" fmla="*/ 3365500 w 3426814"/>
              <a:gd name="connsiteY2" fmla="*/ 246590 h 3365500"/>
              <a:gd name="connsiteX3" fmla="*/ 3365500 w 3426814"/>
              <a:gd name="connsiteY3" fmla="*/ 3365500 h 3365500"/>
              <a:gd name="connsiteX4" fmla="*/ 3365500 w 3426814"/>
              <a:gd name="connsiteY4" fmla="*/ 3365500 h 3365500"/>
              <a:gd name="connsiteX5" fmla="*/ 0 w 3426814"/>
              <a:gd name="connsiteY5" fmla="*/ 3365500 h 3365500"/>
              <a:gd name="connsiteX6" fmla="*/ 0 w 3426814"/>
              <a:gd name="connsiteY6" fmla="*/ 3365500 h 3365500"/>
              <a:gd name="connsiteX7" fmla="*/ 0 w 3426814"/>
              <a:gd name="connsiteY7" fmla="*/ 246590 h 3365500"/>
              <a:gd name="connsiteX8" fmla="*/ 246590 w 3426814"/>
              <a:gd name="connsiteY8" fmla="*/ 0 h 3365500"/>
              <a:gd name="connsiteX0" fmla="*/ 246590 w 3426814"/>
              <a:gd name="connsiteY0" fmla="*/ 0 h 3365500"/>
              <a:gd name="connsiteX1" fmla="*/ 3366560 w 3426814"/>
              <a:gd name="connsiteY1" fmla="*/ 0 h 3365500"/>
              <a:gd name="connsiteX2" fmla="*/ 3365500 w 3426814"/>
              <a:gd name="connsiteY2" fmla="*/ 246590 h 3365500"/>
              <a:gd name="connsiteX3" fmla="*/ 3367087 w 3426814"/>
              <a:gd name="connsiteY3" fmla="*/ 427037 h 3365500"/>
              <a:gd name="connsiteX4" fmla="*/ 3365500 w 3426814"/>
              <a:gd name="connsiteY4" fmla="*/ 3365500 h 3365500"/>
              <a:gd name="connsiteX5" fmla="*/ 3365500 w 3426814"/>
              <a:gd name="connsiteY5" fmla="*/ 3365500 h 3365500"/>
              <a:gd name="connsiteX6" fmla="*/ 0 w 3426814"/>
              <a:gd name="connsiteY6" fmla="*/ 3365500 h 3365500"/>
              <a:gd name="connsiteX7" fmla="*/ 0 w 3426814"/>
              <a:gd name="connsiteY7" fmla="*/ 3365500 h 3365500"/>
              <a:gd name="connsiteX8" fmla="*/ 0 w 3426814"/>
              <a:gd name="connsiteY8" fmla="*/ 246590 h 3365500"/>
              <a:gd name="connsiteX9" fmla="*/ 246590 w 3426814"/>
              <a:gd name="connsiteY9" fmla="*/ 0 h 3365500"/>
              <a:gd name="connsiteX0" fmla="*/ 246590 w 3599479"/>
              <a:gd name="connsiteY0" fmla="*/ 15825 h 3381325"/>
              <a:gd name="connsiteX1" fmla="*/ 3366560 w 3599479"/>
              <a:gd name="connsiteY1" fmla="*/ 15825 h 3381325"/>
              <a:gd name="connsiteX2" fmla="*/ 3371849 w 3599479"/>
              <a:gd name="connsiteY2" fmla="*/ 19000 h 3381325"/>
              <a:gd name="connsiteX3" fmla="*/ 3365500 w 3599479"/>
              <a:gd name="connsiteY3" fmla="*/ 262415 h 3381325"/>
              <a:gd name="connsiteX4" fmla="*/ 3367087 w 3599479"/>
              <a:gd name="connsiteY4" fmla="*/ 442862 h 3381325"/>
              <a:gd name="connsiteX5" fmla="*/ 3365500 w 3599479"/>
              <a:gd name="connsiteY5" fmla="*/ 3381325 h 3381325"/>
              <a:gd name="connsiteX6" fmla="*/ 3365500 w 3599479"/>
              <a:gd name="connsiteY6" fmla="*/ 3381325 h 3381325"/>
              <a:gd name="connsiteX7" fmla="*/ 0 w 3599479"/>
              <a:gd name="connsiteY7" fmla="*/ 3381325 h 3381325"/>
              <a:gd name="connsiteX8" fmla="*/ 0 w 3599479"/>
              <a:gd name="connsiteY8" fmla="*/ 3381325 h 3381325"/>
              <a:gd name="connsiteX9" fmla="*/ 0 w 3599479"/>
              <a:gd name="connsiteY9" fmla="*/ 262415 h 3381325"/>
              <a:gd name="connsiteX10" fmla="*/ 246590 w 3599479"/>
              <a:gd name="connsiteY10" fmla="*/ 15825 h 3381325"/>
              <a:gd name="connsiteX0" fmla="*/ 246590 w 3599419"/>
              <a:gd name="connsiteY0" fmla="*/ 29179 h 3394679"/>
              <a:gd name="connsiteX1" fmla="*/ 3366560 w 3599419"/>
              <a:gd name="connsiteY1" fmla="*/ 29179 h 3394679"/>
              <a:gd name="connsiteX2" fmla="*/ 3371849 w 3599419"/>
              <a:gd name="connsiteY2" fmla="*/ 32354 h 3394679"/>
              <a:gd name="connsiteX3" fmla="*/ 3367087 w 3599419"/>
              <a:gd name="connsiteY3" fmla="*/ 456216 h 3394679"/>
              <a:gd name="connsiteX4" fmla="*/ 3365500 w 3599419"/>
              <a:gd name="connsiteY4" fmla="*/ 3394679 h 3394679"/>
              <a:gd name="connsiteX5" fmla="*/ 3365500 w 3599419"/>
              <a:gd name="connsiteY5" fmla="*/ 3394679 h 3394679"/>
              <a:gd name="connsiteX6" fmla="*/ 0 w 3599419"/>
              <a:gd name="connsiteY6" fmla="*/ 3394679 h 3394679"/>
              <a:gd name="connsiteX7" fmla="*/ 0 w 3599419"/>
              <a:gd name="connsiteY7" fmla="*/ 3394679 h 3394679"/>
              <a:gd name="connsiteX8" fmla="*/ 0 w 3599419"/>
              <a:gd name="connsiteY8" fmla="*/ 275769 h 3394679"/>
              <a:gd name="connsiteX9" fmla="*/ 246590 w 3599419"/>
              <a:gd name="connsiteY9" fmla="*/ 29179 h 3394679"/>
              <a:gd name="connsiteX0" fmla="*/ 246590 w 3597884"/>
              <a:gd name="connsiteY0" fmla="*/ 0 h 3365500"/>
              <a:gd name="connsiteX1" fmla="*/ 3366560 w 3597884"/>
              <a:gd name="connsiteY1" fmla="*/ 0 h 3365500"/>
              <a:gd name="connsiteX2" fmla="*/ 3367087 w 3597884"/>
              <a:gd name="connsiteY2" fmla="*/ 427037 h 3365500"/>
              <a:gd name="connsiteX3" fmla="*/ 3365500 w 3597884"/>
              <a:gd name="connsiteY3" fmla="*/ 3365500 h 3365500"/>
              <a:gd name="connsiteX4" fmla="*/ 3365500 w 3597884"/>
              <a:gd name="connsiteY4" fmla="*/ 3365500 h 3365500"/>
              <a:gd name="connsiteX5" fmla="*/ 0 w 3597884"/>
              <a:gd name="connsiteY5" fmla="*/ 3365500 h 3365500"/>
              <a:gd name="connsiteX6" fmla="*/ 0 w 3597884"/>
              <a:gd name="connsiteY6" fmla="*/ 3365500 h 3365500"/>
              <a:gd name="connsiteX7" fmla="*/ 0 w 3597884"/>
              <a:gd name="connsiteY7" fmla="*/ 246590 h 3365500"/>
              <a:gd name="connsiteX8" fmla="*/ 246590 w 3597884"/>
              <a:gd name="connsiteY8" fmla="*/ 0 h 3365500"/>
              <a:gd name="connsiteX0" fmla="*/ 246590 w 3377753"/>
              <a:gd name="connsiteY0" fmla="*/ 16210 h 3381710"/>
              <a:gd name="connsiteX1" fmla="*/ 3366560 w 3377753"/>
              <a:gd name="connsiteY1" fmla="*/ 16210 h 3381710"/>
              <a:gd name="connsiteX2" fmla="*/ 3367087 w 3377753"/>
              <a:gd name="connsiteY2" fmla="*/ 443247 h 3381710"/>
              <a:gd name="connsiteX3" fmla="*/ 3365500 w 3377753"/>
              <a:gd name="connsiteY3" fmla="*/ 3381710 h 3381710"/>
              <a:gd name="connsiteX4" fmla="*/ 3365500 w 3377753"/>
              <a:gd name="connsiteY4" fmla="*/ 3381710 h 3381710"/>
              <a:gd name="connsiteX5" fmla="*/ 0 w 3377753"/>
              <a:gd name="connsiteY5" fmla="*/ 3381710 h 3381710"/>
              <a:gd name="connsiteX6" fmla="*/ 0 w 3377753"/>
              <a:gd name="connsiteY6" fmla="*/ 3381710 h 3381710"/>
              <a:gd name="connsiteX7" fmla="*/ 0 w 3377753"/>
              <a:gd name="connsiteY7" fmla="*/ 262800 h 3381710"/>
              <a:gd name="connsiteX8" fmla="*/ 246590 w 3377753"/>
              <a:gd name="connsiteY8" fmla="*/ 16210 h 3381710"/>
              <a:gd name="connsiteX0" fmla="*/ 246590 w 3367127"/>
              <a:gd name="connsiteY0" fmla="*/ 0 h 3365500"/>
              <a:gd name="connsiteX1" fmla="*/ 3366560 w 3367127"/>
              <a:gd name="connsiteY1" fmla="*/ 0 h 3365500"/>
              <a:gd name="connsiteX2" fmla="*/ 3367087 w 3367127"/>
              <a:gd name="connsiteY2" fmla="*/ 427037 h 3365500"/>
              <a:gd name="connsiteX3" fmla="*/ 3365500 w 3367127"/>
              <a:gd name="connsiteY3" fmla="*/ 3365500 h 3365500"/>
              <a:gd name="connsiteX4" fmla="*/ 3365500 w 3367127"/>
              <a:gd name="connsiteY4" fmla="*/ 3365500 h 3365500"/>
              <a:gd name="connsiteX5" fmla="*/ 0 w 3367127"/>
              <a:gd name="connsiteY5" fmla="*/ 3365500 h 3365500"/>
              <a:gd name="connsiteX6" fmla="*/ 0 w 3367127"/>
              <a:gd name="connsiteY6" fmla="*/ 3365500 h 3365500"/>
              <a:gd name="connsiteX7" fmla="*/ 0 w 3367127"/>
              <a:gd name="connsiteY7" fmla="*/ 246590 h 3365500"/>
              <a:gd name="connsiteX8" fmla="*/ 246590 w 3367127"/>
              <a:gd name="connsiteY8" fmla="*/ 0 h 3365500"/>
              <a:gd name="connsiteX0" fmla="*/ 246590 w 3367127"/>
              <a:gd name="connsiteY0" fmla="*/ 0 h 3365500"/>
              <a:gd name="connsiteX1" fmla="*/ 3366560 w 3367127"/>
              <a:gd name="connsiteY1" fmla="*/ 0 h 3365500"/>
              <a:gd name="connsiteX2" fmla="*/ 3367087 w 3367127"/>
              <a:gd name="connsiteY2" fmla="*/ 427037 h 3365500"/>
              <a:gd name="connsiteX3" fmla="*/ 3365500 w 3367127"/>
              <a:gd name="connsiteY3" fmla="*/ 3365500 h 3365500"/>
              <a:gd name="connsiteX4" fmla="*/ 3365500 w 3367127"/>
              <a:gd name="connsiteY4" fmla="*/ 3365500 h 3365500"/>
              <a:gd name="connsiteX5" fmla="*/ 0 w 3367127"/>
              <a:gd name="connsiteY5" fmla="*/ 3365500 h 3365500"/>
              <a:gd name="connsiteX6" fmla="*/ 0 w 3367127"/>
              <a:gd name="connsiteY6" fmla="*/ 3365500 h 3365500"/>
              <a:gd name="connsiteX7" fmla="*/ 0 w 3367127"/>
              <a:gd name="connsiteY7" fmla="*/ 246590 h 3365500"/>
              <a:gd name="connsiteX8" fmla="*/ 246590 w 3367127"/>
              <a:gd name="connsiteY8" fmla="*/ 0 h 3365500"/>
              <a:gd name="connsiteX0" fmla="*/ 246590 w 3597354"/>
              <a:gd name="connsiteY0" fmla="*/ 0 h 3365500"/>
              <a:gd name="connsiteX1" fmla="*/ 3366560 w 3597354"/>
              <a:gd name="connsiteY1" fmla="*/ 0 h 3365500"/>
              <a:gd name="connsiteX2" fmla="*/ 3365500 w 3597354"/>
              <a:gd name="connsiteY2" fmla="*/ 3365500 h 3365500"/>
              <a:gd name="connsiteX3" fmla="*/ 3365500 w 3597354"/>
              <a:gd name="connsiteY3" fmla="*/ 3365500 h 3365500"/>
              <a:gd name="connsiteX4" fmla="*/ 0 w 3597354"/>
              <a:gd name="connsiteY4" fmla="*/ 3365500 h 3365500"/>
              <a:gd name="connsiteX5" fmla="*/ 0 w 3597354"/>
              <a:gd name="connsiteY5" fmla="*/ 3365500 h 3365500"/>
              <a:gd name="connsiteX6" fmla="*/ 0 w 3597354"/>
              <a:gd name="connsiteY6" fmla="*/ 246590 h 3365500"/>
              <a:gd name="connsiteX7" fmla="*/ 246590 w 3597354"/>
              <a:gd name="connsiteY7" fmla="*/ 0 h 3365500"/>
              <a:gd name="connsiteX0" fmla="*/ 246590 w 3367119"/>
              <a:gd name="connsiteY0" fmla="*/ 0 h 3365500"/>
              <a:gd name="connsiteX1" fmla="*/ 3366560 w 3367119"/>
              <a:gd name="connsiteY1" fmla="*/ 0 h 3365500"/>
              <a:gd name="connsiteX2" fmla="*/ 3365500 w 3367119"/>
              <a:gd name="connsiteY2" fmla="*/ 3365500 h 3365500"/>
              <a:gd name="connsiteX3" fmla="*/ 3365500 w 3367119"/>
              <a:gd name="connsiteY3" fmla="*/ 3365500 h 3365500"/>
              <a:gd name="connsiteX4" fmla="*/ 0 w 3367119"/>
              <a:gd name="connsiteY4" fmla="*/ 3365500 h 3365500"/>
              <a:gd name="connsiteX5" fmla="*/ 0 w 3367119"/>
              <a:gd name="connsiteY5" fmla="*/ 3365500 h 3365500"/>
              <a:gd name="connsiteX6" fmla="*/ 0 w 3367119"/>
              <a:gd name="connsiteY6" fmla="*/ 246590 h 3365500"/>
              <a:gd name="connsiteX7" fmla="*/ 246590 w 3367119"/>
              <a:gd name="connsiteY7" fmla="*/ 0 h 3365500"/>
              <a:gd name="connsiteX0" fmla="*/ 246590 w 3366560"/>
              <a:gd name="connsiteY0" fmla="*/ 0 h 3365500"/>
              <a:gd name="connsiteX1" fmla="*/ 3366560 w 3366560"/>
              <a:gd name="connsiteY1" fmla="*/ 0 h 3365500"/>
              <a:gd name="connsiteX2" fmla="*/ 3365500 w 3366560"/>
              <a:gd name="connsiteY2" fmla="*/ 3365500 h 3365500"/>
              <a:gd name="connsiteX3" fmla="*/ 3365500 w 3366560"/>
              <a:gd name="connsiteY3" fmla="*/ 3365500 h 3365500"/>
              <a:gd name="connsiteX4" fmla="*/ 0 w 3366560"/>
              <a:gd name="connsiteY4" fmla="*/ 3365500 h 3365500"/>
              <a:gd name="connsiteX5" fmla="*/ 0 w 3366560"/>
              <a:gd name="connsiteY5" fmla="*/ 3365500 h 3365500"/>
              <a:gd name="connsiteX6" fmla="*/ 0 w 3366560"/>
              <a:gd name="connsiteY6" fmla="*/ 246590 h 3365500"/>
              <a:gd name="connsiteX7" fmla="*/ 246590 w 3366560"/>
              <a:gd name="connsiteY7" fmla="*/ 0 h 3365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66560" h="3365500">
                <a:moveTo>
                  <a:pt x="246590" y="0"/>
                </a:moveTo>
                <a:lnTo>
                  <a:pt x="3366560" y="0"/>
                </a:lnTo>
                <a:cubicBezTo>
                  <a:pt x="3363456" y="57044"/>
                  <a:pt x="3365677" y="2804583"/>
                  <a:pt x="3365500" y="3365500"/>
                </a:cubicBezTo>
                <a:lnTo>
                  <a:pt x="3365500" y="3365500"/>
                </a:lnTo>
                <a:lnTo>
                  <a:pt x="0" y="3365500"/>
                </a:lnTo>
                <a:lnTo>
                  <a:pt x="0" y="3365500"/>
                </a:lnTo>
                <a:lnTo>
                  <a:pt x="0" y="246590"/>
                </a:lnTo>
                <a:cubicBezTo>
                  <a:pt x="0" y="110402"/>
                  <a:pt x="110402" y="0"/>
                  <a:pt x="246590" y="0"/>
                </a:cubicBezTo>
                <a:close/>
              </a:path>
            </a:pathLst>
          </a:custGeom>
        </p:spPr>
        <p:txBody>
          <a:bodyPr/>
          <a:lstStyle>
            <a:lvl1pPr marL="0" indent="0">
              <a:lnSpc>
                <a:spcPct val="100000"/>
              </a:lnSpc>
              <a:spcBef>
                <a:spcPts val="0"/>
              </a:spcBef>
              <a:buFontTx/>
              <a:buNone/>
              <a:defRPr sz="1400">
                <a:solidFill>
                  <a:srgbClr val="323232"/>
                </a:solidFill>
                <a:latin typeface="微软雅黑" panose="020B0503020204020204" pitchFamily="34" charset="-122"/>
                <a:ea typeface="微软雅黑" panose="020B0503020204020204" pitchFamily="34" charset="-122"/>
              </a:defRPr>
            </a:lvl1pPr>
          </a:lstStyle>
          <a:p>
            <a:endParaRPr lang="zh-CN" altLang="en-US" dirty="0"/>
          </a:p>
        </p:txBody>
      </p:sp>
    </p:spTree>
    <p:extLst>
      <p:ext uri="{BB962C8B-B14F-4D97-AF65-F5344CB8AC3E}">
        <p14:creationId xmlns:p14="http://schemas.microsoft.com/office/powerpoint/2010/main" val="22656600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两栏-左字右四图">
    <p:spTree>
      <p:nvGrpSpPr>
        <p:cNvPr id="1" name=""/>
        <p:cNvGrpSpPr/>
        <p:nvPr/>
      </p:nvGrpSpPr>
      <p:grpSpPr>
        <a:xfrm>
          <a:off x="0" y="0"/>
          <a:ext cx="0" cy="0"/>
          <a:chOff x="0" y="0"/>
          <a:chExt cx="0" cy="0"/>
        </a:xfrm>
      </p:grpSpPr>
      <p:grpSp>
        <p:nvGrpSpPr>
          <p:cNvPr id="5" name="组合 4"/>
          <p:cNvGrpSpPr/>
          <p:nvPr userDrawn="1"/>
        </p:nvGrpSpPr>
        <p:grpSpPr>
          <a:xfrm>
            <a:off x="11722100" y="514350"/>
            <a:ext cx="469900" cy="960378"/>
            <a:chOff x="11802593" y="514350"/>
            <a:chExt cx="407324" cy="832486"/>
          </a:xfrm>
        </p:grpSpPr>
        <p:sp>
          <p:nvSpPr>
            <p:cNvPr id="6" name="单圆角矩形 5"/>
            <p:cNvSpPr/>
            <p:nvPr/>
          </p:nvSpPr>
          <p:spPr>
            <a:xfrm flipH="1">
              <a:off x="11802593" y="514350"/>
              <a:ext cx="407324" cy="407324"/>
            </a:xfrm>
            <a:prstGeom prst="round1Rect">
              <a:avLst>
                <a:gd name="adj" fmla="val 8202"/>
              </a:avLst>
            </a:prstGeom>
            <a:solidFill>
              <a:srgbClr val="00B3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单圆角矩形 6"/>
            <p:cNvSpPr/>
            <p:nvPr/>
          </p:nvSpPr>
          <p:spPr>
            <a:xfrm flipH="1" flipV="1">
              <a:off x="11802593" y="939512"/>
              <a:ext cx="407324" cy="407324"/>
            </a:xfrm>
            <a:prstGeom prst="round1Rect">
              <a:avLst>
                <a:gd name="adj" fmla="val 8202"/>
              </a:avLst>
            </a:prstGeom>
            <a:solidFill>
              <a:srgbClr val="005BA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4" name="矩形 13"/>
          <p:cNvSpPr/>
          <p:nvPr userDrawn="1"/>
        </p:nvSpPr>
        <p:spPr>
          <a:xfrm>
            <a:off x="660929" y="6378806"/>
            <a:ext cx="697627" cy="246221"/>
          </a:xfrm>
          <a:prstGeom prst="rect">
            <a:avLst/>
          </a:prstGeom>
        </p:spPr>
        <p:txBody>
          <a:bodyPr wrap="none">
            <a:spAutoFit/>
          </a:bodyPr>
          <a:lstStyle/>
          <a:p>
            <a:r>
              <a:rPr lang="zh-CN" altLang="en-US" sz="1000" dirty="0">
                <a:solidFill>
                  <a:srgbClr val="323232"/>
                </a:solidFill>
                <a:latin typeface="微软雅黑" panose="020B0503020204020204" pitchFamily="34" charset="-122"/>
                <a:ea typeface="微软雅黑" panose="020B0503020204020204" pitchFamily="34" charset="-122"/>
                <a:cs typeface="Times New Roman" panose="02020603050405020304" pitchFamily="18" charset="0"/>
              </a:rPr>
              <a:t>东软机密</a:t>
            </a:r>
            <a:endParaRPr lang="zh-CN" altLang="en-US" sz="1000" dirty="0">
              <a:solidFill>
                <a:srgbClr val="323232"/>
              </a:solidFill>
              <a:latin typeface="微软雅黑" panose="020B0503020204020204" pitchFamily="34" charset="-122"/>
              <a:ea typeface="微软雅黑" panose="020B0503020204020204" pitchFamily="34" charset="-122"/>
            </a:endParaRPr>
          </a:p>
        </p:txBody>
      </p:sp>
      <p:sp>
        <p:nvSpPr>
          <p:cNvPr id="21" name="文本占位符 11"/>
          <p:cNvSpPr>
            <a:spLocks noGrp="1"/>
          </p:cNvSpPr>
          <p:nvPr>
            <p:ph type="body" sz="quarter" idx="13" hasCustomPrompt="1"/>
          </p:nvPr>
        </p:nvSpPr>
        <p:spPr>
          <a:xfrm>
            <a:off x="648000" y="432000"/>
            <a:ext cx="10210270" cy="572828"/>
          </a:xfrm>
          <a:prstGeom prst="rect">
            <a:avLst/>
          </a:prstGeom>
        </p:spPr>
        <p:txBody>
          <a:bodyPr>
            <a:normAutofit/>
          </a:bodyPr>
          <a:lstStyle>
            <a:lvl1pPr marL="0" indent="0">
              <a:lnSpc>
                <a:spcPct val="100000"/>
              </a:lnSpc>
              <a:spcBef>
                <a:spcPts val="0"/>
              </a:spcBef>
              <a:buNone/>
              <a:defRPr sz="3200" b="1" baseline="0">
                <a:solidFill>
                  <a:srgbClr val="323232"/>
                </a:solidFill>
                <a:latin typeface="Verdana" panose="020B0604030504040204" pitchFamily="34" charset="0"/>
                <a:ea typeface="微软雅黑" panose="020B0503020204020204" pitchFamily="34" charset="-122"/>
                <a:cs typeface="Verdana" panose="020B0604030504040204" pitchFamily="34" charset="0"/>
              </a:defRPr>
            </a:lvl1pPr>
          </a:lstStyle>
          <a:p>
            <a:r>
              <a:rPr lang="zh-CN" altLang="en-US" dirty="0"/>
              <a:t>微软雅黑 </a:t>
            </a:r>
            <a:r>
              <a:rPr lang="en-US" altLang="zh-CN" dirty="0"/>
              <a:t>Verdana</a:t>
            </a:r>
            <a:r>
              <a:rPr lang="zh-CN" altLang="en-US" dirty="0"/>
              <a:t> </a:t>
            </a:r>
            <a:r>
              <a:rPr lang="en-US" altLang="zh-CN" dirty="0"/>
              <a:t>32pt </a:t>
            </a:r>
            <a:r>
              <a:rPr lang="zh-CN" altLang="en-US" dirty="0"/>
              <a:t>加粗 </a:t>
            </a:r>
          </a:p>
        </p:txBody>
      </p:sp>
      <p:sp>
        <p:nvSpPr>
          <p:cNvPr id="22" name="文本占位符 11"/>
          <p:cNvSpPr>
            <a:spLocks noGrp="1"/>
          </p:cNvSpPr>
          <p:nvPr>
            <p:ph type="body" sz="quarter" idx="14" hasCustomPrompt="1"/>
          </p:nvPr>
        </p:nvSpPr>
        <p:spPr>
          <a:xfrm>
            <a:off x="648000" y="1116000"/>
            <a:ext cx="10210271" cy="348401"/>
          </a:xfrm>
          <a:prstGeom prst="rect">
            <a:avLst/>
          </a:prstGeom>
        </p:spPr>
        <p:txBody>
          <a:bodyPr>
            <a:noAutofit/>
          </a:bodyPr>
          <a:lstStyle>
            <a:lvl1pPr marL="0" indent="0">
              <a:lnSpc>
                <a:spcPct val="100000"/>
              </a:lnSpc>
              <a:spcBef>
                <a:spcPts val="0"/>
              </a:spcBef>
              <a:buNone/>
              <a:defRPr sz="1800" baseline="0">
                <a:solidFill>
                  <a:srgbClr val="00B3EA"/>
                </a:solidFill>
                <a:latin typeface="Verdana" panose="020B0604030504040204" pitchFamily="34" charset="0"/>
                <a:ea typeface="微软雅黑" panose="020B0503020204020204" pitchFamily="34" charset="-122"/>
                <a:cs typeface="Verdana" panose="020B0604030504040204" pitchFamily="34" charset="0"/>
              </a:defRPr>
            </a:lvl1pPr>
          </a:lstStyle>
          <a:p>
            <a:r>
              <a:rPr lang="zh-CN" altLang="en-US" dirty="0"/>
              <a:t>微软雅黑 </a:t>
            </a:r>
            <a:r>
              <a:rPr lang="en-US" altLang="zh-CN" dirty="0"/>
              <a:t>Verdana</a:t>
            </a:r>
            <a:r>
              <a:rPr lang="zh-CN" altLang="en-US" dirty="0"/>
              <a:t> </a:t>
            </a:r>
            <a:r>
              <a:rPr lang="en-US" altLang="zh-CN" dirty="0"/>
              <a:t>18pt </a:t>
            </a:r>
            <a:endParaRPr lang="zh-CN" altLang="en-US" dirty="0"/>
          </a:p>
        </p:txBody>
      </p:sp>
      <p:sp>
        <p:nvSpPr>
          <p:cNvPr id="23" name="图片占位符 26"/>
          <p:cNvSpPr>
            <a:spLocks noGrp="1"/>
          </p:cNvSpPr>
          <p:nvPr>
            <p:ph type="pic" sz="quarter" idx="23"/>
          </p:nvPr>
        </p:nvSpPr>
        <p:spPr>
          <a:xfrm>
            <a:off x="6945807" y="1764001"/>
            <a:ext cx="1937400" cy="1951797"/>
          </a:xfrm>
          <a:custGeom>
            <a:avLst/>
            <a:gdLst>
              <a:gd name="connsiteX0" fmla="*/ 385763 w 1636713"/>
              <a:gd name="connsiteY0" fmla="*/ 0 h 1640417"/>
              <a:gd name="connsiteX1" fmla="*/ 1630363 w 1636713"/>
              <a:gd name="connsiteY1" fmla="*/ 0 h 1640417"/>
              <a:gd name="connsiteX2" fmla="*/ 1630363 w 1636713"/>
              <a:gd name="connsiteY2" fmla="*/ 88946 h 1640417"/>
              <a:gd name="connsiteX3" fmla="*/ 1636713 w 1636713"/>
              <a:gd name="connsiteY3" fmla="*/ 120398 h 1640417"/>
              <a:gd name="connsiteX4" fmla="*/ 1636713 w 1636713"/>
              <a:gd name="connsiteY4" fmla="*/ 1005418 h 1640417"/>
              <a:gd name="connsiteX5" fmla="*/ 1636713 w 1636713"/>
              <a:gd name="connsiteY5" fmla="*/ 1517904 h 1640417"/>
              <a:gd name="connsiteX6" fmla="*/ 1636713 w 1636713"/>
              <a:gd name="connsiteY6" fmla="*/ 1638831 h 1640417"/>
              <a:gd name="connsiteX7" fmla="*/ 1630363 w 1636713"/>
              <a:gd name="connsiteY7" fmla="*/ 1638831 h 1640417"/>
              <a:gd name="connsiteX8" fmla="*/ 1630363 w 1636713"/>
              <a:gd name="connsiteY8" fmla="*/ 1640417 h 1640417"/>
              <a:gd name="connsiteX9" fmla="*/ 385763 w 1636713"/>
              <a:gd name="connsiteY9" fmla="*/ 1640417 h 1640417"/>
              <a:gd name="connsiteX10" fmla="*/ 385763 w 1636713"/>
              <a:gd name="connsiteY10" fmla="*/ 1638831 h 1640417"/>
              <a:gd name="connsiteX11" fmla="*/ 0 w 1636713"/>
              <a:gd name="connsiteY11" fmla="*/ 1638831 h 1640417"/>
              <a:gd name="connsiteX12" fmla="*/ 0 w 1636713"/>
              <a:gd name="connsiteY12" fmla="*/ 1517904 h 1640417"/>
              <a:gd name="connsiteX13" fmla="*/ 0 w 1636713"/>
              <a:gd name="connsiteY13" fmla="*/ 1005418 h 1640417"/>
              <a:gd name="connsiteX14" fmla="*/ 0 w 1636713"/>
              <a:gd name="connsiteY14" fmla="*/ 120398 h 1640417"/>
              <a:gd name="connsiteX15" fmla="*/ 120397 w 1636713"/>
              <a:gd name="connsiteY15" fmla="*/ 1 h 1640417"/>
              <a:gd name="connsiteX16" fmla="*/ 385763 w 1636713"/>
              <a:gd name="connsiteY16" fmla="*/ 1 h 1640417"/>
              <a:gd name="connsiteX0" fmla="*/ 385763 w 1636713"/>
              <a:gd name="connsiteY0" fmla="*/ 0 h 1640417"/>
              <a:gd name="connsiteX1" fmla="*/ 1630363 w 1636713"/>
              <a:gd name="connsiteY1" fmla="*/ 0 h 1640417"/>
              <a:gd name="connsiteX2" fmla="*/ 1630363 w 1636713"/>
              <a:gd name="connsiteY2" fmla="*/ 88946 h 1640417"/>
              <a:gd name="connsiteX3" fmla="*/ 1636713 w 1636713"/>
              <a:gd name="connsiteY3" fmla="*/ 1005418 h 1640417"/>
              <a:gd name="connsiteX4" fmla="*/ 1636713 w 1636713"/>
              <a:gd name="connsiteY4" fmla="*/ 1517904 h 1640417"/>
              <a:gd name="connsiteX5" fmla="*/ 1636713 w 1636713"/>
              <a:gd name="connsiteY5" fmla="*/ 1638831 h 1640417"/>
              <a:gd name="connsiteX6" fmla="*/ 1630363 w 1636713"/>
              <a:gd name="connsiteY6" fmla="*/ 1638831 h 1640417"/>
              <a:gd name="connsiteX7" fmla="*/ 1630363 w 1636713"/>
              <a:gd name="connsiteY7" fmla="*/ 1640417 h 1640417"/>
              <a:gd name="connsiteX8" fmla="*/ 385763 w 1636713"/>
              <a:gd name="connsiteY8" fmla="*/ 1640417 h 1640417"/>
              <a:gd name="connsiteX9" fmla="*/ 385763 w 1636713"/>
              <a:gd name="connsiteY9" fmla="*/ 1638831 h 1640417"/>
              <a:gd name="connsiteX10" fmla="*/ 0 w 1636713"/>
              <a:gd name="connsiteY10" fmla="*/ 1638831 h 1640417"/>
              <a:gd name="connsiteX11" fmla="*/ 0 w 1636713"/>
              <a:gd name="connsiteY11" fmla="*/ 1517904 h 1640417"/>
              <a:gd name="connsiteX12" fmla="*/ 0 w 1636713"/>
              <a:gd name="connsiteY12" fmla="*/ 1005418 h 1640417"/>
              <a:gd name="connsiteX13" fmla="*/ 0 w 1636713"/>
              <a:gd name="connsiteY13" fmla="*/ 120398 h 1640417"/>
              <a:gd name="connsiteX14" fmla="*/ 120397 w 1636713"/>
              <a:gd name="connsiteY14" fmla="*/ 1 h 1640417"/>
              <a:gd name="connsiteX15" fmla="*/ 385763 w 1636713"/>
              <a:gd name="connsiteY15" fmla="*/ 1 h 1640417"/>
              <a:gd name="connsiteX16" fmla="*/ 385763 w 1636713"/>
              <a:gd name="connsiteY16" fmla="*/ 0 h 1640417"/>
              <a:gd name="connsiteX0" fmla="*/ 385763 w 1636713"/>
              <a:gd name="connsiteY0" fmla="*/ 0 h 1640417"/>
              <a:gd name="connsiteX1" fmla="*/ 1630363 w 1636713"/>
              <a:gd name="connsiteY1" fmla="*/ 0 h 1640417"/>
              <a:gd name="connsiteX2" fmla="*/ 1636713 w 1636713"/>
              <a:gd name="connsiteY2" fmla="*/ 1005418 h 1640417"/>
              <a:gd name="connsiteX3" fmla="*/ 1636713 w 1636713"/>
              <a:gd name="connsiteY3" fmla="*/ 1517904 h 1640417"/>
              <a:gd name="connsiteX4" fmla="*/ 1636713 w 1636713"/>
              <a:gd name="connsiteY4" fmla="*/ 1638831 h 1640417"/>
              <a:gd name="connsiteX5" fmla="*/ 1630363 w 1636713"/>
              <a:gd name="connsiteY5" fmla="*/ 1638831 h 1640417"/>
              <a:gd name="connsiteX6" fmla="*/ 1630363 w 1636713"/>
              <a:gd name="connsiteY6" fmla="*/ 1640417 h 1640417"/>
              <a:gd name="connsiteX7" fmla="*/ 385763 w 1636713"/>
              <a:gd name="connsiteY7" fmla="*/ 1640417 h 1640417"/>
              <a:gd name="connsiteX8" fmla="*/ 385763 w 1636713"/>
              <a:gd name="connsiteY8" fmla="*/ 1638831 h 1640417"/>
              <a:gd name="connsiteX9" fmla="*/ 0 w 1636713"/>
              <a:gd name="connsiteY9" fmla="*/ 1638831 h 1640417"/>
              <a:gd name="connsiteX10" fmla="*/ 0 w 1636713"/>
              <a:gd name="connsiteY10" fmla="*/ 1517904 h 1640417"/>
              <a:gd name="connsiteX11" fmla="*/ 0 w 1636713"/>
              <a:gd name="connsiteY11" fmla="*/ 1005418 h 1640417"/>
              <a:gd name="connsiteX12" fmla="*/ 0 w 1636713"/>
              <a:gd name="connsiteY12" fmla="*/ 120398 h 1640417"/>
              <a:gd name="connsiteX13" fmla="*/ 120397 w 1636713"/>
              <a:gd name="connsiteY13" fmla="*/ 1 h 1640417"/>
              <a:gd name="connsiteX14" fmla="*/ 385763 w 1636713"/>
              <a:gd name="connsiteY14" fmla="*/ 1 h 1640417"/>
              <a:gd name="connsiteX15" fmla="*/ 385763 w 1636713"/>
              <a:gd name="connsiteY15" fmla="*/ 0 h 1640417"/>
              <a:gd name="connsiteX0" fmla="*/ 385763 w 1653171"/>
              <a:gd name="connsiteY0" fmla="*/ 0 h 1640417"/>
              <a:gd name="connsiteX1" fmla="*/ 1653018 w 1653171"/>
              <a:gd name="connsiteY1" fmla="*/ 0 h 1640417"/>
              <a:gd name="connsiteX2" fmla="*/ 1636713 w 1653171"/>
              <a:gd name="connsiteY2" fmla="*/ 1005418 h 1640417"/>
              <a:gd name="connsiteX3" fmla="*/ 1636713 w 1653171"/>
              <a:gd name="connsiteY3" fmla="*/ 1517904 h 1640417"/>
              <a:gd name="connsiteX4" fmla="*/ 1636713 w 1653171"/>
              <a:gd name="connsiteY4" fmla="*/ 1638831 h 1640417"/>
              <a:gd name="connsiteX5" fmla="*/ 1630363 w 1653171"/>
              <a:gd name="connsiteY5" fmla="*/ 1638831 h 1640417"/>
              <a:gd name="connsiteX6" fmla="*/ 1630363 w 1653171"/>
              <a:gd name="connsiteY6" fmla="*/ 1640417 h 1640417"/>
              <a:gd name="connsiteX7" fmla="*/ 385763 w 1653171"/>
              <a:gd name="connsiteY7" fmla="*/ 1640417 h 1640417"/>
              <a:gd name="connsiteX8" fmla="*/ 385763 w 1653171"/>
              <a:gd name="connsiteY8" fmla="*/ 1638831 h 1640417"/>
              <a:gd name="connsiteX9" fmla="*/ 0 w 1653171"/>
              <a:gd name="connsiteY9" fmla="*/ 1638831 h 1640417"/>
              <a:gd name="connsiteX10" fmla="*/ 0 w 1653171"/>
              <a:gd name="connsiteY10" fmla="*/ 1517904 h 1640417"/>
              <a:gd name="connsiteX11" fmla="*/ 0 w 1653171"/>
              <a:gd name="connsiteY11" fmla="*/ 1005418 h 1640417"/>
              <a:gd name="connsiteX12" fmla="*/ 0 w 1653171"/>
              <a:gd name="connsiteY12" fmla="*/ 120398 h 1640417"/>
              <a:gd name="connsiteX13" fmla="*/ 120397 w 1653171"/>
              <a:gd name="connsiteY13" fmla="*/ 1 h 1640417"/>
              <a:gd name="connsiteX14" fmla="*/ 385763 w 1653171"/>
              <a:gd name="connsiteY14" fmla="*/ 1 h 1640417"/>
              <a:gd name="connsiteX15" fmla="*/ 385763 w 1653171"/>
              <a:gd name="connsiteY15" fmla="*/ 0 h 1640417"/>
              <a:gd name="connsiteX0" fmla="*/ 385763 w 1638414"/>
              <a:gd name="connsiteY0" fmla="*/ 0 h 1640417"/>
              <a:gd name="connsiteX1" fmla="*/ 1637915 w 1638414"/>
              <a:gd name="connsiteY1" fmla="*/ 0 h 1640417"/>
              <a:gd name="connsiteX2" fmla="*/ 1636713 w 1638414"/>
              <a:gd name="connsiteY2" fmla="*/ 1005418 h 1640417"/>
              <a:gd name="connsiteX3" fmla="*/ 1636713 w 1638414"/>
              <a:gd name="connsiteY3" fmla="*/ 1517904 h 1640417"/>
              <a:gd name="connsiteX4" fmla="*/ 1636713 w 1638414"/>
              <a:gd name="connsiteY4" fmla="*/ 1638831 h 1640417"/>
              <a:gd name="connsiteX5" fmla="*/ 1630363 w 1638414"/>
              <a:gd name="connsiteY5" fmla="*/ 1638831 h 1640417"/>
              <a:gd name="connsiteX6" fmla="*/ 1630363 w 1638414"/>
              <a:gd name="connsiteY6" fmla="*/ 1640417 h 1640417"/>
              <a:gd name="connsiteX7" fmla="*/ 385763 w 1638414"/>
              <a:gd name="connsiteY7" fmla="*/ 1640417 h 1640417"/>
              <a:gd name="connsiteX8" fmla="*/ 385763 w 1638414"/>
              <a:gd name="connsiteY8" fmla="*/ 1638831 h 1640417"/>
              <a:gd name="connsiteX9" fmla="*/ 0 w 1638414"/>
              <a:gd name="connsiteY9" fmla="*/ 1638831 h 1640417"/>
              <a:gd name="connsiteX10" fmla="*/ 0 w 1638414"/>
              <a:gd name="connsiteY10" fmla="*/ 1517904 h 1640417"/>
              <a:gd name="connsiteX11" fmla="*/ 0 w 1638414"/>
              <a:gd name="connsiteY11" fmla="*/ 1005418 h 1640417"/>
              <a:gd name="connsiteX12" fmla="*/ 0 w 1638414"/>
              <a:gd name="connsiteY12" fmla="*/ 120398 h 1640417"/>
              <a:gd name="connsiteX13" fmla="*/ 120397 w 1638414"/>
              <a:gd name="connsiteY13" fmla="*/ 1 h 1640417"/>
              <a:gd name="connsiteX14" fmla="*/ 385763 w 1638414"/>
              <a:gd name="connsiteY14" fmla="*/ 1 h 1640417"/>
              <a:gd name="connsiteX15" fmla="*/ 385763 w 1638414"/>
              <a:gd name="connsiteY15" fmla="*/ 0 h 1640417"/>
              <a:gd name="connsiteX0" fmla="*/ 385763 w 1636713"/>
              <a:gd name="connsiteY0" fmla="*/ 0 h 1640417"/>
              <a:gd name="connsiteX1" fmla="*/ 1635309 w 1636713"/>
              <a:gd name="connsiteY1" fmla="*/ 0 h 1640417"/>
              <a:gd name="connsiteX2" fmla="*/ 1636713 w 1636713"/>
              <a:gd name="connsiteY2" fmla="*/ 1005418 h 1640417"/>
              <a:gd name="connsiteX3" fmla="*/ 1636713 w 1636713"/>
              <a:gd name="connsiteY3" fmla="*/ 1517904 h 1640417"/>
              <a:gd name="connsiteX4" fmla="*/ 1636713 w 1636713"/>
              <a:gd name="connsiteY4" fmla="*/ 1638831 h 1640417"/>
              <a:gd name="connsiteX5" fmla="*/ 1630363 w 1636713"/>
              <a:gd name="connsiteY5" fmla="*/ 1638831 h 1640417"/>
              <a:gd name="connsiteX6" fmla="*/ 1630363 w 1636713"/>
              <a:gd name="connsiteY6" fmla="*/ 1640417 h 1640417"/>
              <a:gd name="connsiteX7" fmla="*/ 385763 w 1636713"/>
              <a:gd name="connsiteY7" fmla="*/ 1640417 h 1640417"/>
              <a:gd name="connsiteX8" fmla="*/ 385763 w 1636713"/>
              <a:gd name="connsiteY8" fmla="*/ 1638831 h 1640417"/>
              <a:gd name="connsiteX9" fmla="*/ 0 w 1636713"/>
              <a:gd name="connsiteY9" fmla="*/ 1638831 h 1640417"/>
              <a:gd name="connsiteX10" fmla="*/ 0 w 1636713"/>
              <a:gd name="connsiteY10" fmla="*/ 1517904 h 1640417"/>
              <a:gd name="connsiteX11" fmla="*/ 0 w 1636713"/>
              <a:gd name="connsiteY11" fmla="*/ 1005418 h 1640417"/>
              <a:gd name="connsiteX12" fmla="*/ 0 w 1636713"/>
              <a:gd name="connsiteY12" fmla="*/ 120398 h 1640417"/>
              <a:gd name="connsiteX13" fmla="*/ 120397 w 1636713"/>
              <a:gd name="connsiteY13" fmla="*/ 1 h 1640417"/>
              <a:gd name="connsiteX14" fmla="*/ 385763 w 1636713"/>
              <a:gd name="connsiteY14" fmla="*/ 1 h 1640417"/>
              <a:gd name="connsiteX15" fmla="*/ 385763 w 1636713"/>
              <a:gd name="connsiteY15" fmla="*/ 0 h 1640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636713" h="1640417">
                <a:moveTo>
                  <a:pt x="385763" y="0"/>
                </a:moveTo>
                <a:lnTo>
                  <a:pt x="1635309" y="0"/>
                </a:lnTo>
                <a:cubicBezTo>
                  <a:pt x="1637426" y="335139"/>
                  <a:pt x="1634596" y="670279"/>
                  <a:pt x="1636713" y="1005418"/>
                </a:cubicBezTo>
                <a:lnTo>
                  <a:pt x="1636713" y="1517904"/>
                </a:lnTo>
                <a:lnTo>
                  <a:pt x="1636713" y="1638831"/>
                </a:lnTo>
                <a:lnTo>
                  <a:pt x="1630363" y="1638831"/>
                </a:lnTo>
                <a:lnTo>
                  <a:pt x="1630363" y="1640417"/>
                </a:lnTo>
                <a:lnTo>
                  <a:pt x="385763" y="1640417"/>
                </a:lnTo>
                <a:lnTo>
                  <a:pt x="385763" y="1638831"/>
                </a:lnTo>
                <a:lnTo>
                  <a:pt x="0" y="1638831"/>
                </a:lnTo>
                <a:lnTo>
                  <a:pt x="0" y="1517904"/>
                </a:lnTo>
                <a:lnTo>
                  <a:pt x="0" y="1005418"/>
                </a:lnTo>
                <a:lnTo>
                  <a:pt x="0" y="120398"/>
                </a:lnTo>
                <a:cubicBezTo>
                  <a:pt x="0" y="53905"/>
                  <a:pt x="53904" y="1"/>
                  <a:pt x="120397" y="1"/>
                </a:cubicBezTo>
                <a:lnTo>
                  <a:pt x="385763" y="1"/>
                </a:lnTo>
                <a:lnTo>
                  <a:pt x="385763" y="0"/>
                </a:lnTo>
                <a:close/>
              </a:path>
            </a:pathLst>
          </a:custGeom>
        </p:spPr>
        <p:txBody>
          <a:bodyPr wrap="square">
            <a:noAutofit/>
          </a:bodyPr>
          <a:lstStyle>
            <a:lvl1pPr marL="0" marR="0" indent="0" algn="l" defTabSz="914400" rtl="0" eaLnBrk="1" fontAlgn="auto" latinLnBrk="0" hangingPunct="1">
              <a:lnSpc>
                <a:spcPct val="100000"/>
              </a:lnSpc>
              <a:spcBef>
                <a:spcPts val="0"/>
              </a:spcBef>
              <a:spcAft>
                <a:spcPts val="0"/>
              </a:spcAft>
              <a:buClrTx/>
              <a:buSzTx/>
              <a:buFontTx/>
              <a:buNone/>
              <a:tabLst/>
              <a:defRPr sz="1400">
                <a:solidFill>
                  <a:srgbClr val="323232"/>
                </a:solidFill>
                <a:latin typeface="微软雅黑" panose="020B0503020204020204" pitchFamily="34" charset="-122"/>
                <a:ea typeface="微软雅黑" panose="020B0503020204020204" pitchFamily="34" charset="-122"/>
              </a:defRPr>
            </a:lvl1pPr>
          </a:lstStyle>
          <a:p>
            <a:pPr lvl="0"/>
            <a:endParaRPr lang="zh-CN" altLang="en-US" noProof="0" dirty="0"/>
          </a:p>
        </p:txBody>
      </p:sp>
      <p:sp>
        <p:nvSpPr>
          <p:cNvPr id="24" name="图片占位符 33"/>
          <p:cNvSpPr>
            <a:spLocks noGrp="1"/>
          </p:cNvSpPr>
          <p:nvPr>
            <p:ph type="pic" sz="quarter" idx="21"/>
          </p:nvPr>
        </p:nvSpPr>
        <p:spPr>
          <a:xfrm>
            <a:off x="8920870" y="1763999"/>
            <a:ext cx="1937400" cy="1951799"/>
          </a:xfrm>
          <a:custGeom>
            <a:avLst/>
            <a:gdLst>
              <a:gd name="connsiteX0" fmla="*/ 111918 w 1636713"/>
              <a:gd name="connsiteY0" fmla="*/ 0 h 1639888"/>
              <a:gd name="connsiteX1" fmla="*/ 1524795 w 1636713"/>
              <a:gd name="connsiteY1" fmla="*/ 0 h 1639888"/>
              <a:gd name="connsiteX2" fmla="*/ 1636713 w 1636713"/>
              <a:gd name="connsiteY2" fmla="*/ 111918 h 1639888"/>
              <a:gd name="connsiteX3" fmla="*/ 1636713 w 1636713"/>
              <a:gd name="connsiteY3" fmla="*/ 688047 h 1639888"/>
              <a:gd name="connsiteX4" fmla="*/ 1636713 w 1636713"/>
              <a:gd name="connsiteY4" fmla="*/ 1527970 h 1639888"/>
              <a:gd name="connsiteX5" fmla="*/ 1636713 w 1636713"/>
              <a:gd name="connsiteY5" fmla="*/ 1639888 h 1639888"/>
              <a:gd name="connsiteX6" fmla="*/ 1524795 w 1636713"/>
              <a:gd name="connsiteY6" fmla="*/ 1639888 h 1639888"/>
              <a:gd name="connsiteX7" fmla="*/ 111918 w 1636713"/>
              <a:gd name="connsiteY7" fmla="*/ 1639888 h 1639888"/>
              <a:gd name="connsiteX8" fmla="*/ 0 w 1636713"/>
              <a:gd name="connsiteY8" fmla="*/ 1639888 h 1639888"/>
              <a:gd name="connsiteX9" fmla="*/ 0 w 1636713"/>
              <a:gd name="connsiteY9" fmla="*/ 1527970 h 1639888"/>
              <a:gd name="connsiteX10" fmla="*/ 0 w 1636713"/>
              <a:gd name="connsiteY10" fmla="*/ 1295865 h 1639888"/>
              <a:gd name="connsiteX11" fmla="*/ 0 w 1636713"/>
              <a:gd name="connsiteY11" fmla="*/ 688047 h 1639888"/>
              <a:gd name="connsiteX12" fmla="*/ 0 w 1636713"/>
              <a:gd name="connsiteY12" fmla="*/ 111918 h 1639888"/>
              <a:gd name="connsiteX13" fmla="*/ 0 w 1636713"/>
              <a:gd name="connsiteY13" fmla="*/ 1 h 1639888"/>
              <a:gd name="connsiteX14" fmla="*/ 111913 w 1636713"/>
              <a:gd name="connsiteY14" fmla="*/ 1 h 16398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636713" h="1639888">
                <a:moveTo>
                  <a:pt x="111918" y="0"/>
                </a:moveTo>
                <a:lnTo>
                  <a:pt x="1524795" y="0"/>
                </a:lnTo>
                <a:cubicBezTo>
                  <a:pt x="1586606" y="0"/>
                  <a:pt x="1636713" y="50107"/>
                  <a:pt x="1636713" y="111918"/>
                </a:cubicBezTo>
                <a:lnTo>
                  <a:pt x="1636713" y="688047"/>
                </a:lnTo>
                <a:lnTo>
                  <a:pt x="1636713" y="1527970"/>
                </a:lnTo>
                <a:lnTo>
                  <a:pt x="1636713" y="1639888"/>
                </a:lnTo>
                <a:lnTo>
                  <a:pt x="1524795" y="1639888"/>
                </a:lnTo>
                <a:lnTo>
                  <a:pt x="111918" y="1639888"/>
                </a:lnTo>
                <a:lnTo>
                  <a:pt x="0" y="1639888"/>
                </a:lnTo>
                <a:lnTo>
                  <a:pt x="0" y="1527970"/>
                </a:lnTo>
                <a:lnTo>
                  <a:pt x="0" y="1295865"/>
                </a:lnTo>
                <a:lnTo>
                  <a:pt x="0" y="688047"/>
                </a:lnTo>
                <a:lnTo>
                  <a:pt x="0" y="111918"/>
                </a:lnTo>
                <a:lnTo>
                  <a:pt x="0" y="1"/>
                </a:lnTo>
                <a:lnTo>
                  <a:pt x="111913" y="1"/>
                </a:lnTo>
                <a:close/>
              </a:path>
            </a:pathLst>
          </a:custGeom>
        </p:spPr>
        <p:txBody>
          <a:bodyPr wrap="square">
            <a:noAutofit/>
          </a:bodyPr>
          <a:lstStyle>
            <a:lvl1pPr marL="0" marR="0" indent="0" algn="l" defTabSz="914400" rtl="0" eaLnBrk="1" fontAlgn="auto" latinLnBrk="0" hangingPunct="1">
              <a:lnSpc>
                <a:spcPct val="100000"/>
              </a:lnSpc>
              <a:spcBef>
                <a:spcPts val="0"/>
              </a:spcBef>
              <a:spcAft>
                <a:spcPts val="0"/>
              </a:spcAft>
              <a:buClrTx/>
              <a:buSzTx/>
              <a:buFontTx/>
              <a:buNone/>
              <a:tabLst/>
              <a:defRPr sz="1400">
                <a:solidFill>
                  <a:srgbClr val="323232"/>
                </a:solidFill>
                <a:latin typeface="微软雅黑" panose="020B0503020204020204" pitchFamily="34" charset="-122"/>
                <a:ea typeface="微软雅黑" panose="020B0503020204020204" pitchFamily="34" charset="-122"/>
              </a:defRPr>
            </a:lvl1pPr>
          </a:lstStyle>
          <a:p>
            <a:pPr lvl="0"/>
            <a:endParaRPr lang="zh-CN" altLang="en-US" noProof="0" dirty="0"/>
          </a:p>
        </p:txBody>
      </p:sp>
      <p:sp>
        <p:nvSpPr>
          <p:cNvPr id="25" name="图片占位符 38"/>
          <p:cNvSpPr>
            <a:spLocks noGrp="1"/>
          </p:cNvSpPr>
          <p:nvPr>
            <p:ph type="pic" sz="quarter" idx="24"/>
          </p:nvPr>
        </p:nvSpPr>
        <p:spPr>
          <a:xfrm>
            <a:off x="6945807" y="3758225"/>
            <a:ext cx="1937400" cy="1941159"/>
          </a:xfrm>
          <a:custGeom>
            <a:avLst/>
            <a:gdLst>
              <a:gd name="connsiteX0" fmla="*/ 1 w 1636713"/>
              <a:gd name="connsiteY0" fmla="*/ 0 h 1639888"/>
              <a:gd name="connsiteX1" fmla="*/ 111918 w 1636713"/>
              <a:gd name="connsiteY1" fmla="*/ 0 h 1639888"/>
              <a:gd name="connsiteX2" fmla="*/ 535891 w 1636713"/>
              <a:gd name="connsiteY2" fmla="*/ 0 h 1639888"/>
              <a:gd name="connsiteX3" fmla="*/ 1524795 w 1636713"/>
              <a:gd name="connsiteY3" fmla="*/ 0 h 1639888"/>
              <a:gd name="connsiteX4" fmla="*/ 1636713 w 1636713"/>
              <a:gd name="connsiteY4" fmla="*/ 0 h 1639888"/>
              <a:gd name="connsiteX5" fmla="*/ 1636713 w 1636713"/>
              <a:gd name="connsiteY5" fmla="*/ 111918 h 1639888"/>
              <a:gd name="connsiteX6" fmla="*/ 1636713 w 1636713"/>
              <a:gd name="connsiteY6" fmla="*/ 1051455 h 1639888"/>
              <a:gd name="connsiteX7" fmla="*/ 1636713 w 1636713"/>
              <a:gd name="connsiteY7" fmla="*/ 1527970 h 1639888"/>
              <a:gd name="connsiteX8" fmla="*/ 1636713 w 1636713"/>
              <a:gd name="connsiteY8" fmla="*/ 1639888 h 1639888"/>
              <a:gd name="connsiteX9" fmla="*/ 1524795 w 1636713"/>
              <a:gd name="connsiteY9" fmla="*/ 1639888 h 1639888"/>
              <a:gd name="connsiteX10" fmla="*/ 535891 w 1636713"/>
              <a:gd name="connsiteY10" fmla="*/ 1639888 h 1639888"/>
              <a:gd name="connsiteX11" fmla="*/ 111918 w 1636713"/>
              <a:gd name="connsiteY11" fmla="*/ 1639888 h 1639888"/>
              <a:gd name="connsiteX12" fmla="*/ 0 w 1636713"/>
              <a:gd name="connsiteY12" fmla="*/ 1527970 h 1639888"/>
              <a:gd name="connsiteX13" fmla="*/ 0 w 1636713"/>
              <a:gd name="connsiteY13" fmla="*/ 111918 h 1639888"/>
              <a:gd name="connsiteX14" fmla="*/ 1 w 1636713"/>
              <a:gd name="connsiteY14" fmla="*/ 111913 h 16398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636713" h="1639888">
                <a:moveTo>
                  <a:pt x="1" y="0"/>
                </a:moveTo>
                <a:lnTo>
                  <a:pt x="111918" y="0"/>
                </a:lnTo>
                <a:lnTo>
                  <a:pt x="535891" y="0"/>
                </a:lnTo>
                <a:lnTo>
                  <a:pt x="1524795" y="0"/>
                </a:lnTo>
                <a:lnTo>
                  <a:pt x="1636713" y="0"/>
                </a:lnTo>
                <a:lnTo>
                  <a:pt x="1636713" y="111918"/>
                </a:lnTo>
                <a:lnTo>
                  <a:pt x="1636713" y="1051455"/>
                </a:lnTo>
                <a:lnTo>
                  <a:pt x="1636713" y="1527970"/>
                </a:lnTo>
                <a:lnTo>
                  <a:pt x="1636713" y="1639888"/>
                </a:lnTo>
                <a:lnTo>
                  <a:pt x="1524795" y="1639888"/>
                </a:lnTo>
                <a:lnTo>
                  <a:pt x="535891" y="1639888"/>
                </a:lnTo>
                <a:lnTo>
                  <a:pt x="111918" y="1639888"/>
                </a:lnTo>
                <a:cubicBezTo>
                  <a:pt x="50107" y="1639888"/>
                  <a:pt x="0" y="1589781"/>
                  <a:pt x="0" y="1527970"/>
                </a:cubicBezTo>
                <a:lnTo>
                  <a:pt x="0" y="111918"/>
                </a:lnTo>
                <a:lnTo>
                  <a:pt x="1" y="111913"/>
                </a:lnTo>
                <a:close/>
              </a:path>
            </a:pathLst>
          </a:custGeom>
        </p:spPr>
        <p:txBody>
          <a:bodyPr wrap="square">
            <a:noAutofit/>
          </a:bodyPr>
          <a:lstStyle>
            <a:lvl1pPr marL="0" marR="0" indent="0" algn="l" defTabSz="914400" rtl="0" eaLnBrk="1" fontAlgn="auto" latinLnBrk="0" hangingPunct="1">
              <a:lnSpc>
                <a:spcPct val="100000"/>
              </a:lnSpc>
              <a:spcBef>
                <a:spcPts val="0"/>
              </a:spcBef>
              <a:spcAft>
                <a:spcPts val="0"/>
              </a:spcAft>
              <a:buClrTx/>
              <a:buSzTx/>
              <a:buFontTx/>
              <a:buNone/>
              <a:tabLst/>
              <a:defRPr sz="1400">
                <a:solidFill>
                  <a:srgbClr val="323232"/>
                </a:solidFill>
                <a:latin typeface="微软雅黑" panose="020B0503020204020204" pitchFamily="34" charset="-122"/>
                <a:ea typeface="微软雅黑" panose="020B0503020204020204" pitchFamily="34" charset="-122"/>
              </a:defRPr>
            </a:lvl1pPr>
          </a:lstStyle>
          <a:p>
            <a:pPr lvl="0"/>
            <a:endParaRPr lang="zh-CN" altLang="en-US" noProof="0" dirty="0"/>
          </a:p>
        </p:txBody>
      </p:sp>
      <p:sp>
        <p:nvSpPr>
          <p:cNvPr id="26" name="图片占位符 48"/>
          <p:cNvSpPr>
            <a:spLocks noGrp="1"/>
          </p:cNvSpPr>
          <p:nvPr>
            <p:ph type="pic" sz="quarter" idx="27"/>
          </p:nvPr>
        </p:nvSpPr>
        <p:spPr>
          <a:xfrm>
            <a:off x="8920867" y="3758225"/>
            <a:ext cx="1937403" cy="1941159"/>
          </a:xfrm>
          <a:custGeom>
            <a:avLst/>
            <a:gdLst>
              <a:gd name="connsiteX0" fmla="*/ 0 w 1636714"/>
              <a:gd name="connsiteY0" fmla="*/ 0 h 1639888"/>
              <a:gd name="connsiteX1" fmla="*/ 111918 w 1636714"/>
              <a:gd name="connsiteY1" fmla="*/ 0 h 1639888"/>
              <a:gd name="connsiteX2" fmla="*/ 1524795 w 1636714"/>
              <a:gd name="connsiteY2" fmla="*/ 0 h 1639888"/>
              <a:gd name="connsiteX3" fmla="*/ 1636714 w 1636714"/>
              <a:gd name="connsiteY3" fmla="*/ 0 h 1639888"/>
              <a:gd name="connsiteX4" fmla="*/ 1636714 w 1636714"/>
              <a:gd name="connsiteY4" fmla="*/ 784485 h 1639888"/>
              <a:gd name="connsiteX5" fmla="*/ 1636713 w 1636714"/>
              <a:gd name="connsiteY5" fmla="*/ 784485 h 1639888"/>
              <a:gd name="connsiteX6" fmla="*/ 1636713 w 1636714"/>
              <a:gd name="connsiteY6" fmla="*/ 1527970 h 1639888"/>
              <a:gd name="connsiteX7" fmla="*/ 1524795 w 1636714"/>
              <a:gd name="connsiteY7" fmla="*/ 1639888 h 1639888"/>
              <a:gd name="connsiteX8" fmla="*/ 1122891 w 1636714"/>
              <a:gd name="connsiteY8" fmla="*/ 1639888 h 1639888"/>
              <a:gd name="connsiteX9" fmla="*/ 111918 w 1636714"/>
              <a:gd name="connsiteY9" fmla="*/ 1639888 h 1639888"/>
              <a:gd name="connsiteX10" fmla="*/ 0 w 1636714"/>
              <a:gd name="connsiteY10" fmla="*/ 1639888 h 1639888"/>
              <a:gd name="connsiteX11" fmla="*/ 0 w 1636714"/>
              <a:gd name="connsiteY11" fmla="*/ 1527970 h 1639888"/>
              <a:gd name="connsiteX12" fmla="*/ 0 w 1636714"/>
              <a:gd name="connsiteY12" fmla="*/ 831845 h 1639888"/>
              <a:gd name="connsiteX13" fmla="*/ 0 w 1636714"/>
              <a:gd name="connsiteY13" fmla="*/ 784485 h 1639888"/>
              <a:gd name="connsiteX14" fmla="*/ 0 w 1636714"/>
              <a:gd name="connsiteY14" fmla="*/ 111918 h 16398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636714" h="1639888">
                <a:moveTo>
                  <a:pt x="0" y="0"/>
                </a:moveTo>
                <a:lnTo>
                  <a:pt x="111918" y="0"/>
                </a:lnTo>
                <a:lnTo>
                  <a:pt x="1524795" y="0"/>
                </a:lnTo>
                <a:lnTo>
                  <a:pt x="1636714" y="0"/>
                </a:lnTo>
                <a:lnTo>
                  <a:pt x="1636714" y="784485"/>
                </a:lnTo>
                <a:lnTo>
                  <a:pt x="1636713" y="784485"/>
                </a:lnTo>
                <a:lnTo>
                  <a:pt x="1636713" y="1527970"/>
                </a:lnTo>
                <a:cubicBezTo>
                  <a:pt x="1636713" y="1589781"/>
                  <a:pt x="1586606" y="1639888"/>
                  <a:pt x="1524795" y="1639888"/>
                </a:cubicBezTo>
                <a:lnTo>
                  <a:pt x="1122891" y="1639888"/>
                </a:lnTo>
                <a:lnTo>
                  <a:pt x="111918" y="1639888"/>
                </a:lnTo>
                <a:lnTo>
                  <a:pt x="0" y="1639888"/>
                </a:lnTo>
                <a:lnTo>
                  <a:pt x="0" y="1527970"/>
                </a:lnTo>
                <a:lnTo>
                  <a:pt x="0" y="831845"/>
                </a:lnTo>
                <a:lnTo>
                  <a:pt x="0" y="784485"/>
                </a:lnTo>
                <a:lnTo>
                  <a:pt x="0" y="111918"/>
                </a:lnTo>
                <a:close/>
              </a:path>
            </a:pathLst>
          </a:custGeom>
        </p:spPr>
        <p:txBody>
          <a:bodyPr wrap="square">
            <a:noAutofit/>
          </a:bodyPr>
          <a:lstStyle>
            <a:lvl1pPr marL="0" indent="0">
              <a:lnSpc>
                <a:spcPct val="100000"/>
              </a:lnSpc>
              <a:spcBef>
                <a:spcPts val="0"/>
              </a:spcBef>
              <a:buFontTx/>
              <a:buNone/>
              <a:defRPr sz="1400">
                <a:solidFill>
                  <a:srgbClr val="323232"/>
                </a:solidFill>
                <a:latin typeface="微软雅黑" panose="020B0503020204020204" pitchFamily="34" charset="-122"/>
                <a:ea typeface="微软雅黑" panose="020B0503020204020204" pitchFamily="34" charset="-122"/>
              </a:defRPr>
            </a:lvl1pPr>
          </a:lstStyle>
          <a:p>
            <a:pPr lvl="0"/>
            <a:endParaRPr lang="zh-CN" altLang="en-US" noProof="0" dirty="0"/>
          </a:p>
        </p:txBody>
      </p:sp>
      <p:sp>
        <p:nvSpPr>
          <p:cNvPr id="27" name="文本占位符 11"/>
          <p:cNvSpPr>
            <a:spLocks noGrp="1"/>
          </p:cNvSpPr>
          <p:nvPr>
            <p:ph type="body" sz="quarter" idx="22" hasCustomPrompt="1"/>
          </p:nvPr>
        </p:nvSpPr>
        <p:spPr>
          <a:xfrm>
            <a:off x="648000" y="1764000"/>
            <a:ext cx="5854400" cy="3935384"/>
          </a:xfrm>
          <a:prstGeom prst="rect">
            <a:avLst/>
          </a:prstGeom>
        </p:spPr>
        <p:txBody>
          <a:bodyPr>
            <a:normAutofit/>
          </a:bodyPr>
          <a:lstStyle>
            <a:lvl1pPr marL="0" indent="0">
              <a:lnSpc>
                <a:spcPct val="100000"/>
              </a:lnSpc>
              <a:spcBef>
                <a:spcPts val="0"/>
              </a:spcBef>
              <a:buNone/>
              <a:defRPr sz="1400" baseline="0">
                <a:solidFill>
                  <a:srgbClr val="323232"/>
                </a:solidFill>
                <a:latin typeface="Verdana" panose="020B0604030504040204" pitchFamily="34" charset="0"/>
                <a:ea typeface="微软雅黑" panose="020B0503020204020204" pitchFamily="34" charset="-122"/>
                <a:cs typeface="Verdana" panose="020B0604030504040204" pitchFamily="34" charset="0"/>
              </a:defRPr>
            </a:lvl1pPr>
          </a:lstStyle>
          <a:p>
            <a:r>
              <a:rPr lang="zh-CN" altLang="en-US" dirty="0"/>
              <a:t>正文 微软雅黑 </a:t>
            </a:r>
            <a:r>
              <a:rPr lang="en-US" altLang="zh-CN" dirty="0"/>
              <a:t>Verdana</a:t>
            </a:r>
            <a:r>
              <a:rPr lang="zh-CN" altLang="en-US" dirty="0"/>
              <a:t> </a:t>
            </a:r>
            <a:r>
              <a:rPr lang="en-US" altLang="zh-CN" dirty="0"/>
              <a:t>14pt</a:t>
            </a:r>
          </a:p>
          <a:p>
            <a:endParaRPr lang="en-US" altLang="zh-CN" dirty="0"/>
          </a:p>
          <a:p>
            <a:pPr lvl="0"/>
            <a:r>
              <a:rPr lang="zh-CN" altLang="en-US" dirty="0"/>
              <a:t>单击此处添加正文</a:t>
            </a:r>
            <a:endParaRPr lang="en-US" altLang="zh-CN" dirty="0"/>
          </a:p>
        </p:txBody>
      </p:sp>
    </p:spTree>
    <p:extLst>
      <p:ext uri="{BB962C8B-B14F-4D97-AF65-F5344CB8AC3E}">
        <p14:creationId xmlns:p14="http://schemas.microsoft.com/office/powerpoint/2010/main" val="15952019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3011347"/>
      </p:ext>
    </p:extLst>
  </p:cSld>
  <p:clrMap bg1="lt1" tx1="dk1" bg2="lt2" tx2="dk2" accent1="accent1" accent2="accent2" accent3="accent3" accent4="accent4" accent5="accent5" accent6="accent6" hlink="hlink" folHlink="folHlink"/>
  <p:sldLayoutIdLst>
    <p:sldLayoutId id="2147483776" r:id="rId1"/>
    <p:sldLayoutId id="2147483808" r:id="rId2"/>
    <p:sldLayoutId id="2147483780" r:id="rId3"/>
    <p:sldLayoutId id="2147483765" r:id="rId4"/>
    <p:sldLayoutId id="2147483782" r:id="rId5"/>
    <p:sldLayoutId id="2147483783" r:id="rId6"/>
    <p:sldLayoutId id="2147483781" r:id="rId7"/>
    <p:sldLayoutId id="2147483784" r:id="rId8"/>
    <p:sldLayoutId id="2147483785" r:id="rId9"/>
    <p:sldLayoutId id="2147483787" r:id="rId10"/>
    <p:sldLayoutId id="2147483788" r:id="rId11"/>
    <p:sldLayoutId id="2147483789" r:id="rId12"/>
    <p:sldLayoutId id="2147483790" r:id="rId13"/>
    <p:sldLayoutId id="2147483791" r:id="rId14"/>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hyperlink" Target="https://aclanthology.org/P15-1067.pdf" TargetMode="External"/><Relationship Id="rId1" Type="http://schemas.openxmlformats.org/officeDocument/2006/relationships/slideLayout" Target="../slideLayouts/slideLayout4.xml"/><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hyperlink" Target="https://www.ijcai.org/proceedings/2019/0268.pdf" TargetMode="External"/><Relationship Id="rId1" Type="http://schemas.openxmlformats.org/officeDocument/2006/relationships/slideLayout" Target="../slideLayouts/slideLayout4.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hyperlink" Target="https://www.ijcai.org/Proceedings/16/Papers/190.pdf" TargetMode="External"/><Relationship Id="rId1" Type="http://schemas.openxmlformats.org/officeDocument/2006/relationships/slideLayout" Target="../slideLayouts/slideLayout4.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1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hyperlink" Target="https://arxiv.org/pdf/1801.08641.pdf" TargetMode="External"/><Relationship Id="rId1" Type="http://schemas.openxmlformats.org/officeDocument/2006/relationships/slideLayout" Target="../slideLayouts/slideLayout4.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1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hyperlink" Target="https://arxiv.org/pdf/1509.05490.pdf" TargetMode="External"/><Relationship Id="rId1" Type="http://schemas.openxmlformats.org/officeDocument/2006/relationships/slideLayout" Target="../slideLayouts/slideLayout4.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s>
</file>

<file path=ppt/slides/_rels/slide1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hyperlink" Target="http://www.nlpr.ia.ac.cn/cip/~liukang/liukangPageFile/Learning%20to%20Represent%20Knowledge%20Graphs%20with%20Gaussian%20Embedding.pdf" TargetMode="Externa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39.png"/><Relationship Id="rId7" Type="http://schemas.openxmlformats.org/officeDocument/2006/relationships/image" Target="../media/image43.png"/><Relationship Id="rId2" Type="http://schemas.openxmlformats.org/officeDocument/2006/relationships/hyperlink" Target="http://www.nlpr.ia.ac.cn/cip/~liukang/liukangPageFile/Learning%20to%20Represent%20Knowledge%20Graphs%20with%20Gaussian%20Embedding.pdf" TargetMode="External"/><Relationship Id="rId1" Type="http://schemas.openxmlformats.org/officeDocument/2006/relationships/slideLayout" Target="../slideLayouts/slideLayout4.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hyperlink" Target="https://www.ijcai.org/Proceedings/16/Papers/190.pdf" TargetMode="External"/><Relationship Id="rId1" Type="http://schemas.openxmlformats.org/officeDocument/2006/relationships/slideLayout" Target="../slideLayouts/slideLayout4.xml"/><Relationship Id="rId6" Type="http://schemas.openxmlformats.org/officeDocument/2006/relationships/image" Target="../media/image47.png"/><Relationship Id="rId5" Type="http://schemas.openxmlformats.org/officeDocument/2006/relationships/image" Target="../media/image46.png"/><Relationship Id="rId4" Type="http://schemas.openxmlformats.org/officeDocument/2006/relationships/image" Target="../media/image4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48.png"/><Relationship Id="rId7" Type="http://schemas.openxmlformats.org/officeDocument/2006/relationships/image" Target="../media/image52.png"/><Relationship Id="rId2" Type="http://schemas.openxmlformats.org/officeDocument/2006/relationships/hyperlink" Target="https://arxiv.org/pdf/1705.02426.pdf" TargetMode="External"/><Relationship Id="rId1" Type="http://schemas.openxmlformats.org/officeDocument/2006/relationships/slideLayout" Target="../slideLayouts/slideLayout4.xml"/><Relationship Id="rId6" Type="http://schemas.openxmlformats.org/officeDocument/2006/relationships/image" Target="../media/image51.png"/><Relationship Id="rId5" Type="http://schemas.openxmlformats.org/officeDocument/2006/relationships/image" Target="../media/image50.png"/><Relationship Id="rId4" Type="http://schemas.openxmlformats.org/officeDocument/2006/relationships/image" Target="../media/image4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hyperlink" Target="https://aclanthology.org/C16-1161.pdf" TargetMode="External"/><Relationship Id="rId1" Type="http://schemas.openxmlformats.org/officeDocument/2006/relationships/slideLayout" Target="../slideLayouts/slideLayout4.xml"/><Relationship Id="rId4" Type="http://schemas.openxmlformats.org/officeDocument/2006/relationships/image" Target="../media/image54.png"/></Relationships>
</file>

<file path=ppt/slides/_rels/slide23.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hyperlink" Target="https://aclanthology.org/C16-1161.pdf" TargetMode="External"/><Relationship Id="rId1" Type="http://schemas.openxmlformats.org/officeDocument/2006/relationships/slideLayout" Target="../slideLayouts/slideLayout4.xml"/><Relationship Id="rId4" Type="http://schemas.openxmlformats.org/officeDocument/2006/relationships/image" Target="../media/image56.png"/></Relationships>
</file>

<file path=ppt/slides/_rels/slide24.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hyperlink" Target="https://aclanthology.org/C16-1161.pdf" TargetMode="External"/><Relationship Id="rId1" Type="http://schemas.openxmlformats.org/officeDocument/2006/relationships/slideLayout" Target="../slideLayouts/slideLayout4.xml"/><Relationship Id="rId5" Type="http://schemas.openxmlformats.org/officeDocument/2006/relationships/image" Target="../media/image59.png"/><Relationship Id="rId4" Type="http://schemas.openxmlformats.org/officeDocument/2006/relationships/image" Target="../media/image58.png"/></Relationships>
</file>

<file path=ppt/slides/_rels/slide25.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hyperlink" Target="https://aclanthology.org/C16-1161.pdf" TargetMode="External"/><Relationship Id="rId1" Type="http://schemas.openxmlformats.org/officeDocument/2006/relationships/slideLayout" Target="../slideLayouts/slideLayout4.xml"/><Relationship Id="rId4" Type="http://schemas.openxmlformats.org/officeDocument/2006/relationships/image" Target="../media/image61.png"/></Relationships>
</file>

<file path=ppt/slides/_rels/slide26.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hyperlink" Target="https://aclanthology.org/D18-1225.pdf" TargetMode="External"/><Relationship Id="rId1" Type="http://schemas.openxmlformats.org/officeDocument/2006/relationships/slideLayout" Target="../slideLayouts/slideLayout4.xml"/><Relationship Id="rId6" Type="http://schemas.openxmlformats.org/officeDocument/2006/relationships/image" Target="../media/image65.png"/><Relationship Id="rId5" Type="http://schemas.openxmlformats.org/officeDocument/2006/relationships/image" Target="../media/image64.png"/><Relationship Id="rId4" Type="http://schemas.openxmlformats.org/officeDocument/2006/relationships/image" Target="../media/image6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papers.nips.cc/paper/2013/file/1cecc7a77928ca8133fa24680a88d2f9-Paper.pdf" TargetMode="External"/><Relationship Id="rId1" Type="http://schemas.openxmlformats.org/officeDocument/2006/relationships/slideLayout" Target="../slideLayouts/slideLayout4.xml"/><Relationship Id="rId5" Type="http://schemas.openxmlformats.org/officeDocument/2006/relationships/image" Target="../media/image4.jpe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persagen.com/files/misc/wang2014knowledge.pdf" TargetMode="Externa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persagen.com/files/misc/wang2014knowledge.pdf" TargetMode="External"/><Relationship Id="rId1" Type="http://schemas.openxmlformats.org/officeDocument/2006/relationships/slideLayout" Target="../slideLayouts/slideLayout4.xml"/><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hyperlink" Target="https://www.aaai.org/ocs/index.php/AAAI/AAAI15/paper/viewFile/9571/9523/" TargetMode="External"/><Relationship Id="rId1" Type="http://schemas.openxmlformats.org/officeDocument/2006/relationships/slideLayout" Target="../slideLayouts/slideLayout4.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hyperlink" Target="https://aclanthology.org/P15-1067.pdf" TargetMode="External"/><Relationship Id="rId1" Type="http://schemas.openxmlformats.org/officeDocument/2006/relationships/slideLayout" Target="../slideLayouts/slideLayout4.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quarter" idx="19"/>
          </p:nvPr>
        </p:nvSpPr>
        <p:spPr/>
        <p:txBody>
          <a:bodyPr/>
          <a:lstStyle/>
          <a:p>
            <a:r>
              <a:rPr lang="zh-CN" altLang="en-US" dirty="0"/>
              <a:t>林纪平</a:t>
            </a:r>
          </a:p>
        </p:txBody>
      </p:sp>
      <p:sp>
        <p:nvSpPr>
          <p:cNvPr id="5" name="文本占位符 4"/>
          <p:cNvSpPr>
            <a:spLocks noGrp="1"/>
          </p:cNvSpPr>
          <p:nvPr>
            <p:ph type="body" sz="quarter" idx="14"/>
          </p:nvPr>
        </p:nvSpPr>
        <p:spPr/>
        <p:txBody>
          <a:bodyPr/>
          <a:lstStyle/>
          <a:p>
            <a:r>
              <a:rPr lang="zh-CN" altLang="en-US" dirty="0"/>
              <a:t>知识图谱嵌入模型简介</a:t>
            </a:r>
          </a:p>
        </p:txBody>
      </p:sp>
      <p:pic>
        <p:nvPicPr>
          <p:cNvPr id="10" name="Picture 9" descr="Diagram&#10;&#10;Description automatically generated">
            <a:extLst>
              <a:ext uri="{FF2B5EF4-FFF2-40B4-BE49-F238E27FC236}">
                <a16:creationId xmlns:a16="http://schemas.microsoft.com/office/drawing/2014/main" id="{BF34F6FA-1701-477F-B994-9F1037957C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3937" y="276806"/>
            <a:ext cx="6240463" cy="3741160"/>
          </a:xfrm>
          <a:prstGeom prst="rect">
            <a:avLst/>
          </a:prstGeom>
          <a:ln>
            <a:noFill/>
          </a:ln>
          <a:effectLst>
            <a:softEdge rad="112500"/>
          </a:effectLst>
        </p:spPr>
      </p:pic>
    </p:spTree>
    <p:extLst>
      <p:ext uri="{BB962C8B-B14F-4D97-AF65-F5344CB8AC3E}">
        <p14:creationId xmlns:p14="http://schemas.microsoft.com/office/powerpoint/2010/main" val="24312194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p:cNvSpPr>
            <a:spLocks noGrp="1"/>
          </p:cNvSpPr>
          <p:nvPr>
            <p:ph type="body" sz="quarter" idx="10"/>
          </p:nvPr>
        </p:nvSpPr>
        <p:spPr/>
        <p:txBody>
          <a:bodyPr/>
          <a:lstStyle/>
          <a:p>
            <a:r>
              <a:rPr lang="zh-CN" altLang="en-US" dirty="0"/>
              <a:t>其他距离模型</a:t>
            </a:r>
          </a:p>
        </p:txBody>
      </p:sp>
    </p:spTree>
    <p:extLst>
      <p:ext uri="{BB962C8B-B14F-4D97-AF65-F5344CB8AC3E}">
        <p14:creationId xmlns:p14="http://schemas.microsoft.com/office/powerpoint/2010/main" val="27845447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5"/>
          </p:nvPr>
        </p:nvSpPr>
        <p:spPr/>
        <p:txBody>
          <a:bodyPr/>
          <a:lstStyle/>
          <a:p>
            <a:r>
              <a:rPr lang="zh-CN" altLang="en-US" b="1" dirty="0"/>
              <a:t>非结构化模型</a:t>
            </a:r>
            <a:r>
              <a:rPr lang="zh-CN" altLang="en-US" dirty="0"/>
              <a:t>忽略了关系的向量嵌入，只对实体进行嵌入。非结构化模型属于简化版的</a:t>
            </a:r>
            <a:r>
              <a:rPr lang="en-US" altLang="zh-CN" dirty="0"/>
              <a:t>TransE</a:t>
            </a:r>
            <a:r>
              <a:rPr lang="zh-CN" altLang="en-US" dirty="0"/>
              <a:t>，即令所有关系向量为</a:t>
            </a:r>
            <a:r>
              <a:rPr lang="en-US" altLang="zh-CN" dirty="0"/>
              <a:t>0</a:t>
            </a:r>
            <a:r>
              <a:rPr lang="zh-CN" altLang="en-US" dirty="0"/>
              <a:t>，并没有考虑不同关系之间的区别，其得分函数为：</a:t>
            </a:r>
            <a:endParaRPr lang="en-US" altLang="zh-CN" dirty="0"/>
          </a:p>
          <a:p>
            <a:endParaRPr lang="en-US" altLang="zh-CN" dirty="0"/>
          </a:p>
          <a:p>
            <a:endParaRPr lang="en-US" altLang="zh-CN" dirty="0"/>
          </a:p>
          <a:p>
            <a:endParaRPr lang="en-US" altLang="zh-CN" dirty="0"/>
          </a:p>
          <a:p>
            <a:endParaRPr lang="en-US" altLang="zh-CN" dirty="0"/>
          </a:p>
          <a:p>
            <a:r>
              <a:rPr lang="zh-CN" altLang="en-US" b="1" dirty="0"/>
              <a:t>结构化模型</a:t>
            </a:r>
            <a:r>
              <a:rPr lang="en-US" altLang="zh-CN" dirty="0"/>
              <a:t>(</a:t>
            </a:r>
            <a:r>
              <a:rPr lang="en-US" altLang="zh-CN" b="1" dirty="0"/>
              <a:t>S</a:t>
            </a:r>
            <a:r>
              <a:rPr lang="en-US" altLang="zh-CN" dirty="0"/>
              <a:t>tructured </a:t>
            </a:r>
            <a:r>
              <a:rPr lang="en-US" altLang="zh-CN" b="1" dirty="0"/>
              <a:t>E</a:t>
            </a:r>
            <a:r>
              <a:rPr lang="en-US" altLang="zh-CN" dirty="0"/>
              <a:t>mbedding)</a:t>
            </a:r>
            <a:r>
              <a:rPr lang="zh-CN" altLang="en-US" dirty="0"/>
              <a:t>对于每一对头尾实体运用两个与关系有关的矩阵，并通过这两个矩阵分别对首尾向量进行投影。由于该模型需要对两个矩阵分别进行训练，所以不能精确捕捉头尾实体之间的关系。其得分函数为：</a:t>
            </a:r>
          </a:p>
        </p:txBody>
      </p:sp>
      <p:sp>
        <p:nvSpPr>
          <p:cNvPr id="3" name="文本占位符 2"/>
          <p:cNvSpPr>
            <a:spLocks noGrp="1"/>
          </p:cNvSpPr>
          <p:nvPr>
            <p:ph type="body" sz="quarter" idx="13"/>
          </p:nvPr>
        </p:nvSpPr>
        <p:spPr/>
        <p:txBody>
          <a:bodyPr>
            <a:normAutofit lnSpcReduction="10000"/>
          </a:bodyPr>
          <a:lstStyle/>
          <a:p>
            <a:r>
              <a:rPr lang="zh-CN" altLang="en-US" dirty="0"/>
              <a:t>非结构</a:t>
            </a:r>
            <a:r>
              <a:rPr lang="en-US" altLang="zh-CN" dirty="0"/>
              <a:t>/</a:t>
            </a:r>
            <a:r>
              <a:rPr lang="zh-CN" altLang="en-US" dirty="0"/>
              <a:t>结构化模型</a:t>
            </a:r>
            <a:r>
              <a:rPr lang="en-US" altLang="zh-CN" dirty="0"/>
              <a:t>(SE)</a:t>
            </a:r>
            <a:endParaRPr lang="zh-CN" altLang="en-US" dirty="0"/>
          </a:p>
        </p:txBody>
      </p:sp>
      <p:sp>
        <p:nvSpPr>
          <p:cNvPr id="4" name="文本占位符 3"/>
          <p:cNvSpPr>
            <a:spLocks noGrp="1"/>
          </p:cNvSpPr>
          <p:nvPr>
            <p:ph type="body" sz="quarter" idx="14"/>
          </p:nvPr>
        </p:nvSpPr>
        <p:spPr/>
        <p:txBody>
          <a:bodyPr/>
          <a:lstStyle/>
          <a:p>
            <a:r>
              <a:rPr lang="en-US" altLang="zh-CN" dirty="0">
                <a:hlinkClick r:id="rId2"/>
              </a:rPr>
              <a:t>Unstructured Model/Structured Model</a:t>
            </a:r>
            <a:endParaRPr lang="zh-CN" altLang="en-US" dirty="0"/>
          </a:p>
        </p:txBody>
      </p:sp>
      <p:pic>
        <p:nvPicPr>
          <p:cNvPr id="6" name="Picture 5">
            <a:extLst>
              <a:ext uri="{FF2B5EF4-FFF2-40B4-BE49-F238E27FC236}">
                <a16:creationId xmlns:a16="http://schemas.microsoft.com/office/drawing/2014/main" id="{FB636F89-2CF2-4196-8193-3D156548153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86186" y="2346258"/>
            <a:ext cx="2133898" cy="457264"/>
          </a:xfrm>
          <a:prstGeom prst="rect">
            <a:avLst/>
          </a:prstGeom>
        </p:spPr>
      </p:pic>
      <p:pic>
        <p:nvPicPr>
          <p:cNvPr id="8" name="Picture 7">
            <a:extLst>
              <a:ext uri="{FF2B5EF4-FFF2-40B4-BE49-F238E27FC236}">
                <a16:creationId xmlns:a16="http://schemas.microsoft.com/office/drawing/2014/main" id="{F3A66AE1-B4DB-4285-8A81-8B8D9971E85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71791" y="4054479"/>
            <a:ext cx="2962688" cy="438211"/>
          </a:xfrm>
          <a:prstGeom prst="rect">
            <a:avLst/>
          </a:prstGeom>
        </p:spPr>
      </p:pic>
    </p:spTree>
    <p:extLst>
      <p:ext uri="{BB962C8B-B14F-4D97-AF65-F5344CB8AC3E}">
        <p14:creationId xmlns:p14="http://schemas.microsoft.com/office/powerpoint/2010/main" val="38016258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5"/>
          </p:nvPr>
        </p:nvSpPr>
        <p:spPr>
          <a:xfrm>
            <a:off x="648000" y="1864480"/>
            <a:ext cx="10210271" cy="3935384"/>
          </a:xfrm>
        </p:spPr>
        <p:txBody>
          <a:bodyPr/>
          <a:lstStyle/>
          <a:p>
            <a:r>
              <a:rPr lang="zh-CN" altLang="en-US" dirty="0"/>
              <a:t>在复杂的知识数据中，三元组不仅仅代表了主谓宾的关系，而有时首尾之间也会有语义关系。</a:t>
            </a:r>
            <a:r>
              <a:rPr lang="en-US" altLang="zh-CN" b="1" dirty="0"/>
              <a:t>TransMS</a:t>
            </a:r>
            <a:r>
              <a:rPr lang="en-US" altLang="zh-CN" dirty="0"/>
              <a:t> (</a:t>
            </a:r>
            <a:r>
              <a:rPr lang="en-US" altLang="zh-CN" b="1" dirty="0"/>
              <a:t>Trans</a:t>
            </a:r>
            <a:r>
              <a:rPr lang="en-US" altLang="zh-CN" dirty="0"/>
              <a:t>lates and Transmits </a:t>
            </a:r>
            <a:r>
              <a:rPr lang="en-US" altLang="zh-CN" b="1" dirty="0"/>
              <a:t>M</a:t>
            </a:r>
            <a:r>
              <a:rPr lang="en-US" altLang="zh-CN" dirty="0"/>
              <a:t>ultidirectional </a:t>
            </a:r>
            <a:r>
              <a:rPr lang="en-US" altLang="zh-CN" b="1" dirty="0"/>
              <a:t>S</a:t>
            </a:r>
            <a:r>
              <a:rPr lang="en-US" altLang="zh-CN" dirty="0"/>
              <a:t>emantics) </a:t>
            </a:r>
            <a:r>
              <a:rPr lang="zh-CN" altLang="en-US" dirty="0"/>
              <a:t>不仅从关系中传递语义信息，也尝试了在首尾实体之间传递语义信息，并使用了非线性函数来增加模型的准确性。</a:t>
            </a:r>
            <a:endParaRPr lang="en-US" altLang="zh-CN" dirty="0"/>
          </a:p>
          <a:p>
            <a:r>
              <a:rPr lang="en-US" altLang="zh-CN" dirty="0"/>
              <a:t>TransMS</a:t>
            </a:r>
            <a:r>
              <a:rPr lang="zh-CN" altLang="en-US" dirty="0"/>
              <a:t>也应用了向量嵌入对三元组的实体进行嵌入，并在定义得分函数时考虑到了三者之间的语义联系。即包含语义信息的实体向量被定义为：</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zh-CN" altLang="en-US" dirty="0"/>
              <a:t>在嵌入关系向量中，</a:t>
            </a:r>
            <a:r>
              <a:rPr lang="en-US" altLang="zh-CN" dirty="0"/>
              <a:t>TransMS</a:t>
            </a:r>
            <a:r>
              <a:rPr lang="zh-CN" altLang="en-US" dirty="0"/>
              <a:t>增加了一个误差参数，即关系向量为：</a:t>
            </a:r>
            <a:endParaRPr lang="en-US" altLang="zh-CN" dirty="0"/>
          </a:p>
          <a:p>
            <a:endParaRPr lang="en-US" altLang="zh-CN" dirty="0"/>
          </a:p>
          <a:p>
            <a:endParaRPr lang="en-US" altLang="zh-CN" dirty="0"/>
          </a:p>
          <a:p>
            <a:endParaRPr lang="en-US" altLang="zh-CN" dirty="0"/>
          </a:p>
          <a:p>
            <a:r>
              <a:rPr lang="zh-CN" altLang="en-US" dirty="0"/>
              <a:t>上述定义中的乘积为 </a:t>
            </a:r>
            <a:r>
              <a:rPr lang="en-US" altLang="zh-CN" dirty="0"/>
              <a:t>Hadamard Product</a:t>
            </a:r>
            <a:r>
              <a:rPr lang="zh-CN" altLang="en-US" dirty="0"/>
              <a:t>，即矩阵对应元素之间的乘积 </a:t>
            </a:r>
            <a:r>
              <a:rPr lang="en-US" altLang="zh-CN" dirty="0"/>
              <a:t>(entry-wise product)</a:t>
            </a:r>
            <a:r>
              <a:rPr lang="zh-CN" altLang="en-US" dirty="0"/>
              <a:t>，最后的得分函数为：</a:t>
            </a:r>
          </a:p>
        </p:txBody>
      </p:sp>
      <p:sp>
        <p:nvSpPr>
          <p:cNvPr id="3" name="文本占位符 2"/>
          <p:cNvSpPr>
            <a:spLocks noGrp="1"/>
          </p:cNvSpPr>
          <p:nvPr>
            <p:ph type="body" sz="quarter" idx="13"/>
          </p:nvPr>
        </p:nvSpPr>
        <p:spPr/>
        <p:txBody>
          <a:bodyPr>
            <a:normAutofit lnSpcReduction="10000"/>
          </a:bodyPr>
          <a:lstStyle/>
          <a:p>
            <a:r>
              <a:rPr lang="en-US" altLang="zh-CN" dirty="0"/>
              <a:t>TransMS</a:t>
            </a:r>
            <a:endParaRPr lang="zh-CN" altLang="en-US" dirty="0"/>
          </a:p>
        </p:txBody>
      </p:sp>
      <p:sp>
        <p:nvSpPr>
          <p:cNvPr id="4" name="文本占位符 3"/>
          <p:cNvSpPr>
            <a:spLocks noGrp="1"/>
          </p:cNvSpPr>
          <p:nvPr>
            <p:ph type="body" sz="quarter" idx="14"/>
          </p:nvPr>
        </p:nvSpPr>
        <p:spPr/>
        <p:txBody>
          <a:bodyPr/>
          <a:lstStyle/>
          <a:p>
            <a:r>
              <a:rPr lang="en-US" altLang="zh-CN" dirty="0">
                <a:hlinkClick r:id="rId2"/>
              </a:rPr>
              <a:t>TransMS: Knowledge Graph Embedding for Complex Relations by Multidirectional Semantics</a:t>
            </a:r>
            <a:endParaRPr lang="zh-CN" altLang="en-US" dirty="0"/>
          </a:p>
        </p:txBody>
      </p:sp>
      <p:pic>
        <p:nvPicPr>
          <p:cNvPr id="6" name="Picture 5">
            <a:extLst>
              <a:ext uri="{FF2B5EF4-FFF2-40B4-BE49-F238E27FC236}">
                <a16:creationId xmlns:a16="http://schemas.microsoft.com/office/drawing/2014/main" id="{1E70F591-82B1-4CBB-81E4-C556530021D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53901" y="2857920"/>
            <a:ext cx="1992788" cy="974252"/>
          </a:xfrm>
          <a:prstGeom prst="rect">
            <a:avLst/>
          </a:prstGeom>
        </p:spPr>
      </p:pic>
      <p:pic>
        <p:nvPicPr>
          <p:cNvPr id="8" name="Picture 7">
            <a:extLst>
              <a:ext uri="{FF2B5EF4-FFF2-40B4-BE49-F238E27FC236}">
                <a16:creationId xmlns:a16="http://schemas.microsoft.com/office/drawing/2014/main" id="{03325B13-A1FB-4212-8754-C06325ACD85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73252" y="4296109"/>
            <a:ext cx="1728032" cy="378747"/>
          </a:xfrm>
          <a:prstGeom prst="rect">
            <a:avLst/>
          </a:prstGeom>
        </p:spPr>
      </p:pic>
      <p:pic>
        <p:nvPicPr>
          <p:cNvPr id="10" name="Picture 9">
            <a:extLst>
              <a:ext uri="{FF2B5EF4-FFF2-40B4-BE49-F238E27FC236}">
                <a16:creationId xmlns:a16="http://schemas.microsoft.com/office/drawing/2014/main" id="{FACAB01E-E5F0-4773-B560-4B444A285EC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290563" y="5264867"/>
            <a:ext cx="6134791" cy="796506"/>
          </a:xfrm>
          <a:prstGeom prst="rect">
            <a:avLst/>
          </a:prstGeom>
        </p:spPr>
      </p:pic>
      <p:pic>
        <p:nvPicPr>
          <p:cNvPr id="7" name="Picture 6" descr="Diagram&#10;&#10;Description automatically generated">
            <a:extLst>
              <a:ext uri="{FF2B5EF4-FFF2-40B4-BE49-F238E27FC236}">
                <a16:creationId xmlns:a16="http://schemas.microsoft.com/office/drawing/2014/main" id="{3ACA6EE6-8A90-4E7E-97D8-6BCAAF08460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983112" y="2897501"/>
            <a:ext cx="3795262" cy="1827595"/>
          </a:xfrm>
          <a:prstGeom prst="rect">
            <a:avLst/>
          </a:prstGeom>
        </p:spPr>
      </p:pic>
    </p:spTree>
    <p:extLst>
      <p:ext uri="{BB962C8B-B14F-4D97-AF65-F5344CB8AC3E}">
        <p14:creationId xmlns:p14="http://schemas.microsoft.com/office/powerpoint/2010/main" val="33120989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5"/>
          </p:nvPr>
        </p:nvSpPr>
        <p:spPr>
          <a:xfrm>
            <a:off x="795257" y="3884092"/>
            <a:ext cx="3779252" cy="3935384"/>
          </a:xfrm>
        </p:spPr>
        <p:txBody>
          <a:bodyPr/>
          <a:lstStyle/>
          <a:p>
            <a:r>
              <a:rPr lang="zh-CN" altLang="en-US" dirty="0"/>
              <a:t>除了球体，流形也可以是一个超平面。当两个流形没有交集时，嵌入向量会损失一部分语义信息，然而超平面只有在完全平行时才没有交集。所以在超平面中，我们对关系进行对头尾实体分别嵌入向量，并有：</a:t>
            </a:r>
            <a:endParaRPr lang="en-US" altLang="zh-CN" dirty="0"/>
          </a:p>
        </p:txBody>
      </p:sp>
      <p:sp>
        <p:nvSpPr>
          <p:cNvPr id="3" name="文本占位符 2"/>
          <p:cNvSpPr>
            <a:spLocks noGrp="1"/>
          </p:cNvSpPr>
          <p:nvPr>
            <p:ph type="body" sz="quarter" idx="13"/>
          </p:nvPr>
        </p:nvSpPr>
        <p:spPr/>
        <p:txBody>
          <a:bodyPr>
            <a:normAutofit lnSpcReduction="10000"/>
          </a:bodyPr>
          <a:lstStyle/>
          <a:p>
            <a:r>
              <a:rPr lang="en-US" altLang="zh-CN" dirty="0"/>
              <a:t>ManifoldE</a:t>
            </a:r>
            <a:endParaRPr lang="zh-CN" altLang="en-US" dirty="0"/>
          </a:p>
        </p:txBody>
      </p:sp>
      <p:sp>
        <p:nvSpPr>
          <p:cNvPr id="4" name="文本占位符 3"/>
          <p:cNvSpPr>
            <a:spLocks noGrp="1"/>
          </p:cNvSpPr>
          <p:nvPr>
            <p:ph type="body" sz="quarter" idx="14"/>
          </p:nvPr>
        </p:nvSpPr>
        <p:spPr/>
        <p:txBody>
          <a:bodyPr/>
          <a:lstStyle/>
          <a:p>
            <a:r>
              <a:rPr lang="en-US" altLang="zh-CN" dirty="0">
                <a:hlinkClick r:id="rId2"/>
              </a:rPr>
              <a:t>From One Point to a Manifold: Knowledge Graph Embedding for Precise Link Prediction </a:t>
            </a:r>
            <a:endParaRPr lang="zh-CN" altLang="en-US" dirty="0"/>
          </a:p>
        </p:txBody>
      </p:sp>
      <p:pic>
        <p:nvPicPr>
          <p:cNvPr id="6" name="Picture 5">
            <a:extLst>
              <a:ext uri="{FF2B5EF4-FFF2-40B4-BE49-F238E27FC236}">
                <a16:creationId xmlns:a16="http://schemas.microsoft.com/office/drawing/2014/main" id="{E35D4999-4D69-4275-8E97-59CF6B23E8B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94804" y="2743118"/>
            <a:ext cx="2610214" cy="400106"/>
          </a:xfrm>
          <a:prstGeom prst="rect">
            <a:avLst/>
          </a:prstGeom>
        </p:spPr>
      </p:pic>
      <p:pic>
        <p:nvPicPr>
          <p:cNvPr id="8" name="Picture 7" descr="Chart&#10;&#10;Description automatically generated">
            <a:extLst>
              <a:ext uri="{FF2B5EF4-FFF2-40B4-BE49-F238E27FC236}">
                <a16:creationId xmlns:a16="http://schemas.microsoft.com/office/drawing/2014/main" id="{4D3C4718-14CE-430D-9065-D7B7BD9997E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04840" y="3286605"/>
            <a:ext cx="4853430" cy="2504997"/>
          </a:xfrm>
          <a:prstGeom prst="rect">
            <a:avLst/>
          </a:prstGeom>
        </p:spPr>
      </p:pic>
      <p:pic>
        <p:nvPicPr>
          <p:cNvPr id="10" name="Picture 9">
            <a:extLst>
              <a:ext uri="{FF2B5EF4-FFF2-40B4-BE49-F238E27FC236}">
                <a16:creationId xmlns:a16="http://schemas.microsoft.com/office/drawing/2014/main" id="{4A080360-63DB-4C2F-A850-8315509D5D9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06556" y="3470367"/>
            <a:ext cx="2410161" cy="371527"/>
          </a:xfrm>
          <a:prstGeom prst="rect">
            <a:avLst/>
          </a:prstGeom>
        </p:spPr>
      </p:pic>
      <p:sp>
        <p:nvSpPr>
          <p:cNvPr id="11" name="文本占位符 1">
            <a:extLst>
              <a:ext uri="{FF2B5EF4-FFF2-40B4-BE49-F238E27FC236}">
                <a16:creationId xmlns:a16="http://schemas.microsoft.com/office/drawing/2014/main" id="{C70042D3-E534-4B62-98F2-CABD2890E650}"/>
              </a:ext>
            </a:extLst>
          </p:cNvPr>
          <p:cNvSpPr txBox="1">
            <a:spLocks/>
          </p:cNvSpPr>
          <p:nvPr/>
        </p:nvSpPr>
        <p:spPr>
          <a:xfrm>
            <a:off x="648000" y="1718582"/>
            <a:ext cx="10210271" cy="3935384"/>
          </a:xfrm>
          <a:prstGeom prst="rect">
            <a:avLst/>
          </a:prstGeom>
        </p:spPr>
        <p:txBody>
          <a:bodyPr>
            <a:normAutofit/>
          </a:bodyPr>
          <a:lstStyle>
            <a:lvl1pPr marL="0" indent="0" algn="l" defTabSz="914400" rtl="0" eaLnBrk="1" latinLnBrk="0" hangingPunct="1">
              <a:lnSpc>
                <a:spcPct val="100000"/>
              </a:lnSpc>
              <a:spcBef>
                <a:spcPts val="0"/>
              </a:spcBef>
              <a:buFont typeface="Arial" panose="020B0604020202020204" pitchFamily="34" charset="0"/>
              <a:buNone/>
              <a:defRPr sz="1400" kern="1200" baseline="0">
                <a:solidFill>
                  <a:srgbClr val="323232"/>
                </a:solidFill>
                <a:latin typeface="Verdana" panose="020B0604030504040204" pitchFamily="34" charset="0"/>
                <a:ea typeface="微软雅黑" panose="020B0503020204020204" pitchFamily="34" charset="-122"/>
                <a:cs typeface="Verdana" panose="020B060403050404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spcAft>
                <a:spcPts val="0"/>
              </a:spcAft>
            </a:pPr>
            <a:r>
              <a:rPr lang="en-US" altLang="zh-CN" b="1" dirty="0"/>
              <a:t>ManifoldE</a:t>
            </a:r>
            <a:r>
              <a:rPr lang="en-US" altLang="zh-CN" dirty="0"/>
              <a:t>(A </a:t>
            </a:r>
            <a:r>
              <a:rPr lang="en-US" altLang="zh-CN" b="1" dirty="0"/>
              <a:t>Manifold</a:t>
            </a:r>
            <a:r>
              <a:rPr lang="en-US" altLang="zh-CN" dirty="0"/>
              <a:t>-Based </a:t>
            </a:r>
            <a:r>
              <a:rPr lang="en-US" altLang="zh-CN" b="1" dirty="0"/>
              <a:t>E</a:t>
            </a:r>
            <a:r>
              <a:rPr lang="en-US" altLang="zh-CN" dirty="0"/>
              <a:t>mbedding Model)</a:t>
            </a:r>
            <a:r>
              <a:rPr lang="zh-CN" altLang="en-US" dirty="0"/>
              <a:t>，利用几何学和</a:t>
            </a:r>
            <a:r>
              <a:rPr lang="zh-CN" altLang="en-US" b="1" dirty="0"/>
              <a:t>流形</a:t>
            </a:r>
            <a:r>
              <a:rPr lang="en-US" altLang="zh-CN" dirty="0"/>
              <a:t>(Manifold)</a:t>
            </a:r>
            <a:r>
              <a:rPr lang="zh-CN" altLang="en-US" dirty="0"/>
              <a:t>来定义三元组的准确度。而根据流形的不同，展现出不同的模型形式。这种模型只要求正确的三元组只需要位于一个流形中，而不是一个准确的点。这种改变解决了原有准确链接预测的一些问题，例如</a:t>
            </a:r>
            <a:r>
              <a:rPr lang="en-US" altLang="zh-CN" dirty="0"/>
              <a:t>overfitting</a:t>
            </a:r>
            <a:r>
              <a:rPr lang="zh-CN" altLang="en-US" dirty="0"/>
              <a:t>，并提升了准确度和运算效率。</a:t>
            </a:r>
            <a:endParaRPr lang="en-US" altLang="zh-CN" dirty="0"/>
          </a:p>
          <a:p>
            <a:pPr fontAlgn="auto">
              <a:spcAft>
                <a:spcPts val="0"/>
              </a:spcAft>
            </a:pPr>
            <a:r>
              <a:rPr lang="zh-CN" altLang="en-US" dirty="0"/>
              <a:t>在</a:t>
            </a:r>
            <a:r>
              <a:rPr lang="en-US" altLang="zh-CN" dirty="0"/>
              <a:t>ManifoldE</a:t>
            </a:r>
            <a:r>
              <a:rPr lang="zh-CN" altLang="en-US" dirty="0"/>
              <a:t>中，如果给定一个头实体向量和关系向量，那么尾实体向量应该位于一个流形之中，所以得分函数被定义为三元组与流形之间的距离：</a:t>
            </a:r>
            <a:endParaRPr lang="en-US" altLang="zh-CN" dirty="0"/>
          </a:p>
          <a:p>
            <a:pPr fontAlgn="auto">
              <a:spcAft>
                <a:spcPts val="0"/>
              </a:spcAft>
            </a:pPr>
            <a:endParaRPr lang="en-US" altLang="zh-CN" dirty="0"/>
          </a:p>
          <a:p>
            <a:pPr fontAlgn="auto">
              <a:spcAft>
                <a:spcPts val="0"/>
              </a:spcAft>
            </a:pPr>
            <a:r>
              <a:rPr lang="zh-CN" altLang="en-US" dirty="0"/>
              <a:t>当流形为球体时，我们有</a:t>
            </a:r>
            <a:r>
              <a:rPr lang="en-US" altLang="zh-CN" dirty="0"/>
              <a:t>:</a:t>
            </a:r>
            <a:endParaRPr lang="zh-CN" altLang="en-US" dirty="0"/>
          </a:p>
        </p:txBody>
      </p:sp>
      <p:pic>
        <p:nvPicPr>
          <p:cNvPr id="13" name="Picture 12">
            <a:extLst>
              <a:ext uri="{FF2B5EF4-FFF2-40B4-BE49-F238E27FC236}">
                <a16:creationId xmlns:a16="http://schemas.microsoft.com/office/drawing/2014/main" id="{08C50BA7-5AB2-479C-A82E-F04E748B8A7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906556" y="5185238"/>
            <a:ext cx="2524477" cy="381053"/>
          </a:xfrm>
          <a:prstGeom prst="rect">
            <a:avLst/>
          </a:prstGeom>
        </p:spPr>
      </p:pic>
    </p:spTree>
    <p:extLst>
      <p:ext uri="{BB962C8B-B14F-4D97-AF65-F5344CB8AC3E}">
        <p14:creationId xmlns:p14="http://schemas.microsoft.com/office/powerpoint/2010/main" val="7770145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5"/>
          </p:nvPr>
        </p:nvSpPr>
        <p:spPr/>
        <p:txBody>
          <a:bodyPr/>
          <a:lstStyle/>
          <a:p>
            <a:r>
              <a:rPr lang="en-US" altLang="zh-CN" dirty="0"/>
              <a:t>TransF</a:t>
            </a:r>
            <a:r>
              <a:rPr lang="zh-CN" altLang="en-US" dirty="0"/>
              <a:t>中提到了</a:t>
            </a:r>
            <a:r>
              <a:rPr lang="en-US" altLang="zh-CN" dirty="0"/>
              <a:t>TransR</a:t>
            </a:r>
            <a:r>
              <a:rPr lang="zh-CN" altLang="en-US" dirty="0"/>
              <a:t>对于每一个关系分别进行映射的方式忽略了关系和关系之间的潜在结构关系，例如在“国籍是”和“出生地是”这两个关系中，前者的信息通常会从后者的信息中推导出来，然而</a:t>
            </a:r>
            <a:r>
              <a:rPr lang="en-US" altLang="zh-CN" dirty="0"/>
              <a:t>TransR</a:t>
            </a:r>
            <a:r>
              <a:rPr lang="zh-CN" altLang="en-US" dirty="0"/>
              <a:t>直接将两种关系完全分开处理，忽略了关系与关系之间的潜在关系。</a:t>
            </a:r>
            <a:r>
              <a:rPr lang="en-US" altLang="zh-CN" b="1" dirty="0"/>
              <a:t>TransF</a:t>
            </a:r>
            <a:r>
              <a:rPr lang="en-US" altLang="zh-CN" dirty="0"/>
              <a:t>(</a:t>
            </a:r>
            <a:r>
              <a:rPr lang="en-US" altLang="zh-CN" b="1" dirty="0"/>
              <a:t>Trans</a:t>
            </a:r>
            <a:r>
              <a:rPr lang="en-US" altLang="zh-CN" dirty="0"/>
              <a:t>lation-Based Embedding Method with </a:t>
            </a:r>
            <a:r>
              <a:rPr lang="en-US" altLang="zh-CN" b="1" dirty="0"/>
              <a:t>F</a:t>
            </a:r>
            <a:r>
              <a:rPr lang="en-US" altLang="zh-CN" dirty="0"/>
              <a:t>actorized Projection Matrices)</a:t>
            </a:r>
            <a:r>
              <a:rPr lang="zh-CN" altLang="en-US" dirty="0"/>
              <a:t>模型基于 </a:t>
            </a:r>
            <a:r>
              <a:rPr lang="en-US" altLang="zh-CN" dirty="0"/>
              <a:t>TransR </a:t>
            </a:r>
            <a:r>
              <a:rPr lang="zh-CN" altLang="en-US" dirty="0"/>
              <a:t>的理念，使用固定数量的矩阵基底</a:t>
            </a:r>
            <a:r>
              <a:rPr lang="en-US" altLang="zh-CN" dirty="0"/>
              <a:t>(matrix bases)</a:t>
            </a:r>
            <a:r>
              <a:rPr lang="zh-CN" altLang="en-US" dirty="0"/>
              <a:t>来定义关系映射矩阵。其中每一个关系矩阵都是其中一个基地来生成</a:t>
            </a:r>
            <a:r>
              <a:rPr lang="en-US" altLang="zh-CN" dirty="0"/>
              <a:t>(span)</a:t>
            </a:r>
            <a:r>
              <a:rPr lang="zh-CN" altLang="en-US" dirty="0"/>
              <a:t>的。</a:t>
            </a:r>
            <a:endParaRPr lang="en-US" altLang="zh-CN" dirty="0"/>
          </a:p>
        </p:txBody>
      </p:sp>
      <p:sp>
        <p:nvSpPr>
          <p:cNvPr id="3" name="文本占位符 2"/>
          <p:cNvSpPr>
            <a:spLocks noGrp="1"/>
          </p:cNvSpPr>
          <p:nvPr>
            <p:ph type="body" sz="quarter" idx="13"/>
          </p:nvPr>
        </p:nvSpPr>
        <p:spPr/>
        <p:txBody>
          <a:bodyPr>
            <a:normAutofit lnSpcReduction="10000"/>
          </a:bodyPr>
          <a:lstStyle/>
          <a:p>
            <a:r>
              <a:rPr lang="en-US" altLang="zh-CN" dirty="0"/>
              <a:t>TransF</a:t>
            </a:r>
            <a:endParaRPr lang="zh-CN" altLang="en-US" dirty="0"/>
          </a:p>
        </p:txBody>
      </p:sp>
      <p:sp>
        <p:nvSpPr>
          <p:cNvPr id="4" name="文本占位符 3"/>
          <p:cNvSpPr>
            <a:spLocks noGrp="1"/>
          </p:cNvSpPr>
          <p:nvPr>
            <p:ph type="body" sz="quarter" idx="14"/>
          </p:nvPr>
        </p:nvSpPr>
        <p:spPr/>
        <p:txBody>
          <a:bodyPr/>
          <a:lstStyle/>
          <a:p>
            <a:r>
              <a:rPr lang="en-US" altLang="zh-CN" dirty="0">
                <a:hlinkClick r:id="rId2"/>
              </a:rPr>
              <a:t>Knowledge Graph Embedding with Multiple Relation Projections</a:t>
            </a:r>
            <a:endParaRPr lang="zh-CN" altLang="en-US" dirty="0"/>
          </a:p>
        </p:txBody>
      </p:sp>
      <p:pic>
        <p:nvPicPr>
          <p:cNvPr id="6" name="Picture 5">
            <a:extLst>
              <a:ext uri="{FF2B5EF4-FFF2-40B4-BE49-F238E27FC236}">
                <a16:creationId xmlns:a16="http://schemas.microsoft.com/office/drawing/2014/main" id="{75A67032-224D-426E-9A33-FB5CA738841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51801" y="3029901"/>
            <a:ext cx="3012988" cy="2417829"/>
          </a:xfrm>
          <a:prstGeom prst="rect">
            <a:avLst/>
          </a:prstGeom>
        </p:spPr>
      </p:pic>
      <p:sp>
        <p:nvSpPr>
          <p:cNvPr id="7" name="文本占位符 1">
            <a:extLst>
              <a:ext uri="{FF2B5EF4-FFF2-40B4-BE49-F238E27FC236}">
                <a16:creationId xmlns:a16="http://schemas.microsoft.com/office/drawing/2014/main" id="{F47C58E2-4E1F-4DF6-A422-FB30F42FA344}"/>
              </a:ext>
            </a:extLst>
          </p:cNvPr>
          <p:cNvSpPr txBox="1">
            <a:spLocks/>
          </p:cNvSpPr>
          <p:nvPr/>
        </p:nvSpPr>
        <p:spPr>
          <a:xfrm>
            <a:off x="648000" y="2925128"/>
            <a:ext cx="6265266" cy="3935384"/>
          </a:xfrm>
          <a:prstGeom prst="rect">
            <a:avLst/>
          </a:prstGeom>
        </p:spPr>
        <p:txBody>
          <a:bodyPr>
            <a:normAutofit/>
          </a:bodyPr>
          <a:lstStyle>
            <a:lvl1pPr marL="0" indent="0" algn="l" defTabSz="914400" rtl="0" eaLnBrk="1" latinLnBrk="0" hangingPunct="1">
              <a:lnSpc>
                <a:spcPct val="100000"/>
              </a:lnSpc>
              <a:spcBef>
                <a:spcPts val="0"/>
              </a:spcBef>
              <a:buFont typeface="Arial" panose="020B0604020202020204" pitchFamily="34" charset="0"/>
              <a:buNone/>
              <a:defRPr sz="1400" kern="1200" baseline="0">
                <a:solidFill>
                  <a:srgbClr val="323232"/>
                </a:solidFill>
                <a:latin typeface="Verdana" panose="020B0604030504040204" pitchFamily="34" charset="0"/>
                <a:ea typeface="微软雅黑" panose="020B0503020204020204" pitchFamily="34" charset="-122"/>
                <a:cs typeface="Verdana" panose="020B060403050404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t>在 </a:t>
            </a:r>
            <a:r>
              <a:rPr lang="en-US" altLang="zh-CN" dirty="0"/>
              <a:t>TransF </a:t>
            </a:r>
            <a:r>
              <a:rPr lang="zh-CN" altLang="en-US" dirty="0"/>
              <a:t>中</a:t>
            </a:r>
            <a:r>
              <a:rPr lang="en-US" altLang="zh-CN" dirty="0"/>
              <a:t>,</a:t>
            </a:r>
            <a:r>
              <a:rPr lang="zh-CN" altLang="en-US" dirty="0"/>
              <a:t>需要训练固定数量的矩阵，然后组成相应的映射矩阵，具体为：</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zh-CN" altLang="en-US" dirty="0"/>
              <a:t>通过这两个映射矩阵，我们得到：</a:t>
            </a:r>
            <a:endParaRPr lang="en-US" altLang="zh-CN" dirty="0"/>
          </a:p>
          <a:p>
            <a:endParaRPr lang="en-US" altLang="zh-CN" dirty="0"/>
          </a:p>
          <a:p>
            <a:endParaRPr lang="en-US" altLang="zh-CN" dirty="0"/>
          </a:p>
          <a:p>
            <a:r>
              <a:rPr lang="zh-CN" altLang="en-US" dirty="0"/>
              <a:t>从而得到的得分函数为：</a:t>
            </a:r>
          </a:p>
        </p:txBody>
      </p:sp>
      <p:pic>
        <p:nvPicPr>
          <p:cNvPr id="9" name="Picture 8">
            <a:extLst>
              <a:ext uri="{FF2B5EF4-FFF2-40B4-BE49-F238E27FC236}">
                <a16:creationId xmlns:a16="http://schemas.microsoft.com/office/drawing/2014/main" id="{406D7FF7-B56F-4046-BFCA-10AB282A1D8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05104" y="3230710"/>
            <a:ext cx="2018105" cy="1186646"/>
          </a:xfrm>
          <a:prstGeom prst="rect">
            <a:avLst/>
          </a:prstGeom>
        </p:spPr>
      </p:pic>
      <p:pic>
        <p:nvPicPr>
          <p:cNvPr id="11" name="Picture 10">
            <a:extLst>
              <a:ext uri="{FF2B5EF4-FFF2-40B4-BE49-F238E27FC236}">
                <a16:creationId xmlns:a16="http://schemas.microsoft.com/office/drawing/2014/main" id="{662126EC-E619-4292-856E-DD98C7D42CD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480289" y="4668951"/>
            <a:ext cx="2600688" cy="447737"/>
          </a:xfrm>
          <a:prstGeom prst="rect">
            <a:avLst/>
          </a:prstGeom>
        </p:spPr>
      </p:pic>
      <p:pic>
        <p:nvPicPr>
          <p:cNvPr id="13" name="Picture 12">
            <a:extLst>
              <a:ext uri="{FF2B5EF4-FFF2-40B4-BE49-F238E27FC236}">
                <a16:creationId xmlns:a16="http://schemas.microsoft.com/office/drawing/2014/main" id="{56B690A8-CB26-4A9F-AEAC-E3FE41C2116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653509" y="5447730"/>
            <a:ext cx="2381582" cy="362001"/>
          </a:xfrm>
          <a:prstGeom prst="rect">
            <a:avLst/>
          </a:prstGeom>
        </p:spPr>
      </p:pic>
    </p:spTree>
    <p:extLst>
      <p:ext uri="{BB962C8B-B14F-4D97-AF65-F5344CB8AC3E}">
        <p14:creationId xmlns:p14="http://schemas.microsoft.com/office/powerpoint/2010/main" val="24242652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5"/>
          </p:nvPr>
        </p:nvSpPr>
        <p:spPr>
          <a:xfrm>
            <a:off x="648000" y="1593184"/>
            <a:ext cx="10210271" cy="4817670"/>
          </a:xfrm>
        </p:spPr>
        <p:txBody>
          <a:bodyPr/>
          <a:lstStyle/>
          <a:p>
            <a:r>
              <a:rPr lang="en-US" altLang="zh-CN" b="1" dirty="0"/>
              <a:t>TransA</a:t>
            </a:r>
            <a:r>
              <a:rPr lang="en-US" altLang="zh-CN" dirty="0"/>
              <a:t> (</a:t>
            </a:r>
            <a:r>
              <a:rPr lang="en-US" altLang="zh-CN" b="1" dirty="0"/>
              <a:t>Trans</a:t>
            </a:r>
            <a:r>
              <a:rPr lang="en-US" altLang="zh-CN" dirty="0"/>
              <a:t>lating Using </a:t>
            </a:r>
            <a:r>
              <a:rPr lang="en-US" altLang="zh-CN" b="1" dirty="0"/>
              <a:t>A</a:t>
            </a:r>
            <a:r>
              <a:rPr lang="en-US" altLang="zh-CN" dirty="0"/>
              <a:t>daptive Approach for Knowledge Graph Embedding) </a:t>
            </a:r>
            <a:r>
              <a:rPr lang="zh-CN" altLang="en-US" dirty="0"/>
              <a:t>提出了对表示向量的自适应度量方法，并提出了一个更加灵活的嵌入方法。由于传统的得分函数只是考虑了向量之间的距离，</a:t>
            </a:r>
            <a:r>
              <a:rPr lang="en-US" altLang="zh-CN" dirty="0"/>
              <a:t>TransA </a:t>
            </a:r>
            <a:r>
              <a:rPr lang="zh-CN" altLang="en-US" dirty="0"/>
              <a:t>提到这种过于简单的判断指标无法准确地对复杂的知识库建模：首先由于传统的方法会取距离最近的向量，这种方法缺乏灵活性，以至于无法准确处理复杂的知识数据库，例如一对多，多对一，和多对多的情况；其次，这种距离判断方法对每一个维度采用相同的指标，这样就更容易导致产生错误的实体与关系的匹配。</a:t>
            </a:r>
          </a:p>
          <a:p>
            <a:r>
              <a:rPr lang="zh-CN" altLang="en-US" dirty="0"/>
              <a:t>基于这两个结论，</a:t>
            </a:r>
            <a:r>
              <a:rPr lang="en-US" altLang="zh-CN" dirty="0"/>
              <a:t>TransA</a:t>
            </a:r>
            <a:r>
              <a:rPr lang="zh-CN" altLang="en-US" dirty="0"/>
              <a:t>摒弃了传统的欧几里得距离</a:t>
            </a:r>
            <a:r>
              <a:rPr lang="en-US" altLang="zh-CN" dirty="0"/>
              <a:t>(Euclidean Distance)</a:t>
            </a:r>
            <a:r>
              <a:rPr lang="zh-CN" altLang="en-US" dirty="0"/>
              <a:t>，采用了</a:t>
            </a:r>
            <a:r>
              <a:rPr lang="zh-CN" altLang="en-US" b="1" dirty="0"/>
              <a:t>马氏距离</a:t>
            </a:r>
            <a:r>
              <a:rPr lang="en-US" altLang="zh-CN" dirty="0"/>
              <a:t>(</a:t>
            </a:r>
            <a:r>
              <a:rPr lang="en-US" altLang="zh-CN" dirty="0" err="1"/>
              <a:t>Mahalanobis</a:t>
            </a:r>
            <a:r>
              <a:rPr lang="en-US" altLang="zh-CN" dirty="0"/>
              <a:t> Distance)</a:t>
            </a:r>
            <a:r>
              <a:rPr lang="zh-CN" altLang="en-US" dirty="0"/>
              <a:t>。因此，在</a:t>
            </a:r>
            <a:r>
              <a:rPr lang="en-US" altLang="zh-CN" dirty="0"/>
              <a:t>TransA</a:t>
            </a:r>
            <a:r>
              <a:rPr lang="zh-CN" altLang="en-US" dirty="0"/>
              <a:t>中的得分函数为：</a:t>
            </a:r>
            <a:endParaRPr lang="en-US" altLang="zh-CN" dirty="0"/>
          </a:p>
          <a:p>
            <a:endParaRPr lang="en-US" altLang="zh-CN" dirty="0"/>
          </a:p>
          <a:p>
            <a:r>
              <a:rPr lang="zh-CN" altLang="en-US" dirty="0"/>
              <a:t>在模型训练中，目标函数被定义为：</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zh-CN" altLang="en-US" dirty="0"/>
              <a:t>其中适应性加权矩阵可以通过求导数等于 </a:t>
            </a:r>
            <a:r>
              <a:rPr lang="en-US" altLang="zh-CN" dirty="0"/>
              <a:t>0 </a:t>
            </a:r>
            <a:r>
              <a:rPr lang="zh-CN" altLang="en-US" dirty="0"/>
              <a:t>并将负数项变为 </a:t>
            </a:r>
            <a:r>
              <a:rPr lang="en-US" altLang="zh-CN" dirty="0"/>
              <a:t>0 </a:t>
            </a:r>
            <a:r>
              <a:rPr lang="zh-CN" altLang="en-US" dirty="0"/>
              <a:t>得出，即：</a:t>
            </a:r>
          </a:p>
        </p:txBody>
      </p:sp>
      <p:sp>
        <p:nvSpPr>
          <p:cNvPr id="3" name="文本占位符 2"/>
          <p:cNvSpPr>
            <a:spLocks noGrp="1"/>
          </p:cNvSpPr>
          <p:nvPr>
            <p:ph type="body" sz="quarter" idx="13"/>
          </p:nvPr>
        </p:nvSpPr>
        <p:spPr/>
        <p:txBody>
          <a:bodyPr>
            <a:normAutofit lnSpcReduction="10000"/>
          </a:bodyPr>
          <a:lstStyle/>
          <a:p>
            <a:r>
              <a:rPr lang="en-US" altLang="zh-CN" dirty="0"/>
              <a:t>TransA</a:t>
            </a:r>
            <a:endParaRPr lang="zh-CN" altLang="en-US" dirty="0"/>
          </a:p>
        </p:txBody>
      </p:sp>
      <p:sp>
        <p:nvSpPr>
          <p:cNvPr id="4" name="文本占位符 3"/>
          <p:cNvSpPr>
            <a:spLocks noGrp="1"/>
          </p:cNvSpPr>
          <p:nvPr>
            <p:ph type="body" sz="quarter" idx="14"/>
          </p:nvPr>
        </p:nvSpPr>
        <p:spPr/>
        <p:txBody>
          <a:bodyPr/>
          <a:lstStyle/>
          <a:p>
            <a:r>
              <a:rPr lang="en-US" altLang="zh-CN" dirty="0">
                <a:hlinkClick r:id="rId2"/>
              </a:rPr>
              <a:t>TransA: An Adaptive Approach for Knowledge Graph Embedding </a:t>
            </a:r>
            <a:endParaRPr lang="zh-CN" altLang="en-US" dirty="0"/>
          </a:p>
        </p:txBody>
      </p:sp>
      <p:pic>
        <p:nvPicPr>
          <p:cNvPr id="6" name="Picture 5">
            <a:extLst>
              <a:ext uri="{FF2B5EF4-FFF2-40B4-BE49-F238E27FC236}">
                <a16:creationId xmlns:a16="http://schemas.microsoft.com/office/drawing/2014/main" id="{D872BBB8-0BC3-4049-8B53-B55853D918E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04225" y="3107849"/>
            <a:ext cx="3439005" cy="381053"/>
          </a:xfrm>
          <a:prstGeom prst="rect">
            <a:avLst/>
          </a:prstGeom>
        </p:spPr>
      </p:pic>
      <p:pic>
        <p:nvPicPr>
          <p:cNvPr id="8" name="Picture 7">
            <a:extLst>
              <a:ext uri="{FF2B5EF4-FFF2-40B4-BE49-F238E27FC236}">
                <a16:creationId xmlns:a16="http://schemas.microsoft.com/office/drawing/2014/main" id="{87BD597D-1FC0-4042-B376-7771F8EC91B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40474" y="3869721"/>
            <a:ext cx="4217796" cy="2267692"/>
          </a:xfrm>
          <a:prstGeom prst="rect">
            <a:avLst/>
          </a:prstGeom>
        </p:spPr>
      </p:pic>
      <p:pic>
        <p:nvPicPr>
          <p:cNvPr id="10" name="Picture 9">
            <a:extLst>
              <a:ext uri="{FF2B5EF4-FFF2-40B4-BE49-F238E27FC236}">
                <a16:creationId xmlns:a16="http://schemas.microsoft.com/office/drawing/2014/main" id="{BD75C46A-8953-464E-A494-7C0E7B0350C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791300" y="3576225"/>
            <a:ext cx="3921279" cy="1477583"/>
          </a:xfrm>
          <a:prstGeom prst="rect">
            <a:avLst/>
          </a:prstGeom>
        </p:spPr>
      </p:pic>
      <p:pic>
        <p:nvPicPr>
          <p:cNvPr id="12" name="Picture 11">
            <a:extLst>
              <a:ext uri="{FF2B5EF4-FFF2-40B4-BE49-F238E27FC236}">
                <a16:creationId xmlns:a16="http://schemas.microsoft.com/office/drawing/2014/main" id="{BCA15BB9-9A01-4949-9D72-7C7984F5FD7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101768" y="5323403"/>
            <a:ext cx="3574520" cy="966299"/>
          </a:xfrm>
          <a:prstGeom prst="rect">
            <a:avLst/>
          </a:prstGeom>
        </p:spPr>
      </p:pic>
    </p:spTree>
    <p:extLst>
      <p:ext uri="{BB962C8B-B14F-4D97-AF65-F5344CB8AC3E}">
        <p14:creationId xmlns:p14="http://schemas.microsoft.com/office/powerpoint/2010/main" val="41311834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5"/>
          </p:nvPr>
        </p:nvSpPr>
        <p:spPr/>
        <p:txBody>
          <a:bodyPr/>
          <a:lstStyle/>
          <a:p>
            <a:r>
              <a:rPr lang="en-US" altLang="zh-CN" b="1" dirty="0"/>
              <a:t>KG2E</a:t>
            </a:r>
            <a:r>
              <a:rPr lang="en-US" altLang="zh-CN" dirty="0"/>
              <a:t> </a:t>
            </a:r>
            <a:r>
              <a:rPr lang="zh-CN" altLang="en-US" dirty="0"/>
              <a:t>中指出传统的知识图谱表示方法都是运用一个指定的空间来嵌入信息，例如在 </a:t>
            </a:r>
            <a:r>
              <a:rPr lang="en-US" altLang="zh-CN" dirty="0"/>
              <a:t>TransE </a:t>
            </a:r>
            <a:r>
              <a:rPr lang="zh-CN" altLang="en-US" dirty="0"/>
              <a:t>和 </a:t>
            </a:r>
            <a:r>
              <a:rPr lang="en-US" altLang="zh-CN" dirty="0"/>
              <a:t>TransR </a:t>
            </a:r>
            <a:r>
              <a:rPr lang="zh-CN" altLang="en-US" dirty="0"/>
              <a:t>中利用向量空间中的一个点来表示实体和关系。而这种方式总是对每个实体或关系进行统一的处理，并没有考虑到其中的不确定性。所以，</a:t>
            </a:r>
            <a:r>
              <a:rPr lang="en-US" altLang="zh-CN" dirty="0"/>
              <a:t>KG2E </a:t>
            </a:r>
            <a:r>
              <a:rPr lang="zh-CN" altLang="en-US" dirty="0"/>
              <a:t>模型提出利用</a:t>
            </a:r>
            <a:r>
              <a:rPr lang="zh-CN" altLang="en-US" b="1" dirty="0"/>
              <a:t>概率模型</a:t>
            </a:r>
            <a:r>
              <a:rPr lang="zh-CN" altLang="en-US" dirty="0"/>
              <a:t>来表示知识图谱，即将每个实体和信息都用一个</a:t>
            </a:r>
            <a:r>
              <a:rPr lang="zh-CN" altLang="en-US" b="1" dirty="0"/>
              <a:t>随机变量</a:t>
            </a:r>
            <a:r>
              <a:rPr lang="zh-CN" altLang="en-US" dirty="0"/>
              <a:t>来表示和表达信息，在这里使用的是高阶的</a:t>
            </a:r>
            <a:r>
              <a:rPr lang="zh-CN" altLang="en-US" b="1" dirty="0"/>
              <a:t>正态分布</a:t>
            </a:r>
            <a:r>
              <a:rPr lang="zh-CN" altLang="en-US" dirty="0"/>
              <a:t> </a:t>
            </a:r>
            <a:r>
              <a:rPr lang="en-US" altLang="zh-CN" dirty="0"/>
              <a:t>(Multi-Dimensional Gaussian Distribution)</a:t>
            </a:r>
            <a:r>
              <a:rPr lang="zh-CN" altLang="en-US" dirty="0"/>
              <a:t>，其中平均数</a:t>
            </a:r>
            <a:r>
              <a:rPr lang="en-US" altLang="zh-CN" dirty="0"/>
              <a:t>(Mean)</a:t>
            </a:r>
            <a:r>
              <a:rPr lang="zh-CN" altLang="en-US" dirty="0"/>
              <a:t>代表其位置，协方差矩阵</a:t>
            </a:r>
            <a:r>
              <a:rPr lang="en-US" altLang="zh-CN" dirty="0"/>
              <a:t>(Covariance Matrix)</a:t>
            </a:r>
            <a:r>
              <a:rPr lang="zh-CN" altLang="en-US" dirty="0"/>
              <a:t>代表可能存在的不确定性。</a:t>
            </a:r>
            <a:endParaRPr lang="en-US" altLang="zh-CN" dirty="0"/>
          </a:p>
          <a:p>
            <a:endParaRPr lang="en-US" altLang="zh-CN" dirty="0"/>
          </a:p>
          <a:p>
            <a:r>
              <a:rPr lang="en-US" altLang="zh-CN" dirty="0"/>
              <a:t>KG2E </a:t>
            </a:r>
            <a:r>
              <a:rPr lang="zh-CN" altLang="en-US" dirty="0"/>
              <a:t>指出知识图谱中的不确定性可能存在于头尾实体信息的不平衡，模糊的关系，不平衡的多对多关系等。文中假设如果一个实体存在于更少的三元组中或一个关系连接了更多的三元组</a:t>
            </a:r>
            <a:r>
              <a:rPr lang="en-US" altLang="zh-CN" dirty="0"/>
              <a:t>(</a:t>
            </a:r>
            <a:r>
              <a:rPr lang="zh-CN" altLang="en-US" dirty="0"/>
              <a:t>尤其在复杂语境中时</a:t>
            </a:r>
            <a:r>
              <a:rPr lang="en-US" altLang="zh-CN" dirty="0"/>
              <a:t>)</a:t>
            </a:r>
            <a:r>
              <a:rPr lang="zh-CN" altLang="en-US" dirty="0"/>
              <a:t>，他们就会有更多的不确定性。</a:t>
            </a:r>
            <a:endParaRPr lang="en-US" altLang="zh-CN" dirty="0"/>
          </a:p>
          <a:p>
            <a:endParaRPr lang="en-US" altLang="zh-CN" dirty="0"/>
          </a:p>
        </p:txBody>
      </p:sp>
      <p:sp>
        <p:nvSpPr>
          <p:cNvPr id="3" name="文本占位符 2"/>
          <p:cNvSpPr>
            <a:spLocks noGrp="1"/>
          </p:cNvSpPr>
          <p:nvPr>
            <p:ph type="body" sz="quarter" idx="13"/>
          </p:nvPr>
        </p:nvSpPr>
        <p:spPr/>
        <p:txBody>
          <a:bodyPr>
            <a:normAutofit lnSpcReduction="10000"/>
          </a:bodyPr>
          <a:lstStyle/>
          <a:p>
            <a:r>
              <a:rPr lang="en-US" altLang="zh-CN" dirty="0"/>
              <a:t>KG2E</a:t>
            </a:r>
            <a:endParaRPr lang="zh-CN" altLang="en-US" dirty="0"/>
          </a:p>
        </p:txBody>
      </p:sp>
      <p:sp>
        <p:nvSpPr>
          <p:cNvPr id="4" name="文本占位符 3"/>
          <p:cNvSpPr>
            <a:spLocks noGrp="1"/>
          </p:cNvSpPr>
          <p:nvPr>
            <p:ph type="body" sz="quarter" idx="14"/>
          </p:nvPr>
        </p:nvSpPr>
        <p:spPr/>
        <p:txBody>
          <a:bodyPr/>
          <a:lstStyle/>
          <a:p>
            <a:r>
              <a:rPr lang="en-US" altLang="zh-CN" dirty="0">
                <a:hlinkClick r:id="rId2"/>
              </a:rPr>
              <a:t>Learning to Represent Knowledge Graph with Gaussian Embedding</a:t>
            </a:r>
            <a:endParaRPr lang="zh-CN" altLang="en-US" dirty="0"/>
          </a:p>
        </p:txBody>
      </p:sp>
      <p:pic>
        <p:nvPicPr>
          <p:cNvPr id="6" name="Picture 5">
            <a:extLst>
              <a:ext uri="{FF2B5EF4-FFF2-40B4-BE49-F238E27FC236}">
                <a16:creationId xmlns:a16="http://schemas.microsoft.com/office/drawing/2014/main" id="{533BC700-0BF0-40DC-8926-F8ACD6CC61B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01860" y="3606328"/>
            <a:ext cx="3357991" cy="2392655"/>
          </a:xfrm>
          <a:prstGeom prst="rect">
            <a:avLst/>
          </a:prstGeom>
        </p:spPr>
      </p:pic>
      <p:sp>
        <p:nvSpPr>
          <p:cNvPr id="7" name="文本占位符 1">
            <a:extLst>
              <a:ext uri="{FF2B5EF4-FFF2-40B4-BE49-F238E27FC236}">
                <a16:creationId xmlns:a16="http://schemas.microsoft.com/office/drawing/2014/main" id="{BBB8FA65-542E-4985-9838-5F4575B0601E}"/>
              </a:ext>
            </a:extLst>
          </p:cNvPr>
          <p:cNvSpPr txBox="1">
            <a:spLocks/>
          </p:cNvSpPr>
          <p:nvPr/>
        </p:nvSpPr>
        <p:spPr>
          <a:xfrm>
            <a:off x="648000" y="3509602"/>
            <a:ext cx="6353860" cy="3935384"/>
          </a:xfrm>
          <a:prstGeom prst="rect">
            <a:avLst/>
          </a:prstGeom>
        </p:spPr>
        <p:txBody>
          <a:bodyPr>
            <a:normAutofit/>
          </a:bodyPr>
          <a:lstStyle>
            <a:lvl1pPr marL="0" indent="0" algn="l" defTabSz="914400" rtl="0" eaLnBrk="1" latinLnBrk="0" hangingPunct="1">
              <a:lnSpc>
                <a:spcPct val="100000"/>
              </a:lnSpc>
              <a:spcBef>
                <a:spcPts val="0"/>
              </a:spcBef>
              <a:buFont typeface="Arial" panose="020B0604020202020204" pitchFamily="34" charset="0"/>
              <a:buNone/>
              <a:defRPr sz="1400" kern="1200" baseline="0">
                <a:solidFill>
                  <a:srgbClr val="323232"/>
                </a:solidFill>
                <a:latin typeface="Verdana" panose="020B0604030504040204" pitchFamily="34" charset="0"/>
                <a:ea typeface="微软雅黑" panose="020B0503020204020204" pitchFamily="34" charset="-122"/>
                <a:cs typeface="Verdana" panose="020B060403050404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spcAft>
                <a:spcPts val="0"/>
              </a:spcAft>
            </a:pPr>
            <a:endParaRPr lang="en-US" altLang="zh-CN" dirty="0"/>
          </a:p>
          <a:p>
            <a:pPr fontAlgn="auto">
              <a:spcAft>
                <a:spcPts val="0"/>
              </a:spcAft>
            </a:pPr>
            <a:r>
              <a:rPr lang="zh-CN" altLang="en-US" dirty="0"/>
              <a:t>在右图的例子中，每个单词代表实体或关系的位置，其中有下划线的是关系，周围的圈代表随机性。图中可以推断出希拉里</a:t>
            </a:r>
            <a:r>
              <a:rPr lang="en-US" altLang="zh-CN" dirty="0"/>
              <a:t>·</a:t>
            </a:r>
            <a:r>
              <a:rPr lang="zh-CN" altLang="en-US" dirty="0"/>
              <a:t>克林顿</a:t>
            </a:r>
            <a:r>
              <a:rPr lang="en-US" altLang="zh-CN" dirty="0"/>
              <a:t>(Hillary Clinton)</a:t>
            </a:r>
            <a:r>
              <a:rPr lang="zh-CN" altLang="en-US" dirty="0"/>
              <a:t>的出生地</a:t>
            </a:r>
            <a:r>
              <a:rPr lang="en-US" altLang="zh-CN" dirty="0"/>
              <a:t>(place of birth)</a:t>
            </a:r>
            <a:r>
              <a:rPr lang="zh-CN" altLang="en-US" dirty="0"/>
              <a:t>是芝加哥</a:t>
            </a:r>
            <a:r>
              <a:rPr lang="en-US" altLang="zh-CN" dirty="0"/>
              <a:t>(Chicago)</a:t>
            </a:r>
            <a:r>
              <a:rPr lang="zh-CN" altLang="en-US" dirty="0"/>
              <a:t>，国籍</a:t>
            </a:r>
            <a:r>
              <a:rPr lang="en-US" altLang="zh-CN" dirty="0"/>
              <a:t>(nationality)</a:t>
            </a:r>
            <a:r>
              <a:rPr lang="zh-CN" altLang="en-US" dirty="0"/>
              <a:t>是美国</a:t>
            </a:r>
            <a:r>
              <a:rPr lang="en-US" altLang="zh-CN" dirty="0"/>
              <a:t>(USA)</a:t>
            </a:r>
            <a:r>
              <a:rPr lang="zh-CN" altLang="en-US" dirty="0"/>
              <a:t>。</a:t>
            </a:r>
            <a:endParaRPr lang="en-US" altLang="zh-CN" dirty="0"/>
          </a:p>
          <a:p>
            <a:pPr fontAlgn="auto">
              <a:spcAft>
                <a:spcPts val="0"/>
              </a:spcAft>
            </a:pPr>
            <a:endParaRPr lang="en-US" altLang="zh-CN" dirty="0"/>
          </a:p>
          <a:p>
            <a:pPr fontAlgn="auto">
              <a:spcAft>
                <a:spcPts val="0"/>
              </a:spcAft>
            </a:pPr>
            <a:r>
              <a:rPr lang="zh-CN" altLang="en-US" dirty="0"/>
              <a:t>在模型中，对于每个头实体，尾实体，和关系，分别匹配一个高阶的正态分布。在 </a:t>
            </a:r>
            <a:r>
              <a:rPr lang="en-US" altLang="zh-CN" dirty="0"/>
              <a:t>KG2E </a:t>
            </a:r>
            <a:r>
              <a:rPr lang="zh-CN" altLang="en-US" dirty="0"/>
              <a:t>中，对于一个三元组和他们匹配的分布，如果头实体和尾实体的差的分布与关系的分布相似，那么相应三元组的得分会高。具体来说，</a:t>
            </a:r>
            <a:r>
              <a:rPr lang="en-US" altLang="zh-CN" dirty="0"/>
              <a:t>KG2E </a:t>
            </a:r>
            <a:r>
              <a:rPr lang="zh-CN" altLang="en-US" dirty="0"/>
              <a:t>运用 </a:t>
            </a:r>
            <a:r>
              <a:rPr lang="en-US" altLang="zh-CN" dirty="0"/>
              <a:t>KL</a:t>
            </a:r>
            <a:r>
              <a:rPr lang="zh-CN" altLang="en-US" dirty="0"/>
              <a:t>散度</a:t>
            </a:r>
            <a:r>
              <a:rPr lang="en-US" altLang="zh-CN" dirty="0"/>
              <a:t>(</a:t>
            </a:r>
            <a:r>
              <a:rPr lang="en-US" altLang="zh-CN" dirty="0" err="1"/>
              <a:t>Kullback-Leibler</a:t>
            </a:r>
            <a:r>
              <a:rPr lang="en-US" altLang="zh-CN" dirty="0"/>
              <a:t> Divergence)</a:t>
            </a:r>
            <a:r>
              <a:rPr lang="zh-CN" altLang="en-US" dirty="0"/>
              <a:t>和期望可能性</a:t>
            </a:r>
            <a:r>
              <a:rPr lang="en-US" altLang="zh-CN" dirty="0"/>
              <a:t>(Expected Likelihood)</a:t>
            </a:r>
            <a:r>
              <a:rPr lang="zh-CN" altLang="en-US" dirty="0"/>
              <a:t>两种方法来判断两个概率分布的差距。</a:t>
            </a:r>
          </a:p>
          <a:p>
            <a:pPr fontAlgn="auto">
              <a:spcAft>
                <a:spcPts val="0"/>
              </a:spcAft>
            </a:pPr>
            <a:endParaRPr lang="zh-CN" altLang="en-US" dirty="0"/>
          </a:p>
        </p:txBody>
      </p:sp>
    </p:spTree>
    <p:extLst>
      <p:ext uri="{BB962C8B-B14F-4D97-AF65-F5344CB8AC3E}">
        <p14:creationId xmlns:p14="http://schemas.microsoft.com/office/powerpoint/2010/main" val="2054170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5"/>
          </p:nvPr>
        </p:nvSpPr>
        <p:spPr>
          <a:xfrm>
            <a:off x="648000" y="1613280"/>
            <a:ext cx="10210271" cy="4662000"/>
          </a:xfrm>
        </p:spPr>
        <p:txBody>
          <a:bodyPr/>
          <a:lstStyle/>
          <a:p>
            <a:r>
              <a:rPr lang="zh-CN" altLang="en-US" dirty="0"/>
              <a:t>在利用</a:t>
            </a:r>
            <a:r>
              <a:rPr lang="en-US" altLang="zh-CN" dirty="0"/>
              <a:t>KL-Divergence</a:t>
            </a:r>
            <a:r>
              <a:rPr lang="zh-CN" altLang="en-US" dirty="0"/>
              <a:t>来优化得分函数时，通常假设三元组不具有对称性，对于三元组我们定义下列概率分布：</a:t>
            </a:r>
            <a:endParaRPr lang="en-US" altLang="zh-CN" dirty="0"/>
          </a:p>
          <a:p>
            <a:endParaRPr lang="en-US" altLang="zh-CN" dirty="0"/>
          </a:p>
          <a:p>
            <a:endParaRPr lang="en-US" altLang="zh-CN" dirty="0"/>
          </a:p>
          <a:p>
            <a:r>
              <a:rPr lang="zh-CN" altLang="en-US" dirty="0"/>
              <a:t>在假设头实体和尾实体的概率在特定关系下处于独立关系时，我们得到：</a:t>
            </a:r>
            <a:endParaRPr lang="en-US" altLang="zh-CN" dirty="0"/>
          </a:p>
          <a:p>
            <a:endParaRPr lang="en-US" altLang="zh-CN" dirty="0"/>
          </a:p>
          <a:p>
            <a:endParaRPr lang="en-US" altLang="zh-CN" dirty="0"/>
          </a:p>
          <a:p>
            <a:r>
              <a:rPr lang="zh-CN" altLang="en-US" dirty="0"/>
              <a:t>根据 </a:t>
            </a:r>
            <a:r>
              <a:rPr lang="en-US" altLang="zh-CN" dirty="0"/>
              <a:t>KL-Divergence </a:t>
            </a:r>
            <a:r>
              <a:rPr lang="zh-CN" altLang="en-US" dirty="0"/>
              <a:t>的定义，我们有：</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zh-CN" altLang="en-US" dirty="0"/>
              <a:t>在 </a:t>
            </a:r>
            <a:r>
              <a:rPr lang="en-US" altLang="zh-CN" dirty="0"/>
              <a:t>Expected Likelihood </a:t>
            </a:r>
            <a:r>
              <a:rPr lang="zh-CN" altLang="en-US" dirty="0"/>
              <a:t>的方法中，使用两个随机变量的内积来决定两个随机变量的相似性，并通过额外使用 </a:t>
            </a:r>
            <a:r>
              <a:rPr lang="en-US" altLang="zh-CN" dirty="0"/>
              <a:t>log </a:t>
            </a:r>
            <a:r>
              <a:rPr lang="zh-CN" altLang="en-US" dirty="0"/>
              <a:t>来得到最后的得分函数：</a:t>
            </a:r>
          </a:p>
          <a:p>
            <a:endParaRPr lang="en-US" altLang="zh-CN" dirty="0"/>
          </a:p>
          <a:p>
            <a:endParaRPr lang="en-US" altLang="zh-CN" dirty="0"/>
          </a:p>
          <a:p>
            <a:endParaRPr lang="en-US" altLang="zh-CN" dirty="0"/>
          </a:p>
          <a:p>
            <a:endParaRPr lang="en-US" altLang="zh-CN" dirty="0"/>
          </a:p>
        </p:txBody>
      </p:sp>
      <p:sp>
        <p:nvSpPr>
          <p:cNvPr id="3" name="文本占位符 2"/>
          <p:cNvSpPr>
            <a:spLocks noGrp="1"/>
          </p:cNvSpPr>
          <p:nvPr>
            <p:ph type="body" sz="quarter" idx="13"/>
          </p:nvPr>
        </p:nvSpPr>
        <p:spPr/>
        <p:txBody>
          <a:bodyPr>
            <a:normAutofit lnSpcReduction="10000"/>
          </a:bodyPr>
          <a:lstStyle/>
          <a:p>
            <a:r>
              <a:rPr lang="en-US" altLang="zh-CN" dirty="0"/>
              <a:t>KG2E</a:t>
            </a:r>
            <a:endParaRPr lang="zh-CN" altLang="en-US" dirty="0"/>
          </a:p>
        </p:txBody>
      </p:sp>
      <p:sp>
        <p:nvSpPr>
          <p:cNvPr id="4" name="文本占位符 3"/>
          <p:cNvSpPr>
            <a:spLocks noGrp="1"/>
          </p:cNvSpPr>
          <p:nvPr>
            <p:ph type="body" sz="quarter" idx="14"/>
          </p:nvPr>
        </p:nvSpPr>
        <p:spPr/>
        <p:txBody>
          <a:bodyPr/>
          <a:lstStyle/>
          <a:p>
            <a:r>
              <a:rPr lang="en-US" altLang="zh-CN" dirty="0">
                <a:hlinkClick r:id="rId2"/>
              </a:rPr>
              <a:t>Learning to Represent Knowledge Graph with Gaussian Embedding</a:t>
            </a:r>
            <a:endParaRPr lang="zh-CN" altLang="en-US" dirty="0"/>
          </a:p>
          <a:p>
            <a:endParaRPr lang="zh-CN" altLang="en-US" dirty="0"/>
          </a:p>
        </p:txBody>
      </p:sp>
      <p:pic>
        <p:nvPicPr>
          <p:cNvPr id="6" name="Picture 5">
            <a:extLst>
              <a:ext uri="{FF2B5EF4-FFF2-40B4-BE49-F238E27FC236}">
                <a16:creationId xmlns:a16="http://schemas.microsoft.com/office/drawing/2014/main" id="{4E9211AB-557D-46BF-B6AD-099E7134286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62723" y="1918559"/>
            <a:ext cx="3864651" cy="299708"/>
          </a:xfrm>
          <a:prstGeom prst="rect">
            <a:avLst/>
          </a:prstGeom>
        </p:spPr>
      </p:pic>
      <p:pic>
        <p:nvPicPr>
          <p:cNvPr id="8" name="Picture 7">
            <a:extLst>
              <a:ext uri="{FF2B5EF4-FFF2-40B4-BE49-F238E27FC236}">
                <a16:creationId xmlns:a16="http://schemas.microsoft.com/office/drawing/2014/main" id="{2A35CDCC-2324-4078-AAAB-FA490018175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24164" y="2551262"/>
            <a:ext cx="4181625" cy="351654"/>
          </a:xfrm>
          <a:prstGeom prst="rect">
            <a:avLst/>
          </a:prstGeom>
        </p:spPr>
      </p:pic>
      <p:pic>
        <p:nvPicPr>
          <p:cNvPr id="10" name="Picture 9">
            <a:extLst>
              <a:ext uri="{FF2B5EF4-FFF2-40B4-BE49-F238E27FC236}">
                <a16:creationId xmlns:a16="http://schemas.microsoft.com/office/drawing/2014/main" id="{51F4EC20-D06B-4615-97F8-031EBB7C7F9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937888" y="3147350"/>
            <a:ext cx="4809391" cy="1284593"/>
          </a:xfrm>
          <a:prstGeom prst="rect">
            <a:avLst/>
          </a:prstGeom>
        </p:spPr>
      </p:pic>
      <p:pic>
        <p:nvPicPr>
          <p:cNvPr id="12" name="Picture 11">
            <a:extLst>
              <a:ext uri="{FF2B5EF4-FFF2-40B4-BE49-F238E27FC236}">
                <a16:creationId xmlns:a16="http://schemas.microsoft.com/office/drawing/2014/main" id="{D5173942-E238-4F03-8662-8DCC112C45C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745427" y="4890429"/>
            <a:ext cx="3357473" cy="746105"/>
          </a:xfrm>
          <a:prstGeom prst="rect">
            <a:avLst/>
          </a:prstGeom>
        </p:spPr>
      </p:pic>
      <p:pic>
        <p:nvPicPr>
          <p:cNvPr id="14" name="Picture 13">
            <a:extLst>
              <a:ext uri="{FF2B5EF4-FFF2-40B4-BE49-F238E27FC236}">
                <a16:creationId xmlns:a16="http://schemas.microsoft.com/office/drawing/2014/main" id="{113955B7-DEE1-4AD1-B5B0-DBB49FF05CFB}"/>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342583" y="4858764"/>
            <a:ext cx="5071463" cy="771912"/>
          </a:xfrm>
          <a:prstGeom prst="rect">
            <a:avLst/>
          </a:prstGeom>
        </p:spPr>
      </p:pic>
    </p:spTree>
    <p:extLst>
      <p:ext uri="{BB962C8B-B14F-4D97-AF65-F5344CB8AC3E}">
        <p14:creationId xmlns:p14="http://schemas.microsoft.com/office/powerpoint/2010/main" val="33578924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p:cNvSpPr>
            <a:spLocks noGrp="1"/>
          </p:cNvSpPr>
          <p:nvPr>
            <p:ph type="body" sz="quarter" idx="10"/>
          </p:nvPr>
        </p:nvSpPr>
        <p:spPr/>
        <p:txBody>
          <a:bodyPr/>
          <a:lstStyle/>
          <a:p>
            <a:r>
              <a:rPr lang="zh-CN" altLang="en-US" dirty="0"/>
              <a:t>语义模型简介</a:t>
            </a:r>
          </a:p>
        </p:txBody>
      </p:sp>
    </p:spTree>
    <p:extLst>
      <p:ext uri="{BB962C8B-B14F-4D97-AF65-F5344CB8AC3E}">
        <p14:creationId xmlns:p14="http://schemas.microsoft.com/office/powerpoint/2010/main" val="12008434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5"/>
          </p:nvPr>
        </p:nvSpPr>
        <p:spPr/>
        <p:txBody>
          <a:bodyPr/>
          <a:lstStyle/>
          <a:p>
            <a:r>
              <a:rPr lang="zh-CN" altLang="en-US" b="1" dirty="0"/>
              <a:t>语义匹配模型</a:t>
            </a:r>
            <a:r>
              <a:rPr lang="en-US" altLang="zh-CN" dirty="0"/>
              <a:t>(</a:t>
            </a:r>
            <a:r>
              <a:rPr lang="en-US" altLang="zh-CN" b="1" dirty="0"/>
              <a:t>S</a:t>
            </a:r>
            <a:r>
              <a:rPr lang="en-US" altLang="zh-CN" dirty="0"/>
              <a:t>emantic </a:t>
            </a:r>
            <a:r>
              <a:rPr lang="en-US" altLang="zh-CN" b="1" dirty="0"/>
              <a:t>M</a:t>
            </a:r>
            <a:r>
              <a:rPr lang="en-US" altLang="zh-CN" dirty="0"/>
              <a:t>atching </a:t>
            </a:r>
            <a:r>
              <a:rPr lang="en-US" altLang="zh-CN" b="1" dirty="0"/>
              <a:t>E</a:t>
            </a:r>
            <a:r>
              <a:rPr lang="en-US" altLang="zh-CN" dirty="0"/>
              <a:t>nergy Model)</a:t>
            </a:r>
            <a:r>
              <a:rPr lang="zh-CN" altLang="en-US" dirty="0"/>
              <a:t>意在通过矩阵捕捉实体和关系之间的联系。</a:t>
            </a:r>
            <a:r>
              <a:rPr lang="en-US" altLang="zh-CN" dirty="0"/>
              <a:t>SME</a:t>
            </a:r>
            <a:r>
              <a:rPr lang="zh-CN" altLang="en-US" dirty="0"/>
              <a:t>分为两种语义匹配模型：线性与双线性模型，他们的得分函数分别为：</a:t>
            </a:r>
            <a:endParaRPr lang="en-US" altLang="zh-CN" dirty="0"/>
          </a:p>
          <a:p>
            <a:endParaRPr lang="en-US" altLang="zh-CN" dirty="0"/>
          </a:p>
          <a:p>
            <a:endParaRPr lang="en-US" altLang="zh-CN" dirty="0"/>
          </a:p>
          <a:p>
            <a:endParaRPr lang="en-US" altLang="zh-CN" dirty="0"/>
          </a:p>
          <a:p>
            <a:r>
              <a:rPr lang="zh-CN" altLang="en-US" b="1" dirty="0"/>
              <a:t>隐语义模型</a:t>
            </a:r>
            <a:r>
              <a:rPr lang="en-US" altLang="zh-CN" dirty="0"/>
              <a:t>(</a:t>
            </a:r>
            <a:r>
              <a:rPr lang="en-US" altLang="zh-CN" b="1" dirty="0"/>
              <a:t>L</a:t>
            </a:r>
            <a:r>
              <a:rPr lang="en-US" altLang="zh-CN" dirty="0"/>
              <a:t>atent </a:t>
            </a:r>
            <a:r>
              <a:rPr lang="en-US" altLang="zh-CN" b="1" dirty="0"/>
              <a:t>F</a:t>
            </a:r>
            <a:r>
              <a:rPr lang="en-US" altLang="zh-CN" dirty="0"/>
              <a:t>actor </a:t>
            </a:r>
            <a:r>
              <a:rPr lang="en-US" altLang="zh-CN" b="1" dirty="0"/>
              <a:t>M</a:t>
            </a:r>
            <a:r>
              <a:rPr lang="en-US" altLang="zh-CN" dirty="0"/>
              <a:t>odel)</a:t>
            </a:r>
            <a:r>
              <a:rPr lang="zh-CN" altLang="en-US" dirty="0"/>
              <a:t>将每个实体映射到一个向量并对每个关系定义一个矩阵，通过训练关系矩阵，</a:t>
            </a:r>
            <a:r>
              <a:rPr lang="en-US" altLang="zh-CN" dirty="0"/>
              <a:t>LFM</a:t>
            </a:r>
            <a:r>
              <a:rPr lang="zh-CN" altLang="en-US" dirty="0"/>
              <a:t>可以通过以上较为简便的算法来获取头尾实体之间的语义关系，其得分函数为：</a:t>
            </a:r>
            <a:endParaRPr lang="en-US" altLang="zh-CN" dirty="0"/>
          </a:p>
          <a:p>
            <a:endParaRPr lang="en-US" altLang="zh-CN" dirty="0"/>
          </a:p>
          <a:p>
            <a:endParaRPr lang="en-US" altLang="zh-CN" dirty="0"/>
          </a:p>
          <a:p>
            <a:r>
              <a:rPr lang="zh-CN" altLang="en-US" b="1" dirty="0"/>
              <a:t>单层神经网络模型</a:t>
            </a:r>
            <a:r>
              <a:rPr lang="en-US" altLang="zh-CN" dirty="0"/>
              <a:t>(</a:t>
            </a:r>
            <a:r>
              <a:rPr lang="en-US" altLang="zh-CN" b="1" dirty="0"/>
              <a:t>S</a:t>
            </a:r>
            <a:r>
              <a:rPr lang="en-US" altLang="zh-CN" dirty="0"/>
              <a:t>ingle </a:t>
            </a:r>
            <a:r>
              <a:rPr lang="en-US" altLang="zh-CN" b="1" dirty="0"/>
              <a:t>L</a:t>
            </a:r>
            <a:r>
              <a:rPr lang="en-US" altLang="zh-CN" dirty="0"/>
              <a:t>ayer </a:t>
            </a:r>
            <a:r>
              <a:rPr lang="en-US" altLang="zh-CN" b="1" dirty="0"/>
              <a:t>M</a:t>
            </a:r>
            <a:r>
              <a:rPr lang="en-US" altLang="zh-CN" dirty="0"/>
              <a:t>odel)</a:t>
            </a:r>
            <a:r>
              <a:rPr lang="zh-CN" altLang="en-US" dirty="0"/>
              <a:t>是神经张量模型</a:t>
            </a:r>
            <a:r>
              <a:rPr lang="en-US" altLang="zh-CN" dirty="0"/>
              <a:t>(NTN)</a:t>
            </a:r>
            <a:r>
              <a:rPr lang="zh-CN" altLang="en-US" dirty="0"/>
              <a:t>的基础模型。该模型通过建造一个非线性神经网络去表示得分函数：</a:t>
            </a:r>
            <a:endParaRPr lang="en-US" altLang="zh-CN" dirty="0"/>
          </a:p>
          <a:p>
            <a:endParaRPr lang="en-US" altLang="zh-CN" dirty="0"/>
          </a:p>
          <a:p>
            <a:r>
              <a:rPr lang="zh-CN" altLang="en-US" b="1" dirty="0"/>
              <a:t>神经张量模型</a:t>
            </a:r>
            <a:r>
              <a:rPr lang="en-US" altLang="zh-CN" dirty="0"/>
              <a:t>(</a:t>
            </a:r>
            <a:r>
              <a:rPr lang="en-US" altLang="zh-CN" b="1" dirty="0"/>
              <a:t>N</a:t>
            </a:r>
            <a:r>
              <a:rPr lang="en-US" altLang="zh-CN" dirty="0"/>
              <a:t>eural </a:t>
            </a:r>
            <a:r>
              <a:rPr lang="en-US" altLang="zh-CN" b="1" dirty="0"/>
              <a:t>T</a:t>
            </a:r>
            <a:r>
              <a:rPr lang="en-US" altLang="zh-CN" dirty="0"/>
              <a:t>ensor </a:t>
            </a:r>
            <a:r>
              <a:rPr lang="en-US" altLang="zh-CN" b="1" dirty="0"/>
              <a:t>N</a:t>
            </a:r>
            <a:r>
              <a:rPr lang="en-US" altLang="zh-CN" dirty="0"/>
              <a:t>etwork)</a:t>
            </a:r>
            <a:r>
              <a:rPr lang="zh-CN" altLang="en-US" dirty="0"/>
              <a:t>拓展了 </a:t>
            </a:r>
            <a:r>
              <a:rPr lang="en-US" altLang="zh-CN" dirty="0"/>
              <a:t>SLM </a:t>
            </a:r>
            <a:r>
              <a:rPr lang="zh-CN" altLang="en-US" dirty="0"/>
              <a:t>模型，并计算非线性神经网络的二次相关性，由于涉及</a:t>
            </a:r>
            <a:r>
              <a:rPr lang="en-US" altLang="zh-CN" dirty="0"/>
              <a:t>3</a:t>
            </a:r>
            <a:r>
              <a:rPr lang="zh-CN" altLang="en-US" dirty="0"/>
              <a:t>阶张量的计算，</a:t>
            </a:r>
            <a:r>
              <a:rPr lang="en-US" altLang="zh-CN" dirty="0"/>
              <a:t>NTN</a:t>
            </a:r>
            <a:r>
              <a:rPr lang="zh-CN" altLang="en-US" dirty="0"/>
              <a:t>的参数数量很多且计算复杂度非常高，但是</a:t>
            </a:r>
            <a:r>
              <a:rPr lang="en-US" altLang="zh-CN" dirty="0"/>
              <a:t>NTN</a:t>
            </a:r>
            <a:r>
              <a:rPr lang="zh-CN" altLang="en-US" dirty="0"/>
              <a:t>也是对实体关系考虑最全面的模型，只是由于他的高复杂度使其很难运用于较大的知识图谱获得的得分函数为：</a:t>
            </a:r>
            <a:endParaRPr lang="en-US" altLang="zh-CN" dirty="0"/>
          </a:p>
        </p:txBody>
      </p:sp>
      <p:sp>
        <p:nvSpPr>
          <p:cNvPr id="3" name="文本占位符 2"/>
          <p:cNvSpPr>
            <a:spLocks noGrp="1"/>
          </p:cNvSpPr>
          <p:nvPr>
            <p:ph type="body" sz="quarter" idx="13"/>
          </p:nvPr>
        </p:nvSpPr>
        <p:spPr/>
        <p:txBody>
          <a:bodyPr>
            <a:normAutofit lnSpcReduction="10000"/>
          </a:bodyPr>
          <a:lstStyle/>
          <a:p>
            <a:r>
              <a:rPr lang="zh-CN" altLang="en-US" dirty="0"/>
              <a:t>语义匹配模型</a:t>
            </a:r>
            <a:r>
              <a:rPr lang="en-US" altLang="zh-CN" dirty="0"/>
              <a:t>/</a:t>
            </a:r>
            <a:r>
              <a:rPr lang="zh-CN" altLang="en-US" dirty="0"/>
              <a:t>神经网络模型</a:t>
            </a:r>
          </a:p>
        </p:txBody>
      </p:sp>
      <p:sp>
        <p:nvSpPr>
          <p:cNvPr id="4" name="文本占位符 3"/>
          <p:cNvSpPr>
            <a:spLocks noGrp="1"/>
          </p:cNvSpPr>
          <p:nvPr>
            <p:ph type="body" sz="quarter" idx="14"/>
          </p:nvPr>
        </p:nvSpPr>
        <p:spPr/>
        <p:txBody>
          <a:bodyPr/>
          <a:lstStyle/>
          <a:p>
            <a:r>
              <a:rPr lang="en-US" altLang="zh-CN" dirty="0">
                <a:hlinkClick r:id="rId2"/>
              </a:rPr>
              <a:t>SME/LFM/SLM/NTN</a:t>
            </a:r>
            <a:endParaRPr lang="zh-CN" altLang="en-US" dirty="0"/>
          </a:p>
        </p:txBody>
      </p:sp>
      <p:pic>
        <p:nvPicPr>
          <p:cNvPr id="6" name="Picture 5">
            <a:extLst>
              <a:ext uri="{FF2B5EF4-FFF2-40B4-BE49-F238E27FC236}">
                <a16:creationId xmlns:a16="http://schemas.microsoft.com/office/drawing/2014/main" id="{08E74185-9400-483B-9DA1-2321D28DF3A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88486" y="2281661"/>
            <a:ext cx="4929298" cy="563809"/>
          </a:xfrm>
          <a:prstGeom prst="rect">
            <a:avLst/>
          </a:prstGeom>
        </p:spPr>
      </p:pic>
      <p:pic>
        <p:nvPicPr>
          <p:cNvPr id="8" name="Picture 7">
            <a:extLst>
              <a:ext uri="{FF2B5EF4-FFF2-40B4-BE49-F238E27FC236}">
                <a16:creationId xmlns:a16="http://schemas.microsoft.com/office/drawing/2014/main" id="{76ED63DE-8A96-461E-8A6E-8D49D25182C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19351" y="3332987"/>
            <a:ext cx="1476649" cy="337520"/>
          </a:xfrm>
          <a:prstGeom prst="rect">
            <a:avLst/>
          </a:prstGeom>
        </p:spPr>
      </p:pic>
      <p:pic>
        <p:nvPicPr>
          <p:cNvPr id="10" name="Picture 9">
            <a:extLst>
              <a:ext uri="{FF2B5EF4-FFF2-40B4-BE49-F238E27FC236}">
                <a16:creationId xmlns:a16="http://schemas.microsoft.com/office/drawing/2014/main" id="{B8ADA520-AFEC-4167-B74A-C66EF0C99C5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010917" y="3962291"/>
            <a:ext cx="3052365" cy="358588"/>
          </a:xfrm>
          <a:prstGeom prst="rect">
            <a:avLst/>
          </a:prstGeom>
        </p:spPr>
      </p:pic>
      <p:pic>
        <p:nvPicPr>
          <p:cNvPr id="12" name="Picture 11" descr="A picture containing text, antenna&#10;&#10;Description automatically generated">
            <a:extLst>
              <a:ext uri="{FF2B5EF4-FFF2-40B4-BE49-F238E27FC236}">
                <a16:creationId xmlns:a16="http://schemas.microsoft.com/office/drawing/2014/main" id="{7AC54C83-7F21-401D-956B-4C6699287D7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723570" y="4837568"/>
            <a:ext cx="3471050" cy="634216"/>
          </a:xfrm>
          <a:prstGeom prst="rect">
            <a:avLst/>
          </a:prstGeom>
        </p:spPr>
      </p:pic>
    </p:spTree>
    <p:extLst>
      <p:ext uri="{BB962C8B-B14F-4D97-AF65-F5344CB8AC3E}">
        <p14:creationId xmlns:p14="http://schemas.microsoft.com/office/powerpoint/2010/main" val="37085831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p:cNvSpPr>
            <a:spLocks noGrp="1"/>
          </p:cNvSpPr>
          <p:nvPr>
            <p:ph type="body" sz="quarter" idx="10"/>
          </p:nvPr>
        </p:nvSpPr>
        <p:spPr/>
        <p:txBody>
          <a:bodyPr/>
          <a:lstStyle/>
          <a:p>
            <a:r>
              <a:rPr lang="zh-CN" altLang="en-US" dirty="0"/>
              <a:t>知识图谱简介</a:t>
            </a:r>
          </a:p>
        </p:txBody>
      </p:sp>
    </p:spTree>
    <p:extLst>
      <p:ext uri="{BB962C8B-B14F-4D97-AF65-F5344CB8AC3E}">
        <p14:creationId xmlns:p14="http://schemas.microsoft.com/office/powerpoint/2010/main" val="14414489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5"/>
          </p:nvPr>
        </p:nvSpPr>
        <p:spPr/>
        <p:txBody>
          <a:bodyPr/>
          <a:lstStyle/>
          <a:p>
            <a:r>
              <a:rPr lang="en-US" altLang="zh-CN" b="1" dirty="0"/>
              <a:t>RESCAL</a:t>
            </a:r>
            <a:r>
              <a:rPr lang="zh-CN" altLang="en-US" dirty="0"/>
              <a:t>也叫做双线性模型，运用张量分解模型来分析关系数据的内部结构。它将每个实体嵌入到向量中捕获语义，并将关系映射到矩阵中表示。其得分函数可以用双线性函数表示，该函数描述了头尾实体之间所有的成对相互作用</a:t>
            </a:r>
            <a:r>
              <a:rPr lang="en-US" altLang="zh-CN" dirty="0"/>
              <a:t>:</a:t>
            </a:r>
          </a:p>
          <a:p>
            <a:endParaRPr lang="en-US" altLang="zh-CN" dirty="0"/>
          </a:p>
          <a:p>
            <a:endParaRPr lang="en-US" altLang="zh-CN" dirty="0"/>
          </a:p>
          <a:p>
            <a:endParaRPr lang="en-US" altLang="zh-CN" dirty="0"/>
          </a:p>
          <a:p>
            <a:r>
              <a:rPr lang="en-US" altLang="zh-CN" b="1" dirty="0"/>
              <a:t>DistMult</a:t>
            </a:r>
            <a:r>
              <a:rPr lang="zh-CN" altLang="en-US" dirty="0"/>
              <a:t>是</a:t>
            </a:r>
            <a:r>
              <a:rPr lang="en-US" altLang="zh-CN" dirty="0"/>
              <a:t>RESCAL</a:t>
            </a:r>
            <a:r>
              <a:rPr lang="zh-CN" altLang="en-US" dirty="0"/>
              <a:t>的简化版</a:t>
            </a:r>
            <a:r>
              <a:rPr lang="en-US" altLang="zh-CN" dirty="0"/>
              <a:t>,</a:t>
            </a:r>
            <a:r>
              <a:rPr lang="zh-CN" altLang="en-US" dirty="0"/>
              <a:t>即限制关系矩阵为对角矩阵，得分函数为：</a:t>
            </a:r>
            <a:endParaRPr lang="en-US" altLang="zh-CN" dirty="0"/>
          </a:p>
          <a:p>
            <a:endParaRPr lang="en-US" altLang="zh-CN" dirty="0"/>
          </a:p>
          <a:p>
            <a:endParaRPr lang="en-US" altLang="zh-CN" dirty="0"/>
          </a:p>
          <a:p>
            <a:endParaRPr lang="en-US" altLang="zh-CN" dirty="0"/>
          </a:p>
          <a:p>
            <a:r>
              <a:rPr lang="en-US" altLang="zh-CN" b="1" dirty="0"/>
              <a:t>ComplEx</a:t>
            </a:r>
            <a:r>
              <a:rPr lang="en-US" altLang="zh-CN" dirty="0"/>
              <a:t>(Complex Embedding)</a:t>
            </a:r>
            <a:r>
              <a:rPr lang="zh-CN" altLang="en-US" dirty="0"/>
              <a:t>在复数领域拓展了</a:t>
            </a:r>
            <a:r>
              <a:rPr lang="en-US" altLang="zh-CN" dirty="0"/>
              <a:t>DistMult</a:t>
            </a:r>
            <a:r>
              <a:rPr lang="zh-CN" altLang="en-US" dirty="0"/>
              <a:t>，即嵌入的向量被定义在复数空间，而不是在实数空间，其得分函数会取结果的实数部分，即：</a:t>
            </a:r>
            <a:endParaRPr lang="en-US" altLang="zh-CN" dirty="0"/>
          </a:p>
          <a:p>
            <a:endParaRPr lang="en-US" altLang="zh-CN" dirty="0"/>
          </a:p>
          <a:p>
            <a:endParaRPr lang="en-US" altLang="zh-CN" dirty="0"/>
          </a:p>
          <a:p>
            <a:r>
              <a:rPr lang="en-US" altLang="zh-CN" b="1" dirty="0"/>
              <a:t>ANALOGY</a:t>
            </a:r>
            <a:r>
              <a:rPr lang="en-US" altLang="zh-CN" dirty="0"/>
              <a:t> </a:t>
            </a:r>
            <a:r>
              <a:rPr lang="zh-CN" altLang="en-US" dirty="0"/>
              <a:t>对知识图谱中的类比推理的基本结构进行分析，并对 </a:t>
            </a:r>
            <a:r>
              <a:rPr lang="en-US" altLang="zh-CN" dirty="0"/>
              <a:t>DistMult </a:t>
            </a:r>
            <a:r>
              <a:rPr lang="zh-CN" altLang="en-US" dirty="0"/>
              <a:t>中增加了两个对关系矩阵的约束：</a:t>
            </a:r>
            <a:endParaRPr lang="en-US" altLang="zh-CN" dirty="0"/>
          </a:p>
          <a:p>
            <a:endParaRPr lang="en-US" altLang="zh-CN" dirty="0"/>
          </a:p>
          <a:p>
            <a:endParaRPr lang="en-US" altLang="zh-CN" dirty="0"/>
          </a:p>
          <a:p>
            <a:r>
              <a:rPr lang="zh-CN" altLang="en-US" dirty="0"/>
              <a:t>其中后者代表了在复合关系中关系矩阵的可交换性。</a:t>
            </a:r>
            <a:r>
              <a:rPr lang="en-US" altLang="zh-CN" dirty="0"/>
              <a:t>ANALOGY</a:t>
            </a:r>
            <a:r>
              <a:rPr lang="zh-CN" altLang="en-US" dirty="0"/>
              <a:t>的得分函数与</a:t>
            </a:r>
            <a:r>
              <a:rPr lang="en-US" altLang="zh-CN" dirty="0"/>
              <a:t>DistMult</a:t>
            </a:r>
            <a:r>
              <a:rPr lang="zh-CN" altLang="en-US" dirty="0"/>
              <a:t>相同，为：</a:t>
            </a:r>
            <a:endParaRPr lang="en-US" altLang="zh-CN" dirty="0"/>
          </a:p>
        </p:txBody>
      </p:sp>
      <p:sp>
        <p:nvSpPr>
          <p:cNvPr id="3" name="文本占位符 2"/>
          <p:cNvSpPr>
            <a:spLocks noGrp="1"/>
          </p:cNvSpPr>
          <p:nvPr>
            <p:ph type="body" sz="quarter" idx="13"/>
          </p:nvPr>
        </p:nvSpPr>
        <p:spPr/>
        <p:txBody>
          <a:bodyPr>
            <a:normAutofit lnSpcReduction="10000"/>
          </a:bodyPr>
          <a:lstStyle/>
          <a:p>
            <a:r>
              <a:rPr lang="en-US" altLang="zh-CN" dirty="0"/>
              <a:t>DistMult </a:t>
            </a:r>
            <a:r>
              <a:rPr lang="zh-CN" altLang="en-US" dirty="0"/>
              <a:t>系列</a:t>
            </a:r>
          </a:p>
        </p:txBody>
      </p:sp>
      <p:sp>
        <p:nvSpPr>
          <p:cNvPr id="4" name="文本占位符 3"/>
          <p:cNvSpPr>
            <a:spLocks noGrp="1"/>
          </p:cNvSpPr>
          <p:nvPr>
            <p:ph type="body" sz="quarter" idx="14"/>
          </p:nvPr>
        </p:nvSpPr>
        <p:spPr/>
        <p:txBody>
          <a:bodyPr/>
          <a:lstStyle/>
          <a:p>
            <a:r>
              <a:rPr lang="en-US" altLang="zh-CN" dirty="0">
                <a:hlinkClick r:id="rId2"/>
              </a:rPr>
              <a:t>RESCAL/DistMult/ComplEx/ANALOGY</a:t>
            </a:r>
            <a:endParaRPr lang="zh-CN" altLang="en-US" dirty="0"/>
          </a:p>
        </p:txBody>
      </p:sp>
      <p:pic>
        <p:nvPicPr>
          <p:cNvPr id="6" name="Picture 5" descr="A picture containing text, watch&#10;&#10;Description automatically generated">
            <a:extLst>
              <a:ext uri="{FF2B5EF4-FFF2-40B4-BE49-F238E27FC236}">
                <a16:creationId xmlns:a16="http://schemas.microsoft.com/office/drawing/2014/main" id="{43F7A508-ECCD-4640-9535-2502D92A740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17745" y="2225549"/>
            <a:ext cx="3316101" cy="626780"/>
          </a:xfrm>
          <a:prstGeom prst="rect">
            <a:avLst/>
          </a:prstGeom>
        </p:spPr>
      </p:pic>
      <p:pic>
        <p:nvPicPr>
          <p:cNvPr id="8" name="Picture 7" descr="A picture containing text&#10;&#10;Description automatically generated">
            <a:extLst>
              <a:ext uri="{FF2B5EF4-FFF2-40B4-BE49-F238E27FC236}">
                <a16:creationId xmlns:a16="http://schemas.microsoft.com/office/drawing/2014/main" id="{0171B69D-E157-4871-9D2A-B9A927939E7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06529" y="3114248"/>
            <a:ext cx="2935915" cy="554644"/>
          </a:xfrm>
          <a:prstGeom prst="rect">
            <a:avLst/>
          </a:prstGeom>
        </p:spPr>
      </p:pic>
      <p:pic>
        <p:nvPicPr>
          <p:cNvPr id="10" name="Picture 9" descr="A picture containing text&#10;&#10;Description automatically generated">
            <a:extLst>
              <a:ext uri="{FF2B5EF4-FFF2-40B4-BE49-F238E27FC236}">
                <a16:creationId xmlns:a16="http://schemas.microsoft.com/office/drawing/2014/main" id="{C6296503-A8F7-41F9-B314-8E7A32A511C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570544" y="3968491"/>
            <a:ext cx="3543690" cy="608089"/>
          </a:xfrm>
          <a:prstGeom prst="rect">
            <a:avLst/>
          </a:prstGeom>
        </p:spPr>
      </p:pic>
      <p:pic>
        <p:nvPicPr>
          <p:cNvPr id="12" name="Picture 11">
            <a:extLst>
              <a:ext uri="{FF2B5EF4-FFF2-40B4-BE49-F238E27FC236}">
                <a16:creationId xmlns:a16="http://schemas.microsoft.com/office/drawing/2014/main" id="{C1F848C3-4D07-47F6-810D-C36889A3137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990956" y="4876179"/>
            <a:ext cx="2587366" cy="290419"/>
          </a:xfrm>
          <a:prstGeom prst="rect">
            <a:avLst/>
          </a:prstGeom>
        </p:spPr>
      </p:pic>
      <p:pic>
        <p:nvPicPr>
          <p:cNvPr id="14" name="Picture 13">
            <a:extLst>
              <a:ext uri="{FF2B5EF4-FFF2-40B4-BE49-F238E27FC236}">
                <a16:creationId xmlns:a16="http://schemas.microsoft.com/office/drawing/2014/main" id="{743560AB-C397-4CB5-873A-1F3AA0D76C5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478659" y="5466197"/>
            <a:ext cx="1591654" cy="364260"/>
          </a:xfrm>
          <a:prstGeom prst="rect">
            <a:avLst/>
          </a:prstGeom>
        </p:spPr>
      </p:pic>
    </p:spTree>
    <p:extLst>
      <p:ext uri="{BB962C8B-B14F-4D97-AF65-F5344CB8AC3E}">
        <p14:creationId xmlns:p14="http://schemas.microsoft.com/office/powerpoint/2010/main" val="36733932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p:cNvSpPr>
            <a:spLocks noGrp="1"/>
          </p:cNvSpPr>
          <p:nvPr>
            <p:ph type="body" sz="quarter" idx="10"/>
          </p:nvPr>
        </p:nvSpPr>
        <p:spPr/>
        <p:txBody>
          <a:bodyPr/>
          <a:lstStyle/>
          <a:p>
            <a:r>
              <a:rPr lang="zh-CN" altLang="en-US" dirty="0"/>
              <a:t>时序知识图谱</a:t>
            </a:r>
          </a:p>
        </p:txBody>
      </p:sp>
    </p:spTree>
    <p:extLst>
      <p:ext uri="{BB962C8B-B14F-4D97-AF65-F5344CB8AC3E}">
        <p14:creationId xmlns:p14="http://schemas.microsoft.com/office/powerpoint/2010/main" val="15934710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5"/>
          </p:nvPr>
        </p:nvSpPr>
        <p:spPr/>
        <p:txBody>
          <a:bodyPr/>
          <a:lstStyle/>
          <a:p>
            <a:r>
              <a:rPr lang="zh-CN" altLang="en-US" dirty="0"/>
              <a:t>目前大多数对于知识图谱的研究着重于静态的知识图谱，即事实不随时间改变而改变。然而对于时序知识图谱的研究同样十分重要，因为大部分事实信息是具有时效性的，例如 </a:t>
            </a:r>
            <a:r>
              <a:rPr lang="en-US" altLang="zh-CN" dirty="0"/>
              <a:t>(Donald Trump, is-President-of, USA) </a:t>
            </a:r>
            <a:r>
              <a:rPr lang="zh-CN" altLang="en-US" dirty="0"/>
              <a:t>这条信息只有在 </a:t>
            </a:r>
            <a:r>
              <a:rPr lang="en-US" altLang="zh-CN" dirty="0"/>
              <a:t>2016 </a:t>
            </a:r>
            <a:r>
              <a:rPr lang="zh-CN" altLang="en-US" dirty="0"/>
              <a:t>到 </a:t>
            </a:r>
            <a:r>
              <a:rPr lang="en-US" altLang="zh-CN" dirty="0"/>
              <a:t>2020 </a:t>
            </a:r>
            <a:r>
              <a:rPr lang="zh-CN" altLang="en-US" dirty="0"/>
              <a:t>年之间是正确的。所以说如果想要知识图谱包含时间的信息，即实现时序知识图谱的完善，那么在嵌入过程中就需要增加一个时间变量，即时序图谱中每条事实都是一个</a:t>
            </a:r>
            <a:r>
              <a:rPr lang="zh-CN" altLang="en-US" b="1" dirty="0"/>
              <a:t>四元组</a:t>
            </a:r>
            <a:r>
              <a:rPr lang="zh-CN" altLang="en-US" dirty="0"/>
              <a:t>，额外包含了事实的时间信息，例如 </a:t>
            </a:r>
            <a:r>
              <a:rPr lang="en-US" altLang="zh-CN" dirty="0"/>
              <a:t>(Donald Trump, is-President-of, USA</a:t>
            </a:r>
            <a:r>
              <a:rPr lang="zh-CN" altLang="en-US" dirty="0"/>
              <a:t>， </a:t>
            </a:r>
            <a:r>
              <a:rPr lang="en-US" altLang="zh-CN" dirty="0"/>
              <a:t>[2016,2020])</a:t>
            </a:r>
            <a:r>
              <a:rPr lang="zh-CN" altLang="en-US" dirty="0"/>
              <a:t>。</a:t>
            </a:r>
          </a:p>
        </p:txBody>
      </p:sp>
      <p:sp>
        <p:nvSpPr>
          <p:cNvPr id="3" name="文本占位符 2"/>
          <p:cNvSpPr>
            <a:spLocks noGrp="1"/>
          </p:cNvSpPr>
          <p:nvPr>
            <p:ph type="body" sz="quarter" idx="13"/>
          </p:nvPr>
        </p:nvSpPr>
        <p:spPr/>
        <p:txBody>
          <a:bodyPr>
            <a:normAutofit lnSpcReduction="10000"/>
          </a:bodyPr>
          <a:lstStyle/>
          <a:p>
            <a:r>
              <a:rPr lang="zh-CN" altLang="en-US" dirty="0"/>
              <a:t>时序知识图谱简介</a:t>
            </a:r>
          </a:p>
        </p:txBody>
      </p:sp>
      <p:sp>
        <p:nvSpPr>
          <p:cNvPr id="5" name="文本占位符 3">
            <a:extLst>
              <a:ext uri="{FF2B5EF4-FFF2-40B4-BE49-F238E27FC236}">
                <a16:creationId xmlns:a16="http://schemas.microsoft.com/office/drawing/2014/main" id="{84183FB6-01BD-45D1-9B9B-CC061B22C036}"/>
              </a:ext>
            </a:extLst>
          </p:cNvPr>
          <p:cNvSpPr>
            <a:spLocks noGrp="1"/>
          </p:cNvSpPr>
          <p:nvPr>
            <p:ph type="body" sz="quarter" idx="14"/>
          </p:nvPr>
        </p:nvSpPr>
        <p:spPr>
          <a:xfrm>
            <a:off x="648000" y="1170021"/>
            <a:ext cx="10210271" cy="348401"/>
          </a:xfrm>
        </p:spPr>
        <p:txBody>
          <a:bodyPr/>
          <a:lstStyle/>
          <a:p>
            <a:r>
              <a:rPr lang="en-US" altLang="zh-CN" dirty="0">
                <a:hlinkClick r:id="rId2"/>
              </a:rPr>
              <a:t>Temporal Knowledge Graph</a:t>
            </a:r>
            <a:endParaRPr lang="zh-CN" altLang="en-US" dirty="0"/>
          </a:p>
        </p:txBody>
      </p:sp>
      <p:pic>
        <p:nvPicPr>
          <p:cNvPr id="7" name="Picture 6" descr="Diagram&#10;&#10;Description automatically generated">
            <a:extLst>
              <a:ext uri="{FF2B5EF4-FFF2-40B4-BE49-F238E27FC236}">
                <a16:creationId xmlns:a16="http://schemas.microsoft.com/office/drawing/2014/main" id="{72C0A46B-E8AF-4212-BD92-0FF7B6B851C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97452" y="2887122"/>
            <a:ext cx="3556174" cy="3222381"/>
          </a:xfrm>
          <a:prstGeom prst="rect">
            <a:avLst/>
          </a:prstGeom>
        </p:spPr>
      </p:pic>
      <p:pic>
        <p:nvPicPr>
          <p:cNvPr id="9" name="Picture 8" descr="Diagram&#10;&#10;Description automatically generated">
            <a:extLst>
              <a:ext uri="{FF2B5EF4-FFF2-40B4-BE49-F238E27FC236}">
                <a16:creationId xmlns:a16="http://schemas.microsoft.com/office/drawing/2014/main" id="{37DB557E-7BCA-4716-9479-3763C0F9E8F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32279" y="2887122"/>
            <a:ext cx="4762271" cy="3571704"/>
          </a:xfrm>
          <a:prstGeom prst="rect">
            <a:avLst/>
          </a:prstGeom>
        </p:spPr>
      </p:pic>
    </p:spTree>
    <p:extLst>
      <p:ext uri="{BB962C8B-B14F-4D97-AF65-F5344CB8AC3E}">
        <p14:creationId xmlns:p14="http://schemas.microsoft.com/office/powerpoint/2010/main" val="36736860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5"/>
          </p:nvPr>
        </p:nvSpPr>
        <p:spPr/>
        <p:txBody>
          <a:bodyPr/>
          <a:lstStyle/>
          <a:p>
            <a:r>
              <a:rPr lang="en-US" altLang="zh-CN" b="1" dirty="0"/>
              <a:t>TAE</a:t>
            </a:r>
            <a:r>
              <a:rPr lang="en-US" altLang="zh-CN" dirty="0"/>
              <a:t>(</a:t>
            </a:r>
            <a:r>
              <a:rPr lang="en-US" altLang="zh-CN" b="1" dirty="0"/>
              <a:t>T</a:t>
            </a:r>
            <a:r>
              <a:rPr lang="en-US" altLang="zh-CN" dirty="0"/>
              <a:t>ime-</a:t>
            </a:r>
            <a:r>
              <a:rPr lang="en-US" altLang="zh-CN" b="1" dirty="0"/>
              <a:t>A</a:t>
            </a:r>
            <a:r>
              <a:rPr lang="en-US" altLang="zh-CN" dirty="0"/>
              <a:t>ware Knowledge Graph </a:t>
            </a:r>
            <a:r>
              <a:rPr lang="en-US" altLang="zh-CN" b="1" dirty="0"/>
              <a:t>E</a:t>
            </a:r>
            <a:r>
              <a:rPr lang="en-US" altLang="zh-CN" dirty="0"/>
              <a:t>mbedding Model)</a:t>
            </a:r>
            <a:r>
              <a:rPr lang="zh-CN" altLang="en-US" dirty="0"/>
              <a:t>模型是第一个尝试将时间信息整合到知识图谱中的模型，即第一个时序知识图谱模型。在 </a:t>
            </a:r>
            <a:r>
              <a:rPr lang="en-US" altLang="zh-CN" dirty="0"/>
              <a:t>TAE </a:t>
            </a:r>
            <a:r>
              <a:rPr lang="zh-CN" altLang="en-US" dirty="0"/>
              <a:t>中，关系具有时间连续性，例如对一个人来说，存在一个关系的</a:t>
            </a:r>
            <a:r>
              <a:rPr lang="zh-CN" altLang="en-US" b="1" dirty="0"/>
              <a:t>时间线</a:t>
            </a:r>
            <a:r>
              <a:rPr lang="zh-CN" altLang="en-US" dirty="0"/>
              <a:t>：出生地是</a:t>
            </a:r>
            <a:r>
              <a:rPr lang="en-US" altLang="zh-CN" dirty="0"/>
              <a:t>(wasBornIn)</a:t>
            </a:r>
            <a:r>
              <a:rPr lang="zh-CN" altLang="en-US" dirty="0"/>
              <a:t>，</a:t>
            </a:r>
            <a:r>
              <a:rPr lang="en-US" altLang="zh-CN" dirty="0"/>
              <a:t> </a:t>
            </a:r>
            <a:r>
              <a:rPr lang="zh-CN" altLang="en-US" dirty="0"/>
              <a:t>毕业地是</a:t>
            </a:r>
            <a:r>
              <a:rPr lang="en-US" altLang="zh-CN" dirty="0"/>
              <a:t>(graduatedFrom)</a:t>
            </a:r>
            <a:r>
              <a:rPr lang="zh-CN" altLang="en-US" dirty="0"/>
              <a:t>，</a:t>
            </a:r>
            <a:r>
              <a:rPr lang="en-US" altLang="zh-CN" dirty="0"/>
              <a:t> </a:t>
            </a:r>
            <a:r>
              <a:rPr lang="zh-CN" altLang="en-US" dirty="0"/>
              <a:t>死亡于</a:t>
            </a:r>
            <a:r>
              <a:rPr lang="en-US" altLang="zh-CN" dirty="0"/>
              <a:t>(diedIn)</a:t>
            </a:r>
            <a:r>
              <a:rPr lang="zh-CN" altLang="en-US" dirty="0"/>
              <a:t>。根据这一点，</a:t>
            </a:r>
            <a:r>
              <a:rPr lang="en-US" altLang="zh-CN" dirty="0"/>
              <a:t>TAE </a:t>
            </a:r>
            <a:r>
              <a:rPr lang="zh-CN" altLang="en-US" dirty="0"/>
              <a:t>定义</a:t>
            </a:r>
            <a:r>
              <a:rPr lang="zh-CN" altLang="en-US" b="1" dirty="0"/>
              <a:t>时序关系组</a:t>
            </a:r>
            <a:r>
              <a:rPr lang="en-US" altLang="zh-CN" dirty="0"/>
              <a:t>(Temporal Ordering Relation Pair)</a:t>
            </a:r>
            <a:r>
              <a:rPr lang="zh-CN" altLang="en-US" dirty="0"/>
              <a:t>为两个具有时间顺序，且共享同一头实体的关系，例如</a:t>
            </a:r>
            <a:r>
              <a:rPr lang="en-US" altLang="zh-CN" dirty="0"/>
              <a:t>&lt;wasBornIn, diedIn&gt;</a:t>
            </a:r>
            <a:r>
              <a:rPr lang="zh-CN" altLang="en-US" dirty="0"/>
              <a:t>。</a:t>
            </a:r>
            <a:endParaRPr lang="en-US" altLang="zh-CN" dirty="0"/>
          </a:p>
          <a:p>
            <a:endParaRPr lang="zh-CN" altLang="en-US" dirty="0"/>
          </a:p>
          <a:p>
            <a:r>
              <a:rPr lang="zh-CN" altLang="en-US" dirty="0"/>
              <a:t>其中前者叫做</a:t>
            </a:r>
            <a:r>
              <a:rPr lang="zh-CN" altLang="en-US" b="1" dirty="0"/>
              <a:t>前序关系</a:t>
            </a:r>
            <a:r>
              <a:rPr lang="zh-CN" altLang="en-US" dirty="0"/>
              <a:t>，后者叫做</a:t>
            </a:r>
            <a:r>
              <a:rPr lang="zh-CN" altLang="en-US" b="1" dirty="0"/>
              <a:t>后序关系</a:t>
            </a:r>
            <a:r>
              <a:rPr lang="zh-CN" altLang="en-US" dirty="0"/>
              <a:t>。其中符合时间顺序的关系组称为</a:t>
            </a:r>
            <a:r>
              <a:rPr lang="zh-CN" altLang="en-US" b="1" dirty="0"/>
              <a:t>正关系组</a:t>
            </a:r>
            <a:r>
              <a:rPr lang="zh-CN" altLang="en-US" dirty="0"/>
              <a:t>，例如 </a:t>
            </a:r>
            <a:r>
              <a:rPr lang="en-US" altLang="zh-CN" dirty="0"/>
              <a:t>&lt;wasBornIn, diedIn&gt;</a:t>
            </a:r>
            <a:r>
              <a:rPr lang="zh-CN" altLang="en-US" dirty="0"/>
              <a:t>；不符合时间顺序的关系组称为</a:t>
            </a:r>
            <a:r>
              <a:rPr lang="zh-CN" altLang="en-US" b="1" dirty="0"/>
              <a:t>负关系组</a:t>
            </a:r>
            <a:r>
              <a:rPr lang="zh-CN" altLang="en-US" dirty="0"/>
              <a:t>，例如 </a:t>
            </a:r>
            <a:r>
              <a:rPr lang="en-US" altLang="zh-CN" dirty="0"/>
              <a:t>&lt;diedIn, wasBornIn&gt;</a:t>
            </a:r>
            <a:r>
              <a:rPr lang="zh-CN" altLang="en-US" dirty="0"/>
              <a:t>。</a:t>
            </a:r>
            <a:endParaRPr lang="en-US" altLang="zh-CN" dirty="0"/>
          </a:p>
          <a:p>
            <a:endParaRPr lang="en-US" altLang="zh-CN" dirty="0"/>
          </a:p>
          <a:p>
            <a:r>
              <a:rPr lang="zh-CN" altLang="en-US" dirty="0"/>
              <a:t>对于关系在时间中的变化，定义</a:t>
            </a:r>
            <a:r>
              <a:rPr lang="zh-CN" altLang="en-US" b="1" dirty="0"/>
              <a:t>时间进化矩阵</a:t>
            </a:r>
            <a:r>
              <a:rPr lang="zh-CN" altLang="en-US" dirty="0"/>
              <a:t>来对时间的变化进行建模。我们假设在时序关系组中，前序关系可以通过时间进化矩阵得到后序关系，即：</a:t>
            </a:r>
          </a:p>
        </p:txBody>
      </p:sp>
      <p:sp>
        <p:nvSpPr>
          <p:cNvPr id="3" name="文本占位符 2"/>
          <p:cNvSpPr>
            <a:spLocks noGrp="1"/>
          </p:cNvSpPr>
          <p:nvPr>
            <p:ph type="body" sz="quarter" idx="13"/>
          </p:nvPr>
        </p:nvSpPr>
        <p:spPr/>
        <p:txBody>
          <a:bodyPr>
            <a:normAutofit lnSpcReduction="10000"/>
          </a:bodyPr>
          <a:lstStyle/>
          <a:p>
            <a:r>
              <a:rPr lang="en-US" altLang="zh-CN" dirty="0"/>
              <a:t>Time-Aware Embedding (TAE)</a:t>
            </a:r>
            <a:endParaRPr lang="zh-CN" altLang="en-US" dirty="0"/>
          </a:p>
        </p:txBody>
      </p:sp>
      <p:sp>
        <p:nvSpPr>
          <p:cNvPr id="4" name="文本占位符 3"/>
          <p:cNvSpPr>
            <a:spLocks noGrp="1"/>
          </p:cNvSpPr>
          <p:nvPr>
            <p:ph type="body" sz="quarter" idx="14"/>
          </p:nvPr>
        </p:nvSpPr>
        <p:spPr/>
        <p:txBody>
          <a:bodyPr/>
          <a:lstStyle/>
          <a:p>
            <a:r>
              <a:rPr lang="en-US" altLang="zh-CN" dirty="0">
                <a:hlinkClick r:id="rId2"/>
              </a:rPr>
              <a:t>Towards Time-Aware Knowledge Graph Completion</a:t>
            </a:r>
            <a:endParaRPr lang="zh-CN" altLang="en-US" dirty="0"/>
          </a:p>
        </p:txBody>
      </p:sp>
      <p:pic>
        <p:nvPicPr>
          <p:cNvPr id="6" name="Picture 5" descr="Text&#10;&#10;Description automatically generated with low confidence">
            <a:extLst>
              <a:ext uri="{FF2B5EF4-FFF2-40B4-BE49-F238E27FC236}">
                <a16:creationId xmlns:a16="http://schemas.microsoft.com/office/drawing/2014/main" id="{0DE33B7A-2D1D-40F9-85B7-C92DDCB49E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05504" y="3808298"/>
            <a:ext cx="1856309" cy="494475"/>
          </a:xfrm>
          <a:prstGeom prst="rect">
            <a:avLst/>
          </a:prstGeom>
        </p:spPr>
      </p:pic>
      <p:pic>
        <p:nvPicPr>
          <p:cNvPr id="8" name="Picture 7" descr="Chart, line chart&#10;&#10;Description automatically generated">
            <a:extLst>
              <a:ext uri="{FF2B5EF4-FFF2-40B4-BE49-F238E27FC236}">
                <a16:creationId xmlns:a16="http://schemas.microsoft.com/office/drawing/2014/main" id="{46F63E70-D66D-4AFA-A6BC-38C8EB95605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19220" y="4302773"/>
            <a:ext cx="7628876" cy="1813911"/>
          </a:xfrm>
          <a:prstGeom prst="rect">
            <a:avLst/>
          </a:prstGeom>
        </p:spPr>
      </p:pic>
    </p:spTree>
    <p:extLst>
      <p:ext uri="{BB962C8B-B14F-4D97-AF65-F5344CB8AC3E}">
        <p14:creationId xmlns:p14="http://schemas.microsoft.com/office/powerpoint/2010/main" val="25685286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5"/>
          </p:nvPr>
        </p:nvSpPr>
        <p:spPr/>
        <p:txBody>
          <a:bodyPr/>
          <a:lstStyle/>
          <a:p>
            <a:r>
              <a:rPr lang="en-US" altLang="zh-CN" dirty="0"/>
              <a:t>TAE </a:t>
            </a:r>
            <a:r>
              <a:rPr lang="zh-CN" altLang="en-US" dirty="0"/>
              <a:t>的模型训练方法与传统的距离模型相似，但由于 </a:t>
            </a:r>
            <a:r>
              <a:rPr lang="en-US" altLang="zh-CN" dirty="0"/>
              <a:t>TAE </a:t>
            </a:r>
            <a:r>
              <a:rPr lang="zh-CN" altLang="en-US" dirty="0"/>
              <a:t>中有额外的时间矩阵，需要额外分开进行训练。</a:t>
            </a:r>
          </a:p>
          <a:p>
            <a:r>
              <a:rPr lang="zh-CN" altLang="en-US" dirty="0"/>
              <a:t>对于一个训练集中的正确四元组，我们可以找到一个对应的四元组，其中他们共享头实体，是一个时序关系组。</a:t>
            </a:r>
            <a:endParaRPr lang="en-US" altLang="zh-CN" dirty="0"/>
          </a:p>
          <a:p>
            <a:r>
              <a:rPr lang="zh-CN" altLang="en-US" dirty="0"/>
              <a:t>对于时间进化矩阵的训练，基本的训练原则是正关系组的得分需要小于对应负关系组的得分</a:t>
            </a:r>
            <a:r>
              <a:rPr lang="en-US" altLang="zh-CN" dirty="0"/>
              <a:t>(</a:t>
            </a:r>
            <a:r>
              <a:rPr lang="zh-CN" altLang="en-US" dirty="0"/>
              <a:t>这样总得分函数会尽可能小</a:t>
            </a:r>
            <a:r>
              <a:rPr lang="en-US" altLang="zh-CN" dirty="0"/>
              <a:t>)</a:t>
            </a:r>
            <a:r>
              <a:rPr lang="zh-CN" altLang="en-US" dirty="0"/>
              <a:t>，所以我们定义</a:t>
            </a:r>
            <a:r>
              <a:rPr lang="zh-CN" altLang="en-US" b="1" dirty="0"/>
              <a:t>时间得分函数</a:t>
            </a:r>
            <a:r>
              <a:rPr lang="en-US" altLang="zh-CN" dirty="0"/>
              <a:t>(Temporal Score Function)</a:t>
            </a:r>
            <a:r>
              <a:rPr lang="zh-CN" altLang="en-US" dirty="0"/>
              <a:t>为：</a:t>
            </a:r>
            <a:endParaRPr lang="en-US" altLang="zh-CN" dirty="0"/>
          </a:p>
          <a:p>
            <a:endParaRPr lang="en-US" altLang="zh-CN" dirty="0"/>
          </a:p>
          <a:p>
            <a:endParaRPr lang="en-US" altLang="zh-CN" dirty="0"/>
          </a:p>
          <a:p>
            <a:r>
              <a:rPr lang="zh-CN" altLang="en-US" dirty="0"/>
              <a:t>对于</a:t>
            </a:r>
            <a:r>
              <a:rPr lang="zh-CN" altLang="en-US" b="1" dirty="0"/>
              <a:t>总得分函数</a:t>
            </a:r>
            <a:r>
              <a:rPr lang="en-US" altLang="zh-CN" dirty="0"/>
              <a:t>(Joint Score Function)</a:t>
            </a:r>
            <a:r>
              <a:rPr lang="zh-CN" altLang="en-US" dirty="0"/>
              <a:t>，在事实部分，我们依然采用传统的距离模型的得分和损失函数，这里称为</a:t>
            </a:r>
            <a:r>
              <a:rPr lang="zh-CN" altLang="en-US" b="1" dirty="0"/>
              <a:t>事实得分函数</a:t>
            </a:r>
            <a:r>
              <a:rPr lang="zh-CN" altLang="en-US" dirty="0"/>
              <a:t>，即：</a:t>
            </a:r>
            <a:endParaRPr lang="en-US" altLang="zh-CN" dirty="0"/>
          </a:p>
          <a:p>
            <a:endParaRPr lang="en-US" altLang="zh-CN" dirty="0"/>
          </a:p>
          <a:p>
            <a:endParaRPr lang="en-US" altLang="zh-CN" dirty="0"/>
          </a:p>
          <a:p>
            <a:endParaRPr lang="en-US" altLang="zh-CN" dirty="0"/>
          </a:p>
          <a:p>
            <a:endParaRPr lang="en-US" altLang="zh-CN" dirty="0"/>
          </a:p>
          <a:p>
            <a:r>
              <a:rPr lang="zh-CN" altLang="en-US" dirty="0"/>
              <a:t>最后，我们结合事实和时间的得分函数，得到最终的损失函数为：</a:t>
            </a:r>
          </a:p>
        </p:txBody>
      </p:sp>
      <p:sp>
        <p:nvSpPr>
          <p:cNvPr id="3" name="文本占位符 2"/>
          <p:cNvSpPr>
            <a:spLocks noGrp="1"/>
          </p:cNvSpPr>
          <p:nvPr>
            <p:ph type="body" sz="quarter" idx="13"/>
          </p:nvPr>
        </p:nvSpPr>
        <p:spPr/>
        <p:txBody>
          <a:bodyPr>
            <a:normAutofit lnSpcReduction="10000"/>
          </a:bodyPr>
          <a:lstStyle/>
          <a:p>
            <a:r>
              <a:rPr lang="en-US" altLang="zh-CN" dirty="0"/>
              <a:t>Time-Aware Embedding (TAE)</a:t>
            </a:r>
            <a:endParaRPr lang="zh-CN" altLang="en-US" dirty="0"/>
          </a:p>
          <a:p>
            <a:endParaRPr lang="zh-CN" altLang="en-US" dirty="0"/>
          </a:p>
        </p:txBody>
      </p:sp>
      <p:sp>
        <p:nvSpPr>
          <p:cNvPr id="4" name="文本占位符 3"/>
          <p:cNvSpPr>
            <a:spLocks noGrp="1"/>
          </p:cNvSpPr>
          <p:nvPr>
            <p:ph type="body" sz="quarter" idx="14"/>
          </p:nvPr>
        </p:nvSpPr>
        <p:spPr/>
        <p:txBody>
          <a:bodyPr/>
          <a:lstStyle/>
          <a:p>
            <a:r>
              <a:rPr lang="en-US" altLang="zh-CN" dirty="0">
                <a:hlinkClick r:id="rId2"/>
              </a:rPr>
              <a:t>Towards Time-Aware Knowledge Graph Completion</a:t>
            </a:r>
            <a:endParaRPr lang="zh-CN" altLang="en-US" dirty="0"/>
          </a:p>
          <a:p>
            <a:endParaRPr lang="zh-CN" altLang="en-US" dirty="0"/>
          </a:p>
        </p:txBody>
      </p:sp>
      <p:pic>
        <p:nvPicPr>
          <p:cNvPr id="6" name="Picture 5">
            <a:extLst>
              <a:ext uri="{FF2B5EF4-FFF2-40B4-BE49-F238E27FC236}">
                <a16:creationId xmlns:a16="http://schemas.microsoft.com/office/drawing/2014/main" id="{9603EF33-A3D7-42C1-AE0A-DBBF0FB28C7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31543" y="2641267"/>
            <a:ext cx="3996309" cy="426273"/>
          </a:xfrm>
          <a:prstGeom prst="rect">
            <a:avLst/>
          </a:prstGeom>
        </p:spPr>
      </p:pic>
      <p:pic>
        <p:nvPicPr>
          <p:cNvPr id="8" name="Picture 7" descr="A picture containing text, clock, watch, orange&#10;&#10;Description automatically generated">
            <a:extLst>
              <a:ext uri="{FF2B5EF4-FFF2-40B4-BE49-F238E27FC236}">
                <a16:creationId xmlns:a16="http://schemas.microsoft.com/office/drawing/2014/main" id="{4D9A4779-0876-4446-BB60-0B2F6226F27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63534" y="3429000"/>
            <a:ext cx="3143322" cy="842540"/>
          </a:xfrm>
          <a:prstGeom prst="rect">
            <a:avLst/>
          </a:prstGeom>
        </p:spPr>
      </p:pic>
      <p:pic>
        <p:nvPicPr>
          <p:cNvPr id="10" name="Picture 9">
            <a:extLst>
              <a:ext uri="{FF2B5EF4-FFF2-40B4-BE49-F238E27FC236}">
                <a16:creationId xmlns:a16="http://schemas.microsoft.com/office/drawing/2014/main" id="{6344EB26-6D28-40CD-87CA-E8AA517D978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046325" y="4669903"/>
            <a:ext cx="7220648" cy="842540"/>
          </a:xfrm>
          <a:prstGeom prst="rect">
            <a:avLst/>
          </a:prstGeom>
        </p:spPr>
      </p:pic>
    </p:spTree>
    <p:extLst>
      <p:ext uri="{BB962C8B-B14F-4D97-AF65-F5344CB8AC3E}">
        <p14:creationId xmlns:p14="http://schemas.microsoft.com/office/powerpoint/2010/main" val="26947188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5"/>
          </p:nvPr>
        </p:nvSpPr>
        <p:spPr/>
        <p:txBody>
          <a:bodyPr/>
          <a:lstStyle/>
          <a:p>
            <a:r>
              <a:rPr lang="zh-CN" altLang="en-US" dirty="0"/>
              <a:t>在传统的链接预测中，经常会出现错误的三元组，在时序知识图谱中，当这些三元组变为带有时间变量的四元组时，我们可以通过时间变量在特定情况下排除一些错误的四元组。其中有以下三种情况：</a:t>
            </a:r>
            <a:endParaRPr lang="en-US" altLang="zh-CN" dirty="0"/>
          </a:p>
          <a:p>
            <a:pPr marL="285750" indent="-285750">
              <a:buFont typeface="Arial" panose="020B0604020202020204" pitchFamily="34" charset="0"/>
              <a:buChar char="•"/>
            </a:pPr>
            <a:r>
              <a:rPr lang="zh-CN" altLang="en-US" b="1" dirty="0"/>
              <a:t>不共时现象</a:t>
            </a:r>
            <a:r>
              <a:rPr lang="en-US" altLang="zh-CN" dirty="0"/>
              <a:t>(Temporal Disjointness)</a:t>
            </a:r>
            <a:r>
              <a:rPr lang="zh-CN" altLang="en-US" dirty="0"/>
              <a:t>：对于某些事件，发生的事件不能有重合。例如一个人在一个给定时间点只能是一个人的夫妻。</a:t>
            </a:r>
            <a:endParaRPr lang="en-US" altLang="zh-CN" dirty="0"/>
          </a:p>
          <a:p>
            <a:pPr marL="285750" indent="-285750">
              <a:buFont typeface="Arial" panose="020B0604020202020204" pitchFamily="34" charset="0"/>
              <a:buChar char="•"/>
            </a:pPr>
            <a:r>
              <a:rPr lang="zh-CN" altLang="en-US" b="1" dirty="0"/>
              <a:t>时序现象</a:t>
            </a:r>
            <a:r>
              <a:rPr lang="en-US" altLang="zh-CN" dirty="0"/>
              <a:t>(Temporal Ordering)</a:t>
            </a:r>
            <a:r>
              <a:rPr lang="zh-CN" altLang="en-US" dirty="0"/>
              <a:t>：对于某些事件，有的事件永远在另一事件之后发生，例如一个人毕业的事件必须在其出生之后才能发生。</a:t>
            </a:r>
            <a:endParaRPr lang="en-US" altLang="zh-CN" dirty="0"/>
          </a:p>
          <a:p>
            <a:pPr marL="285750" indent="-285750">
              <a:buFont typeface="Arial" panose="020B0604020202020204" pitchFamily="34" charset="0"/>
              <a:buChar char="•"/>
            </a:pPr>
            <a:r>
              <a:rPr lang="zh-CN" altLang="en-US" b="1" dirty="0"/>
              <a:t>时间独立现象</a:t>
            </a:r>
            <a:r>
              <a:rPr lang="en-US" altLang="zh-CN" dirty="0"/>
              <a:t>(Temporal Span)</a:t>
            </a:r>
            <a:r>
              <a:rPr lang="zh-CN" altLang="en-US" dirty="0"/>
              <a:t>：对于某些事件，其发生时间只能在一个时间段，意味着在其他时间段中该事件都不成立。例如一个人只能在一个时间段中成为总统。</a:t>
            </a:r>
            <a:endParaRPr lang="en-US" altLang="zh-CN" dirty="0"/>
          </a:p>
          <a:p>
            <a:r>
              <a:rPr lang="zh-CN" altLang="en-US" dirty="0"/>
              <a:t>对于这三种情况，我们可以将这些问题当作</a:t>
            </a:r>
            <a:r>
              <a:rPr lang="zh-CN" altLang="en-US" b="1" dirty="0"/>
              <a:t>线性规划</a:t>
            </a:r>
            <a:r>
              <a:rPr lang="en-US" altLang="zh-CN" dirty="0"/>
              <a:t>(</a:t>
            </a:r>
            <a:r>
              <a:rPr lang="en-US" altLang="zh-CN" b="1" dirty="0"/>
              <a:t>I</a:t>
            </a:r>
            <a:r>
              <a:rPr lang="en-US" altLang="zh-CN" dirty="0"/>
              <a:t>nteger </a:t>
            </a:r>
            <a:r>
              <a:rPr lang="en-US" altLang="zh-CN" b="1" dirty="0"/>
              <a:t>L</a:t>
            </a:r>
            <a:r>
              <a:rPr lang="en-US" altLang="zh-CN" dirty="0"/>
              <a:t>inear </a:t>
            </a:r>
            <a:r>
              <a:rPr lang="en-US" altLang="zh-CN" b="1" dirty="0"/>
              <a:t>P</a:t>
            </a:r>
            <a:r>
              <a:rPr lang="en-US" altLang="zh-CN" dirty="0"/>
              <a:t>rogram Formulation)</a:t>
            </a:r>
            <a:r>
              <a:rPr lang="zh-CN" altLang="en-US" dirty="0"/>
              <a:t>问题来处理。</a:t>
            </a:r>
            <a:endParaRPr lang="en-US" altLang="zh-CN" dirty="0"/>
          </a:p>
          <a:p>
            <a:r>
              <a:rPr lang="zh-CN" altLang="en-US" dirty="0"/>
              <a:t>该模型的目标是找到最佳的分配方式以最大化总体的可行性，同时满足以上三个条件。总体的目标函数可写为：</a:t>
            </a:r>
            <a:endParaRPr lang="en-US" altLang="zh-CN" dirty="0"/>
          </a:p>
          <a:p>
            <a:endParaRPr lang="en-US" altLang="zh-CN" dirty="0"/>
          </a:p>
          <a:p>
            <a:endParaRPr lang="en-US" altLang="zh-CN" dirty="0"/>
          </a:p>
          <a:p>
            <a:endParaRPr lang="en-US" altLang="zh-CN" dirty="0"/>
          </a:p>
          <a:p>
            <a:r>
              <a:rPr lang="zh-CN" altLang="en-US" dirty="0"/>
              <a:t>对于这个目标函数，关于上述条件有以下三个限制：</a:t>
            </a:r>
            <a:endParaRPr lang="en-US" altLang="zh-CN" dirty="0"/>
          </a:p>
        </p:txBody>
      </p:sp>
      <p:sp>
        <p:nvSpPr>
          <p:cNvPr id="3" name="文本占位符 2"/>
          <p:cNvSpPr>
            <a:spLocks noGrp="1"/>
          </p:cNvSpPr>
          <p:nvPr>
            <p:ph type="body" sz="quarter" idx="13"/>
          </p:nvPr>
        </p:nvSpPr>
        <p:spPr/>
        <p:txBody>
          <a:bodyPr>
            <a:normAutofit lnSpcReduction="10000"/>
          </a:bodyPr>
          <a:lstStyle/>
          <a:p>
            <a:r>
              <a:rPr lang="en-US" altLang="zh-CN" dirty="0"/>
              <a:t>Integer Linear Program (ILP)</a:t>
            </a:r>
            <a:endParaRPr lang="zh-CN" altLang="en-US" dirty="0"/>
          </a:p>
        </p:txBody>
      </p:sp>
      <p:sp>
        <p:nvSpPr>
          <p:cNvPr id="4" name="文本占位符 3"/>
          <p:cNvSpPr>
            <a:spLocks noGrp="1"/>
          </p:cNvSpPr>
          <p:nvPr>
            <p:ph type="body" sz="quarter" idx="14"/>
          </p:nvPr>
        </p:nvSpPr>
        <p:spPr/>
        <p:txBody>
          <a:bodyPr/>
          <a:lstStyle/>
          <a:p>
            <a:r>
              <a:rPr lang="en-US" altLang="zh-CN" dirty="0">
                <a:hlinkClick r:id="rId2"/>
              </a:rPr>
              <a:t>Towards Time-Aware Knowledge Graph Completion</a:t>
            </a:r>
            <a:endParaRPr lang="zh-CN" altLang="en-US" dirty="0"/>
          </a:p>
          <a:p>
            <a:endParaRPr lang="zh-CN" altLang="en-US" dirty="0"/>
          </a:p>
        </p:txBody>
      </p:sp>
      <p:pic>
        <p:nvPicPr>
          <p:cNvPr id="6" name="Picture 5" descr="Text&#10;&#10;Description automatically generated with medium confidence">
            <a:extLst>
              <a:ext uri="{FF2B5EF4-FFF2-40B4-BE49-F238E27FC236}">
                <a16:creationId xmlns:a16="http://schemas.microsoft.com/office/drawing/2014/main" id="{C69DA71E-F594-4E91-A718-F89D32F3A16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82392" y="4015510"/>
            <a:ext cx="1329310" cy="545358"/>
          </a:xfrm>
          <a:prstGeom prst="rect">
            <a:avLst/>
          </a:prstGeom>
        </p:spPr>
      </p:pic>
      <p:pic>
        <p:nvPicPr>
          <p:cNvPr id="8" name="Picture 7" descr="Text, letter&#10;&#10;Description automatically generated">
            <a:extLst>
              <a:ext uri="{FF2B5EF4-FFF2-40B4-BE49-F238E27FC236}">
                <a16:creationId xmlns:a16="http://schemas.microsoft.com/office/drawing/2014/main" id="{53E0B49F-F460-448C-9487-F8F1EF3D853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13171" y="4878467"/>
            <a:ext cx="3183049" cy="984374"/>
          </a:xfrm>
          <a:prstGeom prst="rect">
            <a:avLst/>
          </a:prstGeom>
        </p:spPr>
      </p:pic>
    </p:spTree>
    <p:extLst>
      <p:ext uri="{BB962C8B-B14F-4D97-AF65-F5344CB8AC3E}">
        <p14:creationId xmlns:p14="http://schemas.microsoft.com/office/powerpoint/2010/main" val="41618775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5"/>
          </p:nvPr>
        </p:nvSpPr>
        <p:spPr/>
        <p:txBody>
          <a:bodyPr/>
          <a:lstStyle/>
          <a:p>
            <a:r>
              <a:rPr lang="zh-CN" altLang="en-US" dirty="0"/>
              <a:t>另一种常见的时序知识图谱模型是基于将时间项看做超平面进行嵌入的 </a:t>
            </a:r>
            <a:r>
              <a:rPr lang="en-US" altLang="zh-CN" b="1" dirty="0"/>
              <a:t>HyTE</a:t>
            </a:r>
            <a:r>
              <a:rPr lang="en-US" altLang="zh-CN" dirty="0"/>
              <a:t>(</a:t>
            </a:r>
            <a:r>
              <a:rPr lang="en-US" altLang="zh-CN" b="1" dirty="0"/>
              <a:t>Hy</a:t>
            </a:r>
            <a:r>
              <a:rPr lang="en-US" altLang="zh-CN" dirty="0"/>
              <a:t>perplane-based </a:t>
            </a:r>
            <a:r>
              <a:rPr lang="en-US" altLang="zh-CN" b="1" dirty="0"/>
              <a:t>T</a:t>
            </a:r>
            <a:r>
              <a:rPr lang="en-US" altLang="zh-CN" dirty="0"/>
              <a:t>emporally aware Knowledge Graph </a:t>
            </a:r>
            <a:r>
              <a:rPr lang="en-US" altLang="zh-CN" b="1" dirty="0"/>
              <a:t>E</a:t>
            </a:r>
            <a:r>
              <a:rPr lang="en-US" altLang="zh-CN" dirty="0"/>
              <a:t>mbedding)</a:t>
            </a:r>
            <a:r>
              <a:rPr lang="zh-CN" altLang="en-US" dirty="0"/>
              <a:t>。</a:t>
            </a:r>
          </a:p>
          <a:p>
            <a:r>
              <a:rPr lang="en-US" altLang="zh-CN" dirty="0"/>
              <a:t>HyTE </a:t>
            </a:r>
            <a:r>
              <a:rPr lang="zh-CN" altLang="en-US" dirty="0"/>
              <a:t>直接将时间信息嵌入到知识信息中，然后将整个知识图谱按照时间点分为多个子图谱，使得每个子图是一个静态的知识图谱，再将每个子图中的实体和关系投影到相应时间所代表的超平面上。</a:t>
            </a:r>
            <a:endParaRPr lang="en-US" altLang="zh-CN" dirty="0"/>
          </a:p>
          <a:p>
            <a:r>
              <a:rPr lang="en-US" altLang="zh-CN" dirty="0"/>
              <a:t>HyTE </a:t>
            </a:r>
            <a:r>
              <a:rPr lang="zh-CN" altLang="en-US" dirty="0"/>
              <a:t>依然在传统模型中的三元组上额外添加了时间的维度，形成了四元组，其中时间变量分别代表了该事件成立的开始和结束时间，并且</a:t>
            </a:r>
            <a:r>
              <a:rPr lang="en-US" altLang="zh-CN" dirty="0"/>
              <a:t>HyTE </a:t>
            </a:r>
            <a:r>
              <a:rPr lang="zh-CN" altLang="en-US" dirty="0"/>
              <a:t>用超平面来表示时间，在模型中用单位向量来表示。因此我们可以将空间按照时间分类：</a:t>
            </a:r>
          </a:p>
        </p:txBody>
      </p:sp>
      <p:sp>
        <p:nvSpPr>
          <p:cNvPr id="3" name="文本占位符 2"/>
          <p:cNvSpPr>
            <a:spLocks noGrp="1"/>
          </p:cNvSpPr>
          <p:nvPr>
            <p:ph type="body" sz="quarter" idx="13"/>
          </p:nvPr>
        </p:nvSpPr>
        <p:spPr/>
        <p:txBody>
          <a:bodyPr>
            <a:normAutofit lnSpcReduction="10000"/>
          </a:bodyPr>
          <a:lstStyle/>
          <a:p>
            <a:r>
              <a:rPr lang="en-US" altLang="zh-CN" dirty="0"/>
              <a:t>HyTE</a:t>
            </a:r>
            <a:endParaRPr lang="zh-CN" altLang="en-US" dirty="0"/>
          </a:p>
        </p:txBody>
      </p:sp>
      <p:sp>
        <p:nvSpPr>
          <p:cNvPr id="4" name="文本占位符 3"/>
          <p:cNvSpPr>
            <a:spLocks noGrp="1"/>
          </p:cNvSpPr>
          <p:nvPr>
            <p:ph type="body" sz="quarter" idx="14"/>
          </p:nvPr>
        </p:nvSpPr>
        <p:spPr/>
        <p:txBody>
          <a:bodyPr/>
          <a:lstStyle/>
          <a:p>
            <a:r>
              <a:rPr lang="en-US" altLang="zh-CN" dirty="0">
                <a:hlinkClick r:id="rId2"/>
              </a:rPr>
              <a:t>HyTE: Hyperplane-Based Temporally Aware Knowledge Graph Embedding </a:t>
            </a:r>
            <a:endParaRPr lang="zh-CN" altLang="en-US" dirty="0"/>
          </a:p>
        </p:txBody>
      </p:sp>
      <p:pic>
        <p:nvPicPr>
          <p:cNvPr id="6" name="Picture 5" descr="A picture containing text, envelope&#10;&#10;Description automatically generated">
            <a:extLst>
              <a:ext uri="{FF2B5EF4-FFF2-40B4-BE49-F238E27FC236}">
                <a16:creationId xmlns:a16="http://schemas.microsoft.com/office/drawing/2014/main" id="{634F5358-4D41-45BE-A63A-D19A5BDB50F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757361" y="3202192"/>
            <a:ext cx="3100909" cy="2497192"/>
          </a:xfrm>
          <a:prstGeom prst="rect">
            <a:avLst/>
          </a:prstGeom>
        </p:spPr>
      </p:pic>
      <p:sp>
        <p:nvSpPr>
          <p:cNvPr id="7" name="文本占位符 1">
            <a:extLst>
              <a:ext uri="{FF2B5EF4-FFF2-40B4-BE49-F238E27FC236}">
                <a16:creationId xmlns:a16="http://schemas.microsoft.com/office/drawing/2014/main" id="{0B8584A3-47E8-421D-918B-33AA08BC559A}"/>
              </a:ext>
            </a:extLst>
          </p:cNvPr>
          <p:cNvSpPr txBox="1">
            <a:spLocks/>
          </p:cNvSpPr>
          <p:nvPr/>
        </p:nvSpPr>
        <p:spPr>
          <a:xfrm>
            <a:off x="648000" y="3032064"/>
            <a:ext cx="6683220" cy="2938463"/>
          </a:xfrm>
          <a:prstGeom prst="rect">
            <a:avLst/>
          </a:prstGeom>
        </p:spPr>
        <p:txBody>
          <a:bodyPr>
            <a:normAutofit/>
          </a:bodyPr>
          <a:lstStyle>
            <a:lvl1pPr marL="0" indent="0" algn="l" defTabSz="914400" rtl="0" eaLnBrk="1" latinLnBrk="0" hangingPunct="1">
              <a:lnSpc>
                <a:spcPct val="100000"/>
              </a:lnSpc>
              <a:spcBef>
                <a:spcPts val="0"/>
              </a:spcBef>
              <a:buFont typeface="Arial" panose="020B0604020202020204" pitchFamily="34" charset="0"/>
              <a:buNone/>
              <a:defRPr sz="1400" kern="1200" baseline="0">
                <a:solidFill>
                  <a:srgbClr val="323232"/>
                </a:solidFill>
                <a:latin typeface="Verdana" panose="020B0604030504040204" pitchFamily="34" charset="0"/>
                <a:ea typeface="微软雅黑" panose="020B0503020204020204" pitchFamily="34" charset="-122"/>
                <a:cs typeface="Verdana" panose="020B060403050404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spcAft>
                <a:spcPts val="0"/>
              </a:spcAft>
            </a:pPr>
            <a:endParaRPr lang="en-US" altLang="zh-CN" dirty="0"/>
          </a:p>
          <a:p>
            <a:pPr fontAlgn="auto">
              <a:spcAft>
                <a:spcPts val="0"/>
              </a:spcAft>
            </a:pPr>
            <a:endParaRPr lang="en-US" altLang="zh-CN" dirty="0"/>
          </a:p>
          <a:p>
            <a:pPr fontAlgn="auto">
              <a:spcAft>
                <a:spcPts val="0"/>
              </a:spcAft>
            </a:pPr>
            <a:endParaRPr lang="en-US" altLang="zh-CN" dirty="0"/>
          </a:p>
          <a:p>
            <a:pPr fontAlgn="auto">
              <a:spcAft>
                <a:spcPts val="0"/>
              </a:spcAft>
            </a:pPr>
            <a:endParaRPr lang="en-US" altLang="zh-CN" dirty="0"/>
          </a:p>
          <a:p>
            <a:pPr fontAlgn="auto">
              <a:spcAft>
                <a:spcPts val="0"/>
              </a:spcAft>
            </a:pPr>
            <a:endParaRPr lang="en-US" altLang="zh-CN" dirty="0"/>
          </a:p>
          <a:p>
            <a:pPr fontAlgn="auto">
              <a:spcAft>
                <a:spcPts val="0"/>
              </a:spcAft>
            </a:pPr>
            <a:r>
              <a:rPr lang="zh-CN" altLang="en-US" dirty="0"/>
              <a:t>并且我们希望对于一个符合时序的三元组满足</a:t>
            </a:r>
            <a:r>
              <a:rPr lang="en-US" altLang="zh-CN" dirty="0"/>
              <a:t>:</a:t>
            </a:r>
          </a:p>
          <a:p>
            <a:pPr fontAlgn="auto">
              <a:spcAft>
                <a:spcPts val="0"/>
              </a:spcAft>
            </a:pPr>
            <a:endParaRPr lang="en-US" altLang="zh-CN" dirty="0"/>
          </a:p>
          <a:p>
            <a:pPr fontAlgn="auto">
              <a:spcAft>
                <a:spcPts val="0"/>
              </a:spcAft>
            </a:pPr>
            <a:endParaRPr lang="en-US" altLang="zh-CN" dirty="0"/>
          </a:p>
          <a:p>
            <a:pPr fontAlgn="auto">
              <a:spcAft>
                <a:spcPts val="0"/>
              </a:spcAft>
            </a:pPr>
            <a:r>
              <a:rPr lang="zh-CN" altLang="en-US" dirty="0"/>
              <a:t>最后我们将每个时间综合起来，得到最后的损失函数为：</a:t>
            </a:r>
            <a:endParaRPr lang="en-US" altLang="zh-CN" dirty="0"/>
          </a:p>
          <a:p>
            <a:pPr fontAlgn="auto">
              <a:spcAft>
                <a:spcPts val="0"/>
              </a:spcAft>
            </a:pPr>
            <a:endParaRPr lang="en-US" altLang="zh-CN" dirty="0"/>
          </a:p>
          <a:p>
            <a:pPr fontAlgn="auto">
              <a:spcAft>
                <a:spcPts val="0"/>
              </a:spcAft>
            </a:pPr>
            <a:endParaRPr lang="en-US" altLang="zh-CN" dirty="0"/>
          </a:p>
          <a:p>
            <a:pPr fontAlgn="auto">
              <a:spcAft>
                <a:spcPts val="0"/>
              </a:spcAft>
            </a:pPr>
            <a:endParaRPr lang="zh-CN" altLang="en-US" dirty="0"/>
          </a:p>
        </p:txBody>
      </p:sp>
      <p:pic>
        <p:nvPicPr>
          <p:cNvPr id="9" name="Picture 8" descr="Diagram&#10;&#10;Description automatically generated with medium confidence">
            <a:extLst>
              <a:ext uri="{FF2B5EF4-FFF2-40B4-BE49-F238E27FC236}">
                <a16:creationId xmlns:a16="http://schemas.microsoft.com/office/drawing/2014/main" id="{E32A7AF3-7AFF-4D8D-A789-DADEAC09032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71576" y="3155348"/>
            <a:ext cx="2037084" cy="1001981"/>
          </a:xfrm>
          <a:prstGeom prst="rect">
            <a:avLst/>
          </a:prstGeom>
        </p:spPr>
      </p:pic>
      <p:pic>
        <p:nvPicPr>
          <p:cNvPr id="11" name="Picture 10">
            <a:extLst>
              <a:ext uri="{FF2B5EF4-FFF2-40B4-BE49-F238E27FC236}">
                <a16:creationId xmlns:a16="http://schemas.microsoft.com/office/drawing/2014/main" id="{985ED4A7-1B61-4DE9-9C07-6370269BDA2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887784" y="4425029"/>
            <a:ext cx="2208216" cy="294991"/>
          </a:xfrm>
          <a:prstGeom prst="rect">
            <a:avLst/>
          </a:prstGeom>
        </p:spPr>
      </p:pic>
      <p:pic>
        <p:nvPicPr>
          <p:cNvPr id="13" name="Picture 12" descr="A picture containing text, watch&#10;&#10;Description automatically generated">
            <a:extLst>
              <a:ext uri="{FF2B5EF4-FFF2-40B4-BE49-F238E27FC236}">
                <a16:creationId xmlns:a16="http://schemas.microsoft.com/office/drawing/2014/main" id="{6F2B5206-5CC1-43B9-AF4B-450DF59CE1E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447120" y="5018985"/>
            <a:ext cx="3527993" cy="680399"/>
          </a:xfrm>
          <a:prstGeom prst="rect">
            <a:avLst/>
          </a:prstGeom>
        </p:spPr>
      </p:pic>
    </p:spTree>
    <p:extLst>
      <p:ext uri="{BB962C8B-B14F-4D97-AF65-F5344CB8AC3E}">
        <p14:creationId xmlns:p14="http://schemas.microsoft.com/office/powerpoint/2010/main" val="16123023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5"/>
          </p:nvPr>
        </p:nvSpPr>
        <p:spPr>
          <a:xfrm>
            <a:off x="648000" y="1617329"/>
            <a:ext cx="10210271" cy="4613349"/>
          </a:xfrm>
        </p:spPr>
        <p:txBody>
          <a:bodyPr/>
          <a:lstStyle/>
          <a:p>
            <a:pPr marL="285750" indent="-285750">
              <a:buFont typeface="Arial" panose="020B0604020202020204" pitchFamily="34" charset="0"/>
              <a:buChar char="•"/>
            </a:pPr>
            <a:r>
              <a:rPr lang="zh-CN" altLang="en-US" sz="1600" b="1" dirty="0">
                <a:solidFill>
                  <a:schemeClr val="accent1"/>
                </a:solidFill>
              </a:rPr>
              <a:t>知识图谱</a:t>
            </a:r>
            <a:r>
              <a:rPr lang="en-US" altLang="zh-CN" sz="1600" dirty="0"/>
              <a:t>(Knowledge Graph)</a:t>
            </a:r>
            <a:r>
              <a:rPr lang="zh-CN" altLang="en-US" sz="1600" dirty="0"/>
              <a:t>是一种使用图模型来集成数据的知识库，通常用于存储具有自由形式语义的实体和他们之间的相互关联。知识图谱通常由节点和边组成，节点代表实体或抽象概念，边可以代表实体的属性或实体之间的关系。</a:t>
            </a:r>
            <a:endParaRPr lang="en-US" altLang="zh-CN" sz="1600" dirty="0"/>
          </a:p>
          <a:p>
            <a:endParaRPr lang="en-US" altLang="zh-CN" sz="1600" dirty="0"/>
          </a:p>
          <a:p>
            <a:pPr marL="285750" indent="-285750">
              <a:buFont typeface="Arial" panose="020B0604020202020204" pitchFamily="34" charset="0"/>
              <a:buChar char="•"/>
            </a:pPr>
            <a:r>
              <a:rPr lang="zh-CN" altLang="en-US" sz="1600" b="1" dirty="0">
                <a:solidFill>
                  <a:schemeClr val="accent1"/>
                </a:solidFill>
              </a:rPr>
              <a:t>辅助搜索</a:t>
            </a:r>
            <a:r>
              <a:rPr lang="zh-CN" altLang="en-US" sz="1600" dirty="0"/>
              <a:t>：知识图谱可以用于实现直接对语义的搜索。比如</a:t>
            </a:r>
            <a:r>
              <a:rPr lang="en-US" altLang="zh-CN" sz="1600" dirty="0"/>
              <a:t>Google</a:t>
            </a:r>
            <a:r>
              <a:rPr lang="zh-CN" altLang="en-US" sz="1600" dirty="0"/>
              <a:t>知识图谱使用语义检索为</a:t>
            </a:r>
            <a:r>
              <a:rPr lang="en-US" altLang="zh-CN" sz="1600" dirty="0"/>
              <a:t>Google</a:t>
            </a:r>
            <a:r>
              <a:rPr lang="zh-CN" altLang="en-US" sz="1600" dirty="0"/>
              <a:t>搜索提供结构化以及详细主题信息，使用户可以直接通过搜索来解决他们想查询的问题。知识图谱也被应用于拓展现有的</a:t>
            </a:r>
            <a:r>
              <a:rPr lang="zh-CN" altLang="en-US" sz="1600" b="1" dirty="0"/>
              <a:t>推荐系统</a:t>
            </a:r>
            <a:r>
              <a:rPr lang="en-US" altLang="zh-CN" sz="1600" dirty="0"/>
              <a:t>(Recommender System)</a:t>
            </a:r>
            <a:r>
              <a:rPr lang="zh-CN" altLang="en-US" sz="1600" dirty="0"/>
              <a:t>，可以将关于商品、用户等实体的结构化知识加入推荐模型中以改善原有模型数据稀疏的问题。知识图谱中的数据存储形式大大降低了计算实体间的关联性的复杂度并且可以有效利用实体和用户之间的关系，从而更有效地寻找偏好实体。</a:t>
            </a:r>
            <a:endParaRPr lang="en-US" altLang="zh-CN" sz="1600" dirty="0"/>
          </a:p>
          <a:p>
            <a:endParaRPr lang="en-US" altLang="zh-CN" sz="1600" dirty="0"/>
          </a:p>
          <a:p>
            <a:pPr marL="285750" indent="-285750">
              <a:buFont typeface="Arial" panose="020B0604020202020204" pitchFamily="34" charset="0"/>
              <a:buChar char="•"/>
            </a:pPr>
            <a:r>
              <a:rPr lang="zh-CN" altLang="en-US" sz="1600" b="1" dirty="0">
                <a:solidFill>
                  <a:schemeClr val="accent1"/>
                </a:solidFill>
              </a:rPr>
              <a:t>辅助问答</a:t>
            </a:r>
            <a:r>
              <a:rPr lang="zh-CN" altLang="en-US" sz="1600" dirty="0"/>
              <a:t>：知识图谱存储的信息是人与机器进行自然语言问答的关键之一，例如</a:t>
            </a:r>
            <a:r>
              <a:rPr lang="en-US" altLang="zh-CN" sz="1600" dirty="0"/>
              <a:t>Apple</a:t>
            </a:r>
            <a:r>
              <a:rPr lang="zh-CN" altLang="en-US" sz="1600" dirty="0"/>
              <a:t>的</a:t>
            </a:r>
            <a:r>
              <a:rPr lang="en-US" altLang="zh-CN" sz="1600" dirty="0"/>
              <a:t>Siri</a:t>
            </a:r>
            <a:r>
              <a:rPr lang="zh-CN" altLang="en-US" sz="1600" dirty="0"/>
              <a:t>和</a:t>
            </a:r>
            <a:r>
              <a:rPr lang="en-US" altLang="zh-CN" sz="1600" dirty="0"/>
              <a:t>Amazon</a:t>
            </a:r>
            <a:r>
              <a:rPr lang="zh-CN" altLang="en-US" sz="1600" dirty="0"/>
              <a:t>的</a:t>
            </a:r>
            <a:r>
              <a:rPr lang="en-US" altLang="zh-CN" sz="1600" dirty="0"/>
              <a:t>Alexa</a:t>
            </a:r>
            <a:r>
              <a:rPr lang="zh-CN" altLang="en-US" sz="1600" dirty="0"/>
              <a:t>都依靠知识图谱来实现与用户之间的深度知识问答。深度知识问答</a:t>
            </a:r>
            <a:endParaRPr lang="en-US" altLang="zh-CN" sz="1600" dirty="0"/>
          </a:p>
          <a:p>
            <a:endParaRPr lang="zh-CN" altLang="en-US" sz="1600" dirty="0"/>
          </a:p>
          <a:p>
            <a:pPr marL="285750" indent="-285750">
              <a:buFont typeface="Arial" panose="020B0604020202020204" pitchFamily="34" charset="0"/>
              <a:buChar char="•"/>
            </a:pPr>
            <a:r>
              <a:rPr lang="zh-CN" altLang="en-US" sz="1600" b="1" dirty="0">
                <a:solidFill>
                  <a:schemeClr val="accent1"/>
                </a:solidFill>
              </a:rPr>
              <a:t>辅助大数据分析</a:t>
            </a:r>
            <a:r>
              <a:rPr lang="zh-CN" altLang="en-US" sz="1600" dirty="0"/>
              <a:t>：知识图谱也被用于辅助进行数据分析和决策。例如通过知识图谱和语义技术增强数据之间的关联，使数据更直观化，以便用户更有效的对数据进行挖掘和分析。知识图谱也可被用于从文本数据中抽取实体和关系，也可以用于辅助实体消歧，指代消解和文本理解等</a:t>
            </a:r>
          </a:p>
        </p:txBody>
      </p:sp>
      <p:sp>
        <p:nvSpPr>
          <p:cNvPr id="3" name="文本占位符 2"/>
          <p:cNvSpPr>
            <a:spLocks noGrp="1"/>
          </p:cNvSpPr>
          <p:nvPr>
            <p:ph type="body" sz="quarter" idx="13"/>
          </p:nvPr>
        </p:nvSpPr>
        <p:spPr/>
        <p:txBody>
          <a:bodyPr>
            <a:normAutofit lnSpcReduction="10000"/>
          </a:bodyPr>
          <a:lstStyle/>
          <a:p>
            <a:r>
              <a:rPr lang="zh-CN" altLang="en-US" dirty="0"/>
              <a:t>知识图谱的概念和主要应用</a:t>
            </a:r>
          </a:p>
        </p:txBody>
      </p:sp>
      <p:sp>
        <p:nvSpPr>
          <p:cNvPr id="4" name="TextBox 3">
            <a:extLst>
              <a:ext uri="{FF2B5EF4-FFF2-40B4-BE49-F238E27FC236}">
                <a16:creationId xmlns:a16="http://schemas.microsoft.com/office/drawing/2014/main" id="{22F7A7E9-F35F-4038-8B55-28F9E59C479A}"/>
              </a:ext>
            </a:extLst>
          </p:cNvPr>
          <p:cNvSpPr txBox="1"/>
          <p:nvPr/>
        </p:nvSpPr>
        <p:spPr>
          <a:xfrm>
            <a:off x="5638800" y="2971800"/>
            <a:ext cx="65" cy="276999"/>
          </a:xfrm>
          <a:prstGeom prst="rect">
            <a:avLst/>
          </a:prstGeom>
          <a:noFill/>
        </p:spPr>
        <p:txBody>
          <a:bodyPr wrap="none" lIns="0" tIns="0" rIns="0" bIns="0" rtlCol="0">
            <a:spAutoFit/>
          </a:bodyPr>
          <a:lstStyle/>
          <a:p>
            <a:endParaRPr lang="en-US" dirty="0"/>
          </a:p>
        </p:txBody>
      </p:sp>
      <p:sp>
        <p:nvSpPr>
          <p:cNvPr id="5" name="文本占位符 3">
            <a:extLst>
              <a:ext uri="{FF2B5EF4-FFF2-40B4-BE49-F238E27FC236}">
                <a16:creationId xmlns:a16="http://schemas.microsoft.com/office/drawing/2014/main" id="{E1BA323D-E051-4DB1-B5D9-6419FF962947}"/>
              </a:ext>
            </a:extLst>
          </p:cNvPr>
          <p:cNvSpPr>
            <a:spLocks noGrp="1"/>
          </p:cNvSpPr>
          <p:nvPr>
            <p:ph type="body" sz="quarter" idx="14"/>
          </p:nvPr>
        </p:nvSpPr>
        <p:spPr>
          <a:xfrm>
            <a:off x="647999" y="1083713"/>
            <a:ext cx="10210271" cy="348401"/>
          </a:xfrm>
        </p:spPr>
        <p:txBody>
          <a:bodyPr/>
          <a:lstStyle/>
          <a:p>
            <a:r>
              <a:rPr lang="en-US" altLang="zh-CN" dirty="0"/>
              <a:t>Definition and Applications of Knowledge Graphs</a:t>
            </a:r>
            <a:endParaRPr lang="zh-CN" altLang="en-US" dirty="0"/>
          </a:p>
        </p:txBody>
      </p:sp>
    </p:spTree>
    <p:extLst>
      <p:ext uri="{BB962C8B-B14F-4D97-AF65-F5344CB8AC3E}">
        <p14:creationId xmlns:p14="http://schemas.microsoft.com/office/powerpoint/2010/main" val="27913501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p:cNvSpPr>
            <a:spLocks noGrp="1"/>
          </p:cNvSpPr>
          <p:nvPr>
            <p:ph type="body" sz="quarter" idx="10"/>
          </p:nvPr>
        </p:nvSpPr>
        <p:spPr/>
        <p:txBody>
          <a:bodyPr/>
          <a:lstStyle/>
          <a:p>
            <a:r>
              <a:rPr lang="zh-CN" altLang="en-US" dirty="0"/>
              <a:t>转移距离模型</a:t>
            </a:r>
          </a:p>
        </p:txBody>
      </p:sp>
    </p:spTree>
    <p:extLst>
      <p:ext uri="{BB962C8B-B14F-4D97-AF65-F5344CB8AC3E}">
        <p14:creationId xmlns:p14="http://schemas.microsoft.com/office/powerpoint/2010/main" val="30257334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5"/>
          </p:nvPr>
        </p:nvSpPr>
        <p:spPr/>
        <p:txBody>
          <a:bodyPr/>
          <a:lstStyle/>
          <a:p>
            <a:r>
              <a:rPr lang="en-US" altLang="zh-CN" b="1" dirty="0"/>
              <a:t>TransE</a:t>
            </a:r>
            <a:r>
              <a:rPr lang="en-US" altLang="zh-CN" dirty="0"/>
              <a:t>(</a:t>
            </a:r>
            <a:r>
              <a:rPr lang="en-US" altLang="zh-CN" b="1" dirty="0"/>
              <a:t>Trans</a:t>
            </a:r>
            <a:r>
              <a:rPr lang="en-US" altLang="zh-CN" dirty="0"/>
              <a:t>lation </a:t>
            </a:r>
            <a:r>
              <a:rPr lang="en-US" altLang="zh-CN" b="1" dirty="0"/>
              <a:t>E</a:t>
            </a:r>
            <a:r>
              <a:rPr lang="en-US" altLang="zh-CN" dirty="0"/>
              <a:t>mbeddings for Modeling Multi-relational Data)</a:t>
            </a:r>
            <a:r>
              <a:rPr lang="zh-CN" altLang="en-US" dirty="0"/>
              <a:t>模型是转移距离模型中第一个研究成果，也是最经典，最简单的模型，也为其他转移距离模型打下了理论基础。其中心思想是如果一个三元组</a:t>
            </a:r>
            <a:r>
              <a:rPr lang="en-US" altLang="zh-CN" dirty="0"/>
              <a:t>(head, relation, tail)</a:t>
            </a:r>
            <a:r>
              <a:rPr lang="zh-CN" altLang="en-US" dirty="0"/>
              <a:t>成立，那么 </a:t>
            </a:r>
            <a:r>
              <a:rPr lang="en-US" altLang="zh-CN" dirty="0"/>
              <a:t>head </a:t>
            </a:r>
            <a:r>
              <a:rPr lang="zh-CN" altLang="en-US" dirty="0"/>
              <a:t>和 </a:t>
            </a:r>
            <a:r>
              <a:rPr lang="en-US" altLang="zh-CN" dirty="0"/>
              <a:t>relation </a:t>
            </a:r>
            <a:r>
              <a:rPr lang="zh-CN" altLang="en-US" dirty="0"/>
              <a:t>的和要尽可能与</a:t>
            </a:r>
            <a:r>
              <a:rPr lang="en-US" altLang="zh-CN" dirty="0"/>
              <a:t>tail</a:t>
            </a:r>
            <a:r>
              <a:rPr lang="zh-CN" altLang="en-US" dirty="0"/>
              <a:t>接近；相反如果三元组不成立，那么 </a:t>
            </a:r>
            <a:r>
              <a:rPr lang="en-US" altLang="zh-CN" dirty="0"/>
              <a:t>head </a:t>
            </a:r>
            <a:r>
              <a:rPr lang="zh-CN" altLang="en-US" dirty="0"/>
              <a:t>和 </a:t>
            </a:r>
            <a:r>
              <a:rPr lang="en-US" altLang="zh-CN" dirty="0"/>
              <a:t>relation </a:t>
            </a:r>
            <a:r>
              <a:rPr lang="zh-CN" altLang="en-US" dirty="0"/>
              <a:t>的和要尽可能与 </a:t>
            </a:r>
            <a:r>
              <a:rPr lang="en-US" altLang="zh-CN" dirty="0"/>
              <a:t>tail </a:t>
            </a:r>
            <a:r>
              <a:rPr lang="zh-CN" altLang="en-US" dirty="0"/>
              <a:t>远离。</a:t>
            </a:r>
            <a:r>
              <a:rPr lang="en-US" altLang="zh-CN" dirty="0"/>
              <a:t>TransE </a:t>
            </a:r>
            <a:r>
              <a:rPr lang="zh-CN" altLang="en-US" dirty="0"/>
              <a:t>模型主要对于</a:t>
            </a:r>
            <a:r>
              <a:rPr lang="en-US" altLang="zh-CN" dirty="0"/>
              <a:t>1</a:t>
            </a:r>
            <a:r>
              <a:rPr lang="zh-CN" altLang="en-US" dirty="0"/>
              <a:t>对</a:t>
            </a:r>
            <a:r>
              <a:rPr lang="en-US" altLang="zh-CN" dirty="0"/>
              <a:t>1(1-to-1)</a:t>
            </a:r>
            <a:r>
              <a:rPr lang="zh-CN" altLang="en-US" dirty="0"/>
              <a:t>的三元组关系进行建模，比如国家与首都的</a:t>
            </a:r>
            <a:r>
              <a:rPr lang="en-US" altLang="zh-CN" dirty="0"/>
              <a:t>1</a:t>
            </a:r>
            <a:r>
              <a:rPr lang="zh-CN" altLang="en-US" dirty="0"/>
              <a:t>对</a:t>
            </a:r>
            <a:r>
              <a:rPr lang="en-US" altLang="zh-CN" dirty="0"/>
              <a:t>1</a:t>
            </a:r>
            <a:r>
              <a:rPr lang="zh-CN" altLang="en-US" dirty="0"/>
              <a:t>关系</a:t>
            </a:r>
            <a:r>
              <a:rPr lang="en-US" altLang="zh-CN" dirty="0"/>
              <a:t>(Paris, is-capital-of, France)</a:t>
            </a:r>
            <a:r>
              <a:rPr lang="zh-CN" altLang="en-US" dirty="0"/>
              <a:t>。所以如果想要判断一个三元组的正确性，</a:t>
            </a:r>
            <a:r>
              <a:rPr lang="en-US" altLang="zh-CN" dirty="0"/>
              <a:t>TransE </a:t>
            </a:r>
            <a:r>
              <a:rPr lang="zh-CN" altLang="en-US" dirty="0"/>
              <a:t>给出的得分函数</a:t>
            </a:r>
            <a:r>
              <a:rPr lang="en-US" altLang="zh-CN" dirty="0"/>
              <a:t>(Score Function):</a:t>
            </a:r>
          </a:p>
          <a:p>
            <a:endParaRPr lang="en-US" altLang="zh-CN" dirty="0"/>
          </a:p>
          <a:p>
            <a:endParaRPr lang="en-US" altLang="zh-CN" dirty="0"/>
          </a:p>
          <a:p>
            <a:endParaRPr lang="en-US" altLang="zh-CN" dirty="0"/>
          </a:p>
          <a:p>
            <a:endParaRPr lang="en-US" altLang="zh-CN" dirty="0"/>
          </a:p>
          <a:p>
            <a:r>
              <a:rPr lang="en-US" altLang="zh-CN" dirty="0"/>
              <a:t>TransE </a:t>
            </a:r>
            <a:r>
              <a:rPr lang="zh-CN" altLang="en-US" dirty="0"/>
              <a:t>模型通过机器学习进行训练，定义实体集</a:t>
            </a:r>
            <a:r>
              <a:rPr lang="en-US" altLang="zh-CN" dirty="0"/>
              <a:t>(Entity Set)</a:t>
            </a:r>
            <a:r>
              <a:rPr lang="zh-CN" altLang="en-US" dirty="0"/>
              <a:t>，</a:t>
            </a:r>
            <a:r>
              <a:rPr lang="en-US" altLang="zh-CN" dirty="0"/>
              <a:t>E</a:t>
            </a:r>
            <a:r>
              <a:rPr lang="zh-CN" altLang="en-US" dirty="0"/>
              <a:t>，关系集</a:t>
            </a:r>
            <a:r>
              <a:rPr lang="en-US" altLang="zh-CN" dirty="0"/>
              <a:t>(Relation Set)</a:t>
            </a:r>
            <a:r>
              <a:rPr lang="zh-CN" altLang="en-US" dirty="0"/>
              <a:t>，</a:t>
            </a:r>
            <a:r>
              <a:rPr lang="en-US" altLang="zh-CN" dirty="0"/>
              <a:t>L</a:t>
            </a:r>
            <a:r>
              <a:rPr lang="zh-CN" altLang="en-US" dirty="0"/>
              <a:t>，和一个训练组</a:t>
            </a:r>
            <a:r>
              <a:rPr lang="en-US" altLang="zh-CN" dirty="0"/>
              <a:t>(Training Set)</a:t>
            </a:r>
            <a:r>
              <a:rPr lang="zh-CN" altLang="en-US" dirty="0"/>
              <a:t>，对于每个训练集里的正确三元组， 我们通过替换三元组中的头或尾来创建一组对应的“错误”三元组，即对于每一对这样的三元组，我们定义评估距离，并且希望前者尽量小，后者尽量大。这样对于整个训练集，我们可以得到损失函数</a:t>
            </a:r>
            <a:r>
              <a:rPr lang="en-US" altLang="zh-CN" dirty="0"/>
              <a:t>:</a:t>
            </a:r>
            <a:endParaRPr lang="zh-CN" altLang="en-US" dirty="0"/>
          </a:p>
        </p:txBody>
      </p:sp>
      <p:sp>
        <p:nvSpPr>
          <p:cNvPr id="3" name="文本占位符 2"/>
          <p:cNvSpPr>
            <a:spLocks noGrp="1"/>
          </p:cNvSpPr>
          <p:nvPr>
            <p:ph type="body" sz="quarter" idx="13"/>
          </p:nvPr>
        </p:nvSpPr>
        <p:spPr/>
        <p:txBody>
          <a:bodyPr>
            <a:normAutofit lnSpcReduction="10000"/>
          </a:bodyPr>
          <a:lstStyle/>
          <a:p>
            <a:r>
              <a:rPr lang="en-US" altLang="zh-CN" dirty="0"/>
              <a:t>TransE</a:t>
            </a:r>
            <a:endParaRPr lang="zh-CN" altLang="en-US" dirty="0"/>
          </a:p>
        </p:txBody>
      </p:sp>
      <p:sp>
        <p:nvSpPr>
          <p:cNvPr id="4" name="文本占位符 3"/>
          <p:cNvSpPr>
            <a:spLocks noGrp="1"/>
          </p:cNvSpPr>
          <p:nvPr>
            <p:ph type="body" sz="quarter" idx="14"/>
          </p:nvPr>
        </p:nvSpPr>
        <p:spPr/>
        <p:txBody>
          <a:bodyPr/>
          <a:lstStyle/>
          <a:p>
            <a:r>
              <a:rPr lang="en-US" altLang="zh-CN" dirty="0">
                <a:hlinkClick r:id="rId2"/>
              </a:rPr>
              <a:t>Translation Embeddings for Modeling Multi-relational Data</a:t>
            </a:r>
            <a:endParaRPr lang="zh-CN" altLang="en-US" dirty="0"/>
          </a:p>
        </p:txBody>
      </p:sp>
      <p:pic>
        <p:nvPicPr>
          <p:cNvPr id="6" name="Picture 5">
            <a:extLst>
              <a:ext uri="{FF2B5EF4-FFF2-40B4-BE49-F238E27FC236}">
                <a16:creationId xmlns:a16="http://schemas.microsoft.com/office/drawing/2014/main" id="{62E2F4AF-0A6C-461F-9BAF-0D8568AC134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82940" y="3149474"/>
            <a:ext cx="3543795" cy="400106"/>
          </a:xfrm>
          <a:prstGeom prst="rect">
            <a:avLst/>
          </a:prstGeom>
        </p:spPr>
      </p:pic>
      <p:pic>
        <p:nvPicPr>
          <p:cNvPr id="8" name="Picture 7" descr="Chart&#10;&#10;Description automatically generated with medium confidence">
            <a:extLst>
              <a:ext uri="{FF2B5EF4-FFF2-40B4-BE49-F238E27FC236}">
                <a16:creationId xmlns:a16="http://schemas.microsoft.com/office/drawing/2014/main" id="{D7BB4CB0-EC8F-4227-B416-756A1BFAC2F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92309" y="4693894"/>
            <a:ext cx="4725059" cy="581106"/>
          </a:xfrm>
          <a:prstGeom prst="rect">
            <a:avLst/>
          </a:prstGeom>
        </p:spPr>
      </p:pic>
      <p:pic>
        <p:nvPicPr>
          <p:cNvPr id="10" name="Picture 9" descr="Diagram&#10;&#10;Description automatically generated">
            <a:extLst>
              <a:ext uri="{FF2B5EF4-FFF2-40B4-BE49-F238E27FC236}">
                <a16:creationId xmlns:a16="http://schemas.microsoft.com/office/drawing/2014/main" id="{20A1A3C2-52FF-4197-BCEE-B37D87129BF5}"/>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679197" y="4534582"/>
            <a:ext cx="1560427" cy="1464401"/>
          </a:xfrm>
          <a:prstGeom prst="rect">
            <a:avLst/>
          </a:prstGeom>
        </p:spPr>
      </p:pic>
    </p:spTree>
    <p:extLst>
      <p:ext uri="{BB962C8B-B14F-4D97-AF65-F5344CB8AC3E}">
        <p14:creationId xmlns:p14="http://schemas.microsoft.com/office/powerpoint/2010/main" val="6601051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5"/>
          </p:nvPr>
        </p:nvSpPr>
        <p:spPr/>
        <p:txBody>
          <a:bodyPr/>
          <a:lstStyle/>
          <a:p>
            <a:r>
              <a:rPr lang="zh-CN" altLang="en-US" dirty="0"/>
              <a:t>为了解决</a:t>
            </a:r>
            <a:r>
              <a:rPr lang="en-US" altLang="zh-CN" dirty="0"/>
              <a:t>TransE</a:t>
            </a:r>
            <a:r>
              <a:rPr lang="zh-CN" altLang="en-US" dirty="0"/>
              <a:t>在一对多，多对一，多对多等情况中无法区分实体语义和准确预测多实体一侧的问题，</a:t>
            </a:r>
            <a:r>
              <a:rPr lang="en-US" altLang="zh-CN" b="1" dirty="0"/>
              <a:t>TransH</a:t>
            </a:r>
            <a:r>
              <a:rPr lang="en-US" altLang="zh-CN" dirty="0"/>
              <a:t>(</a:t>
            </a:r>
            <a:r>
              <a:rPr lang="en-US" altLang="zh-CN" b="1" dirty="0"/>
              <a:t>Trans</a:t>
            </a:r>
            <a:r>
              <a:rPr lang="en-US" altLang="zh-CN" dirty="0"/>
              <a:t>lating on </a:t>
            </a:r>
            <a:r>
              <a:rPr lang="en-US" altLang="zh-CN" b="1" dirty="0"/>
              <a:t>H</a:t>
            </a:r>
            <a:r>
              <a:rPr lang="en-US" altLang="zh-CN" dirty="0"/>
              <a:t>yperplanes)</a:t>
            </a:r>
            <a:r>
              <a:rPr lang="zh-CN" altLang="en-US" dirty="0"/>
              <a:t>模型提出了利用将实体向量投影到</a:t>
            </a:r>
            <a:r>
              <a:rPr lang="zh-CN" altLang="en-US" b="1" dirty="0"/>
              <a:t>超平面</a:t>
            </a:r>
            <a:r>
              <a:rPr lang="en-US" altLang="zh-CN" dirty="0"/>
              <a:t>(Hyperplane)</a:t>
            </a:r>
            <a:r>
              <a:rPr lang="zh-CN" altLang="en-US" dirty="0"/>
              <a:t>来解决这个问题并且尽量维持</a:t>
            </a:r>
            <a:r>
              <a:rPr lang="en-US" altLang="zh-CN" dirty="0"/>
              <a:t>TransE</a:t>
            </a:r>
            <a:r>
              <a:rPr lang="zh-CN" altLang="en-US" dirty="0"/>
              <a:t>的复杂度</a:t>
            </a:r>
            <a:r>
              <a:rPr lang="en-US" altLang="zh-CN" dirty="0"/>
              <a:t>\cite{h1}</a:t>
            </a:r>
            <a:r>
              <a:rPr lang="zh-CN" altLang="en-US" dirty="0"/>
              <a:t>。在</a:t>
            </a:r>
            <a:r>
              <a:rPr lang="en-US" altLang="zh-CN" dirty="0"/>
              <a:t>TransH</a:t>
            </a:r>
            <a:r>
              <a:rPr lang="zh-CN" altLang="en-US" dirty="0"/>
              <a:t>中，对于一个三元组中的关系部分，</a:t>
            </a:r>
            <a:r>
              <a:rPr lang="en-US" altLang="zh-CN" dirty="0"/>
              <a:t>TransH</a:t>
            </a:r>
            <a:r>
              <a:rPr lang="zh-CN" altLang="en-US" dirty="0"/>
              <a:t>应用了一个向量和一个超平面向量来表示。这样对于一个正确的三元组，我们希望头实体在超平面向量上的投影加上关系实体的投影尽可能接近尾实体的投影。这就可以解决在</a:t>
            </a:r>
            <a:r>
              <a:rPr lang="en-US" altLang="zh-CN" dirty="0"/>
              <a:t>TransE</a:t>
            </a:r>
            <a:r>
              <a:rPr lang="zh-CN" altLang="en-US" dirty="0"/>
              <a:t>遇到的问题，因为多个不同的尾实体可以得到相同的投影。这样我们可以得到</a:t>
            </a:r>
            <a:r>
              <a:rPr lang="en-US" altLang="zh-CN" dirty="0"/>
              <a:t>TransH</a:t>
            </a:r>
            <a:r>
              <a:rPr lang="zh-CN" altLang="en-US" dirty="0"/>
              <a:t>的得分函数为：</a:t>
            </a:r>
          </a:p>
        </p:txBody>
      </p:sp>
      <p:sp>
        <p:nvSpPr>
          <p:cNvPr id="3" name="文本占位符 2"/>
          <p:cNvSpPr>
            <a:spLocks noGrp="1"/>
          </p:cNvSpPr>
          <p:nvPr>
            <p:ph type="body" sz="quarter" idx="13"/>
          </p:nvPr>
        </p:nvSpPr>
        <p:spPr/>
        <p:txBody>
          <a:bodyPr>
            <a:normAutofit lnSpcReduction="10000"/>
          </a:bodyPr>
          <a:lstStyle/>
          <a:p>
            <a:r>
              <a:rPr lang="en-US" altLang="zh-CN" dirty="0"/>
              <a:t>TransH</a:t>
            </a:r>
            <a:endParaRPr lang="zh-CN" altLang="en-US" dirty="0"/>
          </a:p>
        </p:txBody>
      </p:sp>
      <p:sp>
        <p:nvSpPr>
          <p:cNvPr id="4" name="文本占位符 3"/>
          <p:cNvSpPr>
            <a:spLocks noGrp="1"/>
          </p:cNvSpPr>
          <p:nvPr>
            <p:ph type="body" sz="quarter" idx="14"/>
          </p:nvPr>
        </p:nvSpPr>
        <p:spPr/>
        <p:txBody>
          <a:bodyPr/>
          <a:lstStyle/>
          <a:p>
            <a:r>
              <a:rPr lang="en-US" altLang="zh-CN" dirty="0">
                <a:hlinkClick r:id="rId2"/>
              </a:rPr>
              <a:t>Knowledge Graph Embedding by Translating on Hyperplanes</a:t>
            </a:r>
            <a:endParaRPr lang="zh-CN" altLang="en-US" dirty="0"/>
          </a:p>
        </p:txBody>
      </p:sp>
      <p:pic>
        <p:nvPicPr>
          <p:cNvPr id="6" name="Picture 5" descr="Diagram&#10;&#10;Description automatically generated">
            <a:extLst>
              <a:ext uri="{FF2B5EF4-FFF2-40B4-BE49-F238E27FC236}">
                <a16:creationId xmlns:a16="http://schemas.microsoft.com/office/drawing/2014/main" id="{0F6DBC83-5C6B-46A1-AF99-12FA6FBF64B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33338" y="3055575"/>
            <a:ext cx="5725324" cy="2686425"/>
          </a:xfrm>
          <a:prstGeom prst="rect">
            <a:avLst/>
          </a:prstGeom>
        </p:spPr>
      </p:pic>
    </p:spTree>
    <p:extLst>
      <p:ext uri="{BB962C8B-B14F-4D97-AF65-F5344CB8AC3E}">
        <p14:creationId xmlns:p14="http://schemas.microsoft.com/office/powerpoint/2010/main" val="8121736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5"/>
          </p:nvPr>
        </p:nvSpPr>
        <p:spPr/>
        <p:txBody>
          <a:bodyPr/>
          <a:lstStyle/>
          <a:p>
            <a:r>
              <a:rPr lang="zh-CN" altLang="en-US" dirty="0"/>
              <a:t>在训练 </a:t>
            </a:r>
            <a:r>
              <a:rPr lang="en-US" altLang="zh-CN" dirty="0"/>
              <a:t>TransH </a:t>
            </a:r>
            <a:r>
              <a:rPr lang="zh-CN" altLang="en-US" dirty="0"/>
              <a:t>模型的过程中，也需要对于每一个正确三元组来匹配一个“错误”三元组。</a:t>
            </a:r>
            <a:r>
              <a:rPr lang="en-US" altLang="zh-CN" dirty="0"/>
              <a:t>TransH</a:t>
            </a:r>
            <a:r>
              <a:rPr lang="zh-CN" altLang="en-US" dirty="0"/>
              <a:t>在定义“错误”三元组时和</a:t>
            </a:r>
            <a:r>
              <a:rPr lang="en-US" altLang="zh-CN" dirty="0"/>
              <a:t>TransE</a:t>
            </a:r>
            <a:r>
              <a:rPr lang="zh-CN" altLang="en-US" dirty="0"/>
              <a:t>有一些区别：在 </a:t>
            </a:r>
            <a:r>
              <a:rPr lang="en-US" altLang="zh-CN" dirty="0"/>
              <a:t>TransE </a:t>
            </a:r>
            <a:r>
              <a:rPr lang="zh-CN" altLang="en-US" dirty="0"/>
              <a:t>中，对于每一个正确三元组，我们有相同的概率去替换头或尾实体；然而在 </a:t>
            </a:r>
            <a:r>
              <a:rPr lang="en-US" altLang="zh-CN" dirty="0"/>
              <a:t>TransH </a:t>
            </a:r>
            <a:r>
              <a:rPr lang="zh-CN" altLang="en-US" dirty="0"/>
              <a:t>中，选择头或尾去替换的概率会根据知识数据库的类型被优化。例如在一对多的情况下，头实体有更大的概率被替换；在多对一的情况下，尾实体有更大的概率被替换。</a:t>
            </a:r>
            <a:endParaRPr lang="en-US" altLang="zh-CN" dirty="0"/>
          </a:p>
          <a:p>
            <a:endParaRPr lang="en-US" altLang="zh-CN" dirty="0"/>
          </a:p>
          <a:p>
            <a:r>
              <a:rPr lang="en-US" altLang="zh-CN" dirty="0"/>
              <a:t>TransH</a:t>
            </a:r>
            <a:r>
              <a:rPr lang="zh-CN" altLang="en-US" dirty="0"/>
              <a:t>的训练方法与</a:t>
            </a:r>
            <a:r>
              <a:rPr lang="en-US" altLang="zh-CN" dirty="0"/>
              <a:t>TransE</a:t>
            </a:r>
            <a:r>
              <a:rPr lang="zh-CN" altLang="en-US" dirty="0"/>
              <a:t>相似，主要的区别在于得分函数和损失函数的不同以及更多变量产生的更多限制。对于一个训练集，损失函数为：</a:t>
            </a:r>
            <a:endParaRPr lang="en-US" altLang="zh-CN" dirty="0"/>
          </a:p>
          <a:p>
            <a:endParaRPr lang="en-US" altLang="zh-CN" dirty="0"/>
          </a:p>
          <a:p>
            <a:endParaRPr lang="en-US" altLang="zh-CN" dirty="0"/>
          </a:p>
          <a:p>
            <a:endParaRPr lang="en-US" altLang="zh-CN" dirty="0"/>
          </a:p>
          <a:p>
            <a:endParaRPr lang="en-US" altLang="zh-CN" dirty="0"/>
          </a:p>
          <a:p>
            <a:r>
              <a:rPr lang="zh-CN" altLang="en-US" dirty="0"/>
              <a:t>结合这些目标函数的限制，我们最终需要最小化的损失函数为：</a:t>
            </a:r>
          </a:p>
        </p:txBody>
      </p:sp>
      <p:sp>
        <p:nvSpPr>
          <p:cNvPr id="3" name="文本占位符 2"/>
          <p:cNvSpPr>
            <a:spLocks noGrp="1"/>
          </p:cNvSpPr>
          <p:nvPr>
            <p:ph type="body" sz="quarter" idx="13"/>
          </p:nvPr>
        </p:nvSpPr>
        <p:spPr/>
        <p:txBody>
          <a:bodyPr>
            <a:normAutofit lnSpcReduction="10000"/>
          </a:bodyPr>
          <a:lstStyle/>
          <a:p>
            <a:r>
              <a:rPr lang="en-US" altLang="zh-CN" dirty="0"/>
              <a:t>TransH</a:t>
            </a:r>
            <a:endParaRPr lang="zh-CN" altLang="en-US" dirty="0"/>
          </a:p>
        </p:txBody>
      </p:sp>
      <p:sp>
        <p:nvSpPr>
          <p:cNvPr id="4" name="文本占位符 3"/>
          <p:cNvSpPr>
            <a:spLocks noGrp="1"/>
          </p:cNvSpPr>
          <p:nvPr>
            <p:ph type="body" sz="quarter" idx="14"/>
          </p:nvPr>
        </p:nvSpPr>
        <p:spPr/>
        <p:txBody>
          <a:bodyPr/>
          <a:lstStyle/>
          <a:p>
            <a:r>
              <a:rPr lang="en-US" altLang="zh-CN" dirty="0">
                <a:hlinkClick r:id="rId2"/>
              </a:rPr>
              <a:t>Knowledge Graph Embedding by Translating on Hyperplanes</a:t>
            </a:r>
            <a:endParaRPr lang="zh-CN" altLang="en-US" dirty="0"/>
          </a:p>
          <a:p>
            <a:endParaRPr lang="zh-CN" altLang="en-US" dirty="0"/>
          </a:p>
        </p:txBody>
      </p:sp>
      <p:pic>
        <p:nvPicPr>
          <p:cNvPr id="6" name="Picture 5" descr="Text&#10;&#10;Description automatically generated">
            <a:extLst>
              <a:ext uri="{FF2B5EF4-FFF2-40B4-BE49-F238E27FC236}">
                <a16:creationId xmlns:a16="http://schemas.microsoft.com/office/drawing/2014/main" id="{7E01E31B-61D6-476E-A631-DE1F256C01A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46379" y="3362806"/>
            <a:ext cx="4544059" cy="714475"/>
          </a:xfrm>
          <a:prstGeom prst="rect">
            <a:avLst/>
          </a:prstGeom>
        </p:spPr>
      </p:pic>
      <p:pic>
        <p:nvPicPr>
          <p:cNvPr id="8" name="Picture 7" descr="Text&#10;&#10;Description automatically generated">
            <a:extLst>
              <a:ext uri="{FF2B5EF4-FFF2-40B4-BE49-F238E27FC236}">
                <a16:creationId xmlns:a16="http://schemas.microsoft.com/office/drawing/2014/main" id="{CB7BED5C-F878-4AE9-9BD4-2A697B670C9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66505" y="3196095"/>
            <a:ext cx="2562583" cy="1047896"/>
          </a:xfrm>
          <a:prstGeom prst="rect">
            <a:avLst/>
          </a:prstGeom>
        </p:spPr>
      </p:pic>
      <p:pic>
        <p:nvPicPr>
          <p:cNvPr id="10" name="Picture 9">
            <a:extLst>
              <a:ext uri="{FF2B5EF4-FFF2-40B4-BE49-F238E27FC236}">
                <a16:creationId xmlns:a16="http://schemas.microsoft.com/office/drawing/2014/main" id="{038AD6E5-92CE-49A7-9CFA-568FCEBE71C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71050" y="4475764"/>
            <a:ext cx="8564170" cy="847843"/>
          </a:xfrm>
          <a:prstGeom prst="rect">
            <a:avLst/>
          </a:prstGeom>
        </p:spPr>
      </p:pic>
    </p:spTree>
    <p:extLst>
      <p:ext uri="{BB962C8B-B14F-4D97-AF65-F5344CB8AC3E}">
        <p14:creationId xmlns:p14="http://schemas.microsoft.com/office/powerpoint/2010/main" val="21735943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5"/>
          </p:nvPr>
        </p:nvSpPr>
        <p:spPr>
          <a:xfrm>
            <a:off x="648000" y="1764000"/>
            <a:ext cx="10210271" cy="1210312"/>
          </a:xfrm>
        </p:spPr>
        <p:txBody>
          <a:bodyPr/>
          <a:lstStyle/>
          <a:p>
            <a:r>
              <a:rPr lang="en-US" altLang="zh-CN" dirty="0"/>
              <a:t>TransE</a:t>
            </a:r>
            <a:r>
              <a:rPr lang="zh-CN" altLang="en-US" dirty="0"/>
              <a:t>和</a:t>
            </a:r>
            <a:r>
              <a:rPr lang="en-US" altLang="zh-CN" dirty="0"/>
              <a:t>TransH</a:t>
            </a:r>
            <a:r>
              <a:rPr lang="zh-CN" altLang="en-US" dirty="0"/>
              <a:t>模型都将实体和关系映射到同一维度的向量空间中，然而统一的映射方法并没有考虑到实体在不同关系下展现的不同属性。但是</a:t>
            </a:r>
            <a:r>
              <a:rPr lang="en-US" altLang="zh-CN" dirty="0"/>
              <a:t>TransE</a:t>
            </a:r>
            <a:r>
              <a:rPr lang="zh-CN" altLang="en-US" dirty="0"/>
              <a:t>和</a:t>
            </a:r>
            <a:r>
              <a:rPr lang="en-US" altLang="zh-CN" dirty="0"/>
              <a:t>TransH</a:t>
            </a:r>
            <a:r>
              <a:rPr lang="zh-CN" altLang="en-US" dirty="0"/>
              <a:t>并不能区分他们在不同关系下展现的不同属性，因为他们没有额外的空间去满足这一需求。</a:t>
            </a:r>
            <a:r>
              <a:rPr lang="en-US" altLang="zh-CN" b="1" dirty="0"/>
              <a:t>TransR</a:t>
            </a:r>
            <a:r>
              <a:rPr lang="en-US" altLang="zh-CN" dirty="0"/>
              <a:t>(</a:t>
            </a:r>
            <a:r>
              <a:rPr lang="en-US" altLang="zh-CN" b="1" dirty="0"/>
              <a:t>Trans</a:t>
            </a:r>
            <a:r>
              <a:rPr lang="en-US" altLang="zh-CN" dirty="0"/>
              <a:t>lation in Corresponding </a:t>
            </a:r>
            <a:r>
              <a:rPr lang="en-US" altLang="zh-CN" b="1" dirty="0"/>
              <a:t>R</a:t>
            </a:r>
            <a:r>
              <a:rPr lang="en-US" altLang="zh-CN" dirty="0"/>
              <a:t>elation Space)</a:t>
            </a:r>
            <a:r>
              <a:rPr lang="zh-CN" altLang="en-US" dirty="0"/>
              <a:t>为了解决这一问题，提出对于每一个关系 定义一个</a:t>
            </a:r>
            <a:r>
              <a:rPr lang="zh-CN" altLang="en-US" b="1" dirty="0"/>
              <a:t>线性变换矩阵</a:t>
            </a:r>
            <a:r>
              <a:rPr lang="en-US" altLang="zh-CN" b="1" dirty="0"/>
              <a:t> </a:t>
            </a:r>
            <a:r>
              <a:rPr lang="zh-CN" altLang="en-US" dirty="0"/>
              <a:t>，然后将头尾实体变换到对应的新向量空间进行比较。这样的线性变换既能处理</a:t>
            </a:r>
            <a:r>
              <a:rPr lang="en-US" altLang="zh-CN" dirty="0"/>
              <a:t>TransE</a:t>
            </a:r>
            <a:r>
              <a:rPr lang="zh-CN" altLang="en-US" dirty="0"/>
              <a:t>中一对多，多对一的问题，又可以解决上述实体具有基于关系而变换的复杂属性问题。</a:t>
            </a:r>
          </a:p>
        </p:txBody>
      </p:sp>
      <p:sp>
        <p:nvSpPr>
          <p:cNvPr id="3" name="文本占位符 2"/>
          <p:cNvSpPr>
            <a:spLocks noGrp="1"/>
          </p:cNvSpPr>
          <p:nvPr>
            <p:ph type="body" sz="quarter" idx="13"/>
          </p:nvPr>
        </p:nvSpPr>
        <p:spPr/>
        <p:txBody>
          <a:bodyPr>
            <a:normAutofit lnSpcReduction="10000"/>
          </a:bodyPr>
          <a:lstStyle/>
          <a:p>
            <a:r>
              <a:rPr lang="en-US" altLang="zh-CN" dirty="0"/>
              <a:t>TransR</a:t>
            </a:r>
            <a:endParaRPr lang="zh-CN" altLang="en-US" dirty="0"/>
          </a:p>
        </p:txBody>
      </p:sp>
      <p:sp>
        <p:nvSpPr>
          <p:cNvPr id="4" name="文本占位符 3"/>
          <p:cNvSpPr>
            <a:spLocks noGrp="1"/>
          </p:cNvSpPr>
          <p:nvPr>
            <p:ph type="body" sz="quarter" idx="14"/>
          </p:nvPr>
        </p:nvSpPr>
        <p:spPr/>
        <p:txBody>
          <a:bodyPr/>
          <a:lstStyle/>
          <a:p>
            <a:r>
              <a:rPr lang="en-US" altLang="zh-CN" dirty="0">
                <a:hlinkClick r:id="rId2"/>
              </a:rPr>
              <a:t>Learning Entity and Relation Embeddings for Knowledge Graph Completion</a:t>
            </a:r>
            <a:endParaRPr lang="zh-CN" altLang="en-US" dirty="0"/>
          </a:p>
        </p:txBody>
      </p:sp>
      <p:pic>
        <p:nvPicPr>
          <p:cNvPr id="6" name="Picture 5" descr="Diagram, schematic&#10;&#10;Description automatically generated">
            <a:extLst>
              <a:ext uri="{FF2B5EF4-FFF2-40B4-BE49-F238E27FC236}">
                <a16:creationId xmlns:a16="http://schemas.microsoft.com/office/drawing/2014/main" id="{E8CF6201-38A8-4995-8879-522425F44AB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60928" y="3345068"/>
            <a:ext cx="3829584" cy="1848108"/>
          </a:xfrm>
          <a:prstGeom prst="rect">
            <a:avLst/>
          </a:prstGeom>
        </p:spPr>
      </p:pic>
      <p:sp>
        <p:nvSpPr>
          <p:cNvPr id="11" name="文本占位符 1">
            <a:extLst>
              <a:ext uri="{FF2B5EF4-FFF2-40B4-BE49-F238E27FC236}">
                <a16:creationId xmlns:a16="http://schemas.microsoft.com/office/drawing/2014/main" id="{C6519148-F80E-456E-859C-37846FEB2492}"/>
              </a:ext>
            </a:extLst>
          </p:cNvPr>
          <p:cNvSpPr txBox="1">
            <a:spLocks/>
          </p:cNvSpPr>
          <p:nvPr/>
        </p:nvSpPr>
        <p:spPr>
          <a:xfrm>
            <a:off x="648000" y="2974312"/>
            <a:ext cx="5863333" cy="1395222"/>
          </a:xfrm>
          <a:prstGeom prst="rect">
            <a:avLst/>
          </a:prstGeom>
        </p:spPr>
        <p:txBody>
          <a:bodyPr>
            <a:noAutofit/>
          </a:bodyPr>
          <a:lstStyle>
            <a:lvl1pPr marL="0" indent="0" algn="l" defTabSz="914400" rtl="0" eaLnBrk="1" latinLnBrk="0" hangingPunct="1">
              <a:lnSpc>
                <a:spcPct val="100000"/>
              </a:lnSpc>
              <a:spcBef>
                <a:spcPts val="0"/>
              </a:spcBef>
              <a:buFont typeface="Arial" panose="020B0604020202020204" pitchFamily="34" charset="0"/>
              <a:buNone/>
              <a:defRPr sz="1400" kern="1200" baseline="0">
                <a:solidFill>
                  <a:srgbClr val="323232"/>
                </a:solidFill>
                <a:latin typeface="Verdana" panose="020B0604030504040204" pitchFamily="34" charset="0"/>
                <a:ea typeface="微软雅黑" panose="020B0503020204020204" pitchFamily="34" charset="-122"/>
                <a:cs typeface="Verdana" panose="020B060403050404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spcAft>
                <a:spcPts val="0"/>
              </a:spcAft>
            </a:pPr>
            <a:r>
              <a:rPr lang="zh-CN" altLang="en-US" dirty="0"/>
              <a:t>在</a:t>
            </a:r>
            <a:r>
              <a:rPr lang="en-US" altLang="zh-CN" dirty="0"/>
              <a:t>TransR</a:t>
            </a:r>
            <a:r>
              <a:rPr lang="zh-CN" altLang="en-US" dirty="0"/>
              <a:t>中，对于每个三元组</a:t>
            </a:r>
            <a:r>
              <a:rPr lang="en-US" altLang="zh-CN" dirty="0"/>
              <a:t>, </a:t>
            </a:r>
            <a:r>
              <a:rPr lang="zh-CN" altLang="en-US" dirty="0"/>
              <a:t>我们需要额外训练</a:t>
            </a:r>
            <a:r>
              <a:rPr lang="en-US" altLang="zh-CN" dirty="0"/>
              <a:t>               </a:t>
            </a:r>
            <a:r>
              <a:rPr lang="zh-CN" altLang="en-US" dirty="0"/>
              <a:t>，并且对三元组进行投影，即                ，            。那么我们得到关于</a:t>
            </a:r>
            <a:r>
              <a:rPr lang="en-US" altLang="zh-CN" dirty="0"/>
              <a:t>TransR</a:t>
            </a:r>
            <a:r>
              <a:rPr lang="zh-CN" altLang="en-US" dirty="0"/>
              <a:t>的得分函数为：</a:t>
            </a:r>
          </a:p>
        </p:txBody>
      </p:sp>
      <p:pic>
        <p:nvPicPr>
          <p:cNvPr id="13" name="Picture 12">
            <a:extLst>
              <a:ext uri="{FF2B5EF4-FFF2-40B4-BE49-F238E27FC236}">
                <a16:creationId xmlns:a16="http://schemas.microsoft.com/office/drawing/2014/main" id="{B6838C7B-92F8-418D-AE76-64FBC50EBF1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01584" y="3014504"/>
            <a:ext cx="845106" cy="221533"/>
          </a:xfrm>
          <a:prstGeom prst="rect">
            <a:avLst/>
          </a:prstGeom>
        </p:spPr>
      </p:pic>
      <p:pic>
        <p:nvPicPr>
          <p:cNvPr id="15" name="Picture 14">
            <a:extLst>
              <a:ext uri="{FF2B5EF4-FFF2-40B4-BE49-F238E27FC236}">
                <a16:creationId xmlns:a16="http://schemas.microsoft.com/office/drawing/2014/main" id="{73264CA6-0FC1-4295-8C33-EC66AEF305F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369202" y="3225989"/>
            <a:ext cx="952633" cy="257211"/>
          </a:xfrm>
          <a:prstGeom prst="rect">
            <a:avLst/>
          </a:prstGeom>
        </p:spPr>
      </p:pic>
      <p:pic>
        <p:nvPicPr>
          <p:cNvPr id="21" name="Picture 20">
            <a:extLst>
              <a:ext uri="{FF2B5EF4-FFF2-40B4-BE49-F238E27FC236}">
                <a16:creationId xmlns:a16="http://schemas.microsoft.com/office/drawing/2014/main" id="{091C6C54-0992-4BB5-AAD4-DE4D7601C3A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409981" y="3206936"/>
            <a:ext cx="838317" cy="276264"/>
          </a:xfrm>
          <a:prstGeom prst="rect">
            <a:avLst/>
          </a:prstGeom>
        </p:spPr>
      </p:pic>
      <p:pic>
        <p:nvPicPr>
          <p:cNvPr id="23" name="Picture 22">
            <a:extLst>
              <a:ext uri="{FF2B5EF4-FFF2-40B4-BE49-F238E27FC236}">
                <a16:creationId xmlns:a16="http://schemas.microsoft.com/office/drawing/2014/main" id="{7F3C857B-8DF2-4167-A1A9-122CBD0658B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098064" y="3765887"/>
            <a:ext cx="2248214" cy="285790"/>
          </a:xfrm>
          <a:prstGeom prst="rect">
            <a:avLst/>
          </a:prstGeom>
        </p:spPr>
      </p:pic>
      <p:sp>
        <p:nvSpPr>
          <p:cNvPr id="24" name="文本占位符 1">
            <a:extLst>
              <a:ext uri="{FF2B5EF4-FFF2-40B4-BE49-F238E27FC236}">
                <a16:creationId xmlns:a16="http://schemas.microsoft.com/office/drawing/2014/main" id="{CFDF16B2-0430-40AF-820B-C835B1871445}"/>
              </a:ext>
            </a:extLst>
          </p:cNvPr>
          <p:cNvSpPr txBox="1">
            <a:spLocks/>
          </p:cNvSpPr>
          <p:nvPr/>
        </p:nvSpPr>
        <p:spPr>
          <a:xfrm>
            <a:off x="647999" y="4177607"/>
            <a:ext cx="6054252" cy="2248393"/>
          </a:xfrm>
          <a:prstGeom prst="rect">
            <a:avLst/>
          </a:prstGeom>
        </p:spPr>
        <p:txBody>
          <a:bodyPr>
            <a:normAutofit/>
          </a:bodyPr>
          <a:lstStyle>
            <a:lvl1pPr marL="0" indent="0" algn="l" defTabSz="914400" rtl="0" eaLnBrk="1" latinLnBrk="0" hangingPunct="1">
              <a:lnSpc>
                <a:spcPct val="100000"/>
              </a:lnSpc>
              <a:spcBef>
                <a:spcPts val="0"/>
              </a:spcBef>
              <a:buFont typeface="Arial" panose="020B0604020202020204" pitchFamily="34" charset="0"/>
              <a:buNone/>
              <a:defRPr sz="1400" kern="1200" baseline="0">
                <a:solidFill>
                  <a:srgbClr val="323232"/>
                </a:solidFill>
                <a:latin typeface="Verdana" panose="020B0604030504040204" pitchFamily="34" charset="0"/>
                <a:ea typeface="微软雅黑" panose="020B0503020204020204" pitchFamily="34" charset="-122"/>
                <a:cs typeface="Verdana" panose="020B060403050404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spcAft>
                <a:spcPts val="0"/>
              </a:spcAft>
            </a:pPr>
            <a:r>
              <a:rPr lang="en-US" altLang="zh-CN" dirty="0"/>
              <a:t>TransR</a:t>
            </a:r>
            <a:r>
              <a:rPr lang="zh-CN" altLang="en-US" dirty="0"/>
              <a:t>也采用了匹配正确和错误三元组的方法来计算整个训练集的损失函数，唯一的不同点在于更多的参数和限制以及不同的得分函数。在替换头尾实体时，</a:t>
            </a:r>
            <a:r>
              <a:rPr lang="en-US" altLang="zh-CN" dirty="0"/>
              <a:t>TransR</a:t>
            </a:r>
            <a:r>
              <a:rPr lang="zh-CN" altLang="en-US" dirty="0"/>
              <a:t>采用了</a:t>
            </a:r>
            <a:r>
              <a:rPr lang="en-US" altLang="zh-CN" dirty="0"/>
              <a:t>TransH</a:t>
            </a:r>
            <a:r>
              <a:rPr lang="zh-CN" altLang="en-US" dirty="0"/>
              <a:t>中提到的利用伯努利分布法根据关系形式的发布情况来决定替换头或尾的概率。</a:t>
            </a:r>
            <a:r>
              <a:rPr lang="en-US" altLang="zh-CN" dirty="0"/>
              <a:t>TransR</a:t>
            </a:r>
            <a:r>
              <a:rPr lang="zh-CN" altLang="en-US" dirty="0"/>
              <a:t>的训练过程依然采用随机梯度下降法。下面是具体的训练集损失函数：</a:t>
            </a:r>
          </a:p>
        </p:txBody>
      </p:sp>
      <p:pic>
        <p:nvPicPr>
          <p:cNvPr id="26" name="Picture 25" descr="A picture containing text, watch&#10;&#10;Description automatically generated">
            <a:extLst>
              <a:ext uri="{FF2B5EF4-FFF2-40B4-BE49-F238E27FC236}">
                <a16:creationId xmlns:a16="http://schemas.microsoft.com/office/drawing/2014/main" id="{5B960D28-4354-47BE-8B48-3C494BF30B2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493595" y="5384762"/>
            <a:ext cx="4363059" cy="714475"/>
          </a:xfrm>
          <a:prstGeom prst="rect">
            <a:avLst/>
          </a:prstGeom>
        </p:spPr>
      </p:pic>
    </p:spTree>
    <p:extLst>
      <p:ext uri="{BB962C8B-B14F-4D97-AF65-F5344CB8AC3E}">
        <p14:creationId xmlns:p14="http://schemas.microsoft.com/office/powerpoint/2010/main" val="22259976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5"/>
          </p:nvPr>
        </p:nvSpPr>
        <p:spPr>
          <a:xfrm>
            <a:off x="648000" y="3205813"/>
            <a:ext cx="5260431" cy="2853343"/>
          </a:xfrm>
        </p:spPr>
        <p:txBody>
          <a:bodyPr>
            <a:normAutofit/>
          </a:bodyPr>
          <a:lstStyle/>
          <a:p>
            <a:r>
              <a:rPr lang="zh-CN" altLang="en-US" dirty="0"/>
              <a:t>其中关系投影矩阵不需要通过额外的训练得到，而是被定义为：</a:t>
            </a:r>
            <a:endParaRPr lang="en-US" altLang="zh-CN" dirty="0"/>
          </a:p>
          <a:p>
            <a:endParaRPr lang="en-US" altLang="zh-CN" dirty="0"/>
          </a:p>
          <a:p>
            <a:endParaRPr lang="en-US" altLang="zh-CN" dirty="0"/>
          </a:p>
          <a:p>
            <a:endParaRPr lang="en-US" altLang="zh-CN" dirty="0"/>
          </a:p>
          <a:p>
            <a:endParaRPr lang="en-US" altLang="zh-CN" dirty="0"/>
          </a:p>
          <a:p>
            <a:r>
              <a:rPr lang="zh-CN" altLang="en-US" dirty="0"/>
              <a:t>根据关系投影矩阵，</a:t>
            </a:r>
            <a:r>
              <a:rPr lang="en-US" altLang="zh-CN" dirty="0"/>
              <a:t>TransD</a:t>
            </a:r>
            <a:r>
              <a:rPr lang="zh-CN" altLang="en-US" dirty="0"/>
              <a:t>用与</a:t>
            </a:r>
            <a:r>
              <a:rPr lang="en-US" altLang="zh-CN" dirty="0"/>
              <a:t>TransR</a:t>
            </a:r>
            <a:r>
              <a:rPr lang="zh-CN" altLang="en-US" dirty="0"/>
              <a:t>相似的方法将实体空间中的向量投影到相应的关系空间，所以我们定义投影后的向量为：</a:t>
            </a:r>
            <a:endParaRPr lang="en-US" altLang="zh-CN" dirty="0"/>
          </a:p>
          <a:p>
            <a:endParaRPr lang="en-US" altLang="zh-CN" dirty="0"/>
          </a:p>
          <a:p>
            <a:endParaRPr lang="en-US" altLang="zh-CN" dirty="0"/>
          </a:p>
          <a:p>
            <a:r>
              <a:rPr lang="zh-CN" altLang="en-US" dirty="0"/>
              <a:t>以及相应的得分函数为：</a:t>
            </a:r>
            <a:endParaRPr lang="en-US" altLang="zh-CN" dirty="0"/>
          </a:p>
        </p:txBody>
      </p:sp>
      <p:sp>
        <p:nvSpPr>
          <p:cNvPr id="3" name="文本占位符 2"/>
          <p:cNvSpPr>
            <a:spLocks noGrp="1"/>
          </p:cNvSpPr>
          <p:nvPr>
            <p:ph type="body" sz="quarter" idx="13"/>
          </p:nvPr>
        </p:nvSpPr>
        <p:spPr/>
        <p:txBody>
          <a:bodyPr>
            <a:normAutofit lnSpcReduction="10000"/>
          </a:bodyPr>
          <a:lstStyle/>
          <a:p>
            <a:r>
              <a:rPr lang="en-US" altLang="zh-CN" dirty="0"/>
              <a:t>TransD</a:t>
            </a:r>
            <a:endParaRPr lang="zh-CN" altLang="en-US" dirty="0"/>
          </a:p>
        </p:txBody>
      </p:sp>
      <p:sp>
        <p:nvSpPr>
          <p:cNvPr id="4" name="文本占位符 3"/>
          <p:cNvSpPr>
            <a:spLocks noGrp="1"/>
          </p:cNvSpPr>
          <p:nvPr>
            <p:ph type="body" sz="quarter" idx="14"/>
          </p:nvPr>
        </p:nvSpPr>
        <p:spPr/>
        <p:txBody>
          <a:bodyPr/>
          <a:lstStyle/>
          <a:p>
            <a:r>
              <a:rPr lang="en-US" altLang="zh-CN" dirty="0">
                <a:hlinkClick r:id="rId2"/>
              </a:rPr>
              <a:t>Knowledge Graph Embedding via Dynamic Mapping Matrix</a:t>
            </a:r>
            <a:endParaRPr lang="zh-CN" altLang="en-US" dirty="0"/>
          </a:p>
        </p:txBody>
      </p:sp>
      <p:pic>
        <p:nvPicPr>
          <p:cNvPr id="6" name="Picture 5">
            <a:extLst>
              <a:ext uri="{FF2B5EF4-FFF2-40B4-BE49-F238E27FC236}">
                <a16:creationId xmlns:a16="http://schemas.microsoft.com/office/drawing/2014/main" id="{A105B6D3-81DD-4E6B-B504-EFEBE3FA3C0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05478" y="2762417"/>
            <a:ext cx="2514951" cy="304843"/>
          </a:xfrm>
          <a:prstGeom prst="rect">
            <a:avLst/>
          </a:prstGeom>
        </p:spPr>
      </p:pic>
      <p:pic>
        <p:nvPicPr>
          <p:cNvPr id="8" name="Picture 7" descr="Diagram&#10;&#10;Description automatically generated">
            <a:extLst>
              <a:ext uri="{FF2B5EF4-FFF2-40B4-BE49-F238E27FC236}">
                <a16:creationId xmlns:a16="http://schemas.microsoft.com/office/drawing/2014/main" id="{AD099E18-8013-41BF-8560-37FF23B71D3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83571" y="3733671"/>
            <a:ext cx="4420112" cy="1778280"/>
          </a:xfrm>
          <a:prstGeom prst="rect">
            <a:avLst/>
          </a:prstGeom>
        </p:spPr>
      </p:pic>
      <p:sp>
        <p:nvSpPr>
          <p:cNvPr id="9" name="文本占位符 1">
            <a:extLst>
              <a:ext uri="{FF2B5EF4-FFF2-40B4-BE49-F238E27FC236}">
                <a16:creationId xmlns:a16="http://schemas.microsoft.com/office/drawing/2014/main" id="{F20FB091-57E7-4336-9EA1-220E95508E64}"/>
              </a:ext>
            </a:extLst>
          </p:cNvPr>
          <p:cNvSpPr txBox="1">
            <a:spLocks/>
          </p:cNvSpPr>
          <p:nvPr/>
        </p:nvSpPr>
        <p:spPr>
          <a:xfrm>
            <a:off x="648000" y="1764000"/>
            <a:ext cx="10210271" cy="1412537"/>
          </a:xfrm>
          <a:prstGeom prst="rect">
            <a:avLst/>
          </a:prstGeom>
        </p:spPr>
        <p:txBody>
          <a:bodyPr>
            <a:normAutofit/>
          </a:bodyPr>
          <a:lstStyle>
            <a:lvl1pPr marL="0" indent="0" algn="l" defTabSz="914400" rtl="0" eaLnBrk="1" latinLnBrk="0" hangingPunct="1">
              <a:lnSpc>
                <a:spcPct val="100000"/>
              </a:lnSpc>
              <a:spcBef>
                <a:spcPts val="0"/>
              </a:spcBef>
              <a:buFont typeface="Arial" panose="020B0604020202020204" pitchFamily="34" charset="0"/>
              <a:buNone/>
              <a:defRPr sz="1400" kern="1200" baseline="0">
                <a:solidFill>
                  <a:srgbClr val="323232"/>
                </a:solidFill>
                <a:latin typeface="Verdana" panose="020B0604030504040204" pitchFamily="34" charset="0"/>
                <a:ea typeface="微软雅黑" panose="020B0503020204020204" pitchFamily="34" charset="-122"/>
                <a:cs typeface="Verdana" panose="020B060403050404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spcAft>
                <a:spcPts val="0"/>
              </a:spcAft>
            </a:pPr>
            <a:r>
              <a:rPr lang="zh-CN" altLang="en-US" dirty="0"/>
              <a:t>根据 </a:t>
            </a:r>
            <a:r>
              <a:rPr lang="en-US" altLang="zh-CN" dirty="0"/>
              <a:t>TransR </a:t>
            </a:r>
            <a:r>
              <a:rPr lang="zh-CN" altLang="en-US" dirty="0"/>
              <a:t>中一个比较明显的缺点，矩阵运算带来的缓慢训练速度以及大量额外的参数问题，</a:t>
            </a:r>
            <a:r>
              <a:rPr lang="en-US" altLang="zh-CN" b="1" dirty="0"/>
              <a:t>TransD</a:t>
            </a:r>
            <a:r>
              <a:rPr lang="en-US" altLang="zh-CN" dirty="0"/>
              <a:t>(</a:t>
            </a:r>
            <a:r>
              <a:rPr lang="en-US" altLang="zh-CN" b="1" dirty="0"/>
              <a:t>Trans</a:t>
            </a:r>
            <a:r>
              <a:rPr lang="en-US" altLang="zh-CN" dirty="0"/>
              <a:t>lation via </a:t>
            </a:r>
            <a:r>
              <a:rPr lang="en-US" altLang="zh-CN" b="1" dirty="0"/>
              <a:t>D</a:t>
            </a:r>
            <a:r>
              <a:rPr lang="en-US" altLang="zh-CN" dirty="0"/>
              <a:t>ynamic Mapping Matrix)</a:t>
            </a:r>
            <a:r>
              <a:rPr lang="zh-CN" altLang="en-US" dirty="0"/>
              <a:t>基于</a:t>
            </a:r>
            <a:r>
              <a:rPr lang="en-US" altLang="zh-CN" dirty="0"/>
              <a:t>TransR</a:t>
            </a:r>
            <a:r>
              <a:rPr lang="zh-CN" altLang="en-US" dirty="0"/>
              <a:t>提出了</a:t>
            </a:r>
            <a:r>
              <a:rPr lang="zh-CN" altLang="en-US" b="1" dirty="0"/>
              <a:t>双嵌入向量</a:t>
            </a:r>
            <a:r>
              <a:rPr lang="zh-CN" altLang="en-US" dirty="0"/>
              <a:t>的概念，并且提出了用一个与实体相关的向量以及一个与关系相关的向量通过外积计算，动态地得到关系投影矩阵的方法。在一个实体的两个嵌入向量中，其中一个用来表达实体</a:t>
            </a:r>
            <a:r>
              <a:rPr lang="en-US" altLang="zh-CN" dirty="0"/>
              <a:t>(</a:t>
            </a:r>
            <a:r>
              <a:rPr lang="zh-CN" altLang="en-US" dirty="0"/>
              <a:t>或关系</a:t>
            </a:r>
            <a:r>
              <a:rPr lang="en-US" altLang="zh-CN" dirty="0"/>
              <a:t>)</a:t>
            </a:r>
            <a:r>
              <a:rPr lang="zh-CN" altLang="en-US" dirty="0"/>
              <a:t>本身的语义，另一个用来获得关系投影矩阵。例如对于一个三元组，</a:t>
            </a:r>
            <a:r>
              <a:rPr lang="en-US" altLang="zh-CN" dirty="0"/>
              <a:t>TransD</a:t>
            </a:r>
            <a:r>
              <a:rPr lang="zh-CN" altLang="en-US" dirty="0"/>
              <a:t>中需要通过训练得到的嵌入向量有：</a:t>
            </a:r>
          </a:p>
        </p:txBody>
      </p:sp>
      <p:pic>
        <p:nvPicPr>
          <p:cNvPr id="11" name="Picture 10" descr="A picture containing text, antenna&#10;&#10;Description automatically generated">
            <a:extLst>
              <a:ext uri="{FF2B5EF4-FFF2-40B4-BE49-F238E27FC236}">
                <a16:creationId xmlns:a16="http://schemas.microsoft.com/office/drawing/2014/main" id="{09DFB139-BB0E-45A6-84C8-294CA32789F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82377" y="3521501"/>
            <a:ext cx="1876687" cy="781159"/>
          </a:xfrm>
          <a:prstGeom prst="rect">
            <a:avLst/>
          </a:prstGeom>
        </p:spPr>
      </p:pic>
      <p:pic>
        <p:nvPicPr>
          <p:cNvPr id="13" name="Picture 12">
            <a:extLst>
              <a:ext uri="{FF2B5EF4-FFF2-40B4-BE49-F238E27FC236}">
                <a16:creationId xmlns:a16="http://schemas.microsoft.com/office/drawing/2014/main" id="{A3C55A0F-945B-4806-B4F3-860CD5371C5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787087" y="4797632"/>
            <a:ext cx="2267266" cy="314369"/>
          </a:xfrm>
          <a:prstGeom prst="rect">
            <a:avLst/>
          </a:prstGeom>
        </p:spPr>
      </p:pic>
      <p:pic>
        <p:nvPicPr>
          <p:cNvPr id="15" name="Picture 14">
            <a:extLst>
              <a:ext uri="{FF2B5EF4-FFF2-40B4-BE49-F238E27FC236}">
                <a16:creationId xmlns:a16="http://schemas.microsoft.com/office/drawing/2014/main" id="{EDA769A5-3FB0-4934-A0B1-01C3A01A528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741495" y="5478854"/>
            <a:ext cx="2562583" cy="400106"/>
          </a:xfrm>
          <a:prstGeom prst="rect">
            <a:avLst/>
          </a:prstGeom>
        </p:spPr>
      </p:pic>
    </p:spTree>
    <p:extLst>
      <p:ext uri="{BB962C8B-B14F-4D97-AF65-F5344CB8AC3E}">
        <p14:creationId xmlns:p14="http://schemas.microsoft.com/office/powerpoint/2010/main" val="3095092279"/>
      </p:ext>
    </p:extLst>
  </p:cSld>
  <p:clrMapOvr>
    <a:masterClrMapping/>
  </p:clrMapOvr>
</p:sld>
</file>

<file path=ppt/theme/theme1.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62954</TotalTime>
  <Words>4004</Words>
  <Application>Microsoft Office PowerPoint</Application>
  <PresentationFormat>Widescreen</PresentationFormat>
  <Paragraphs>217</Paragraphs>
  <Slides>26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微软雅黑</vt:lpstr>
      <vt:lpstr>Arial</vt:lpstr>
      <vt:lpstr>Calibri</vt:lpstr>
      <vt:lpstr>Verdana</vt:lpstr>
      <vt:lpstr>Wingdings</vt:lpstr>
      <vt:lpstr>自定义设计方案</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Zhenting Li</dc:creator>
  <cp:lastModifiedBy>Ba, Jingcheng</cp:lastModifiedBy>
  <cp:revision>3660</cp:revision>
  <cp:lastPrinted>2017-02-22T10:25:58Z</cp:lastPrinted>
  <dcterms:created xsi:type="dcterms:W3CDTF">2014-10-09T02:08:15Z</dcterms:created>
  <dcterms:modified xsi:type="dcterms:W3CDTF">2021-08-20T07:42:12Z</dcterms:modified>
</cp:coreProperties>
</file>