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7" r:id="rId3"/>
    <p:sldId id="278" r:id="rId4"/>
    <p:sldId id="279" r:id="rId5"/>
    <p:sldId id="281" r:id="rId6"/>
    <p:sldId id="280" r:id="rId7"/>
    <p:sldId id="258" r:id="rId8"/>
    <p:sldId id="261" r:id="rId9"/>
    <p:sldId id="265" r:id="rId10"/>
    <p:sldId id="266" r:id="rId11"/>
    <p:sldId id="270" r:id="rId12"/>
    <p:sldId id="276" r:id="rId13"/>
    <p:sldId id="273" r:id="rId14"/>
    <p:sldId id="271" r:id="rId15"/>
    <p:sldId id="275" r:id="rId16"/>
    <p:sldId id="272" r:id="rId17"/>
    <p:sldId id="274" r:id="rId18"/>
    <p:sldId id="269" r:id="rId19"/>
    <p:sldId id="267" r:id="rId20"/>
    <p:sldId id="268"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DD04"/>
    <a:srgbClr val="F3AA19"/>
    <a:srgbClr val="F9D283"/>
    <a:srgbClr val="83C5D7"/>
    <a:srgbClr val="FACE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50" d="100"/>
          <a:sy n="50" d="100"/>
        </p:scale>
        <p:origin x="-126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4B5D40-4310-44FD-83D9-CC993846A272}"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217769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B5D40-4310-44FD-83D9-CC993846A272}"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209544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B5D40-4310-44FD-83D9-CC993846A272}"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381546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B5D40-4310-44FD-83D9-CC993846A272}"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22501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4B5D40-4310-44FD-83D9-CC993846A272}"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326000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4B5D40-4310-44FD-83D9-CC993846A272}"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391675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4B5D40-4310-44FD-83D9-CC993846A272}" type="datetimeFigureOut">
              <a:rPr lang="en-US" smtClean="0"/>
              <a:t>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91031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4B5D40-4310-44FD-83D9-CC993846A272}" type="datetimeFigureOut">
              <a:rPr lang="en-US" smtClean="0"/>
              <a:t>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251998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B5D40-4310-44FD-83D9-CC993846A272}" type="datetimeFigureOut">
              <a:rPr lang="en-US" smtClean="0"/>
              <a:t>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176593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4B5D40-4310-44FD-83D9-CC993846A272}"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161220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4B5D40-4310-44FD-83D9-CC993846A272}"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95E12-A398-42E4-8D05-3783CB11B1EF}" type="slidenum">
              <a:rPr lang="en-US" smtClean="0"/>
              <a:t>‹#›</a:t>
            </a:fld>
            <a:endParaRPr lang="en-US"/>
          </a:p>
        </p:txBody>
      </p:sp>
    </p:spTree>
    <p:extLst>
      <p:ext uri="{BB962C8B-B14F-4D97-AF65-F5344CB8AC3E}">
        <p14:creationId xmlns:p14="http://schemas.microsoft.com/office/powerpoint/2010/main" val="213751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B5D40-4310-44FD-83D9-CC993846A272}" type="datetimeFigureOut">
              <a:rPr lang="en-US" smtClean="0"/>
              <a:t>2/11/2014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95E12-A398-42E4-8D05-3783CB11B1EF}" type="slidenum">
              <a:rPr lang="en-US" smtClean="0"/>
              <a:t>‹#›</a:t>
            </a:fld>
            <a:endParaRPr lang="en-US"/>
          </a:p>
        </p:txBody>
      </p:sp>
    </p:spTree>
    <p:extLst>
      <p:ext uri="{BB962C8B-B14F-4D97-AF65-F5344CB8AC3E}">
        <p14:creationId xmlns:p14="http://schemas.microsoft.com/office/powerpoint/2010/main" val="2585194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17.emf"/><Relationship Id="rId4" Type="http://schemas.openxmlformats.org/officeDocument/2006/relationships/image" Target="../media/image3.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emf"/><Relationship Id="rId5" Type="http://schemas.openxmlformats.org/officeDocument/2006/relationships/image" Target="../media/image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7.emf"/></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4.jpe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7.jpeg"/><Relationship Id="rId5" Type="http://schemas.openxmlformats.org/officeDocument/2006/relationships/image" Target="../media/image4.pn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0.png"/><Relationship Id="rId5" Type="http://schemas.openxmlformats.org/officeDocument/2006/relationships/image" Target="../media/image3.png"/><Relationship Id="rId10" Type="http://schemas.openxmlformats.org/officeDocument/2006/relationships/image" Target="../media/image29.jpeg"/><Relationship Id="rId4" Type="http://schemas.openxmlformats.org/officeDocument/2006/relationships/image" Target="../media/image2.png"/><Relationship Id="rId9" Type="http://schemas.openxmlformats.org/officeDocument/2006/relationships/image" Target="../media/image28.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668" y="112680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57600" y="2240280"/>
            <a:ext cx="1828800" cy="2423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622007" y="2705100"/>
            <a:ext cx="1946367" cy="338554"/>
          </a:xfrm>
          <a:prstGeom prst="rect">
            <a:avLst/>
          </a:prstGeom>
          <a:noFill/>
        </p:spPr>
        <p:txBody>
          <a:bodyPr wrap="none" rtlCol="0">
            <a:spAutoFit/>
          </a:bodyPr>
          <a:lstStyle/>
          <a:p>
            <a:pPr algn="ctr"/>
            <a:r>
              <a:rPr lang="en-US" sz="800" b="1" dirty="0" smtClean="0"/>
              <a:t>Avg. MPG         Avg. </a:t>
            </a:r>
            <a:r>
              <a:rPr lang="en-US" sz="800" b="1" dirty="0"/>
              <a:t>$</a:t>
            </a:r>
            <a:r>
              <a:rPr lang="en-US" sz="800" b="1" dirty="0" smtClean="0"/>
              <a:t>/Gal          </a:t>
            </a:r>
            <a:r>
              <a:rPr lang="en-US" sz="800" b="1" dirty="0" err="1" smtClean="0"/>
              <a:t>Avg</a:t>
            </a:r>
            <a:r>
              <a:rPr lang="en-US" sz="800" b="1" dirty="0" smtClean="0"/>
              <a:t> </a:t>
            </a:r>
            <a:r>
              <a:rPr lang="en-US" sz="800" b="1" dirty="0"/>
              <a:t>$/Mile</a:t>
            </a:r>
          </a:p>
          <a:p>
            <a:pPr algn="ctr"/>
            <a:r>
              <a:rPr lang="en-US" sz="800" b="1" dirty="0" smtClean="0"/>
              <a:t>  </a:t>
            </a:r>
            <a:endParaRPr lang="en-US" sz="800" b="1" dirty="0"/>
          </a:p>
        </p:txBody>
      </p:sp>
      <p:sp>
        <p:nvSpPr>
          <p:cNvPr id="14" name="TextBox 13"/>
          <p:cNvSpPr txBox="1"/>
          <p:nvPr/>
        </p:nvSpPr>
        <p:spPr>
          <a:xfrm>
            <a:off x="4091940" y="2209800"/>
            <a:ext cx="973343" cy="230832"/>
          </a:xfrm>
          <a:prstGeom prst="rect">
            <a:avLst/>
          </a:prstGeom>
          <a:noFill/>
        </p:spPr>
        <p:txBody>
          <a:bodyPr wrap="none" rtlCol="0">
            <a:spAutoFit/>
          </a:bodyPr>
          <a:lstStyle/>
          <a:p>
            <a:r>
              <a:rPr lang="en-US" sz="900" u="sng" dirty="0" smtClean="0">
                <a:solidFill>
                  <a:schemeClr val="accent6">
                    <a:lumMod val="50000"/>
                  </a:schemeClr>
                </a:solidFill>
              </a:rPr>
              <a:t>December MTD  </a:t>
            </a:r>
            <a:endParaRPr lang="en-US" sz="900" u="sng" dirty="0">
              <a:solidFill>
                <a:schemeClr val="accent6">
                  <a:lumMod val="50000"/>
                </a:schemeClr>
              </a:solidFill>
            </a:endParaRPr>
          </a:p>
        </p:txBody>
      </p:sp>
      <p:sp>
        <p:nvSpPr>
          <p:cNvPr id="16" name="Rectangle 15"/>
          <p:cNvSpPr/>
          <p:nvPr/>
        </p:nvSpPr>
        <p:spPr>
          <a:xfrm>
            <a:off x="4160520" y="2026920"/>
            <a:ext cx="12801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221480" y="1935480"/>
            <a:ext cx="598754" cy="338554"/>
          </a:xfrm>
          <a:prstGeom prst="rect">
            <a:avLst/>
          </a:prstGeom>
          <a:noFill/>
        </p:spPr>
        <p:txBody>
          <a:bodyPr wrap="none" rtlCol="0">
            <a:spAutoFit/>
          </a:bodyPr>
          <a:lstStyle/>
          <a:p>
            <a:r>
              <a:rPr lang="en-US" sz="1600" dirty="0" smtClean="0">
                <a:solidFill>
                  <a:schemeClr val="bg1"/>
                </a:solidFill>
              </a:rPr>
              <a:t>Fleet</a:t>
            </a:r>
            <a:endParaRPr lang="en-US" sz="1600" dirty="0">
              <a:solidFill>
                <a:schemeClr val="bg1"/>
              </a:solidFill>
            </a:endParaRPr>
          </a:p>
        </p:txBody>
      </p:sp>
      <p:sp>
        <p:nvSpPr>
          <p:cNvPr id="18" name="TextBox 17"/>
          <p:cNvSpPr txBox="1"/>
          <p:nvPr/>
        </p:nvSpPr>
        <p:spPr>
          <a:xfrm>
            <a:off x="3688080" y="2827020"/>
            <a:ext cx="439544" cy="261610"/>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22.7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9" name="TextBox 18"/>
          <p:cNvSpPr txBox="1"/>
          <p:nvPr/>
        </p:nvSpPr>
        <p:spPr>
          <a:xfrm>
            <a:off x="4282440" y="2827020"/>
            <a:ext cx="511679" cy="261610"/>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21" name="Rectangle 20"/>
          <p:cNvSpPr/>
          <p:nvPr/>
        </p:nvSpPr>
        <p:spPr>
          <a:xfrm>
            <a:off x="3634740" y="2430780"/>
            <a:ext cx="1874520" cy="6172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718559" y="3124200"/>
            <a:ext cx="341549" cy="29270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66159" y="3063240"/>
            <a:ext cx="1987193" cy="55613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802094" y="3200400"/>
            <a:ext cx="2783366" cy="415498"/>
          </a:xfrm>
          <a:prstGeom prst="rect">
            <a:avLst/>
          </a:prstGeom>
          <a:noFill/>
        </p:spPr>
        <p:txBody>
          <a:bodyPr wrap="square" rtlCol="0">
            <a:spAutoFit/>
          </a:bodyPr>
          <a:lstStyle/>
          <a:p>
            <a:pPr algn="r"/>
            <a:r>
              <a:rPr lang="en-US" sz="1050" dirty="0" smtClean="0"/>
              <a:t>$/Mile </a:t>
            </a:r>
            <a:r>
              <a:rPr lang="en-US" sz="1050" b="1" dirty="0" smtClean="0">
                <a:solidFill>
                  <a:schemeClr val="accent6">
                    <a:lumMod val="75000"/>
                  </a:schemeClr>
                </a:solidFill>
                <a:effectLst>
                  <a:outerShdw blurRad="38100" dist="38100" dir="2700000" algn="tl">
                    <a:srgbClr val="000000">
                      <a:alpha val="43137"/>
                    </a:srgbClr>
                  </a:outerShdw>
                </a:effectLst>
              </a:rPr>
              <a:t>$.95      </a:t>
            </a:r>
            <a:r>
              <a:rPr lang="en-US" sz="1050" dirty="0" smtClean="0"/>
              <a:t>$/g  </a:t>
            </a:r>
            <a:r>
              <a:rPr lang="en-US" sz="1050" b="1" dirty="0" smtClean="0">
                <a:solidFill>
                  <a:schemeClr val="accent6">
                    <a:lumMod val="75000"/>
                  </a:schemeClr>
                </a:solidFill>
                <a:effectLst>
                  <a:outerShdw blurRad="38100" dist="38100" dir="2700000" algn="tl">
                    <a:srgbClr val="000000">
                      <a:alpha val="43137"/>
                    </a:srgbClr>
                  </a:outerShdw>
                </a:effectLst>
              </a:rPr>
              <a:t>$ 2.45</a:t>
            </a:r>
          </a:p>
          <a:p>
            <a:pPr algn="r"/>
            <a:r>
              <a:rPr lang="en-US" sz="1050" dirty="0"/>
              <a:t>MPG </a:t>
            </a:r>
            <a:r>
              <a:rPr lang="en-US" sz="1050" b="1" dirty="0">
                <a:solidFill>
                  <a:schemeClr val="accent6">
                    <a:lumMod val="75000"/>
                  </a:schemeClr>
                </a:solidFill>
                <a:effectLst>
                  <a:outerShdw blurRad="38100" dist="38100" dir="2700000" algn="tl">
                    <a:srgbClr val="000000">
                      <a:alpha val="43137"/>
                    </a:srgbClr>
                  </a:outerShdw>
                </a:effectLst>
              </a:rPr>
              <a:t>22.7</a:t>
            </a:r>
            <a:endParaRPr lang="en-US" sz="1050" b="1" dirty="0" smtClean="0">
              <a:solidFill>
                <a:schemeClr val="accent6">
                  <a:lumMod val="75000"/>
                </a:schemeClr>
              </a:solidFill>
              <a:effectLst>
                <a:outerShdw blurRad="38100" dist="38100" dir="2700000" algn="tl">
                  <a:srgbClr val="000000">
                    <a:alpha val="43137"/>
                  </a:srgbClr>
                </a:outerShdw>
              </a:effectLst>
            </a:endParaRPr>
          </a:p>
        </p:txBody>
      </p:sp>
      <p:sp>
        <p:nvSpPr>
          <p:cNvPr id="29" name="TextBox 28"/>
          <p:cNvSpPr txBox="1"/>
          <p:nvPr/>
        </p:nvSpPr>
        <p:spPr>
          <a:xfrm>
            <a:off x="4152900" y="3009900"/>
            <a:ext cx="953466"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Mom’s Audi</a:t>
            </a:r>
            <a:endParaRPr lang="en-US" sz="1200" b="1" dirty="0">
              <a:effectLst>
                <a:outerShdw blurRad="38100" dist="38100" dir="2700000" algn="tl">
                  <a:srgbClr val="000000">
                    <a:alpha val="43137"/>
                  </a:srgbClr>
                </a:outerShdw>
              </a:effectLst>
            </a:endParaRPr>
          </a:p>
        </p:txBody>
      </p:sp>
      <p:sp>
        <p:nvSpPr>
          <p:cNvPr id="30" name="Rectangle 29"/>
          <p:cNvSpPr/>
          <p:nvPr/>
        </p:nvSpPr>
        <p:spPr>
          <a:xfrm rot="16200000">
            <a:off x="3722508" y="3272651"/>
            <a:ext cx="234164" cy="318261"/>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16200000">
            <a:off x="3722508" y="3066911"/>
            <a:ext cx="234164" cy="318261"/>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634740" y="3108960"/>
            <a:ext cx="437964" cy="253916"/>
          </a:xfrm>
          <a:prstGeom prst="rect">
            <a:avLst/>
          </a:prstGeom>
          <a:noFill/>
        </p:spPr>
        <p:txBody>
          <a:bodyPr wrap="square" rtlCol="0">
            <a:spAutoFit/>
          </a:bodyPr>
          <a:lstStyle/>
          <a:p>
            <a:r>
              <a:rPr lang="en-US" sz="1050" dirty="0" smtClean="0"/>
              <a:t>50%</a:t>
            </a:r>
            <a:endParaRPr lang="en-US" sz="1050" dirty="0"/>
          </a:p>
        </p:txBody>
      </p:sp>
      <p:sp>
        <p:nvSpPr>
          <p:cNvPr id="34" name="Rectangle 33"/>
          <p:cNvSpPr/>
          <p:nvPr/>
        </p:nvSpPr>
        <p:spPr>
          <a:xfrm>
            <a:off x="3718559" y="3688080"/>
            <a:ext cx="348545" cy="29270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566159" y="3627120"/>
            <a:ext cx="2027899" cy="55613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114799" y="3596640"/>
            <a:ext cx="1089143" cy="276999"/>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rPr>
              <a:t>Suzie’s Honda</a:t>
            </a:r>
            <a:endParaRPr lang="en-US" sz="1200" b="1" dirty="0">
              <a:effectLst>
                <a:outerShdw blurRad="38100" dist="38100" dir="2700000" algn="tl">
                  <a:srgbClr val="000000">
                    <a:alpha val="43137"/>
                  </a:srgbClr>
                </a:outerShdw>
              </a:effectLst>
            </a:endParaRPr>
          </a:p>
        </p:txBody>
      </p:sp>
      <p:sp>
        <p:nvSpPr>
          <p:cNvPr id="39" name="Rectangle 38"/>
          <p:cNvSpPr/>
          <p:nvPr/>
        </p:nvSpPr>
        <p:spPr>
          <a:xfrm rot="16200000">
            <a:off x="3648540" y="3727622"/>
            <a:ext cx="373380" cy="32478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710939" y="4244340"/>
            <a:ext cx="348545" cy="29270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58539" y="4183380"/>
            <a:ext cx="2027899" cy="55613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107179" y="4130040"/>
            <a:ext cx="1089143" cy="276999"/>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rPr>
              <a:t>Matt’s Dodge</a:t>
            </a:r>
            <a:endParaRPr lang="en-US" sz="1200" b="1" dirty="0">
              <a:effectLst>
                <a:outerShdw blurRad="38100" dist="38100" dir="2700000" algn="tl">
                  <a:srgbClr val="000000">
                    <a:alpha val="43137"/>
                  </a:srgbClr>
                </a:outerShdw>
              </a:effectLst>
            </a:endParaRPr>
          </a:p>
        </p:txBody>
      </p:sp>
      <p:sp>
        <p:nvSpPr>
          <p:cNvPr id="48" name="Rectangle 47"/>
          <p:cNvSpPr/>
          <p:nvPr/>
        </p:nvSpPr>
        <p:spPr>
          <a:xfrm rot="16200000">
            <a:off x="3776288" y="4422834"/>
            <a:ext cx="112243" cy="3343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6200000">
            <a:off x="3691479" y="4233323"/>
            <a:ext cx="272261" cy="32478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611879" y="4259580"/>
            <a:ext cx="446935" cy="253916"/>
          </a:xfrm>
          <a:prstGeom prst="rect">
            <a:avLst/>
          </a:prstGeom>
          <a:noFill/>
        </p:spPr>
        <p:txBody>
          <a:bodyPr wrap="square" rtlCol="0">
            <a:spAutoFit/>
          </a:bodyPr>
          <a:lstStyle/>
          <a:p>
            <a:r>
              <a:rPr lang="en-US" sz="1050" dirty="0"/>
              <a:t> </a:t>
            </a:r>
            <a:r>
              <a:rPr lang="en-US" sz="1050" dirty="0" smtClean="0"/>
              <a:t> 9%</a:t>
            </a:r>
            <a:endParaRPr lang="en-US" sz="1050" dirty="0"/>
          </a:p>
        </p:txBody>
      </p:sp>
      <p:cxnSp>
        <p:nvCxnSpPr>
          <p:cNvPr id="52" name="Straight Connector 51"/>
          <p:cNvCxnSpPr/>
          <p:nvPr/>
        </p:nvCxnSpPr>
        <p:spPr>
          <a:xfrm flipV="1">
            <a:off x="3596640" y="3619500"/>
            <a:ext cx="194310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596640" y="4160520"/>
            <a:ext cx="1943100" cy="1524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651594" y="2400300"/>
            <a:ext cx="1854995" cy="230832"/>
          </a:xfrm>
          <a:prstGeom prst="rect">
            <a:avLst/>
          </a:prstGeom>
          <a:noFill/>
        </p:spPr>
        <p:txBody>
          <a:bodyPr wrap="none" rtlCol="0">
            <a:spAutoFit/>
          </a:bodyPr>
          <a:lstStyle/>
          <a:p>
            <a:pPr algn="ctr"/>
            <a:r>
              <a:rPr lang="en-US" sz="900" b="1" dirty="0" smtClean="0"/>
              <a:t>Total Cost</a:t>
            </a:r>
            <a:r>
              <a:rPr lang="en-US" sz="800" b="1" dirty="0" smtClean="0"/>
              <a:t>		</a:t>
            </a:r>
            <a:r>
              <a:rPr lang="en-US" sz="900" b="1" dirty="0" smtClean="0"/>
              <a:t>Total Gals Used</a:t>
            </a:r>
          </a:p>
        </p:txBody>
      </p:sp>
      <p:sp>
        <p:nvSpPr>
          <p:cNvPr id="61" name="TextBox 60"/>
          <p:cNvSpPr txBox="1"/>
          <p:nvPr/>
        </p:nvSpPr>
        <p:spPr>
          <a:xfrm>
            <a:off x="3672840" y="2529840"/>
            <a:ext cx="564578"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62" name="TextBox 61"/>
          <p:cNvSpPr txBox="1"/>
          <p:nvPr/>
        </p:nvSpPr>
        <p:spPr>
          <a:xfrm>
            <a:off x="4823460" y="2529840"/>
            <a:ext cx="426720"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12.1</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63" name="TextBox 62"/>
          <p:cNvSpPr txBox="1"/>
          <p:nvPr/>
        </p:nvSpPr>
        <p:spPr>
          <a:xfrm>
            <a:off x="4991100" y="2827020"/>
            <a:ext cx="426720"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$.75</a:t>
            </a:r>
            <a:endParaRPr lang="en-US" sz="1050" b="1" dirty="0">
              <a:solidFill>
                <a:schemeClr val="accent6">
                  <a:lumMod val="75000"/>
                </a:schemeClr>
              </a:solidFill>
              <a:effectLst>
                <a:outerShdw blurRad="38100" dist="38100" dir="2700000" algn="tl">
                  <a:srgbClr val="000000">
                    <a:alpha val="43137"/>
                  </a:srgbClr>
                </a:outerShdw>
              </a:effectLst>
            </a:endParaRPr>
          </a:p>
        </p:txBody>
      </p:sp>
      <p:cxnSp>
        <p:nvCxnSpPr>
          <p:cNvPr id="4" name="Straight Connector 3"/>
          <p:cNvCxnSpPr/>
          <p:nvPr/>
        </p:nvCxnSpPr>
        <p:spPr>
          <a:xfrm>
            <a:off x="3749040" y="2732998"/>
            <a:ext cx="1623060" cy="25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185160" y="3771900"/>
            <a:ext cx="2392680" cy="415498"/>
          </a:xfrm>
          <a:prstGeom prst="rect">
            <a:avLst/>
          </a:prstGeom>
          <a:noFill/>
        </p:spPr>
        <p:txBody>
          <a:bodyPr wrap="square" rtlCol="0">
            <a:spAutoFit/>
          </a:bodyPr>
          <a:lstStyle/>
          <a:p>
            <a:pPr algn="r"/>
            <a:r>
              <a:rPr lang="en-US" sz="1050" dirty="0" smtClean="0"/>
              <a:t>$/Mile </a:t>
            </a:r>
            <a:r>
              <a:rPr lang="en-US" sz="1050" b="1" dirty="0" smtClean="0">
                <a:solidFill>
                  <a:schemeClr val="accent6">
                    <a:lumMod val="75000"/>
                  </a:schemeClr>
                </a:solidFill>
                <a:effectLst>
                  <a:outerShdw blurRad="38100" dist="38100" dir="2700000" algn="tl">
                    <a:srgbClr val="000000">
                      <a:alpha val="43137"/>
                    </a:srgbClr>
                  </a:outerShdw>
                </a:effectLst>
              </a:rPr>
              <a:t>$.95      </a:t>
            </a:r>
            <a:r>
              <a:rPr lang="en-US" sz="1050" dirty="0" smtClean="0"/>
              <a:t>$/g  </a:t>
            </a:r>
            <a:r>
              <a:rPr lang="en-US" sz="1050" b="1" dirty="0" smtClean="0">
                <a:solidFill>
                  <a:schemeClr val="accent6">
                    <a:lumMod val="75000"/>
                  </a:schemeClr>
                </a:solidFill>
                <a:effectLst>
                  <a:outerShdw blurRad="38100" dist="38100" dir="2700000" algn="tl">
                    <a:srgbClr val="000000">
                      <a:alpha val="43137"/>
                    </a:srgbClr>
                  </a:outerShdw>
                </a:effectLst>
              </a:rPr>
              <a:t>$ 2.45</a:t>
            </a:r>
          </a:p>
          <a:p>
            <a:pPr algn="r"/>
            <a:r>
              <a:rPr lang="en-US" sz="1050" dirty="0"/>
              <a:t>MPG </a:t>
            </a:r>
            <a:r>
              <a:rPr lang="en-US" sz="1050" b="1" dirty="0">
                <a:solidFill>
                  <a:schemeClr val="accent6">
                    <a:lumMod val="75000"/>
                  </a:schemeClr>
                </a:solidFill>
                <a:effectLst>
                  <a:outerShdw blurRad="38100" dist="38100" dir="2700000" algn="tl">
                    <a:srgbClr val="000000">
                      <a:alpha val="43137"/>
                    </a:srgbClr>
                  </a:outerShdw>
                </a:effectLst>
              </a:rPr>
              <a:t>22.7</a:t>
            </a:r>
            <a:endParaRPr lang="en-US" sz="1050" b="1" dirty="0" smtClean="0">
              <a:solidFill>
                <a:schemeClr val="accent6">
                  <a:lumMod val="75000"/>
                </a:schemeClr>
              </a:solidFill>
              <a:effectLst>
                <a:outerShdw blurRad="38100" dist="38100" dir="2700000" algn="tl">
                  <a:srgbClr val="000000">
                    <a:alpha val="43137"/>
                  </a:srgbClr>
                </a:outerShdw>
              </a:effectLst>
            </a:endParaRPr>
          </a:p>
        </p:txBody>
      </p:sp>
      <p:sp>
        <p:nvSpPr>
          <p:cNvPr id="66" name="TextBox 65"/>
          <p:cNvSpPr txBox="1"/>
          <p:nvPr/>
        </p:nvSpPr>
        <p:spPr>
          <a:xfrm>
            <a:off x="2786854" y="4328160"/>
            <a:ext cx="2783366" cy="415498"/>
          </a:xfrm>
          <a:prstGeom prst="rect">
            <a:avLst/>
          </a:prstGeom>
          <a:noFill/>
        </p:spPr>
        <p:txBody>
          <a:bodyPr wrap="square" rtlCol="0">
            <a:spAutoFit/>
          </a:bodyPr>
          <a:lstStyle/>
          <a:p>
            <a:pPr algn="r"/>
            <a:r>
              <a:rPr lang="en-US" sz="1000" dirty="0" smtClean="0"/>
              <a:t>$/Mile </a:t>
            </a:r>
            <a:r>
              <a:rPr lang="en-US" sz="1000" b="1" dirty="0" smtClean="0">
                <a:solidFill>
                  <a:schemeClr val="accent6">
                    <a:lumMod val="75000"/>
                  </a:schemeClr>
                </a:solidFill>
                <a:effectLst>
                  <a:outerShdw blurRad="38100" dist="38100" dir="2700000" algn="tl">
                    <a:srgbClr val="000000">
                      <a:alpha val="43137"/>
                    </a:srgbClr>
                  </a:outerShdw>
                </a:effectLst>
              </a:rPr>
              <a:t>$.95      </a:t>
            </a:r>
            <a:r>
              <a:rPr lang="en-US" sz="1000" dirty="0" smtClean="0"/>
              <a:t>$/g  </a:t>
            </a:r>
            <a:r>
              <a:rPr lang="en-US" sz="1000" b="1" dirty="0" smtClean="0">
                <a:solidFill>
                  <a:schemeClr val="accent6">
                    <a:lumMod val="75000"/>
                  </a:schemeClr>
                </a:solidFill>
                <a:effectLst>
                  <a:outerShdw blurRad="38100" dist="38100" dir="2700000" algn="tl">
                    <a:srgbClr val="000000">
                      <a:alpha val="43137"/>
                    </a:srgbClr>
                  </a:outerShdw>
                </a:effectLst>
              </a:rPr>
              <a:t>$ 2.45</a:t>
            </a:r>
          </a:p>
          <a:p>
            <a:pPr algn="r"/>
            <a:r>
              <a:rPr lang="en-US" sz="1000" dirty="0"/>
              <a:t>MPG </a:t>
            </a:r>
            <a:r>
              <a:rPr lang="en-US" sz="1000" b="1" dirty="0">
                <a:solidFill>
                  <a:schemeClr val="accent6">
                    <a:lumMod val="75000"/>
                  </a:schemeClr>
                </a:solidFill>
                <a:effectLst>
                  <a:outerShdw blurRad="38100" dist="38100" dir="2700000" algn="tl">
                    <a:srgbClr val="000000">
                      <a:alpha val="43137"/>
                    </a:srgbClr>
                  </a:outerShdw>
                </a:effectLst>
              </a:rPr>
              <a:t>22.7</a:t>
            </a:r>
            <a:endParaRPr lang="en-US" sz="1000" b="1" dirty="0" smtClean="0">
              <a:solidFill>
                <a:schemeClr val="accent6">
                  <a:lumMod val="75000"/>
                </a:schemeClr>
              </a:solidFill>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3658553" y="3718560"/>
            <a:ext cx="364807" cy="361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141221" y="3200400"/>
            <a:ext cx="1318259" cy="769441"/>
          </a:xfrm>
          <a:prstGeom prst="rect">
            <a:avLst/>
          </a:prstGeom>
          <a:solidFill>
            <a:schemeClr val="accent5">
              <a:lumMod val="20000"/>
              <a:lumOff val="80000"/>
            </a:schemeClr>
          </a:solidFill>
        </p:spPr>
        <p:txBody>
          <a:bodyPr wrap="square" rtlCol="0">
            <a:spAutoFit/>
          </a:bodyPr>
          <a:lstStyle/>
          <a:p>
            <a:r>
              <a:rPr lang="en-US" sz="1100" dirty="0" smtClean="0"/>
              <a:t>Insert placeholder graphic for cars that don’t transfer fuel tank data.</a:t>
            </a:r>
            <a:endParaRPr lang="en-US" sz="1100" dirty="0"/>
          </a:p>
        </p:txBody>
      </p:sp>
      <p:cxnSp>
        <p:nvCxnSpPr>
          <p:cNvPr id="11" name="Straight Arrow Connector 10"/>
          <p:cNvCxnSpPr>
            <a:endCxn id="2050" idx="1"/>
          </p:cNvCxnSpPr>
          <p:nvPr/>
        </p:nvCxnSpPr>
        <p:spPr>
          <a:xfrm>
            <a:off x="3474720" y="3695700"/>
            <a:ext cx="183833" cy="203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3672840" y="4709160"/>
            <a:ext cx="1813560" cy="373380"/>
            <a:chOff x="3657600" y="4678680"/>
            <a:chExt cx="1813560" cy="373380"/>
          </a:xfrm>
        </p:grpSpPr>
        <p:sp>
          <p:nvSpPr>
            <p:cNvPr id="69" name="Rectangle 68"/>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8" descr="C:\Users\Kristen\Documents\Kynetx\glyphicons_pro\glyphicons\png\glyphicons_051_eye_open@2x.png"/>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448056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C:\Users\Kristen\Documents\Kynetx\glyphicons_pro\glyphicons\png\glyphicons_280_settings@2x.png"/>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5217212" y="479440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4861560" y="4770120"/>
              <a:ext cx="219456" cy="274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5" name="TextBox 74"/>
          <p:cNvSpPr txBox="1"/>
          <p:nvPr/>
        </p:nvSpPr>
        <p:spPr>
          <a:xfrm>
            <a:off x="2065021" y="4602480"/>
            <a:ext cx="1318259" cy="938719"/>
          </a:xfrm>
          <a:prstGeom prst="rect">
            <a:avLst/>
          </a:prstGeom>
          <a:solidFill>
            <a:schemeClr val="accent5">
              <a:lumMod val="20000"/>
              <a:lumOff val="80000"/>
            </a:schemeClr>
          </a:solidFill>
        </p:spPr>
        <p:txBody>
          <a:bodyPr wrap="square" rtlCol="0">
            <a:spAutoFit/>
          </a:bodyPr>
          <a:lstStyle/>
          <a:p>
            <a:r>
              <a:rPr lang="en-US" sz="1100" dirty="0" smtClean="0"/>
              <a:t>Highlight icon of feature that is in use so we can save real estate from titles, etc. </a:t>
            </a:r>
            <a:endParaRPr lang="en-US" sz="1100" dirty="0"/>
          </a:p>
        </p:txBody>
      </p:sp>
      <p:cxnSp>
        <p:nvCxnSpPr>
          <p:cNvPr id="24" name="Straight Arrow Connector 23"/>
          <p:cNvCxnSpPr>
            <a:stCxn id="75" idx="3"/>
            <a:endCxn id="70" idx="1"/>
          </p:cNvCxnSpPr>
          <p:nvPr/>
        </p:nvCxnSpPr>
        <p:spPr>
          <a:xfrm flipV="1">
            <a:off x="3383280" y="4918364"/>
            <a:ext cx="701847" cy="153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08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14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642360" y="221742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60520" y="2011680"/>
            <a:ext cx="9372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099560" y="1973580"/>
            <a:ext cx="931922" cy="276999"/>
          </a:xfrm>
          <a:prstGeom prst="rect">
            <a:avLst/>
          </a:prstGeom>
          <a:noFill/>
        </p:spPr>
        <p:txBody>
          <a:bodyPr wrap="none" rtlCol="0">
            <a:spAutoFit/>
          </a:bodyPr>
          <a:lstStyle/>
          <a:p>
            <a:r>
              <a:rPr lang="en-US" sz="1200" dirty="0" smtClean="0">
                <a:solidFill>
                  <a:schemeClr val="bg1"/>
                </a:solidFill>
              </a:rPr>
              <a:t>Mom’s Audi</a:t>
            </a:r>
            <a:endParaRPr lang="en-US" sz="1200" dirty="0">
              <a:solidFill>
                <a:schemeClr val="bg1"/>
              </a:solidFill>
            </a:endParaRPr>
          </a:p>
        </p:txBody>
      </p:sp>
      <p:sp>
        <p:nvSpPr>
          <p:cNvPr id="60" name="TextBox 59"/>
          <p:cNvSpPr txBox="1"/>
          <p:nvPr/>
        </p:nvSpPr>
        <p:spPr>
          <a:xfrm>
            <a:off x="7010400" y="2926080"/>
            <a:ext cx="482568" cy="276999"/>
          </a:xfrm>
          <a:prstGeom prst="rect">
            <a:avLst/>
          </a:prstGeom>
          <a:noFill/>
        </p:spPr>
        <p:txBody>
          <a:bodyPr wrap="none" rtlCol="0">
            <a:spAutoFit/>
          </a:bodyPr>
          <a:lstStyle/>
          <a:p>
            <a:r>
              <a:rPr lang="en-US" sz="1200" dirty="0" smtClean="0">
                <a:solidFill>
                  <a:schemeClr val="bg1"/>
                </a:solidFill>
              </a:rPr>
              <a:t>Start</a:t>
            </a:r>
            <a:endParaRPr lang="en-US" sz="1200" dirty="0">
              <a:solidFill>
                <a:schemeClr val="bg1"/>
              </a:solidFill>
            </a:endParaRPr>
          </a:p>
        </p:txBody>
      </p:sp>
      <p:grpSp>
        <p:nvGrpSpPr>
          <p:cNvPr id="19" name="Group 18"/>
          <p:cNvGrpSpPr/>
          <p:nvPr/>
        </p:nvGrpSpPr>
        <p:grpSpPr>
          <a:xfrm>
            <a:off x="3589020" y="4587240"/>
            <a:ext cx="1927860" cy="434340"/>
            <a:chOff x="3589020" y="4587240"/>
            <a:chExt cx="1927860" cy="434340"/>
          </a:xfrm>
        </p:grpSpPr>
        <p:sp>
          <p:nvSpPr>
            <p:cNvPr id="78" name="Rectangle 77"/>
            <p:cNvSpPr/>
            <p:nvPr/>
          </p:nvSpPr>
          <p:spPr>
            <a:xfrm>
              <a:off x="358902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29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82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764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692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886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9" name="Group 98"/>
          <p:cNvGrpSpPr/>
          <p:nvPr/>
        </p:nvGrpSpPr>
        <p:grpSpPr>
          <a:xfrm>
            <a:off x="5920740" y="3329940"/>
            <a:ext cx="1668780" cy="276999"/>
            <a:chOff x="6278880" y="2263140"/>
            <a:chExt cx="1668780" cy="276999"/>
          </a:xfrm>
        </p:grpSpPr>
        <p:sp>
          <p:nvSpPr>
            <p:cNvPr id="100" name="Rectangle 99"/>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1" name="TextBox 100"/>
            <p:cNvSpPr txBox="1"/>
            <p:nvPr/>
          </p:nvSpPr>
          <p:spPr>
            <a:xfrm>
              <a:off x="6332220" y="2263140"/>
              <a:ext cx="161544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History</a:t>
              </a:r>
              <a:endParaRPr lang="en-US" sz="1200" b="1" dirty="0">
                <a:solidFill>
                  <a:schemeClr val="bg1"/>
                </a:solidFill>
                <a:effectLst>
                  <a:outerShdw blurRad="38100" dist="38100" dir="2700000" algn="tl">
                    <a:srgbClr val="000000">
                      <a:alpha val="43137"/>
                    </a:srgbClr>
                  </a:outerShdw>
                </a:effectLst>
              </a:endParaRPr>
            </a:p>
          </p:txBody>
        </p:sp>
      </p:grpSp>
      <p:grpSp>
        <p:nvGrpSpPr>
          <p:cNvPr id="105" name="Group 104"/>
          <p:cNvGrpSpPr/>
          <p:nvPr/>
        </p:nvGrpSpPr>
        <p:grpSpPr>
          <a:xfrm>
            <a:off x="5928360" y="2659380"/>
            <a:ext cx="1661160" cy="276999"/>
            <a:chOff x="6278880" y="2263140"/>
            <a:chExt cx="1661160" cy="276999"/>
          </a:xfrm>
        </p:grpSpPr>
        <p:sp>
          <p:nvSpPr>
            <p:cNvPr id="106" name="Rectangle 105"/>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7" name="TextBox 106"/>
            <p:cNvSpPr txBox="1"/>
            <p:nvPr/>
          </p:nvSpPr>
          <p:spPr>
            <a:xfrm>
              <a:off x="6324600" y="2263140"/>
              <a:ext cx="161544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Alerts</a:t>
              </a:r>
              <a:endParaRPr lang="en-US" sz="1200" b="1" dirty="0">
                <a:solidFill>
                  <a:schemeClr val="bg1"/>
                </a:solidFill>
                <a:effectLst>
                  <a:outerShdw blurRad="38100" dist="38100" dir="2700000" algn="tl">
                    <a:srgbClr val="000000">
                      <a:alpha val="43137"/>
                    </a:srgbClr>
                  </a:outerShdw>
                </a:effectLst>
              </a:endParaRPr>
            </a:p>
          </p:txBody>
        </p:sp>
      </p:grpSp>
      <p:grpSp>
        <p:nvGrpSpPr>
          <p:cNvPr id="108" name="Group 107"/>
          <p:cNvGrpSpPr/>
          <p:nvPr/>
        </p:nvGrpSpPr>
        <p:grpSpPr>
          <a:xfrm>
            <a:off x="5920740" y="2994660"/>
            <a:ext cx="1668780" cy="276999"/>
            <a:chOff x="6278880" y="2263140"/>
            <a:chExt cx="1668780" cy="276999"/>
          </a:xfrm>
        </p:grpSpPr>
        <p:sp>
          <p:nvSpPr>
            <p:cNvPr id="109" name="Rectangle 108"/>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10" name="TextBox 109"/>
            <p:cNvSpPr txBox="1"/>
            <p:nvPr/>
          </p:nvSpPr>
          <p:spPr>
            <a:xfrm>
              <a:off x="6301740" y="2263140"/>
              <a:ext cx="164592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Maintenance</a:t>
              </a:r>
              <a:endParaRPr lang="en-US" sz="1200" b="1" dirty="0">
                <a:solidFill>
                  <a:schemeClr val="bg1"/>
                </a:solidFill>
                <a:effectLst>
                  <a:outerShdw blurRad="38100" dist="38100" dir="2700000" algn="tl">
                    <a:srgbClr val="000000">
                      <a:alpha val="43137"/>
                    </a:srgbClr>
                  </a:outerShdw>
                </a:effectLst>
              </a:endParaRPr>
            </a:p>
          </p:txBody>
        </p:sp>
      </p:grpSp>
      <p:grpSp>
        <p:nvGrpSpPr>
          <p:cNvPr id="111" name="Group 110"/>
          <p:cNvGrpSpPr/>
          <p:nvPr/>
        </p:nvGrpSpPr>
        <p:grpSpPr>
          <a:xfrm>
            <a:off x="1524000" y="2255520"/>
            <a:ext cx="1661160" cy="276999"/>
            <a:chOff x="6278880" y="2263140"/>
            <a:chExt cx="1661160" cy="276999"/>
          </a:xfrm>
        </p:grpSpPr>
        <p:sp>
          <p:nvSpPr>
            <p:cNvPr id="112" name="Rectangle 111"/>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13" name="TextBox 112"/>
            <p:cNvSpPr txBox="1"/>
            <p:nvPr/>
          </p:nvSpPr>
          <p:spPr>
            <a:xfrm>
              <a:off x="6324600" y="2263140"/>
              <a:ext cx="161544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Vital Stats</a:t>
              </a:r>
              <a:endParaRPr lang="en-US" sz="1200" b="1" dirty="0">
                <a:solidFill>
                  <a:schemeClr val="bg1"/>
                </a:solidFill>
                <a:effectLst>
                  <a:outerShdw blurRad="38100" dist="38100" dir="2700000" algn="tl">
                    <a:srgbClr val="000000">
                      <a:alpha val="43137"/>
                    </a:srgbClr>
                  </a:outerShdw>
                </a:effectLst>
              </a:endParaRPr>
            </a:p>
          </p:txBody>
        </p:sp>
      </p:grpSp>
      <p:sp>
        <p:nvSpPr>
          <p:cNvPr id="2" name="TextBox 1"/>
          <p:cNvSpPr txBox="1"/>
          <p:nvPr/>
        </p:nvSpPr>
        <p:spPr>
          <a:xfrm>
            <a:off x="3642360" y="2186940"/>
            <a:ext cx="561372" cy="276999"/>
          </a:xfrm>
          <a:prstGeom prst="rect">
            <a:avLst/>
          </a:prstGeom>
          <a:noFill/>
        </p:spPr>
        <p:txBody>
          <a:bodyPr wrap="none" rtlCol="0">
            <a:spAutoFit/>
          </a:bodyPr>
          <a:lstStyle/>
          <a:p>
            <a:r>
              <a:rPr lang="en-US" sz="1200" b="1" dirty="0" smtClean="0">
                <a:solidFill>
                  <a:srgbClr val="F3AA19"/>
                </a:solidFill>
              </a:rPr>
              <a:t>Alerts</a:t>
            </a:r>
            <a:endParaRPr lang="en-US" sz="1200" b="1" dirty="0">
              <a:solidFill>
                <a:srgbClr val="F3AA19"/>
              </a:solidFill>
            </a:endParaRPr>
          </a:p>
        </p:txBody>
      </p:sp>
      <p:sp>
        <p:nvSpPr>
          <p:cNvPr id="3" name="TextBox 2"/>
          <p:cNvSpPr txBox="1"/>
          <p:nvPr/>
        </p:nvSpPr>
        <p:spPr>
          <a:xfrm>
            <a:off x="3649981" y="2362200"/>
            <a:ext cx="1805939" cy="1546577"/>
          </a:xfrm>
          <a:prstGeom prst="rect">
            <a:avLst/>
          </a:prstGeom>
          <a:noFill/>
        </p:spPr>
        <p:txBody>
          <a:bodyPr wrap="square" rtlCol="0">
            <a:spAutoFit/>
          </a:bodyPr>
          <a:lstStyle/>
          <a:p>
            <a:r>
              <a:rPr lang="en-US" sz="1050" b="1" dirty="0"/>
              <a:t>P1300 Random </a:t>
            </a:r>
            <a:r>
              <a:rPr lang="en-US" sz="1050" b="1" dirty="0" smtClean="0"/>
              <a:t>Misfire</a:t>
            </a:r>
          </a:p>
          <a:p>
            <a:r>
              <a:rPr lang="en-US" sz="1000" dirty="0"/>
              <a:t>Most likely </a:t>
            </a:r>
            <a:r>
              <a:rPr lang="en-US" sz="1000" dirty="0" smtClean="0"/>
              <a:t>ignition </a:t>
            </a:r>
            <a:r>
              <a:rPr lang="en-US" sz="1000" dirty="0"/>
              <a:t>coil is bad in </a:t>
            </a:r>
            <a:r>
              <a:rPr lang="en-US" sz="1000" dirty="0" smtClean="0"/>
              <a:t>cylinder </a:t>
            </a:r>
            <a:r>
              <a:rPr lang="en-US" sz="1000" dirty="0"/>
              <a:t>1 </a:t>
            </a:r>
          </a:p>
          <a:p>
            <a:r>
              <a:rPr lang="en-US" sz="1000" dirty="0"/>
              <a:t>- Ignition Coil No. 1 harness is open or shorted</a:t>
            </a:r>
            <a:br>
              <a:rPr lang="en-US" sz="1000" dirty="0"/>
            </a:br>
            <a:r>
              <a:rPr lang="en-US" sz="1000" dirty="0"/>
              <a:t>- Ignition Coil No. 1 circuit poor electrical connection</a:t>
            </a:r>
            <a:br>
              <a:rPr lang="en-US" sz="1000" dirty="0"/>
            </a:br>
            <a:r>
              <a:rPr lang="en-US" sz="1000" u="sng" dirty="0" smtClean="0">
                <a:solidFill>
                  <a:schemeClr val="accent1">
                    <a:lumMod val="75000"/>
                  </a:schemeClr>
                </a:solidFill>
              </a:rPr>
              <a:t>Learn More &gt;&gt;</a:t>
            </a:r>
            <a:r>
              <a:rPr lang="en-US" sz="1050" dirty="0"/>
              <a:t/>
            </a:r>
            <a:br>
              <a:rPr lang="en-US" sz="1050" dirty="0"/>
            </a:br>
            <a:endParaRPr lang="en-US" sz="1050" dirty="0" smtClean="0"/>
          </a:p>
        </p:txBody>
      </p:sp>
      <p:cxnSp>
        <p:nvCxnSpPr>
          <p:cNvPr id="5" name="Straight Connector 4"/>
          <p:cNvCxnSpPr/>
          <p:nvPr/>
        </p:nvCxnSpPr>
        <p:spPr>
          <a:xfrm>
            <a:off x="3634740" y="460248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34740" y="370332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 y="3230879"/>
            <a:ext cx="1691640" cy="1337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3665988660"/>
              </p:ext>
            </p:extLst>
          </p:nvPr>
        </p:nvGraphicFramePr>
        <p:xfrm>
          <a:off x="3634740" y="3840480"/>
          <a:ext cx="1866900" cy="776922"/>
        </p:xfrm>
        <a:graphic>
          <a:graphicData uri="http://schemas.openxmlformats.org/drawingml/2006/table">
            <a:tbl>
              <a:tblPr/>
              <a:tblGrid>
                <a:gridCol w="1866900"/>
              </a:tblGrid>
              <a:tr h="776922">
                <a:tc>
                  <a:txBody>
                    <a:bodyPr/>
                    <a:lstStyle/>
                    <a:p>
                      <a:pPr fontAlgn="t"/>
                      <a:r>
                        <a:rPr lang="en-US" sz="800" u="sng" dirty="0" smtClean="0">
                          <a:solidFill>
                            <a:schemeClr val="accent5">
                              <a:lumMod val="50000"/>
                            </a:schemeClr>
                          </a:solidFill>
                          <a:effectLst/>
                        </a:rPr>
                        <a:t>Larry Miller Toyota</a:t>
                      </a:r>
                    </a:p>
                    <a:p>
                      <a:pPr fontAlgn="t"/>
                      <a:r>
                        <a:rPr lang="en-US" sz="800" u="sng" dirty="0" smtClean="0">
                          <a:solidFill>
                            <a:schemeClr val="accent5">
                              <a:lumMod val="50000"/>
                            </a:schemeClr>
                          </a:solidFill>
                          <a:effectLst/>
                        </a:rPr>
                        <a:t>Toyota of Orem</a:t>
                      </a:r>
                    </a:p>
                    <a:p>
                      <a:pPr fontAlgn="t"/>
                      <a:r>
                        <a:rPr lang="en-US" sz="800" u="sng" dirty="0" smtClean="0">
                          <a:solidFill>
                            <a:schemeClr val="accent5">
                              <a:lumMod val="50000"/>
                            </a:schemeClr>
                          </a:solidFill>
                          <a:effectLst/>
                        </a:rPr>
                        <a:t>Joe’s Car Repair</a:t>
                      </a:r>
                      <a:endParaRPr lang="en-US" sz="800" u="sng" dirty="0">
                        <a:solidFill>
                          <a:schemeClr val="accent5">
                            <a:lumMod val="50000"/>
                          </a:schemeClr>
                        </a:solidFill>
                        <a:effectLst/>
                      </a:endParaRPr>
                    </a:p>
                  </a:txBody>
                  <a:tcPr marR="121920">
                    <a:lnL>
                      <a:noFill/>
                    </a:lnL>
                    <a:lnR>
                      <a:noFill/>
                    </a:lnR>
                    <a:lnT>
                      <a:noFill/>
                    </a:lnT>
                    <a:lnB>
                      <a:noFill/>
                    </a:lnB>
                  </a:tcPr>
                </a:tc>
              </a:tr>
            </a:tbl>
          </a:graphicData>
        </a:graphic>
      </p:graphicFrame>
      <p:pic>
        <p:nvPicPr>
          <p:cNvPr id="1031" name="Picture 7" descr="https://maps.gstatic.com/mapfiles/transparen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4813" y="304165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9"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1"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1296023611"/>
              </p:ext>
            </p:extLst>
          </p:nvPr>
        </p:nvGraphicFramePr>
        <p:xfrm>
          <a:off x="3619500" y="4396740"/>
          <a:ext cx="1866900" cy="792162"/>
        </p:xfrm>
        <a:graphic>
          <a:graphicData uri="http://schemas.openxmlformats.org/drawingml/2006/table">
            <a:tbl>
              <a:tblPr/>
              <a:tblGrid>
                <a:gridCol w="1866900"/>
              </a:tblGrid>
              <a:tr h="792162">
                <a:tc>
                  <a:txBody>
                    <a:bodyPr/>
                    <a:lstStyle/>
                    <a:p>
                      <a:pPr fontAlgn="t"/>
                      <a:r>
                        <a:rPr lang="en-US" sz="900" u="sng" dirty="0" smtClean="0">
                          <a:solidFill>
                            <a:schemeClr val="accent5">
                              <a:lumMod val="50000"/>
                            </a:schemeClr>
                          </a:solidFill>
                          <a:effectLst/>
                        </a:rPr>
                        <a:t>Get</a:t>
                      </a:r>
                      <a:r>
                        <a:rPr lang="en-US" sz="900" u="sng" baseline="0" dirty="0" smtClean="0">
                          <a:solidFill>
                            <a:schemeClr val="accent5">
                              <a:lumMod val="50000"/>
                            </a:schemeClr>
                          </a:solidFill>
                          <a:effectLst/>
                        </a:rPr>
                        <a:t> 10% off all car parts thru 2/13</a:t>
                      </a:r>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11" name="TextBox 10"/>
          <p:cNvSpPr txBox="1"/>
          <p:nvPr/>
        </p:nvSpPr>
        <p:spPr>
          <a:xfrm>
            <a:off x="3596640" y="3665220"/>
            <a:ext cx="1278299" cy="276999"/>
          </a:xfrm>
          <a:prstGeom prst="rect">
            <a:avLst/>
          </a:prstGeom>
          <a:noFill/>
        </p:spPr>
        <p:txBody>
          <a:bodyPr wrap="none" rtlCol="0">
            <a:spAutoFit/>
          </a:bodyPr>
          <a:lstStyle/>
          <a:p>
            <a:r>
              <a:rPr lang="en-US" sz="1200" b="1" dirty="0" smtClean="0">
                <a:solidFill>
                  <a:srgbClr val="F3AA19"/>
                </a:solidFill>
              </a:rPr>
              <a:t>Service Providers</a:t>
            </a:r>
            <a:endParaRPr lang="en-US" sz="1200" b="1" dirty="0">
              <a:solidFill>
                <a:srgbClr val="F3AA19"/>
              </a:solidFill>
            </a:endParaRPr>
          </a:p>
        </p:txBody>
      </p:sp>
      <p:sp>
        <p:nvSpPr>
          <p:cNvPr id="46" name="TextBox 45"/>
          <p:cNvSpPr txBox="1"/>
          <p:nvPr/>
        </p:nvSpPr>
        <p:spPr>
          <a:xfrm>
            <a:off x="3604260" y="4229100"/>
            <a:ext cx="929806" cy="276999"/>
          </a:xfrm>
          <a:prstGeom prst="rect">
            <a:avLst/>
          </a:prstGeom>
          <a:noFill/>
        </p:spPr>
        <p:txBody>
          <a:bodyPr wrap="none" rtlCol="0">
            <a:spAutoFit/>
          </a:bodyPr>
          <a:lstStyle/>
          <a:p>
            <a:r>
              <a:rPr lang="en-US" sz="1200" b="1" dirty="0" smtClean="0">
                <a:solidFill>
                  <a:srgbClr val="F3AA19"/>
                </a:solidFill>
              </a:rPr>
              <a:t>Promotions</a:t>
            </a:r>
            <a:endParaRPr lang="en-US" sz="1200" b="1" dirty="0">
              <a:solidFill>
                <a:srgbClr val="F3AA19"/>
              </a:solidFill>
            </a:endParaRPr>
          </a:p>
        </p:txBody>
      </p:sp>
      <p:cxnSp>
        <p:nvCxnSpPr>
          <p:cNvPr id="48" name="Straight Connector 47"/>
          <p:cNvCxnSpPr/>
          <p:nvPr/>
        </p:nvCxnSpPr>
        <p:spPr>
          <a:xfrm>
            <a:off x="3642360" y="428244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80" y="4091940"/>
            <a:ext cx="399468" cy="230832"/>
          </a:xfrm>
          <a:prstGeom prst="rect">
            <a:avLst/>
          </a:prstGeom>
          <a:noFill/>
        </p:spPr>
        <p:txBody>
          <a:bodyPr wrap="none" rtlCol="0">
            <a:spAutoFit/>
          </a:bodyPr>
          <a:lstStyle/>
          <a:p>
            <a:r>
              <a:rPr lang="en-US" sz="900" dirty="0" smtClean="0"/>
              <a:t>Map</a:t>
            </a:r>
            <a:endParaRPr lang="en-US" sz="900" dirty="0"/>
          </a:p>
        </p:txBody>
      </p:sp>
      <p:pic>
        <p:nvPicPr>
          <p:cNvPr id="1039" name="Picture 1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39360" y="3802380"/>
            <a:ext cx="327771" cy="32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ular Callout 14"/>
          <p:cNvSpPr/>
          <p:nvPr/>
        </p:nvSpPr>
        <p:spPr>
          <a:xfrm>
            <a:off x="7025640" y="2735580"/>
            <a:ext cx="182880" cy="137160"/>
          </a:xfrm>
          <a:prstGeom prst="wedgeRectCallout">
            <a:avLst>
              <a:gd name="adj1" fmla="val -70833"/>
              <a:gd name="adj2" fmla="val 6250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TextBox 17"/>
          <p:cNvSpPr txBox="1"/>
          <p:nvPr/>
        </p:nvSpPr>
        <p:spPr>
          <a:xfrm>
            <a:off x="6995160" y="2674620"/>
            <a:ext cx="256802"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1</a:t>
            </a:r>
            <a:endParaRPr lang="en-US" sz="1100" b="1" dirty="0">
              <a:effectLst>
                <a:outerShdw blurRad="38100" dist="38100" dir="2700000" algn="tl">
                  <a:srgbClr val="000000">
                    <a:alpha val="43137"/>
                  </a:srgbClr>
                </a:outerShdw>
              </a:effectLst>
            </a:endParaRPr>
          </a:p>
        </p:txBody>
      </p:sp>
      <p:pic>
        <p:nvPicPr>
          <p:cNvPr id="55" name="Picture 10" descr="C:\Users\Kristen\Documents\Kynetx\16x16\trash.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7617" y="2268197"/>
            <a:ext cx="162583" cy="162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13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209800" y="221742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27960" y="2011680"/>
            <a:ext cx="124968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887980" y="196596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grpSp>
        <p:nvGrpSpPr>
          <p:cNvPr id="22" name="Group 21"/>
          <p:cNvGrpSpPr/>
          <p:nvPr/>
        </p:nvGrpSpPr>
        <p:grpSpPr>
          <a:xfrm>
            <a:off x="2156460" y="4587240"/>
            <a:ext cx="1927860" cy="434340"/>
            <a:chOff x="2156460" y="4587240"/>
            <a:chExt cx="1927860" cy="434340"/>
          </a:xfrm>
        </p:grpSpPr>
        <p:sp>
          <p:nvSpPr>
            <p:cNvPr id="78" name="Rectangle 77"/>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2819400" y="2682240"/>
            <a:ext cx="1203960" cy="266700"/>
            <a:chOff x="2819400" y="2682240"/>
            <a:chExt cx="1203960" cy="266700"/>
          </a:xfrm>
        </p:grpSpPr>
        <p:sp>
          <p:nvSpPr>
            <p:cNvPr id="112" name="Rectangle 111"/>
            <p:cNvSpPr/>
            <p:nvPr/>
          </p:nvSpPr>
          <p:spPr>
            <a:xfrm>
              <a:off x="2819400" y="2689860"/>
              <a:ext cx="115493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13" name="TextBox 112"/>
            <p:cNvSpPr txBox="1"/>
            <p:nvPr/>
          </p:nvSpPr>
          <p:spPr>
            <a:xfrm>
              <a:off x="2868430" y="2682240"/>
              <a:ext cx="1154930" cy="253916"/>
            </a:xfrm>
            <a:prstGeom prst="rect">
              <a:avLst/>
            </a:prstGeom>
            <a:noFill/>
          </p:spPr>
          <p:txBody>
            <a:bodyPr wrap="square" rtlCol="0">
              <a:spAutoFit/>
            </a:bodyPr>
            <a:lstStyle/>
            <a:p>
              <a:pPr algn="ctr"/>
              <a:r>
                <a:rPr lang="en-US" sz="1050" b="1" dirty="0" smtClean="0">
                  <a:solidFill>
                    <a:schemeClr val="bg1"/>
                  </a:solidFill>
                  <a:effectLst>
                    <a:outerShdw blurRad="38100" dist="38100" dir="2700000" algn="tl">
                      <a:srgbClr val="000000">
                        <a:alpha val="43137"/>
                      </a:srgbClr>
                    </a:outerShdw>
                  </a:effectLst>
                </a:rPr>
                <a:t>Save to Calendar</a:t>
              </a:r>
              <a:endParaRPr lang="en-US" sz="1050" b="1" dirty="0">
                <a:solidFill>
                  <a:schemeClr val="bg1"/>
                </a:solidFill>
                <a:effectLst>
                  <a:outerShdw blurRad="38100" dist="38100" dir="2700000" algn="tl">
                    <a:srgbClr val="000000">
                      <a:alpha val="43137"/>
                    </a:srgbClr>
                  </a:outerShdw>
                </a:effectLst>
              </a:endParaRPr>
            </a:p>
          </p:txBody>
        </p:sp>
      </p:grpSp>
      <p:sp>
        <p:nvSpPr>
          <p:cNvPr id="8" name="AutoShape 9"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1"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2117918329"/>
              </p:ext>
            </p:extLst>
          </p:nvPr>
        </p:nvGraphicFramePr>
        <p:xfrm>
          <a:off x="2186940" y="4396740"/>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grpSp>
        <p:nvGrpSpPr>
          <p:cNvPr id="32" name="Group 31"/>
          <p:cNvGrpSpPr/>
          <p:nvPr/>
        </p:nvGrpSpPr>
        <p:grpSpPr>
          <a:xfrm>
            <a:off x="7063740" y="2659380"/>
            <a:ext cx="1668780" cy="947559"/>
            <a:chOff x="7063740" y="2659380"/>
            <a:chExt cx="1668780" cy="947559"/>
          </a:xfrm>
        </p:grpSpPr>
        <p:sp>
          <p:nvSpPr>
            <p:cNvPr id="60" name="TextBox 59"/>
            <p:cNvSpPr txBox="1"/>
            <p:nvPr/>
          </p:nvSpPr>
          <p:spPr>
            <a:xfrm>
              <a:off x="8153400" y="2926080"/>
              <a:ext cx="482568" cy="276999"/>
            </a:xfrm>
            <a:prstGeom prst="rect">
              <a:avLst/>
            </a:prstGeom>
            <a:noFill/>
          </p:spPr>
          <p:txBody>
            <a:bodyPr wrap="none" rtlCol="0">
              <a:spAutoFit/>
            </a:bodyPr>
            <a:lstStyle/>
            <a:p>
              <a:r>
                <a:rPr lang="en-US" sz="1200" dirty="0" smtClean="0">
                  <a:solidFill>
                    <a:schemeClr val="bg1"/>
                  </a:solidFill>
                </a:rPr>
                <a:t>Start</a:t>
              </a:r>
              <a:endParaRPr lang="en-US" sz="1200" dirty="0">
                <a:solidFill>
                  <a:schemeClr val="bg1"/>
                </a:solidFill>
              </a:endParaRPr>
            </a:p>
          </p:txBody>
        </p:sp>
        <p:grpSp>
          <p:nvGrpSpPr>
            <p:cNvPr id="99" name="Group 98"/>
            <p:cNvGrpSpPr/>
            <p:nvPr/>
          </p:nvGrpSpPr>
          <p:grpSpPr>
            <a:xfrm>
              <a:off x="7063740" y="3329940"/>
              <a:ext cx="1668780" cy="276999"/>
              <a:chOff x="6278880" y="2263140"/>
              <a:chExt cx="1668780" cy="276999"/>
            </a:xfrm>
          </p:grpSpPr>
          <p:sp>
            <p:nvSpPr>
              <p:cNvPr id="100" name="Rectangle 99"/>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1" name="TextBox 100"/>
              <p:cNvSpPr txBox="1"/>
              <p:nvPr/>
            </p:nvSpPr>
            <p:spPr>
              <a:xfrm>
                <a:off x="6332220" y="2263140"/>
                <a:ext cx="161544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History</a:t>
                </a:r>
                <a:endParaRPr lang="en-US" sz="1200" b="1" dirty="0">
                  <a:solidFill>
                    <a:schemeClr val="bg1"/>
                  </a:solidFill>
                  <a:effectLst>
                    <a:outerShdw blurRad="38100" dist="38100" dir="2700000" algn="tl">
                      <a:srgbClr val="000000">
                        <a:alpha val="43137"/>
                      </a:srgbClr>
                    </a:outerShdw>
                  </a:effectLst>
                </a:endParaRPr>
              </a:p>
            </p:txBody>
          </p:sp>
        </p:grpSp>
        <p:grpSp>
          <p:nvGrpSpPr>
            <p:cNvPr id="105" name="Group 104"/>
            <p:cNvGrpSpPr/>
            <p:nvPr/>
          </p:nvGrpSpPr>
          <p:grpSpPr>
            <a:xfrm>
              <a:off x="7071360" y="2659380"/>
              <a:ext cx="1661160" cy="276999"/>
              <a:chOff x="6278880" y="2263140"/>
              <a:chExt cx="1661160" cy="276999"/>
            </a:xfrm>
          </p:grpSpPr>
          <p:sp>
            <p:nvSpPr>
              <p:cNvPr id="106" name="Rectangle 105"/>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7" name="TextBox 106"/>
              <p:cNvSpPr txBox="1"/>
              <p:nvPr/>
            </p:nvSpPr>
            <p:spPr>
              <a:xfrm>
                <a:off x="6324600" y="2263140"/>
                <a:ext cx="161544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Alerts</a:t>
                </a:r>
                <a:endParaRPr lang="en-US" sz="1200" b="1" dirty="0">
                  <a:solidFill>
                    <a:schemeClr val="bg1"/>
                  </a:solidFill>
                  <a:effectLst>
                    <a:outerShdw blurRad="38100" dist="38100" dir="2700000" algn="tl">
                      <a:srgbClr val="000000">
                        <a:alpha val="43137"/>
                      </a:srgbClr>
                    </a:outerShdw>
                  </a:effectLst>
                </a:endParaRPr>
              </a:p>
            </p:txBody>
          </p:sp>
        </p:grpSp>
        <p:grpSp>
          <p:nvGrpSpPr>
            <p:cNvPr id="108" name="Group 107"/>
            <p:cNvGrpSpPr/>
            <p:nvPr/>
          </p:nvGrpSpPr>
          <p:grpSpPr>
            <a:xfrm>
              <a:off x="7063740" y="2994660"/>
              <a:ext cx="1668780" cy="276999"/>
              <a:chOff x="6278880" y="2263140"/>
              <a:chExt cx="1668780" cy="276999"/>
            </a:xfrm>
          </p:grpSpPr>
          <p:sp>
            <p:nvSpPr>
              <p:cNvPr id="109" name="Rectangle 108"/>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10" name="TextBox 109"/>
              <p:cNvSpPr txBox="1"/>
              <p:nvPr/>
            </p:nvSpPr>
            <p:spPr>
              <a:xfrm>
                <a:off x="6301740" y="2263140"/>
                <a:ext cx="164592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Maintenance</a:t>
                </a:r>
                <a:endParaRPr lang="en-US" sz="1200" b="1" dirty="0">
                  <a:solidFill>
                    <a:schemeClr val="bg1"/>
                  </a:solidFill>
                  <a:effectLst>
                    <a:outerShdw blurRad="38100" dist="38100" dir="2700000" algn="tl">
                      <a:srgbClr val="000000">
                        <a:alpha val="43137"/>
                      </a:srgbClr>
                    </a:outerShdw>
                  </a:effectLst>
                </a:endParaRPr>
              </a:p>
            </p:txBody>
          </p:sp>
        </p:grpSp>
        <p:pic>
          <p:nvPicPr>
            <p:cNvPr id="1031" name="Picture 7" descr="https://maps.gstatic.com/mapfiles/transpare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7813" y="304165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ular Callout 14"/>
            <p:cNvSpPr/>
            <p:nvPr/>
          </p:nvSpPr>
          <p:spPr>
            <a:xfrm>
              <a:off x="8168640" y="2735580"/>
              <a:ext cx="182880" cy="137160"/>
            </a:xfrm>
            <a:prstGeom prst="wedgeRectCallout">
              <a:avLst>
                <a:gd name="adj1" fmla="val -70833"/>
                <a:gd name="adj2" fmla="val 6250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TextBox 17"/>
            <p:cNvSpPr txBox="1"/>
            <p:nvPr/>
          </p:nvSpPr>
          <p:spPr>
            <a:xfrm>
              <a:off x="8138160" y="2674620"/>
              <a:ext cx="256802"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1</a:t>
              </a:r>
              <a:endParaRPr lang="en-US" sz="1100" b="1" dirty="0">
                <a:effectLst>
                  <a:outerShdw blurRad="38100" dist="38100" dir="2700000" algn="tl">
                    <a:srgbClr val="000000">
                      <a:alpha val="43137"/>
                    </a:srgbClr>
                  </a:outerShdw>
                </a:effectLst>
              </a:endParaRPr>
            </a:p>
          </p:txBody>
        </p:sp>
        <p:sp>
          <p:nvSpPr>
            <p:cNvPr id="47" name="TextBox 46"/>
            <p:cNvSpPr txBox="1"/>
            <p:nvPr/>
          </p:nvSpPr>
          <p:spPr>
            <a:xfrm>
              <a:off x="8290560" y="2994660"/>
              <a:ext cx="256802"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1</a:t>
              </a:r>
              <a:endParaRPr lang="en-US" sz="1100" b="1" dirty="0">
                <a:effectLst>
                  <a:outerShdw blurRad="38100" dist="38100" dir="2700000" algn="tl">
                    <a:srgbClr val="000000">
                      <a:alpha val="43137"/>
                    </a:srgbClr>
                  </a:outerShdw>
                </a:effectLst>
              </a:endParaRPr>
            </a:p>
          </p:txBody>
        </p:sp>
      </p:grpSp>
      <p:sp>
        <p:nvSpPr>
          <p:cNvPr id="4" name="Rectangle 3"/>
          <p:cNvSpPr/>
          <p:nvPr/>
        </p:nvSpPr>
        <p:spPr>
          <a:xfrm>
            <a:off x="2202180" y="2225040"/>
            <a:ext cx="1821180" cy="220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534691" y="2194560"/>
            <a:ext cx="1139392" cy="276999"/>
          </a:xfrm>
          <a:prstGeom prst="rect">
            <a:avLst/>
          </a:prstGeom>
          <a:noFill/>
        </p:spPr>
        <p:txBody>
          <a:bodyPr wrap="square" rtlCol="0">
            <a:spAutoFit/>
          </a:bodyPr>
          <a:lstStyle/>
          <a:p>
            <a:pPr algn="ctr"/>
            <a:r>
              <a:rPr lang="en-US" sz="1200" b="1" dirty="0" smtClean="0"/>
              <a:t>Mom’s Audi</a:t>
            </a:r>
            <a:endParaRPr lang="en-US" sz="1200" b="1" dirty="0"/>
          </a:p>
        </p:txBody>
      </p:sp>
      <p:sp>
        <p:nvSpPr>
          <p:cNvPr id="49" name="Rectangle 48"/>
          <p:cNvSpPr/>
          <p:nvPr/>
        </p:nvSpPr>
        <p:spPr>
          <a:xfrm>
            <a:off x="2217420" y="3017520"/>
            <a:ext cx="1821180" cy="220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604550" y="3002280"/>
            <a:ext cx="1068289" cy="276999"/>
          </a:xfrm>
          <a:prstGeom prst="rect">
            <a:avLst/>
          </a:prstGeom>
          <a:noFill/>
        </p:spPr>
        <p:txBody>
          <a:bodyPr wrap="square" rtlCol="0">
            <a:spAutoFit/>
          </a:bodyPr>
          <a:lstStyle/>
          <a:p>
            <a:pPr algn="ctr"/>
            <a:r>
              <a:rPr lang="en-US" sz="1200" b="1" dirty="0" smtClean="0"/>
              <a:t>Suzie’s Honda</a:t>
            </a:r>
            <a:endParaRPr lang="en-US" sz="1200" b="1" dirty="0"/>
          </a:p>
        </p:txBody>
      </p:sp>
      <p:sp>
        <p:nvSpPr>
          <p:cNvPr id="52" name="Rectangle 51"/>
          <p:cNvSpPr/>
          <p:nvPr/>
        </p:nvSpPr>
        <p:spPr>
          <a:xfrm>
            <a:off x="2217420" y="4358640"/>
            <a:ext cx="1821180" cy="220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582483" y="4312920"/>
            <a:ext cx="1044638" cy="276999"/>
          </a:xfrm>
          <a:prstGeom prst="rect">
            <a:avLst/>
          </a:prstGeom>
          <a:noFill/>
        </p:spPr>
        <p:txBody>
          <a:bodyPr wrap="square" rtlCol="0">
            <a:spAutoFit/>
          </a:bodyPr>
          <a:lstStyle/>
          <a:p>
            <a:pPr algn="ctr"/>
            <a:r>
              <a:rPr lang="en-US" sz="1200" b="1" dirty="0" smtClean="0"/>
              <a:t>Matt’s Dodge</a:t>
            </a:r>
            <a:endParaRPr lang="en-US" sz="1200" b="1" dirty="0"/>
          </a:p>
        </p:txBody>
      </p:sp>
      <p:sp>
        <p:nvSpPr>
          <p:cNvPr id="7" name="TextBox 6"/>
          <p:cNvSpPr txBox="1"/>
          <p:nvPr/>
        </p:nvSpPr>
        <p:spPr>
          <a:xfrm>
            <a:off x="2331720" y="2438400"/>
            <a:ext cx="1608133" cy="253916"/>
          </a:xfrm>
          <a:prstGeom prst="rect">
            <a:avLst/>
          </a:prstGeom>
          <a:noFill/>
        </p:spPr>
        <p:txBody>
          <a:bodyPr wrap="none" rtlCol="0">
            <a:spAutoFit/>
          </a:bodyPr>
          <a:lstStyle/>
          <a:p>
            <a:r>
              <a:rPr lang="en-US" sz="1050" u="sng" dirty="0" smtClean="0"/>
              <a:t>Oil Change – 10,500 Miles</a:t>
            </a:r>
            <a:endParaRPr lang="en-US" sz="1050" u="sng" dirty="0"/>
          </a:p>
        </p:txBody>
      </p:sp>
      <p:pic>
        <p:nvPicPr>
          <p:cNvPr id="307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9648" y="275875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7170" y="3437255"/>
            <a:ext cx="1274763"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286000" y="3223260"/>
            <a:ext cx="1608133" cy="253916"/>
          </a:xfrm>
          <a:prstGeom prst="rect">
            <a:avLst/>
          </a:prstGeom>
          <a:noFill/>
        </p:spPr>
        <p:txBody>
          <a:bodyPr wrap="none" rtlCol="0">
            <a:spAutoFit/>
          </a:bodyPr>
          <a:lstStyle/>
          <a:p>
            <a:r>
              <a:rPr lang="en-US" sz="1050" u="sng" dirty="0" smtClean="0"/>
              <a:t>Rotate Tires – 4,000 Miles</a:t>
            </a:r>
            <a:endParaRPr lang="en-US" sz="1050" u="sng" dirty="0"/>
          </a:p>
        </p:txBody>
      </p:sp>
      <p:pic>
        <p:nvPicPr>
          <p:cNvPr id="5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9648" y="358171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2156460" y="379476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16480" y="3764280"/>
            <a:ext cx="1582484" cy="253916"/>
          </a:xfrm>
          <a:prstGeom prst="rect">
            <a:avLst/>
          </a:prstGeom>
          <a:noFill/>
        </p:spPr>
        <p:txBody>
          <a:bodyPr wrap="none" rtlCol="0">
            <a:spAutoFit/>
          </a:bodyPr>
          <a:lstStyle/>
          <a:p>
            <a:r>
              <a:rPr lang="en-US" sz="1050" u="sng" dirty="0" smtClean="0"/>
              <a:t>Wash Car – 1X per month</a:t>
            </a:r>
            <a:endParaRPr lang="en-US" sz="1050" u="sng" dirty="0"/>
          </a:p>
        </p:txBody>
      </p:sp>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268" y="413035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0030" y="3978275"/>
            <a:ext cx="1274763"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p:nvPr/>
        </p:nvCxnSpPr>
        <p:spPr>
          <a:xfrm>
            <a:off x="2225040" y="457200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1" y="3413760"/>
            <a:ext cx="1767839" cy="461665"/>
          </a:xfrm>
          <a:prstGeom prst="rect">
            <a:avLst/>
          </a:prstGeom>
          <a:solidFill>
            <a:schemeClr val="accent5">
              <a:lumMod val="20000"/>
              <a:lumOff val="80000"/>
            </a:schemeClr>
          </a:solidFill>
        </p:spPr>
        <p:txBody>
          <a:bodyPr wrap="square" rtlCol="0">
            <a:spAutoFit/>
          </a:bodyPr>
          <a:lstStyle/>
          <a:p>
            <a:r>
              <a:rPr lang="en-US" sz="1200" dirty="0" smtClean="0"/>
              <a:t>User clicks the reminder name to see/adjust detail</a:t>
            </a:r>
            <a:endParaRPr lang="en-US" sz="1200" dirty="0"/>
          </a:p>
        </p:txBody>
      </p:sp>
      <p:cxnSp>
        <p:nvCxnSpPr>
          <p:cNvPr id="25" name="Straight Arrow Connector 24"/>
          <p:cNvCxnSpPr/>
          <p:nvPr/>
        </p:nvCxnSpPr>
        <p:spPr>
          <a:xfrm flipV="1">
            <a:off x="1752600" y="3383280"/>
            <a:ext cx="655320" cy="609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6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908" y="112680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a:xfrm>
            <a:off x="4770120" y="218694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288280" y="1981200"/>
            <a:ext cx="100584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158740" y="1950720"/>
            <a:ext cx="1045735" cy="276999"/>
          </a:xfrm>
          <a:prstGeom prst="rect">
            <a:avLst/>
          </a:prstGeom>
          <a:noFill/>
        </p:spPr>
        <p:txBody>
          <a:bodyPr wrap="none" rtlCol="0">
            <a:spAutoFit/>
          </a:bodyPr>
          <a:lstStyle/>
          <a:p>
            <a:r>
              <a:rPr lang="en-US" sz="1200" dirty="0" smtClean="0">
                <a:solidFill>
                  <a:schemeClr val="bg1"/>
                </a:solidFill>
              </a:rPr>
              <a:t>Suzie’s Honda</a:t>
            </a:r>
            <a:endParaRPr lang="en-US" sz="1200" dirty="0">
              <a:solidFill>
                <a:schemeClr val="bg1"/>
              </a:solidFill>
            </a:endParaRPr>
          </a:p>
        </p:txBody>
      </p:sp>
      <p:grpSp>
        <p:nvGrpSpPr>
          <p:cNvPr id="72" name="Group 71"/>
          <p:cNvGrpSpPr/>
          <p:nvPr/>
        </p:nvGrpSpPr>
        <p:grpSpPr>
          <a:xfrm>
            <a:off x="4716780" y="4556760"/>
            <a:ext cx="1927860" cy="434340"/>
            <a:chOff x="2156460" y="4587240"/>
            <a:chExt cx="1927860" cy="434340"/>
          </a:xfrm>
        </p:grpSpPr>
        <p:sp>
          <p:nvSpPr>
            <p:cNvPr id="73" name="Rectangle 72"/>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5" name="Group 84"/>
          <p:cNvGrpSpPr/>
          <p:nvPr/>
        </p:nvGrpSpPr>
        <p:grpSpPr>
          <a:xfrm>
            <a:off x="5349240" y="4175760"/>
            <a:ext cx="1203960" cy="266700"/>
            <a:chOff x="2819400" y="2682240"/>
            <a:chExt cx="1203960" cy="266700"/>
          </a:xfrm>
        </p:grpSpPr>
        <p:sp>
          <p:nvSpPr>
            <p:cNvPr id="86" name="Rectangle 85"/>
            <p:cNvSpPr/>
            <p:nvPr/>
          </p:nvSpPr>
          <p:spPr>
            <a:xfrm>
              <a:off x="2819400" y="2689860"/>
              <a:ext cx="115493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7" name="TextBox 86"/>
            <p:cNvSpPr txBox="1"/>
            <p:nvPr/>
          </p:nvSpPr>
          <p:spPr>
            <a:xfrm>
              <a:off x="2868430" y="2682240"/>
              <a:ext cx="1154930" cy="253916"/>
            </a:xfrm>
            <a:prstGeom prst="rect">
              <a:avLst/>
            </a:prstGeom>
            <a:noFill/>
          </p:spPr>
          <p:txBody>
            <a:bodyPr wrap="square" rtlCol="0">
              <a:spAutoFit/>
            </a:bodyPr>
            <a:lstStyle/>
            <a:p>
              <a:pPr algn="ctr"/>
              <a:r>
                <a:rPr lang="en-US" sz="1050" b="1" dirty="0" smtClean="0">
                  <a:solidFill>
                    <a:schemeClr val="bg1"/>
                  </a:solidFill>
                  <a:effectLst>
                    <a:outerShdw blurRad="38100" dist="38100" dir="2700000" algn="tl">
                      <a:srgbClr val="000000">
                        <a:alpha val="43137"/>
                      </a:srgbClr>
                    </a:outerShdw>
                  </a:effectLst>
                </a:rPr>
                <a:t>Save to Calendar</a:t>
              </a:r>
              <a:endParaRPr lang="en-US" sz="1050" b="1" dirty="0">
                <a:solidFill>
                  <a:schemeClr val="bg1"/>
                </a:solidFill>
                <a:effectLst>
                  <a:outerShdw blurRad="38100" dist="38100" dir="2700000" algn="tl">
                    <a:srgbClr val="000000">
                      <a:alpha val="43137"/>
                    </a:srgbClr>
                  </a:outerShdw>
                </a:effectLst>
              </a:endParaRPr>
            </a:p>
          </p:txBody>
        </p:sp>
      </p:grpSp>
      <p:sp>
        <p:nvSpPr>
          <p:cNvPr id="89" name="Rectangle 88"/>
          <p:cNvSpPr/>
          <p:nvPr/>
        </p:nvSpPr>
        <p:spPr>
          <a:xfrm>
            <a:off x="4762500" y="2194560"/>
            <a:ext cx="1821180" cy="220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4770120" y="2179320"/>
            <a:ext cx="1838901"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Oil Change – 10,500 Miles</a:t>
            </a:r>
            <a:endParaRPr lang="en-US" sz="1200" b="1" dirty="0">
              <a:effectLst>
                <a:outerShdw blurRad="38100" dist="38100" dir="2700000" algn="tl">
                  <a:srgbClr val="000000">
                    <a:alpha val="43137"/>
                  </a:srgbClr>
                </a:outerShdw>
              </a:effectLst>
            </a:endParaRPr>
          </a:p>
        </p:txBody>
      </p:sp>
      <p:pic>
        <p:nvPicPr>
          <p:cNvPr id="9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6168" y="422179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8" name="Straight Connector 117"/>
          <p:cNvCxnSpPr/>
          <p:nvPr/>
        </p:nvCxnSpPr>
        <p:spPr>
          <a:xfrm>
            <a:off x="4754880" y="458724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724401" y="2514600"/>
            <a:ext cx="1805939" cy="276999"/>
          </a:xfrm>
          <a:prstGeom prst="rect">
            <a:avLst/>
          </a:prstGeom>
          <a:noFill/>
        </p:spPr>
        <p:txBody>
          <a:bodyPr wrap="square" rtlCol="0">
            <a:spAutoFit/>
          </a:bodyPr>
          <a:lstStyle/>
          <a:p>
            <a:r>
              <a:rPr lang="en-US" sz="1200" b="1" u="sng" dirty="0" smtClean="0"/>
              <a:t>Source: </a:t>
            </a:r>
            <a:r>
              <a:rPr lang="en-US" sz="1200" u="sng" dirty="0" smtClean="0"/>
              <a:t>Edmund’s</a:t>
            </a:r>
          </a:p>
        </p:txBody>
      </p:sp>
      <p:graphicFrame>
        <p:nvGraphicFramePr>
          <p:cNvPr id="121" name="Table 120"/>
          <p:cNvGraphicFramePr>
            <a:graphicFrameLocks noGrp="1"/>
          </p:cNvGraphicFramePr>
          <p:nvPr>
            <p:extLst>
              <p:ext uri="{D42A27DB-BD31-4B8C-83A1-F6EECF244321}">
                <p14:modId xmlns:p14="http://schemas.microsoft.com/office/powerpoint/2010/main" val="1200446024"/>
              </p:ext>
            </p:extLst>
          </p:nvPr>
        </p:nvGraphicFramePr>
        <p:xfrm>
          <a:off x="4747260" y="3185160"/>
          <a:ext cx="1866900" cy="487680"/>
        </p:xfrm>
        <a:graphic>
          <a:graphicData uri="http://schemas.openxmlformats.org/drawingml/2006/table">
            <a:tbl>
              <a:tblPr/>
              <a:tblGrid>
                <a:gridCol w="1866900"/>
              </a:tblGrid>
              <a:tr h="487680">
                <a:tc>
                  <a:txBody>
                    <a:bodyPr/>
                    <a:lstStyle/>
                    <a:p>
                      <a:pPr fontAlgn="t"/>
                      <a:r>
                        <a:rPr lang="en-US" sz="800" u="sng" dirty="0" smtClean="0">
                          <a:solidFill>
                            <a:schemeClr val="accent5">
                              <a:lumMod val="50000"/>
                            </a:schemeClr>
                          </a:solidFill>
                          <a:effectLst/>
                        </a:rPr>
                        <a:t>Larry Miller Toyota</a:t>
                      </a:r>
                    </a:p>
                    <a:p>
                      <a:pPr fontAlgn="t"/>
                      <a:r>
                        <a:rPr lang="en-US" sz="800" u="sng" dirty="0" smtClean="0">
                          <a:solidFill>
                            <a:schemeClr val="accent5">
                              <a:lumMod val="50000"/>
                            </a:schemeClr>
                          </a:solidFill>
                          <a:effectLst/>
                        </a:rPr>
                        <a:t>Toyota of Orem</a:t>
                      </a:r>
                    </a:p>
                    <a:p>
                      <a:pPr fontAlgn="t"/>
                      <a:r>
                        <a:rPr lang="en-US" sz="800" u="sng" dirty="0" smtClean="0">
                          <a:solidFill>
                            <a:schemeClr val="accent5">
                              <a:lumMod val="50000"/>
                            </a:schemeClr>
                          </a:solidFill>
                          <a:effectLst/>
                        </a:rPr>
                        <a:t>Joe’s Car Repair</a:t>
                      </a:r>
                      <a:endParaRPr lang="en-US" sz="800" u="sng" dirty="0">
                        <a:solidFill>
                          <a:schemeClr val="accent5">
                            <a:lumMod val="50000"/>
                          </a:schemeClr>
                        </a:solidFill>
                        <a:effectLst/>
                      </a:endParaRPr>
                    </a:p>
                  </a:txBody>
                  <a:tcPr marR="121920">
                    <a:lnL>
                      <a:noFill/>
                    </a:lnL>
                    <a:lnR>
                      <a:noFill/>
                    </a:lnR>
                    <a:lnT>
                      <a:noFill/>
                    </a:lnT>
                    <a:lnB>
                      <a:noFill/>
                    </a:lnB>
                  </a:tcPr>
                </a:tc>
              </a:tr>
            </a:tbl>
          </a:graphicData>
        </a:graphic>
      </p:graphicFrame>
      <p:sp>
        <p:nvSpPr>
          <p:cNvPr id="122" name="TextBox 121"/>
          <p:cNvSpPr txBox="1"/>
          <p:nvPr/>
        </p:nvSpPr>
        <p:spPr>
          <a:xfrm>
            <a:off x="4701540" y="3619500"/>
            <a:ext cx="929806" cy="276999"/>
          </a:xfrm>
          <a:prstGeom prst="rect">
            <a:avLst/>
          </a:prstGeom>
          <a:noFill/>
        </p:spPr>
        <p:txBody>
          <a:bodyPr wrap="none" rtlCol="0">
            <a:spAutoFit/>
          </a:bodyPr>
          <a:lstStyle/>
          <a:p>
            <a:r>
              <a:rPr lang="en-US" sz="1200" b="1" dirty="0" smtClean="0">
                <a:solidFill>
                  <a:srgbClr val="F3AA19"/>
                </a:solidFill>
              </a:rPr>
              <a:t>Promotions</a:t>
            </a:r>
            <a:endParaRPr lang="en-US" sz="1200" b="1" dirty="0">
              <a:solidFill>
                <a:srgbClr val="F3AA19"/>
              </a:solidFill>
            </a:endParaRPr>
          </a:p>
        </p:txBody>
      </p:sp>
      <p:cxnSp>
        <p:nvCxnSpPr>
          <p:cNvPr id="123" name="Straight Connector 122"/>
          <p:cNvCxnSpPr/>
          <p:nvPr/>
        </p:nvCxnSpPr>
        <p:spPr>
          <a:xfrm>
            <a:off x="4785360" y="364236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6134100" y="3406140"/>
            <a:ext cx="399468" cy="230832"/>
          </a:xfrm>
          <a:prstGeom prst="rect">
            <a:avLst/>
          </a:prstGeom>
          <a:noFill/>
        </p:spPr>
        <p:txBody>
          <a:bodyPr wrap="none" rtlCol="0">
            <a:spAutoFit/>
          </a:bodyPr>
          <a:lstStyle/>
          <a:p>
            <a:r>
              <a:rPr lang="en-US" sz="900" dirty="0" smtClean="0"/>
              <a:t>Map</a:t>
            </a:r>
            <a:endParaRPr lang="en-US" sz="900" dirty="0"/>
          </a:p>
        </p:txBody>
      </p:sp>
      <p:pic>
        <p:nvPicPr>
          <p:cNvPr id="125" name="Picture 1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82360" y="3086100"/>
            <a:ext cx="327771" cy="32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5212080" y="2773680"/>
            <a:ext cx="944880" cy="1676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724400" y="2743200"/>
            <a:ext cx="1379032" cy="276999"/>
          </a:xfrm>
          <a:prstGeom prst="rect">
            <a:avLst/>
          </a:prstGeom>
          <a:noFill/>
        </p:spPr>
        <p:txBody>
          <a:bodyPr wrap="none" rtlCol="0">
            <a:spAutoFit/>
          </a:bodyPr>
          <a:lstStyle/>
          <a:p>
            <a:r>
              <a:rPr lang="en-US" sz="1200" dirty="0" smtClean="0"/>
              <a:t>Date:  June 1, 2013</a:t>
            </a:r>
            <a:endParaRPr lang="en-US" sz="1200" dirty="0"/>
          </a:p>
        </p:txBody>
      </p:sp>
      <p:sp>
        <p:nvSpPr>
          <p:cNvPr id="126" name="TextBox 125"/>
          <p:cNvSpPr txBox="1"/>
          <p:nvPr/>
        </p:nvSpPr>
        <p:spPr>
          <a:xfrm>
            <a:off x="4678680" y="2994660"/>
            <a:ext cx="1278299" cy="276999"/>
          </a:xfrm>
          <a:prstGeom prst="rect">
            <a:avLst/>
          </a:prstGeom>
          <a:noFill/>
        </p:spPr>
        <p:txBody>
          <a:bodyPr wrap="none" rtlCol="0">
            <a:spAutoFit/>
          </a:bodyPr>
          <a:lstStyle/>
          <a:p>
            <a:r>
              <a:rPr lang="en-US" sz="1200" b="1" dirty="0" smtClean="0">
                <a:solidFill>
                  <a:srgbClr val="F3AA19"/>
                </a:solidFill>
              </a:rPr>
              <a:t>Service Providers</a:t>
            </a:r>
            <a:endParaRPr lang="en-US" sz="1200" b="1" dirty="0">
              <a:solidFill>
                <a:srgbClr val="F3AA19"/>
              </a:solidFill>
            </a:endParaRPr>
          </a:p>
        </p:txBody>
      </p:sp>
      <p:cxnSp>
        <p:nvCxnSpPr>
          <p:cNvPr id="127" name="Straight Connector 126"/>
          <p:cNvCxnSpPr/>
          <p:nvPr/>
        </p:nvCxnSpPr>
        <p:spPr>
          <a:xfrm>
            <a:off x="4770120" y="304800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9" name="Table 128"/>
          <p:cNvGraphicFramePr>
            <a:graphicFrameLocks noGrp="1"/>
          </p:cNvGraphicFramePr>
          <p:nvPr>
            <p:extLst>
              <p:ext uri="{D42A27DB-BD31-4B8C-83A1-F6EECF244321}">
                <p14:modId xmlns:p14="http://schemas.microsoft.com/office/powerpoint/2010/main" val="347160768"/>
              </p:ext>
            </p:extLst>
          </p:nvPr>
        </p:nvGraphicFramePr>
        <p:xfrm>
          <a:off x="4732020" y="3855720"/>
          <a:ext cx="1866900" cy="304800"/>
        </p:xfrm>
        <a:graphic>
          <a:graphicData uri="http://schemas.openxmlformats.org/drawingml/2006/table">
            <a:tbl>
              <a:tblPr/>
              <a:tblGrid>
                <a:gridCol w="1866900"/>
              </a:tblGrid>
              <a:tr h="304800">
                <a:tc>
                  <a:txBody>
                    <a:bodyPr/>
                    <a:lstStyle/>
                    <a:p>
                      <a:pPr fontAlgn="t"/>
                      <a:r>
                        <a:rPr lang="en-US" sz="900" u="sng" dirty="0" smtClean="0">
                          <a:solidFill>
                            <a:schemeClr val="accent5">
                              <a:lumMod val="50000"/>
                            </a:schemeClr>
                          </a:solidFill>
                          <a:effectLst/>
                        </a:rPr>
                        <a:t>Get</a:t>
                      </a:r>
                      <a:r>
                        <a:rPr lang="en-US" sz="900" u="sng" baseline="0" dirty="0" smtClean="0">
                          <a:solidFill>
                            <a:schemeClr val="accent5">
                              <a:lumMod val="50000"/>
                            </a:schemeClr>
                          </a:solidFill>
                          <a:effectLst/>
                        </a:rPr>
                        <a:t> 10% off next oil change.</a:t>
                      </a:r>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cxnSp>
        <p:nvCxnSpPr>
          <p:cNvPr id="131" name="Straight Arrow Connector 130"/>
          <p:cNvCxnSpPr/>
          <p:nvPr/>
        </p:nvCxnSpPr>
        <p:spPr>
          <a:xfrm flipV="1">
            <a:off x="3802380" y="2453640"/>
            <a:ext cx="998220" cy="9296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457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209800" y="221742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27960" y="2011680"/>
            <a:ext cx="124968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887980" y="196596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grpSp>
        <p:nvGrpSpPr>
          <p:cNvPr id="22" name="Group 21"/>
          <p:cNvGrpSpPr/>
          <p:nvPr/>
        </p:nvGrpSpPr>
        <p:grpSpPr>
          <a:xfrm>
            <a:off x="2156460" y="4587240"/>
            <a:ext cx="1927860" cy="434340"/>
            <a:chOff x="2156460" y="4587240"/>
            <a:chExt cx="1927860" cy="434340"/>
          </a:xfrm>
        </p:grpSpPr>
        <p:sp>
          <p:nvSpPr>
            <p:cNvPr id="78" name="Rectangle 77"/>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AutoShape 9"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1"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479607184"/>
              </p:ext>
            </p:extLst>
          </p:nvPr>
        </p:nvGraphicFramePr>
        <p:xfrm>
          <a:off x="2186940" y="4396740"/>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4" name="Rectangle 3"/>
          <p:cNvSpPr/>
          <p:nvPr/>
        </p:nvSpPr>
        <p:spPr>
          <a:xfrm>
            <a:off x="2202180" y="2225040"/>
            <a:ext cx="1821180" cy="220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534691" y="2194560"/>
            <a:ext cx="1139392" cy="276999"/>
          </a:xfrm>
          <a:prstGeom prst="rect">
            <a:avLst/>
          </a:prstGeom>
          <a:noFill/>
        </p:spPr>
        <p:txBody>
          <a:bodyPr wrap="square" rtlCol="0">
            <a:spAutoFit/>
          </a:bodyPr>
          <a:lstStyle/>
          <a:p>
            <a:pPr algn="ctr"/>
            <a:r>
              <a:rPr lang="en-US" sz="1200" b="1" dirty="0" smtClean="0"/>
              <a:t>Mom’s Audi</a:t>
            </a:r>
            <a:endParaRPr lang="en-US" sz="1200" b="1" dirty="0"/>
          </a:p>
        </p:txBody>
      </p:sp>
      <p:sp>
        <p:nvSpPr>
          <p:cNvPr id="49" name="Rectangle 48"/>
          <p:cNvSpPr/>
          <p:nvPr/>
        </p:nvSpPr>
        <p:spPr>
          <a:xfrm>
            <a:off x="2217420" y="2804160"/>
            <a:ext cx="1821180" cy="220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604550" y="2788920"/>
            <a:ext cx="1068289" cy="276999"/>
          </a:xfrm>
          <a:prstGeom prst="rect">
            <a:avLst/>
          </a:prstGeom>
          <a:noFill/>
        </p:spPr>
        <p:txBody>
          <a:bodyPr wrap="square" rtlCol="0">
            <a:spAutoFit/>
          </a:bodyPr>
          <a:lstStyle/>
          <a:p>
            <a:pPr algn="ctr"/>
            <a:r>
              <a:rPr lang="en-US" sz="1200" b="1" dirty="0" smtClean="0"/>
              <a:t>Suzie’s Honda</a:t>
            </a:r>
            <a:endParaRPr lang="en-US" sz="1200" b="1" dirty="0"/>
          </a:p>
        </p:txBody>
      </p:sp>
      <p:sp>
        <p:nvSpPr>
          <p:cNvPr id="52" name="Rectangle 51"/>
          <p:cNvSpPr/>
          <p:nvPr/>
        </p:nvSpPr>
        <p:spPr>
          <a:xfrm>
            <a:off x="2217420" y="3352800"/>
            <a:ext cx="1821180" cy="12268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94560" y="2468880"/>
            <a:ext cx="1337226" cy="253916"/>
          </a:xfrm>
          <a:prstGeom prst="rect">
            <a:avLst/>
          </a:prstGeom>
          <a:noFill/>
        </p:spPr>
        <p:txBody>
          <a:bodyPr wrap="none" rtlCol="0">
            <a:spAutoFit/>
          </a:bodyPr>
          <a:lstStyle/>
          <a:p>
            <a:r>
              <a:rPr lang="en-US" sz="1050" u="sng" dirty="0" smtClean="0"/>
              <a:t>9200 – Gas Cap open</a:t>
            </a:r>
            <a:endParaRPr lang="en-US" sz="1050" u="sng" dirty="0"/>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4128" y="253015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133600" y="3055620"/>
            <a:ext cx="1503938" cy="253916"/>
          </a:xfrm>
          <a:prstGeom prst="rect">
            <a:avLst/>
          </a:prstGeom>
          <a:noFill/>
        </p:spPr>
        <p:txBody>
          <a:bodyPr wrap="none" rtlCol="0">
            <a:spAutoFit/>
          </a:bodyPr>
          <a:lstStyle/>
          <a:p>
            <a:r>
              <a:rPr lang="en-US" sz="1050" u="sng" dirty="0" smtClean="0"/>
              <a:t>4-23 – Tire pressure low</a:t>
            </a:r>
            <a:endParaRPr lang="en-US" sz="1050" u="sng" dirty="0"/>
          </a:p>
        </p:txBody>
      </p:sp>
      <p:pic>
        <p:nvPicPr>
          <p:cNvPr id="5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8888" y="309403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p:nvPr/>
        </p:nvCxnSpPr>
        <p:spPr>
          <a:xfrm>
            <a:off x="2225040" y="457200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4321" y="518160"/>
            <a:ext cx="1767839" cy="461665"/>
          </a:xfrm>
          <a:prstGeom prst="rect">
            <a:avLst/>
          </a:prstGeom>
          <a:solidFill>
            <a:schemeClr val="accent5">
              <a:lumMod val="20000"/>
              <a:lumOff val="80000"/>
            </a:schemeClr>
          </a:solidFill>
        </p:spPr>
        <p:txBody>
          <a:bodyPr wrap="square" rtlCol="0">
            <a:spAutoFit/>
          </a:bodyPr>
          <a:lstStyle/>
          <a:p>
            <a:r>
              <a:rPr lang="en-US" sz="1200" dirty="0" smtClean="0"/>
              <a:t>User clicks the reminder name to see/adjust </a:t>
            </a:r>
            <a:r>
              <a:rPr lang="en-US" sz="1200" dirty="0" err="1" smtClean="0"/>
              <a:t>dtail</a:t>
            </a:r>
            <a:endParaRPr lang="en-US" sz="1200" dirty="0"/>
          </a:p>
        </p:txBody>
      </p:sp>
    </p:spTree>
    <p:extLst>
      <p:ext uri="{BB962C8B-B14F-4D97-AF65-F5344CB8AC3E}">
        <p14:creationId xmlns:p14="http://schemas.microsoft.com/office/powerpoint/2010/main" val="1526842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9"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1"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9" name="Group 18"/>
          <p:cNvGrpSpPr/>
          <p:nvPr/>
        </p:nvGrpSpPr>
        <p:grpSpPr>
          <a:xfrm>
            <a:off x="3344228" y="1126808"/>
            <a:ext cx="4268152" cy="4543425"/>
            <a:chOff x="3344228" y="1126808"/>
            <a:chExt cx="4268152" cy="4543425"/>
          </a:xfrm>
        </p:grpSpPr>
        <p:pic>
          <p:nvPicPr>
            <p:cNvPr id="6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228" y="112680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a:xfrm>
              <a:off x="3520440" y="218694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038600" y="1973580"/>
              <a:ext cx="1226820" cy="213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183380" y="1950720"/>
              <a:ext cx="601980" cy="276999"/>
            </a:xfrm>
            <a:prstGeom prst="rect">
              <a:avLst/>
            </a:prstGeom>
            <a:noFill/>
          </p:spPr>
          <p:txBody>
            <a:bodyPr wrap="square" rtlCol="0">
              <a:spAutoFit/>
            </a:bodyPr>
            <a:lstStyle/>
            <a:p>
              <a:r>
                <a:rPr lang="en-US" sz="1200" dirty="0" smtClean="0">
                  <a:solidFill>
                    <a:schemeClr val="bg1"/>
                  </a:solidFill>
                </a:rPr>
                <a:t>Fleet</a:t>
              </a:r>
              <a:endParaRPr lang="en-US" sz="1200" dirty="0">
                <a:solidFill>
                  <a:schemeClr val="bg1"/>
                </a:solidFill>
              </a:endParaRPr>
            </a:p>
          </p:txBody>
        </p:sp>
        <p:grpSp>
          <p:nvGrpSpPr>
            <p:cNvPr id="72" name="Group 71"/>
            <p:cNvGrpSpPr/>
            <p:nvPr/>
          </p:nvGrpSpPr>
          <p:grpSpPr>
            <a:xfrm>
              <a:off x="3467100" y="4556760"/>
              <a:ext cx="1927860" cy="434340"/>
              <a:chOff x="2156460" y="4587240"/>
              <a:chExt cx="1927860" cy="434340"/>
            </a:xfrm>
          </p:grpSpPr>
          <p:sp>
            <p:nvSpPr>
              <p:cNvPr id="73" name="Rectangle 72"/>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8" name="Straight Connector 117"/>
            <p:cNvCxnSpPr/>
            <p:nvPr/>
          </p:nvCxnSpPr>
          <p:spPr>
            <a:xfrm>
              <a:off x="3505200" y="458724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724400" y="3093720"/>
              <a:ext cx="482568" cy="276999"/>
            </a:xfrm>
            <a:prstGeom prst="rect">
              <a:avLst/>
            </a:prstGeom>
            <a:noFill/>
          </p:spPr>
          <p:txBody>
            <a:bodyPr wrap="none" rtlCol="0">
              <a:spAutoFit/>
            </a:bodyPr>
            <a:lstStyle/>
            <a:p>
              <a:r>
                <a:rPr lang="en-US" sz="1200" dirty="0" smtClean="0">
                  <a:solidFill>
                    <a:schemeClr val="bg1"/>
                  </a:solidFill>
                </a:rPr>
                <a:t>Start</a:t>
              </a:r>
              <a:endParaRPr lang="en-US" sz="1200" dirty="0">
                <a:solidFill>
                  <a:schemeClr val="bg1"/>
                </a:solidFill>
              </a:endParaRPr>
            </a:p>
          </p:txBody>
        </p:sp>
        <p:grpSp>
          <p:nvGrpSpPr>
            <p:cNvPr id="99" name="Group 98"/>
            <p:cNvGrpSpPr/>
            <p:nvPr/>
          </p:nvGrpSpPr>
          <p:grpSpPr>
            <a:xfrm>
              <a:off x="3634740" y="3497580"/>
              <a:ext cx="1668780" cy="276999"/>
              <a:chOff x="6278880" y="2263140"/>
              <a:chExt cx="1668780" cy="276999"/>
            </a:xfrm>
          </p:grpSpPr>
          <p:sp>
            <p:nvSpPr>
              <p:cNvPr id="100" name="Rectangle 99"/>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1" name="TextBox 100"/>
              <p:cNvSpPr txBox="1"/>
              <p:nvPr/>
            </p:nvSpPr>
            <p:spPr>
              <a:xfrm>
                <a:off x="6332220" y="2263140"/>
                <a:ext cx="161544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History</a:t>
                </a:r>
                <a:endParaRPr lang="en-US" sz="1200" b="1" dirty="0">
                  <a:solidFill>
                    <a:schemeClr val="bg1"/>
                  </a:solidFill>
                  <a:effectLst>
                    <a:outerShdw blurRad="38100" dist="38100" dir="2700000" algn="tl">
                      <a:srgbClr val="000000">
                        <a:alpha val="43137"/>
                      </a:srgbClr>
                    </a:outerShdw>
                  </a:effectLst>
                </a:endParaRPr>
              </a:p>
            </p:txBody>
          </p:sp>
        </p:grpSp>
        <p:grpSp>
          <p:nvGrpSpPr>
            <p:cNvPr id="105" name="Group 104"/>
            <p:cNvGrpSpPr/>
            <p:nvPr/>
          </p:nvGrpSpPr>
          <p:grpSpPr>
            <a:xfrm>
              <a:off x="3642360" y="2827020"/>
              <a:ext cx="1661160" cy="276999"/>
              <a:chOff x="6278880" y="2263140"/>
              <a:chExt cx="1661160" cy="276999"/>
            </a:xfrm>
          </p:grpSpPr>
          <p:sp>
            <p:nvSpPr>
              <p:cNvPr id="106" name="Rectangle 105"/>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7" name="TextBox 106"/>
              <p:cNvSpPr txBox="1"/>
              <p:nvPr/>
            </p:nvSpPr>
            <p:spPr>
              <a:xfrm>
                <a:off x="6324600" y="2263140"/>
                <a:ext cx="161544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Alerts</a:t>
                </a:r>
                <a:endParaRPr lang="en-US" sz="1200" b="1" dirty="0">
                  <a:solidFill>
                    <a:schemeClr val="bg1"/>
                  </a:solidFill>
                  <a:effectLst>
                    <a:outerShdw blurRad="38100" dist="38100" dir="2700000" algn="tl">
                      <a:srgbClr val="000000">
                        <a:alpha val="43137"/>
                      </a:srgbClr>
                    </a:outerShdw>
                  </a:effectLst>
                </a:endParaRPr>
              </a:p>
            </p:txBody>
          </p:sp>
        </p:grpSp>
        <p:grpSp>
          <p:nvGrpSpPr>
            <p:cNvPr id="108" name="Group 107"/>
            <p:cNvGrpSpPr/>
            <p:nvPr/>
          </p:nvGrpSpPr>
          <p:grpSpPr>
            <a:xfrm>
              <a:off x="3634740" y="3162300"/>
              <a:ext cx="1668780" cy="276999"/>
              <a:chOff x="6278880" y="2263140"/>
              <a:chExt cx="1668780" cy="276999"/>
            </a:xfrm>
          </p:grpSpPr>
          <p:sp>
            <p:nvSpPr>
              <p:cNvPr id="109" name="Rectangle 108"/>
              <p:cNvSpPr/>
              <p:nvPr/>
            </p:nvSpPr>
            <p:spPr>
              <a:xfrm>
                <a:off x="6278880" y="2270760"/>
                <a:ext cx="161544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10" name="TextBox 109"/>
              <p:cNvSpPr txBox="1"/>
              <p:nvPr/>
            </p:nvSpPr>
            <p:spPr>
              <a:xfrm>
                <a:off x="6301740" y="2263140"/>
                <a:ext cx="1645920"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Maintenance</a:t>
                </a:r>
                <a:endParaRPr lang="en-US" sz="1200" b="1" dirty="0">
                  <a:solidFill>
                    <a:schemeClr val="bg1"/>
                  </a:solidFill>
                  <a:effectLst>
                    <a:outerShdw blurRad="38100" dist="38100" dir="2700000" algn="tl">
                      <a:srgbClr val="000000">
                        <a:alpha val="43137"/>
                      </a:srgbClr>
                    </a:outerShdw>
                  </a:effectLst>
                </a:endParaRPr>
              </a:p>
            </p:txBody>
          </p:sp>
        </p:grpSp>
        <p:pic>
          <p:nvPicPr>
            <p:cNvPr id="1031" name="Picture 7" descr="https://maps.gstatic.com/mapfiles/transpare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8813" y="320929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ular Callout 14"/>
            <p:cNvSpPr/>
            <p:nvPr/>
          </p:nvSpPr>
          <p:spPr>
            <a:xfrm>
              <a:off x="4800600" y="2910840"/>
              <a:ext cx="182880" cy="137160"/>
            </a:xfrm>
            <a:prstGeom prst="wedgeRectCallout">
              <a:avLst>
                <a:gd name="adj1" fmla="val -108333"/>
                <a:gd name="adj2" fmla="val -416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TextBox 17"/>
            <p:cNvSpPr txBox="1"/>
            <p:nvPr/>
          </p:nvSpPr>
          <p:spPr>
            <a:xfrm>
              <a:off x="4770120" y="2849880"/>
              <a:ext cx="274320" cy="261610"/>
            </a:xfrm>
            <a:prstGeom prst="rect">
              <a:avLst/>
            </a:prstGeom>
            <a:noFill/>
          </p:spPr>
          <p:txBody>
            <a:bodyPr wrap="square" rtlCol="0">
              <a:spAutoFit/>
            </a:bodyPr>
            <a:lstStyle/>
            <a:p>
              <a:r>
                <a:rPr lang="en-US" sz="1100" b="1" dirty="0" smtClean="0">
                  <a:effectLst>
                    <a:outerShdw blurRad="38100" dist="38100" dir="2700000" algn="tl">
                      <a:srgbClr val="000000">
                        <a:alpha val="43137"/>
                      </a:srgbClr>
                    </a:outerShdw>
                  </a:effectLst>
                </a:rPr>
                <a:t>1</a:t>
              </a:r>
              <a:endParaRPr lang="en-US" sz="1100" b="1" dirty="0">
                <a:effectLst>
                  <a:outerShdw blurRad="38100" dist="38100" dir="2700000" algn="tl">
                    <a:srgbClr val="000000">
                      <a:alpha val="43137"/>
                    </a:srgbClr>
                  </a:outerShdw>
                </a:effectLst>
              </a:endParaRPr>
            </a:p>
          </p:txBody>
        </p:sp>
        <p:sp>
          <p:nvSpPr>
            <p:cNvPr id="91" name="Rectangular Callout 90"/>
            <p:cNvSpPr/>
            <p:nvPr/>
          </p:nvSpPr>
          <p:spPr>
            <a:xfrm>
              <a:off x="4937760" y="3223260"/>
              <a:ext cx="182880" cy="137160"/>
            </a:xfrm>
            <a:prstGeom prst="wedgeRectCallout">
              <a:avLst>
                <a:gd name="adj1" fmla="val -108333"/>
                <a:gd name="adj2" fmla="val -416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2" name="TextBox 91"/>
            <p:cNvSpPr txBox="1"/>
            <p:nvPr/>
          </p:nvSpPr>
          <p:spPr>
            <a:xfrm>
              <a:off x="4907280" y="3154680"/>
              <a:ext cx="274320" cy="261610"/>
            </a:xfrm>
            <a:prstGeom prst="rect">
              <a:avLst/>
            </a:prstGeom>
            <a:noFill/>
          </p:spPr>
          <p:txBody>
            <a:bodyPr wrap="square" rtlCol="0">
              <a:spAutoFit/>
            </a:bodyPr>
            <a:lstStyle/>
            <a:p>
              <a:r>
                <a:rPr lang="en-US" sz="1100" b="1" dirty="0" smtClean="0">
                  <a:effectLst>
                    <a:outerShdw blurRad="38100" dist="38100" dir="2700000" algn="tl">
                      <a:srgbClr val="000000">
                        <a:alpha val="43137"/>
                      </a:srgbClr>
                    </a:outerShdw>
                  </a:effectLst>
                </a:rPr>
                <a:t>3</a:t>
              </a:r>
              <a:endParaRPr lang="en-US" sz="1100" b="1" dirty="0">
                <a:effectLst>
                  <a:outerShdw blurRad="38100" dist="38100" dir="2700000" algn="tl">
                    <a:srgbClr val="000000">
                      <a:alpha val="43137"/>
                    </a:srgbClr>
                  </a:outerShdw>
                </a:effectLst>
              </a:endParaRPr>
            </a:p>
          </p:txBody>
        </p:sp>
        <p:sp>
          <p:nvSpPr>
            <p:cNvPr id="3" name="TextBox 2"/>
            <p:cNvSpPr txBox="1"/>
            <p:nvPr/>
          </p:nvSpPr>
          <p:spPr>
            <a:xfrm>
              <a:off x="5875020" y="2209800"/>
              <a:ext cx="1737360" cy="2308324"/>
            </a:xfrm>
            <a:prstGeom prst="rect">
              <a:avLst/>
            </a:prstGeom>
            <a:solidFill>
              <a:schemeClr val="accent5">
                <a:lumMod val="20000"/>
                <a:lumOff val="80000"/>
              </a:schemeClr>
            </a:solidFill>
          </p:spPr>
          <p:txBody>
            <a:bodyPr wrap="square" rtlCol="0">
              <a:spAutoFit/>
            </a:bodyPr>
            <a:lstStyle/>
            <a:p>
              <a:r>
                <a:rPr lang="en-US" sz="1200" dirty="0" smtClean="0"/>
                <a:t>New information that has not yet been viewed (Alerts, New maintenance recommendations) should appear on the main screen in some kind of dynamic bubble. Once the new information is viewed, the bubble should disappear.</a:t>
              </a:r>
              <a:endParaRPr lang="en-US" sz="1200" dirty="0"/>
            </a:p>
          </p:txBody>
        </p:sp>
        <p:cxnSp>
          <p:nvCxnSpPr>
            <p:cNvPr id="11" name="Straight Arrow Connector 10"/>
            <p:cNvCxnSpPr>
              <a:endCxn id="92" idx="3"/>
            </p:cNvCxnSpPr>
            <p:nvPr/>
          </p:nvCxnSpPr>
          <p:spPr>
            <a:xfrm flipH="1">
              <a:off x="5181600" y="3162300"/>
              <a:ext cx="716280" cy="1231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67300" y="4678680"/>
              <a:ext cx="281940" cy="274320"/>
            </a:xfrm>
            <a:prstGeom prst="rect">
              <a:avLst/>
            </a:prstGeom>
            <a:noFill/>
            <a:ln>
              <a:solidFill>
                <a:srgbClr val="F3A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1729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209800" y="221742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27960" y="2011680"/>
            <a:ext cx="124968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887980" y="196596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grpSp>
        <p:nvGrpSpPr>
          <p:cNvPr id="22" name="Group 21"/>
          <p:cNvGrpSpPr/>
          <p:nvPr/>
        </p:nvGrpSpPr>
        <p:grpSpPr>
          <a:xfrm>
            <a:off x="2156460" y="4587240"/>
            <a:ext cx="1927860" cy="434340"/>
            <a:chOff x="2156460" y="4587240"/>
            <a:chExt cx="1927860" cy="434340"/>
          </a:xfrm>
        </p:grpSpPr>
        <p:sp>
          <p:nvSpPr>
            <p:cNvPr id="78" name="Rectangle 77"/>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AutoShape 9"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1"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4051775904"/>
              </p:ext>
            </p:extLst>
          </p:nvPr>
        </p:nvGraphicFramePr>
        <p:xfrm>
          <a:off x="2186940" y="4396740"/>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4" name="Rectangle 3"/>
          <p:cNvSpPr/>
          <p:nvPr/>
        </p:nvSpPr>
        <p:spPr>
          <a:xfrm>
            <a:off x="2202180" y="2225040"/>
            <a:ext cx="1821180" cy="518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565171" y="2484120"/>
            <a:ext cx="1139392" cy="276999"/>
          </a:xfrm>
          <a:prstGeom prst="rect">
            <a:avLst/>
          </a:prstGeom>
          <a:noFill/>
        </p:spPr>
        <p:txBody>
          <a:bodyPr wrap="square" rtlCol="0">
            <a:spAutoFit/>
          </a:bodyPr>
          <a:lstStyle/>
          <a:p>
            <a:pPr algn="ctr"/>
            <a:r>
              <a:rPr lang="en-US" sz="1200" b="1" dirty="0" smtClean="0"/>
              <a:t>Mom’s Audi</a:t>
            </a:r>
            <a:endParaRPr lang="en-US" sz="1200" b="1" dirty="0"/>
          </a:p>
        </p:txBody>
      </p:sp>
      <p:sp>
        <p:nvSpPr>
          <p:cNvPr id="49" name="Rectangle 48"/>
          <p:cNvSpPr/>
          <p:nvPr/>
        </p:nvSpPr>
        <p:spPr>
          <a:xfrm>
            <a:off x="2217420" y="3261360"/>
            <a:ext cx="182118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604550" y="3276600"/>
            <a:ext cx="1068289" cy="276999"/>
          </a:xfrm>
          <a:prstGeom prst="rect">
            <a:avLst/>
          </a:prstGeom>
          <a:noFill/>
        </p:spPr>
        <p:txBody>
          <a:bodyPr wrap="square" rtlCol="0">
            <a:spAutoFit/>
          </a:bodyPr>
          <a:lstStyle/>
          <a:p>
            <a:pPr algn="ctr"/>
            <a:r>
              <a:rPr lang="en-US" sz="1200" b="1" dirty="0" smtClean="0"/>
              <a:t>Suzie’s Honda</a:t>
            </a:r>
            <a:endParaRPr lang="en-US" sz="1200" b="1" dirty="0"/>
          </a:p>
        </p:txBody>
      </p:sp>
      <p:sp>
        <p:nvSpPr>
          <p:cNvPr id="52" name="Rectangle 51"/>
          <p:cNvSpPr/>
          <p:nvPr/>
        </p:nvSpPr>
        <p:spPr>
          <a:xfrm>
            <a:off x="2217420" y="4251960"/>
            <a:ext cx="1821180" cy="327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8400" y="2880360"/>
            <a:ext cx="1608133" cy="253916"/>
          </a:xfrm>
          <a:prstGeom prst="rect">
            <a:avLst/>
          </a:prstGeom>
          <a:noFill/>
        </p:spPr>
        <p:txBody>
          <a:bodyPr wrap="none" rtlCol="0">
            <a:spAutoFit/>
          </a:bodyPr>
          <a:lstStyle/>
          <a:p>
            <a:r>
              <a:rPr lang="en-US" sz="1050" u="sng" dirty="0" smtClean="0"/>
              <a:t>Oil Change – 10,500 Miles</a:t>
            </a:r>
            <a:endParaRPr lang="en-US" sz="1050" u="sng" dirty="0"/>
          </a:p>
        </p:txBody>
      </p:sp>
      <p:sp>
        <p:nvSpPr>
          <p:cNvPr id="53" name="TextBox 52"/>
          <p:cNvSpPr txBox="1"/>
          <p:nvPr/>
        </p:nvSpPr>
        <p:spPr>
          <a:xfrm>
            <a:off x="2468880" y="3756660"/>
            <a:ext cx="1608133" cy="253916"/>
          </a:xfrm>
          <a:prstGeom prst="rect">
            <a:avLst/>
          </a:prstGeom>
          <a:noFill/>
        </p:spPr>
        <p:txBody>
          <a:bodyPr wrap="none" rtlCol="0">
            <a:spAutoFit/>
          </a:bodyPr>
          <a:lstStyle/>
          <a:p>
            <a:r>
              <a:rPr lang="en-US" sz="1050" u="sng" dirty="0" smtClean="0"/>
              <a:t>Rotate Tires – 4,000 Miles</a:t>
            </a:r>
            <a:endParaRPr lang="en-US" sz="1050" u="sng" dirty="0"/>
          </a:p>
        </p:txBody>
      </p:sp>
      <p:sp>
        <p:nvSpPr>
          <p:cNvPr id="58" name="TextBox 57"/>
          <p:cNvSpPr txBox="1"/>
          <p:nvPr/>
        </p:nvSpPr>
        <p:spPr>
          <a:xfrm>
            <a:off x="2468880" y="3931920"/>
            <a:ext cx="1582484" cy="253916"/>
          </a:xfrm>
          <a:prstGeom prst="rect">
            <a:avLst/>
          </a:prstGeom>
          <a:noFill/>
        </p:spPr>
        <p:txBody>
          <a:bodyPr wrap="none" rtlCol="0">
            <a:spAutoFit/>
          </a:bodyPr>
          <a:lstStyle/>
          <a:p>
            <a:r>
              <a:rPr lang="en-US" sz="1050" u="sng" dirty="0" smtClean="0"/>
              <a:t>Wash Car – 1X per month</a:t>
            </a:r>
            <a:endParaRPr lang="en-US" sz="1050" u="sng" dirty="0"/>
          </a:p>
        </p:txBody>
      </p:sp>
      <p:cxnSp>
        <p:nvCxnSpPr>
          <p:cNvPr id="62" name="Straight Connector 61"/>
          <p:cNvCxnSpPr/>
          <p:nvPr/>
        </p:nvCxnSpPr>
        <p:spPr>
          <a:xfrm>
            <a:off x="2225040" y="457200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40280" y="2240280"/>
            <a:ext cx="1767840" cy="25908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16480" y="2179320"/>
            <a:ext cx="1655838" cy="307777"/>
          </a:xfrm>
          <a:prstGeom prst="rect">
            <a:avLst/>
          </a:prstGeom>
          <a:noFill/>
        </p:spPr>
        <p:txBody>
          <a:bodyPr wrap="none" rtlCol="0">
            <a:spAutoFit/>
          </a:bodyPr>
          <a:lstStyle/>
          <a:p>
            <a:r>
              <a:rPr lang="en-US" sz="1400" b="1" dirty="0" smtClean="0"/>
              <a:t>Scheduled  Car Care</a:t>
            </a:r>
            <a:endParaRPr lang="en-US" sz="1400" b="1" dirty="0"/>
          </a:p>
        </p:txBody>
      </p:sp>
      <p:pic>
        <p:nvPicPr>
          <p:cNvPr id="4101" name="Picture 5" descr="https://cdn3.iconfinder.com/data/icons/mobidocs/512/week_calendar_view_month_day-12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3800" y="4285299"/>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148840" y="2682240"/>
            <a:ext cx="479618" cy="276999"/>
          </a:xfrm>
          <a:prstGeom prst="rect">
            <a:avLst/>
          </a:prstGeom>
          <a:noFill/>
        </p:spPr>
        <p:txBody>
          <a:bodyPr wrap="none" rtlCol="0">
            <a:spAutoFit/>
          </a:bodyPr>
          <a:lstStyle/>
          <a:p>
            <a:r>
              <a:rPr lang="en-US" sz="1200" b="1" dirty="0" smtClean="0"/>
              <a:t>June</a:t>
            </a:r>
            <a:endParaRPr lang="en-US" sz="1200" b="1" dirty="0"/>
          </a:p>
        </p:txBody>
      </p:sp>
      <p:sp>
        <p:nvSpPr>
          <p:cNvPr id="20" name="TextBox 19"/>
          <p:cNvSpPr txBox="1"/>
          <p:nvPr/>
        </p:nvSpPr>
        <p:spPr>
          <a:xfrm>
            <a:off x="2194560" y="2849880"/>
            <a:ext cx="276038" cy="307777"/>
          </a:xfrm>
          <a:prstGeom prst="rect">
            <a:avLst/>
          </a:prstGeom>
          <a:noFill/>
        </p:spPr>
        <p:txBody>
          <a:bodyPr wrap="none" rtlCol="0">
            <a:spAutoFit/>
          </a:bodyPr>
          <a:lstStyle/>
          <a:p>
            <a:r>
              <a:rPr lang="en-US" sz="1400" dirty="0" smtClean="0"/>
              <a:t>4</a:t>
            </a:r>
            <a:endParaRPr lang="en-US" sz="1400" dirty="0"/>
          </a:p>
        </p:txBody>
      </p:sp>
      <p:sp>
        <p:nvSpPr>
          <p:cNvPr id="97" name="TextBox 96"/>
          <p:cNvSpPr txBox="1"/>
          <p:nvPr/>
        </p:nvSpPr>
        <p:spPr>
          <a:xfrm>
            <a:off x="2133600" y="3566160"/>
            <a:ext cx="479618" cy="276999"/>
          </a:xfrm>
          <a:prstGeom prst="rect">
            <a:avLst/>
          </a:prstGeom>
          <a:noFill/>
        </p:spPr>
        <p:txBody>
          <a:bodyPr wrap="none" rtlCol="0">
            <a:spAutoFit/>
          </a:bodyPr>
          <a:lstStyle/>
          <a:p>
            <a:r>
              <a:rPr lang="en-US" sz="1200" b="1" dirty="0" smtClean="0"/>
              <a:t>June</a:t>
            </a:r>
            <a:endParaRPr lang="en-US" sz="1200" b="1" dirty="0"/>
          </a:p>
        </p:txBody>
      </p:sp>
      <p:sp>
        <p:nvSpPr>
          <p:cNvPr id="98" name="TextBox 97"/>
          <p:cNvSpPr txBox="1"/>
          <p:nvPr/>
        </p:nvSpPr>
        <p:spPr>
          <a:xfrm>
            <a:off x="2164080" y="3764280"/>
            <a:ext cx="341760" cy="461665"/>
          </a:xfrm>
          <a:prstGeom prst="rect">
            <a:avLst/>
          </a:prstGeom>
          <a:noFill/>
        </p:spPr>
        <p:txBody>
          <a:bodyPr wrap="none" rtlCol="0">
            <a:spAutoFit/>
          </a:bodyPr>
          <a:lstStyle/>
          <a:p>
            <a:r>
              <a:rPr lang="en-US" sz="1200" dirty="0" smtClean="0"/>
              <a:t>10</a:t>
            </a:r>
          </a:p>
          <a:p>
            <a:r>
              <a:rPr lang="en-US" sz="1200" dirty="0" smtClean="0"/>
              <a:t>13</a:t>
            </a:r>
            <a:endParaRPr lang="en-US" sz="1200" dirty="0"/>
          </a:p>
        </p:txBody>
      </p:sp>
      <p:grpSp>
        <p:nvGrpSpPr>
          <p:cNvPr id="28" name="Group 27"/>
          <p:cNvGrpSpPr/>
          <p:nvPr/>
        </p:nvGrpSpPr>
        <p:grpSpPr>
          <a:xfrm>
            <a:off x="3398520" y="4267200"/>
            <a:ext cx="289560" cy="324224"/>
            <a:chOff x="4632960" y="4328160"/>
            <a:chExt cx="289560" cy="324224"/>
          </a:xfrm>
        </p:grpSpPr>
        <p:sp>
          <p:nvSpPr>
            <p:cNvPr id="24" name="Rectangle 23"/>
            <p:cNvSpPr/>
            <p:nvPr/>
          </p:nvSpPr>
          <p:spPr>
            <a:xfrm>
              <a:off x="4632960" y="4328160"/>
              <a:ext cx="289560" cy="28956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78681" y="4405854"/>
              <a:ext cx="228600" cy="24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0" name="TextBox 29"/>
          <p:cNvSpPr txBox="1"/>
          <p:nvPr/>
        </p:nvSpPr>
        <p:spPr>
          <a:xfrm>
            <a:off x="4526280" y="2682240"/>
            <a:ext cx="2301240" cy="646331"/>
          </a:xfrm>
          <a:prstGeom prst="rect">
            <a:avLst/>
          </a:prstGeom>
          <a:solidFill>
            <a:schemeClr val="accent5">
              <a:lumMod val="20000"/>
              <a:lumOff val="80000"/>
            </a:schemeClr>
          </a:solidFill>
        </p:spPr>
        <p:txBody>
          <a:bodyPr wrap="square" rtlCol="0">
            <a:spAutoFit/>
          </a:bodyPr>
          <a:lstStyle/>
          <a:p>
            <a:r>
              <a:rPr lang="en-US" sz="1200" dirty="0" smtClean="0"/>
              <a:t>Clicking on an event in the list will open the detail screen for editing, deletion, or to mark as complete.</a:t>
            </a:r>
            <a:endParaRPr lang="en-US" sz="1200" dirty="0"/>
          </a:p>
        </p:txBody>
      </p:sp>
      <p:sp>
        <p:nvSpPr>
          <p:cNvPr id="102" name="TextBox 101"/>
          <p:cNvSpPr txBox="1"/>
          <p:nvPr/>
        </p:nvSpPr>
        <p:spPr>
          <a:xfrm>
            <a:off x="4495800" y="4023360"/>
            <a:ext cx="2301240" cy="830997"/>
          </a:xfrm>
          <a:prstGeom prst="rect">
            <a:avLst/>
          </a:prstGeom>
          <a:solidFill>
            <a:schemeClr val="accent5">
              <a:lumMod val="20000"/>
              <a:lumOff val="80000"/>
            </a:schemeClr>
          </a:solidFill>
        </p:spPr>
        <p:txBody>
          <a:bodyPr wrap="square" rtlCol="0">
            <a:spAutoFit/>
          </a:bodyPr>
          <a:lstStyle/>
          <a:p>
            <a:r>
              <a:rPr lang="en-US" sz="1200" dirty="0" smtClean="0"/>
              <a:t>The user should have the option to view scheduled tasks/events in the list view or open their phone calendar for a calendar view.</a:t>
            </a:r>
            <a:endParaRPr lang="en-US" sz="1200" dirty="0"/>
          </a:p>
        </p:txBody>
      </p:sp>
      <p:cxnSp>
        <p:nvCxnSpPr>
          <p:cNvPr id="32" name="Straight Arrow Connector 31"/>
          <p:cNvCxnSpPr>
            <a:endCxn id="7" idx="3"/>
          </p:cNvCxnSpPr>
          <p:nvPr/>
        </p:nvCxnSpPr>
        <p:spPr>
          <a:xfrm flipH="1">
            <a:off x="4046533" y="2880360"/>
            <a:ext cx="479747" cy="126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038600" y="4282440"/>
            <a:ext cx="441960" cy="121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148840" y="4312920"/>
            <a:ext cx="1066800" cy="28956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 name="TextBox 4"/>
          <p:cNvSpPr txBox="1"/>
          <p:nvPr/>
        </p:nvSpPr>
        <p:spPr>
          <a:xfrm>
            <a:off x="2164080" y="4312920"/>
            <a:ext cx="1029256" cy="307777"/>
          </a:xfrm>
          <a:prstGeom prst="rect">
            <a:avLst/>
          </a:prstGeom>
          <a:noFill/>
        </p:spPr>
        <p:txBody>
          <a:bodyPr wrap="none" rtlCol="0">
            <a:spAutoFit/>
          </a:bodyPr>
          <a:lstStyle/>
          <a:p>
            <a:r>
              <a:rPr lang="en-US" sz="1400" b="1" dirty="0" smtClean="0">
                <a:solidFill>
                  <a:schemeClr val="bg1"/>
                </a:solidFill>
              </a:rPr>
              <a:t>Create Task</a:t>
            </a:r>
            <a:endParaRPr lang="en-US" sz="1400" b="1" dirty="0">
              <a:solidFill>
                <a:schemeClr val="bg1"/>
              </a:solidFill>
            </a:endParaRPr>
          </a:p>
        </p:txBody>
      </p:sp>
    </p:spTree>
    <p:extLst>
      <p:ext uri="{BB962C8B-B14F-4D97-AF65-F5344CB8AC3E}">
        <p14:creationId xmlns:p14="http://schemas.microsoft.com/office/powerpoint/2010/main" val="1868135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209800" y="221742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27960" y="2011680"/>
            <a:ext cx="124968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887980" y="196596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grpSp>
        <p:nvGrpSpPr>
          <p:cNvPr id="22" name="Group 21"/>
          <p:cNvGrpSpPr/>
          <p:nvPr/>
        </p:nvGrpSpPr>
        <p:grpSpPr>
          <a:xfrm>
            <a:off x="2156460" y="4587240"/>
            <a:ext cx="1927860" cy="434340"/>
            <a:chOff x="2156460" y="4587240"/>
            <a:chExt cx="1927860" cy="434340"/>
          </a:xfrm>
        </p:grpSpPr>
        <p:sp>
          <p:nvSpPr>
            <p:cNvPr id="78" name="Rectangle 77"/>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4" name="Table 43"/>
          <p:cNvGraphicFramePr>
            <a:graphicFrameLocks noGrp="1"/>
          </p:cNvGraphicFramePr>
          <p:nvPr>
            <p:extLst>
              <p:ext uri="{D42A27DB-BD31-4B8C-83A1-F6EECF244321}">
                <p14:modId xmlns:p14="http://schemas.microsoft.com/office/powerpoint/2010/main" val="2732320007"/>
              </p:ext>
            </p:extLst>
          </p:nvPr>
        </p:nvGraphicFramePr>
        <p:xfrm>
          <a:off x="2186940" y="4396740"/>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4" name="Rectangle 3"/>
          <p:cNvSpPr/>
          <p:nvPr/>
        </p:nvSpPr>
        <p:spPr>
          <a:xfrm>
            <a:off x="2202180" y="2225040"/>
            <a:ext cx="1821180" cy="518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565171" y="2484120"/>
            <a:ext cx="1139392" cy="276999"/>
          </a:xfrm>
          <a:prstGeom prst="rect">
            <a:avLst/>
          </a:prstGeom>
          <a:noFill/>
        </p:spPr>
        <p:txBody>
          <a:bodyPr wrap="square" rtlCol="0">
            <a:spAutoFit/>
          </a:bodyPr>
          <a:lstStyle/>
          <a:p>
            <a:pPr algn="ctr"/>
            <a:r>
              <a:rPr lang="en-US" sz="1200" b="1" dirty="0" smtClean="0"/>
              <a:t>Mom’s Audi</a:t>
            </a:r>
            <a:endParaRPr lang="en-US" sz="1200" b="1" dirty="0"/>
          </a:p>
        </p:txBody>
      </p:sp>
      <p:sp>
        <p:nvSpPr>
          <p:cNvPr id="49" name="Rectangle 48"/>
          <p:cNvSpPr/>
          <p:nvPr/>
        </p:nvSpPr>
        <p:spPr>
          <a:xfrm>
            <a:off x="2217420" y="3261360"/>
            <a:ext cx="182118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604550" y="3276600"/>
            <a:ext cx="1068289" cy="276999"/>
          </a:xfrm>
          <a:prstGeom prst="rect">
            <a:avLst/>
          </a:prstGeom>
          <a:noFill/>
        </p:spPr>
        <p:txBody>
          <a:bodyPr wrap="square" rtlCol="0">
            <a:spAutoFit/>
          </a:bodyPr>
          <a:lstStyle/>
          <a:p>
            <a:pPr algn="ctr"/>
            <a:r>
              <a:rPr lang="en-US" sz="1200" b="1" dirty="0" smtClean="0"/>
              <a:t>Suzie’s Honda</a:t>
            </a:r>
            <a:endParaRPr lang="en-US" sz="1200" b="1" dirty="0"/>
          </a:p>
        </p:txBody>
      </p:sp>
      <p:sp>
        <p:nvSpPr>
          <p:cNvPr id="52" name="Rectangle 51"/>
          <p:cNvSpPr/>
          <p:nvPr/>
        </p:nvSpPr>
        <p:spPr>
          <a:xfrm>
            <a:off x="2217420" y="4251960"/>
            <a:ext cx="1821180" cy="327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8400" y="2880360"/>
            <a:ext cx="1608133" cy="253916"/>
          </a:xfrm>
          <a:prstGeom prst="rect">
            <a:avLst/>
          </a:prstGeom>
          <a:noFill/>
        </p:spPr>
        <p:txBody>
          <a:bodyPr wrap="none" rtlCol="0">
            <a:spAutoFit/>
          </a:bodyPr>
          <a:lstStyle/>
          <a:p>
            <a:r>
              <a:rPr lang="en-US" sz="1050" u="sng" dirty="0" smtClean="0"/>
              <a:t>Oil Change – 10,500 Miles</a:t>
            </a:r>
            <a:endParaRPr lang="en-US" sz="1050" u="sng" dirty="0"/>
          </a:p>
        </p:txBody>
      </p:sp>
      <p:sp>
        <p:nvSpPr>
          <p:cNvPr id="53" name="TextBox 52"/>
          <p:cNvSpPr txBox="1"/>
          <p:nvPr/>
        </p:nvSpPr>
        <p:spPr>
          <a:xfrm>
            <a:off x="2514600" y="3756660"/>
            <a:ext cx="1608133" cy="253916"/>
          </a:xfrm>
          <a:prstGeom prst="rect">
            <a:avLst/>
          </a:prstGeom>
          <a:noFill/>
        </p:spPr>
        <p:txBody>
          <a:bodyPr wrap="none" rtlCol="0">
            <a:spAutoFit/>
          </a:bodyPr>
          <a:lstStyle/>
          <a:p>
            <a:r>
              <a:rPr lang="en-US" sz="1050" u="sng" dirty="0" smtClean="0">
                <a:solidFill>
                  <a:schemeClr val="tx2">
                    <a:lumMod val="60000"/>
                    <a:lumOff val="40000"/>
                  </a:schemeClr>
                </a:solidFill>
              </a:rPr>
              <a:t>Rotate Tires – 4,000 Miles</a:t>
            </a:r>
            <a:endParaRPr lang="en-US" sz="1050" u="sng" dirty="0">
              <a:solidFill>
                <a:schemeClr val="tx2">
                  <a:lumMod val="60000"/>
                  <a:lumOff val="40000"/>
                </a:schemeClr>
              </a:solidFill>
            </a:endParaRPr>
          </a:p>
        </p:txBody>
      </p:sp>
      <p:sp>
        <p:nvSpPr>
          <p:cNvPr id="58" name="TextBox 57"/>
          <p:cNvSpPr txBox="1"/>
          <p:nvPr/>
        </p:nvSpPr>
        <p:spPr>
          <a:xfrm>
            <a:off x="2514600" y="3931920"/>
            <a:ext cx="1582484" cy="253916"/>
          </a:xfrm>
          <a:prstGeom prst="rect">
            <a:avLst/>
          </a:prstGeom>
          <a:noFill/>
        </p:spPr>
        <p:txBody>
          <a:bodyPr wrap="none" rtlCol="0">
            <a:spAutoFit/>
          </a:bodyPr>
          <a:lstStyle/>
          <a:p>
            <a:r>
              <a:rPr lang="en-US" sz="1050" u="sng" dirty="0" smtClean="0"/>
              <a:t>Wash Car – 1X per month</a:t>
            </a:r>
            <a:endParaRPr lang="en-US" sz="1050" u="sng" dirty="0"/>
          </a:p>
        </p:txBody>
      </p:sp>
      <p:cxnSp>
        <p:nvCxnSpPr>
          <p:cNvPr id="62" name="Straight Connector 61"/>
          <p:cNvCxnSpPr/>
          <p:nvPr/>
        </p:nvCxnSpPr>
        <p:spPr>
          <a:xfrm>
            <a:off x="2225040" y="457200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40280" y="2240280"/>
            <a:ext cx="1767840" cy="25908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1" name="Picture 5" descr="https://cdn3.iconfinder.com/data/icons/mobidocs/512/week_calendar_view_month_day-12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33800" y="4285299"/>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148840" y="2682240"/>
            <a:ext cx="479618" cy="276999"/>
          </a:xfrm>
          <a:prstGeom prst="rect">
            <a:avLst/>
          </a:prstGeom>
          <a:noFill/>
        </p:spPr>
        <p:txBody>
          <a:bodyPr wrap="none" rtlCol="0">
            <a:spAutoFit/>
          </a:bodyPr>
          <a:lstStyle/>
          <a:p>
            <a:r>
              <a:rPr lang="en-US" sz="1200" b="1" dirty="0" smtClean="0"/>
              <a:t>June</a:t>
            </a:r>
            <a:endParaRPr lang="en-US" sz="1200" b="1" dirty="0"/>
          </a:p>
        </p:txBody>
      </p:sp>
      <p:sp>
        <p:nvSpPr>
          <p:cNvPr id="20" name="TextBox 19"/>
          <p:cNvSpPr txBox="1"/>
          <p:nvPr/>
        </p:nvSpPr>
        <p:spPr>
          <a:xfrm>
            <a:off x="2194560" y="2849880"/>
            <a:ext cx="276038" cy="307777"/>
          </a:xfrm>
          <a:prstGeom prst="rect">
            <a:avLst/>
          </a:prstGeom>
          <a:noFill/>
        </p:spPr>
        <p:txBody>
          <a:bodyPr wrap="none" rtlCol="0">
            <a:spAutoFit/>
          </a:bodyPr>
          <a:lstStyle/>
          <a:p>
            <a:r>
              <a:rPr lang="en-US" sz="1400" dirty="0" smtClean="0"/>
              <a:t>4</a:t>
            </a:r>
            <a:endParaRPr lang="en-US" sz="1400" dirty="0"/>
          </a:p>
        </p:txBody>
      </p:sp>
      <p:sp>
        <p:nvSpPr>
          <p:cNvPr id="97" name="TextBox 96"/>
          <p:cNvSpPr txBox="1"/>
          <p:nvPr/>
        </p:nvSpPr>
        <p:spPr>
          <a:xfrm>
            <a:off x="2179320" y="3566160"/>
            <a:ext cx="479618" cy="276999"/>
          </a:xfrm>
          <a:prstGeom prst="rect">
            <a:avLst/>
          </a:prstGeom>
          <a:noFill/>
        </p:spPr>
        <p:txBody>
          <a:bodyPr wrap="none" rtlCol="0">
            <a:spAutoFit/>
          </a:bodyPr>
          <a:lstStyle/>
          <a:p>
            <a:r>
              <a:rPr lang="en-US" sz="1200" b="1" dirty="0" smtClean="0"/>
              <a:t>June</a:t>
            </a:r>
            <a:endParaRPr lang="en-US" sz="1200" b="1" dirty="0"/>
          </a:p>
        </p:txBody>
      </p:sp>
      <p:sp>
        <p:nvSpPr>
          <p:cNvPr id="98" name="TextBox 97"/>
          <p:cNvSpPr txBox="1"/>
          <p:nvPr/>
        </p:nvSpPr>
        <p:spPr>
          <a:xfrm>
            <a:off x="2209800" y="3764280"/>
            <a:ext cx="341760" cy="461665"/>
          </a:xfrm>
          <a:prstGeom prst="rect">
            <a:avLst/>
          </a:prstGeom>
          <a:noFill/>
        </p:spPr>
        <p:txBody>
          <a:bodyPr wrap="none" rtlCol="0">
            <a:spAutoFit/>
          </a:bodyPr>
          <a:lstStyle/>
          <a:p>
            <a:r>
              <a:rPr lang="en-US" sz="1200" dirty="0" smtClean="0"/>
              <a:t>10</a:t>
            </a:r>
          </a:p>
          <a:p>
            <a:r>
              <a:rPr lang="en-US" sz="1200" dirty="0" smtClean="0"/>
              <a:t>13</a:t>
            </a:r>
            <a:endParaRPr lang="en-US" sz="1200" dirty="0"/>
          </a:p>
        </p:txBody>
      </p:sp>
      <p:grpSp>
        <p:nvGrpSpPr>
          <p:cNvPr id="28" name="Group 27"/>
          <p:cNvGrpSpPr/>
          <p:nvPr/>
        </p:nvGrpSpPr>
        <p:grpSpPr>
          <a:xfrm>
            <a:off x="3398520" y="4267200"/>
            <a:ext cx="289560" cy="324224"/>
            <a:chOff x="4632960" y="4328160"/>
            <a:chExt cx="289560" cy="324224"/>
          </a:xfrm>
        </p:grpSpPr>
        <p:sp>
          <p:nvSpPr>
            <p:cNvPr id="24" name="Rectangle 23"/>
            <p:cNvSpPr/>
            <p:nvPr/>
          </p:nvSpPr>
          <p:spPr>
            <a:xfrm>
              <a:off x="4632960" y="4328160"/>
              <a:ext cx="289560" cy="28956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78681" y="4405854"/>
              <a:ext cx="228600" cy="24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6" name="TextBox 5"/>
          <p:cNvSpPr txBox="1"/>
          <p:nvPr/>
        </p:nvSpPr>
        <p:spPr>
          <a:xfrm>
            <a:off x="5044440" y="518160"/>
            <a:ext cx="1615440" cy="738664"/>
          </a:xfrm>
          <a:prstGeom prst="rect">
            <a:avLst/>
          </a:prstGeom>
          <a:solidFill>
            <a:schemeClr val="accent5">
              <a:lumMod val="20000"/>
              <a:lumOff val="80000"/>
            </a:schemeClr>
          </a:solidFill>
        </p:spPr>
        <p:txBody>
          <a:bodyPr wrap="square" rtlCol="0">
            <a:spAutoFit/>
          </a:bodyPr>
          <a:lstStyle/>
          <a:p>
            <a:r>
              <a:rPr lang="en-US" sz="1400" dirty="0" smtClean="0"/>
              <a:t>Use color to mark items as scheduled vs. completed</a:t>
            </a:r>
            <a:endParaRPr lang="en-US" sz="1400" dirty="0"/>
          </a:p>
        </p:txBody>
      </p:sp>
      <p:cxnSp>
        <p:nvCxnSpPr>
          <p:cNvPr id="14" name="Straight Arrow Connector 13"/>
          <p:cNvCxnSpPr>
            <a:stCxn id="6" idx="3"/>
          </p:cNvCxnSpPr>
          <p:nvPr/>
        </p:nvCxnSpPr>
        <p:spPr>
          <a:xfrm>
            <a:off x="6659880" y="887492"/>
            <a:ext cx="1036320" cy="423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628900" y="2194560"/>
            <a:ext cx="1007007" cy="307777"/>
          </a:xfrm>
          <a:prstGeom prst="rect">
            <a:avLst/>
          </a:prstGeom>
          <a:noFill/>
        </p:spPr>
        <p:txBody>
          <a:bodyPr wrap="none" rtlCol="0">
            <a:spAutoFit/>
          </a:bodyPr>
          <a:lstStyle/>
          <a:p>
            <a:r>
              <a:rPr lang="en-US" sz="1400" b="1" u="sng" dirty="0" smtClean="0">
                <a:solidFill>
                  <a:schemeClr val="accent6">
                    <a:lumMod val="50000"/>
                  </a:schemeClr>
                </a:solidFill>
              </a:rPr>
              <a:t>June</a:t>
            </a:r>
            <a:r>
              <a:rPr lang="en-US" sz="1400" b="1" u="sng" dirty="0">
                <a:solidFill>
                  <a:schemeClr val="accent6">
                    <a:lumMod val="50000"/>
                  </a:schemeClr>
                </a:solidFill>
              </a:rPr>
              <a:t> </a:t>
            </a:r>
            <a:r>
              <a:rPr lang="en-US" sz="1400" b="1" u="sng" dirty="0" smtClean="0">
                <a:solidFill>
                  <a:schemeClr val="accent6">
                    <a:lumMod val="50000"/>
                  </a:schemeClr>
                </a:solidFill>
              </a:rPr>
              <a:t>2013  </a:t>
            </a:r>
            <a:endParaRPr lang="en-US" sz="1400" b="1" u="sng" dirty="0">
              <a:solidFill>
                <a:schemeClr val="accent6">
                  <a:lumMod val="50000"/>
                </a:schemeClr>
              </a:solidFill>
            </a:endParaRPr>
          </a:p>
        </p:txBody>
      </p:sp>
      <p:sp>
        <p:nvSpPr>
          <p:cNvPr id="50" name="TextBox 49"/>
          <p:cNvSpPr txBox="1"/>
          <p:nvPr/>
        </p:nvSpPr>
        <p:spPr>
          <a:xfrm>
            <a:off x="5684520" y="2057400"/>
            <a:ext cx="1783080" cy="738664"/>
          </a:xfrm>
          <a:prstGeom prst="rect">
            <a:avLst/>
          </a:prstGeom>
          <a:solidFill>
            <a:schemeClr val="accent5">
              <a:lumMod val="20000"/>
              <a:lumOff val="80000"/>
            </a:schemeClr>
          </a:solidFill>
        </p:spPr>
        <p:txBody>
          <a:bodyPr wrap="square" rtlCol="0">
            <a:spAutoFit/>
          </a:bodyPr>
          <a:lstStyle/>
          <a:p>
            <a:r>
              <a:rPr lang="en-US" sz="1400" dirty="0" smtClean="0"/>
              <a:t>Allow user to export the selected history and email it.</a:t>
            </a:r>
            <a:endParaRPr lang="en-US" sz="1400" dirty="0"/>
          </a:p>
        </p:txBody>
      </p:sp>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5045" y="4276725"/>
            <a:ext cx="2857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5311140" y="2369820"/>
            <a:ext cx="1844040" cy="2362200"/>
          </a:xfrm>
          <a:prstGeom prst="rect">
            <a:avLst/>
          </a:prstGeom>
          <a:solidFill>
            <a:schemeClr val="bg1">
              <a:lumMod val="6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2164080" y="2621280"/>
            <a:ext cx="1905000" cy="1280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36" name="TextBox 35"/>
          <p:cNvSpPr txBox="1"/>
          <p:nvPr/>
        </p:nvSpPr>
        <p:spPr>
          <a:xfrm>
            <a:off x="2255521" y="2773680"/>
            <a:ext cx="1734026" cy="307777"/>
          </a:xfrm>
          <a:prstGeom prst="rect">
            <a:avLst/>
          </a:prstGeom>
          <a:noFill/>
        </p:spPr>
        <p:txBody>
          <a:bodyPr wrap="square" rtlCol="0">
            <a:spAutoFit/>
          </a:bodyPr>
          <a:lstStyle/>
          <a:p>
            <a:r>
              <a:rPr lang="en-US" sz="1400" b="1" dirty="0" smtClean="0"/>
              <a:t>Export &amp; Email to:</a:t>
            </a:r>
            <a:endParaRPr lang="en-US" sz="1400" b="1" dirty="0"/>
          </a:p>
        </p:txBody>
      </p:sp>
      <p:sp>
        <p:nvSpPr>
          <p:cNvPr id="37" name="Rectangle 36"/>
          <p:cNvSpPr/>
          <p:nvPr/>
        </p:nvSpPr>
        <p:spPr>
          <a:xfrm>
            <a:off x="2270760" y="3139441"/>
            <a:ext cx="170688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p:cNvSpPr txBox="1"/>
          <p:nvPr/>
        </p:nvSpPr>
        <p:spPr>
          <a:xfrm>
            <a:off x="2240281" y="3078481"/>
            <a:ext cx="1767840" cy="304800"/>
          </a:xfrm>
          <a:prstGeom prst="rect">
            <a:avLst/>
          </a:prstGeom>
          <a:noFill/>
        </p:spPr>
        <p:txBody>
          <a:bodyPr wrap="square" rtlCol="0">
            <a:spAutoFit/>
          </a:bodyPr>
          <a:lstStyle/>
          <a:p>
            <a:r>
              <a:rPr lang="en-US" sz="1400" dirty="0" smtClean="0"/>
              <a:t>primary@driver.com</a:t>
            </a:r>
            <a:endParaRPr lang="en-US" sz="1400" dirty="0"/>
          </a:p>
        </p:txBody>
      </p:sp>
      <p:sp>
        <p:nvSpPr>
          <p:cNvPr id="39" name="Rounded Rectangle 38"/>
          <p:cNvSpPr/>
          <p:nvPr/>
        </p:nvSpPr>
        <p:spPr>
          <a:xfrm>
            <a:off x="3169920" y="3520440"/>
            <a:ext cx="813206" cy="265748"/>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600"/>
          </a:p>
        </p:txBody>
      </p:sp>
      <p:sp>
        <p:nvSpPr>
          <p:cNvPr id="66" name="Rounded Rectangle 65"/>
          <p:cNvSpPr/>
          <p:nvPr/>
        </p:nvSpPr>
        <p:spPr>
          <a:xfrm>
            <a:off x="2270760" y="3505200"/>
            <a:ext cx="813206" cy="265748"/>
          </a:xfrm>
          <a:prstGeom prst="round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600"/>
          </a:p>
        </p:txBody>
      </p:sp>
      <p:sp>
        <p:nvSpPr>
          <p:cNvPr id="40" name="TextBox 39"/>
          <p:cNvSpPr txBox="1"/>
          <p:nvPr/>
        </p:nvSpPr>
        <p:spPr>
          <a:xfrm>
            <a:off x="2331720" y="3505200"/>
            <a:ext cx="742101" cy="307777"/>
          </a:xfrm>
          <a:prstGeom prst="rect">
            <a:avLst/>
          </a:prstGeom>
          <a:noFill/>
        </p:spPr>
        <p:txBody>
          <a:bodyPr wrap="square" rtlCol="0">
            <a:spAutoFit/>
          </a:bodyPr>
          <a:lstStyle/>
          <a:p>
            <a:r>
              <a:rPr lang="en-US" sz="1400" dirty="0" smtClean="0"/>
              <a:t>Cancel</a:t>
            </a:r>
            <a:endParaRPr lang="en-US" sz="1400" dirty="0"/>
          </a:p>
        </p:txBody>
      </p:sp>
      <p:sp>
        <p:nvSpPr>
          <p:cNvPr id="68" name="TextBox 67"/>
          <p:cNvSpPr txBox="1"/>
          <p:nvPr/>
        </p:nvSpPr>
        <p:spPr>
          <a:xfrm>
            <a:off x="3398520" y="3489960"/>
            <a:ext cx="446677" cy="307777"/>
          </a:xfrm>
          <a:prstGeom prst="rect">
            <a:avLst/>
          </a:prstGeom>
          <a:noFill/>
        </p:spPr>
        <p:txBody>
          <a:bodyPr wrap="square" rtlCol="0">
            <a:spAutoFit/>
          </a:bodyPr>
          <a:lstStyle/>
          <a:p>
            <a:r>
              <a:rPr lang="en-US" sz="1400" b="1" dirty="0" smtClean="0">
                <a:solidFill>
                  <a:schemeClr val="bg1"/>
                </a:solidFill>
              </a:rPr>
              <a:t>Yes</a:t>
            </a:r>
            <a:endParaRPr lang="en-US" sz="1400" b="1" dirty="0">
              <a:solidFill>
                <a:schemeClr val="bg1"/>
              </a:solidFill>
            </a:endParaRPr>
          </a:p>
        </p:txBody>
      </p:sp>
    </p:spTree>
    <p:extLst>
      <p:ext uri="{BB962C8B-B14F-4D97-AF65-F5344CB8AC3E}">
        <p14:creationId xmlns:p14="http://schemas.microsoft.com/office/powerpoint/2010/main" val="2932532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108" y="94392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60320" y="200406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78480" y="1798320"/>
            <a:ext cx="100584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48940" y="1767840"/>
            <a:ext cx="1045735" cy="276999"/>
          </a:xfrm>
          <a:prstGeom prst="rect">
            <a:avLst/>
          </a:prstGeom>
          <a:noFill/>
        </p:spPr>
        <p:txBody>
          <a:bodyPr wrap="none" rtlCol="0">
            <a:spAutoFit/>
          </a:bodyPr>
          <a:lstStyle/>
          <a:p>
            <a:r>
              <a:rPr lang="en-US" sz="1200" dirty="0" smtClean="0">
                <a:solidFill>
                  <a:schemeClr val="bg1"/>
                </a:solidFill>
              </a:rPr>
              <a:t>Suzie’s Honda</a:t>
            </a:r>
            <a:endParaRPr lang="en-US" sz="1200" dirty="0">
              <a:solidFill>
                <a:schemeClr val="bg1"/>
              </a:solidFill>
            </a:endParaRPr>
          </a:p>
        </p:txBody>
      </p:sp>
      <p:grpSp>
        <p:nvGrpSpPr>
          <p:cNvPr id="8" name="Group 7"/>
          <p:cNvGrpSpPr/>
          <p:nvPr/>
        </p:nvGrpSpPr>
        <p:grpSpPr>
          <a:xfrm>
            <a:off x="2506980" y="4373880"/>
            <a:ext cx="1927860" cy="434340"/>
            <a:chOff x="2156460" y="4587240"/>
            <a:chExt cx="1927860" cy="434340"/>
          </a:xfrm>
        </p:grpSpPr>
        <p:sp>
          <p:nvSpPr>
            <p:cNvPr id="9" name="Rectangle 8"/>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3127510" y="4000500"/>
            <a:ext cx="1166860" cy="261536"/>
            <a:chOff x="2807470" y="2689860"/>
            <a:chExt cx="1166860" cy="261536"/>
          </a:xfrm>
        </p:grpSpPr>
        <p:sp>
          <p:nvSpPr>
            <p:cNvPr id="16" name="Rectangle 15"/>
            <p:cNvSpPr/>
            <p:nvPr/>
          </p:nvSpPr>
          <p:spPr>
            <a:xfrm>
              <a:off x="2819400" y="2689860"/>
              <a:ext cx="115493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7" name="TextBox 16"/>
            <p:cNvSpPr txBox="1"/>
            <p:nvPr/>
          </p:nvSpPr>
          <p:spPr>
            <a:xfrm>
              <a:off x="2807470" y="2697480"/>
              <a:ext cx="1154930" cy="253916"/>
            </a:xfrm>
            <a:prstGeom prst="rect">
              <a:avLst/>
            </a:prstGeom>
            <a:noFill/>
          </p:spPr>
          <p:txBody>
            <a:bodyPr wrap="square" rtlCol="0">
              <a:spAutoFit/>
            </a:bodyPr>
            <a:lstStyle/>
            <a:p>
              <a:pPr algn="ctr"/>
              <a:r>
                <a:rPr lang="en-US" sz="1050" b="1" dirty="0" smtClean="0">
                  <a:solidFill>
                    <a:schemeClr val="bg1"/>
                  </a:solidFill>
                  <a:effectLst>
                    <a:outerShdw blurRad="38100" dist="38100" dir="2700000" algn="tl">
                      <a:srgbClr val="000000">
                        <a:alpha val="43137"/>
                      </a:srgbClr>
                    </a:outerShdw>
                  </a:effectLst>
                </a:rPr>
                <a:t>Completed</a:t>
              </a:r>
              <a:endParaRPr lang="en-US" sz="1050" b="1" dirty="0">
                <a:solidFill>
                  <a:schemeClr val="bg1"/>
                </a:solidFill>
                <a:effectLst>
                  <a:outerShdw blurRad="38100" dist="38100" dir="2700000" algn="tl">
                    <a:srgbClr val="000000">
                      <a:alpha val="43137"/>
                    </a:srgbClr>
                  </a:outerShdw>
                </a:effectLst>
              </a:endParaRPr>
            </a:p>
          </p:txBody>
        </p:sp>
      </p:grpSp>
      <p:sp>
        <p:nvSpPr>
          <p:cNvPr id="18" name="Rectangle 17"/>
          <p:cNvSpPr/>
          <p:nvPr/>
        </p:nvSpPr>
        <p:spPr>
          <a:xfrm>
            <a:off x="2552700" y="2011680"/>
            <a:ext cx="1821180" cy="220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560320" y="1996440"/>
            <a:ext cx="1838901"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Oil Change – 10,500 Miles</a:t>
            </a:r>
            <a:endParaRPr lang="en-US" sz="1200" b="1" dirty="0">
              <a:effectLst>
                <a:outerShdw blurRad="38100" dist="38100" dir="2700000" algn="tl">
                  <a:srgbClr val="000000">
                    <a:alpha val="43137"/>
                  </a:srgbClr>
                </a:outerShdw>
              </a:effectLst>
            </a:endParaRPr>
          </a:p>
        </p:txBody>
      </p:sp>
      <p:pic>
        <p:nvPicPr>
          <p:cNvPr id="2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6368" y="411511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545080" y="440436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269481194"/>
              </p:ext>
            </p:extLst>
          </p:nvPr>
        </p:nvGraphicFramePr>
        <p:xfrm>
          <a:off x="2537460" y="2849880"/>
          <a:ext cx="1866900" cy="487680"/>
        </p:xfrm>
        <a:graphic>
          <a:graphicData uri="http://schemas.openxmlformats.org/drawingml/2006/table">
            <a:tbl>
              <a:tblPr/>
              <a:tblGrid>
                <a:gridCol w="1866900"/>
              </a:tblGrid>
              <a:tr h="487680">
                <a:tc>
                  <a:txBody>
                    <a:bodyPr/>
                    <a:lstStyle/>
                    <a:p>
                      <a:pPr fontAlgn="t"/>
                      <a:r>
                        <a:rPr lang="en-US" sz="800" u="sng" dirty="0" smtClean="0">
                          <a:solidFill>
                            <a:schemeClr val="accent5">
                              <a:lumMod val="50000"/>
                            </a:schemeClr>
                          </a:solidFill>
                          <a:effectLst/>
                        </a:rPr>
                        <a:t>Larry Miller Toyota</a:t>
                      </a:r>
                    </a:p>
                    <a:p>
                      <a:pPr fontAlgn="t"/>
                      <a:r>
                        <a:rPr lang="en-US" sz="800" u="sng" dirty="0" smtClean="0">
                          <a:solidFill>
                            <a:schemeClr val="accent5">
                              <a:lumMod val="50000"/>
                            </a:schemeClr>
                          </a:solidFill>
                          <a:effectLst/>
                        </a:rPr>
                        <a:t>Toyota of Orem</a:t>
                      </a:r>
                    </a:p>
                    <a:p>
                      <a:pPr fontAlgn="t"/>
                      <a:r>
                        <a:rPr lang="en-US" sz="800" u="sng" dirty="0" smtClean="0">
                          <a:solidFill>
                            <a:schemeClr val="accent5">
                              <a:lumMod val="50000"/>
                            </a:schemeClr>
                          </a:solidFill>
                          <a:effectLst/>
                        </a:rPr>
                        <a:t>Joe’s Car Repair</a:t>
                      </a:r>
                      <a:endParaRPr lang="en-US" sz="800" u="sng" dirty="0">
                        <a:solidFill>
                          <a:schemeClr val="accent5">
                            <a:lumMod val="50000"/>
                          </a:schemeClr>
                        </a:solidFill>
                        <a:effectLst/>
                      </a:endParaRPr>
                    </a:p>
                  </a:txBody>
                  <a:tcPr marR="121920">
                    <a:lnL>
                      <a:noFill/>
                    </a:lnL>
                    <a:lnR>
                      <a:noFill/>
                    </a:lnR>
                    <a:lnT>
                      <a:noFill/>
                    </a:lnT>
                    <a:lnB>
                      <a:noFill/>
                    </a:lnB>
                  </a:tcPr>
                </a:tc>
              </a:tr>
            </a:tbl>
          </a:graphicData>
        </a:graphic>
      </p:graphicFrame>
      <p:sp>
        <p:nvSpPr>
          <p:cNvPr id="24" name="TextBox 23"/>
          <p:cNvSpPr txBox="1"/>
          <p:nvPr/>
        </p:nvSpPr>
        <p:spPr>
          <a:xfrm>
            <a:off x="2522220" y="3345180"/>
            <a:ext cx="929806" cy="276999"/>
          </a:xfrm>
          <a:prstGeom prst="rect">
            <a:avLst/>
          </a:prstGeom>
          <a:noFill/>
        </p:spPr>
        <p:txBody>
          <a:bodyPr wrap="none" rtlCol="0">
            <a:spAutoFit/>
          </a:bodyPr>
          <a:lstStyle/>
          <a:p>
            <a:r>
              <a:rPr lang="en-US" sz="1200" b="1" dirty="0" smtClean="0">
                <a:solidFill>
                  <a:srgbClr val="F3AA19"/>
                </a:solidFill>
              </a:rPr>
              <a:t>Promotions</a:t>
            </a:r>
            <a:endParaRPr lang="en-US" sz="1200" b="1" dirty="0">
              <a:solidFill>
                <a:srgbClr val="F3AA19"/>
              </a:solidFill>
            </a:endParaRPr>
          </a:p>
        </p:txBody>
      </p:sp>
      <p:cxnSp>
        <p:nvCxnSpPr>
          <p:cNvPr id="25" name="Straight Connector 24"/>
          <p:cNvCxnSpPr/>
          <p:nvPr/>
        </p:nvCxnSpPr>
        <p:spPr>
          <a:xfrm>
            <a:off x="2560320" y="336804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24300" y="3116580"/>
            <a:ext cx="399468" cy="230832"/>
          </a:xfrm>
          <a:prstGeom prst="rect">
            <a:avLst/>
          </a:prstGeom>
          <a:noFill/>
        </p:spPr>
        <p:txBody>
          <a:bodyPr wrap="none" rtlCol="0">
            <a:spAutoFit/>
          </a:bodyPr>
          <a:lstStyle/>
          <a:p>
            <a:r>
              <a:rPr lang="en-US" sz="900" dirty="0" smtClean="0"/>
              <a:t>Map</a:t>
            </a:r>
            <a:endParaRPr lang="en-US" sz="900" dirty="0"/>
          </a:p>
        </p:txBody>
      </p:sp>
      <p:pic>
        <p:nvPicPr>
          <p:cNvPr id="27"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72560" y="2781300"/>
            <a:ext cx="327771" cy="32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3002280" y="2270760"/>
            <a:ext cx="944880" cy="1676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529840" y="2209800"/>
            <a:ext cx="1379032" cy="276999"/>
          </a:xfrm>
          <a:prstGeom prst="rect">
            <a:avLst/>
          </a:prstGeom>
          <a:noFill/>
        </p:spPr>
        <p:txBody>
          <a:bodyPr wrap="none" rtlCol="0">
            <a:spAutoFit/>
          </a:bodyPr>
          <a:lstStyle/>
          <a:p>
            <a:r>
              <a:rPr lang="en-US" sz="1200" dirty="0" smtClean="0"/>
              <a:t>Date:  June 1, 2013</a:t>
            </a:r>
            <a:endParaRPr lang="en-US" sz="1200" dirty="0"/>
          </a:p>
        </p:txBody>
      </p:sp>
      <p:sp>
        <p:nvSpPr>
          <p:cNvPr id="30" name="TextBox 29"/>
          <p:cNvSpPr txBox="1"/>
          <p:nvPr/>
        </p:nvSpPr>
        <p:spPr>
          <a:xfrm>
            <a:off x="2506980" y="2689860"/>
            <a:ext cx="1278299" cy="276999"/>
          </a:xfrm>
          <a:prstGeom prst="rect">
            <a:avLst/>
          </a:prstGeom>
          <a:noFill/>
        </p:spPr>
        <p:txBody>
          <a:bodyPr wrap="none" rtlCol="0">
            <a:spAutoFit/>
          </a:bodyPr>
          <a:lstStyle/>
          <a:p>
            <a:r>
              <a:rPr lang="en-US" sz="1200" b="1" dirty="0" smtClean="0">
                <a:solidFill>
                  <a:srgbClr val="F3AA19"/>
                </a:solidFill>
              </a:rPr>
              <a:t>Service Providers</a:t>
            </a:r>
            <a:endParaRPr lang="en-US" sz="1200" b="1" dirty="0">
              <a:solidFill>
                <a:srgbClr val="F3AA19"/>
              </a:solidFill>
            </a:endParaRPr>
          </a:p>
        </p:txBody>
      </p:sp>
      <p:cxnSp>
        <p:nvCxnSpPr>
          <p:cNvPr id="31" name="Straight Connector 30"/>
          <p:cNvCxnSpPr/>
          <p:nvPr/>
        </p:nvCxnSpPr>
        <p:spPr>
          <a:xfrm>
            <a:off x="2529840" y="269748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3078887920"/>
              </p:ext>
            </p:extLst>
          </p:nvPr>
        </p:nvGraphicFramePr>
        <p:xfrm>
          <a:off x="2522220" y="3535680"/>
          <a:ext cx="1866900" cy="365760"/>
        </p:xfrm>
        <a:graphic>
          <a:graphicData uri="http://schemas.openxmlformats.org/drawingml/2006/table">
            <a:tbl>
              <a:tblPr/>
              <a:tblGrid>
                <a:gridCol w="1866900"/>
              </a:tblGrid>
              <a:tr h="304800">
                <a:tc>
                  <a:txBody>
                    <a:bodyPr/>
                    <a:lstStyle/>
                    <a:p>
                      <a:pPr fontAlgn="t"/>
                      <a:r>
                        <a:rPr lang="en-US" sz="900" u="sng" dirty="0" smtClean="0">
                          <a:solidFill>
                            <a:schemeClr val="accent5">
                              <a:lumMod val="50000"/>
                            </a:schemeClr>
                          </a:solidFill>
                          <a:effectLst/>
                        </a:rPr>
                        <a:t>Get</a:t>
                      </a:r>
                      <a:r>
                        <a:rPr lang="en-US" sz="900" u="sng" baseline="0" dirty="0" smtClean="0">
                          <a:solidFill>
                            <a:schemeClr val="accent5">
                              <a:lumMod val="50000"/>
                            </a:schemeClr>
                          </a:solidFill>
                          <a:effectLst/>
                        </a:rPr>
                        <a:t> 10% off next oil change.</a:t>
                      </a:r>
                    </a:p>
                    <a:p>
                      <a:pPr fontAlgn="t"/>
                      <a:r>
                        <a:rPr lang="en-US" sz="900" u="sng" baseline="0" dirty="0" smtClean="0">
                          <a:solidFill>
                            <a:schemeClr val="accent5">
                              <a:lumMod val="50000"/>
                            </a:schemeClr>
                          </a:solidFill>
                          <a:effectLst/>
                        </a:rPr>
                        <a:t>Free tire rotation w/ Oil change</a:t>
                      </a:r>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34" name="Rectangle 33"/>
          <p:cNvSpPr/>
          <p:nvPr/>
        </p:nvSpPr>
        <p:spPr>
          <a:xfrm>
            <a:off x="3017520" y="2484120"/>
            <a:ext cx="944880" cy="1676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29840" y="2423160"/>
            <a:ext cx="1132041" cy="276999"/>
          </a:xfrm>
          <a:prstGeom prst="rect">
            <a:avLst/>
          </a:prstGeom>
          <a:noFill/>
        </p:spPr>
        <p:txBody>
          <a:bodyPr wrap="none" rtlCol="0">
            <a:spAutoFit/>
          </a:bodyPr>
          <a:lstStyle/>
          <a:p>
            <a:r>
              <a:rPr lang="en-US" sz="1200" dirty="0" smtClean="0"/>
              <a:t>Time:  2:00 PM</a:t>
            </a:r>
            <a:endParaRPr lang="en-US" sz="1200" dirty="0"/>
          </a:p>
        </p:txBody>
      </p:sp>
      <p:cxnSp>
        <p:nvCxnSpPr>
          <p:cNvPr id="35" name="Straight Connector 34"/>
          <p:cNvCxnSpPr/>
          <p:nvPr/>
        </p:nvCxnSpPr>
        <p:spPr>
          <a:xfrm>
            <a:off x="2590800" y="397764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428" y="91344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5501640" y="197358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19800" y="1767840"/>
            <a:ext cx="100584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890260" y="1737360"/>
            <a:ext cx="1045735" cy="276999"/>
          </a:xfrm>
          <a:prstGeom prst="rect">
            <a:avLst/>
          </a:prstGeom>
          <a:noFill/>
        </p:spPr>
        <p:txBody>
          <a:bodyPr wrap="none" rtlCol="0">
            <a:spAutoFit/>
          </a:bodyPr>
          <a:lstStyle/>
          <a:p>
            <a:r>
              <a:rPr lang="en-US" sz="1200" dirty="0" smtClean="0">
                <a:solidFill>
                  <a:schemeClr val="bg1"/>
                </a:solidFill>
              </a:rPr>
              <a:t>Suzie’s Honda</a:t>
            </a:r>
            <a:endParaRPr lang="en-US" sz="1200" dirty="0">
              <a:solidFill>
                <a:schemeClr val="bg1"/>
              </a:solidFill>
            </a:endParaRPr>
          </a:p>
        </p:txBody>
      </p:sp>
      <p:grpSp>
        <p:nvGrpSpPr>
          <p:cNvPr id="40" name="Group 39"/>
          <p:cNvGrpSpPr/>
          <p:nvPr/>
        </p:nvGrpSpPr>
        <p:grpSpPr>
          <a:xfrm>
            <a:off x="5448300" y="4343400"/>
            <a:ext cx="1927860" cy="434340"/>
            <a:chOff x="2156460" y="4587240"/>
            <a:chExt cx="1927860" cy="434340"/>
          </a:xfrm>
        </p:grpSpPr>
        <p:sp>
          <p:nvSpPr>
            <p:cNvPr id="41" name="Rectangle 40"/>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p:cNvGrpSpPr/>
          <p:nvPr/>
        </p:nvGrpSpPr>
        <p:grpSpPr>
          <a:xfrm>
            <a:off x="6604398" y="4047703"/>
            <a:ext cx="721098" cy="276999"/>
            <a:chOff x="6604398" y="4047703"/>
            <a:chExt cx="721098" cy="276999"/>
          </a:xfrm>
        </p:grpSpPr>
        <p:sp>
          <p:nvSpPr>
            <p:cNvPr id="48" name="Rectangle 47"/>
            <p:cNvSpPr/>
            <p:nvPr/>
          </p:nvSpPr>
          <p:spPr>
            <a:xfrm>
              <a:off x="6659880" y="4053840"/>
              <a:ext cx="560570" cy="2667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9" name="TextBox 48"/>
            <p:cNvSpPr txBox="1"/>
            <p:nvPr/>
          </p:nvSpPr>
          <p:spPr>
            <a:xfrm>
              <a:off x="6604398" y="4047703"/>
              <a:ext cx="721098"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Save</a:t>
              </a:r>
              <a:endParaRPr lang="en-US" sz="1200" b="1" dirty="0">
                <a:solidFill>
                  <a:schemeClr val="bg1"/>
                </a:solidFill>
                <a:effectLst>
                  <a:outerShdw blurRad="38100" dist="38100" dir="2700000" algn="tl">
                    <a:srgbClr val="000000">
                      <a:alpha val="43137"/>
                    </a:srgbClr>
                  </a:outerShdw>
                </a:effectLst>
              </a:endParaRPr>
            </a:p>
          </p:txBody>
        </p:sp>
      </p:grpSp>
      <p:sp>
        <p:nvSpPr>
          <p:cNvPr id="50" name="Rectangle 49"/>
          <p:cNvSpPr/>
          <p:nvPr/>
        </p:nvSpPr>
        <p:spPr>
          <a:xfrm>
            <a:off x="5494020" y="1981200"/>
            <a:ext cx="1821180" cy="220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501640" y="1965960"/>
            <a:ext cx="1838901"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Oil Change – 10,500 Miles</a:t>
            </a:r>
            <a:endParaRPr lang="en-US" sz="1200" b="1" dirty="0">
              <a:effectLst>
                <a:outerShdw blurRad="38100" dist="38100" dir="2700000" algn="tl">
                  <a:srgbClr val="000000">
                    <a:alpha val="43137"/>
                  </a:srgbClr>
                </a:outerShdw>
              </a:effectLst>
            </a:endParaRPr>
          </a:p>
        </p:txBody>
      </p:sp>
      <p:pic>
        <p:nvPicPr>
          <p:cNvPr id="5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4828" y="416083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3" name="Straight Connector 52"/>
          <p:cNvCxnSpPr/>
          <p:nvPr/>
        </p:nvCxnSpPr>
        <p:spPr>
          <a:xfrm>
            <a:off x="5486400" y="437388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501640" y="320040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943600" y="2240280"/>
            <a:ext cx="944880" cy="1676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471160" y="2179320"/>
            <a:ext cx="1379032" cy="276999"/>
          </a:xfrm>
          <a:prstGeom prst="rect">
            <a:avLst/>
          </a:prstGeom>
          <a:noFill/>
        </p:spPr>
        <p:txBody>
          <a:bodyPr wrap="none" rtlCol="0">
            <a:spAutoFit/>
          </a:bodyPr>
          <a:lstStyle/>
          <a:p>
            <a:r>
              <a:rPr lang="en-US" sz="1200" dirty="0" smtClean="0"/>
              <a:t>Date:  June 1, 2013</a:t>
            </a:r>
            <a:endParaRPr lang="en-US" sz="1200" dirty="0"/>
          </a:p>
        </p:txBody>
      </p:sp>
      <p:sp>
        <p:nvSpPr>
          <p:cNvPr id="61" name="TextBox 60"/>
          <p:cNvSpPr txBox="1"/>
          <p:nvPr/>
        </p:nvSpPr>
        <p:spPr>
          <a:xfrm>
            <a:off x="5417820" y="2659380"/>
            <a:ext cx="1325880" cy="281940"/>
          </a:xfrm>
          <a:prstGeom prst="rect">
            <a:avLst/>
          </a:prstGeom>
          <a:noFill/>
        </p:spPr>
        <p:txBody>
          <a:bodyPr wrap="square" rtlCol="0">
            <a:spAutoFit/>
          </a:bodyPr>
          <a:lstStyle/>
          <a:p>
            <a:r>
              <a:rPr lang="en-US" sz="1200" b="1" dirty="0" smtClean="0">
                <a:solidFill>
                  <a:srgbClr val="F3AA19"/>
                </a:solidFill>
              </a:rPr>
              <a:t>Service Providers</a:t>
            </a:r>
            <a:endParaRPr lang="en-US" sz="1200" b="1" dirty="0">
              <a:solidFill>
                <a:srgbClr val="F3AA19"/>
              </a:solidFill>
            </a:endParaRPr>
          </a:p>
        </p:txBody>
      </p:sp>
      <p:cxnSp>
        <p:nvCxnSpPr>
          <p:cNvPr id="62" name="Straight Connector 61"/>
          <p:cNvCxnSpPr/>
          <p:nvPr/>
        </p:nvCxnSpPr>
        <p:spPr>
          <a:xfrm>
            <a:off x="5471160" y="266700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958840" y="2453640"/>
            <a:ext cx="944880" cy="1676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471160" y="2392680"/>
            <a:ext cx="1132041" cy="276999"/>
          </a:xfrm>
          <a:prstGeom prst="rect">
            <a:avLst/>
          </a:prstGeom>
          <a:noFill/>
        </p:spPr>
        <p:txBody>
          <a:bodyPr wrap="none" rtlCol="0">
            <a:spAutoFit/>
          </a:bodyPr>
          <a:lstStyle/>
          <a:p>
            <a:r>
              <a:rPr lang="en-US" sz="1200" dirty="0" smtClean="0"/>
              <a:t>Time:  2:00 PM</a:t>
            </a:r>
            <a:endParaRPr lang="en-US" sz="1200" dirty="0"/>
          </a:p>
        </p:txBody>
      </p:sp>
      <p:cxnSp>
        <p:nvCxnSpPr>
          <p:cNvPr id="66" name="Straight Connector 65"/>
          <p:cNvCxnSpPr/>
          <p:nvPr/>
        </p:nvCxnSpPr>
        <p:spPr>
          <a:xfrm>
            <a:off x="5524500" y="403860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5471160" y="2926080"/>
            <a:ext cx="1905000" cy="228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394960" y="2895601"/>
            <a:ext cx="1859280" cy="274320"/>
          </a:xfrm>
          <a:prstGeom prst="rect">
            <a:avLst/>
          </a:prstGeom>
          <a:noFill/>
        </p:spPr>
        <p:txBody>
          <a:bodyPr wrap="square" rtlCol="0">
            <a:spAutoFit/>
          </a:bodyPr>
          <a:lstStyle/>
          <a:p>
            <a:r>
              <a:rPr lang="en-US" sz="1200" dirty="0" smtClean="0"/>
              <a:t>Larry Miller Toyota Orem</a:t>
            </a:r>
            <a:endParaRPr lang="en-US" sz="1200" dirty="0"/>
          </a:p>
        </p:txBody>
      </p:sp>
      <p:sp>
        <p:nvSpPr>
          <p:cNvPr id="69" name="Isosceles Triangle 68"/>
          <p:cNvSpPr/>
          <p:nvPr/>
        </p:nvSpPr>
        <p:spPr>
          <a:xfrm flipV="1">
            <a:off x="7094220" y="2948940"/>
            <a:ext cx="236220" cy="19050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410200" y="3162300"/>
            <a:ext cx="1325880" cy="281940"/>
          </a:xfrm>
          <a:prstGeom prst="rect">
            <a:avLst/>
          </a:prstGeom>
          <a:noFill/>
        </p:spPr>
        <p:txBody>
          <a:bodyPr wrap="square" rtlCol="0">
            <a:spAutoFit/>
          </a:bodyPr>
          <a:lstStyle/>
          <a:p>
            <a:r>
              <a:rPr lang="en-US" sz="1200" b="1" dirty="0" smtClean="0">
                <a:solidFill>
                  <a:srgbClr val="F3AA19"/>
                </a:solidFill>
              </a:rPr>
              <a:t>Payment</a:t>
            </a:r>
            <a:endParaRPr lang="en-US" sz="1200" b="1" dirty="0">
              <a:solidFill>
                <a:srgbClr val="F3AA19"/>
              </a:solidFill>
            </a:endParaRPr>
          </a:p>
        </p:txBody>
      </p:sp>
      <p:sp>
        <p:nvSpPr>
          <p:cNvPr id="71" name="Rectangle 70"/>
          <p:cNvSpPr/>
          <p:nvPr/>
        </p:nvSpPr>
        <p:spPr>
          <a:xfrm>
            <a:off x="6057900" y="3413760"/>
            <a:ext cx="571500" cy="14478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5440680" y="3352800"/>
            <a:ext cx="1191352" cy="261610"/>
          </a:xfrm>
          <a:prstGeom prst="rect">
            <a:avLst/>
          </a:prstGeom>
          <a:noFill/>
        </p:spPr>
        <p:txBody>
          <a:bodyPr wrap="none" rtlCol="0">
            <a:spAutoFit/>
          </a:bodyPr>
          <a:lstStyle/>
          <a:p>
            <a:r>
              <a:rPr lang="en-US" sz="1100" b="1" dirty="0" smtClean="0"/>
              <a:t>Amount:  </a:t>
            </a:r>
            <a:r>
              <a:rPr lang="en-US" sz="1100" dirty="0" smtClean="0"/>
              <a:t>$ 45.79</a:t>
            </a:r>
            <a:endParaRPr lang="en-US" sz="1100" dirty="0"/>
          </a:p>
        </p:txBody>
      </p:sp>
      <p:sp>
        <p:nvSpPr>
          <p:cNvPr id="74" name="TextBox 73"/>
          <p:cNvSpPr txBox="1"/>
          <p:nvPr/>
        </p:nvSpPr>
        <p:spPr>
          <a:xfrm>
            <a:off x="5425440" y="3528060"/>
            <a:ext cx="1053494" cy="261610"/>
          </a:xfrm>
          <a:prstGeom prst="rect">
            <a:avLst/>
          </a:prstGeom>
          <a:noFill/>
        </p:spPr>
        <p:txBody>
          <a:bodyPr wrap="none" rtlCol="0">
            <a:spAutoFit/>
          </a:bodyPr>
          <a:lstStyle/>
          <a:p>
            <a:r>
              <a:rPr lang="en-US" sz="1100" b="1" dirty="0"/>
              <a:t>R</a:t>
            </a:r>
            <a:r>
              <a:rPr lang="en-US" sz="1100" b="1" dirty="0" smtClean="0"/>
              <a:t>eceipt image:</a:t>
            </a:r>
            <a:endParaRPr lang="en-US" sz="1100" b="1" dirty="0"/>
          </a:p>
        </p:txBody>
      </p:sp>
      <p:sp>
        <p:nvSpPr>
          <p:cNvPr id="75" name="Rectangle 74"/>
          <p:cNvSpPr/>
          <p:nvPr/>
        </p:nvSpPr>
        <p:spPr>
          <a:xfrm>
            <a:off x="6492240" y="3573780"/>
            <a:ext cx="769620" cy="213360"/>
          </a:xfrm>
          <a:prstGeom prst="rect">
            <a:avLst/>
          </a:prstGeom>
          <a:solidFill>
            <a:schemeClr val="bg1">
              <a:lumMod val="8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76" name="TextBox 75"/>
          <p:cNvSpPr txBox="1"/>
          <p:nvPr/>
        </p:nvSpPr>
        <p:spPr>
          <a:xfrm>
            <a:off x="6505338" y="3544783"/>
            <a:ext cx="721098" cy="276999"/>
          </a:xfrm>
          <a:prstGeom prst="rect">
            <a:avLst/>
          </a:prstGeom>
          <a:noFill/>
        </p:spPr>
        <p:txBody>
          <a:bodyPr wrap="square" rtlCol="0">
            <a:spAutoFit/>
          </a:bodyPr>
          <a:lstStyle/>
          <a:p>
            <a:pPr algn="ctr"/>
            <a:r>
              <a:rPr lang="en-US" sz="1200" b="1" dirty="0" smtClean="0">
                <a:effectLst>
                  <a:outerShdw blurRad="38100" dist="38100" dir="2700000" algn="tl">
                    <a:srgbClr val="000000">
                      <a:alpha val="43137"/>
                    </a:srgbClr>
                  </a:outerShdw>
                </a:effectLst>
              </a:rPr>
              <a:t>Browse</a:t>
            </a:r>
            <a:endParaRPr lang="en-US" sz="1200" b="1" dirty="0">
              <a:effectLst>
                <a:outerShdw blurRad="38100" dist="38100" dir="2700000" algn="tl">
                  <a:srgbClr val="000000">
                    <a:alpha val="43137"/>
                  </a:srgbClr>
                </a:outerShdw>
              </a:effectLst>
            </a:endParaRPr>
          </a:p>
        </p:txBody>
      </p:sp>
      <p:sp>
        <p:nvSpPr>
          <p:cNvPr id="77" name="TextBox 76"/>
          <p:cNvSpPr txBox="1"/>
          <p:nvPr/>
        </p:nvSpPr>
        <p:spPr>
          <a:xfrm>
            <a:off x="5433060" y="3771900"/>
            <a:ext cx="1271502" cy="261610"/>
          </a:xfrm>
          <a:prstGeom prst="rect">
            <a:avLst/>
          </a:prstGeom>
          <a:noFill/>
        </p:spPr>
        <p:txBody>
          <a:bodyPr wrap="none" rtlCol="0">
            <a:spAutoFit/>
          </a:bodyPr>
          <a:lstStyle/>
          <a:p>
            <a:r>
              <a:rPr lang="en-US" sz="1100" dirty="0" smtClean="0"/>
              <a:t>June_1_receipt.jpg</a:t>
            </a:r>
            <a:endParaRPr lang="en-US" sz="1100" dirty="0"/>
          </a:p>
        </p:txBody>
      </p:sp>
      <p:cxnSp>
        <p:nvCxnSpPr>
          <p:cNvPr id="79" name="Straight Arrow Connector 78"/>
          <p:cNvCxnSpPr>
            <a:stCxn id="17" idx="3"/>
            <a:endCxn id="67" idx="1"/>
          </p:cNvCxnSpPr>
          <p:nvPr/>
        </p:nvCxnSpPr>
        <p:spPr>
          <a:xfrm flipV="1">
            <a:off x="4282440" y="3032761"/>
            <a:ext cx="1112520" cy="11023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94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988" y="112680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4648200" y="218694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166360" y="1981200"/>
            <a:ext cx="100584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036820" y="1950720"/>
            <a:ext cx="1045735" cy="276999"/>
          </a:xfrm>
          <a:prstGeom prst="rect">
            <a:avLst/>
          </a:prstGeom>
          <a:noFill/>
        </p:spPr>
        <p:txBody>
          <a:bodyPr wrap="none" rtlCol="0">
            <a:spAutoFit/>
          </a:bodyPr>
          <a:lstStyle/>
          <a:p>
            <a:r>
              <a:rPr lang="en-US" sz="1200" dirty="0" smtClean="0">
                <a:solidFill>
                  <a:schemeClr val="bg1"/>
                </a:solidFill>
              </a:rPr>
              <a:t>Suzie’s Honda</a:t>
            </a:r>
            <a:endParaRPr lang="en-US" sz="1200" dirty="0">
              <a:solidFill>
                <a:schemeClr val="bg1"/>
              </a:solidFill>
            </a:endParaRPr>
          </a:p>
        </p:txBody>
      </p:sp>
      <p:grpSp>
        <p:nvGrpSpPr>
          <p:cNvPr id="40" name="Group 39"/>
          <p:cNvGrpSpPr/>
          <p:nvPr/>
        </p:nvGrpSpPr>
        <p:grpSpPr>
          <a:xfrm>
            <a:off x="4594860" y="4556760"/>
            <a:ext cx="1927860" cy="434340"/>
            <a:chOff x="2156460" y="4587240"/>
            <a:chExt cx="1927860" cy="434340"/>
          </a:xfrm>
        </p:grpSpPr>
        <p:sp>
          <p:nvSpPr>
            <p:cNvPr id="41" name="Rectangle 40"/>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p:cNvGrpSpPr/>
          <p:nvPr/>
        </p:nvGrpSpPr>
        <p:grpSpPr>
          <a:xfrm>
            <a:off x="5750958" y="4261063"/>
            <a:ext cx="721098" cy="276999"/>
            <a:chOff x="6604398" y="4047703"/>
            <a:chExt cx="721098" cy="276999"/>
          </a:xfrm>
        </p:grpSpPr>
        <p:sp>
          <p:nvSpPr>
            <p:cNvPr id="48" name="Rectangle 47"/>
            <p:cNvSpPr/>
            <p:nvPr/>
          </p:nvSpPr>
          <p:spPr>
            <a:xfrm>
              <a:off x="6659880" y="4053840"/>
              <a:ext cx="560570" cy="2667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9" name="TextBox 48"/>
            <p:cNvSpPr txBox="1"/>
            <p:nvPr/>
          </p:nvSpPr>
          <p:spPr>
            <a:xfrm>
              <a:off x="6604398" y="4047703"/>
              <a:ext cx="721098" cy="276999"/>
            </a:xfrm>
            <a:prstGeom prst="rect">
              <a:avLst/>
            </a:prstGeom>
            <a:noFill/>
          </p:spPr>
          <p:txBody>
            <a:bodyPr wrap="square" rtlCol="0">
              <a:spAutoFit/>
            </a:bodyPr>
            <a:lstStyle/>
            <a:p>
              <a:pPr algn="ctr"/>
              <a:r>
                <a:rPr lang="en-US" sz="1200" b="1" dirty="0" smtClean="0">
                  <a:solidFill>
                    <a:schemeClr val="bg1"/>
                  </a:solidFill>
                  <a:effectLst>
                    <a:outerShdw blurRad="38100" dist="38100" dir="2700000" algn="tl">
                      <a:srgbClr val="000000">
                        <a:alpha val="43137"/>
                      </a:srgbClr>
                    </a:outerShdw>
                  </a:effectLst>
                </a:rPr>
                <a:t>Save</a:t>
              </a:r>
              <a:endParaRPr lang="en-US" sz="1200" b="1" dirty="0">
                <a:solidFill>
                  <a:schemeClr val="bg1"/>
                </a:solidFill>
                <a:effectLst>
                  <a:outerShdw blurRad="38100" dist="38100" dir="2700000" algn="tl">
                    <a:srgbClr val="000000">
                      <a:alpha val="43137"/>
                    </a:srgbClr>
                  </a:outerShdw>
                </a:effectLst>
              </a:endParaRPr>
            </a:p>
          </p:txBody>
        </p:sp>
      </p:grpSp>
      <p:sp>
        <p:nvSpPr>
          <p:cNvPr id="50" name="Rectangle 49"/>
          <p:cNvSpPr/>
          <p:nvPr/>
        </p:nvSpPr>
        <p:spPr>
          <a:xfrm>
            <a:off x="4640580" y="2194560"/>
            <a:ext cx="1821180" cy="220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388" y="437419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3" name="Straight Connector 52"/>
          <p:cNvCxnSpPr/>
          <p:nvPr/>
        </p:nvCxnSpPr>
        <p:spPr>
          <a:xfrm>
            <a:off x="4632960" y="458724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355080" y="39624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671060" y="4251960"/>
            <a:ext cx="18135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602480" y="2179320"/>
            <a:ext cx="1905000" cy="228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Rectangle 77"/>
          <p:cNvSpPr/>
          <p:nvPr/>
        </p:nvSpPr>
        <p:spPr>
          <a:xfrm>
            <a:off x="2209800" y="2217420"/>
            <a:ext cx="182880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727960" y="2011680"/>
            <a:ext cx="124968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887980" y="196596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grpSp>
        <p:nvGrpSpPr>
          <p:cNvPr id="83" name="Group 82"/>
          <p:cNvGrpSpPr/>
          <p:nvPr/>
        </p:nvGrpSpPr>
        <p:grpSpPr>
          <a:xfrm>
            <a:off x="2156460" y="4587240"/>
            <a:ext cx="1927860" cy="434340"/>
            <a:chOff x="2156460" y="4587240"/>
            <a:chExt cx="1927860" cy="434340"/>
          </a:xfrm>
        </p:grpSpPr>
        <p:sp>
          <p:nvSpPr>
            <p:cNvPr id="84" name="Rectangle 83"/>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90" name="Table 89"/>
          <p:cNvGraphicFramePr>
            <a:graphicFrameLocks noGrp="1"/>
          </p:cNvGraphicFramePr>
          <p:nvPr>
            <p:extLst>
              <p:ext uri="{D42A27DB-BD31-4B8C-83A1-F6EECF244321}">
                <p14:modId xmlns:p14="http://schemas.microsoft.com/office/powerpoint/2010/main" val="4074393455"/>
              </p:ext>
            </p:extLst>
          </p:nvPr>
        </p:nvGraphicFramePr>
        <p:xfrm>
          <a:off x="2186940" y="4396740"/>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91" name="Rectangle 90"/>
          <p:cNvSpPr/>
          <p:nvPr/>
        </p:nvSpPr>
        <p:spPr>
          <a:xfrm>
            <a:off x="2202180" y="2225040"/>
            <a:ext cx="1821180" cy="518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565171" y="2484120"/>
            <a:ext cx="1139392" cy="276999"/>
          </a:xfrm>
          <a:prstGeom prst="rect">
            <a:avLst/>
          </a:prstGeom>
          <a:noFill/>
        </p:spPr>
        <p:txBody>
          <a:bodyPr wrap="square" rtlCol="0">
            <a:spAutoFit/>
          </a:bodyPr>
          <a:lstStyle/>
          <a:p>
            <a:pPr algn="ctr"/>
            <a:r>
              <a:rPr lang="en-US" sz="1200" b="1" dirty="0" smtClean="0"/>
              <a:t>Mom’s Audi</a:t>
            </a:r>
            <a:endParaRPr lang="en-US" sz="1200" b="1" dirty="0"/>
          </a:p>
        </p:txBody>
      </p:sp>
      <p:sp>
        <p:nvSpPr>
          <p:cNvPr id="93" name="Rectangle 92"/>
          <p:cNvSpPr/>
          <p:nvPr/>
        </p:nvSpPr>
        <p:spPr>
          <a:xfrm>
            <a:off x="2217420" y="3261360"/>
            <a:ext cx="182118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604550" y="3276600"/>
            <a:ext cx="1068289" cy="276999"/>
          </a:xfrm>
          <a:prstGeom prst="rect">
            <a:avLst/>
          </a:prstGeom>
          <a:noFill/>
        </p:spPr>
        <p:txBody>
          <a:bodyPr wrap="square" rtlCol="0">
            <a:spAutoFit/>
          </a:bodyPr>
          <a:lstStyle/>
          <a:p>
            <a:pPr algn="ctr"/>
            <a:r>
              <a:rPr lang="en-US" sz="1200" b="1" dirty="0" smtClean="0"/>
              <a:t>Suzie’s Honda</a:t>
            </a:r>
            <a:endParaRPr lang="en-US" sz="1200" b="1" dirty="0"/>
          </a:p>
        </p:txBody>
      </p:sp>
      <p:sp>
        <p:nvSpPr>
          <p:cNvPr id="95" name="Rectangle 94"/>
          <p:cNvSpPr/>
          <p:nvPr/>
        </p:nvSpPr>
        <p:spPr>
          <a:xfrm>
            <a:off x="2217420" y="4251960"/>
            <a:ext cx="1821180" cy="327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438400" y="2880360"/>
            <a:ext cx="1608133" cy="253916"/>
          </a:xfrm>
          <a:prstGeom prst="rect">
            <a:avLst/>
          </a:prstGeom>
          <a:noFill/>
        </p:spPr>
        <p:txBody>
          <a:bodyPr wrap="none" rtlCol="0">
            <a:spAutoFit/>
          </a:bodyPr>
          <a:lstStyle/>
          <a:p>
            <a:r>
              <a:rPr lang="en-US" sz="1050" u="sng" dirty="0" smtClean="0"/>
              <a:t>Oil Change – 10,500 Miles</a:t>
            </a:r>
            <a:endParaRPr lang="en-US" sz="1050" u="sng" dirty="0"/>
          </a:p>
        </p:txBody>
      </p:sp>
      <p:sp>
        <p:nvSpPr>
          <p:cNvPr id="97" name="TextBox 96"/>
          <p:cNvSpPr txBox="1"/>
          <p:nvPr/>
        </p:nvSpPr>
        <p:spPr>
          <a:xfrm>
            <a:off x="2468880" y="3756660"/>
            <a:ext cx="1608133" cy="253916"/>
          </a:xfrm>
          <a:prstGeom prst="rect">
            <a:avLst/>
          </a:prstGeom>
          <a:noFill/>
        </p:spPr>
        <p:txBody>
          <a:bodyPr wrap="none" rtlCol="0">
            <a:spAutoFit/>
          </a:bodyPr>
          <a:lstStyle/>
          <a:p>
            <a:r>
              <a:rPr lang="en-US" sz="1050" u="sng" dirty="0" smtClean="0"/>
              <a:t>Rotate Tires – 4,000 Miles</a:t>
            </a:r>
            <a:endParaRPr lang="en-US" sz="1050" u="sng" dirty="0"/>
          </a:p>
        </p:txBody>
      </p:sp>
      <p:sp>
        <p:nvSpPr>
          <p:cNvPr id="98" name="TextBox 97"/>
          <p:cNvSpPr txBox="1"/>
          <p:nvPr/>
        </p:nvSpPr>
        <p:spPr>
          <a:xfrm>
            <a:off x="2468880" y="3931920"/>
            <a:ext cx="1582484" cy="253916"/>
          </a:xfrm>
          <a:prstGeom prst="rect">
            <a:avLst/>
          </a:prstGeom>
          <a:noFill/>
        </p:spPr>
        <p:txBody>
          <a:bodyPr wrap="none" rtlCol="0">
            <a:spAutoFit/>
          </a:bodyPr>
          <a:lstStyle/>
          <a:p>
            <a:r>
              <a:rPr lang="en-US" sz="1050" u="sng" dirty="0" smtClean="0"/>
              <a:t>Wash Car – 1X per month</a:t>
            </a:r>
            <a:endParaRPr lang="en-US" sz="1050" u="sng" dirty="0"/>
          </a:p>
        </p:txBody>
      </p:sp>
      <p:cxnSp>
        <p:nvCxnSpPr>
          <p:cNvPr id="99" name="Straight Connector 98"/>
          <p:cNvCxnSpPr/>
          <p:nvPr/>
        </p:nvCxnSpPr>
        <p:spPr>
          <a:xfrm>
            <a:off x="2225040" y="457200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2240280" y="2240280"/>
            <a:ext cx="1767840" cy="25908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316480" y="2179320"/>
            <a:ext cx="1655838" cy="307777"/>
          </a:xfrm>
          <a:prstGeom prst="rect">
            <a:avLst/>
          </a:prstGeom>
          <a:noFill/>
        </p:spPr>
        <p:txBody>
          <a:bodyPr wrap="none" rtlCol="0">
            <a:spAutoFit/>
          </a:bodyPr>
          <a:lstStyle/>
          <a:p>
            <a:r>
              <a:rPr lang="en-US" sz="1400" b="1" dirty="0" smtClean="0"/>
              <a:t>Scheduled  Car Care</a:t>
            </a:r>
            <a:endParaRPr lang="en-US" sz="1400" b="1" dirty="0"/>
          </a:p>
        </p:txBody>
      </p:sp>
      <p:pic>
        <p:nvPicPr>
          <p:cNvPr id="102" name="Picture 5" descr="https://cdn3.iconfinder.com/data/icons/mobidocs/512/week_calendar_view_month_day-128.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33800" y="4285299"/>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3" name="TextBox 102"/>
          <p:cNvSpPr txBox="1"/>
          <p:nvPr/>
        </p:nvSpPr>
        <p:spPr>
          <a:xfrm>
            <a:off x="2148840" y="2682240"/>
            <a:ext cx="479618" cy="276999"/>
          </a:xfrm>
          <a:prstGeom prst="rect">
            <a:avLst/>
          </a:prstGeom>
          <a:noFill/>
        </p:spPr>
        <p:txBody>
          <a:bodyPr wrap="none" rtlCol="0">
            <a:spAutoFit/>
          </a:bodyPr>
          <a:lstStyle/>
          <a:p>
            <a:r>
              <a:rPr lang="en-US" sz="1200" b="1" dirty="0" smtClean="0"/>
              <a:t>June</a:t>
            </a:r>
            <a:endParaRPr lang="en-US" sz="1200" b="1" dirty="0"/>
          </a:p>
        </p:txBody>
      </p:sp>
      <p:sp>
        <p:nvSpPr>
          <p:cNvPr id="104" name="TextBox 103"/>
          <p:cNvSpPr txBox="1"/>
          <p:nvPr/>
        </p:nvSpPr>
        <p:spPr>
          <a:xfrm>
            <a:off x="2194560" y="2849880"/>
            <a:ext cx="276038" cy="307777"/>
          </a:xfrm>
          <a:prstGeom prst="rect">
            <a:avLst/>
          </a:prstGeom>
          <a:noFill/>
        </p:spPr>
        <p:txBody>
          <a:bodyPr wrap="none" rtlCol="0">
            <a:spAutoFit/>
          </a:bodyPr>
          <a:lstStyle/>
          <a:p>
            <a:r>
              <a:rPr lang="en-US" sz="1400" dirty="0" smtClean="0"/>
              <a:t>4</a:t>
            </a:r>
            <a:endParaRPr lang="en-US" sz="1400" dirty="0"/>
          </a:p>
        </p:txBody>
      </p:sp>
      <p:sp>
        <p:nvSpPr>
          <p:cNvPr id="105" name="TextBox 104"/>
          <p:cNvSpPr txBox="1"/>
          <p:nvPr/>
        </p:nvSpPr>
        <p:spPr>
          <a:xfrm>
            <a:off x="2133600" y="3566160"/>
            <a:ext cx="479618" cy="276999"/>
          </a:xfrm>
          <a:prstGeom prst="rect">
            <a:avLst/>
          </a:prstGeom>
          <a:noFill/>
        </p:spPr>
        <p:txBody>
          <a:bodyPr wrap="none" rtlCol="0">
            <a:spAutoFit/>
          </a:bodyPr>
          <a:lstStyle/>
          <a:p>
            <a:r>
              <a:rPr lang="en-US" sz="1200" b="1" dirty="0" smtClean="0"/>
              <a:t>June</a:t>
            </a:r>
            <a:endParaRPr lang="en-US" sz="1200" b="1" dirty="0"/>
          </a:p>
        </p:txBody>
      </p:sp>
      <p:sp>
        <p:nvSpPr>
          <p:cNvPr id="106" name="TextBox 105"/>
          <p:cNvSpPr txBox="1"/>
          <p:nvPr/>
        </p:nvSpPr>
        <p:spPr>
          <a:xfrm>
            <a:off x="2164080" y="3764280"/>
            <a:ext cx="341760" cy="461665"/>
          </a:xfrm>
          <a:prstGeom prst="rect">
            <a:avLst/>
          </a:prstGeom>
          <a:noFill/>
        </p:spPr>
        <p:txBody>
          <a:bodyPr wrap="none" rtlCol="0">
            <a:spAutoFit/>
          </a:bodyPr>
          <a:lstStyle/>
          <a:p>
            <a:r>
              <a:rPr lang="en-US" sz="1200" dirty="0" smtClean="0"/>
              <a:t>10</a:t>
            </a:r>
          </a:p>
          <a:p>
            <a:r>
              <a:rPr lang="en-US" sz="1200" dirty="0" smtClean="0"/>
              <a:t>13</a:t>
            </a:r>
            <a:endParaRPr lang="en-US" sz="1200" dirty="0"/>
          </a:p>
        </p:txBody>
      </p:sp>
      <p:grpSp>
        <p:nvGrpSpPr>
          <p:cNvPr id="107" name="Group 106"/>
          <p:cNvGrpSpPr/>
          <p:nvPr/>
        </p:nvGrpSpPr>
        <p:grpSpPr>
          <a:xfrm>
            <a:off x="3398520" y="4267200"/>
            <a:ext cx="289560" cy="324224"/>
            <a:chOff x="4632960" y="4328160"/>
            <a:chExt cx="289560" cy="324224"/>
          </a:xfrm>
        </p:grpSpPr>
        <p:sp>
          <p:nvSpPr>
            <p:cNvPr id="108" name="Rectangle 107"/>
            <p:cNvSpPr/>
            <p:nvPr/>
          </p:nvSpPr>
          <p:spPr>
            <a:xfrm>
              <a:off x="4632960" y="4328160"/>
              <a:ext cx="289560" cy="28956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78681" y="4405854"/>
              <a:ext cx="228600" cy="24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0" name="Rounded Rectangle 109"/>
          <p:cNvSpPr/>
          <p:nvPr/>
        </p:nvSpPr>
        <p:spPr>
          <a:xfrm>
            <a:off x="2148840" y="4312920"/>
            <a:ext cx="899160" cy="25908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11" name="TextBox 110"/>
          <p:cNvSpPr txBox="1"/>
          <p:nvPr/>
        </p:nvSpPr>
        <p:spPr>
          <a:xfrm>
            <a:off x="2164080" y="4312921"/>
            <a:ext cx="907336" cy="276999"/>
          </a:xfrm>
          <a:prstGeom prst="rect">
            <a:avLst/>
          </a:prstGeom>
          <a:noFill/>
        </p:spPr>
        <p:txBody>
          <a:bodyPr wrap="square" rtlCol="0">
            <a:spAutoFit/>
          </a:bodyPr>
          <a:lstStyle/>
          <a:p>
            <a:r>
              <a:rPr lang="en-US" sz="1200" b="1" dirty="0" smtClean="0">
                <a:solidFill>
                  <a:schemeClr val="bg1"/>
                </a:solidFill>
              </a:rPr>
              <a:t>Create Task</a:t>
            </a:r>
            <a:endParaRPr lang="en-US" sz="1200" b="1" dirty="0">
              <a:solidFill>
                <a:schemeClr val="bg1"/>
              </a:solidFill>
            </a:endParaRPr>
          </a:p>
        </p:txBody>
      </p:sp>
      <p:sp>
        <p:nvSpPr>
          <p:cNvPr id="51" name="TextBox 50"/>
          <p:cNvSpPr txBox="1"/>
          <p:nvPr/>
        </p:nvSpPr>
        <p:spPr>
          <a:xfrm>
            <a:off x="4648200" y="2179320"/>
            <a:ext cx="1838901"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Oil Change – 10,500 Miles</a:t>
            </a:r>
            <a:endParaRPr lang="en-US" sz="1200" b="1" dirty="0">
              <a:effectLst>
                <a:outerShdw blurRad="38100" dist="38100" dir="2700000" algn="tl">
                  <a:srgbClr val="000000">
                    <a:alpha val="43137"/>
                  </a:srgbClr>
                </a:outerShdw>
              </a:effectLst>
            </a:endParaRPr>
          </a:p>
        </p:txBody>
      </p:sp>
      <p:sp>
        <p:nvSpPr>
          <p:cNvPr id="2" name="TextBox 1"/>
          <p:cNvSpPr txBox="1"/>
          <p:nvPr/>
        </p:nvSpPr>
        <p:spPr>
          <a:xfrm>
            <a:off x="4968240" y="2743200"/>
            <a:ext cx="1268809" cy="276999"/>
          </a:xfrm>
          <a:prstGeom prst="rect">
            <a:avLst/>
          </a:prstGeom>
          <a:noFill/>
        </p:spPr>
        <p:txBody>
          <a:bodyPr wrap="none" rtlCol="0">
            <a:spAutoFit/>
          </a:bodyPr>
          <a:lstStyle/>
          <a:p>
            <a:r>
              <a:rPr lang="en-US" sz="1200" dirty="0" smtClean="0"/>
              <a:t>Recurring # Miles</a:t>
            </a:r>
            <a:endParaRPr lang="en-US" sz="1200" dirty="0"/>
          </a:p>
        </p:txBody>
      </p:sp>
      <p:sp>
        <p:nvSpPr>
          <p:cNvPr id="112" name="Rectangle 111"/>
          <p:cNvSpPr/>
          <p:nvPr/>
        </p:nvSpPr>
        <p:spPr>
          <a:xfrm>
            <a:off x="5120640" y="3002280"/>
            <a:ext cx="944880" cy="1676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334000" y="2941320"/>
            <a:ext cx="498855" cy="276999"/>
          </a:xfrm>
          <a:prstGeom prst="rect">
            <a:avLst/>
          </a:prstGeom>
          <a:noFill/>
        </p:spPr>
        <p:txBody>
          <a:bodyPr wrap="none" rtlCol="0">
            <a:spAutoFit/>
          </a:bodyPr>
          <a:lstStyle/>
          <a:p>
            <a:r>
              <a:rPr lang="en-US" sz="1200" dirty="0" smtClean="0"/>
              <a:t>5000</a:t>
            </a:r>
            <a:endParaRPr lang="en-US" sz="1200" dirty="0"/>
          </a:p>
        </p:txBody>
      </p:sp>
      <p:sp>
        <p:nvSpPr>
          <p:cNvPr id="47" name="TextBox 46"/>
          <p:cNvSpPr txBox="1"/>
          <p:nvPr/>
        </p:nvSpPr>
        <p:spPr>
          <a:xfrm>
            <a:off x="4968240" y="2453640"/>
            <a:ext cx="1175835" cy="276999"/>
          </a:xfrm>
          <a:prstGeom prst="rect">
            <a:avLst/>
          </a:prstGeom>
          <a:noFill/>
        </p:spPr>
        <p:txBody>
          <a:bodyPr wrap="none" rtlCol="0">
            <a:spAutoFit/>
          </a:bodyPr>
          <a:lstStyle/>
          <a:p>
            <a:r>
              <a:rPr lang="en-US" sz="1200" dirty="0" smtClean="0"/>
              <a:t>Send Reminder:</a:t>
            </a:r>
            <a:endParaRPr lang="en-US" sz="1200" dirty="0"/>
          </a:p>
        </p:txBody>
      </p:sp>
      <p:sp>
        <p:nvSpPr>
          <p:cNvPr id="54" name="Rectangle 53"/>
          <p:cNvSpPr/>
          <p:nvPr/>
        </p:nvSpPr>
        <p:spPr>
          <a:xfrm>
            <a:off x="5379720" y="3413760"/>
            <a:ext cx="899160" cy="1219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907280" y="3337560"/>
            <a:ext cx="1379032" cy="276999"/>
          </a:xfrm>
          <a:prstGeom prst="rect">
            <a:avLst/>
          </a:prstGeom>
          <a:noFill/>
        </p:spPr>
        <p:txBody>
          <a:bodyPr wrap="none" rtlCol="0">
            <a:spAutoFit/>
          </a:bodyPr>
          <a:lstStyle/>
          <a:p>
            <a:r>
              <a:rPr lang="en-US" sz="1200" dirty="0" smtClean="0"/>
              <a:t>Date:  June 1, 2013</a:t>
            </a:r>
            <a:endParaRPr lang="en-US" sz="1200" dirty="0"/>
          </a:p>
        </p:txBody>
      </p:sp>
      <p:sp>
        <p:nvSpPr>
          <p:cNvPr id="113" name="TextBox 112"/>
          <p:cNvSpPr txBox="1"/>
          <p:nvPr/>
        </p:nvSpPr>
        <p:spPr>
          <a:xfrm>
            <a:off x="5425440" y="3139440"/>
            <a:ext cx="319318" cy="276999"/>
          </a:xfrm>
          <a:prstGeom prst="rect">
            <a:avLst/>
          </a:prstGeom>
          <a:noFill/>
        </p:spPr>
        <p:txBody>
          <a:bodyPr wrap="none" rtlCol="0">
            <a:spAutoFit/>
          </a:bodyPr>
          <a:lstStyle/>
          <a:p>
            <a:r>
              <a:rPr lang="en-US" sz="1200" dirty="0" smtClean="0"/>
              <a:t>or</a:t>
            </a:r>
            <a:endParaRPr lang="en-US" sz="1200" dirty="0"/>
          </a:p>
        </p:txBody>
      </p:sp>
      <p:sp>
        <p:nvSpPr>
          <p:cNvPr id="114" name="TextBox 113"/>
          <p:cNvSpPr txBox="1"/>
          <p:nvPr/>
        </p:nvSpPr>
        <p:spPr>
          <a:xfrm>
            <a:off x="4587240" y="3642360"/>
            <a:ext cx="604653" cy="276999"/>
          </a:xfrm>
          <a:prstGeom prst="rect">
            <a:avLst/>
          </a:prstGeom>
          <a:noFill/>
        </p:spPr>
        <p:txBody>
          <a:bodyPr wrap="none" rtlCol="0">
            <a:spAutoFit/>
          </a:bodyPr>
          <a:lstStyle/>
          <a:p>
            <a:r>
              <a:rPr lang="en-US" sz="1200" dirty="0" smtClean="0"/>
              <a:t>Email: </a:t>
            </a:r>
            <a:endParaRPr lang="en-US" sz="1200" dirty="0"/>
          </a:p>
        </p:txBody>
      </p:sp>
      <p:sp>
        <p:nvSpPr>
          <p:cNvPr id="115" name="TextBox 114"/>
          <p:cNvSpPr txBox="1"/>
          <p:nvPr/>
        </p:nvSpPr>
        <p:spPr>
          <a:xfrm>
            <a:off x="4602480" y="3855720"/>
            <a:ext cx="498855" cy="276999"/>
          </a:xfrm>
          <a:prstGeom prst="rect">
            <a:avLst/>
          </a:prstGeom>
          <a:noFill/>
        </p:spPr>
        <p:txBody>
          <a:bodyPr wrap="none" rtlCol="0">
            <a:spAutoFit/>
          </a:bodyPr>
          <a:lstStyle/>
          <a:p>
            <a:r>
              <a:rPr lang="en-US" sz="1200" dirty="0" smtClean="0"/>
              <a:t>SMS:</a:t>
            </a:r>
            <a:endParaRPr lang="en-US" sz="1200" dirty="0"/>
          </a:p>
        </p:txBody>
      </p:sp>
      <p:sp>
        <p:nvSpPr>
          <p:cNvPr id="116" name="Rectangle 115"/>
          <p:cNvSpPr/>
          <p:nvPr/>
        </p:nvSpPr>
        <p:spPr>
          <a:xfrm>
            <a:off x="5090160" y="3657600"/>
            <a:ext cx="1341120" cy="19812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120640" y="3916680"/>
            <a:ext cx="1249680" cy="1676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5044440" y="3611880"/>
            <a:ext cx="1468864" cy="276999"/>
          </a:xfrm>
          <a:prstGeom prst="rect">
            <a:avLst/>
          </a:prstGeom>
          <a:noFill/>
        </p:spPr>
        <p:txBody>
          <a:bodyPr wrap="none" rtlCol="0">
            <a:spAutoFit/>
          </a:bodyPr>
          <a:lstStyle/>
          <a:p>
            <a:r>
              <a:rPr lang="en-US" sz="1200" dirty="0" smtClean="0"/>
              <a:t>primary@driver.com</a:t>
            </a:r>
            <a:endParaRPr lang="en-US" sz="1200" dirty="0"/>
          </a:p>
        </p:txBody>
      </p:sp>
      <p:sp>
        <p:nvSpPr>
          <p:cNvPr id="119" name="TextBox 118"/>
          <p:cNvSpPr txBox="1"/>
          <p:nvPr/>
        </p:nvSpPr>
        <p:spPr>
          <a:xfrm>
            <a:off x="5196840" y="3870960"/>
            <a:ext cx="1063112" cy="276999"/>
          </a:xfrm>
          <a:prstGeom prst="rect">
            <a:avLst/>
          </a:prstGeom>
          <a:noFill/>
        </p:spPr>
        <p:txBody>
          <a:bodyPr wrap="none" rtlCol="0">
            <a:spAutoFit/>
          </a:bodyPr>
          <a:lstStyle/>
          <a:p>
            <a:r>
              <a:rPr lang="en-US" sz="1200" dirty="0" smtClean="0"/>
              <a:t>801-222-3333</a:t>
            </a:r>
            <a:endParaRPr lang="en-US" sz="1200" dirty="0"/>
          </a:p>
        </p:txBody>
      </p:sp>
      <p:cxnSp>
        <p:nvCxnSpPr>
          <p:cNvPr id="57" name="Straight Arrow Connector 56"/>
          <p:cNvCxnSpPr>
            <a:stCxn id="111" idx="3"/>
          </p:cNvCxnSpPr>
          <p:nvPr/>
        </p:nvCxnSpPr>
        <p:spPr>
          <a:xfrm flipV="1">
            <a:off x="3071416" y="3078481"/>
            <a:ext cx="1409144" cy="1372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684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AutoShape 2" descr="aCalendar - Android Calendar - screensh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Calendar - Android Calendar - screensh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889000"/>
            <a:ext cx="3048000" cy="5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93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49681" y="1096328"/>
            <a:ext cx="5455920" cy="4543425"/>
            <a:chOff x="1249681" y="1096328"/>
            <a:chExt cx="5455920" cy="4543425"/>
          </a:xfrm>
        </p:grpSpPr>
        <p:pic>
          <p:nvPicPr>
            <p:cNvPr id="3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8" y="109632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Rectangle 39"/>
            <p:cNvSpPr/>
            <p:nvPr/>
          </p:nvSpPr>
          <p:spPr>
            <a:xfrm>
              <a:off x="3048000" y="461772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287" y="466309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961" y="465957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5721" y="477012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7612" y="474106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51960" y="46863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17010" y="4648200"/>
              <a:ext cx="184455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98520" y="1965960"/>
              <a:ext cx="12801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67100" y="1897380"/>
              <a:ext cx="1023742" cy="276999"/>
            </a:xfrm>
            <a:prstGeom prst="rect">
              <a:avLst/>
            </a:prstGeom>
            <a:noFill/>
          </p:spPr>
          <p:txBody>
            <a:bodyPr wrap="none" rtlCol="0">
              <a:spAutoFit/>
            </a:bodyPr>
            <a:lstStyle/>
            <a:p>
              <a:r>
                <a:rPr lang="en-US" sz="1200" dirty="0" smtClean="0">
                  <a:solidFill>
                    <a:schemeClr val="bg1"/>
                  </a:solidFill>
                </a:rPr>
                <a:t>Matt’s Dodge</a:t>
              </a:r>
              <a:endParaRPr lang="en-US" sz="1200" dirty="0">
                <a:solidFill>
                  <a:schemeClr val="bg1"/>
                </a:solidFill>
              </a:endParaRPr>
            </a:p>
          </p:txBody>
        </p:sp>
        <p:sp>
          <p:nvSpPr>
            <p:cNvPr id="51" name="Rectangle 50"/>
            <p:cNvSpPr/>
            <p:nvPr/>
          </p:nvSpPr>
          <p:spPr>
            <a:xfrm>
              <a:off x="3040380" y="461772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667" y="466309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341" y="465957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99992" y="474106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44340" y="468630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1964" y="4133597"/>
              <a:ext cx="158115" cy="200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H="1" flipV="1">
              <a:off x="3931920" y="3627120"/>
              <a:ext cx="350520" cy="5638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909060" y="3459480"/>
              <a:ext cx="289560" cy="182880"/>
            </a:xfrm>
            <a:prstGeom prst="line">
              <a:avLst/>
            </a:prstGeom>
            <a:ln w="76200" cmpd="sng"/>
          </p:spPr>
          <p:style>
            <a:lnRef idx="1">
              <a:schemeClr val="accent1"/>
            </a:lnRef>
            <a:fillRef idx="0">
              <a:schemeClr val="accent1"/>
            </a:fillRef>
            <a:effectRef idx="0">
              <a:schemeClr val="accent1"/>
            </a:effectRef>
            <a:fontRef idx="minor">
              <a:schemeClr val="tx1"/>
            </a:fontRef>
          </p:style>
        </p:cxnSp>
        <p:pic>
          <p:nvPicPr>
            <p:cNvPr id="2051" name="Picture 3" descr="C:\Users\Kristen\Documents\Kynetx\glyphicons_pro\glyphicons\png\glyphicons_051_eye_open@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6671" y="4766310"/>
              <a:ext cx="288750" cy="15620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3063240" y="2186941"/>
              <a:ext cx="1783080" cy="274319"/>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02280" y="2148840"/>
              <a:ext cx="1333442" cy="338554"/>
            </a:xfrm>
            <a:prstGeom prst="rect">
              <a:avLst/>
            </a:prstGeom>
            <a:noFill/>
          </p:spPr>
          <p:txBody>
            <a:bodyPr wrap="none" rtlCol="0">
              <a:spAutoFit/>
            </a:bodyPr>
            <a:lstStyle/>
            <a:p>
              <a:r>
                <a:rPr lang="en-US" sz="1600" dirty="0" smtClean="0">
                  <a:effectLst>
                    <a:outerShdw blurRad="38100" dist="38100" dir="2700000" algn="tl">
                      <a:srgbClr val="000000">
                        <a:alpha val="43137"/>
                      </a:srgbClr>
                    </a:outerShdw>
                  </a:effectLst>
                </a:rPr>
                <a:t>Tessa - Soccer</a:t>
              </a:r>
              <a:endParaRPr lang="en-US" sz="1600" dirty="0">
                <a:effectLst>
                  <a:outerShdw blurRad="38100" dist="38100" dir="2700000" algn="tl">
                    <a:srgbClr val="000000">
                      <a:alpha val="43137"/>
                    </a:srgbClr>
                  </a:outerShdw>
                </a:effectLst>
              </a:endParaRPr>
            </a:p>
          </p:txBody>
        </p:sp>
        <p:sp>
          <p:nvSpPr>
            <p:cNvPr id="33" name="Rectangle 32"/>
            <p:cNvSpPr/>
            <p:nvPr/>
          </p:nvSpPr>
          <p:spPr>
            <a:xfrm>
              <a:off x="2987040" y="2484120"/>
              <a:ext cx="188976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C:\Users\Kristen\Documents\Kynetx\16x16\trash.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8497" y="2260577"/>
              <a:ext cx="162583" cy="1625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69920" y="2484120"/>
              <a:ext cx="1125629" cy="446276"/>
            </a:xfrm>
            <a:prstGeom prst="rect">
              <a:avLst/>
            </a:prstGeom>
            <a:noFill/>
          </p:spPr>
          <p:txBody>
            <a:bodyPr wrap="none" rtlCol="0">
              <a:spAutoFit/>
            </a:bodyPr>
            <a:lstStyle/>
            <a:p>
              <a:r>
                <a:rPr lang="en-US" sz="1200" b="1" dirty="0" smtClean="0"/>
                <a:t>Shawna P</a:t>
              </a:r>
            </a:p>
            <a:p>
              <a:r>
                <a:rPr lang="en-US" sz="1100" dirty="0" smtClean="0"/>
                <a:t>9500 W. Oak Dr.</a:t>
              </a:r>
              <a:endParaRPr lang="en-US" sz="1100" dirty="0"/>
            </a:p>
          </p:txBody>
        </p:sp>
        <p:pic>
          <p:nvPicPr>
            <p:cNvPr id="2064" name="Picture 16" descr="https://encrypted-tbn0.gstatic.com/images?q=tbn:ANd9GcQVO3XwCL84t4W0DwDqnNC-nwqn1Fe_lMbjiRxLo4DNiNSEGDfK"/>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96093" y="2530475"/>
              <a:ext cx="325897" cy="342265"/>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79113" y="3025140"/>
              <a:ext cx="37817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3185160" y="2941320"/>
              <a:ext cx="1279517" cy="446276"/>
            </a:xfrm>
            <a:prstGeom prst="rect">
              <a:avLst/>
            </a:prstGeom>
            <a:noFill/>
          </p:spPr>
          <p:txBody>
            <a:bodyPr wrap="none" rtlCol="0">
              <a:spAutoFit/>
            </a:bodyPr>
            <a:lstStyle/>
            <a:p>
              <a:r>
                <a:rPr lang="en-US" sz="1200" b="1" dirty="0" smtClean="0"/>
                <a:t>Petersons</a:t>
              </a:r>
            </a:p>
            <a:p>
              <a:r>
                <a:rPr lang="en-US" sz="1100" dirty="0" smtClean="0"/>
                <a:t>2323 </a:t>
              </a:r>
              <a:r>
                <a:rPr lang="en-US" sz="1100" dirty="0" err="1" smtClean="0"/>
                <a:t>Honeycut</a:t>
              </a:r>
              <a:r>
                <a:rPr lang="en-US" sz="1100" dirty="0" smtClean="0"/>
                <a:t> Ct.</a:t>
              </a:r>
              <a:endParaRPr lang="en-US" sz="1100" dirty="0"/>
            </a:p>
          </p:txBody>
        </p:sp>
        <p:sp>
          <p:nvSpPr>
            <p:cNvPr id="18" name="Right Triangle 17"/>
            <p:cNvSpPr/>
            <p:nvPr/>
          </p:nvSpPr>
          <p:spPr>
            <a:xfrm rot="5400000">
              <a:off x="2971800" y="2941320"/>
              <a:ext cx="304800" cy="27432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rot="5400000">
              <a:off x="2964180" y="2491740"/>
              <a:ext cx="304800" cy="27432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2979420" y="2910840"/>
              <a:ext cx="192024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979420" y="3390900"/>
              <a:ext cx="1920240" cy="762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ight Triangle 58"/>
            <p:cNvSpPr/>
            <p:nvPr/>
          </p:nvSpPr>
          <p:spPr>
            <a:xfrm rot="5400000">
              <a:off x="2964180" y="3398520"/>
              <a:ext cx="304800" cy="27432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177540" y="3390900"/>
              <a:ext cx="1011815" cy="446276"/>
            </a:xfrm>
            <a:prstGeom prst="rect">
              <a:avLst/>
            </a:prstGeom>
            <a:noFill/>
          </p:spPr>
          <p:txBody>
            <a:bodyPr wrap="none" rtlCol="0">
              <a:spAutoFit/>
            </a:bodyPr>
            <a:lstStyle/>
            <a:p>
              <a:r>
                <a:rPr lang="en-US" sz="1200" b="1" dirty="0" smtClean="0"/>
                <a:t>Max’s House</a:t>
              </a:r>
            </a:p>
            <a:p>
              <a:r>
                <a:rPr lang="en-US" sz="1100" dirty="0" smtClean="0"/>
                <a:t>43 E. 2000 W.</a:t>
              </a:r>
              <a:endParaRPr lang="en-US" sz="1100" dirty="0"/>
            </a:p>
          </p:txBody>
        </p:sp>
        <p:pic>
          <p:nvPicPr>
            <p:cNvPr id="2066" name="Picture 1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40569" y="3433631"/>
              <a:ext cx="282892" cy="33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Straight Arrow Connector 21"/>
            <p:cNvCxnSpPr>
              <a:endCxn id="48" idx="3"/>
            </p:cNvCxnSpPr>
            <p:nvPr/>
          </p:nvCxnSpPr>
          <p:spPr>
            <a:xfrm>
              <a:off x="2705100" y="2621280"/>
              <a:ext cx="27432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49681" y="2552700"/>
              <a:ext cx="1508760" cy="830997"/>
            </a:xfrm>
            <a:prstGeom prst="rect">
              <a:avLst/>
            </a:prstGeom>
            <a:solidFill>
              <a:schemeClr val="accent5">
                <a:lumMod val="20000"/>
                <a:lumOff val="80000"/>
              </a:schemeClr>
            </a:solidFill>
          </p:spPr>
          <p:txBody>
            <a:bodyPr wrap="square" rtlCol="0">
              <a:spAutoFit/>
            </a:bodyPr>
            <a:lstStyle/>
            <a:p>
              <a:r>
                <a:rPr lang="en-US" sz="1200" dirty="0" smtClean="0"/>
                <a:t>Give users a button they can drag to change order of the list.</a:t>
              </a:r>
              <a:endParaRPr lang="en-US" sz="1200" dirty="0"/>
            </a:p>
          </p:txBody>
        </p:sp>
        <p:sp>
          <p:nvSpPr>
            <p:cNvPr id="63" name="TextBox 62"/>
            <p:cNvSpPr txBox="1"/>
            <p:nvPr/>
          </p:nvSpPr>
          <p:spPr>
            <a:xfrm>
              <a:off x="5196841" y="1927860"/>
              <a:ext cx="1508760" cy="1200329"/>
            </a:xfrm>
            <a:prstGeom prst="rect">
              <a:avLst/>
            </a:prstGeom>
            <a:solidFill>
              <a:schemeClr val="accent5">
                <a:lumMod val="20000"/>
                <a:lumOff val="80000"/>
              </a:schemeClr>
            </a:solidFill>
          </p:spPr>
          <p:txBody>
            <a:bodyPr wrap="square" rtlCol="0">
              <a:spAutoFit/>
            </a:bodyPr>
            <a:lstStyle/>
            <a:p>
              <a:r>
                <a:rPr lang="en-US" sz="1200" dirty="0" smtClean="0"/>
                <a:t>Clicking on the name, pic or anywhere in the white box, should open the detail screen for editing. </a:t>
              </a:r>
              <a:endParaRPr lang="en-US" sz="1200" dirty="0"/>
            </a:p>
          </p:txBody>
        </p:sp>
        <p:sp>
          <p:nvSpPr>
            <p:cNvPr id="24" name="Rectangle 23"/>
            <p:cNvSpPr/>
            <p:nvPr/>
          </p:nvSpPr>
          <p:spPr>
            <a:xfrm>
              <a:off x="2994660" y="3848100"/>
              <a:ext cx="1912620" cy="800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3459480" y="3886200"/>
              <a:ext cx="982980" cy="19812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6" name="TextBox 25"/>
            <p:cNvSpPr txBox="1"/>
            <p:nvPr/>
          </p:nvSpPr>
          <p:spPr>
            <a:xfrm>
              <a:off x="3566160" y="3848100"/>
              <a:ext cx="752257" cy="276999"/>
            </a:xfrm>
            <a:prstGeom prst="rect">
              <a:avLst/>
            </a:prstGeom>
            <a:noFill/>
          </p:spPr>
          <p:txBody>
            <a:bodyPr wrap="none" rtlCol="0">
              <a:spAutoFit/>
            </a:bodyPr>
            <a:lstStyle/>
            <a:p>
              <a:r>
                <a:rPr lang="en-US" sz="1200" dirty="0" smtClean="0">
                  <a:solidFill>
                    <a:schemeClr val="bg1"/>
                  </a:solidFill>
                </a:rPr>
                <a:t>Add Stop</a:t>
              </a:r>
              <a:endParaRPr lang="en-US" sz="1200" dirty="0">
                <a:solidFill>
                  <a:schemeClr val="bg1"/>
                </a:solidFill>
              </a:endParaRPr>
            </a:p>
          </p:txBody>
        </p:sp>
        <p:cxnSp>
          <p:nvCxnSpPr>
            <p:cNvPr id="28" name="Straight Arrow Connector 27"/>
            <p:cNvCxnSpPr/>
            <p:nvPr/>
          </p:nvCxnSpPr>
          <p:spPr>
            <a:xfrm flipH="1">
              <a:off x="4861560" y="2385060"/>
              <a:ext cx="36576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43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575" y="63912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508306" y="1714500"/>
            <a:ext cx="1875473"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580447" y="38100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grpSp>
        <p:nvGrpSpPr>
          <p:cNvPr id="22" name="Group 21"/>
          <p:cNvGrpSpPr/>
          <p:nvPr/>
        </p:nvGrpSpPr>
        <p:grpSpPr>
          <a:xfrm>
            <a:off x="5454967" y="4084320"/>
            <a:ext cx="1927860" cy="434340"/>
            <a:chOff x="2156460" y="4587240"/>
            <a:chExt cx="1927860" cy="434340"/>
          </a:xfrm>
        </p:grpSpPr>
        <p:sp>
          <p:nvSpPr>
            <p:cNvPr id="78" name="Rectangle 77"/>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AutoShape 9"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1"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4096529450"/>
              </p:ext>
            </p:extLst>
          </p:nvPr>
        </p:nvGraphicFramePr>
        <p:xfrm>
          <a:off x="5485447" y="3893820"/>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4" name="Rectangle 3"/>
          <p:cNvSpPr/>
          <p:nvPr/>
        </p:nvSpPr>
        <p:spPr>
          <a:xfrm>
            <a:off x="5508307" y="2301240"/>
            <a:ext cx="1821180" cy="335280"/>
          </a:xfrm>
          <a:prstGeom prst="rect">
            <a:avLst/>
          </a:prstGeom>
          <a:solidFill>
            <a:schemeClr val="accent1">
              <a:lumMod val="7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extBox 1"/>
          <p:cNvSpPr txBox="1"/>
          <p:nvPr/>
        </p:nvSpPr>
        <p:spPr>
          <a:xfrm>
            <a:off x="3227158" y="609600"/>
            <a:ext cx="1139392" cy="276999"/>
          </a:xfrm>
          <a:prstGeom prst="rect">
            <a:avLst/>
          </a:prstGeom>
          <a:noFill/>
        </p:spPr>
        <p:txBody>
          <a:bodyPr wrap="square" rtlCol="0">
            <a:spAutoFit/>
          </a:bodyPr>
          <a:lstStyle/>
          <a:p>
            <a:pPr algn="ctr"/>
            <a:r>
              <a:rPr lang="en-US" sz="1200" b="1" dirty="0" smtClean="0"/>
              <a:t>Mom’s Audi</a:t>
            </a:r>
            <a:endParaRPr lang="en-US" sz="1200" b="1" dirty="0"/>
          </a:p>
        </p:txBody>
      </p:sp>
      <p:sp>
        <p:nvSpPr>
          <p:cNvPr id="49" name="Rectangle 48"/>
          <p:cNvSpPr/>
          <p:nvPr/>
        </p:nvSpPr>
        <p:spPr>
          <a:xfrm>
            <a:off x="5477826" y="1981200"/>
            <a:ext cx="1875474" cy="312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297017" y="1417320"/>
            <a:ext cx="1068289" cy="276999"/>
          </a:xfrm>
          <a:prstGeom prst="rect">
            <a:avLst/>
          </a:prstGeom>
          <a:noFill/>
        </p:spPr>
        <p:txBody>
          <a:bodyPr wrap="square" rtlCol="0">
            <a:spAutoFit/>
          </a:bodyPr>
          <a:lstStyle/>
          <a:p>
            <a:pPr algn="ctr"/>
            <a:r>
              <a:rPr lang="en-US" sz="1200" b="1" dirty="0" smtClean="0"/>
              <a:t>Suzie’s Honda</a:t>
            </a:r>
            <a:endParaRPr lang="en-US" sz="1200" b="1" dirty="0"/>
          </a:p>
        </p:txBody>
      </p:sp>
      <p:sp>
        <p:nvSpPr>
          <p:cNvPr id="45" name="TextBox 44"/>
          <p:cNvSpPr txBox="1"/>
          <p:nvPr/>
        </p:nvSpPr>
        <p:spPr>
          <a:xfrm>
            <a:off x="3274950" y="2727960"/>
            <a:ext cx="1044638" cy="276999"/>
          </a:xfrm>
          <a:prstGeom prst="rect">
            <a:avLst/>
          </a:prstGeom>
          <a:noFill/>
        </p:spPr>
        <p:txBody>
          <a:bodyPr wrap="square" rtlCol="0">
            <a:spAutoFit/>
          </a:bodyPr>
          <a:lstStyle/>
          <a:p>
            <a:pPr algn="ctr"/>
            <a:r>
              <a:rPr lang="en-US" sz="1200" b="1" dirty="0" smtClean="0"/>
              <a:t>Matt’s Dodge</a:t>
            </a:r>
            <a:endParaRPr lang="en-US" sz="1200" b="1" dirty="0"/>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115" y="117379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115" y="199675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9734" y="2545398"/>
            <a:ext cx="166813"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p:nvPr/>
        </p:nvCxnSpPr>
        <p:spPr>
          <a:xfrm>
            <a:off x="5523547" y="406908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028" y="63912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Rectangle 90"/>
          <p:cNvSpPr/>
          <p:nvPr/>
        </p:nvSpPr>
        <p:spPr>
          <a:xfrm>
            <a:off x="2301240" y="1714500"/>
            <a:ext cx="1828800" cy="2423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849880" y="1508760"/>
            <a:ext cx="12801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2910840" y="1447800"/>
            <a:ext cx="598754" cy="338554"/>
          </a:xfrm>
          <a:prstGeom prst="rect">
            <a:avLst/>
          </a:prstGeom>
          <a:noFill/>
        </p:spPr>
        <p:txBody>
          <a:bodyPr wrap="none" rtlCol="0">
            <a:spAutoFit/>
          </a:bodyPr>
          <a:lstStyle/>
          <a:p>
            <a:r>
              <a:rPr lang="en-US" sz="1600" dirty="0" smtClean="0">
                <a:solidFill>
                  <a:schemeClr val="bg1"/>
                </a:solidFill>
              </a:rPr>
              <a:t>Fleet</a:t>
            </a:r>
            <a:endParaRPr lang="en-US" sz="1600" dirty="0">
              <a:solidFill>
                <a:schemeClr val="bg1"/>
              </a:solidFill>
            </a:endParaRPr>
          </a:p>
        </p:txBody>
      </p:sp>
      <p:sp>
        <p:nvSpPr>
          <p:cNvPr id="98" name="TextBox 97"/>
          <p:cNvSpPr txBox="1"/>
          <p:nvPr/>
        </p:nvSpPr>
        <p:spPr>
          <a:xfrm>
            <a:off x="2377440" y="2034540"/>
            <a:ext cx="495649"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03" name="Rectangle 102"/>
          <p:cNvSpPr/>
          <p:nvPr/>
        </p:nvSpPr>
        <p:spPr>
          <a:xfrm>
            <a:off x="2278380" y="1935480"/>
            <a:ext cx="1874520" cy="3657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407919" y="2636520"/>
            <a:ext cx="345093" cy="29270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2240279" y="2316480"/>
            <a:ext cx="1987193" cy="55613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2766060" y="2293620"/>
            <a:ext cx="953466"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Mom’s Audi</a:t>
            </a:r>
            <a:endParaRPr lang="en-US" sz="1200" b="1" dirty="0">
              <a:effectLst>
                <a:outerShdw blurRad="38100" dist="38100" dir="2700000" algn="tl">
                  <a:srgbClr val="000000">
                    <a:alpha val="43137"/>
                  </a:srgbClr>
                </a:outerShdw>
              </a:effectLst>
            </a:endParaRPr>
          </a:p>
        </p:txBody>
      </p:sp>
      <p:sp>
        <p:nvSpPr>
          <p:cNvPr id="128" name="Rectangle 127"/>
          <p:cNvSpPr/>
          <p:nvPr/>
        </p:nvSpPr>
        <p:spPr>
          <a:xfrm>
            <a:off x="2407919" y="3200400"/>
            <a:ext cx="348545" cy="29270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17419" y="2887980"/>
            <a:ext cx="2027899" cy="55613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2735579" y="2849880"/>
            <a:ext cx="1089143" cy="276999"/>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rPr>
              <a:t>Suzie’s Honda</a:t>
            </a:r>
            <a:endParaRPr lang="en-US" sz="1200" b="1" dirty="0">
              <a:effectLst>
                <a:outerShdw blurRad="38100" dist="38100" dir="2700000" algn="tl">
                  <a:srgbClr val="000000">
                    <a:alpha val="43137"/>
                  </a:srgbClr>
                </a:outerShdw>
              </a:effectLst>
            </a:endParaRPr>
          </a:p>
        </p:txBody>
      </p:sp>
      <p:sp>
        <p:nvSpPr>
          <p:cNvPr id="135" name="Rectangle 134"/>
          <p:cNvSpPr/>
          <p:nvPr/>
        </p:nvSpPr>
        <p:spPr>
          <a:xfrm>
            <a:off x="2194559" y="3459480"/>
            <a:ext cx="2027899" cy="7315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p:nvPr/>
        </p:nvCxnSpPr>
        <p:spPr>
          <a:xfrm flipV="1">
            <a:off x="2247900" y="2857500"/>
            <a:ext cx="1963261" cy="22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247900" y="3436620"/>
            <a:ext cx="1943100" cy="1524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695961" y="1912620"/>
            <a:ext cx="394659" cy="230832"/>
          </a:xfrm>
          <a:prstGeom prst="rect">
            <a:avLst/>
          </a:prstGeom>
          <a:noFill/>
        </p:spPr>
        <p:txBody>
          <a:bodyPr wrap="none" rtlCol="0">
            <a:spAutoFit/>
          </a:bodyPr>
          <a:lstStyle/>
          <a:p>
            <a:pPr algn="ctr"/>
            <a:r>
              <a:rPr lang="en-US" sz="900" b="1" dirty="0" smtClean="0"/>
              <a:t>Cost</a:t>
            </a:r>
          </a:p>
        </p:txBody>
      </p:sp>
      <p:sp>
        <p:nvSpPr>
          <p:cNvPr id="143" name="TextBox 142"/>
          <p:cNvSpPr txBox="1"/>
          <p:nvPr/>
        </p:nvSpPr>
        <p:spPr>
          <a:xfrm>
            <a:off x="3581400" y="2034540"/>
            <a:ext cx="633507"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grpSp>
        <p:nvGrpSpPr>
          <p:cNvPr id="161" name="Group 160"/>
          <p:cNvGrpSpPr/>
          <p:nvPr/>
        </p:nvGrpSpPr>
        <p:grpSpPr>
          <a:xfrm>
            <a:off x="2254567" y="4145280"/>
            <a:ext cx="1927860" cy="434340"/>
            <a:chOff x="2156460" y="4587240"/>
            <a:chExt cx="1927860" cy="434340"/>
          </a:xfrm>
        </p:grpSpPr>
        <p:sp>
          <p:nvSpPr>
            <p:cNvPr id="162" name="Rectangle 161"/>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5"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sp>
        <p:nvSpPr>
          <p:cNvPr id="169" name="TextBox 168"/>
          <p:cNvSpPr txBox="1"/>
          <p:nvPr/>
        </p:nvSpPr>
        <p:spPr>
          <a:xfrm>
            <a:off x="2298815" y="1927860"/>
            <a:ext cx="720069" cy="230832"/>
          </a:xfrm>
          <a:prstGeom prst="rect">
            <a:avLst/>
          </a:prstGeom>
          <a:noFill/>
        </p:spPr>
        <p:txBody>
          <a:bodyPr wrap="none" rtlCol="0">
            <a:spAutoFit/>
          </a:bodyPr>
          <a:lstStyle/>
          <a:p>
            <a:pPr algn="ctr"/>
            <a:r>
              <a:rPr lang="en-US" sz="900" b="1" dirty="0" smtClean="0"/>
              <a:t>Total Miles</a:t>
            </a:r>
          </a:p>
        </p:txBody>
      </p:sp>
      <p:sp>
        <p:nvSpPr>
          <p:cNvPr id="170" name="TextBox 169"/>
          <p:cNvSpPr txBox="1"/>
          <p:nvPr/>
        </p:nvSpPr>
        <p:spPr>
          <a:xfrm>
            <a:off x="3056696" y="1920240"/>
            <a:ext cx="423514" cy="230832"/>
          </a:xfrm>
          <a:prstGeom prst="rect">
            <a:avLst/>
          </a:prstGeom>
          <a:noFill/>
        </p:spPr>
        <p:txBody>
          <a:bodyPr wrap="none" rtlCol="0">
            <a:spAutoFit/>
          </a:bodyPr>
          <a:lstStyle/>
          <a:p>
            <a:pPr algn="ctr"/>
            <a:r>
              <a:rPr lang="en-US" sz="900" b="1" dirty="0" smtClean="0"/>
              <a:t>Time</a:t>
            </a:r>
          </a:p>
        </p:txBody>
      </p:sp>
      <p:sp>
        <p:nvSpPr>
          <p:cNvPr id="171" name="TextBox 170"/>
          <p:cNvSpPr txBox="1"/>
          <p:nvPr/>
        </p:nvSpPr>
        <p:spPr>
          <a:xfrm>
            <a:off x="2941320" y="2034540"/>
            <a:ext cx="663964"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72" name="TextBox 171"/>
          <p:cNvSpPr txBox="1"/>
          <p:nvPr/>
        </p:nvSpPr>
        <p:spPr>
          <a:xfrm>
            <a:off x="2727959" y="3444240"/>
            <a:ext cx="1089143" cy="276999"/>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rPr>
              <a:t>Matt’s Dodge</a:t>
            </a:r>
            <a:endParaRPr lang="en-US" sz="1200" b="1" dirty="0">
              <a:effectLst>
                <a:outerShdw blurRad="38100" dist="38100" dir="2700000" algn="tl">
                  <a:srgbClr val="000000">
                    <a:alpha val="43137"/>
                  </a:srgbClr>
                </a:outerShdw>
              </a:effectLst>
            </a:endParaRPr>
          </a:p>
        </p:txBody>
      </p:sp>
      <p:sp>
        <p:nvSpPr>
          <p:cNvPr id="174" name="TextBox 173"/>
          <p:cNvSpPr txBox="1"/>
          <p:nvPr/>
        </p:nvSpPr>
        <p:spPr>
          <a:xfrm>
            <a:off x="2263140" y="2636520"/>
            <a:ext cx="500792"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76" name="TextBox 175"/>
          <p:cNvSpPr txBox="1"/>
          <p:nvPr/>
        </p:nvSpPr>
        <p:spPr>
          <a:xfrm>
            <a:off x="3642621" y="2476500"/>
            <a:ext cx="398754" cy="230832"/>
          </a:xfrm>
          <a:prstGeom prst="rect">
            <a:avLst/>
          </a:prstGeom>
          <a:noFill/>
        </p:spPr>
        <p:txBody>
          <a:bodyPr wrap="square" rtlCol="0">
            <a:spAutoFit/>
          </a:bodyPr>
          <a:lstStyle/>
          <a:p>
            <a:pPr algn="ctr"/>
            <a:r>
              <a:rPr lang="en-US" sz="900" b="1" dirty="0" smtClean="0"/>
              <a:t>Cost</a:t>
            </a:r>
          </a:p>
        </p:txBody>
      </p:sp>
      <p:sp>
        <p:nvSpPr>
          <p:cNvPr id="177" name="TextBox 176"/>
          <p:cNvSpPr txBox="1"/>
          <p:nvPr/>
        </p:nvSpPr>
        <p:spPr>
          <a:xfrm>
            <a:off x="3550920" y="2644140"/>
            <a:ext cx="640080"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78" name="TextBox 177"/>
          <p:cNvSpPr txBox="1"/>
          <p:nvPr/>
        </p:nvSpPr>
        <p:spPr>
          <a:xfrm>
            <a:off x="2290289" y="2491740"/>
            <a:ext cx="452203" cy="230832"/>
          </a:xfrm>
          <a:prstGeom prst="rect">
            <a:avLst/>
          </a:prstGeom>
          <a:noFill/>
        </p:spPr>
        <p:txBody>
          <a:bodyPr wrap="square" rtlCol="0">
            <a:spAutoFit/>
          </a:bodyPr>
          <a:lstStyle/>
          <a:p>
            <a:pPr algn="ctr"/>
            <a:r>
              <a:rPr lang="en-US" sz="900" b="1" dirty="0" smtClean="0"/>
              <a:t>Miles</a:t>
            </a:r>
          </a:p>
        </p:txBody>
      </p:sp>
      <p:sp>
        <p:nvSpPr>
          <p:cNvPr id="179" name="TextBox 178"/>
          <p:cNvSpPr txBox="1"/>
          <p:nvPr/>
        </p:nvSpPr>
        <p:spPr>
          <a:xfrm>
            <a:off x="2972876" y="2484120"/>
            <a:ext cx="427908" cy="230832"/>
          </a:xfrm>
          <a:prstGeom prst="rect">
            <a:avLst/>
          </a:prstGeom>
          <a:noFill/>
        </p:spPr>
        <p:txBody>
          <a:bodyPr wrap="square" rtlCol="0">
            <a:spAutoFit/>
          </a:bodyPr>
          <a:lstStyle/>
          <a:p>
            <a:pPr algn="ctr"/>
            <a:r>
              <a:rPr lang="en-US" sz="900" b="1" dirty="0" smtClean="0"/>
              <a:t>Time</a:t>
            </a:r>
          </a:p>
        </p:txBody>
      </p:sp>
      <p:sp>
        <p:nvSpPr>
          <p:cNvPr id="180" name="TextBox 179"/>
          <p:cNvSpPr txBox="1"/>
          <p:nvPr/>
        </p:nvSpPr>
        <p:spPr>
          <a:xfrm>
            <a:off x="2857499" y="2636520"/>
            <a:ext cx="670853"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1" name="TextBox 180"/>
          <p:cNvSpPr txBox="1"/>
          <p:nvPr/>
        </p:nvSpPr>
        <p:spPr>
          <a:xfrm>
            <a:off x="2270760" y="3200400"/>
            <a:ext cx="495649"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2" name="TextBox 181"/>
          <p:cNvSpPr txBox="1"/>
          <p:nvPr/>
        </p:nvSpPr>
        <p:spPr>
          <a:xfrm>
            <a:off x="3650241" y="3040380"/>
            <a:ext cx="394659" cy="230832"/>
          </a:xfrm>
          <a:prstGeom prst="rect">
            <a:avLst/>
          </a:prstGeom>
          <a:noFill/>
        </p:spPr>
        <p:txBody>
          <a:bodyPr wrap="none" rtlCol="0">
            <a:spAutoFit/>
          </a:bodyPr>
          <a:lstStyle/>
          <a:p>
            <a:pPr algn="ctr"/>
            <a:r>
              <a:rPr lang="en-US" sz="900" b="1" dirty="0" smtClean="0"/>
              <a:t>Cost</a:t>
            </a:r>
          </a:p>
        </p:txBody>
      </p:sp>
      <p:sp>
        <p:nvSpPr>
          <p:cNvPr id="183" name="TextBox 182"/>
          <p:cNvSpPr txBox="1"/>
          <p:nvPr/>
        </p:nvSpPr>
        <p:spPr>
          <a:xfrm>
            <a:off x="3558540" y="3208020"/>
            <a:ext cx="633507"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4" name="TextBox 183"/>
          <p:cNvSpPr txBox="1"/>
          <p:nvPr/>
        </p:nvSpPr>
        <p:spPr>
          <a:xfrm>
            <a:off x="2297909" y="3055620"/>
            <a:ext cx="447559" cy="230832"/>
          </a:xfrm>
          <a:prstGeom prst="rect">
            <a:avLst/>
          </a:prstGeom>
          <a:noFill/>
        </p:spPr>
        <p:txBody>
          <a:bodyPr wrap="none" rtlCol="0">
            <a:spAutoFit/>
          </a:bodyPr>
          <a:lstStyle/>
          <a:p>
            <a:pPr algn="ctr"/>
            <a:r>
              <a:rPr lang="en-US" sz="900" b="1" dirty="0" smtClean="0"/>
              <a:t>Miles</a:t>
            </a:r>
          </a:p>
        </p:txBody>
      </p:sp>
      <p:sp>
        <p:nvSpPr>
          <p:cNvPr id="185" name="TextBox 184"/>
          <p:cNvSpPr txBox="1"/>
          <p:nvPr/>
        </p:nvSpPr>
        <p:spPr>
          <a:xfrm>
            <a:off x="2980496" y="3048000"/>
            <a:ext cx="423514" cy="230832"/>
          </a:xfrm>
          <a:prstGeom prst="rect">
            <a:avLst/>
          </a:prstGeom>
          <a:noFill/>
        </p:spPr>
        <p:txBody>
          <a:bodyPr wrap="none" rtlCol="0">
            <a:spAutoFit/>
          </a:bodyPr>
          <a:lstStyle/>
          <a:p>
            <a:pPr algn="ctr"/>
            <a:r>
              <a:rPr lang="en-US" sz="900" b="1" dirty="0" smtClean="0"/>
              <a:t>Time</a:t>
            </a:r>
          </a:p>
        </p:txBody>
      </p:sp>
      <p:sp>
        <p:nvSpPr>
          <p:cNvPr id="186" name="TextBox 185"/>
          <p:cNvSpPr txBox="1"/>
          <p:nvPr/>
        </p:nvSpPr>
        <p:spPr>
          <a:xfrm>
            <a:off x="2865120" y="3200400"/>
            <a:ext cx="663964"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7" name="TextBox 186"/>
          <p:cNvSpPr txBox="1"/>
          <p:nvPr/>
        </p:nvSpPr>
        <p:spPr>
          <a:xfrm>
            <a:off x="2263140" y="3787140"/>
            <a:ext cx="495649"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8" name="TextBox 187"/>
          <p:cNvSpPr txBox="1"/>
          <p:nvPr/>
        </p:nvSpPr>
        <p:spPr>
          <a:xfrm>
            <a:off x="3642621" y="3627120"/>
            <a:ext cx="394659" cy="230832"/>
          </a:xfrm>
          <a:prstGeom prst="rect">
            <a:avLst/>
          </a:prstGeom>
          <a:noFill/>
        </p:spPr>
        <p:txBody>
          <a:bodyPr wrap="none" rtlCol="0">
            <a:spAutoFit/>
          </a:bodyPr>
          <a:lstStyle/>
          <a:p>
            <a:pPr algn="ctr"/>
            <a:r>
              <a:rPr lang="en-US" sz="900" b="1" dirty="0" smtClean="0"/>
              <a:t>Cost</a:t>
            </a:r>
          </a:p>
        </p:txBody>
      </p:sp>
      <p:sp>
        <p:nvSpPr>
          <p:cNvPr id="189" name="TextBox 188"/>
          <p:cNvSpPr txBox="1"/>
          <p:nvPr/>
        </p:nvSpPr>
        <p:spPr>
          <a:xfrm>
            <a:off x="3550920" y="3794760"/>
            <a:ext cx="633507"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90" name="TextBox 189"/>
          <p:cNvSpPr txBox="1"/>
          <p:nvPr/>
        </p:nvSpPr>
        <p:spPr>
          <a:xfrm>
            <a:off x="2290289" y="3642360"/>
            <a:ext cx="447559" cy="230832"/>
          </a:xfrm>
          <a:prstGeom prst="rect">
            <a:avLst/>
          </a:prstGeom>
          <a:noFill/>
        </p:spPr>
        <p:txBody>
          <a:bodyPr wrap="none" rtlCol="0">
            <a:spAutoFit/>
          </a:bodyPr>
          <a:lstStyle/>
          <a:p>
            <a:pPr algn="ctr"/>
            <a:r>
              <a:rPr lang="en-US" sz="900" b="1" dirty="0" smtClean="0"/>
              <a:t>Miles</a:t>
            </a:r>
          </a:p>
        </p:txBody>
      </p:sp>
      <p:sp>
        <p:nvSpPr>
          <p:cNvPr id="191" name="TextBox 190"/>
          <p:cNvSpPr txBox="1"/>
          <p:nvPr/>
        </p:nvSpPr>
        <p:spPr>
          <a:xfrm>
            <a:off x="2972876" y="3634740"/>
            <a:ext cx="423514" cy="230832"/>
          </a:xfrm>
          <a:prstGeom prst="rect">
            <a:avLst/>
          </a:prstGeom>
          <a:noFill/>
        </p:spPr>
        <p:txBody>
          <a:bodyPr wrap="none" rtlCol="0">
            <a:spAutoFit/>
          </a:bodyPr>
          <a:lstStyle/>
          <a:p>
            <a:pPr algn="ctr"/>
            <a:r>
              <a:rPr lang="en-US" sz="900" b="1" dirty="0" smtClean="0"/>
              <a:t>Time</a:t>
            </a:r>
          </a:p>
        </p:txBody>
      </p:sp>
      <p:sp>
        <p:nvSpPr>
          <p:cNvPr id="192" name="TextBox 191"/>
          <p:cNvSpPr txBox="1"/>
          <p:nvPr/>
        </p:nvSpPr>
        <p:spPr>
          <a:xfrm>
            <a:off x="2857500" y="3787140"/>
            <a:ext cx="663964"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pic>
        <p:nvPicPr>
          <p:cNvPr id="19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8865" y="1716405"/>
            <a:ext cx="196215" cy="196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4" name="Straight Connector 193"/>
          <p:cNvCxnSpPr/>
          <p:nvPr/>
        </p:nvCxnSpPr>
        <p:spPr>
          <a:xfrm flipV="1">
            <a:off x="2270760" y="4130040"/>
            <a:ext cx="1943100" cy="15240"/>
          </a:xfrm>
          <a:prstGeom prst="line">
            <a:avLst/>
          </a:prstGeom>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5867400" y="1744980"/>
            <a:ext cx="1170513" cy="230832"/>
          </a:xfrm>
          <a:prstGeom prst="rect">
            <a:avLst/>
          </a:prstGeom>
          <a:noFill/>
        </p:spPr>
        <p:txBody>
          <a:bodyPr wrap="none" rtlCol="0">
            <a:spAutoFit/>
          </a:bodyPr>
          <a:lstStyle/>
          <a:p>
            <a:r>
              <a:rPr lang="en-US" sz="900" u="sng" dirty="0" smtClean="0">
                <a:solidFill>
                  <a:schemeClr val="accent6">
                    <a:lumMod val="50000"/>
                  </a:schemeClr>
                </a:solidFill>
              </a:rPr>
              <a:t>&lt;  December 2014 &gt;  </a:t>
            </a:r>
            <a:endParaRPr lang="en-US" sz="900" u="sng" dirty="0">
              <a:solidFill>
                <a:schemeClr val="accent6">
                  <a:lumMod val="50000"/>
                </a:schemeClr>
              </a:solidFill>
            </a:endParaRPr>
          </a:p>
        </p:txBody>
      </p:sp>
      <p:pic>
        <p:nvPicPr>
          <p:cNvPr id="196"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6885" y="1739265"/>
            <a:ext cx="196215" cy="196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0" name="TextBox 199"/>
          <p:cNvSpPr txBox="1"/>
          <p:nvPr/>
        </p:nvSpPr>
        <p:spPr>
          <a:xfrm>
            <a:off x="5539740" y="2080260"/>
            <a:ext cx="500792"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201" name="TextBox 200"/>
          <p:cNvSpPr txBox="1"/>
          <p:nvPr/>
        </p:nvSpPr>
        <p:spPr>
          <a:xfrm>
            <a:off x="6896361" y="1935480"/>
            <a:ext cx="398754" cy="230832"/>
          </a:xfrm>
          <a:prstGeom prst="rect">
            <a:avLst/>
          </a:prstGeom>
          <a:noFill/>
        </p:spPr>
        <p:txBody>
          <a:bodyPr wrap="square" rtlCol="0">
            <a:spAutoFit/>
          </a:bodyPr>
          <a:lstStyle/>
          <a:p>
            <a:pPr algn="ctr"/>
            <a:r>
              <a:rPr lang="en-US" sz="900" b="1" dirty="0" smtClean="0"/>
              <a:t>Cost</a:t>
            </a:r>
          </a:p>
        </p:txBody>
      </p:sp>
      <p:sp>
        <p:nvSpPr>
          <p:cNvPr id="202" name="TextBox 201"/>
          <p:cNvSpPr txBox="1"/>
          <p:nvPr/>
        </p:nvSpPr>
        <p:spPr>
          <a:xfrm>
            <a:off x="6774180" y="2087880"/>
            <a:ext cx="640080"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203" name="TextBox 202"/>
          <p:cNvSpPr txBox="1"/>
          <p:nvPr/>
        </p:nvSpPr>
        <p:spPr>
          <a:xfrm>
            <a:off x="5528789" y="1950720"/>
            <a:ext cx="452203" cy="230832"/>
          </a:xfrm>
          <a:prstGeom prst="rect">
            <a:avLst/>
          </a:prstGeom>
          <a:noFill/>
        </p:spPr>
        <p:txBody>
          <a:bodyPr wrap="square" rtlCol="0">
            <a:spAutoFit/>
          </a:bodyPr>
          <a:lstStyle/>
          <a:p>
            <a:pPr algn="ctr"/>
            <a:r>
              <a:rPr lang="en-US" sz="900" b="1" dirty="0" smtClean="0"/>
              <a:t>Miles</a:t>
            </a:r>
          </a:p>
        </p:txBody>
      </p:sp>
      <p:sp>
        <p:nvSpPr>
          <p:cNvPr id="204" name="TextBox 203"/>
          <p:cNvSpPr txBox="1"/>
          <p:nvPr/>
        </p:nvSpPr>
        <p:spPr>
          <a:xfrm>
            <a:off x="6226616" y="1935480"/>
            <a:ext cx="427908" cy="230832"/>
          </a:xfrm>
          <a:prstGeom prst="rect">
            <a:avLst/>
          </a:prstGeom>
          <a:noFill/>
        </p:spPr>
        <p:txBody>
          <a:bodyPr wrap="square" rtlCol="0">
            <a:spAutoFit/>
          </a:bodyPr>
          <a:lstStyle/>
          <a:p>
            <a:pPr algn="ctr"/>
            <a:r>
              <a:rPr lang="en-US" sz="900" b="1" dirty="0" smtClean="0"/>
              <a:t>Time</a:t>
            </a:r>
          </a:p>
        </p:txBody>
      </p:sp>
      <p:sp>
        <p:nvSpPr>
          <p:cNvPr id="205" name="TextBox 204"/>
          <p:cNvSpPr txBox="1"/>
          <p:nvPr/>
        </p:nvSpPr>
        <p:spPr>
          <a:xfrm>
            <a:off x="6141719" y="2080260"/>
            <a:ext cx="670853"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206" name="Rectangle 205"/>
          <p:cNvSpPr/>
          <p:nvPr/>
        </p:nvSpPr>
        <p:spPr>
          <a:xfrm>
            <a:off x="5515927" y="2667000"/>
            <a:ext cx="1821180" cy="312420"/>
          </a:xfrm>
          <a:prstGeom prst="rect">
            <a:avLst/>
          </a:prstGeom>
          <a:solidFill>
            <a:schemeClr val="bg1">
              <a:lumMod val="9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5463540" y="2270760"/>
            <a:ext cx="1143262" cy="246221"/>
          </a:xfrm>
          <a:prstGeom prst="rect">
            <a:avLst/>
          </a:prstGeom>
          <a:noFill/>
        </p:spPr>
        <p:txBody>
          <a:bodyPr wrap="none" rtlCol="0">
            <a:spAutoFit/>
          </a:bodyPr>
          <a:lstStyle/>
          <a:p>
            <a:r>
              <a:rPr lang="en-US" sz="1000" b="1" dirty="0" smtClean="0">
                <a:solidFill>
                  <a:schemeClr val="bg1"/>
                </a:solidFill>
              </a:rPr>
              <a:t>December 2, 2014</a:t>
            </a:r>
            <a:endParaRPr lang="en-US" sz="1000" b="1" dirty="0">
              <a:solidFill>
                <a:schemeClr val="bg1"/>
              </a:solidFill>
            </a:endParaRPr>
          </a:p>
        </p:txBody>
      </p:sp>
      <p:sp>
        <p:nvSpPr>
          <p:cNvPr id="6" name="TextBox 5"/>
          <p:cNvSpPr txBox="1"/>
          <p:nvPr/>
        </p:nvSpPr>
        <p:spPr>
          <a:xfrm>
            <a:off x="5486400" y="2415540"/>
            <a:ext cx="723900" cy="230832"/>
          </a:xfrm>
          <a:prstGeom prst="rect">
            <a:avLst/>
          </a:prstGeom>
          <a:noFill/>
        </p:spPr>
        <p:txBody>
          <a:bodyPr wrap="square" rtlCol="0">
            <a:spAutoFit/>
          </a:bodyPr>
          <a:lstStyle/>
          <a:p>
            <a:r>
              <a:rPr lang="en-US" sz="900" dirty="0" smtClean="0">
                <a:solidFill>
                  <a:schemeClr val="bg1">
                    <a:lumMod val="85000"/>
                  </a:schemeClr>
                </a:solidFill>
              </a:rPr>
              <a:t>11 minutes</a:t>
            </a:r>
            <a:endParaRPr lang="en-US" sz="900" dirty="0">
              <a:solidFill>
                <a:schemeClr val="bg1">
                  <a:lumMod val="85000"/>
                </a:schemeClr>
              </a:solidFill>
            </a:endParaRPr>
          </a:p>
        </p:txBody>
      </p:sp>
      <p:sp>
        <p:nvSpPr>
          <p:cNvPr id="209" name="TextBox 208"/>
          <p:cNvSpPr txBox="1"/>
          <p:nvPr/>
        </p:nvSpPr>
        <p:spPr>
          <a:xfrm>
            <a:off x="6850380" y="2270760"/>
            <a:ext cx="470000" cy="230832"/>
          </a:xfrm>
          <a:prstGeom prst="rect">
            <a:avLst/>
          </a:prstGeom>
          <a:noFill/>
        </p:spPr>
        <p:txBody>
          <a:bodyPr wrap="none" rtlCol="0">
            <a:spAutoFit/>
          </a:bodyPr>
          <a:lstStyle/>
          <a:p>
            <a:r>
              <a:rPr lang="en-US" sz="900" dirty="0" smtClean="0">
                <a:solidFill>
                  <a:schemeClr val="bg1">
                    <a:lumMod val="85000"/>
                  </a:schemeClr>
                </a:solidFill>
              </a:rPr>
              <a:t>$ 1.23</a:t>
            </a:r>
            <a:endParaRPr lang="en-US" sz="900" dirty="0">
              <a:solidFill>
                <a:schemeClr val="bg1">
                  <a:lumMod val="85000"/>
                </a:schemeClr>
              </a:solidFill>
            </a:endParaRPr>
          </a:p>
        </p:txBody>
      </p:sp>
      <p:sp>
        <p:nvSpPr>
          <p:cNvPr id="210" name="TextBox 209"/>
          <p:cNvSpPr txBox="1"/>
          <p:nvPr/>
        </p:nvSpPr>
        <p:spPr>
          <a:xfrm>
            <a:off x="6789420" y="2407920"/>
            <a:ext cx="518091" cy="230832"/>
          </a:xfrm>
          <a:prstGeom prst="rect">
            <a:avLst/>
          </a:prstGeom>
          <a:noFill/>
        </p:spPr>
        <p:txBody>
          <a:bodyPr wrap="none" rtlCol="0">
            <a:spAutoFit/>
          </a:bodyPr>
          <a:lstStyle/>
          <a:p>
            <a:r>
              <a:rPr lang="en-US" sz="900" dirty="0" smtClean="0">
                <a:solidFill>
                  <a:schemeClr val="bg1">
                    <a:lumMod val="85000"/>
                  </a:schemeClr>
                </a:solidFill>
              </a:rPr>
              <a:t>3 miles</a:t>
            </a:r>
            <a:endParaRPr lang="en-US" sz="900" dirty="0">
              <a:solidFill>
                <a:schemeClr val="bg1">
                  <a:lumMod val="85000"/>
                </a:schemeClr>
              </a:solidFill>
            </a:endParaRPr>
          </a:p>
        </p:txBody>
      </p:sp>
      <p:sp>
        <p:nvSpPr>
          <p:cNvPr id="211" name="TextBox 210"/>
          <p:cNvSpPr txBox="1"/>
          <p:nvPr/>
        </p:nvSpPr>
        <p:spPr>
          <a:xfrm>
            <a:off x="5516880" y="2651760"/>
            <a:ext cx="1272540" cy="369332"/>
          </a:xfrm>
          <a:prstGeom prst="rect">
            <a:avLst/>
          </a:prstGeom>
          <a:noFill/>
        </p:spPr>
        <p:txBody>
          <a:bodyPr wrap="square" rtlCol="0">
            <a:spAutoFit/>
          </a:bodyPr>
          <a:lstStyle/>
          <a:p>
            <a:r>
              <a:rPr lang="en-US" sz="900" dirty="0" smtClean="0"/>
              <a:t>5:21 PM – Trip Name</a:t>
            </a:r>
          </a:p>
          <a:p>
            <a:r>
              <a:rPr lang="en-US" sz="900" dirty="0" smtClean="0"/>
              <a:t>1 min               </a:t>
            </a:r>
            <a:r>
              <a:rPr lang="en-US" sz="900" b="1" dirty="0" smtClean="0">
                <a:solidFill>
                  <a:schemeClr val="tx2"/>
                </a:solidFill>
              </a:rPr>
              <a:t>Work</a:t>
            </a:r>
          </a:p>
        </p:txBody>
      </p:sp>
      <p:sp>
        <p:nvSpPr>
          <p:cNvPr id="212" name="TextBox 211"/>
          <p:cNvSpPr txBox="1"/>
          <p:nvPr/>
        </p:nvSpPr>
        <p:spPr>
          <a:xfrm>
            <a:off x="6515100" y="2636520"/>
            <a:ext cx="723900" cy="369332"/>
          </a:xfrm>
          <a:prstGeom prst="rect">
            <a:avLst/>
          </a:prstGeom>
          <a:noFill/>
        </p:spPr>
        <p:txBody>
          <a:bodyPr wrap="square" rtlCol="0">
            <a:spAutoFit/>
          </a:bodyPr>
          <a:lstStyle/>
          <a:p>
            <a:pPr algn="r"/>
            <a:r>
              <a:rPr lang="en-US" sz="900" dirty="0" smtClean="0"/>
              <a:t>$ .23</a:t>
            </a:r>
          </a:p>
          <a:p>
            <a:pPr algn="r"/>
            <a:r>
              <a:rPr lang="en-US" sz="900" dirty="0" smtClean="0"/>
              <a:t>0.2 miles</a:t>
            </a:r>
          </a:p>
        </p:txBody>
      </p:sp>
      <p:sp>
        <p:nvSpPr>
          <p:cNvPr id="10" name="TextBox 9"/>
          <p:cNvSpPr txBox="1"/>
          <p:nvPr/>
        </p:nvSpPr>
        <p:spPr>
          <a:xfrm>
            <a:off x="7078980" y="2583180"/>
            <a:ext cx="338554" cy="461665"/>
          </a:xfrm>
          <a:prstGeom prst="rect">
            <a:avLst/>
          </a:prstGeom>
          <a:noFill/>
        </p:spPr>
        <p:txBody>
          <a:bodyPr wrap="none" rtlCol="0">
            <a:spAutoFit/>
          </a:bodyPr>
          <a:lstStyle/>
          <a:p>
            <a:r>
              <a:rPr lang="en-US" sz="2400" b="1" dirty="0" smtClean="0">
                <a:solidFill>
                  <a:schemeClr val="tx1">
                    <a:lumMod val="50000"/>
                    <a:lumOff val="50000"/>
                  </a:schemeClr>
                </a:solidFill>
                <a:effectLst>
                  <a:outerShdw blurRad="38100" dist="38100" dir="2700000" algn="tl">
                    <a:srgbClr val="000000">
                      <a:alpha val="43137"/>
                    </a:srgbClr>
                  </a:outerShdw>
                </a:effectLst>
              </a:rPr>
              <a:t>&gt;</a:t>
            </a:r>
            <a:endParaRPr lang="en-US" sz="2400" b="1" dirty="0">
              <a:solidFill>
                <a:schemeClr val="tx1">
                  <a:lumMod val="50000"/>
                  <a:lumOff val="50000"/>
                </a:schemeClr>
              </a:solidFill>
              <a:effectLst>
                <a:outerShdw blurRad="38100" dist="38100" dir="2700000" algn="tl">
                  <a:srgbClr val="000000">
                    <a:alpha val="43137"/>
                  </a:srgbClr>
                </a:outerShdw>
              </a:effectLst>
            </a:endParaRPr>
          </a:p>
        </p:txBody>
      </p:sp>
      <p:sp>
        <p:nvSpPr>
          <p:cNvPr id="13" name="TextBox 12"/>
          <p:cNvSpPr txBox="1"/>
          <p:nvPr/>
        </p:nvSpPr>
        <p:spPr>
          <a:xfrm>
            <a:off x="4244340" y="533400"/>
            <a:ext cx="1079847" cy="276999"/>
          </a:xfrm>
          <a:prstGeom prst="rect">
            <a:avLst/>
          </a:prstGeom>
          <a:solidFill>
            <a:schemeClr val="accent1">
              <a:lumMod val="20000"/>
              <a:lumOff val="80000"/>
            </a:schemeClr>
          </a:solidFill>
        </p:spPr>
        <p:txBody>
          <a:bodyPr wrap="none" rtlCol="0">
            <a:spAutoFit/>
          </a:bodyPr>
          <a:lstStyle/>
          <a:p>
            <a:r>
              <a:rPr lang="en-US" sz="1200" dirty="0" smtClean="0"/>
              <a:t>Export feature</a:t>
            </a:r>
            <a:endParaRPr lang="en-US" sz="1200" dirty="0"/>
          </a:p>
        </p:txBody>
      </p:sp>
      <p:cxnSp>
        <p:nvCxnSpPr>
          <p:cNvPr id="20" name="Straight Arrow Connector 19"/>
          <p:cNvCxnSpPr/>
          <p:nvPr/>
        </p:nvCxnSpPr>
        <p:spPr>
          <a:xfrm>
            <a:off x="4975860" y="899160"/>
            <a:ext cx="563880" cy="861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598420" y="868680"/>
            <a:ext cx="2057400" cy="944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7680960" y="541020"/>
            <a:ext cx="1356360" cy="830997"/>
          </a:xfrm>
          <a:prstGeom prst="rect">
            <a:avLst/>
          </a:prstGeom>
          <a:solidFill>
            <a:schemeClr val="accent1">
              <a:lumMod val="20000"/>
              <a:lumOff val="80000"/>
            </a:schemeClr>
          </a:solidFill>
        </p:spPr>
        <p:txBody>
          <a:bodyPr wrap="square" rtlCol="0">
            <a:spAutoFit/>
          </a:bodyPr>
          <a:lstStyle/>
          <a:p>
            <a:r>
              <a:rPr lang="en-US" sz="1200" dirty="0" smtClean="0"/>
              <a:t>Add date range &amp; Calendar view and Totals to car list view.</a:t>
            </a:r>
            <a:endParaRPr lang="en-US" sz="1200" dirty="0"/>
          </a:p>
        </p:txBody>
      </p:sp>
      <p:cxnSp>
        <p:nvCxnSpPr>
          <p:cNvPr id="30" name="Straight Arrow Connector 29"/>
          <p:cNvCxnSpPr>
            <a:stCxn id="215" idx="1"/>
          </p:cNvCxnSpPr>
          <p:nvPr/>
        </p:nvCxnSpPr>
        <p:spPr>
          <a:xfrm flipH="1">
            <a:off x="7315200" y="956519"/>
            <a:ext cx="365760" cy="796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598920" y="2552700"/>
            <a:ext cx="1303021"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7787640" y="2278380"/>
            <a:ext cx="1356360" cy="1200329"/>
          </a:xfrm>
          <a:prstGeom prst="rect">
            <a:avLst/>
          </a:prstGeom>
          <a:solidFill>
            <a:schemeClr val="accent1">
              <a:lumMod val="20000"/>
              <a:lumOff val="80000"/>
            </a:schemeClr>
          </a:solidFill>
        </p:spPr>
        <p:txBody>
          <a:bodyPr wrap="square" rtlCol="0">
            <a:spAutoFit/>
          </a:bodyPr>
          <a:lstStyle/>
          <a:p>
            <a:r>
              <a:rPr lang="en-US" sz="1200" dirty="0" smtClean="0"/>
              <a:t>When user names a trip, default to that name going forward.</a:t>
            </a:r>
          </a:p>
          <a:p>
            <a:r>
              <a:rPr lang="en-US" sz="1200" dirty="0" smtClean="0"/>
              <a:t>Do the same for the category. </a:t>
            </a:r>
            <a:endParaRPr lang="en-US" sz="1200" dirty="0"/>
          </a:p>
        </p:txBody>
      </p:sp>
      <p:sp>
        <p:nvSpPr>
          <p:cNvPr id="218" name="TextBox 217"/>
          <p:cNvSpPr txBox="1"/>
          <p:nvPr/>
        </p:nvSpPr>
        <p:spPr>
          <a:xfrm>
            <a:off x="2636520" y="1699260"/>
            <a:ext cx="1170513" cy="230832"/>
          </a:xfrm>
          <a:prstGeom prst="rect">
            <a:avLst/>
          </a:prstGeom>
          <a:noFill/>
        </p:spPr>
        <p:txBody>
          <a:bodyPr wrap="none" rtlCol="0">
            <a:spAutoFit/>
          </a:bodyPr>
          <a:lstStyle/>
          <a:p>
            <a:r>
              <a:rPr lang="en-US" sz="900" u="sng" dirty="0" smtClean="0">
                <a:solidFill>
                  <a:schemeClr val="accent6">
                    <a:lumMod val="50000"/>
                  </a:schemeClr>
                </a:solidFill>
              </a:rPr>
              <a:t>&lt;  December 2014 &gt;  </a:t>
            </a:r>
            <a:endParaRPr lang="en-US" sz="900" u="sng" dirty="0">
              <a:solidFill>
                <a:schemeClr val="accent6">
                  <a:lumMod val="50000"/>
                </a:schemeClr>
              </a:solidFill>
            </a:endParaRPr>
          </a:p>
        </p:txBody>
      </p:sp>
      <p:cxnSp>
        <p:nvCxnSpPr>
          <p:cNvPr id="219" name="Straight Arrow Connector 218"/>
          <p:cNvCxnSpPr/>
          <p:nvPr/>
        </p:nvCxnSpPr>
        <p:spPr>
          <a:xfrm flipH="1">
            <a:off x="6637020" y="2583180"/>
            <a:ext cx="1158242" cy="335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20" name="Picture 5" descr="https://cdn3.iconfinder.com/data/icons/mobidocs/512/week_calendar_view_month_day-128.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01840" y="1724979"/>
            <a:ext cx="198120" cy="198120"/>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p:cNvCxnSpPr/>
          <p:nvPr/>
        </p:nvCxnSpPr>
        <p:spPr>
          <a:xfrm flipH="1">
            <a:off x="7315200" y="1325880"/>
            <a:ext cx="4572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084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887028" y="1126808"/>
            <a:ext cx="2181225" cy="4543425"/>
            <a:chOff x="2887028" y="1126808"/>
            <a:chExt cx="2181225" cy="4543425"/>
          </a:xfrm>
        </p:grpSpPr>
        <p:grpSp>
          <p:nvGrpSpPr>
            <p:cNvPr id="11" name="Group 10"/>
            <p:cNvGrpSpPr/>
            <p:nvPr/>
          </p:nvGrpSpPr>
          <p:grpSpPr>
            <a:xfrm>
              <a:off x="2887028" y="1126808"/>
              <a:ext cx="2181225" cy="4543425"/>
              <a:chOff x="2887028" y="1126808"/>
              <a:chExt cx="2181225" cy="4543425"/>
            </a:xfrm>
          </p:grpSpPr>
          <p:grpSp>
            <p:nvGrpSpPr>
              <p:cNvPr id="38" name="Group 37"/>
              <p:cNvGrpSpPr/>
              <p:nvPr/>
            </p:nvGrpSpPr>
            <p:grpSpPr>
              <a:xfrm>
                <a:off x="2887028" y="1126808"/>
                <a:ext cx="2181225" cy="4543425"/>
                <a:chOff x="3481388" y="1157288"/>
                <a:chExt cx="2181225" cy="4543425"/>
              </a:xfrm>
            </p:grpSpPr>
            <p:pic>
              <p:nvPicPr>
                <p:cNvPr id="3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Rectangle 39"/>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p:cNvSpPr/>
              <p:nvPr/>
            </p:nvSpPr>
            <p:spPr>
              <a:xfrm>
                <a:off x="3017010" y="4648200"/>
                <a:ext cx="184455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040380" y="461772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667" y="466309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341" y="465957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99992" y="474106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44340" y="468630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1964" y="4133597"/>
                <a:ext cx="158115" cy="200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H="1" flipV="1">
                <a:off x="3931920" y="3627120"/>
                <a:ext cx="350520" cy="56388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51" name="Picture 3" descr="C:\Users\Kristen\Documents\Kynetx\glyphicons_pro\glyphicons\png\glyphicons_051_eye_open@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6671" y="4766310"/>
                <a:ext cx="288750" cy="15620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p:cNvCxnSpPr/>
            <p:nvPr/>
          </p:nvCxnSpPr>
          <p:spPr>
            <a:xfrm flipH="1" flipV="1">
              <a:off x="3855720" y="2727960"/>
              <a:ext cx="350520" cy="5638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901440" y="3413760"/>
              <a:ext cx="426720" cy="25908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9" name="Picture 16" descr="https://encrypted-tbn0.gstatic.com/images?q=tbn:ANd9GcQVO3XwCL84t4W0DwDqnNC-nwqn1Fe_lMbjiRxLo4DNiNSEGDfK"/>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30333" y="3261995"/>
              <a:ext cx="325897" cy="342265"/>
            </a:xfrm>
            <a:prstGeom prst="rect">
              <a:avLst/>
            </a:prstGeom>
            <a:noFill/>
            <a:extLst>
              <a:ext uri="{909E8E84-426E-40DD-AFC4-6F175D3DCCD1}">
                <a14:hiddenFill xmlns:a14="http://schemas.microsoft.com/office/drawing/2010/main">
                  <a:solidFill>
                    <a:srgbClr val="FFFFFF"/>
                  </a:solidFill>
                </a14:hiddenFill>
              </a:ext>
            </a:extLst>
          </p:spPr>
        </p:pic>
        <p:cxnSp>
          <p:nvCxnSpPr>
            <p:cNvPr id="64" name="Straight Connector 63"/>
            <p:cNvCxnSpPr/>
            <p:nvPr/>
          </p:nvCxnSpPr>
          <p:spPr>
            <a:xfrm flipV="1">
              <a:off x="3901440" y="2438400"/>
              <a:ext cx="426720" cy="25908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7"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74809" y="2305871"/>
              <a:ext cx="282892" cy="33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1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579953" y="2567940"/>
              <a:ext cx="37817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Rectangle 64"/>
            <p:cNvSpPr/>
            <p:nvPr/>
          </p:nvSpPr>
          <p:spPr>
            <a:xfrm>
              <a:off x="3048000" y="2202181"/>
              <a:ext cx="1783080" cy="274319"/>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3337560" y="2148840"/>
              <a:ext cx="1333442" cy="338554"/>
            </a:xfrm>
            <a:prstGeom prst="rect">
              <a:avLst/>
            </a:prstGeom>
            <a:noFill/>
          </p:spPr>
          <p:txBody>
            <a:bodyPr wrap="none" rtlCol="0">
              <a:spAutoFit/>
            </a:bodyPr>
            <a:lstStyle/>
            <a:p>
              <a:r>
                <a:rPr lang="en-US" sz="1600" dirty="0" smtClean="0">
                  <a:effectLst>
                    <a:outerShdw blurRad="38100" dist="38100" dir="2700000" algn="tl">
                      <a:srgbClr val="000000">
                        <a:alpha val="43137"/>
                      </a:srgbClr>
                    </a:outerShdw>
                  </a:effectLst>
                </a:rPr>
                <a:t>Tessa - Soccer</a:t>
              </a:r>
              <a:endParaRPr lang="en-US" sz="1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624635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235268" y="579120"/>
            <a:ext cx="2236080" cy="4815840"/>
            <a:chOff x="235268" y="579120"/>
            <a:chExt cx="2236080" cy="4815840"/>
          </a:xfrm>
        </p:grpSpPr>
        <p:sp>
          <p:nvSpPr>
            <p:cNvPr id="4" name="TextBox 3"/>
            <p:cNvSpPr txBox="1"/>
            <p:nvPr/>
          </p:nvSpPr>
          <p:spPr>
            <a:xfrm>
              <a:off x="1690687" y="57912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sp>
          <p:nvSpPr>
            <p:cNvPr id="6" name="TextBox 5"/>
            <p:cNvSpPr txBox="1"/>
            <p:nvPr/>
          </p:nvSpPr>
          <p:spPr>
            <a:xfrm>
              <a:off x="1407258" y="1615440"/>
              <a:ext cx="1064090" cy="277870"/>
            </a:xfrm>
            <a:prstGeom prst="rect">
              <a:avLst/>
            </a:prstGeom>
            <a:noFill/>
          </p:spPr>
          <p:txBody>
            <a:bodyPr wrap="square" rtlCol="0">
              <a:spAutoFit/>
            </a:bodyPr>
            <a:lstStyle/>
            <a:p>
              <a:pPr algn="ctr"/>
              <a:r>
                <a:rPr lang="en-US" sz="1200" b="1" dirty="0" smtClean="0"/>
                <a:t>Suzie’s Honda</a:t>
              </a:r>
              <a:endParaRPr lang="en-US" sz="1200" b="1"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354" y="1371917"/>
              <a:ext cx="165619" cy="16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 y="837248"/>
              <a:ext cx="2188084" cy="455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11480" y="1912620"/>
              <a:ext cx="1821612" cy="2430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60120" y="1706879"/>
              <a:ext cx="1259948" cy="1987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21080" y="1645919"/>
              <a:ext cx="596401" cy="339619"/>
            </a:xfrm>
            <a:prstGeom prst="rect">
              <a:avLst/>
            </a:prstGeom>
            <a:noFill/>
          </p:spPr>
          <p:txBody>
            <a:bodyPr wrap="square" rtlCol="0">
              <a:spAutoFit/>
            </a:bodyPr>
            <a:lstStyle/>
            <a:p>
              <a:r>
                <a:rPr lang="en-US" sz="1600" dirty="0" smtClean="0">
                  <a:solidFill>
                    <a:schemeClr val="bg1"/>
                  </a:solidFill>
                </a:rPr>
                <a:t>Fleet</a:t>
              </a:r>
              <a:endParaRPr lang="en-US" sz="1600" dirty="0">
                <a:solidFill>
                  <a:schemeClr val="bg1"/>
                </a:solidFill>
              </a:endParaRPr>
            </a:p>
          </p:txBody>
        </p:sp>
        <p:grpSp>
          <p:nvGrpSpPr>
            <p:cNvPr id="12" name="Group 11"/>
            <p:cNvGrpSpPr/>
            <p:nvPr/>
          </p:nvGrpSpPr>
          <p:grpSpPr>
            <a:xfrm>
              <a:off x="364807" y="4343400"/>
              <a:ext cx="1920283" cy="435706"/>
              <a:chOff x="2156460" y="4587240"/>
              <a:chExt cx="1927860" cy="434340"/>
            </a:xfrm>
          </p:grpSpPr>
          <p:sp>
            <p:nvSpPr>
              <p:cNvPr id="13" name="Rectangle 12"/>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8" descr="C:\Users\Kristen\Documents\Kynetx\glyphicons_pro\glyphicons\png\glyphicons_051_eye_open@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Kristen\Documents\Kynetx\glyphicons_pro\glyphicons\png\glyphicons_280_settings@2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Seat bel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 name="Straight Connector 18"/>
            <p:cNvCxnSpPr/>
            <p:nvPr/>
          </p:nvCxnSpPr>
          <p:spPr>
            <a:xfrm>
              <a:off x="381000" y="4343400"/>
              <a:ext cx="1935463" cy="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297180" y="1897380"/>
              <a:ext cx="1981003" cy="1146594"/>
              <a:chOff x="3078480" y="2209800"/>
              <a:chExt cx="2055772" cy="1112520"/>
            </a:xfrm>
          </p:grpSpPr>
          <p:sp>
            <p:nvSpPr>
              <p:cNvPr id="21" name="Rectangle 20"/>
              <p:cNvSpPr/>
              <p:nvPr/>
            </p:nvSpPr>
            <p:spPr>
              <a:xfrm>
                <a:off x="3147059" y="2232660"/>
                <a:ext cx="1987193" cy="1089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8480" y="2766060"/>
                <a:ext cx="640080" cy="307777"/>
              </a:xfrm>
              <a:prstGeom prst="rect">
                <a:avLst/>
              </a:prstGeom>
              <a:noFill/>
            </p:spPr>
            <p:txBody>
              <a:bodyPr wrap="square" rtlCol="0">
                <a:spAutoFit/>
              </a:bodyPr>
              <a:lstStyle/>
              <a:p>
                <a:r>
                  <a:rPr lang="en-US" sz="1400" b="1" dirty="0" smtClean="0">
                    <a:effectLst>
                      <a:outerShdw blurRad="38100" dist="38100" dir="2700000" algn="tl">
                        <a:srgbClr val="000000">
                          <a:alpha val="43137"/>
                        </a:srgbClr>
                      </a:outerShdw>
                    </a:effectLst>
                  </a:rPr>
                  <a:t>101</a:t>
                </a:r>
                <a:endParaRPr lang="en-US" sz="1400" b="1" dirty="0">
                  <a:effectLst>
                    <a:outerShdw blurRad="38100" dist="38100" dir="2700000" algn="tl">
                      <a:srgbClr val="000000">
                        <a:alpha val="43137"/>
                      </a:srgbClr>
                    </a:outerShdw>
                  </a:effectLst>
                </a:endParaRPr>
              </a:p>
            </p:txBody>
          </p:sp>
          <p:sp>
            <p:nvSpPr>
              <p:cNvPr id="41" name="TextBox 40"/>
              <p:cNvSpPr txBox="1"/>
              <p:nvPr/>
            </p:nvSpPr>
            <p:spPr>
              <a:xfrm>
                <a:off x="4579620" y="2788920"/>
                <a:ext cx="425116" cy="261610"/>
              </a:xfrm>
              <a:prstGeom prst="rect">
                <a:avLst/>
              </a:prstGeom>
              <a:noFill/>
            </p:spPr>
            <p:txBody>
              <a:bodyPr wrap="none" rtlCol="0">
                <a:spAutoFit/>
              </a:bodyPr>
              <a:lstStyle/>
              <a:p>
                <a:r>
                  <a:rPr lang="en-US" sz="1050" b="1" dirty="0" smtClean="0"/>
                  <a:t>Fuel</a:t>
                </a:r>
                <a:endParaRPr lang="en-US" sz="1050" b="1" dirty="0"/>
              </a:p>
            </p:txBody>
          </p:sp>
          <p:sp>
            <p:nvSpPr>
              <p:cNvPr id="43" name="Rectangle 42"/>
              <p:cNvSpPr/>
              <p:nvPr/>
            </p:nvSpPr>
            <p:spPr>
              <a:xfrm rot="16200000" flipH="1">
                <a:off x="4769397" y="3070139"/>
                <a:ext cx="45719" cy="35197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16200000" flipH="1">
                <a:off x="4674870" y="2937512"/>
                <a:ext cx="228601" cy="3429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rot="10800000" flipV="1">
                <a:off x="4541519" y="2979420"/>
                <a:ext cx="527766" cy="253916"/>
              </a:xfrm>
              <a:prstGeom prst="rect">
                <a:avLst/>
              </a:prstGeom>
              <a:noFill/>
            </p:spPr>
            <p:txBody>
              <a:bodyPr wrap="square" rtlCol="0">
                <a:spAutoFit/>
              </a:bodyPr>
              <a:lstStyle/>
              <a:p>
                <a:r>
                  <a:rPr lang="en-US" sz="1050" dirty="0"/>
                  <a:t> </a:t>
                </a:r>
                <a:r>
                  <a:rPr lang="en-US" sz="1050" dirty="0" smtClean="0"/>
                  <a:t> 9%</a:t>
                </a:r>
                <a:endParaRPr lang="en-US" sz="1050" dirty="0"/>
              </a:p>
            </p:txBody>
          </p:sp>
          <p:pic>
            <p:nvPicPr>
              <p:cNvPr id="1029" name="Picture 5" descr="http://ts3.mm.bing.net/th?id=HN.607997138126833486&amp;pid=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34055" y="3093720"/>
                <a:ext cx="160020" cy="16002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3360420" y="3063240"/>
                <a:ext cx="1034257" cy="230832"/>
              </a:xfrm>
              <a:prstGeom prst="rect">
                <a:avLst/>
              </a:prstGeom>
              <a:noFill/>
            </p:spPr>
            <p:txBody>
              <a:bodyPr wrap="none" rtlCol="0">
                <a:spAutoFit/>
              </a:bodyPr>
              <a:lstStyle/>
              <a:p>
                <a:r>
                  <a:rPr lang="en-US" sz="900" b="1" dirty="0" smtClean="0"/>
                  <a:t>Tire Pressure Low</a:t>
                </a:r>
                <a:endParaRPr lang="en-US" sz="900" b="1" dirty="0"/>
              </a:p>
            </p:txBody>
          </p:sp>
          <p:sp>
            <p:nvSpPr>
              <p:cNvPr id="50" name="TextBox 49"/>
              <p:cNvSpPr txBox="1"/>
              <p:nvPr/>
            </p:nvSpPr>
            <p:spPr>
              <a:xfrm>
                <a:off x="3390900" y="2811780"/>
                <a:ext cx="1003801" cy="230832"/>
              </a:xfrm>
              <a:prstGeom prst="rect">
                <a:avLst/>
              </a:prstGeom>
              <a:noFill/>
            </p:spPr>
            <p:txBody>
              <a:bodyPr wrap="none" rtlCol="0">
                <a:spAutoFit/>
              </a:bodyPr>
              <a:lstStyle/>
              <a:p>
                <a:r>
                  <a:rPr lang="en-US" sz="900" b="1" dirty="0" smtClean="0"/>
                  <a:t>Safe Driver Score</a:t>
                </a:r>
                <a:endParaRPr lang="en-US" sz="900" b="1" dirty="0"/>
              </a:p>
            </p:txBody>
          </p:sp>
          <p:sp>
            <p:nvSpPr>
              <p:cNvPr id="48" name="Rectangle 47"/>
              <p:cNvSpPr/>
              <p:nvPr/>
            </p:nvSpPr>
            <p:spPr>
              <a:xfrm>
                <a:off x="3154680" y="2247900"/>
                <a:ext cx="1965960" cy="25908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375660" y="2529840"/>
                <a:ext cx="1074333" cy="307777"/>
              </a:xfrm>
              <a:prstGeom prst="rect">
                <a:avLst/>
              </a:prstGeom>
              <a:noFill/>
            </p:spPr>
            <p:txBody>
              <a:bodyPr wrap="none" rtlCol="0">
                <a:spAutoFit/>
              </a:bodyPr>
              <a:lstStyle/>
              <a:p>
                <a:r>
                  <a:rPr lang="en-US" sz="700" b="1" dirty="0" smtClean="0"/>
                  <a:t>1515 Mercy Lane</a:t>
                </a:r>
              </a:p>
              <a:p>
                <a:r>
                  <a:rPr lang="en-US" sz="700" b="1" dirty="0" smtClean="0"/>
                  <a:t>Salt Lake City, UT 84109</a:t>
                </a:r>
                <a:endParaRPr lang="en-US" sz="700" b="1" dirty="0"/>
              </a:p>
            </p:txBody>
          </p:sp>
          <p:pic>
            <p:nvPicPr>
              <p:cNvPr id="1031" name="Picture 7" descr="http://ts1.mm.bing.net/th?id=HN.608022078994909200&amp;w=327&amp;h=366&amp;c=7&amp;rs=1&amp;qlt=80&amp;pid=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11196" y="2553017"/>
                <a:ext cx="202564" cy="22672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093720" y="2209800"/>
                <a:ext cx="1143000" cy="307777"/>
              </a:xfrm>
              <a:prstGeom prst="rect">
                <a:avLst/>
              </a:prstGeom>
              <a:noFill/>
            </p:spPr>
            <p:txBody>
              <a:bodyPr wrap="square" rtlCol="0">
                <a:spAutoFit/>
              </a:bodyPr>
              <a:lstStyle/>
              <a:p>
                <a:r>
                  <a:rPr lang="en-US" sz="1400" b="1" dirty="0" smtClean="0">
                    <a:effectLst>
                      <a:outerShdw blurRad="38100" dist="38100" dir="2700000" algn="tl">
                        <a:srgbClr val="000000">
                          <a:alpha val="43137"/>
                        </a:srgbClr>
                      </a:outerShdw>
                    </a:effectLst>
                  </a:rPr>
                  <a:t>Mom’s Audi</a:t>
                </a:r>
                <a:endParaRPr lang="en-US" sz="14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75799" y="2240279"/>
                <a:ext cx="652461" cy="472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3" name="Group 52"/>
            <p:cNvGrpSpPr/>
            <p:nvPr/>
          </p:nvGrpSpPr>
          <p:grpSpPr>
            <a:xfrm>
              <a:off x="297180" y="3078480"/>
              <a:ext cx="1981003" cy="1146594"/>
              <a:chOff x="2720340" y="2072640"/>
              <a:chExt cx="1988820" cy="1143000"/>
            </a:xfrm>
          </p:grpSpPr>
          <p:sp>
            <p:nvSpPr>
              <p:cNvPr id="59" name="Rectangle 58"/>
              <p:cNvSpPr/>
              <p:nvPr/>
            </p:nvSpPr>
            <p:spPr>
              <a:xfrm>
                <a:off x="2786686" y="2096126"/>
                <a:ext cx="1922474" cy="11195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720340" y="2644140"/>
                <a:ext cx="619234" cy="316209"/>
              </a:xfrm>
              <a:prstGeom prst="rect">
                <a:avLst/>
              </a:prstGeom>
              <a:noFill/>
            </p:spPr>
            <p:txBody>
              <a:bodyPr wrap="square" rtlCol="0">
                <a:spAutoFit/>
              </a:bodyPr>
              <a:lstStyle/>
              <a:p>
                <a:r>
                  <a:rPr lang="en-US" sz="1400" b="1" dirty="0" smtClean="0">
                    <a:effectLst>
                      <a:outerShdw blurRad="38100" dist="38100" dir="2700000" algn="tl">
                        <a:srgbClr val="000000">
                          <a:alpha val="43137"/>
                        </a:srgbClr>
                      </a:outerShdw>
                    </a:effectLst>
                  </a:rPr>
                  <a:t>24</a:t>
                </a:r>
                <a:endParaRPr lang="en-US" sz="1400" b="1" dirty="0">
                  <a:effectLst>
                    <a:outerShdw blurRad="38100" dist="38100" dir="2700000" algn="tl">
                      <a:srgbClr val="000000">
                        <a:alpha val="43137"/>
                      </a:srgbClr>
                    </a:outerShdw>
                  </a:effectLst>
                </a:endParaRPr>
              </a:p>
            </p:txBody>
          </p:sp>
          <p:sp>
            <p:nvSpPr>
              <p:cNvPr id="61" name="TextBox 60"/>
              <p:cNvSpPr txBox="1"/>
              <p:nvPr/>
            </p:nvSpPr>
            <p:spPr>
              <a:xfrm>
                <a:off x="4172591" y="2667626"/>
                <a:ext cx="411271" cy="268777"/>
              </a:xfrm>
              <a:prstGeom prst="rect">
                <a:avLst/>
              </a:prstGeom>
              <a:noFill/>
            </p:spPr>
            <p:txBody>
              <a:bodyPr wrap="none" rtlCol="0">
                <a:spAutoFit/>
              </a:bodyPr>
              <a:lstStyle/>
              <a:p>
                <a:r>
                  <a:rPr lang="en-US" sz="1050" b="1" dirty="0" smtClean="0"/>
                  <a:t>Fuel</a:t>
                </a:r>
                <a:endParaRPr lang="en-US" sz="1050" b="1" dirty="0"/>
              </a:p>
            </p:txBody>
          </p:sp>
          <p:sp>
            <p:nvSpPr>
              <p:cNvPr id="63" name="Rectangle 62"/>
              <p:cNvSpPr/>
              <p:nvPr/>
            </p:nvSpPr>
            <p:spPr>
              <a:xfrm rot="16200000" flipH="1">
                <a:off x="4257885" y="2830570"/>
                <a:ext cx="234864" cy="331732"/>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0800000" flipV="1">
                <a:off x="4135731" y="2840485"/>
                <a:ext cx="510578" cy="260873"/>
              </a:xfrm>
              <a:prstGeom prst="rect">
                <a:avLst/>
              </a:prstGeom>
              <a:noFill/>
            </p:spPr>
            <p:txBody>
              <a:bodyPr wrap="square" rtlCol="0">
                <a:spAutoFit/>
              </a:bodyPr>
              <a:lstStyle/>
              <a:p>
                <a:r>
                  <a:rPr lang="en-US" sz="1050" dirty="0"/>
                  <a:t> </a:t>
                </a:r>
                <a:r>
                  <a:rPr lang="en-US" sz="1050" dirty="0" smtClean="0"/>
                  <a:t> </a:t>
                </a:r>
                <a:r>
                  <a:rPr lang="en-US" sz="1050" dirty="0" smtClean="0"/>
                  <a:t>19</a:t>
                </a:r>
                <a:r>
                  <a:rPr lang="en-US" sz="1050" dirty="0" smtClean="0"/>
                  <a:t>%</a:t>
                </a:r>
                <a:endParaRPr lang="en-US" sz="1050" dirty="0"/>
              </a:p>
            </p:txBody>
          </p:sp>
          <p:pic>
            <p:nvPicPr>
              <p:cNvPr id="65" name="Picture 5" descr="http://ts3.mm.bing.net/th?id=HN.607997138126833486&amp;pid=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70848" y="2980777"/>
                <a:ext cx="154808" cy="164404"/>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2993098" y="2949462"/>
                <a:ext cx="984565" cy="230832"/>
              </a:xfrm>
              <a:prstGeom prst="rect">
                <a:avLst/>
              </a:prstGeom>
              <a:noFill/>
            </p:spPr>
            <p:txBody>
              <a:bodyPr wrap="none" rtlCol="0">
                <a:spAutoFit/>
              </a:bodyPr>
              <a:lstStyle/>
              <a:p>
                <a:r>
                  <a:rPr lang="en-US" sz="900" b="1" dirty="0" smtClean="0"/>
                  <a:t>Oil Pressure Low</a:t>
                </a:r>
                <a:endParaRPr lang="en-US" sz="900" b="1" dirty="0"/>
              </a:p>
            </p:txBody>
          </p:sp>
          <p:sp>
            <p:nvSpPr>
              <p:cNvPr id="67" name="TextBox 66"/>
              <p:cNvSpPr txBox="1"/>
              <p:nvPr/>
            </p:nvSpPr>
            <p:spPr>
              <a:xfrm>
                <a:off x="3022585" y="2691113"/>
                <a:ext cx="971109" cy="237156"/>
              </a:xfrm>
              <a:prstGeom prst="rect">
                <a:avLst/>
              </a:prstGeom>
              <a:noFill/>
            </p:spPr>
            <p:txBody>
              <a:bodyPr wrap="none" rtlCol="0">
                <a:spAutoFit/>
              </a:bodyPr>
              <a:lstStyle/>
              <a:p>
                <a:r>
                  <a:rPr lang="en-US" sz="900" b="1" dirty="0" smtClean="0"/>
                  <a:t>Safe Driver Score</a:t>
                </a:r>
                <a:endParaRPr lang="en-US" sz="900" b="1" dirty="0"/>
              </a:p>
            </p:txBody>
          </p:sp>
          <p:sp>
            <p:nvSpPr>
              <p:cNvPr id="68" name="Rectangle 67"/>
              <p:cNvSpPr/>
              <p:nvPr/>
            </p:nvSpPr>
            <p:spPr>
              <a:xfrm>
                <a:off x="2794058" y="2111784"/>
                <a:ext cx="1901933" cy="26617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3007841" y="2401448"/>
                <a:ext cx="1039344" cy="316209"/>
              </a:xfrm>
              <a:prstGeom prst="rect">
                <a:avLst/>
              </a:prstGeom>
              <a:noFill/>
            </p:spPr>
            <p:txBody>
              <a:bodyPr wrap="none" rtlCol="0">
                <a:spAutoFit/>
              </a:bodyPr>
              <a:lstStyle/>
              <a:p>
                <a:r>
                  <a:rPr lang="en-US" sz="700" b="1" dirty="0" smtClean="0"/>
                  <a:t>1515 Mercy Lane</a:t>
                </a:r>
              </a:p>
              <a:p>
                <a:r>
                  <a:rPr lang="en-US" sz="700" b="1" dirty="0" smtClean="0"/>
                  <a:t>Salt Lake City, UT 84109</a:t>
                </a:r>
                <a:endParaRPr lang="en-US" sz="700" b="1" dirty="0"/>
              </a:p>
            </p:txBody>
          </p:sp>
          <p:pic>
            <p:nvPicPr>
              <p:cNvPr id="70" name="Picture 7" descr="http://ts1.mm.bing.net/th?id=HN.608022078994909200&amp;w=327&amp;h=366&amp;c=7&amp;rs=1&amp;qlt=80&amp;pid=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48734" y="2425260"/>
                <a:ext cx="195967" cy="232935"/>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2735084" y="2072640"/>
                <a:ext cx="1234936" cy="307777"/>
              </a:xfrm>
              <a:prstGeom prst="rect">
                <a:avLst/>
              </a:prstGeom>
              <a:noFill/>
            </p:spPr>
            <p:txBody>
              <a:bodyPr wrap="square" rtlCol="0">
                <a:spAutoFit/>
              </a:bodyPr>
              <a:lstStyle/>
              <a:p>
                <a:r>
                  <a:rPr lang="en-US" sz="1400" b="1" dirty="0" smtClean="0">
                    <a:effectLst>
                      <a:outerShdw blurRad="38100" dist="38100" dir="2700000" algn="tl">
                        <a:srgbClr val="000000">
                          <a:alpha val="43137"/>
                        </a:srgbClr>
                      </a:outerShdw>
                    </a:effectLst>
                  </a:rPr>
                  <a:t>Suzie’s Honda</a:t>
                </a:r>
                <a:endParaRPr lang="en-US" sz="1400" b="1" dirty="0">
                  <a:effectLst>
                    <a:outerShdw blurRad="38100" dist="38100" dir="2700000" algn="tl">
                      <a:srgbClr val="000000">
                        <a:alpha val="43137"/>
                      </a:srgbClr>
                    </a:outerShdw>
                  </a:effectLst>
                </a:endParaRPr>
              </a:p>
            </p:txBody>
          </p:sp>
          <p:pic>
            <p:nvPicPr>
              <p:cNvPr id="1033" name="Picture 9" descr="http://ts3.mm.bing.net/th?id=HN.608012857705235734&amp;pid=1.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26535" y="2103120"/>
                <a:ext cx="670998" cy="388620"/>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p:cNvSpPr/>
              <p:nvPr/>
            </p:nvSpPr>
            <p:spPr>
              <a:xfrm rot="16200000" flipH="1">
                <a:off x="4333313" y="2945599"/>
                <a:ext cx="89981" cy="3405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68914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575" y="63912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508306" y="1714500"/>
            <a:ext cx="1875473"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580447" y="38100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grpSp>
        <p:nvGrpSpPr>
          <p:cNvPr id="22" name="Group 21"/>
          <p:cNvGrpSpPr/>
          <p:nvPr/>
        </p:nvGrpSpPr>
        <p:grpSpPr>
          <a:xfrm>
            <a:off x="5454967" y="4084320"/>
            <a:ext cx="1927860" cy="434340"/>
            <a:chOff x="2156460" y="4587240"/>
            <a:chExt cx="1927860" cy="434340"/>
          </a:xfrm>
        </p:grpSpPr>
        <p:sp>
          <p:nvSpPr>
            <p:cNvPr id="78" name="Rectangle 77"/>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AutoShape 9"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1"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1147528174"/>
              </p:ext>
            </p:extLst>
          </p:nvPr>
        </p:nvGraphicFramePr>
        <p:xfrm>
          <a:off x="5485447" y="3893820"/>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4" name="Rectangle 3"/>
          <p:cNvSpPr/>
          <p:nvPr/>
        </p:nvSpPr>
        <p:spPr>
          <a:xfrm>
            <a:off x="5508307" y="2301240"/>
            <a:ext cx="1821180" cy="335280"/>
          </a:xfrm>
          <a:prstGeom prst="rect">
            <a:avLst/>
          </a:prstGeom>
          <a:solidFill>
            <a:schemeClr val="accent1">
              <a:lumMod val="75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extBox 1"/>
          <p:cNvSpPr txBox="1"/>
          <p:nvPr/>
        </p:nvSpPr>
        <p:spPr>
          <a:xfrm>
            <a:off x="3227158" y="609600"/>
            <a:ext cx="1139392" cy="276999"/>
          </a:xfrm>
          <a:prstGeom prst="rect">
            <a:avLst/>
          </a:prstGeom>
          <a:noFill/>
        </p:spPr>
        <p:txBody>
          <a:bodyPr wrap="square" rtlCol="0">
            <a:spAutoFit/>
          </a:bodyPr>
          <a:lstStyle/>
          <a:p>
            <a:pPr algn="ctr"/>
            <a:r>
              <a:rPr lang="en-US" sz="1200" b="1" dirty="0" smtClean="0"/>
              <a:t>Mom’s Audi</a:t>
            </a:r>
            <a:endParaRPr lang="en-US" sz="1200" b="1" dirty="0"/>
          </a:p>
        </p:txBody>
      </p:sp>
      <p:sp>
        <p:nvSpPr>
          <p:cNvPr id="49" name="Rectangle 48"/>
          <p:cNvSpPr/>
          <p:nvPr/>
        </p:nvSpPr>
        <p:spPr>
          <a:xfrm>
            <a:off x="5477826" y="1981200"/>
            <a:ext cx="1875474" cy="312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297017" y="1417320"/>
            <a:ext cx="1068289" cy="276999"/>
          </a:xfrm>
          <a:prstGeom prst="rect">
            <a:avLst/>
          </a:prstGeom>
          <a:noFill/>
        </p:spPr>
        <p:txBody>
          <a:bodyPr wrap="square" rtlCol="0">
            <a:spAutoFit/>
          </a:bodyPr>
          <a:lstStyle/>
          <a:p>
            <a:pPr algn="ctr"/>
            <a:r>
              <a:rPr lang="en-US" sz="1200" b="1" dirty="0" smtClean="0"/>
              <a:t>Suzie’s Honda</a:t>
            </a:r>
            <a:endParaRPr lang="en-US" sz="1200" b="1" dirty="0"/>
          </a:p>
        </p:txBody>
      </p:sp>
      <p:sp>
        <p:nvSpPr>
          <p:cNvPr id="45" name="TextBox 44"/>
          <p:cNvSpPr txBox="1"/>
          <p:nvPr/>
        </p:nvSpPr>
        <p:spPr>
          <a:xfrm>
            <a:off x="3274950" y="2727960"/>
            <a:ext cx="1044638" cy="276999"/>
          </a:xfrm>
          <a:prstGeom prst="rect">
            <a:avLst/>
          </a:prstGeom>
          <a:noFill/>
        </p:spPr>
        <p:txBody>
          <a:bodyPr wrap="square" rtlCol="0">
            <a:spAutoFit/>
          </a:bodyPr>
          <a:lstStyle/>
          <a:p>
            <a:pPr algn="ctr"/>
            <a:r>
              <a:rPr lang="en-US" sz="1200" b="1" dirty="0" smtClean="0"/>
              <a:t>Matt’s Dodge</a:t>
            </a:r>
            <a:endParaRPr lang="en-US" sz="1200" b="1" dirty="0"/>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115" y="117379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115" y="199675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9734" y="2545398"/>
            <a:ext cx="166813"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p:nvPr/>
        </p:nvCxnSpPr>
        <p:spPr>
          <a:xfrm>
            <a:off x="5523547" y="406908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028" y="63912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Rectangle 90"/>
          <p:cNvSpPr/>
          <p:nvPr/>
        </p:nvSpPr>
        <p:spPr>
          <a:xfrm>
            <a:off x="2301240" y="1714500"/>
            <a:ext cx="1828800" cy="2423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849880" y="1508760"/>
            <a:ext cx="12801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2910840" y="1447800"/>
            <a:ext cx="598754" cy="338554"/>
          </a:xfrm>
          <a:prstGeom prst="rect">
            <a:avLst/>
          </a:prstGeom>
          <a:noFill/>
        </p:spPr>
        <p:txBody>
          <a:bodyPr wrap="none" rtlCol="0">
            <a:spAutoFit/>
          </a:bodyPr>
          <a:lstStyle/>
          <a:p>
            <a:r>
              <a:rPr lang="en-US" sz="1600" dirty="0" smtClean="0">
                <a:solidFill>
                  <a:schemeClr val="bg1"/>
                </a:solidFill>
              </a:rPr>
              <a:t>Fleet</a:t>
            </a:r>
            <a:endParaRPr lang="en-US" sz="1600" dirty="0">
              <a:solidFill>
                <a:schemeClr val="bg1"/>
              </a:solidFill>
            </a:endParaRPr>
          </a:p>
        </p:txBody>
      </p:sp>
      <p:sp>
        <p:nvSpPr>
          <p:cNvPr id="98" name="TextBox 97"/>
          <p:cNvSpPr txBox="1"/>
          <p:nvPr/>
        </p:nvSpPr>
        <p:spPr>
          <a:xfrm>
            <a:off x="2377440" y="2034540"/>
            <a:ext cx="495649"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03" name="Rectangle 102"/>
          <p:cNvSpPr/>
          <p:nvPr/>
        </p:nvSpPr>
        <p:spPr>
          <a:xfrm>
            <a:off x="2278380" y="1935480"/>
            <a:ext cx="1874520" cy="36576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407919" y="2636520"/>
            <a:ext cx="345093" cy="29270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2240279" y="2316480"/>
            <a:ext cx="1987193" cy="55613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2766060" y="2293620"/>
            <a:ext cx="953466"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Mom’s Audi</a:t>
            </a:r>
            <a:endParaRPr lang="en-US" sz="1200" b="1" dirty="0">
              <a:effectLst>
                <a:outerShdw blurRad="38100" dist="38100" dir="2700000" algn="tl">
                  <a:srgbClr val="000000">
                    <a:alpha val="43137"/>
                  </a:srgbClr>
                </a:outerShdw>
              </a:effectLst>
            </a:endParaRPr>
          </a:p>
        </p:txBody>
      </p:sp>
      <p:sp>
        <p:nvSpPr>
          <p:cNvPr id="128" name="Rectangle 127"/>
          <p:cNvSpPr/>
          <p:nvPr/>
        </p:nvSpPr>
        <p:spPr>
          <a:xfrm>
            <a:off x="2407919" y="3200400"/>
            <a:ext cx="348545" cy="29270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17419" y="2887980"/>
            <a:ext cx="2027899" cy="55613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2735579" y="2849880"/>
            <a:ext cx="1089143" cy="276999"/>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rPr>
              <a:t>Suzie’s Honda</a:t>
            </a:r>
            <a:endParaRPr lang="en-US" sz="1200" b="1" dirty="0">
              <a:effectLst>
                <a:outerShdw blurRad="38100" dist="38100" dir="2700000" algn="tl">
                  <a:srgbClr val="000000">
                    <a:alpha val="43137"/>
                  </a:srgbClr>
                </a:outerShdw>
              </a:effectLst>
            </a:endParaRPr>
          </a:p>
        </p:txBody>
      </p:sp>
      <p:sp>
        <p:nvSpPr>
          <p:cNvPr id="135" name="Rectangle 134"/>
          <p:cNvSpPr/>
          <p:nvPr/>
        </p:nvSpPr>
        <p:spPr>
          <a:xfrm>
            <a:off x="2194559" y="3459480"/>
            <a:ext cx="2027899" cy="7315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p:nvPr/>
        </p:nvCxnSpPr>
        <p:spPr>
          <a:xfrm flipV="1">
            <a:off x="2247900" y="2857500"/>
            <a:ext cx="1963261" cy="22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247900" y="3436620"/>
            <a:ext cx="1943100" cy="1524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695961" y="1912620"/>
            <a:ext cx="394659" cy="230832"/>
          </a:xfrm>
          <a:prstGeom prst="rect">
            <a:avLst/>
          </a:prstGeom>
          <a:noFill/>
        </p:spPr>
        <p:txBody>
          <a:bodyPr wrap="none" rtlCol="0">
            <a:spAutoFit/>
          </a:bodyPr>
          <a:lstStyle/>
          <a:p>
            <a:pPr algn="ctr"/>
            <a:r>
              <a:rPr lang="en-US" sz="900" b="1" dirty="0" smtClean="0"/>
              <a:t>Cost</a:t>
            </a:r>
          </a:p>
        </p:txBody>
      </p:sp>
      <p:sp>
        <p:nvSpPr>
          <p:cNvPr id="143" name="TextBox 142"/>
          <p:cNvSpPr txBox="1"/>
          <p:nvPr/>
        </p:nvSpPr>
        <p:spPr>
          <a:xfrm>
            <a:off x="3581400" y="2034540"/>
            <a:ext cx="633507"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grpSp>
        <p:nvGrpSpPr>
          <p:cNvPr id="161" name="Group 160"/>
          <p:cNvGrpSpPr/>
          <p:nvPr/>
        </p:nvGrpSpPr>
        <p:grpSpPr>
          <a:xfrm>
            <a:off x="2254567" y="4145280"/>
            <a:ext cx="1927860" cy="434340"/>
            <a:chOff x="2156460" y="4587240"/>
            <a:chExt cx="1927860" cy="434340"/>
          </a:xfrm>
        </p:grpSpPr>
        <p:sp>
          <p:nvSpPr>
            <p:cNvPr id="162" name="Rectangle 161"/>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5"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sp>
        <p:nvSpPr>
          <p:cNvPr id="169" name="TextBox 168"/>
          <p:cNvSpPr txBox="1"/>
          <p:nvPr/>
        </p:nvSpPr>
        <p:spPr>
          <a:xfrm>
            <a:off x="2298815" y="1927860"/>
            <a:ext cx="720069" cy="230832"/>
          </a:xfrm>
          <a:prstGeom prst="rect">
            <a:avLst/>
          </a:prstGeom>
          <a:noFill/>
        </p:spPr>
        <p:txBody>
          <a:bodyPr wrap="none" rtlCol="0">
            <a:spAutoFit/>
          </a:bodyPr>
          <a:lstStyle/>
          <a:p>
            <a:pPr algn="ctr"/>
            <a:r>
              <a:rPr lang="en-US" sz="900" b="1" dirty="0" smtClean="0"/>
              <a:t>Total Miles</a:t>
            </a:r>
          </a:p>
        </p:txBody>
      </p:sp>
      <p:sp>
        <p:nvSpPr>
          <p:cNvPr id="170" name="TextBox 169"/>
          <p:cNvSpPr txBox="1"/>
          <p:nvPr/>
        </p:nvSpPr>
        <p:spPr>
          <a:xfrm>
            <a:off x="3056696" y="1920240"/>
            <a:ext cx="423514" cy="230832"/>
          </a:xfrm>
          <a:prstGeom prst="rect">
            <a:avLst/>
          </a:prstGeom>
          <a:noFill/>
        </p:spPr>
        <p:txBody>
          <a:bodyPr wrap="none" rtlCol="0">
            <a:spAutoFit/>
          </a:bodyPr>
          <a:lstStyle/>
          <a:p>
            <a:pPr algn="ctr"/>
            <a:r>
              <a:rPr lang="en-US" sz="900" b="1" dirty="0" smtClean="0"/>
              <a:t>Time</a:t>
            </a:r>
          </a:p>
        </p:txBody>
      </p:sp>
      <p:sp>
        <p:nvSpPr>
          <p:cNvPr id="171" name="TextBox 170"/>
          <p:cNvSpPr txBox="1"/>
          <p:nvPr/>
        </p:nvSpPr>
        <p:spPr>
          <a:xfrm>
            <a:off x="2941320" y="2034540"/>
            <a:ext cx="663964"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72" name="TextBox 171"/>
          <p:cNvSpPr txBox="1"/>
          <p:nvPr/>
        </p:nvSpPr>
        <p:spPr>
          <a:xfrm>
            <a:off x="2727959" y="3444240"/>
            <a:ext cx="1089143" cy="276999"/>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rPr>
              <a:t>Matt’s Dodge</a:t>
            </a:r>
            <a:endParaRPr lang="en-US" sz="1200" b="1" dirty="0">
              <a:effectLst>
                <a:outerShdw blurRad="38100" dist="38100" dir="2700000" algn="tl">
                  <a:srgbClr val="000000">
                    <a:alpha val="43137"/>
                  </a:srgbClr>
                </a:outerShdw>
              </a:effectLst>
            </a:endParaRPr>
          </a:p>
        </p:txBody>
      </p:sp>
      <p:sp>
        <p:nvSpPr>
          <p:cNvPr id="174" name="TextBox 173"/>
          <p:cNvSpPr txBox="1"/>
          <p:nvPr/>
        </p:nvSpPr>
        <p:spPr>
          <a:xfrm>
            <a:off x="2263140" y="2636520"/>
            <a:ext cx="500792"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76" name="TextBox 175"/>
          <p:cNvSpPr txBox="1"/>
          <p:nvPr/>
        </p:nvSpPr>
        <p:spPr>
          <a:xfrm>
            <a:off x="3642621" y="2476500"/>
            <a:ext cx="398754" cy="230832"/>
          </a:xfrm>
          <a:prstGeom prst="rect">
            <a:avLst/>
          </a:prstGeom>
          <a:noFill/>
        </p:spPr>
        <p:txBody>
          <a:bodyPr wrap="square" rtlCol="0">
            <a:spAutoFit/>
          </a:bodyPr>
          <a:lstStyle/>
          <a:p>
            <a:pPr algn="ctr"/>
            <a:r>
              <a:rPr lang="en-US" sz="900" b="1" dirty="0" smtClean="0"/>
              <a:t>Cost</a:t>
            </a:r>
          </a:p>
        </p:txBody>
      </p:sp>
      <p:sp>
        <p:nvSpPr>
          <p:cNvPr id="177" name="TextBox 176"/>
          <p:cNvSpPr txBox="1"/>
          <p:nvPr/>
        </p:nvSpPr>
        <p:spPr>
          <a:xfrm>
            <a:off x="3550920" y="2644140"/>
            <a:ext cx="640080"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78" name="TextBox 177"/>
          <p:cNvSpPr txBox="1"/>
          <p:nvPr/>
        </p:nvSpPr>
        <p:spPr>
          <a:xfrm>
            <a:off x="2290289" y="2491740"/>
            <a:ext cx="452203" cy="230832"/>
          </a:xfrm>
          <a:prstGeom prst="rect">
            <a:avLst/>
          </a:prstGeom>
          <a:noFill/>
        </p:spPr>
        <p:txBody>
          <a:bodyPr wrap="square" rtlCol="0">
            <a:spAutoFit/>
          </a:bodyPr>
          <a:lstStyle/>
          <a:p>
            <a:pPr algn="ctr"/>
            <a:r>
              <a:rPr lang="en-US" sz="900" b="1" dirty="0" smtClean="0"/>
              <a:t>Miles</a:t>
            </a:r>
          </a:p>
        </p:txBody>
      </p:sp>
      <p:sp>
        <p:nvSpPr>
          <p:cNvPr id="179" name="TextBox 178"/>
          <p:cNvSpPr txBox="1"/>
          <p:nvPr/>
        </p:nvSpPr>
        <p:spPr>
          <a:xfrm>
            <a:off x="2972876" y="2484120"/>
            <a:ext cx="427908" cy="230832"/>
          </a:xfrm>
          <a:prstGeom prst="rect">
            <a:avLst/>
          </a:prstGeom>
          <a:noFill/>
        </p:spPr>
        <p:txBody>
          <a:bodyPr wrap="square" rtlCol="0">
            <a:spAutoFit/>
          </a:bodyPr>
          <a:lstStyle/>
          <a:p>
            <a:pPr algn="ctr"/>
            <a:r>
              <a:rPr lang="en-US" sz="900" b="1" dirty="0" smtClean="0"/>
              <a:t>Time</a:t>
            </a:r>
          </a:p>
        </p:txBody>
      </p:sp>
      <p:sp>
        <p:nvSpPr>
          <p:cNvPr id="180" name="TextBox 179"/>
          <p:cNvSpPr txBox="1"/>
          <p:nvPr/>
        </p:nvSpPr>
        <p:spPr>
          <a:xfrm>
            <a:off x="2857499" y="2636520"/>
            <a:ext cx="670853"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1" name="TextBox 180"/>
          <p:cNvSpPr txBox="1"/>
          <p:nvPr/>
        </p:nvSpPr>
        <p:spPr>
          <a:xfrm>
            <a:off x="2270760" y="3200400"/>
            <a:ext cx="495649"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2" name="TextBox 181"/>
          <p:cNvSpPr txBox="1"/>
          <p:nvPr/>
        </p:nvSpPr>
        <p:spPr>
          <a:xfrm>
            <a:off x="3650241" y="3040380"/>
            <a:ext cx="394659" cy="230832"/>
          </a:xfrm>
          <a:prstGeom prst="rect">
            <a:avLst/>
          </a:prstGeom>
          <a:noFill/>
        </p:spPr>
        <p:txBody>
          <a:bodyPr wrap="none" rtlCol="0">
            <a:spAutoFit/>
          </a:bodyPr>
          <a:lstStyle/>
          <a:p>
            <a:pPr algn="ctr"/>
            <a:r>
              <a:rPr lang="en-US" sz="900" b="1" dirty="0" smtClean="0"/>
              <a:t>Cost</a:t>
            </a:r>
          </a:p>
        </p:txBody>
      </p:sp>
      <p:sp>
        <p:nvSpPr>
          <p:cNvPr id="183" name="TextBox 182"/>
          <p:cNvSpPr txBox="1"/>
          <p:nvPr/>
        </p:nvSpPr>
        <p:spPr>
          <a:xfrm>
            <a:off x="3558540" y="3208020"/>
            <a:ext cx="633507"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4" name="TextBox 183"/>
          <p:cNvSpPr txBox="1"/>
          <p:nvPr/>
        </p:nvSpPr>
        <p:spPr>
          <a:xfrm>
            <a:off x="2297909" y="3055620"/>
            <a:ext cx="447559" cy="230832"/>
          </a:xfrm>
          <a:prstGeom prst="rect">
            <a:avLst/>
          </a:prstGeom>
          <a:noFill/>
        </p:spPr>
        <p:txBody>
          <a:bodyPr wrap="none" rtlCol="0">
            <a:spAutoFit/>
          </a:bodyPr>
          <a:lstStyle/>
          <a:p>
            <a:pPr algn="ctr"/>
            <a:r>
              <a:rPr lang="en-US" sz="900" b="1" dirty="0" smtClean="0"/>
              <a:t>Miles</a:t>
            </a:r>
          </a:p>
        </p:txBody>
      </p:sp>
      <p:sp>
        <p:nvSpPr>
          <p:cNvPr id="185" name="TextBox 184"/>
          <p:cNvSpPr txBox="1"/>
          <p:nvPr/>
        </p:nvSpPr>
        <p:spPr>
          <a:xfrm>
            <a:off x="2980496" y="3048000"/>
            <a:ext cx="423514" cy="230832"/>
          </a:xfrm>
          <a:prstGeom prst="rect">
            <a:avLst/>
          </a:prstGeom>
          <a:noFill/>
        </p:spPr>
        <p:txBody>
          <a:bodyPr wrap="none" rtlCol="0">
            <a:spAutoFit/>
          </a:bodyPr>
          <a:lstStyle/>
          <a:p>
            <a:pPr algn="ctr"/>
            <a:r>
              <a:rPr lang="en-US" sz="900" b="1" dirty="0" smtClean="0"/>
              <a:t>Time</a:t>
            </a:r>
          </a:p>
        </p:txBody>
      </p:sp>
      <p:sp>
        <p:nvSpPr>
          <p:cNvPr id="186" name="TextBox 185"/>
          <p:cNvSpPr txBox="1"/>
          <p:nvPr/>
        </p:nvSpPr>
        <p:spPr>
          <a:xfrm>
            <a:off x="2865120" y="3200400"/>
            <a:ext cx="663964"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7" name="TextBox 186"/>
          <p:cNvSpPr txBox="1"/>
          <p:nvPr/>
        </p:nvSpPr>
        <p:spPr>
          <a:xfrm>
            <a:off x="2263140" y="3787140"/>
            <a:ext cx="495649"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88" name="TextBox 187"/>
          <p:cNvSpPr txBox="1"/>
          <p:nvPr/>
        </p:nvSpPr>
        <p:spPr>
          <a:xfrm>
            <a:off x="3642621" y="3627120"/>
            <a:ext cx="394659" cy="230832"/>
          </a:xfrm>
          <a:prstGeom prst="rect">
            <a:avLst/>
          </a:prstGeom>
          <a:noFill/>
        </p:spPr>
        <p:txBody>
          <a:bodyPr wrap="none" rtlCol="0">
            <a:spAutoFit/>
          </a:bodyPr>
          <a:lstStyle/>
          <a:p>
            <a:pPr algn="ctr"/>
            <a:r>
              <a:rPr lang="en-US" sz="900" b="1" dirty="0" smtClean="0"/>
              <a:t>Cost</a:t>
            </a:r>
          </a:p>
        </p:txBody>
      </p:sp>
      <p:sp>
        <p:nvSpPr>
          <p:cNvPr id="189" name="TextBox 188"/>
          <p:cNvSpPr txBox="1"/>
          <p:nvPr/>
        </p:nvSpPr>
        <p:spPr>
          <a:xfrm>
            <a:off x="3550920" y="3794760"/>
            <a:ext cx="633507"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190" name="TextBox 189"/>
          <p:cNvSpPr txBox="1"/>
          <p:nvPr/>
        </p:nvSpPr>
        <p:spPr>
          <a:xfrm>
            <a:off x="2290289" y="3642360"/>
            <a:ext cx="447559" cy="230832"/>
          </a:xfrm>
          <a:prstGeom prst="rect">
            <a:avLst/>
          </a:prstGeom>
          <a:noFill/>
        </p:spPr>
        <p:txBody>
          <a:bodyPr wrap="none" rtlCol="0">
            <a:spAutoFit/>
          </a:bodyPr>
          <a:lstStyle/>
          <a:p>
            <a:pPr algn="ctr"/>
            <a:r>
              <a:rPr lang="en-US" sz="900" b="1" dirty="0" smtClean="0"/>
              <a:t>Miles</a:t>
            </a:r>
          </a:p>
        </p:txBody>
      </p:sp>
      <p:sp>
        <p:nvSpPr>
          <p:cNvPr id="191" name="TextBox 190"/>
          <p:cNvSpPr txBox="1"/>
          <p:nvPr/>
        </p:nvSpPr>
        <p:spPr>
          <a:xfrm>
            <a:off x="2972876" y="3634740"/>
            <a:ext cx="423514" cy="230832"/>
          </a:xfrm>
          <a:prstGeom prst="rect">
            <a:avLst/>
          </a:prstGeom>
          <a:noFill/>
        </p:spPr>
        <p:txBody>
          <a:bodyPr wrap="none" rtlCol="0">
            <a:spAutoFit/>
          </a:bodyPr>
          <a:lstStyle/>
          <a:p>
            <a:pPr algn="ctr"/>
            <a:r>
              <a:rPr lang="en-US" sz="900" b="1" dirty="0" smtClean="0"/>
              <a:t>Time</a:t>
            </a:r>
          </a:p>
        </p:txBody>
      </p:sp>
      <p:sp>
        <p:nvSpPr>
          <p:cNvPr id="192" name="TextBox 191"/>
          <p:cNvSpPr txBox="1"/>
          <p:nvPr/>
        </p:nvSpPr>
        <p:spPr>
          <a:xfrm>
            <a:off x="2857500" y="3787140"/>
            <a:ext cx="663964" cy="253916"/>
          </a:xfrm>
          <a:prstGeom prst="rect">
            <a:avLst/>
          </a:prstGeom>
          <a:noFill/>
        </p:spPr>
        <p:txBody>
          <a:bodyPr wrap="non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pic>
        <p:nvPicPr>
          <p:cNvPr id="19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8865" y="1716405"/>
            <a:ext cx="196215" cy="196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4" name="Straight Connector 193"/>
          <p:cNvCxnSpPr/>
          <p:nvPr/>
        </p:nvCxnSpPr>
        <p:spPr>
          <a:xfrm flipV="1">
            <a:off x="2270760" y="4130040"/>
            <a:ext cx="1943100" cy="15240"/>
          </a:xfrm>
          <a:prstGeom prst="line">
            <a:avLst/>
          </a:prstGeom>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5867400" y="1744980"/>
            <a:ext cx="1170513" cy="230832"/>
          </a:xfrm>
          <a:prstGeom prst="rect">
            <a:avLst/>
          </a:prstGeom>
          <a:noFill/>
        </p:spPr>
        <p:txBody>
          <a:bodyPr wrap="none" rtlCol="0">
            <a:spAutoFit/>
          </a:bodyPr>
          <a:lstStyle/>
          <a:p>
            <a:r>
              <a:rPr lang="en-US" sz="900" u="sng" dirty="0" smtClean="0">
                <a:solidFill>
                  <a:schemeClr val="accent6">
                    <a:lumMod val="50000"/>
                  </a:schemeClr>
                </a:solidFill>
              </a:rPr>
              <a:t>&lt;  December 2014 &gt;  </a:t>
            </a:r>
            <a:endParaRPr lang="en-US" sz="900" u="sng" dirty="0">
              <a:solidFill>
                <a:schemeClr val="accent6">
                  <a:lumMod val="50000"/>
                </a:schemeClr>
              </a:solidFill>
            </a:endParaRPr>
          </a:p>
        </p:txBody>
      </p:sp>
      <p:pic>
        <p:nvPicPr>
          <p:cNvPr id="196"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6885" y="1739265"/>
            <a:ext cx="196215" cy="196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0" name="TextBox 199"/>
          <p:cNvSpPr txBox="1"/>
          <p:nvPr/>
        </p:nvSpPr>
        <p:spPr>
          <a:xfrm>
            <a:off x="5539740" y="2080260"/>
            <a:ext cx="500792"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235.7</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201" name="TextBox 200"/>
          <p:cNvSpPr txBox="1"/>
          <p:nvPr/>
        </p:nvSpPr>
        <p:spPr>
          <a:xfrm>
            <a:off x="6896361" y="1935480"/>
            <a:ext cx="398754" cy="230832"/>
          </a:xfrm>
          <a:prstGeom prst="rect">
            <a:avLst/>
          </a:prstGeom>
          <a:noFill/>
        </p:spPr>
        <p:txBody>
          <a:bodyPr wrap="square" rtlCol="0">
            <a:spAutoFit/>
          </a:bodyPr>
          <a:lstStyle/>
          <a:p>
            <a:pPr algn="ctr"/>
            <a:r>
              <a:rPr lang="en-US" sz="900" b="1" dirty="0" smtClean="0"/>
              <a:t>Cost</a:t>
            </a:r>
          </a:p>
        </p:txBody>
      </p:sp>
      <p:sp>
        <p:nvSpPr>
          <p:cNvPr id="202" name="TextBox 201"/>
          <p:cNvSpPr txBox="1"/>
          <p:nvPr/>
        </p:nvSpPr>
        <p:spPr>
          <a:xfrm>
            <a:off x="6774180" y="2087880"/>
            <a:ext cx="640080"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$294.45</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203" name="TextBox 202"/>
          <p:cNvSpPr txBox="1"/>
          <p:nvPr/>
        </p:nvSpPr>
        <p:spPr>
          <a:xfrm>
            <a:off x="5528789" y="1950720"/>
            <a:ext cx="452203" cy="230832"/>
          </a:xfrm>
          <a:prstGeom prst="rect">
            <a:avLst/>
          </a:prstGeom>
          <a:noFill/>
        </p:spPr>
        <p:txBody>
          <a:bodyPr wrap="square" rtlCol="0">
            <a:spAutoFit/>
          </a:bodyPr>
          <a:lstStyle/>
          <a:p>
            <a:pPr algn="ctr"/>
            <a:r>
              <a:rPr lang="en-US" sz="900" b="1" dirty="0" smtClean="0"/>
              <a:t>Miles</a:t>
            </a:r>
          </a:p>
        </p:txBody>
      </p:sp>
      <p:sp>
        <p:nvSpPr>
          <p:cNvPr id="204" name="TextBox 203"/>
          <p:cNvSpPr txBox="1"/>
          <p:nvPr/>
        </p:nvSpPr>
        <p:spPr>
          <a:xfrm>
            <a:off x="6226616" y="1935480"/>
            <a:ext cx="427908" cy="230832"/>
          </a:xfrm>
          <a:prstGeom prst="rect">
            <a:avLst/>
          </a:prstGeom>
          <a:noFill/>
        </p:spPr>
        <p:txBody>
          <a:bodyPr wrap="square" rtlCol="0">
            <a:spAutoFit/>
          </a:bodyPr>
          <a:lstStyle/>
          <a:p>
            <a:pPr algn="ctr"/>
            <a:r>
              <a:rPr lang="en-US" sz="900" b="1" dirty="0" smtClean="0"/>
              <a:t>Time</a:t>
            </a:r>
          </a:p>
        </p:txBody>
      </p:sp>
      <p:sp>
        <p:nvSpPr>
          <p:cNvPr id="205" name="TextBox 204"/>
          <p:cNvSpPr txBox="1"/>
          <p:nvPr/>
        </p:nvSpPr>
        <p:spPr>
          <a:xfrm>
            <a:off x="6141719" y="2080260"/>
            <a:ext cx="670853" cy="253916"/>
          </a:xfrm>
          <a:prstGeom prst="rect">
            <a:avLst/>
          </a:prstGeom>
          <a:noFill/>
        </p:spPr>
        <p:txBody>
          <a:bodyPr wrap="square" rtlCol="0">
            <a:spAutoFit/>
          </a:bodyPr>
          <a:lstStyle/>
          <a:p>
            <a:r>
              <a:rPr lang="en-US" sz="1050" b="1" dirty="0" smtClean="0">
                <a:solidFill>
                  <a:schemeClr val="accent6">
                    <a:lumMod val="75000"/>
                  </a:schemeClr>
                </a:solidFill>
                <a:effectLst>
                  <a:outerShdw blurRad="38100" dist="38100" dir="2700000" algn="tl">
                    <a:srgbClr val="000000">
                      <a:alpha val="43137"/>
                    </a:srgbClr>
                  </a:outerShdw>
                </a:effectLst>
              </a:rPr>
              <a:t>4 h 16 m</a:t>
            </a:r>
            <a:endParaRPr lang="en-US" sz="1050" b="1" dirty="0">
              <a:solidFill>
                <a:schemeClr val="accent6">
                  <a:lumMod val="75000"/>
                </a:schemeClr>
              </a:solidFill>
              <a:effectLst>
                <a:outerShdw blurRad="38100" dist="38100" dir="2700000" algn="tl">
                  <a:srgbClr val="000000">
                    <a:alpha val="43137"/>
                  </a:srgbClr>
                </a:outerShdw>
              </a:effectLst>
            </a:endParaRPr>
          </a:p>
        </p:txBody>
      </p:sp>
      <p:sp>
        <p:nvSpPr>
          <p:cNvPr id="206" name="Rectangle 205"/>
          <p:cNvSpPr/>
          <p:nvPr/>
        </p:nvSpPr>
        <p:spPr>
          <a:xfrm>
            <a:off x="5515927" y="2667000"/>
            <a:ext cx="1821180" cy="312420"/>
          </a:xfrm>
          <a:prstGeom prst="rect">
            <a:avLst/>
          </a:prstGeom>
          <a:solidFill>
            <a:schemeClr val="bg1">
              <a:lumMod val="95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5463540" y="2270760"/>
            <a:ext cx="1143262" cy="246221"/>
          </a:xfrm>
          <a:prstGeom prst="rect">
            <a:avLst/>
          </a:prstGeom>
          <a:noFill/>
        </p:spPr>
        <p:txBody>
          <a:bodyPr wrap="none" rtlCol="0">
            <a:spAutoFit/>
          </a:bodyPr>
          <a:lstStyle/>
          <a:p>
            <a:r>
              <a:rPr lang="en-US" sz="1000" b="1" dirty="0" smtClean="0">
                <a:solidFill>
                  <a:schemeClr val="bg1"/>
                </a:solidFill>
              </a:rPr>
              <a:t>December 2, 2014</a:t>
            </a:r>
            <a:endParaRPr lang="en-US" sz="1000" b="1" dirty="0">
              <a:solidFill>
                <a:schemeClr val="bg1"/>
              </a:solidFill>
            </a:endParaRPr>
          </a:p>
        </p:txBody>
      </p:sp>
      <p:sp>
        <p:nvSpPr>
          <p:cNvPr id="6" name="TextBox 5"/>
          <p:cNvSpPr txBox="1"/>
          <p:nvPr/>
        </p:nvSpPr>
        <p:spPr>
          <a:xfrm>
            <a:off x="5486400" y="2415540"/>
            <a:ext cx="723900" cy="230832"/>
          </a:xfrm>
          <a:prstGeom prst="rect">
            <a:avLst/>
          </a:prstGeom>
          <a:noFill/>
        </p:spPr>
        <p:txBody>
          <a:bodyPr wrap="square" rtlCol="0">
            <a:spAutoFit/>
          </a:bodyPr>
          <a:lstStyle/>
          <a:p>
            <a:r>
              <a:rPr lang="en-US" sz="900" dirty="0" smtClean="0">
                <a:solidFill>
                  <a:schemeClr val="bg1">
                    <a:lumMod val="85000"/>
                  </a:schemeClr>
                </a:solidFill>
              </a:rPr>
              <a:t>11 minutes</a:t>
            </a:r>
            <a:endParaRPr lang="en-US" sz="900" dirty="0">
              <a:solidFill>
                <a:schemeClr val="bg1">
                  <a:lumMod val="85000"/>
                </a:schemeClr>
              </a:solidFill>
            </a:endParaRPr>
          </a:p>
        </p:txBody>
      </p:sp>
      <p:sp>
        <p:nvSpPr>
          <p:cNvPr id="209" name="TextBox 208"/>
          <p:cNvSpPr txBox="1"/>
          <p:nvPr/>
        </p:nvSpPr>
        <p:spPr>
          <a:xfrm>
            <a:off x="6850380" y="2270760"/>
            <a:ext cx="470000" cy="230832"/>
          </a:xfrm>
          <a:prstGeom prst="rect">
            <a:avLst/>
          </a:prstGeom>
          <a:noFill/>
        </p:spPr>
        <p:txBody>
          <a:bodyPr wrap="none" rtlCol="0">
            <a:spAutoFit/>
          </a:bodyPr>
          <a:lstStyle/>
          <a:p>
            <a:r>
              <a:rPr lang="en-US" sz="900" dirty="0" smtClean="0">
                <a:solidFill>
                  <a:schemeClr val="bg1">
                    <a:lumMod val="85000"/>
                  </a:schemeClr>
                </a:solidFill>
              </a:rPr>
              <a:t>$ 1.23</a:t>
            </a:r>
            <a:endParaRPr lang="en-US" sz="900" dirty="0">
              <a:solidFill>
                <a:schemeClr val="bg1">
                  <a:lumMod val="85000"/>
                </a:schemeClr>
              </a:solidFill>
            </a:endParaRPr>
          </a:p>
        </p:txBody>
      </p:sp>
      <p:sp>
        <p:nvSpPr>
          <p:cNvPr id="210" name="TextBox 209"/>
          <p:cNvSpPr txBox="1"/>
          <p:nvPr/>
        </p:nvSpPr>
        <p:spPr>
          <a:xfrm>
            <a:off x="6789420" y="2407920"/>
            <a:ext cx="518091" cy="230832"/>
          </a:xfrm>
          <a:prstGeom prst="rect">
            <a:avLst/>
          </a:prstGeom>
          <a:noFill/>
        </p:spPr>
        <p:txBody>
          <a:bodyPr wrap="none" rtlCol="0">
            <a:spAutoFit/>
          </a:bodyPr>
          <a:lstStyle/>
          <a:p>
            <a:r>
              <a:rPr lang="en-US" sz="900" dirty="0" smtClean="0">
                <a:solidFill>
                  <a:schemeClr val="bg1">
                    <a:lumMod val="85000"/>
                  </a:schemeClr>
                </a:solidFill>
              </a:rPr>
              <a:t>3 miles</a:t>
            </a:r>
            <a:endParaRPr lang="en-US" sz="900" dirty="0">
              <a:solidFill>
                <a:schemeClr val="bg1">
                  <a:lumMod val="85000"/>
                </a:schemeClr>
              </a:solidFill>
            </a:endParaRPr>
          </a:p>
        </p:txBody>
      </p:sp>
      <p:sp>
        <p:nvSpPr>
          <p:cNvPr id="211" name="TextBox 210"/>
          <p:cNvSpPr txBox="1"/>
          <p:nvPr/>
        </p:nvSpPr>
        <p:spPr>
          <a:xfrm>
            <a:off x="5516880" y="2651760"/>
            <a:ext cx="1272540" cy="369332"/>
          </a:xfrm>
          <a:prstGeom prst="rect">
            <a:avLst/>
          </a:prstGeom>
          <a:noFill/>
        </p:spPr>
        <p:txBody>
          <a:bodyPr wrap="square" rtlCol="0">
            <a:spAutoFit/>
          </a:bodyPr>
          <a:lstStyle/>
          <a:p>
            <a:r>
              <a:rPr lang="en-US" sz="900" dirty="0" smtClean="0"/>
              <a:t>5:21 PM – Trip Name</a:t>
            </a:r>
          </a:p>
          <a:p>
            <a:r>
              <a:rPr lang="en-US" sz="900" dirty="0" smtClean="0"/>
              <a:t>1 min               </a:t>
            </a:r>
            <a:r>
              <a:rPr lang="en-US" sz="900" b="1" dirty="0" smtClean="0">
                <a:solidFill>
                  <a:schemeClr val="tx2"/>
                </a:solidFill>
              </a:rPr>
              <a:t>Work</a:t>
            </a:r>
          </a:p>
        </p:txBody>
      </p:sp>
      <p:sp>
        <p:nvSpPr>
          <p:cNvPr id="212" name="TextBox 211"/>
          <p:cNvSpPr txBox="1"/>
          <p:nvPr/>
        </p:nvSpPr>
        <p:spPr>
          <a:xfrm>
            <a:off x="6515100" y="2636520"/>
            <a:ext cx="723900" cy="369332"/>
          </a:xfrm>
          <a:prstGeom prst="rect">
            <a:avLst/>
          </a:prstGeom>
          <a:noFill/>
        </p:spPr>
        <p:txBody>
          <a:bodyPr wrap="square" rtlCol="0">
            <a:spAutoFit/>
          </a:bodyPr>
          <a:lstStyle/>
          <a:p>
            <a:pPr algn="r"/>
            <a:r>
              <a:rPr lang="en-US" sz="900" dirty="0" smtClean="0"/>
              <a:t>$ .23</a:t>
            </a:r>
          </a:p>
          <a:p>
            <a:pPr algn="r"/>
            <a:r>
              <a:rPr lang="en-US" sz="900" dirty="0" smtClean="0"/>
              <a:t>0.2 miles</a:t>
            </a:r>
          </a:p>
        </p:txBody>
      </p:sp>
      <p:sp>
        <p:nvSpPr>
          <p:cNvPr id="10" name="TextBox 9"/>
          <p:cNvSpPr txBox="1"/>
          <p:nvPr/>
        </p:nvSpPr>
        <p:spPr>
          <a:xfrm>
            <a:off x="7082790" y="2571750"/>
            <a:ext cx="338554" cy="461665"/>
          </a:xfrm>
          <a:prstGeom prst="rect">
            <a:avLst/>
          </a:prstGeom>
          <a:noFill/>
        </p:spPr>
        <p:txBody>
          <a:bodyPr wrap="none" rtlCol="0">
            <a:spAutoFit/>
          </a:bodyPr>
          <a:lstStyle/>
          <a:p>
            <a:r>
              <a:rPr lang="en-US" sz="2400" b="1" dirty="0" smtClean="0">
                <a:solidFill>
                  <a:schemeClr val="tx1">
                    <a:lumMod val="50000"/>
                    <a:lumOff val="50000"/>
                  </a:schemeClr>
                </a:solidFill>
                <a:effectLst>
                  <a:outerShdw blurRad="38100" dist="38100" dir="2700000" algn="tl">
                    <a:srgbClr val="000000">
                      <a:alpha val="43137"/>
                    </a:srgbClr>
                  </a:outerShdw>
                </a:effectLst>
              </a:rPr>
              <a:t>&gt;</a:t>
            </a:r>
            <a:endParaRPr lang="en-US" sz="2400" b="1" dirty="0">
              <a:solidFill>
                <a:schemeClr val="tx1">
                  <a:lumMod val="50000"/>
                  <a:lumOff val="50000"/>
                </a:schemeClr>
              </a:solidFill>
              <a:effectLst>
                <a:outerShdw blurRad="38100" dist="38100" dir="2700000" algn="tl">
                  <a:srgbClr val="000000">
                    <a:alpha val="43137"/>
                  </a:srgbClr>
                </a:outerShdw>
              </a:effectLst>
            </a:endParaRPr>
          </a:p>
        </p:txBody>
      </p:sp>
      <p:sp>
        <p:nvSpPr>
          <p:cNvPr id="13" name="TextBox 12"/>
          <p:cNvSpPr txBox="1"/>
          <p:nvPr/>
        </p:nvSpPr>
        <p:spPr>
          <a:xfrm>
            <a:off x="4244340" y="533400"/>
            <a:ext cx="1079847" cy="276999"/>
          </a:xfrm>
          <a:prstGeom prst="rect">
            <a:avLst/>
          </a:prstGeom>
          <a:solidFill>
            <a:schemeClr val="accent1">
              <a:lumMod val="20000"/>
              <a:lumOff val="80000"/>
            </a:schemeClr>
          </a:solidFill>
        </p:spPr>
        <p:txBody>
          <a:bodyPr wrap="none" rtlCol="0">
            <a:spAutoFit/>
          </a:bodyPr>
          <a:lstStyle/>
          <a:p>
            <a:r>
              <a:rPr lang="en-US" sz="1200" dirty="0" smtClean="0"/>
              <a:t>Export feature</a:t>
            </a:r>
            <a:endParaRPr lang="en-US" sz="1200" dirty="0"/>
          </a:p>
        </p:txBody>
      </p:sp>
      <p:cxnSp>
        <p:nvCxnSpPr>
          <p:cNvPr id="20" name="Straight Arrow Connector 19"/>
          <p:cNvCxnSpPr/>
          <p:nvPr/>
        </p:nvCxnSpPr>
        <p:spPr>
          <a:xfrm>
            <a:off x="4975860" y="899160"/>
            <a:ext cx="563880" cy="861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598420" y="868680"/>
            <a:ext cx="2057400" cy="944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7680960" y="541020"/>
            <a:ext cx="1356360" cy="830997"/>
          </a:xfrm>
          <a:prstGeom prst="rect">
            <a:avLst/>
          </a:prstGeom>
          <a:solidFill>
            <a:schemeClr val="accent1">
              <a:lumMod val="20000"/>
              <a:lumOff val="80000"/>
            </a:schemeClr>
          </a:solidFill>
        </p:spPr>
        <p:txBody>
          <a:bodyPr wrap="square" rtlCol="0">
            <a:spAutoFit/>
          </a:bodyPr>
          <a:lstStyle/>
          <a:p>
            <a:r>
              <a:rPr lang="en-US" sz="1200" dirty="0" smtClean="0"/>
              <a:t>Add date range, calendar view, and Totals to car list view.</a:t>
            </a:r>
            <a:endParaRPr lang="en-US" sz="1200" dirty="0"/>
          </a:p>
        </p:txBody>
      </p:sp>
      <p:cxnSp>
        <p:nvCxnSpPr>
          <p:cNvPr id="30" name="Straight Arrow Connector 29"/>
          <p:cNvCxnSpPr>
            <a:stCxn id="215" idx="1"/>
          </p:cNvCxnSpPr>
          <p:nvPr/>
        </p:nvCxnSpPr>
        <p:spPr>
          <a:xfrm flipH="1">
            <a:off x="7315200" y="956519"/>
            <a:ext cx="365760" cy="796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598920" y="2552700"/>
            <a:ext cx="1303021"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7787640" y="2278380"/>
            <a:ext cx="1356360" cy="1200329"/>
          </a:xfrm>
          <a:prstGeom prst="rect">
            <a:avLst/>
          </a:prstGeom>
          <a:solidFill>
            <a:schemeClr val="accent1">
              <a:lumMod val="20000"/>
              <a:lumOff val="80000"/>
            </a:schemeClr>
          </a:solidFill>
        </p:spPr>
        <p:txBody>
          <a:bodyPr wrap="square" rtlCol="0">
            <a:spAutoFit/>
          </a:bodyPr>
          <a:lstStyle/>
          <a:p>
            <a:r>
              <a:rPr lang="en-US" sz="1200" dirty="0" smtClean="0"/>
              <a:t>When user names a trip, default to that name going forward.</a:t>
            </a:r>
          </a:p>
          <a:p>
            <a:r>
              <a:rPr lang="en-US" sz="1200" dirty="0" smtClean="0"/>
              <a:t>Do the same for the category. </a:t>
            </a:r>
            <a:endParaRPr lang="en-US" sz="1200" dirty="0"/>
          </a:p>
        </p:txBody>
      </p:sp>
      <p:sp>
        <p:nvSpPr>
          <p:cNvPr id="218" name="TextBox 217"/>
          <p:cNvSpPr txBox="1"/>
          <p:nvPr/>
        </p:nvSpPr>
        <p:spPr>
          <a:xfrm>
            <a:off x="2636520" y="1699260"/>
            <a:ext cx="1170513" cy="230832"/>
          </a:xfrm>
          <a:prstGeom prst="rect">
            <a:avLst/>
          </a:prstGeom>
          <a:noFill/>
        </p:spPr>
        <p:txBody>
          <a:bodyPr wrap="none" rtlCol="0">
            <a:spAutoFit/>
          </a:bodyPr>
          <a:lstStyle/>
          <a:p>
            <a:r>
              <a:rPr lang="en-US" sz="900" u="sng" dirty="0" smtClean="0">
                <a:solidFill>
                  <a:schemeClr val="accent6">
                    <a:lumMod val="50000"/>
                  </a:schemeClr>
                </a:solidFill>
              </a:rPr>
              <a:t>&lt;  December 2014 &gt;  </a:t>
            </a:r>
            <a:endParaRPr lang="en-US" sz="900" u="sng" dirty="0">
              <a:solidFill>
                <a:schemeClr val="accent6">
                  <a:lumMod val="50000"/>
                </a:schemeClr>
              </a:solidFill>
            </a:endParaRPr>
          </a:p>
        </p:txBody>
      </p:sp>
      <p:cxnSp>
        <p:nvCxnSpPr>
          <p:cNvPr id="219" name="Straight Arrow Connector 218"/>
          <p:cNvCxnSpPr/>
          <p:nvPr/>
        </p:nvCxnSpPr>
        <p:spPr>
          <a:xfrm flipH="1">
            <a:off x="6637020" y="2583180"/>
            <a:ext cx="1158242" cy="335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20" name="Picture 5" descr="https://cdn3.iconfinder.com/data/icons/mobidocs/512/week_calendar_view_month_day-128.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01840" y="1724979"/>
            <a:ext cx="198120" cy="198120"/>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p:cNvCxnSpPr/>
          <p:nvPr/>
        </p:nvCxnSpPr>
        <p:spPr>
          <a:xfrm flipH="1">
            <a:off x="7315200" y="1325880"/>
            <a:ext cx="4572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9" name="Picture 5" descr="https://cdn3.iconfinder.com/data/icons/mobidocs/512/week_calendar_view_month_day-128.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86200" y="1724979"/>
            <a:ext cx="198120" cy="198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996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095" y="0"/>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191826" y="1075372"/>
            <a:ext cx="1875473"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90687" y="57912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grpSp>
        <p:nvGrpSpPr>
          <p:cNvPr id="22" name="Group 21"/>
          <p:cNvGrpSpPr/>
          <p:nvPr/>
        </p:nvGrpSpPr>
        <p:grpSpPr>
          <a:xfrm>
            <a:off x="3138487" y="3445192"/>
            <a:ext cx="1927860" cy="434340"/>
            <a:chOff x="2156460" y="4587240"/>
            <a:chExt cx="1927860" cy="434340"/>
          </a:xfrm>
        </p:grpSpPr>
        <p:sp>
          <p:nvSpPr>
            <p:cNvPr id="78" name="Rectangle 77"/>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AutoShape 9"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1" descr="data:image/jpeg;base64,/9j/4AAQSkZJRgABAQAAAQABAAD/2wCEAAkGBxQSEhUUEhQVFRQVFRQUFBcUFBQVFRcUFBQWFxUVFRUYHCggGBwlHBUUITEhJSkrLi4uFx8zODMsNygtLisBCgoKDg0OGhAQGi0kHyQsLCwsLCwsLCwsLCwsLCwsLCwsLCwsLCwsLCwsLCwsLCwsLCwsLCwsLCwsLCwsLCwsLP/AABEIAOEA4QMBEQACEQEDEQH/xAAbAAABBQEBAAAAAAAAAAAAAAAAAQIEBQYDB//EAEQQAAECAgYHBQUFBwIHAAAAAAEAAgMRBAUSITFRIjJBYXGBkQZSobHBE0Jy0eEjM2KC8BQkU5KissI0cwcVFkOT0uL/xAAaAQEAAwEBAQAAAAAAAAAAAAAAAQMEAgUG/8QANREBAAICAAQDBQcEAgMBAAAAAAECAxEEEiExBUFREyIyYbFScYGR0eHwM0KhwSPxFDViFf/aAAwDAQACEQMRAD8A9xQCCtptcMZc3SduwHErNk4mtekdZV2yRCoj1rEd71kZNu8cVktxF7eaqbzKMYrjiSeZVfNM95c7kgecym5C2jmeqbkLaOfim5C2jmVO5Ni0cym5BaOZTchbRzKncgtHM9U3IW0cym5C2jmeqbkAccyp2C0cz1TYLRzKbBaOZTcgtHM9U3ILR3psFo5nqmwWjmU2EEQ7CepTcm3eFWMRuDidxvXdc1480xe0LOiVw11z9E57PotOPiYnpbotrlie6zBWlaVAIBBna4raZLIZuwcRt3DcvO4jidzy1UXv5Qpwsio8KUlBUhbSkKFIWRyPRTqUlkcj0KalGiyOR6JqTQkcj0U6k0JHI9CmpNFkcj0TUmhI5FTqTRZHIpqTQkcimpToqhAQCBsSKBiQOJUrKYcmT4KzP3Q5GmM7wTS//wADiPsSeyM04OB5oqvw+WnxVmPwPKhSQqEEQNKhCfVdZFhDXXsPUcFfhzzTpPZZS+ujSL0WkIKntBTvZssjWfdwbtPosnF5eSvLHeVeS2o0y4K8xmS6JQYkTVaZZm4dTjyV2PDe/aHcUmVtR+z/AH38mj1PyWuvB/alZGL1T4VUQm+7P4iT4YK+OHxx5O4pVJZR2DBrRwaArIpWO0OtQ6ALpJUAgEAgEAgEDXvABJIAF5JuAG8oKGnVw5+jCm1u1+BPwjYN6yZeI8qqrZPRAAWTakyNGDBMn9blK3Dgvmty0hV0inudhojdj1U6fQ8P4bixdbe9Pz7fl+qLNS9Ek0CEol3gU1zdsxkf1co0xcR4fhzeWp9Y/nVaUakteLsRiNq5mHzvFcJk4e2rdvKXUrllNUIW9X0GzpO1tgy+qlrxYuXrPdbUd+zotvDZN+7Ky0O61uWTrBj6RSHBgnZ0dwAxJOy+a8rLFs2WYr5dGe0Ta3Rb0Co2Mvfpu36o4D5rXi4WtOs9ZWVxxC1WpYq6dXsKGS0Te8YtZIyP4nG4cMdypvnpTu5m8QrIlfxjqsht42nnwks88XPlCv2pGV5HGIhH8rh42ioji7ecHtZTqL2haborTD36zOZxHRX04mtu/R3GSJXLHAiYIIOBF4K0OyoBAIItLrCHCIER1meGi4g8wFza8V7omYju4f8APIHf/pf8lz7Wnqjng19ewQDJxcdgDXTPCYAUTmpHmc8KamUp8Y6dzdjBgN7u8VjyZpv9ym15lzVLgkR4aCTgFLvHjtkvFK95UdIjl5meQyC6fW8Nw1cFOWv4z6uU1K8TQJNEkmgaSiRDilpmDIhQ5yYq5aTS8biV9RY4iNBGOBG/JVy+P4rhrcPkmk/h84XlAoVnSdrbBl9UdYsWus901F5zHSIXVLctolEpk16u1bnAgtYJNEpkk7ycScyorWK9IREadF0ll67rcvcYcIyYLnuGLjta07BmdvDHBxHE9eWqm9/KFXDaAJASCw7UugK6SdNSFQSKBTXQDo3sOsz1bkfPxWjFmmnSezut9NTAjB7Q5pm0iYK9GJiY3DQ6KQIOdIgNe0tcJg/qYXNqxaNSiY2zFMophusni05hedkxzSdM9q8suQVbkqAQVtbxsGjifRdQ93wjB0nLP3R/tWrp7QQCJR3U2GDIxGA5FzZ+anUo5o9Xa0odGkqEmEoladl6UGxw04P0Rud7p8xzXMsPiGCL4+fzr9PNuVy8IigCB3tt60e1lGkxeirVfaKmGHBNkyc82GnKeseQB5yVHEZOSm3F7ahk4QkJBeQyugKJPC6DgpSUKQ5SJtTUz2T7J1HmXwvOB4HDotXD5dTyysx28mnW9eEAgjVhRBEYRtF7Tkfkq8lIvXTm1dwy+GOIuPEYrzJjXRmKgUIKGnPnEdxl0uXcPreBpy8PSPlv8+rhNS1iaDMdpKzcXGE0yaNaW0nZwVtK+bPlv11DPlWKVjUlaGE8NJ+zcZEZT94ZLi1drMd+WdeTYEqhtMJUJgkKNZc1wxa4OHEGfooTNeas1nzeoTXL5IKBT1tWUpsYb8HOGzcPmrqY/OXUQqJLQ6b0LWzMr2sjTisb3WWub3S/w8V5vHW6xVRlnrpUtKxKTwVKTwpDgpScF0FCAcJiSkaepqV7SGJmbm6LuI28xIr1MN+eu2ms7hOVroIBBnq8o9mJaGDxP8wx9PFYOJpq3N6qMkddoAWZWFIz1Mue74iu4fYcJO8FJ+UOU1LQJoMPXLC2NEn3ieRvHmr69mS8e9KAVLggaXEAYkgDibkTHV6DNZXoQYSodw5m9Q6h6q1sgBlcuXx8zuVRWtZ4sYdznDyHzV2PH5y6iFIrnboukN4FrZmN7SH94d8LB4T9V5PGz/y/gzZfiQGlZVboCpDgpSeF0HBSkqkKCgsahj2YtnY8f1NvHha8Fr4W+rcqzFPXTRrevCAQV1ew5wp91wPXRPmqOIrujjJG4UAXnM5UFLW8KT57HCfMXH06rur6bwrLz4OXzrP7oK6emJoKyuKqEYAg2Xi4HYRkV1W2ld8fMzz6ijzlZB3hzZeJmrOeFPsbrWqKk9mbcQgvGAGDd+8qu199IXY8XL1lbuKraHNxUOoTagovtaRDbsBD3fCy/wA5DmoZ+Myezw2n8PzbCt60Am1hlsc70Ctx4/OXzUQzz6Y0YTKv0625GnbvFRodP205DqutG3pAWpmY3tO2VIO9jD/cP8V5PG/1PwZsvxK5pWRWe0qR0C6ScCpDwVKShSHBSHMi2S13dIdyBv8ACa7pbltEprOpbJeu1BAII1ZicGJ8Dj0E1xkjdJRbtLLgrymU5BFrCj22XYi8fJTE6beA4n2GWJntPSf1/Bn12+sJNEkJQNJRJpKhMObiodQ5uKh0uKrpHsYZs/eRMT3WDBo3nE8ldjx+cvC8Qz+0vyR2j6uUR5N5vV7zzCgREuqlD1ILSzsv2vhacN2bXNP5SCP7ivN4+vWsqM0dpUbSvPUujSpDwV0k8FSHBSHAqUlUhSpGsq2JahQz+Bs+IEivXxzusS1V7JK7SEEasj9lE+B3kVxk+GfuRbsywXlMpyAQU1b0SRtjA6245811EvovCuM56+xv3jt84/b6fcrCV09k0lA0lQkwlQmDC5Q7g+iwbRmcB+pKzHTmli43ifZU1X4p/wAfP9E8rS+fNKBCiSIOqlD1ILSzqjtTR7UAu2scH8sHeBnyWXjKc2Kfl1V5Y3VkGleMzOgKkPBXQeCpScCpDgpDgpSUFSNPUR+wZ+YdHlergn/jhop8KernYQV9exJQXfiLWjmb/AFU551SXN56M6F5jMVAIEe2YkRMG6WaOqWmtotXvDPVrQHQH2XC4ibTmPmNqsfYcLn9tji3n5x80ElGowlQkxxR1EEY0uMgkRudOMuSuKk3t5LNjA0ABa4iIjUPmsuS2S02t3kFSrIgaiQg7Ih6gFqZyRGBwLTeCCDwIkVExExqUaefUmAYb3MOLTLjkeYkea8DJSaXms+TJaNTo1pXCHQFdB4KmA4FdJOBQOmpSdNSNTUjZQGb5n+ZxPqvXwRrHDRSPdTla7CDP9oaRN7WD3dJ3xG5vhPqsXF37VU5Z8lYsaos0AEFxV9Cs6TtbYMvqphqx49dZcu0FXe3hEAabdJnHaOYu6Lrbfwmf2WTc9p6S85JR9IYSjowuUJT6DCkLRxPktGKuo28PxHPz39nHaPr+yQVa840oEQIiQg72TkeiIenhamcIM92qoEwIzRe0Sf8Ox3LyO5efx2Hcc8eXdTlr5s0F5jO6NKlJ4KkOBUh4XSSgoOkJhcQ0YuIA57V3Ss2mIhMRvo2kJgaA0YAADgBJe1EajTWcpEen0sQmF7tlwG0uOAC5veKxuUTOo2ydoklzr3OJJO8rybWm07lmmdlmuUBBcVfQrOk7W2DL6qWrHi11nunTUrioPO+1lC9lSHS1X6beJ1h1n1Cl9HwGX2mGN946fopCUbSwm2nAZ+W1TWNzpXmyeyxzf0XC2Pl5mZncmlEEKBESfCgl2GGagToNGDd5/WCjYlKRuVrZioEcJiRvBuIOSDG13VRgutNvhk3Huk+6fQrxuJ4acc7jt9GbJTl6x2VgKyqnQFSk8FSHAqYSdNdDQ1BQCPtHi8jQB2A4u5+XFejwuHl9+y/HTXWV2tq1zpEdrGlzyA0Yk/rFRMxEblE9GTp1NdGfaNzRqNyGZ/EfBeXnzc89OzPe23GapcFCC4q+hWdJ2tsGX1RrxYtdZ7p6na8TTaAiWQ7bRGxGtLb/ZkzdudIEDdMBW8kxXcvS8Mvy5Jr6/6/ksaXLh7yZVbLy7K4c8VdhjzeX4pk1WtPXqsCtDxTSgVrSTIIJcGiAa1+7YudpSgoSED5Lobpa2UIBAj2AgggEG4g3gjeFExExqUM7WHZvEwT+Rx/td6HqvPy8D54/wAlNsXopY1EiM12OG8gy6i5YbYr1+KJVTWY7uIcuEJlFoEV+qx3EiQ6lX0wZL9odRSZX9W1GGEOiSc7YPdHzW/DwkV626yurj13XK2LUen05kFtp5lsAF7nHJo2lc3vFI3KJmI7snTaa+O60+5o1GC8Dec3b15WbPOSfkz2vzOc1S4KEFzV1Cs6TtbYMvqm2vFi11nunpteVTsE02KisqwnosN2057huWnFj11lMQp6TCtsc3MEeCvmNxpbivyXi3pLEkrE+shc1eyTBvv64eElsxRqr5vj8nPnn5dPy/d3K7Y3aBRy7cPPgomUpsOGGiQXIciQgED5qRIqztM+FoxgYjMA8feNH4h74348Vmwcfrpk/N51cvq1NBrCHGE4T2uzkbx8TTeOa9Kl63jdZ2uiYnskrtIQCAmgEBNAIItZU5sFhe6/Y0DFzjgAuMmSKV3KJnUbY+NGdEfbiGbjhk0d1uQ814+XLOSdyy2tMyAVW5KFIuquoNnSdrbBl9VG23Fi5es908FF4mpCzRCorGsJ6LTdtOe4blrxYte9Z1EK1XpJNBjq0hWYz2ja6Y/Nf6rLePe0+n4XJvh62nyj6LcCUgOC2R0fMWtNpmZ80yj0Xa7p81EyJahJFAEAgED1IrV4bxzTDEw4TDhg5pLXDgReF1W81ncSmJ0sKPXNJZhFtDKI0O/qud4rXTjssfN3GW0JjO1Uca0OE7gXt85q+PEZ86u/bOn/AFZF/gM/8p/9VP8A+j/8/wCT23yWVQ1rGjvdaaxrGtvs2ibRNwmbsAdi0cPxE5pnp0h3S82Xi1rAgEGQ7RUgvjluyGA0D8TgHOPi0cl5XG5N35fRnyz10gArGqKFIu6uoNnSdrbBl9VG23Fh5es91go2vCnYVNirrWmHUAIG057huWvBjj4pSq1qSRATRLO1xC/eoe8NPNpPyCptH/JD1uHya4LJ8tx+ev1XFGo8rzj5K+ZeQkKEkKgCAQCAQPUisXhPHKECqQKQ6aDXdk4coE+89x6aPovb4GusW/VqxR7q6WxYEAgxlfQy2kPn70nDgWgeYK8bjK6yz82XL8SE0rM4XlW0CzpO1tgy+q5mW3Dh5es91jNGgqAUgTYHNBEiARvUxaY6wIEeq2nVNk9QtFOJtHfqbV0ehPZiJjMXhaqZa27SnaOrEuboLS4OLQXDAyvHAqNR3dRe0VmsT0nyPmpckUAQCAQCAQOkpFYvCeOVAoUhUCqRruyUScCXde8dZO/yXucDO8MfJqxfCulrWBAIK+uatEZt1z26p82ncVn4jBGWvz8nF6c0Kirqv9ne8aeXd+q8TJFqTyy7wYde9PdZAqtpLNTtBZpsE1IWaAmpBNAqCNHoLH4iRzFyupnvUVtIqtw1dIdD0WmnE1nv0TtBc0gyMwd60RO+ySIBAIBAIBA5SKua8F45QpChAqkKguOy9N9nGsO1YsgN0Rs5dQSOQXo8Bl5bTSfNditqdNivXaAgEAg5R4AcL8dh2qnNgpljVvzTFphXxYZaZHkdhXh58F8M6nt6rq2iTQ5U7dIFNp3utPE/Je9wHh+tZMsfdH+5/Rly5fKHGDWDhjeN/wA1qzeG4cnWPdn5fp/04rmtCdBp7HYmyd/zXkZvDc+PrEc0fL9P+2iuaspU1gWlRAUhUApDIsFrhJwB4+i6re1e0ivpFUDFh5H5rTTivtQnauj0dzNYS37Oq1VvW3aRyXSQgEAgcgql4TxyzQE1IWaAmpHQQHOwa45WQbjsIIVla33uIlMRLbVFTXxIf2rHNiNucXNc0Oyc2YvntGw8l72DJN6btGpa6zuOqxVzoIBAIGvaCJG8Lm1YtGrR0I6KKu4T2N0b2bTtG47t6p4TgMVMnNM79I/ndGXJbWoUYcvZZi2kBaU6NusGlObqnls6LPm4XFm+Ou/n5/m6re1eyfArYe+Jbxh0XkZvB7R1xW38p/X/AKaK8R9pYQozXXtIPD1XlZMOTFOrxML62i3Z0VboKUFmgJqQpQQqRVjHYaJ3YdFfTiLV79TatpFXPbstDNvyWqmelvknaIrkhA5BBotBiRfu2Odvlo/zG7xXj48OTJ8MbeTFZnsuKN2ViHXe1u4AuPoFtp4befinX+VkYZ81lA7MQRrF7+JkP6b/ABWqvh+KO+5/nydxiqnQqogNwhM5i15zV9eGxV7Vh1FKx5JbITRg0DgAFdFYjtDrR81IEAgEAgEAgQoM1XVT2JvhjRxc3u7xmN2zhhqxZt9LKr011hRh606VHW1ILaAtoFbFIMwZcFzalbRq0bgiddk6j1u4awDh0K8vP4Riv1x+7P5wvrxFo79VpRqxhvwMjk676FePn8Pz4esxuPWOv7tFc1bJaxrQpQWaAUhUHGPRWP1hfmLj1VlMtq9pFbSKoI1DPcbj1wWmnExPxJ2jfsMTuHwV3tqeptsAF6LKESqKd2ko8MkWjEcPdhC31dqjmVnycVip3lxN4hUR+1sQ/dwWtGcRxcf5Wy81jv4lH9sOJzeiDFrylO/7obuZDYPFwJWe3H5Z7dHE5bI7qTGdjHjGewRHDwbJVTxWWf7nPPaVtV9WSFqI57nHY57zIcziqLcTkn+6W7DimI3bumfsbdlocHOHquYz5I/uldqEuj1g6HdFm5ux4F4+MbeI+q9ThvEYn3cn5qrU9FsxwIBBBBvBF4K9WJ31hWVSBAIBEMp2jqr2f2jBoE6QHuk7RuPgtmDLv3ZUZK66wow9atKtltJo2LaaCWk0bFpNAtJoSqNWT2YOmMjePosefgMGbravX1jpP8+9ZTLavaVrRq8YdcFpzxb8wvHz+D5a9cc80flP6NNOJrPfotIcQOE2kEZgzXk3pak8to1PzaImJ7HrkKpApChAs1I51zXMOjjS0nnVY3WO890bz4r3c2emKN2ZbWirG1jWcakfeOkz+GyYZ+ba/nduC8XNxmTJ07Qz2yTKK1oGFwWVwciDgiV7VlX2NJ2tsHd+qqtffSG/Bg5fet3WS420FUgUikfXpgxPsQHMnptJk1x2lh9079q+u8O8PyUxbyT1ntHp+7DlzxzdGnqqtIdIbahm8azTc5pycPXAq29JpOpdVtE9k1cOggEDYjA4FrhMEEEHaDipiddYQ88rOjGDFdDOy9pzacD6cQV6mK3PXbJaOWdI9tWaci2mgW00bFtNGyW00bLbTRsW00bPhUlzDNriDuPmq8mGmSOW8RMfNMWmvWFtRO0RF0RtoZtuPTA+C8jiPBaW64p18p6x+v1aKcVMfEuqJWEOJquE8jc7oV4ufg82D469PXvH5tVMtL9pSlldhSOvsir/AGMueZjO0NHLKTFtEkudaBN5suvAG4YclXxsWjNbf8h5+TfMgLMrKgVqlK+qyr7Gk7W2Du/VU3vvpDfgwcvvW7rFVtJVIJqY6jOVvW9ubIZ0dp724bvNfX+FeE+x1lzR73lHp+/0+952fiOb3a9lTbXvaZSwY7mOD4bi17cCMsiNo3FcXxxeNSmtpiejc9nq/bSBZcAyM0Tc3Y4d5mY3YjxXm5cM45+TXS8WXSpWBAIMr25o90OKNhMM8CC5vQh3VbOEt1mqjPHSJZMPW/TNsttNGxbTRsW00bJbTRsttNGxbTSNktppOxbTSNi2mk7WVDr2LD22xk6/ocV53EeFcPm665Z9Y/TsupxF6/NoKrruHGc1ki17iAAbweBHrJeLn8HzY53ExNfXt/j9NtVOJrbp2lrLAW7kr6DOds6utMEZovYJO+A7eR8yvO8Rwc1faR5d/u/ZTlruNsYvGZyhSlfVZV9jSdrbB3fqqL330hvwYOX3rd1lNcNQRAJUxuZ1AzFdVzbmyGdDae99PNfZ+E+Eex1mzR7/AJR9n9/o83iOJ5vdr2+qmtr39MmxbTRsW00bDYpaQ5pLXNM2uGII2rm1ItGpTFpidw9G7N1wKTCmZCI3RiNGexw3HHqNi8jNinHbTbS/NG1sqnYQUnbNv7o85Ohn+sD1Wjhf6sK8vwS89D162mLZbaaCW00bFtNAtppGxbU6TsW00jYtpo2LaaNi2mgW00bbDsDVhLjSHC4TbD3k6zuQu5nJYOMyajkj8WnBT+5uF57URwmJG8G4pMbGC7Q1E6C60wEwnG6V5aT7p3ZH9HwOM4ScU81fh+jNfHqeh9WVfY0na2wd36ry7330hrwYOX3rd1kq2os1IQmV5wUxEzOoGTr2vPaTZDOhtPe+nmvtvCPB/wDx4jNmj3/KPs/v9Hl8RxPP7te31Utte/pjFtNBLanQLaaBbTQtuylYGFSmX6MT7J35tQ8nWepWXi8fNj36LsNtW16vTl5DaEFD24iyob/xOhgfzg+QK0cLG8sK80+5LzgPXs6YBbTRsttNGyW00bLbTRsltNGxbTRsW00bFtNGxbTRtcdm6jfSn3TbDadN/wDi3N3l50Z80Yo+azHjm8/J6pRoDYbGsYJNaAABkF41rTady3xERGodVCQgQieKiYiY1IrKVVU72Xbj6FeLxPhMT72GdfKf9Lq5fVWxYDm6wI8uuC8fLgy4vjrMfz1WxaJ7OTnSEyZAXndvVdYm06hLHV/X3tZshmUMYna//wCV914P4NHDRGXNHv8AlH2f3+nk8nieK5/dr2+qjtr6HTHsW00bFtNGxbTRsltNGxbTRt1osST2EYh7COIcFxkj3J+51Wfeh7QV889MIMV/xJpshBhDEl0V3BostnxLnfyrfwFN2mzNxNtREMNbXq6Y9ltpo2S2mjZbaaNktpo2LaaNj2iaNj2iaRtIoVEixjKFDe8/haSOZwHNc3vWnxTp1Ws27Q2NR9g3Eh1KdZH8Nhm47nOwHKfELBm46I6Y/wA2mnDT3s3lGo7YbQxjQ1rRIACQC821ptO5a4iIjUOqhIQCAQCBHKJ7DH9sv9PF4eoXl8F/7HH98/SU5/6Nnmi+6eOECIAoF2oECAQd6D97D/3If94XGT4LfdLqnxQ9qK+deoRB5p/xE/1g/wBiH/fEXr8B/Tn7/wBGLifij7maW5mIgAgVAgUhUCILbs/94OKoz/Csx93sNB+7bwXhX+KXpV7O65SEAgE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4" name="Table 43"/>
          <p:cNvGraphicFramePr>
            <a:graphicFrameLocks noGrp="1"/>
          </p:cNvGraphicFramePr>
          <p:nvPr>
            <p:extLst>
              <p:ext uri="{D42A27DB-BD31-4B8C-83A1-F6EECF244321}">
                <p14:modId xmlns:p14="http://schemas.microsoft.com/office/powerpoint/2010/main" val="3530931919"/>
              </p:ext>
            </p:extLst>
          </p:nvPr>
        </p:nvGraphicFramePr>
        <p:xfrm>
          <a:off x="3168967" y="3254692"/>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2" name="TextBox 1"/>
          <p:cNvSpPr txBox="1"/>
          <p:nvPr/>
        </p:nvSpPr>
        <p:spPr>
          <a:xfrm>
            <a:off x="1337398" y="807720"/>
            <a:ext cx="1139392" cy="276999"/>
          </a:xfrm>
          <a:prstGeom prst="rect">
            <a:avLst/>
          </a:prstGeom>
          <a:noFill/>
        </p:spPr>
        <p:txBody>
          <a:bodyPr wrap="square" rtlCol="0">
            <a:spAutoFit/>
          </a:bodyPr>
          <a:lstStyle/>
          <a:p>
            <a:pPr algn="ctr"/>
            <a:r>
              <a:rPr lang="en-US" sz="1200" b="1" dirty="0" smtClean="0"/>
              <a:t>Mom’s Audi</a:t>
            </a:r>
            <a:endParaRPr lang="en-US" sz="1200" b="1" dirty="0"/>
          </a:p>
        </p:txBody>
      </p:sp>
      <p:sp>
        <p:nvSpPr>
          <p:cNvPr id="43" name="TextBox 42"/>
          <p:cNvSpPr txBox="1"/>
          <p:nvPr/>
        </p:nvSpPr>
        <p:spPr>
          <a:xfrm>
            <a:off x="1407257" y="1615440"/>
            <a:ext cx="1068289" cy="276999"/>
          </a:xfrm>
          <a:prstGeom prst="rect">
            <a:avLst/>
          </a:prstGeom>
          <a:noFill/>
        </p:spPr>
        <p:txBody>
          <a:bodyPr wrap="square" rtlCol="0">
            <a:spAutoFit/>
          </a:bodyPr>
          <a:lstStyle/>
          <a:p>
            <a:pPr algn="ctr"/>
            <a:r>
              <a:rPr lang="en-US" sz="1200" b="1" dirty="0" smtClean="0"/>
              <a:t>Suzie’s Honda</a:t>
            </a:r>
            <a:endParaRPr lang="en-US" sz="1200" b="1" dirty="0"/>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355" y="137191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p:nvPr/>
        </p:nvCxnSpPr>
        <p:spPr>
          <a:xfrm>
            <a:off x="3207067" y="3429952"/>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8" y="83724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Rectangle 90"/>
          <p:cNvSpPr/>
          <p:nvPr/>
        </p:nvSpPr>
        <p:spPr>
          <a:xfrm>
            <a:off x="411480" y="1912620"/>
            <a:ext cx="1828800" cy="2423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960120" y="1706880"/>
            <a:ext cx="126492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1021080" y="1645920"/>
            <a:ext cx="598754" cy="338554"/>
          </a:xfrm>
          <a:prstGeom prst="rect">
            <a:avLst/>
          </a:prstGeom>
          <a:noFill/>
        </p:spPr>
        <p:txBody>
          <a:bodyPr wrap="none" rtlCol="0">
            <a:spAutoFit/>
          </a:bodyPr>
          <a:lstStyle/>
          <a:p>
            <a:r>
              <a:rPr lang="en-US" sz="1600" dirty="0" smtClean="0">
                <a:solidFill>
                  <a:schemeClr val="bg1"/>
                </a:solidFill>
              </a:rPr>
              <a:t>Fleet</a:t>
            </a:r>
            <a:endParaRPr lang="en-US" sz="1600" dirty="0">
              <a:solidFill>
                <a:schemeClr val="bg1"/>
              </a:solidFill>
            </a:endParaRPr>
          </a:p>
        </p:txBody>
      </p:sp>
      <p:grpSp>
        <p:nvGrpSpPr>
          <p:cNvPr id="161" name="Group 160"/>
          <p:cNvGrpSpPr/>
          <p:nvPr/>
        </p:nvGrpSpPr>
        <p:grpSpPr>
          <a:xfrm>
            <a:off x="364807" y="4343400"/>
            <a:ext cx="1927860" cy="434340"/>
            <a:chOff x="2156460" y="4587240"/>
            <a:chExt cx="1927860" cy="434340"/>
          </a:xfrm>
        </p:grpSpPr>
        <p:sp>
          <p:nvSpPr>
            <p:cNvPr id="162" name="Rectangle 161"/>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5"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4" name="Straight Connector 193"/>
          <p:cNvCxnSpPr/>
          <p:nvPr/>
        </p:nvCxnSpPr>
        <p:spPr>
          <a:xfrm flipV="1">
            <a:off x="381000" y="4328160"/>
            <a:ext cx="1943100" cy="152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3779520" y="846772"/>
            <a:ext cx="126492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3672840" y="846772"/>
            <a:ext cx="953466" cy="276999"/>
          </a:xfrm>
          <a:prstGeom prst="rect">
            <a:avLst/>
          </a:prstGeom>
          <a:noFill/>
        </p:spPr>
        <p:txBody>
          <a:bodyPr wrap="none" rtlCol="0">
            <a:spAutoFit/>
          </a:bodyPr>
          <a:lstStyle/>
          <a:p>
            <a:r>
              <a:rPr lang="en-US" sz="1200" b="1" dirty="0" smtClean="0">
                <a:solidFill>
                  <a:schemeClr val="bg1"/>
                </a:solidFill>
              </a:rPr>
              <a:t>Mom’s Audi</a:t>
            </a:r>
            <a:endParaRPr lang="en-US" sz="1200" b="1" dirty="0">
              <a:solidFill>
                <a:schemeClr val="bg1"/>
              </a:solidFill>
            </a:endParaRPr>
          </a:p>
        </p:txBody>
      </p:sp>
      <p:sp>
        <p:nvSpPr>
          <p:cNvPr id="14" name="Rectangle 13"/>
          <p:cNvSpPr/>
          <p:nvPr/>
        </p:nvSpPr>
        <p:spPr>
          <a:xfrm>
            <a:off x="3223260" y="1067752"/>
            <a:ext cx="1836420" cy="22098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3075149" y="1022032"/>
            <a:ext cx="833911" cy="307777"/>
          </a:xfrm>
          <a:prstGeom prst="rect">
            <a:avLst/>
          </a:prstGeom>
          <a:noFill/>
        </p:spPr>
        <p:txBody>
          <a:bodyPr wrap="square" rtlCol="0">
            <a:spAutoFit/>
          </a:bodyPr>
          <a:lstStyle/>
          <a:p>
            <a:pPr algn="ctr"/>
            <a:r>
              <a:rPr lang="en-US" sz="1400" b="1" dirty="0" smtClean="0"/>
              <a:t>Score</a:t>
            </a:r>
          </a:p>
        </p:txBody>
      </p:sp>
      <p:sp>
        <p:nvSpPr>
          <p:cNvPr id="113" name="TextBox 112"/>
          <p:cNvSpPr txBox="1"/>
          <p:nvPr/>
        </p:nvSpPr>
        <p:spPr>
          <a:xfrm>
            <a:off x="4594860" y="1006792"/>
            <a:ext cx="640080" cy="307777"/>
          </a:xfrm>
          <a:prstGeom prst="rect">
            <a:avLst/>
          </a:prstGeom>
          <a:noFill/>
        </p:spPr>
        <p:txBody>
          <a:bodyPr wrap="square" rtlCol="0">
            <a:spAutoFit/>
          </a:bodyPr>
          <a:lstStyle/>
          <a:p>
            <a:r>
              <a:rPr lang="en-US" sz="1400" b="1" dirty="0" smtClean="0">
                <a:solidFill>
                  <a:schemeClr val="accent6">
                    <a:lumMod val="75000"/>
                  </a:schemeClr>
                </a:solidFill>
                <a:effectLst>
                  <a:outerShdw blurRad="38100" dist="38100" dir="2700000" algn="tl">
                    <a:srgbClr val="000000">
                      <a:alpha val="43137"/>
                    </a:srgbClr>
                  </a:outerShdw>
                </a:effectLst>
              </a:rPr>
              <a:t>101</a:t>
            </a:r>
            <a:endParaRPr lang="en-US" sz="1400" b="1" dirty="0">
              <a:solidFill>
                <a:schemeClr val="accent6">
                  <a:lumMod val="75000"/>
                </a:schemeClr>
              </a:solidFill>
              <a:effectLst>
                <a:outerShdw blurRad="38100" dist="38100" dir="2700000" algn="tl">
                  <a:srgbClr val="000000">
                    <a:alpha val="43137"/>
                  </a:srgbClr>
                </a:outerShdw>
              </a:effectLst>
            </a:endParaRPr>
          </a:p>
        </p:txBody>
      </p:sp>
      <p:sp>
        <p:nvSpPr>
          <p:cNvPr id="21" name="TextBox 20"/>
          <p:cNvSpPr txBox="1"/>
          <p:nvPr/>
        </p:nvSpPr>
        <p:spPr>
          <a:xfrm>
            <a:off x="3154681" y="1311592"/>
            <a:ext cx="1897379" cy="1184940"/>
          </a:xfrm>
          <a:prstGeom prst="rect">
            <a:avLst/>
          </a:prstGeom>
          <a:noFill/>
        </p:spPr>
        <p:txBody>
          <a:bodyPr wrap="square" rtlCol="0">
            <a:spAutoFit/>
          </a:bodyPr>
          <a:lstStyle/>
          <a:p>
            <a:r>
              <a:rPr lang="en-US" sz="1100" b="1" dirty="0" smtClean="0"/>
              <a:t>6/1   Hard stop	                   -10</a:t>
            </a:r>
          </a:p>
          <a:p>
            <a:r>
              <a:rPr lang="en-US" sz="900" dirty="0" smtClean="0"/>
              <a:t>10:02 am</a:t>
            </a:r>
          </a:p>
          <a:p>
            <a:r>
              <a:rPr lang="en-US" sz="1100" b="1" dirty="0" smtClean="0">
                <a:solidFill>
                  <a:schemeClr val="accent5">
                    <a:lumMod val="75000"/>
                  </a:schemeClr>
                </a:solidFill>
              </a:rPr>
              <a:t>6/2</a:t>
            </a:r>
            <a:r>
              <a:rPr lang="en-US" sz="1100" b="1" dirty="0">
                <a:solidFill>
                  <a:schemeClr val="accent5">
                    <a:lumMod val="75000"/>
                  </a:schemeClr>
                </a:solidFill>
              </a:rPr>
              <a:t> </a:t>
            </a:r>
            <a:r>
              <a:rPr lang="en-US" sz="1100" b="1" dirty="0" smtClean="0">
                <a:solidFill>
                  <a:schemeClr val="accent5">
                    <a:lumMod val="75000"/>
                  </a:schemeClr>
                </a:solidFill>
              </a:rPr>
              <a:t>  Geo: Brickyard</a:t>
            </a:r>
          </a:p>
          <a:p>
            <a:r>
              <a:rPr lang="en-US" sz="900" dirty="0" smtClean="0">
                <a:solidFill>
                  <a:schemeClr val="accent5">
                    <a:lumMod val="75000"/>
                  </a:schemeClr>
                </a:solidFill>
              </a:rPr>
              <a:t>11:24 am</a:t>
            </a:r>
          </a:p>
          <a:p>
            <a:r>
              <a:rPr lang="en-US" sz="1100" b="1" dirty="0" smtClean="0"/>
              <a:t>6/25</a:t>
            </a:r>
            <a:r>
              <a:rPr lang="en-US" sz="1100" b="1" dirty="0"/>
              <a:t> </a:t>
            </a:r>
            <a:r>
              <a:rPr lang="en-US" sz="1100" b="1" dirty="0" smtClean="0"/>
              <a:t> 10 mph over limit     -10</a:t>
            </a:r>
          </a:p>
          <a:p>
            <a:r>
              <a:rPr lang="en-US" sz="900" dirty="0" smtClean="0"/>
              <a:t>3:03 pm</a:t>
            </a:r>
          </a:p>
          <a:p>
            <a:endParaRPr lang="en-US" sz="1100" dirty="0"/>
          </a:p>
        </p:txBody>
      </p:sp>
      <p:pic>
        <p:nvPicPr>
          <p:cNvPr id="11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855" y="8524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9" name="Rectangle 118"/>
          <p:cNvSpPr/>
          <p:nvPr/>
        </p:nvSpPr>
        <p:spPr>
          <a:xfrm>
            <a:off x="6994206" y="1905000"/>
            <a:ext cx="1875473"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6933247" y="4297680"/>
            <a:ext cx="1927860" cy="434340"/>
            <a:chOff x="2156460" y="4587240"/>
            <a:chExt cx="1927860" cy="434340"/>
          </a:xfrm>
        </p:grpSpPr>
        <p:sp>
          <p:nvSpPr>
            <p:cNvPr id="121" name="Rectangle 120"/>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27" name="Table 126"/>
          <p:cNvGraphicFramePr>
            <a:graphicFrameLocks noGrp="1"/>
          </p:cNvGraphicFramePr>
          <p:nvPr>
            <p:extLst>
              <p:ext uri="{D42A27DB-BD31-4B8C-83A1-F6EECF244321}">
                <p14:modId xmlns:p14="http://schemas.microsoft.com/office/powerpoint/2010/main" val="4162007633"/>
              </p:ext>
            </p:extLst>
          </p:nvPr>
        </p:nvGraphicFramePr>
        <p:xfrm>
          <a:off x="6963727" y="4107180"/>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cxnSp>
        <p:nvCxnSpPr>
          <p:cNvPr id="129" name="Straight Connector 128"/>
          <p:cNvCxnSpPr/>
          <p:nvPr/>
        </p:nvCxnSpPr>
        <p:spPr>
          <a:xfrm>
            <a:off x="7001827" y="434340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7574280" y="1699260"/>
            <a:ext cx="126492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7467600" y="1699260"/>
            <a:ext cx="953466" cy="276999"/>
          </a:xfrm>
          <a:prstGeom prst="rect">
            <a:avLst/>
          </a:prstGeom>
          <a:noFill/>
        </p:spPr>
        <p:txBody>
          <a:bodyPr wrap="none" rtlCol="0">
            <a:spAutoFit/>
          </a:bodyPr>
          <a:lstStyle/>
          <a:p>
            <a:r>
              <a:rPr lang="en-US" sz="1200" b="1" dirty="0" smtClean="0">
                <a:solidFill>
                  <a:schemeClr val="bg1"/>
                </a:solidFill>
              </a:rPr>
              <a:t>Mom’s Audi</a:t>
            </a:r>
            <a:endParaRPr lang="en-US" sz="1200" b="1" dirty="0">
              <a:solidFill>
                <a:schemeClr val="bg1"/>
              </a:solidFill>
            </a:endParaRPr>
          </a:p>
        </p:txBody>
      </p:sp>
      <p:cxnSp>
        <p:nvCxnSpPr>
          <p:cNvPr id="24" name="Straight Arrow Connector 23"/>
          <p:cNvCxnSpPr/>
          <p:nvPr/>
        </p:nvCxnSpPr>
        <p:spPr>
          <a:xfrm flipV="1">
            <a:off x="2179320" y="1203960"/>
            <a:ext cx="105156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49440" y="1874520"/>
            <a:ext cx="1107996" cy="276999"/>
          </a:xfrm>
          <a:prstGeom prst="rect">
            <a:avLst/>
          </a:prstGeom>
          <a:noFill/>
        </p:spPr>
        <p:txBody>
          <a:bodyPr wrap="none" rtlCol="0">
            <a:spAutoFit/>
          </a:bodyPr>
          <a:lstStyle/>
          <a:p>
            <a:r>
              <a:rPr lang="en-US" sz="1200" b="1" dirty="0" smtClean="0"/>
              <a:t>Geo-fence	</a:t>
            </a:r>
            <a:endParaRPr lang="en-US" sz="1600" b="1" dirty="0">
              <a:effectLst>
                <a:outerShdw blurRad="38100" dist="38100" dir="2700000" algn="tl">
                  <a:srgbClr val="000000">
                    <a:alpha val="43137"/>
                  </a:srgbClr>
                </a:outerShdw>
              </a:effectLst>
            </a:endParaRPr>
          </a:p>
        </p:txBody>
      </p:sp>
      <p:sp>
        <p:nvSpPr>
          <p:cNvPr id="29" name="Rectangle 28"/>
          <p:cNvSpPr/>
          <p:nvPr/>
        </p:nvSpPr>
        <p:spPr>
          <a:xfrm>
            <a:off x="7063740" y="2400300"/>
            <a:ext cx="1722120" cy="3505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995160" y="2339340"/>
            <a:ext cx="643125" cy="261610"/>
          </a:xfrm>
          <a:prstGeom prst="rect">
            <a:avLst/>
          </a:prstGeom>
          <a:noFill/>
        </p:spPr>
        <p:txBody>
          <a:bodyPr wrap="none" rtlCol="0">
            <a:spAutoFit/>
          </a:bodyPr>
          <a:lstStyle/>
          <a:p>
            <a:r>
              <a:rPr lang="en-US" sz="1100" dirty="0" smtClean="0"/>
              <a:t>Address</a:t>
            </a:r>
            <a:endParaRPr lang="en-US" sz="1100" dirty="0"/>
          </a:p>
        </p:txBody>
      </p:sp>
      <p:sp>
        <p:nvSpPr>
          <p:cNvPr id="145" name="TextBox 144"/>
          <p:cNvSpPr txBox="1"/>
          <p:nvPr/>
        </p:nvSpPr>
        <p:spPr>
          <a:xfrm>
            <a:off x="6972300" y="2758440"/>
            <a:ext cx="1483098" cy="261610"/>
          </a:xfrm>
          <a:prstGeom prst="rect">
            <a:avLst/>
          </a:prstGeom>
          <a:noFill/>
        </p:spPr>
        <p:txBody>
          <a:bodyPr wrap="none" rtlCol="0">
            <a:spAutoFit/>
          </a:bodyPr>
          <a:lstStyle/>
          <a:p>
            <a:r>
              <a:rPr lang="en-US" sz="1100" dirty="0" smtClean="0"/>
              <a:t>Radius around address</a:t>
            </a:r>
            <a:endParaRPr lang="en-US" sz="1100" dirty="0"/>
          </a:p>
        </p:txBody>
      </p:sp>
      <p:sp>
        <p:nvSpPr>
          <p:cNvPr id="146" name="Rectangle 145"/>
          <p:cNvSpPr/>
          <p:nvPr/>
        </p:nvSpPr>
        <p:spPr>
          <a:xfrm>
            <a:off x="7063740" y="2987040"/>
            <a:ext cx="60198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7376160" y="2964180"/>
            <a:ext cx="328936" cy="261610"/>
          </a:xfrm>
          <a:prstGeom prst="rect">
            <a:avLst/>
          </a:prstGeom>
          <a:noFill/>
        </p:spPr>
        <p:txBody>
          <a:bodyPr wrap="none" rtlCol="0">
            <a:spAutoFit/>
          </a:bodyPr>
          <a:lstStyle/>
          <a:p>
            <a:r>
              <a:rPr lang="en-US" sz="1100" dirty="0" smtClean="0"/>
              <a:t>10</a:t>
            </a:r>
            <a:endParaRPr lang="en-US" sz="1100" dirty="0"/>
          </a:p>
        </p:txBody>
      </p:sp>
      <p:sp>
        <p:nvSpPr>
          <p:cNvPr id="148" name="Rectangle 147"/>
          <p:cNvSpPr/>
          <p:nvPr/>
        </p:nvSpPr>
        <p:spPr>
          <a:xfrm>
            <a:off x="7764780" y="2994660"/>
            <a:ext cx="838200" cy="19812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10800000">
            <a:off x="8412480" y="3009900"/>
            <a:ext cx="190500" cy="160020"/>
          </a:xfrm>
          <a:prstGeom prst="triangl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p:cNvSpPr txBox="1"/>
          <p:nvPr/>
        </p:nvSpPr>
        <p:spPr>
          <a:xfrm>
            <a:off x="7818120" y="2979420"/>
            <a:ext cx="494046" cy="261610"/>
          </a:xfrm>
          <a:prstGeom prst="rect">
            <a:avLst/>
          </a:prstGeom>
          <a:noFill/>
        </p:spPr>
        <p:txBody>
          <a:bodyPr wrap="none" rtlCol="0">
            <a:spAutoFit/>
          </a:bodyPr>
          <a:lstStyle/>
          <a:p>
            <a:r>
              <a:rPr lang="en-US" sz="1100" dirty="0" smtClean="0"/>
              <a:t>Miles</a:t>
            </a:r>
            <a:endParaRPr lang="en-US" sz="1100" dirty="0"/>
          </a:p>
        </p:txBody>
      </p:sp>
      <p:sp>
        <p:nvSpPr>
          <p:cNvPr id="150" name="Rectangle 149"/>
          <p:cNvSpPr/>
          <p:nvPr/>
        </p:nvSpPr>
        <p:spPr>
          <a:xfrm>
            <a:off x="7071360" y="2118360"/>
            <a:ext cx="171450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7010400" y="2103120"/>
            <a:ext cx="896399" cy="261610"/>
          </a:xfrm>
          <a:prstGeom prst="rect">
            <a:avLst/>
          </a:prstGeom>
          <a:noFill/>
        </p:spPr>
        <p:txBody>
          <a:bodyPr wrap="none" rtlCol="0">
            <a:spAutoFit/>
          </a:bodyPr>
          <a:lstStyle/>
          <a:p>
            <a:r>
              <a:rPr lang="en-US" sz="1100" dirty="0" smtClean="0"/>
              <a:t>Fence Name</a:t>
            </a:r>
            <a:endParaRPr lang="en-US" sz="1100" dirty="0"/>
          </a:p>
        </p:txBody>
      </p:sp>
      <p:sp>
        <p:nvSpPr>
          <p:cNvPr id="152" name="TextBox 151"/>
          <p:cNvSpPr txBox="1"/>
          <p:nvPr/>
        </p:nvSpPr>
        <p:spPr>
          <a:xfrm>
            <a:off x="6957060" y="3192780"/>
            <a:ext cx="910827" cy="261610"/>
          </a:xfrm>
          <a:prstGeom prst="rect">
            <a:avLst/>
          </a:prstGeom>
          <a:noFill/>
        </p:spPr>
        <p:txBody>
          <a:bodyPr wrap="none" rtlCol="0">
            <a:spAutoFit/>
          </a:bodyPr>
          <a:lstStyle/>
          <a:p>
            <a:r>
              <a:rPr lang="en-US" sz="1100" dirty="0" smtClean="0"/>
              <a:t>Notifications</a:t>
            </a:r>
            <a:endParaRPr lang="en-US" sz="1100" dirty="0"/>
          </a:p>
        </p:txBody>
      </p:sp>
      <p:sp>
        <p:nvSpPr>
          <p:cNvPr id="153" name="Rectangle 152"/>
          <p:cNvSpPr/>
          <p:nvPr/>
        </p:nvSpPr>
        <p:spPr>
          <a:xfrm>
            <a:off x="7459980" y="3451860"/>
            <a:ext cx="132588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7498080" y="3421380"/>
            <a:ext cx="1380506" cy="261610"/>
          </a:xfrm>
          <a:prstGeom prst="rect">
            <a:avLst/>
          </a:prstGeom>
          <a:noFill/>
        </p:spPr>
        <p:txBody>
          <a:bodyPr wrap="none" rtlCol="0">
            <a:spAutoFit/>
          </a:bodyPr>
          <a:lstStyle/>
          <a:p>
            <a:r>
              <a:rPr lang="en-US" sz="1100" dirty="0" smtClean="0"/>
              <a:t>primary@driver.com</a:t>
            </a:r>
            <a:endParaRPr lang="en-US" sz="1100" dirty="0"/>
          </a:p>
        </p:txBody>
      </p:sp>
      <p:sp>
        <p:nvSpPr>
          <p:cNvPr id="155" name="Rectangle 154"/>
          <p:cNvSpPr/>
          <p:nvPr/>
        </p:nvSpPr>
        <p:spPr>
          <a:xfrm>
            <a:off x="7757160" y="3718560"/>
            <a:ext cx="101346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7802880" y="3695700"/>
            <a:ext cx="992579" cy="261610"/>
          </a:xfrm>
          <a:prstGeom prst="rect">
            <a:avLst/>
          </a:prstGeom>
          <a:noFill/>
        </p:spPr>
        <p:txBody>
          <a:bodyPr wrap="none" rtlCol="0">
            <a:spAutoFit/>
          </a:bodyPr>
          <a:lstStyle/>
          <a:p>
            <a:r>
              <a:rPr lang="en-US" sz="1100" dirty="0" smtClean="0"/>
              <a:t>801-999-9999</a:t>
            </a:r>
            <a:endParaRPr lang="en-US" sz="1100" dirty="0"/>
          </a:p>
        </p:txBody>
      </p:sp>
      <p:sp>
        <p:nvSpPr>
          <p:cNvPr id="157" name="TextBox 156"/>
          <p:cNvSpPr txBox="1"/>
          <p:nvPr/>
        </p:nvSpPr>
        <p:spPr>
          <a:xfrm>
            <a:off x="6972300" y="3421380"/>
            <a:ext cx="937260" cy="261610"/>
          </a:xfrm>
          <a:prstGeom prst="rect">
            <a:avLst/>
          </a:prstGeom>
          <a:noFill/>
        </p:spPr>
        <p:txBody>
          <a:bodyPr wrap="square" rtlCol="0">
            <a:spAutoFit/>
          </a:bodyPr>
          <a:lstStyle/>
          <a:p>
            <a:r>
              <a:rPr lang="en-US" sz="1100" dirty="0" smtClean="0"/>
              <a:t>Email:</a:t>
            </a:r>
            <a:endParaRPr lang="en-US" sz="1100" dirty="0"/>
          </a:p>
        </p:txBody>
      </p:sp>
      <p:sp>
        <p:nvSpPr>
          <p:cNvPr id="158" name="TextBox 157"/>
          <p:cNvSpPr txBox="1"/>
          <p:nvPr/>
        </p:nvSpPr>
        <p:spPr>
          <a:xfrm>
            <a:off x="6995160" y="3672840"/>
            <a:ext cx="471604" cy="261610"/>
          </a:xfrm>
          <a:prstGeom prst="rect">
            <a:avLst/>
          </a:prstGeom>
          <a:noFill/>
        </p:spPr>
        <p:txBody>
          <a:bodyPr wrap="none" rtlCol="0">
            <a:spAutoFit/>
          </a:bodyPr>
          <a:lstStyle/>
          <a:p>
            <a:r>
              <a:rPr lang="en-US" sz="1100" dirty="0" smtClean="0"/>
              <a:t>SMS:</a:t>
            </a:r>
            <a:endParaRPr lang="en-US" sz="1100" dirty="0"/>
          </a:p>
        </p:txBody>
      </p:sp>
      <p:pic>
        <p:nvPicPr>
          <p:cNvPr id="15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728" y="412273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0" name="Group 159"/>
          <p:cNvGrpSpPr/>
          <p:nvPr/>
        </p:nvGrpSpPr>
        <p:grpSpPr>
          <a:xfrm>
            <a:off x="8153400" y="4038600"/>
            <a:ext cx="701040" cy="269156"/>
            <a:chOff x="3126794" y="2689860"/>
            <a:chExt cx="1178344" cy="269156"/>
          </a:xfrm>
        </p:grpSpPr>
        <p:sp>
          <p:nvSpPr>
            <p:cNvPr id="168" name="Rectangle 167"/>
            <p:cNvSpPr/>
            <p:nvPr/>
          </p:nvSpPr>
          <p:spPr>
            <a:xfrm>
              <a:off x="3126794" y="2689860"/>
              <a:ext cx="115493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73" name="TextBox 172"/>
            <p:cNvSpPr txBox="1"/>
            <p:nvPr/>
          </p:nvSpPr>
          <p:spPr>
            <a:xfrm>
              <a:off x="3150208" y="2705100"/>
              <a:ext cx="1154930" cy="253916"/>
            </a:xfrm>
            <a:prstGeom prst="rect">
              <a:avLst/>
            </a:prstGeom>
            <a:noFill/>
          </p:spPr>
          <p:txBody>
            <a:bodyPr wrap="square" rtlCol="0">
              <a:spAutoFit/>
            </a:bodyPr>
            <a:lstStyle/>
            <a:p>
              <a:pPr algn="ctr"/>
              <a:r>
                <a:rPr lang="en-US" sz="1050" b="1" dirty="0" smtClean="0">
                  <a:solidFill>
                    <a:schemeClr val="bg1"/>
                  </a:solidFill>
                  <a:effectLst>
                    <a:outerShdw blurRad="38100" dist="38100" dir="2700000" algn="tl">
                      <a:srgbClr val="000000">
                        <a:alpha val="43137"/>
                      </a:srgbClr>
                    </a:outerShdw>
                  </a:effectLst>
                </a:rPr>
                <a:t>Save </a:t>
              </a:r>
              <a:endParaRPr lang="en-US" sz="1050" b="1" dirty="0">
                <a:solidFill>
                  <a:schemeClr val="bg1"/>
                </a:solidFill>
                <a:effectLst>
                  <a:outerShdw blurRad="38100" dist="38100" dir="2700000" algn="tl">
                    <a:srgbClr val="000000">
                      <a:alpha val="43137"/>
                    </a:srgbClr>
                  </a:outerShdw>
                </a:effectLst>
              </a:endParaRPr>
            </a:p>
          </p:txBody>
        </p:sp>
      </p:grpSp>
      <p:grpSp>
        <p:nvGrpSpPr>
          <p:cNvPr id="7" name="Group 6"/>
          <p:cNvGrpSpPr/>
          <p:nvPr/>
        </p:nvGrpSpPr>
        <p:grpSpPr>
          <a:xfrm>
            <a:off x="320039" y="1920240"/>
            <a:ext cx="1987193" cy="514410"/>
            <a:chOff x="320039" y="1920240"/>
            <a:chExt cx="1987193" cy="514410"/>
          </a:xfrm>
        </p:grpSpPr>
        <p:sp>
          <p:nvSpPr>
            <p:cNvPr id="111" name="Rectangle 110"/>
            <p:cNvSpPr/>
            <p:nvPr/>
          </p:nvSpPr>
          <p:spPr>
            <a:xfrm>
              <a:off x="320039" y="1927860"/>
              <a:ext cx="1987193" cy="5029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350520" y="1920240"/>
              <a:ext cx="953466"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Mom’s Audi</a:t>
              </a:r>
              <a:endParaRPr lang="en-US" sz="1200" b="1" dirty="0">
                <a:effectLst>
                  <a:outerShdw blurRad="38100" dist="38100" dir="2700000" algn="tl">
                    <a:srgbClr val="000000">
                      <a:alpha val="43137"/>
                    </a:srgbClr>
                  </a:outerShdw>
                </a:effectLst>
              </a:endParaRPr>
            </a:p>
          </p:txBody>
        </p:sp>
        <p:pic>
          <p:nvPicPr>
            <p:cNvPr id="2050" name="Picture 2" descr="https://cdn4.iconfinder.com/data/icons/brightmix/128/monotone_cog_settings_ge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9896" y="2172335"/>
              <a:ext cx="225423" cy="2254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1607820" y="1973580"/>
              <a:ext cx="609600" cy="4038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p:cNvSpPr txBox="1"/>
            <p:nvPr/>
          </p:nvSpPr>
          <p:spPr>
            <a:xfrm>
              <a:off x="1638560" y="1927860"/>
              <a:ext cx="533140" cy="253916"/>
            </a:xfrm>
            <a:prstGeom prst="rect">
              <a:avLst/>
            </a:prstGeom>
            <a:noFill/>
          </p:spPr>
          <p:txBody>
            <a:bodyPr wrap="square" rtlCol="0">
              <a:spAutoFit/>
            </a:bodyPr>
            <a:lstStyle/>
            <a:p>
              <a:pPr algn="ctr"/>
              <a:r>
                <a:rPr lang="en-US" sz="1050" b="1" dirty="0" smtClean="0">
                  <a:solidFill>
                    <a:schemeClr val="tx1">
                      <a:lumMod val="50000"/>
                      <a:lumOff val="50000"/>
                    </a:schemeClr>
                  </a:solidFill>
                </a:rPr>
                <a:t>Score</a:t>
              </a:r>
            </a:p>
          </p:txBody>
        </p:sp>
        <p:sp>
          <p:nvSpPr>
            <p:cNvPr id="177" name="TextBox 176"/>
            <p:cNvSpPr txBox="1"/>
            <p:nvPr/>
          </p:nvSpPr>
          <p:spPr>
            <a:xfrm>
              <a:off x="1623060" y="2034540"/>
              <a:ext cx="640080"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101</a:t>
              </a:r>
              <a:endParaRPr lang="en-US" sz="2000" b="1" dirty="0">
                <a:effectLst>
                  <a:outerShdw blurRad="38100" dist="38100" dir="2700000" algn="tl">
                    <a:srgbClr val="000000">
                      <a:alpha val="43137"/>
                    </a:srgbClr>
                  </a:outerShdw>
                </a:effectLst>
              </a:endParaRPr>
            </a:p>
          </p:txBody>
        </p:sp>
      </p:grpSp>
      <p:grpSp>
        <p:nvGrpSpPr>
          <p:cNvPr id="93" name="Group 92"/>
          <p:cNvGrpSpPr/>
          <p:nvPr/>
        </p:nvGrpSpPr>
        <p:grpSpPr>
          <a:xfrm>
            <a:off x="335279" y="2545080"/>
            <a:ext cx="1987193" cy="514410"/>
            <a:chOff x="320039" y="1920240"/>
            <a:chExt cx="1987193" cy="514410"/>
          </a:xfrm>
        </p:grpSpPr>
        <p:sp>
          <p:nvSpPr>
            <p:cNvPr id="95" name="Rectangle 94"/>
            <p:cNvSpPr/>
            <p:nvPr/>
          </p:nvSpPr>
          <p:spPr>
            <a:xfrm>
              <a:off x="320039" y="1927860"/>
              <a:ext cx="1987193" cy="5029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50520" y="1920240"/>
              <a:ext cx="1067280"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Suzie’s Honda</a:t>
              </a:r>
              <a:endParaRPr lang="en-US" sz="1200" b="1" dirty="0">
                <a:effectLst>
                  <a:outerShdw blurRad="38100" dist="38100" dir="2700000" algn="tl">
                    <a:srgbClr val="000000">
                      <a:alpha val="43137"/>
                    </a:srgbClr>
                  </a:outerShdw>
                </a:effectLst>
              </a:endParaRPr>
            </a:p>
          </p:txBody>
        </p:sp>
        <p:pic>
          <p:nvPicPr>
            <p:cNvPr id="98" name="Picture 2" descr="https://cdn4.iconfinder.com/data/icons/brightmix/128/monotone_cog_settings_ge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9896" y="2172335"/>
              <a:ext cx="225423" cy="225423"/>
            </a:xfrm>
            <a:prstGeom prst="rect">
              <a:avLst/>
            </a:prstGeom>
            <a:noFill/>
            <a:extLst>
              <a:ext uri="{909E8E84-426E-40DD-AFC4-6F175D3DCCD1}">
                <a14:hiddenFill xmlns:a14="http://schemas.microsoft.com/office/drawing/2010/main">
                  <a:solidFill>
                    <a:srgbClr val="FFFFFF"/>
                  </a:solidFill>
                </a14:hiddenFill>
              </a:ext>
            </a:extLst>
          </p:spPr>
        </p:pic>
        <p:sp>
          <p:nvSpPr>
            <p:cNvPr id="99" name="Rounded Rectangle 98"/>
            <p:cNvSpPr/>
            <p:nvPr/>
          </p:nvSpPr>
          <p:spPr>
            <a:xfrm>
              <a:off x="1607820" y="1973580"/>
              <a:ext cx="609600" cy="4038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1638560" y="1927860"/>
              <a:ext cx="533140" cy="253916"/>
            </a:xfrm>
            <a:prstGeom prst="rect">
              <a:avLst/>
            </a:prstGeom>
            <a:noFill/>
          </p:spPr>
          <p:txBody>
            <a:bodyPr wrap="square" rtlCol="0">
              <a:spAutoFit/>
            </a:bodyPr>
            <a:lstStyle/>
            <a:p>
              <a:pPr algn="ctr"/>
              <a:r>
                <a:rPr lang="en-US" sz="1050" b="1" dirty="0" smtClean="0">
                  <a:solidFill>
                    <a:schemeClr val="tx1">
                      <a:lumMod val="50000"/>
                      <a:lumOff val="50000"/>
                    </a:schemeClr>
                  </a:solidFill>
                </a:rPr>
                <a:t>Score</a:t>
              </a:r>
            </a:p>
          </p:txBody>
        </p:sp>
        <p:sp>
          <p:nvSpPr>
            <p:cNvPr id="101" name="TextBox 100"/>
            <p:cNvSpPr txBox="1"/>
            <p:nvPr/>
          </p:nvSpPr>
          <p:spPr>
            <a:xfrm>
              <a:off x="1623060" y="2034540"/>
              <a:ext cx="640080"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233</a:t>
              </a:r>
              <a:endParaRPr lang="en-US" sz="2000" b="1" dirty="0">
                <a:effectLst>
                  <a:outerShdw blurRad="38100" dist="38100" dir="2700000" algn="tl">
                    <a:srgbClr val="000000">
                      <a:alpha val="43137"/>
                    </a:srgbClr>
                  </a:outerShdw>
                </a:effectLst>
              </a:endParaRPr>
            </a:p>
          </p:txBody>
        </p:sp>
      </p:grpSp>
      <p:grpSp>
        <p:nvGrpSpPr>
          <p:cNvPr id="102" name="Group 101"/>
          <p:cNvGrpSpPr/>
          <p:nvPr/>
        </p:nvGrpSpPr>
        <p:grpSpPr>
          <a:xfrm>
            <a:off x="342899" y="3162300"/>
            <a:ext cx="1987193" cy="514410"/>
            <a:chOff x="320039" y="1920240"/>
            <a:chExt cx="1987193" cy="514410"/>
          </a:xfrm>
        </p:grpSpPr>
        <p:sp>
          <p:nvSpPr>
            <p:cNvPr id="103" name="Rectangle 102"/>
            <p:cNvSpPr/>
            <p:nvPr/>
          </p:nvSpPr>
          <p:spPr>
            <a:xfrm>
              <a:off x="320039" y="1927860"/>
              <a:ext cx="1987193" cy="5029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350520" y="1920240"/>
              <a:ext cx="1042465"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Matt’s Dodge</a:t>
              </a:r>
              <a:endParaRPr lang="en-US" sz="1200" b="1" dirty="0">
                <a:effectLst>
                  <a:outerShdw blurRad="38100" dist="38100" dir="2700000" algn="tl">
                    <a:srgbClr val="000000">
                      <a:alpha val="43137"/>
                    </a:srgbClr>
                  </a:outerShdw>
                </a:effectLst>
              </a:endParaRPr>
            </a:p>
          </p:txBody>
        </p:sp>
        <p:pic>
          <p:nvPicPr>
            <p:cNvPr id="114" name="Picture 2" descr="https://cdn4.iconfinder.com/data/icons/brightmix/128/monotone_cog_settings_ge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9896" y="2172335"/>
              <a:ext cx="225423" cy="225423"/>
            </a:xfrm>
            <a:prstGeom prst="rect">
              <a:avLst/>
            </a:prstGeom>
            <a:noFill/>
            <a:extLst>
              <a:ext uri="{909E8E84-426E-40DD-AFC4-6F175D3DCCD1}">
                <a14:hiddenFill xmlns:a14="http://schemas.microsoft.com/office/drawing/2010/main">
                  <a:solidFill>
                    <a:srgbClr val="FFFFFF"/>
                  </a:solidFill>
                </a14:hiddenFill>
              </a:ext>
            </a:extLst>
          </p:spPr>
        </p:pic>
        <p:sp>
          <p:nvSpPr>
            <p:cNvPr id="116" name="Rounded Rectangle 115"/>
            <p:cNvSpPr/>
            <p:nvPr/>
          </p:nvSpPr>
          <p:spPr>
            <a:xfrm>
              <a:off x="1607820" y="1973580"/>
              <a:ext cx="609600" cy="4038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1638560" y="1927860"/>
              <a:ext cx="533140" cy="253916"/>
            </a:xfrm>
            <a:prstGeom prst="rect">
              <a:avLst/>
            </a:prstGeom>
            <a:noFill/>
          </p:spPr>
          <p:txBody>
            <a:bodyPr wrap="square" rtlCol="0">
              <a:spAutoFit/>
            </a:bodyPr>
            <a:lstStyle/>
            <a:p>
              <a:pPr algn="ctr"/>
              <a:r>
                <a:rPr lang="en-US" sz="1050" b="1" dirty="0" smtClean="0">
                  <a:solidFill>
                    <a:schemeClr val="tx1">
                      <a:lumMod val="50000"/>
                      <a:lumOff val="50000"/>
                    </a:schemeClr>
                  </a:solidFill>
                </a:rPr>
                <a:t>Score</a:t>
              </a:r>
            </a:p>
          </p:txBody>
        </p:sp>
        <p:sp>
          <p:nvSpPr>
            <p:cNvPr id="128" name="TextBox 127"/>
            <p:cNvSpPr txBox="1"/>
            <p:nvPr/>
          </p:nvSpPr>
          <p:spPr>
            <a:xfrm>
              <a:off x="1623060" y="2034540"/>
              <a:ext cx="640080"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451</a:t>
              </a:r>
              <a:endParaRPr lang="en-US" sz="2000" b="1" dirty="0">
                <a:effectLst>
                  <a:outerShdw blurRad="38100" dist="38100" dir="2700000" algn="tl">
                    <a:srgbClr val="000000">
                      <a:alpha val="43137"/>
                    </a:srgbClr>
                  </a:outerShdw>
                </a:effectLst>
              </a:endParaRPr>
            </a:p>
          </p:txBody>
        </p:sp>
      </p:grpSp>
      <p:cxnSp>
        <p:nvCxnSpPr>
          <p:cNvPr id="11" name="Straight Connector 10"/>
          <p:cNvCxnSpPr/>
          <p:nvPr/>
        </p:nvCxnSpPr>
        <p:spPr>
          <a:xfrm>
            <a:off x="3162300" y="1653540"/>
            <a:ext cx="1889760"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185160" y="1973580"/>
            <a:ext cx="1889760"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200400" y="2293620"/>
            <a:ext cx="188976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4779" y="167640"/>
            <a:ext cx="2918460" cy="646331"/>
          </a:xfrm>
          <a:prstGeom prst="rect">
            <a:avLst/>
          </a:prstGeom>
          <a:solidFill>
            <a:schemeClr val="accent5">
              <a:lumMod val="20000"/>
              <a:lumOff val="80000"/>
            </a:schemeClr>
          </a:solidFill>
        </p:spPr>
        <p:txBody>
          <a:bodyPr wrap="square" rtlCol="0">
            <a:spAutoFit/>
          </a:bodyPr>
          <a:lstStyle/>
          <a:p>
            <a:r>
              <a:rPr lang="en-US" sz="1200" dirty="0" smtClean="0"/>
              <a:t>If user clicks on their own score, or the score of a linked driver/car, they should be taken to a history screen that lists activity.</a:t>
            </a:r>
            <a:endParaRPr lang="en-US" sz="1200" dirty="0"/>
          </a:p>
        </p:txBody>
      </p:sp>
    </p:spTree>
    <p:extLst>
      <p:ext uri="{BB962C8B-B14F-4D97-AF65-F5344CB8AC3E}">
        <p14:creationId xmlns:p14="http://schemas.microsoft.com/office/powerpoint/2010/main" val="850498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095" y="0"/>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191826" y="1105852"/>
            <a:ext cx="1875473"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90687" y="579120"/>
            <a:ext cx="494815" cy="276999"/>
          </a:xfrm>
          <a:prstGeom prst="rect">
            <a:avLst/>
          </a:prstGeom>
          <a:noFill/>
        </p:spPr>
        <p:txBody>
          <a:bodyPr wrap="none" rtlCol="0">
            <a:spAutoFit/>
          </a:bodyPr>
          <a:lstStyle/>
          <a:p>
            <a:r>
              <a:rPr lang="en-US" sz="1200" dirty="0" smtClean="0">
                <a:solidFill>
                  <a:schemeClr val="bg1"/>
                </a:solidFill>
              </a:rPr>
              <a:t>Fleet</a:t>
            </a:r>
            <a:endParaRPr lang="en-US" sz="1200" dirty="0">
              <a:solidFill>
                <a:schemeClr val="bg1"/>
              </a:solidFill>
            </a:endParaRPr>
          </a:p>
        </p:txBody>
      </p:sp>
      <p:grpSp>
        <p:nvGrpSpPr>
          <p:cNvPr id="22" name="Group 21"/>
          <p:cNvGrpSpPr/>
          <p:nvPr/>
        </p:nvGrpSpPr>
        <p:grpSpPr>
          <a:xfrm>
            <a:off x="3138487" y="3445192"/>
            <a:ext cx="1927860" cy="434340"/>
            <a:chOff x="2156460" y="4587240"/>
            <a:chExt cx="1927860" cy="434340"/>
          </a:xfrm>
        </p:grpSpPr>
        <p:sp>
          <p:nvSpPr>
            <p:cNvPr id="78" name="Rectangle 77"/>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4" name="Table 43"/>
          <p:cNvGraphicFramePr>
            <a:graphicFrameLocks noGrp="1"/>
          </p:cNvGraphicFramePr>
          <p:nvPr>
            <p:extLst>
              <p:ext uri="{D42A27DB-BD31-4B8C-83A1-F6EECF244321}">
                <p14:modId xmlns:p14="http://schemas.microsoft.com/office/powerpoint/2010/main" val="2223831462"/>
              </p:ext>
            </p:extLst>
          </p:nvPr>
        </p:nvGraphicFramePr>
        <p:xfrm>
          <a:off x="3168967" y="3254692"/>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2" name="TextBox 1"/>
          <p:cNvSpPr txBox="1"/>
          <p:nvPr/>
        </p:nvSpPr>
        <p:spPr>
          <a:xfrm>
            <a:off x="1337398" y="807720"/>
            <a:ext cx="1139392" cy="276999"/>
          </a:xfrm>
          <a:prstGeom prst="rect">
            <a:avLst/>
          </a:prstGeom>
          <a:noFill/>
        </p:spPr>
        <p:txBody>
          <a:bodyPr wrap="square" rtlCol="0">
            <a:spAutoFit/>
          </a:bodyPr>
          <a:lstStyle/>
          <a:p>
            <a:pPr algn="ctr"/>
            <a:r>
              <a:rPr lang="en-US" sz="1200" b="1" dirty="0" smtClean="0"/>
              <a:t>Mom’s Audi</a:t>
            </a:r>
            <a:endParaRPr lang="en-US" sz="1200" b="1" dirty="0"/>
          </a:p>
        </p:txBody>
      </p:sp>
      <p:sp>
        <p:nvSpPr>
          <p:cNvPr id="43" name="TextBox 42"/>
          <p:cNvSpPr txBox="1"/>
          <p:nvPr/>
        </p:nvSpPr>
        <p:spPr>
          <a:xfrm>
            <a:off x="1407257" y="1615440"/>
            <a:ext cx="1068289" cy="276999"/>
          </a:xfrm>
          <a:prstGeom prst="rect">
            <a:avLst/>
          </a:prstGeom>
          <a:noFill/>
        </p:spPr>
        <p:txBody>
          <a:bodyPr wrap="square" rtlCol="0">
            <a:spAutoFit/>
          </a:bodyPr>
          <a:lstStyle/>
          <a:p>
            <a:pPr algn="ctr"/>
            <a:r>
              <a:rPr lang="en-US" sz="1200" b="1" dirty="0" smtClean="0"/>
              <a:t>Suzie’s Honda</a:t>
            </a:r>
            <a:endParaRPr lang="en-US" sz="1200" b="1" dirty="0"/>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355" y="137191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8" y="83724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Rectangle 90"/>
          <p:cNvSpPr/>
          <p:nvPr/>
        </p:nvSpPr>
        <p:spPr>
          <a:xfrm>
            <a:off x="411480" y="1912620"/>
            <a:ext cx="1828800" cy="2423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960120" y="1706880"/>
            <a:ext cx="126492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1021080" y="1645920"/>
            <a:ext cx="598754" cy="338554"/>
          </a:xfrm>
          <a:prstGeom prst="rect">
            <a:avLst/>
          </a:prstGeom>
          <a:noFill/>
        </p:spPr>
        <p:txBody>
          <a:bodyPr wrap="none" rtlCol="0">
            <a:spAutoFit/>
          </a:bodyPr>
          <a:lstStyle/>
          <a:p>
            <a:r>
              <a:rPr lang="en-US" sz="1600" dirty="0" smtClean="0">
                <a:solidFill>
                  <a:schemeClr val="bg1"/>
                </a:solidFill>
              </a:rPr>
              <a:t>Fleet</a:t>
            </a:r>
            <a:endParaRPr lang="en-US" sz="1600" dirty="0">
              <a:solidFill>
                <a:schemeClr val="bg1"/>
              </a:solidFill>
            </a:endParaRPr>
          </a:p>
        </p:txBody>
      </p:sp>
      <p:grpSp>
        <p:nvGrpSpPr>
          <p:cNvPr id="161" name="Group 160"/>
          <p:cNvGrpSpPr/>
          <p:nvPr/>
        </p:nvGrpSpPr>
        <p:grpSpPr>
          <a:xfrm>
            <a:off x="364807" y="4343400"/>
            <a:ext cx="1927860" cy="434340"/>
            <a:chOff x="2156460" y="4587240"/>
            <a:chExt cx="1927860" cy="434340"/>
          </a:xfrm>
        </p:grpSpPr>
        <p:sp>
          <p:nvSpPr>
            <p:cNvPr id="162" name="Rectangle 161"/>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5"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4" name="Straight Connector 193"/>
          <p:cNvCxnSpPr/>
          <p:nvPr/>
        </p:nvCxnSpPr>
        <p:spPr>
          <a:xfrm flipV="1">
            <a:off x="381000" y="4328160"/>
            <a:ext cx="1943100" cy="1524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3779520" y="846772"/>
            <a:ext cx="126492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3672840" y="846772"/>
            <a:ext cx="953466" cy="276999"/>
          </a:xfrm>
          <a:prstGeom prst="rect">
            <a:avLst/>
          </a:prstGeom>
          <a:noFill/>
        </p:spPr>
        <p:txBody>
          <a:bodyPr wrap="none" rtlCol="0">
            <a:spAutoFit/>
          </a:bodyPr>
          <a:lstStyle/>
          <a:p>
            <a:r>
              <a:rPr lang="en-US" sz="1200" b="1" dirty="0" smtClean="0">
                <a:solidFill>
                  <a:schemeClr val="bg1"/>
                </a:solidFill>
              </a:rPr>
              <a:t>Mom’s Audi</a:t>
            </a:r>
            <a:endParaRPr lang="en-US" sz="1200" b="1" dirty="0">
              <a:solidFill>
                <a:schemeClr val="bg1"/>
              </a:solidFill>
            </a:endParaRPr>
          </a:p>
        </p:txBody>
      </p:sp>
      <p:sp>
        <p:nvSpPr>
          <p:cNvPr id="14" name="Rectangle 13"/>
          <p:cNvSpPr/>
          <p:nvPr/>
        </p:nvSpPr>
        <p:spPr>
          <a:xfrm>
            <a:off x="3223260" y="1067752"/>
            <a:ext cx="1836420" cy="22098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3128489" y="1022032"/>
            <a:ext cx="833911" cy="307777"/>
          </a:xfrm>
          <a:prstGeom prst="rect">
            <a:avLst/>
          </a:prstGeom>
          <a:noFill/>
        </p:spPr>
        <p:txBody>
          <a:bodyPr wrap="square" rtlCol="0">
            <a:spAutoFit/>
          </a:bodyPr>
          <a:lstStyle/>
          <a:p>
            <a:pPr algn="ctr"/>
            <a:r>
              <a:rPr lang="en-US" sz="1400" b="1" dirty="0" smtClean="0"/>
              <a:t>Settings</a:t>
            </a:r>
          </a:p>
        </p:txBody>
      </p:sp>
      <p:pic>
        <p:nvPicPr>
          <p:cNvPr id="11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175" y="8524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9" name="Rectangle 118"/>
          <p:cNvSpPr/>
          <p:nvPr/>
        </p:nvSpPr>
        <p:spPr>
          <a:xfrm>
            <a:off x="5744526" y="1905000"/>
            <a:ext cx="1875473"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5683567" y="4297680"/>
            <a:ext cx="1927860" cy="434340"/>
            <a:chOff x="2156460" y="4587240"/>
            <a:chExt cx="1927860" cy="434340"/>
          </a:xfrm>
        </p:grpSpPr>
        <p:sp>
          <p:nvSpPr>
            <p:cNvPr id="121" name="Rectangle 120"/>
            <p:cNvSpPr/>
            <p:nvPr/>
          </p:nvSpPr>
          <p:spPr>
            <a:xfrm>
              <a:off x="2156460" y="4587240"/>
              <a:ext cx="1927860" cy="43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731" y="4640022"/>
              <a:ext cx="290259" cy="38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263" y="4635926"/>
              <a:ext cx="310754" cy="35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5088" y="4764522"/>
              <a:ext cx="239572" cy="141825"/>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4367" y="4730726"/>
              <a:ext cx="188951" cy="211076"/>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36300" y="4667017"/>
              <a:ext cx="243008" cy="26592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27" name="Table 126"/>
          <p:cNvGraphicFramePr>
            <a:graphicFrameLocks noGrp="1"/>
          </p:cNvGraphicFramePr>
          <p:nvPr>
            <p:extLst>
              <p:ext uri="{D42A27DB-BD31-4B8C-83A1-F6EECF244321}">
                <p14:modId xmlns:p14="http://schemas.microsoft.com/office/powerpoint/2010/main" val="1159142831"/>
              </p:ext>
            </p:extLst>
          </p:nvPr>
        </p:nvGraphicFramePr>
        <p:xfrm>
          <a:off x="5714047" y="4107180"/>
          <a:ext cx="1866900" cy="792162"/>
        </p:xfrm>
        <a:graphic>
          <a:graphicData uri="http://schemas.openxmlformats.org/drawingml/2006/table">
            <a:tbl>
              <a:tblPr/>
              <a:tblGrid>
                <a:gridCol w="1866900"/>
              </a:tblGrid>
              <a:tr h="792162">
                <a:tc>
                  <a:txBody>
                    <a:bodyPr/>
                    <a:lstStyle/>
                    <a:p>
                      <a:pPr fontAlgn="t"/>
                      <a:endParaRPr lang="en-US" sz="900" u="sng" dirty="0" smtClean="0">
                        <a:solidFill>
                          <a:schemeClr val="accent5">
                            <a:lumMod val="50000"/>
                          </a:schemeClr>
                        </a:solidFill>
                        <a:effectLst/>
                      </a:endParaRPr>
                    </a:p>
                  </a:txBody>
                  <a:tcPr marR="121920">
                    <a:lnL>
                      <a:noFill/>
                    </a:lnL>
                    <a:lnR>
                      <a:noFill/>
                    </a:lnR>
                    <a:lnT>
                      <a:noFill/>
                    </a:lnT>
                    <a:lnB>
                      <a:noFill/>
                    </a:lnB>
                  </a:tcPr>
                </a:tc>
              </a:tr>
            </a:tbl>
          </a:graphicData>
        </a:graphic>
      </p:graphicFrame>
      <p:sp>
        <p:nvSpPr>
          <p:cNvPr id="131" name="Rectangle 130"/>
          <p:cNvSpPr/>
          <p:nvPr/>
        </p:nvSpPr>
        <p:spPr>
          <a:xfrm>
            <a:off x="6324600" y="1699260"/>
            <a:ext cx="126492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6217920" y="1699260"/>
            <a:ext cx="953466" cy="276999"/>
          </a:xfrm>
          <a:prstGeom prst="rect">
            <a:avLst/>
          </a:prstGeom>
          <a:noFill/>
        </p:spPr>
        <p:txBody>
          <a:bodyPr wrap="none" rtlCol="0">
            <a:spAutoFit/>
          </a:bodyPr>
          <a:lstStyle/>
          <a:p>
            <a:r>
              <a:rPr lang="en-US" sz="1200" b="1" dirty="0" smtClean="0">
                <a:solidFill>
                  <a:schemeClr val="bg1"/>
                </a:solidFill>
              </a:rPr>
              <a:t>Mom’s Audi</a:t>
            </a:r>
            <a:endParaRPr lang="en-US" sz="1200" b="1" dirty="0">
              <a:solidFill>
                <a:schemeClr val="bg1"/>
              </a:solidFill>
            </a:endParaRPr>
          </a:p>
        </p:txBody>
      </p:sp>
      <p:cxnSp>
        <p:nvCxnSpPr>
          <p:cNvPr id="24" name="Straight Arrow Connector 23"/>
          <p:cNvCxnSpPr/>
          <p:nvPr/>
        </p:nvCxnSpPr>
        <p:spPr>
          <a:xfrm flipV="1">
            <a:off x="647700" y="1272540"/>
            <a:ext cx="2583180" cy="1013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99760" y="1874520"/>
            <a:ext cx="1107996" cy="276999"/>
          </a:xfrm>
          <a:prstGeom prst="rect">
            <a:avLst/>
          </a:prstGeom>
          <a:noFill/>
        </p:spPr>
        <p:txBody>
          <a:bodyPr wrap="none" rtlCol="0">
            <a:spAutoFit/>
          </a:bodyPr>
          <a:lstStyle/>
          <a:p>
            <a:r>
              <a:rPr lang="en-US" sz="1200" b="1" dirty="0" smtClean="0"/>
              <a:t>Geo-fence	</a:t>
            </a:r>
            <a:endParaRPr lang="en-US" sz="1600" b="1" dirty="0">
              <a:effectLst>
                <a:outerShdw blurRad="38100" dist="38100" dir="2700000" algn="tl">
                  <a:srgbClr val="000000">
                    <a:alpha val="43137"/>
                  </a:srgbClr>
                </a:outerShdw>
              </a:effectLst>
            </a:endParaRPr>
          </a:p>
        </p:txBody>
      </p:sp>
      <p:sp>
        <p:nvSpPr>
          <p:cNvPr id="29" name="Rectangle 28"/>
          <p:cNvSpPr/>
          <p:nvPr/>
        </p:nvSpPr>
        <p:spPr>
          <a:xfrm>
            <a:off x="5814060" y="2400300"/>
            <a:ext cx="1722120" cy="3505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745480" y="2339340"/>
            <a:ext cx="643125" cy="261610"/>
          </a:xfrm>
          <a:prstGeom prst="rect">
            <a:avLst/>
          </a:prstGeom>
          <a:noFill/>
        </p:spPr>
        <p:txBody>
          <a:bodyPr wrap="none" rtlCol="0">
            <a:spAutoFit/>
          </a:bodyPr>
          <a:lstStyle/>
          <a:p>
            <a:r>
              <a:rPr lang="en-US" sz="1100" dirty="0" smtClean="0"/>
              <a:t>Address</a:t>
            </a:r>
            <a:endParaRPr lang="en-US" sz="1100" dirty="0"/>
          </a:p>
        </p:txBody>
      </p:sp>
      <p:sp>
        <p:nvSpPr>
          <p:cNvPr id="145" name="TextBox 144"/>
          <p:cNvSpPr txBox="1"/>
          <p:nvPr/>
        </p:nvSpPr>
        <p:spPr>
          <a:xfrm>
            <a:off x="5722620" y="2758440"/>
            <a:ext cx="1483098" cy="261610"/>
          </a:xfrm>
          <a:prstGeom prst="rect">
            <a:avLst/>
          </a:prstGeom>
          <a:noFill/>
        </p:spPr>
        <p:txBody>
          <a:bodyPr wrap="none" rtlCol="0">
            <a:spAutoFit/>
          </a:bodyPr>
          <a:lstStyle/>
          <a:p>
            <a:r>
              <a:rPr lang="en-US" sz="1100" dirty="0" smtClean="0"/>
              <a:t>Radius around address</a:t>
            </a:r>
            <a:endParaRPr lang="en-US" sz="1100" dirty="0"/>
          </a:p>
        </p:txBody>
      </p:sp>
      <p:sp>
        <p:nvSpPr>
          <p:cNvPr id="146" name="Rectangle 145"/>
          <p:cNvSpPr/>
          <p:nvPr/>
        </p:nvSpPr>
        <p:spPr>
          <a:xfrm>
            <a:off x="5814060" y="2987040"/>
            <a:ext cx="60198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6126480" y="2964180"/>
            <a:ext cx="328936" cy="261610"/>
          </a:xfrm>
          <a:prstGeom prst="rect">
            <a:avLst/>
          </a:prstGeom>
          <a:noFill/>
        </p:spPr>
        <p:txBody>
          <a:bodyPr wrap="none" rtlCol="0">
            <a:spAutoFit/>
          </a:bodyPr>
          <a:lstStyle/>
          <a:p>
            <a:r>
              <a:rPr lang="en-US" sz="1100" dirty="0" smtClean="0"/>
              <a:t>10</a:t>
            </a:r>
            <a:endParaRPr lang="en-US" sz="1100" dirty="0"/>
          </a:p>
        </p:txBody>
      </p:sp>
      <p:sp>
        <p:nvSpPr>
          <p:cNvPr id="148" name="Rectangle 147"/>
          <p:cNvSpPr/>
          <p:nvPr/>
        </p:nvSpPr>
        <p:spPr>
          <a:xfrm>
            <a:off x="6515100" y="2994660"/>
            <a:ext cx="838200" cy="19812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10800000">
            <a:off x="7162800" y="3009900"/>
            <a:ext cx="190500" cy="160020"/>
          </a:xfrm>
          <a:prstGeom prst="triangl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p:cNvSpPr txBox="1"/>
          <p:nvPr/>
        </p:nvSpPr>
        <p:spPr>
          <a:xfrm>
            <a:off x="6568440" y="2979420"/>
            <a:ext cx="494046" cy="261610"/>
          </a:xfrm>
          <a:prstGeom prst="rect">
            <a:avLst/>
          </a:prstGeom>
          <a:noFill/>
        </p:spPr>
        <p:txBody>
          <a:bodyPr wrap="none" rtlCol="0">
            <a:spAutoFit/>
          </a:bodyPr>
          <a:lstStyle/>
          <a:p>
            <a:r>
              <a:rPr lang="en-US" sz="1100" dirty="0" smtClean="0"/>
              <a:t>Miles</a:t>
            </a:r>
            <a:endParaRPr lang="en-US" sz="1100" dirty="0"/>
          </a:p>
        </p:txBody>
      </p:sp>
      <p:sp>
        <p:nvSpPr>
          <p:cNvPr id="150" name="Rectangle 149"/>
          <p:cNvSpPr/>
          <p:nvPr/>
        </p:nvSpPr>
        <p:spPr>
          <a:xfrm>
            <a:off x="5821680" y="2118360"/>
            <a:ext cx="171450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5760720" y="2103120"/>
            <a:ext cx="896399" cy="261610"/>
          </a:xfrm>
          <a:prstGeom prst="rect">
            <a:avLst/>
          </a:prstGeom>
          <a:noFill/>
        </p:spPr>
        <p:txBody>
          <a:bodyPr wrap="none" rtlCol="0">
            <a:spAutoFit/>
          </a:bodyPr>
          <a:lstStyle/>
          <a:p>
            <a:r>
              <a:rPr lang="en-US" sz="1100" dirty="0" smtClean="0"/>
              <a:t>Fence Name</a:t>
            </a:r>
            <a:endParaRPr lang="en-US" sz="1100" dirty="0"/>
          </a:p>
        </p:txBody>
      </p:sp>
      <p:sp>
        <p:nvSpPr>
          <p:cNvPr id="153" name="Rectangle 152"/>
          <p:cNvSpPr/>
          <p:nvPr/>
        </p:nvSpPr>
        <p:spPr>
          <a:xfrm>
            <a:off x="3680460" y="3002280"/>
            <a:ext cx="132588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718560" y="2971800"/>
            <a:ext cx="1380506" cy="261610"/>
          </a:xfrm>
          <a:prstGeom prst="rect">
            <a:avLst/>
          </a:prstGeom>
          <a:noFill/>
        </p:spPr>
        <p:txBody>
          <a:bodyPr wrap="none" rtlCol="0">
            <a:spAutoFit/>
          </a:bodyPr>
          <a:lstStyle/>
          <a:p>
            <a:r>
              <a:rPr lang="en-US" sz="1100" dirty="0" smtClean="0"/>
              <a:t>primary@driver.com</a:t>
            </a:r>
            <a:endParaRPr lang="en-US" sz="1100" dirty="0"/>
          </a:p>
        </p:txBody>
      </p:sp>
      <p:sp>
        <p:nvSpPr>
          <p:cNvPr id="155" name="Rectangle 154"/>
          <p:cNvSpPr/>
          <p:nvPr/>
        </p:nvSpPr>
        <p:spPr>
          <a:xfrm>
            <a:off x="3977640" y="3268980"/>
            <a:ext cx="101346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4023360" y="3246120"/>
            <a:ext cx="992579" cy="261610"/>
          </a:xfrm>
          <a:prstGeom prst="rect">
            <a:avLst/>
          </a:prstGeom>
          <a:noFill/>
        </p:spPr>
        <p:txBody>
          <a:bodyPr wrap="none" rtlCol="0">
            <a:spAutoFit/>
          </a:bodyPr>
          <a:lstStyle/>
          <a:p>
            <a:r>
              <a:rPr lang="en-US" sz="1100" dirty="0" smtClean="0"/>
              <a:t>801-999-9999</a:t>
            </a:r>
            <a:endParaRPr lang="en-US" sz="1100" dirty="0"/>
          </a:p>
        </p:txBody>
      </p:sp>
      <p:sp>
        <p:nvSpPr>
          <p:cNvPr id="157" name="TextBox 156"/>
          <p:cNvSpPr txBox="1"/>
          <p:nvPr/>
        </p:nvSpPr>
        <p:spPr>
          <a:xfrm>
            <a:off x="3108960" y="2987040"/>
            <a:ext cx="937260" cy="261610"/>
          </a:xfrm>
          <a:prstGeom prst="rect">
            <a:avLst/>
          </a:prstGeom>
          <a:noFill/>
        </p:spPr>
        <p:txBody>
          <a:bodyPr wrap="square" rtlCol="0">
            <a:spAutoFit/>
          </a:bodyPr>
          <a:lstStyle/>
          <a:p>
            <a:r>
              <a:rPr lang="en-US" sz="1100" dirty="0" smtClean="0"/>
              <a:t>Email:</a:t>
            </a:r>
            <a:endParaRPr lang="en-US" sz="1100" dirty="0"/>
          </a:p>
        </p:txBody>
      </p:sp>
      <p:sp>
        <p:nvSpPr>
          <p:cNvPr id="158" name="TextBox 157"/>
          <p:cNvSpPr txBox="1"/>
          <p:nvPr/>
        </p:nvSpPr>
        <p:spPr>
          <a:xfrm>
            <a:off x="3116580" y="3177540"/>
            <a:ext cx="471604" cy="261610"/>
          </a:xfrm>
          <a:prstGeom prst="rect">
            <a:avLst/>
          </a:prstGeom>
          <a:noFill/>
        </p:spPr>
        <p:txBody>
          <a:bodyPr wrap="none" rtlCol="0">
            <a:spAutoFit/>
          </a:bodyPr>
          <a:lstStyle/>
          <a:p>
            <a:r>
              <a:rPr lang="en-US" sz="1100" dirty="0" smtClean="0"/>
              <a:t>SMS:</a:t>
            </a:r>
            <a:endParaRPr lang="en-US" sz="1100" dirty="0"/>
          </a:p>
        </p:txBody>
      </p:sp>
      <p:grpSp>
        <p:nvGrpSpPr>
          <p:cNvPr id="7" name="Group 6"/>
          <p:cNvGrpSpPr/>
          <p:nvPr/>
        </p:nvGrpSpPr>
        <p:grpSpPr>
          <a:xfrm>
            <a:off x="320039" y="1920240"/>
            <a:ext cx="1987193" cy="514410"/>
            <a:chOff x="320039" y="1920240"/>
            <a:chExt cx="1987193" cy="514410"/>
          </a:xfrm>
        </p:grpSpPr>
        <p:sp>
          <p:nvSpPr>
            <p:cNvPr id="111" name="Rectangle 110"/>
            <p:cNvSpPr/>
            <p:nvPr/>
          </p:nvSpPr>
          <p:spPr>
            <a:xfrm>
              <a:off x="320039" y="1927860"/>
              <a:ext cx="1987193" cy="5029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350520" y="1920240"/>
              <a:ext cx="953466"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Mom’s Audi</a:t>
              </a:r>
              <a:endParaRPr lang="en-US" sz="1200" b="1" dirty="0">
                <a:effectLst>
                  <a:outerShdw blurRad="38100" dist="38100" dir="2700000" algn="tl">
                    <a:srgbClr val="000000">
                      <a:alpha val="43137"/>
                    </a:srgbClr>
                  </a:outerShdw>
                </a:effectLst>
              </a:endParaRPr>
            </a:p>
          </p:txBody>
        </p:sp>
        <p:pic>
          <p:nvPicPr>
            <p:cNvPr id="2050" name="Picture 2" descr="https://cdn4.iconfinder.com/data/icons/brightmix/128/monotone_cog_settings_ge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9896" y="2172335"/>
              <a:ext cx="225423" cy="2254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1607820" y="1973580"/>
              <a:ext cx="609600" cy="4038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p:cNvSpPr txBox="1"/>
            <p:nvPr/>
          </p:nvSpPr>
          <p:spPr>
            <a:xfrm>
              <a:off x="1638560" y="1927860"/>
              <a:ext cx="533140" cy="253916"/>
            </a:xfrm>
            <a:prstGeom prst="rect">
              <a:avLst/>
            </a:prstGeom>
            <a:noFill/>
          </p:spPr>
          <p:txBody>
            <a:bodyPr wrap="square" rtlCol="0">
              <a:spAutoFit/>
            </a:bodyPr>
            <a:lstStyle/>
            <a:p>
              <a:pPr algn="ctr"/>
              <a:r>
                <a:rPr lang="en-US" sz="1050" b="1" dirty="0" smtClean="0">
                  <a:solidFill>
                    <a:schemeClr val="tx1">
                      <a:lumMod val="50000"/>
                      <a:lumOff val="50000"/>
                    </a:schemeClr>
                  </a:solidFill>
                </a:rPr>
                <a:t>Score</a:t>
              </a:r>
            </a:p>
          </p:txBody>
        </p:sp>
        <p:sp>
          <p:nvSpPr>
            <p:cNvPr id="177" name="TextBox 176"/>
            <p:cNvSpPr txBox="1"/>
            <p:nvPr/>
          </p:nvSpPr>
          <p:spPr>
            <a:xfrm>
              <a:off x="1623060" y="2034540"/>
              <a:ext cx="640080"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101</a:t>
              </a:r>
              <a:endParaRPr lang="en-US" sz="2000" b="1" dirty="0">
                <a:effectLst>
                  <a:outerShdw blurRad="38100" dist="38100" dir="2700000" algn="tl">
                    <a:srgbClr val="000000">
                      <a:alpha val="43137"/>
                    </a:srgbClr>
                  </a:outerShdw>
                </a:effectLst>
              </a:endParaRPr>
            </a:p>
          </p:txBody>
        </p:sp>
      </p:grpSp>
      <p:grpSp>
        <p:nvGrpSpPr>
          <p:cNvPr id="93" name="Group 92"/>
          <p:cNvGrpSpPr/>
          <p:nvPr/>
        </p:nvGrpSpPr>
        <p:grpSpPr>
          <a:xfrm>
            <a:off x="335279" y="2545080"/>
            <a:ext cx="1987193" cy="514410"/>
            <a:chOff x="320039" y="1920240"/>
            <a:chExt cx="1987193" cy="514410"/>
          </a:xfrm>
        </p:grpSpPr>
        <p:sp>
          <p:nvSpPr>
            <p:cNvPr id="95" name="Rectangle 94"/>
            <p:cNvSpPr/>
            <p:nvPr/>
          </p:nvSpPr>
          <p:spPr>
            <a:xfrm>
              <a:off x="320039" y="1927860"/>
              <a:ext cx="1987193" cy="5029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50520" y="1920240"/>
              <a:ext cx="1067280"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Suzie’s Honda</a:t>
              </a:r>
              <a:endParaRPr lang="en-US" sz="1200" b="1" dirty="0">
                <a:effectLst>
                  <a:outerShdw blurRad="38100" dist="38100" dir="2700000" algn="tl">
                    <a:srgbClr val="000000">
                      <a:alpha val="43137"/>
                    </a:srgbClr>
                  </a:outerShdw>
                </a:effectLst>
              </a:endParaRPr>
            </a:p>
          </p:txBody>
        </p:sp>
        <p:pic>
          <p:nvPicPr>
            <p:cNvPr id="98" name="Picture 2" descr="https://cdn4.iconfinder.com/data/icons/brightmix/128/monotone_cog_settings_ge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9896" y="2172335"/>
              <a:ext cx="225423" cy="225423"/>
            </a:xfrm>
            <a:prstGeom prst="rect">
              <a:avLst/>
            </a:prstGeom>
            <a:noFill/>
            <a:extLst>
              <a:ext uri="{909E8E84-426E-40DD-AFC4-6F175D3DCCD1}">
                <a14:hiddenFill xmlns:a14="http://schemas.microsoft.com/office/drawing/2010/main">
                  <a:solidFill>
                    <a:srgbClr val="FFFFFF"/>
                  </a:solidFill>
                </a14:hiddenFill>
              </a:ext>
            </a:extLst>
          </p:spPr>
        </p:pic>
        <p:sp>
          <p:nvSpPr>
            <p:cNvPr id="99" name="Rounded Rectangle 98"/>
            <p:cNvSpPr/>
            <p:nvPr/>
          </p:nvSpPr>
          <p:spPr>
            <a:xfrm>
              <a:off x="1607820" y="1973580"/>
              <a:ext cx="609600" cy="4038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1638560" y="1927860"/>
              <a:ext cx="533140" cy="253916"/>
            </a:xfrm>
            <a:prstGeom prst="rect">
              <a:avLst/>
            </a:prstGeom>
            <a:noFill/>
          </p:spPr>
          <p:txBody>
            <a:bodyPr wrap="square" rtlCol="0">
              <a:spAutoFit/>
            </a:bodyPr>
            <a:lstStyle/>
            <a:p>
              <a:pPr algn="ctr"/>
              <a:r>
                <a:rPr lang="en-US" sz="1050" b="1" dirty="0" smtClean="0">
                  <a:solidFill>
                    <a:schemeClr val="tx1">
                      <a:lumMod val="50000"/>
                      <a:lumOff val="50000"/>
                    </a:schemeClr>
                  </a:solidFill>
                </a:rPr>
                <a:t>Score</a:t>
              </a:r>
            </a:p>
          </p:txBody>
        </p:sp>
        <p:sp>
          <p:nvSpPr>
            <p:cNvPr id="101" name="TextBox 100"/>
            <p:cNvSpPr txBox="1"/>
            <p:nvPr/>
          </p:nvSpPr>
          <p:spPr>
            <a:xfrm>
              <a:off x="1623060" y="2034540"/>
              <a:ext cx="640080"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233</a:t>
              </a:r>
              <a:endParaRPr lang="en-US" sz="2000" b="1" dirty="0">
                <a:effectLst>
                  <a:outerShdw blurRad="38100" dist="38100" dir="2700000" algn="tl">
                    <a:srgbClr val="000000">
                      <a:alpha val="43137"/>
                    </a:srgbClr>
                  </a:outerShdw>
                </a:effectLst>
              </a:endParaRPr>
            </a:p>
          </p:txBody>
        </p:sp>
      </p:grpSp>
      <p:grpSp>
        <p:nvGrpSpPr>
          <p:cNvPr id="102" name="Group 101"/>
          <p:cNvGrpSpPr/>
          <p:nvPr/>
        </p:nvGrpSpPr>
        <p:grpSpPr>
          <a:xfrm>
            <a:off x="342899" y="3162300"/>
            <a:ext cx="1987193" cy="514410"/>
            <a:chOff x="320039" y="1920240"/>
            <a:chExt cx="1987193" cy="514410"/>
          </a:xfrm>
        </p:grpSpPr>
        <p:sp>
          <p:nvSpPr>
            <p:cNvPr id="103" name="Rectangle 102"/>
            <p:cNvSpPr/>
            <p:nvPr/>
          </p:nvSpPr>
          <p:spPr>
            <a:xfrm>
              <a:off x="320039" y="1927860"/>
              <a:ext cx="1987193" cy="5029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350520" y="1920240"/>
              <a:ext cx="1042465" cy="276999"/>
            </a:xfrm>
            <a:prstGeom prst="rect">
              <a:avLst/>
            </a:prstGeom>
            <a:noFill/>
          </p:spPr>
          <p:txBody>
            <a:bodyPr wrap="none" rtlCol="0">
              <a:spAutoFit/>
            </a:bodyPr>
            <a:lstStyle/>
            <a:p>
              <a:r>
                <a:rPr lang="en-US" sz="1200" b="1" dirty="0" smtClean="0">
                  <a:effectLst>
                    <a:outerShdw blurRad="38100" dist="38100" dir="2700000" algn="tl">
                      <a:srgbClr val="000000">
                        <a:alpha val="43137"/>
                      </a:srgbClr>
                    </a:outerShdw>
                  </a:effectLst>
                </a:rPr>
                <a:t>Matt’s Dodge</a:t>
              </a:r>
              <a:endParaRPr lang="en-US" sz="1200" b="1" dirty="0">
                <a:effectLst>
                  <a:outerShdw blurRad="38100" dist="38100" dir="2700000" algn="tl">
                    <a:srgbClr val="000000">
                      <a:alpha val="43137"/>
                    </a:srgbClr>
                  </a:outerShdw>
                </a:effectLst>
              </a:endParaRPr>
            </a:p>
          </p:txBody>
        </p:sp>
        <p:pic>
          <p:nvPicPr>
            <p:cNvPr id="114" name="Picture 2" descr="https://cdn4.iconfinder.com/data/icons/brightmix/128/monotone_cog_settings_gea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9896" y="2172335"/>
              <a:ext cx="225423" cy="225423"/>
            </a:xfrm>
            <a:prstGeom prst="rect">
              <a:avLst/>
            </a:prstGeom>
            <a:noFill/>
            <a:extLst>
              <a:ext uri="{909E8E84-426E-40DD-AFC4-6F175D3DCCD1}">
                <a14:hiddenFill xmlns:a14="http://schemas.microsoft.com/office/drawing/2010/main">
                  <a:solidFill>
                    <a:srgbClr val="FFFFFF"/>
                  </a:solidFill>
                </a14:hiddenFill>
              </a:ext>
            </a:extLst>
          </p:spPr>
        </p:pic>
        <p:sp>
          <p:nvSpPr>
            <p:cNvPr id="116" name="Rounded Rectangle 115"/>
            <p:cNvSpPr/>
            <p:nvPr/>
          </p:nvSpPr>
          <p:spPr>
            <a:xfrm>
              <a:off x="1607820" y="1973580"/>
              <a:ext cx="609600" cy="4038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1638560" y="1927860"/>
              <a:ext cx="533140" cy="253916"/>
            </a:xfrm>
            <a:prstGeom prst="rect">
              <a:avLst/>
            </a:prstGeom>
            <a:noFill/>
          </p:spPr>
          <p:txBody>
            <a:bodyPr wrap="square" rtlCol="0">
              <a:spAutoFit/>
            </a:bodyPr>
            <a:lstStyle/>
            <a:p>
              <a:pPr algn="ctr"/>
              <a:r>
                <a:rPr lang="en-US" sz="1050" b="1" dirty="0" smtClean="0">
                  <a:solidFill>
                    <a:schemeClr val="tx1">
                      <a:lumMod val="50000"/>
                      <a:lumOff val="50000"/>
                    </a:schemeClr>
                  </a:solidFill>
                </a:rPr>
                <a:t>Score</a:t>
              </a:r>
            </a:p>
          </p:txBody>
        </p:sp>
        <p:sp>
          <p:nvSpPr>
            <p:cNvPr id="128" name="TextBox 127"/>
            <p:cNvSpPr txBox="1"/>
            <p:nvPr/>
          </p:nvSpPr>
          <p:spPr>
            <a:xfrm>
              <a:off x="1623060" y="2034540"/>
              <a:ext cx="640080"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451</a:t>
              </a:r>
              <a:endParaRPr lang="en-US" sz="2000" b="1" dirty="0">
                <a:effectLst>
                  <a:outerShdw blurRad="38100" dist="38100" dir="2700000" algn="tl">
                    <a:srgbClr val="000000">
                      <a:alpha val="43137"/>
                    </a:srgbClr>
                  </a:outerShdw>
                </a:effectLst>
              </a:endParaRPr>
            </a:p>
          </p:txBody>
        </p:sp>
      </p:grpSp>
      <p:sp>
        <p:nvSpPr>
          <p:cNvPr id="13" name="Rectangle 12"/>
          <p:cNvSpPr/>
          <p:nvPr/>
        </p:nvSpPr>
        <p:spPr>
          <a:xfrm>
            <a:off x="3185160" y="1310640"/>
            <a:ext cx="1905000" cy="259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162301" y="1326832"/>
            <a:ext cx="1897379" cy="907941"/>
          </a:xfrm>
          <a:prstGeom prst="rect">
            <a:avLst/>
          </a:prstGeom>
          <a:noFill/>
        </p:spPr>
        <p:txBody>
          <a:bodyPr wrap="square" rtlCol="0">
            <a:spAutoFit/>
          </a:bodyPr>
          <a:lstStyle/>
          <a:p>
            <a:r>
              <a:rPr lang="en-US" sz="1200" b="1" dirty="0" smtClean="0"/>
              <a:t>Geo-Fencing</a:t>
            </a:r>
          </a:p>
          <a:p>
            <a:r>
              <a:rPr lang="en-US" sz="1000" dirty="0" smtClean="0"/>
              <a:t>Brickyard	                       In</a:t>
            </a:r>
          </a:p>
          <a:p>
            <a:r>
              <a:rPr lang="en-US" sz="1000" dirty="0" smtClean="0"/>
              <a:t>Jr. High	                    Out</a:t>
            </a:r>
          </a:p>
          <a:p>
            <a:r>
              <a:rPr lang="en-US" sz="1000" dirty="0" smtClean="0"/>
              <a:t>Joey’s House	               In, Out  </a:t>
            </a:r>
          </a:p>
          <a:p>
            <a:endParaRPr lang="en-US" sz="1100" dirty="0"/>
          </a:p>
        </p:txBody>
      </p:sp>
      <p:sp>
        <p:nvSpPr>
          <p:cNvPr id="6" name="Oval 5"/>
          <p:cNvSpPr/>
          <p:nvPr/>
        </p:nvSpPr>
        <p:spPr>
          <a:xfrm>
            <a:off x="4846320" y="1348740"/>
            <a:ext cx="190500" cy="190500"/>
          </a:xfrm>
          <a:prstGeom prst="ellipse">
            <a:avLst/>
          </a:prstGeom>
          <a:solidFill>
            <a:schemeClr val="accent5">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 name="TextBox 4"/>
          <p:cNvSpPr txBox="1"/>
          <p:nvPr/>
        </p:nvSpPr>
        <p:spPr>
          <a:xfrm>
            <a:off x="4792980" y="1234440"/>
            <a:ext cx="373866" cy="400110"/>
          </a:xfrm>
          <a:prstGeom prst="rect">
            <a:avLst/>
          </a:prstGeom>
          <a:noFill/>
        </p:spPr>
        <p:txBody>
          <a:bodyPr wrap="square" rtlCol="0">
            <a:spAutoFit/>
          </a:bodyPr>
          <a:lstStyle/>
          <a:p>
            <a:r>
              <a:rPr lang="en-US" sz="2000" dirty="0"/>
              <a:t>+</a:t>
            </a:r>
          </a:p>
        </p:txBody>
      </p:sp>
      <p:sp>
        <p:nvSpPr>
          <p:cNvPr id="137" name="Rectangle 136"/>
          <p:cNvSpPr/>
          <p:nvPr/>
        </p:nvSpPr>
        <p:spPr>
          <a:xfrm>
            <a:off x="3208020" y="2545080"/>
            <a:ext cx="1905000" cy="259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177540" y="2080260"/>
            <a:ext cx="1905000" cy="259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124201" y="2073592"/>
            <a:ext cx="1897379" cy="276999"/>
          </a:xfrm>
          <a:prstGeom prst="rect">
            <a:avLst/>
          </a:prstGeom>
          <a:noFill/>
        </p:spPr>
        <p:txBody>
          <a:bodyPr wrap="square" rtlCol="0">
            <a:spAutoFit/>
          </a:bodyPr>
          <a:lstStyle/>
          <a:p>
            <a:r>
              <a:rPr lang="en-US" sz="1200" b="1" dirty="0" smtClean="0"/>
              <a:t>MPH Threshold</a:t>
            </a:r>
          </a:p>
        </p:txBody>
      </p:sp>
      <p:sp>
        <p:nvSpPr>
          <p:cNvPr id="109" name="TextBox 108"/>
          <p:cNvSpPr txBox="1"/>
          <p:nvPr/>
        </p:nvSpPr>
        <p:spPr>
          <a:xfrm>
            <a:off x="3139441" y="2523172"/>
            <a:ext cx="1897379" cy="276999"/>
          </a:xfrm>
          <a:prstGeom prst="rect">
            <a:avLst/>
          </a:prstGeom>
          <a:noFill/>
        </p:spPr>
        <p:txBody>
          <a:bodyPr wrap="square" rtlCol="0">
            <a:spAutoFit/>
          </a:bodyPr>
          <a:lstStyle/>
          <a:p>
            <a:r>
              <a:rPr lang="en-US" sz="1200" b="1" dirty="0" smtClean="0"/>
              <a:t>Notifications</a:t>
            </a:r>
          </a:p>
        </p:txBody>
      </p:sp>
      <p:sp>
        <p:nvSpPr>
          <p:cNvPr id="16" name="TextBox 15"/>
          <p:cNvSpPr txBox="1"/>
          <p:nvPr/>
        </p:nvSpPr>
        <p:spPr>
          <a:xfrm>
            <a:off x="3124201" y="2773681"/>
            <a:ext cx="1447799" cy="261610"/>
          </a:xfrm>
          <a:prstGeom prst="rect">
            <a:avLst/>
          </a:prstGeom>
          <a:noFill/>
        </p:spPr>
        <p:txBody>
          <a:bodyPr wrap="square" rtlCol="0">
            <a:spAutoFit/>
          </a:bodyPr>
          <a:lstStyle/>
          <a:p>
            <a:r>
              <a:rPr lang="en-US" sz="1100" dirty="0" smtClean="0"/>
              <a:t>Instant Push:</a:t>
            </a:r>
          </a:p>
        </p:txBody>
      </p:sp>
      <p:sp>
        <p:nvSpPr>
          <p:cNvPr id="139" name="TextBox 138"/>
          <p:cNvSpPr txBox="1"/>
          <p:nvPr/>
        </p:nvSpPr>
        <p:spPr>
          <a:xfrm>
            <a:off x="5722620" y="3185160"/>
            <a:ext cx="1176925" cy="261610"/>
          </a:xfrm>
          <a:prstGeom prst="rect">
            <a:avLst/>
          </a:prstGeom>
          <a:noFill/>
        </p:spPr>
        <p:txBody>
          <a:bodyPr wrap="none" rtlCol="0">
            <a:spAutoFit/>
          </a:bodyPr>
          <a:lstStyle/>
          <a:p>
            <a:r>
              <a:rPr lang="en-US" sz="1100" dirty="0" smtClean="0"/>
              <a:t>Notify if traveling</a:t>
            </a:r>
            <a:endParaRPr lang="en-US" sz="1100" dirty="0"/>
          </a:p>
        </p:txBody>
      </p:sp>
      <p:sp>
        <p:nvSpPr>
          <p:cNvPr id="140" name="Rectangle 139"/>
          <p:cNvSpPr/>
          <p:nvPr/>
        </p:nvSpPr>
        <p:spPr>
          <a:xfrm>
            <a:off x="5775960" y="3429000"/>
            <a:ext cx="1722120" cy="19812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Isosceles Triangle 140"/>
          <p:cNvSpPr/>
          <p:nvPr/>
        </p:nvSpPr>
        <p:spPr>
          <a:xfrm rot="10800000">
            <a:off x="7292340" y="3451860"/>
            <a:ext cx="190500" cy="160020"/>
          </a:xfrm>
          <a:prstGeom prst="triangl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5829300" y="3413760"/>
            <a:ext cx="986167" cy="261610"/>
          </a:xfrm>
          <a:prstGeom prst="rect">
            <a:avLst/>
          </a:prstGeom>
          <a:noFill/>
        </p:spPr>
        <p:txBody>
          <a:bodyPr wrap="none" rtlCol="0">
            <a:spAutoFit/>
          </a:bodyPr>
          <a:lstStyle/>
          <a:p>
            <a:r>
              <a:rPr lang="en-US" sz="1100" dirty="0" smtClean="0"/>
              <a:t>Into the fence</a:t>
            </a:r>
            <a:endParaRPr lang="en-US" sz="1100" dirty="0"/>
          </a:p>
        </p:txBody>
      </p:sp>
      <p:sp>
        <p:nvSpPr>
          <p:cNvPr id="23" name="Rectangle 22"/>
          <p:cNvSpPr/>
          <p:nvPr/>
        </p:nvSpPr>
        <p:spPr>
          <a:xfrm>
            <a:off x="4267200" y="2811780"/>
            <a:ext cx="480060" cy="160020"/>
          </a:xfrm>
          <a:prstGeom prst="rect">
            <a:avLst/>
          </a:prstGeom>
          <a:solidFill>
            <a:srgbClr val="00B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267200" y="2819400"/>
            <a:ext cx="213360" cy="1447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4709160" y="2781300"/>
            <a:ext cx="351378" cy="261610"/>
          </a:xfrm>
          <a:prstGeom prst="rect">
            <a:avLst/>
          </a:prstGeom>
          <a:noFill/>
        </p:spPr>
        <p:txBody>
          <a:bodyPr wrap="none" rtlCol="0">
            <a:spAutoFit/>
          </a:bodyPr>
          <a:lstStyle/>
          <a:p>
            <a:r>
              <a:rPr lang="en-US" sz="1100" dirty="0" smtClean="0"/>
              <a:t>On</a:t>
            </a:r>
            <a:endParaRPr lang="en-US" sz="1100" dirty="0"/>
          </a:p>
        </p:txBody>
      </p:sp>
      <p:sp>
        <p:nvSpPr>
          <p:cNvPr id="144" name="TextBox 143"/>
          <p:cNvSpPr txBox="1"/>
          <p:nvPr/>
        </p:nvSpPr>
        <p:spPr>
          <a:xfrm>
            <a:off x="3947160" y="2781300"/>
            <a:ext cx="364202" cy="261610"/>
          </a:xfrm>
          <a:prstGeom prst="rect">
            <a:avLst/>
          </a:prstGeom>
          <a:noFill/>
        </p:spPr>
        <p:txBody>
          <a:bodyPr wrap="none" rtlCol="0">
            <a:spAutoFit/>
          </a:bodyPr>
          <a:lstStyle/>
          <a:p>
            <a:r>
              <a:rPr lang="en-US" sz="1100" dirty="0" smtClean="0"/>
              <a:t>Off</a:t>
            </a:r>
            <a:endParaRPr lang="en-US" sz="1100" dirty="0"/>
          </a:p>
        </p:txBody>
      </p:sp>
      <p:sp>
        <p:nvSpPr>
          <p:cNvPr id="170" name="Rectangle 169"/>
          <p:cNvSpPr/>
          <p:nvPr/>
        </p:nvSpPr>
        <p:spPr>
          <a:xfrm>
            <a:off x="4663440" y="2324100"/>
            <a:ext cx="38862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10211" y="2276594"/>
            <a:ext cx="341760" cy="276999"/>
          </a:xfrm>
          <a:prstGeom prst="rect">
            <a:avLst/>
          </a:prstGeom>
        </p:spPr>
        <p:txBody>
          <a:bodyPr wrap="none">
            <a:spAutoFit/>
          </a:bodyPr>
          <a:lstStyle/>
          <a:p>
            <a:r>
              <a:rPr lang="en-US" sz="1200" dirty="0" smtClean="0"/>
              <a:t>90</a:t>
            </a:r>
            <a:endParaRPr lang="en-US" sz="1200" dirty="0"/>
          </a:p>
        </p:txBody>
      </p:sp>
      <p:cxnSp>
        <p:nvCxnSpPr>
          <p:cNvPr id="171" name="Straight Arrow Connector 170"/>
          <p:cNvCxnSpPr/>
          <p:nvPr/>
        </p:nvCxnSpPr>
        <p:spPr>
          <a:xfrm>
            <a:off x="3893820" y="1920240"/>
            <a:ext cx="1714500" cy="106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9775" y="3695700"/>
            <a:ext cx="17716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5" name="Rectangle 174"/>
          <p:cNvSpPr/>
          <p:nvPr/>
        </p:nvSpPr>
        <p:spPr>
          <a:xfrm>
            <a:off x="5669280" y="4008120"/>
            <a:ext cx="1973580" cy="327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p:nvPr/>
        </p:nvCxnSpPr>
        <p:spPr>
          <a:xfrm>
            <a:off x="5752147" y="434340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5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1048" y="412273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0" name="Group 159"/>
          <p:cNvGrpSpPr/>
          <p:nvPr/>
        </p:nvGrpSpPr>
        <p:grpSpPr>
          <a:xfrm>
            <a:off x="6903720" y="4038600"/>
            <a:ext cx="701040" cy="269156"/>
            <a:chOff x="3126794" y="2689860"/>
            <a:chExt cx="1178344" cy="269156"/>
          </a:xfrm>
        </p:grpSpPr>
        <p:sp>
          <p:nvSpPr>
            <p:cNvPr id="168" name="Rectangle 167"/>
            <p:cNvSpPr/>
            <p:nvPr/>
          </p:nvSpPr>
          <p:spPr>
            <a:xfrm>
              <a:off x="3126794" y="2689860"/>
              <a:ext cx="115493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73" name="TextBox 172"/>
            <p:cNvSpPr txBox="1"/>
            <p:nvPr/>
          </p:nvSpPr>
          <p:spPr>
            <a:xfrm>
              <a:off x="3150208" y="2705100"/>
              <a:ext cx="1154930" cy="253916"/>
            </a:xfrm>
            <a:prstGeom prst="rect">
              <a:avLst/>
            </a:prstGeom>
            <a:noFill/>
          </p:spPr>
          <p:txBody>
            <a:bodyPr wrap="square" rtlCol="0">
              <a:spAutoFit/>
            </a:bodyPr>
            <a:lstStyle/>
            <a:p>
              <a:pPr algn="ctr"/>
              <a:r>
                <a:rPr lang="en-US" sz="1050" b="1" dirty="0" smtClean="0">
                  <a:solidFill>
                    <a:schemeClr val="bg1"/>
                  </a:solidFill>
                  <a:effectLst>
                    <a:outerShdw blurRad="38100" dist="38100" dir="2700000" algn="tl">
                      <a:srgbClr val="000000">
                        <a:alpha val="43137"/>
                      </a:srgbClr>
                    </a:outerShdw>
                  </a:effectLst>
                </a:rPr>
                <a:t>Save </a:t>
              </a:r>
              <a:endParaRPr lang="en-US" sz="1050" b="1" dirty="0">
                <a:solidFill>
                  <a:schemeClr val="bg1"/>
                </a:solidFill>
                <a:effectLst>
                  <a:outerShdw blurRad="38100" dist="38100" dir="2700000" algn="tl">
                    <a:srgbClr val="000000">
                      <a:alpha val="43137"/>
                    </a:srgbClr>
                  </a:outerShdw>
                </a:effectLst>
              </a:endParaRPr>
            </a:p>
          </p:txBody>
        </p:sp>
      </p:grpSp>
      <p:cxnSp>
        <p:nvCxnSpPr>
          <p:cNvPr id="172" name="Straight Connector 171"/>
          <p:cNvCxnSpPr/>
          <p:nvPr/>
        </p:nvCxnSpPr>
        <p:spPr>
          <a:xfrm>
            <a:off x="5744527" y="399288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22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500686" y="1905000"/>
            <a:ext cx="1875473"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508307" y="4343400"/>
            <a:ext cx="1844040" cy="2286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55920" y="1874520"/>
            <a:ext cx="1107996" cy="276999"/>
          </a:xfrm>
          <a:prstGeom prst="rect">
            <a:avLst/>
          </a:prstGeom>
          <a:noFill/>
        </p:spPr>
        <p:txBody>
          <a:bodyPr wrap="none" rtlCol="0">
            <a:spAutoFit/>
          </a:bodyPr>
          <a:lstStyle/>
          <a:p>
            <a:r>
              <a:rPr lang="en-US" sz="1200" b="1" dirty="0" smtClean="0"/>
              <a:t>Geo-fence	</a:t>
            </a:r>
            <a:endParaRPr lang="en-US" sz="1600" b="1" dirty="0">
              <a:effectLst>
                <a:outerShdw blurRad="38100" dist="38100" dir="2700000" algn="tl">
                  <a:srgbClr val="000000">
                    <a:alpha val="43137"/>
                  </a:srgbClr>
                </a:outerShdw>
              </a:effectLst>
            </a:endParaRPr>
          </a:p>
        </p:txBody>
      </p:sp>
      <p:sp>
        <p:nvSpPr>
          <p:cNvPr id="7" name="Rectangle 6"/>
          <p:cNvSpPr/>
          <p:nvPr/>
        </p:nvSpPr>
        <p:spPr>
          <a:xfrm>
            <a:off x="5570220" y="2400300"/>
            <a:ext cx="1722120" cy="3505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01640" y="2339340"/>
            <a:ext cx="643125" cy="261610"/>
          </a:xfrm>
          <a:prstGeom prst="rect">
            <a:avLst/>
          </a:prstGeom>
          <a:noFill/>
        </p:spPr>
        <p:txBody>
          <a:bodyPr wrap="none" rtlCol="0">
            <a:spAutoFit/>
          </a:bodyPr>
          <a:lstStyle/>
          <a:p>
            <a:r>
              <a:rPr lang="en-US" sz="1100" dirty="0" smtClean="0"/>
              <a:t>Address</a:t>
            </a:r>
            <a:endParaRPr lang="en-US" sz="1100" dirty="0"/>
          </a:p>
        </p:txBody>
      </p:sp>
      <p:sp>
        <p:nvSpPr>
          <p:cNvPr id="9" name="TextBox 8"/>
          <p:cNvSpPr txBox="1"/>
          <p:nvPr/>
        </p:nvSpPr>
        <p:spPr>
          <a:xfrm>
            <a:off x="5478780" y="2758440"/>
            <a:ext cx="1483098" cy="261610"/>
          </a:xfrm>
          <a:prstGeom prst="rect">
            <a:avLst/>
          </a:prstGeom>
          <a:noFill/>
        </p:spPr>
        <p:txBody>
          <a:bodyPr wrap="none" rtlCol="0">
            <a:spAutoFit/>
          </a:bodyPr>
          <a:lstStyle/>
          <a:p>
            <a:r>
              <a:rPr lang="en-US" sz="1100" dirty="0" smtClean="0"/>
              <a:t>Radius around address</a:t>
            </a:r>
            <a:endParaRPr lang="en-US" sz="1100" dirty="0"/>
          </a:p>
        </p:txBody>
      </p:sp>
      <p:sp>
        <p:nvSpPr>
          <p:cNvPr id="10" name="Rectangle 9"/>
          <p:cNvSpPr/>
          <p:nvPr/>
        </p:nvSpPr>
        <p:spPr>
          <a:xfrm>
            <a:off x="5570220" y="2987040"/>
            <a:ext cx="60198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82640" y="2964180"/>
            <a:ext cx="328936" cy="261610"/>
          </a:xfrm>
          <a:prstGeom prst="rect">
            <a:avLst/>
          </a:prstGeom>
          <a:noFill/>
        </p:spPr>
        <p:txBody>
          <a:bodyPr wrap="none" rtlCol="0">
            <a:spAutoFit/>
          </a:bodyPr>
          <a:lstStyle/>
          <a:p>
            <a:r>
              <a:rPr lang="en-US" sz="1100" dirty="0" smtClean="0"/>
              <a:t>10</a:t>
            </a:r>
            <a:endParaRPr lang="en-US" sz="1100" dirty="0"/>
          </a:p>
        </p:txBody>
      </p:sp>
      <p:sp>
        <p:nvSpPr>
          <p:cNvPr id="12" name="Rectangle 11"/>
          <p:cNvSpPr/>
          <p:nvPr/>
        </p:nvSpPr>
        <p:spPr>
          <a:xfrm>
            <a:off x="6271260" y="2994660"/>
            <a:ext cx="838200" cy="19812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6918960" y="3009900"/>
            <a:ext cx="190500" cy="160020"/>
          </a:xfrm>
          <a:prstGeom prst="triangl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324600" y="2979420"/>
            <a:ext cx="494046" cy="261610"/>
          </a:xfrm>
          <a:prstGeom prst="rect">
            <a:avLst/>
          </a:prstGeom>
          <a:noFill/>
        </p:spPr>
        <p:txBody>
          <a:bodyPr wrap="none" rtlCol="0">
            <a:spAutoFit/>
          </a:bodyPr>
          <a:lstStyle/>
          <a:p>
            <a:r>
              <a:rPr lang="en-US" sz="1100" dirty="0" smtClean="0"/>
              <a:t>Miles</a:t>
            </a:r>
            <a:endParaRPr lang="en-US" sz="1100" dirty="0"/>
          </a:p>
        </p:txBody>
      </p:sp>
      <p:sp>
        <p:nvSpPr>
          <p:cNvPr id="15" name="Rectangle 14"/>
          <p:cNvSpPr/>
          <p:nvPr/>
        </p:nvSpPr>
        <p:spPr>
          <a:xfrm>
            <a:off x="5577840" y="2118360"/>
            <a:ext cx="171450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516880" y="2103120"/>
            <a:ext cx="896399" cy="261610"/>
          </a:xfrm>
          <a:prstGeom prst="rect">
            <a:avLst/>
          </a:prstGeom>
          <a:noFill/>
        </p:spPr>
        <p:txBody>
          <a:bodyPr wrap="none" rtlCol="0">
            <a:spAutoFit/>
          </a:bodyPr>
          <a:lstStyle/>
          <a:p>
            <a:r>
              <a:rPr lang="en-US" sz="1100" dirty="0" smtClean="0"/>
              <a:t>Fence Name</a:t>
            </a:r>
            <a:endParaRPr lang="en-US" sz="1100" dirty="0"/>
          </a:p>
        </p:txBody>
      </p:sp>
      <p:sp>
        <p:nvSpPr>
          <p:cNvPr id="17" name="TextBox 16"/>
          <p:cNvSpPr txBox="1"/>
          <p:nvPr/>
        </p:nvSpPr>
        <p:spPr>
          <a:xfrm>
            <a:off x="5463540" y="3192780"/>
            <a:ext cx="910827" cy="261610"/>
          </a:xfrm>
          <a:prstGeom prst="rect">
            <a:avLst/>
          </a:prstGeom>
          <a:noFill/>
        </p:spPr>
        <p:txBody>
          <a:bodyPr wrap="none" rtlCol="0">
            <a:spAutoFit/>
          </a:bodyPr>
          <a:lstStyle/>
          <a:p>
            <a:r>
              <a:rPr lang="en-US" sz="1100" dirty="0" smtClean="0"/>
              <a:t>Notifications</a:t>
            </a:r>
            <a:endParaRPr lang="en-US" sz="1100" dirty="0"/>
          </a:p>
        </p:txBody>
      </p:sp>
      <p:sp>
        <p:nvSpPr>
          <p:cNvPr id="18" name="Rectangle 17"/>
          <p:cNvSpPr/>
          <p:nvPr/>
        </p:nvSpPr>
        <p:spPr>
          <a:xfrm>
            <a:off x="5966460" y="3451860"/>
            <a:ext cx="132588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04560" y="3421380"/>
            <a:ext cx="1380506" cy="261610"/>
          </a:xfrm>
          <a:prstGeom prst="rect">
            <a:avLst/>
          </a:prstGeom>
          <a:noFill/>
        </p:spPr>
        <p:txBody>
          <a:bodyPr wrap="none" rtlCol="0">
            <a:spAutoFit/>
          </a:bodyPr>
          <a:lstStyle/>
          <a:p>
            <a:r>
              <a:rPr lang="en-US" sz="1100" dirty="0" smtClean="0"/>
              <a:t>primary@driver.com</a:t>
            </a:r>
            <a:endParaRPr lang="en-US" sz="1100" dirty="0"/>
          </a:p>
        </p:txBody>
      </p:sp>
      <p:sp>
        <p:nvSpPr>
          <p:cNvPr id="20" name="Rectangle 19"/>
          <p:cNvSpPr/>
          <p:nvPr/>
        </p:nvSpPr>
        <p:spPr>
          <a:xfrm>
            <a:off x="6263640" y="3718560"/>
            <a:ext cx="1013460" cy="1981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309360" y="3695700"/>
            <a:ext cx="992579" cy="261610"/>
          </a:xfrm>
          <a:prstGeom prst="rect">
            <a:avLst/>
          </a:prstGeom>
          <a:noFill/>
        </p:spPr>
        <p:txBody>
          <a:bodyPr wrap="none" rtlCol="0">
            <a:spAutoFit/>
          </a:bodyPr>
          <a:lstStyle/>
          <a:p>
            <a:r>
              <a:rPr lang="en-US" sz="1100" dirty="0" smtClean="0"/>
              <a:t>801-999-9999</a:t>
            </a:r>
            <a:endParaRPr lang="en-US" sz="1100" dirty="0"/>
          </a:p>
        </p:txBody>
      </p:sp>
      <p:sp>
        <p:nvSpPr>
          <p:cNvPr id="22" name="TextBox 21"/>
          <p:cNvSpPr txBox="1"/>
          <p:nvPr/>
        </p:nvSpPr>
        <p:spPr>
          <a:xfrm>
            <a:off x="5478780" y="3421380"/>
            <a:ext cx="937260" cy="261610"/>
          </a:xfrm>
          <a:prstGeom prst="rect">
            <a:avLst/>
          </a:prstGeom>
          <a:noFill/>
        </p:spPr>
        <p:txBody>
          <a:bodyPr wrap="square" rtlCol="0">
            <a:spAutoFit/>
          </a:bodyPr>
          <a:lstStyle/>
          <a:p>
            <a:r>
              <a:rPr lang="en-US" sz="1100" dirty="0" smtClean="0"/>
              <a:t>Email:</a:t>
            </a:r>
            <a:endParaRPr lang="en-US" sz="1100" dirty="0"/>
          </a:p>
        </p:txBody>
      </p:sp>
      <p:sp>
        <p:nvSpPr>
          <p:cNvPr id="23" name="TextBox 22"/>
          <p:cNvSpPr txBox="1"/>
          <p:nvPr/>
        </p:nvSpPr>
        <p:spPr>
          <a:xfrm>
            <a:off x="5501640" y="3672840"/>
            <a:ext cx="471604" cy="261610"/>
          </a:xfrm>
          <a:prstGeom prst="rect">
            <a:avLst/>
          </a:prstGeom>
          <a:noFill/>
        </p:spPr>
        <p:txBody>
          <a:bodyPr wrap="none" rtlCol="0">
            <a:spAutoFit/>
          </a:bodyPr>
          <a:lstStyle/>
          <a:p>
            <a:r>
              <a:rPr lang="en-US" sz="1100" dirty="0" smtClean="0"/>
              <a:t>SMS:</a:t>
            </a:r>
            <a:endParaRPr lang="en-US" sz="1100" dirty="0"/>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08" y="4122738"/>
            <a:ext cx="1651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p:nvGrpSpPr>
        <p:grpSpPr>
          <a:xfrm>
            <a:off x="6659880" y="4038600"/>
            <a:ext cx="701040" cy="269156"/>
            <a:chOff x="3126794" y="2689860"/>
            <a:chExt cx="1178344" cy="269156"/>
          </a:xfrm>
        </p:grpSpPr>
        <p:sp>
          <p:nvSpPr>
            <p:cNvPr id="26" name="Rectangle 25"/>
            <p:cNvSpPr/>
            <p:nvPr/>
          </p:nvSpPr>
          <p:spPr>
            <a:xfrm>
              <a:off x="3126794" y="2689860"/>
              <a:ext cx="1154930" cy="259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7" name="TextBox 26"/>
            <p:cNvSpPr txBox="1"/>
            <p:nvPr/>
          </p:nvSpPr>
          <p:spPr>
            <a:xfrm>
              <a:off x="3150208" y="2705100"/>
              <a:ext cx="1154930" cy="253916"/>
            </a:xfrm>
            <a:prstGeom prst="rect">
              <a:avLst/>
            </a:prstGeom>
            <a:noFill/>
          </p:spPr>
          <p:txBody>
            <a:bodyPr wrap="square" rtlCol="0">
              <a:spAutoFit/>
            </a:bodyPr>
            <a:lstStyle/>
            <a:p>
              <a:pPr algn="ctr"/>
              <a:r>
                <a:rPr lang="en-US" sz="1050" b="1" dirty="0" smtClean="0">
                  <a:solidFill>
                    <a:schemeClr val="bg1"/>
                  </a:solidFill>
                  <a:effectLst>
                    <a:outerShdw blurRad="38100" dist="38100" dir="2700000" algn="tl">
                      <a:srgbClr val="000000">
                        <a:alpha val="43137"/>
                      </a:srgbClr>
                    </a:outerShdw>
                  </a:effectLst>
                </a:rPr>
                <a:t>Save </a:t>
              </a:r>
              <a:endParaRPr lang="en-US" sz="1050"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802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829628" y="1172528"/>
            <a:ext cx="2181225" cy="4543425"/>
            <a:chOff x="3481388" y="1157288"/>
            <a:chExt cx="2181225" cy="4543425"/>
          </a:xfrm>
        </p:grpSpPr>
        <p:pic>
          <p:nvPicPr>
            <p:cNvPr id="6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64"/>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88" name="Rectangle 87"/>
          <p:cNvSpPr/>
          <p:nvPr/>
        </p:nvSpPr>
        <p:spPr>
          <a:xfrm>
            <a:off x="1005840" y="467106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998220" y="2202180"/>
            <a:ext cx="1828800" cy="2461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746761" y="3284220"/>
            <a:ext cx="2377440" cy="600164"/>
          </a:xfrm>
          <a:prstGeom prst="rect">
            <a:avLst/>
          </a:prstGeom>
          <a:noFill/>
        </p:spPr>
        <p:txBody>
          <a:bodyPr wrap="square" rtlCol="0">
            <a:spAutoFit/>
          </a:bodyPr>
          <a:lstStyle/>
          <a:p>
            <a:pPr algn="ctr"/>
            <a:r>
              <a:rPr lang="en-US" sz="1100" b="1" dirty="0" smtClean="0"/>
              <a:t>Total Gals        Total $</a:t>
            </a:r>
          </a:p>
          <a:p>
            <a:pPr algn="ctr"/>
            <a:endParaRPr lang="en-US" sz="1100" b="1" dirty="0" smtClean="0"/>
          </a:p>
          <a:p>
            <a:pPr algn="ctr"/>
            <a:r>
              <a:rPr lang="en-US" sz="1100" b="1" dirty="0" smtClean="0"/>
              <a:t>MPG      Avg. $/Gal    </a:t>
            </a:r>
            <a:r>
              <a:rPr lang="en-US" sz="1100" b="1" dirty="0" err="1" smtClean="0"/>
              <a:t>Avg</a:t>
            </a:r>
            <a:r>
              <a:rPr lang="en-US" sz="1100" b="1" dirty="0" smtClean="0"/>
              <a:t> $/</a:t>
            </a:r>
            <a:r>
              <a:rPr lang="en-US" sz="1100" b="1" dirty="0" err="1" smtClean="0"/>
              <a:t>Miel</a:t>
            </a:r>
            <a:endParaRPr lang="en-US" sz="1100" b="1" dirty="0"/>
          </a:p>
        </p:txBody>
      </p:sp>
      <p:sp>
        <p:nvSpPr>
          <p:cNvPr id="91" name="TextBox 90"/>
          <p:cNvSpPr txBox="1"/>
          <p:nvPr/>
        </p:nvSpPr>
        <p:spPr>
          <a:xfrm>
            <a:off x="1417320" y="3070860"/>
            <a:ext cx="1117614" cy="261610"/>
          </a:xfrm>
          <a:prstGeom prst="rect">
            <a:avLst/>
          </a:prstGeom>
          <a:noFill/>
        </p:spPr>
        <p:txBody>
          <a:bodyPr wrap="none" rtlCol="0">
            <a:spAutoFit/>
          </a:bodyPr>
          <a:lstStyle/>
          <a:p>
            <a:r>
              <a:rPr lang="en-US" sz="1100" u="sng" dirty="0" smtClean="0">
                <a:solidFill>
                  <a:schemeClr val="accent6">
                    <a:lumMod val="75000"/>
                  </a:schemeClr>
                </a:solidFill>
              </a:rPr>
              <a:t>December MTD </a:t>
            </a:r>
            <a:endParaRPr lang="en-US" sz="1100" u="sng" dirty="0">
              <a:solidFill>
                <a:schemeClr val="accent6">
                  <a:lumMod val="75000"/>
                </a:schemeClr>
              </a:solidFill>
            </a:endParaRPr>
          </a:p>
        </p:txBody>
      </p:sp>
      <p:sp>
        <p:nvSpPr>
          <p:cNvPr id="92" name="Rectangle 91"/>
          <p:cNvSpPr/>
          <p:nvPr/>
        </p:nvSpPr>
        <p:spPr>
          <a:xfrm>
            <a:off x="1508760" y="2004060"/>
            <a:ext cx="10515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3" name="TextBox 92"/>
          <p:cNvSpPr txBox="1"/>
          <p:nvPr/>
        </p:nvSpPr>
        <p:spPr>
          <a:xfrm>
            <a:off x="1470660" y="1981200"/>
            <a:ext cx="957313" cy="261610"/>
          </a:xfrm>
          <a:prstGeom prst="rect">
            <a:avLst/>
          </a:prstGeom>
          <a:noFill/>
        </p:spPr>
        <p:txBody>
          <a:bodyPr wrap="none" rtlCol="0">
            <a:spAutoFit/>
          </a:bodyPr>
          <a:lstStyle/>
          <a:p>
            <a:r>
              <a:rPr lang="en-US" sz="1100" dirty="0" smtClean="0">
                <a:solidFill>
                  <a:schemeClr val="bg1"/>
                </a:solidFill>
              </a:rPr>
              <a:t>Matt’s Dodge</a:t>
            </a:r>
            <a:endParaRPr lang="en-US" sz="1100" dirty="0">
              <a:solidFill>
                <a:schemeClr val="bg1"/>
              </a:solidFill>
            </a:endParaRPr>
          </a:p>
        </p:txBody>
      </p:sp>
      <p:sp>
        <p:nvSpPr>
          <p:cNvPr id="94" name="TextBox 93"/>
          <p:cNvSpPr txBox="1"/>
          <p:nvPr/>
        </p:nvSpPr>
        <p:spPr>
          <a:xfrm>
            <a:off x="1005840" y="3870960"/>
            <a:ext cx="461986" cy="276999"/>
          </a:xfrm>
          <a:prstGeom prst="rect">
            <a:avLst/>
          </a:prstGeom>
          <a:noFill/>
        </p:spPr>
        <p:txBody>
          <a:bodyPr wrap="none" rtlCol="0">
            <a:spAutoFit/>
          </a:bodyPr>
          <a:lstStyle/>
          <a:p>
            <a:r>
              <a:rPr lang="en-US" sz="1200" b="1" dirty="0" smtClean="0">
                <a:solidFill>
                  <a:schemeClr val="accent6">
                    <a:lumMod val="75000"/>
                  </a:schemeClr>
                </a:solidFill>
                <a:effectLst>
                  <a:outerShdw blurRad="38100" dist="38100" dir="2700000" algn="tl">
                    <a:srgbClr val="000000">
                      <a:alpha val="43137"/>
                    </a:srgbClr>
                  </a:outerShdw>
                </a:effectLst>
              </a:rPr>
              <a:t>20.1</a:t>
            </a:r>
            <a:endParaRPr lang="en-US" sz="1200" b="1" dirty="0">
              <a:solidFill>
                <a:schemeClr val="accent6">
                  <a:lumMod val="75000"/>
                </a:schemeClr>
              </a:solidFill>
              <a:effectLst>
                <a:outerShdw blurRad="38100" dist="38100" dir="2700000" algn="tl">
                  <a:srgbClr val="000000">
                    <a:alpha val="43137"/>
                  </a:srgbClr>
                </a:outerShdw>
              </a:effectLst>
            </a:endParaRPr>
          </a:p>
        </p:txBody>
      </p:sp>
      <p:sp>
        <p:nvSpPr>
          <p:cNvPr id="95" name="TextBox 94"/>
          <p:cNvSpPr txBox="1"/>
          <p:nvPr/>
        </p:nvSpPr>
        <p:spPr>
          <a:xfrm>
            <a:off x="1508760" y="3878580"/>
            <a:ext cx="540533" cy="276999"/>
          </a:xfrm>
          <a:prstGeom prst="rect">
            <a:avLst/>
          </a:prstGeom>
          <a:noFill/>
        </p:spPr>
        <p:txBody>
          <a:bodyPr wrap="none" rtlCol="0">
            <a:spAutoFit/>
          </a:bodyPr>
          <a:lstStyle/>
          <a:p>
            <a:r>
              <a:rPr lang="en-US" sz="1200" b="1" dirty="0" smtClean="0">
                <a:solidFill>
                  <a:schemeClr val="accent6">
                    <a:lumMod val="75000"/>
                  </a:schemeClr>
                </a:solidFill>
                <a:effectLst>
                  <a:outerShdw blurRad="38100" dist="38100" dir="2700000" algn="tl">
                    <a:srgbClr val="000000">
                      <a:alpha val="43137"/>
                    </a:srgbClr>
                  </a:outerShdw>
                </a:effectLst>
              </a:rPr>
              <a:t>$2.77</a:t>
            </a:r>
            <a:endParaRPr lang="en-US" sz="1200" b="1" dirty="0">
              <a:solidFill>
                <a:schemeClr val="accent6">
                  <a:lumMod val="75000"/>
                </a:schemeClr>
              </a:solidFill>
              <a:effectLst>
                <a:outerShdw blurRad="38100" dist="38100" dir="2700000" algn="tl">
                  <a:srgbClr val="000000">
                    <a:alpha val="43137"/>
                  </a:srgbClr>
                </a:outerShdw>
              </a:effectLst>
            </a:endParaRPr>
          </a:p>
        </p:txBody>
      </p:sp>
      <p:sp>
        <p:nvSpPr>
          <p:cNvPr id="96" name="Rectangle 95"/>
          <p:cNvSpPr/>
          <p:nvPr/>
        </p:nvSpPr>
        <p:spPr>
          <a:xfrm rot="16200000">
            <a:off x="1196340" y="2705099"/>
            <a:ext cx="137164" cy="3352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rot="16200000">
            <a:off x="994413" y="2396492"/>
            <a:ext cx="525782" cy="32004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028699" y="2331719"/>
            <a:ext cx="580548" cy="253916"/>
          </a:xfrm>
          <a:prstGeom prst="rect">
            <a:avLst/>
          </a:prstGeom>
          <a:noFill/>
        </p:spPr>
        <p:txBody>
          <a:bodyPr wrap="square" rtlCol="0">
            <a:spAutoFit/>
          </a:bodyPr>
          <a:lstStyle/>
          <a:p>
            <a:r>
              <a:rPr lang="en-US" sz="1050" dirty="0"/>
              <a:t> </a:t>
            </a:r>
            <a:r>
              <a:rPr lang="en-US" sz="1050" dirty="0" smtClean="0"/>
              <a:t> 9%</a:t>
            </a:r>
            <a:endParaRPr lang="en-US" sz="1050" dirty="0"/>
          </a:p>
        </p:txBody>
      </p:sp>
      <p:sp>
        <p:nvSpPr>
          <p:cNvPr id="99" name="Rounded Rectangle 98"/>
          <p:cNvSpPr/>
          <p:nvPr/>
        </p:nvSpPr>
        <p:spPr>
          <a:xfrm>
            <a:off x="1546860" y="2286000"/>
            <a:ext cx="556260" cy="64008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0" name="Rounded Rectangle 99"/>
          <p:cNvSpPr/>
          <p:nvPr/>
        </p:nvSpPr>
        <p:spPr>
          <a:xfrm>
            <a:off x="2202180" y="2270760"/>
            <a:ext cx="541020" cy="655320"/>
          </a:xfrm>
          <a:prstGeom prst="roundRect">
            <a:avLst/>
          </a:prstGeom>
          <a:solidFill>
            <a:schemeClr val="accent5">
              <a:lumMod val="40000"/>
              <a:lumOff val="6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1" name="TextBox 100"/>
          <p:cNvSpPr txBox="1"/>
          <p:nvPr/>
        </p:nvSpPr>
        <p:spPr>
          <a:xfrm>
            <a:off x="2173291" y="2346960"/>
            <a:ext cx="585149" cy="523220"/>
          </a:xfrm>
          <a:prstGeom prst="rect">
            <a:avLst/>
          </a:prstGeom>
          <a:noFill/>
        </p:spPr>
        <p:txBody>
          <a:bodyPr wrap="square" rtlCol="0">
            <a:spAutoFit/>
          </a:bodyPr>
          <a:lstStyle/>
          <a:p>
            <a:pPr algn="ctr"/>
            <a:r>
              <a:rPr lang="en-US" sz="1400" b="1" dirty="0" smtClean="0">
                <a:effectLst>
                  <a:outerShdw blurRad="38100" dist="38100" dir="2700000" algn="tl">
                    <a:srgbClr val="000000">
                      <a:alpha val="43137"/>
                    </a:srgbClr>
                  </a:outerShdw>
                </a:effectLst>
              </a:rPr>
              <a:t>Find</a:t>
            </a:r>
          </a:p>
          <a:p>
            <a:pPr algn="ctr"/>
            <a:r>
              <a:rPr lang="en-US" sz="1400" b="1" dirty="0" smtClean="0">
                <a:effectLst>
                  <a:outerShdw blurRad="38100" dist="38100" dir="2700000" algn="tl">
                    <a:srgbClr val="000000">
                      <a:alpha val="43137"/>
                    </a:srgbClr>
                  </a:outerShdw>
                </a:effectLst>
              </a:rPr>
              <a:t>Gas</a:t>
            </a:r>
            <a:endParaRPr lang="en-US" sz="1400" b="1" dirty="0">
              <a:effectLst>
                <a:outerShdw blurRad="38100" dist="38100" dir="2700000" algn="tl">
                  <a:srgbClr val="000000">
                    <a:alpha val="43137"/>
                  </a:srgbClr>
                </a:outerShdw>
              </a:effectLst>
            </a:endParaRPr>
          </a:p>
        </p:txBody>
      </p:sp>
      <p:sp>
        <p:nvSpPr>
          <p:cNvPr id="102" name="TextBox 101"/>
          <p:cNvSpPr txBox="1"/>
          <p:nvPr/>
        </p:nvSpPr>
        <p:spPr>
          <a:xfrm>
            <a:off x="1501141" y="2392680"/>
            <a:ext cx="693420" cy="461665"/>
          </a:xfrm>
          <a:prstGeom prst="rect">
            <a:avLst/>
          </a:prstGeom>
          <a:noFill/>
        </p:spPr>
        <p:txBody>
          <a:bodyPr wrap="square" rtlCol="0">
            <a:spAutoFit/>
          </a:bodyPr>
          <a:lstStyle/>
          <a:p>
            <a:pPr algn="ctr"/>
            <a:r>
              <a:rPr lang="en-US" sz="1200" b="1" dirty="0" smtClean="0">
                <a:effectLst>
                  <a:outerShdw blurRad="38100" dist="38100" dir="2700000" algn="tl">
                    <a:srgbClr val="000000">
                      <a:alpha val="43137"/>
                    </a:srgbClr>
                  </a:outerShdw>
                </a:effectLst>
              </a:rPr>
              <a:t>Fill ‘</a:t>
            </a:r>
            <a:r>
              <a:rPr lang="en-US" sz="1200" b="1" dirty="0" err="1" smtClean="0">
                <a:effectLst>
                  <a:outerShdw blurRad="38100" dist="38100" dir="2700000" algn="tl">
                    <a:srgbClr val="000000">
                      <a:alpha val="43137"/>
                    </a:srgbClr>
                  </a:outerShdw>
                </a:effectLst>
              </a:rPr>
              <a:t>er</a:t>
            </a:r>
            <a:endParaRPr lang="en-US" sz="1200" b="1" dirty="0" smtClean="0">
              <a:effectLst>
                <a:outerShdw blurRad="38100" dist="38100" dir="2700000" algn="tl">
                  <a:srgbClr val="000000">
                    <a:alpha val="43137"/>
                  </a:srgbClr>
                </a:outerShdw>
              </a:effectLst>
            </a:endParaRPr>
          </a:p>
          <a:p>
            <a:pPr algn="ctr"/>
            <a:r>
              <a:rPr lang="en-US" sz="1200" b="1" dirty="0" smtClean="0">
                <a:effectLst>
                  <a:outerShdw blurRad="38100" dist="38100" dir="2700000" algn="tl">
                    <a:srgbClr val="000000">
                      <a:alpha val="43137"/>
                    </a:srgbClr>
                  </a:outerShdw>
                </a:effectLst>
              </a:rPr>
              <a:t>Up</a:t>
            </a:r>
          </a:p>
        </p:txBody>
      </p:sp>
      <p:cxnSp>
        <p:nvCxnSpPr>
          <p:cNvPr id="103" name="Straight Connector 102"/>
          <p:cNvCxnSpPr/>
          <p:nvPr/>
        </p:nvCxnSpPr>
        <p:spPr>
          <a:xfrm>
            <a:off x="1066800" y="4686300"/>
            <a:ext cx="1729740" cy="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059180" y="3032760"/>
            <a:ext cx="172974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270760" y="3863340"/>
            <a:ext cx="497252" cy="276999"/>
          </a:xfrm>
          <a:prstGeom prst="rect">
            <a:avLst/>
          </a:prstGeom>
          <a:noFill/>
        </p:spPr>
        <p:txBody>
          <a:bodyPr wrap="none" rtlCol="0">
            <a:spAutoFit/>
          </a:bodyPr>
          <a:lstStyle/>
          <a:p>
            <a:r>
              <a:rPr lang="en-US" sz="1200" b="1" dirty="0" smtClean="0">
                <a:solidFill>
                  <a:schemeClr val="accent6">
                    <a:lumMod val="75000"/>
                  </a:schemeClr>
                </a:solidFill>
                <a:effectLst>
                  <a:outerShdw blurRad="38100" dist="38100" dir="2700000" algn="tl">
                    <a:srgbClr val="000000">
                      <a:alpha val="43137"/>
                    </a:srgbClr>
                  </a:outerShdw>
                </a:effectLst>
              </a:rPr>
              <a:t>$</a:t>
            </a:r>
            <a:r>
              <a:rPr lang="en-US" sz="1200" b="1" dirty="0">
                <a:solidFill>
                  <a:schemeClr val="accent6">
                    <a:lumMod val="75000"/>
                  </a:schemeClr>
                </a:solidFill>
                <a:effectLst>
                  <a:outerShdw blurRad="38100" dist="38100" dir="2700000" algn="tl">
                    <a:srgbClr val="000000">
                      <a:alpha val="43137"/>
                    </a:srgbClr>
                  </a:outerShdw>
                </a:effectLst>
              </a:rPr>
              <a:t> </a:t>
            </a:r>
            <a:r>
              <a:rPr lang="en-US" sz="1200" b="1" dirty="0" smtClean="0">
                <a:solidFill>
                  <a:schemeClr val="accent6">
                    <a:lumMod val="75000"/>
                  </a:schemeClr>
                </a:solidFill>
                <a:effectLst>
                  <a:outerShdw blurRad="38100" dist="38100" dir="2700000" algn="tl">
                    <a:srgbClr val="000000">
                      <a:alpha val="43137"/>
                    </a:srgbClr>
                  </a:outerShdw>
                </a:effectLst>
              </a:rPr>
              <a:t>.95</a:t>
            </a:r>
            <a:endParaRPr lang="en-US" sz="1200" b="1" dirty="0">
              <a:solidFill>
                <a:schemeClr val="accent6">
                  <a:lumMod val="75000"/>
                </a:schemeClr>
              </a:solidFill>
              <a:effectLst>
                <a:outerShdw blurRad="38100" dist="38100" dir="2700000" algn="tl">
                  <a:srgbClr val="000000">
                    <a:alpha val="43137"/>
                  </a:srgbClr>
                </a:outerShdw>
              </a:effectLst>
            </a:endParaRPr>
          </a:p>
        </p:txBody>
      </p:sp>
      <p:pic>
        <p:nvPicPr>
          <p:cNvPr id="72" name="Picture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558" y="4248150"/>
            <a:ext cx="1787842" cy="569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Group 115"/>
          <p:cNvGrpSpPr/>
          <p:nvPr/>
        </p:nvGrpSpPr>
        <p:grpSpPr>
          <a:xfrm>
            <a:off x="944880" y="4739640"/>
            <a:ext cx="1813560" cy="373380"/>
            <a:chOff x="3657600" y="4678680"/>
            <a:chExt cx="1813560" cy="373380"/>
          </a:xfrm>
        </p:grpSpPr>
        <p:sp>
          <p:nvSpPr>
            <p:cNvPr id="117" name="Rectangle 116"/>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413761" y="1187768"/>
            <a:ext cx="2377440" cy="4543425"/>
            <a:chOff x="3413761" y="1187768"/>
            <a:chExt cx="2377440" cy="4543425"/>
          </a:xfrm>
        </p:grpSpPr>
        <p:grpSp>
          <p:nvGrpSpPr>
            <p:cNvPr id="55" name="Group 54"/>
            <p:cNvGrpSpPr/>
            <p:nvPr/>
          </p:nvGrpSpPr>
          <p:grpSpPr>
            <a:xfrm>
              <a:off x="3481388" y="1187768"/>
              <a:ext cx="2181225" cy="4543425"/>
              <a:chOff x="3481388" y="1157288"/>
              <a:chExt cx="2181225" cy="4543425"/>
            </a:xfrm>
          </p:grpSpPr>
          <p:pic>
            <p:nvPicPr>
              <p:cNvPr id="5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Rectangle 56"/>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p:cNvSpPr/>
            <p:nvPr/>
          </p:nvSpPr>
          <p:spPr>
            <a:xfrm>
              <a:off x="3672840" y="470154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65220" y="2232660"/>
              <a:ext cx="1828800" cy="2461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413761" y="3314700"/>
              <a:ext cx="2377440" cy="600164"/>
            </a:xfrm>
            <a:prstGeom prst="rect">
              <a:avLst/>
            </a:prstGeom>
            <a:noFill/>
          </p:spPr>
          <p:txBody>
            <a:bodyPr wrap="square" rtlCol="0">
              <a:spAutoFit/>
            </a:bodyPr>
            <a:lstStyle/>
            <a:p>
              <a:pPr algn="ctr"/>
              <a:r>
                <a:rPr lang="en-US" sz="1100" b="1" dirty="0" smtClean="0"/>
                <a:t>Total Gals        Total $</a:t>
              </a:r>
            </a:p>
            <a:p>
              <a:pPr algn="ctr"/>
              <a:endParaRPr lang="en-US" sz="1100" b="1" dirty="0" smtClean="0"/>
            </a:p>
            <a:p>
              <a:pPr algn="ctr"/>
              <a:r>
                <a:rPr lang="en-US" sz="1100" b="1" dirty="0" smtClean="0"/>
                <a:t>MPG      Avg. $/Gal    </a:t>
              </a:r>
              <a:r>
                <a:rPr lang="en-US" sz="1100" b="1" dirty="0" err="1" smtClean="0"/>
                <a:t>Avg</a:t>
              </a:r>
              <a:r>
                <a:rPr lang="en-US" sz="1100" b="1" dirty="0" smtClean="0"/>
                <a:t> $/Mile</a:t>
              </a:r>
              <a:endParaRPr lang="en-US" sz="1100" b="1" dirty="0"/>
            </a:p>
          </p:txBody>
        </p:sp>
        <p:sp>
          <p:nvSpPr>
            <p:cNvPr id="14" name="TextBox 13"/>
            <p:cNvSpPr txBox="1"/>
            <p:nvPr/>
          </p:nvSpPr>
          <p:spPr>
            <a:xfrm>
              <a:off x="3992880" y="3040380"/>
              <a:ext cx="1117614" cy="261610"/>
            </a:xfrm>
            <a:prstGeom prst="rect">
              <a:avLst/>
            </a:prstGeom>
            <a:noFill/>
          </p:spPr>
          <p:txBody>
            <a:bodyPr wrap="none" rtlCol="0">
              <a:spAutoFit/>
            </a:bodyPr>
            <a:lstStyle/>
            <a:p>
              <a:r>
                <a:rPr lang="en-US" sz="1100" u="sng" dirty="0" smtClean="0">
                  <a:solidFill>
                    <a:schemeClr val="accent6">
                      <a:lumMod val="75000"/>
                    </a:schemeClr>
                  </a:solidFill>
                </a:rPr>
                <a:t>December MTD </a:t>
              </a:r>
              <a:endParaRPr lang="en-US" sz="1100" u="sng" dirty="0">
                <a:solidFill>
                  <a:schemeClr val="accent6">
                    <a:lumMod val="75000"/>
                  </a:schemeClr>
                </a:solidFill>
              </a:endParaRPr>
            </a:p>
          </p:txBody>
        </p:sp>
        <p:sp>
          <p:nvSpPr>
            <p:cNvPr id="16" name="Rectangle 15"/>
            <p:cNvSpPr/>
            <p:nvPr/>
          </p:nvSpPr>
          <p:spPr>
            <a:xfrm>
              <a:off x="4175760" y="2034540"/>
              <a:ext cx="10515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TextBox 16"/>
            <p:cNvSpPr txBox="1"/>
            <p:nvPr/>
          </p:nvSpPr>
          <p:spPr>
            <a:xfrm>
              <a:off x="4137660" y="2011680"/>
              <a:ext cx="957313" cy="261610"/>
            </a:xfrm>
            <a:prstGeom prst="rect">
              <a:avLst/>
            </a:prstGeom>
            <a:noFill/>
          </p:spPr>
          <p:txBody>
            <a:bodyPr wrap="none" rtlCol="0">
              <a:spAutoFit/>
            </a:bodyPr>
            <a:lstStyle/>
            <a:p>
              <a:r>
                <a:rPr lang="en-US" sz="1100" dirty="0" smtClean="0">
                  <a:solidFill>
                    <a:schemeClr val="bg1"/>
                  </a:solidFill>
                </a:rPr>
                <a:t>Matt’s Dodge</a:t>
              </a:r>
              <a:endParaRPr lang="en-US" sz="1100" dirty="0">
                <a:solidFill>
                  <a:schemeClr val="bg1"/>
                </a:solidFill>
              </a:endParaRPr>
            </a:p>
          </p:txBody>
        </p:sp>
        <p:sp>
          <p:nvSpPr>
            <p:cNvPr id="18" name="TextBox 17"/>
            <p:cNvSpPr txBox="1"/>
            <p:nvPr/>
          </p:nvSpPr>
          <p:spPr>
            <a:xfrm>
              <a:off x="3611880" y="3870960"/>
              <a:ext cx="461986" cy="276999"/>
            </a:xfrm>
            <a:prstGeom prst="rect">
              <a:avLst/>
            </a:prstGeom>
            <a:noFill/>
          </p:spPr>
          <p:txBody>
            <a:bodyPr wrap="none" rtlCol="0">
              <a:spAutoFit/>
            </a:bodyPr>
            <a:lstStyle/>
            <a:p>
              <a:r>
                <a:rPr lang="en-US" sz="1200" b="1" dirty="0" smtClean="0">
                  <a:solidFill>
                    <a:schemeClr val="accent6">
                      <a:lumMod val="75000"/>
                    </a:schemeClr>
                  </a:solidFill>
                  <a:effectLst>
                    <a:outerShdw blurRad="38100" dist="38100" dir="2700000" algn="tl">
                      <a:srgbClr val="000000">
                        <a:alpha val="43137"/>
                      </a:srgbClr>
                    </a:outerShdw>
                  </a:effectLst>
                </a:rPr>
                <a:t>20.1</a:t>
              </a:r>
              <a:endParaRPr lang="en-US" sz="1200" b="1" dirty="0">
                <a:solidFill>
                  <a:schemeClr val="accent6">
                    <a:lumMod val="75000"/>
                  </a:schemeClr>
                </a:solidFill>
                <a:effectLst>
                  <a:outerShdw blurRad="38100" dist="38100" dir="2700000" algn="tl">
                    <a:srgbClr val="000000">
                      <a:alpha val="43137"/>
                    </a:srgbClr>
                  </a:outerShdw>
                </a:effectLst>
              </a:endParaRPr>
            </a:p>
          </p:txBody>
        </p:sp>
        <p:sp>
          <p:nvSpPr>
            <p:cNvPr id="19" name="TextBox 18"/>
            <p:cNvSpPr txBox="1"/>
            <p:nvPr/>
          </p:nvSpPr>
          <p:spPr>
            <a:xfrm>
              <a:off x="4175760" y="3863340"/>
              <a:ext cx="540533" cy="276999"/>
            </a:xfrm>
            <a:prstGeom prst="rect">
              <a:avLst/>
            </a:prstGeom>
            <a:noFill/>
          </p:spPr>
          <p:txBody>
            <a:bodyPr wrap="none" rtlCol="0">
              <a:spAutoFit/>
            </a:bodyPr>
            <a:lstStyle/>
            <a:p>
              <a:r>
                <a:rPr lang="en-US" sz="1200" b="1" dirty="0" smtClean="0">
                  <a:solidFill>
                    <a:schemeClr val="accent6">
                      <a:lumMod val="75000"/>
                    </a:schemeClr>
                  </a:solidFill>
                  <a:effectLst>
                    <a:outerShdw blurRad="38100" dist="38100" dir="2700000" algn="tl">
                      <a:srgbClr val="000000">
                        <a:alpha val="43137"/>
                      </a:srgbClr>
                    </a:outerShdw>
                  </a:effectLst>
                </a:rPr>
                <a:t>$2.77</a:t>
              </a:r>
              <a:endParaRPr lang="en-US" sz="1200" b="1" dirty="0">
                <a:solidFill>
                  <a:schemeClr val="accent6">
                    <a:lumMod val="75000"/>
                  </a:schemeClr>
                </a:solidFill>
                <a:effectLst>
                  <a:outerShdw blurRad="38100" dist="38100" dir="2700000" algn="tl">
                    <a:srgbClr val="000000">
                      <a:alpha val="43137"/>
                    </a:srgbClr>
                  </a:outerShdw>
                </a:effectLst>
              </a:endParaRPr>
            </a:p>
          </p:txBody>
        </p:sp>
        <p:sp>
          <p:nvSpPr>
            <p:cNvPr id="48" name="Rectangle 47"/>
            <p:cNvSpPr/>
            <p:nvPr/>
          </p:nvSpPr>
          <p:spPr>
            <a:xfrm rot="16200000">
              <a:off x="3863340" y="2735579"/>
              <a:ext cx="137164" cy="3352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6200000">
              <a:off x="3661413" y="2426972"/>
              <a:ext cx="525782" cy="32004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695699" y="2362199"/>
              <a:ext cx="580548" cy="253916"/>
            </a:xfrm>
            <a:prstGeom prst="rect">
              <a:avLst/>
            </a:prstGeom>
            <a:noFill/>
          </p:spPr>
          <p:txBody>
            <a:bodyPr wrap="square" rtlCol="0">
              <a:spAutoFit/>
            </a:bodyPr>
            <a:lstStyle/>
            <a:p>
              <a:r>
                <a:rPr lang="en-US" sz="1050" dirty="0"/>
                <a:t> </a:t>
              </a:r>
              <a:r>
                <a:rPr lang="en-US" sz="1050" dirty="0" smtClean="0"/>
                <a:t> 9%</a:t>
              </a:r>
              <a:endParaRPr lang="en-US" sz="1050" dirty="0"/>
            </a:p>
          </p:txBody>
        </p:sp>
        <p:sp>
          <p:nvSpPr>
            <p:cNvPr id="2" name="Rounded Rectangle 1"/>
            <p:cNvSpPr/>
            <p:nvPr/>
          </p:nvSpPr>
          <p:spPr>
            <a:xfrm>
              <a:off x="4213860" y="2316480"/>
              <a:ext cx="1181100" cy="64008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3" name="TextBox 52"/>
            <p:cNvSpPr txBox="1"/>
            <p:nvPr/>
          </p:nvSpPr>
          <p:spPr>
            <a:xfrm>
              <a:off x="4122420" y="2468880"/>
              <a:ext cx="14097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Fill ‘</a:t>
              </a:r>
              <a:r>
                <a:rPr lang="en-US" b="1" dirty="0" err="1" smtClean="0">
                  <a:effectLst>
                    <a:outerShdw blurRad="38100" dist="38100" dir="2700000" algn="tl">
                      <a:srgbClr val="000000">
                        <a:alpha val="43137"/>
                      </a:srgbClr>
                    </a:outerShdw>
                  </a:effectLst>
                </a:rPr>
                <a:t>er</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Up</a:t>
              </a:r>
            </a:p>
          </p:txBody>
        </p:sp>
        <p:cxnSp>
          <p:nvCxnSpPr>
            <p:cNvPr id="21" name="Straight Connector 20"/>
            <p:cNvCxnSpPr/>
            <p:nvPr/>
          </p:nvCxnSpPr>
          <p:spPr>
            <a:xfrm>
              <a:off x="3726180" y="3063240"/>
              <a:ext cx="1729740" cy="762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4937760" y="3832860"/>
              <a:ext cx="497252" cy="276999"/>
            </a:xfrm>
            <a:prstGeom prst="rect">
              <a:avLst/>
            </a:prstGeom>
            <a:noFill/>
          </p:spPr>
          <p:txBody>
            <a:bodyPr wrap="none" rtlCol="0">
              <a:spAutoFit/>
            </a:bodyPr>
            <a:lstStyle/>
            <a:p>
              <a:r>
                <a:rPr lang="en-US" sz="1200" b="1" dirty="0" smtClean="0">
                  <a:solidFill>
                    <a:schemeClr val="accent6">
                      <a:lumMod val="75000"/>
                    </a:schemeClr>
                  </a:solidFill>
                  <a:effectLst>
                    <a:outerShdw blurRad="38100" dist="38100" dir="2700000" algn="tl">
                      <a:srgbClr val="000000">
                        <a:alpha val="43137"/>
                      </a:srgbClr>
                    </a:outerShdw>
                  </a:effectLst>
                </a:rPr>
                <a:t>$</a:t>
              </a:r>
              <a:r>
                <a:rPr lang="en-US" sz="1200" b="1" dirty="0">
                  <a:solidFill>
                    <a:schemeClr val="accent6">
                      <a:lumMod val="75000"/>
                    </a:schemeClr>
                  </a:solidFill>
                  <a:effectLst>
                    <a:outerShdw blurRad="38100" dist="38100" dir="2700000" algn="tl">
                      <a:srgbClr val="000000">
                        <a:alpha val="43137"/>
                      </a:srgbClr>
                    </a:outerShdw>
                  </a:effectLst>
                </a:rPr>
                <a:t> </a:t>
              </a:r>
              <a:r>
                <a:rPr lang="en-US" sz="1200" b="1" dirty="0" smtClean="0">
                  <a:solidFill>
                    <a:schemeClr val="accent6">
                      <a:lumMod val="75000"/>
                    </a:schemeClr>
                  </a:solidFill>
                  <a:effectLst>
                    <a:outerShdw blurRad="38100" dist="38100" dir="2700000" algn="tl">
                      <a:srgbClr val="000000">
                        <a:alpha val="43137"/>
                      </a:srgbClr>
                    </a:outerShdw>
                  </a:effectLst>
                </a:rPr>
                <a:t>.95</a:t>
              </a:r>
              <a:endParaRPr lang="en-US" sz="1200" b="1" dirty="0">
                <a:solidFill>
                  <a:schemeClr val="accent6">
                    <a:lumMod val="75000"/>
                  </a:schemeClr>
                </a:solidFill>
                <a:effectLst>
                  <a:outerShdw blurRad="38100" dist="38100" dir="2700000" algn="tl">
                    <a:srgbClr val="000000">
                      <a:alpha val="43137"/>
                    </a:srgbClr>
                  </a:outerShdw>
                </a:effectLst>
              </a:endParaRPr>
            </a:p>
          </p:txBody>
        </p:sp>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3318" y="4156710"/>
              <a:ext cx="1787842" cy="569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3" name="Group 72"/>
            <p:cNvGrpSpPr/>
            <p:nvPr/>
          </p:nvGrpSpPr>
          <p:grpSpPr>
            <a:xfrm>
              <a:off x="3657600" y="4724400"/>
              <a:ext cx="1813560" cy="373380"/>
              <a:chOff x="3657600" y="4678680"/>
              <a:chExt cx="1813560" cy="373380"/>
            </a:xfrm>
          </p:grpSpPr>
          <p:sp>
            <p:nvSpPr>
              <p:cNvPr id="74" name="Rectangle 73"/>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p:cNvSpPr txBox="1"/>
            <p:nvPr/>
          </p:nvSpPr>
          <p:spPr>
            <a:xfrm>
              <a:off x="4663440" y="3451860"/>
              <a:ext cx="619080" cy="276999"/>
            </a:xfrm>
            <a:prstGeom prst="rect">
              <a:avLst/>
            </a:prstGeom>
            <a:noFill/>
          </p:spPr>
          <p:txBody>
            <a:bodyPr wrap="none" rtlCol="0">
              <a:spAutoFit/>
            </a:bodyPr>
            <a:lstStyle/>
            <a:p>
              <a:r>
                <a:rPr lang="en-US" sz="1200" b="1" dirty="0" smtClean="0">
                  <a:solidFill>
                    <a:schemeClr val="accent6">
                      <a:lumMod val="75000"/>
                    </a:schemeClr>
                  </a:solidFill>
                  <a:effectLst>
                    <a:outerShdw blurRad="38100" dist="38100" dir="2700000" algn="tl">
                      <a:srgbClr val="000000">
                        <a:alpha val="43137"/>
                      </a:srgbClr>
                    </a:outerShdw>
                  </a:effectLst>
                </a:rPr>
                <a:t>$55.12</a:t>
              </a:r>
              <a:endParaRPr lang="en-US" sz="1200" b="1" dirty="0">
                <a:solidFill>
                  <a:schemeClr val="accent6">
                    <a:lumMod val="75000"/>
                  </a:schemeClr>
                </a:solidFill>
                <a:effectLst>
                  <a:outerShdw blurRad="38100" dist="38100" dir="2700000" algn="tl">
                    <a:srgbClr val="000000">
                      <a:alpha val="43137"/>
                    </a:srgbClr>
                  </a:outerShdw>
                </a:effectLst>
              </a:endParaRPr>
            </a:p>
          </p:txBody>
        </p:sp>
        <p:sp>
          <p:nvSpPr>
            <p:cNvPr id="124" name="TextBox 123"/>
            <p:cNvSpPr txBox="1"/>
            <p:nvPr/>
          </p:nvSpPr>
          <p:spPr>
            <a:xfrm>
              <a:off x="3992880" y="3451860"/>
              <a:ext cx="461986" cy="276999"/>
            </a:xfrm>
            <a:prstGeom prst="rect">
              <a:avLst/>
            </a:prstGeom>
            <a:noFill/>
          </p:spPr>
          <p:txBody>
            <a:bodyPr wrap="none" rtlCol="0">
              <a:spAutoFit/>
            </a:bodyPr>
            <a:lstStyle/>
            <a:p>
              <a:r>
                <a:rPr lang="en-US" sz="1200" b="1" dirty="0" smtClean="0">
                  <a:solidFill>
                    <a:schemeClr val="accent6">
                      <a:lumMod val="75000"/>
                    </a:schemeClr>
                  </a:solidFill>
                  <a:effectLst>
                    <a:outerShdw blurRad="38100" dist="38100" dir="2700000" algn="tl">
                      <a:srgbClr val="000000">
                        <a:alpha val="43137"/>
                      </a:srgbClr>
                    </a:outerShdw>
                  </a:effectLst>
                </a:rPr>
                <a:t>14.3</a:t>
              </a:r>
              <a:endParaRPr lang="en-US" sz="1200" b="1" dirty="0">
                <a:solidFill>
                  <a:schemeClr val="accent6">
                    <a:lumMod val="75000"/>
                  </a:schemeClr>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67080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2" descr="data:image/jpeg;base64,/9j/4AAQSkZJRgABAQAAAQABAAD/2wCEAAkGBwgHBgkIBwgKCgkLDRYPDQwMDRsUFRAWIB0iIiAdHx8kKDQsJCYxJx8fLT0tMTU3Ojo6Iys/RD84QzQ5OjcBCgoKDQwNGg8PGjclHyU3Nzc3Nzc3Nzc3Nzc3Nzc3Nzc3Nzc3Nzc3Nzc3Nzc3Nzc3Nzc3Nzc3Nzc3Nzc3Nzc3N//AABEIAJMAkwMBIgACEQEDEQH/xAAbAAEAAgMBAQAAAAAAAAAAAAAABAYBBQcDAv/EAD0QAAEEAQIDBQYCCAUFAAAAAAEAAgMEBREhBhIxEyJBUXEHFDJhgZFSoRUjQlNygsHRM1RisfAWY5LC4f/EABkBAQEBAQEBAAAAAAAAAAAAAAAEAwUCAf/EACURAAMAAgICAwABBQAAAAAAAAABAgMRBBITMSFBUQUUIiNCgf/aAAwDAQACEQMRAD8A7iiIgCIiAIiIAiIgCIiAweiajXQlYce6VW6+RN/iQNjcfd6zH+Oxd0JWd2paX6e5h1t/hZkWro5P3q8+Fjf1bRsfNbMLQ8GUREAREQBERAEREAREQBYPVNVCyuUqYuq6zdlbHG3pr1cfIDxK+NpLYXy9Ima7rwtXatRvNasRRDr33gLnt/irM5qf3bCxvqRO6ODeaRw+vw/83UaLhyIvMmXuSzynctY7mI9XFYebt8Qtm/h6rdvRd5eLsFEd8hG7+AEpDxbg5tA2/GCfxahVSOji4dosbAR+KXV5/NehqV5OuPqu1HT3dv8AZe/8mtvR8axfWyxZ3OVxjXChYZJLMeRrmO15R4lVzFSGCKwYjoXgMB8h4qBIyGuwmGNjG9GhvQBZdOaVSNxic9rt3kD4fmudGV5eRuvSLqxLHg6z7ZbuFmayzSeGmisqq3CeTpviMfaBsrzqAejvRWjVdOLm1uTnXFQ9UZRAi9ngIiIAiIgCIiALBWVhyA12bytfD4+S5aPdaNGsHV7vABc5cy7n8j73lHd/q2P9iuz+6k5u8c7nZJWnmo0XGKuzwkk/acprGCKLs27knme78TlDVPPk6r0i2EsGPs/bPuPkrRdhU7rD8T9e9J6n+nRTMfi7Fzdo5GeLyFIwmK95PbTN5YmnYeatDI2sbytAA8lapUrSI6p09s19XCVIBq9vaP8ANyj8Qzsx+Nf2LGNll/Vs28+v2Gq3XgqNxVc94yZjYdY6zS3+Y9Sp+Xl8WJs242PyZEjQWP1kkcLdtSBt5f8AAtuB+wOnktVRb2118vgwfmrDia/vF+JpGrWu1Km/j8ep7P7KOde7Ur6NXmMDYxTffK0fNCe9JG3w+Y8lteH+JHBsbLEhkicNWvPXRXJzWuaQ4Ag7aELnXEGK/Q2UAgGlOy4uj/7b/EfVa5oeJ+SP+o+YbWafHk9/TOixSNkYHsOrTuCF9qocN5Ys5Y5Xaxu2P+kq3A6gKuLVSqRHcuK6syiIvR5CIiAIiIAtLxhkDjOHrdhh0k5ORn8R2C3RVL9pchdWxlT99bBPoBqs8tdYbNMU9rSNHiKoq1IWdSwAu/iO62+Pqm3bZEBt1cVDZo1h30Gvj0U7F5qljmyPPNNMToGsb0+pUnFqcWHtT9m/IVZMrSXoucTGxRhjBo1uy+J7UNdnNNK1jfNxVNt8TXZyRG9ldh6Bned9ytVLYEr+eeUyO83u1XjL/IxPxK2aY+BdfNPRbrvE9VgLKrXTv8xs0fUqlWnu0dzElziS4+ZKkMe17eZp19Fr7cmryubl5F56Sr6Ohh484U2ifjGtZX2c0ucdTurbwvBvLO4b9Auc9v2R1BII8QttjOL72OAYGxzxfhfqD910uNyVEqWiDPx6qnSZ1DQLTcW0Pf8AB2GNH62NvaRnyI3UHHca4y0WtsdpUef3m7fuFYYJ4LUfNDKyVhHVrgQVd2nJOkRarHSbOZYuxzkEbc7dfquhYO571Sbqe+zulc0pN7C1JCCdIZ3xj05tFdOGp+S26PXZ46KfhP4c/hXzktzX6WlFgdNllWEIREQBERACqP7RwRZwr3fCLDm/cf8AxXhVP2kwF2BZaaCTUsMl0Hl0P+6xzz2xtGuF6yJmkEUUje+0O69VKjZXEAY3HxOd+Mt1Uau7nZqPEaj7K44Fsb8bH3QSNjqsuLM3hnaNORVTkaKe6nE46+7N/wDFfJowBpJrN23+FdD7Nn4G/ZajiadlXGOYwBssx7Nug6eZ+2q1yLHEutejOKuqS2UjaONzms5A467LyoxCWyXOGrWjxWbsnI3bwUjGRclYE7F55t1x+FHky9jrcu/Hi0SBVicdOxYf5V9e4x/5YH+VWThmqOV9h4691q33I38I+y7nSfw43ev056KMf+VA9WKZj5JqMmteu1vozRXXkb+EfZR788dKjPZeGgRRuf8AYL51mflDtVHK60hmv2ZD1fac4/VyteGdy5KH10VTwjC8te/q4l59VbMK3myUW24Kl4f+zLec1/avxF0REVpAEREAREQBRslUjv0J6kvwTMLD9VJWHDUIDlJgvYWhFHdj5JmvdG3m/aaDs77aL7qcV5KlGY4XQ8hOuhYrHxzUFmxT5jo3R39FopeHYhC5zXjYE9Vw8ub+nyOEzqwpywnSLRwxxAb2PdNk5YmyGQhgYCO6PP8ANa3iK6Lt49k/WKFvK35k9StHhXcuHhO3MOYfXmKXpxBDoCeZa83K/EoT9nniYl5HWvREsuM9lkLf2jot7HHs2NnTYBabCRl9h87hrpsPVWrB1/eMhHqNWt7xVPBxdI2Y83J2vRZ8fAK1WKIDTRu/qpSxohVxECqZ7RsmGUo8ZC79dZOr9OoYP7qxZ3MVcNj32rThtsxgO73eAC5zFWt5XJSXb50ll70g/dN8GqXkZeq6r2ynj49vs/SJOLg7KEO0+IaN+QVn4ZgL7LpSPgHX5rS6akNjbp4Bo8FcsPT90pMaRo53eK1w4/HCRlmyeS+xsERFqZhERAEREAREQGo4kxrsjRLYdBMw80fr5Lm9m7bgc6CQvY9p0c12xBXXiFXuIsE29rMyJkjvFrh1UfI4k5X2+ynDyHjWmc0xd91eR1R/QyGSPXx16j+q200IsaPlLmfM7Be9rh2k7Vs1V408A4jRec9KWqxpxcTHTeLrD3O28hqp74NVSpv0UxzJmWkibUhFeINDdBrurZwzX7OsZiO886D0VA99zMb28+JZJp15JRutqOKuJOyEVTANjA2Bc7XT81dNKJSIqmqrZ0TXboq9xDxZjsQ0xB/vFvwgiOp1+fkqhYHF2VBF+9FShd1YyQN2+m6+sfgMZj+/JzWpj117rT/deayXXxKPU44n5tnxA27nbv6RyJHc+An/AA4PTzK2juUMDImu7Mb6nq4+ZWXSPm5WAAcuzWMGgH0Ut3DVi7UBleY99eUnTVfcWBS+z9nzLm7LqvhEvAY0yOFmYaMb8OvirOo1Cu6vShgkOpY0DqpK3MQiIgCIiAIiIAsErKp/tXykmJ4IvTV5ZIp5OWKN8Ti1wLjpqCOiAt2pQlcaw3Cdq/i6dq17RsjDZsQse+H9IOPK5w10+PXxXpxEzJY/ibg/hKpm8jK5oM1qf3l4fMC/bn0O40adkB190bH7PY13qF5GlWO/YR7+PKqV7Za+R/6SN/FXbdWajIHuNadzC6M7O10O+mx38lX8zxhkOI8PgcDw3O9uWykDH25o3kOrMHxbjcHXqfL1CAv1jh5rnl0UpAPQOCiv4ftA6Mcxw9VS4ffofanhOHa2VyMtbH1u0tF9p7u3cAXEv1O+5Gx6LSZPi7K1vaVYyjLtt2Gp5BlWaETO7LRzdD3ddPM9P2UB01vD9w9XMH1UqHhwa/rpfo0Kq8b37dz2icK4XHXbMUT39vYFedzA9g72h0O45Wn7qPlstmuOeKrXD3D2Qkx2KoHS7chOj5Ha6FoI3HiNvJAdHqY+tUAMUer/AMRG6mAbrklzgjijhjJUr3CeYvZBvaD3mC3Y2c3XcEE6EH7hdbb0QDp0WAT4qHm7bcfibt150EED36+gOipXsUfetcLS38lct2ZLVl3L7xM5/KG7banYa69EB0NFgdFlAEREAREQBcr9tszrs3DuAjeOe7cDnDx5Ro3/ANtfouplQrWJx1u7Bcs0a0tqv/gzSRBz4/QncICo1PZNwhWngsMoTdrE8PaXWnkczTqNtdOqp03EGJr+2m/kszcjr1qMXu8Rd05g0Db6ucu17rTy8J8PTzSTT4PHSSyO5nvdWaS4+ZOm6A0t3jLhrO4LMx07sVqOClJJO0A6Bmmm60HsHwletw3Jm3xj3q5I5naO3IiYdNB6kEnz2V8g4awVaOeKvh6EUdhgZM1ldrRI3ydtuN1OqU6tKq2rTrxwV2DRsUbA1oHyAQHKOBLEdzjrjPiaUgx1I3Qtdr03JOn0jCg8F8NHiX2XcQzSNJtZSzJZhceoew6t/MH7rrtbCYqrXsV62Nqww2STNGyFrWyk/iHivejRq4+sytRrRV4GfDHEwNaPQBAcX9kdmzxLxrJlLuhkx2MbXadPhJ7o1+egcvX2T8QY3hm3ncbxDYZSuOtl5dL3QdOo1/P5grr2PxGOxskz8fQrVXzu5pXQxBhkP+ojr1UTK8K4HMWBYyuIp2pm9JJYgSgOK162OyPtIw9fA5LJ3KstszTzzTHkl5SXu5ANARqNPqu3cUZGXEcPZHI1mB8taB0jGncEgf7L3hxGOgmrzQ4+rHLXYY4XtiAMbT1DT4BTHMa8FjmgtI0II11+SA45n/aHBmPZgW2bVZ2YvnsnVawOoBd0A3PQD11XSOBMW/DcH4mhM3lnjrtMw8pHd5w+5KzS4P4coXBcp4SjDZB1EjIQCD8vJbwdEBlERAEREAREQBERAEREAREQBERAEREAREQBERAEREARE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AutoShape 4" descr="data:image/jpeg;base64,/9j/4AAQSkZJRgABAQAAAQABAAD/2wCEAAkGBwgHBgkIBwgKCgkLDRYPDQwMDRsUFRAWIB0iIiAdHx8kKDQsJCYxJx8fLT0tMTU3Ojo6Iys/RD84QzQ5OjcBCgoKDQwNGg8PGjclHyU3Nzc3Nzc3Nzc3Nzc3Nzc3Nzc3Nzc3Nzc3Nzc3Nzc3Nzc3Nzc3Nzc3Nzc3Nzc3Nzc3N//AABEIAJMAkwMBIgACEQEDEQH/xAAbAAEAAgMBAQAAAAAAAAAAAAAABAYBBQcDAv/EAD0QAAEEAQIDBQYCCAUFAAAAAAEAAgMEBREhBhIxEyJBUXEHFDJhgZFSoRUjQlNygsHRM1RisfAWY5LC4f/EABkBAQEBAQEBAAAAAAAAAAAAAAAEAwUCAf/EACURAAMAAgICAwABBQAAAAAAAAABAgMRBBITMSFBUQUUIiNCgf/aAAwDAQACEQMRAD8A7iiIgCIiAIiIAiIgCIiAweiajXQlYce6VW6+RN/iQNjcfd6zH+Oxd0JWd2paX6e5h1t/hZkWro5P3q8+Fjf1bRsfNbMLQ8GUREAREQBERAEREAREQBYPVNVCyuUqYuq6zdlbHG3pr1cfIDxK+NpLYXy9Ima7rwtXatRvNasRRDr33gLnt/irM5qf3bCxvqRO6ODeaRw+vw/83UaLhyIvMmXuSzynctY7mI9XFYebt8Qtm/h6rdvRd5eLsFEd8hG7+AEpDxbg5tA2/GCfxahVSOji4dosbAR+KXV5/NehqV5OuPqu1HT3dv8AZe/8mtvR8axfWyxZ3OVxjXChYZJLMeRrmO15R4lVzFSGCKwYjoXgMB8h4qBIyGuwmGNjG9GhvQBZdOaVSNxic9rt3kD4fmudGV5eRuvSLqxLHg6z7ZbuFmayzSeGmisqq3CeTpviMfaBsrzqAejvRWjVdOLm1uTnXFQ9UZRAi9ngIiIAiIgCIiALBWVhyA12bytfD4+S5aPdaNGsHV7vABc5cy7n8j73lHd/q2P9iuz+6k5u8c7nZJWnmo0XGKuzwkk/acprGCKLs27knme78TlDVPPk6r0i2EsGPs/bPuPkrRdhU7rD8T9e9J6n+nRTMfi7Fzdo5GeLyFIwmK95PbTN5YmnYeatDI2sbytAA8lapUrSI6p09s19XCVIBq9vaP8ANyj8Qzsx+Nf2LGNll/Vs28+v2Gq3XgqNxVc94yZjYdY6zS3+Y9Sp+Xl8WJs242PyZEjQWP1kkcLdtSBt5f8AAtuB+wOnktVRb2118vgwfmrDia/vF+JpGrWu1Km/j8ep7P7KOde7Ur6NXmMDYxTffK0fNCe9JG3w+Y8lteH+JHBsbLEhkicNWvPXRXJzWuaQ4Ag7aELnXEGK/Q2UAgGlOy4uj/7b/EfVa5oeJ+SP+o+YbWafHk9/TOixSNkYHsOrTuCF9qocN5Ys5Y5Xaxu2P+kq3A6gKuLVSqRHcuK6syiIvR5CIiAIiIAtLxhkDjOHrdhh0k5ORn8R2C3RVL9pchdWxlT99bBPoBqs8tdYbNMU9rSNHiKoq1IWdSwAu/iO62+Pqm3bZEBt1cVDZo1h30Gvj0U7F5qljmyPPNNMToGsb0+pUnFqcWHtT9m/IVZMrSXoucTGxRhjBo1uy+J7UNdnNNK1jfNxVNt8TXZyRG9ldh6Bned9ytVLYEr+eeUyO83u1XjL/IxPxK2aY+BdfNPRbrvE9VgLKrXTv8xs0fUqlWnu0dzElziS4+ZKkMe17eZp19Fr7cmryubl5F56Sr6Ohh484U2ifjGtZX2c0ucdTurbwvBvLO4b9Auc9v2R1BII8QttjOL72OAYGxzxfhfqD910uNyVEqWiDPx6qnSZ1DQLTcW0Pf8AB2GNH62NvaRnyI3UHHca4y0WtsdpUef3m7fuFYYJ4LUfNDKyVhHVrgQVd2nJOkRarHSbOZYuxzkEbc7dfquhYO571Sbqe+zulc0pN7C1JCCdIZ3xj05tFdOGp+S26PXZ46KfhP4c/hXzktzX6WlFgdNllWEIREQBERACqP7RwRZwr3fCLDm/cf8AxXhVP2kwF2BZaaCTUsMl0Hl0P+6xzz2xtGuF6yJmkEUUje+0O69VKjZXEAY3HxOd+Mt1Uau7nZqPEaj7K44Fsb8bH3QSNjqsuLM3hnaNORVTkaKe6nE46+7N/wDFfJowBpJrN23+FdD7Nn4G/ZajiadlXGOYwBssx7Nug6eZ+2q1yLHEutejOKuqS2UjaONzms5A467LyoxCWyXOGrWjxWbsnI3bwUjGRclYE7F55t1x+FHky9jrcu/Hi0SBVicdOxYf5V9e4x/5YH+VWThmqOV9h4691q33I38I+y7nSfw43ev056KMf+VA9WKZj5JqMmteu1vozRXXkb+EfZR788dKjPZeGgRRuf8AYL51mflDtVHK60hmv2ZD1fac4/VyteGdy5KH10VTwjC8te/q4l59VbMK3myUW24Kl4f+zLec1/avxF0REVpAEREAREQBRslUjv0J6kvwTMLD9VJWHDUIDlJgvYWhFHdj5JmvdG3m/aaDs77aL7qcV5KlGY4XQ8hOuhYrHxzUFmxT5jo3R39FopeHYhC5zXjYE9Vw8ub+nyOEzqwpywnSLRwxxAb2PdNk5YmyGQhgYCO6PP8ANa3iK6Lt49k/WKFvK35k9StHhXcuHhO3MOYfXmKXpxBDoCeZa83K/EoT9nniYl5HWvREsuM9lkLf2jot7HHs2NnTYBabCRl9h87hrpsPVWrB1/eMhHqNWt7xVPBxdI2Y83J2vRZ8fAK1WKIDTRu/qpSxohVxECqZ7RsmGUo8ZC79dZOr9OoYP7qxZ3MVcNj32rThtsxgO73eAC5zFWt5XJSXb50ll70g/dN8GqXkZeq6r2ynj49vs/SJOLg7KEO0+IaN+QVn4ZgL7LpSPgHX5rS6akNjbp4Bo8FcsPT90pMaRo53eK1w4/HCRlmyeS+xsERFqZhERAEREAREQGo4kxrsjRLYdBMw80fr5Lm9m7bgc6CQvY9p0c12xBXXiFXuIsE29rMyJkjvFrh1UfI4k5X2+ynDyHjWmc0xd91eR1R/QyGSPXx16j+q200IsaPlLmfM7Be9rh2k7Vs1V408A4jRec9KWqxpxcTHTeLrD3O28hqp74NVSpv0UxzJmWkibUhFeINDdBrurZwzX7OsZiO886D0VA99zMb28+JZJp15JRutqOKuJOyEVTANjA2Bc7XT81dNKJSIqmqrZ0TXboq9xDxZjsQ0xB/vFvwgiOp1+fkqhYHF2VBF+9FShd1YyQN2+m6+sfgMZj+/JzWpj117rT/deayXXxKPU44n5tnxA27nbv6RyJHc+An/AA4PTzK2juUMDImu7Mb6nq4+ZWXSPm5WAAcuzWMGgH0Ut3DVi7UBleY99eUnTVfcWBS+z9nzLm7LqvhEvAY0yOFmYaMb8OvirOo1Cu6vShgkOpY0DqpK3MQiIgCIiAIiIAsErKp/tXykmJ4IvTV5ZIp5OWKN8Ti1wLjpqCOiAt2pQlcaw3Cdq/i6dq17RsjDZsQse+H9IOPK5w10+PXxXpxEzJY/ibg/hKpm8jK5oM1qf3l4fMC/bn0O40adkB190bH7PY13qF5GlWO/YR7+PKqV7Za+R/6SN/FXbdWajIHuNadzC6M7O10O+mx38lX8zxhkOI8PgcDw3O9uWykDH25o3kOrMHxbjcHXqfL1CAv1jh5rnl0UpAPQOCiv4ftA6Mcxw9VS4ffofanhOHa2VyMtbH1u0tF9p7u3cAXEv1O+5Gx6LSZPi7K1vaVYyjLtt2Gp5BlWaETO7LRzdD3ddPM9P2UB01vD9w9XMH1UqHhwa/rpfo0Kq8b37dz2icK4XHXbMUT39vYFedzA9g72h0O45Wn7qPlstmuOeKrXD3D2Qkx2KoHS7chOj5Ha6FoI3HiNvJAdHqY+tUAMUer/AMRG6mAbrklzgjijhjJUr3CeYvZBvaD3mC3Y2c3XcEE6EH7hdbb0QDp0WAT4qHm7bcfibt150EED36+gOipXsUfetcLS38lct2ZLVl3L7xM5/KG7banYa69EB0NFgdFlAEREAREQBcr9tszrs3DuAjeOe7cDnDx5Ro3/ANtfouplQrWJx1u7Bcs0a0tqv/gzSRBz4/QncICo1PZNwhWngsMoTdrE8PaXWnkczTqNtdOqp03EGJr+2m/kszcjr1qMXu8Rd05g0Db6ucu17rTy8J8PTzSTT4PHSSyO5nvdWaS4+ZOm6A0t3jLhrO4LMx07sVqOClJJO0A6Bmmm60HsHwletw3Jm3xj3q5I5naO3IiYdNB6kEnz2V8g4awVaOeKvh6EUdhgZM1ldrRI3ydtuN1OqU6tKq2rTrxwV2DRsUbA1oHyAQHKOBLEdzjrjPiaUgx1I3Qtdr03JOn0jCg8F8NHiX2XcQzSNJtZSzJZhceoew6t/MH7rrtbCYqrXsV62Nqww2STNGyFrWyk/iHivejRq4+sytRrRV4GfDHEwNaPQBAcX9kdmzxLxrJlLuhkx2MbXadPhJ7o1+egcvX2T8QY3hm3ncbxDYZSuOtl5dL3QdOo1/P5grr2PxGOxskz8fQrVXzu5pXQxBhkP+ojr1UTK8K4HMWBYyuIp2pm9JJYgSgOK162OyPtIw9fA5LJ3KstszTzzTHkl5SXu5ANARqNPqu3cUZGXEcPZHI1mB8taB0jGncEgf7L3hxGOgmrzQ4+rHLXYY4XtiAMbT1DT4BTHMa8FjmgtI0II11+SA45n/aHBmPZgW2bVZ2YvnsnVawOoBd0A3PQD11XSOBMW/DcH4mhM3lnjrtMw8pHd5w+5KzS4P4coXBcp4SjDZB1EjIQCD8vJbwdEBlERAEREAREQBERAEREAREQBERAEREAREQBERAEREARE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AutoShape 6" descr="data:image/jpeg;base64,/9j/4AAQSkZJRgABAQAAAQABAAD/2wCEAAkGBwgHBgkIBwgKCgkLDRYPDQwMDRsUFRAWIB0iIiAdHx8kKDQsJCYxJx8fLT0tMTU3Ojo6Iys/RD84QzQ5OjcBCgoKDQwNGg8PGjclHyU3Nzc3Nzc3Nzc3Nzc3Nzc3Nzc3Nzc3Nzc3Nzc3Nzc3Nzc3Nzc3Nzc3Nzc3Nzc3Nzc3N//AABEIAJMAkwMBIgACEQEDEQH/xAAbAAEAAgMBAQAAAAAAAAAAAAAABAYBBQcDAv/EAD0QAAEEAQIDBQYCCAUFAAAAAAEAAgMEBREhBhIxEyJBUXEHFDJhgZFSoRUjQlNygsHRM1RisfAWY5LC4f/EABkBAQEBAQEBAAAAAAAAAAAAAAAEAwUCAf/EACURAAMAAgICAwABBQAAAAAAAAABAgMRBBITMSFBUQUUIiNCgf/aAAwDAQACEQMRAD8A7iiIgCIiAIiIAiIgCIiAweiajXQlYce6VW6+RN/iQNjcfd6zH+Oxd0JWd2paX6e5h1t/hZkWro5P3q8+Fjf1bRsfNbMLQ8GUREAREQBERAEREAREQBYPVNVCyuUqYuq6zdlbHG3pr1cfIDxK+NpLYXy9Ima7rwtXatRvNasRRDr33gLnt/irM5qf3bCxvqRO6ODeaRw+vw/83UaLhyIvMmXuSzynctY7mI9XFYebt8Qtm/h6rdvRd5eLsFEd8hG7+AEpDxbg5tA2/GCfxahVSOji4dosbAR+KXV5/NehqV5OuPqu1HT3dv8AZe/8mtvR8axfWyxZ3OVxjXChYZJLMeRrmO15R4lVzFSGCKwYjoXgMB8h4qBIyGuwmGNjG9GhvQBZdOaVSNxic9rt3kD4fmudGV5eRuvSLqxLHg6z7ZbuFmayzSeGmisqq3CeTpviMfaBsrzqAejvRWjVdOLm1uTnXFQ9UZRAi9ngIiIAiIgCIiALBWVhyA12bytfD4+S5aPdaNGsHV7vABc5cy7n8j73lHd/q2P9iuz+6k5u8c7nZJWnmo0XGKuzwkk/acprGCKLs27knme78TlDVPPk6r0i2EsGPs/bPuPkrRdhU7rD8T9e9J6n+nRTMfi7Fzdo5GeLyFIwmK95PbTN5YmnYeatDI2sbytAA8lapUrSI6p09s19XCVIBq9vaP8ANyj8Qzsx+Nf2LGNll/Vs28+v2Gq3XgqNxVc94yZjYdY6zS3+Y9Sp+Xl8WJs242PyZEjQWP1kkcLdtSBt5f8AAtuB+wOnktVRb2118vgwfmrDia/vF+JpGrWu1Km/j8ep7P7KOde7Ur6NXmMDYxTffK0fNCe9JG3w+Y8lteH+JHBsbLEhkicNWvPXRXJzWuaQ4Ag7aELnXEGK/Q2UAgGlOy4uj/7b/EfVa5oeJ+SP+o+YbWafHk9/TOixSNkYHsOrTuCF9qocN5Ys5Y5Xaxu2P+kq3A6gKuLVSqRHcuK6syiIvR5CIiAIiIAtLxhkDjOHrdhh0k5ORn8R2C3RVL9pchdWxlT99bBPoBqs8tdYbNMU9rSNHiKoq1IWdSwAu/iO62+Pqm3bZEBt1cVDZo1h30Gvj0U7F5qljmyPPNNMToGsb0+pUnFqcWHtT9m/IVZMrSXoucTGxRhjBo1uy+J7UNdnNNK1jfNxVNt8TXZyRG9ldh6Bned9ytVLYEr+eeUyO83u1XjL/IxPxK2aY+BdfNPRbrvE9VgLKrXTv8xs0fUqlWnu0dzElziS4+ZKkMe17eZp19Fr7cmryubl5F56Sr6Ohh484U2ifjGtZX2c0ucdTurbwvBvLO4b9Auc9v2R1BII8QttjOL72OAYGxzxfhfqD910uNyVEqWiDPx6qnSZ1DQLTcW0Pf8AB2GNH62NvaRnyI3UHHca4y0WtsdpUef3m7fuFYYJ4LUfNDKyVhHVrgQVd2nJOkRarHSbOZYuxzkEbc7dfquhYO571Sbqe+zulc0pN7C1JCCdIZ3xj05tFdOGp+S26PXZ46KfhP4c/hXzktzX6WlFgdNllWEIREQBERACqP7RwRZwr3fCLDm/cf8AxXhVP2kwF2BZaaCTUsMl0Hl0P+6xzz2xtGuF6yJmkEUUje+0O69VKjZXEAY3HxOd+Mt1Uau7nZqPEaj7K44Fsb8bH3QSNjqsuLM3hnaNORVTkaKe6nE46+7N/wDFfJowBpJrN23+FdD7Nn4G/ZajiadlXGOYwBssx7Nug6eZ+2q1yLHEutejOKuqS2UjaONzms5A467LyoxCWyXOGrWjxWbsnI3bwUjGRclYE7F55t1x+FHky9jrcu/Hi0SBVicdOxYf5V9e4x/5YH+VWThmqOV9h4691q33I38I+y7nSfw43ev056KMf+VA9WKZj5JqMmteu1vozRXXkb+EfZR788dKjPZeGgRRuf8AYL51mflDtVHK60hmv2ZD1fac4/VyteGdy5KH10VTwjC8te/q4l59VbMK3myUW24Kl4f+zLec1/avxF0REVpAEREAREQBRslUjv0J6kvwTMLD9VJWHDUIDlJgvYWhFHdj5JmvdG3m/aaDs77aL7qcV5KlGY4XQ8hOuhYrHxzUFmxT5jo3R39FopeHYhC5zXjYE9Vw8ub+nyOEzqwpywnSLRwxxAb2PdNk5YmyGQhgYCO6PP8ANa3iK6Lt49k/WKFvK35k9StHhXcuHhO3MOYfXmKXpxBDoCeZa83K/EoT9nniYl5HWvREsuM9lkLf2jot7HHs2NnTYBabCRl9h87hrpsPVWrB1/eMhHqNWt7xVPBxdI2Y83J2vRZ8fAK1WKIDTRu/qpSxohVxECqZ7RsmGUo8ZC79dZOr9OoYP7qxZ3MVcNj32rThtsxgO73eAC5zFWt5XJSXb50ll70g/dN8GqXkZeq6r2ynj49vs/SJOLg7KEO0+IaN+QVn4ZgL7LpSPgHX5rS6akNjbp4Bo8FcsPT90pMaRo53eK1w4/HCRlmyeS+xsERFqZhERAEREAREQGo4kxrsjRLYdBMw80fr5Lm9m7bgc6CQvY9p0c12xBXXiFXuIsE29rMyJkjvFrh1UfI4k5X2+ynDyHjWmc0xd91eR1R/QyGSPXx16j+q200IsaPlLmfM7Be9rh2k7Vs1V408A4jRec9KWqxpxcTHTeLrD3O28hqp74NVSpv0UxzJmWkibUhFeINDdBrurZwzX7OsZiO886D0VA99zMb28+JZJp15JRutqOKuJOyEVTANjA2Bc7XT81dNKJSIqmqrZ0TXboq9xDxZjsQ0xB/vFvwgiOp1+fkqhYHF2VBF+9FShd1YyQN2+m6+sfgMZj+/JzWpj117rT/deayXXxKPU44n5tnxA27nbv6RyJHc+An/AA4PTzK2juUMDImu7Mb6nq4+ZWXSPm5WAAcuzWMGgH0Ut3DVi7UBleY99eUnTVfcWBS+z9nzLm7LqvhEvAY0yOFmYaMb8OvirOo1Cu6vShgkOpY0DqpK3MQiIgCIiAIiIAsErKp/tXykmJ4IvTV5ZIp5OWKN8Ti1wLjpqCOiAt2pQlcaw3Cdq/i6dq17RsjDZsQse+H9IOPK5w10+PXxXpxEzJY/ibg/hKpm8jK5oM1qf3l4fMC/bn0O40adkB190bH7PY13qF5GlWO/YR7+PKqV7Za+R/6SN/FXbdWajIHuNadzC6M7O10O+mx38lX8zxhkOI8PgcDw3O9uWykDH25o3kOrMHxbjcHXqfL1CAv1jh5rnl0UpAPQOCiv4ftA6Mcxw9VS4ffofanhOHa2VyMtbH1u0tF9p7u3cAXEv1O+5Gx6LSZPi7K1vaVYyjLtt2Gp5BlWaETO7LRzdD3ddPM9P2UB01vD9w9XMH1UqHhwa/rpfo0Kq8b37dz2icK4XHXbMUT39vYFedzA9g72h0O45Wn7qPlstmuOeKrXD3D2Qkx2KoHS7chOj5Ha6FoI3HiNvJAdHqY+tUAMUer/AMRG6mAbrklzgjijhjJUr3CeYvZBvaD3mC3Y2c3XcEE6EH7hdbb0QDp0WAT4qHm7bcfibt150EED36+gOipXsUfetcLS38lct2ZLVl3L7xM5/KG7banYa69EB0NFgdFlAEREAREQBcr9tszrs3DuAjeOe7cDnDx5Ro3/ANtfouplQrWJx1u7Bcs0a0tqv/gzSRBz4/QncICo1PZNwhWngsMoTdrE8PaXWnkczTqNtdOqp03EGJr+2m/kszcjr1qMXu8Rd05g0Db6ucu17rTy8J8PTzSTT4PHSSyO5nvdWaS4+ZOm6A0t3jLhrO4LMx07sVqOClJJO0A6Bmmm60HsHwletw3Jm3xj3q5I5naO3IiYdNB6kEnz2V8g4awVaOeKvh6EUdhgZM1ldrRI3ydtuN1OqU6tKq2rTrxwV2DRsUbA1oHyAQHKOBLEdzjrjPiaUgx1I3Qtdr03JOn0jCg8F8NHiX2XcQzSNJtZSzJZhceoew6t/MH7rrtbCYqrXsV62Nqww2STNGyFrWyk/iHivejRq4+sytRrRV4GfDHEwNaPQBAcX9kdmzxLxrJlLuhkx2MbXadPhJ7o1+egcvX2T8QY3hm3ncbxDYZSuOtl5dL3QdOo1/P5grr2PxGOxskz8fQrVXzu5pXQxBhkP+ojr1UTK8K4HMWBYyuIp2pm9JJYgSgOK162OyPtIw9fA5LJ3KstszTzzTHkl5SXu5ANARqNPqu3cUZGXEcPZHI1mB8taB0jGncEgf7L3hxGOgmrzQ4+rHLXYY4XtiAMbT1DT4BTHMa8FjmgtI0II11+SA45n/aHBmPZgW2bVZ2YvnsnVawOoBd0A3PQD11XSOBMW/DcH4mhM3lnjrtMw8pHd5w+5KzS4P4coXBcp4SjDZB1EjIQCD8vJbwdEBlERAEREAREQBERAEREAREQBERAEREAREQBERAEREAREQ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37"/>
          <p:cNvGrpSpPr/>
          <p:nvPr/>
        </p:nvGrpSpPr>
        <p:grpSpPr>
          <a:xfrm>
            <a:off x="2871788" y="1096328"/>
            <a:ext cx="2181225" cy="4543425"/>
            <a:chOff x="3481388" y="1157288"/>
            <a:chExt cx="2181225" cy="4543425"/>
          </a:xfrm>
        </p:grpSpPr>
        <p:pic>
          <p:nvPicPr>
            <p:cNvPr id="3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Rectangle 39"/>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p:cNvSpPr/>
          <p:nvPr/>
        </p:nvSpPr>
        <p:spPr>
          <a:xfrm>
            <a:off x="3017010" y="4648200"/>
            <a:ext cx="184455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94660" y="2171700"/>
            <a:ext cx="1897380" cy="2491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98520" y="1965960"/>
            <a:ext cx="12801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67100" y="1897380"/>
            <a:ext cx="1023742" cy="276999"/>
          </a:xfrm>
          <a:prstGeom prst="rect">
            <a:avLst/>
          </a:prstGeom>
          <a:noFill/>
        </p:spPr>
        <p:txBody>
          <a:bodyPr wrap="none" rtlCol="0">
            <a:spAutoFit/>
          </a:bodyPr>
          <a:lstStyle/>
          <a:p>
            <a:r>
              <a:rPr lang="en-US" sz="1200" dirty="0" smtClean="0">
                <a:solidFill>
                  <a:schemeClr val="bg1"/>
                </a:solidFill>
              </a:rPr>
              <a:t>Matt’s Dodge</a:t>
            </a:r>
            <a:endParaRPr lang="en-US" sz="1200" dirty="0">
              <a:solidFill>
                <a:schemeClr val="bg1"/>
              </a:solidFill>
            </a:endParaRPr>
          </a:p>
        </p:txBody>
      </p:sp>
      <p:sp>
        <p:nvSpPr>
          <p:cNvPr id="27" name="Rectangle 26"/>
          <p:cNvSpPr/>
          <p:nvPr/>
        </p:nvSpPr>
        <p:spPr>
          <a:xfrm>
            <a:off x="3147060" y="2171700"/>
            <a:ext cx="1615440" cy="159258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116580" y="2461260"/>
            <a:ext cx="1645920" cy="56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756660" y="3108960"/>
            <a:ext cx="845820" cy="12954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35780" y="2513797"/>
            <a:ext cx="388620" cy="41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Rectangle 46"/>
          <p:cNvSpPr/>
          <p:nvPr/>
        </p:nvSpPr>
        <p:spPr>
          <a:xfrm>
            <a:off x="3756660" y="3291840"/>
            <a:ext cx="845820" cy="12954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33080" y="3038594"/>
            <a:ext cx="540533" cy="261610"/>
          </a:xfrm>
          <a:prstGeom prst="rect">
            <a:avLst/>
          </a:prstGeom>
        </p:spPr>
        <p:txBody>
          <a:bodyPr wrap="none">
            <a:spAutoFit/>
          </a:bodyPr>
          <a:lstStyle/>
          <a:p>
            <a:r>
              <a:rPr lang="en-US" sz="1100" dirty="0" smtClean="0"/>
              <a:t>$ 3.01</a:t>
            </a:r>
            <a:endParaRPr lang="en-US" sz="1100" dirty="0"/>
          </a:p>
        </p:txBody>
      </p:sp>
      <p:sp>
        <p:nvSpPr>
          <p:cNvPr id="48" name="TextBox 47"/>
          <p:cNvSpPr txBox="1"/>
          <p:nvPr/>
        </p:nvSpPr>
        <p:spPr>
          <a:xfrm>
            <a:off x="3086100" y="3436620"/>
            <a:ext cx="506870" cy="253916"/>
          </a:xfrm>
          <a:prstGeom prst="rect">
            <a:avLst/>
          </a:prstGeom>
          <a:noFill/>
        </p:spPr>
        <p:txBody>
          <a:bodyPr wrap="none" rtlCol="0">
            <a:spAutoFit/>
          </a:bodyPr>
          <a:lstStyle/>
          <a:p>
            <a:r>
              <a:rPr lang="en-US" sz="1050" dirty="0" smtClean="0"/>
              <a:t>Total:</a:t>
            </a:r>
            <a:endParaRPr lang="en-US" sz="1050" dirty="0"/>
          </a:p>
        </p:txBody>
      </p:sp>
      <p:sp>
        <p:nvSpPr>
          <p:cNvPr id="49" name="Rectangle 48"/>
          <p:cNvSpPr/>
          <p:nvPr/>
        </p:nvSpPr>
        <p:spPr>
          <a:xfrm>
            <a:off x="3675880" y="3434834"/>
            <a:ext cx="615874" cy="261610"/>
          </a:xfrm>
          <a:prstGeom prst="rect">
            <a:avLst/>
          </a:prstGeom>
        </p:spPr>
        <p:txBody>
          <a:bodyPr wrap="none">
            <a:spAutoFit/>
          </a:bodyPr>
          <a:lstStyle/>
          <a:p>
            <a:r>
              <a:rPr lang="en-US" sz="1100" b="1" dirty="0" smtClean="0"/>
              <a:t>$ 38.83</a:t>
            </a:r>
            <a:endParaRPr lang="en-US" sz="1100" b="1" dirty="0"/>
          </a:p>
        </p:txBody>
      </p:sp>
      <p:grpSp>
        <p:nvGrpSpPr>
          <p:cNvPr id="50" name="Group 49"/>
          <p:cNvGrpSpPr/>
          <p:nvPr/>
        </p:nvGrpSpPr>
        <p:grpSpPr>
          <a:xfrm>
            <a:off x="3040380" y="4617720"/>
            <a:ext cx="1813560" cy="373380"/>
            <a:chOff x="3657600" y="4678680"/>
            <a:chExt cx="1813560" cy="373380"/>
          </a:xfrm>
        </p:grpSpPr>
        <p:sp>
          <p:nvSpPr>
            <p:cNvPr id="51" name="Rectangle 50"/>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p:cNvSpPr txBox="1"/>
          <p:nvPr/>
        </p:nvSpPr>
        <p:spPr>
          <a:xfrm>
            <a:off x="4229100" y="3223260"/>
            <a:ext cx="468398" cy="507831"/>
          </a:xfrm>
          <a:prstGeom prst="rect">
            <a:avLst/>
          </a:prstGeom>
          <a:noFill/>
        </p:spPr>
        <p:txBody>
          <a:bodyPr wrap="none" rtlCol="0">
            <a:spAutoFit/>
          </a:bodyPr>
          <a:lstStyle/>
          <a:p>
            <a:r>
              <a:rPr lang="en-US" sz="1100" dirty="0"/>
              <a:t>12.9 </a:t>
            </a:r>
          </a:p>
          <a:p>
            <a:endParaRPr lang="en-US" sz="1600" dirty="0"/>
          </a:p>
        </p:txBody>
      </p:sp>
      <p:grpSp>
        <p:nvGrpSpPr>
          <p:cNvPr id="19" name="Group 18"/>
          <p:cNvGrpSpPr/>
          <p:nvPr/>
        </p:nvGrpSpPr>
        <p:grpSpPr>
          <a:xfrm>
            <a:off x="3139440" y="2484120"/>
            <a:ext cx="952500" cy="407432"/>
            <a:chOff x="5273040" y="2750820"/>
            <a:chExt cx="1386840" cy="407432"/>
          </a:xfrm>
        </p:grpSpPr>
        <p:sp>
          <p:nvSpPr>
            <p:cNvPr id="4" name="TextBox 3"/>
            <p:cNvSpPr txBox="1"/>
            <p:nvPr/>
          </p:nvSpPr>
          <p:spPr>
            <a:xfrm>
              <a:off x="6431280" y="2788920"/>
              <a:ext cx="184731" cy="369332"/>
            </a:xfrm>
            <a:prstGeom prst="rect">
              <a:avLst/>
            </a:prstGeom>
            <a:noFill/>
          </p:spPr>
          <p:txBody>
            <a:bodyPr wrap="none" rtlCol="0">
              <a:spAutoFit/>
            </a:bodyPr>
            <a:lstStyle/>
            <a:p>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11" name="Rectangle 10"/>
            <p:cNvSpPr/>
            <p:nvPr/>
          </p:nvSpPr>
          <p:spPr>
            <a:xfrm>
              <a:off x="5273040" y="2750820"/>
              <a:ext cx="1386840" cy="176107"/>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flipV="1">
              <a:off x="6477000" y="2781300"/>
              <a:ext cx="160020" cy="12192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p:cNvSpPr txBox="1"/>
          <p:nvPr/>
        </p:nvSpPr>
        <p:spPr>
          <a:xfrm>
            <a:off x="3093720" y="2171700"/>
            <a:ext cx="1653540" cy="1308050"/>
          </a:xfrm>
          <a:prstGeom prst="rect">
            <a:avLst/>
          </a:prstGeom>
          <a:noFill/>
        </p:spPr>
        <p:txBody>
          <a:bodyPr wrap="square" rtlCol="0">
            <a:spAutoFit/>
          </a:bodyPr>
          <a:lstStyle/>
          <a:p>
            <a:pPr algn="ctr"/>
            <a:r>
              <a:rPr lang="en-US" sz="1100" b="1" dirty="0" smtClean="0"/>
              <a:t>Dec. 17, 2013   10:15am</a:t>
            </a:r>
          </a:p>
          <a:p>
            <a:endParaRPr lang="en-US" sz="700" b="1" dirty="0"/>
          </a:p>
          <a:p>
            <a:r>
              <a:rPr lang="en-US" sz="1200" b="1" dirty="0" smtClean="0"/>
              <a:t>Flying J</a:t>
            </a:r>
          </a:p>
          <a:p>
            <a:r>
              <a:rPr lang="en-US" sz="800" dirty="0" smtClean="0"/>
              <a:t>1544 So. State Street </a:t>
            </a:r>
          </a:p>
          <a:p>
            <a:r>
              <a:rPr lang="en-US" sz="800" dirty="0" smtClean="0"/>
              <a:t>Pleasant Grove, UT</a:t>
            </a:r>
          </a:p>
          <a:p>
            <a:endParaRPr lang="en-US" sz="1100" dirty="0"/>
          </a:p>
          <a:p>
            <a:r>
              <a:rPr lang="en-US" sz="1100" dirty="0" smtClean="0"/>
              <a:t>Price/Gal:  </a:t>
            </a:r>
          </a:p>
          <a:p>
            <a:r>
              <a:rPr lang="en-US" sz="1100" dirty="0" smtClean="0"/>
              <a:t># Gals:</a:t>
            </a:r>
            <a:endParaRPr lang="en-US" sz="1100" dirty="0"/>
          </a:p>
        </p:txBody>
      </p:sp>
      <p:sp>
        <p:nvSpPr>
          <p:cNvPr id="28" name="Rounded Rectangle 27"/>
          <p:cNvSpPr/>
          <p:nvPr/>
        </p:nvSpPr>
        <p:spPr>
          <a:xfrm>
            <a:off x="3573780" y="3703320"/>
            <a:ext cx="693420" cy="2286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2" name="TextBox 31"/>
          <p:cNvSpPr txBox="1"/>
          <p:nvPr/>
        </p:nvSpPr>
        <p:spPr>
          <a:xfrm>
            <a:off x="3596640" y="3672840"/>
            <a:ext cx="625492" cy="276999"/>
          </a:xfrm>
          <a:prstGeom prst="rect">
            <a:avLst/>
          </a:prstGeom>
          <a:noFill/>
        </p:spPr>
        <p:txBody>
          <a:bodyPr wrap="none" rtlCol="0">
            <a:spAutoFit/>
          </a:bodyPr>
          <a:lstStyle/>
          <a:p>
            <a:r>
              <a:rPr lang="en-US" sz="1200" dirty="0" smtClean="0"/>
              <a:t>Submit</a:t>
            </a:r>
            <a:endParaRPr lang="en-US" sz="1200" dirty="0"/>
          </a:p>
        </p:txBody>
      </p:sp>
      <p:sp>
        <p:nvSpPr>
          <p:cNvPr id="20" name="TextBox 19"/>
          <p:cNvSpPr txBox="1"/>
          <p:nvPr/>
        </p:nvSpPr>
        <p:spPr>
          <a:xfrm>
            <a:off x="2979420" y="4084320"/>
            <a:ext cx="1994457" cy="538609"/>
          </a:xfrm>
          <a:prstGeom prst="rect">
            <a:avLst/>
          </a:prstGeom>
          <a:noFill/>
        </p:spPr>
        <p:txBody>
          <a:bodyPr wrap="none" rtlCol="0">
            <a:spAutoFit/>
          </a:bodyPr>
          <a:lstStyle/>
          <a:p>
            <a:r>
              <a:rPr lang="en-US" sz="1100" u="sng" dirty="0" smtClean="0"/>
              <a:t>15% off Valvoline Fuel Additive.</a:t>
            </a:r>
          </a:p>
          <a:p>
            <a:r>
              <a:rPr lang="en-US" sz="1100" u="sng" dirty="0" smtClean="0"/>
              <a:t>Free fountain drink with fill up</a:t>
            </a:r>
            <a:r>
              <a:rPr lang="en-US" u="sng" dirty="0" smtClean="0"/>
              <a:t>.</a:t>
            </a:r>
            <a:endParaRPr lang="en-US" u="sng" dirty="0"/>
          </a:p>
        </p:txBody>
      </p:sp>
    </p:spTree>
    <p:extLst>
      <p:ext uri="{BB962C8B-B14F-4D97-AF65-F5344CB8AC3E}">
        <p14:creationId xmlns:p14="http://schemas.microsoft.com/office/powerpoint/2010/main" val="51295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2" descr="data:image/jpeg;base64,/9j/4AAQSkZJRgABAQAAAQABAAD/2wCEAAkGBwgHBgkIBwgKCgkLDRYPDQwMDRsUFRAWIB0iIiAdHx8kKDQsJCYxJx8fLT0tMTU3Ojo6Iys/RD84QzQ5OjcBCgoKDQwNGg8PGjclHyU3Nzc3Nzc3Nzc3Nzc3Nzc3Nzc3Nzc3Nzc3Nzc3Nzc3Nzc3Nzc3Nzc3Nzc3Nzc3Nzc3N//AABEIAJMAkwMBIgACEQEDEQH/xAAbAAEAAgMBAQAAAAAAAAAAAAAABAYBBQcDAv/EAD0QAAEEAQIDBQYCCAUFAAAAAAEAAgMEBREhBhIxEyJBUXEHFDJhgZFSoRUjQlNygsHRM1RisfAWY5LC4f/EABkBAQEBAQEBAAAAAAAAAAAAAAAEAwUCAf/EACURAAMAAgICAwABBQAAAAAAAAABAgMRBBITMSFBUQUUIiNCgf/aAAwDAQACEQMRAD8A7iiIgCIiAIiIAiIgCIiAweiajXQlYce6VW6+RN/iQNjcfd6zH+Oxd0JWd2paX6e5h1t/hZkWro5P3q8+Fjf1bRsfNbMLQ8GUREAREQBERAEREAREQBYPVNVCyuUqYuq6zdlbHG3pr1cfIDxK+NpLYXy9Ima7rwtXatRvNasRRDr33gLnt/irM5qf3bCxvqRO6ODeaRw+vw/83UaLhyIvMmXuSzynctY7mI9XFYebt8Qtm/h6rdvRd5eLsFEd8hG7+AEpDxbg5tA2/GCfxahVSOji4dosbAR+KXV5/NehqV5OuPqu1HT3dv8AZe/8mtvR8axfWyxZ3OVxjXChYZJLMeRrmO15R4lVzFSGCKwYjoXgMB8h4qBIyGuwmGNjG9GhvQBZdOaVSNxic9rt3kD4fmudGV5eRuvSLqxLHg6z7ZbuFmayzSeGmisqq3CeTpviMfaBsrzqAejvRWjVdOLm1uTnXFQ9UZRAi9ngIiIAiIgCIiALBWVhyA12bytfD4+S5aPdaNGsHV7vABc5cy7n8j73lHd/q2P9iuz+6k5u8c7nZJWnmo0XGKuzwkk/acprGCKLs27knme78TlDVPPk6r0i2EsGPs/bPuPkrRdhU7rD8T9e9J6n+nRTMfi7Fzdo5GeLyFIwmK95PbTN5YmnYeatDI2sbytAA8lapUrSI6p09s19XCVIBq9vaP8ANyj8Qzsx+Nf2LGNll/Vs28+v2Gq3XgqNxVc94yZjYdY6zS3+Y9Sp+Xl8WJs242PyZEjQWP1kkcLdtSBt5f8AAtuB+wOnktVRb2118vgwfmrDia/vF+JpGrWu1Km/j8ep7P7KOde7Ur6NXmMDYxTffK0fNCe9JG3w+Y8lteH+JHBsbLEhkicNWvPXRXJzWuaQ4Ag7aELnXEGK/Q2UAgGlOy4uj/7b/EfVa5oeJ+SP+o+YbWafHk9/TOixSNkYHsOrTuCF9qocN5Ys5Y5Xaxu2P+kq3A6gKuLVSqRHcuK6syiIvR5CIiAIiIAtLxhkDjOHrdhh0k5ORn8R2C3RVL9pchdWxlT99bBPoBqs8tdYbNMU9rSNHiKoq1IWdSwAu/iO62+Pqm3bZEBt1cVDZo1h30Gvj0U7F5qljmyPPNNMToGsb0+pUnFqcWHtT9m/IVZMrSXoucTGxRhjBo1uy+J7UNdnNNK1jfNxVNt8TXZyRG9ldh6Bned9ytVLYEr+eeUyO83u1XjL/IxPxK2aY+BdfNPRbrvE9VgLKrXTv8xs0fUqlWnu0dzElziS4+ZKkMe17eZp19Fr7cmryubl5F56Sr6Ohh484U2ifjGtZX2c0ucdTurbwvBvLO4b9Auc9v2R1BII8QttjOL72OAYGxzxfhfqD910uNyVEqWiDPx6qnSZ1DQLTcW0Pf8AB2GNH62NvaRnyI3UHHca4y0WtsdpUef3m7fuFYYJ4LUfNDKyVhHVrgQVd2nJOkRarHSbOZYuxzkEbc7dfquhYO571Sbqe+zulc0pN7C1JCCdIZ3xj05tFdOGp+S26PXZ46KfhP4c/hXzktzX6WlFgdNllWEIREQBERACqP7RwRZwr3fCLDm/cf8AxXhVP2kwF2BZaaCTUsMl0Hl0P+6xzz2xtGuF6yJmkEUUje+0O69VKjZXEAY3HxOd+Mt1Uau7nZqPEaj7K44Fsb8bH3QSNjqsuLM3hnaNORVTkaKe6nE46+7N/wDFfJowBpJrN23+FdD7Nn4G/ZajiadlXGOYwBssx7Nug6eZ+2q1yLHEutejOKuqS2UjaONzms5A467LyoxCWyXOGrWjxWbsnI3bwUjGRclYE7F55t1x+FHky9jrcu/Hi0SBVicdOxYf5V9e4x/5YH+VWThmqOV9h4691q33I38I+y7nSfw43ev056KMf+VA9WKZj5JqMmteu1vozRXXkb+EfZR788dKjPZeGgRRuf8AYL51mflDtVHK60hmv2ZD1fac4/VyteGdy5KH10VTwjC8te/q4l59VbMK3myUW24Kl4f+zLec1/avxF0REVpAEREAREQBRslUjv0J6kvwTMLD9VJWHDUIDlJgvYWhFHdj5JmvdG3m/aaDs77aL7qcV5KlGY4XQ8hOuhYrHxzUFmxT5jo3R39FopeHYhC5zXjYE9Vw8ub+nyOEzqwpywnSLRwxxAb2PdNk5YmyGQhgYCO6PP8ANa3iK6Lt49k/WKFvK35k9StHhXcuHhO3MOYfXmKXpxBDoCeZa83K/EoT9nniYl5HWvREsuM9lkLf2jot7HHs2NnTYBabCRl9h87hrpsPVWrB1/eMhHqNWt7xVPBxdI2Y83J2vRZ8fAK1WKIDTRu/qpSxohVxECqZ7RsmGUo8ZC79dZOr9OoYP7qxZ3MVcNj32rThtsxgO73eAC5zFWt5XJSXb50ll70g/dN8GqXkZeq6r2ynj49vs/SJOLg7KEO0+IaN+QVn4ZgL7LpSPgHX5rS6akNjbp4Bo8FcsPT90pMaRo53eK1w4/HCRlmyeS+xsERFqZhERAEREAREQGo4kxrsjRLYdBMw80fr5Lm9m7bgc6CQvY9p0c12xBXXiFXuIsE29rMyJkjvFrh1UfI4k5X2+ynDyHjWmc0xd91eR1R/QyGSPXx16j+q200IsaPlLmfM7Be9rh2k7Vs1V408A4jRec9KWqxpxcTHTeLrD3O28hqp74NVSpv0UxzJmWkibUhFeINDdBrurZwzX7OsZiO886D0VA99zMb28+JZJp15JRutqOKuJOyEVTANjA2Bc7XT81dNKJSIqmqrZ0TXboq9xDxZjsQ0xB/vFvwgiOp1+fkqhYHF2VBF+9FShd1YyQN2+m6+sfgMZj+/JzWpj117rT/deayXXxKPU44n5tnxA27nbv6RyJHc+An/AA4PTzK2juUMDImu7Mb6nq4+ZWXSPm5WAAcuzWMGgH0Ut3DVi7UBleY99eUnTVfcWBS+z9nzLm7LqvhEvAY0yOFmYaMb8OvirOo1Cu6vShgkOpY0DqpK3MQiIgCIiAIiIAsErKp/tXykmJ4IvTV5ZIp5OWKN8Ti1wLjpqCOiAt2pQlcaw3Cdq/i6dq17RsjDZsQse+H9IOPK5w10+PXxXpxEzJY/ibg/hKpm8jK5oM1qf3l4fMC/bn0O40adkB190bH7PY13qF5GlWO/YR7+PKqV7Za+R/6SN/FXbdWajIHuNadzC6M7O10O+mx38lX8zxhkOI8PgcDw3O9uWykDH25o3kOrMHxbjcHXqfL1CAv1jh5rnl0UpAPQOCiv4ftA6Mcxw9VS4ffofanhOHa2VyMtbH1u0tF9p7u3cAXEv1O+5Gx6LSZPi7K1vaVYyjLtt2Gp5BlWaETO7LRzdD3ddPM9P2UB01vD9w9XMH1UqHhwa/rpfo0Kq8b37dz2icK4XHXbMUT39vYFedzA9g72h0O45Wn7qPlstmuOeKrXD3D2Qkx2KoHS7chOj5Ha6FoI3HiNvJAdHqY+tUAMUer/AMRG6mAbrklzgjijhjJUr3CeYvZBvaD3mC3Y2c3XcEE6EH7hdbb0QDp0WAT4qHm7bcfibt150EED36+gOipXsUfetcLS38lct2ZLVl3L7xM5/KG7banYa69EB0NFgdFlAEREAREQBcr9tszrs3DuAjeOe7cDnDx5Ro3/ANtfouplQrWJx1u7Bcs0a0tqv/gzSRBz4/QncICo1PZNwhWngsMoTdrE8PaXWnkczTqNtdOqp03EGJr+2m/kszcjr1qMXu8Rd05g0Db6ucu17rTy8J8PTzSTT4PHSSyO5nvdWaS4+ZOm6A0t3jLhrO4LMx07sVqOClJJO0A6Bmmm60HsHwletw3Jm3xj3q5I5naO3IiYdNB6kEnz2V8g4awVaOeKvh6EUdhgZM1ldrRI3ydtuN1OqU6tKq2rTrxwV2DRsUbA1oHyAQHKOBLEdzjrjPiaUgx1I3Qtdr03JOn0jCg8F8NHiX2XcQzSNJtZSzJZhceoew6t/MH7rrtbCYqrXsV62Nqww2STNGyFrWyk/iHivejRq4+sytRrRV4GfDHEwNaPQBAcX9kdmzxLxrJlLuhkx2MbXadPhJ7o1+egcvX2T8QY3hm3ncbxDYZSuOtl5dL3QdOo1/P5grr2PxGOxskz8fQrVXzu5pXQxBhkP+ojr1UTK8K4HMWBYyuIp2pm9JJYgSgOK162OyPtIw9fA5LJ3KstszTzzTHkl5SXu5ANARqNPqu3cUZGXEcPZHI1mB8taB0jGncEgf7L3hxGOgmrzQ4+rHLXYY4XtiAMbT1DT4BTHMa8FjmgtI0II11+SA45n/aHBmPZgW2bVZ2YvnsnVawOoBd0A3PQD11XSOBMW/DcH4mhM3lnjrtMw8pHd5w+5KzS4P4coXBcp4SjDZB1EjIQCD8vJbwdEBlERAEREAREQBERAEREAREQBERAEREAREQBERAEREARE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AutoShape 4" descr="data:image/jpeg;base64,/9j/4AAQSkZJRgABAQAAAQABAAD/2wCEAAkGBwgHBgkIBwgKCgkLDRYPDQwMDRsUFRAWIB0iIiAdHx8kKDQsJCYxJx8fLT0tMTU3Ojo6Iys/RD84QzQ5OjcBCgoKDQwNGg8PGjclHyU3Nzc3Nzc3Nzc3Nzc3Nzc3Nzc3Nzc3Nzc3Nzc3Nzc3Nzc3Nzc3Nzc3Nzc3Nzc3Nzc3N//AABEIAJMAkwMBIgACEQEDEQH/xAAbAAEAAgMBAQAAAAAAAAAAAAAABAYBBQcDAv/EAD0QAAEEAQIDBQYCCAUFAAAAAAEAAgMEBREhBhIxEyJBUXEHFDJhgZFSoRUjQlNygsHRM1RisfAWY5LC4f/EABkBAQEBAQEBAAAAAAAAAAAAAAAEAwUCAf/EACURAAMAAgICAwABBQAAAAAAAAABAgMRBBITMSFBUQUUIiNCgf/aAAwDAQACEQMRAD8A7iiIgCIiAIiIAiIgCIiAweiajXQlYce6VW6+RN/iQNjcfd6zH+Oxd0JWd2paX6e5h1t/hZkWro5P3q8+Fjf1bRsfNbMLQ8GUREAREQBERAEREAREQBYPVNVCyuUqYuq6zdlbHG3pr1cfIDxK+NpLYXy9Ima7rwtXatRvNasRRDr33gLnt/irM5qf3bCxvqRO6ODeaRw+vw/83UaLhyIvMmXuSzynctY7mI9XFYebt8Qtm/h6rdvRd5eLsFEd8hG7+AEpDxbg5tA2/GCfxahVSOji4dosbAR+KXV5/NehqV5OuPqu1HT3dv8AZe/8mtvR8axfWyxZ3OVxjXChYZJLMeRrmO15R4lVzFSGCKwYjoXgMB8h4qBIyGuwmGNjG9GhvQBZdOaVSNxic9rt3kD4fmudGV5eRuvSLqxLHg6z7ZbuFmayzSeGmisqq3CeTpviMfaBsrzqAejvRWjVdOLm1uTnXFQ9UZRAi9ngIiIAiIgCIiALBWVhyA12bytfD4+S5aPdaNGsHV7vABc5cy7n8j73lHd/q2P9iuz+6k5u8c7nZJWnmo0XGKuzwkk/acprGCKLs27knme78TlDVPPk6r0i2EsGPs/bPuPkrRdhU7rD8T9e9J6n+nRTMfi7Fzdo5GeLyFIwmK95PbTN5YmnYeatDI2sbytAA8lapUrSI6p09s19XCVIBq9vaP8ANyj8Qzsx+Nf2LGNll/Vs28+v2Gq3XgqNxVc94yZjYdY6zS3+Y9Sp+Xl8WJs242PyZEjQWP1kkcLdtSBt5f8AAtuB+wOnktVRb2118vgwfmrDia/vF+JpGrWu1Km/j8ep7P7KOde7Ur6NXmMDYxTffK0fNCe9JG3w+Y8lteH+JHBsbLEhkicNWvPXRXJzWuaQ4Ag7aELnXEGK/Q2UAgGlOy4uj/7b/EfVa5oeJ+SP+o+YbWafHk9/TOixSNkYHsOrTuCF9qocN5Ys5Y5Xaxu2P+kq3A6gKuLVSqRHcuK6syiIvR5CIiAIiIAtLxhkDjOHrdhh0k5ORn8R2C3RVL9pchdWxlT99bBPoBqs8tdYbNMU9rSNHiKoq1IWdSwAu/iO62+Pqm3bZEBt1cVDZo1h30Gvj0U7F5qljmyPPNNMToGsb0+pUnFqcWHtT9m/IVZMrSXoucTGxRhjBo1uy+J7UNdnNNK1jfNxVNt8TXZyRG9ldh6Bned9ytVLYEr+eeUyO83u1XjL/IxPxK2aY+BdfNPRbrvE9VgLKrXTv8xs0fUqlWnu0dzElziS4+ZKkMe17eZp19Fr7cmryubl5F56Sr6Ohh484U2ifjGtZX2c0ucdTurbwvBvLO4b9Auc9v2R1BII8QttjOL72OAYGxzxfhfqD910uNyVEqWiDPx6qnSZ1DQLTcW0Pf8AB2GNH62NvaRnyI3UHHca4y0WtsdpUef3m7fuFYYJ4LUfNDKyVhHVrgQVd2nJOkRarHSbOZYuxzkEbc7dfquhYO571Sbqe+zulc0pN7C1JCCdIZ3xj05tFdOGp+S26PXZ46KfhP4c/hXzktzX6WlFgdNllWEIREQBERACqP7RwRZwr3fCLDm/cf8AxXhVP2kwF2BZaaCTUsMl0Hl0P+6xzz2xtGuF6yJmkEUUje+0O69VKjZXEAY3HxOd+Mt1Uau7nZqPEaj7K44Fsb8bH3QSNjqsuLM3hnaNORVTkaKe6nE46+7N/wDFfJowBpJrN23+FdD7Nn4G/ZajiadlXGOYwBssx7Nug6eZ+2q1yLHEutejOKuqS2UjaONzms5A467LyoxCWyXOGrWjxWbsnI3bwUjGRclYE7F55t1x+FHky9jrcu/Hi0SBVicdOxYf5V9e4x/5YH+VWThmqOV9h4691q33I38I+y7nSfw43ev056KMf+VA9WKZj5JqMmteu1vozRXXkb+EfZR788dKjPZeGgRRuf8AYL51mflDtVHK60hmv2ZD1fac4/VyteGdy5KH10VTwjC8te/q4l59VbMK3myUW24Kl4f+zLec1/avxF0REVpAEREAREQBRslUjv0J6kvwTMLD9VJWHDUIDlJgvYWhFHdj5JmvdG3m/aaDs77aL7qcV5KlGY4XQ8hOuhYrHxzUFmxT5jo3R39FopeHYhC5zXjYE9Vw8ub+nyOEzqwpywnSLRwxxAb2PdNk5YmyGQhgYCO6PP8ANa3iK6Lt49k/WKFvK35k9StHhXcuHhO3MOYfXmKXpxBDoCeZa83K/EoT9nniYl5HWvREsuM9lkLf2jot7HHs2NnTYBabCRl9h87hrpsPVWrB1/eMhHqNWt7xVPBxdI2Y83J2vRZ8fAK1WKIDTRu/qpSxohVxECqZ7RsmGUo8ZC79dZOr9OoYP7qxZ3MVcNj32rThtsxgO73eAC5zFWt5XJSXb50ll70g/dN8GqXkZeq6r2ynj49vs/SJOLg7KEO0+IaN+QVn4ZgL7LpSPgHX5rS6akNjbp4Bo8FcsPT90pMaRo53eK1w4/HCRlmyeS+xsERFqZhERAEREAREQGo4kxrsjRLYdBMw80fr5Lm9m7bgc6CQvY9p0c12xBXXiFXuIsE29rMyJkjvFrh1UfI4k5X2+ynDyHjWmc0xd91eR1R/QyGSPXx16j+q200IsaPlLmfM7Be9rh2k7Vs1V408A4jRec9KWqxpxcTHTeLrD3O28hqp74NVSpv0UxzJmWkibUhFeINDdBrurZwzX7OsZiO886D0VA99zMb28+JZJp15JRutqOKuJOyEVTANjA2Bc7XT81dNKJSIqmqrZ0TXboq9xDxZjsQ0xB/vFvwgiOp1+fkqhYHF2VBF+9FShd1YyQN2+m6+sfgMZj+/JzWpj117rT/deayXXxKPU44n5tnxA27nbv6RyJHc+An/AA4PTzK2juUMDImu7Mb6nq4+ZWXSPm5WAAcuzWMGgH0Ut3DVi7UBleY99eUnTVfcWBS+z9nzLm7LqvhEvAY0yOFmYaMb8OvirOo1Cu6vShgkOpY0DqpK3MQiIgCIiAIiIAsErKp/tXykmJ4IvTV5ZIp5OWKN8Ti1wLjpqCOiAt2pQlcaw3Cdq/i6dq17RsjDZsQse+H9IOPK5w10+PXxXpxEzJY/ibg/hKpm8jK5oM1qf3l4fMC/bn0O40adkB190bH7PY13qF5GlWO/YR7+PKqV7Za+R/6SN/FXbdWajIHuNadzC6M7O10O+mx38lX8zxhkOI8PgcDw3O9uWykDH25o3kOrMHxbjcHXqfL1CAv1jh5rnl0UpAPQOCiv4ftA6Mcxw9VS4ffofanhOHa2VyMtbH1u0tF9p7u3cAXEv1O+5Gx6LSZPi7K1vaVYyjLtt2Gp5BlWaETO7LRzdD3ddPM9P2UB01vD9w9XMH1UqHhwa/rpfo0Kq8b37dz2icK4XHXbMUT39vYFedzA9g72h0O45Wn7qPlstmuOeKrXD3D2Qkx2KoHS7chOj5Ha6FoI3HiNvJAdHqY+tUAMUer/AMRG6mAbrklzgjijhjJUr3CeYvZBvaD3mC3Y2c3XcEE6EH7hdbb0QDp0WAT4qHm7bcfibt150EED36+gOipXsUfetcLS38lct2ZLVl3L7xM5/KG7banYa69EB0NFgdFlAEREAREQBcr9tszrs3DuAjeOe7cDnDx5Ro3/ANtfouplQrWJx1u7Bcs0a0tqv/gzSRBz4/QncICo1PZNwhWngsMoTdrE8PaXWnkczTqNtdOqp03EGJr+2m/kszcjr1qMXu8Rd05g0Db6ucu17rTy8J8PTzSTT4PHSSyO5nvdWaS4+ZOm6A0t3jLhrO4LMx07sVqOClJJO0A6Bmmm60HsHwletw3Jm3xj3q5I5naO3IiYdNB6kEnz2V8g4awVaOeKvh6EUdhgZM1ldrRI3ydtuN1OqU6tKq2rTrxwV2DRsUbA1oHyAQHKOBLEdzjrjPiaUgx1I3Qtdr03JOn0jCg8F8NHiX2XcQzSNJtZSzJZhceoew6t/MH7rrtbCYqrXsV62Nqww2STNGyFrWyk/iHivejRq4+sytRrRV4GfDHEwNaPQBAcX9kdmzxLxrJlLuhkx2MbXadPhJ7o1+egcvX2T8QY3hm3ncbxDYZSuOtl5dL3QdOo1/P5grr2PxGOxskz8fQrVXzu5pXQxBhkP+ojr1UTK8K4HMWBYyuIp2pm9JJYgSgOK162OyPtIw9fA5LJ3KstszTzzTHkl5SXu5ANARqNPqu3cUZGXEcPZHI1mB8taB0jGncEgf7L3hxGOgmrzQ4+rHLXYY4XtiAMbT1DT4BTHMa8FjmgtI0II11+SA45n/aHBmPZgW2bVZ2YvnsnVawOoBd0A3PQD11XSOBMW/DcH4mhM3lnjrtMw8pHd5w+5KzS4P4coXBcp4SjDZB1EjIQCD8vJbwdEBlERAEREAREQBERAEREAREQBERAEREAREQBERAEREARE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AutoShape 6" descr="data:image/jpeg;base64,/9j/4AAQSkZJRgABAQAAAQABAAD/2wCEAAkGBwgHBgkIBwgKCgkLDRYPDQwMDRsUFRAWIB0iIiAdHx8kKDQsJCYxJx8fLT0tMTU3Ojo6Iys/RD84QzQ5OjcBCgoKDQwNGg8PGjclHyU3Nzc3Nzc3Nzc3Nzc3Nzc3Nzc3Nzc3Nzc3Nzc3Nzc3Nzc3Nzc3Nzc3Nzc3Nzc3Nzc3N//AABEIAJMAkwMBIgACEQEDEQH/xAAbAAEAAgMBAQAAAAAAAAAAAAAABAYBBQcDAv/EAD0QAAEEAQIDBQYCCAUFAAAAAAEAAgMEBREhBhIxEyJBUXEHFDJhgZFSoRUjQlNygsHRM1RisfAWY5LC4f/EABkBAQEBAQEBAAAAAAAAAAAAAAAEAwUCAf/EACURAAMAAgICAwABBQAAAAAAAAABAgMRBBITMSFBUQUUIiNCgf/aAAwDAQACEQMRAD8A7iiIgCIiAIiIAiIgCIiAweiajXQlYce6VW6+RN/iQNjcfd6zH+Oxd0JWd2paX6e5h1t/hZkWro5P3q8+Fjf1bRsfNbMLQ8GUREAREQBERAEREAREQBYPVNVCyuUqYuq6zdlbHG3pr1cfIDxK+NpLYXy9Ima7rwtXatRvNasRRDr33gLnt/irM5qf3bCxvqRO6ODeaRw+vw/83UaLhyIvMmXuSzynctY7mI9XFYebt8Qtm/h6rdvRd5eLsFEd8hG7+AEpDxbg5tA2/GCfxahVSOji4dosbAR+KXV5/NehqV5OuPqu1HT3dv8AZe/8mtvR8axfWyxZ3OVxjXChYZJLMeRrmO15R4lVzFSGCKwYjoXgMB8h4qBIyGuwmGNjG9GhvQBZdOaVSNxic9rt3kD4fmudGV5eRuvSLqxLHg6z7ZbuFmayzSeGmisqq3CeTpviMfaBsrzqAejvRWjVdOLm1uTnXFQ9UZRAi9ngIiIAiIgCIiALBWVhyA12bytfD4+S5aPdaNGsHV7vABc5cy7n8j73lHd/q2P9iuz+6k5u8c7nZJWnmo0XGKuzwkk/acprGCKLs27knme78TlDVPPk6r0i2EsGPs/bPuPkrRdhU7rD8T9e9J6n+nRTMfi7Fzdo5GeLyFIwmK95PbTN5YmnYeatDI2sbytAA8lapUrSI6p09s19XCVIBq9vaP8ANyj8Qzsx+Nf2LGNll/Vs28+v2Gq3XgqNxVc94yZjYdY6zS3+Y9Sp+Xl8WJs242PyZEjQWP1kkcLdtSBt5f8AAtuB+wOnktVRb2118vgwfmrDia/vF+JpGrWu1Km/j8ep7P7KOde7Ur6NXmMDYxTffK0fNCe9JG3w+Y8lteH+JHBsbLEhkicNWvPXRXJzWuaQ4Ag7aELnXEGK/Q2UAgGlOy4uj/7b/EfVa5oeJ+SP+o+YbWafHk9/TOixSNkYHsOrTuCF9qocN5Ys5Y5Xaxu2P+kq3A6gKuLVSqRHcuK6syiIvR5CIiAIiIAtLxhkDjOHrdhh0k5ORn8R2C3RVL9pchdWxlT99bBPoBqs8tdYbNMU9rSNHiKoq1IWdSwAu/iO62+Pqm3bZEBt1cVDZo1h30Gvj0U7F5qljmyPPNNMToGsb0+pUnFqcWHtT9m/IVZMrSXoucTGxRhjBo1uy+J7UNdnNNK1jfNxVNt8TXZyRG9ldh6Bned9ytVLYEr+eeUyO83u1XjL/IxPxK2aY+BdfNPRbrvE9VgLKrXTv8xs0fUqlWnu0dzElziS4+ZKkMe17eZp19Fr7cmryubl5F56Sr6Ohh484U2ifjGtZX2c0ucdTurbwvBvLO4b9Auc9v2R1BII8QttjOL72OAYGxzxfhfqD910uNyVEqWiDPx6qnSZ1DQLTcW0Pf8AB2GNH62NvaRnyI3UHHca4y0WtsdpUef3m7fuFYYJ4LUfNDKyVhHVrgQVd2nJOkRarHSbOZYuxzkEbc7dfquhYO571Sbqe+zulc0pN7C1JCCdIZ3xj05tFdOGp+S26PXZ46KfhP4c/hXzktzX6WlFgdNllWEIREQBERACqP7RwRZwr3fCLDm/cf8AxXhVP2kwF2BZaaCTUsMl0Hl0P+6xzz2xtGuF6yJmkEUUje+0O69VKjZXEAY3HxOd+Mt1Uau7nZqPEaj7K44Fsb8bH3QSNjqsuLM3hnaNORVTkaKe6nE46+7N/wDFfJowBpJrN23+FdD7Nn4G/ZajiadlXGOYwBssx7Nug6eZ+2q1yLHEutejOKuqS2UjaONzms5A467LyoxCWyXOGrWjxWbsnI3bwUjGRclYE7F55t1x+FHky9jrcu/Hi0SBVicdOxYf5V9e4x/5YH+VWThmqOV9h4691q33I38I+y7nSfw43ev056KMf+VA9WKZj5JqMmteu1vozRXXkb+EfZR788dKjPZeGgRRuf8AYL51mflDtVHK60hmv2ZD1fac4/VyteGdy5KH10VTwjC8te/q4l59VbMK3myUW24Kl4f+zLec1/avxF0REVpAEREAREQBRslUjv0J6kvwTMLD9VJWHDUIDlJgvYWhFHdj5JmvdG3m/aaDs77aL7qcV5KlGY4XQ8hOuhYrHxzUFmxT5jo3R39FopeHYhC5zXjYE9Vw8ub+nyOEzqwpywnSLRwxxAb2PdNk5YmyGQhgYCO6PP8ANa3iK6Lt49k/WKFvK35k9StHhXcuHhO3MOYfXmKXpxBDoCeZa83K/EoT9nniYl5HWvREsuM9lkLf2jot7HHs2NnTYBabCRl9h87hrpsPVWrB1/eMhHqNWt7xVPBxdI2Y83J2vRZ8fAK1WKIDTRu/qpSxohVxECqZ7RsmGUo8ZC79dZOr9OoYP7qxZ3MVcNj32rThtsxgO73eAC5zFWt5XJSXb50ll70g/dN8GqXkZeq6r2ynj49vs/SJOLg7KEO0+IaN+QVn4ZgL7LpSPgHX5rS6akNjbp4Bo8FcsPT90pMaRo53eK1w4/HCRlmyeS+xsERFqZhERAEREAREQGo4kxrsjRLYdBMw80fr5Lm9m7bgc6CQvY9p0c12xBXXiFXuIsE29rMyJkjvFrh1UfI4k5X2+ynDyHjWmc0xd91eR1R/QyGSPXx16j+q200IsaPlLmfM7Be9rh2k7Vs1V408A4jRec9KWqxpxcTHTeLrD3O28hqp74NVSpv0UxzJmWkibUhFeINDdBrurZwzX7OsZiO886D0VA99zMb28+JZJp15JRutqOKuJOyEVTANjA2Bc7XT81dNKJSIqmqrZ0TXboq9xDxZjsQ0xB/vFvwgiOp1+fkqhYHF2VBF+9FShd1YyQN2+m6+sfgMZj+/JzWpj117rT/deayXXxKPU44n5tnxA27nbv6RyJHc+An/AA4PTzK2juUMDImu7Mb6nq4+ZWXSPm5WAAcuzWMGgH0Ut3DVi7UBleY99eUnTVfcWBS+z9nzLm7LqvhEvAY0yOFmYaMb8OvirOo1Cu6vShgkOpY0DqpK3MQiIgCIiAIiIAsErKp/tXykmJ4IvTV5ZIp5OWKN8Ti1wLjpqCOiAt2pQlcaw3Cdq/i6dq17RsjDZsQse+H9IOPK5w10+PXxXpxEzJY/ibg/hKpm8jK5oM1qf3l4fMC/bn0O40adkB190bH7PY13qF5GlWO/YR7+PKqV7Za+R/6SN/FXbdWajIHuNadzC6M7O10O+mx38lX8zxhkOI8PgcDw3O9uWykDH25o3kOrMHxbjcHXqfL1CAv1jh5rnl0UpAPQOCiv4ftA6Mcxw9VS4ffofanhOHa2VyMtbH1u0tF9p7u3cAXEv1O+5Gx6LSZPi7K1vaVYyjLtt2Gp5BlWaETO7LRzdD3ddPM9P2UB01vD9w9XMH1UqHhwa/rpfo0Kq8b37dz2icK4XHXbMUT39vYFedzA9g72h0O45Wn7qPlstmuOeKrXD3D2Qkx2KoHS7chOj5Ha6FoI3HiNvJAdHqY+tUAMUer/AMRG6mAbrklzgjijhjJUr3CeYvZBvaD3mC3Y2c3XcEE6EH7hdbb0QDp0WAT4qHm7bcfibt150EED36+gOipXsUfetcLS38lct2ZLVl3L7xM5/KG7banYa69EB0NFgdFlAEREAREQBcr9tszrs3DuAjeOe7cDnDx5Ro3/ANtfouplQrWJx1u7Bcs0a0tqv/gzSRBz4/QncICo1PZNwhWngsMoTdrE8PaXWnkczTqNtdOqp03EGJr+2m/kszcjr1qMXu8Rd05g0Db6ucu17rTy8J8PTzSTT4PHSSyO5nvdWaS4+ZOm6A0t3jLhrO4LMx07sVqOClJJO0A6Bmmm60HsHwletw3Jm3xj3q5I5naO3IiYdNB6kEnz2V8g4awVaOeKvh6EUdhgZM1ldrRI3ydtuN1OqU6tKq2rTrxwV2DRsUbA1oHyAQHKOBLEdzjrjPiaUgx1I3Qtdr03JOn0jCg8F8NHiX2XcQzSNJtZSzJZhceoew6t/MH7rrtbCYqrXsV62Nqww2STNGyFrWyk/iHivejRq4+sytRrRV4GfDHEwNaPQBAcX9kdmzxLxrJlLuhkx2MbXadPhJ7o1+egcvX2T8QY3hm3ncbxDYZSuOtl5dL3QdOo1/P5grr2PxGOxskz8fQrVXzu5pXQxBhkP+ojr1UTK8K4HMWBYyuIp2pm9JJYgSgOK162OyPtIw9fA5LJ3KstszTzzTHkl5SXu5ANARqNPqu3cUZGXEcPZHI1mB8taB0jGncEgf7L3hxGOgmrzQ4+rHLXYY4XtiAMbT1DT4BTHMa8FjmgtI0II11+SA45n/aHBmPZgW2bVZ2YvnsnVawOoBd0A3PQD11XSOBMW/DcH4mhM3lnjrtMw8pHd5w+5KzS4P4coXBcp4SjDZB1EjIQCD8vJbwdEBlERAEREAREQBERAEREAREQBERAEREAREQBERAEREAREQ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 name="Group 13"/>
          <p:cNvGrpSpPr/>
          <p:nvPr/>
        </p:nvGrpSpPr>
        <p:grpSpPr>
          <a:xfrm>
            <a:off x="3191828" y="1065848"/>
            <a:ext cx="2181225" cy="4543425"/>
            <a:chOff x="2871788" y="1096328"/>
            <a:chExt cx="2181225" cy="4543425"/>
          </a:xfrm>
        </p:grpSpPr>
        <p:grpSp>
          <p:nvGrpSpPr>
            <p:cNvPr id="38" name="Group 37"/>
            <p:cNvGrpSpPr/>
            <p:nvPr/>
          </p:nvGrpSpPr>
          <p:grpSpPr>
            <a:xfrm>
              <a:off x="2871788" y="1096328"/>
              <a:ext cx="2181225" cy="4543425"/>
              <a:chOff x="3481388" y="1157288"/>
              <a:chExt cx="2181225" cy="4543425"/>
            </a:xfrm>
          </p:grpSpPr>
          <p:pic>
            <p:nvPicPr>
              <p:cNvPr id="3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Rectangle 39"/>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p:cNvSpPr/>
            <p:nvPr/>
          </p:nvSpPr>
          <p:spPr>
            <a:xfrm>
              <a:off x="3017010" y="4648200"/>
              <a:ext cx="184455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98520" y="1965960"/>
              <a:ext cx="12801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67100" y="1897380"/>
              <a:ext cx="1023742" cy="276999"/>
            </a:xfrm>
            <a:prstGeom prst="rect">
              <a:avLst/>
            </a:prstGeom>
            <a:noFill/>
          </p:spPr>
          <p:txBody>
            <a:bodyPr wrap="none" rtlCol="0">
              <a:spAutoFit/>
            </a:bodyPr>
            <a:lstStyle/>
            <a:p>
              <a:r>
                <a:rPr lang="en-US" sz="1200" dirty="0" smtClean="0">
                  <a:solidFill>
                    <a:schemeClr val="bg1"/>
                  </a:solidFill>
                </a:rPr>
                <a:t>Matt’s Dodge</a:t>
              </a:r>
              <a:endParaRPr lang="en-US" sz="1200" dirty="0">
                <a:solidFill>
                  <a:schemeClr val="bg1"/>
                </a:solidFill>
              </a:endParaRPr>
            </a:p>
          </p:txBody>
        </p:sp>
        <p:grpSp>
          <p:nvGrpSpPr>
            <p:cNvPr id="50" name="Group 49"/>
            <p:cNvGrpSpPr/>
            <p:nvPr/>
          </p:nvGrpSpPr>
          <p:grpSpPr>
            <a:xfrm>
              <a:off x="3040380" y="4617720"/>
              <a:ext cx="1813560" cy="373380"/>
              <a:chOff x="3657600" y="4678680"/>
              <a:chExt cx="1813560" cy="373380"/>
            </a:xfrm>
          </p:grpSpPr>
          <p:sp>
            <p:nvSpPr>
              <p:cNvPr id="51" name="Rectangle 50"/>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1964" y="4133597"/>
              <a:ext cx="158115" cy="200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H="1" flipV="1">
              <a:off x="3931920" y="3627120"/>
              <a:ext cx="350520" cy="5638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909060" y="3459480"/>
              <a:ext cx="289560" cy="182880"/>
            </a:xfrm>
            <a:prstGeom prst="line">
              <a:avLst/>
            </a:prstGeom>
            <a:ln w="76200" cmpd="sng"/>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10000" y="4640580"/>
              <a:ext cx="320040" cy="35052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31508" y="1096328"/>
            <a:ext cx="2181225" cy="4543425"/>
            <a:chOff x="3481388" y="1157288"/>
            <a:chExt cx="2181225" cy="4543425"/>
          </a:xfrm>
        </p:grpSpPr>
        <p:pic>
          <p:nvPicPr>
            <p:cNvPr id="6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8" y="1157288"/>
              <a:ext cx="21812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Rectangle 62"/>
            <p:cNvSpPr/>
            <p:nvPr/>
          </p:nvSpPr>
          <p:spPr>
            <a:xfrm>
              <a:off x="3657600" y="467868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87" y="472405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561" y="472053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5321" y="483108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7212" y="480202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1560" y="4747260"/>
              <a:ext cx="228600"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776730" y="4648200"/>
            <a:ext cx="184455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158240" y="1965960"/>
            <a:ext cx="1280160" cy="19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26820" y="1897380"/>
            <a:ext cx="1023742" cy="276999"/>
          </a:xfrm>
          <a:prstGeom prst="rect">
            <a:avLst/>
          </a:prstGeom>
          <a:noFill/>
        </p:spPr>
        <p:txBody>
          <a:bodyPr wrap="none" rtlCol="0">
            <a:spAutoFit/>
          </a:bodyPr>
          <a:lstStyle/>
          <a:p>
            <a:r>
              <a:rPr lang="en-US" sz="1200" dirty="0" smtClean="0">
                <a:solidFill>
                  <a:schemeClr val="bg1"/>
                </a:solidFill>
              </a:rPr>
              <a:t>Matt’s Dodge</a:t>
            </a:r>
            <a:endParaRPr lang="en-US" sz="1200" dirty="0">
              <a:solidFill>
                <a:schemeClr val="bg1"/>
              </a:solidFill>
            </a:endParaRPr>
          </a:p>
        </p:txBody>
      </p:sp>
      <p:sp>
        <p:nvSpPr>
          <p:cNvPr id="47" name="Rectangle 46"/>
          <p:cNvSpPr/>
          <p:nvPr/>
        </p:nvSpPr>
        <p:spPr>
          <a:xfrm>
            <a:off x="800100" y="4617720"/>
            <a:ext cx="1813560" cy="373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387" y="4663094"/>
            <a:ext cx="27305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1" y="4659573"/>
            <a:ext cx="292330" cy="3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8" descr="C:\Users\Kristen\Documents\Kynetx\glyphicons_pro\glyphicons\png\glyphicons_051_eye_open@2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7821" y="4770120"/>
            <a:ext cx="225368" cy="12192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Kristen\Documents\Kynetx\glyphicons_pro\glyphicons\png\glyphicons_280_settings@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9712" y="4741068"/>
            <a:ext cx="177748" cy="18145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Seat be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04060" y="46863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569720" y="4640580"/>
            <a:ext cx="320040" cy="35052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53440" y="3931920"/>
            <a:ext cx="259080" cy="640080"/>
          </a:xfrm>
          <a:prstGeom prst="rect">
            <a:avLst/>
          </a:prstGeom>
          <a:solidFill>
            <a:schemeClr val="bg1"/>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53440" y="3840480"/>
            <a:ext cx="312906" cy="830997"/>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rPr>
              <a:t>+</a:t>
            </a:r>
          </a:p>
          <a:p>
            <a:r>
              <a:rPr lang="en-US" sz="2800" dirty="0">
                <a:effectLst>
                  <a:outerShdw blurRad="38100" dist="38100" dir="2700000" algn="tl">
                    <a:srgbClr val="000000">
                      <a:alpha val="43137"/>
                    </a:srgbClr>
                  </a:outerShdw>
                </a:effectLst>
              </a:rPr>
              <a:t>-</a:t>
            </a:r>
          </a:p>
        </p:txBody>
      </p:sp>
      <p:sp>
        <p:nvSpPr>
          <p:cNvPr id="4" name="Rounded Rectangle 3"/>
          <p:cNvSpPr/>
          <p:nvPr/>
        </p:nvSpPr>
        <p:spPr>
          <a:xfrm>
            <a:off x="2164080" y="4312920"/>
            <a:ext cx="487680" cy="24384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200"/>
          </a:p>
        </p:txBody>
      </p:sp>
      <p:sp>
        <p:nvSpPr>
          <p:cNvPr id="7" name="TextBox 6"/>
          <p:cNvSpPr txBox="1"/>
          <p:nvPr/>
        </p:nvSpPr>
        <p:spPr>
          <a:xfrm>
            <a:off x="2194560" y="4312920"/>
            <a:ext cx="473591" cy="276999"/>
          </a:xfrm>
          <a:prstGeom prst="rect">
            <a:avLst/>
          </a:prstGeom>
          <a:noFill/>
        </p:spPr>
        <p:txBody>
          <a:bodyPr wrap="none" rtlCol="0">
            <a:spAutoFit/>
          </a:bodyPr>
          <a:lstStyle/>
          <a:p>
            <a:r>
              <a:rPr lang="en-US" sz="1200" b="1" dirty="0" smtClean="0">
                <a:solidFill>
                  <a:schemeClr val="bg1"/>
                </a:solidFill>
              </a:rPr>
              <a:t>Path</a:t>
            </a:r>
            <a:endParaRPr lang="en-US" sz="1200" b="1" dirty="0">
              <a:solidFill>
                <a:schemeClr val="bg1"/>
              </a:solidFill>
            </a:endParaRPr>
          </a:p>
        </p:txBody>
      </p:sp>
      <p:sp>
        <p:nvSpPr>
          <p:cNvPr id="69" name="Rectangle 68"/>
          <p:cNvSpPr/>
          <p:nvPr/>
        </p:nvSpPr>
        <p:spPr>
          <a:xfrm>
            <a:off x="3398520" y="3870960"/>
            <a:ext cx="259080" cy="640080"/>
          </a:xfrm>
          <a:prstGeom prst="rect">
            <a:avLst/>
          </a:prstGeom>
          <a:solidFill>
            <a:schemeClr val="bg1"/>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98520" y="3779520"/>
            <a:ext cx="312906" cy="830997"/>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rPr>
              <a:t>+</a:t>
            </a:r>
          </a:p>
          <a:p>
            <a:r>
              <a:rPr lang="en-US" sz="2800" dirty="0">
                <a:effectLst>
                  <a:outerShdw blurRad="38100" dist="38100" dir="2700000" algn="tl">
                    <a:srgbClr val="000000">
                      <a:alpha val="43137"/>
                    </a:srgbClr>
                  </a:outerShdw>
                </a:effectLst>
              </a:rPr>
              <a:t>-</a:t>
            </a:r>
          </a:p>
        </p:txBody>
      </p:sp>
      <p:sp>
        <p:nvSpPr>
          <p:cNvPr id="8" name="Isosceles Triangle 7"/>
          <p:cNvSpPr/>
          <p:nvPr/>
        </p:nvSpPr>
        <p:spPr>
          <a:xfrm>
            <a:off x="4861560" y="4312920"/>
            <a:ext cx="259080" cy="1981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09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5319</TotalTime>
  <Words>1207</Words>
  <Application>Microsoft Office PowerPoint</Application>
  <PresentationFormat>On-screen Show (4:3)</PresentationFormat>
  <Paragraphs>438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dc:creator>
  <cp:lastModifiedBy>Kristen</cp:lastModifiedBy>
  <cp:revision>141</cp:revision>
  <dcterms:created xsi:type="dcterms:W3CDTF">2013-12-20T02:37:25Z</dcterms:created>
  <dcterms:modified xsi:type="dcterms:W3CDTF">2014-02-12T04:23:52Z</dcterms:modified>
</cp:coreProperties>
</file>