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8" r:id="rId3"/>
    <p:sldId id="300" r:id="rId4"/>
    <p:sldId id="259" r:id="rId5"/>
    <p:sldId id="274" r:id="rId6"/>
    <p:sldId id="275" r:id="rId7"/>
    <p:sldId id="301" r:id="rId8"/>
    <p:sldId id="278" r:id="rId9"/>
    <p:sldId id="277" r:id="rId10"/>
    <p:sldId id="279" r:id="rId11"/>
    <p:sldId id="302" r:id="rId12"/>
    <p:sldId id="281" r:id="rId13"/>
    <p:sldId id="285" r:id="rId14"/>
    <p:sldId id="303" r:id="rId15"/>
    <p:sldId id="286" r:id="rId16"/>
    <p:sldId id="287" r:id="rId17"/>
    <p:sldId id="292" r:id="rId18"/>
    <p:sldId id="293" r:id="rId19"/>
    <p:sldId id="288" r:id="rId20"/>
    <p:sldId id="289" r:id="rId21"/>
    <p:sldId id="295" r:id="rId22"/>
    <p:sldId id="304" r:id="rId23"/>
    <p:sldId id="290" r:id="rId24"/>
    <p:sldId id="298" r:id="rId25"/>
    <p:sldId id="29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ấu Classic" initials="GC" lastIdx="1" clrIdx="0">
    <p:extLst>
      <p:ext uri="{19B8F6BF-5375-455C-9EA6-DF929625EA0E}">
        <p15:presenceInfo xmlns:p15="http://schemas.microsoft.com/office/powerpoint/2012/main" userId="7deb2e142d3edf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8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3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8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3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37" y="2202377"/>
            <a:ext cx="8204725" cy="1017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Linh AvantGarde" panose="02000603030000020004" pitchFamily="2" charset="0"/>
              </a:rPr>
              <a:t>ĐỒ ÁN TỐT NGHIỆP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ECE8-D6D8-0320-33FC-FF8810BB4BC9}"/>
              </a:ext>
            </a:extLst>
          </p:cNvPr>
          <p:cNvSpPr txBox="1"/>
          <p:nvPr/>
        </p:nvSpPr>
        <p:spPr>
          <a:xfrm>
            <a:off x="1014411" y="3524788"/>
            <a:ext cx="1016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Linh AvantGarde" panose="02000603030000020004"/>
              </a:rPr>
              <a:t>ĐỀ TÀI: XÂY DỰNG WEBSITE BÁN HÀNG ĐIỆN THOẠI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64FD8-2127-3A0A-7E43-E36131CEE460}"/>
              </a:ext>
            </a:extLst>
          </p:cNvPr>
          <p:cNvSpPr txBox="1"/>
          <p:nvPr/>
        </p:nvSpPr>
        <p:spPr>
          <a:xfrm>
            <a:off x="1638299" y="4475625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Giảng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Duy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Hiệp</a:t>
            </a:r>
            <a:endParaRPr lang="en-US" sz="2400" dirty="0">
              <a:solidFill>
                <a:schemeClr val="bg1"/>
              </a:solidFill>
              <a:latin typeface="Linh AvantGarde" panose="02000603030000020004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Xuân </a:t>
            </a:r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Kỷ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 - 20200320P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Linh AvantGarde" panose="02000603030000020004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Linh AvantGarde" panose="02000603030000020004"/>
              </a:rPr>
              <a:t>: LT – BK – CNTT – K65</a:t>
            </a: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2.PHÂN TÍCH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40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Linh AvantGarde" panose="02000603030000020004"/>
              </a:rPr>
              <a:t>Biểu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đồ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UseCase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Tổng</a:t>
            </a:r>
            <a:r>
              <a:rPr lang="en-US" altLang="zh-CN" dirty="0">
                <a:latin typeface="Linh AvantGarde" panose="02000603030000020004"/>
              </a:rPr>
              <a:t> Quan </a:t>
            </a:r>
            <a:r>
              <a:rPr lang="en-US" altLang="zh-CN" dirty="0" err="1">
                <a:latin typeface="Linh AvantGarde" panose="02000603030000020004"/>
              </a:rPr>
              <a:t>Mức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Ngữ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Cảnh</a:t>
            </a:r>
            <a:r>
              <a:rPr lang="en-US" altLang="zh-CN" dirty="0">
                <a:latin typeface="Linh AvantGarde" panose="02000603030000020004"/>
              </a:rPr>
              <a:t>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E5FA0-3B78-F9D4-CC78-5941B950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692567"/>
            <a:ext cx="7886700" cy="32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41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76681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NỘI DUNG CHÍNH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14643"/>
            <a:ext cx="8515350" cy="26812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KHẢO SÁT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Linh AvantGarde" panose="02000603030000020004"/>
              </a:rPr>
              <a:t>CÔNG NGHỆ SỬ DỤNG XÂY DỰNG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THIẾT KẾ HỆ THỐNG VÀ GIAO DIỆN NGƯỜI DÙNG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KẾT LUẬN VÀ HƯỚNG PHÁT TRIỂN</a:t>
            </a:r>
            <a:endParaRPr lang="zh-CN" altLang="en-US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4800654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3.CÔNG NGHỆ SỬ DỤNG XÂY DỰNG WEBSITE 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F70FBC-9D1D-54C1-7D79-EF473E275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87" y="3505200"/>
            <a:ext cx="2574625" cy="26749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B87957-463C-9977-4EA9-357DB5FC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4" y="1510923"/>
            <a:ext cx="3181350" cy="1832352"/>
          </a:xfrm>
          <a:prstGeom prst="rect">
            <a:avLst/>
          </a:prstGeom>
        </p:spPr>
      </p:pic>
      <p:pic>
        <p:nvPicPr>
          <p:cNvPr id="5" name="Google Shape;133;p10">
            <a:extLst>
              <a:ext uri="{FF2B5EF4-FFF2-40B4-BE49-F238E27FC236}">
                <a16:creationId xmlns:a16="http://schemas.microsoft.com/office/drawing/2014/main" id="{47FB61E1-EDF1-E816-0563-108FEDA7A8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9378" y="1577598"/>
            <a:ext cx="3421685" cy="17656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DB9C9-6A76-BEC5-D3BA-C5D31BD2FD20}"/>
              </a:ext>
            </a:extLst>
          </p:cNvPr>
          <p:cNvSpPr txBox="1"/>
          <p:nvPr/>
        </p:nvSpPr>
        <p:spPr>
          <a:xfrm>
            <a:off x="2152650" y="852566"/>
            <a:ext cx="726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inh AvantGarde" panose="02000603030000020004"/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37027173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3.CÔNG NGHỆ SỬ DỤNG XÂY DỰNG WEBSITE 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028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Linh AvantGarde" panose="02000603030000020004"/>
              </a:rPr>
              <a:t>NGÔN NGỮ SỬ DỤNG VÀ THƯ VIỆN HỖ TRỢ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EEC0D-B29F-3C72-0BB9-D2176E7C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44369"/>
            <a:ext cx="3314700" cy="402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3D2BF-41D2-B11C-EEE7-2DE496F39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2" y="1918001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326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76681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NỘI DUNG CHÍNH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14643"/>
            <a:ext cx="8515350" cy="26812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KHẢO SÁT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CÔNG NGHỆ SỬ DỤNG XÂY DỰNG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Linh AvantGarde" panose="02000603030000020004"/>
              </a:rPr>
              <a:t>THIẾT KẾ HỆ THỐNG VÀ GIAO DIỆN NGƯỜI DÙNG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KẾT LUẬN VÀ HƯỚNG PHÁT TRIỂN</a:t>
            </a:r>
            <a:endParaRPr lang="zh-CN" altLang="en-US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04144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4"/>
            <a:ext cx="7886700" cy="5314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Linh AvantGarde" panose="02000603030000020004"/>
              </a:rPr>
              <a:t>CÁC BẢNG DỮ LIỆU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8E3B70-E3C7-CD0D-9DF4-9EA9F0B3A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3245"/>
              </p:ext>
            </p:extLst>
          </p:nvPr>
        </p:nvGraphicFramePr>
        <p:xfrm>
          <a:off x="2236985" y="1683044"/>
          <a:ext cx="7622779" cy="3003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804">
                  <a:extLst>
                    <a:ext uri="{9D8B030D-6E8A-4147-A177-3AD203B41FA5}">
                      <a16:colId xmlns:a16="http://schemas.microsoft.com/office/drawing/2014/main" val="888311964"/>
                    </a:ext>
                  </a:extLst>
                </a:gridCol>
                <a:gridCol w="3267217">
                  <a:extLst>
                    <a:ext uri="{9D8B030D-6E8A-4147-A177-3AD203B41FA5}">
                      <a16:colId xmlns:a16="http://schemas.microsoft.com/office/drawing/2014/main" val="4161971777"/>
                    </a:ext>
                  </a:extLst>
                </a:gridCol>
                <a:gridCol w="3538758">
                  <a:extLst>
                    <a:ext uri="{9D8B030D-6E8A-4147-A177-3AD203B41FA5}">
                      <a16:colId xmlns:a16="http://schemas.microsoft.com/office/drawing/2014/main" val="4143876341"/>
                    </a:ext>
                  </a:extLst>
                </a:gridCol>
              </a:tblGrid>
              <a:tr h="581251">
                <a:tc>
                  <a:txBody>
                    <a:bodyPr/>
                    <a:lstStyle/>
                    <a:p>
                      <a:pPr marL="762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STT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Tên bảng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Diễn giải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724769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tbl_khachhang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Bảng khách hàng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0655053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tbl_sanpham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Bảng sản phẩm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190028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tbl_dmsp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Bảng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danh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mục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sản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phẩm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8908316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tbl_don_dh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Bảng đơn đặt hàng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2032515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tbl_ct_ddh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Bảng chi tiết đơn đặt hàng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0412701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tbl_binhluan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Bảng bình luận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6142907"/>
                  </a:ext>
                </a:extLst>
              </a:tr>
              <a:tr h="346025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7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>
                          <a:effectLst/>
                        </a:rPr>
                        <a:t>tbl_yeuthich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Bảng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sản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phẩm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yêu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thích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549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3617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68733"/>
            <a:ext cx="3267075" cy="42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tbl_khachhang</a:t>
            </a:r>
            <a:endParaRPr lang="en-US" sz="24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213F45-5AFC-F1AC-256F-540C083F708A}"/>
              </a:ext>
            </a:extLst>
          </p:cNvPr>
          <p:cNvSpPr txBox="1">
            <a:spLocks/>
          </p:cNvSpPr>
          <p:nvPr/>
        </p:nvSpPr>
        <p:spPr>
          <a:xfrm>
            <a:off x="6391275" y="868732"/>
            <a:ext cx="3267075" cy="426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Bảng</a:t>
            </a:r>
            <a:r>
              <a:rPr lang="en-US" sz="24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tbl_sanpham</a:t>
            </a:r>
            <a:endParaRPr lang="en-US" sz="2400" kern="100" dirty="0"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976337-73C0-2922-3A11-675DF88B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11646"/>
              </p:ext>
            </p:extLst>
          </p:nvPr>
        </p:nvGraphicFramePr>
        <p:xfrm>
          <a:off x="2240280" y="1448275"/>
          <a:ext cx="3425266" cy="2733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342">
                  <a:extLst>
                    <a:ext uri="{9D8B030D-6E8A-4147-A177-3AD203B41FA5}">
                      <a16:colId xmlns:a16="http://schemas.microsoft.com/office/drawing/2014/main" val="2812553314"/>
                    </a:ext>
                  </a:extLst>
                </a:gridCol>
                <a:gridCol w="611097">
                  <a:extLst>
                    <a:ext uri="{9D8B030D-6E8A-4147-A177-3AD203B41FA5}">
                      <a16:colId xmlns:a16="http://schemas.microsoft.com/office/drawing/2014/main" val="2990015568"/>
                    </a:ext>
                  </a:extLst>
                </a:gridCol>
                <a:gridCol w="1162597">
                  <a:extLst>
                    <a:ext uri="{9D8B030D-6E8A-4147-A177-3AD203B41FA5}">
                      <a16:colId xmlns:a16="http://schemas.microsoft.com/office/drawing/2014/main" val="444203708"/>
                    </a:ext>
                  </a:extLst>
                </a:gridCol>
                <a:gridCol w="673133">
                  <a:extLst>
                    <a:ext uri="{9D8B030D-6E8A-4147-A177-3AD203B41FA5}">
                      <a16:colId xmlns:a16="http://schemas.microsoft.com/office/drawing/2014/main" val="2050982579"/>
                    </a:ext>
                  </a:extLst>
                </a:gridCol>
                <a:gridCol w="611097">
                  <a:extLst>
                    <a:ext uri="{9D8B030D-6E8A-4147-A177-3AD203B41FA5}">
                      <a16:colId xmlns:a16="http://schemas.microsoft.com/office/drawing/2014/main" val="977014344"/>
                    </a:ext>
                  </a:extLst>
                </a:gridCol>
              </a:tblGrid>
              <a:tr h="346850">
                <a:tc>
                  <a:txBody>
                    <a:bodyPr/>
                    <a:lstStyle/>
                    <a:p>
                      <a:pPr marL="7620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STT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Tên trường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Diễn giải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Kiểu dữ liệu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Khóa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7476051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Id_kh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Id khách hàng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Int(11)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Khóa chính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4292535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Tai_khoan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Tài khoản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Varchar(100)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5468512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Mat_khau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Mật khẩu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Varchar(50)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8947095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Ten_kh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Tên khách hàng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Varchar(50)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452397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Sdt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Số máy tính khách hàng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Varchar(15)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7310495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Email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Email khách hàng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Varchar(100)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739124"/>
                  </a:ext>
                </a:extLst>
              </a:tr>
              <a:tr h="340907">
                <a:tc>
                  <a:txBody>
                    <a:bodyPr/>
                    <a:lstStyle/>
                    <a:p>
                      <a:pPr marL="7556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Dia_chi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Địa chỉ khách hàng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Varchar(255)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58445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D21742-3C69-1823-1F5E-B32FC8729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6" y="1428749"/>
            <a:ext cx="3974465" cy="45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8524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68733"/>
            <a:ext cx="3267075" cy="426667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tbl_dm_sp</a:t>
            </a:r>
            <a:endParaRPr lang="en-US" sz="24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213F45-5AFC-F1AC-256F-540C083F708A}"/>
              </a:ext>
            </a:extLst>
          </p:cNvPr>
          <p:cNvSpPr txBox="1">
            <a:spLocks/>
          </p:cNvSpPr>
          <p:nvPr/>
        </p:nvSpPr>
        <p:spPr>
          <a:xfrm>
            <a:off x="7096125" y="868733"/>
            <a:ext cx="3267075" cy="426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tbl_don_dh</a:t>
            </a:r>
            <a:endParaRPr lang="en-US" sz="24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75012D-6EE5-DA1F-C331-6584FAAFC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84904"/>
              </p:ext>
            </p:extLst>
          </p:nvPr>
        </p:nvGraphicFramePr>
        <p:xfrm>
          <a:off x="7181849" y="1403310"/>
          <a:ext cx="3705226" cy="4376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204">
                  <a:extLst>
                    <a:ext uri="{9D8B030D-6E8A-4147-A177-3AD203B41FA5}">
                      <a16:colId xmlns:a16="http://schemas.microsoft.com/office/drawing/2014/main" val="3987080516"/>
                    </a:ext>
                  </a:extLst>
                </a:gridCol>
                <a:gridCol w="769609">
                  <a:extLst>
                    <a:ext uri="{9D8B030D-6E8A-4147-A177-3AD203B41FA5}">
                      <a16:colId xmlns:a16="http://schemas.microsoft.com/office/drawing/2014/main" val="176522258"/>
                    </a:ext>
                  </a:extLst>
                </a:gridCol>
                <a:gridCol w="1279518">
                  <a:extLst>
                    <a:ext uri="{9D8B030D-6E8A-4147-A177-3AD203B41FA5}">
                      <a16:colId xmlns:a16="http://schemas.microsoft.com/office/drawing/2014/main" val="861887316"/>
                    </a:ext>
                  </a:extLst>
                </a:gridCol>
                <a:gridCol w="762634">
                  <a:extLst>
                    <a:ext uri="{9D8B030D-6E8A-4147-A177-3AD203B41FA5}">
                      <a16:colId xmlns:a16="http://schemas.microsoft.com/office/drawing/2014/main" val="4151026185"/>
                    </a:ext>
                  </a:extLst>
                </a:gridCol>
                <a:gridCol w="637261">
                  <a:extLst>
                    <a:ext uri="{9D8B030D-6E8A-4147-A177-3AD203B41FA5}">
                      <a16:colId xmlns:a16="http://schemas.microsoft.com/office/drawing/2014/main" val="821817762"/>
                    </a:ext>
                  </a:extLst>
                </a:gridCol>
              </a:tblGrid>
              <a:tr h="362103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STT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Tên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trường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Diễn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giải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Kiểu dữ liệu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8" marR="66718" marT="33359" marB="33359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Khóa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84267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Id_hd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Id </a:t>
                      </a:r>
                      <a:r>
                        <a:rPr lang="en-US" sz="900" kern="100" dirty="0" err="1">
                          <a:effectLst/>
                        </a:rPr>
                        <a:t>hóa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đơn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Int(11)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Khóa chính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1297318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Id_kh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Id </a:t>
                      </a:r>
                      <a:r>
                        <a:rPr lang="en-US" sz="900" kern="100" dirty="0" err="1">
                          <a:effectLst/>
                        </a:rPr>
                        <a:t>khách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hàng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Int(11)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Khóa ngoại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6728952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Id_dvvc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Id </a:t>
                      </a:r>
                      <a:r>
                        <a:rPr lang="en-US" sz="900" kern="100" dirty="0" err="1">
                          <a:effectLst/>
                        </a:rPr>
                        <a:t>đơn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vị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vận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chuyển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Int(11)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Khóa ngoại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342537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Ngay_lap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Ngày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lập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đặt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hàng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Datetime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4720162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Tong_gia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Tổng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giá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trị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hàng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Int(11)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3854265"/>
                  </a:ext>
                </a:extLst>
              </a:tr>
              <a:tr h="381109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6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Hoten_nguoi nhan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Họ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tên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người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nhận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Varchar(255)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8" marR="66718" marT="33359" marB="33359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8513468"/>
                  </a:ext>
                </a:extLst>
              </a:tr>
              <a:tr h="362103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7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Sdt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Số điện thoại người nhận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8" marR="66718" marT="33359" marB="33359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1727900"/>
                  </a:ext>
                </a:extLst>
              </a:tr>
              <a:tr h="362103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8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Email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Email người nhận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8" marR="66718" marT="33359" marB="33359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0685543"/>
                  </a:ext>
                </a:extLst>
              </a:tr>
              <a:tr h="362103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9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Noi_nhan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Địa điểm nhận đơn hàng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8" marR="66718" marT="33359" marB="33359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1277522"/>
                  </a:ext>
                </a:extLst>
              </a:tr>
              <a:tr h="362103"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Ghi_chu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Ghi chú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8" marR="66718" marT="33359" marB="33359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77889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D464FE-7937-00B3-5564-7BFEC71CABC0}"/>
              </a:ext>
            </a:extLst>
          </p:cNvPr>
          <p:cNvSpPr txBox="1">
            <a:spLocks/>
          </p:cNvSpPr>
          <p:nvPr/>
        </p:nvSpPr>
        <p:spPr>
          <a:xfrm>
            <a:off x="2162175" y="2562335"/>
            <a:ext cx="3267075" cy="426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tbl_ct_ddh</a:t>
            </a:r>
            <a:endParaRPr lang="en-US" sz="24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C70278-85C6-8640-5AA1-74CD9899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86768"/>
              </p:ext>
            </p:extLst>
          </p:nvPr>
        </p:nvGraphicFramePr>
        <p:xfrm>
          <a:off x="2285998" y="3171572"/>
          <a:ext cx="4621529" cy="2610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61">
                  <a:extLst>
                    <a:ext uri="{9D8B030D-6E8A-4147-A177-3AD203B41FA5}">
                      <a16:colId xmlns:a16="http://schemas.microsoft.com/office/drawing/2014/main" val="3327372953"/>
                    </a:ext>
                  </a:extLst>
                </a:gridCol>
                <a:gridCol w="693585">
                  <a:extLst>
                    <a:ext uri="{9D8B030D-6E8A-4147-A177-3AD203B41FA5}">
                      <a16:colId xmlns:a16="http://schemas.microsoft.com/office/drawing/2014/main" val="1657392847"/>
                    </a:ext>
                  </a:extLst>
                </a:gridCol>
                <a:gridCol w="1435187">
                  <a:extLst>
                    <a:ext uri="{9D8B030D-6E8A-4147-A177-3AD203B41FA5}">
                      <a16:colId xmlns:a16="http://schemas.microsoft.com/office/drawing/2014/main" val="2845290049"/>
                    </a:ext>
                  </a:extLst>
                </a:gridCol>
                <a:gridCol w="1087219">
                  <a:extLst>
                    <a:ext uri="{9D8B030D-6E8A-4147-A177-3AD203B41FA5}">
                      <a16:colId xmlns:a16="http://schemas.microsoft.com/office/drawing/2014/main" val="3117803422"/>
                    </a:ext>
                  </a:extLst>
                </a:gridCol>
                <a:gridCol w="1097277">
                  <a:extLst>
                    <a:ext uri="{9D8B030D-6E8A-4147-A177-3AD203B41FA5}">
                      <a16:colId xmlns:a16="http://schemas.microsoft.com/office/drawing/2014/main" val="2333547824"/>
                    </a:ext>
                  </a:extLst>
                </a:gridCol>
              </a:tblGrid>
              <a:tr h="374924">
                <a:tc>
                  <a:txBody>
                    <a:bodyPr/>
                    <a:lstStyle/>
                    <a:p>
                      <a:pPr marL="127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STT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Tên trường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Diễn giải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Kiểu dữ liệu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Khóa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971492"/>
                  </a:ext>
                </a:extLst>
              </a:tr>
              <a:tr h="467739">
                <a:tc>
                  <a:txBody>
                    <a:bodyPr/>
                    <a:lstStyle/>
                    <a:p>
                      <a:pPr marL="127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Id_ct_hd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chi tiết hóa đơn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Int(11)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Khóa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chính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0881897"/>
                  </a:ext>
                </a:extLst>
              </a:tr>
              <a:tr h="227943">
                <a:tc>
                  <a:txBody>
                    <a:bodyPr/>
                    <a:lstStyle/>
                    <a:p>
                      <a:pPr marL="127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Id_hd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hóa đơn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ngoại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9588265"/>
                  </a:ext>
                </a:extLst>
              </a:tr>
              <a:tr h="227943">
                <a:tc>
                  <a:txBody>
                    <a:bodyPr/>
                    <a:lstStyle/>
                    <a:p>
                      <a:pPr marL="127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Id_sp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sản phẩm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ngoại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2443424"/>
                  </a:ext>
                </a:extLst>
              </a:tr>
              <a:tr h="561704">
                <a:tc>
                  <a:txBody>
                    <a:bodyPr/>
                    <a:lstStyle/>
                    <a:p>
                      <a:pPr marL="127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So_luong_mua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Số lượng mỗi sp trong hóa đơn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Int(5)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7816307"/>
                  </a:ext>
                </a:extLst>
              </a:tr>
              <a:tr h="374924">
                <a:tc>
                  <a:txBody>
                    <a:bodyPr/>
                    <a:lstStyle/>
                    <a:p>
                      <a:pPr marL="127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Don_gia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Giá mỗi loại sp khi mua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3906710"/>
                  </a:ext>
                </a:extLst>
              </a:tr>
              <a:tr h="374924">
                <a:tc>
                  <a:txBody>
                    <a:bodyPr/>
                    <a:lstStyle/>
                    <a:p>
                      <a:pPr marL="127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Tong_tien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Tổng tiền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15399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F6524C-2764-B7A2-A4C6-6282914F4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54580"/>
              </p:ext>
            </p:extLst>
          </p:nvPr>
        </p:nvGraphicFramePr>
        <p:xfrm>
          <a:off x="2259327" y="1403310"/>
          <a:ext cx="4648200" cy="1052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625">
                  <a:extLst>
                    <a:ext uri="{9D8B030D-6E8A-4147-A177-3AD203B41FA5}">
                      <a16:colId xmlns:a16="http://schemas.microsoft.com/office/drawing/2014/main" val="4155843486"/>
                    </a:ext>
                  </a:extLst>
                </a:gridCol>
                <a:gridCol w="857680">
                  <a:extLst>
                    <a:ext uri="{9D8B030D-6E8A-4147-A177-3AD203B41FA5}">
                      <a16:colId xmlns:a16="http://schemas.microsoft.com/office/drawing/2014/main" val="1847446166"/>
                    </a:ext>
                  </a:extLst>
                </a:gridCol>
                <a:gridCol w="1756206">
                  <a:extLst>
                    <a:ext uri="{9D8B030D-6E8A-4147-A177-3AD203B41FA5}">
                      <a16:colId xmlns:a16="http://schemas.microsoft.com/office/drawing/2014/main" val="3942074279"/>
                    </a:ext>
                  </a:extLst>
                </a:gridCol>
                <a:gridCol w="875184">
                  <a:extLst>
                    <a:ext uri="{9D8B030D-6E8A-4147-A177-3AD203B41FA5}">
                      <a16:colId xmlns:a16="http://schemas.microsoft.com/office/drawing/2014/main" val="770042008"/>
                    </a:ext>
                  </a:extLst>
                </a:gridCol>
                <a:gridCol w="828505">
                  <a:extLst>
                    <a:ext uri="{9D8B030D-6E8A-4147-A177-3AD203B41FA5}">
                      <a16:colId xmlns:a16="http://schemas.microsoft.com/office/drawing/2014/main" val="3704210261"/>
                    </a:ext>
                  </a:extLst>
                </a:gridCol>
              </a:tblGrid>
              <a:tr h="234174">
                <a:tc>
                  <a:txBody>
                    <a:bodyPr/>
                    <a:lstStyle/>
                    <a:p>
                      <a:pPr marL="127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STT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Tên trường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Diễn giải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Kiểu dữ liệu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Khóa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9772808"/>
                  </a:ext>
                </a:extLst>
              </a:tr>
              <a:tr h="351833">
                <a:tc>
                  <a:txBody>
                    <a:bodyPr/>
                    <a:lstStyle/>
                    <a:p>
                      <a:pPr marL="127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Id_dmsm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danh mục sản phẩm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chính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3323133"/>
                  </a:ext>
                </a:extLst>
              </a:tr>
              <a:tr h="466648">
                <a:tc>
                  <a:txBody>
                    <a:bodyPr/>
                    <a:lstStyle/>
                    <a:p>
                      <a:pPr marL="127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Ten_dmsp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Tên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danh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mục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sản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phẩm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Varchar(50)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393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711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68733"/>
            <a:ext cx="3267075" cy="426667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tbl_binhluan</a:t>
            </a:r>
            <a:endParaRPr lang="en-US" sz="24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213F45-5AFC-F1AC-256F-540C083F708A}"/>
              </a:ext>
            </a:extLst>
          </p:cNvPr>
          <p:cNvSpPr txBox="1">
            <a:spLocks/>
          </p:cNvSpPr>
          <p:nvPr/>
        </p:nvSpPr>
        <p:spPr>
          <a:xfrm>
            <a:off x="6962775" y="868733"/>
            <a:ext cx="3267075" cy="426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tbl_yeuthich</a:t>
            </a:r>
            <a:endParaRPr lang="en-US" sz="24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13B8F6-1D33-71D8-F323-4CC0A8F0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4434"/>
              </p:ext>
            </p:extLst>
          </p:nvPr>
        </p:nvGraphicFramePr>
        <p:xfrm>
          <a:off x="2247900" y="1493044"/>
          <a:ext cx="4286250" cy="320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072">
                  <a:extLst>
                    <a:ext uri="{9D8B030D-6E8A-4147-A177-3AD203B41FA5}">
                      <a16:colId xmlns:a16="http://schemas.microsoft.com/office/drawing/2014/main" val="499365007"/>
                    </a:ext>
                  </a:extLst>
                </a:gridCol>
                <a:gridCol w="729189">
                  <a:extLst>
                    <a:ext uri="{9D8B030D-6E8A-4147-A177-3AD203B41FA5}">
                      <a16:colId xmlns:a16="http://schemas.microsoft.com/office/drawing/2014/main" val="1898105218"/>
                    </a:ext>
                  </a:extLst>
                </a:gridCol>
                <a:gridCol w="1644914">
                  <a:extLst>
                    <a:ext uri="{9D8B030D-6E8A-4147-A177-3AD203B41FA5}">
                      <a16:colId xmlns:a16="http://schemas.microsoft.com/office/drawing/2014/main" val="379546800"/>
                    </a:ext>
                  </a:extLst>
                </a:gridCol>
                <a:gridCol w="898768">
                  <a:extLst>
                    <a:ext uri="{9D8B030D-6E8A-4147-A177-3AD203B41FA5}">
                      <a16:colId xmlns:a16="http://schemas.microsoft.com/office/drawing/2014/main" val="2760638500"/>
                    </a:ext>
                  </a:extLst>
                </a:gridCol>
                <a:gridCol w="709307">
                  <a:extLst>
                    <a:ext uri="{9D8B030D-6E8A-4147-A177-3AD203B41FA5}">
                      <a16:colId xmlns:a16="http://schemas.microsoft.com/office/drawing/2014/main" val="3268566720"/>
                    </a:ext>
                  </a:extLst>
                </a:gridCol>
              </a:tblGrid>
              <a:tr h="457540">
                <a:tc>
                  <a:txBody>
                    <a:bodyPr/>
                    <a:lstStyle/>
                    <a:p>
                      <a:pPr marL="12700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STT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Tên trường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Diễn giải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Kiểu dữ liệu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Khóa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1343270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14605" algn="l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Id_bl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bình luận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chính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4719268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14605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Id_sp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Id </a:t>
                      </a:r>
                      <a:r>
                        <a:rPr lang="en-US" sz="1300" kern="100" dirty="0" err="1">
                          <a:effectLst/>
                        </a:rPr>
                        <a:t>sản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phẩm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ngoại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981936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14605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3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Ho_ten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Họ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tên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người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bình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luận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4160263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14605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4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Ngay_gio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Ngày giờ bình luận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Datetime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3662926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14605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5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Noi_dung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Nội dung bình luận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Varchar(255)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2170685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14605" algn="l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6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Dien_thoai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Điện thoại người bình luận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Varchar(15)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55287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7EA119-E586-CA55-1B75-E662608C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98717"/>
              </p:ext>
            </p:extLst>
          </p:nvPr>
        </p:nvGraphicFramePr>
        <p:xfrm>
          <a:off x="7077074" y="1493043"/>
          <a:ext cx="4286248" cy="164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066">
                  <a:extLst>
                    <a:ext uri="{9D8B030D-6E8A-4147-A177-3AD203B41FA5}">
                      <a16:colId xmlns:a16="http://schemas.microsoft.com/office/drawing/2014/main" val="394985125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70224737"/>
                    </a:ext>
                  </a:extLst>
                </a:gridCol>
                <a:gridCol w="28883">
                  <a:extLst>
                    <a:ext uri="{9D8B030D-6E8A-4147-A177-3AD203B41FA5}">
                      <a16:colId xmlns:a16="http://schemas.microsoft.com/office/drawing/2014/main" val="339539472"/>
                    </a:ext>
                  </a:extLst>
                </a:gridCol>
                <a:gridCol w="1162202">
                  <a:extLst>
                    <a:ext uri="{9D8B030D-6E8A-4147-A177-3AD203B41FA5}">
                      <a16:colId xmlns:a16="http://schemas.microsoft.com/office/drawing/2014/main" val="2069997208"/>
                    </a:ext>
                  </a:extLst>
                </a:gridCol>
                <a:gridCol w="1199729">
                  <a:extLst>
                    <a:ext uri="{9D8B030D-6E8A-4147-A177-3AD203B41FA5}">
                      <a16:colId xmlns:a16="http://schemas.microsoft.com/office/drawing/2014/main" val="3967395492"/>
                    </a:ext>
                  </a:extLst>
                </a:gridCol>
                <a:gridCol w="900086">
                  <a:extLst>
                    <a:ext uri="{9D8B030D-6E8A-4147-A177-3AD203B41FA5}">
                      <a16:colId xmlns:a16="http://schemas.microsoft.com/office/drawing/2014/main" val="3587563391"/>
                    </a:ext>
                  </a:extLst>
                </a:gridCol>
              </a:tblGrid>
              <a:tr h="510171">
                <a:tc>
                  <a:txBody>
                    <a:bodyPr/>
                    <a:lstStyle/>
                    <a:p>
                      <a:pPr marL="127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STT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Tên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trường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Diễn giải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Kiểu dữ liệu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Khóa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8558729"/>
                  </a:ext>
                </a:extLst>
              </a:tr>
              <a:tr h="510171">
                <a:tc>
                  <a:txBody>
                    <a:bodyPr/>
                    <a:lstStyle/>
                    <a:p>
                      <a:pPr marL="1460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Id_yt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Id </a:t>
                      </a:r>
                      <a:r>
                        <a:rPr lang="en-US" sz="1300" kern="100" dirty="0" err="1">
                          <a:effectLst/>
                        </a:rPr>
                        <a:t>yêu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thích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Int(11)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chính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4517034"/>
                  </a:ext>
                </a:extLst>
              </a:tr>
              <a:tr h="310169">
                <a:tc>
                  <a:txBody>
                    <a:bodyPr/>
                    <a:lstStyle/>
                    <a:p>
                      <a:pPr marL="14605" algn="ctr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Id_kh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khách hàng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Int(11)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Khóa ngoại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8904697"/>
                  </a:ext>
                </a:extLst>
              </a:tr>
              <a:tr h="310169">
                <a:tc>
                  <a:txBody>
                    <a:bodyPr/>
                    <a:lstStyle/>
                    <a:p>
                      <a:pPr marL="14605" algn="ctr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3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Id_sp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algn="just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Id sản phẩm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Khóa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ngoại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93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532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028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Linh AvantGarde" panose="02000603030000020004"/>
              </a:rPr>
              <a:t>MÔ HÌNH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B20DD-5309-DE71-A385-AC831ACC6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27" y="1654467"/>
            <a:ext cx="5946017" cy="4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11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76681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NỘI DUNG CHÍNH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14643"/>
            <a:ext cx="8515350" cy="26812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KHẢO SÁT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CÔNG NGHỆ SỬ DỤNG XÂY DỰNG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THIẾT KẾ HỆ THỐNG VÀ GIAO DIỆN NGƯỜI DÙNG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KẾT LUẬN VÀ HƯỚNG PHÁT TRIỂN</a:t>
            </a:r>
            <a:endParaRPr lang="zh-CN" altLang="en-US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4"/>
            <a:ext cx="7886700" cy="550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Linh AvantGarde" panose="02000603030000020004"/>
              </a:rPr>
              <a:t>GIAO DIỆN NGƯỜI DÙNG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14C45-3EF6-4F07-E1FC-99AEC130A9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2825680"/>
            <a:ext cx="4686300" cy="2513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E5246-021A-EF33-17FD-446B8230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97" y="1697150"/>
            <a:ext cx="4692811" cy="23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8289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4.THIẾT KẾ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4"/>
            <a:ext cx="7886700" cy="550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Linh AvantGarde" panose="02000603030000020004"/>
              </a:rPr>
              <a:t>GIAO DIỆN NGƯỜI DÙNG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F6F57-80FF-2BA0-29B3-6106B5B19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560442"/>
            <a:ext cx="4716780" cy="2530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4C506-A07A-D376-EED0-164EC1A0C8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45" y="3134042"/>
            <a:ext cx="4709160" cy="25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563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76681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NỘI DUNG CHÍNH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14643"/>
            <a:ext cx="8515350" cy="26812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KHẢO SÁT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CÔNG NGHỆ SỬ DỤNG XÂY DỰNG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THIẾT KẾ HỆ THỐNG VÀ GIAO DIỆN NGƯỜI DÙNG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Linh AvantGarde" panose="02000603030000020004"/>
              </a:rPr>
              <a:t>KẾT LUẬN VÀ HƯỚNG PHÁT TRIỂN</a:t>
            </a:r>
            <a:endParaRPr lang="zh-CN" altLang="en-US" b="1" dirty="0">
              <a:solidFill>
                <a:srgbClr val="C00000"/>
              </a:solidFill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3420044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5. KẾT LUẬN VÀ HƯỚNG PHÁT TRIỂN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4627191"/>
          </a:xfrm>
        </p:spPr>
        <p:txBody>
          <a:bodyPr>
            <a:noAutofit/>
          </a:bodyPr>
          <a:lstStyle/>
          <a:p>
            <a:pPr marR="30480" indent="27432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R="304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sót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endParaRPr lang="en-US" sz="19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4168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5. KẾT LUẬN VÀ HƯỚNG PHÁT TRIỂN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4"/>
            <a:ext cx="7886700" cy="2074492"/>
          </a:xfrm>
        </p:spPr>
        <p:txBody>
          <a:bodyPr>
            <a:noAutofit/>
          </a:bodyPr>
          <a:lstStyle/>
          <a:p>
            <a:pPr marR="3048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9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 err="1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900" kern="100" dirty="0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900" kern="100" dirty="0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Online</a:t>
            </a:r>
            <a:endParaRPr lang="en-US" sz="19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9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admin</a:t>
            </a:r>
          </a:p>
        </p:txBody>
      </p:sp>
    </p:spTree>
    <p:extLst>
      <p:ext uri="{BB962C8B-B14F-4D97-AF65-F5344CB8AC3E}">
        <p14:creationId xmlns:p14="http://schemas.microsoft.com/office/powerpoint/2010/main" val="7737864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5. KẾT LUẬN VÀ HƯỚNG PHÁT TRIỂN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954459"/>
            <a:ext cx="7467600" cy="493341"/>
          </a:xfrm>
        </p:spPr>
        <p:txBody>
          <a:bodyPr>
            <a:noAutofit/>
          </a:bodyPr>
          <a:lstStyle/>
          <a:p>
            <a:pPr marR="3048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71500" algn="l"/>
              </a:tabLst>
            </a:pP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HƯỚNG PHÁT TRIỂN TRONG TƯƠNG LAI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03EBE-ADA1-2BEC-52CF-0C3D66A67136}"/>
              </a:ext>
            </a:extLst>
          </p:cNvPr>
          <p:cNvSpPr txBox="1"/>
          <p:nvPr/>
        </p:nvSpPr>
        <p:spPr>
          <a:xfrm>
            <a:off x="2152650" y="1582340"/>
            <a:ext cx="80772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Website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thêm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chức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Linh AvantGarde" panose="02000603030000020004"/>
                <a:ea typeface="Calibri" panose="020F0502020204030204" pitchFamily="34" charset="0"/>
              </a:rPr>
              <a:t>H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ướng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tài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:</a:t>
            </a:r>
            <a:endParaRPr lang="en-US" dirty="0">
              <a:latin typeface="Linh AvantGarde" panose="02000603030000020004"/>
              <a:ea typeface="Calibri" panose="020F0502020204030204" pitchFamily="34" charset="0"/>
            </a:endParaRPr>
          </a:p>
          <a:p>
            <a:pPr marL="342900" marR="3048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</a:p>
          <a:p>
            <a:pPr marL="342900" marR="3048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3048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3048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3048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lai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</a:p>
          <a:p>
            <a:pPr marL="342900" marR="3048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PayPal…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Khắc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phục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về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Linh AvantGarde" panose="02000603030000020004"/>
                <a:ea typeface="Calibri" panose="020F0502020204030204" pitchFamily="34" charset="0"/>
              </a:rPr>
              <a:t>. </a:t>
            </a:r>
            <a:endParaRPr lang="en-US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7090958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-25166" y="2496986"/>
            <a:ext cx="43209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500" b="1" dirty="0">
                <a:solidFill>
                  <a:srgbClr val="FFFFFF"/>
                </a:solidFill>
                <a:latin typeface="Linh AvantGarde" panose="02000603030000020004"/>
              </a:rPr>
              <a:t>EM XIN CHÂN THÀNH</a:t>
            </a:r>
          </a:p>
          <a:p>
            <a:pPr algn="ctr" rtl="0" fontAlgn="base"/>
            <a:r>
              <a:rPr lang="en-US" sz="3500" b="1" dirty="0">
                <a:solidFill>
                  <a:srgbClr val="FFFFFF"/>
                </a:solidFill>
                <a:latin typeface="Linh AvantGarde" panose="02000603030000020004"/>
              </a:rPr>
              <a:t>CẢM ƠN THẦY CÔ VÀ CÁC BẠN ĐÃ LẮNG NGHE</a:t>
            </a:r>
            <a:r>
              <a:rPr lang="en-US" sz="35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sz="35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76681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NỘI DUNG CHÍNH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14643"/>
            <a:ext cx="8515350" cy="26812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Linh AvantGarde" panose="02000603030000020004"/>
              </a:rPr>
              <a:t>KHẢO SÁT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CÔNG NGHỆ SỬ DỤNG XÂY DỰNG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THIẾT KẾ HỆ THỐNG VÀ GIAO DIỆN NGƯỜI DÙNG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KẾT LUẬN VÀ HƯỚNG PHÁT TRIỂN</a:t>
            </a:r>
            <a:endParaRPr lang="zh-CN" altLang="en-US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6038604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1.KHẢO SÁT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1748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Linh AvantGarde" panose="02000603030000020004"/>
              </a:rPr>
              <a:t>ĐẶT VẤN ĐỀ</a:t>
            </a:r>
          </a:p>
          <a:p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Nắm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bắt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nhu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cầu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mua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sắm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phát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triển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khoa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công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nghệ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xuất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hiện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đa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dạng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hãng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điện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thoại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di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động</a:t>
            </a:r>
            <a:r>
              <a:rPr lang="en-US" dirty="0">
                <a:latin typeface="Linh AvantGarde" panose="02000603030000020004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Linh AvantGarde" panose="02000603030000020004"/>
              <a:ea typeface="Calibri" panose="020F0502020204030204" pitchFamily="34" charset="0"/>
            </a:endParaRPr>
          </a:p>
          <a:p>
            <a:r>
              <a:rPr lang="en-US" altLang="zh-CN" dirty="0" err="1">
                <a:latin typeface="Linh AvantGarde" panose="02000603030000020004"/>
              </a:rPr>
              <a:t>Lợi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ích</a:t>
            </a:r>
            <a:r>
              <a:rPr lang="en-US" altLang="zh-CN" dirty="0">
                <a:latin typeface="Linh AvantGarde" panose="02000603030000020004"/>
              </a:rPr>
              <a:t>: </a:t>
            </a:r>
            <a:r>
              <a:rPr lang="en-US" altLang="zh-CN" dirty="0" err="1">
                <a:latin typeface="Linh AvantGarde" panose="02000603030000020004"/>
              </a:rPr>
              <a:t>Việc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mua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bán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trên</a:t>
            </a:r>
            <a:r>
              <a:rPr lang="en-US" altLang="zh-CN" dirty="0">
                <a:latin typeface="Linh AvantGarde" panose="02000603030000020004"/>
              </a:rPr>
              <a:t> website </a:t>
            </a:r>
            <a:r>
              <a:rPr lang="en-US" altLang="zh-CN" dirty="0" err="1">
                <a:latin typeface="Linh AvantGarde" panose="02000603030000020004"/>
              </a:rPr>
              <a:t>tiết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kiệm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thời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gian</a:t>
            </a:r>
            <a:r>
              <a:rPr lang="en-US" altLang="zh-CN" dirty="0">
                <a:latin typeface="Linh AvantGarde" panose="02000603030000020004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mua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sắm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điện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thoại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khách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hàng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Linh AvantGarde" panose="02000603030000020004"/>
                <a:ea typeface="Calibri" panose="020F0502020204030204" pitchFamily="34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ễ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Linh AvantGarde" panose="02000603030000020004"/>
                <a:ea typeface="Calibri" panose="020F050202020403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gọn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mất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sức</a:t>
            </a:r>
            <a:r>
              <a:rPr lang="en-US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</a:rPr>
              <a:t>.</a:t>
            </a:r>
            <a:endParaRPr lang="en-US" altLang="zh-CN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373455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1.KHẢO SÁT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1748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Linh AvantGarde" panose="02000603030000020004"/>
              </a:rPr>
              <a:t>MỤC TIÊU VÀ PHẠM VI ĐỀ TÀI</a:t>
            </a:r>
          </a:p>
          <a:p>
            <a:pPr marL="0" indent="0">
              <a:buNone/>
            </a:pPr>
            <a:endParaRPr lang="en-US" altLang="zh-CN" sz="1600" b="1" dirty="0">
              <a:latin typeface="Linh AvantGarde" panose="02000603030000020004"/>
            </a:endParaRPr>
          </a:p>
          <a:p>
            <a:r>
              <a:rPr lang="en-US" b="1" dirty="0" err="1">
                <a:latin typeface="Linh AvantGarde" panose="02000603030000020004"/>
              </a:rPr>
              <a:t>Mục</a:t>
            </a:r>
            <a:r>
              <a:rPr lang="en-US" b="1" dirty="0">
                <a:latin typeface="Linh AvantGarde" panose="02000603030000020004"/>
              </a:rPr>
              <a:t> </a:t>
            </a:r>
            <a:r>
              <a:rPr lang="en-US" b="1" dirty="0" err="1">
                <a:latin typeface="Linh AvantGarde" panose="02000603030000020004"/>
              </a:rPr>
              <a:t>Tiêu</a:t>
            </a:r>
            <a:r>
              <a:rPr lang="en-US" b="1" dirty="0">
                <a:latin typeface="Linh AvantGarde" panose="02000603030000020004"/>
              </a:rPr>
              <a:t>: </a:t>
            </a:r>
            <a:r>
              <a:rPr lang="en-US" dirty="0" err="1">
                <a:latin typeface="Linh AvantGarde" panose="02000603030000020004"/>
              </a:rPr>
              <a:t>Xây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dựng</a:t>
            </a:r>
            <a:r>
              <a:rPr lang="en-US" dirty="0">
                <a:latin typeface="Linh AvantGarde" panose="02000603030000020004"/>
              </a:rPr>
              <a:t> Website </a:t>
            </a:r>
            <a:r>
              <a:rPr lang="en-US" dirty="0" err="1">
                <a:latin typeface="Linh AvantGarde" panose="02000603030000020004"/>
              </a:rPr>
              <a:t>phục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vụ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khách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hàng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thuận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tiện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mua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bán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giao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dịch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một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cách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nhanh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nhất</a:t>
            </a:r>
            <a:r>
              <a:rPr lang="en-US" dirty="0">
                <a:latin typeface="Linh AvantGarde" panose="02000603030000020004"/>
              </a:rPr>
              <a:t>, </a:t>
            </a:r>
            <a:r>
              <a:rPr lang="en-US" dirty="0" err="1">
                <a:latin typeface="Linh AvantGarde" panose="02000603030000020004"/>
              </a:rPr>
              <a:t>đơn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giản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và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thuận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tiện</a:t>
            </a:r>
            <a:endParaRPr lang="en-US" dirty="0">
              <a:latin typeface="Linh AvantGarde" panose="02000603030000020004"/>
            </a:endParaRPr>
          </a:p>
          <a:p>
            <a:pPr marL="0" indent="0">
              <a:buNone/>
            </a:pPr>
            <a:endParaRPr lang="en-US" sz="1600" b="1" dirty="0">
              <a:latin typeface="Linh AvantGarde" panose="02000603030000020004"/>
            </a:endParaRPr>
          </a:p>
          <a:p>
            <a:r>
              <a:rPr lang="en-US" b="1" dirty="0" err="1">
                <a:latin typeface="Linh AvantGarde" panose="02000603030000020004"/>
              </a:rPr>
              <a:t>Phạm</a:t>
            </a:r>
            <a:r>
              <a:rPr lang="en-US" b="1" dirty="0">
                <a:latin typeface="Linh AvantGarde" panose="02000603030000020004"/>
              </a:rPr>
              <a:t> Vi: </a:t>
            </a:r>
            <a:r>
              <a:rPr lang="en-US" dirty="0" err="1">
                <a:latin typeface="Linh AvantGarde" panose="02000603030000020004"/>
              </a:rPr>
              <a:t>Hiển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thị</a:t>
            </a:r>
            <a:r>
              <a:rPr lang="en-US" dirty="0">
                <a:latin typeface="Linh AvantGarde" panose="02000603030000020004"/>
              </a:rPr>
              <a:t>, update </a:t>
            </a:r>
            <a:r>
              <a:rPr lang="en-US" dirty="0" err="1">
                <a:latin typeface="Linh AvantGarde" panose="02000603030000020004"/>
              </a:rPr>
              <a:t>thông</a:t>
            </a:r>
            <a:r>
              <a:rPr lang="en-US" dirty="0">
                <a:latin typeface="Linh AvantGarde" panose="02000603030000020004"/>
              </a:rPr>
              <a:t> tin, </a:t>
            </a:r>
            <a:r>
              <a:rPr lang="en-US" dirty="0" err="1">
                <a:latin typeface="Linh AvantGarde" panose="02000603030000020004"/>
              </a:rPr>
              <a:t>xây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dựng</a:t>
            </a:r>
            <a:r>
              <a:rPr lang="en-US" dirty="0">
                <a:latin typeface="Linh AvantGarde" panose="02000603030000020004"/>
              </a:rPr>
              <a:t>, </a:t>
            </a:r>
            <a:r>
              <a:rPr lang="en-US" dirty="0" err="1">
                <a:latin typeface="Linh AvantGarde" panose="02000603030000020004"/>
              </a:rPr>
              <a:t>giá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thành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sản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phẩm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điện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thoại</a:t>
            </a:r>
            <a:r>
              <a:rPr lang="en-US" dirty="0">
                <a:latin typeface="Linh AvantGarde" panose="02000603030000020004"/>
              </a:rPr>
              <a:t> </a:t>
            </a:r>
            <a:r>
              <a:rPr lang="en-US" dirty="0" err="1">
                <a:latin typeface="Linh AvantGarde" panose="02000603030000020004"/>
              </a:rPr>
              <a:t>trên</a:t>
            </a:r>
            <a:r>
              <a:rPr lang="en-US" dirty="0">
                <a:latin typeface="Linh AvantGarde" panose="02000603030000020004"/>
              </a:rPr>
              <a:t> website</a:t>
            </a:r>
          </a:p>
          <a:p>
            <a:endParaRPr lang="en-US" altLang="zh-CN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8915107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1.KHẢO SÁT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1748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Linh AvantGarde" panose="02000603030000020004"/>
              </a:rPr>
              <a:t>KHẢO SÁT HIỆN TRẠNG</a:t>
            </a:r>
          </a:p>
          <a:p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Khó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khăn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khâu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tình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trạng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thiếu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khách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Linh AvantGarde" panose="02000603030000020004"/>
                <a:ea typeface="Calibri" panose="020F0502020204030204" pitchFamily="34" charset="0"/>
              </a:rPr>
              <a:t>hàng</a:t>
            </a:r>
            <a:r>
              <a:rPr lang="en-US" dirty="0">
                <a:effectLst/>
                <a:latin typeface="Linh AvantGarde" panose="02000603030000020004"/>
                <a:ea typeface="Calibri" panose="020F0502020204030204" pitchFamily="34" charset="0"/>
              </a:rPr>
              <a:t>.</a:t>
            </a:r>
            <a:endParaRPr lang="en-US" altLang="zh-CN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1072572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76681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NỘI DUNG CHÍNH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14643"/>
            <a:ext cx="8515350" cy="26812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KHẢO SÁT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Linh AvantGarde" panose="02000603030000020004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CÔNG NGHỆ SỬ DỤNG XÂY DỰNG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THIẾT KẾ HỆ THỐNG VÀ GIAO DIỆN NGƯỜI DÙNG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Linh AvantGarde" panose="02000603030000020004"/>
              </a:rPr>
              <a:t>KẾT LUẬN VÀ HƯỚNG PHÁT TRIỂN</a:t>
            </a:r>
            <a:endParaRPr lang="zh-CN" altLang="en-US" b="1" dirty="0">
              <a:latin typeface="Linh AvantGarde" panose="020006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9386126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2.PHÂN TÍCH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3"/>
            <a:ext cx="7886700" cy="51748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Linh AvantGarde" panose="02000603030000020004"/>
              </a:rPr>
              <a:t>PHÂN TÍCH CHỨC NĂNG</a:t>
            </a:r>
          </a:p>
          <a:p>
            <a:pPr marL="0" indent="0">
              <a:buNone/>
            </a:pPr>
            <a:r>
              <a:rPr lang="en-US" altLang="zh-CN" sz="2000" dirty="0" err="1">
                <a:latin typeface="Linh AvantGarde" panose="02000603030000020004"/>
              </a:rPr>
              <a:t>Phía</a:t>
            </a:r>
            <a:r>
              <a:rPr lang="en-US" altLang="zh-CN" sz="2000" dirty="0">
                <a:latin typeface="Linh AvantGarde" panose="02000603030000020004"/>
              </a:rPr>
              <a:t> </a:t>
            </a:r>
            <a:r>
              <a:rPr lang="en-US" altLang="zh-CN" sz="2000" dirty="0" err="1">
                <a:latin typeface="Linh AvantGarde" panose="02000603030000020004"/>
              </a:rPr>
              <a:t>Khách</a:t>
            </a:r>
            <a:r>
              <a:rPr lang="en-US" altLang="zh-CN" sz="2000" dirty="0">
                <a:latin typeface="Linh AvantGarde" panose="02000603030000020004"/>
              </a:rPr>
              <a:t> </a:t>
            </a:r>
            <a:r>
              <a:rPr lang="en-US" altLang="zh-CN" sz="2000" dirty="0" err="1">
                <a:latin typeface="Linh AvantGarde" panose="02000603030000020004"/>
              </a:rPr>
              <a:t>Hàng</a:t>
            </a:r>
            <a:r>
              <a:rPr lang="en-US" altLang="zh-CN" sz="2000" dirty="0">
                <a:latin typeface="Linh AvantGarde" panose="02000603030000020004"/>
              </a:rPr>
              <a:t>:</a:t>
            </a:r>
          </a:p>
          <a:p>
            <a:pPr marR="3048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thẩm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R="30480"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352550" algn="l"/>
              </a:tabLst>
            </a:pPr>
            <a:r>
              <a:rPr lang="en-US" sz="20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0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kern="100" dirty="0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endParaRPr lang="en-US" sz="20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1352550" algn="l"/>
              </a:tabLs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inh AvantGarde" panose="02000603030000020004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352550" algn="l"/>
              </a:tabLst>
            </a:pPr>
            <a:endParaRPr lang="en-US" sz="1800" kern="100" dirty="0">
              <a:effectLst/>
              <a:latin typeface="Linh AvantGarde" panose="0200060303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57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Linh AvantGarde" panose="02000603030000020004" pitchFamily="2" charset="0"/>
              </a:rPr>
              <a:t>2.PHÂN TÍCH HỆ THỐNG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02084"/>
            <a:ext cx="7886700" cy="550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Linh AvantGarde" panose="02000603030000020004"/>
              </a:rPr>
              <a:t>Sơ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Đồ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chức</a:t>
            </a:r>
            <a:r>
              <a:rPr lang="en-US" altLang="zh-CN" dirty="0">
                <a:latin typeface="Linh AvantGarde" panose="02000603030000020004"/>
              </a:rPr>
              <a:t> </a:t>
            </a:r>
            <a:r>
              <a:rPr lang="en-US" altLang="zh-CN" dirty="0" err="1">
                <a:latin typeface="Linh AvantGarde" panose="02000603030000020004"/>
              </a:rPr>
              <a:t>năng</a:t>
            </a:r>
            <a:r>
              <a:rPr lang="en-US" altLang="zh-CN" dirty="0">
                <a:latin typeface="Linh AvantGarde" panose="02000603030000020004"/>
              </a:rPr>
              <a:t>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54DD1-4ED9-9DBF-C4EE-D0402D00B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02094"/>
            <a:ext cx="7649571" cy="40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759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1538</Words>
  <Application>Microsoft Office PowerPoint</Application>
  <PresentationFormat>Widescreen</PresentationFormat>
  <Paragraphs>348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Linh AvantGarde</vt:lpstr>
      <vt:lpstr>Segoe UI</vt:lpstr>
      <vt:lpstr>Times New Roman</vt:lpstr>
      <vt:lpstr>Office Theme</vt:lpstr>
      <vt:lpstr>PowerPoint Presentation</vt:lpstr>
      <vt:lpstr>NỘI DUNG CHÍNH</vt:lpstr>
      <vt:lpstr>NỘI DUNG CHÍNH</vt:lpstr>
      <vt:lpstr>1.KHẢO SÁT HỆ THỐNG</vt:lpstr>
      <vt:lpstr>1.KHẢO SÁT HỆ THỐNG</vt:lpstr>
      <vt:lpstr>1.KHẢO SÁT HỆ THỐNG</vt:lpstr>
      <vt:lpstr>NỘI DUNG CHÍNH</vt:lpstr>
      <vt:lpstr>2.PHÂN TÍCH HỆ THỐNG</vt:lpstr>
      <vt:lpstr>2.PHÂN TÍCH HỆ THỐNG</vt:lpstr>
      <vt:lpstr>2.PHÂN TÍCH HỆ THỐNG</vt:lpstr>
      <vt:lpstr>NỘI DUNG CHÍNH</vt:lpstr>
      <vt:lpstr>3.CÔNG NGHỆ SỬ DỤNG XÂY DỰNG WEBSITE </vt:lpstr>
      <vt:lpstr>3.CÔNG NGHỆ SỬ DỤNG XÂY DỰNG WEBSITE </vt:lpstr>
      <vt:lpstr>NỘI DUNG CHÍNH</vt:lpstr>
      <vt:lpstr>4.THIẾT KẾ HỆ THỐNG</vt:lpstr>
      <vt:lpstr>4.THIẾT KẾ HỆ THỐNG</vt:lpstr>
      <vt:lpstr>4.THIẾT KẾ HỆ THỐNG</vt:lpstr>
      <vt:lpstr>4.THIẾT KẾ HỆ THỐNG</vt:lpstr>
      <vt:lpstr>4.THIẾT KẾ HỆ THỐNG</vt:lpstr>
      <vt:lpstr>4.THIẾT KẾ HỆ THỐNG</vt:lpstr>
      <vt:lpstr>4.THIẾT KẾ HỆ THỐNG</vt:lpstr>
      <vt:lpstr>NỘI DUNG CHÍNH</vt:lpstr>
      <vt:lpstr>5. KẾT LUẬN VÀ HƯỚNG PHÁT TRIỂN</vt:lpstr>
      <vt:lpstr>5. KẾT LUẬN VÀ HƯỚNG PHÁT TRIỂN</vt:lpstr>
      <vt:lpstr>5. 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Gấu Classic</cp:lastModifiedBy>
  <cp:revision>38</cp:revision>
  <dcterms:created xsi:type="dcterms:W3CDTF">2020-04-20T02:25:53Z</dcterms:created>
  <dcterms:modified xsi:type="dcterms:W3CDTF">2023-03-25T17:06:54Z</dcterms:modified>
</cp:coreProperties>
</file>