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 id="281" r:id="rId16"/>
    <p:sldId id="270" r:id="rId17"/>
    <p:sldId id="271" r:id="rId18"/>
    <p:sldId id="272" r:id="rId19"/>
    <p:sldId id="273"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09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40F85-FB7E-45E1-BDA7-761B52774CB2}" type="datetimeFigureOut">
              <a:rPr lang="en-US" smtClean="0"/>
              <a:pPr/>
              <a:t>9/27/2019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97183-4ACF-4F04-BE2A-7F52BBB913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A97183-4ACF-4F04-BE2A-7F52BBB913F5}"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9/27/2019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13" Type="http://schemas.openxmlformats.org/officeDocument/2006/relationships/hyperlink" Target="https://en.wikipedia.org/wiki/Web_design" TargetMode="External"/><Relationship Id="rId3" Type="http://schemas.openxmlformats.org/officeDocument/2006/relationships/hyperlink" Target="https://en.wikipedia.org/wiki/Presentation_semantics" TargetMode="External"/><Relationship Id="rId7" Type="http://schemas.openxmlformats.org/officeDocument/2006/relationships/hyperlink" Target="https://en.wikipedia.org/wiki/World_Wide_Web" TargetMode="External"/><Relationship Id="rId12" Type="http://schemas.openxmlformats.org/officeDocument/2006/relationships/hyperlink" Target="https://en.wikipedia.org/wiki/CSS" TargetMode="External"/><Relationship Id="rId2" Type="http://schemas.openxmlformats.org/officeDocument/2006/relationships/hyperlink" Target="https://en.wikipedia.org/wiki/Style_sheet_language" TargetMode="External"/><Relationship Id="rId16" Type="http://schemas.openxmlformats.org/officeDocument/2006/relationships/hyperlink" Target="https://en.wikipedia.org/wiki/Web_navigation" TargetMode="External"/><Relationship Id="rId1" Type="http://schemas.openxmlformats.org/officeDocument/2006/relationships/slideLayout" Target="../slideLayouts/slideLayout2.xml"/><Relationship Id="rId6" Type="http://schemas.openxmlformats.org/officeDocument/2006/relationships/hyperlink" Target="https://en.wikipedia.org/wiki/Cascading_Style_Sheets" TargetMode="External"/><Relationship Id="rId11" Type="http://schemas.openxmlformats.org/officeDocument/2006/relationships/hyperlink" Target="https://en.wikipedia.org/wiki/Front-end_web_development" TargetMode="External"/><Relationship Id="rId5" Type="http://schemas.openxmlformats.org/officeDocument/2006/relationships/hyperlink" Target="https://en.wikipedia.org/wiki/HTML" TargetMode="External"/><Relationship Id="rId15" Type="http://schemas.openxmlformats.org/officeDocument/2006/relationships/hyperlink" Target="https://en.wikipedia.org/wiki/Button_(computing)" TargetMode="External"/><Relationship Id="rId10" Type="http://schemas.openxmlformats.org/officeDocument/2006/relationships/hyperlink" Target="https://en.wikipedia.org/wiki/CSS_framework" TargetMode="External"/><Relationship Id="rId4" Type="http://schemas.openxmlformats.org/officeDocument/2006/relationships/hyperlink" Target="https://en.wikipedia.org/wiki/Markup_language" TargetMode="External"/><Relationship Id="rId9" Type="http://schemas.openxmlformats.org/officeDocument/2006/relationships/hyperlink" Target="https://en.wikipedia.org/wiki/Free_and_open-source" TargetMode="External"/><Relationship Id="rId14" Type="http://schemas.openxmlformats.org/officeDocument/2006/relationships/hyperlink" Target="https://en.wikipedia.org/wiki/Form_(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GNU_General_Public_License" TargetMode="External"/><Relationship Id="rId2" Type="http://schemas.openxmlformats.org/officeDocument/2006/relationships/hyperlink" Target="https://en.wikipedia.org/wiki/Integrated_development_environment" TargetMode="External"/><Relationship Id="rId1" Type="http://schemas.openxmlformats.org/officeDocument/2006/relationships/slideLayout" Target="../slideLayouts/slideLayout2.xml"/><Relationship Id="rId6" Type="http://schemas.openxmlformats.org/officeDocument/2006/relationships/hyperlink" Target="https://en.wikipedia.org/wiki/Eclipse_Public_License" TargetMode="External"/><Relationship Id="rId5" Type="http://schemas.openxmlformats.org/officeDocument/2006/relationships/hyperlink" Target="https://en.wikipedia.org/wiki/Free_and_open-source_software" TargetMode="External"/><Relationship Id="rId4" Type="http://schemas.openxmlformats.org/officeDocument/2006/relationships/hyperlink" Target="https://en.wikipedia.org/wiki/Software_development_k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endParaRPr lang="en-US" sz="4000" dirty="0">
              <a:latin typeface="Algerian" pitchFamily="82" charset="0"/>
            </a:endParaRPr>
          </a:p>
          <a:p>
            <a:r>
              <a:rPr lang="en-US" sz="4000" dirty="0">
                <a:latin typeface="Algerian" pitchFamily="82" charset="0"/>
              </a:rPr>
              <a:t>ANTI-RAGGING WEB PORTAL</a:t>
            </a:r>
          </a:p>
        </p:txBody>
      </p:sp>
      <p:pic>
        <p:nvPicPr>
          <p:cNvPr id="4" name="Picture 3" descr="download.jpg"/>
          <p:cNvPicPr>
            <a:picLocks noChangeAspect="1"/>
          </p:cNvPicPr>
          <p:nvPr/>
        </p:nvPicPr>
        <p:blipFill>
          <a:blip r:embed="rId2"/>
          <a:stretch>
            <a:fillRect/>
          </a:stretch>
        </p:blipFill>
        <p:spPr>
          <a:xfrm>
            <a:off x="1031838" y="457200"/>
            <a:ext cx="5978562" cy="3276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solidFill>
                <a:schemeClr val="tx1">
                  <a:lumMod val="95000"/>
                  <a:lumOff val="5000"/>
                </a:schemeClr>
              </a:solidFill>
            </a:endParaRPr>
          </a:p>
          <a:p>
            <a:r>
              <a:rPr lang="en-US" sz="1200" dirty="0"/>
              <a:t>                </a:t>
            </a:r>
          </a:p>
          <a:p>
            <a:endParaRPr lang="en-US" sz="1200" dirty="0"/>
          </a:p>
          <a:p>
            <a:endParaRPr lang="en-US" sz="1200" dirty="0"/>
          </a:p>
          <a:p>
            <a:r>
              <a:rPr lang="en-US" sz="1200" dirty="0"/>
              <a:t> </a:t>
            </a:r>
          </a:p>
        </p:txBody>
      </p:sp>
      <p:sp>
        <p:nvSpPr>
          <p:cNvPr id="3" name="Title 2"/>
          <p:cNvSpPr>
            <a:spLocks noGrp="1"/>
          </p:cNvSpPr>
          <p:nvPr>
            <p:ph type="title"/>
          </p:nvPr>
        </p:nvSpPr>
        <p:spPr/>
        <p:txBody>
          <a:bodyPr>
            <a:normAutofit fontScale="90000"/>
          </a:bodyPr>
          <a:lstStyle/>
          <a:p>
            <a:pPr lvl="0" algn="ctr"/>
            <a:r>
              <a:rPr lang="en-US" cap="all" dirty="0"/>
              <a:t>Duration</a:t>
            </a:r>
            <a:br>
              <a:rPr lang="en-US" cap="all" dirty="0"/>
            </a:br>
            <a:r>
              <a:rPr lang="en-US" dirty="0"/>
              <a:t>Timeline</a:t>
            </a:r>
          </a:p>
        </p:txBody>
      </p:sp>
      <p:cxnSp>
        <p:nvCxnSpPr>
          <p:cNvPr id="13" name="Straight Connector 12"/>
          <p:cNvCxnSpPr/>
          <p:nvPr/>
        </p:nvCxnSpPr>
        <p:spPr>
          <a:xfrm>
            <a:off x="762000" y="3733800"/>
            <a:ext cx="769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7277100" y="3695700"/>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456906" y="3543300"/>
            <a:ext cx="23629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895600" y="37338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875506" y="3543300"/>
            <a:ext cx="2515394" cy="794"/>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9600" y="1447800"/>
            <a:ext cx="2178803" cy="923330"/>
          </a:xfrm>
          <a:prstGeom prst="rect">
            <a:avLst/>
          </a:prstGeom>
          <a:noFill/>
        </p:spPr>
        <p:txBody>
          <a:bodyPr wrap="square" lIns="91440" tIns="45720" rIns="91440" bIns="45720">
            <a:spAutoFit/>
          </a:bodyPr>
          <a:lstStyle/>
          <a:p>
            <a:pPr algn="ctr"/>
            <a:r>
              <a:rPr lang="en-US" sz="5400" dirty="0"/>
              <a:t> </a:t>
            </a:r>
            <a:r>
              <a:rPr lang="en-US" sz="1200" dirty="0"/>
              <a:t>Project Plan  Completed</a:t>
            </a:r>
          </a:p>
        </p:txBody>
      </p:sp>
      <p:sp>
        <p:nvSpPr>
          <p:cNvPr id="26" name="Rectangle 25"/>
          <p:cNvSpPr/>
          <p:nvPr/>
        </p:nvSpPr>
        <p:spPr>
          <a:xfrm>
            <a:off x="2590800" y="2438400"/>
            <a:ext cx="2733441" cy="1107996"/>
          </a:xfrm>
          <a:prstGeom prst="rect">
            <a:avLst/>
          </a:prstGeom>
          <a:noFill/>
        </p:spPr>
        <p:txBody>
          <a:bodyPr wrap="none" lIns="91440" tIns="45720" rIns="91440" bIns="45720">
            <a:spAutoFit/>
          </a:bodyPr>
          <a:lstStyle/>
          <a:p>
            <a:r>
              <a:rPr lang="en-US" sz="1200" dirty="0"/>
              <a:t>Requirements Analysis Completed</a:t>
            </a:r>
          </a:p>
          <a:p>
            <a:r>
              <a:rPr lang="en-US" sz="5400" dirty="0"/>
              <a:t> </a:t>
            </a:r>
          </a:p>
        </p:txBody>
      </p:sp>
      <p:sp>
        <p:nvSpPr>
          <p:cNvPr id="29" name="Rectangle 28"/>
          <p:cNvSpPr/>
          <p:nvPr/>
        </p:nvSpPr>
        <p:spPr>
          <a:xfrm>
            <a:off x="4800600" y="1905000"/>
            <a:ext cx="1728358" cy="276999"/>
          </a:xfrm>
          <a:prstGeom prst="rect">
            <a:avLst/>
          </a:prstGeom>
          <a:noFill/>
        </p:spPr>
        <p:txBody>
          <a:bodyPr wrap="none" lIns="91440" tIns="45720" rIns="91440" bIns="45720">
            <a:spAutoFit/>
          </a:bodyPr>
          <a:lstStyle/>
          <a:p>
            <a:r>
              <a:rPr lang="en-US" sz="1200" dirty="0"/>
              <a:t>Developed Prototype</a:t>
            </a:r>
          </a:p>
        </p:txBody>
      </p:sp>
      <p:sp>
        <p:nvSpPr>
          <p:cNvPr id="30" name="Rectangle 29"/>
          <p:cNvSpPr/>
          <p:nvPr/>
        </p:nvSpPr>
        <p:spPr>
          <a:xfrm>
            <a:off x="6540402" y="2286000"/>
            <a:ext cx="2603598" cy="1107996"/>
          </a:xfrm>
          <a:prstGeom prst="rect">
            <a:avLst/>
          </a:prstGeom>
          <a:noFill/>
        </p:spPr>
        <p:txBody>
          <a:bodyPr wrap="none" lIns="91440" tIns="45720" rIns="91440" bIns="45720">
            <a:spAutoFit/>
          </a:bodyPr>
          <a:lstStyle/>
          <a:p>
            <a:r>
              <a:rPr lang="en-US" sz="1200" dirty="0"/>
              <a:t>System Development Completed</a:t>
            </a:r>
          </a:p>
          <a:p>
            <a:endParaRPr lang="en-US" sz="5400" dirty="0"/>
          </a:p>
        </p:txBody>
      </p:sp>
      <p:sp>
        <p:nvSpPr>
          <p:cNvPr id="16" name="TextBox 15"/>
          <p:cNvSpPr txBox="1"/>
          <p:nvPr/>
        </p:nvSpPr>
        <p:spPr>
          <a:xfrm>
            <a:off x="1524000" y="4876800"/>
            <a:ext cx="1219200" cy="276999"/>
          </a:xfrm>
          <a:prstGeom prst="rect">
            <a:avLst/>
          </a:prstGeom>
          <a:noFill/>
        </p:spPr>
        <p:txBody>
          <a:bodyPr wrap="square" rtlCol="0">
            <a:spAutoFit/>
          </a:bodyPr>
          <a:lstStyle/>
          <a:p>
            <a:r>
              <a:rPr lang="en-US" sz="1200" dirty="0"/>
              <a:t>20/07/2019</a:t>
            </a:r>
          </a:p>
        </p:txBody>
      </p:sp>
      <p:sp>
        <p:nvSpPr>
          <p:cNvPr id="17" name="TextBox 16"/>
          <p:cNvSpPr txBox="1"/>
          <p:nvPr/>
        </p:nvSpPr>
        <p:spPr>
          <a:xfrm>
            <a:off x="3276600" y="4800600"/>
            <a:ext cx="1219200" cy="276999"/>
          </a:xfrm>
          <a:prstGeom prst="rect">
            <a:avLst/>
          </a:prstGeom>
          <a:noFill/>
        </p:spPr>
        <p:txBody>
          <a:bodyPr wrap="square" rtlCol="0">
            <a:spAutoFit/>
          </a:bodyPr>
          <a:lstStyle/>
          <a:p>
            <a:r>
              <a:rPr lang="en-US" sz="1200" dirty="0"/>
              <a:t>22/07/2019</a:t>
            </a:r>
          </a:p>
        </p:txBody>
      </p:sp>
      <p:sp>
        <p:nvSpPr>
          <p:cNvPr id="18" name="TextBox 17"/>
          <p:cNvSpPr txBox="1"/>
          <p:nvPr/>
        </p:nvSpPr>
        <p:spPr>
          <a:xfrm>
            <a:off x="5181600" y="4800600"/>
            <a:ext cx="1219200" cy="276999"/>
          </a:xfrm>
          <a:prstGeom prst="rect">
            <a:avLst/>
          </a:prstGeom>
          <a:noFill/>
        </p:spPr>
        <p:txBody>
          <a:bodyPr wrap="square" rtlCol="0">
            <a:spAutoFit/>
          </a:bodyPr>
          <a:lstStyle/>
          <a:p>
            <a:r>
              <a:rPr lang="en-US" sz="1200" dirty="0"/>
              <a:t>27/07/2019</a:t>
            </a:r>
          </a:p>
        </p:txBody>
      </p:sp>
      <p:sp>
        <p:nvSpPr>
          <p:cNvPr id="20" name="TextBox 19"/>
          <p:cNvSpPr txBox="1"/>
          <p:nvPr/>
        </p:nvSpPr>
        <p:spPr>
          <a:xfrm>
            <a:off x="7620000" y="4876800"/>
            <a:ext cx="1219200" cy="276999"/>
          </a:xfrm>
          <a:prstGeom prst="rect">
            <a:avLst/>
          </a:prstGeom>
          <a:noFill/>
        </p:spPr>
        <p:txBody>
          <a:bodyPr wrap="square" rtlCol="0">
            <a:spAutoFit/>
          </a:bodyPr>
          <a:lstStyle/>
          <a:p>
            <a:r>
              <a:rPr lang="en-US" sz="1200" dirty="0"/>
              <a:t>01/08/2019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a:t>The undersigned acknowledge they have reviewed the </a:t>
            </a:r>
            <a:r>
              <a:rPr lang="en-US" b="1" dirty="0"/>
              <a:t>Project Understanding Document </a:t>
            </a:r>
            <a:r>
              <a:rPr lang="en-US" dirty="0"/>
              <a:t>for</a:t>
            </a:r>
            <a:r>
              <a:rPr lang="en-US" b="1" dirty="0"/>
              <a:t> </a:t>
            </a:r>
            <a:r>
              <a:rPr lang="en-US" dirty="0"/>
              <a:t>the </a:t>
            </a:r>
            <a:r>
              <a:rPr lang="en-US" b="1" dirty="0"/>
              <a:t>Anti-Ragging Portal</a:t>
            </a:r>
            <a:r>
              <a:rPr lang="en-US" dirty="0"/>
              <a:t> project.  Changes to this document will be coordinated with and approved by the undersigned or their designated representatives</a:t>
            </a:r>
          </a:p>
          <a:p>
            <a:endParaRPr lang="en-US" dirty="0"/>
          </a:p>
          <a:p>
            <a:r>
              <a:rPr lang="en-US" dirty="0"/>
              <a:t>Name : AJAY PATWAL        Date : 01/08/2019</a:t>
            </a:r>
          </a:p>
          <a:p>
            <a:r>
              <a:rPr lang="en-US" dirty="0"/>
              <a:t>Role   : Backend Developer </a:t>
            </a:r>
          </a:p>
        </p:txBody>
      </p:sp>
      <p:sp>
        <p:nvSpPr>
          <p:cNvPr id="3" name="Title 2"/>
          <p:cNvSpPr>
            <a:spLocks noGrp="1"/>
          </p:cNvSpPr>
          <p:nvPr>
            <p:ph type="title"/>
          </p:nvPr>
        </p:nvSpPr>
        <p:spPr>
          <a:xfrm>
            <a:off x="381000" y="304800"/>
            <a:ext cx="8229600" cy="1143000"/>
          </a:xfrm>
        </p:spPr>
        <p:txBody>
          <a:bodyPr>
            <a:normAutofit/>
          </a:bodyPr>
          <a:lstStyle/>
          <a:p>
            <a:pPr lvl="0" algn="ctr"/>
            <a:r>
              <a:rPr lang="en-US" sz="3200" u="sng" cap="all" dirty="0"/>
              <a:t>project understanding approval</a:t>
            </a:r>
            <a:br>
              <a:rPr lang="en-US" sz="3200" cap="all" dirty="0"/>
            </a:b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lnSpcReduction="10000"/>
          </a:bodyPr>
          <a:lstStyle/>
          <a:p>
            <a:r>
              <a:rPr lang="en-US" dirty="0"/>
              <a:t>Name : MOHD SHAJEB       Date : 01/08/2019</a:t>
            </a:r>
          </a:p>
          <a:p>
            <a:r>
              <a:rPr lang="en-US" dirty="0"/>
              <a:t>Role   : Web Design</a:t>
            </a:r>
          </a:p>
          <a:p>
            <a:endParaRPr lang="en-US" dirty="0"/>
          </a:p>
          <a:p>
            <a:r>
              <a:rPr lang="en-US" dirty="0"/>
              <a:t>Name : SANJAY KUMAR      Date : 01/08/2019</a:t>
            </a:r>
          </a:p>
          <a:p>
            <a:r>
              <a:rPr lang="en-US" dirty="0"/>
              <a:t>Role   : SRS Documentation</a:t>
            </a:r>
          </a:p>
          <a:p>
            <a:endParaRPr lang="en-US" dirty="0"/>
          </a:p>
          <a:p>
            <a:r>
              <a:rPr lang="en-US" dirty="0"/>
              <a:t>Name : KYNJRI BAJWAT      Date : 01/08/2019</a:t>
            </a:r>
          </a:p>
          <a:p>
            <a:r>
              <a:rPr lang="en-US" dirty="0"/>
              <a:t>Role   : Frontend &amp; Backend </a:t>
            </a:r>
          </a:p>
          <a:p>
            <a:pPr>
              <a:buNone/>
            </a:pPr>
            <a:r>
              <a:rPr lang="en-US" dirty="0"/>
              <a:t>              Developer</a:t>
            </a:r>
          </a:p>
          <a:p>
            <a:endParaRPr lang="en-US" dirty="0"/>
          </a:p>
          <a:p>
            <a:r>
              <a:rPr lang="en-US" dirty="0"/>
              <a:t>Name : PRIYANKA RAJPUT  Date : 01/08/2019</a:t>
            </a:r>
          </a:p>
          <a:p>
            <a:r>
              <a:rPr lang="en-US" dirty="0"/>
              <a:t>Role   : SRS Documentation &amp; </a:t>
            </a:r>
          </a:p>
          <a:p>
            <a:pPr>
              <a:buNone/>
            </a:pPr>
            <a:r>
              <a:rPr lang="en-US" dirty="0"/>
              <a:t>              PPT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676400"/>
          <a:ext cx="8382000" cy="35349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853050">
                <a:tc>
                  <a:txBody>
                    <a:bodyPr/>
                    <a:lstStyle/>
                    <a:p>
                      <a:r>
                        <a:rPr lang="en-US" sz="3200" dirty="0"/>
                        <a:t>Module</a:t>
                      </a:r>
                    </a:p>
                  </a:txBody>
                  <a:tcPr/>
                </a:tc>
                <a:tc>
                  <a:txBody>
                    <a:bodyPr/>
                    <a:lstStyle/>
                    <a:p>
                      <a:r>
                        <a:rPr lang="en-US" sz="3200" dirty="0"/>
                        <a:t>Use Case</a:t>
                      </a:r>
                    </a:p>
                  </a:txBody>
                  <a:tcPr/>
                </a:tc>
                <a:tc>
                  <a:txBody>
                    <a:bodyPr/>
                    <a:lstStyle/>
                    <a:p>
                      <a:r>
                        <a:rPr lang="en-US" sz="3200" dirty="0"/>
                        <a:t>Start Date </a:t>
                      </a:r>
                    </a:p>
                  </a:txBody>
                  <a:tcPr/>
                </a:tc>
                <a:tc>
                  <a:txBody>
                    <a:bodyPr/>
                    <a:lstStyle/>
                    <a:p>
                      <a:r>
                        <a:rPr lang="en-US" sz="3200" dirty="0"/>
                        <a:t>End Date</a:t>
                      </a:r>
                    </a:p>
                  </a:txBody>
                  <a:tcPr/>
                </a:tc>
                <a:extLst>
                  <a:ext uri="{0D108BD9-81ED-4DB2-BD59-A6C34878D82A}">
                    <a16:rowId xmlns:a16="http://schemas.microsoft.com/office/drawing/2014/main" val="10000"/>
                  </a:ext>
                </a:extLst>
              </a:tr>
              <a:tr h="853050">
                <a:tc>
                  <a:txBody>
                    <a:bodyPr/>
                    <a:lstStyle/>
                    <a:p>
                      <a:r>
                        <a:rPr lang="en-US" dirty="0"/>
                        <a:t>Admin</a:t>
                      </a:r>
                    </a:p>
                  </a:txBody>
                  <a:tcPr/>
                </a:tc>
                <a:tc>
                  <a:txBody>
                    <a:bodyPr/>
                    <a:lstStyle/>
                    <a:p>
                      <a:r>
                        <a:rPr lang="en-US" dirty="0"/>
                        <a:t>View , Update , delete</a:t>
                      </a:r>
                    </a:p>
                  </a:txBody>
                  <a:tcPr/>
                </a:tc>
                <a:tc>
                  <a:txBody>
                    <a:bodyPr/>
                    <a:lstStyle/>
                    <a:p>
                      <a:r>
                        <a:rPr lang="en-US" dirty="0"/>
                        <a:t>27/07/2019</a:t>
                      </a:r>
                    </a:p>
                  </a:txBody>
                  <a:tcPr/>
                </a:tc>
                <a:tc>
                  <a:txBody>
                    <a:bodyPr/>
                    <a:lstStyle/>
                    <a:p>
                      <a:r>
                        <a:rPr lang="en-US" dirty="0"/>
                        <a:t>31/07/2019</a:t>
                      </a:r>
                    </a:p>
                  </a:txBody>
                  <a:tcPr/>
                </a:tc>
                <a:extLst>
                  <a:ext uri="{0D108BD9-81ED-4DB2-BD59-A6C34878D82A}">
                    <a16:rowId xmlns:a16="http://schemas.microsoft.com/office/drawing/2014/main" val="10001"/>
                  </a:ext>
                </a:extLst>
              </a:tr>
              <a:tr h="884700">
                <a:tc>
                  <a:txBody>
                    <a:bodyPr/>
                    <a:lstStyle/>
                    <a:p>
                      <a:r>
                        <a:rPr lang="en-US" dirty="0"/>
                        <a:t>Faculty</a:t>
                      </a:r>
                    </a:p>
                  </a:txBody>
                  <a:tcPr/>
                </a:tc>
                <a:tc>
                  <a:txBody>
                    <a:bodyPr/>
                    <a:lstStyle/>
                    <a:p>
                      <a:r>
                        <a:rPr lang="en-US" dirty="0"/>
                        <a:t>Register , login</a:t>
                      </a:r>
                      <a:r>
                        <a:rPr lang="en-US" baseline="0" dirty="0"/>
                        <a:t> , logout , Replying to the complain</a:t>
                      </a:r>
                      <a:endParaRPr lang="en-US" dirty="0"/>
                    </a:p>
                  </a:txBody>
                  <a:tcPr/>
                </a:tc>
                <a:tc>
                  <a:txBody>
                    <a:bodyPr/>
                    <a:lstStyle/>
                    <a:p>
                      <a:r>
                        <a:rPr lang="en-US" dirty="0"/>
                        <a:t>22/07/2019</a:t>
                      </a:r>
                    </a:p>
                  </a:txBody>
                  <a:tcPr/>
                </a:tc>
                <a:tc>
                  <a:txBody>
                    <a:bodyPr/>
                    <a:lstStyle/>
                    <a:p>
                      <a:r>
                        <a:rPr lang="en-US" dirty="0"/>
                        <a:t>30/07/2019</a:t>
                      </a:r>
                    </a:p>
                  </a:txBody>
                  <a:tcPr/>
                </a:tc>
                <a:extLst>
                  <a:ext uri="{0D108BD9-81ED-4DB2-BD59-A6C34878D82A}">
                    <a16:rowId xmlns:a16="http://schemas.microsoft.com/office/drawing/2014/main" val="10002"/>
                  </a:ext>
                </a:extLst>
              </a:tr>
              <a:tr h="853050">
                <a:tc>
                  <a:txBody>
                    <a:bodyPr/>
                    <a:lstStyle/>
                    <a:p>
                      <a:r>
                        <a:rPr lang="en-US" dirty="0"/>
                        <a:t>Student</a:t>
                      </a:r>
                    </a:p>
                  </a:txBody>
                  <a:tcPr/>
                </a:tc>
                <a:tc>
                  <a:txBody>
                    <a:bodyPr/>
                    <a:lstStyle/>
                    <a:p>
                      <a:r>
                        <a:rPr lang="en-US" dirty="0"/>
                        <a:t>Register</a:t>
                      </a:r>
                      <a:r>
                        <a:rPr lang="en-US" baseline="0" dirty="0"/>
                        <a:t> , login , logout , File a complain</a:t>
                      </a:r>
                      <a:endParaRPr lang="en-US" dirty="0"/>
                    </a:p>
                  </a:txBody>
                  <a:tcPr/>
                </a:tc>
                <a:tc>
                  <a:txBody>
                    <a:bodyPr/>
                    <a:lstStyle/>
                    <a:p>
                      <a:r>
                        <a:rPr lang="en-US" dirty="0"/>
                        <a:t>21/07/2019</a:t>
                      </a:r>
                    </a:p>
                  </a:txBody>
                  <a:tcPr/>
                </a:tc>
                <a:tc>
                  <a:txBody>
                    <a:bodyPr/>
                    <a:lstStyle/>
                    <a:p>
                      <a:r>
                        <a:rPr lang="en-US" dirty="0"/>
                        <a:t>23/07/2019</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457200" y="304800"/>
            <a:ext cx="8077200" cy="1661993"/>
          </a:xfrm>
          <a:prstGeom prst="rect">
            <a:avLst/>
          </a:prstGeom>
          <a:noFill/>
        </p:spPr>
        <p:txBody>
          <a:bodyPr wrap="square" lIns="91440" tIns="45720" rIns="91440" bIns="45720">
            <a:spAutoFit/>
          </a:bodyPr>
          <a:lstStyle/>
          <a:p>
            <a:pPr algn="ctr"/>
            <a:r>
              <a:rPr lang="en-US" sz="4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Anti-Ragging WEB Portal</a:t>
            </a:r>
          </a:p>
          <a:p>
            <a:pPr algn="ct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86800" cy="6400800"/>
          </a:xfrm>
        </p:spPr>
        <p:txBody>
          <a:bodyPr>
            <a:normAutofit fontScale="92500" lnSpcReduction="10000"/>
          </a:bodyPr>
          <a:lstStyle/>
          <a:p>
            <a:pPr algn="ctr">
              <a:buNone/>
            </a:pPr>
            <a:r>
              <a:rPr lang="en-US" sz="4400" u="sng" dirty="0"/>
              <a:t>Operating Environment</a:t>
            </a:r>
          </a:p>
          <a:p>
            <a:pPr>
              <a:buNone/>
            </a:pPr>
            <a:r>
              <a:rPr lang="en-US" sz="2800" b="1" dirty="0">
                <a:solidFill>
                  <a:schemeClr val="accent3">
                    <a:lumMod val="75000"/>
                  </a:schemeClr>
                </a:solidFill>
              </a:rPr>
              <a:t>Technologies to be used</a:t>
            </a:r>
          </a:p>
          <a:p>
            <a:pPr algn="ctr">
              <a:buNone/>
            </a:pPr>
            <a:r>
              <a:rPr lang="en-US" sz="2800" b="1" u="sng" dirty="0"/>
              <a:t>Programming languages:</a:t>
            </a:r>
          </a:p>
          <a:p>
            <a:r>
              <a:rPr lang="en-US" sz="2800" b="1" dirty="0"/>
              <a:t>JAVA EE</a:t>
            </a:r>
            <a:r>
              <a:rPr lang="en-US" sz="2800" dirty="0"/>
              <a:t>: </a:t>
            </a:r>
            <a:r>
              <a:rPr lang="en-US" sz="2800" dirty="0">
                <a:solidFill>
                  <a:srgbClr val="00B050"/>
                </a:solidFill>
                <a:latin typeface="Baskerville Old Face" pitchFamily="18" charset="0"/>
              </a:rPr>
              <a:t>Java Enterprise Edition is a programming platform— part of the Java Platform-for developing and running distributed multi-tier architecture Java applications, based largely on modular software components running on an application server.</a:t>
            </a:r>
          </a:p>
          <a:p>
            <a:r>
              <a:rPr lang="en-US" sz="2800" b="1" dirty="0"/>
              <a:t>HTML</a:t>
            </a:r>
            <a:r>
              <a:rPr lang="en-US" sz="2800" dirty="0"/>
              <a:t>: </a:t>
            </a:r>
            <a:r>
              <a:rPr lang="en-US" sz="2800" dirty="0">
                <a:solidFill>
                  <a:srgbClr val="FFC000"/>
                </a:solidFill>
                <a:latin typeface="Baskerville Old Face" pitchFamily="18" charset="0"/>
              </a:rPr>
              <a:t>Hyper Text Markup is the predominant markup language for web pages. It provides a means to describe the structure of text-based information in a document and to supplement that text with interactive forms, embedded images, and other objects.</a:t>
            </a:r>
          </a:p>
          <a:p>
            <a:r>
              <a:rPr lang="en-US" sz="2800" b="1" dirty="0"/>
              <a:t>JavaScript</a:t>
            </a:r>
            <a:r>
              <a:rPr lang="en-US" sz="2800" dirty="0">
                <a:solidFill>
                  <a:srgbClr val="FF0000"/>
                </a:solidFill>
                <a:latin typeface="Baskerville Old Face" pitchFamily="18" charset="0"/>
              </a:rPr>
              <a:t>: A client side scripting language used to create dynamic web content and user interface.</a:t>
            </a:r>
          </a:p>
          <a:p>
            <a:pPr>
              <a:buNone/>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b="1" dirty="0"/>
              <a:t>Cascading Style Sheets</a:t>
            </a:r>
            <a:r>
              <a:rPr lang="en-US" dirty="0"/>
              <a:t> (</a:t>
            </a:r>
            <a:r>
              <a:rPr lang="en-US" b="1" dirty="0"/>
              <a:t>CSS</a:t>
            </a:r>
            <a:r>
              <a:rPr lang="en-US" dirty="0"/>
              <a:t>) : </a:t>
            </a:r>
            <a:r>
              <a:rPr lang="en-US" sz="2400" dirty="0">
                <a:solidFill>
                  <a:srgbClr val="FF0000"/>
                </a:solidFill>
                <a:latin typeface="Berlin Sans FB" pitchFamily="34" charset="0"/>
              </a:rPr>
              <a:t>It is a </a:t>
            </a:r>
            <a:r>
              <a:rPr lang="en-US" sz="2400" dirty="0">
                <a:solidFill>
                  <a:srgbClr val="FF0000"/>
                </a:solidFill>
                <a:latin typeface="Berlin Sans FB" pitchFamily="34" charset="0"/>
                <a:hlinkClick r:id="rId2" tooltip="Style sheet language"/>
              </a:rPr>
              <a:t>style sheet language</a:t>
            </a:r>
            <a:r>
              <a:rPr lang="en-US" sz="2400" dirty="0">
                <a:solidFill>
                  <a:srgbClr val="FF0000"/>
                </a:solidFill>
                <a:latin typeface="Berlin Sans FB" pitchFamily="34" charset="0"/>
              </a:rPr>
              <a:t> used for describing the </a:t>
            </a:r>
            <a:r>
              <a:rPr lang="en-US" sz="2400" dirty="0">
                <a:solidFill>
                  <a:srgbClr val="FF0000"/>
                </a:solidFill>
                <a:latin typeface="Berlin Sans FB" pitchFamily="34" charset="0"/>
                <a:hlinkClick r:id="rId3" tooltip="Presentation semantics"/>
              </a:rPr>
              <a:t>presentation</a:t>
            </a:r>
            <a:r>
              <a:rPr lang="en-US" sz="2400" dirty="0">
                <a:solidFill>
                  <a:srgbClr val="FF0000"/>
                </a:solidFill>
                <a:latin typeface="Berlin Sans FB" pitchFamily="34" charset="0"/>
              </a:rPr>
              <a:t> of a document written in a </a:t>
            </a:r>
            <a:r>
              <a:rPr lang="en-US" sz="2400" dirty="0">
                <a:solidFill>
                  <a:srgbClr val="FF0000"/>
                </a:solidFill>
                <a:latin typeface="Berlin Sans FB" pitchFamily="34" charset="0"/>
                <a:hlinkClick r:id="rId4" tooltip="Markup language"/>
              </a:rPr>
              <a:t>markup language</a:t>
            </a:r>
            <a:r>
              <a:rPr lang="en-US" sz="2400" dirty="0">
                <a:solidFill>
                  <a:srgbClr val="FF0000"/>
                </a:solidFill>
                <a:latin typeface="Berlin Sans FB" pitchFamily="34" charset="0"/>
              </a:rPr>
              <a:t> like </a:t>
            </a:r>
            <a:r>
              <a:rPr lang="en-US" sz="2400" dirty="0">
                <a:solidFill>
                  <a:srgbClr val="FF0000"/>
                </a:solidFill>
                <a:latin typeface="Berlin Sans FB" pitchFamily="34" charset="0"/>
                <a:hlinkClick r:id="rId5" tooltip="HTML"/>
              </a:rPr>
              <a:t>HTML</a:t>
            </a:r>
            <a:r>
              <a:rPr lang="en-US" sz="2400" dirty="0">
                <a:solidFill>
                  <a:srgbClr val="FF0000"/>
                </a:solidFill>
                <a:latin typeface="Berlin Sans FB" pitchFamily="34" charset="0"/>
              </a:rPr>
              <a:t>.</a:t>
            </a:r>
            <a:r>
              <a:rPr lang="en-US" sz="2400" baseline="30000" dirty="0">
                <a:solidFill>
                  <a:srgbClr val="FF0000"/>
                </a:solidFill>
                <a:latin typeface="Berlin Sans FB" pitchFamily="34" charset="0"/>
                <a:hlinkClick r:id="rId6"/>
              </a:rPr>
              <a:t>[1]</a:t>
            </a:r>
            <a:r>
              <a:rPr lang="en-US" sz="2400" dirty="0">
                <a:solidFill>
                  <a:srgbClr val="FF0000"/>
                </a:solidFill>
                <a:latin typeface="Berlin Sans FB" pitchFamily="34" charset="0"/>
              </a:rPr>
              <a:t> CSS is a cornerstone technology of the </a:t>
            </a:r>
            <a:r>
              <a:rPr lang="en-US" sz="2400" dirty="0">
                <a:solidFill>
                  <a:srgbClr val="FF0000"/>
                </a:solidFill>
                <a:latin typeface="Berlin Sans FB" pitchFamily="34" charset="0"/>
                <a:hlinkClick r:id="rId7" tooltip="World Wide Web"/>
              </a:rPr>
              <a:t>World Wide Web</a:t>
            </a:r>
            <a:r>
              <a:rPr lang="en-US" sz="2400" dirty="0">
                <a:solidFill>
                  <a:srgbClr val="FF0000"/>
                </a:solidFill>
                <a:latin typeface="Berlin Sans FB" pitchFamily="34" charset="0"/>
              </a:rPr>
              <a:t>, alongside HTML and </a:t>
            </a:r>
            <a:r>
              <a:rPr lang="en-US" sz="2400" dirty="0">
                <a:solidFill>
                  <a:srgbClr val="FF0000"/>
                </a:solidFill>
                <a:latin typeface="Berlin Sans FB" pitchFamily="34" charset="0"/>
                <a:hlinkClick r:id="rId8" tooltip="JavaScript"/>
              </a:rPr>
              <a:t>JavaScript</a:t>
            </a:r>
            <a:endParaRPr lang="en-US" sz="2400" dirty="0">
              <a:solidFill>
                <a:srgbClr val="FF0000"/>
              </a:solidFill>
              <a:latin typeface="Berlin Sans FB" pitchFamily="34" charset="0"/>
            </a:endParaRPr>
          </a:p>
          <a:p>
            <a:endParaRPr lang="en-US" b="1" dirty="0"/>
          </a:p>
          <a:p>
            <a:r>
              <a:rPr lang="en-US" b="1" dirty="0"/>
              <a:t>Bootstrap</a:t>
            </a:r>
            <a:r>
              <a:rPr lang="en-US" dirty="0"/>
              <a:t> : </a:t>
            </a:r>
            <a:r>
              <a:rPr lang="en-US" sz="2400" dirty="0">
                <a:solidFill>
                  <a:srgbClr val="FF0000"/>
                </a:solidFill>
                <a:latin typeface="Baskerville Old Face" pitchFamily="18" charset="0"/>
              </a:rPr>
              <a:t>It is a </a:t>
            </a:r>
            <a:r>
              <a:rPr lang="en-US" sz="2400" dirty="0">
                <a:solidFill>
                  <a:srgbClr val="FF0000"/>
                </a:solidFill>
                <a:latin typeface="Baskerville Old Face" pitchFamily="18" charset="0"/>
                <a:hlinkClick r:id="rId9" tooltip="Free and open-source"/>
              </a:rPr>
              <a:t>free and open-source</a:t>
            </a:r>
            <a:r>
              <a:rPr lang="en-US" sz="2400" dirty="0">
                <a:solidFill>
                  <a:srgbClr val="FF0000"/>
                </a:solidFill>
                <a:latin typeface="Baskerville Old Face" pitchFamily="18" charset="0"/>
              </a:rPr>
              <a:t> </a:t>
            </a:r>
            <a:r>
              <a:rPr lang="en-US" sz="2400" dirty="0">
                <a:solidFill>
                  <a:srgbClr val="FF0000"/>
                </a:solidFill>
                <a:latin typeface="Baskerville Old Face" pitchFamily="18" charset="0"/>
                <a:hlinkClick r:id="rId10" tooltip="CSS framework"/>
              </a:rPr>
              <a:t>CSS framework</a:t>
            </a:r>
            <a:r>
              <a:rPr lang="en-US" sz="2400" dirty="0">
                <a:solidFill>
                  <a:srgbClr val="FF0000"/>
                </a:solidFill>
                <a:latin typeface="Baskerville Old Face" pitchFamily="18" charset="0"/>
              </a:rPr>
              <a:t> directed at responsive, mobile-first </a:t>
            </a:r>
            <a:r>
              <a:rPr lang="en-US" sz="2400" dirty="0">
                <a:solidFill>
                  <a:srgbClr val="FF0000"/>
                </a:solidFill>
                <a:latin typeface="Baskerville Old Face" pitchFamily="18" charset="0"/>
                <a:hlinkClick r:id="rId11" tooltip="Front-end web development"/>
              </a:rPr>
              <a:t>front-end web development</a:t>
            </a:r>
            <a:r>
              <a:rPr lang="en-US" sz="2400" dirty="0">
                <a:solidFill>
                  <a:srgbClr val="FF0000"/>
                </a:solidFill>
                <a:latin typeface="Baskerville Old Face" pitchFamily="18" charset="0"/>
              </a:rPr>
              <a:t>. It contains </a:t>
            </a:r>
            <a:r>
              <a:rPr lang="en-US" sz="2400" dirty="0">
                <a:solidFill>
                  <a:srgbClr val="FF0000"/>
                </a:solidFill>
                <a:latin typeface="Baskerville Old Face" pitchFamily="18" charset="0"/>
                <a:hlinkClick r:id="rId12" tooltip="CSS"/>
              </a:rPr>
              <a:t>CSS</a:t>
            </a:r>
            <a:r>
              <a:rPr lang="en-US" sz="2400" dirty="0">
                <a:solidFill>
                  <a:srgbClr val="FF0000"/>
                </a:solidFill>
                <a:latin typeface="Baskerville Old Face" pitchFamily="18" charset="0"/>
              </a:rPr>
              <a:t>- and (optionally) </a:t>
            </a:r>
            <a:r>
              <a:rPr lang="en-US" sz="2400" dirty="0">
                <a:solidFill>
                  <a:srgbClr val="FF0000"/>
                </a:solidFill>
                <a:latin typeface="Baskerville Old Face" pitchFamily="18" charset="0"/>
                <a:hlinkClick r:id="rId8" tooltip="JavaScript"/>
              </a:rPr>
              <a:t>JavaScript</a:t>
            </a:r>
            <a:r>
              <a:rPr lang="en-US" sz="2400" dirty="0">
                <a:solidFill>
                  <a:srgbClr val="FF0000"/>
                </a:solidFill>
                <a:latin typeface="Baskerville Old Face" pitchFamily="18" charset="0"/>
              </a:rPr>
              <a:t>-based design templates for </a:t>
            </a:r>
            <a:r>
              <a:rPr lang="en-US" sz="2400" dirty="0">
                <a:solidFill>
                  <a:srgbClr val="FF0000"/>
                </a:solidFill>
                <a:latin typeface="Baskerville Old Face" pitchFamily="18" charset="0"/>
                <a:hlinkClick r:id="rId13" tooltip="Web design"/>
              </a:rPr>
              <a:t>typography</a:t>
            </a:r>
            <a:r>
              <a:rPr lang="en-US" sz="2400" dirty="0">
                <a:solidFill>
                  <a:srgbClr val="FF0000"/>
                </a:solidFill>
                <a:latin typeface="Baskerville Old Face" pitchFamily="18" charset="0"/>
              </a:rPr>
              <a:t>, </a:t>
            </a:r>
            <a:r>
              <a:rPr lang="en-US" sz="2400" dirty="0">
                <a:solidFill>
                  <a:srgbClr val="FF0000"/>
                </a:solidFill>
                <a:latin typeface="Baskerville Old Face" pitchFamily="18" charset="0"/>
                <a:hlinkClick r:id="rId14" tooltip="Form (HTML)"/>
              </a:rPr>
              <a:t>forms</a:t>
            </a:r>
            <a:r>
              <a:rPr lang="en-US" sz="2400" dirty="0">
                <a:solidFill>
                  <a:srgbClr val="FF0000"/>
                </a:solidFill>
                <a:latin typeface="Baskerville Old Face" pitchFamily="18" charset="0"/>
              </a:rPr>
              <a:t>, </a:t>
            </a:r>
            <a:r>
              <a:rPr lang="en-US" sz="2400" dirty="0">
                <a:solidFill>
                  <a:srgbClr val="FF0000"/>
                </a:solidFill>
                <a:latin typeface="Baskerville Old Face" pitchFamily="18" charset="0"/>
                <a:hlinkClick r:id="rId15" tooltip="Button (computing)"/>
              </a:rPr>
              <a:t>buttons</a:t>
            </a:r>
            <a:r>
              <a:rPr lang="en-US" sz="2400" dirty="0">
                <a:solidFill>
                  <a:srgbClr val="FF0000"/>
                </a:solidFill>
                <a:latin typeface="Baskerville Old Face" pitchFamily="18" charset="0"/>
              </a:rPr>
              <a:t>, </a:t>
            </a:r>
            <a:r>
              <a:rPr lang="en-US" sz="2400" dirty="0">
                <a:solidFill>
                  <a:srgbClr val="FF0000"/>
                </a:solidFill>
                <a:latin typeface="Baskerville Old Face" pitchFamily="18" charset="0"/>
                <a:hlinkClick r:id="rId16" tooltip="Web navigation"/>
              </a:rPr>
              <a:t>navigation</a:t>
            </a:r>
            <a:r>
              <a:rPr lang="en-US" sz="2400" dirty="0">
                <a:solidFill>
                  <a:srgbClr val="FF0000"/>
                </a:solidFill>
                <a:latin typeface="Baskerville Old Face" pitchFamily="18" charset="0"/>
              </a:rPr>
              <a:t> and other interface components</a:t>
            </a:r>
            <a:endParaRPr lang="en-US" dirty="0">
              <a:solidFill>
                <a:srgbClr val="FF0000"/>
              </a:solidFill>
              <a:latin typeface="Baskerville Old Face"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fontScale="92500"/>
          </a:bodyPr>
          <a:lstStyle/>
          <a:p>
            <a:pPr algn="ctr">
              <a:buNone/>
            </a:pPr>
            <a:r>
              <a:rPr lang="en-US" sz="3500" b="1" u="sng" dirty="0">
                <a:latin typeface="Algerian" pitchFamily="82" charset="0"/>
              </a:rPr>
              <a:t>Tools &amp; Development Environment:</a:t>
            </a:r>
          </a:p>
          <a:p>
            <a:pPr>
              <a:buNone/>
            </a:pPr>
            <a:r>
              <a:rPr lang="en-US" b="1" dirty="0"/>
              <a:t>   </a:t>
            </a:r>
          </a:p>
          <a:p>
            <a:pPr>
              <a:buNone/>
            </a:pPr>
            <a:r>
              <a:rPr lang="en-US" b="1" dirty="0"/>
              <a:t>   Apache Tomcat 8.0.9 Server</a:t>
            </a:r>
            <a:r>
              <a:rPr lang="en-US" dirty="0"/>
              <a:t>: </a:t>
            </a:r>
            <a:r>
              <a:rPr lang="en-US" dirty="0">
                <a:solidFill>
                  <a:srgbClr val="002060"/>
                </a:solidFill>
                <a:latin typeface="Baskerville Old Face" pitchFamily="18" charset="0"/>
              </a:rPr>
              <a:t>Apache Tomcat is a </a:t>
            </a:r>
            <a:r>
              <a:rPr lang="en-US" dirty="0" err="1">
                <a:solidFill>
                  <a:srgbClr val="002060"/>
                </a:solidFill>
                <a:latin typeface="Baskerville Old Face" pitchFamily="18" charset="0"/>
              </a:rPr>
              <a:t>Servlet</a:t>
            </a:r>
            <a:r>
              <a:rPr lang="en-US" dirty="0">
                <a:solidFill>
                  <a:srgbClr val="002060"/>
                </a:solidFill>
                <a:latin typeface="Baskerville Old Face" pitchFamily="18" charset="0"/>
              </a:rPr>
              <a:t> container developed by the Apache Software Foundation (ASF). Tomcat implements the Java </a:t>
            </a:r>
            <a:r>
              <a:rPr lang="en-US" dirty="0" err="1">
                <a:solidFill>
                  <a:srgbClr val="002060"/>
                </a:solidFill>
                <a:latin typeface="Baskerville Old Face" pitchFamily="18" charset="0"/>
              </a:rPr>
              <a:t>Servlet</a:t>
            </a:r>
            <a:r>
              <a:rPr lang="en-US" dirty="0">
                <a:solidFill>
                  <a:srgbClr val="002060"/>
                </a:solidFill>
                <a:latin typeface="Baskerville Old Face" pitchFamily="18" charset="0"/>
              </a:rPr>
              <a:t> and the </a:t>
            </a:r>
            <a:r>
              <a:rPr lang="en-US" dirty="0" err="1">
                <a:solidFill>
                  <a:srgbClr val="002060"/>
                </a:solidFill>
                <a:latin typeface="Baskerville Old Face" pitchFamily="18" charset="0"/>
              </a:rPr>
              <a:t>JavaServer</a:t>
            </a:r>
            <a:r>
              <a:rPr lang="en-US" dirty="0">
                <a:solidFill>
                  <a:srgbClr val="002060"/>
                </a:solidFill>
                <a:latin typeface="Baskerville Old Face" pitchFamily="18" charset="0"/>
              </a:rPr>
              <a:t> Pages (JSP) specifications from Sun Microsystems, and provides a "pure Java" HTTP web server environment for Java code to run</a:t>
            </a:r>
            <a:r>
              <a:rPr lang="en-US" dirty="0">
                <a:latin typeface="Baskerville Old Face" pitchFamily="18" charset="0"/>
              </a:rPr>
              <a:t>.</a:t>
            </a:r>
          </a:p>
          <a:p>
            <a:pPr>
              <a:buNone/>
            </a:pPr>
            <a:r>
              <a:rPr lang="en-US" dirty="0"/>
              <a:t>                                          </a:t>
            </a:r>
          </a:p>
          <a:p>
            <a:pPr>
              <a:buNone/>
            </a:pPr>
            <a:r>
              <a:rPr lang="en-US" b="1" dirty="0"/>
              <a:t>   Eclipse : </a:t>
            </a:r>
            <a:r>
              <a:rPr lang="en-US" sz="2600" b="1" dirty="0">
                <a:latin typeface="Baskerville Old Face" pitchFamily="18" charset="0"/>
              </a:rPr>
              <a:t>It</a:t>
            </a:r>
            <a:r>
              <a:rPr lang="en-US" sz="2600" dirty="0">
                <a:latin typeface="Baskerville Old Face" pitchFamily="18" charset="0"/>
              </a:rPr>
              <a:t> is an </a:t>
            </a:r>
            <a:r>
              <a:rPr lang="en-US" sz="2600" dirty="0">
                <a:latin typeface="Baskerville Old Face" pitchFamily="18" charset="0"/>
                <a:hlinkClick r:id="rId2" tooltip="Integrated development environment"/>
              </a:rPr>
              <a:t>integrated development environment</a:t>
            </a:r>
            <a:r>
              <a:rPr lang="en-US" sz="2600" dirty="0">
                <a:latin typeface="Baskerville Old Face" pitchFamily="18" charset="0"/>
              </a:rPr>
              <a:t> (IDE) used in </a:t>
            </a:r>
            <a:r>
              <a:rPr lang="en-US" sz="2600" dirty="0">
                <a:latin typeface="Baskerville Old Face" pitchFamily="18" charset="0"/>
                <a:hlinkClick r:id="rId3" tooltip="Computer programming"/>
              </a:rPr>
              <a:t>computer programming</a:t>
            </a:r>
            <a:r>
              <a:rPr lang="en-US" sz="2600" dirty="0">
                <a:latin typeface="Baskerville Old Face" pitchFamily="18" charset="0"/>
              </a:rPr>
              <a:t>. Eclipse </a:t>
            </a:r>
            <a:r>
              <a:rPr lang="en-US" sz="2600" dirty="0">
                <a:latin typeface="Baskerville Old Face" pitchFamily="18" charset="0"/>
                <a:hlinkClick r:id="rId4" tooltip="Software development kit"/>
              </a:rPr>
              <a:t>software development kit</a:t>
            </a:r>
            <a:r>
              <a:rPr lang="en-US" sz="2600" dirty="0">
                <a:latin typeface="Baskerville Old Face" pitchFamily="18" charset="0"/>
              </a:rPr>
              <a:t> (SDK) is </a:t>
            </a:r>
            <a:r>
              <a:rPr lang="en-US" sz="2600" dirty="0">
                <a:latin typeface="Baskerville Old Face" pitchFamily="18" charset="0"/>
                <a:hlinkClick r:id="rId5" tooltip="Free and open-source software"/>
              </a:rPr>
              <a:t>free and open-source software</a:t>
            </a:r>
            <a:r>
              <a:rPr lang="en-US" sz="2600" dirty="0">
                <a:latin typeface="Baskerville Old Face" pitchFamily="18" charset="0"/>
              </a:rPr>
              <a:t>, released under the terms of the </a:t>
            </a:r>
            <a:r>
              <a:rPr lang="en-US" sz="2600" dirty="0">
                <a:latin typeface="Baskerville Old Face" pitchFamily="18" charset="0"/>
                <a:hlinkClick r:id="rId6" tooltip="Eclipse Public License"/>
              </a:rPr>
              <a:t>Eclipse Public License</a:t>
            </a:r>
            <a:r>
              <a:rPr lang="en-US" sz="2600" dirty="0">
                <a:latin typeface="Baskerville Old Face" pitchFamily="18" charset="0"/>
              </a:rPr>
              <a:t>, although it is incompatible with the </a:t>
            </a:r>
            <a:r>
              <a:rPr lang="en-US" sz="2600" dirty="0">
                <a:latin typeface="Baskerville Old Face" pitchFamily="18" charset="0"/>
                <a:hlinkClick r:id="rId7" tooltip="GNU General Public License"/>
              </a:rPr>
              <a:t>GNU General Public License</a:t>
            </a:r>
            <a:r>
              <a:rPr lang="en-US" sz="2600" dirty="0">
                <a:latin typeface="Baskerville Old Face" pitchFamily="18" charset="0"/>
              </a:rPr>
              <a:t>.</a:t>
            </a:r>
            <a:endParaRPr lang="en-US" dirty="0">
              <a:solidFill>
                <a:srgbClr val="C00000"/>
              </a:solidFill>
              <a:latin typeface="Baskerville Old Face"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fontScale="92500" lnSpcReduction="10000"/>
          </a:bodyPr>
          <a:lstStyle/>
          <a:p>
            <a:pPr lvl="0" algn="ctr">
              <a:buNone/>
            </a:pPr>
            <a:r>
              <a:rPr lang="en-US" sz="3500" b="1" dirty="0">
                <a:latin typeface="Arial Black" pitchFamily="34" charset="0"/>
              </a:rPr>
              <a:t>External Interface Requirements</a:t>
            </a:r>
          </a:p>
          <a:p>
            <a:pPr lvl="1">
              <a:buNone/>
            </a:pPr>
            <a:r>
              <a:rPr lang="en-US" sz="2400" b="1" dirty="0"/>
              <a:t>                         </a:t>
            </a:r>
            <a:r>
              <a:rPr lang="en-US" sz="3500" b="1" u="sng" dirty="0">
                <a:solidFill>
                  <a:srgbClr val="FF0000"/>
                </a:solidFill>
              </a:rPr>
              <a:t>User Interfaces</a:t>
            </a:r>
          </a:p>
          <a:p>
            <a:pPr>
              <a:buNone/>
            </a:pPr>
            <a:r>
              <a:rPr lang="en-US" sz="2800" dirty="0">
                <a:solidFill>
                  <a:srgbClr val="7030A0"/>
                </a:solidFill>
                <a:latin typeface="Berlin Sans FB" pitchFamily="34" charset="0"/>
              </a:rPr>
              <a:t>   The user interface is screen shown on the browser. The Home screen of the Web-Portal  is where Faculty, students can register and login. The portal screen acts as an interface.</a:t>
            </a:r>
            <a:endParaRPr lang="en-US" sz="2400" dirty="0">
              <a:solidFill>
                <a:srgbClr val="7030A0"/>
              </a:solidFill>
              <a:latin typeface="Berlin Sans FB" pitchFamily="34" charset="0"/>
            </a:endParaRPr>
          </a:p>
          <a:p>
            <a:pPr>
              <a:buNone/>
            </a:pPr>
            <a:r>
              <a:rPr lang="en-US" sz="2800" dirty="0"/>
              <a:t> </a:t>
            </a:r>
            <a:endParaRPr lang="en-US" sz="2400" dirty="0"/>
          </a:p>
          <a:p>
            <a:pPr lvl="1" algn="ctr">
              <a:buNone/>
            </a:pPr>
            <a:r>
              <a:rPr lang="en-US" sz="3500" b="1" u="sng" dirty="0">
                <a:solidFill>
                  <a:srgbClr val="FF0000"/>
                </a:solidFill>
              </a:rPr>
              <a:t>Hardware Interfaces</a:t>
            </a:r>
          </a:p>
          <a:p>
            <a:pPr>
              <a:buNone/>
            </a:pPr>
            <a:r>
              <a:rPr lang="en-US" sz="2800" dirty="0"/>
              <a:t>   </a:t>
            </a:r>
            <a:r>
              <a:rPr lang="en-US" sz="2800" dirty="0">
                <a:solidFill>
                  <a:srgbClr val="00B050"/>
                </a:solidFill>
                <a:latin typeface="Baskerville Old Face" pitchFamily="18" charset="0"/>
              </a:rPr>
              <a:t>A minimum of 40GB of HDD, with Pentium IV processor, a minimum of 256MB of RAM so that a suitable OS (Windows XP ) may be installed, and a reliable internet connection is required for the client side/user side so that may be accessed easily.</a:t>
            </a:r>
            <a:endParaRPr lang="en-US" sz="2400" dirty="0">
              <a:solidFill>
                <a:srgbClr val="00B050"/>
              </a:solidFill>
              <a:latin typeface="Baskerville Old Face" pitchFamily="18" charset="0"/>
            </a:endParaRPr>
          </a:p>
          <a:p>
            <a:pPr>
              <a:buNone/>
            </a:pPr>
            <a:r>
              <a:rPr lang="en-US" sz="2800" dirty="0"/>
              <a:t> </a:t>
            </a:r>
            <a:endParaRPr lang="en-US" sz="24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324600"/>
          </a:xfrm>
        </p:spPr>
        <p:txBody>
          <a:bodyPr>
            <a:normAutofit fontScale="62500" lnSpcReduction="20000"/>
          </a:bodyPr>
          <a:lstStyle/>
          <a:p>
            <a:pPr lvl="1" algn="ctr">
              <a:buNone/>
            </a:pPr>
            <a:r>
              <a:rPr lang="en-US" sz="8700" b="1" u="sng" dirty="0">
                <a:solidFill>
                  <a:srgbClr val="FF0000"/>
                </a:solidFill>
                <a:latin typeface="Arial Black" pitchFamily="34" charset="0"/>
              </a:rPr>
              <a:t>Software Interface</a:t>
            </a:r>
          </a:p>
          <a:p>
            <a:pPr>
              <a:buNone/>
            </a:pPr>
            <a:r>
              <a:rPr lang="en-US" sz="2800" dirty="0"/>
              <a:t>	 </a:t>
            </a:r>
          </a:p>
          <a:p>
            <a:pPr>
              <a:buNone/>
            </a:pPr>
            <a:r>
              <a:rPr lang="en-US" sz="2800" dirty="0"/>
              <a:t>The system uses:</a:t>
            </a:r>
            <a:endParaRPr lang="en-US" sz="2400" dirty="0"/>
          </a:p>
          <a:p>
            <a:pPr>
              <a:buNone/>
            </a:pPr>
            <a:r>
              <a:rPr lang="en-US" sz="2800" dirty="0"/>
              <a:t> </a:t>
            </a:r>
            <a:endParaRPr lang="en-US" sz="2400" dirty="0"/>
          </a:p>
          <a:p>
            <a:r>
              <a:rPr lang="en-US" sz="2800" b="1" dirty="0"/>
              <a:t>JSP</a:t>
            </a:r>
            <a:r>
              <a:rPr lang="en-US" sz="2800" dirty="0"/>
              <a:t>: </a:t>
            </a:r>
            <a:r>
              <a:rPr lang="en-US" sz="2800" dirty="0">
                <a:solidFill>
                  <a:srgbClr val="7030A0"/>
                </a:solidFill>
                <a:latin typeface="Arial Rounded MT Bold" pitchFamily="34" charset="0"/>
              </a:rPr>
              <a:t>Java Server Pages. It is a technology that helps software developers serve dynamically generated web pages based on HTML, XML and other document types; uses java programming language.</a:t>
            </a:r>
            <a:endParaRPr lang="en-US" sz="2400" dirty="0">
              <a:solidFill>
                <a:srgbClr val="7030A0"/>
              </a:solidFill>
              <a:latin typeface="Arial Rounded MT Bold" pitchFamily="34" charset="0"/>
            </a:endParaRPr>
          </a:p>
          <a:p>
            <a:pPr>
              <a:buNone/>
            </a:pPr>
            <a:r>
              <a:rPr lang="en-US" sz="2800" dirty="0"/>
              <a:t> </a:t>
            </a:r>
            <a:endParaRPr lang="en-US" sz="2400" dirty="0"/>
          </a:p>
          <a:p>
            <a:r>
              <a:rPr lang="en-US" sz="2800" b="1" dirty="0"/>
              <a:t>Servlet</a:t>
            </a:r>
            <a:r>
              <a:rPr lang="en-US" sz="2800" dirty="0"/>
              <a:t>: </a:t>
            </a:r>
            <a:r>
              <a:rPr lang="en-US" sz="2800" dirty="0">
                <a:solidFill>
                  <a:srgbClr val="7030A0"/>
                </a:solidFill>
                <a:latin typeface="Arial Rounded MT Bold" pitchFamily="34" charset="0"/>
              </a:rPr>
              <a:t>Java web-containers which holds actions to be performed; a </a:t>
            </a:r>
            <a:r>
              <a:rPr lang="en-US" sz="2800" dirty="0" err="1">
                <a:solidFill>
                  <a:srgbClr val="7030A0"/>
                </a:solidFill>
                <a:latin typeface="Arial Rounded MT Bold" pitchFamily="34" charset="0"/>
              </a:rPr>
              <a:t>Servlet</a:t>
            </a:r>
            <a:r>
              <a:rPr lang="en-US" sz="2800" dirty="0">
                <a:solidFill>
                  <a:srgbClr val="7030A0"/>
                </a:solidFill>
                <a:latin typeface="Arial Rounded MT Bold" pitchFamily="34" charset="0"/>
              </a:rPr>
              <a:t> a java programming language class used to extend the capabilities of servers that host applications access via a request response programming model.</a:t>
            </a:r>
            <a:endParaRPr lang="en-US" sz="2400" dirty="0">
              <a:solidFill>
                <a:srgbClr val="7030A0"/>
              </a:solidFill>
              <a:latin typeface="Arial Rounded MT Bold" pitchFamily="34" charset="0"/>
            </a:endParaRPr>
          </a:p>
          <a:p>
            <a:pPr>
              <a:buNone/>
            </a:pPr>
            <a:r>
              <a:rPr lang="en-US" sz="2800" dirty="0"/>
              <a:t> </a:t>
            </a:r>
            <a:endParaRPr lang="en-US" sz="2400" dirty="0"/>
          </a:p>
          <a:p>
            <a:r>
              <a:rPr lang="en-US" sz="2800" b="1" dirty="0"/>
              <a:t>Struts</a:t>
            </a:r>
            <a:r>
              <a:rPr lang="en-US" sz="2800" dirty="0"/>
              <a:t>: </a:t>
            </a:r>
            <a:r>
              <a:rPr lang="en-US" sz="2800" dirty="0">
                <a:solidFill>
                  <a:srgbClr val="7030A0"/>
                </a:solidFill>
                <a:latin typeface="Arial Rounded MT Bold" pitchFamily="34" charset="0"/>
              </a:rPr>
              <a:t>Java Framework to be used to develop web applications, </a:t>
            </a:r>
            <a:endParaRPr lang="en-US" sz="2400" dirty="0">
              <a:solidFill>
                <a:srgbClr val="7030A0"/>
              </a:solidFill>
              <a:latin typeface="Arial Rounded MT Bold" pitchFamily="34" charset="0"/>
            </a:endParaRPr>
          </a:p>
          <a:p>
            <a:pPr>
              <a:buNone/>
            </a:pPr>
            <a:r>
              <a:rPr lang="en-US" sz="2800" dirty="0">
                <a:solidFill>
                  <a:srgbClr val="7030A0"/>
                </a:solidFill>
                <a:latin typeface="Arial Rounded MT Bold" pitchFamily="34" charset="0"/>
              </a:rPr>
              <a:t>     NetBeans6.9.1,Oracle 10g.  </a:t>
            </a:r>
            <a:endParaRPr lang="en-US" sz="2400" dirty="0">
              <a:solidFill>
                <a:srgbClr val="7030A0"/>
              </a:solidFill>
              <a:latin typeface="Arial Rounded MT Bold" pitchFamily="34" charset="0"/>
            </a:endParaRPr>
          </a:p>
          <a:p>
            <a:pPr>
              <a:buNone/>
            </a:pPr>
            <a:r>
              <a:rPr lang="en-US" sz="2800" dirty="0"/>
              <a:t> </a:t>
            </a:r>
            <a:endParaRPr lang="en-US" sz="2400" dirty="0"/>
          </a:p>
          <a:p>
            <a:r>
              <a:rPr lang="en-US" sz="2800" b="1" dirty="0"/>
              <a:t>Oracle 10g:</a:t>
            </a:r>
            <a:r>
              <a:rPr lang="en-US" sz="2800" dirty="0"/>
              <a:t>  </a:t>
            </a:r>
            <a:r>
              <a:rPr lang="en-US" sz="2800" dirty="0">
                <a:solidFill>
                  <a:srgbClr val="7030A0"/>
                </a:solidFill>
                <a:latin typeface="Arial Rounded MT Bold" pitchFamily="34" charset="0"/>
              </a:rPr>
              <a:t>It is a object-Relational Database Management System. The Oracle DBMS can store and execute stored procedures and functions within itself.</a:t>
            </a:r>
            <a:endParaRPr lang="en-US" sz="2400" dirty="0">
              <a:solidFill>
                <a:srgbClr val="7030A0"/>
              </a:solidFill>
              <a:latin typeface="Arial Rounded MT Bold" pitchFamily="34" charset="0"/>
            </a:endParaRPr>
          </a:p>
          <a:p>
            <a:pPr>
              <a:buNone/>
            </a:pPr>
            <a:r>
              <a:rPr lang="en-US" sz="2800" dirty="0"/>
              <a:t>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562600"/>
          </a:xfrm>
        </p:spPr>
        <p:txBody>
          <a:bodyPr/>
          <a:lstStyle/>
          <a:p>
            <a:pPr algn="ctr">
              <a:buNone/>
            </a:pPr>
            <a:r>
              <a:rPr lang="en-US" b="1" u="sng" dirty="0"/>
              <a:t>Introduction</a:t>
            </a:r>
          </a:p>
          <a:p>
            <a:pPr>
              <a:buNone/>
            </a:pPr>
            <a:r>
              <a:rPr lang="en-US" dirty="0"/>
              <a:t> </a:t>
            </a:r>
          </a:p>
          <a:p>
            <a:pPr>
              <a:buNone/>
            </a:pPr>
            <a:r>
              <a:rPr lang="en-US" dirty="0"/>
              <a:t> </a:t>
            </a:r>
            <a:r>
              <a:rPr lang="en-US" dirty="0">
                <a:solidFill>
                  <a:srgbClr val="FF0000"/>
                </a:solidFill>
                <a:latin typeface="Berlin Sans FB" pitchFamily="34" charset="0"/>
              </a:rPr>
              <a:t>The ER Diagram of the assigned project Anti-Ragging Portal has three major entities namely: Administrator, Student and Faculty. These entities have their respective attributes enlisted with them.</a:t>
            </a:r>
            <a:r>
              <a:rPr lang="en-US" dirty="0"/>
              <a:t> </a:t>
            </a:r>
          </a:p>
          <a:p>
            <a:pPr>
              <a:buNone/>
            </a:pPr>
            <a:endParaRPr lang="en-US" b="1" u="sng" dirty="0"/>
          </a:p>
        </p:txBody>
      </p:sp>
      <p:sp>
        <p:nvSpPr>
          <p:cNvPr id="3" name="Title 2"/>
          <p:cNvSpPr>
            <a:spLocks noGrp="1"/>
          </p:cNvSpPr>
          <p:nvPr>
            <p:ph type="title"/>
          </p:nvPr>
        </p:nvSpPr>
        <p:spPr/>
        <p:txBody>
          <a:bodyPr>
            <a:normAutofit fontScale="90000"/>
          </a:bodyPr>
          <a:lstStyle/>
          <a:p>
            <a:pPr algn="ctr"/>
            <a:r>
              <a:rPr lang="en-US" u="sng" dirty="0">
                <a:latin typeface="Algerian" pitchFamily="82" charset="0"/>
              </a:rPr>
              <a:t>Database Design Specification</a:t>
            </a:r>
            <a:br>
              <a:rPr lang="en-US" dirty="0"/>
            </a:b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153400" cy="6126960"/>
          </a:xfrm>
        </p:spPr>
        <p:txBody>
          <a:bodyPr>
            <a:normAutofit/>
          </a:bodyPr>
          <a:lstStyle/>
          <a:p>
            <a:pPr algn="ctr">
              <a:buNone/>
            </a:pPr>
            <a:r>
              <a:rPr lang="en-US" dirty="0"/>
              <a:t>  By</a:t>
            </a:r>
          </a:p>
          <a:p>
            <a:pPr algn="ctr">
              <a:buNone/>
            </a:pPr>
            <a:r>
              <a:rPr lang="en-US" sz="2800" dirty="0"/>
              <a:t>      </a:t>
            </a:r>
            <a:r>
              <a:rPr lang="en-US" sz="2800" u="sng" dirty="0">
                <a:solidFill>
                  <a:srgbClr val="FF0000"/>
                </a:solidFill>
                <a:latin typeface="Algerian" pitchFamily="82" charset="0"/>
              </a:rPr>
              <a:t>(MOHD SHAJEB FARUQUI , AJAY PATWAL , KYNJRI BAJWAT , PRIYANKA RAJPUT , SANJAY KUMAR GUPTA)</a:t>
            </a:r>
          </a:p>
          <a:p>
            <a:pPr algn="ctr">
              <a:buNone/>
            </a:pPr>
            <a:r>
              <a:rPr lang="en-US" sz="2800" dirty="0">
                <a:latin typeface="Arial Black" pitchFamily="34" charset="0"/>
              </a:rPr>
              <a:t>BTECH  IV  Year</a:t>
            </a:r>
          </a:p>
          <a:p>
            <a:pPr algn="ctr">
              <a:buNone/>
            </a:pPr>
            <a:r>
              <a:rPr lang="en-US" sz="2800" dirty="0">
                <a:latin typeface="Arial Black" pitchFamily="34" charset="0"/>
              </a:rPr>
              <a:t>Computer Science Engineering</a:t>
            </a:r>
          </a:p>
          <a:p>
            <a:pPr algn="ctr">
              <a:buNone/>
            </a:pPr>
            <a:r>
              <a:rPr lang="en-US" sz="2800" dirty="0">
                <a:solidFill>
                  <a:srgbClr val="7030A0"/>
                </a:solidFill>
                <a:latin typeface="Algerian" pitchFamily="82" charset="0"/>
              </a:rPr>
              <a:t>RollNo.1621610065 , 1621610011 , 1621631019)</a:t>
            </a:r>
          </a:p>
          <a:p>
            <a:pPr algn="ctr">
              <a:buNone/>
            </a:pPr>
            <a:r>
              <a:rPr lang="en-US" sz="2800" dirty="0">
                <a:latin typeface="Arial Black" pitchFamily="34" charset="0"/>
              </a:rPr>
              <a:t>Under the Supervision of Faculty Name</a:t>
            </a:r>
            <a:r>
              <a:rPr lang="en-US" sz="2800" dirty="0">
                <a:latin typeface="Algerian" pitchFamily="82" charset="0"/>
              </a:rPr>
              <a:t>(</a:t>
            </a:r>
            <a:r>
              <a:rPr lang="en-US" sz="2800" u="sng" dirty="0" err="1">
                <a:solidFill>
                  <a:schemeClr val="accent3">
                    <a:lumMod val="75000"/>
                  </a:schemeClr>
                </a:solidFill>
                <a:latin typeface="Algerian" pitchFamily="82" charset="0"/>
              </a:rPr>
              <a:t>Debashish</a:t>
            </a:r>
            <a:r>
              <a:rPr lang="en-US" sz="2800" u="sng" dirty="0">
                <a:solidFill>
                  <a:schemeClr val="accent3">
                    <a:lumMod val="75000"/>
                  </a:schemeClr>
                </a:solidFill>
                <a:latin typeface="Algerian" pitchFamily="82" charset="0"/>
              </a:rPr>
              <a:t> </a:t>
            </a:r>
            <a:r>
              <a:rPr lang="en-US" sz="2800" u="sng" dirty="0" err="1">
                <a:solidFill>
                  <a:schemeClr val="accent3">
                    <a:lumMod val="75000"/>
                  </a:schemeClr>
                </a:solidFill>
                <a:latin typeface="Algerian" pitchFamily="82" charset="0"/>
              </a:rPr>
              <a:t>Barua</a:t>
            </a:r>
            <a:r>
              <a:rPr lang="en-US" sz="2800" dirty="0">
                <a:latin typeface="Algerian" pitchFamily="82" charset="0"/>
              </a:rPr>
              <a:t>)</a:t>
            </a:r>
          </a:p>
          <a:p>
            <a:pPr algn="ctr">
              <a:buNone/>
            </a:pPr>
            <a:r>
              <a:rPr lang="en-US" sz="2800" dirty="0">
                <a:latin typeface="Bodoni MT" pitchFamily="18" charset="0"/>
              </a:rPr>
              <a:t>Department of Computer Science Engineering</a:t>
            </a:r>
          </a:p>
          <a:p>
            <a:pPr algn="ctr">
              <a:buNone/>
            </a:pPr>
            <a:r>
              <a:rPr lang="en-US" sz="2800" dirty="0">
                <a:latin typeface="Bodoni MT" pitchFamily="18" charset="0"/>
              </a:rPr>
              <a:t>College Name : IIMT College of Engineering</a:t>
            </a:r>
          </a:p>
          <a:p>
            <a:pPr algn="ctr">
              <a:buNone/>
            </a:pPr>
            <a:r>
              <a:rPr lang="en-US" sz="2800" dirty="0">
                <a:latin typeface="Bodoni MT" pitchFamily="18" charset="0"/>
              </a:rPr>
              <a:t>Abdul </a:t>
            </a:r>
            <a:r>
              <a:rPr lang="en-US" sz="2800" dirty="0" err="1">
                <a:latin typeface="Bodoni MT" pitchFamily="18" charset="0"/>
              </a:rPr>
              <a:t>Kalam</a:t>
            </a:r>
            <a:r>
              <a:rPr lang="en-US" sz="2800" dirty="0">
                <a:latin typeface="Bodoni MT" pitchFamily="18" charset="0"/>
              </a:rPr>
              <a:t> Technical University , </a:t>
            </a:r>
            <a:r>
              <a:rPr lang="en-US" sz="2800" dirty="0" err="1">
                <a:latin typeface="Bodoni MT" pitchFamily="18" charset="0"/>
              </a:rPr>
              <a:t>Lucknow</a:t>
            </a:r>
            <a:r>
              <a:rPr lang="en-US" sz="2800" dirty="0">
                <a:latin typeface="Bodoni MT"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763000" cy="6172200"/>
          </a:xfrm>
        </p:spPr>
        <p:txBody>
          <a:bodyPr/>
          <a:lstStyle/>
          <a:p>
            <a:pPr lvl="0">
              <a:buNone/>
            </a:pPr>
            <a:r>
              <a:rPr lang="en-US" b="1" dirty="0"/>
              <a:t>             </a:t>
            </a:r>
            <a:r>
              <a:rPr lang="en-US" b="1" u="sng" dirty="0">
                <a:latin typeface="Arial Rounded MT Bold" pitchFamily="34" charset="0"/>
              </a:rPr>
              <a:t>Entity Relationship Diagram</a:t>
            </a:r>
          </a:p>
          <a:p>
            <a:pPr>
              <a:buNone/>
            </a:pPr>
            <a:r>
              <a:rPr lang="en-US" dirty="0"/>
              <a:t> </a:t>
            </a:r>
          </a:p>
          <a:p>
            <a:endParaRPr lang="en-US" sz="1100" dirty="0"/>
          </a:p>
        </p:txBody>
      </p:sp>
      <p:sp>
        <p:nvSpPr>
          <p:cNvPr id="5" name="Rectangle 4"/>
          <p:cNvSpPr/>
          <p:nvPr/>
        </p:nvSpPr>
        <p:spPr>
          <a:xfrm>
            <a:off x="3429000" y="19812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6" name="Oval 5"/>
          <p:cNvSpPr/>
          <p:nvPr/>
        </p:nvSpPr>
        <p:spPr>
          <a:xfrm>
            <a:off x="2590800" y="914400"/>
            <a:ext cx="1295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Admin_ID</a:t>
            </a:r>
            <a:endParaRPr lang="en-US" sz="1200" dirty="0"/>
          </a:p>
        </p:txBody>
      </p:sp>
      <p:sp>
        <p:nvSpPr>
          <p:cNvPr id="7" name="Oval 6"/>
          <p:cNvSpPr/>
          <p:nvPr/>
        </p:nvSpPr>
        <p:spPr>
          <a:xfrm>
            <a:off x="1676400" y="1447800"/>
            <a:ext cx="838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name</a:t>
            </a:r>
          </a:p>
        </p:txBody>
      </p:sp>
      <p:sp>
        <p:nvSpPr>
          <p:cNvPr id="8" name="Oval 7"/>
          <p:cNvSpPr/>
          <p:nvPr/>
        </p:nvSpPr>
        <p:spPr>
          <a:xfrm>
            <a:off x="1447800" y="22860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pass</a:t>
            </a:r>
          </a:p>
        </p:txBody>
      </p:sp>
      <p:cxnSp>
        <p:nvCxnSpPr>
          <p:cNvPr id="11" name="Straight Connector 10"/>
          <p:cNvCxnSpPr/>
          <p:nvPr/>
        </p:nvCxnSpPr>
        <p:spPr>
          <a:xfrm rot="16200000" flipV="1">
            <a:off x="3390900" y="1257300"/>
            <a:ext cx="762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4"/>
          </p:cNvCxnSpPr>
          <p:nvPr/>
        </p:nvCxnSpPr>
        <p:spPr>
          <a:xfrm rot="10800000">
            <a:off x="2095500" y="1752600"/>
            <a:ext cx="13335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1"/>
            <a:endCxn id="8" idx="6"/>
          </p:cNvCxnSpPr>
          <p:nvPr/>
        </p:nvCxnSpPr>
        <p:spPr>
          <a:xfrm rot="10800000" flipV="1">
            <a:off x="2209800" y="2171700"/>
            <a:ext cx="12192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p:cNvSpPr/>
          <p:nvPr/>
        </p:nvSpPr>
        <p:spPr>
          <a:xfrm>
            <a:off x="3505200" y="3276600"/>
            <a:ext cx="1676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r>
              <a:rPr lang="en-US" sz="1200" dirty="0"/>
              <a:t>Manages</a:t>
            </a:r>
          </a:p>
          <a:p>
            <a:pPr algn="ctr"/>
            <a:endParaRPr lang="en-US" dirty="0"/>
          </a:p>
        </p:txBody>
      </p:sp>
      <p:sp>
        <p:nvSpPr>
          <p:cNvPr id="17" name="Rectangle 16"/>
          <p:cNvSpPr/>
          <p:nvPr/>
        </p:nvSpPr>
        <p:spPr>
          <a:xfrm>
            <a:off x="6019800" y="2667000"/>
            <a:ext cx="1066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18" name="Rectangle 17"/>
          <p:cNvSpPr/>
          <p:nvPr/>
        </p:nvSpPr>
        <p:spPr>
          <a:xfrm>
            <a:off x="1905000" y="48768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Faculty</a:t>
            </a:r>
          </a:p>
        </p:txBody>
      </p:sp>
      <p:cxnSp>
        <p:nvCxnSpPr>
          <p:cNvPr id="20" name="Elbow Connector 19"/>
          <p:cNvCxnSpPr/>
          <p:nvPr/>
        </p:nvCxnSpPr>
        <p:spPr>
          <a:xfrm rot="10800000" flipV="1">
            <a:off x="4876800" y="2743200"/>
            <a:ext cx="1219200"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6" idx="1"/>
            <a:endCxn id="18" idx="3"/>
          </p:cNvCxnSpPr>
          <p:nvPr/>
        </p:nvCxnSpPr>
        <p:spPr>
          <a:xfrm rot="10800000" flipV="1">
            <a:off x="2971800" y="3771900"/>
            <a:ext cx="533400" cy="13335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rot="5400000" flipH="1" flipV="1">
            <a:off x="3810000" y="2743200"/>
            <a:ext cx="1066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257800" y="1066800"/>
            <a:ext cx="838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Name</a:t>
            </a:r>
          </a:p>
        </p:txBody>
      </p:sp>
      <p:sp>
        <p:nvSpPr>
          <p:cNvPr id="30" name="Oval 29"/>
          <p:cNvSpPr/>
          <p:nvPr/>
        </p:nvSpPr>
        <p:spPr>
          <a:xfrm>
            <a:off x="6172200" y="914400"/>
            <a:ext cx="990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Gender</a:t>
            </a:r>
          </a:p>
        </p:txBody>
      </p:sp>
      <p:sp>
        <p:nvSpPr>
          <p:cNvPr id="31" name="Oval 30"/>
          <p:cNvSpPr/>
          <p:nvPr/>
        </p:nvSpPr>
        <p:spPr>
          <a:xfrm>
            <a:off x="5638800" y="1524000"/>
            <a:ext cx="990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EmailId</a:t>
            </a:r>
            <a:endParaRPr lang="en-US" sz="1100" dirty="0"/>
          </a:p>
        </p:txBody>
      </p:sp>
      <p:sp>
        <p:nvSpPr>
          <p:cNvPr id="32" name="Oval 31"/>
          <p:cNvSpPr/>
          <p:nvPr/>
        </p:nvSpPr>
        <p:spPr>
          <a:xfrm>
            <a:off x="7239000" y="685800"/>
            <a:ext cx="1295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Nationality</a:t>
            </a:r>
          </a:p>
        </p:txBody>
      </p:sp>
      <p:sp>
        <p:nvSpPr>
          <p:cNvPr id="33" name="Oval 32"/>
          <p:cNvSpPr/>
          <p:nvPr/>
        </p:nvSpPr>
        <p:spPr>
          <a:xfrm>
            <a:off x="7848600" y="1524000"/>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Course Name</a:t>
            </a:r>
          </a:p>
        </p:txBody>
      </p:sp>
      <p:sp>
        <p:nvSpPr>
          <p:cNvPr id="34" name="Oval 33"/>
          <p:cNvSpPr/>
          <p:nvPr/>
        </p:nvSpPr>
        <p:spPr>
          <a:xfrm>
            <a:off x="7772400" y="3886200"/>
            <a:ext cx="1295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UG_OR_PG</a:t>
            </a:r>
          </a:p>
        </p:txBody>
      </p:sp>
      <p:sp>
        <p:nvSpPr>
          <p:cNvPr id="35" name="Oval 34"/>
          <p:cNvSpPr/>
          <p:nvPr/>
        </p:nvSpPr>
        <p:spPr>
          <a:xfrm>
            <a:off x="7239000" y="4267200"/>
            <a:ext cx="1219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Address1</a:t>
            </a:r>
          </a:p>
        </p:txBody>
      </p:sp>
      <p:sp>
        <p:nvSpPr>
          <p:cNvPr id="36" name="Oval 35"/>
          <p:cNvSpPr/>
          <p:nvPr/>
        </p:nvSpPr>
        <p:spPr>
          <a:xfrm>
            <a:off x="4876800" y="4267200"/>
            <a:ext cx="762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State</a:t>
            </a:r>
          </a:p>
        </p:txBody>
      </p:sp>
      <p:sp>
        <p:nvSpPr>
          <p:cNvPr id="37" name="Oval 36"/>
          <p:cNvSpPr/>
          <p:nvPr/>
        </p:nvSpPr>
        <p:spPr>
          <a:xfrm>
            <a:off x="6096000" y="1905000"/>
            <a:ext cx="6858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City</a:t>
            </a:r>
          </a:p>
        </p:txBody>
      </p:sp>
      <p:sp>
        <p:nvSpPr>
          <p:cNvPr id="38" name="Oval 37"/>
          <p:cNvSpPr/>
          <p:nvPr/>
        </p:nvSpPr>
        <p:spPr>
          <a:xfrm>
            <a:off x="7772400" y="3352800"/>
            <a:ext cx="1295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UserName</a:t>
            </a:r>
            <a:endParaRPr lang="en-US" sz="1100" dirty="0"/>
          </a:p>
        </p:txBody>
      </p:sp>
      <p:sp>
        <p:nvSpPr>
          <p:cNvPr id="39" name="Oval 38"/>
          <p:cNvSpPr/>
          <p:nvPr/>
        </p:nvSpPr>
        <p:spPr>
          <a:xfrm>
            <a:off x="7620000" y="1143000"/>
            <a:ext cx="990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MobNo</a:t>
            </a:r>
            <a:endParaRPr lang="en-US" sz="1100" dirty="0"/>
          </a:p>
        </p:txBody>
      </p:sp>
      <p:sp>
        <p:nvSpPr>
          <p:cNvPr id="40" name="Oval 39"/>
          <p:cNvSpPr/>
          <p:nvPr/>
        </p:nvSpPr>
        <p:spPr>
          <a:xfrm>
            <a:off x="5867400" y="4343400"/>
            <a:ext cx="1219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Address2</a:t>
            </a:r>
          </a:p>
        </p:txBody>
      </p:sp>
      <p:sp>
        <p:nvSpPr>
          <p:cNvPr id="41" name="Oval 40"/>
          <p:cNvSpPr/>
          <p:nvPr/>
        </p:nvSpPr>
        <p:spPr>
          <a:xfrm>
            <a:off x="5638800" y="3962400"/>
            <a:ext cx="914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RollNo</a:t>
            </a:r>
            <a:endParaRPr lang="en-US" sz="1100" dirty="0"/>
          </a:p>
        </p:txBody>
      </p:sp>
      <p:sp>
        <p:nvSpPr>
          <p:cNvPr id="42" name="Oval 41"/>
          <p:cNvSpPr/>
          <p:nvPr/>
        </p:nvSpPr>
        <p:spPr>
          <a:xfrm>
            <a:off x="7696200" y="2819400"/>
            <a:ext cx="1219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Password</a:t>
            </a:r>
          </a:p>
        </p:txBody>
      </p:sp>
      <p:sp>
        <p:nvSpPr>
          <p:cNvPr id="43" name="Oval 42"/>
          <p:cNvSpPr/>
          <p:nvPr/>
        </p:nvSpPr>
        <p:spPr>
          <a:xfrm>
            <a:off x="7924800" y="21336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Year of Study</a:t>
            </a:r>
          </a:p>
        </p:txBody>
      </p:sp>
      <p:cxnSp>
        <p:nvCxnSpPr>
          <p:cNvPr id="45" name="Straight Connector 44"/>
          <p:cNvCxnSpPr>
            <a:endCxn id="29" idx="3"/>
          </p:cNvCxnSpPr>
          <p:nvPr/>
        </p:nvCxnSpPr>
        <p:spPr>
          <a:xfrm rot="16200000" flipV="1">
            <a:off x="5030158" y="1677358"/>
            <a:ext cx="1340037" cy="639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5562600" y="2133600"/>
            <a:ext cx="914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37" idx="4"/>
          </p:cNvCxnSpPr>
          <p:nvPr/>
        </p:nvCxnSpPr>
        <p:spPr>
          <a:xfrm rot="10800000" flipV="1">
            <a:off x="6438900" y="2057400"/>
            <a:ext cx="1143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7" idx="4"/>
          </p:cNvCxnSpPr>
          <p:nvPr/>
        </p:nvCxnSpPr>
        <p:spPr>
          <a:xfrm rot="5400000">
            <a:off x="6153150" y="2381250"/>
            <a:ext cx="533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0" idx="5"/>
          </p:cNvCxnSpPr>
          <p:nvPr/>
        </p:nvCxnSpPr>
        <p:spPr>
          <a:xfrm rot="5400000">
            <a:off x="6121026" y="1770296"/>
            <a:ext cx="1557478" cy="235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2" idx="3"/>
          </p:cNvCxnSpPr>
          <p:nvPr/>
        </p:nvCxnSpPr>
        <p:spPr>
          <a:xfrm rot="5400000">
            <a:off x="6320936" y="1559228"/>
            <a:ext cx="1721037" cy="49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9" idx="3"/>
          </p:cNvCxnSpPr>
          <p:nvPr/>
        </p:nvCxnSpPr>
        <p:spPr>
          <a:xfrm rot="5400000">
            <a:off x="6723296" y="1625226"/>
            <a:ext cx="1328878" cy="7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3" idx="2"/>
          </p:cNvCxnSpPr>
          <p:nvPr/>
        </p:nvCxnSpPr>
        <p:spPr>
          <a:xfrm rot="10800000" flipV="1">
            <a:off x="7086600" y="1752600"/>
            <a:ext cx="762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3" idx="2"/>
            <a:endCxn id="17" idx="3"/>
          </p:cNvCxnSpPr>
          <p:nvPr/>
        </p:nvCxnSpPr>
        <p:spPr>
          <a:xfrm rot="10800000" flipV="1">
            <a:off x="7086600" y="2362200"/>
            <a:ext cx="8382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42" idx="2"/>
          </p:cNvCxnSpPr>
          <p:nvPr/>
        </p:nvCxnSpPr>
        <p:spPr>
          <a:xfrm>
            <a:off x="7086600" y="29718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38" idx="2"/>
          </p:cNvCxnSpPr>
          <p:nvPr/>
        </p:nvCxnSpPr>
        <p:spPr>
          <a:xfrm>
            <a:off x="7010400" y="3048000"/>
            <a:ext cx="762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34" idx="1"/>
          </p:cNvCxnSpPr>
          <p:nvPr/>
        </p:nvCxnSpPr>
        <p:spPr>
          <a:xfrm>
            <a:off x="6781800" y="3048000"/>
            <a:ext cx="1180307" cy="882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7" idx="2"/>
            <a:endCxn id="35" idx="1"/>
          </p:cNvCxnSpPr>
          <p:nvPr/>
        </p:nvCxnSpPr>
        <p:spPr>
          <a:xfrm rot="16200000" flipH="1">
            <a:off x="6353456" y="3247744"/>
            <a:ext cx="1263837" cy="864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5943600" y="3505200"/>
            <a:ext cx="1295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41" idx="0"/>
          </p:cNvCxnSpPr>
          <p:nvPr/>
        </p:nvCxnSpPr>
        <p:spPr>
          <a:xfrm rot="5400000">
            <a:off x="5676900" y="3390900"/>
            <a:ext cx="990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5067300" y="3314700"/>
            <a:ext cx="1219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114800" y="5562600"/>
            <a:ext cx="990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EmailID</a:t>
            </a:r>
            <a:endParaRPr lang="en-US" sz="1100" dirty="0"/>
          </a:p>
        </p:txBody>
      </p:sp>
      <p:sp>
        <p:nvSpPr>
          <p:cNvPr id="89" name="Oval 88"/>
          <p:cNvSpPr/>
          <p:nvPr/>
        </p:nvSpPr>
        <p:spPr>
          <a:xfrm>
            <a:off x="228600" y="5562600"/>
            <a:ext cx="838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Name</a:t>
            </a:r>
          </a:p>
        </p:txBody>
      </p:sp>
      <p:sp>
        <p:nvSpPr>
          <p:cNvPr id="90" name="Oval 89"/>
          <p:cNvSpPr/>
          <p:nvPr/>
        </p:nvSpPr>
        <p:spPr>
          <a:xfrm>
            <a:off x="1447800" y="5867400"/>
            <a:ext cx="990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Gender</a:t>
            </a:r>
          </a:p>
        </p:txBody>
      </p:sp>
      <p:sp>
        <p:nvSpPr>
          <p:cNvPr id="91" name="Oval 90"/>
          <p:cNvSpPr/>
          <p:nvPr/>
        </p:nvSpPr>
        <p:spPr>
          <a:xfrm>
            <a:off x="2743200" y="6172200"/>
            <a:ext cx="1219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MobileNo</a:t>
            </a:r>
            <a:endParaRPr lang="en-US" sz="1100" dirty="0"/>
          </a:p>
        </p:txBody>
      </p:sp>
      <p:sp>
        <p:nvSpPr>
          <p:cNvPr id="92" name="Oval 91"/>
          <p:cNvSpPr/>
          <p:nvPr/>
        </p:nvSpPr>
        <p:spPr>
          <a:xfrm>
            <a:off x="4191000" y="6019800"/>
            <a:ext cx="1447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Department</a:t>
            </a:r>
          </a:p>
        </p:txBody>
      </p:sp>
      <p:sp>
        <p:nvSpPr>
          <p:cNvPr id="93" name="Oval 92"/>
          <p:cNvSpPr/>
          <p:nvPr/>
        </p:nvSpPr>
        <p:spPr>
          <a:xfrm>
            <a:off x="152400" y="4572000"/>
            <a:ext cx="1219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Password</a:t>
            </a:r>
          </a:p>
        </p:txBody>
      </p:sp>
      <p:sp>
        <p:nvSpPr>
          <p:cNvPr id="94" name="Oval 93"/>
          <p:cNvSpPr/>
          <p:nvPr/>
        </p:nvSpPr>
        <p:spPr>
          <a:xfrm>
            <a:off x="1066800" y="4038600"/>
            <a:ext cx="1219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Username</a:t>
            </a:r>
          </a:p>
        </p:txBody>
      </p:sp>
      <p:cxnSp>
        <p:nvCxnSpPr>
          <p:cNvPr id="96" name="Straight Connector 95"/>
          <p:cNvCxnSpPr>
            <a:stCxn id="94" idx="5"/>
          </p:cNvCxnSpPr>
          <p:nvPr/>
        </p:nvCxnSpPr>
        <p:spPr>
          <a:xfrm rot="16200000" flipH="1">
            <a:off x="2060108" y="4346107"/>
            <a:ext cx="654237" cy="5595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3" idx="5"/>
          </p:cNvCxnSpPr>
          <p:nvPr/>
        </p:nvCxnSpPr>
        <p:spPr>
          <a:xfrm rot="16200000" flipH="1">
            <a:off x="1526708" y="4498507"/>
            <a:ext cx="120837" cy="788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8" idx="1"/>
            <a:endCxn id="89" idx="6"/>
          </p:cNvCxnSpPr>
          <p:nvPr/>
        </p:nvCxnSpPr>
        <p:spPr>
          <a:xfrm rot="10800000" flipV="1">
            <a:off x="1066800" y="5105400"/>
            <a:ext cx="838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1638300" y="55245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8" idx="2"/>
            <a:endCxn id="91" idx="1"/>
          </p:cNvCxnSpPr>
          <p:nvPr/>
        </p:nvCxnSpPr>
        <p:spPr>
          <a:xfrm rot="16200000" flipH="1">
            <a:off x="2238656" y="5533744"/>
            <a:ext cx="882837" cy="483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92" idx="2"/>
          </p:cNvCxnSpPr>
          <p:nvPr/>
        </p:nvCxnSpPr>
        <p:spPr>
          <a:xfrm>
            <a:off x="2819400" y="5334000"/>
            <a:ext cx="13716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endCxn id="88" idx="1"/>
          </p:cNvCxnSpPr>
          <p:nvPr/>
        </p:nvCxnSpPr>
        <p:spPr>
          <a:xfrm>
            <a:off x="2971800" y="5257800"/>
            <a:ext cx="1288070" cy="34943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4).png"/>
          <p:cNvPicPr>
            <a:picLocks noGrp="1" noChangeAspect="1"/>
          </p:cNvPicPr>
          <p:nvPr>
            <p:ph idx="1"/>
          </p:nvPr>
        </p:nvPicPr>
        <p:blipFill>
          <a:blip r:embed="rId2"/>
          <a:srcRect t="22059" r="32569" b="19117"/>
          <a:stretch>
            <a:fillRect/>
          </a:stretch>
        </p:blipFill>
        <p:spPr>
          <a:xfrm>
            <a:off x="609600" y="2971800"/>
            <a:ext cx="7958963" cy="1828800"/>
          </a:xfrm>
        </p:spPr>
      </p:pic>
      <p:sp>
        <p:nvSpPr>
          <p:cNvPr id="3" name="Title 2"/>
          <p:cNvSpPr>
            <a:spLocks noGrp="1"/>
          </p:cNvSpPr>
          <p:nvPr>
            <p:ph type="title"/>
          </p:nvPr>
        </p:nvSpPr>
        <p:spPr/>
        <p:txBody>
          <a:bodyPr/>
          <a:lstStyle/>
          <a:p>
            <a:pPr algn="ctr"/>
            <a:r>
              <a:rPr lang="en-US" u="sng" dirty="0"/>
              <a:t>Tables</a:t>
            </a:r>
          </a:p>
        </p:txBody>
      </p:sp>
      <p:sp>
        <p:nvSpPr>
          <p:cNvPr id="5" name="Rectangle 4"/>
          <p:cNvSpPr/>
          <p:nvPr/>
        </p:nvSpPr>
        <p:spPr>
          <a:xfrm>
            <a:off x="762000" y="1295400"/>
            <a:ext cx="3505200" cy="923330"/>
          </a:xfrm>
          <a:prstGeom prst="rect">
            <a:avLst/>
          </a:prstGeom>
          <a:noFill/>
        </p:spPr>
        <p:txBody>
          <a:bodyPr wrap="square" lIns="91440" tIns="45720" rIns="91440" bIns="45720">
            <a:spAutoFit/>
          </a:bodyPr>
          <a:lstStyle/>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Admin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5).png"/>
          <p:cNvPicPr>
            <a:picLocks noGrp="1" noChangeAspect="1"/>
          </p:cNvPicPr>
          <p:nvPr>
            <p:ph idx="1"/>
          </p:nvPr>
        </p:nvPicPr>
        <p:blipFill>
          <a:blip r:embed="rId2"/>
          <a:srcRect t="11464" r="13041" b="23545"/>
          <a:stretch>
            <a:fillRect/>
          </a:stretch>
        </p:blipFill>
        <p:spPr>
          <a:xfrm>
            <a:off x="914400" y="2209800"/>
            <a:ext cx="7530117" cy="2971800"/>
          </a:xfrm>
        </p:spPr>
      </p:pic>
      <p:sp>
        <p:nvSpPr>
          <p:cNvPr id="5" name="Rectangle 4"/>
          <p:cNvSpPr/>
          <p:nvPr/>
        </p:nvSpPr>
        <p:spPr>
          <a:xfrm>
            <a:off x="990600" y="762000"/>
            <a:ext cx="3422733"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2. Faculty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3).png"/>
          <p:cNvPicPr>
            <a:picLocks noGrp="1" noChangeAspect="1"/>
          </p:cNvPicPr>
          <p:nvPr>
            <p:ph idx="1"/>
          </p:nvPr>
        </p:nvPicPr>
        <p:blipFill>
          <a:blip r:embed="rId2"/>
          <a:srcRect t="22917" r="36933" b="6803"/>
          <a:stretch>
            <a:fillRect/>
          </a:stretch>
        </p:blipFill>
        <p:spPr>
          <a:xfrm>
            <a:off x="990600" y="2133600"/>
            <a:ext cx="7010400" cy="3505200"/>
          </a:xfrm>
        </p:spPr>
      </p:pic>
      <p:sp>
        <p:nvSpPr>
          <p:cNvPr id="5" name="Rectangle 4"/>
          <p:cNvSpPr/>
          <p:nvPr/>
        </p:nvSpPr>
        <p:spPr>
          <a:xfrm>
            <a:off x="1066800" y="685800"/>
            <a:ext cx="3635932" cy="923330"/>
          </a:xfrm>
          <a:prstGeom prst="rect">
            <a:avLst/>
          </a:prstGeom>
          <a:noFill/>
        </p:spPr>
        <p:txBody>
          <a:bodyPr wrap="none" lIns="91440" tIns="45720" rIns="91440" bIns="45720">
            <a:spAutoFit/>
          </a:bodyPr>
          <a:lstStyle/>
          <a:p>
            <a:pPr algn="ctr"/>
            <a:r>
              <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3. Student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normAutofit fontScale="47500" lnSpcReduction="20000"/>
          </a:bodyPr>
          <a:lstStyle/>
          <a:p>
            <a:pPr algn="ctr">
              <a:buNone/>
            </a:pPr>
            <a:r>
              <a:rPr lang="en-US" sz="8000" b="1" u="sng" dirty="0">
                <a:latin typeface="Arial Black" pitchFamily="34" charset="0"/>
              </a:rPr>
              <a:t>ANTI-RAGGING WEB PORTAL</a:t>
            </a:r>
            <a:r>
              <a:rPr lang="en-US" sz="8000" b="1" dirty="0"/>
              <a:t> </a:t>
            </a:r>
            <a:endParaRPr lang="en-US" sz="8000" dirty="0"/>
          </a:p>
          <a:p>
            <a:pPr>
              <a:buNone/>
            </a:pPr>
            <a:endParaRPr lang="en-US" dirty="0"/>
          </a:p>
          <a:p>
            <a:pPr>
              <a:buNone/>
            </a:pPr>
            <a:r>
              <a:rPr lang="en-US" dirty="0"/>
              <a:t>   </a:t>
            </a:r>
            <a:r>
              <a:rPr lang="en-US" b="1" i="1" dirty="0"/>
              <a:t>                                     </a:t>
            </a:r>
            <a:r>
              <a:rPr lang="en-US" sz="6200" b="1" dirty="0">
                <a:latin typeface="Algerian" pitchFamily="82" charset="0"/>
              </a:rPr>
              <a:t>Submitted by</a:t>
            </a:r>
          </a:p>
          <a:p>
            <a:pPr>
              <a:buNone/>
            </a:pPr>
            <a:endParaRPr lang="en-US" dirty="0"/>
          </a:p>
          <a:p>
            <a:pPr>
              <a:buNone/>
            </a:pPr>
            <a:r>
              <a:rPr lang="en-US" dirty="0"/>
              <a:t>                      </a:t>
            </a:r>
            <a:r>
              <a:rPr lang="en-US" sz="4500" dirty="0">
                <a:solidFill>
                  <a:srgbClr val="FF0000"/>
                </a:solidFill>
                <a:latin typeface="Algerian" pitchFamily="82" charset="0"/>
              </a:rPr>
              <a:t>MOHD SHAJEB FARUQUI     -     1621610065</a:t>
            </a:r>
          </a:p>
          <a:p>
            <a:pPr>
              <a:buNone/>
            </a:pPr>
            <a:r>
              <a:rPr lang="en-US" sz="4500" dirty="0">
                <a:solidFill>
                  <a:srgbClr val="FF0000"/>
                </a:solidFill>
                <a:latin typeface="Algerian" pitchFamily="82" charset="0"/>
              </a:rPr>
              <a:t>                 AJAY PATWAL                     -     1621610011</a:t>
            </a:r>
            <a:br>
              <a:rPr lang="en-US" sz="4500" dirty="0">
                <a:solidFill>
                  <a:srgbClr val="FF0000"/>
                </a:solidFill>
                <a:latin typeface="Algerian" pitchFamily="82" charset="0"/>
              </a:rPr>
            </a:br>
            <a:r>
              <a:rPr lang="en-US" sz="4500" dirty="0">
                <a:solidFill>
                  <a:srgbClr val="FF0000"/>
                </a:solidFill>
                <a:latin typeface="Algerian" pitchFamily="82" charset="0"/>
              </a:rPr>
              <a:t>             KYNJRI BAJWAT                  -</a:t>
            </a:r>
          </a:p>
          <a:p>
            <a:pPr>
              <a:buNone/>
            </a:pPr>
            <a:r>
              <a:rPr lang="en-US" sz="4500" dirty="0">
                <a:solidFill>
                  <a:srgbClr val="FF0000"/>
                </a:solidFill>
                <a:latin typeface="Algerian" pitchFamily="82" charset="0"/>
              </a:rPr>
              <a:t>                 SANJAY KUMAR GUPTA     -</a:t>
            </a:r>
            <a:br>
              <a:rPr lang="en-US" sz="4500" dirty="0">
                <a:solidFill>
                  <a:srgbClr val="FF0000"/>
                </a:solidFill>
                <a:latin typeface="Algerian" pitchFamily="82" charset="0"/>
              </a:rPr>
            </a:br>
            <a:r>
              <a:rPr lang="en-US" sz="4500" dirty="0">
                <a:solidFill>
                  <a:srgbClr val="FF0000"/>
                </a:solidFill>
                <a:latin typeface="Algerian" pitchFamily="82" charset="0"/>
              </a:rPr>
              <a:t>             PRIYANKA RAJPUT              -</a:t>
            </a:r>
          </a:p>
          <a:p>
            <a:pPr>
              <a:buNone/>
            </a:pPr>
            <a:r>
              <a:rPr lang="en-US" dirty="0"/>
              <a:t> </a:t>
            </a:r>
          </a:p>
          <a:p>
            <a:pPr>
              <a:buNone/>
            </a:pPr>
            <a:r>
              <a:rPr lang="en-US" dirty="0"/>
              <a:t> </a:t>
            </a:r>
          </a:p>
          <a:p>
            <a:pPr>
              <a:buNone/>
            </a:pPr>
            <a:r>
              <a:rPr lang="en-US" b="1" i="1" dirty="0"/>
              <a:t>                                           </a:t>
            </a:r>
            <a:endParaRPr lang="en-US" dirty="0"/>
          </a:p>
          <a:p>
            <a:pPr>
              <a:buNone/>
            </a:pPr>
            <a:r>
              <a:rPr lang="en-US" b="1" dirty="0"/>
              <a:t> </a:t>
            </a:r>
            <a:endParaRPr lang="en-US" dirty="0"/>
          </a:p>
          <a:p>
            <a:pPr>
              <a:buNone/>
            </a:pPr>
            <a:r>
              <a:rPr lang="en-US" dirty="0"/>
              <a:t> </a:t>
            </a:r>
          </a:p>
          <a:p>
            <a:pPr>
              <a:buNone/>
            </a:pPr>
            <a:r>
              <a:rPr lang="fr-FR" dirty="0"/>
              <a:t> </a:t>
            </a:r>
            <a:endParaRPr lang="en-US" dirty="0"/>
          </a:p>
          <a:p>
            <a:endParaRPr lang="en-US" dirty="0"/>
          </a:p>
          <a:p>
            <a:endParaRPr lang="en-US" dirty="0"/>
          </a:p>
          <a:p>
            <a:pPr>
              <a:buNone/>
            </a:pPr>
            <a:r>
              <a:rPr lang="en-US" dirty="0"/>
              <a:t>                        </a:t>
            </a:r>
          </a:p>
          <a:p>
            <a:pPr>
              <a:buNone/>
            </a:pPr>
            <a:r>
              <a:rPr lang="en-US" sz="5800" dirty="0"/>
              <a:t>              IIMT College of Engineering</a:t>
            </a:r>
          </a:p>
        </p:txBody>
      </p:sp>
      <p:pic>
        <p:nvPicPr>
          <p:cNvPr id="4" name="Picture 3" descr="925718249s.png"/>
          <p:cNvPicPr>
            <a:picLocks noChangeAspect="1"/>
          </p:cNvPicPr>
          <p:nvPr/>
        </p:nvPicPr>
        <p:blipFill>
          <a:blip r:embed="rId2"/>
          <a:stretch>
            <a:fillRect/>
          </a:stretch>
        </p:blipFill>
        <p:spPr>
          <a:xfrm>
            <a:off x="3657600" y="3352800"/>
            <a:ext cx="1905000" cy="1552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382000" cy="6096000"/>
          </a:xfrm>
        </p:spPr>
        <p:txBody>
          <a:bodyPr/>
          <a:lstStyle/>
          <a:p>
            <a:pPr algn="ctr">
              <a:buNone/>
            </a:pPr>
            <a:r>
              <a:rPr lang="en-US" dirty="0"/>
              <a:t> </a:t>
            </a:r>
            <a:r>
              <a:rPr lang="en-US" sz="3200" u="sng" dirty="0">
                <a:solidFill>
                  <a:schemeClr val="accent3">
                    <a:lumMod val="75000"/>
                  </a:schemeClr>
                </a:solidFill>
                <a:latin typeface="Algerian" pitchFamily="82" charset="0"/>
              </a:rPr>
              <a:t>Project Name : ANTIRAGGING PORTAL</a:t>
            </a:r>
          </a:p>
          <a:p>
            <a:endParaRPr lang="en-US" dirty="0"/>
          </a:p>
          <a:p>
            <a:pPr>
              <a:buNone/>
            </a:pPr>
            <a:r>
              <a:rPr lang="en-US" sz="3600" dirty="0">
                <a:latin typeface="Algerian" pitchFamily="82" charset="0"/>
              </a:rPr>
              <a:t>Submitter Name : </a:t>
            </a:r>
            <a:r>
              <a:rPr lang="en-US" sz="3600" u="sng" dirty="0">
                <a:solidFill>
                  <a:srgbClr val="FF0000"/>
                </a:solidFill>
                <a:latin typeface="Algerian" pitchFamily="82" charset="0"/>
              </a:rPr>
              <a:t> MOHD SHAJEB FARUQUI , AJAY PATWAL , KYNJRI BAJWAT , PRIYANKA RAJPUT , SANJAY KUMAR GUPTA</a:t>
            </a:r>
            <a:endParaRPr lang="en-US" sz="3600" dirty="0">
              <a:latin typeface="Algerian" pitchFamily="82" charset="0"/>
            </a:endParaRPr>
          </a:p>
          <a:p>
            <a:pPr>
              <a:buNone/>
            </a:pPr>
            <a:r>
              <a:rPr lang="en-US" dirty="0"/>
              <a:t> </a:t>
            </a:r>
          </a:p>
          <a:p>
            <a:pPr>
              <a:buNone/>
            </a:pPr>
            <a:endParaRPr lang="en-US" dirty="0"/>
          </a:p>
          <a:p>
            <a:pPr>
              <a:buNone/>
            </a:pPr>
            <a:endParaRPr lang="en-US" dirty="0"/>
          </a:p>
          <a:p>
            <a:pPr>
              <a:buNone/>
            </a:pPr>
            <a:r>
              <a:rPr lang="en-US" dirty="0"/>
              <a:t> </a:t>
            </a:r>
            <a:r>
              <a:rPr lang="en-US" dirty="0">
                <a:latin typeface="Algerian" pitchFamily="82" charset="0"/>
              </a:rPr>
              <a:t>Date Submitted :27/09/2019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257800"/>
          </a:xfrm>
        </p:spPr>
        <p:txBody>
          <a:bodyPr>
            <a:normAutofit/>
          </a:bodyPr>
          <a:lstStyle/>
          <a:p>
            <a:pPr>
              <a:buNone/>
            </a:pPr>
            <a:endParaRPr lang="en-US" sz="3600" b="1" cap="all" dirty="0">
              <a:solidFill>
                <a:srgbClr val="FF0000"/>
              </a:solidFill>
              <a:latin typeface="Algerian" pitchFamily="82" charset="0"/>
            </a:endParaRPr>
          </a:p>
          <a:p>
            <a:pPr>
              <a:buNone/>
            </a:pPr>
            <a:r>
              <a:rPr lang="en-US" sz="3600" b="1" cap="all" dirty="0">
                <a:solidFill>
                  <a:srgbClr val="FF0000"/>
                </a:solidFill>
                <a:latin typeface="Algerian" pitchFamily="82" charset="0"/>
              </a:rPr>
              <a:t>1 introduction</a:t>
            </a:r>
          </a:p>
          <a:p>
            <a:pPr>
              <a:buNone/>
            </a:pPr>
            <a:r>
              <a:rPr lang="en-US" sz="3600" b="1" cap="all" dirty="0">
                <a:solidFill>
                  <a:srgbClr val="FF0000"/>
                </a:solidFill>
                <a:latin typeface="Algerian" pitchFamily="82" charset="0"/>
              </a:rPr>
              <a:t>2 project And Product Overview</a:t>
            </a:r>
          </a:p>
          <a:p>
            <a:pPr>
              <a:buNone/>
            </a:pPr>
            <a:r>
              <a:rPr lang="en-US" sz="3600" b="1" cap="all" dirty="0">
                <a:solidFill>
                  <a:srgbClr val="FF0000"/>
                </a:solidFill>
                <a:latin typeface="Algerian" pitchFamily="82" charset="0"/>
              </a:rPr>
              <a:t>3 Scope</a:t>
            </a:r>
            <a:r>
              <a:rPr lang="en-US" sz="3600" b="1" cap="all" dirty="0"/>
              <a:t>	</a:t>
            </a:r>
          </a:p>
          <a:p>
            <a:pPr>
              <a:buNone/>
            </a:pPr>
            <a:r>
              <a:rPr lang="en-US" sz="3600" b="1" cap="all" dirty="0">
                <a:solidFill>
                  <a:srgbClr val="FF0000"/>
                </a:solidFill>
                <a:latin typeface="Algerian" pitchFamily="82" charset="0"/>
              </a:rPr>
              <a:t>4 Duration</a:t>
            </a:r>
          </a:p>
          <a:p>
            <a:pPr>
              <a:buNone/>
            </a:pPr>
            <a:r>
              <a:rPr lang="en-US" sz="3600" b="1" dirty="0">
                <a:solidFill>
                  <a:srgbClr val="FF0000"/>
                </a:solidFill>
                <a:latin typeface="Algerian" pitchFamily="82" charset="0"/>
              </a:rPr>
              <a:t>5 project understanding approval</a:t>
            </a:r>
          </a:p>
        </p:txBody>
      </p:sp>
      <p:sp>
        <p:nvSpPr>
          <p:cNvPr id="3" name="Title 2"/>
          <p:cNvSpPr>
            <a:spLocks noGrp="1"/>
          </p:cNvSpPr>
          <p:nvPr>
            <p:ph type="title"/>
          </p:nvPr>
        </p:nvSpPr>
        <p:spPr/>
        <p:txBody>
          <a:bodyPr/>
          <a:lstStyle/>
          <a:p>
            <a:pPr algn="ctr"/>
            <a:r>
              <a:rPr lang="en-US" u="sng" dirty="0">
                <a:solidFill>
                  <a:schemeClr val="accent3">
                    <a:lumMod val="75000"/>
                  </a:schemeClr>
                </a:solidFill>
              </a:rPr>
              <a:t>TABLE OF CONTENTS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5029200"/>
          </a:xfrm>
        </p:spPr>
        <p:txBody>
          <a:bodyPr>
            <a:normAutofit fontScale="70000" lnSpcReduction="20000"/>
          </a:bodyPr>
          <a:lstStyle/>
          <a:p>
            <a:pPr>
              <a:buNone/>
            </a:pPr>
            <a:r>
              <a:rPr lang="en-US" dirty="0"/>
              <a:t>   </a:t>
            </a:r>
            <a:r>
              <a:rPr lang="en-US" dirty="0">
                <a:solidFill>
                  <a:schemeClr val="accent1">
                    <a:lumMod val="75000"/>
                  </a:schemeClr>
                </a:solidFill>
                <a:latin typeface="Arial Rounded MT Bold" pitchFamily="34" charset="0"/>
              </a:rPr>
              <a:t>Ragging has ruined countless innocent lives and careers. In order to eradicate it, </a:t>
            </a:r>
            <a:r>
              <a:rPr lang="en-US" dirty="0" err="1">
                <a:solidFill>
                  <a:schemeClr val="accent1">
                    <a:lumMod val="75000"/>
                  </a:schemeClr>
                </a:solidFill>
                <a:latin typeface="Arial Rounded MT Bold" pitchFamily="34" charset="0"/>
              </a:rPr>
              <a:t>Hon’ble</a:t>
            </a:r>
            <a:r>
              <a:rPr lang="en-US" dirty="0">
                <a:solidFill>
                  <a:schemeClr val="accent1">
                    <a:lumMod val="75000"/>
                  </a:schemeClr>
                </a:solidFill>
                <a:latin typeface="Arial Rounded MT Bold" pitchFamily="34" charset="0"/>
              </a:rPr>
              <a:t> Supreme Court in Civil Appeal No. 887 of 2009, passed the </a:t>
            </a:r>
            <a:r>
              <a:rPr lang="en-US" dirty="0" err="1">
                <a:solidFill>
                  <a:schemeClr val="accent1">
                    <a:lumMod val="75000"/>
                  </a:schemeClr>
                </a:solidFill>
                <a:latin typeface="Arial Rounded MT Bold" pitchFamily="34" charset="0"/>
              </a:rPr>
              <a:t>judgement</a:t>
            </a:r>
            <a:r>
              <a:rPr lang="en-US" dirty="0">
                <a:solidFill>
                  <a:schemeClr val="accent1">
                    <a:lumMod val="75000"/>
                  </a:schemeClr>
                </a:solidFill>
                <a:latin typeface="Arial Rounded MT Bold" pitchFamily="34" charset="0"/>
              </a:rPr>
              <a:t> wherein guidelines were issued for setting up of a Central Crisis Hotline and Anti-Ragging database.</a:t>
            </a:r>
            <a:r>
              <a:rPr lang="en-US" dirty="0"/>
              <a:t> </a:t>
            </a:r>
            <a:br>
              <a:rPr lang="en-US" dirty="0"/>
            </a:br>
            <a:br>
              <a:rPr lang="en-US" dirty="0"/>
            </a:br>
            <a:r>
              <a:rPr lang="en-US" dirty="0">
                <a:solidFill>
                  <a:schemeClr val="accent6">
                    <a:lumMod val="50000"/>
                  </a:schemeClr>
                </a:solidFill>
              </a:rPr>
              <a:t>In accordance with the orders, UGC (University Grants Commission), Govt. of India has developed this web portal.</a:t>
            </a:r>
            <a:r>
              <a:rPr lang="en-US" dirty="0"/>
              <a:t> </a:t>
            </a:r>
            <a:br>
              <a:rPr lang="en-US" dirty="0"/>
            </a:br>
            <a:endParaRPr lang="en-US" dirty="0"/>
          </a:p>
          <a:p>
            <a:pPr>
              <a:buNone/>
            </a:pPr>
            <a:br>
              <a:rPr lang="en-US" dirty="0"/>
            </a:br>
            <a:r>
              <a:rPr lang="en-US" sz="4600" dirty="0">
                <a:latin typeface="Algerian" pitchFamily="82" charset="0"/>
              </a:rPr>
              <a:t>This portal will contain</a:t>
            </a:r>
            <a:br>
              <a:rPr lang="en-US" sz="4600" dirty="0">
                <a:latin typeface="Algerian" pitchFamily="82" charset="0"/>
              </a:rPr>
            </a:br>
            <a:br>
              <a:rPr lang="en-US" dirty="0"/>
            </a:br>
            <a:r>
              <a:rPr lang="en-US" dirty="0"/>
              <a:t>       </a:t>
            </a:r>
            <a:r>
              <a:rPr lang="en-US" dirty="0">
                <a:latin typeface="Bell MT" pitchFamily="18" charset="0"/>
              </a:rPr>
              <a:t>1. Undertaking confirmed by each student and his/her parents or guardians, which will then be stored electronically and will contain the details of each student.</a:t>
            </a:r>
            <a:br>
              <a:rPr lang="en-US" dirty="0">
                <a:latin typeface="Bell MT" pitchFamily="18" charset="0"/>
              </a:rPr>
            </a:br>
            <a:br>
              <a:rPr lang="en-US" dirty="0">
                <a:latin typeface="Bell MT" pitchFamily="18" charset="0"/>
              </a:rPr>
            </a:br>
            <a:r>
              <a:rPr lang="en-US" dirty="0">
                <a:latin typeface="Bell MT" pitchFamily="18" charset="0"/>
              </a:rPr>
              <a:t>       2. Record of registered complaints received and the status of the action taken.</a:t>
            </a:r>
            <a:r>
              <a:rPr lang="en-US" dirty="0"/>
              <a:t> </a:t>
            </a:r>
            <a:br>
              <a:rPr lang="en-US" dirty="0"/>
            </a:br>
            <a:endParaRPr lang="en-US" dirty="0"/>
          </a:p>
          <a:p>
            <a:endParaRPr lang="en-US" dirty="0"/>
          </a:p>
        </p:txBody>
      </p:sp>
      <p:sp>
        <p:nvSpPr>
          <p:cNvPr id="3" name="Title 2"/>
          <p:cNvSpPr>
            <a:spLocks noGrp="1"/>
          </p:cNvSpPr>
          <p:nvPr>
            <p:ph type="title"/>
          </p:nvPr>
        </p:nvSpPr>
        <p:spPr/>
        <p:txBody>
          <a:bodyPr>
            <a:normAutofit fontScale="90000"/>
          </a:bodyPr>
          <a:lstStyle/>
          <a:p>
            <a:pPr algn="ctr"/>
            <a:br>
              <a:rPr lang="en-US" cap="all" dirty="0"/>
            </a:br>
            <a:r>
              <a:rPr lang="en-US" sz="6000" u="sng" cap="all" dirty="0"/>
              <a:t>introduction</a:t>
            </a:r>
            <a:br>
              <a:rPr lang="en-US" cap="all"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solidFill>
                  <a:schemeClr val="accent6">
                    <a:lumMod val="60000"/>
                    <a:lumOff val="40000"/>
                  </a:schemeClr>
                </a:solidFill>
                <a:latin typeface="Arial Rounded MT Bold" pitchFamily="34" charset="0"/>
              </a:rPr>
              <a:t>   </a:t>
            </a:r>
            <a:r>
              <a:rPr lang="en-US" sz="2800" dirty="0">
                <a:solidFill>
                  <a:schemeClr val="accent6">
                    <a:lumMod val="60000"/>
                    <a:lumOff val="40000"/>
                  </a:schemeClr>
                </a:solidFill>
                <a:latin typeface="Arial Rounded MT Bold" pitchFamily="34" charset="0"/>
              </a:rPr>
              <a:t>The aim of the portal is to eliminate ragging in all its forms from universities, deemed universities and other higher educational institutions in the country. This will be achieved by preventing its occurrence and punishing those who indulge in ragging, in accordance with the Supreme Court Regulations.</a:t>
            </a:r>
          </a:p>
        </p:txBody>
      </p:sp>
      <p:sp>
        <p:nvSpPr>
          <p:cNvPr id="3" name="Title 2"/>
          <p:cNvSpPr>
            <a:spLocks noGrp="1"/>
          </p:cNvSpPr>
          <p:nvPr>
            <p:ph type="title"/>
          </p:nvPr>
        </p:nvSpPr>
        <p:spPr/>
        <p:txBody>
          <a:bodyPr>
            <a:normAutofit/>
          </a:bodyPr>
          <a:lstStyle/>
          <a:p>
            <a:pPr algn="ctr"/>
            <a:r>
              <a:rPr lang="en-US" sz="5400" u="sng" dirty="0"/>
              <a:t>Purpose of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chemeClr val="accent3">
                    <a:lumMod val="75000"/>
                  </a:schemeClr>
                </a:solidFill>
                <a:latin typeface="Bell MT" pitchFamily="18" charset="0"/>
                <a:ea typeface="Arial Unicode MS" pitchFamily="34" charset="-128"/>
                <a:cs typeface="Arial Unicode MS" pitchFamily="34" charset="-128"/>
              </a:rPr>
              <a:t>Anti-Ragging Portal is a online web applications by which students can register over there to make complain about ragging.</a:t>
            </a:r>
          </a:p>
          <a:p>
            <a:r>
              <a:rPr lang="en-US" dirty="0">
                <a:solidFill>
                  <a:schemeClr val="accent3">
                    <a:lumMod val="75000"/>
                  </a:schemeClr>
                </a:solidFill>
                <a:latin typeface="Bell MT" pitchFamily="18" charset="0"/>
                <a:ea typeface="Arial Unicode MS" pitchFamily="34" charset="-128"/>
                <a:cs typeface="Arial Unicode MS" pitchFamily="34" charset="-128"/>
              </a:rPr>
              <a:t>There is also a registration process for faculty who can check the coming request of students.</a:t>
            </a:r>
          </a:p>
          <a:p>
            <a:r>
              <a:rPr lang="en-US" dirty="0">
                <a:solidFill>
                  <a:schemeClr val="accent3">
                    <a:lumMod val="75000"/>
                  </a:schemeClr>
                </a:solidFill>
                <a:latin typeface="Bell MT" pitchFamily="18" charset="0"/>
                <a:ea typeface="Arial Unicode MS" pitchFamily="34" charset="-128"/>
                <a:cs typeface="Arial Unicode MS" pitchFamily="34" charset="-128"/>
              </a:rPr>
              <a:t>And there is a administrator over there who is responsible for maintaining overall system.</a:t>
            </a:r>
          </a:p>
          <a:p>
            <a:r>
              <a:rPr lang="en-US" dirty="0">
                <a:latin typeface="Arial Black" pitchFamily="34" charset="0"/>
              </a:rPr>
              <a:t>Anti-Ragging Portal can be divided into three modules , namely</a:t>
            </a:r>
            <a:r>
              <a:rPr lang="en-US" dirty="0"/>
              <a:t> </a:t>
            </a:r>
          </a:p>
        </p:txBody>
      </p:sp>
      <p:sp>
        <p:nvSpPr>
          <p:cNvPr id="3" name="Title 2"/>
          <p:cNvSpPr>
            <a:spLocks noGrp="1"/>
          </p:cNvSpPr>
          <p:nvPr>
            <p:ph type="title"/>
          </p:nvPr>
        </p:nvSpPr>
        <p:spPr/>
        <p:txBody>
          <a:bodyPr>
            <a:normAutofit fontScale="90000"/>
          </a:bodyPr>
          <a:lstStyle/>
          <a:p>
            <a:pPr algn="ctr"/>
            <a:br>
              <a:rPr lang="en-US" cap="all" dirty="0"/>
            </a:br>
            <a:r>
              <a:rPr lang="en-US" u="sng" cap="all" dirty="0"/>
              <a:t>project And Product Overview</a:t>
            </a:r>
            <a:br>
              <a:rPr lang="en-US" cap="all"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763000" cy="6324600"/>
          </a:xfrm>
        </p:spPr>
        <p:txBody>
          <a:bodyPr/>
          <a:lstStyle/>
          <a:p>
            <a:pPr algn="ctr">
              <a:buNone/>
            </a:pPr>
            <a:r>
              <a:rPr lang="en-US" sz="3200" u="sng" dirty="0">
                <a:solidFill>
                  <a:srgbClr val="C00000"/>
                </a:solidFill>
                <a:latin typeface="Algerian" pitchFamily="82" charset="0"/>
              </a:rPr>
              <a:t> Module 1: Administrator</a:t>
            </a:r>
          </a:p>
          <a:p>
            <a:endParaRPr lang="en-US" dirty="0"/>
          </a:p>
        </p:txBody>
      </p:sp>
      <p:sp>
        <p:nvSpPr>
          <p:cNvPr id="4" name="Rectangle 3"/>
          <p:cNvSpPr/>
          <p:nvPr/>
        </p:nvSpPr>
        <p:spPr>
          <a:xfrm>
            <a:off x="304800" y="914401"/>
            <a:ext cx="8534400" cy="8525411"/>
          </a:xfrm>
          <a:prstGeom prst="rect">
            <a:avLst/>
          </a:prstGeom>
        </p:spPr>
        <p:txBody>
          <a:bodyPr wrap="square">
            <a:spAutoFit/>
          </a:bodyPr>
          <a:lstStyle/>
          <a:p>
            <a:r>
              <a:rPr lang="en-US" dirty="0">
                <a:latin typeface="Arial Rounded MT Bold" pitchFamily="34" charset="0"/>
              </a:rPr>
              <a:t>This module is responsible for maintaining the overall system and it perform the following functions:</a:t>
            </a:r>
          </a:p>
          <a:p>
            <a:pPr lvl="0"/>
            <a:r>
              <a:rPr lang="en-US" dirty="0">
                <a:latin typeface="Arial Rounded MT Bold" pitchFamily="34" charset="0"/>
              </a:rPr>
              <a:t>1. It can delete user.</a:t>
            </a:r>
          </a:p>
          <a:p>
            <a:pPr lvl="0"/>
            <a:r>
              <a:rPr lang="en-US" dirty="0">
                <a:latin typeface="Arial Rounded MT Bold" pitchFamily="34" charset="0"/>
              </a:rPr>
              <a:t>2. It can modify the user details.</a:t>
            </a:r>
          </a:p>
          <a:p>
            <a:pPr lvl="0"/>
            <a:r>
              <a:rPr lang="en-US" dirty="0">
                <a:latin typeface="Arial Rounded MT Bold" pitchFamily="34" charset="0"/>
              </a:rPr>
              <a:t>3. It can update website details.</a:t>
            </a:r>
          </a:p>
          <a:p>
            <a:pPr lvl="0" algn="ctr"/>
            <a:r>
              <a:rPr lang="en-US" dirty="0"/>
              <a:t>    </a:t>
            </a:r>
          </a:p>
          <a:p>
            <a:pPr lvl="0" algn="ctr"/>
            <a:r>
              <a:rPr lang="en-US" sz="3600" u="sng" dirty="0">
                <a:solidFill>
                  <a:srgbClr val="C00000"/>
                </a:solidFill>
                <a:latin typeface="Algerian" pitchFamily="82" charset="0"/>
              </a:rPr>
              <a:t>Module 2: STUDENT</a:t>
            </a:r>
          </a:p>
          <a:p>
            <a:pPr lvl="0"/>
            <a:r>
              <a:rPr lang="en-US" dirty="0">
                <a:latin typeface="Arial Black" pitchFamily="34" charset="0"/>
              </a:rPr>
              <a:t>There is a registration form for students where they can file their complain after registering form on Web Portal.</a:t>
            </a:r>
          </a:p>
          <a:p>
            <a:pPr algn="ctr"/>
            <a:endParaRPr lang="en-US" u="sng" dirty="0">
              <a:solidFill>
                <a:srgbClr val="C00000"/>
              </a:solidFill>
              <a:latin typeface="Algerian" pitchFamily="82" charset="0"/>
            </a:endParaRPr>
          </a:p>
          <a:p>
            <a:pPr algn="ctr"/>
            <a:r>
              <a:rPr lang="en-US" sz="3600" u="sng" dirty="0">
                <a:solidFill>
                  <a:srgbClr val="C00000"/>
                </a:solidFill>
                <a:latin typeface="Algerian" pitchFamily="82" charset="0"/>
              </a:rPr>
              <a:t>Module 3: Faculty</a:t>
            </a:r>
          </a:p>
          <a:p>
            <a:pPr algn="ctr"/>
            <a:r>
              <a:rPr lang="en-US" sz="2000" dirty="0">
                <a:latin typeface="Arial Black" pitchFamily="34" charset="0"/>
              </a:rPr>
              <a:t>There is also a registration process for Faculty once they got registered on Web Portal they will get the Login ID &amp; Password. So they login their Portal and check the pending &amp; live request of students.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endParaRPr lang="en-US" sz="3200" dirty="0">
              <a:latin typeface="Berlin Sans FB Demi" pitchFamily="34" charset="0"/>
            </a:endParaRPr>
          </a:p>
          <a:p>
            <a:pPr lvl="0"/>
            <a:r>
              <a:rPr lang="en-US" sz="3200" dirty="0">
                <a:latin typeface="Berlin Sans FB Demi" pitchFamily="34" charset="0"/>
              </a:rPr>
              <a:t>The new user must register with the portal before availing any services from it.</a:t>
            </a:r>
          </a:p>
          <a:p>
            <a:pPr lvl="0"/>
            <a:r>
              <a:rPr lang="en-US" sz="3200" dirty="0">
                <a:latin typeface="Berlin Sans FB Demi" pitchFamily="34" charset="0"/>
              </a:rPr>
              <a:t>For each registration maintain the record in the database for the new user.</a:t>
            </a:r>
          </a:p>
          <a:p>
            <a:r>
              <a:rPr lang="en-US" sz="3200" dirty="0">
                <a:latin typeface="Berlin Sans FB Demi" pitchFamily="34" charset="0"/>
              </a:rPr>
              <a:t>For each new registration a profile is to be created if it is for the student as well as for the Faculty.</a:t>
            </a:r>
          </a:p>
        </p:txBody>
      </p:sp>
      <p:sp>
        <p:nvSpPr>
          <p:cNvPr id="3" name="Title 2"/>
          <p:cNvSpPr>
            <a:spLocks noGrp="1"/>
          </p:cNvSpPr>
          <p:nvPr>
            <p:ph type="title"/>
          </p:nvPr>
        </p:nvSpPr>
        <p:spPr/>
        <p:txBody>
          <a:bodyPr>
            <a:normAutofit fontScale="90000"/>
          </a:bodyPr>
          <a:lstStyle/>
          <a:p>
            <a:pPr algn="ctr"/>
            <a:br>
              <a:rPr lang="en-US" cap="all" dirty="0"/>
            </a:br>
            <a:br>
              <a:rPr lang="en-US" cap="all" dirty="0"/>
            </a:br>
            <a:r>
              <a:rPr lang="en-US" u="sng" cap="all" dirty="0">
                <a:latin typeface="Algerian" pitchFamily="82" charset="0"/>
              </a:rPr>
              <a:t>Scope</a:t>
            </a:r>
            <a:br>
              <a:rPr lang="en-US" u="sng" cap="all" dirty="0">
                <a:latin typeface="Algerian" pitchFamily="82" charset="0"/>
              </a:rPr>
            </a:br>
            <a:r>
              <a:rPr lang="en-US" u="sng" cap="all" dirty="0">
                <a:latin typeface="Algerian" pitchFamily="82" charset="0"/>
              </a:rPr>
              <a:t>Objectives</a:t>
            </a:r>
            <a:br>
              <a:rPr lang="en-US" cap="all"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888</TotalTime>
  <Words>910</Words>
  <Application>Microsoft Office PowerPoint</Application>
  <PresentationFormat>On-screen Show (4:3)</PresentationFormat>
  <Paragraphs>205</Paragraphs>
  <Slides>25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Algerian</vt:lpstr>
      <vt:lpstr>Arial Black</vt:lpstr>
      <vt:lpstr>Arial Rounded MT Bold</vt:lpstr>
      <vt:lpstr>Baskerville Old Face</vt:lpstr>
      <vt:lpstr>Bell MT</vt:lpstr>
      <vt:lpstr>Berlin Sans FB</vt:lpstr>
      <vt:lpstr>Berlin Sans FB Demi</vt:lpstr>
      <vt:lpstr>Bodoni MT</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TABLE OF CONTENTS</vt:lpstr>
      <vt:lpstr> introduction </vt:lpstr>
      <vt:lpstr>Purpose of Project</vt:lpstr>
      <vt:lpstr> project And Product Overview </vt:lpstr>
      <vt:lpstr>PowerPoint Presentation</vt:lpstr>
      <vt:lpstr>  Scope Objectives </vt:lpstr>
      <vt:lpstr>Duration Timeline</vt:lpstr>
      <vt:lpstr>project understanding approval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 Specification  </vt:lpstr>
      <vt:lpstr>PowerPoint Presentation</vt:lpstr>
      <vt:lpstr>Tables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Shajeb</dc:creator>
  <cp:lastModifiedBy>kynjri marbaniang</cp:lastModifiedBy>
  <cp:revision>55</cp:revision>
  <dcterms:created xsi:type="dcterms:W3CDTF">2006-08-16T00:00:00Z</dcterms:created>
  <dcterms:modified xsi:type="dcterms:W3CDTF">2019-09-27T05:41:21Z</dcterms:modified>
</cp:coreProperties>
</file>