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9" r:id="rId3"/>
    <p:sldId id="256" r:id="rId4"/>
    <p:sldId id="268" r:id="rId5"/>
    <p:sldId id="269" r:id="rId6"/>
    <p:sldId id="274" r:id="rId7"/>
    <p:sldId id="27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E7B"/>
    <a:srgbClr val="A1B5F3"/>
    <a:srgbClr val="BC16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714" autoAdjust="0"/>
  </p:normalViewPr>
  <p:slideViewPr>
    <p:cSldViewPr snapToGrid="0">
      <p:cViewPr varScale="1">
        <p:scale>
          <a:sx n="88" d="100"/>
          <a:sy n="88" d="100"/>
        </p:scale>
        <p:origin x="69" y="46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60834-E3CD-4722-A205-B8D76A2649B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ECF5F258-667E-4C6F-9AEF-B266DC27A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193CE5-81C3-45DF-8621-9E64E8C7EA8C}"/>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D94346ED-9475-480B-8B1E-30CCB68E6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81BBED-C138-4B38-931C-8821C07F8164}"/>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232332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9D8372-F3DA-42C0-9033-F94EB9222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0A0D03-030E-4459-A1D5-537AB6BFDA3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050790-783A-4999-9B7E-E789829706B9}"/>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08DA3B13-091E-4413-9760-41C6843413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E247E0-095F-4FA3-890A-7251B3CDFD0A}"/>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36325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B6DF4C-35C4-4C38-9636-1BF96C538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1B270A-1251-4E94-AE99-A27D34B3DDB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B63ACF-550F-47B9-83F8-C4EF3F417E29}"/>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11E5B1AF-20C7-4BA6-B3B6-03AAF65CDA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D9DBB4-FAF0-4A28-A638-67C0B4B26426}"/>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96580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185A57-CEAF-47EF-BF8A-72F2FE7DF9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F43756-EC51-442C-BC00-2CAF07622FE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4A69A1-8D55-4475-AA10-845CC698BC44}"/>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B3B092EC-B9D1-4E99-9C5E-9DB0BB46A3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DD0489-987F-4157-ACE2-8DDF98EC6516}"/>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112470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EF2AE-5680-48A5-9DBB-AB7B51BCE3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491BE9-BF97-4CFB-8184-C8D5C95CF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DD251-2493-4FB4-8B1D-243F12B821B6}"/>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5F5408C3-071A-4272-80FB-7EA12B28D2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03C539-A896-4F04-A89B-ECCB8B01BDFC}"/>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169988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AE592-E47A-4A82-A2AC-31B58D86BA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8CA035-742C-4454-A9A4-5D10DD71C3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4C979D-3ABC-4CBF-8A9C-DFC30DB146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63AA58-4E6A-4F29-9BA4-87145DF7F784}"/>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6" name="フッター プレースホルダー 5">
            <a:extLst>
              <a:ext uri="{FF2B5EF4-FFF2-40B4-BE49-F238E27FC236}">
                <a16:creationId xmlns:a16="http://schemas.microsoft.com/office/drawing/2014/main" id="{4E5968EC-0EED-4B63-AD72-C78D387816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8F6156-AA14-4D55-84D7-5D4D7095AB9C}"/>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59247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311C3-F81F-430E-860A-B4B48E2EDE0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DA6C32-128F-4EF5-8CAA-8BD1ADBFB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E22EA96-BCFE-4EA1-A929-C4D29DF8A4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97DFB4A-CDE6-4026-B734-FAC478706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F175C9-6DE0-4009-9548-BA779C7D5E8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9DC5712-B61A-48A1-A393-C933532D47A8}"/>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8" name="フッター プレースホルダー 7">
            <a:extLst>
              <a:ext uri="{FF2B5EF4-FFF2-40B4-BE49-F238E27FC236}">
                <a16:creationId xmlns:a16="http://schemas.microsoft.com/office/drawing/2014/main" id="{6818722C-B207-4100-9C54-817589EBB2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E24C45-758D-43E1-9379-A727A5D975BF}"/>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7329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BA62C-54F5-4AD2-AC50-B8D3E0D5D7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A0DA202-F4A8-4921-B007-03685AEEAFFA}"/>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4" name="フッター プレースホルダー 3">
            <a:extLst>
              <a:ext uri="{FF2B5EF4-FFF2-40B4-BE49-F238E27FC236}">
                <a16:creationId xmlns:a16="http://schemas.microsoft.com/office/drawing/2014/main" id="{6EAE19FB-7A93-4A61-8854-BEA6A450BA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6040DD8-FC13-43D6-A0E3-6937F14B46DE}"/>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117003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DFD3FC-9C14-4F67-8B02-3CCA4913250C}"/>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3" name="フッター プレースホルダー 2">
            <a:extLst>
              <a:ext uri="{FF2B5EF4-FFF2-40B4-BE49-F238E27FC236}">
                <a16:creationId xmlns:a16="http://schemas.microsoft.com/office/drawing/2014/main" id="{492531FE-0EEB-4C9E-973F-3BC32471E06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0855A8-20DD-4D83-8CFD-ABACA1D0C53C}"/>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27925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AB3F54-E612-44DB-B530-904C5C70A6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3CA80B-9304-4F74-B5F8-A6094998D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B19DF71-0FD4-4062-8F7A-CEA20DF9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219D39-F7C2-42C0-AEC4-DE918119002D}"/>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6" name="フッター プレースホルダー 5">
            <a:extLst>
              <a:ext uri="{FF2B5EF4-FFF2-40B4-BE49-F238E27FC236}">
                <a16:creationId xmlns:a16="http://schemas.microsoft.com/office/drawing/2014/main" id="{7F1D164A-6E0B-434A-AD51-534C04C3D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2DA766-D57B-4B2D-9360-3C3C4ABABD30}"/>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21342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CB031-2EFE-442B-B034-AEE37FF3D4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FD0909-4C31-48EC-ADC2-0DCE8A891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B2C2257-F735-4725-B96D-865690DEA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82EA3E-53F8-4A8C-B47E-F5D5DF53F847}"/>
              </a:ext>
            </a:extLst>
          </p:cNvPr>
          <p:cNvSpPr>
            <a:spLocks noGrp="1"/>
          </p:cNvSpPr>
          <p:nvPr>
            <p:ph type="dt" sz="half" idx="10"/>
          </p:nvPr>
        </p:nvSpPr>
        <p:spPr/>
        <p:txBody>
          <a:bodyPr/>
          <a:lstStyle/>
          <a:p>
            <a:fld id="{267765EE-0727-4810-9E8B-BF1A5F9DBFE5}" type="datetimeFigureOut">
              <a:rPr kumimoji="1" lang="ja-JP" altLang="en-US" smtClean="0"/>
              <a:t>2018/9/8</a:t>
            </a:fld>
            <a:endParaRPr kumimoji="1" lang="ja-JP" altLang="en-US"/>
          </a:p>
        </p:txBody>
      </p:sp>
      <p:sp>
        <p:nvSpPr>
          <p:cNvPr id="6" name="フッター プレースホルダー 5">
            <a:extLst>
              <a:ext uri="{FF2B5EF4-FFF2-40B4-BE49-F238E27FC236}">
                <a16:creationId xmlns:a16="http://schemas.microsoft.com/office/drawing/2014/main" id="{F458955E-F153-4597-8DD8-1A3E797993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641EE3-CFB5-4277-AB97-7EFE839F64B8}"/>
              </a:ext>
            </a:extLst>
          </p:cNvPr>
          <p:cNvSpPr>
            <a:spLocks noGrp="1"/>
          </p:cNvSpPr>
          <p:nvPr>
            <p:ph type="sldNum" sz="quarter" idx="12"/>
          </p:nvPr>
        </p:nvSpPr>
        <p:spPr/>
        <p:txBody>
          <a:body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199216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4802B2-133E-45E6-BF68-298301E84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4420FD-2418-4EB7-B9EA-536435823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9A665E-F2FD-4593-AA6B-EB758F59F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765EE-0727-4810-9E8B-BF1A5F9DBFE5}" type="datetimeFigureOut">
              <a:rPr kumimoji="1" lang="ja-JP" altLang="en-US" smtClean="0"/>
              <a:t>2018/9/8</a:t>
            </a:fld>
            <a:endParaRPr kumimoji="1" lang="ja-JP" altLang="en-US"/>
          </a:p>
        </p:txBody>
      </p:sp>
      <p:sp>
        <p:nvSpPr>
          <p:cNvPr id="5" name="フッター プレースホルダー 4">
            <a:extLst>
              <a:ext uri="{FF2B5EF4-FFF2-40B4-BE49-F238E27FC236}">
                <a16:creationId xmlns:a16="http://schemas.microsoft.com/office/drawing/2014/main" id="{B3B7055F-89AC-4886-B2CD-227E1FD4C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D744F1-7ABF-4363-8D5C-BEF0EAED7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92A98-7E41-4346-80C5-D5C0789A5B21}" type="slidenum">
              <a:rPr kumimoji="1" lang="ja-JP" altLang="en-US" smtClean="0"/>
              <a:t>‹#›</a:t>
            </a:fld>
            <a:endParaRPr kumimoji="1" lang="ja-JP" altLang="en-US"/>
          </a:p>
        </p:txBody>
      </p:sp>
    </p:spTree>
    <p:extLst>
      <p:ext uri="{BB962C8B-B14F-4D97-AF65-F5344CB8AC3E}">
        <p14:creationId xmlns:p14="http://schemas.microsoft.com/office/powerpoint/2010/main" val="39141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6D6D3-C3B5-45E4-89FE-9E4CBB8F09CD}"/>
              </a:ext>
            </a:extLst>
          </p:cNvPr>
          <p:cNvSpPr>
            <a:spLocks noGrp="1"/>
          </p:cNvSpPr>
          <p:nvPr>
            <p:ph type="ctrTitle"/>
          </p:nvPr>
        </p:nvSpPr>
        <p:spPr>
          <a:xfrm>
            <a:off x="1524000" y="278302"/>
            <a:ext cx="9144000" cy="2387600"/>
          </a:xfrm>
        </p:spPr>
        <p:txBody>
          <a:bodyPr>
            <a:normAutofit/>
          </a:bodyPr>
          <a:lstStyle/>
          <a:p>
            <a:r>
              <a:rPr kumimoji="1" lang="ja-JP" altLang="en-US" dirty="0"/>
              <a:t>システム構造の</a:t>
            </a:r>
            <a:br>
              <a:rPr kumimoji="1" lang="en-US" altLang="ja-JP" dirty="0"/>
            </a:br>
            <a:r>
              <a:rPr lang="ja-JP" altLang="en-US" dirty="0"/>
              <a:t>検討案について</a:t>
            </a:r>
            <a:endParaRPr kumimoji="1" lang="ja-JP" altLang="en-US" dirty="0"/>
          </a:p>
        </p:txBody>
      </p:sp>
      <p:sp>
        <p:nvSpPr>
          <p:cNvPr id="3" name="サブタイトル 2">
            <a:extLst>
              <a:ext uri="{FF2B5EF4-FFF2-40B4-BE49-F238E27FC236}">
                <a16:creationId xmlns:a16="http://schemas.microsoft.com/office/drawing/2014/main" id="{BD703432-BCBA-4F3D-8FD6-DA4945146939}"/>
              </a:ext>
            </a:extLst>
          </p:cNvPr>
          <p:cNvSpPr>
            <a:spLocks noGrp="1"/>
          </p:cNvSpPr>
          <p:nvPr>
            <p:ph type="subTitle" idx="1"/>
          </p:nvPr>
        </p:nvSpPr>
        <p:spPr>
          <a:xfrm>
            <a:off x="9051231" y="5820247"/>
            <a:ext cx="2292626" cy="514291"/>
          </a:xfrm>
        </p:spPr>
        <p:txBody>
          <a:bodyPr/>
          <a:lstStyle/>
          <a:p>
            <a:r>
              <a:rPr kumimoji="1" lang="ja-JP" altLang="en-US" dirty="0"/>
              <a:t>　</a:t>
            </a:r>
            <a:r>
              <a:rPr kumimoji="1" lang="en-US" altLang="ja-JP" dirty="0"/>
              <a:t>2018/09/07</a:t>
            </a:r>
            <a:endParaRPr kumimoji="1" lang="ja-JP" altLang="en-US" dirty="0"/>
          </a:p>
        </p:txBody>
      </p:sp>
    </p:spTree>
    <p:extLst>
      <p:ext uri="{BB962C8B-B14F-4D97-AF65-F5344CB8AC3E}">
        <p14:creationId xmlns:p14="http://schemas.microsoft.com/office/powerpoint/2010/main" val="273085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EA32B-F272-40C8-95D6-FC1FFA662DFD}"/>
              </a:ext>
            </a:extLst>
          </p:cNvPr>
          <p:cNvSpPr>
            <a:spLocks noGrp="1"/>
          </p:cNvSpPr>
          <p:nvPr>
            <p:ph type="title"/>
          </p:nvPr>
        </p:nvSpPr>
        <p:spPr>
          <a:xfrm>
            <a:off x="838200" y="365125"/>
            <a:ext cx="10515600" cy="1145623"/>
          </a:xfrm>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493C5BCA-1454-4607-A076-9E781C1C090B}"/>
              </a:ext>
            </a:extLst>
          </p:cNvPr>
          <p:cNvSpPr>
            <a:spLocks noGrp="1"/>
          </p:cNvSpPr>
          <p:nvPr>
            <p:ph idx="1"/>
          </p:nvPr>
        </p:nvSpPr>
        <p:spPr>
          <a:xfrm>
            <a:off x="838200" y="1732861"/>
            <a:ext cx="10515600" cy="4351338"/>
          </a:xfrm>
        </p:spPr>
        <p:txBody>
          <a:bodyPr>
            <a:normAutofit/>
          </a:bodyPr>
          <a:lstStyle/>
          <a:p>
            <a:pPr marL="0" indent="0">
              <a:buNone/>
            </a:pPr>
            <a:r>
              <a:rPr lang="ja-JP" altLang="en-US" dirty="0"/>
              <a:t>１．現状分析</a:t>
            </a:r>
            <a:endParaRPr lang="en-US" altLang="ja-JP" dirty="0"/>
          </a:p>
          <a:p>
            <a:pPr marL="0" indent="0">
              <a:buNone/>
            </a:pPr>
            <a:r>
              <a:rPr lang="ja-JP" altLang="en-US" sz="2400" dirty="0"/>
              <a:t>　</a:t>
            </a:r>
            <a:r>
              <a:rPr lang="en-US" altLang="ja-JP" sz="2400" dirty="0"/>
              <a:t>1-1</a:t>
            </a:r>
            <a:r>
              <a:rPr lang="ja-JP" altLang="en-US" sz="2400" dirty="0"/>
              <a:t>　現状システム構成イメージ図</a:t>
            </a:r>
            <a:endParaRPr lang="en-US" altLang="ja-JP" sz="2400" dirty="0"/>
          </a:p>
          <a:p>
            <a:pPr marL="0" indent="0">
              <a:buNone/>
            </a:pPr>
            <a:r>
              <a:rPr lang="ja-JP" altLang="en-US" sz="2400" dirty="0"/>
              <a:t>　</a:t>
            </a:r>
            <a:r>
              <a:rPr lang="en-US" altLang="ja-JP" sz="2400" dirty="0"/>
              <a:t>1-2</a:t>
            </a:r>
            <a:r>
              <a:rPr lang="ja-JP" altLang="en-US" sz="2400" dirty="0"/>
              <a:t>　問題点</a:t>
            </a:r>
            <a:endParaRPr lang="en-US" altLang="ja-JP" sz="2400" dirty="0"/>
          </a:p>
          <a:p>
            <a:pPr marL="0" indent="0">
              <a:buNone/>
            </a:pPr>
            <a:endParaRPr lang="en-US" altLang="ja-JP" dirty="0"/>
          </a:p>
          <a:p>
            <a:pPr marL="0" indent="0">
              <a:buNone/>
            </a:pPr>
            <a:r>
              <a:rPr lang="ja-JP" altLang="en-US" dirty="0"/>
              <a:t>２．構成提案</a:t>
            </a:r>
            <a:endParaRPr lang="en-US" altLang="ja-JP" dirty="0"/>
          </a:p>
          <a:p>
            <a:pPr marL="0" indent="0">
              <a:buNone/>
            </a:pPr>
            <a:r>
              <a:rPr lang="ja-JP" altLang="en-US" sz="2400" dirty="0">
                <a:solidFill>
                  <a:srgbClr val="FF0000"/>
                </a:solidFill>
              </a:rPr>
              <a:t>　</a:t>
            </a:r>
            <a:r>
              <a:rPr lang="en-US" altLang="ja-JP" sz="2400" dirty="0"/>
              <a:t>2-1</a:t>
            </a:r>
            <a:r>
              <a:rPr lang="ja-JP" altLang="en-US" sz="2400" dirty="0"/>
              <a:t>　四サブシステムを一つに纏める案</a:t>
            </a:r>
            <a:endParaRPr lang="en-US" altLang="ja-JP" sz="2400" dirty="0"/>
          </a:p>
          <a:p>
            <a:pPr marL="0" indent="0">
              <a:buNone/>
            </a:pPr>
            <a:r>
              <a:rPr lang="ja-JP" altLang="en-US" sz="2400" dirty="0">
                <a:solidFill>
                  <a:srgbClr val="FF0000"/>
                </a:solidFill>
              </a:rPr>
              <a:t>　</a:t>
            </a:r>
            <a:endParaRPr lang="en-US" altLang="ja-JP" dirty="0"/>
          </a:p>
          <a:p>
            <a:pPr marL="0" indent="0">
              <a:buNone/>
            </a:pPr>
            <a:r>
              <a:rPr kumimoji="1" lang="ja-JP" altLang="en-US" dirty="0"/>
              <a:t>３．</a:t>
            </a:r>
            <a:r>
              <a:rPr lang="ja-JP" altLang="en-US" dirty="0"/>
              <a:t>注意事項</a:t>
            </a:r>
            <a:endParaRPr kumimoji="1" lang="ja-JP" altLang="en-US" dirty="0"/>
          </a:p>
        </p:txBody>
      </p:sp>
    </p:spTree>
    <p:extLst>
      <p:ext uri="{BB962C8B-B14F-4D97-AF65-F5344CB8AC3E}">
        <p14:creationId xmlns:p14="http://schemas.microsoft.com/office/powerpoint/2010/main" val="123968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F9F0A55-11C9-4E54-A01B-8ACC9A1F019A}"/>
              </a:ext>
            </a:extLst>
          </p:cNvPr>
          <p:cNvSpPr txBox="1"/>
          <p:nvPr/>
        </p:nvSpPr>
        <p:spPr>
          <a:xfrm>
            <a:off x="323951" y="421405"/>
            <a:ext cx="9247534" cy="369332"/>
          </a:xfrm>
          <a:prstGeom prst="rect">
            <a:avLst/>
          </a:prstGeom>
          <a:noFill/>
        </p:spPr>
        <p:txBody>
          <a:bodyPr wrap="square" rtlCol="0">
            <a:spAutoFit/>
          </a:bodyPr>
          <a:lstStyle/>
          <a:p>
            <a:r>
              <a:rPr lang="ja-JP" altLang="en-US" dirty="0"/>
              <a:t>１</a:t>
            </a:r>
            <a:r>
              <a:rPr lang="en-US" altLang="ja-JP" dirty="0"/>
              <a:t>-1</a:t>
            </a:r>
            <a:r>
              <a:rPr kumimoji="1" lang="ja-JP" altLang="en-US" dirty="0"/>
              <a:t>　</a:t>
            </a:r>
            <a:r>
              <a:rPr lang="ja-JP" altLang="en-US" dirty="0"/>
              <a:t>現状システム物理構成イメージ図</a:t>
            </a:r>
            <a:endParaRPr kumimoji="1" lang="ja-JP" altLang="en-US" dirty="0"/>
          </a:p>
        </p:txBody>
      </p:sp>
      <p:sp>
        <p:nvSpPr>
          <p:cNvPr id="2" name="正方形/長方形 1">
            <a:extLst>
              <a:ext uri="{FF2B5EF4-FFF2-40B4-BE49-F238E27FC236}">
                <a16:creationId xmlns:a16="http://schemas.microsoft.com/office/drawing/2014/main" id="{ABB61A10-B4F3-4446-AD50-226DAEBE456E}"/>
              </a:ext>
            </a:extLst>
          </p:cNvPr>
          <p:cNvSpPr/>
          <p:nvPr/>
        </p:nvSpPr>
        <p:spPr>
          <a:xfrm>
            <a:off x="65945" y="38578"/>
            <a:ext cx="2465220" cy="461665"/>
          </a:xfrm>
          <a:prstGeom prst="rect">
            <a:avLst/>
          </a:prstGeom>
        </p:spPr>
        <p:txBody>
          <a:bodyPr wrap="square">
            <a:spAutoFit/>
          </a:bodyPr>
          <a:lstStyle/>
          <a:p>
            <a:r>
              <a:rPr lang="ja-JP" altLang="en-US" sz="2400" dirty="0"/>
              <a:t>１．現状分析</a:t>
            </a:r>
            <a:endParaRPr lang="en-US" altLang="ja-JP" sz="2400" dirty="0"/>
          </a:p>
        </p:txBody>
      </p:sp>
      <p:sp>
        <p:nvSpPr>
          <p:cNvPr id="43" name="正方形/長方形 42">
            <a:extLst>
              <a:ext uri="{FF2B5EF4-FFF2-40B4-BE49-F238E27FC236}">
                <a16:creationId xmlns:a16="http://schemas.microsoft.com/office/drawing/2014/main" id="{59239ECF-8EB2-49CD-BF6F-289A82385F13}"/>
              </a:ext>
            </a:extLst>
          </p:cNvPr>
          <p:cNvSpPr/>
          <p:nvPr/>
        </p:nvSpPr>
        <p:spPr>
          <a:xfrm>
            <a:off x="1263447" y="1339013"/>
            <a:ext cx="8488996" cy="330166"/>
          </a:xfrm>
          <a:prstGeom prst="rect">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bg1"/>
                </a:solidFill>
                <a:latin typeface="+mj-ea"/>
                <a:ea typeface="+mj-ea"/>
              </a:rPr>
              <a:t>サブシステム選択画面 </a:t>
            </a:r>
            <a:r>
              <a:rPr lang="en-US" altLang="ja-JP" sz="1400" b="1" dirty="0">
                <a:solidFill>
                  <a:schemeClr val="bg1"/>
                </a:solidFill>
                <a:latin typeface="+mj-ea"/>
                <a:ea typeface="+mj-ea"/>
              </a:rPr>
              <a:t>(</a:t>
            </a:r>
            <a:r>
              <a:rPr lang="ja-JP" altLang="en-US" sz="1400" b="1" dirty="0">
                <a:solidFill>
                  <a:schemeClr val="bg1"/>
                </a:solidFill>
                <a:latin typeface="+mj-ea"/>
                <a:ea typeface="+mj-ea"/>
              </a:rPr>
              <a:t>メニュー</a:t>
            </a:r>
            <a:r>
              <a:rPr lang="en-US" altLang="ja-JP" sz="1400" b="1" dirty="0">
                <a:solidFill>
                  <a:schemeClr val="bg1"/>
                </a:solidFill>
                <a:latin typeface="+mj-ea"/>
                <a:ea typeface="+mj-ea"/>
              </a:rPr>
              <a:t>)</a:t>
            </a:r>
          </a:p>
        </p:txBody>
      </p:sp>
      <p:sp>
        <p:nvSpPr>
          <p:cNvPr id="44" name="正方形/長方形 43">
            <a:extLst>
              <a:ext uri="{FF2B5EF4-FFF2-40B4-BE49-F238E27FC236}">
                <a16:creationId xmlns:a16="http://schemas.microsoft.com/office/drawing/2014/main" id="{C6ED5E6F-FD77-4974-BD9E-97E3E38817A5}"/>
              </a:ext>
            </a:extLst>
          </p:cNvPr>
          <p:cNvSpPr/>
          <p:nvPr/>
        </p:nvSpPr>
        <p:spPr>
          <a:xfrm>
            <a:off x="1304599" y="4301197"/>
            <a:ext cx="8447844" cy="325169"/>
          </a:xfrm>
          <a:prstGeom prst="rect">
            <a:avLst/>
          </a:prstGeom>
          <a:solidFill>
            <a:schemeClr val="bg1">
              <a:lumMod val="9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solidFill>
                  <a:schemeClr val="tx1"/>
                </a:solidFill>
                <a:latin typeface="+mj-ea"/>
                <a:ea typeface="+mj-ea"/>
              </a:rPr>
              <a:t>データベースマネジメントシステム </a:t>
            </a:r>
            <a:r>
              <a:rPr lang="en-US" altLang="ja-JP" sz="1100" b="1" dirty="0">
                <a:solidFill>
                  <a:schemeClr val="tx1"/>
                </a:solidFill>
                <a:latin typeface="+mj-ea"/>
                <a:ea typeface="+mj-ea"/>
              </a:rPr>
              <a:t>(Microsoft</a:t>
            </a:r>
            <a:r>
              <a:rPr lang="ja-JP" altLang="en-US" sz="1100" b="1" dirty="0">
                <a:solidFill>
                  <a:schemeClr val="tx1"/>
                </a:solidFill>
                <a:latin typeface="+mj-ea"/>
                <a:ea typeface="+mj-ea"/>
              </a:rPr>
              <a:t> </a:t>
            </a:r>
            <a:r>
              <a:rPr lang="en-US" altLang="ja-JP" sz="1100" b="1" dirty="0">
                <a:solidFill>
                  <a:schemeClr val="tx1"/>
                </a:solidFill>
                <a:latin typeface="+mj-ea"/>
                <a:ea typeface="+mj-ea"/>
              </a:rPr>
              <a:t>SQL</a:t>
            </a:r>
            <a:r>
              <a:rPr lang="ja-JP" altLang="en-US" sz="1100" b="1" dirty="0">
                <a:solidFill>
                  <a:schemeClr val="tx1"/>
                </a:solidFill>
                <a:latin typeface="+mj-ea"/>
                <a:ea typeface="+mj-ea"/>
              </a:rPr>
              <a:t> </a:t>
            </a:r>
            <a:r>
              <a:rPr lang="en-US" altLang="ja-JP" sz="1100" b="1" dirty="0">
                <a:solidFill>
                  <a:schemeClr val="tx1"/>
                </a:solidFill>
                <a:latin typeface="+mj-ea"/>
                <a:ea typeface="+mj-ea"/>
              </a:rPr>
              <a:t>Server</a:t>
            </a:r>
            <a:r>
              <a:rPr lang="ja-JP" altLang="en-US" sz="1100" b="1" dirty="0">
                <a:solidFill>
                  <a:schemeClr val="tx1"/>
                </a:solidFill>
                <a:latin typeface="+mj-ea"/>
                <a:ea typeface="+mj-ea"/>
              </a:rPr>
              <a:t> </a:t>
            </a:r>
            <a:r>
              <a:rPr lang="en-US" altLang="ja-JP" sz="1100" b="1" dirty="0">
                <a:solidFill>
                  <a:schemeClr val="tx1"/>
                </a:solidFill>
                <a:latin typeface="+mj-ea"/>
                <a:ea typeface="+mj-ea"/>
              </a:rPr>
              <a:t>2016)</a:t>
            </a:r>
          </a:p>
        </p:txBody>
      </p:sp>
      <p:sp>
        <p:nvSpPr>
          <p:cNvPr id="45" name="テキスト ボックス 44">
            <a:extLst>
              <a:ext uri="{FF2B5EF4-FFF2-40B4-BE49-F238E27FC236}">
                <a16:creationId xmlns:a16="http://schemas.microsoft.com/office/drawing/2014/main" id="{DF4267A1-2FAA-41C0-ADB7-24D30156184F}"/>
              </a:ext>
            </a:extLst>
          </p:cNvPr>
          <p:cNvSpPr txBox="1"/>
          <p:nvPr/>
        </p:nvSpPr>
        <p:spPr>
          <a:xfrm>
            <a:off x="911058" y="5588258"/>
            <a:ext cx="8416884" cy="830997"/>
          </a:xfrm>
          <a:prstGeom prst="rect">
            <a:avLst/>
          </a:prstGeom>
          <a:noFill/>
        </p:spPr>
        <p:txBody>
          <a:bodyPr wrap="square" rtlCol="0">
            <a:spAutoFit/>
          </a:bodyPr>
          <a:lstStyle/>
          <a:p>
            <a:pPr marL="85725" indent="-85725" defTabSz="179388">
              <a:buFont typeface="Arial" panose="020B0604020202020204" pitchFamily="34" charset="0"/>
              <a:buChar char="•"/>
            </a:pPr>
            <a:r>
              <a:rPr kumimoji="1" lang="ja-JP" altLang="en-US" sz="1200" b="1" u="sng" dirty="0">
                <a:latin typeface="+mj-ea"/>
              </a:rPr>
              <a:t>サブシステム毎に同じモデルを沢山持っている。</a:t>
            </a:r>
            <a:endParaRPr kumimoji="1" lang="en-US" altLang="ja-JP" sz="1200" b="1" u="sng" dirty="0">
              <a:latin typeface="+mj-ea"/>
            </a:endParaRPr>
          </a:p>
          <a:p>
            <a:pPr defTabSz="179388"/>
            <a:endParaRPr kumimoji="1" lang="en-US" altLang="ja-JP" sz="1200" b="1" u="sng" dirty="0">
              <a:latin typeface="+mj-ea"/>
              <a:ea typeface="+mj-ea"/>
            </a:endParaRPr>
          </a:p>
          <a:p>
            <a:pPr defTabSz="179388"/>
            <a:endParaRPr kumimoji="1" lang="en-US" altLang="ja-JP" sz="1200" b="1" u="sng" dirty="0">
              <a:latin typeface="+mj-ea"/>
              <a:ea typeface="+mj-ea"/>
            </a:endParaRPr>
          </a:p>
          <a:p>
            <a:pPr marL="85725" indent="-85725" defTabSz="179388">
              <a:buFont typeface="Arial" panose="020B0604020202020204" pitchFamily="34" charset="0"/>
              <a:buChar char="•"/>
            </a:pPr>
            <a:r>
              <a:rPr kumimoji="1" lang="ja-JP" altLang="en-US" sz="1200" b="1" u="sng" dirty="0">
                <a:latin typeface="+mj-ea"/>
              </a:rPr>
              <a:t>サブシステム毎に「データベースインスタンス」を構成</a:t>
            </a:r>
            <a:endParaRPr kumimoji="1" lang="en-US" altLang="ja-JP" sz="1200" b="1" u="sng" dirty="0">
              <a:latin typeface="+mj-ea"/>
            </a:endParaRPr>
          </a:p>
        </p:txBody>
      </p:sp>
      <p:grpSp>
        <p:nvGrpSpPr>
          <p:cNvPr id="46" name="グループ化 45">
            <a:extLst>
              <a:ext uri="{FF2B5EF4-FFF2-40B4-BE49-F238E27FC236}">
                <a16:creationId xmlns:a16="http://schemas.microsoft.com/office/drawing/2014/main" id="{B9E26F85-6444-48CB-9F4E-AA847377F583}"/>
              </a:ext>
            </a:extLst>
          </p:cNvPr>
          <p:cNvGrpSpPr/>
          <p:nvPr/>
        </p:nvGrpSpPr>
        <p:grpSpPr>
          <a:xfrm>
            <a:off x="1541962" y="1151525"/>
            <a:ext cx="1666467" cy="3821912"/>
            <a:chOff x="663073" y="743924"/>
            <a:chExt cx="1666467" cy="3821912"/>
          </a:xfrm>
        </p:grpSpPr>
        <p:sp>
          <p:nvSpPr>
            <p:cNvPr id="47" name="正方形/長方形 46">
              <a:extLst>
                <a:ext uri="{FF2B5EF4-FFF2-40B4-BE49-F238E27FC236}">
                  <a16:creationId xmlns:a16="http://schemas.microsoft.com/office/drawing/2014/main" id="{4D394023-A38D-4C0D-B891-FC3DF0F0ED59}"/>
                </a:ext>
              </a:extLst>
            </p:cNvPr>
            <p:cNvSpPr/>
            <p:nvPr/>
          </p:nvSpPr>
          <p:spPr>
            <a:xfrm>
              <a:off x="759089" y="1959815"/>
              <a:ext cx="1462316" cy="418915"/>
            </a:xfrm>
            <a:prstGeom prst="rect">
              <a:avLst/>
            </a:prstGeom>
            <a:solidFill>
              <a:srgbClr val="CC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食品サブシステム</a:t>
              </a:r>
              <a:endParaRPr lang="en-US" altLang="ja-JP" sz="1200" b="1" dirty="0">
                <a:latin typeface="+mj-ea"/>
                <a:ea typeface="+mj-ea"/>
              </a:endParaRPr>
            </a:p>
          </p:txBody>
        </p:sp>
        <p:sp>
          <p:nvSpPr>
            <p:cNvPr id="48" name="円柱 47">
              <a:extLst>
                <a:ext uri="{FF2B5EF4-FFF2-40B4-BE49-F238E27FC236}">
                  <a16:creationId xmlns:a16="http://schemas.microsoft.com/office/drawing/2014/main" id="{EFD33EED-D006-4400-BFED-FD1A2B99EEEE}"/>
                </a:ext>
              </a:extLst>
            </p:cNvPr>
            <p:cNvSpPr/>
            <p:nvPr/>
          </p:nvSpPr>
          <p:spPr>
            <a:xfrm>
              <a:off x="833831" y="3286120"/>
              <a:ext cx="1251648" cy="477176"/>
            </a:xfrm>
            <a:prstGeom prst="can">
              <a:avLst>
                <a:gd name="adj" fmla="val 21249"/>
              </a:avLst>
            </a:prstGeom>
            <a:solidFill>
              <a:srgbClr val="FFCCCC"/>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b="1" dirty="0">
                  <a:solidFill>
                    <a:schemeClr val="tx1">
                      <a:lumMod val="75000"/>
                      <a:lumOff val="25000"/>
                    </a:schemeClr>
                  </a:solidFill>
                  <a:latin typeface="+mj-ea"/>
                  <a:ea typeface="+mj-ea"/>
                </a:rPr>
                <a:t>食品用</a:t>
              </a:r>
              <a:r>
                <a:rPr lang="en-US" altLang="ja-JP" sz="1200" b="1" dirty="0">
                  <a:solidFill>
                    <a:schemeClr val="tx1">
                      <a:lumMod val="75000"/>
                      <a:lumOff val="25000"/>
                    </a:schemeClr>
                  </a:solidFill>
                  <a:latin typeface="+mj-ea"/>
                  <a:ea typeface="+mj-ea"/>
                </a:rPr>
                <a:t>DB</a:t>
              </a:r>
              <a:endParaRPr lang="ja-JP" altLang="en-US" sz="1200" b="1" dirty="0">
                <a:solidFill>
                  <a:schemeClr val="tx1">
                    <a:lumMod val="75000"/>
                    <a:lumOff val="25000"/>
                  </a:schemeClr>
                </a:solidFill>
                <a:latin typeface="+mj-ea"/>
                <a:ea typeface="+mj-ea"/>
              </a:endParaRPr>
            </a:p>
          </p:txBody>
        </p:sp>
        <p:sp>
          <p:nvSpPr>
            <p:cNvPr id="49" name="正方形/長方形 48">
              <a:extLst>
                <a:ext uri="{FF2B5EF4-FFF2-40B4-BE49-F238E27FC236}">
                  <a16:creationId xmlns:a16="http://schemas.microsoft.com/office/drawing/2014/main" id="{A45E7BA7-C339-4AB9-AB14-E499C5440B52}"/>
                </a:ext>
              </a:extLst>
            </p:cNvPr>
            <p:cNvSpPr/>
            <p:nvPr/>
          </p:nvSpPr>
          <p:spPr>
            <a:xfrm>
              <a:off x="759089" y="2472476"/>
              <a:ext cx="1462316" cy="325169"/>
            </a:xfrm>
            <a:prstGeom prst="rect">
              <a:avLst/>
            </a:prstGeom>
            <a:solidFill>
              <a:schemeClr val="bg1">
                <a:lumMod val="95000"/>
              </a:schemeClr>
            </a:solid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lumMod val="75000"/>
                      <a:lumOff val="25000"/>
                    </a:schemeClr>
                  </a:solidFill>
                  <a:latin typeface="+mj-ea"/>
                  <a:ea typeface="+mj-ea"/>
                </a:rPr>
                <a:t>食品用</a:t>
              </a:r>
              <a:r>
                <a:rPr lang="en-US" altLang="ja-JP" sz="1100" dirty="0">
                  <a:solidFill>
                    <a:schemeClr val="tx1">
                      <a:lumMod val="75000"/>
                      <a:lumOff val="25000"/>
                    </a:schemeClr>
                  </a:solidFill>
                  <a:latin typeface="+mj-ea"/>
                  <a:ea typeface="+mj-ea"/>
                </a:rPr>
                <a:t>Tomcat</a:t>
              </a:r>
            </a:p>
          </p:txBody>
        </p:sp>
        <p:sp>
          <p:nvSpPr>
            <p:cNvPr id="50" name="矢印: 下 49">
              <a:extLst>
                <a:ext uri="{FF2B5EF4-FFF2-40B4-BE49-F238E27FC236}">
                  <a16:creationId xmlns:a16="http://schemas.microsoft.com/office/drawing/2014/main" id="{2C124713-2029-4974-89F5-BC3801C5F11D}"/>
                </a:ext>
              </a:extLst>
            </p:cNvPr>
            <p:cNvSpPr/>
            <p:nvPr/>
          </p:nvSpPr>
          <p:spPr>
            <a:xfrm>
              <a:off x="1162276" y="2862999"/>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下 50">
              <a:extLst>
                <a:ext uri="{FF2B5EF4-FFF2-40B4-BE49-F238E27FC236}">
                  <a16:creationId xmlns:a16="http://schemas.microsoft.com/office/drawing/2014/main" id="{9FF82009-A92E-4A4F-8BC3-79C348279486}"/>
                </a:ext>
              </a:extLst>
            </p:cNvPr>
            <p:cNvSpPr/>
            <p:nvPr/>
          </p:nvSpPr>
          <p:spPr>
            <a:xfrm>
              <a:off x="1158300" y="1258144"/>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1E9FDC5C-E969-4085-A157-68779A6A1A34}"/>
                </a:ext>
              </a:extLst>
            </p:cNvPr>
            <p:cNvSpPr/>
            <p:nvPr/>
          </p:nvSpPr>
          <p:spPr>
            <a:xfrm>
              <a:off x="663073" y="743924"/>
              <a:ext cx="1666467" cy="3712465"/>
            </a:xfrm>
            <a:prstGeom prst="roundRect">
              <a:avLst>
                <a:gd name="adj" fmla="val 9303"/>
              </a:avLst>
            </a:prstGeom>
            <a:noFill/>
            <a:ln w="28575">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C2F67CC9-7D53-472D-A221-716708187647}"/>
                </a:ext>
              </a:extLst>
            </p:cNvPr>
            <p:cNvSpPr txBox="1"/>
            <p:nvPr/>
          </p:nvSpPr>
          <p:spPr>
            <a:xfrm>
              <a:off x="1070836" y="1315137"/>
              <a:ext cx="800438" cy="215444"/>
            </a:xfrm>
            <a:prstGeom prst="rect">
              <a:avLst/>
            </a:prstGeom>
            <a:solidFill>
              <a:schemeClr val="bg1">
                <a:alpha val="50000"/>
              </a:schemeClr>
            </a:solidFill>
          </p:spPr>
          <p:txBody>
            <a:bodyPr wrap="square" rtlCol="0">
              <a:spAutoFit/>
            </a:bodyPr>
            <a:lstStyle/>
            <a:p>
              <a:pPr algn="ctr"/>
              <a:r>
                <a:rPr kumimoji="1" lang="ja-JP" altLang="en-US" sz="800" b="1" dirty="0">
                  <a:solidFill>
                    <a:srgbClr val="FF0000"/>
                  </a:solidFill>
                  <a:latin typeface="+mj-ea"/>
                  <a:ea typeface="+mj-ea"/>
                </a:rPr>
                <a:t>リダイレクト</a:t>
              </a:r>
            </a:p>
          </p:txBody>
        </p:sp>
        <p:sp>
          <p:nvSpPr>
            <p:cNvPr id="54" name="テキスト ボックス 53">
              <a:extLst>
                <a:ext uri="{FF2B5EF4-FFF2-40B4-BE49-F238E27FC236}">
                  <a16:creationId xmlns:a16="http://schemas.microsoft.com/office/drawing/2014/main" id="{95976FF4-D60C-4E76-A9DC-02C49B49EF00}"/>
                </a:ext>
              </a:extLst>
            </p:cNvPr>
            <p:cNvSpPr txBox="1"/>
            <p:nvPr/>
          </p:nvSpPr>
          <p:spPr>
            <a:xfrm>
              <a:off x="1162276" y="2926193"/>
              <a:ext cx="615297" cy="215444"/>
            </a:xfrm>
            <a:prstGeom prst="rect">
              <a:avLst/>
            </a:prstGeom>
            <a:solidFill>
              <a:schemeClr val="bg1">
                <a:alpha val="50000"/>
              </a:schemeClr>
            </a:solidFill>
          </p:spPr>
          <p:txBody>
            <a:bodyPr wrap="square" rtlCol="0">
              <a:spAutoFit/>
            </a:bodyPr>
            <a:lstStyle/>
            <a:p>
              <a:pPr algn="ctr"/>
              <a:r>
                <a:rPr kumimoji="1" lang="en-US" altLang="ja-JP" sz="800" b="1" dirty="0">
                  <a:solidFill>
                    <a:srgbClr val="002060"/>
                  </a:solidFill>
                  <a:latin typeface="+mj-ea"/>
                  <a:ea typeface="+mj-ea"/>
                </a:rPr>
                <a:t>JDBC</a:t>
              </a:r>
              <a:endParaRPr kumimoji="1" lang="ja-JP" altLang="en-US" sz="800" b="1" dirty="0">
                <a:solidFill>
                  <a:srgbClr val="002060"/>
                </a:solidFill>
                <a:latin typeface="+mj-ea"/>
                <a:ea typeface="+mj-ea"/>
              </a:endParaRPr>
            </a:p>
          </p:txBody>
        </p:sp>
        <p:sp>
          <p:nvSpPr>
            <p:cNvPr id="55" name="テキスト ボックス 54">
              <a:extLst>
                <a:ext uri="{FF2B5EF4-FFF2-40B4-BE49-F238E27FC236}">
                  <a16:creationId xmlns:a16="http://schemas.microsoft.com/office/drawing/2014/main" id="{5FD73831-E8E0-4B80-B01F-6FF77FA6FED6}"/>
                </a:ext>
              </a:extLst>
            </p:cNvPr>
            <p:cNvSpPr txBox="1"/>
            <p:nvPr/>
          </p:nvSpPr>
          <p:spPr>
            <a:xfrm>
              <a:off x="833831" y="4340326"/>
              <a:ext cx="1331417" cy="225510"/>
            </a:xfrm>
            <a:prstGeom prst="rect">
              <a:avLst/>
            </a:prstGeom>
            <a:solidFill>
              <a:schemeClr val="bg1"/>
            </a:solidFill>
            <a:ln w="28575">
              <a:solidFill>
                <a:srgbClr val="CC0000"/>
              </a:solidFill>
              <a:prstDash val="dash"/>
            </a:ln>
          </p:spPr>
          <p:txBody>
            <a:bodyPr wrap="square" lIns="0" tIns="0" rIns="0" bIns="0" rtlCol="0" anchor="ctr" anchorCtr="1">
              <a:noAutofit/>
            </a:bodyPr>
            <a:lstStyle/>
            <a:p>
              <a:pPr algn="ctr"/>
              <a:r>
                <a:rPr kumimoji="1" lang="ja-JP" altLang="en-US" sz="1000" b="1" dirty="0">
                  <a:solidFill>
                    <a:schemeClr val="tx1">
                      <a:lumMod val="75000"/>
                      <a:lumOff val="25000"/>
                    </a:schemeClr>
                  </a:solidFill>
                  <a:latin typeface="+mj-ea"/>
                  <a:ea typeface="+mj-ea"/>
                </a:rPr>
                <a:t>食品サブシステム</a:t>
              </a:r>
            </a:p>
          </p:txBody>
        </p:sp>
        <p:sp>
          <p:nvSpPr>
            <p:cNvPr id="56" name="正方形/長方形 55">
              <a:extLst>
                <a:ext uri="{FF2B5EF4-FFF2-40B4-BE49-F238E27FC236}">
                  <a16:creationId xmlns:a16="http://schemas.microsoft.com/office/drawing/2014/main" id="{3920E1A8-F33E-499E-89CF-4E3477B566A6}"/>
                </a:ext>
              </a:extLst>
            </p:cNvPr>
            <p:cNvSpPr/>
            <p:nvPr/>
          </p:nvSpPr>
          <p:spPr>
            <a:xfrm>
              <a:off x="759089" y="1627452"/>
              <a:ext cx="1462316" cy="31132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ログイン画面</a:t>
              </a:r>
              <a:endParaRPr lang="en-US" altLang="ja-JP" sz="1200" b="1" dirty="0">
                <a:latin typeface="+mj-ea"/>
                <a:ea typeface="+mj-ea"/>
              </a:endParaRPr>
            </a:p>
          </p:txBody>
        </p:sp>
      </p:grpSp>
      <p:grpSp>
        <p:nvGrpSpPr>
          <p:cNvPr id="57" name="グループ化 56">
            <a:extLst>
              <a:ext uri="{FF2B5EF4-FFF2-40B4-BE49-F238E27FC236}">
                <a16:creationId xmlns:a16="http://schemas.microsoft.com/office/drawing/2014/main" id="{6B770BBE-C180-418E-8C8A-85F7FD61CF16}"/>
              </a:ext>
            </a:extLst>
          </p:cNvPr>
          <p:cNvGrpSpPr/>
          <p:nvPr/>
        </p:nvGrpSpPr>
        <p:grpSpPr>
          <a:xfrm>
            <a:off x="3703656" y="1149973"/>
            <a:ext cx="1666467" cy="3824499"/>
            <a:chOff x="3736350" y="802084"/>
            <a:chExt cx="1666467" cy="3824499"/>
          </a:xfrm>
        </p:grpSpPr>
        <p:sp>
          <p:nvSpPr>
            <p:cNvPr id="58" name="正方形/長方形 57">
              <a:extLst>
                <a:ext uri="{FF2B5EF4-FFF2-40B4-BE49-F238E27FC236}">
                  <a16:creationId xmlns:a16="http://schemas.microsoft.com/office/drawing/2014/main" id="{8EE3DE9C-43B9-4A25-91AA-EC5995C8E8AF}"/>
                </a:ext>
              </a:extLst>
            </p:cNvPr>
            <p:cNvSpPr/>
            <p:nvPr/>
          </p:nvSpPr>
          <p:spPr>
            <a:xfrm>
              <a:off x="3827122" y="2020562"/>
              <a:ext cx="1462316" cy="41891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環境サブシステム</a:t>
              </a:r>
              <a:endParaRPr lang="en-US" altLang="ja-JP" sz="1200" b="1" dirty="0">
                <a:latin typeface="+mj-ea"/>
                <a:ea typeface="+mj-ea"/>
              </a:endParaRPr>
            </a:p>
          </p:txBody>
        </p:sp>
        <p:sp>
          <p:nvSpPr>
            <p:cNvPr id="59" name="正方形/長方形 58">
              <a:extLst>
                <a:ext uri="{FF2B5EF4-FFF2-40B4-BE49-F238E27FC236}">
                  <a16:creationId xmlns:a16="http://schemas.microsoft.com/office/drawing/2014/main" id="{44017549-1378-4666-B51A-9075B28964D1}"/>
                </a:ext>
              </a:extLst>
            </p:cNvPr>
            <p:cNvSpPr/>
            <p:nvPr/>
          </p:nvSpPr>
          <p:spPr>
            <a:xfrm>
              <a:off x="3827122" y="2533223"/>
              <a:ext cx="1462316" cy="325169"/>
            </a:xfrm>
            <a:prstGeom prst="rect">
              <a:avLst/>
            </a:prstGeom>
            <a:solidFill>
              <a:schemeClr val="bg1">
                <a:lumMod val="95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lumMod val="75000"/>
                      <a:lumOff val="25000"/>
                    </a:schemeClr>
                  </a:solidFill>
                  <a:latin typeface="+mj-ea"/>
                  <a:ea typeface="+mj-ea"/>
                </a:rPr>
                <a:t>環境用</a:t>
              </a:r>
              <a:r>
                <a:rPr lang="en-US" altLang="ja-JP" sz="1100" dirty="0">
                  <a:solidFill>
                    <a:schemeClr val="tx1">
                      <a:lumMod val="75000"/>
                      <a:lumOff val="25000"/>
                    </a:schemeClr>
                  </a:solidFill>
                  <a:latin typeface="+mj-ea"/>
                  <a:ea typeface="+mj-ea"/>
                </a:rPr>
                <a:t>Tomcat</a:t>
              </a:r>
            </a:p>
          </p:txBody>
        </p:sp>
        <p:sp>
          <p:nvSpPr>
            <p:cNvPr id="60" name="円柱 59">
              <a:extLst>
                <a:ext uri="{FF2B5EF4-FFF2-40B4-BE49-F238E27FC236}">
                  <a16:creationId xmlns:a16="http://schemas.microsoft.com/office/drawing/2014/main" id="{05343D4F-701B-449A-AEA9-FD2EFF035DF0}"/>
                </a:ext>
              </a:extLst>
            </p:cNvPr>
            <p:cNvSpPr/>
            <p:nvPr/>
          </p:nvSpPr>
          <p:spPr>
            <a:xfrm>
              <a:off x="3901864" y="3346867"/>
              <a:ext cx="1251648" cy="477176"/>
            </a:xfrm>
            <a:prstGeom prst="can">
              <a:avLst>
                <a:gd name="adj" fmla="val 21249"/>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b="1" dirty="0">
                  <a:solidFill>
                    <a:schemeClr val="tx1">
                      <a:lumMod val="75000"/>
                      <a:lumOff val="25000"/>
                    </a:schemeClr>
                  </a:solidFill>
                  <a:latin typeface="+mj-ea"/>
                  <a:ea typeface="+mj-ea"/>
                </a:rPr>
                <a:t>環境用</a:t>
              </a:r>
              <a:r>
                <a:rPr lang="en-US" altLang="ja-JP" sz="1200" b="1" dirty="0">
                  <a:solidFill>
                    <a:schemeClr val="tx1">
                      <a:lumMod val="75000"/>
                      <a:lumOff val="25000"/>
                    </a:schemeClr>
                  </a:solidFill>
                  <a:latin typeface="+mj-ea"/>
                  <a:ea typeface="+mj-ea"/>
                </a:rPr>
                <a:t>DB</a:t>
              </a:r>
              <a:endParaRPr lang="ja-JP" altLang="en-US" sz="1200" b="1" dirty="0">
                <a:solidFill>
                  <a:schemeClr val="tx1">
                    <a:lumMod val="75000"/>
                    <a:lumOff val="25000"/>
                  </a:schemeClr>
                </a:solidFill>
                <a:latin typeface="+mj-ea"/>
                <a:ea typeface="+mj-ea"/>
              </a:endParaRPr>
            </a:p>
          </p:txBody>
        </p:sp>
        <p:sp>
          <p:nvSpPr>
            <p:cNvPr id="61" name="矢印: 下 60">
              <a:extLst>
                <a:ext uri="{FF2B5EF4-FFF2-40B4-BE49-F238E27FC236}">
                  <a16:creationId xmlns:a16="http://schemas.microsoft.com/office/drawing/2014/main" id="{B3CC51B0-9460-4AF5-9125-8E625D6C2F52}"/>
                </a:ext>
              </a:extLst>
            </p:cNvPr>
            <p:cNvSpPr/>
            <p:nvPr/>
          </p:nvSpPr>
          <p:spPr>
            <a:xfrm>
              <a:off x="4230309" y="2923746"/>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下 61">
              <a:extLst>
                <a:ext uri="{FF2B5EF4-FFF2-40B4-BE49-F238E27FC236}">
                  <a16:creationId xmlns:a16="http://schemas.microsoft.com/office/drawing/2014/main" id="{3A09B164-A59F-44FC-AA4F-CE3CA8CAE100}"/>
                </a:ext>
              </a:extLst>
            </p:cNvPr>
            <p:cNvSpPr/>
            <p:nvPr/>
          </p:nvSpPr>
          <p:spPr>
            <a:xfrm>
              <a:off x="4226333" y="1318891"/>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D61A0B9A-6A9D-4009-937A-56B91E7F5A68}"/>
                </a:ext>
              </a:extLst>
            </p:cNvPr>
            <p:cNvSpPr txBox="1"/>
            <p:nvPr/>
          </p:nvSpPr>
          <p:spPr>
            <a:xfrm>
              <a:off x="4230309" y="2986940"/>
              <a:ext cx="615297" cy="215444"/>
            </a:xfrm>
            <a:prstGeom prst="rect">
              <a:avLst/>
            </a:prstGeom>
            <a:solidFill>
              <a:schemeClr val="bg1">
                <a:alpha val="50000"/>
              </a:schemeClr>
            </a:solidFill>
          </p:spPr>
          <p:txBody>
            <a:bodyPr wrap="square" rtlCol="0">
              <a:spAutoFit/>
            </a:bodyPr>
            <a:lstStyle/>
            <a:p>
              <a:pPr algn="ctr"/>
              <a:r>
                <a:rPr kumimoji="1" lang="en-US" altLang="ja-JP" sz="800" b="1" dirty="0">
                  <a:solidFill>
                    <a:srgbClr val="002060"/>
                  </a:solidFill>
                  <a:latin typeface="+mj-ea"/>
                  <a:ea typeface="+mj-ea"/>
                </a:rPr>
                <a:t>JDBC</a:t>
              </a:r>
              <a:endParaRPr kumimoji="1" lang="ja-JP" altLang="en-US" sz="800" b="1" dirty="0">
                <a:solidFill>
                  <a:srgbClr val="002060"/>
                </a:solidFill>
                <a:latin typeface="+mj-ea"/>
                <a:ea typeface="+mj-ea"/>
              </a:endParaRPr>
            </a:p>
          </p:txBody>
        </p:sp>
        <p:sp>
          <p:nvSpPr>
            <p:cNvPr id="68" name="四角形: 角を丸くする 67">
              <a:extLst>
                <a:ext uri="{FF2B5EF4-FFF2-40B4-BE49-F238E27FC236}">
                  <a16:creationId xmlns:a16="http://schemas.microsoft.com/office/drawing/2014/main" id="{54E39E33-E72D-45FA-B355-ABAF4B4E5F21}"/>
                </a:ext>
              </a:extLst>
            </p:cNvPr>
            <p:cNvSpPr/>
            <p:nvPr/>
          </p:nvSpPr>
          <p:spPr>
            <a:xfrm>
              <a:off x="3736350" y="802084"/>
              <a:ext cx="1666467" cy="3712465"/>
            </a:xfrm>
            <a:prstGeom prst="roundRect">
              <a:avLst>
                <a:gd name="adj" fmla="val 9303"/>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8C0CA557-0C13-4E62-828C-8E207A029F7E}"/>
                </a:ext>
              </a:extLst>
            </p:cNvPr>
            <p:cNvSpPr txBox="1"/>
            <p:nvPr/>
          </p:nvSpPr>
          <p:spPr>
            <a:xfrm>
              <a:off x="3906670" y="4401073"/>
              <a:ext cx="1331417" cy="225510"/>
            </a:xfrm>
            <a:prstGeom prst="rect">
              <a:avLst/>
            </a:prstGeom>
            <a:solidFill>
              <a:schemeClr val="bg1"/>
            </a:solidFill>
            <a:ln w="28575">
              <a:solidFill>
                <a:schemeClr val="accent6"/>
              </a:solidFill>
              <a:prstDash val="dash"/>
            </a:ln>
          </p:spPr>
          <p:txBody>
            <a:bodyPr wrap="square" lIns="0" tIns="0" rIns="0" bIns="0" rtlCol="0" anchor="ctr" anchorCtr="1">
              <a:noAutofit/>
            </a:bodyPr>
            <a:lstStyle/>
            <a:p>
              <a:pPr algn="ctr"/>
              <a:r>
                <a:rPr kumimoji="1" lang="ja-JP" altLang="en-US" sz="1000" b="1" dirty="0">
                  <a:solidFill>
                    <a:schemeClr val="tx1">
                      <a:lumMod val="75000"/>
                      <a:lumOff val="25000"/>
                    </a:schemeClr>
                  </a:solidFill>
                  <a:latin typeface="+mj-ea"/>
                  <a:ea typeface="+mj-ea"/>
                </a:rPr>
                <a:t>環境サブシステム</a:t>
              </a:r>
            </a:p>
          </p:txBody>
        </p:sp>
        <p:sp>
          <p:nvSpPr>
            <p:cNvPr id="70" name="テキスト ボックス 69">
              <a:extLst>
                <a:ext uri="{FF2B5EF4-FFF2-40B4-BE49-F238E27FC236}">
                  <a16:creationId xmlns:a16="http://schemas.microsoft.com/office/drawing/2014/main" id="{301B08BB-50D9-40E9-A178-FEAF3123FF71}"/>
                </a:ext>
              </a:extLst>
            </p:cNvPr>
            <p:cNvSpPr txBox="1"/>
            <p:nvPr/>
          </p:nvSpPr>
          <p:spPr>
            <a:xfrm>
              <a:off x="4149240" y="1375884"/>
              <a:ext cx="800438" cy="215444"/>
            </a:xfrm>
            <a:prstGeom prst="rect">
              <a:avLst/>
            </a:prstGeom>
            <a:solidFill>
              <a:schemeClr val="bg1">
                <a:alpha val="50000"/>
              </a:schemeClr>
            </a:solidFill>
          </p:spPr>
          <p:txBody>
            <a:bodyPr wrap="square" rtlCol="0">
              <a:spAutoFit/>
            </a:bodyPr>
            <a:lstStyle/>
            <a:p>
              <a:pPr algn="ctr"/>
              <a:r>
                <a:rPr kumimoji="1" lang="ja-JP" altLang="en-US" sz="800" b="1" dirty="0">
                  <a:solidFill>
                    <a:srgbClr val="FF0000"/>
                  </a:solidFill>
                  <a:latin typeface="+mj-ea"/>
                  <a:ea typeface="+mj-ea"/>
                </a:rPr>
                <a:t>リダイレクト</a:t>
              </a:r>
            </a:p>
          </p:txBody>
        </p:sp>
        <p:sp>
          <p:nvSpPr>
            <p:cNvPr id="71" name="正方形/長方形 70">
              <a:extLst>
                <a:ext uri="{FF2B5EF4-FFF2-40B4-BE49-F238E27FC236}">
                  <a16:creationId xmlns:a16="http://schemas.microsoft.com/office/drawing/2014/main" id="{610192C9-EDF9-4C1A-A8DC-F74F82ED5078}"/>
                </a:ext>
              </a:extLst>
            </p:cNvPr>
            <p:cNvSpPr/>
            <p:nvPr/>
          </p:nvSpPr>
          <p:spPr>
            <a:xfrm>
              <a:off x="3827122" y="1688199"/>
              <a:ext cx="1462316" cy="31132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ログイン画面</a:t>
              </a:r>
              <a:endParaRPr lang="en-US" altLang="ja-JP" sz="1200" b="1" dirty="0">
                <a:latin typeface="+mj-ea"/>
                <a:ea typeface="+mj-ea"/>
              </a:endParaRPr>
            </a:p>
          </p:txBody>
        </p:sp>
      </p:grpSp>
      <p:grpSp>
        <p:nvGrpSpPr>
          <p:cNvPr id="72" name="グループ化 71">
            <a:extLst>
              <a:ext uri="{FF2B5EF4-FFF2-40B4-BE49-F238E27FC236}">
                <a16:creationId xmlns:a16="http://schemas.microsoft.com/office/drawing/2014/main" id="{5BF8AFDF-6EBF-4F1C-B408-99D9F9C6B922}"/>
              </a:ext>
            </a:extLst>
          </p:cNvPr>
          <p:cNvGrpSpPr/>
          <p:nvPr/>
        </p:nvGrpSpPr>
        <p:grpSpPr>
          <a:xfrm>
            <a:off x="5843122" y="1173564"/>
            <a:ext cx="1666467" cy="3821912"/>
            <a:chOff x="5449890" y="804671"/>
            <a:chExt cx="1666467" cy="3821912"/>
          </a:xfrm>
        </p:grpSpPr>
        <p:sp>
          <p:nvSpPr>
            <p:cNvPr id="74" name="正方形/長方形 73">
              <a:extLst>
                <a:ext uri="{FF2B5EF4-FFF2-40B4-BE49-F238E27FC236}">
                  <a16:creationId xmlns:a16="http://schemas.microsoft.com/office/drawing/2014/main" id="{7D52CD5E-358E-4C8F-93A4-05AB635195FE}"/>
                </a:ext>
              </a:extLst>
            </p:cNvPr>
            <p:cNvSpPr/>
            <p:nvPr/>
          </p:nvSpPr>
          <p:spPr>
            <a:xfrm>
              <a:off x="5555692" y="2020562"/>
              <a:ext cx="1462316"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医務サブシステム</a:t>
              </a:r>
              <a:endParaRPr lang="en-US" altLang="ja-JP" sz="1200" b="1" dirty="0">
                <a:latin typeface="+mj-ea"/>
                <a:ea typeface="+mj-ea"/>
              </a:endParaRPr>
            </a:p>
          </p:txBody>
        </p:sp>
        <p:sp>
          <p:nvSpPr>
            <p:cNvPr id="75" name="正方形/長方形 74">
              <a:extLst>
                <a:ext uri="{FF2B5EF4-FFF2-40B4-BE49-F238E27FC236}">
                  <a16:creationId xmlns:a16="http://schemas.microsoft.com/office/drawing/2014/main" id="{0AE662EE-24A0-42E7-B52B-2B31E11383DC}"/>
                </a:ext>
              </a:extLst>
            </p:cNvPr>
            <p:cNvSpPr/>
            <p:nvPr/>
          </p:nvSpPr>
          <p:spPr>
            <a:xfrm>
              <a:off x="5555692" y="2533223"/>
              <a:ext cx="1462316" cy="325169"/>
            </a:xfrm>
            <a:prstGeom prst="rect">
              <a:avLst/>
            </a:prstGeom>
            <a:solidFill>
              <a:schemeClr val="bg1">
                <a:lumMod val="9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lumMod val="75000"/>
                      <a:lumOff val="25000"/>
                    </a:schemeClr>
                  </a:solidFill>
                  <a:latin typeface="+mj-ea"/>
                  <a:ea typeface="+mj-ea"/>
                </a:rPr>
                <a:t>医務用</a:t>
              </a:r>
              <a:r>
                <a:rPr lang="en-US" altLang="ja-JP" sz="1100" dirty="0">
                  <a:solidFill>
                    <a:schemeClr val="tx1">
                      <a:lumMod val="75000"/>
                      <a:lumOff val="25000"/>
                    </a:schemeClr>
                  </a:solidFill>
                  <a:latin typeface="+mj-ea"/>
                  <a:ea typeface="+mj-ea"/>
                </a:rPr>
                <a:t>Tomcat</a:t>
              </a:r>
            </a:p>
          </p:txBody>
        </p:sp>
        <p:sp>
          <p:nvSpPr>
            <p:cNvPr id="76" name="円柱 75">
              <a:extLst>
                <a:ext uri="{FF2B5EF4-FFF2-40B4-BE49-F238E27FC236}">
                  <a16:creationId xmlns:a16="http://schemas.microsoft.com/office/drawing/2014/main" id="{EA08757C-95DF-4556-A1A1-FAB865C5FF1E}"/>
                </a:ext>
              </a:extLst>
            </p:cNvPr>
            <p:cNvSpPr/>
            <p:nvPr/>
          </p:nvSpPr>
          <p:spPr>
            <a:xfrm>
              <a:off x="5630434" y="3346867"/>
              <a:ext cx="1251648" cy="477176"/>
            </a:xfrm>
            <a:prstGeom prst="can">
              <a:avLst>
                <a:gd name="adj" fmla="val 21249"/>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b="1" dirty="0">
                  <a:solidFill>
                    <a:schemeClr val="tx1">
                      <a:lumMod val="75000"/>
                      <a:lumOff val="25000"/>
                    </a:schemeClr>
                  </a:solidFill>
                  <a:latin typeface="+mj-ea"/>
                  <a:ea typeface="+mj-ea"/>
                </a:rPr>
                <a:t>医務用</a:t>
              </a:r>
              <a:r>
                <a:rPr lang="en-US" altLang="ja-JP" sz="1200" b="1" dirty="0">
                  <a:solidFill>
                    <a:schemeClr val="tx1">
                      <a:lumMod val="75000"/>
                      <a:lumOff val="25000"/>
                    </a:schemeClr>
                  </a:solidFill>
                  <a:latin typeface="+mj-ea"/>
                  <a:ea typeface="+mj-ea"/>
                </a:rPr>
                <a:t>DB</a:t>
              </a:r>
              <a:endParaRPr lang="ja-JP" altLang="en-US" sz="1200" b="1" dirty="0">
                <a:solidFill>
                  <a:schemeClr val="tx1">
                    <a:lumMod val="75000"/>
                    <a:lumOff val="25000"/>
                  </a:schemeClr>
                </a:solidFill>
                <a:latin typeface="+mj-ea"/>
                <a:ea typeface="+mj-ea"/>
              </a:endParaRPr>
            </a:p>
          </p:txBody>
        </p:sp>
        <p:sp>
          <p:nvSpPr>
            <p:cNvPr id="77" name="矢印: 下 76">
              <a:extLst>
                <a:ext uri="{FF2B5EF4-FFF2-40B4-BE49-F238E27FC236}">
                  <a16:creationId xmlns:a16="http://schemas.microsoft.com/office/drawing/2014/main" id="{812E0237-060D-4960-B809-ADF54317DA05}"/>
                </a:ext>
              </a:extLst>
            </p:cNvPr>
            <p:cNvSpPr/>
            <p:nvPr/>
          </p:nvSpPr>
          <p:spPr>
            <a:xfrm>
              <a:off x="5958879" y="2923746"/>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下 77">
              <a:extLst>
                <a:ext uri="{FF2B5EF4-FFF2-40B4-BE49-F238E27FC236}">
                  <a16:creationId xmlns:a16="http://schemas.microsoft.com/office/drawing/2014/main" id="{A407B664-44E3-4D40-A9E7-199E01758A4B}"/>
                </a:ext>
              </a:extLst>
            </p:cNvPr>
            <p:cNvSpPr/>
            <p:nvPr/>
          </p:nvSpPr>
          <p:spPr>
            <a:xfrm>
              <a:off x="5954903" y="1318891"/>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705A0AF6-FAE0-48E3-9623-C677407FB06E}"/>
                </a:ext>
              </a:extLst>
            </p:cNvPr>
            <p:cNvSpPr txBox="1"/>
            <p:nvPr/>
          </p:nvSpPr>
          <p:spPr>
            <a:xfrm>
              <a:off x="5958879" y="2986940"/>
              <a:ext cx="615297" cy="215444"/>
            </a:xfrm>
            <a:prstGeom prst="rect">
              <a:avLst/>
            </a:prstGeom>
            <a:solidFill>
              <a:schemeClr val="bg1">
                <a:alpha val="50000"/>
              </a:schemeClr>
            </a:solidFill>
          </p:spPr>
          <p:txBody>
            <a:bodyPr wrap="square" rtlCol="0">
              <a:spAutoFit/>
            </a:bodyPr>
            <a:lstStyle/>
            <a:p>
              <a:pPr algn="ctr"/>
              <a:r>
                <a:rPr kumimoji="1" lang="en-US" altLang="ja-JP" sz="800" b="1" dirty="0">
                  <a:solidFill>
                    <a:srgbClr val="002060"/>
                  </a:solidFill>
                  <a:latin typeface="+mj-ea"/>
                  <a:ea typeface="+mj-ea"/>
                </a:rPr>
                <a:t>JDBC</a:t>
              </a:r>
              <a:endParaRPr kumimoji="1" lang="ja-JP" altLang="en-US" sz="800" b="1" dirty="0">
                <a:solidFill>
                  <a:srgbClr val="002060"/>
                </a:solidFill>
                <a:latin typeface="+mj-ea"/>
                <a:ea typeface="+mj-ea"/>
              </a:endParaRPr>
            </a:p>
          </p:txBody>
        </p:sp>
        <p:sp>
          <p:nvSpPr>
            <p:cNvPr id="80" name="四角形: 角を丸くする 79">
              <a:extLst>
                <a:ext uri="{FF2B5EF4-FFF2-40B4-BE49-F238E27FC236}">
                  <a16:creationId xmlns:a16="http://schemas.microsoft.com/office/drawing/2014/main" id="{EA87F029-9633-401D-A84D-250C58114075}"/>
                </a:ext>
              </a:extLst>
            </p:cNvPr>
            <p:cNvSpPr/>
            <p:nvPr/>
          </p:nvSpPr>
          <p:spPr>
            <a:xfrm>
              <a:off x="5449890" y="804671"/>
              <a:ext cx="1666467" cy="3712465"/>
            </a:xfrm>
            <a:prstGeom prst="roundRect">
              <a:avLst>
                <a:gd name="adj" fmla="val 9303"/>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0354AC0-3622-4A5E-9FC3-9C510ABF470C}"/>
                </a:ext>
              </a:extLst>
            </p:cNvPr>
            <p:cNvSpPr txBox="1"/>
            <p:nvPr/>
          </p:nvSpPr>
          <p:spPr>
            <a:xfrm>
              <a:off x="5632193" y="4401073"/>
              <a:ext cx="1331417" cy="225510"/>
            </a:xfrm>
            <a:prstGeom prst="rect">
              <a:avLst/>
            </a:prstGeom>
            <a:solidFill>
              <a:schemeClr val="bg1"/>
            </a:solidFill>
            <a:ln w="28575">
              <a:solidFill>
                <a:schemeClr val="accent1"/>
              </a:solidFill>
              <a:prstDash val="dash"/>
            </a:ln>
          </p:spPr>
          <p:txBody>
            <a:bodyPr wrap="square" lIns="0" tIns="0" rIns="0" bIns="0" rtlCol="0" anchor="ctr" anchorCtr="1">
              <a:noAutofit/>
            </a:bodyPr>
            <a:lstStyle/>
            <a:p>
              <a:pPr algn="ctr"/>
              <a:r>
                <a:rPr kumimoji="1" lang="ja-JP" altLang="en-US" sz="1000" b="1" dirty="0">
                  <a:solidFill>
                    <a:schemeClr val="tx1">
                      <a:lumMod val="75000"/>
                      <a:lumOff val="25000"/>
                    </a:schemeClr>
                  </a:solidFill>
                  <a:latin typeface="+mj-ea"/>
                  <a:ea typeface="+mj-ea"/>
                </a:rPr>
                <a:t>医務サブシステム</a:t>
              </a:r>
            </a:p>
          </p:txBody>
        </p:sp>
        <p:sp>
          <p:nvSpPr>
            <p:cNvPr id="82" name="テキスト ボックス 81">
              <a:extLst>
                <a:ext uri="{FF2B5EF4-FFF2-40B4-BE49-F238E27FC236}">
                  <a16:creationId xmlns:a16="http://schemas.microsoft.com/office/drawing/2014/main" id="{B808AFBF-58D4-4F89-974C-E081034642E5}"/>
                </a:ext>
              </a:extLst>
            </p:cNvPr>
            <p:cNvSpPr txBox="1"/>
            <p:nvPr/>
          </p:nvSpPr>
          <p:spPr>
            <a:xfrm>
              <a:off x="5855091" y="1375884"/>
              <a:ext cx="800438" cy="215444"/>
            </a:xfrm>
            <a:prstGeom prst="rect">
              <a:avLst/>
            </a:prstGeom>
            <a:solidFill>
              <a:schemeClr val="bg1">
                <a:alpha val="50000"/>
              </a:schemeClr>
            </a:solidFill>
          </p:spPr>
          <p:txBody>
            <a:bodyPr wrap="square" rtlCol="0">
              <a:spAutoFit/>
            </a:bodyPr>
            <a:lstStyle/>
            <a:p>
              <a:pPr algn="ctr"/>
              <a:r>
                <a:rPr kumimoji="1" lang="ja-JP" altLang="en-US" sz="800" b="1" dirty="0">
                  <a:solidFill>
                    <a:srgbClr val="FF0000"/>
                  </a:solidFill>
                  <a:latin typeface="+mj-ea"/>
                  <a:ea typeface="+mj-ea"/>
                </a:rPr>
                <a:t>リダイレクト</a:t>
              </a:r>
            </a:p>
          </p:txBody>
        </p:sp>
        <p:sp>
          <p:nvSpPr>
            <p:cNvPr id="83" name="正方形/長方形 82">
              <a:extLst>
                <a:ext uri="{FF2B5EF4-FFF2-40B4-BE49-F238E27FC236}">
                  <a16:creationId xmlns:a16="http://schemas.microsoft.com/office/drawing/2014/main" id="{E1E67D0E-040E-448B-94EF-FDCC4AC4F57F}"/>
                </a:ext>
              </a:extLst>
            </p:cNvPr>
            <p:cNvSpPr/>
            <p:nvPr/>
          </p:nvSpPr>
          <p:spPr>
            <a:xfrm>
              <a:off x="5555690" y="1688199"/>
              <a:ext cx="1462316" cy="31132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ログイン画面</a:t>
              </a:r>
              <a:endParaRPr lang="en-US" altLang="ja-JP" sz="1200" b="1" dirty="0">
                <a:latin typeface="+mj-ea"/>
                <a:ea typeface="+mj-ea"/>
              </a:endParaRPr>
            </a:p>
          </p:txBody>
        </p:sp>
      </p:grpSp>
      <p:grpSp>
        <p:nvGrpSpPr>
          <p:cNvPr id="84" name="グループ化 83">
            <a:extLst>
              <a:ext uri="{FF2B5EF4-FFF2-40B4-BE49-F238E27FC236}">
                <a16:creationId xmlns:a16="http://schemas.microsoft.com/office/drawing/2014/main" id="{D66FF56A-21A3-4E05-9E0C-182983C87AF5}"/>
              </a:ext>
            </a:extLst>
          </p:cNvPr>
          <p:cNvGrpSpPr/>
          <p:nvPr/>
        </p:nvGrpSpPr>
        <p:grpSpPr>
          <a:xfrm>
            <a:off x="7897300" y="1187911"/>
            <a:ext cx="1666467" cy="3821912"/>
            <a:chOff x="7161722" y="804671"/>
            <a:chExt cx="1666467" cy="3821912"/>
          </a:xfrm>
        </p:grpSpPr>
        <p:sp>
          <p:nvSpPr>
            <p:cNvPr id="85" name="正方形/長方形 84">
              <a:extLst>
                <a:ext uri="{FF2B5EF4-FFF2-40B4-BE49-F238E27FC236}">
                  <a16:creationId xmlns:a16="http://schemas.microsoft.com/office/drawing/2014/main" id="{E74D00CC-E8B9-4AC4-B6EE-0ACBCE1CDCCD}"/>
                </a:ext>
              </a:extLst>
            </p:cNvPr>
            <p:cNvSpPr/>
            <p:nvPr/>
          </p:nvSpPr>
          <p:spPr>
            <a:xfrm>
              <a:off x="7265974" y="2020562"/>
              <a:ext cx="1462316" cy="418915"/>
            </a:xfrm>
            <a:prstGeom prst="rect">
              <a:avLst/>
            </a:prstGeom>
            <a:solidFill>
              <a:srgbClr val="EAB2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薬事サブシステム</a:t>
              </a:r>
              <a:endParaRPr lang="en-US" altLang="ja-JP" sz="1200" b="1" dirty="0">
                <a:latin typeface="+mj-ea"/>
                <a:ea typeface="+mj-ea"/>
              </a:endParaRPr>
            </a:p>
          </p:txBody>
        </p:sp>
        <p:sp>
          <p:nvSpPr>
            <p:cNvPr id="86" name="正方形/長方形 85">
              <a:extLst>
                <a:ext uri="{FF2B5EF4-FFF2-40B4-BE49-F238E27FC236}">
                  <a16:creationId xmlns:a16="http://schemas.microsoft.com/office/drawing/2014/main" id="{D9E9432B-D08A-4352-B5D2-5902E771A296}"/>
                </a:ext>
              </a:extLst>
            </p:cNvPr>
            <p:cNvSpPr/>
            <p:nvPr/>
          </p:nvSpPr>
          <p:spPr>
            <a:xfrm>
              <a:off x="7265974" y="2533223"/>
              <a:ext cx="1462316" cy="325169"/>
            </a:xfrm>
            <a:prstGeom prst="rect">
              <a:avLst/>
            </a:prstGeom>
            <a:solidFill>
              <a:schemeClr val="bg1">
                <a:lumMod val="95000"/>
              </a:schemeClr>
            </a:solidFill>
            <a:ln w="25400">
              <a:solidFill>
                <a:srgbClr val="EAB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lumMod val="75000"/>
                      <a:lumOff val="25000"/>
                    </a:schemeClr>
                  </a:solidFill>
                  <a:latin typeface="+mj-ea"/>
                  <a:ea typeface="+mj-ea"/>
                </a:rPr>
                <a:t>薬事用</a:t>
              </a:r>
              <a:r>
                <a:rPr lang="en-US" altLang="ja-JP" sz="1100" dirty="0">
                  <a:solidFill>
                    <a:schemeClr val="tx1">
                      <a:lumMod val="75000"/>
                      <a:lumOff val="25000"/>
                    </a:schemeClr>
                  </a:solidFill>
                  <a:latin typeface="+mj-ea"/>
                  <a:ea typeface="+mj-ea"/>
                </a:rPr>
                <a:t>Tomcat</a:t>
              </a:r>
            </a:p>
          </p:txBody>
        </p:sp>
        <p:sp>
          <p:nvSpPr>
            <p:cNvPr id="87" name="円柱 86">
              <a:extLst>
                <a:ext uri="{FF2B5EF4-FFF2-40B4-BE49-F238E27FC236}">
                  <a16:creationId xmlns:a16="http://schemas.microsoft.com/office/drawing/2014/main" id="{F7576843-165E-4E19-93D2-EC98CC9FE68F}"/>
                </a:ext>
              </a:extLst>
            </p:cNvPr>
            <p:cNvSpPr/>
            <p:nvPr/>
          </p:nvSpPr>
          <p:spPr>
            <a:xfrm>
              <a:off x="7340716" y="3346867"/>
              <a:ext cx="1251648" cy="477176"/>
            </a:xfrm>
            <a:prstGeom prst="can">
              <a:avLst>
                <a:gd name="adj" fmla="val 21249"/>
              </a:avLst>
            </a:prstGeom>
            <a:solidFill>
              <a:schemeClr val="accent4">
                <a:lumMod val="20000"/>
                <a:lumOff val="80000"/>
              </a:schemeClr>
            </a:solidFill>
            <a:ln w="38100">
              <a:solidFill>
                <a:srgbClr val="EAB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b="1" dirty="0">
                  <a:solidFill>
                    <a:schemeClr val="tx1">
                      <a:lumMod val="75000"/>
                      <a:lumOff val="25000"/>
                    </a:schemeClr>
                  </a:solidFill>
                  <a:latin typeface="+mj-ea"/>
                  <a:ea typeface="+mj-ea"/>
                </a:rPr>
                <a:t>薬事用</a:t>
              </a:r>
              <a:r>
                <a:rPr lang="en-US" altLang="ja-JP" sz="1200" b="1" dirty="0">
                  <a:solidFill>
                    <a:schemeClr val="tx1">
                      <a:lumMod val="75000"/>
                      <a:lumOff val="25000"/>
                    </a:schemeClr>
                  </a:solidFill>
                  <a:latin typeface="+mj-ea"/>
                  <a:ea typeface="+mj-ea"/>
                </a:rPr>
                <a:t>DB</a:t>
              </a:r>
              <a:endParaRPr lang="ja-JP" altLang="en-US" sz="1200" b="1" dirty="0">
                <a:solidFill>
                  <a:schemeClr val="tx1">
                    <a:lumMod val="75000"/>
                    <a:lumOff val="25000"/>
                  </a:schemeClr>
                </a:solidFill>
                <a:latin typeface="+mj-ea"/>
                <a:ea typeface="+mj-ea"/>
              </a:endParaRPr>
            </a:p>
          </p:txBody>
        </p:sp>
        <p:sp>
          <p:nvSpPr>
            <p:cNvPr id="88" name="矢印: 下 87">
              <a:extLst>
                <a:ext uri="{FF2B5EF4-FFF2-40B4-BE49-F238E27FC236}">
                  <a16:creationId xmlns:a16="http://schemas.microsoft.com/office/drawing/2014/main" id="{7A8BE66D-4B97-4273-9318-5A392DA40189}"/>
                </a:ext>
              </a:extLst>
            </p:cNvPr>
            <p:cNvSpPr/>
            <p:nvPr/>
          </p:nvSpPr>
          <p:spPr>
            <a:xfrm>
              <a:off x="7669161" y="2923746"/>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矢印: 下 88">
              <a:extLst>
                <a:ext uri="{FF2B5EF4-FFF2-40B4-BE49-F238E27FC236}">
                  <a16:creationId xmlns:a16="http://schemas.microsoft.com/office/drawing/2014/main" id="{AC67CD0D-D966-4BC8-8051-D57DD2F189F9}"/>
                </a:ext>
              </a:extLst>
            </p:cNvPr>
            <p:cNvSpPr/>
            <p:nvPr/>
          </p:nvSpPr>
          <p:spPr>
            <a:xfrm>
              <a:off x="7665185" y="1318891"/>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66326B37-CA7E-42D4-B27C-BC5277E9832A}"/>
                </a:ext>
              </a:extLst>
            </p:cNvPr>
            <p:cNvSpPr txBox="1"/>
            <p:nvPr/>
          </p:nvSpPr>
          <p:spPr>
            <a:xfrm>
              <a:off x="7669160" y="2986940"/>
              <a:ext cx="615297" cy="215444"/>
            </a:xfrm>
            <a:prstGeom prst="rect">
              <a:avLst/>
            </a:prstGeom>
            <a:solidFill>
              <a:schemeClr val="bg1">
                <a:alpha val="50000"/>
              </a:schemeClr>
            </a:solidFill>
          </p:spPr>
          <p:txBody>
            <a:bodyPr wrap="square" rtlCol="0">
              <a:spAutoFit/>
            </a:bodyPr>
            <a:lstStyle/>
            <a:p>
              <a:pPr algn="ctr"/>
              <a:r>
                <a:rPr kumimoji="1" lang="en-US" altLang="ja-JP" sz="800" b="1" dirty="0">
                  <a:solidFill>
                    <a:srgbClr val="002060"/>
                  </a:solidFill>
                  <a:latin typeface="+mj-ea"/>
                  <a:ea typeface="+mj-ea"/>
                </a:rPr>
                <a:t>JDBC</a:t>
              </a:r>
              <a:endParaRPr kumimoji="1" lang="ja-JP" altLang="en-US" sz="800" b="1" dirty="0">
                <a:solidFill>
                  <a:srgbClr val="002060"/>
                </a:solidFill>
                <a:latin typeface="+mj-ea"/>
                <a:ea typeface="+mj-ea"/>
              </a:endParaRPr>
            </a:p>
          </p:txBody>
        </p:sp>
        <p:sp>
          <p:nvSpPr>
            <p:cNvPr id="94" name="四角形: 角を丸くする 93">
              <a:extLst>
                <a:ext uri="{FF2B5EF4-FFF2-40B4-BE49-F238E27FC236}">
                  <a16:creationId xmlns:a16="http://schemas.microsoft.com/office/drawing/2014/main" id="{0BFEFBC0-1EA4-447A-8E95-27FE50EC37EC}"/>
                </a:ext>
              </a:extLst>
            </p:cNvPr>
            <p:cNvSpPr/>
            <p:nvPr/>
          </p:nvSpPr>
          <p:spPr>
            <a:xfrm>
              <a:off x="7161722" y="804671"/>
              <a:ext cx="1666467" cy="3712465"/>
            </a:xfrm>
            <a:prstGeom prst="roundRect">
              <a:avLst>
                <a:gd name="adj" fmla="val 9303"/>
              </a:avLst>
            </a:prstGeom>
            <a:noFill/>
            <a:ln w="28575">
              <a:solidFill>
                <a:srgbClr val="EAB2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5DBB03D5-E528-4678-BFA2-638A1D53E7F0}"/>
                </a:ext>
              </a:extLst>
            </p:cNvPr>
            <p:cNvSpPr txBox="1"/>
            <p:nvPr/>
          </p:nvSpPr>
          <p:spPr>
            <a:xfrm>
              <a:off x="7344025" y="4401073"/>
              <a:ext cx="1331417" cy="225510"/>
            </a:xfrm>
            <a:prstGeom prst="rect">
              <a:avLst/>
            </a:prstGeom>
            <a:solidFill>
              <a:schemeClr val="bg1"/>
            </a:solidFill>
            <a:ln w="28575">
              <a:solidFill>
                <a:srgbClr val="EAB200"/>
              </a:solidFill>
              <a:prstDash val="dash"/>
            </a:ln>
          </p:spPr>
          <p:txBody>
            <a:bodyPr wrap="square" lIns="0" tIns="0" rIns="0" bIns="0" rtlCol="0" anchor="ctr" anchorCtr="1">
              <a:noAutofit/>
            </a:bodyPr>
            <a:lstStyle/>
            <a:p>
              <a:pPr algn="ctr"/>
              <a:r>
                <a:rPr kumimoji="1" lang="ja-JP" altLang="en-US" sz="1000" b="1" dirty="0">
                  <a:solidFill>
                    <a:schemeClr val="tx1">
                      <a:lumMod val="75000"/>
                      <a:lumOff val="25000"/>
                    </a:schemeClr>
                  </a:solidFill>
                  <a:latin typeface="+mj-ea"/>
                  <a:ea typeface="+mj-ea"/>
                </a:rPr>
                <a:t>薬事サブシステム</a:t>
              </a:r>
            </a:p>
          </p:txBody>
        </p:sp>
        <p:sp>
          <p:nvSpPr>
            <p:cNvPr id="96" name="テキスト ボックス 95">
              <a:extLst>
                <a:ext uri="{FF2B5EF4-FFF2-40B4-BE49-F238E27FC236}">
                  <a16:creationId xmlns:a16="http://schemas.microsoft.com/office/drawing/2014/main" id="{E337607F-476B-4F71-A85F-2B5B1AD5C836}"/>
                </a:ext>
              </a:extLst>
            </p:cNvPr>
            <p:cNvSpPr txBox="1"/>
            <p:nvPr/>
          </p:nvSpPr>
          <p:spPr>
            <a:xfrm>
              <a:off x="7570368" y="1375884"/>
              <a:ext cx="800438" cy="215444"/>
            </a:xfrm>
            <a:prstGeom prst="rect">
              <a:avLst/>
            </a:prstGeom>
            <a:solidFill>
              <a:schemeClr val="bg1">
                <a:alpha val="50000"/>
              </a:schemeClr>
            </a:solidFill>
          </p:spPr>
          <p:txBody>
            <a:bodyPr wrap="square" rtlCol="0">
              <a:spAutoFit/>
            </a:bodyPr>
            <a:lstStyle/>
            <a:p>
              <a:pPr algn="ctr"/>
              <a:r>
                <a:rPr kumimoji="1" lang="ja-JP" altLang="en-US" sz="800" b="1" dirty="0">
                  <a:solidFill>
                    <a:srgbClr val="FF0000"/>
                  </a:solidFill>
                  <a:latin typeface="+mj-ea"/>
                  <a:ea typeface="+mj-ea"/>
                </a:rPr>
                <a:t>リダイレクト</a:t>
              </a:r>
            </a:p>
          </p:txBody>
        </p:sp>
        <p:sp>
          <p:nvSpPr>
            <p:cNvPr id="97" name="正方形/長方形 96">
              <a:extLst>
                <a:ext uri="{FF2B5EF4-FFF2-40B4-BE49-F238E27FC236}">
                  <a16:creationId xmlns:a16="http://schemas.microsoft.com/office/drawing/2014/main" id="{0A66B6DD-3943-4456-AB15-3C97DD577D70}"/>
                </a:ext>
              </a:extLst>
            </p:cNvPr>
            <p:cNvSpPr/>
            <p:nvPr/>
          </p:nvSpPr>
          <p:spPr>
            <a:xfrm>
              <a:off x="7263262" y="1688199"/>
              <a:ext cx="1462316" cy="31132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ログイン画面</a:t>
              </a:r>
              <a:endParaRPr lang="en-US" altLang="ja-JP" sz="1200" b="1" dirty="0">
                <a:latin typeface="+mj-ea"/>
                <a:ea typeface="+mj-ea"/>
              </a:endParaRPr>
            </a:p>
          </p:txBody>
        </p:sp>
      </p:grpSp>
    </p:spTree>
    <p:extLst>
      <p:ext uri="{BB962C8B-B14F-4D97-AF65-F5344CB8AC3E}">
        <p14:creationId xmlns:p14="http://schemas.microsoft.com/office/powerpoint/2010/main" val="416998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5C50A9BD-8362-46F3-8A7C-7F269870DD13}"/>
              </a:ext>
            </a:extLst>
          </p:cNvPr>
          <p:cNvSpPr txBox="1"/>
          <p:nvPr/>
        </p:nvSpPr>
        <p:spPr>
          <a:xfrm>
            <a:off x="323951" y="445423"/>
            <a:ext cx="1670650" cy="369332"/>
          </a:xfrm>
          <a:prstGeom prst="rect">
            <a:avLst/>
          </a:prstGeom>
          <a:noFill/>
        </p:spPr>
        <p:txBody>
          <a:bodyPr wrap="none" rtlCol="0">
            <a:spAutoFit/>
          </a:bodyPr>
          <a:lstStyle/>
          <a:p>
            <a:r>
              <a:rPr lang="ja-JP" altLang="en-US" dirty="0"/>
              <a:t>１</a:t>
            </a:r>
            <a:r>
              <a:rPr lang="en-US" altLang="ja-JP" dirty="0"/>
              <a:t>-</a:t>
            </a:r>
            <a:r>
              <a:rPr lang="ja-JP" altLang="en-US" dirty="0"/>
              <a:t>２</a:t>
            </a:r>
            <a:r>
              <a:rPr kumimoji="1" lang="ja-JP" altLang="en-US" dirty="0"/>
              <a:t>　問題点</a:t>
            </a:r>
          </a:p>
        </p:txBody>
      </p:sp>
      <p:sp>
        <p:nvSpPr>
          <p:cNvPr id="11" name="正方形/長方形 10">
            <a:extLst>
              <a:ext uri="{FF2B5EF4-FFF2-40B4-BE49-F238E27FC236}">
                <a16:creationId xmlns:a16="http://schemas.microsoft.com/office/drawing/2014/main" id="{5DBC702B-B8D0-428C-9715-FF8E9B1F0270}"/>
              </a:ext>
            </a:extLst>
          </p:cNvPr>
          <p:cNvSpPr/>
          <p:nvPr/>
        </p:nvSpPr>
        <p:spPr>
          <a:xfrm>
            <a:off x="65944" y="38578"/>
            <a:ext cx="2359203" cy="461665"/>
          </a:xfrm>
          <a:prstGeom prst="rect">
            <a:avLst/>
          </a:prstGeom>
        </p:spPr>
        <p:txBody>
          <a:bodyPr wrap="square">
            <a:spAutoFit/>
          </a:bodyPr>
          <a:lstStyle/>
          <a:p>
            <a:r>
              <a:rPr lang="ja-JP" altLang="en-US" sz="2400" dirty="0"/>
              <a:t>１．現状分析</a:t>
            </a:r>
            <a:endParaRPr lang="en-US" altLang="ja-JP" sz="2400" dirty="0"/>
          </a:p>
        </p:txBody>
      </p:sp>
      <p:sp>
        <p:nvSpPr>
          <p:cNvPr id="2" name="正方形/長方形 1">
            <a:extLst>
              <a:ext uri="{FF2B5EF4-FFF2-40B4-BE49-F238E27FC236}">
                <a16:creationId xmlns:a16="http://schemas.microsoft.com/office/drawing/2014/main" id="{5B832733-1246-4413-8D68-ABEF60699084}"/>
              </a:ext>
            </a:extLst>
          </p:cNvPr>
          <p:cNvSpPr/>
          <p:nvPr/>
        </p:nvSpPr>
        <p:spPr>
          <a:xfrm>
            <a:off x="768221" y="764317"/>
            <a:ext cx="11286930" cy="5555945"/>
          </a:xfrm>
          <a:prstGeom prst="rect">
            <a:avLst/>
          </a:prstGeom>
        </p:spPr>
        <p:txBody>
          <a:bodyPr wrap="square">
            <a:spAutoFit/>
          </a:bodyPr>
          <a:lstStyle/>
          <a:p>
            <a:pPr>
              <a:lnSpc>
                <a:spcPct val="150000"/>
              </a:lnSpc>
            </a:pPr>
            <a:r>
              <a:rPr lang="ja-JP" altLang="en-US" sz="1400" dirty="0"/>
              <a:t>①　開発は同時に作業出来ない</a:t>
            </a:r>
            <a:endParaRPr lang="en-US" altLang="ja-JP" sz="1400" dirty="0"/>
          </a:p>
          <a:p>
            <a:pPr>
              <a:lnSpc>
                <a:spcPct val="150000"/>
              </a:lnSpc>
            </a:pPr>
            <a:r>
              <a:rPr lang="ja-JP" altLang="en-US" sz="1400" dirty="0"/>
              <a:t>　　一つサブシステム（例：食品）が開発からテストまでの流れが全て完了しないと次のサブシステム</a:t>
            </a:r>
            <a:endParaRPr lang="en-US" altLang="ja-JP" sz="1400" dirty="0"/>
          </a:p>
          <a:p>
            <a:pPr>
              <a:lnSpc>
                <a:spcPct val="150000"/>
              </a:lnSpc>
            </a:pPr>
            <a:r>
              <a:rPr lang="ja-JP" altLang="en-US" sz="1400" dirty="0"/>
              <a:t>　　の開発が進めないのです。（前のサブシステムをコピペで作るからです）</a:t>
            </a:r>
            <a:endParaRPr lang="en-US" altLang="ja-JP" sz="1400" dirty="0"/>
          </a:p>
          <a:p>
            <a:pPr>
              <a:lnSpc>
                <a:spcPct val="150000"/>
              </a:lnSpc>
            </a:pPr>
            <a:endParaRPr lang="en-US" altLang="ja-JP" sz="1400" dirty="0"/>
          </a:p>
          <a:p>
            <a:pPr>
              <a:lnSpc>
                <a:spcPct val="150000"/>
              </a:lnSpc>
            </a:pPr>
            <a:r>
              <a:rPr lang="ja-JP" altLang="en-US" sz="1400" dirty="0"/>
              <a:t>② 　保守性が良くない</a:t>
            </a:r>
            <a:endParaRPr lang="en-US" altLang="ja-JP" sz="1400" dirty="0"/>
          </a:p>
          <a:p>
            <a:pPr>
              <a:lnSpc>
                <a:spcPct val="150000"/>
              </a:lnSpc>
            </a:pPr>
            <a:r>
              <a:rPr lang="ja-JP" altLang="en-US" sz="1400" dirty="0"/>
              <a:t>　　例：法令変更もしくは自治体ごとのカスタマイズなどに伴って修正作業が発生する場合、四サブシス</a:t>
            </a:r>
            <a:endParaRPr lang="en-US" altLang="ja-JP" sz="1400" dirty="0"/>
          </a:p>
          <a:p>
            <a:pPr>
              <a:lnSpc>
                <a:spcPct val="150000"/>
              </a:lnSpc>
            </a:pPr>
            <a:r>
              <a:rPr lang="ja-JP" altLang="en-US" sz="1400" dirty="0"/>
              <a:t>　　テムをすべて同じように対応しなければいけないので、作業ボリュームが大きくなって、</a:t>
            </a:r>
            <a:endParaRPr lang="en-US" altLang="ja-JP" sz="1400" dirty="0"/>
          </a:p>
          <a:p>
            <a:pPr>
              <a:lnSpc>
                <a:spcPct val="150000"/>
              </a:lnSpc>
            </a:pPr>
            <a:r>
              <a:rPr lang="ja-JP" altLang="en-US" sz="1400" dirty="0"/>
              <a:t>　　メンテナンスコストが高い。</a:t>
            </a:r>
            <a:endParaRPr lang="en-US" altLang="ja-JP" sz="1400" dirty="0"/>
          </a:p>
          <a:p>
            <a:pPr>
              <a:lnSpc>
                <a:spcPct val="150000"/>
              </a:lnSpc>
            </a:pPr>
            <a:r>
              <a:rPr lang="ja-JP" altLang="en-US" sz="1400" dirty="0"/>
              <a:t>　</a:t>
            </a:r>
            <a:endParaRPr lang="en-US" altLang="ja-JP" sz="1400" dirty="0"/>
          </a:p>
          <a:p>
            <a:pPr>
              <a:lnSpc>
                <a:spcPct val="150000"/>
              </a:lnSpc>
            </a:pPr>
            <a:r>
              <a:rPr lang="ja-JP" altLang="en-US" sz="1400" dirty="0"/>
              <a:t>③　共通化できない</a:t>
            </a:r>
            <a:endParaRPr lang="en-US" altLang="ja-JP" sz="1400" dirty="0"/>
          </a:p>
          <a:p>
            <a:pPr>
              <a:lnSpc>
                <a:spcPct val="150000"/>
              </a:lnSpc>
            </a:pPr>
            <a:r>
              <a:rPr lang="ja-JP" altLang="en-US" sz="1400" dirty="0"/>
              <a:t>　　同じマスタデータ、同じ処理でも、サブシステムごとに同じく作成する必要</a:t>
            </a:r>
            <a:endParaRPr lang="en-US" altLang="ja-JP" sz="1400" dirty="0"/>
          </a:p>
          <a:p>
            <a:pPr>
              <a:lnSpc>
                <a:spcPct val="150000"/>
              </a:lnSpc>
            </a:pPr>
            <a:r>
              <a:rPr lang="ja-JP" altLang="en-US" sz="1400" dirty="0"/>
              <a:t>　　（例：全国住所マスタ、ステータス更新処理など）</a:t>
            </a:r>
            <a:endParaRPr lang="en-US" altLang="ja-JP" sz="1400" dirty="0"/>
          </a:p>
          <a:p>
            <a:pPr>
              <a:lnSpc>
                <a:spcPct val="150000"/>
              </a:lnSpc>
            </a:pPr>
            <a:r>
              <a:rPr lang="ja-JP" altLang="en-US" sz="1400" dirty="0"/>
              <a:t>　　全体効率が良くない</a:t>
            </a:r>
            <a:endParaRPr lang="en-US" altLang="ja-JP" sz="1400" dirty="0"/>
          </a:p>
          <a:p>
            <a:pPr>
              <a:lnSpc>
                <a:spcPct val="150000"/>
              </a:lnSpc>
            </a:pPr>
            <a:endParaRPr lang="en-US" altLang="ja-JP" sz="1400" dirty="0"/>
          </a:p>
          <a:p>
            <a:pPr>
              <a:lnSpc>
                <a:spcPct val="150000"/>
              </a:lnSpc>
            </a:pPr>
            <a:r>
              <a:rPr lang="ja-JP" altLang="en-US" sz="1400" dirty="0"/>
              <a:t>④　その他</a:t>
            </a:r>
            <a:endParaRPr lang="en-US" altLang="ja-JP" sz="1400" dirty="0"/>
          </a:p>
          <a:p>
            <a:pPr>
              <a:lnSpc>
                <a:spcPct val="150000"/>
              </a:lnSpc>
            </a:pPr>
            <a:r>
              <a:rPr lang="ja-JP" altLang="en-US" sz="1400" dirty="0"/>
              <a:t>　　四サブシステムが別々の</a:t>
            </a:r>
            <a:r>
              <a:rPr lang="en-US" altLang="ja-JP" sz="1400" dirty="0"/>
              <a:t>WEB</a:t>
            </a:r>
            <a:r>
              <a:rPr lang="ja-JP" altLang="en-US" sz="1400" dirty="0"/>
              <a:t>サーバーとＤＢで構成されているので、アクセス、集計や統計などの処理が不便で手間掛かります。</a:t>
            </a:r>
            <a:endParaRPr lang="en-US" altLang="ja-JP" sz="1400" dirty="0"/>
          </a:p>
          <a:p>
            <a:pPr>
              <a:lnSpc>
                <a:spcPct val="150000"/>
              </a:lnSpc>
            </a:pPr>
            <a:r>
              <a:rPr lang="ja-JP" altLang="en-US" sz="1400" dirty="0"/>
              <a:t>　　</a:t>
            </a:r>
            <a:endParaRPr lang="en-US" altLang="ja-JP" sz="1400" dirty="0"/>
          </a:p>
        </p:txBody>
      </p:sp>
    </p:spTree>
    <p:extLst>
      <p:ext uri="{BB962C8B-B14F-4D97-AF65-F5344CB8AC3E}">
        <p14:creationId xmlns:p14="http://schemas.microsoft.com/office/powerpoint/2010/main" val="342077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id="{8DD6E6E0-D666-44BD-AD59-44DEF94EADF4}"/>
              </a:ext>
            </a:extLst>
          </p:cNvPr>
          <p:cNvSpPr/>
          <p:nvPr/>
        </p:nvSpPr>
        <p:spPr>
          <a:xfrm>
            <a:off x="1244964" y="4472197"/>
            <a:ext cx="9379869" cy="2136485"/>
          </a:xfrm>
          <a:prstGeom prst="rect">
            <a:avLst/>
          </a:prstGeom>
          <a:solidFill>
            <a:schemeClr val="accent6">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100" dirty="0">
              <a:solidFill>
                <a:schemeClr val="tx1">
                  <a:lumMod val="75000"/>
                  <a:lumOff val="25000"/>
                </a:schemeClr>
              </a:solidFill>
              <a:latin typeface="+mj-ea"/>
              <a:ea typeface="+mj-ea"/>
            </a:endParaRPr>
          </a:p>
        </p:txBody>
      </p:sp>
      <p:sp>
        <p:nvSpPr>
          <p:cNvPr id="6" name="正方形/長方形 5">
            <a:extLst>
              <a:ext uri="{FF2B5EF4-FFF2-40B4-BE49-F238E27FC236}">
                <a16:creationId xmlns:a16="http://schemas.microsoft.com/office/drawing/2014/main" id="{7786FA03-1131-4FB1-899D-FC93123834C5}"/>
              </a:ext>
            </a:extLst>
          </p:cNvPr>
          <p:cNvSpPr/>
          <p:nvPr/>
        </p:nvSpPr>
        <p:spPr>
          <a:xfrm>
            <a:off x="1244965" y="2694071"/>
            <a:ext cx="9357393" cy="950739"/>
          </a:xfrm>
          <a:prstGeom prst="rect">
            <a:avLst/>
          </a:prstGeom>
          <a:solidFill>
            <a:schemeClr val="accent5">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5DBC702B-B8D0-428C-9715-FF8E9B1F0270}"/>
              </a:ext>
            </a:extLst>
          </p:cNvPr>
          <p:cNvSpPr/>
          <p:nvPr/>
        </p:nvSpPr>
        <p:spPr>
          <a:xfrm>
            <a:off x="65944" y="38578"/>
            <a:ext cx="2316115" cy="461665"/>
          </a:xfrm>
          <a:prstGeom prst="rect">
            <a:avLst/>
          </a:prstGeom>
        </p:spPr>
        <p:txBody>
          <a:bodyPr wrap="square">
            <a:spAutoFit/>
          </a:bodyPr>
          <a:lstStyle/>
          <a:p>
            <a:r>
              <a:rPr lang="ja-JP" altLang="en-US" sz="2400" dirty="0"/>
              <a:t>２．構成提案</a:t>
            </a:r>
          </a:p>
        </p:txBody>
      </p:sp>
      <p:sp>
        <p:nvSpPr>
          <p:cNvPr id="2" name="正方形/長方形 1">
            <a:extLst>
              <a:ext uri="{FF2B5EF4-FFF2-40B4-BE49-F238E27FC236}">
                <a16:creationId xmlns:a16="http://schemas.microsoft.com/office/drawing/2014/main" id="{5B832733-1246-4413-8D68-ABEF60699084}"/>
              </a:ext>
            </a:extLst>
          </p:cNvPr>
          <p:cNvSpPr/>
          <p:nvPr/>
        </p:nvSpPr>
        <p:spPr>
          <a:xfrm>
            <a:off x="325389" y="385391"/>
            <a:ext cx="11588443" cy="784830"/>
          </a:xfrm>
          <a:prstGeom prst="rect">
            <a:avLst/>
          </a:prstGeom>
        </p:spPr>
        <p:txBody>
          <a:bodyPr wrap="square">
            <a:spAutoFit/>
          </a:bodyPr>
          <a:lstStyle/>
          <a:p>
            <a:pPr>
              <a:lnSpc>
                <a:spcPct val="150000"/>
              </a:lnSpc>
            </a:pPr>
            <a:r>
              <a:rPr lang="ja-JP" altLang="en-US" sz="1400" dirty="0"/>
              <a:t>　</a:t>
            </a:r>
            <a:r>
              <a:rPr lang="ja-JP" altLang="en-US" dirty="0"/>
              <a:t>今回業務・開発と課題を解決するため、以下の案を考えております。（システム物理構成図）</a:t>
            </a:r>
            <a:endParaRPr lang="en-US" altLang="ja-JP" dirty="0">
              <a:solidFill>
                <a:srgbClr val="FF0000"/>
              </a:solidFill>
            </a:endParaRPr>
          </a:p>
          <a:p>
            <a:r>
              <a:rPr lang="ja-JP" altLang="en-US" dirty="0"/>
              <a:t>  </a:t>
            </a:r>
            <a:r>
              <a:rPr lang="en-US" altLang="ja-JP" dirty="0"/>
              <a:t>2-1</a:t>
            </a:r>
            <a:r>
              <a:rPr lang="ja-JP" altLang="en-US" dirty="0"/>
              <a:t>　</a:t>
            </a:r>
            <a:endParaRPr lang="en-US" altLang="ja-JP" dirty="0"/>
          </a:p>
        </p:txBody>
      </p:sp>
      <p:sp>
        <p:nvSpPr>
          <p:cNvPr id="56" name="正方形/長方形 55">
            <a:extLst>
              <a:ext uri="{FF2B5EF4-FFF2-40B4-BE49-F238E27FC236}">
                <a16:creationId xmlns:a16="http://schemas.microsoft.com/office/drawing/2014/main" id="{23A82A5E-5FEF-4F45-BFE2-68BC06158E6D}"/>
              </a:ext>
            </a:extLst>
          </p:cNvPr>
          <p:cNvSpPr/>
          <p:nvPr/>
        </p:nvSpPr>
        <p:spPr>
          <a:xfrm>
            <a:off x="1253764" y="1361505"/>
            <a:ext cx="9338036" cy="657362"/>
          </a:xfrm>
          <a:prstGeom prst="rect">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bg1"/>
                </a:solidFill>
                <a:latin typeface="+mj-ea"/>
                <a:ea typeface="+mj-ea"/>
              </a:rPr>
              <a:t>システムログイン画面 </a:t>
            </a:r>
            <a:r>
              <a:rPr lang="en-US" altLang="ja-JP" sz="1400" b="1" dirty="0">
                <a:solidFill>
                  <a:schemeClr val="bg1"/>
                </a:solidFill>
                <a:latin typeface="+mj-ea"/>
                <a:ea typeface="+mj-ea"/>
              </a:rPr>
              <a:t>(</a:t>
            </a:r>
            <a:r>
              <a:rPr lang="ja-JP" altLang="en-US" sz="1400" b="1" dirty="0">
                <a:solidFill>
                  <a:schemeClr val="bg1"/>
                </a:solidFill>
                <a:latin typeface="+mj-ea"/>
                <a:ea typeface="+mj-ea"/>
              </a:rPr>
              <a:t>メニュー</a:t>
            </a:r>
            <a:r>
              <a:rPr lang="en-US" altLang="ja-JP" sz="1400" b="1" dirty="0">
                <a:solidFill>
                  <a:schemeClr val="bg1"/>
                </a:solidFill>
                <a:latin typeface="+mj-ea"/>
                <a:ea typeface="+mj-ea"/>
              </a:rPr>
              <a:t>)</a:t>
            </a:r>
          </a:p>
        </p:txBody>
      </p:sp>
      <p:sp>
        <p:nvSpPr>
          <p:cNvPr id="64" name="正方形/長方形 63">
            <a:extLst>
              <a:ext uri="{FF2B5EF4-FFF2-40B4-BE49-F238E27FC236}">
                <a16:creationId xmlns:a16="http://schemas.microsoft.com/office/drawing/2014/main" id="{99995517-4287-4618-B317-8663D1CA5077}"/>
              </a:ext>
            </a:extLst>
          </p:cNvPr>
          <p:cNvSpPr/>
          <p:nvPr/>
        </p:nvSpPr>
        <p:spPr>
          <a:xfrm>
            <a:off x="1650396" y="2994852"/>
            <a:ext cx="1463829" cy="418915"/>
          </a:xfrm>
          <a:prstGeom prst="rect">
            <a:avLst/>
          </a:prstGeom>
          <a:solidFill>
            <a:srgbClr val="CC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食品業務</a:t>
            </a:r>
            <a:endParaRPr lang="en-US" altLang="ja-JP" sz="1200" b="1" dirty="0">
              <a:latin typeface="+mj-ea"/>
              <a:ea typeface="+mj-ea"/>
            </a:endParaRPr>
          </a:p>
        </p:txBody>
      </p:sp>
      <p:sp>
        <p:nvSpPr>
          <p:cNvPr id="140" name="正方形/長方形 139">
            <a:extLst>
              <a:ext uri="{FF2B5EF4-FFF2-40B4-BE49-F238E27FC236}">
                <a16:creationId xmlns:a16="http://schemas.microsoft.com/office/drawing/2014/main" id="{4A9C52E2-96BC-478F-B7D3-613669C1A0B7}"/>
              </a:ext>
            </a:extLst>
          </p:cNvPr>
          <p:cNvSpPr/>
          <p:nvPr/>
        </p:nvSpPr>
        <p:spPr>
          <a:xfrm>
            <a:off x="6137669" y="2985239"/>
            <a:ext cx="1463829" cy="418915"/>
          </a:xfrm>
          <a:prstGeom prst="rect">
            <a:avLst/>
          </a:prstGeom>
          <a:solidFill>
            <a:srgbClr val="EAB2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薬事業務</a:t>
            </a:r>
            <a:endParaRPr lang="en-US" altLang="ja-JP" sz="1200" b="1" dirty="0">
              <a:latin typeface="+mj-ea"/>
              <a:ea typeface="+mj-ea"/>
            </a:endParaRPr>
          </a:p>
        </p:txBody>
      </p:sp>
      <p:sp>
        <p:nvSpPr>
          <p:cNvPr id="141" name="正方形/長方形 140">
            <a:extLst>
              <a:ext uri="{FF2B5EF4-FFF2-40B4-BE49-F238E27FC236}">
                <a16:creationId xmlns:a16="http://schemas.microsoft.com/office/drawing/2014/main" id="{858C6C28-48B8-401D-990F-1D4682A77CDF}"/>
              </a:ext>
            </a:extLst>
          </p:cNvPr>
          <p:cNvSpPr/>
          <p:nvPr/>
        </p:nvSpPr>
        <p:spPr>
          <a:xfrm>
            <a:off x="8552316" y="2985239"/>
            <a:ext cx="1463829"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医務業務</a:t>
            </a:r>
            <a:endParaRPr lang="en-US" altLang="ja-JP" sz="1200" b="1" dirty="0">
              <a:latin typeface="+mj-ea"/>
              <a:ea typeface="+mj-ea"/>
            </a:endParaRPr>
          </a:p>
        </p:txBody>
      </p:sp>
      <p:sp>
        <p:nvSpPr>
          <p:cNvPr id="142" name="正方形/長方形 141">
            <a:extLst>
              <a:ext uri="{FF2B5EF4-FFF2-40B4-BE49-F238E27FC236}">
                <a16:creationId xmlns:a16="http://schemas.microsoft.com/office/drawing/2014/main" id="{2D18D5BB-FE7C-4BA2-B9C7-4E9D210D4CE7}"/>
              </a:ext>
            </a:extLst>
          </p:cNvPr>
          <p:cNvSpPr/>
          <p:nvPr/>
        </p:nvSpPr>
        <p:spPr>
          <a:xfrm>
            <a:off x="3799222" y="2985239"/>
            <a:ext cx="1463829" cy="41891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環境業務</a:t>
            </a:r>
            <a:endParaRPr lang="en-US" altLang="ja-JP" sz="1200" b="1" dirty="0">
              <a:latin typeface="+mj-ea"/>
              <a:ea typeface="+mj-ea"/>
            </a:endParaRPr>
          </a:p>
        </p:txBody>
      </p:sp>
      <p:sp>
        <p:nvSpPr>
          <p:cNvPr id="143" name="矢印: 下 142">
            <a:extLst>
              <a:ext uri="{FF2B5EF4-FFF2-40B4-BE49-F238E27FC236}">
                <a16:creationId xmlns:a16="http://schemas.microsoft.com/office/drawing/2014/main" id="{73037E2D-F0F7-4F99-82C4-7F54D6986C0F}"/>
              </a:ext>
            </a:extLst>
          </p:cNvPr>
          <p:cNvSpPr/>
          <p:nvPr/>
        </p:nvSpPr>
        <p:spPr>
          <a:xfrm>
            <a:off x="5990881" y="2160908"/>
            <a:ext cx="430791" cy="417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テキスト ボックス 143">
            <a:extLst>
              <a:ext uri="{FF2B5EF4-FFF2-40B4-BE49-F238E27FC236}">
                <a16:creationId xmlns:a16="http://schemas.microsoft.com/office/drawing/2014/main" id="{A747F363-3654-471E-8CC2-E0CF0FD099C4}"/>
              </a:ext>
            </a:extLst>
          </p:cNvPr>
          <p:cNvSpPr txBox="1"/>
          <p:nvPr/>
        </p:nvSpPr>
        <p:spPr>
          <a:xfrm>
            <a:off x="1187208" y="2298691"/>
            <a:ext cx="984825" cy="323165"/>
          </a:xfrm>
          <a:prstGeom prst="rect">
            <a:avLst/>
          </a:prstGeom>
          <a:noFill/>
        </p:spPr>
        <p:txBody>
          <a:bodyPr wrap="square" rtlCol="0">
            <a:spAutoFit/>
          </a:bodyPr>
          <a:lstStyle/>
          <a:p>
            <a:r>
              <a:rPr lang="ja-JP" altLang="en-US" sz="1500" dirty="0"/>
              <a:t>業務層</a:t>
            </a:r>
            <a:endParaRPr kumimoji="1" lang="ja-JP" altLang="en-US" sz="1500" dirty="0"/>
          </a:p>
        </p:txBody>
      </p:sp>
      <p:sp>
        <p:nvSpPr>
          <p:cNvPr id="145" name="テキスト ボックス 144">
            <a:extLst>
              <a:ext uri="{FF2B5EF4-FFF2-40B4-BE49-F238E27FC236}">
                <a16:creationId xmlns:a16="http://schemas.microsoft.com/office/drawing/2014/main" id="{347E89F3-B4D1-42EE-B649-23D54B53BFBB}"/>
              </a:ext>
            </a:extLst>
          </p:cNvPr>
          <p:cNvSpPr txBox="1"/>
          <p:nvPr/>
        </p:nvSpPr>
        <p:spPr>
          <a:xfrm>
            <a:off x="1224001" y="4053063"/>
            <a:ext cx="3057438" cy="323165"/>
          </a:xfrm>
          <a:prstGeom prst="rect">
            <a:avLst/>
          </a:prstGeom>
          <a:noFill/>
        </p:spPr>
        <p:txBody>
          <a:bodyPr wrap="square" rtlCol="0">
            <a:spAutoFit/>
          </a:bodyPr>
          <a:lstStyle/>
          <a:p>
            <a:r>
              <a:rPr kumimoji="1" lang="ja-JP" altLang="en-US" sz="1500" dirty="0"/>
              <a:t>サーバー</a:t>
            </a:r>
          </a:p>
        </p:txBody>
      </p:sp>
      <p:grpSp>
        <p:nvGrpSpPr>
          <p:cNvPr id="24" name="グループ化 23">
            <a:extLst>
              <a:ext uri="{FF2B5EF4-FFF2-40B4-BE49-F238E27FC236}">
                <a16:creationId xmlns:a16="http://schemas.microsoft.com/office/drawing/2014/main" id="{71F9293D-BF77-40B4-9190-F2E557AF6189}"/>
              </a:ext>
            </a:extLst>
          </p:cNvPr>
          <p:cNvGrpSpPr/>
          <p:nvPr/>
        </p:nvGrpSpPr>
        <p:grpSpPr>
          <a:xfrm>
            <a:off x="4386200" y="5160542"/>
            <a:ext cx="2306443" cy="1026191"/>
            <a:chOff x="7369629" y="4628486"/>
            <a:chExt cx="2268180" cy="1026191"/>
          </a:xfrm>
        </p:grpSpPr>
        <p:sp>
          <p:nvSpPr>
            <p:cNvPr id="65" name="円柱 64">
              <a:extLst>
                <a:ext uri="{FF2B5EF4-FFF2-40B4-BE49-F238E27FC236}">
                  <a16:creationId xmlns:a16="http://schemas.microsoft.com/office/drawing/2014/main" id="{815D8506-6FC9-4EF4-806A-08CE9BB905CF}"/>
                </a:ext>
              </a:extLst>
            </p:cNvPr>
            <p:cNvSpPr/>
            <p:nvPr/>
          </p:nvSpPr>
          <p:spPr>
            <a:xfrm>
              <a:off x="7369629" y="4628486"/>
              <a:ext cx="2268180" cy="1026191"/>
            </a:xfrm>
            <a:prstGeom prst="can">
              <a:avLst>
                <a:gd name="adj" fmla="val 32242"/>
              </a:avLst>
            </a:prstGeom>
            <a:solidFill>
              <a:srgbClr val="FFCCCC"/>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200" b="1" dirty="0">
                <a:solidFill>
                  <a:schemeClr val="tx1">
                    <a:lumMod val="75000"/>
                    <a:lumOff val="25000"/>
                  </a:schemeClr>
                </a:solidFill>
                <a:latin typeface="+mj-ea"/>
                <a:ea typeface="+mj-ea"/>
              </a:endParaRPr>
            </a:p>
          </p:txBody>
        </p:sp>
        <p:sp>
          <p:nvSpPr>
            <p:cNvPr id="8" name="テキスト ボックス 7">
              <a:extLst>
                <a:ext uri="{FF2B5EF4-FFF2-40B4-BE49-F238E27FC236}">
                  <a16:creationId xmlns:a16="http://schemas.microsoft.com/office/drawing/2014/main" id="{BE6D124E-9EFC-4CFB-A1BE-F84A14B4997D}"/>
                </a:ext>
              </a:extLst>
            </p:cNvPr>
            <p:cNvSpPr txBox="1"/>
            <p:nvPr/>
          </p:nvSpPr>
          <p:spPr>
            <a:xfrm>
              <a:off x="7369630" y="5138801"/>
              <a:ext cx="2268179" cy="307777"/>
            </a:xfrm>
            <a:prstGeom prst="rect">
              <a:avLst/>
            </a:prstGeom>
            <a:noFill/>
          </p:spPr>
          <p:txBody>
            <a:bodyPr wrap="square" rtlCol="0">
              <a:spAutoFit/>
            </a:bodyPr>
            <a:lstStyle/>
            <a:p>
              <a:r>
                <a:rPr lang="en-US" altLang="ja-JP" sz="1400" b="1" dirty="0">
                  <a:latin typeface="+mj-ea"/>
                </a:rPr>
                <a:t>Microsoft</a:t>
              </a:r>
              <a:r>
                <a:rPr lang="ja-JP" altLang="en-US" sz="1400" b="1" dirty="0">
                  <a:latin typeface="+mj-ea"/>
                </a:rPr>
                <a:t> </a:t>
              </a:r>
              <a:r>
                <a:rPr lang="en-US" altLang="ja-JP" sz="1400" b="1" dirty="0">
                  <a:latin typeface="+mj-ea"/>
                </a:rPr>
                <a:t>SQL</a:t>
              </a:r>
              <a:r>
                <a:rPr lang="ja-JP" altLang="en-US" sz="1400" b="1" dirty="0">
                  <a:latin typeface="+mj-ea"/>
                </a:rPr>
                <a:t> </a:t>
              </a:r>
              <a:r>
                <a:rPr lang="en-US" altLang="ja-JP" sz="1400" b="1" dirty="0">
                  <a:latin typeface="+mj-ea"/>
                </a:rPr>
                <a:t>Server</a:t>
              </a:r>
              <a:r>
                <a:rPr lang="ja-JP" altLang="en-US" sz="1400" b="1" dirty="0">
                  <a:latin typeface="+mj-ea"/>
                </a:rPr>
                <a:t> </a:t>
              </a:r>
              <a:r>
                <a:rPr lang="en-US" altLang="ja-JP" sz="1400" b="1" dirty="0">
                  <a:latin typeface="+mj-ea"/>
                </a:rPr>
                <a:t>2016</a:t>
              </a:r>
              <a:endParaRPr kumimoji="1" lang="ja-JP" altLang="en-US" sz="1400" dirty="0"/>
            </a:p>
          </p:txBody>
        </p:sp>
      </p:grpSp>
      <p:sp>
        <p:nvSpPr>
          <p:cNvPr id="148" name="テキスト ボックス 147">
            <a:extLst>
              <a:ext uri="{FF2B5EF4-FFF2-40B4-BE49-F238E27FC236}">
                <a16:creationId xmlns:a16="http://schemas.microsoft.com/office/drawing/2014/main" id="{30F7D9D6-C84F-4687-AED7-5F1A193308C5}"/>
              </a:ext>
            </a:extLst>
          </p:cNvPr>
          <p:cNvSpPr txBox="1"/>
          <p:nvPr/>
        </p:nvSpPr>
        <p:spPr>
          <a:xfrm>
            <a:off x="1205486" y="1045152"/>
            <a:ext cx="1554042" cy="323165"/>
          </a:xfrm>
          <a:prstGeom prst="rect">
            <a:avLst/>
          </a:prstGeom>
          <a:noFill/>
        </p:spPr>
        <p:txBody>
          <a:bodyPr wrap="square" rtlCol="0">
            <a:spAutoFit/>
          </a:bodyPr>
          <a:lstStyle/>
          <a:p>
            <a:r>
              <a:rPr kumimoji="1" lang="ja-JP" altLang="en-US" sz="1500" dirty="0"/>
              <a:t>ユーザー登録</a:t>
            </a:r>
          </a:p>
        </p:txBody>
      </p:sp>
      <p:sp>
        <p:nvSpPr>
          <p:cNvPr id="22" name="正方形/長方形 21">
            <a:extLst>
              <a:ext uri="{FF2B5EF4-FFF2-40B4-BE49-F238E27FC236}">
                <a16:creationId xmlns:a16="http://schemas.microsoft.com/office/drawing/2014/main" id="{EE2D3948-722F-443A-9BB9-81C8FF60CA3B}"/>
              </a:ext>
            </a:extLst>
          </p:cNvPr>
          <p:cNvSpPr/>
          <p:nvPr/>
        </p:nvSpPr>
        <p:spPr>
          <a:xfrm>
            <a:off x="1602414" y="4694916"/>
            <a:ext cx="1834815" cy="1779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9" name="グループ化 148">
            <a:extLst>
              <a:ext uri="{FF2B5EF4-FFF2-40B4-BE49-F238E27FC236}">
                <a16:creationId xmlns:a16="http://schemas.microsoft.com/office/drawing/2014/main" id="{709C223B-D9B5-45B5-92CA-E8DB1A52E6C4}"/>
              </a:ext>
            </a:extLst>
          </p:cNvPr>
          <p:cNvGrpSpPr/>
          <p:nvPr/>
        </p:nvGrpSpPr>
        <p:grpSpPr>
          <a:xfrm>
            <a:off x="1824906" y="5520161"/>
            <a:ext cx="1191438" cy="717076"/>
            <a:chOff x="1572344" y="5034615"/>
            <a:chExt cx="1683790" cy="1014450"/>
          </a:xfrm>
        </p:grpSpPr>
        <p:pic>
          <p:nvPicPr>
            <p:cNvPr id="150" name="Picture 4" descr="ããµã¼ãã¼ãã®ç»åæ¤ç´¢çµæ">
              <a:extLst>
                <a:ext uri="{FF2B5EF4-FFF2-40B4-BE49-F238E27FC236}">
                  <a16:creationId xmlns:a16="http://schemas.microsoft.com/office/drawing/2014/main" id="{C5F25DB4-72CB-43A6-AF1B-00E23D079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344" y="5034615"/>
              <a:ext cx="957260" cy="95726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ãtomcatãã®ç»åæ¤ç´¢çµæ">
              <a:extLst>
                <a:ext uri="{FF2B5EF4-FFF2-40B4-BE49-F238E27FC236}">
                  <a16:creationId xmlns:a16="http://schemas.microsoft.com/office/drawing/2014/main" id="{0BE7E2FA-DBB2-46BC-9BDC-DFCE3EC52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099" y="5476375"/>
              <a:ext cx="859035" cy="572690"/>
            </a:xfrm>
            <a:prstGeom prst="rect">
              <a:avLst/>
            </a:prstGeom>
            <a:noFill/>
            <a:extLst>
              <a:ext uri="{909E8E84-426E-40DD-AFC4-6F175D3DCCD1}">
                <a14:hiddenFill xmlns:a14="http://schemas.microsoft.com/office/drawing/2010/main">
                  <a:solidFill>
                    <a:srgbClr val="FFFFFF"/>
                  </a:solidFill>
                </a14:hiddenFill>
              </a:ext>
            </a:extLst>
          </p:spPr>
        </p:pic>
      </p:grpSp>
      <p:sp>
        <p:nvSpPr>
          <p:cNvPr id="152" name="テキスト ボックス 151">
            <a:extLst>
              <a:ext uri="{FF2B5EF4-FFF2-40B4-BE49-F238E27FC236}">
                <a16:creationId xmlns:a16="http://schemas.microsoft.com/office/drawing/2014/main" id="{8D88100A-8661-493B-91FC-B5892726E5D2}"/>
              </a:ext>
            </a:extLst>
          </p:cNvPr>
          <p:cNvSpPr txBox="1"/>
          <p:nvPr/>
        </p:nvSpPr>
        <p:spPr>
          <a:xfrm>
            <a:off x="1642741" y="4750126"/>
            <a:ext cx="1723885" cy="461665"/>
          </a:xfrm>
          <a:prstGeom prst="rect">
            <a:avLst/>
          </a:prstGeom>
          <a:noFill/>
        </p:spPr>
        <p:txBody>
          <a:bodyPr wrap="square" rtlCol="0">
            <a:spAutoFit/>
          </a:bodyPr>
          <a:lstStyle/>
          <a:p>
            <a:pPr algn="ctr"/>
            <a:r>
              <a:rPr kumimoji="1" lang="ja-JP" altLang="en-US" sz="1200" b="1" dirty="0">
                <a:solidFill>
                  <a:schemeClr val="bg1"/>
                </a:solidFill>
              </a:rPr>
              <a:t>全業務</a:t>
            </a:r>
            <a:endParaRPr kumimoji="1" lang="en-US" altLang="ja-JP" sz="1200" b="1" dirty="0">
              <a:solidFill>
                <a:schemeClr val="bg1"/>
              </a:solidFill>
            </a:endParaRPr>
          </a:p>
          <a:p>
            <a:pPr algn="ctr"/>
            <a:r>
              <a:rPr kumimoji="1" lang="en-US" altLang="ja-JP" sz="1200" b="1" dirty="0">
                <a:solidFill>
                  <a:schemeClr val="bg1"/>
                </a:solidFill>
              </a:rPr>
              <a:t>Tomcat</a:t>
            </a:r>
            <a:r>
              <a:rPr kumimoji="1" lang="ja-JP" altLang="en-US" sz="1200" b="1" dirty="0">
                <a:solidFill>
                  <a:schemeClr val="bg1"/>
                </a:solidFill>
              </a:rPr>
              <a:t>サーバー</a:t>
            </a:r>
          </a:p>
        </p:txBody>
      </p:sp>
      <p:grpSp>
        <p:nvGrpSpPr>
          <p:cNvPr id="26" name="グループ化 25">
            <a:extLst>
              <a:ext uri="{FF2B5EF4-FFF2-40B4-BE49-F238E27FC236}">
                <a16:creationId xmlns:a16="http://schemas.microsoft.com/office/drawing/2014/main" id="{02BCAABC-2877-4BE8-A5F7-597D979E3D9C}"/>
              </a:ext>
            </a:extLst>
          </p:cNvPr>
          <p:cNvGrpSpPr/>
          <p:nvPr/>
        </p:nvGrpSpPr>
        <p:grpSpPr>
          <a:xfrm>
            <a:off x="8008597" y="4694915"/>
            <a:ext cx="1834815" cy="1779473"/>
            <a:chOff x="5031987" y="4558842"/>
            <a:chExt cx="1832918" cy="1779473"/>
          </a:xfrm>
        </p:grpSpPr>
        <p:sp>
          <p:nvSpPr>
            <p:cNvPr id="153" name="正方形/長方形 152">
              <a:extLst>
                <a:ext uri="{FF2B5EF4-FFF2-40B4-BE49-F238E27FC236}">
                  <a16:creationId xmlns:a16="http://schemas.microsoft.com/office/drawing/2014/main" id="{D51D351B-B857-465A-A6C0-EE1510A41E3B}"/>
                </a:ext>
              </a:extLst>
            </p:cNvPr>
            <p:cNvSpPr/>
            <p:nvPr/>
          </p:nvSpPr>
          <p:spPr>
            <a:xfrm>
              <a:off x="5031987" y="4558842"/>
              <a:ext cx="1832918" cy="1779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4354E34D-66D1-47F6-A829-89DF74855782}"/>
                </a:ext>
              </a:extLst>
            </p:cNvPr>
            <p:cNvSpPr txBox="1"/>
            <p:nvPr/>
          </p:nvSpPr>
          <p:spPr>
            <a:xfrm>
              <a:off x="5103562" y="4603137"/>
              <a:ext cx="1614313" cy="307777"/>
            </a:xfrm>
            <a:prstGeom prst="rect">
              <a:avLst/>
            </a:prstGeom>
            <a:noFill/>
          </p:spPr>
          <p:txBody>
            <a:bodyPr wrap="square" rtlCol="0">
              <a:spAutoFit/>
            </a:bodyPr>
            <a:lstStyle/>
            <a:p>
              <a:r>
                <a:rPr kumimoji="1" lang="ja-JP" altLang="en-US" sz="1400" b="1" dirty="0"/>
                <a:t>風神帳票サーバー</a:t>
              </a:r>
            </a:p>
          </p:txBody>
        </p:sp>
        <p:pic>
          <p:nvPicPr>
            <p:cNvPr id="25" name="図 24">
              <a:extLst>
                <a:ext uri="{FF2B5EF4-FFF2-40B4-BE49-F238E27FC236}">
                  <a16:creationId xmlns:a16="http://schemas.microsoft.com/office/drawing/2014/main" id="{4FEA122B-22FD-4395-8E72-B63773A5FBCD}"/>
                </a:ext>
              </a:extLst>
            </p:cNvPr>
            <p:cNvPicPr>
              <a:picLocks noChangeAspect="1"/>
            </p:cNvPicPr>
            <p:nvPr/>
          </p:nvPicPr>
          <p:blipFill>
            <a:blip r:embed="rId4"/>
            <a:stretch>
              <a:fillRect/>
            </a:stretch>
          </p:blipFill>
          <p:spPr>
            <a:xfrm>
              <a:off x="5366806" y="4973861"/>
              <a:ext cx="982468" cy="1168208"/>
            </a:xfrm>
            <a:prstGeom prst="rect">
              <a:avLst/>
            </a:prstGeom>
          </p:spPr>
        </p:pic>
      </p:grpSp>
      <p:sp>
        <p:nvSpPr>
          <p:cNvPr id="27" name="矢印: 上下 26">
            <a:extLst>
              <a:ext uri="{FF2B5EF4-FFF2-40B4-BE49-F238E27FC236}">
                <a16:creationId xmlns:a16="http://schemas.microsoft.com/office/drawing/2014/main" id="{AB6BB90C-3857-4656-91D2-634E55D0AC00}"/>
              </a:ext>
            </a:extLst>
          </p:cNvPr>
          <p:cNvSpPr/>
          <p:nvPr/>
        </p:nvSpPr>
        <p:spPr>
          <a:xfrm>
            <a:off x="2381555" y="3797159"/>
            <a:ext cx="436122" cy="579070"/>
          </a:xfrm>
          <a:prstGeom prst="upDownArrow">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矢印: 上下 157">
            <a:extLst>
              <a:ext uri="{FF2B5EF4-FFF2-40B4-BE49-F238E27FC236}">
                <a16:creationId xmlns:a16="http://schemas.microsoft.com/office/drawing/2014/main" id="{9737D0A4-AEFC-4445-9F52-4061B55CD6A6}"/>
              </a:ext>
            </a:extLst>
          </p:cNvPr>
          <p:cNvSpPr/>
          <p:nvPr/>
        </p:nvSpPr>
        <p:spPr>
          <a:xfrm>
            <a:off x="8241473" y="3797159"/>
            <a:ext cx="436122" cy="579070"/>
          </a:xfrm>
          <a:prstGeom prst="upDownArrow">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矢印: 下 158">
            <a:extLst>
              <a:ext uri="{FF2B5EF4-FFF2-40B4-BE49-F238E27FC236}">
                <a16:creationId xmlns:a16="http://schemas.microsoft.com/office/drawing/2014/main" id="{E3F0B27A-F7A9-409E-9B9E-CC310C08EA80}"/>
              </a:ext>
            </a:extLst>
          </p:cNvPr>
          <p:cNvSpPr/>
          <p:nvPr/>
        </p:nvSpPr>
        <p:spPr>
          <a:xfrm rot="16200000">
            <a:off x="3572469" y="5465969"/>
            <a:ext cx="615297" cy="341832"/>
          </a:xfrm>
          <a:prstGeom prst="downArrow">
            <a:avLst/>
          </a:prstGeom>
          <a:solidFill>
            <a:schemeClr val="accent3"/>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テキスト ボックス 159">
            <a:extLst>
              <a:ext uri="{FF2B5EF4-FFF2-40B4-BE49-F238E27FC236}">
                <a16:creationId xmlns:a16="http://schemas.microsoft.com/office/drawing/2014/main" id="{18605FD2-01CD-4A61-BC20-999F606D75E8}"/>
              </a:ext>
            </a:extLst>
          </p:cNvPr>
          <p:cNvSpPr txBox="1"/>
          <p:nvPr/>
        </p:nvSpPr>
        <p:spPr>
          <a:xfrm rot="16200000">
            <a:off x="3572469" y="5529163"/>
            <a:ext cx="615297" cy="215444"/>
          </a:xfrm>
          <a:prstGeom prst="rect">
            <a:avLst/>
          </a:prstGeom>
          <a:solidFill>
            <a:schemeClr val="bg1">
              <a:alpha val="50000"/>
            </a:schemeClr>
          </a:solidFill>
        </p:spPr>
        <p:txBody>
          <a:bodyPr wrap="square" rtlCol="0">
            <a:spAutoFit/>
          </a:bodyPr>
          <a:lstStyle/>
          <a:p>
            <a:pPr algn="ctr"/>
            <a:r>
              <a:rPr kumimoji="1" lang="en-US" altLang="ja-JP" sz="800" b="1" dirty="0">
                <a:solidFill>
                  <a:srgbClr val="002060"/>
                </a:solidFill>
                <a:latin typeface="+mj-ea"/>
                <a:ea typeface="+mj-ea"/>
              </a:rPr>
              <a:t>JDBC</a:t>
            </a:r>
            <a:endParaRPr kumimoji="1" lang="ja-JP" altLang="en-US" sz="800" b="1" dirty="0">
              <a:solidFill>
                <a:srgbClr val="002060"/>
              </a:solidFill>
              <a:latin typeface="+mj-ea"/>
              <a:ea typeface="+mj-ea"/>
            </a:endParaRPr>
          </a:p>
        </p:txBody>
      </p:sp>
    </p:spTree>
    <p:extLst>
      <p:ext uri="{BB962C8B-B14F-4D97-AF65-F5344CB8AC3E}">
        <p14:creationId xmlns:p14="http://schemas.microsoft.com/office/powerpoint/2010/main" val="19455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5DBC702B-B8D0-428C-9715-FF8E9B1F0270}"/>
              </a:ext>
            </a:extLst>
          </p:cNvPr>
          <p:cNvSpPr/>
          <p:nvPr/>
        </p:nvSpPr>
        <p:spPr>
          <a:xfrm>
            <a:off x="65944" y="38578"/>
            <a:ext cx="2316115" cy="461665"/>
          </a:xfrm>
          <a:prstGeom prst="rect">
            <a:avLst/>
          </a:prstGeom>
        </p:spPr>
        <p:txBody>
          <a:bodyPr wrap="square">
            <a:spAutoFit/>
          </a:bodyPr>
          <a:lstStyle/>
          <a:p>
            <a:r>
              <a:rPr lang="ja-JP" altLang="en-US" sz="2400" dirty="0"/>
              <a:t>２．構成提案</a:t>
            </a:r>
          </a:p>
        </p:txBody>
      </p:sp>
      <p:sp>
        <p:nvSpPr>
          <p:cNvPr id="2" name="正方形/長方形 1">
            <a:extLst>
              <a:ext uri="{FF2B5EF4-FFF2-40B4-BE49-F238E27FC236}">
                <a16:creationId xmlns:a16="http://schemas.microsoft.com/office/drawing/2014/main" id="{5B832733-1246-4413-8D68-ABEF60699084}"/>
              </a:ext>
            </a:extLst>
          </p:cNvPr>
          <p:cNvSpPr/>
          <p:nvPr/>
        </p:nvSpPr>
        <p:spPr>
          <a:xfrm>
            <a:off x="325389" y="385391"/>
            <a:ext cx="11588443" cy="784830"/>
          </a:xfrm>
          <a:prstGeom prst="rect">
            <a:avLst/>
          </a:prstGeom>
        </p:spPr>
        <p:txBody>
          <a:bodyPr wrap="square">
            <a:spAutoFit/>
          </a:bodyPr>
          <a:lstStyle/>
          <a:p>
            <a:pPr>
              <a:lnSpc>
                <a:spcPct val="150000"/>
              </a:lnSpc>
            </a:pPr>
            <a:r>
              <a:rPr lang="ja-JP" altLang="en-US" sz="1400" dirty="0"/>
              <a:t>　</a:t>
            </a:r>
            <a:r>
              <a:rPr lang="ja-JP" altLang="en-US" dirty="0"/>
              <a:t>業務システム論理構造イメージ図</a:t>
            </a:r>
            <a:endParaRPr lang="en-US" altLang="ja-JP" dirty="0">
              <a:solidFill>
                <a:srgbClr val="FF0000"/>
              </a:solidFill>
            </a:endParaRPr>
          </a:p>
          <a:p>
            <a:r>
              <a:rPr lang="ja-JP" altLang="en-US" dirty="0"/>
              <a:t>  </a:t>
            </a:r>
            <a:r>
              <a:rPr lang="en-US" altLang="ja-JP" dirty="0"/>
              <a:t>2-2</a:t>
            </a:r>
            <a:r>
              <a:rPr lang="ja-JP" altLang="en-US" dirty="0"/>
              <a:t>　</a:t>
            </a:r>
            <a:endParaRPr lang="en-US" altLang="ja-JP" dirty="0"/>
          </a:p>
        </p:txBody>
      </p:sp>
      <p:sp>
        <p:nvSpPr>
          <p:cNvPr id="54" name="正方形/長方形 53">
            <a:extLst>
              <a:ext uri="{FF2B5EF4-FFF2-40B4-BE49-F238E27FC236}">
                <a16:creationId xmlns:a16="http://schemas.microsoft.com/office/drawing/2014/main" id="{4ADCB2D0-1A64-4160-BCE4-70C132D4C6E0}"/>
              </a:ext>
            </a:extLst>
          </p:cNvPr>
          <p:cNvSpPr/>
          <p:nvPr/>
        </p:nvSpPr>
        <p:spPr>
          <a:xfrm rot="16200000">
            <a:off x="5577972" y="-3550114"/>
            <a:ext cx="939996" cy="11102346"/>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60" name="テキスト ボックス 59">
            <a:extLst>
              <a:ext uri="{FF2B5EF4-FFF2-40B4-BE49-F238E27FC236}">
                <a16:creationId xmlns:a16="http://schemas.microsoft.com/office/drawing/2014/main" id="{4DF4E12B-A64F-4A03-A18C-036DD63FE5D5}"/>
              </a:ext>
            </a:extLst>
          </p:cNvPr>
          <p:cNvSpPr txBox="1"/>
          <p:nvPr/>
        </p:nvSpPr>
        <p:spPr>
          <a:xfrm>
            <a:off x="456281" y="1233793"/>
            <a:ext cx="2700576" cy="323165"/>
          </a:xfrm>
          <a:prstGeom prst="rect">
            <a:avLst/>
          </a:prstGeom>
          <a:noFill/>
        </p:spPr>
        <p:txBody>
          <a:bodyPr wrap="square" rtlCol="0">
            <a:spAutoFit/>
          </a:bodyPr>
          <a:lstStyle/>
          <a:p>
            <a:r>
              <a:rPr lang="ja-JP" altLang="en-US" sz="1500" dirty="0"/>
              <a:t>業務トランザクション層</a:t>
            </a:r>
            <a:endParaRPr kumimoji="1" lang="ja-JP" altLang="en-US" sz="1500" dirty="0"/>
          </a:p>
        </p:txBody>
      </p:sp>
      <p:sp>
        <p:nvSpPr>
          <p:cNvPr id="66" name="テキスト ボックス 65">
            <a:extLst>
              <a:ext uri="{FF2B5EF4-FFF2-40B4-BE49-F238E27FC236}">
                <a16:creationId xmlns:a16="http://schemas.microsoft.com/office/drawing/2014/main" id="{714B1978-C7AC-4395-BF12-BC6105C8489E}"/>
              </a:ext>
            </a:extLst>
          </p:cNvPr>
          <p:cNvSpPr txBox="1"/>
          <p:nvPr/>
        </p:nvSpPr>
        <p:spPr>
          <a:xfrm>
            <a:off x="431029" y="2792723"/>
            <a:ext cx="1521198" cy="323165"/>
          </a:xfrm>
          <a:prstGeom prst="rect">
            <a:avLst/>
          </a:prstGeom>
          <a:noFill/>
        </p:spPr>
        <p:txBody>
          <a:bodyPr wrap="square" rtlCol="0">
            <a:spAutoFit/>
          </a:bodyPr>
          <a:lstStyle/>
          <a:p>
            <a:r>
              <a:rPr lang="ja-JP" altLang="en-US" sz="1500" dirty="0"/>
              <a:t>業種固有情報層</a:t>
            </a:r>
            <a:endParaRPr kumimoji="1" lang="ja-JP" altLang="en-US" sz="1500" dirty="0"/>
          </a:p>
        </p:txBody>
      </p:sp>
      <p:sp>
        <p:nvSpPr>
          <p:cNvPr id="123" name="テキスト ボックス 122">
            <a:extLst>
              <a:ext uri="{FF2B5EF4-FFF2-40B4-BE49-F238E27FC236}">
                <a16:creationId xmlns:a16="http://schemas.microsoft.com/office/drawing/2014/main" id="{A985187A-1E62-4C5A-B65C-4734BD621057}"/>
              </a:ext>
            </a:extLst>
          </p:cNvPr>
          <p:cNvSpPr txBox="1"/>
          <p:nvPr/>
        </p:nvSpPr>
        <p:spPr>
          <a:xfrm>
            <a:off x="6589514" y="2794544"/>
            <a:ext cx="1763499" cy="323165"/>
          </a:xfrm>
          <a:prstGeom prst="rect">
            <a:avLst/>
          </a:prstGeom>
          <a:noFill/>
        </p:spPr>
        <p:txBody>
          <a:bodyPr wrap="square" rtlCol="0">
            <a:spAutoFit/>
          </a:bodyPr>
          <a:lstStyle/>
          <a:p>
            <a:r>
              <a:rPr lang="ja-JP" altLang="en-US" sz="1500" dirty="0"/>
              <a:t>業務・共通</a:t>
            </a:r>
            <a:r>
              <a:rPr kumimoji="1" lang="ja-JP" altLang="en-US" sz="1500" dirty="0"/>
              <a:t>マスタ</a:t>
            </a:r>
          </a:p>
        </p:txBody>
      </p:sp>
      <p:sp>
        <p:nvSpPr>
          <p:cNvPr id="61" name="正方形/長方形 60">
            <a:extLst>
              <a:ext uri="{FF2B5EF4-FFF2-40B4-BE49-F238E27FC236}">
                <a16:creationId xmlns:a16="http://schemas.microsoft.com/office/drawing/2014/main" id="{DF54B85D-8FE3-4F4A-80A2-BFE8D3A27686}"/>
              </a:ext>
            </a:extLst>
          </p:cNvPr>
          <p:cNvSpPr/>
          <p:nvPr/>
        </p:nvSpPr>
        <p:spPr>
          <a:xfrm rot="16200000">
            <a:off x="4936316" y="-1345157"/>
            <a:ext cx="2223308" cy="11102346"/>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grpSp>
        <p:nvGrpSpPr>
          <p:cNvPr id="18" name="グループ化 17">
            <a:extLst>
              <a:ext uri="{FF2B5EF4-FFF2-40B4-BE49-F238E27FC236}">
                <a16:creationId xmlns:a16="http://schemas.microsoft.com/office/drawing/2014/main" id="{B2FA0E05-4A0C-49E9-B69E-21B5B1056937}"/>
              </a:ext>
            </a:extLst>
          </p:cNvPr>
          <p:cNvGrpSpPr/>
          <p:nvPr/>
        </p:nvGrpSpPr>
        <p:grpSpPr>
          <a:xfrm>
            <a:off x="632729" y="3263111"/>
            <a:ext cx="5454008" cy="1880716"/>
            <a:chOff x="654455" y="3733848"/>
            <a:chExt cx="5454008" cy="1880716"/>
          </a:xfrm>
        </p:grpSpPr>
        <p:grpSp>
          <p:nvGrpSpPr>
            <p:cNvPr id="13" name="グループ化 12">
              <a:extLst>
                <a:ext uri="{FF2B5EF4-FFF2-40B4-BE49-F238E27FC236}">
                  <a16:creationId xmlns:a16="http://schemas.microsoft.com/office/drawing/2014/main" id="{F7CEDBBC-23A7-43D0-BDF8-F2F25FF2A386}"/>
                </a:ext>
              </a:extLst>
            </p:cNvPr>
            <p:cNvGrpSpPr/>
            <p:nvPr/>
          </p:nvGrpSpPr>
          <p:grpSpPr>
            <a:xfrm>
              <a:off x="3438793" y="4743141"/>
              <a:ext cx="2669670" cy="871423"/>
              <a:chOff x="3337188" y="4643283"/>
              <a:chExt cx="2669670" cy="871423"/>
            </a:xfrm>
          </p:grpSpPr>
          <p:sp>
            <p:nvSpPr>
              <p:cNvPr id="114" name="正方形/長方形 113">
                <a:extLst>
                  <a:ext uri="{FF2B5EF4-FFF2-40B4-BE49-F238E27FC236}">
                    <a16:creationId xmlns:a16="http://schemas.microsoft.com/office/drawing/2014/main" id="{8334C743-6E39-4F4D-BE21-26257033F168}"/>
                  </a:ext>
                </a:extLst>
              </p:cNvPr>
              <p:cNvSpPr/>
              <p:nvPr/>
            </p:nvSpPr>
            <p:spPr>
              <a:xfrm>
                <a:off x="3337188" y="4643283"/>
                <a:ext cx="2669670" cy="871423"/>
              </a:xfrm>
              <a:prstGeom prst="rect">
                <a:avLst/>
              </a:prstGeom>
              <a:solidFill>
                <a:srgbClr val="ED9E7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115" name="テキスト ボックス 114">
                <a:extLst>
                  <a:ext uri="{FF2B5EF4-FFF2-40B4-BE49-F238E27FC236}">
                    <a16:creationId xmlns:a16="http://schemas.microsoft.com/office/drawing/2014/main" id="{5D33239D-4D32-43A0-91E6-F83F2E39042F}"/>
                  </a:ext>
                </a:extLst>
              </p:cNvPr>
              <p:cNvSpPr txBox="1"/>
              <p:nvPr/>
            </p:nvSpPr>
            <p:spPr>
              <a:xfrm>
                <a:off x="4034984" y="5206929"/>
                <a:ext cx="1162856" cy="307777"/>
              </a:xfrm>
              <a:prstGeom prst="rect">
                <a:avLst/>
              </a:prstGeom>
              <a:noFill/>
            </p:spPr>
            <p:txBody>
              <a:bodyPr wrap="square" rtlCol="0">
                <a:spAutoFit/>
              </a:bodyPr>
              <a:lstStyle/>
              <a:p>
                <a:pPr algn="ctr"/>
                <a:r>
                  <a:rPr lang="ja-JP" altLang="en-US" sz="1400" dirty="0"/>
                  <a:t>医務業種</a:t>
                </a:r>
                <a:endParaRPr lang="en-US" altLang="ja-JP" sz="1400" dirty="0"/>
              </a:p>
            </p:txBody>
          </p:sp>
          <p:sp>
            <p:nvSpPr>
              <p:cNvPr id="116" name="正方形/長方形 115">
                <a:extLst>
                  <a:ext uri="{FF2B5EF4-FFF2-40B4-BE49-F238E27FC236}">
                    <a16:creationId xmlns:a16="http://schemas.microsoft.com/office/drawing/2014/main" id="{1D0BEC16-9785-48C0-BCE1-E82DFA6C56B0}"/>
                  </a:ext>
                </a:extLst>
              </p:cNvPr>
              <p:cNvSpPr/>
              <p:nvPr/>
            </p:nvSpPr>
            <p:spPr>
              <a:xfrm>
                <a:off x="5182048" y="4734070"/>
                <a:ext cx="764317" cy="2957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a:t>
                </a:r>
              </a:p>
            </p:txBody>
          </p:sp>
          <p:sp>
            <p:nvSpPr>
              <p:cNvPr id="117" name="正方形/長方形 116">
                <a:extLst>
                  <a:ext uri="{FF2B5EF4-FFF2-40B4-BE49-F238E27FC236}">
                    <a16:creationId xmlns:a16="http://schemas.microsoft.com/office/drawing/2014/main" id="{11847CA8-D7E3-440A-90F2-AF0058A14488}"/>
                  </a:ext>
                </a:extLst>
              </p:cNvPr>
              <p:cNvSpPr/>
              <p:nvPr/>
            </p:nvSpPr>
            <p:spPr>
              <a:xfrm>
                <a:off x="4280464" y="4748559"/>
                <a:ext cx="771718" cy="2870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施術所</a:t>
                </a:r>
              </a:p>
            </p:txBody>
          </p:sp>
          <p:sp>
            <p:nvSpPr>
              <p:cNvPr id="118" name="正方形/長方形 117">
                <a:extLst>
                  <a:ext uri="{FF2B5EF4-FFF2-40B4-BE49-F238E27FC236}">
                    <a16:creationId xmlns:a16="http://schemas.microsoft.com/office/drawing/2014/main" id="{82DBE7B3-595A-4B67-B994-379C7E8746AB}"/>
                  </a:ext>
                </a:extLst>
              </p:cNvPr>
              <p:cNvSpPr/>
              <p:nvPr/>
            </p:nvSpPr>
            <p:spPr>
              <a:xfrm>
                <a:off x="3393541" y="4757040"/>
                <a:ext cx="784358" cy="291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診療所</a:t>
                </a:r>
                <a:endParaRPr kumimoji="1" lang="ja-JP" altLang="en-US" sz="1200" b="1" dirty="0">
                  <a:solidFill>
                    <a:schemeClr val="bg1"/>
                  </a:solidFill>
                </a:endParaRPr>
              </a:p>
            </p:txBody>
          </p:sp>
        </p:grpSp>
        <p:grpSp>
          <p:nvGrpSpPr>
            <p:cNvPr id="14" name="グループ化 13">
              <a:extLst>
                <a:ext uri="{FF2B5EF4-FFF2-40B4-BE49-F238E27FC236}">
                  <a16:creationId xmlns:a16="http://schemas.microsoft.com/office/drawing/2014/main" id="{10F41C9E-99F1-4FCF-A834-866435D283D1}"/>
                </a:ext>
              </a:extLst>
            </p:cNvPr>
            <p:cNvGrpSpPr/>
            <p:nvPr/>
          </p:nvGrpSpPr>
          <p:grpSpPr>
            <a:xfrm>
              <a:off x="3438793" y="3733848"/>
              <a:ext cx="2669670" cy="871423"/>
              <a:chOff x="4801728" y="3511456"/>
              <a:chExt cx="2669670" cy="871423"/>
            </a:xfrm>
          </p:grpSpPr>
          <p:grpSp>
            <p:nvGrpSpPr>
              <p:cNvPr id="12" name="グループ化 11">
                <a:extLst>
                  <a:ext uri="{FF2B5EF4-FFF2-40B4-BE49-F238E27FC236}">
                    <a16:creationId xmlns:a16="http://schemas.microsoft.com/office/drawing/2014/main" id="{0C22E495-9675-401F-94F9-E43E24753576}"/>
                  </a:ext>
                </a:extLst>
              </p:cNvPr>
              <p:cNvGrpSpPr/>
              <p:nvPr/>
            </p:nvGrpSpPr>
            <p:grpSpPr>
              <a:xfrm>
                <a:off x="4801728" y="3511456"/>
                <a:ext cx="2669670" cy="871423"/>
                <a:chOff x="3357882" y="3683303"/>
                <a:chExt cx="2669670" cy="871423"/>
              </a:xfrm>
            </p:grpSpPr>
            <p:sp>
              <p:nvSpPr>
                <p:cNvPr id="81" name="正方形/長方形 80">
                  <a:extLst>
                    <a:ext uri="{FF2B5EF4-FFF2-40B4-BE49-F238E27FC236}">
                      <a16:creationId xmlns:a16="http://schemas.microsoft.com/office/drawing/2014/main" id="{F0E5F380-20C0-472A-BED1-E5EE7FAC7023}"/>
                    </a:ext>
                  </a:extLst>
                </p:cNvPr>
                <p:cNvSpPr/>
                <p:nvPr/>
              </p:nvSpPr>
              <p:spPr>
                <a:xfrm>
                  <a:off x="3357882" y="3683303"/>
                  <a:ext cx="2669670" cy="871423"/>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83" name="正方形/長方形 82">
                  <a:extLst>
                    <a:ext uri="{FF2B5EF4-FFF2-40B4-BE49-F238E27FC236}">
                      <a16:creationId xmlns:a16="http://schemas.microsoft.com/office/drawing/2014/main" id="{007946C9-46D9-4F3B-B04A-DC85D65BE392}"/>
                    </a:ext>
                  </a:extLst>
                </p:cNvPr>
                <p:cNvSpPr/>
                <p:nvPr/>
              </p:nvSpPr>
              <p:spPr>
                <a:xfrm>
                  <a:off x="5202742" y="3774090"/>
                  <a:ext cx="764317" cy="2957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a:t>
                  </a:r>
                </a:p>
              </p:txBody>
            </p:sp>
            <p:sp>
              <p:nvSpPr>
                <p:cNvPr id="84" name="正方形/長方形 83">
                  <a:extLst>
                    <a:ext uri="{FF2B5EF4-FFF2-40B4-BE49-F238E27FC236}">
                      <a16:creationId xmlns:a16="http://schemas.microsoft.com/office/drawing/2014/main" id="{726D55D8-384A-4F21-A3B2-73B409A94B59}"/>
                    </a:ext>
                  </a:extLst>
                </p:cNvPr>
                <p:cNvSpPr/>
                <p:nvPr/>
              </p:nvSpPr>
              <p:spPr>
                <a:xfrm>
                  <a:off x="4301158" y="3788579"/>
                  <a:ext cx="771718" cy="2870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毒物</a:t>
                  </a:r>
                </a:p>
              </p:txBody>
            </p:sp>
            <p:sp>
              <p:nvSpPr>
                <p:cNvPr id="112" name="正方形/長方形 111">
                  <a:extLst>
                    <a:ext uri="{FF2B5EF4-FFF2-40B4-BE49-F238E27FC236}">
                      <a16:creationId xmlns:a16="http://schemas.microsoft.com/office/drawing/2014/main" id="{63CB17F0-985D-4C6F-86C1-73533EDB6B08}"/>
                    </a:ext>
                  </a:extLst>
                </p:cNvPr>
                <p:cNvSpPr/>
                <p:nvPr/>
              </p:nvSpPr>
              <p:spPr>
                <a:xfrm>
                  <a:off x="3414235" y="3797060"/>
                  <a:ext cx="784358" cy="291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医療器</a:t>
                  </a:r>
                  <a:endParaRPr kumimoji="1" lang="ja-JP" altLang="en-US" sz="1200" b="1" dirty="0">
                    <a:solidFill>
                      <a:schemeClr val="bg1"/>
                    </a:solidFill>
                  </a:endParaRPr>
                </a:p>
              </p:txBody>
            </p:sp>
          </p:grpSp>
          <p:sp>
            <p:nvSpPr>
              <p:cNvPr id="119" name="テキスト ボックス 118">
                <a:extLst>
                  <a:ext uri="{FF2B5EF4-FFF2-40B4-BE49-F238E27FC236}">
                    <a16:creationId xmlns:a16="http://schemas.microsoft.com/office/drawing/2014/main" id="{C81D5334-8D61-430E-8351-978DC9FF4225}"/>
                  </a:ext>
                </a:extLst>
              </p:cNvPr>
              <p:cNvSpPr txBox="1"/>
              <p:nvPr/>
            </p:nvSpPr>
            <p:spPr>
              <a:xfrm>
                <a:off x="5502921" y="4027580"/>
                <a:ext cx="1162856" cy="307777"/>
              </a:xfrm>
              <a:prstGeom prst="rect">
                <a:avLst/>
              </a:prstGeom>
              <a:solidFill>
                <a:schemeClr val="accent4">
                  <a:lumMod val="20000"/>
                  <a:lumOff val="80000"/>
                </a:schemeClr>
              </a:solidFill>
            </p:spPr>
            <p:txBody>
              <a:bodyPr wrap="square" rtlCol="0">
                <a:spAutoFit/>
              </a:bodyPr>
              <a:lstStyle/>
              <a:p>
                <a:pPr algn="ctr"/>
                <a:r>
                  <a:rPr lang="ja-JP" altLang="en-US" sz="1400" dirty="0"/>
                  <a:t>薬事業種</a:t>
                </a:r>
                <a:endParaRPr lang="en-US" altLang="ja-JP" sz="1400" dirty="0"/>
              </a:p>
            </p:txBody>
          </p:sp>
        </p:grpSp>
        <p:grpSp>
          <p:nvGrpSpPr>
            <p:cNvPr id="15" name="グループ化 14">
              <a:extLst>
                <a:ext uri="{FF2B5EF4-FFF2-40B4-BE49-F238E27FC236}">
                  <a16:creationId xmlns:a16="http://schemas.microsoft.com/office/drawing/2014/main" id="{B5BFBE26-431E-4C9B-8DE9-4C65BEB00DFA}"/>
                </a:ext>
              </a:extLst>
            </p:cNvPr>
            <p:cNvGrpSpPr/>
            <p:nvPr/>
          </p:nvGrpSpPr>
          <p:grpSpPr>
            <a:xfrm>
              <a:off x="654455" y="3736401"/>
              <a:ext cx="2669670" cy="847273"/>
              <a:chOff x="2062696" y="5834419"/>
              <a:chExt cx="2669670" cy="847273"/>
            </a:xfrm>
          </p:grpSpPr>
          <p:grpSp>
            <p:nvGrpSpPr>
              <p:cNvPr id="10" name="グループ化 9">
                <a:extLst>
                  <a:ext uri="{FF2B5EF4-FFF2-40B4-BE49-F238E27FC236}">
                    <a16:creationId xmlns:a16="http://schemas.microsoft.com/office/drawing/2014/main" id="{914A97AC-8B09-4E84-BF37-6BD1539768B6}"/>
                  </a:ext>
                </a:extLst>
              </p:cNvPr>
              <p:cNvGrpSpPr/>
              <p:nvPr/>
            </p:nvGrpSpPr>
            <p:grpSpPr>
              <a:xfrm>
                <a:off x="2062696" y="5834419"/>
                <a:ext cx="2669670" cy="847273"/>
                <a:chOff x="523788" y="3685267"/>
                <a:chExt cx="2669670" cy="847273"/>
              </a:xfrm>
            </p:grpSpPr>
            <p:sp>
              <p:nvSpPr>
                <p:cNvPr id="92" name="正方形/長方形 91">
                  <a:extLst>
                    <a:ext uri="{FF2B5EF4-FFF2-40B4-BE49-F238E27FC236}">
                      <a16:creationId xmlns:a16="http://schemas.microsoft.com/office/drawing/2014/main" id="{BF513AE5-E2BA-4073-AEF2-C864811DEF18}"/>
                    </a:ext>
                  </a:extLst>
                </p:cNvPr>
                <p:cNvSpPr/>
                <p:nvPr/>
              </p:nvSpPr>
              <p:spPr>
                <a:xfrm>
                  <a:off x="523788" y="3685267"/>
                  <a:ext cx="2669670" cy="84727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88" name="正方形/長方形 87">
                  <a:extLst>
                    <a:ext uri="{FF2B5EF4-FFF2-40B4-BE49-F238E27FC236}">
                      <a16:creationId xmlns:a16="http://schemas.microsoft.com/office/drawing/2014/main" id="{AA3F3EF5-3C26-451E-B0EC-1D757B9157B8}"/>
                    </a:ext>
                  </a:extLst>
                </p:cNvPr>
                <p:cNvSpPr/>
                <p:nvPr/>
              </p:nvSpPr>
              <p:spPr>
                <a:xfrm>
                  <a:off x="2358636" y="3806670"/>
                  <a:ext cx="764317" cy="2957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a:t>
                  </a:r>
                </a:p>
              </p:txBody>
            </p:sp>
            <p:sp>
              <p:nvSpPr>
                <p:cNvPr id="90" name="正方形/長方形 89">
                  <a:extLst>
                    <a:ext uri="{FF2B5EF4-FFF2-40B4-BE49-F238E27FC236}">
                      <a16:creationId xmlns:a16="http://schemas.microsoft.com/office/drawing/2014/main" id="{7EDE0A42-A1CF-4F05-91D7-E8A01C905AE0}"/>
                    </a:ext>
                  </a:extLst>
                </p:cNvPr>
                <p:cNvSpPr/>
                <p:nvPr/>
              </p:nvSpPr>
              <p:spPr>
                <a:xfrm>
                  <a:off x="1469604" y="3793621"/>
                  <a:ext cx="771718" cy="2870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自動車</a:t>
                  </a:r>
                </a:p>
              </p:txBody>
            </p:sp>
            <p:sp>
              <p:nvSpPr>
                <p:cNvPr id="91" name="正方形/長方形 90">
                  <a:extLst>
                    <a:ext uri="{FF2B5EF4-FFF2-40B4-BE49-F238E27FC236}">
                      <a16:creationId xmlns:a16="http://schemas.microsoft.com/office/drawing/2014/main" id="{968FDBC5-DB21-4581-A04E-B6802A83EBAD}"/>
                    </a:ext>
                  </a:extLst>
                </p:cNvPr>
                <p:cNvSpPr/>
                <p:nvPr/>
              </p:nvSpPr>
              <p:spPr>
                <a:xfrm>
                  <a:off x="582681" y="3802102"/>
                  <a:ext cx="784358" cy="2913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給食</a:t>
                  </a:r>
                  <a:endParaRPr kumimoji="1" lang="ja-JP" altLang="en-US" sz="1200" b="1" dirty="0">
                    <a:solidFill>
                      <a:schemeClr val="bg1"/>
                    </a:solidFill>
                  </a:endParaRPr>
                </a:p>
              </p:txBody>
            </p:sp>
          </p:grpSp>
          <p:sp>
            <p:nvSpPr>
              <p:cNvPr id="120" name="テキスト ボックス 119">
                <a:extLst>
                  <a:ext uri="{FF2B5EF4-FFF2-40B4-BE49-F238E27FC236}">
                    <a16:creationId xmlns:a16="http://schemas.microsoft.com/office/drawing/2014/main" id="{9DE68186-5EB1-43CE-9B5B-F863A8691FE6}"/>
                  </a:ext>
                </a:extLst>
              </p:cNvPr>
              <p:cNvSpPr txBox="1"/>
              <p:nvPr/>
            </p:nvSpPr>
            <p:spPr>
              <a:xfrm>
                <a:off x="2772054" y="6353014"/>
                <a:ext cx="1162856" cy="307777"/>
              </a:xfrm>
              <a:prstGeom prst="rect">
                <a:avLst/>
              </a:prstGeom>
              <a:noFill/>
            </p:spPr>
            <p:txBody>
              <a:bodyPr wrap="square" rtlCol="0">
                <a:spAutoFit/>
              </a:bodyPr>
              <a:lstStyle/>
              <a:p>
                <a:pPr algn="ctr"/>
                <a:r>
                  <a:rPr lang="ja-JP" altLang="en-US" sz="1400" dirty="0"/>
                  <a:t>食品業種</a:t>
                </a:r>
                <a:endParaRPr lang="en-US" altLang="ja-JP" sz="1400" dirty="0"/>
              </a:p>
            </p:txBody>
          </p:sp>
        </p:grpSp>
        <p:grpSp>
          <p:nvGrpSpPr>
            <p:cNvPr id="16" name="グループ化 15">
              <a:extLst>
                <a:ext uri="{FF2B5EF4-FFF2-40B4-BE49-F238E27FC236}">
                  <a16:creationId xmlns:a16="http://schemas.microsoft.com/office/drawing/2014/main" id="{DFCFF00D-1770-4A1D-AD64-C1F584DA033A}"/>
                </a:ext>
              </a:extLst>
            </p:cNvPr>
            <p:cNvGrpSpPr/>
            <p:nvPr/>
          </p:nvGrpSpPr>
          <p:grpSpPr>
            <a:xfrm>
              <a:off x="654455" y="4743141"/>
              <a:ext cx="2669670" cy="871423"/>
              <a:chOff x="1585878" y="5687886"/>
              <a:chExt cx="2669670" cy="871423"/>
            </a:xfrm>
          </p:grpSpPr>
          <p:grpSp>
            <p:nvGrpSpPr>
              <p:cNvPr id="9" name="グループ化 8">
                <a:extLst>
                  <a:ext uri="{FF2B5EF4-FFF2-40B4-BE49-F238E27FC236}">
                    <a16:creationId xmlns:a16="http://schemas.microsoft.com/office/drawing/2014/main" id="{FB14C9CC-22AA-4CD2-80F1-64002B1F8FA8}"/>
                  </a:ext>
                </a:extLst>
              </p:cNvPr>
              <p:cNvGrpSpPr/>
              <p:nvPr/>
            </p:nvGrpSpPr>
            <p:grpSpPr>
              <a:xfrm>
                <a:off x="1585878" y="5687886"/>
                <a:ext cx="2669670" cy="871423"/>
                <a:chOff x="498145" y="4662246"/>
                <a:chExt cx="2669670" cy="871423"/>
              </a:xfrm>
            </p:grpSpPr>
            <p:sp>
              <p:nvSpPr>
                <p:cNvPr id="70" name="正方形/長方形 69">
                  <a:extLst>
                    <a:ext uri="{FF2B5EF4-FFF2-40B4-BE49-F238E27FC236}">
                      <a16:creationId xmlns:a16="http://schemas.microsoft.com/office/drawing/2014/main" id="{07DC6599-9624-461B-8D54-C76712858F9F}"/>
                    </a:ext>
                  </a:extLst>
                </p:cNvPr>
                <p:cNvSpPr/>
                <p:nvPr/>
              </p:nvSpPr>
              <p:spPr>
                <a:xfrm>
                  <a:off x="498145" y="4662246"/>
                  <a:ext cx="2669670" cy="871423"/>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77" name="正方形/長方形 76">
                  <a:extLst>
                    <a:ext uri="{FF2B5EF4-FFF2-40B4-BE49-F238E27FC236}">
                      <a16:creationId xmlns:a16="http://schemas.microsoft.com/office/drawing/2014/main" id="{BE0A7EE5-3ADE-45A3-B4AC-46E367E84ECA}"/>
                    </a:ext>
                  </a:extLst>
                </p:cNvPr>
                <p:cNvSpPr/>
                <p:nvPr/>
              </p:nvSpPr>
              <p:spPr>
                <a:xfrm>
                  <a:off x="2335191" y="4753033"/>
                  <a:ext cx="764317" cy="2957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a:t>
                  </a:r>
                </a:p>
              </p:txBody>
            </p:sp>
            <p:sp>
              <p:nvSpPr>
                <p:cNvPr id="78" name="正方形/長方形 77">
                  <a:extLst>
                    <a:ext uri="{FF2B5EF4-FFF2-40B4-BE49-F238E27FC236}">
                      <a16:creationId xmlns:a16="http://schemas.microsoft.com/office/drawing/2014/main" id="{DD3E3C47-E914-45F2-A850-43A474056053}"/>
                    </a:ext>
                  </a:extLst>
                </p:cNvPr>
                <p:cNvSpPr/>
                <p:nvPr/>
              </p:nvSpPr>
              <p:spPr>
                <a:xfrm>
                  <a:off x="1433607" y="4767522"/>
                  <a:ext cx="771718" cy="2870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bg1"/>
                      </a:solidFill>
                    </a:rPr>
                    <a:t>美容院</a:t>
                  </a:r>
                </a:p>
              </p:txBody>
            </p:sp>
            <p:sp>
              <p:nvSpPr>
                <p:cNvPr id="79" name="正方形/長方形 78">
                  <a:extLst>
                    <a:ext uri="{FF2B5EF4-FFF2-40B4-BE49-F238E27FC236}">
                      <a16:creationId xmlns:a16="http://schemas.microsoft.com/office/drawing/2014/main" id="{CAC09374-2390-4747-BA4F-CECEF62B5195}"/>
                    </a:ext>
                  </a:extLst>
                </p:cNvPr>
                <p:cNvSpPr/>
                <p:nvPr/>
              </p:nvSpPr>
              <p:spPr>
                <a:xfrm>
                  <a:off x="546684" y="4776003"/>
                  <a:ext cx="784358" cy="2913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旅館</a:t>
                  </a:r>
                </a:p>
              </p:txBody>
            </p:sp>
          </p:grpSp>
          <p:sp>
            <p:nvSpPr>
              <p:cNvPr id="121" name="テキスト ボックス 120">
                <a:extLst>
                  <a:ext uri="{FF2B5EF4-FFF2-40B4-BE49-F238E27FC236}">
                    <a16:creationId xmlns:a16="http://schemas.microsoft.com/office/drawing/2014/main" id="{57EB4EAD-4C5F-474E-B325-2833F8F58337}"/>
                  </a:ext>
                </a:extLst>
              </p:cNvPr>
              <p:cNvSpPr txBox="1"/>
              <p:nvPr/>
            </p:nvSpPr>
            <p:spPr>
              <a:xfrm>
                <a:off x="2270384" y="6206777"/>
                <a:ext cx="1162856" cy="307777"/>
              </a:xfrm>
              <a:prstGeom prst="rect">
                <a:avLst/>
              </a:prstGeom>
              <a:noFill/>
            </p:spPr>
            <p:txBody>
              <a:bodyPr wrap="square" rtlCol="0">
                <a:spAutoFit/>
              </a:bodyPr>
              <a:lstStyle/>
              <a:p>
                <a:pPr algn="ctr"/>
                <a:r>
                  <a:rPr lang="ja-JP" altLang="en-US" sz="1400" dirty="0"/>
                  <a:t>環境業種</a:t>
                </a:r>
                <a:endParaRPr lang="en-US" altLang="ja-JP" sz="1400" dirty="0"/>
              </a:p>
            </p:txBody>
          </p:sp>
        </p:grpSp>
      </p:grpSp>
      <p:sp>
        <p:nvSpPr>
          <p:cNvPr id="122" name="正方形/長方形 121">
            <a:extLst>
              <a:ext uri="{FF2B5EF4-FFF2-40B4-BE49-F238E27FC236}">
                <a16:creationId xmlns:a16="http://schemas.microsoft.com/office/drawing/2014/main" id="{CA7F550C-E0FE-41A0-AE11-C2D4D183D4A3}"/>
              </a:ext>
            </a:extLst>
          </p:cNvPr>
          <p:cNvSpPr/>
          <p:nvPr/>
        </p:nvSpPr>
        <p:spPr>
          <a:xfrm>
            <a:off x="6667889" y="3279922"/>
            <a:ext cx="4684733" cy="1875535"/>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latin typeface="+mj-ea"/>
              <a:ea typeface="+mj-ea"/>
            </a:endParaRPr>
          </a:p>
        </p:txBody>
      </p:sp>
      <p:sp>
        <p:nvSpPr>
          <p:cNvPr id="124" name="正方形/長方形 123">
            <a:extLst>
              <a:ext uri="{FF2B5EF4-FFF2-40B4-BE49-F238E27FC236}">
                <a16:creationId xmlns:a16="http://schemas.microsoft.com/office/drawing/2014/main" id="{94D61C2E-EAE1-4472-9358-6E534E77B774}"/>
              </a:ext>
            </a:extLst>
          </p:cNvPr>
          <p:cNvSpPr/>
          <p:nvPr/>
        </p:nvSpPr>
        <p:spPr>
          <a:xfrm>
            <a:off x="8351247" y="3992099"/>
            <a:ext cx="1405331"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採番マスタ</a:t>
            </a:r>
            <a:endParaRPr lang="en-US" altLang="ja-JP" sz="1200" b="1" dirty="0">
              <a:latin typeface="+mj-ea"/>
              <a:ea typeface="+mj-ea"/>
            </a:endParaRPr>
          </a:p>
        </p:txBody>
      </p:sp>
      <p:sp>
        <p:nvSpPr>
          <p:cNvPr id="125" name="正方形/長方形 124">
            <a:extLst>
              <a:ext uri="{FF2B5EF4-FFF2-40B4-BE49-F238E27FC236}">
                <a16:creationId xmlns:a16="http://schemas.microsoft.com/office/drawing/2014/main" id="{DBFE8F42-6C5C-461C-96CE-B0229B0FA49D}"/>
              </a:ext>
            </a:extLst>
          </p:cNvPr>
          <p:cNvSpPr/>
          <p:nvPr/>
        </p:nvSpPr>
        <p:spPr>
          <a:xfrm>
            <a:off x="6784786" y="3992100"/>
            <a:ext cx="1247060"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スタータス</a:t>
            </a:r>
            <a:endParaRPr lang="en-US" altLang="ja-JP" sz="1200" b="1" dirty="0">
              <a:latin typeface="+mj-ea"/>
              <a:ea typeface="+mj-ea"/>
            </a:endParaRPr>
          </a:p>
        </p:txBody>
      </p:sp>
      <p:sp>
        <p:nvSpPr>
          <p:cNvPr id="126" name="正方形/長方形 125">
            <a:extLst>
              <a:ext uri="{FF2B5EF4-FFF2-40B4-BE49-F238E27FC236}">
                <a16:creationId xmlns:a16="http://schemas.microsoft.com/office/drawing/2014/main" id="{5E9A0EB5-B7FE-4EE8-83BB-5E7D3D1B9AB9}"/>
              </a:ext>
            </a:extLst>
          </p:cNvPr>
          <p:cNvSpPr/>
          <p:nvPr/>
        </p:nvSpPr>
        <p:spPr>
          <a:xfrm>
            <a:off x="10024871" y="3992099"/>
            <a:ext cx="1247060"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汎用マスタ</a:t>
            </a:r>
            <a:endParaRPr lang="en-US" altLang="ja-JP" sz="1200" b="1" dirty="0">
              <a:latin typeface="+mj-ea"/>
              <a:ea typeface="+mj-ea"/>
            </a:endParaRPr>
          </a:p>
        </p:txBody>
      </p:sp>
      <p:sp>
        <p:nvSpPr>
          <p:cNvPr id="127" name="正方形/長方形 126">
            <a:extLst>
              <a:ext uri="{FF2B5EF4-FFF2-40B4-BE49-F238E27FC236}">
                <a16:creationId xmlns:a16="http://schemas.microsoft.com/office/drawing/2014/main" id="{EBBD30A0-ADE3-4F92-B114-8D80DEF552CD}"/>
              </a:ext>
            </a:extLst>
          </p:cNvPr>
          <p:cNvSpPr/>
          <p:nvPr/>
        </p:nvSpPr>
        <p:spPr>
          <a:xfrm>
            <a:off x="8341412" y="3387067"/>
            <a:ext cx="1405332" cy="483493"/>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営業大分類</a:t>
            </a:r>
            <a:endParaRPr lang="en-US" altLang="ja-JP" sz="1200" b="1" dirty="0">
              <a:latin typeface="+mj-ea"/>
              <a:ea typeface="+mj-ea"/>
            </a:endParaRPr>
          </a:p>
        </p:txBody>
      </p:sp>
      <p:sp>
        <p:nvSpPr>
          <p:cNvPr id="128" name="正方形/長方形 127">
            <a:extLst>
              <a:ext uri="{FF2B5EF4-FFF2-40B4-BE49-F238E27FC236}">
                <a16:creationId xmlns:a16="http://schemas.microsoft.com/office/drawing/2014/main" id="{38A1BC07-4FF5-477C-8F89-7F90C8200137}"/>
              </a:ext>
            </a:extLst>
          </p:cNvPr>
          <p:cNvSpPr/>
          <p:nvPr/>
        </p:nvSpPr>
        <p:spPr>
          <a:xfrm>
            <a:off x="6779401" y="3387068"/>
            <a:ext cx="1247060" cy="483493"/>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営業種別</a:t>
            </a:r>
            <a:endParaRPr lang="en-US" altLang="ja-JP" sz="1200" b="1" dirty="0">
              <a:latin typeface="+mj-ea"/>
              <a:ea typeface="+mj-ea"/>
            </a:endParaRPr>
          </a:p>
        </p:txBody>
      </p:sp>
      <p:sp>
        <p:nvSpPr>
          <p:cNvPr id="129" name="正方形/長方形 128">
            <a:extLst>
              <a:ext uri="{FF2B5EF4-FFF2-40B4-BE49-F238E27FC236}">
                <a16:creationId xmlns:a16="http://schemas.microsoft.com/office/drawing/2014/main" id="{7A524031-DC41-4802-A0A4-64359D4DC2A2}"/>
              </a:ext>
            </a:extLst>
          </p:cNvPr>
          <p:cNvSpPr/>
          <p:nvPr/>
        </p:nvSpPr>
        <p:spPr>
          <a:xfrm>
            <a:off x="10019486" y="3387067"/>
            <a:ext cx="1247060" cy="483493"/>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営業小分類</a:t>
            </a:r>
            <a:endParaRPr lang="en-US" altLang="ja-JP" sz="1200" b="1" dirty="0">
              <a:latin typeface="+mj-ea"/>
              <a:ea typeface="+mj-ea"/>
            </a:endParaRPr>
          </a:p>
        </p:txBody>
      </p:sp>
      <p:sp>
        <p:nvSpPr>
          <p:cNvPr id="20" name="矢印: 左右 19">
            <a:extLst>
              <a:ext uri="{FF2B5EF4-FFF2-40B4-BE49-F238E27FC236}">
                <a16:creationId xmlns:a16="http://schemas.microsoft.com/office/drawing/2014/main" id="{B8487957-1900-4976-B1B6-CDA0F6470AC0}"/>
              </a:ext>
            </a:extLst>
          </p:cNvPr>
          <p:cNvSpPr/>
          <p:nvPr/>
        </p:nvSpPr>
        <p:spPr>
          <a:xfrm rot="5400000">
            <a:off x="2067055" y="2618963"/>
            <a:ext cx="499522" cy="369441"/>
          </a:xfrm>
          <a:prstGeom prst="lef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左右 129">
            <a:extLst>
              <a:ext uri="{FF2B5EF4-FFF2-40B4-BE49-F238E27FC236}">
                <a16:creationId xmlns:a16="http://schemas.microsoft.com/office/drawing/2014/main" id="{507B638C-A0A6-4FA5-9885-194E543DDF08}"/>
              </a:ext>
            </a:extLst>
          </p:cNvPr>
          <p:cNvSpPr/>
          <p:nvPr/>
        </p:nvSpPr>
        <p:spPr>
          <a:xfrm rot="5400000">
            <a:off x="4517767" y="2618963"/>
            <a:ext cx="499522" cy="369441"/>
          </a:xfrm>
          <a:prstGeom prst="leftRightArrow">
            <a:avLst>
              <a:gd name="adj1" fmla="val 50002"/>
              <a:gd name="adj2"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矢印: 左右 130">
            <a:extLst>
              <a:ext uri="{FF2B5EF4-FFF2-40B4-BE49-F238E27FC236}">
                <a16:creationId xmlns:a16="http://schemas.microsoft.com/office/drawing/2014/main" id="{2B48DCAE-9CC3-4DB5-952C-A48256022A66}"/>
              </a:ext>
            </a:extLst>
          </p:cNvPr>
          <p:cNvSpPr/>
          <p:nvPr/>
        </p:nvSpPr>
        <p:spPr>
          <a:xfrm rot="5400000">
            <a:off x="9515061" y="2618961"/>
            <a:ext cx="499519" cy="369441"/>
          </a:xfrm>
          <a:prstGeom prst="lef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A56851E-4E17-4349-AE52-330AD491A030}"/>
              </a:ext>
            </a:extLst>
          </p:cNvPr>
          <p:cNvSpPr/>
          <p:nvPr/>
        </p:nvSpPr>
        <p:spPr>
          <a:xfrm>
            <a:off x="654455"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台帳</a:t>
            </a:r>
            <a:endParaRPr lang="en-US" altLang="ja-JP" sz="1200" b="1" dirty="0">
              <a:latin typeface="+mj-ea"/>
            </a:endParaRPr>
          </a:p>
        </p:txBody>
      </p:sp>
      <p:sp>
        <p:nvSpPr>
          <p:cNvPr id="62" name="正方形/長方形 61">
            <a:extLst>
              <a:ext uri="{FF2B5EF4-FFF2-40B4-BE49-F238E27FC236}">
                <a16:creationId xmlns:a16="http://schemas.microsoft.com/office/drawing/2014/main" id="{F4AA136D-102A-42EC-B07E-35CCF3CBB1DF}"/>
              </a:ext>
            </a:extLst>
          </p:cNvPr>
          <p:cNvSpPr/>
          <p:nvPr/>
        </p:nvSpPr>
        <p:spPr>
          <a:xfrm>
            <a:off x="2019116"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監視</a:t>
            </a:r>
            <a:endParaRPr lang="en-US" altLang="ja-JP" sz="1200" b="1" dirty="0">
              <a:latin typeface="+mj-ea"/>
            </a:endParaRPr>
          </a:p>
        </p:txBody>
      </p:sp>
      <p:sp>
        <p:nvSpPr>
          <p:cNvPr id="63" name="正方形/長方形 62">
            <a:extLst>
              <a:ext uri="{FF2B5EF4-FFF2-40B4-BE49-F238E27FC236}">
                <a16:creationId xmlns:a16="http://schemas.microsoft.com/office/drawing/2014/main" id="{D771DC46-B700-41E1-9806-77DE11D60EEE}"/>
              </a:ext>
            </a:extLst>
          </p:cNvPr>
          <p:cNvSpPr/>
          <p:nvPr/>
        </p:nvSpPr>
        <p:spPr>
          <a:xfrm>
            <a:off x="3367574"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収去</a:t>
            </a:r>
            <a:endParaRPr lang="en-US" altLang="ja-JP" sz="1200" b="1" dirty="0">
              <a:latin typeface="+mj-ea"/>
            </a:endParaRPr>
          </a:p>
        </p:txBody>
      </p:sp>
      <p:sp>
        <p:nvSpPr>
          <p:cNvPr id="64" name="正方形/長方形 63">
            <a:extLst>
              <a:ext uri="{FF2B5EF4-FFF2-40B4-BE49-F238E27FC236}">
                <a16:creationId xmlns:a16="http://schemas.microsoft.com/office/drawing/2014/main" id="{F526CD8A-9845-4C1B-A39F-4ED793C5985F}"/>
              </a:ext>
            </a:extLst>
          </p:cNvPr>
          <p:cNvSpPr/>
          <p:nvPr/>
        </p:nvSpPr>
        <p:spPr>
          <a:xfrm>
            <a:off x="4832770"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游ゴシック 本文"/>
              </a:rPr>
              <a:t>苦情</a:t>
            </a:r>
            <a:endParaRPr lang="en-US" altLang="ja-JP" sz="1200" b="1" dirty="0">
              <a:latin typeface="游ゴシック 本文"/>
            </a:endParaRPr>
          </a:p>
        </p:txBody>
      </p:sp>
      <p:sp>
        <p:nvSpPr>
          <p:cNvPr id="65" name="正方形/長方形 64">
            <a:extLst>
              <a:ext uri="{FF2B5EF4-FFF2-40B4-BE49-F238E27FC236}">
                <a16:creationId xmlns:a16="http://schemas.microsoft.com/office/drawing/2014/main" id="{C09C45B8-B96E-4922-9A49-E5D945E51B52}"/>
              </a:ext>
            </a:extLst>
          </p:cNvPr>
          <p:cNvSpPr/>
          <p:nvPr/>
        </p:nvSpPr>
        <p:spPr>
          <a:xfrm>
            <a:off x="6177834"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食中毒</a:t>
            </a:r>
            <a:endParaRPr lang="en-US" altLang="ja-JP" sz="1200" b="1" dirty="0">
              <a:latin typeface="+mj-ea"/>
            </a:endParaRPr>
          </a:p>
        </p:txBody>
      </p:sp>
      <p:sp>
        <p:nvSpPr>
          <p:cNvPr id="67" name="正方形/長方形 66">
            <a:extLst>
              <a:ext uri="{FF2B5EF4-FFF2-40B4-BE49-F238E27FC236}">
                <a16:creationId xmlns:a16="http://schemas.microsoft.com/office/drawing/2014/main" id="{E55AC322-0207-4D8F-B3BC-7A9C60D9DC68}"/>
              </a:ext>
            </a:extLst>
          </p:cNvPr>
          <p:cNvSpPr/>
          <p:nvPr/>
        </p:nvSpPr>
        <p:spPr>
          <a:xfrm>
            <a:off x="7454168"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従事者</a:t>
            </a:r>
            <a:endParaRPr lang="en-US" altLang="ja-JP" sz="1200" b="1" dirty="0">
              <a:latin typeface="+mj-ea"/>
            </a:endParaRPr>
          </a:p>
        </p:txBody>
      </p:sp>
      <p:sp>
        <p:nvSpPr>
          <p:cNvPr id="68" name="正方形/長方形 67">
            <a:extLst>
              <a:ext uri="{FF2B5EF4-FFF2-40B4-BE49-F238E27FC236}">
                <a16:creationId xmlns:a16="http://schemas.microsoft.com/office/drawing/2014/main" id="{C5D6A918-241D-473E-A31A-93AAC3790855}"/>
              </a:ext>
            </a:extLst>
          </p:cNvPr>
          <p:cNvSpPr/>
          <p:nvPr/>
        </p:nvSpPr>
        <p:spPr>
          <a:xfrm>
            <a:off x="8802626"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表彰</a:t>
            </a:r>
            <a:endParaRPr lang="en-US" altLang="ja-JP" sz="1200" b="1" dirty="0">
              <a:latin typeface="+mj-ea"/>
            </a:endParaRPr>
          </a:p>
        </p:txBody>
      </p:sp>
      <p:sp>
        <p:nvSpPr>
          <p:cNvPr id="69" name="正方形/長方形 68">
            <a:extLst>
              <a:ext uri="{FF2B5EF4-FFF2-40B4-BE49-F238E27FC236}">
                <a16:creationId xmlns:a16="http://schemas.microsoft.com/office/drawing/2014/main" id="{02AD64C7-C8BA-49CF-921A-C67C951313F3}"/>
              </a:ext>
            </a:extLst>
          </p:cNvPr>
          <p:cNvSpPr/>
          <p:nvPr/>
        </p:nvSpPr>
        <p:spPr>
          <a:xfrm>
            <a:off x="10264428" y="1791275"/>
            <a:ext cx="945408" cy="41891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 ・ ・</a:t>
            </a:r>
            <a:endParaRPr lang="en-US" altLang="ja-JP" sz="1200" b="1" dirty="0">
              <a:latin typeface="+mj-ea"/>
            </a:endParaRPr>
          </a:p>
        </p:txBody>
      </p:sp>
      <p:sp>
        <p:nvSpPr>
          <p:cNvPr id="71" name="正方形/長方形 70">
            <a:extLst>
              <a:ext uri="{FF2B5EF4-FFF2-40B4-BE49-F238E27FC236}">
                <a16:creationId xmlns:a16="http://schemas.microsoft.com/office/drawing/2014/main" id="{1403E99F-99F1-46D6-BBCA-37961DA13C41}"/>
              </a:ext>
            </a:extLst>
          </p:cNvPr>
          <p:cNvSpPr/>
          <p:nvPr/>
        </p:nvSpPr>
        <p:spPr>
          <a:xfrm rot="16200000">
            <a:off x="5608964" y="776025"/>
            <a:ext cx="878014" cy="11102346"/>
          </a:xfrm>
          <a:prstGeom prst="rect">
            <a:avLst/>
          </a:prstGeom>
          <a:solidFill>
            <a:srgbClr val="A1B5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p:txBody>
      </p:sp>
      <p:sp>
        <p:nvSpPr>
          <p:cNvPr id="72" name="矢印: 左右 71">
            <a:extLst>
              <a:ext uri="{FF2B5EF4-FFF2-40B4-BE49-F238E27FC236}">
                <a16:creationId xmlns:a16="http://schemas.microsoft.com/office/drawing/2014/main" id="{D9376017-5249-42B4-805D-3BEE13F6BA42}"/>
              </a:ext>
            </a:extLst>
          </p:cNvPr>
          <p:cNvSpPr/>
          <p:nvPr/>
        </p:nvSpPr>
        <p:spPr>
          <a:xfrm rot="5400000">
            <a:off x="2045896" y="5432767"/>
            <a:ext cx="499522" cy="369441"/>
          </a:xfrm>
          <a:prstGeom prst="lef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矢印: 左右 72">
            <a:extLst>
              <a:ext uri="{FF2B5EF4-FFF2-40B4-BE49-F238E27FC236}">
                <a16:creationId xmlns:a16="http://schemas.microsoft.com/office/drawing/2014/main" id="{68CD0A71-B48E-4DB5-9449-644BBB26479F}"/>
              </a:ext>
            </a:extLst>
          </p:cNvPr>
          <p:cNvSpPr/>
          <p:nvPr/>
        </p:nvSpPr>
        <p:spPr>
          <a:xfrm rot="5400000">
            <a:off x="9580553" y="5448443"/>
            <a:ext cx="499522" cy="369441"/>
          </a:xfrm>
          <a:prstGeom prst="lef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D73E6E1F-929A-4D0A-B6C2-19A23B218F89}"/>
              </a:ext>
            </a:extLst>
          </p:cNvPr>
          <p:cNvSpPr/>
          <p:nvPr/>
        </p:nvSpPr>
        <p:spPr>
          <a:xfrm>
            <a:off x="624621" y="6093663"/>
            <a:ext cx="1011506" cy="48866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ステータス</a:t>
            </a:r>
            <a:endParaRPr lang="en-US" altLang="ja-JP" sz="1200" b="1" dirty="0">
              <a:solidFill>
                <a:schemeClr val="tx1"/>
              </a:solidFill>
            </a:endParaRPr>
          </a:p>
          <a:p>
            <a:pPr algn="ctr"/>
            <a:r>
              <a:rPr lang="ja-JP" altLang="en-US" sz="1200" b="1" dirty="0">
                <a:solidFill>
                  <a:schemeClr val="tx1"/>
                </a:solidFill>
              </a:rPr>
              <a:t>更新</a:t>
            </a:r>
          </a:p>
        </p:txBody>
      </p:sp>
      <p:sp>
        <p:nvSpPr>
          <p:cNvPr id="75" name="テキスト ボックス 74">
            <a:extLst>
              <a:ext uri="{FF2B5EF4-FFF2-40B4-BE49-F238E27FC236}">
                <a16:creationId xmlns:a16="http://schemas.microsoft.com/office/drawing/2014/main" id="{FFEC686B-42AE-44B2-BB0F-E92DDC5AE3F9}"/>
              </a:ext>
            </a:extLst>
          </p:cNvPr>
          <p:cNvSpPr txBox="1"/>
          <p:nvPr/>
        </p:nvSpPr>
        <p:spPr>
          <a:xfrm>
            <a:off x="466359" y="5544084"/>
            <a:ext cx="2339535" cy="323165"/>
          </a:xfrm>
          <a:prstGeom prst="rect">
            <a:avLst/>
          </a:prstGeom>
          <a:noFill/>
        </p:spPr>
        <p:txBody>
          <a:bodyPr wrap="square" rtlCol="0">
            <a:spAutoFit/>
          </a:bodyPr>
          <a:lstStyle/>
          <a:p>
            <a:r>
              <a:rPr kumimoji="1" lang="ja-JP" altLang="en-US" sz="1500" dirty="0"/>
              <a:t>共通</a:t>
            </a:r>
            <a:r>
              <a:rPr lang="ja-JP" altLang="en-US" sz="1500" dirty="0"/>
              <a:t>スクリプト層</a:t>
            </a:r>
            <a:endParaRPr kumimoji="1" lang="ja-JP" altLang="en-US" sz="1500" dirty="0"/>
          </a:p>
        </p:txBody>
      </p:sp>
      <p:sp>
        <p:nvSpPr>
          <p:cNvPr id="76" name="正方形/長方形 75">
            <a:extLst>
              <a:ext uri="{FF2B5EF4-FFF2-40B4-BE49-F238E27FC236}">
                <a16:creationId xmlns:a16="http://schemas.microsoft.com/office/drawing/2014/main" id="{76DFCE35-4A9E-4C46-95CE-927F17FFFA04}"/>
              </a:ext>
            </a:extLst>
          </p:cNvPr>
          <p:cNvSpPr/>
          <p:nvPr/>
        </p:nvSpPr>
        <p:spPr>
          <a:xfrm>
            <a:off x="1757443" y="6093663"/>
            <a:ext cx="1104362" cy="48866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chemeClr val="tx1"/>
                </a:solidFill>
              </a:rPr>
              <a:t>台帳履歴</a:t>
            </a:r>
            <a:endParaRPr lang="en-US" altLang="zh-TW" sz="1200" b="1" dirty="0">
              <a:solidFill>
                <a:schemeClr val="tx1"/>
              </a:solidFill>
            </a:endParaRPr>
          </a:p>
          <a:p>
            <a:pPr algn="ctr"/>
            <a:r>
              <a:rPr lang="zh-TW" altLang="en-US" sz="1200" b="1" dirty="0">
                <a:solidFill>
                  <a:schemeClr val="tx1"/>
                </a:solidFill>
              </a:rPr>
              <a:t>登録更新</a:t>
            </a:r>
            <a:endParaRPr lang="ja-JP" altLang="en-US" sz="1200" b="1" dirty="0">
              <a:solidFill>
                <a:schemeClr val="tx1"/>
              </a:solidFill>
            </a:endParaRPr>
          </a:p>
        </p:txBody>
      </p:sp>
      <p:sp>
        <p:nvSpPr>
          <p:cNvPr id="80" name="正方形/長方形 79">
            <a:extLst>
              <a:ext uri="{FF2B5EF4-FFF2-40B4-BE49-F238E27FC236}">
                <a16:creationId xmlns:a16="http://schemas.microsoft.com/office/drawing/2014/main" id="{B8EFF0F4-C175-411C-9E99-CD5069F3DC3C}"/>
              </a:ext>
            </a:extLst>
          </p:cNvPr>
          <p:cNvSpPr/>
          <p:nvPr/>
        </p:nvSpPr>
        <p:spPr>
          <a:xfrm>
            <a:off x="3010692" y="6093663"/>
            <a:ext cx="1283991" cy="48866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台帳子テーブル</a:t>
            </a:r>
            <a:endParaRPr lang="en-US" altLang="ja-JP" sz="1200" b="1" dirty="0">
              <a:solidFill>
                <a:schemeClr val="tx1"/>
              </a:solidFill>
            </a:endParaRPr>
          </a:p>
          <a:p>
            <a:pPr algn="ctr"/>
            <a:r>
              <a:rPr lang="ja-JP" altLang="en-US" sz="1200" b="1" dirty="0">
                <a:solidFill>
                  <a:schemeClr val="tx1"/>
                </a:solidFill>
              </a:rPr>
              <a:t>新規作成</a:t>
            </a:r>
          </a:p>
        </p:txBody>
      </p:sp>
      <p:sp>
        <p:nvSpPr>
          <p:cNvPr id="85" name="正方形/長方形 84">
            <a:extLst>
              <a:ext uri="{FF2B5EF4-FFF2-40B4-BE49-F238E27FC236}">
                <a16:creationId xmlns:a16="http://schemas.microsoft.com/office/drawing/2014/main" id="{54C818AB-CA4A-4D73-83C4-BA8DB33A674E}"/>
              </a:ext>
            </a:extLst>
          </p:cNvPr>
          <p:cNvSpPr/>
          <p:nvPr/>
        </p:nvSpPr>
        <p:spPr>
          <a:xfrm>
            <a:off x="4420440" y="6093663"/>
            <a:ext cx="1087758" cy="48866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業種画面</a:t>
            </a:r>
            <a:endParaRPr lang="en-US" altLang="ja-JP" sz="1200" b="1" dirty="0">
              <a:solidFill>
                <a:schemeClr val="tx1"/>
              </a:solidFill>
            </a:endParaRPr>
          </a:p>
          <a:p>
            <a:pPr algn="ctr"/>
            <a:r>
              <a:rPr lang="ja-JP" altLang="en-US" sz="1200" b="1" dirty="0">
                <a:solidFill>
                  <a:schemeClr val="tx1"/>
                </a:solidFill>
              </a:rPr>
              <a:t>遷移</a:t>
            </a:r>
          </a:p>
        </p:txBody>
      </p:sp>
      <p:sp>
        <p:nvSpPr>
          <p:cNvPr id="86" name="正方形/長方形 85">
            <a:extLst>
              <a:ext uri="{FF2B5EF4-FFF2-40B4-BE49-F238E27FC236}">
                <a16:creationId xmlns:a16="http://schemas.microsoft.com/office/drawing/2014/main" id="{4B6343A2-2F07-4350-B22C-91A731FCD350}"/>
              </a:ext>
            </a:extLst>
          </p:cNvPr>
          <p:cNvSpPr/>
          <p:nvPr/>
        </p:nvSpPr>
        <p:spPr>
          <a:xfrm>
            <a:off x="5633955" y="6093663"/>
            <a:ext cx="832159" cy="488667"/>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a:t>
            </a:r>
          </a:p>
        </p:txBody>
      </p:sp>
      <p:sp>
        <p:nvSpPr>
          <p:cNvPr id="87" name="正方形/長方形 86">
            <a:extLst>
              <a:ext uri="{FF2B5EF4-FFF2-40B4-BE49-F238E27FC236}">
                <a16:creationId xmlns:a16="http://schemas.microsoft.com/office/drawing/2014/main" id="{F197F532-DED9-4CAD-AEFF-C8514C328A0A}"/>
              </a:ext>
            </a:extLst>
          </p:cNvPr>
          <p:cNvSpPr/>
          <p:nvPr/>
        </p:nvSpPr>
        <p:spPr>
          <a:xfrm>
            <a:off x="6776153" y="6082864"/>
            <a:ext cx="1087758" cy="48866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警告</a:t>
            </a:r>
          </a:p>
        </p:txBody>
      </p:sp>
      <p:sp>
        <p:nvSpPr>
          <p:cNvPr id="93" name="正方形/長方形 92">
            <a:extLst>
              <a:ext uri="{FF2B5EF4-FFF2-40B4-BE49-F238E27FC236}">
                <a16:creationId xmlns:a16="http://schemas.microsoft.com/office/drawing/2014/main" id="{3D38CBFD-3589-4521-AEB1-FF392FB9E4BE}"/>
              </a:ext>
            </a:extLst>
          </p:cNvPr>
          <p:cNvSpPr/>
          <p:nvPr/>
        </p:nvSpPr>
        <p:spPr>
          <a:xfrm>
            <a:off x="7989668" y="6093663"/>
            <a:ext cx="1087758" cy="48866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危害度</a:t>
            </a:r>
          </a:p>
        </p:txBody>
      </p:sp>
      <p:sp>
        <p:nvSpPr>
          <p:cNvPr id="94" name="テキスト ボックス 93">
            <a:extLst>
              <a:ext uri="{FF2B5EF4-FFF2-40B4-BE49-F238E27FC236}">
                <a16:creationId xmlns:a16="http://schemas.microsoft.com/office/drawing/2014/main" id="{CCF4AF78-97CE-4680-8079-9EC97B8FF34F}"/>
              </a:ext>
            </a:extLst>
          </p:cNvPr>
          <p:cNvSpPr txBox="1"/>
          <p:nvPr/>
        </p:nvSpPr>
        <p:spPr>
          <a:xfrm>
            <a:off x="6721426" y="5514805"/>
            <a:ext cx="803631" cy="323165"/>
          </a:xfrm>
          <a:prstGeom prst="rect">
            <a:avLst/>
          </a:prstGeom>
          <a:noFill/>
        </p:spPr>
        <p:txBody>
          <a:bodyPr wrap="square" rtlCol="0">
            <a:spAutoFit/>
          </a:bodyPr>
          <a:lstStyle/>
          <a:p>
            <a:r>
              <a:rPr lang="ja-JP" altLang="en-US" sz="1500" dirty="0"/>
              <a:t>バッチ</a:t>
            </a:r>
            <a:endParaRPr kumimoji="1" lang="ja-JP" altLang="en-US" sz="1500" dirty="0"/>
          </a:p>
        </p:txBody>
      </p:sp>
      <p:sp>
        <p:nvSpPr>
          <p:cNvPr id="95" name="正方形/長方形 94">
            <a:extLst>
              <a:ext uri="{FF2B5EF4-FFF2-40B4-BE49-F238E27FC236}">
                <a16:creationId xmlns:a16="http://schemas.microsoft.com/office/drawing/2014/main" id="{A936A7B0-D67C-4DFF-A763-0AD27788B8E1}"/>
              </a:ext>
            </a:extLst>
          </p:cNvPr>
          <p:cNvSpPr/>
          <p:nvPr/>
        </p:nvSpPr>
        <p:spPr>
          <a:xfrm>
            <a:off x="9250527" y="6093663"/>
            <a:ext cx="1087758" cy="48866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自動廃業</a:t>
            </a:r>
          </a:p>
        </p:txBody>
      </p:sp>
      <p:sp>
        <p:nvSpPr>
          <p:cNvPr id="96" name="正方形/長方形 95">
            <a:extLst>
              <a:ext uri="{FF2B5EF4-FFF2-40B4-BE49-F238E27FC236}">
                <a16:creationId xmlns:a16="http://schemas.microsoft.com/office/drawing/2014/main" id="{866935EA-4914-4450-ACC2-2C3587DF573D}"/>
              </a:ext>
            </a:extLst>
          </p:cNvPr>
          <p:cNvSpPr/>
          <p:nvPr/>
        </p:nvSpPr>
        <p:spPr>
          <a:xfrm>
            <a:off x="10479621" y="6082864"/>
            <a:ext cx="928608" cy="48866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a:t>
            </a:r>
          </a:p>
        </p:txBody>
      </p:sp>
      <p:sp>
        <p:nvSpPr>
          <p:cNvPr id="97" name="正方形/長方形 96">
            <a:extLst>
              <a:ext uri="{FF2B5EF4-FFF2-40B4-BE49-F238E27FC236}">
                <a16:creationId xmlns:a16="http://schemas.microsoft.com/office/drawing/2014/main" id="{39AA27CE-B9FE-4199-9A67-8AC195DAB3B3}"/>
              </a:ext>
            </a:extLst>
          </p:cNvPr>
          <p:cNvSpPr/>
          <p:nvPr/>
        </p:nvSpPr>
        <p:spPr>
          <a:xfrm>
            <a:off x="8351247" y="4593041"/>
            <a:ext cx="1405331"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住所マスタ</a:t>
            </a:r>
            <a:endParaRPr lang="en-US" altLang="ja-JP" sz="1200" b="1" dirty="0">
              <a:latin typeface="+mj-ea"/>
              <a:ea typeface="+mj-ea"/>
            </a:endParaRPr>
          </a:p>
        </p:txBody>
      </p:sp>
      <p:sp>
        <p:nvSpPr>
          <p:cNvPr id="98" name="正方形/長方形 97">
            <a:extLst>
              <a:ext uri="{FF2B5EF4-FFF2-40B4-BE49-F238E27FC236}">
                <a16:creationId xmlns:a16="http://schemas.microsoft.com/office/drawing/2014/main" id="{5A0DF8BE-3537-4EF4-8DEC-0A61D948457E}"/>
              </a:ext>
            </a:extLst>
          </p:cNvPr>
          <p:cNvSpPr/>
          <p:nvPr/>
        </p:nvSpPr>
        <p:spPr>
          <a:xfrm>
            <a:off x="6784786" y="4593042"/>
            <a:ext cx="1247060"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ea typeface="+mj-ea"/>
              </a:rPr>
              <a:t>自治体</a:t>
            </a:r>
            <a:endParaRPr lang="en-US" altLang="ja-JP" sz="1200" b="1" dirty="0">
              <a:latin typeface="+mj-ea"/>
              <a:ea typeface="+mj-ea"/>
            </a:endParaRPr>
          </a:p>
        </p:txBody>
      </p:sp>
      <p:sp>
        <p:nvSpPr>
          <p:cNvPr id="99" name="正方形/長方形 98">
            <a:extLst>
              <a:ext uri="{FF2B5EF4-FFF2-40B4-BE49-F238E27FC236}">
                <a16:creationId xmlns:a16="http://schemas.microsoft.com/office/drawing/2014/main" id="{18F10DB0-E77C-4A8B-94F1-E8060028D453}"/>
              </a:ext>
            </a:extLst>
          </p:cNvPr>
          <p:cNvSpPr/>
          <p:nvPr/>
        </p:nvSpPr>
        <p:spPr>
          <a:xfrm>
            <a:off x="10024871" y="4593041"/>
            <a:ext cx="1247060" cy="45118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atin typeface="+mj-ea"/>
              </a:rPr>
              <a:t>・ ・ ・ ・</a:t>
            </a:r>
            <a:endParaRPr lang="en-US" altLang="ja-JP" sz="1200" b="1" dirty="0">
              <a:latin typeface="+mj-ea"/>
              <a:ea typeface="+mj-ea"/>
            </a:endParaRPr>
          </a:p>
        </p:txBody>
      </p:sp>
    </p:spTree>
    <p:extLst>
      <p:ext uri="{BB962C8B-B14F-4D97-AF65-F5344CB8AC3E}">
        <p14:creationId xmlns:p14="http://schemas.microsoft.com/office/powerpoint/2010/main" val="18202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B027B1F-DC93-4CDB-8EF2-577D513E435B}"/>
              </a:ext>
            </a:extLst>
          </p:cNvPr>
          <p:cNvSpPr/>
          <p:nvPr/>
        </p:nvSpPr>
        <p:spPr>
          <a:xfrm>
            <a:off x="65945" y="38578"/>
            <a:ext cx="2239933" cy="461665"/>
          </a:xfrm>
          <a:prstGeom prst="rect">
            <a:avLst/>
          </a:prstGeom>
        </p:spPr>
        <p:txBody>
          <a:bodyPr wrap="square">
            <a:spAutoFit/>
          </a:bodyPr>
          <a:lstStyle/>
          <a:p>
            <a:r>
              <a:rPr lang="en-US" altLang="ja-JP" sz="2400" dirty="0"/>
              <a:t>3</a:t>
            </a:r>
            <a:r>
              <a:rPr lang="ja-JP" altLang="en-US" sz="2400" dirty="0" err="1"/>
              <a:t>．</a:t>
            </a:r>
            <a:r>
              <a:rPr lang="ja-JP" altLang="en-US" sz="2400" dirty="0"/>
              <a:t>注意事項</a:t>
            </a:r>
          </a:p>
        </p:txBody>
      </p:sp>
      <p:sp>
        <p:nvSpPr>
          <p:cNvPr id="3" name="正方形/長方形 2">
            <a:extLst>
              <a:ext uri="{FF2B5EF4-FFF2-40B4-BE49-F238E27FC236}">
                <a16:creationId xmlns:a16="http://schemas.microsoft.com/office/drawing/2014/main" id="{F7DD1701-5B04-4495-B1DF-FD7F5A0E0DC7}"/>
              </a:ext>
            </a:extLst>
          </p:cNvPr>
          <p:cNvSpPr/>
          <p:nvPr/>
        </p:nvSpPr>
        <p:spPr>
          <a:xfrm>
            <a:off x="84585" y="732696"/>
            <a:ext cx="12107415" cy="507831"/>
          </a:xfrm>
          <a:prstGeom prst="rect">
            <a:avLst/>
          </a:prstGeom>
        </p:spPr>
        <p:txBody>
          <a:bodyPr wrap="square">
            <a:spAutoFit/>
          </a:bodyPr>
          <a:lstStyle/>
          <a:p>
            <a:pPr>
              <a:lnSpc>
                <a:spcPct val="150000"/>
              </a:lnSpc>
            </a:pPr>
            <a:r>
              <a:rPr lang="ja-JP" altLang="en-US" dirty="0">
                <a:solidFill>
                  <a:srgbClr val="FF0000"/>
                </a:solidFill>
              </a:rPr>
              <a:t>　</a:t>
            </a:r>
            <a:r>
              <a:rPr lang="ja-JP" altLang="en-US" dirty="0"/>
              <a:t>四サブシステムを一つに統合するにあたって、開発するときに、以下のことを注意する必要がある。</a:t>
            </a:r>
            <a:r>
              <a:rPr lang="ja-JP" altLang="en-US" sz="2000" dirty="0">
                <a:solidFill>
                  <a:srgbClr val="FF0000"/>
                </a:solidFill>
              </a:rPr>
              <a:t>　</a:t>
            </a:r>
            <a:endParaRPr lang="en-US" altLang="ja-JP" sz="2000" dirty="0"/>
          </a:p>
        </p:txBody>
      </p:sp>
      <p:sp>
        <p:nvSpPr>
          <p:cNvPr id="4" name="テキスト ボックス 3">
            <a:extLst>
              <a:ext uri="{FF2B5EF4-FFF2-40B4-BE49-F238E27FC236}">
                <a16:creationId xmlns:a16="http://schemas.microsoft.com/office/drawing/2014/main" id="{D50710F8-8E71-4996-9438-AEDD3E4A0CD9}"/>
              </a:ext>
            </a:extLst>
          </p:cNvPr>
          <p:cNvSpPr txBox="1"/>
          <p:nvPr/>
        </p:nvSpPr>
        <p:spPr>
          <a:xfrm>
            <a:off x="265043" y="1692810"/>
            <a:ext cx="11413780" cy="2554545"/>
          </a:xfrm>
          <a:prstGeom prst="rect">
            <a:avLst/>
          </a:prstGeom>
          <a:noFill/>
        </p:spPr>
        <p:txBody>
          <a:bodyPr wrap="square" rtlCol="0">
            <a:spAutoFit/>
          </a:bodyPr>
          <a:lstStyle/>
          <a:p>
            <a:r>
              <a:rPr kumimoji="1" lang="ja-JP" altLang="en-US" sz="2000" dirty="0"/>
              <a:t>　　・</a:t>
            </a:r>
            <a:r>
              <a:rPr lang="ja-JP" altLang="en-US" sz="2000" dirty="0"/>
              <a:t>業務ごとの権限制御処理（業務コード制御）</a:t>
            </a:r>
            <a:endParaRPr kumimoji="1" lang="en-US" altLang="ja-JP" sz="2000" dirty="0"/>
          </a:p>
          <a:p>
            <a:endParaRPr kumimoji="1" lang="en-US" altLang="ja-JP" sz="2000" dirty="0"/>
          </a:p>
          <a:p>
            <a:r>
              <a:rPr lang="ja-JP" altLang="en-US" sz="2000" dirty="0"/>
              <a:t>　　・業務ごとのデータ隔離処理（業務コード制御）</a:t>
            </a:r>
            <a:endParaRPr lang="en-US" altLang="ja-JP" sz="2000" dirty="0"/>
          </a:p>
          <a:p>
            <a:endParaRPr lang="en-US" altLang="ja-JP" sz="2000" dirty="0"/>
          </a:p>
          <a:p>
            <a:r>
              <a:rPr kumimoji="1" lang="ja-JP" altLang="en-US" sz="2000" dirty="0"/>
              <a:t>　　・</a:t>
            </a:r>
            <a:r>
              <a:rPr lang="ja-JP" altLang="en-US" sz="2000" dirty="0"/>
              <a:t>業務ごとのデータのインポート・エクスポート処理（要検討）</a:t>
            </a:r>
            <a:endParaRPr kumimoji="1" lang="en-US" altLang="ja-JP" sz="2000" dirty="0"/>
          </a:p>
          <a:p>
            <a:endParaRPr kumimoji="1" lang="en-US" altLang="ja-JP" sz="2000" dirty="0"/>
          </a:p>
          <a:p>
            <a:r>
              <a:rPr lang="ja-JP" altLang="en-US" sz="2000" dirty="0"/>
              <a:t>　　・システムパフォーマンス</a:t>
            </a:r>
            <a:endParaRPr lang="en-US" altLang="ja-JP" sz="2000" dirty="0"/>
          </a:p>
          <a:p>
            <a:r>
              <a:rPr lang="ja-JP" altLang="en-US" sz="2000" dirty="0"/>
              <a:t>　　　（クラスタリング、ロードバランサによって負荷分散と耐障害性の向上）</a:t>
            </a:r>
            <a:endParaRPr kumimoji="1" lang="en-US" altLang="ja-JP" sz="2000" dirty="0"/>
          </a:p>
        </p:txBody>
      </p:sp>
      <p:sp>
        <p:nvSpPr>
          <p:cNvPr id="5" name="テキスト ボックス 4">
            <a:extLst>
              <a:ext uri="{FF2B5EF4-FFF2-40B4-BE49-F238E27FC236}">
                <a16:creationId xmlns:a16="http://schemas.microsoft.com/office/drawing/2014/main" id="{FFA6D1D0-802A-4746-9DAB-1ADA4EB054CD}"/>
              </a:ext>
            </a:extLst>
          </p:cNvPr>
          <p:cNvSpPr txBox="1"/>
          <p:nvPr/>
        </p:nvSpPr>
        <p:spPr>
          <a:xfrm>
            <a:off x="468085" y="6199415"/>
            <a:ext cx="5704115"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：業務は</a:t>
            </a:r>
            <a:r>
              <a:rPr lang="ja-JP" altLang="en-US" dirty="0">
                <a:solidFill>
                  <a:srgbClr val="FF0000"/>
                </a:solidFill>
              </a:rPr>
              <a:t>（食品、環境、薬事、医務）のこと</a:t>
            </a:r>
            <a:endParaRPr kumimoji="1" lang="ja-JP" altLang="en-US" dirty="0">
              <a:solidFill>
                <a:srgbClr val="FF0000"/>
              </a:solidFill>
            </a:endParaRPr>
          </a:p>
        </p:txBody>
      </p:sp>
    </p:spTree>
    <p:extLst>
      <p:ext uri="{BB962C8B-B14F-4D97-AF65-F5344CB8AC3E}">
        <p14:creationId xmlns:p14="http://schemas.microsoft.com/office/powerpoint/2010/main" val="26711784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TotalTime>
  <Words>248</Words>
  <Application>Microsoft Office PowerPoint</Application>
  <PresentationFormat>ワイド画面</PresentationFormat>
  <Paragraphs>147</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新細明體</vt:lpstr>
      <vt:lpstr>游ゴシック</vt:lpstr>
      <vt:lpstr>游ゴシック Light</vt:lpstr>
      <vt:lpstr>游ゴシック 本文</vt:lpstr>
      <vt:lpstr>Arial</vt:lpstr>
      <vt:lpstr>Office テーマ</vt:lpstr>
      <vt:lpstr>システム構造の 検討案について</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蔡 江育</dc:creator>
  <cp:lastModifiedBy>cai jiangyu</cp:lastModifiedBy>
  <cp:revision>275</cp:revision>
  <dcterms:created xsi:type="dcterms:W3CDTF">2018-03-15T00:39:39Z</dcterms:created>
  <dcterms:modified xsi:type="dcterms:W3CDTF">2018-09-09T12:32:25Z</dcterms:modified>
</cp:coreProperties>
</file>