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81" r:id="rId6"/>
    <p:sldId id="282" r:id="rId7"/>
    <p:sldId id="283" r:id="rId8"/>
    <p:sldId id="260" r:id="rId9"/>
    <p:sldId id="274" r:id="rId10"/>
    <p:sldId id="272" r:id="rId11"/>
    <p:sldId id="273" r:id="rId12"/>
    <p:sldId id="278" r:id="rId13"/>
    <p:sldId id="279" r:id="rId14"/>
    <p:sldId id="280" r:id="rId15"/>
    <p:sldId id="285" r:id="rId16"/>
    <p:sldId id="286" r:id="rId17"/>
    <p:sldId id="294" r:id="rId18"/>
    <p:sldId id="287" r:id="rId19"/>
    <p:sldId id="288" r:id="rId20"/>
    <p:sldId id="291" r:id="rId21"/>
    <p:sldId id="289" r:id="rId22"/>
    <p:sldId id="290" r:id="rId23"/>
    <p:sldId id="292" r:id="rId24"/>
    <p:sldId id="293" r:id="rId25"/>
    <p:sldId id="266" r:id="rId26"/>
    <p:sldId id="271" r:id="rId27"/>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12"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13612C3-87C1-4E79-B6DE-749312E1662F}" type="doc">
      <dgm:prSet loTypeId="urn:microsoft.com/office/officeart/2005/8/layout/vList2#1" loCatId="list" qsTypeId="urn:microsoft.com/office/officeart/2005/8/quickstyle/simple1#1" qsCatId="simple" csTypeId="urn:microsoft.com/office/officeart/2005/8/colors/colorful5#1" csCatId="colorful" phldr="1"/>
      <dgm:spPr/>
      <dgm:t>
        <a:bodyPr/>
        <a:lstStyle/>
        <a:p>
          <a:endParaRPr lang="en-US"/>
        </a:p>
      </dgm:t>
    </dgm:pt>
    <dgm:pt modelId="{ED10F637-5EC1-46C8-ADEA-25E65CD10998}">
      <dgm:prSet/>
      <dgm:spPr/>
      <dgm:t>
        <a:bodyPr/>
        <a:lstStyle/>
        <a:p>
          <a:r>
            <a:rPr lang="en-US" dirty="0"/>
            <a:t>What is Sentiment Analysis? </a:t>
          </a:r>
        </a:p>
      </dgm:t>
    </dgm:pt>
    <dgm:pt modelId="{488FDDF7-076C-4369-ADA8-9317BA1166E5}" type="parTrans" cxnId="{D03367ED-E502-4A44-82B4-0652B590B44D}">
      <dgm:prSet/>
      <dgm:spPr/>
      <dgm:t>
        <a:bodyPr/>
        <a:lstStyle/>
        <a:p>
          <a:endParaRPr lang="en-US"/>
        </a:p>
      </dgm:t>
    </dgm:pt>
    <dgm:pt modelId="{EA48A8FE-A4C4-47B5-BA43-A43DCFF8191A}" type="sibTrans" cxnId="{D03367ED-E502-4A44-82B4-0652B590B44D}">
      <dgm:prSet/>
      <dgm:spPr/>
      <dgm:t>
        <a:bodyPr/>
        <a:lstStyle/>
        <a:p>
          <a:endParaRPr lang="en-US"/>
        </a:p>
      </dgm:t>
    </dgm:pt>
    <dgm:pt modelId="{6D66C6AF-D215-4739-B80E-CBF50EC14712}">
      <dgm:prSet/>
      <dgm:spPr/>
      <dgm:t>
        <a:bodyPr/>
        <a:lstStyle/>
        <a:p>
          <a:r>
            <a:rPr lang="en-US" dirty="0"/>
            <a:t>API Creation</a:t>
          </a:r>
        </a:p>
      </dgm:t>
    </dgm:pt>
    <dgm:pt modelId="{BE371A28-9A2C-42C2-8494-F0F98A92F4AF}" type="parTrans" cxnId="{72B7BE5F-4CE6-4E89-82D0-CE7E6E92E18F}">
      <dgm:prSet/>
      <dgm:spPr/>
      <dgm:t>
        <a:bodyPr/>
        <a:lstStyle/>
        <a:p>
          <a:endParaRPr lang="en-US"/>
        </a:p>
      </dgm:t>
    </dgm:pt>
    <dgm:pt modelId="{A111FF6A-4BC4-40A6-BBF7-DE8853DE1970}" type="sibTrans" cxnId="{72B7BE5F-4CE6-4E89-82D0-CE7E6E92E18F}">
      <dgm:prSet/>
      <dgm:spPr/>
      <dgm:t>
        <a:bodyPr/>
        <a:lstStyle/>
        <a:p>
          <a:endParaRPr lang="en-US"/>
        </a:p>
      </dgm:t>
    </dgm:pt>
    <dgm:pt modelId="{C38E4B53-35CA-475C-AC90-466A477804C9}">
      <dgm:prSet/>
      <dgm:spPr/>
      <dgm:t>
        <a:bodyPr/>
        <a:lstStyle/>
        <a:p>
          <a:r>
            <a:rPr lang="en-US" dirty="0"/>
            <a:t>Data Pre-processing and Natural Language Processing.</a:t>
          </a:r>
        </a:p>
      </dgm:t>
    </dgm:pt>
    <dgm:pt modelId="{C7A82947-0642-4665-8037-07C7F17DFB3A}" type="parTrans" cxnId="{CF89F1BA-974E-4226-B802-B260DAE70BC9}">
      <dgm:prSet/>
      <dgm:spPr/>
      <dgm:t>
        <a:bodyPr/>
        <a:lstStyle/>
        <a:p>
          <a:endParaRPr lang="en-US"/>
        </a:p>
      </dgm:t>
    </dgm:pt>
    <dgm:pt modelId="{93D2162D-564D-4436-9754-661D30846277}" type="sibTrans" cxnId="{CF89F1BA-974E-4226-B802-B260DAE70BC9}">
      <dgm:prSet/>
      <dgm:spPr/>
      <dgm:t>
        <a:bodyPr/>
        <a:lstStyle/>
        <a:p>
          <a:endParaRPr lang="en-US"/>
        </a:p>
      </dgm:t>
    </dgm:pt>
    <dgm:pt modelId="{4971CBE3-6803-424F-B94D-972DD87444A2}" type="pres">
      <dgm:prSet presAssocID="{E13612C3-87C1-4E79-B6DE-749312E1662F}" presName="linear" presStyleCnt="0">
        <dgm:presLayoutVars>
          <dgm:animLvl val="lvl"/>
          <dgm:resizeHandles val="exact"/>
        </dgm:presLayoutVars>
      </dgm:prSet>
      <dgm:spPr/>
    </dgm:pt>
    <dgm:pt modelId="{27A72301-EA51-4625-87DF-20E87E5FF13D}" type="pres">
      <dgm:prSet presAssocID="{ED10F637-5EC1-46C8-ADEA-25E65CD10998}" presName="parentText" presStyleLbl="node1" presStyleIdx="0" presStyleCnt="3">
        <dgm:presLayoutVars>
          <dgm:chMax val="0"/>
          <dgm:bulletEnabled val="1"/>
        </dgm:presLayoutVars>
      </dgm:prSet>
      <dgm:spPr/>
    </dgm:pt>
    <dgm:pt modelId="{758C1E02-AEB9-42A9-83A1-53B7F8284CC4}" type="pres">
      <dgm:prSet presAssocID="{EA48A8FE-A4C4-47B5-BA43-A43DCFF8191A}" presName="spacer" presStyleCnt="0"/>
      <dgm:spPr/>
    </dgm:pt>
    <dgm:pt modelId="{BD63942C-29E0-458A-A770-E033B7B0164B}" type="pres">
      <dgm:prSet presAssocID="{6D66C6AF-D215-4739-B80E-CBF50EC14712}" presName="parentText" presStyleLbl="node1" presStyleIdx="1" presStyleCnt="3">
        <dgm:presLayoutVars>
          <dgm:chMax val="0"/>
          <dgm:bulletEnabled val="1"/>
        </dgm:presLayoutVars>
      </dgm:prSet>
      <dgm:spPr/>
    </dgm:pt>
    <dgm:pt modelId="{BBBA834F-B62C-4C68-AB10-B11622987125}" type="pres">
      <dgm:prSet presAssocID="{A111FF6A-4BC4-40A6-BBF7-DE8853DE1970}" presName="spacer" presStyleCnt="0"/>
      <dgm:spPr/>
    </dgm:pt>
    <dgm:pt modelId="{85A8CAA1-2FF0-49EC-8455-1F9D651D2A38}" type="pres">
      <dgm:prSet presAssocID="{C38E4B53-35CA-475C-AC90-466A477804C9}" presName="parentText" presStyleLbl="node1" presStyleIdx="2" presStyleCnt="3">
        <dgm:presLayoutVars>
          <dgm:chMax val="0"/>
          <dgm:bulletEnabled val="1"/>
        </dgm:presLayoutVars>
      </dgm:prSet>
      <dgm:spPr/>
    </dgm:pt>
  </dgm:ptLst>
  <dgm:cxnLst>
    <dgm:cxn modelId="{72B7BE5F-4CE6-4E89-82D0-CE7E6E92E18F}" srcId="{E13612C3-87C1-4E79-B6DE-749312E1662F}" destId="{6D66C6AF-D215-4739-B80E-CBF50EC14712}" srcOrd="1" destOrd="0" parTransId="{BE371A28-9A2C-42C2-8494-F0F98A92F4AF}" sibTransId="{A111FF6A-4BC4-40A6-BBF7-DE8853DE1970}"/>
    <dgm:cxn modelId="{37393067-3A5E-43D8-B9E7-924BF211738C}" type="presOf" srcId="{E13612C3-87C1-4E79-B6DE-749312E1662F}" destId="{4971CBE3-6803-424F-B94D-972DD87444A2}" srcOrd="0" destOrd="0" presId="urn:microsoft.com/office/officeart/2005/8/layout/vList2#1"/>
    <dgm:cxn modelId="{02290253-3B8D-439A-A3BF-9D3FEC23F818}" type="presOf" srcId="{ED10F637-5EC1-46C8-ADEA-25E65CD10998}" destId="{27A72301-EA51-4625-87DF-20E87E5FF13D}" srcOrd="0" destOrd="0" presId="urn:microsoft.com/office/officeart/2005/8/layout/vList2#1"/>
    <dgm:cxn modelId="{6C5B808D-FA15-434C-AACE-828FA53AF23E}" type="presOf" srcId="{6D66C6AF-D215-4739-B80E-CBF50EC14712}" destId="{BD63942C-29E0-458A-A770-E033B7B0164B}" srcOrd="0" destOrd="0" presId="urn:microsoft.com/office/officeart/2005/8/layout/vList2#1"/>
    <dgm:cxn modelId="{CF89F1BA-974E-4226-B802-B260DAE70BC9}" srcId="{E13612C3-87C1-4E79-B6DE-749312E1662F}" destId="{C38E4B53-35CA-475C-AC90-466A477804C9}" srcOrd="2" destOrd="0" parTransId="{C7A82947-0642-4665-8037-07C7F17DFB3A}" sibTransId="{93D2162D-564D-4436-9754-661D30846277}"/>
    <dgm:cxn modelId="{CF036DC5-9094-4F29-A936-2C0607B978A6}" type="presOf" srcId="{C38E4B53-35CA-475C-AC90-466A477804C9}" destId="{85A8CAA1-2FF0-49EC-8455-1F9D651D2A38}" srcOrd="0" destOrd="0" presId="urn:microsoft.com/office/officeart/2005/8/layout/vList2#1"/>
    <dgm:cxn modelId="{D03367ED-E502-4A44-82B4-0652B590B44D}" srcId="{E13612C3-87C1-4E79-B6DE-749312E1662F}" destId="{ED10F637-5EC1-46C8-ADEA-25E65CD10998}" srcOrd="0" destOrd="0" parTransId="{488FDDF7-076C-4369-ADA8-9317BA1166E5}" sibTransId="{EA48A8FE-A4C4-47B5-BA43-A43DCFF8191A}"/>
    <dgm:cxn modelId="{8E952E3C-E4A2-4E02-8DC7-581BBA913BA6}" type="presParOf" srcId="{4971CBE3-6803-424F-B94D-972DD87444A2}" destId="{27A72301-EA51-4625-87DF-20E87E5FF13D}" srcOrd="0" destOrd="0" presId="urn:microsoft.com/office/officeart/2005/8/layout/vList2#1"/>
    <dgm:cxn modelId="{2ED5D66F-6749-4C3C-95BC-A92DB10B6BF3}" type="presParOf" srcId="{4971CBE3-6803-424F-B94D-972DD87444A2}" destId="{758C1E02-AEB9-42A9-83A1-53B7F8284CC4}" srcOrd="1" destOrd="0" presId="urn:microsoft.com/office/officeart/2005/8/layout/vList2#1"/>
    <dgm:cxn modelId="{08C4E6C3-465D-4190-85E6-C83B83B5E05C}" type="presParOf" srcId="{4971CBE3-6803-424F-B94D-972DD87444A2}" destId="{BD63942C-29E0-458A-A770-E033B7B0164B}" srcOrd="2" destOrd="0" presId="urn:microsoft.com/office/officeart/2005/8/layout/vList2#1"/>
    <dgm:cxn modelId="{F9FA8B59-C939-4269-9E0E-214322CDE489}" type="presParOf" srcId="{4971CBE3-6803-424F-B94D-972DD87444A2}" destId="{BBBA834F-B62C-4C68-AB10-B11622987125}" srcOrd="3" destOrd="0" presId="urn:microsoft.com/office/officeart/2005/8/layout/vList2#1"/>
    <dgm:cxn modelId="{CCAAC3FB-0D0E-404D-A29B-36B86016C2CF}" type="presParOf" srcId="{4971CBE3-6803-424F-B94D-972DD87444A2}" destId="{85A8CAA1-2FF0-49EC-8455-1F9D651D2A38}" srcOrd="4" destOrd="0" presId="urn:microsoft.com/office/officeart/2005/8/layout/v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A72301-EA51-4625-87DF-20E87E5FF13D}">
      <dsp:nvSpPr>
        <dsp:cNvPr id="0" name=""/>
        <dsp:cNvSpPr/>
      </dsp:nvSpPr>
      <dsp:spPr bwMode="white">
        <a:xfrm>
          <a:off x="0" y="322238"/>
          <a:ext cx="6900512" cy="156527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hemeClr val="lt1"/>
        </a:lnRef>
        <a:fillRef idx="1">
          <a:schemeClr val="accent5">
            <a:hueOff val="0"/>
            <a:satOff val="0"/>
            <a:lumOff val="0"/>
            <a:alpha val="100000"/>
          </a:schemeClr>
        </a:fillRef>
        <a:effectRef idx="0">
          <a:scrgbClr r="0" g="0" b="0"/>
        </a:effectRef>
        <a:fontRef idx="minor">
          <a:schemeClr val="lt1"/>
        </a:fontRef>
      </dsp:style>
      <dsp:txBody>
        <a:bodyPr spcFirstLastPara="0" vert="horz" wrap="square" lIns="129539" tIns="129539" rIns="129539" bIns="129539" numCol="1" spcCol="1270" anchor="ctr" anchorCtr="0">
          <a:noAutofit/>
        </a:bodyPr>
        <a:lstStyle/>
        <a:p>
          <a:pPr marL="0" lvl="0" indent="0" algn="l" defTabSz="1600200">
            <a:lnSpc>
              <a:spcPct val="90000"/>
            </a:lnSpc>
            <a:spcBef>
              <a:spcPct val="0"/>
            </a:spcBef>
            <a:spcAft>
              <a:spcPct val="35000"/>
            </a:spcAft>
            <a:buNone/>
          </a:pPr>
          <a:r>
            <a:rPr lang="en-US" sz="3600" kern="1200" dirty="0"/>
            <a:t>What is Sentiment Analysis? </a:t>
          </a:r>
        </a:p>
      </dsp:txBody>
      <dsp:txXfrm>
        <a:off x="0" y="322238"/>
        <a:ext cx="6900512" cy="1565275"/>
      </dsp:txXfrm>
    </dsp:sp>
    <dsp:sp modelId="{BD63942C-29E0-458A-A770-E033B7B0164B}">
      <dsp:nvSpPr>
        <dsp:cNvPr id="0" name=""/>
        <dsp:cNvSpPr/>
      </dsp:nvSpPr>
      <dsp:spPr bwMode="white">
        <a:xfrm>
          <a:off x="0" y="1985433"/>
          <a:ext cx="6900512" cy="1565275"/>
        </a:xfrm>
        <a:prstGeom prst="roundRect">
          <a:avLst/>
        </a:prstGeom>
        <a:solidFill>
          <a:schemeClr val="accent5">
            <a:hueOff val="8704932"/>
            <a:satOff val="3846"/>
            <a:lumOff val="-4216"/>
            <a:alphaOff val="0"/>
          </a:schemeClr>
        </a:solidFill>
        <a:ln w="12700" cap="flat" cmpd="sng" algn="ctr">
          <a:solidFill>
            <a:schemeClr val="lt1">
              <a:hueOff val="0"/>
              <a:satOff val="0"/>
              <a:lumOff val="0"/>
              <a:alphaOff val="0"/>
            </a:schemeClr>
          </a:solidFill>
          <a:prstDash val="solid"/>
          <a:miter lim="800000"/>
        </a:ln>
        <a:effectLst/>
      </dsp:spPr>
      <dsp:style>
        <a:lnRef idx="2">
          <a:schemeClr val="lt1"/>
        </a:lnRef>
        <a:fillRef idx="1">
          <a:schemeClr val="accent5">
            <a:hueOff val="8700000"/>
            <a:satOff val="3922"/>
            <a:lumOff val="-4313"/>
            <a:alpha val="100000"/>
          </a:schemeClr>
        </a:fillRef>
        <a:effectRef idx="0">
          <a:scrgbClr r="0" g="0" b="0"/>
        </a:effectRef>
        <a:fontRef idx="minor">
          <a:schemeClr val="lt1"/>
        </a:fontRef>
      </dsp:style>
      <dsp:txBody>
        <a:bodyPr spcFirstLastPara="0" vert="horz" wrap="square" lIns="129539" tIns="129539" rIns="129539" bIns="129539" numCol="1" spcCol="1270" anchor="ctr" anchorCtr="0">
          <a:noAutofit/>
        </a:bodyPr>
        <a:lstStyle/>
        <a:p>
          <a:pPr marL="0" lvl="0" indent="0" algn="l" defTabSz="1600200">
            <a:lnSpc>
              <a:spcPct val="90000"/>
            </a:lnSpc>
            <a:spcBef>
              <a:spcPct val="0"/>
            </a:spcBef>
            <a:spcAft>
              <a:spcPct val="35000"/>
            </a:spcAft>
            <a:buNone/>
          </a:pPr>
          <a:r>
            <a:rPr lang="en-US" sz="3600" kern="1200" dirty="0"/>
            <a:t>API Creation</a:t>
          </a:r>
        </a:p>
      </dsp:txBody>
      <dsp:txXfrm>
        <a:off x="0" y="1985433"/>
        <a:ext cx="6900512" cy="1565275"/>
      </dsp:txXfrm>
    </dsp:sp>
    <dsp:sp modelId="{85A8CAA1-2FF0-49EC-8455-1F9D651D2A38}">
      <dsp:nvSpPr>
        <dsp:cNvPr id="0" name=""/>
        <dsp:cNvSpPr/>
      </dsp:nvSpPr>
      <dsp:spPr bwMode="white">
        <a:xfrm>
          <a:off x="0" y="3648628"/>
          <a:ext cx="6900512" cy="1565275"/>
        </a:xfrm>
        <a:prstGeom prst="roundRect">
          <a:avLst/>
        </a:prstGeom>
        <a:solidFill>
          <a:schemeClr val="accent5">
            <a:hueOff val="17409864"/>
            <a:satOff val="7692"/>
            <a:lumOff val="-8432"/>
            <a:alphaOff val="0"/>
          </a:schemeClr>
        </a:solidFill>
        <a:ln w="12700" cap="flat" cmpd="sng" algn="ctr">
          <a:solidFill>
            <a:schemeClr val="lt1">
              <a:hueOff val="0"/>
              <a:satOff val="0"/>
              <a:lumOff val="0"/>
              <a:alphaOff val="0"/>
            </a:schemeClr>
          </a:solidFill>
          <a:prstDash val="solid"/>
          <a:miter lim="800000"/>
        </a:ln>
        <a:effectLst/>
      </dsp:spPr>
      <dsp:style>
        <a:lnRef idx="2">
          <a:schemeClr val="lt1"/>
        </a:lnRef>
        <a:fillRef idx="1">
          <a:schemeClr val="accent5">
            <a:hueOff val="17400000"/>
            <a:satOff val="7843"/>
            <a:lumOff val="-8626"/>
            <a:alpha val="100000"/>
          </a:schemeClr>
        </a:fillRef>
        <a:effectRef idx="0">
          <a:scrgbClr r="0" g="0" b="0"/>
        </a:effectRef>
        <a:fontRef idx="minor">
          <a:schemeClr val="lt1"/>
        </a:fontRef>
      </dsp:style>
      <dsp:txBody>
        <a:bodyPr spcFirstLastPara="0" vert="horz" wrap="square" lIns="129539" tIns="129539" rIns="129539" bIns="129539" numCol="1" spcCol="1270" anchor="ctr" anchorCtr="0">
          <a:noAutofit/>
        </a:bodyPr>
        <a:lstStyle/>
        <a:p>
          <a:pPr marL="0" lvl="0" indent="0" algn="l" defTabSz="1600200">
            <a:lnSpc>
              <a:spcPct val="90000"/>
            </a:lnSpc>
            <a:spcBef>
              <a:spcPct val="0"/>
            </a:spcBef>
            <a:spcAft>
              <a:spcPct val="35000"/>
            </a:spcAft>
            <a:buNone/>
          </a:pPr>
          <a:r>
            <a:rPr lang="en-US" sz="3600" kern="1200" dirty="0"/>
            <a:t>Data Pre-processing and Natural Language Processing.</a:t>
          </a:r>
        </a:p>
      </dsp:txBody>
      <dsp:txXfrm>
        <a:off x="0" y="3648628"/>
        <a:ext cx="6900512" cy="1565275"/>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ctrTitle"/>
          </p:nvPr>
        </p:nvSpPr>
        <p:spPr>
          <a:xfrm>
            <a:off x="841248" y="448056"/>
            <a:ext cx="10515600" cy="4069080"/>
          </a:xfrm>
        </p:spPr>
        <p:txBody>
          <a:bodyPr anchor="b"/>
          <a:lstStyle>
            <a:lvl1pPr algn="l">
              <a:defRPr sz="8800"/>
            </a:lvl1pPr>
          </a:lstStyle>
          <a:p>
            <a:r>
              <a:rPr lang="en-US"/>
              <a:t>Click to edit Master title style</a:t>
            </a:r>
          </a:p>
        </p:txBody>
      </p:sp>
      <p:sp>
        <p:nvSpPr>
          <p:cNvPr id="3" name="Subtitle 2"/>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2345051-2045-45DA-935E-2E3CA1A69ADC}" type="datetimeFigureOut">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345051-2045-45DA-935E-2E3CA1A69ADC}" type="datetimeFigureOut">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345051-2045-45DA-935E-2E3CA1A69ADC}" type="datetimeFigureOut">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345051-2045-45DA-935E-2E3CA1A69ADC}" type="datetimeFigureOut">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p>
        </p:txBody>
      </p:sp>
      <p:sp>
        <p:nvSpPr>
          <p:cNvPr id="3" name="Text Placeholder 2"/>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345051-2045-45DA-935E-2E3CA1A69ADC}" type="datetimeFigureOut">
              <a:rPr lang="en-US" smtClean="0"/>
              <a:t>6/11/2022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345051-2045-45DA-935E-2E3CA1A69ADC}" type="datetimeFigureOut">
              <a:rPr lang="en-US" smtClean="0"/>
              <a:t>6/11/2022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p>
        </p:txBody>
      </p:sp>
      <p:sp>
        <p:nvSpPr>
          <p:cNvPr id="3" name="Date Placeholder 2"/>
          <p:cNvSpPr>
            <a:spLocks noGrp="1"/>
          </p:cNvSpPr>
          <p:nvPr>
            <p:ph type="dt" sz="half" idx="10"/>
          </p:nvPr>
        </p:nvSpPr>
        <p:spPr/>
        <p:txBody>
          <a:bodyPr/>
          <a:lstStyle/>
          <a:p>
            <a:fld id="{72345051-2045-45DA-935E-2E3CA1A69ADC}" type="datetimeFigureOut">
              <a:rPr lang="en-US" smtClean="0"/>
              <a:t>6/11/2022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6/11/2022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400" spc="40">
                <a:solidFill>
                  <a:schemeClr val="tx1">
                    <a:tint val="75000"/>
                  </a:schemeClr>
                </a:solidFill>
              </a:defRPr>
            </a:lvl1pPr>
          </a:lstStyle>
          <a:p>
            <a:fld id="{72345051-2045-45DA-935E-2E3CA1A69ADC}" type="datetimeFigureOut">
              <a:rPr lang="en-US" smtClean="0"/>
              <a:t>6/11/2022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400" spc="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400" spc="40">
                <a:solidFill>
                  <a:schemeClr val="tx1">
                    <a:tint val="75000"/>
                  </a:schemeClr>
                </a:solidFill>
              </a:defRPr>
            </a:lvl1pPr>
          </a:lstStyle>
          <a:p>
            <a:fld id="{A7CD31F4-64FA-4BA0-9498-67783267A8C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05000"/>
        </a:lnSpc>
        <a:spcBef>
          <a:spcPct val="0"/>
        </a:spcBef>
        <a:buNone/>
        <a:defRPr sz="4400" kern="1200" spc="120">
          <a:solidFill>
            <a:schemeClr val="tx1"/>
          </a:solidFill>
          <a:latin typeface="+mj-lt"/>
          <a:ea typeface="+mj-ea"/>
          <a:cs typeface="+mj-cs"/>
        </a:defRPr>
      </a:lvl1pPr>
    </p:titleStyle>
    <p:bodyStyle>
      <a:lvl1pPr marL="228600" indent="-228600" algn="l" defTabSz="914400" rtl="0" eaLnBrk="1" latinLnBrk="0" hangingPunct="1">
        <a:lnSpc>
          <a:spcPct val="105000"/>
        </a:lnSpc>
        <a:spcBef>
          <a:spcPts val="1000"/>
        </a:spcBef>
        <a:buFont typeface="Arial" panose="020B0604020202020204" pitchFamily="34" charset="0"/>
        <a:buChar char="•"/>
        <a:defRPr sz="2600" kern="1200" spc="90">
          <a:solidFill>
            <a:schemeClr val="tx1"/>
          </a:solidFill>
          <a:latin typeface="+mn-lt"/>
          <a:ea typeface="+mn-ea"/>
          <a:cs typeface="+mn-cs"/>
        </a:defRPr>
      </a:lvl1pPr>
      <a:lvl2pPr marL="685800" indent="-228600" algn="l" defTabSz="914400" rtl="0" eaLnBrk="1" latinLnBrk="0" hangingPunct="1">
        <a:lnSpc>
          <a:spcPct val="105000"/>
        </a:lnSpc>
        <a:spcBef>
          <a:spcPts val="500"/>
        </a:spcBef>
        <a:buFont typeface="Arial" panose="020B0604020202020204" pitchFamily="34" charset="0"/>
        <a:buChar char="•"/>
        <a:defRPr sz="2200" kern="1200" spc="90">
          <a:solidFill>
            <a:schemeClr val="tx1"/>
          </a:solidFill>
          <a:latin typeface="+mn-lt"/>
          <a:ea typeface="+mn-ea"/>
          <a:cs typeface="+mn-cs"/>
        </a:defRPr>
      </a:lvl2pPr>
      <a:lvl3pPr marL="1143000" indent="-228600" algn="l" defTabSz="914400" rtl="0" eaLnBrk="1" latinLnBrk="0" hangingPunct="1">
        <a:lnSpc>
          <a:spcPct val="105000"/>
        </a:lnSpc>
        <a:spcBef>
          <a:spcPts val="500"/>
        </a:spcBef>
        <a:buFont typeface="Arial" panose="020B0604020202020204" pitchFamily="34" charset="0"/>
        <a:buChar char="•"/>
        <a:defRPr sz="2000" kern="1200" spc="90">
          <a:solidFill>
            <a:schemeClr val="tx1"/>
          </a:solidFill>
          <a:latin typeface="+mn-lt"/>
          <a:ea typeface="+mn-ea"/>
          <a:cs typeface="+mn-cs"/>
        </a:defRPr>
      </a:lvl3pPr>
      <a:lvl4pPr marL="1600200" indent="-228600" algn="l" defTabSz="914400" rtl="0" eaLnBrk="1" latinLnBrk="0" hangingPunct="1">
        <a:lnSpc>
          <a:spcPct val="105000"/>
        </a:lnSpc>
        <a:spcBef>
          <a:spcPts val="500"/>
        </a:spcBef>
        <a:buFont typeface="Arial" panose="020B0604020202020204" pitchFamily="34" charset="0"/>
        <a:buChar char="•"/>
        <a:defRPr sz="1800" kern="1200" spc="90">
          <a:solidFill>
            <a:schemeClr val="tx1"/>
          </a:solidFill>
          <a:latin typeface="+mn-lt"/>
          <a:ea typeface="+mn-ea"/>
          <a:cs typeface="+mn-cs"/>
        </a:defRPr>
      </a:lvl4pPr>
      <a:lvl5pPr marL="2057400" indent="-228600" algn="l" defTabSz="914400" rtl="0" eaLnBrk="1" latinLnBrk="0" hangingPunct="1">
        <a:lnSpc>
          <a:spcPct val="105000"/>
        </a:lnSpc>
        <a:spcBef>
          <a:spcPts val="500"/>
        </a:spcBef>
        <a:buFont typeface="Arial" panose="020B0604020202020204" pitchFamily="34" charset="0"/>
        <a:buChar char="•"/>
        <a:defRPr sz="1800" kern="1200" spc="9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151765" y="18288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86383" y="0"/>
            <a:ext cx="6817651" cy="5405787"/>
          </a:xfrm>
        </p:spPr>
        <p:txBody>
          <a:bodyPr anchor="b">
            <a:normAutofit fontScale="90000"/>
          </a:bodyPr>
          <a:lstStyle/>
          <a:p>
            <a:r>
              <a:rPr lang="en-GB" sz="9800" dirty="0">
                <a:ea typeface="DengXian"/>
              </a:rPr>
              <a:t>Sentiment</a:t>
            </a:r>
            <a:br>
              <a:rPr lang="en-GB" sz="9800" dirty="0">
                <a:ea typeface="DengXian"/>
              </a:rPr>
            </a:br>
            <a:r>
              <a:rPr lang="en-GB" sz="9800" dirty="0">
                <a:ea typeface="DengXian"/>
              </a:rPr>
              <a:t>Analysis</a:t>
            </a:r>
            <a:r>
              <a:rPr lang="en-GB" sz="6000" dirty="0">
                <a:ea typeface="DengXian"/>
              </a:rPr>
              <a:t> </a:t>
            </a:r>
            <a:br>
              <a:rPr lang="en-GB" sz="6000" dirty="0">
                <a:ea typeface="DengXian"/>
              </a:rPr>
            </a:br>
            <a:r>
              <a:rPr lang="en-GB" sz="4300" dirty="0">
                <a:ea typeface="DengXian"/>
              </a:rPr>
              <a:t>(</a:t>
            </a:r>
            <a:r>
              <a:rPr lang="en-GB" sz="4800" dirty="0">
                <a:ea typeface="DengXian"/>
              </a:rPr>
              <a:t>using Machine Learning)</a:t>
            </a:r>
            <a:r>
              <a:rPr lang="en-GB" dirty="0">
                <a:ea typeface="DengXian"/>
              </a:rPr>
              <a:t> </a:t>
            </a:r>
            <a:endParaRPr lang="en-GB" dirty="0"/>
          </a:p>
        </p:txBody>
      </p:sp>
      <p:sp>
        <p:nvSpPr>
          <p:cNvPr id="10" name="Freeform: Shape 9"/>
          <p:cNvSpPr>
            <a:spLocks noGrp="1" noRot="1" noChangeAspect="1" noMove="1" noResize="1" noEditPoints="1" noAdjustHandles="1" noChangeArrowheads="1" noChangeShapeType="1" noTextEdit="1"/>
          </p:cNvSpPr>
          <p:nvPr/>
        </p:nvSpPr>
        <p:spPr>
          <a:xfrm>
            <a:off x="7307082" y="0"/>
            <a:ext cx="4884918" cy="6858000"/>
          </a:xfrm>
          <a:custGeom>
            <a:avLst/>
            <a:gdLst>
              <a:gd name="connsiteX0" fmla="*/ 1097203 w 4884918"/>
              <a:gd name="connsiteY0" fmla="*/ 0 h 6858000"/>
              <a:gd name="connsiteX1" fmla="*/ 1154155 w 4884918"/>
              <a:gd name="connsiteY1" fmla="*/ 0 h 6858000"/>
              <a:gd name="connsiteX2" fmla="*/ 972305 w 4884918"/>
              <a:gd name="connsiteY2" fmla="*/ 343212 h 6858000"/>
              <a:gd name="connsiteX3" fmla="*/ 780524 w 4884918"/>
              <a:gd name="connsiteY3" fmla="*/ 761067 h 6858000"/>
              <a:gd name="connsiteX4" fmla="*/ 737045 w 4884918"/>
              <a:gd name="connsiteY4" fmla="*/ 865164 h 6858000"/>
              <a:gd name="connsiteX5" fmla="*/ 762322 w 4884918"/>
              <a:gd name="connsiteY5" fmla="*/ 830676 h 6858000"/>
              <a:gd name="connsiteX6" fmla="*/ 1118805 w 4884918"/>
              <a:gd name="connsiteY6" fmla="*/ 160440 h 6858000"/>
              <a:gd name="connsiteX7" fmla="*/ 1221640 w 4884918"/>
              <a:gd name="connsiteY7" fmla="*/ 0 h 6858000"/>
              <a:gd name="connsiteX8" fmla="*/ 4884918 w 4884918"/>
              <a:gd name="connsiteY8" fmla="*/ 0 h 6858000"/>
              <a:gd name="connsiteX9" fmla="*/ 4884918 w 4884918"/>
              <a:gd name="connsiteY9" fmla="*/ 6857999 h 6858000"/>
              <a:gd name="connsiteX10" fmla="*/ 4884918 w 4884918"/>
              <a:gd name="connsiteY10" fmla="*/ 6858000 h 6858000"/>
              <a:gd name="connsiteX11" fmla="*/ 704817 w 4884918"/>
              <a:gd name="connsiteY11" fmla="*/ 6858000 h 6858000"/>
              <a:gd name="connsiteX12" fmla="*/ 618717 w 4884918"/>
              <a:gd name="connsiteY12" fmla="*/ 6672538 h 6858000"/>
              <a:gd name="connsiteX13" fmla="*/ 309324 w 4884918"/>
              <a:gd name="connsiteY13" fmla="*/ 5833618 h 6858000"/>
              <a:gd name="connsiteX14" fmla="*/ 209850 w 4884918"/>
              <a:gd name="connsiteY14" fmla="*/ 5484180 h 6858000"/>
              <a:gd name="connsiteX15" fmla="*/ 211619 w 4884918"/>
              <a:gd name="connsiteY15" fmla="*/ 5517653 h 6858000"/>
              <a:gd name="connsiteX16" fmla="*/ 361778 w 4884918"/>
              <a:gd name="connsiteY16" fmla="*/ 6145524 h 6858000"/>
              <a:gd name="connsiteX17" fmla="*/ 591356 w 4884918"/>
              <a:gd name="connsiteY17" fmla="*/ 6843306 h 6858000"/>
              <a:gd name="connsiteX18" fmla="*/ 597415 w 4884918"/>
              <a:gd name="connsiteY18" fmla="*/ 6858000 h 6858000"/>
              <a:gd name="connsiteX19" fmla="*/ 545224 w 4884918"/>
              <a:gd name="connsiteY19" fmla="*/ 6858000 h 6858000"/>
              <a:gd name="connsiteX20" fmla="*/ 533604 w 4884918"/>
              <a:gd name="connsiteY20" fmla="*/ 6830072 h 6858000"/>
              <a:gd name="connsiteX21" fmla="*/ 169657 w 4884918"/>
              <a:gd name="connsiteY21" fmla="*/ 5556577 h 6858000"/>
              <a:gd name="connsiteX22" fmla="*/ 12169 w 4884918"/>
              <a:gd name="connsiteY22" fmla="*/ 4362835 h 6858000"/>
              <a:gd name="connsiteX23" fmla="*/ 46168 w 4884918"/>
              <a:gd name="connsiteY23" fmla="*/ 3338487 h 6858000"/>
              <a:gd name="connsiteX24" fmla="*/ 490574 w 4884918"/>
              <a:gd name="connsiteY24" fmla="*/ 1381078 h 6858000"/>
              <a:gd name="connsiteX25" fmla="*/ 984701 w 4884918"/>
              <a:gd name="connsiteY25"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84918"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4884918" y="0"/>
                </a:lnTo>
                <a:lnTo>
                  <a:pt x="4884918" y="6857999"/>
                </a:lnTo>
                <a:lnTo>
                  <a:pt x="4884918"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1"/>
          </a:solidFill>
          <a:ln w="6857" cap="flat">
            <a:noFill/>
            <a:prstDash val="solid"/>
            <a:miter/>
          </a:ln>
        </p:spPr>
        <p:txBody>
          <a:bodyPr wrap="square" rtlCol="0" anchor="ctr">
            <a:noAutofit/>
          </a:bodyPr>
          <a:lstStyle/>
          <a:p>
            <a:endParaRPr lang="en-US"/>
          </a:p>
        </p:txBody>
      </p:sp>
      <p:sp>
        <p:nvSpPr>
          <p:cNvPr id="3" name="Subtitle 2"/>
          <p:cNvSpPr>
            <a:spLocks noGrp="1"/>
          </p:cNvSpPr>
          <p:nvPr>
            <p:ph type="subTitle" idx="1"/>
          </p:nvPr>
        </p:nvSpPr>
        <p:spPr>
          <a:xfrm>
            <a:off x="7748950" y="2978228"/>
            <a:ext cx="4440002" cy="2863456"/>
          </a:xfrm>
        </p:spPr>
        <p:txBody>
          <a:bodyPr lIns="109728" tIns="109728" rIns="109728" bIns="91440" anchor="b">
            <a:noAutofit/>
          </a:bodyPr>
          <a:lstStyle/>
          <a:p>
            <a:endParaRPr lang="en-GB" sz="1600" dirty="0">
              <a:solidFill>
                <a:srgbClr val="FFFFFF"/>
              </a:solidFill>
              <a:ea typeface="DengXian Light"/>
            </a:endParaRPr>
          </a:p>
          <a:p>
            <a:r>
              <a:rPr lang="en-GB" sz="1800" b="1" dirty="0">
                <a:solidFill>
                  <a:srgbClr val="FFFFFF"/>
                </a:solidFill>
                <a:ea typeface="DengXian Light"/>
              </a:rPr>
              <a:t>By:</a:t>
            </a:r>
            <a:endParaRPr lang="en-GB" sz="1800" b="1" dirty="0">
              <a:ea typeface="DengXian Light"/>
            </a:endParaRPr>
          </a:p>
          <a:p>
            <a:pPr marL="457200" indent="-457200">
              <a:buAutoNum type="arabicPeriod"/>
            </a:pPr>
            <a:r>
              <a:rPr lang="en-GB" sz="1800" b="1" dirty="0" err="1">
                <a:solidFill>
                  <a:srgbClr val="FFFFFF"/>
                </a:solidFill>
                <a:ea typeface="DengXian Light"/>
              </a:rPr>
              <a:t>Shreyas</a:t>
            </a:r>
            <a:r>
              <a:rPr lang="en-GB" sz="1800" b="1" dirty="0">
                <a:solidFill>
                  <a:srgbClr val="FFFFFF"/>
                </a:solidFill>
                <a:ea typeface="DengXian Light"/>
              </a:rPr>
              <a:t> </a:t>
            </a:r>
            <a:r>
              <a:rPr lang="en-GB" sz="1800" b="1" dirty="0" err="1">
                <a:solidFill>
                  <a:srgbClr val="FFFFFF"/>
                </a:solidFill>
                <a:ea typeface="DengXian Light"/>
              </a:rPr>
              <a:t>Gambhirrao</a:t>
            </a:r>
            <a:r>
              <a:rPr lang="en-GB" sz="1800" b="1" dirty="0">
                <a:solidFill>
                  <a:srgbClr val="FFFFFF"/>
                </a:solidFill>
                <a:ea typeface="DengXian Light"/>
              </a:rPr>
              <a:t> IT2129</a:t>
            </a:r>
          </a:p>
          <a:p>
            <a:pPr marL="457200" indent="-457200">
              <a:buFont typeface="Arial" panose="020B0604020202020204" pitchFamily="34" charset="0"/>
              <a:buAutoNum type="arabicPeriod"/>
            </a:pPr>
            <a:r>
              <a:rPr lang="en-GB" sz="1800" b="1" dirty="0" err="1">
                <a:solidFill>
                  <a:srgbClr val="FFFFFF"/>
                </a:solidFill>
                <a:ea typeface="DengXian Light"/>
              </a:rPr>
              <a:t>Pruthviraj</a:t>
            </a:r>
            <a:r>
              <a:rPr lang="en-GB" sz="1800" b="1" dirty="0">
                <a:solidFill>
                  <a:srgbClr val="FFFFFF"/>
                </a:solidFill>
                <a:ea typeface="DengXian Light"/>
              </a:rPr>
              <a:t> Mane Deshmukh IT2130</a:t>
            </a:r>
          </a:p>
          <a:p>
            <a:pPr marL="457200" indent="-457200">
              <a:buFont typeface="Arial" panose="020B0604020202020204" pitchFamily="34" charset="0"/>
              <a:buAutoNum type="arabicPeriod"/>
            </a:pPr>
            <a:r>
              <a:rPr lang="en-GB" sz="1800" b="1" dirty="0">
                <a:solidFill>
                  <a:srgbClr val="FFFFFF"/>
                </a:solidFill>
                <a:ea typeface="DengXian Light"/>
              </a:rPr>
              <a:t>Ganesh Shinde IT2131</a:t>
            </a:r>
          </a:p>
          <a:p>
            <a:pPr marL="457200" indent="-457200">
              <a:buAutoNum type="arabicPeriod"/>
            </a:pPr>
            <a:r>
              <a:rPr lang="en-GB" sz="1800" b="1" dirty="0">
                <a:solidFill>
                  <a:srgbClr val="FFFFFF"/>
                </a:solidFill>
                <a:ea typeface="DengXian Light"/>
              </a:rPr>
              <a:t>Aniket </a:t>
            </a:r>
            <a:r>
              <a:rPr lang="en-GB" sz="1800" b="1" dirty="0" err="1">
                <a:solidFill>
                  <a:srgbClr val="FFFFFF"/>
                </a:solidFill>
                <a:ea typeface="DengXian Light"/>
              </a:rPr>
              <a:t>Tembhurne</a:t>
            </a:r>
            <a:r>
              <a:rPr lang="en-GB" sz="1800" b="1" dirty="0">
                <a:solidFill>
                  <a:srgbClr val="FFFFFF"/>
                </a:solidFill>
                <a:ea typeface="DengXian Light"/>
              </a:rPr>
              <a:t> IT2132</a:t>
            </a:r>
          </a:p>
          <a:p>
            <a:endParaRPr lang="en-GB" sz="3600" dirty="0">
              <a:solidFill>
                <a:srgbClr val="FFFFFF"/>
              </a:solidFill>
              <a:ea typeface="DengXian Light"/>
            </a:endParaRPr>
          </a:p>
        </p:txBody>
      </p:sp>
      <p:sp>
        <p:nvSpPr>
          <p:cNvPr id="12" name="Rectangle 6"/>
          <p:cNvSpPr>
            <a:spLocks noGrp="1" noRot="1" noChangeAspect="1" noMove="1" noResize="1" noEditPoints="1" noAdjustHandles="1" noChangeArrowheads="1" noChangeShapeType="1" noTextEdit="1"/>
          </p:cNvSpPr>
          <p:nvPr/>
        </p:nvSpPr>
        <p:spPr>
          <a:xfrm>
            <a:off x="650180" y="5439978"/>
            <a:ext cx="5897880" cy="27432"/>
          </a:xfrm>
          <a:custGeom>
            <a:avLst/>
            <a:gdLst>
              <a:gd name="connsiteX0" fmla="*/ 0 w 5897880"/>
              <a:gd name="connsiteY0" fmla="*/ 0 h 27432"/>
              <a:gd name="connsiteX1" fmla="*/ 537362 w 5897880"/>
              <a:gd name="connsiteY1" fmla="*/ 0 h 27432"/>
              <a:gd name="connsiteX2" fmla="*/ 1133704 w 5897880"/>
              <a:gd name="connsiteY2" fmla="*/ 0 h 27432"/>
              <a:gd name="connsiteX3" fmla="*/ 1671066 w 5897880"/>
              <a:gd name="connsiteY3" fmla="*/ 0 h 27432"/>
              <a:gd name="connsiteX4" fmla="*/ 2385365 w 5897880"/>
              <a:gd name="connsiteY4" fmla="*/ 0 h 27432"/>
              <a:gd name="connsiteX5" fmla="*/ 3040685 w 5897880"/>
              <a:gd name="connsiteY5" fmla="*/ 0 h 27432"/>
              <a:gd name="connsiteX6" fmla="*/ 3696005 w 5897880"/>
              <a:gd name="connsiteY6" fmla="*/ 0 h 27432"/>
              <a:gd name="connsiteX7" fmla="*/ 4469282 w 5897880"/>
              <a:gd name="connsiteY7" fmla="*/ 0 h 27432"/>
              <a:gd name="connsiteX8" fmla="*/ 5183581 w 5897880"/>
              <a:gd name="connsiteY8" fmla="*/ 0 h 27432"/>
              <a:gd name="connsiteX9" fmla="*/ 5897880 w 5897880"/>
              <a:gd name="connsiteY9" fmla="*/ 0 h 27432"/>
              <a:gd name="connsiteX10" fmla="*/ 5897880 w 5897880"/>
              <a:gd name="connsiteY10" fmla="*/ 27432 h 27432"/>
              <a:gd name="connsiteX11" fmla="*/ 5419496 w 5897880"/>
              <a:gd name="connsiteY11" fmla="*/ 27432 h 27432"/>
              <a:gd name="connsiteX12" fmla="*/ 4882134 w 5897880"/>
              <a:gd name="connsiteY12" fmla="*/ 27432 h 27432"/>
              <a:gd name="connsiteX13" fmla="*/ 4167835 w 5897880"/>
              <a:gd name="connsiteY13" fmla="*/ 27432 h 27432"/>
              <a:gd name="connsiteX14" fmla="*/ 3394558 w 5897880"/>
              <a:gd name="connsiteY14" fmla="*/ 27432 h 27432"/>
              <a:gd name="connsiteX15" fmla="*/ 2798216 w 5897880"/>
              <a:gd name="connsiteY15" fmla="*/ 27432 h 27432"/>
              <a:gd name="connsiteX16" fmla="*/ 2024939 w 5897880"/>
              <a:gd name="connsiteY16" fmla="*/ 27432 h 27432"/>
              <a:gd name="connsiteX17" fmla="*/ 1487576 w 5897880"/>
              <a:gd name="connsiteY17" fmla="*/ 27432 h 27432"/>
              <a:gd name="connsiteX18" fmla="*/ 1009193 w 5897880"/>
              <a:gd name="connsiteY18" fmla="*/ 27432 h 27432"/>
              <a:gd name="connsiteX19" fmla="*/ 0 w 5897880"/>
              <a:gd name="connsiteY19" fmla="*/ 27432 h 27432"/>
              <a:gd name="connsiteX20" fmla="*/ 0 w 5897880"/>
              <a:gd name="connsiteY20"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97880" h="27432" fill="none" extrusionOk="0">
                <a:moveTo>
                  <a:pt x="0" y="0"/>
                </a:moveTo>
                <a:cubicBezTo>
                  <a:pt x="232564" y="21549"/>
                  <a:pt x="389747" y="7320"/>
                  <a:pt x="537362" y="0"/>
                </a:cubicBezTo>
                <a:cubicBezTo>
                  <a:pt x="684977" y="-7320"/>
                  <a:pt x="894159" y="-7726"/>
                  <a:pt x="1133704" y="0"/>
                </a:cubicBezTo>
                <a:cubicBezTo>
                  <a:pt x="1373249" y="7726"/>
                  <a:pt x="1440352" y="-304"/>
                  <a:pt x="1671066" y="0"/>
                </a:cubicBezTo>
                <a:cubicBezTo>
                  <a:pt x="1901780" y="304"/>
                  <a:pt x="2091497" y="765"/>
                  <a:pt x="2385365" y="0"/>
                </a:cubicBezTo>
                <a:cubicBezTo>
                  <a:pt x="2679233" y="-765"/>
                  <a:pt x="2762926" y="2802"/>
                  <a:pt x="3040685" y="0"/>
                </a:cubicBezTo>
                <a:cubicBezTo>
                  <a:pt x="3318444" y="-2802"/>
                  <a:pt x="3409726" y="9093"/>
                  <a:pt x="3696005" y="0"/>
                </a:cubicBezTo>
                <a:cubicBezTo>
                  <a:pt x="3982284" y="-9093"/>
                  <a:pt x="4087272" y="27119"/>
                  <a:pt x="4469282" y="0"/>
                </a:cubicBezTo>
                <a:cubicBezTo>
                  <a:pt x="4851292" y="-27119"/>
                  <a:pt x="4924835" y="26473"/>
                  <a:pt x="5183581" y="0"/>
                </a:cubicBezTo>
                <a:cubicBezTo>
                  <a:pt x="5442327" y="-26473"/>
                  <a:pt x="5598463" y="7328"/>
                  <a:pt x="5897880" y="0"/>
                </a:cubicBezTo>
                <a:cubicBezTo>
                  <a:pt x="5898716" y="13055"/>
                  <a:pt x="5897707" y="18641"/>
                  <a:pt x="5897880" y="27432"/>
                </a:cubicBezTo>
                <a:cubicBezTo>
                  <a:pt x="5682742" y="40412"/>
                  <a:pt x="5520014" y="23844"/>
                  <a:pt x="5419496" y="27432"/>
                </a:cubicBezTo>
                <a:cubicBezTo>
                  <a:pt x="5318978" y="31020"/>
                  <a:pt x="5012864" y="6698"/>
                  <a:pt x="4882134" y="27432"/>
                </a:cubicBezTo>
                <a:cubicBezTo>
                  <a:pt x="4751404" y="48166"/>
                  <a:pt x="4313676" y="5207"/>
                  <a:pt x="4167835" y="27432"/>
                </a:cubicBezTo>
                <a:cubicBezTo>
                  <a:pt x="4021994" y="49657"/>
                  <a:pt x="3715729" y="59193"/>
                  <a:pt x="3394558" y="27432"/>
                </a:cubicBezTo>
                <a:cubicBezTo>
                  <a:pt x="3073387" y="-4329"/>
                  <a:pt x="3093227" y="38972"/>
                  <a:pt x="2798216" y="27432"/>
                </a:cubicBezTo>
                <a:cubicBezTo>
                  <a:pt x="2503205" y="15892"/>
                  <a:pt x="2297615" y="31603"/>
                  <a:pt x="2024939" y="27432"/>
                </a:cubicBezTo>
                <a:cubicBezTo>
                  <a:pt x="1752263" y="23261"/>
                  <a:pt x="1629814" y="3659"/>
                  <a:pt x="1487576" y="27432"/>
                </a:cubicBezTo>
                <a:cubicBezTo>
                  <a:pt x="1345338" y="51205"/>
                  <a:pt x="1238885" y="24954"/>
                  <a:pt x="1009193" y="27432"/>
                </a:cubicBezTo>
                <a:cubicBezTo>
                  <a:pt x="779501" y="29910"/>
                  <a:pt x="441829" y="-15535"/>
                  <a:pt x="0" y="27432"/>
                </a:cubicBezTo>
                <a:cubicBezTo>
                  <a:pt x="988" y="17221"/>
                  <a:pt x="-970" y="7538"/>
                  <a:pt x="0" y="0"/>
                </a:cubicBezTo>
                <a:close/>
              </a:path>
              <a:path w="5897880" h="27432" stroke="0" extrusionOk="0">
                <a:moveTo>
                  <a:pt x="0" y="0"/>
                </a:moveTo>
                <a:cubicBezTo>
                  <a:pt x="196299" y="-26676"/>
                  <a:pt x="463834" y="6738"/>
                  <a:pt x="596341" y="0"/>
                </a:cubicBezTo>
                <a:cubicBezTo>
                  <a:pt x="728848" y="-6738"/>
                  <a:pt x="857267" y="1845"/>
                  <a:pt x="1074725" y="0"/>
                </a:cubicBezTo>
                <a:cubicBezTo>
                  <a:pt x="1292183" y="-1845"/>
                  <a:pt x="1545672" y="3744"/>
                  <a:pt x="1848002" y="0"/>
                </a:cubicBezTo>
                <a:cubicBezTo>
                  <a:pt x="2150332" y="-3744"/>
                  <a:pt x="2306688" y="-14526"/>
                  <a:pt x="2444344" y="0"/>
                </a:cubicBezTo>
                <a:cubicBezTo>
                  <a:pt x="2582000" y="14526"/>
                  <a:pt x="2761095" y="-11862"/>
                  <a:pt x="3040685" y="0"/>
                </a:cubicBezTo>
                <a:cubicBezTo>
                  <a:pt x="3320275" y="11862"/>
                  <a:pt x="3622320" y="-32867"/>
                  <a:pt x="3813962" y="0"/>
                </a:cubicBezTo>
                <a:cubicBezTo>
                  <a:pt x="4005604" y="32867"/>
                  <a:pt x="4117810" y="-10778"/>
                  <a:pt x="4351325" y="0"/>
                </a:cubicBezTo>
                <a:cubicBezTo>
                  <a:pt x="4584840" y="10778"/>
                  <a:pt x="4963783" y="-32384"/>
                  <a:pt x="5124602" y="0"/>
                </a:cubicBezTo>
                <a:cubicBezTo>
                  <a:pt x="5285421" y="32384"/>
                  <a:pt x="5705238" y="-29538"/>
                  <a:pt x="5897880" y="0"/>
                </a:cubicBezTo>
                <a:cubicBezTo>
                  <a:pt x="5898677" y="11634"/>
                  <a:pt x="5899083" y="16994"/>
                  <a:pt x="5897880" y="27432"/>
                </a:cubicBezTo>
                <a:cubicBezTo>
                  <a:pt x="5630425" y="7719"/>
                  <a:pt x="5532865" y="21388"/>
                  <a:pt x="5242560" y="27432"/>
                </a:cubicBezTo>
                <a:cubicBezTo>
                  <a:pt x="4952255" y="33476"/>
                  <a:pt x="4783060" y="14892"/>
                  <a:pt x="4646219" y="27432"/>
                </a:cubicBezTo>
                <a:cubicBezTo>
                  <a:pt x="4509378" y="39972"/>
                  <a:pt x="4163771" y="-4851"/>
                  <a:pt x="3872941" y="27432"/>
                </a:cubicBezTo>
                <a:cubicBezTo>
                  <a:pt x="3582111" y="59715"/>
                  <a:pt x="3362704" y="7742"/>
                  <a:pt x="3099664" y="27432"/>
                </a:cubicBezTo>
                <a:cubicBezTo>
                  <a:pt x="2836624" y="47122"/>
                  <a:pt x="2747441" y="28801"/>
                  <a:pt x="2562301" y="27432"/>
                </a:cubicBezTo>
                <a:cubicBezTo>
                  <a:pt x="2377161" y="26063"/>
                  <a:pt x="2104946" y="30879"/>
                  <a:pt x="1906981" y="27432"/>
                </a:cubicBezTo>
                <a:cubicBezTo>
                  <a:pt x="1709016" y="23985"/>
                  <a:pt x="1304654" y="6821"/>
                  <a:pt x="1133704" y="27432"/>
                </a:cubicBezTo>
                <a:cubicBezTo>
                  <a:pt x="962754" y="48043"/>
                  <a:pt x="457048" y="12129"/>
                  <a:pt x="0" y="27432"/>
                </a:cubicBezTo>
                <a:cubicBezTo>
                  <a:pt x="894" y="14250"/>
                  <a:pt x="667" y="11053"/>
                  <a:pt x="0" y="0"/>
                </a:cubicBezTo>
                <a:close/>
              </a:path>
            </a:pathLst>
          </a:custGeom>
          <a:solidFill>
            <a:schemeClr val="accent1"/>
          </a:solidFill>
          <a:ln w="412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6"/>
          <p:cNvSpPr>
            <a:spLocks noGrp="1" noRot="1" noChangeAspect="1" noMove="1" noResize="1" noEditPoints="1" noAdjustHandles="1" noChangeArrowheads="1" noChangeShapeType="1" noTextEdit="1"/>
          </p:cNvSpPr>
          <p:nvPr/>
        </p:nvSpPr>
        <p:spPr>
          <a:xfrm>
            <a:off x="8129016" y="5440680"/>
            <a:ext cx="3200400" cy="27432"/>
          </a:xfrm>
          <a:custGeom>
            <a:avLst/>
            <a:gdLst>
              <a:gd name="connsiteX0" fmla="*/ 0 w 3200400"/>
              <a:gd name="connsiteY0" fmla="*/ 0 h 27432"/>
              <a:gd name="connsiteX1" fmla="*/ 608076 w 3200400"/>
              <a:gd name="connsiteY1" fmla="*/ 0 h 27432"/>
              <a:gd name="connsiteX2" fmla="*/ 1248156 w 3200400"/>
              <a:gd name="connsiteY2" fmla="*/ 0 h 27432"/>
              <a:gd name="connsiteX3" fmla="*/ 1920240 w 3200400"/>
              <a:gd name="connsiteY3" fmla="*/ 0 h 27432"/>
              <a:gd name="connsiteX4" fmla="*/ 2592324 w 3200400"/>
              <a:gd name="connsiteY4" fmla="*/ 0 h 27432"/>
              <a:gd name="connsiteX5" fmla="*/ 3200400 w 3200400"/>
              <a:gd name="connsiteY5" fmla="*/ 0 h 27432"/>
              <a:gd name="connsiteX6" fmla="*/ 3200400 w 3200400"/>
              <a:gd name="connsiteY6" fmla="*/ 27432 h 27432"/>
              <a:gd name="connsiteX7" fmla="*/ 2496312 w 3200400"/>
              <a:gd name="connsiteY7" fmla="*/ 27432 h 27432"/>
              <a:gd name="connsiteX8" fmla="*/ 1792224 w 3200400"/>
              <a:gd name="connsiteY8" fmla="*/ 27432 h 27432"/>
              <a:gd name="connsiteX9" fmla="*/ 1152144 w 3200400"/>
              <a:gd name="connsiteY9" fmla="*/ 27432 h 27432"/>
              <a:gd name="connsiteX10" fmla="*/ 0 w 3200400"/>
              <a:gd name="connsiteY10" fmla="*/ 27432 h 27432"/>
              <a:gd name="connsiteX11" fmla="*/ 0 w 320040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00400" h="27432" fill="none" extrusionOk="0">
                <a:moveTo>
                  <a:pt x="0" y="0"/>
                </a:moveTo>
                <a:cubicBezTo>
                  <a:pt x="176560" y="-17034"/>
                  <a:pt x="345323" y="-28956"/>
                  <a:pt x="608076" y="0"/>
                </a:cubicBezTo>
                <a:cubicBezTo>
                  <a:pt x="870829" y="28956"/>
                  <a:pt x="955637" y="-27357"/>
                  <a:pt x="1248156" y="0"/>
                </a:cubicBezTo>
                <a:cubicBezTo>
                  <a:pt x="1540675" y="27357"/>
                  <a:pt x="1624069" y="30558"/>
                  <a:pt x="1920240" y="0"/>
                </a:cubicBezTo>
                <a:cubicBezTo>
                  <a:pt x="2216411" y="-30558"/>
                  <a:pt x="2344585" y="12271"/>
                  <a:pt x="2592324" y="0"/>
                </a:cubicBezTo>
                <a:cubicBezTo>
                  <a:pt x="2840063" y="-12271"/>
                  <a:pt x="2987913" y="7129"/>
                  <a:pt x="3200400" y="0"/>
                </a:cubicBezTo>
                <a:cubicBezTo>
                  <a:pt x="3199234" y="7395"/>
                  <a:pt x="3200445" y="21864"/>
                  <a:pt x="3200400" y="27432"/>
                </a:cubicBezTo>
                <a:cubicBezTo>
                  <a:pt x="2991642" y="45977"/>
                  <a:pt x="2778729" y="1200"/>
                  <a:pt x="2496312" y="27432"/>
                </a:cubicBezTo>
                <a:cubicBezTo>
                  <a:pt x="2213895" y="53664"/>
                  <a:pt x="2080041" y="8460"/>
                  <a:pt x="1792224" y="27432"/>
                </a:cubicBezTo>
                <a:cubicBezTo>
                  <a:pt x="1504407" y="46404"/>
                  <a:pt x="1357364" y="6320"/>
                  <a:pt x="1152144" y="27432"/>
                </a:cubicBezTo>
                <a:cubicBezTo>
                  <a:pt x="946924" y="48544"/>
                  <a:pt x="515176" y="61411"/>
                  <a:pt x="0" y="27432"/>
                </a:cubicBezTo>
                <a:cubicBezTo>
                  <a:pt x="-503" y="20663"/>
                  <a:pt x="1168" y="5855"/>
                  <a:pt x="0" y="0"/>
                </a:cubicBezTo>
                <a:close/>
              </a:path>
              <a:path w="3200400" h="27432" stroke="0" extrusionOk="0">
                <a:moveTo>
                  <a:pt x="0" y="0"/>
                </a:moveTo>
                <a:cubicBezTo>
                  <a:pt x="273892" y="-2049"/>
                  <a:pt x="368520" y="4190"/>
                  <a:pt x="608076" y="0"/>
                </a:cubicBezTo>
                <a:cubicBezTo>
                  <a:pt x="847632" y="-4190"/>
                  <a:pt x="971999" y="7437"/>
                  <a:pt x="1152144" y="0"/>
                </a:cubicBezTo>
                <a:cubicBezTo>
                  <a:pt x="1332289" y="-7437"/>
                  <a:pt x="1665848" y="24107"/>
                  <a:pt x="1856232" y="0"/>
                </a:cubicBezTo>
                <a:cubicBezTo>
                  <a:pt x="2046616" y="-24107"/>
                  <a:pt x="2167965" y="18079"/>
                  <a:pt x="2464308" y="0"/>
                </a:cubicBezTo>
                <a:cubicBezTo>
                  <a:pt x="2760651" y="-18079"/>
                  <a:pt x="2877599" y="28161"/>
                  <a:pt x="3200400" y="0"/>
                </a:cubicBezTo>
                <a:cubicBezTo>
                  <a:pt x="3200593" y="12649"/>
                  <a:pt x="3199412" y="17989"/>
                  <a:pt x="3200400" y="27432"/>
                </a:cubicBezTo>
                <a:cubicBezTo>
                  <a:pt x="2978255" y="22115"/>
                  <a:pt x="2854979" y="18349"/>
                  <a:pt x="2560320" y="27432"/>
                </a:cubicBezTo>
                <a:cubicBezTo>
                  <a:pt x="2265661" y="36515"/>
                  <a:pt x="2043241" y="2929"/>
                  <a:pt x="1856232" y="27432"/>
                </a:cubicBezTo>
                <a:cubicBezTo>
                  <a:pt x="1669223" y="51935"/>
                  <a:pt x="1428863" y="5228"/>
                  <a:pt x="1312164" y="27432"/>
                </a:cubicBezTo>
                <a:cubicBezTo>
                  <a:pt x="1195465" y="49636"/>
                  <a:pt x="838125" y="31438"/>
                  <a:pt x="672084" y="27432"/>
                </a:cubicBezTo>
                <a:cubicBezTo>
                  <a:pt x="506043" y="23426"/>
                  <a:pt x="200317" y="-1243"/>
                  <a:pt x="0" y="27432"/>
                </a:cubicBezTo>
                <a:cubicBezTo>
                  <a:pt x="1300" y="19678"/>
                  <a:pt x="-86" y="12044"/>
                  <a:pt x="0" y="0"/>
                </a:cubicBezTo>
                <a:close/>
              </a:path>
            </a:pathLst>
          </a:custGeom>
          <a:solidFill>
            <a:srgbClr val="FFFFFF"/>
          </a:solidFill>
          <a:ln w="41275" cap="rnd">
            <a:solidFill>
              <a:srgbClr val="FFFFF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9537" y="1719464"/>
            <a:ext cx="11058427" cy="4251960"/>
          </a:xfrm>
        </p:spPr>
        <p:txBody>
          <a:bodyPr lIns="109728" tIns="109728" rIns="109728" bIns="91440" anchor="t">
            <a:noAutofit/>
          </a:bodyPr>
          <a:lstStyle/>
          <a:p>
            <a:r>
              <a:rPr lang="en-US" sz="3000" b="0" i="0" dirty="0">
                <a:solidFill>
                  <a:schemeClr val="bg1">
                    <a:lumMod val="50000"/>
                  </a:schemeClr>
                </a:solidFill>
                <a:effectLst/>
                <a:latin typeface="+mj-lt"/>
              </a:rPr>
              <a:t>Many API management platforms support three types of security schemes. These are:</a:t>
            </a:r>
          </a:p>
          <a:p>
            <a:pPr algn="l">
              <a:buFont typeface="Arial" panose="020B0604020202020204" pitchFamily="34" charset="0"/>
              <a:buChar char="•"/>
            </a:pPr>
            <a:r>
              <a:rPr lang="en-US" sz="3000" b="1" i="0" dirty="0">
                <a:solidFill>
                  <a:schemeClr val="bg1">
                    <a:lumMod val="50000"/>
                  </a:schemeClr>
                </a:solidFill>
                <a:effectLst/>
                <a:latin typeface="+mj-lt"/>
              </a:rPr>
              <a:t>An API key</a:t>
            </a:r>
            <a:r>
              <a:rPr lang="en-US" sz="3000" b="0" i="0" dirty="0">
                <a:solidFill>
                  <a:schemeClr val="bg1">
                    <a:lumMod val="50000"/>
                  </a:schemeClr>
                </a:solidFill>
                <a:effectLst/>
                <a:latin typeface="+mj-lt"/>
              </a:rPr>
              <a:t> that is a single token string (i.e. a small hardware device that provides unique authentication information).</a:t>
            </a:r>
          </a:p>
          <a:p>
            <a:pPr algn="l">
              <a:buFont typeface="Arial" panose="020B0604020202020204" pitchFamily="34" charset="0"/>
              <a:buChar char="•"/>
            </a:pPr>
            <a:r>
              <a:rPr lang="en-US" sz="3000" b="1" i="0" dirty="0">
                <a:solidFill>
                  <a:schemeClr val="bg1">
                    <a:lumMod val="50000"/>
                  </a:schemeClr>
                </a:solidFill>
                <a:effectLst/>
                <a:latin typeface="+mj-lt"/>
              </a:rPr>
              <a:t>Basic Authentication</a:t>
            </a:r>
            <a:r>
              <a:rPr lang="en-US" sz="3000" b="0" i="0" dirty="0">
                <a:solidFill>
                  <a:schemeClr val="bg1">
                    <a:lumMod val="50000"/>
                  </a:schemeClr>
                </a:solidFill>
                <a:effectLst/>
                <a:latin typeface="+mj-lt"/>
              </a:rPr>
              <a:t> (APP ID / APP Key) that is a two token string solution (i.e. username and password).</a:t>
            </a:r>
          </a:p>
          <a:p>
            <a:pPr algn="l">
              <a:buFont typeface="Arial" panose="020B0604020202020204" pitchFamily="34" charset="0"/>
              <a:buChar char="•"/>
            </a:pPr>
            <a:r>
              <a:rPr lang="en-US" sz="3000" b="1" i="0" dirty="0">
                <a:solidFill>
                  <a:schemeClr val="bg1">
                    <a:lumMod val="50000"/>
                  </a:schemeClr>
                </a:solidFill>
                <a:effectLst/>
                <a:latin typeface="+mj-lt"/>
              </a:rPr>
              <a:t>OpenID Connect</a:t>
            </a:r>
            <a:r>
              <a:rPr lang="en-US" sz="3000" b="0" i="0" dirty="0">
                <a:solidFill>
                  <a:schemeClr val="bg1">
                    <a:lumMod val="50000"/>
                  </a:schemeClr>
                </a:solidFill>
                <a:effectLst/>
                <a:latin typeface="+mj-lt"/>
              </a:rPr>
              <a:t> (OIDC) </a:t>
            </a:r>
            <a:r>
              <a:rPr lang="en-US" sz="3000" dirty="0">
                <a:solidFill>
                  <a:schemeClr val="bg1">
                    <a:lumMod val="50000"/>
                  </a:schemeClr>
                </a:solidFill>
                <a:latin typeface="+mj-lt"/>
              </a:rPr>
              <a:t>I</a:t>
            </a:r>
            <a:r>
              <a:rPr lang="en-US" sz="3000" b="0" i="0" dirty="0">
                <a:solidFill>
                  <a:schemeClr val="bg1">
                    <a:lumMod val="50000"/>
                  </a:schemeClr>
                </a:solidFill>
                <a:effectLst/>
                <a:latin typeface="+mj-lt"/>
              </a:rPr>
              <a:t>t verifies the user by obtaining basic profile information and using an authentication server</a:t>
            </a:r>
            <a:endParaRPr lang="en-GB" sz="3000" dirty="0">
              <a:solidFill>
                <a:schemeClr val="bg1">
                  <a:lumMod val="50000"/>
                </a:schemeClr>
              </a:solidFill>
              <a:latin typeface="+mj-lt"/>
              <a:ea typeface="DengXian Light"/>
            </a:endParaRPr>
          </a:p>
        </p:txBody>
      </p:sp>
      <p:sp>
        <p:nvSpPr>
          <p:cNvPr id="4" name="TextBox 3"/>
          <p:cNvSpPr txBox="1"/>
          <p:nvPr/>
        </p:nvSpPr>
        <p:spPr>
          <a:xfrm>
            <a:off x="1242414" y="426803"/>
            <a:ext cx="8616099" cy="2585323"/>
          </a:xfrm>
          <a:prstGeom prst="rect">
            <a:avLst/>
          </a:prstGeom>
          <a:noFill/>
        </p:spPr>
        <p:txBody>
          <a:bodyPr wrap="square" rtlCol="0">
            <a:spAutoFit/>
          </a:bodyPr>
          <a:lstStyle/>
          <a:p>
            <a:r>
              <a:rPr lang="en-IN" altLang="en-US" sz="2800" dirty="0">
                <a:solidFill>
                  <a:srgbClr val="151515"/>
                </a:solidFill>
                <a:effectLst/>
                <a:latin typeface="+mj-lt"/>
              </a:rPr>
              <a:t>   </a:t>
            </a:r>
            <a:r>
              <a:rPr lang="en-US" sz="4000" dirty="0">
                <a:solidFill>
                  <a:srgbClr val="151515"/>
                </a:solidFill>
                <a:effectLst/>
                <a:latin typeface="+mj-lt"/>
              </a:rPr>
              <a:t>API management</a:t>
            </a:r>
            <a:r>
              <a:rPr lang="en-IN" altLang="en-US" sz="4000" dirty="0">
                <a:solidFill>
                  <a:srgbClr val="151515"/>
                </a:solidFill>
                <a:effectLst/>
                <a:latin typeface="+mj-lt"/>
              </a:rPr>
              <a:t> and security.</a:t>
            </a:r>
            <a:r>
              <a:rPr lang="en-US" sz="6600" dirty="0">
                <a:solidFill>
                  <a:srgbClr val="151515"/>
                </a:solidFill>
                <a:effectLst/>
                <a:latin typeface="+mj-lt"/>
              </a:rPr>
              <a:t> </a:t>
            </a:r>
            <a:endParaRPr lang="en-US" sz="4800" dirty="0">
              <a:solidFill>
                <a:srgbClr val="151515"/>
              </a:solidFill>
              <a:effectLst/>
              <a:latin typeface="+mj-lt"/>
            </a:endParaRPr>
          </a:p>
          <a:p>
            <a:endParaRPr lang="en-US" sz="4800" dirty="0">
              <a:solidFill>
                <a:srgbClr val="151515"/>
              </a:solidFill>
              <a:effectLst/>
            </a:endParaRPr>
          </a:p>
          <a:p>
            <a:endParaRPr lang="en-IN" sz="4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796" y="415091"/>
            <a:ext cx="10515600" cy="1325563"/>
          </a:xfrm>
        </p:spPr>
        <p:txBody>
          <a:bodyPr/>
          <a:lstStyle/>
          <a:p>
            <a:r>
              <a:rPr lang="en-GB" sz="4800" dirty="0">
                <a:ea typeface="DengXian"/>
              </a:rPr>
              <a:t>What is Data Pre-processing?</a:t>
            </a:r>
          </a:p>
        </p:txBody>
      </p:sp>
      <p:sp>
        <p:nvSpPr>
          <p:cNvPr id="3" name="Content Placeholder 2"/>
          <p:cNvSpPr>
            <a:spLocks noGrp="1"/>
          </p:cNvSpPr>
          <p:nvPr>
            <p:ph idx="1"/>
          </p:nvPr>
        </p:nvSpPr>
        <p:spPr>
          <a:xfrm>
            <a:off x="838200" y="1740654"/>
            <a:ext cx="10515600" cy="4251960"/>
          </a:xfrm>
        </p:spPr>
        <p:txBody>
          <a:bodyPr lIns="109728" tIns="109728" rIns="109728" bIns="91440" anchor="t">
            <a:normAutofit/>
          </a:bodyPr>
          <a:lstStyle/>
          <a:p>
            <a:pPr marL="0" indent="0">
              <a:buNone/>
            </a:pPr>
            <a:endParaRPr lang="en-GB" dirty="0">
              <a:ea typeface="DengXian Light"/>
            </a:endParaRPr>
          </a:p>
          <a:p>
            <a:r>
              <a:rPr lang="en-US" sz="3600" b="0" i="0" dirty="0">
                <a:solidFill>
                  <a:schemeClr val="tx1">
                    <a:lumMod val="50000"/>
                    <a:lumOff val="50000"/>
                  </a:schemeClr>
                </a:solidFill>
                <a:effectLst/>
                <a:latin typeface="+mj-lt"/>
              </a:rPr>
              <a:t>Dat</a:t>
            </a:r>
            <a:r>
              <a:rPr lang="en-US" sz="3600" dirty="0">
                <a:solidFill>
                  <a:schemeClr val="tx1">
                    <a:lumMod val="50000"/>
                    <a:lumOff val="50000"/>
                  </a:schemeClr>
                </a:solidFill>
                <a:latin typeface="+mj-lt"/>
              </a:rPr>
              <a:t>a Pre-processing is the process done for a uniform textual type of data that is machine-understandable and processible by a machine learning model. Through this process, we get to data that has the context of future prediction.</a:t>
            </a:r>
            <a:endParaRPr lang="en-GB" sz="3600" dirty="0">
              <a:solidFill>
                <a:schemeClr val="tx1">
                  <a:lumMod val="50000"/>
                  <a:lumOff val="50000"/>
                </a:schemeClr>
              </a:solidFill>
              <a:latin typeface="+mj-lt"/>
              <a:ea typeface="DengXian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796" y="415091"/>
            <a:ext cx="10515600" cy="1325563"/>
          </a:xfrm>
        </p:spPr>
        <p:txBody>
          <a:bodyPr/>
          <a:lstStyle/>
          <a:p>
            <a:r>
              <a:rPr lang="en-GB" sz="4800" dirty="0">
                <a:ea typeface="DengXian"/>
              </a:rPr>
              <a:t>Steps of Data Pre-processing : </a:t>
            </a:r>
          </a:p>
        </p:txBody>
      </p:sp>
      <p:sp>
        <p:nvSpPr>
          <p:cNvPr id="3" name="Content Placeholder 2"/>
          <p:cNvSpPr>
            <a:spLocks noGrp="1"/>
          </p:cNvSpPr>
          <p:nvPr>
            <p:ph idx="1"/>
          </p:nvPr>
        </p:nvSpPr>
        <p:spPr>
          <a:xfrm>
            <a:off x="838200" y="1910722"/>
            <a:ext cx="10515600" cy="4788658"/>
          </a:xfrm>
        </p:spPr>
        <p:txBody>
          <a:bodyPr lIns="109728" tIns="109728" rIns="109728" bIns="91440" anchor="t">
            <a:normAutofit/>
          </a:bodyPr>
          <a:lstStyle/>
          <a:p>
            <a:pPr marL="742950" indent="-742950">
              <a:buAutoNum type="arabicPeriod"/>
            </a:pPr>
            <a:r>
              <a:rPr lang="en-IN" sz="4000" i="0" u="sng" dirty="0">
                <a:solidFill>
                  <a:srgbClr val="292929"/>
                </a:solidFill>
                <a:effectLst/>
                <a:latin typeface="+mj-lt"/>
              </a:rPr>
              <a:t>Tokenization :</a:t>
            </a:r>
          </a:p>
          <a:p>
            <a:pPr marL="0" indent="0">
              <a:buNone/>
            </a:pPr>
            <a:r>
              <a:rPr lang="en-US" sz="2800" b="0" i="0" dirty="0">
                <a:solidFill>
                  <a:srgbClr val="292929"/>
                </a:solidFill>
                <a:effectLst/>
                <a:latin typeface="charter"/>
              </a:rPr>
              <a:t>             </a:t>
            </a:r>
            <a:r>
              <a:rPr lang="en-US" sz="3200" dirty="0">
                <a:solidFill>
                  <a:schemeClr val="tx1">
                    <a:lumMod val="50000"/>
                    <a:lumOff val="50000"/>
                  </a:schemeClr>
                </a:solidFill>
                <a:latin typeface="+mj-lt"/>
              </a:rPr>
              <a:t>* T</a:t>
            </a:r>
            <a:r>
              <a:rPr lang="en-US" sz="3200" b="0" i="0" dirty="0">
                <a:solidFill>
                  <a:schemeClr val="tx1">
                    <a:lumMod val="50000"/>
                    <a:lumOff val="50000"/>
                  </a:schemeClr>
                </a:solidFill>
                <a:effectLst/>
                <a:latin typeface="+mj-lt"/>
              </a:rPr>
              <a:t>okenization is the process of converting sentences into sets of separate words.</a:t>
            </a:r>
          </a:p>
          <a:p>
            <a:pPr marL="0" indent="0">
              <a:buNone/>
            </a:pPr>
            <a:endParaRPr lang="en-US" sz="3200" dirty="0">
              <a:solidFill>
                <a:schemeClr val="tx1">
                  <a:lumMod val="50000"/>
                  <a:lumOff val="50000"/>
                </a:schemeClr>
              </a:solidFill>
              <a:latin typeface="+mj-lt"/>
            </a:endParaRPr>
          </a:p>
          <a:p>
            <a:pPr marL="0" indent="0">
              <a:buNone/>
            </a:pPr>
            <a:r>
              <a:rPr lang="en-US" sz="3200" i="0" dirty="0">
                <a:solidFill>
                  <a:schemeClr val="tx1">
                    <a:lumMod val="50000"/>
                    <a:lumOff val="50000"/>
                  </a:schemeClr>
                </a:solidFill>
                <a:effectLst/>
                <a:latin typeface="+mj-lt"/>
              </a:rPr>
              <a:t>          * Natural Language Toolkit(NLTK) is used for tokenization.</a:t>
            </a:r>
            <a:endParaRPr lang="en-IN" sz="4000" i="0" dirty="0">
              <a:solidFill>
                <a:srgbClr val="292929"/>
              </a:solidFill>
              <a:effectLst/>
              <a:latin typeface="+mj-lt"/>
            </a:endParaRPr>
          </a:p>
          <a:p>
            <a:pPr marL="742950" indent="-742950">
              <a:buFont typeface="Arial" panose="020B0604020202020204" pitchFamily="34" charset="0"/>
              <a:buAutoNum type="arabicPeriod"/>
            </a:pPr>
            <a:endParaRPr lang="en-IN" sz="4000" i="0" dirty="0">
              <a:solidFill>
                <a:srgbClr val="292929"/>
              </a:solidFill>
              <a:effectLst/>
              <a:latin typeface="+mj-lt"/>
            </a:endParaRPr>
          </a:p>
          <a:p>
            <a:pPr marL="742950" indent="-742950">
              <a:buAutoNum type="arabicPeriod"/>
            </a:pPr>
            <a:endParaRPr lang="en-IN" sz="4000" i="0" dirty="0">
              <a:solidFill>
                <a:srgbClr val="292929"/>
              </a:solidFill>
              <a:effectLst/>
              <a:latin typeface="+mj-lt"/>
            </a:endParaRPr>
          </a:p>
          <a:p>
            <a:pPr marL="0" indent="0">
              <a:buNone/>
            </a:pPr>
            <a:endParaRPr lang="en-GB" dirty="0">
              <a:ea typeface="DengXian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588" y="2032020"/>
            <a:ext cx="10515600" cy="4411642"/>
          </a:xfrm>
        </p:spPr>
        <p:txBody>
          <a:bodyPr lIns="109728" tIns="109728" rIns="109728" bIns="91440" anchor="t">
            <a:normAutofit/>
          </a:bodyPr>
          <a:lstStyle/>
          <a:p>
            <a:pPr marL="0" indent="0">
              <a:buNone/>
            </a:pPr>
            <a:r>
              <a:rPr lang="en-IN" sz="4000" i="0" dirty="0">
                <a:solidFill>
                  <a:srgbClr val="292929"/>
                </a:solidFill>
                <a:effectLst/>
                <a:latin typeface="+mj-lt"/>
              </a:rPr>
              <a:t>2. </a:t>
            </a:r>
            <a:r>
              <a:rPr lang="en-IN" sz="4000" u="sng" dirty="0" err="1">
                <a:solidFill>
                  <a:srgbClr val="292929"/>
                </a:solidFill>
                <a:latin typeface="+mj-lt"/>
              </a:rPr>
              <a:t>Stopwards</a:t>
            </a:r>
            <a:r>
              <a:rPr lang="en-IN" sz="4000" i="0" dirty="0">
                <a:solidFill>
                  <a:srgbClr val="292929"/>
                </a:solidFill>
                <a:effectLst/>
                <a:latin typeface="+mj-lt"/>
              </a:rPr>
              <a:t> :</a:t>
            </a:r>
          </a:p>
          <a:p>
            <a:pPr marL="0" indent="0">
              <a:buNone/>
            </a:pPr>
            <a:r>
              <a:rPr lang="en-IN" sz="4000" dirty="0">
                <a:solidFill>
                  <a:srgbClr val="292929"/>
                </a:solidFill>
                <a:latin typeface="+mj-lt"/>
              </a:rPr>
              <a:t>       </a:t>
            </a:r>
            <a:r>
              <a:rPr lang="en-IN" sz="3200" dirty="0">
                <a:solidFill>
                  <a:schemeClr val="tx1">
                    <a:lumMod val="50000"/>
                    <a:lumOff val="50000"/>
                  </a:schemeClr>
                </a:solidFill>
                <a:latin typeface="+mj-lt"/>
              </a:rPr>
              <a:t>* Removing unwanted words like ‘is, are, we, he, she, it, they, etc.</a:t>
            </a:r>
          </a:p>
          <a:p>
            <a:pPr marL="0" indent="0">
              <a:buNone/>
            </a:pPr>
            <a:r>
              <a:rPr lang="en-IN" sz="3200" i="0" dirty="0">
                <a:solidFill>
                  <a:schemeClr val="tx1">
                    <a:lumMod val="50000"/>
                    <a:lumOff val="50000"/>
                  </a:schemeClr>
                </a:solidFill>
                <a:effectLst/>
                <a:latin typeface="+mj-lt"/>
              </a:rPr>
              <a:t>         * B</a:t>
            </a:r>
            <a:r>
              <a:rPr lang="en-IN" sz="3200" dirty="0">
                <a:solidFill>
                  <a:schemeClr val="tx1">
                    <a:lumMod val="50000"/>
                    <a:lumOff val="50000"/>
                  </a:schemeClr>
                </a:solidFill>
                <a:latin typeface="+mj-lt"/>
              </a:rPr>
              <a:t>y removing these words we do not lose the actual context of the textual data and we still know what data really indicates.   </a:t>
            </a:r>
            <a:endParaRPr lang="en-IN" sz="4000" i="0" dirty="0">
              <a:solidFill>
                <a:srgbClr val="292929"/>
              </a:solidFill>
              <a:effectLst/>
              <a:latin typeface="+mj-lt"/>
            </a:endParaRPr>
          </a:p>
          <a:p>
            <a:pPr marL="0" indent="0">
              <a:buNone/>
            </a:pPr>
            <a:endParaRPr lang="en-GB" dirty="0">
              <a:ea typeface="DengXian Light"/>
            </a:endParaRPr>
          </a:p>
        </p:txBody>
      </p:sp>
      <p:sp>
        <p:nvSpPr>
          <p:cNvPr id="4" name="Title 1"/>
          <p:cNvSpPr>
            <a:spLocks noGrp="1"/>
          </p:cNvSpPr>
          <p:nvPr>
            <p:ph type="title"/>
          </p:nvPr>
        </p:nvSpPr>
        <p:spPr>
          <a:xfrm>
            <a:off x="1081088" y="414338"/>
            <a:ext cx="10515600" cy="1325562"/>
          </a:xfrm>
        </p:spPr>
        <p:txBody>
          <a:bodyPr/>
          <a:lstStyle/>
          <a:p>
            <a:r>
              <a:rPr lang="en-GB" sz="4800" dirty="0">
                <a:ea typeface="DengXian"/>
              </a:rPr>
              <a:t>Steps of Data Pre-processing :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796" y="415091"/>
            <a:ext cx="10515600" cy="1325563"/>
          </a:xfrm>
        </p:spPr>
        <p:txBody>
          <a:bodyPr/>
          <a:lstStyle/>
          <a:p>
            <a:r>
              <a:rPr lang="en-GB" sz="4800" dirty="0">
                <a:ea typeface="DengXian"/>
              </a:rPr>
              <a:t>Steps of Data Pre-processing : </a:t>
            </a:r>
          </a:p>
        </p:txBody>
      </p:sp>
      <p:sp>
        <p:nvSpPr>
          <p:cNvPr id="3" name="Content Placeholder 2"/>
          <p:cNvSpPr>
            <a:spLocks noGrp="1"/>
          </p:cNvSpPr>
          <p:nvPr>
            <p:ph idx="1"/>
          </p:nvPr>
        </p:nvSpPr>
        <p:spPr>
          <a:xfrm>
            <a:off x="763555" y="1985366"/>
            <a:ext cx="10515600" cy="4788657"/>
          </a:xfrm>
        </p:spPr>
        <p:txBody>
          <a:bodyPr lIns="109728" tIns="109728" rIns="109728" bIns="91440" anchor="t">
            <a:normAutofit/>
          </a:bodyPr>
          <a:lstStyle/>
          <a:p>
            <a:pPr marL="0" indent="0">
              <a:buNone/>
            </a:pPr>
            <a:r>
              <a:rPr lang="en-GB" sz="4000" dirty="0">
                <a:latin typeface="+mj-lt"/>
                <a:ea typeface="DengXian Light"/>
              </a:rPr>
              <a:t>3. </a:t>
            </a:r>
            <a:r>
              <a:rPr lang="en-IN" sz="4000" i="0" u="sng" dirty="0">
                <a:solidFill>
                  <a:srgbClr val="292929"/>
                </a:solidFill>
                <a:effectLst/>
                <a:latin typeface="+mj-lt"/>
              </a:rPr>
              <a:t>Normalization</a:t>
            </a:r>
            <a:r>
              <a:rPr lang="en-IN" sz="4000" i="0" dirty="0">
                <a:solidFill>
                  <a:srgbClr val="292929"/>
                </a:solidFill>
                <a:effectLst/>
                <a:latin typeface="+mj-lt"/>
              </a:rPr>
              <a:t> :</a:t>
            </a:r>
          </a:p>
          <a:p>
            <a:pPr marL="0" indent="0">
              <a:buNone/>
            </a:pPr>
            <a:r>
              <a:rPr lang="en-IN" sz="4000" dirty="0">
                <a:solidFill>
                  <a:srgbClr val="292929"/>
                </a:solidFill>
                <a:latin typeface="+mj-lt"/>
              </a:rPr>
              <a:t>        </a:t>
            </a:r>
            <a:r>
              <a:rPr lang="en-IN" sz="3200" dirty="0">
                <a:solidFill>
                  <a:schemeClr val="tx1">
                    <a:lumMod val="50000"/>
                    <a:lumOff val="50000"/>
                  </a:schemeClr>
                </a:solidFill>
                <a:latin typeface="+mj-lt"/>
              </a:rPr>
              <a:t>* </a:t>
            </a:r>
            <a:r>
              <a:rPr lang="en-US" sz="3200" i="0" dirty="0">
                <a:solidFill>
                  <a:schemeClr val="tx1">
                    <a:lumMod val="50000"/>
                    <a:lumOff val="50000"/>
                  </a:schemeClr>
                </a:solidFill>
                <a:effectLst/>
                <a:latin typeface="+mj-lt"/>
              </a:rPr>
              <a:t>Words that look different due to casing or written another way but are the same in meaning need to be processed correctly. Normalization processes ensure that these words are treated equally.</a:t>
            </a:r>
            <a:endParaRPr lang="en-IN" sz="3200" i="0" dirty="0">
              <a:solidFill>
                <a:schemeClr val="tx1">
                  <a:lumMod val="50000"/>
                  <a:lumOff val="50000"/>
                </a:schemeClr>
              </a:solidFill>
              <a:effectLst/>
              <a:latin typeface="+mj-lt"/>
            </a:endParaRPr>
          </a:p>
          <a:p>
            <a:pPr marL="0" indent="0">
              <a:buNone/>
            </a:pPr>
            <a:endParaRPr lang="en-GB" dirty="0">
              <a:ea typeface="DengXian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796" y="415091"/>
            <a:ext cx="10515600" cy="1325563"/>
          </a:xfrm>
        </p:spPr>
        <p:txBody>
          <a:bodyPr/>
          <a:lstStyle/>
          <a:p>
            <a:r>
              <a:rPr lang="en-GB" sz="4800" dirty="0">
                <a:ea typeface="DengXian"/>
              </a:rPr>
              <a:t>Steps of Data Pre-processing : </a:t>
            </a:r>
          </a:p>
        </p:txBody>
      </p:sp>
      <p:sp>
        <p:nvSpPr>
          <p:cNvPr id="3" name="Content Placeholder 2"/>
          <p:cNvSpPr>
            <a:spLocks noGrp="1"/>
          </p:cNvSpPr>
          <p:nvPr>
            <p:ph idx="1"/>
          </p:nvPr>
        </p:nvSpPr>
        <p:spPr>
          <a:xfrm>
            <a:off x="763555" y="1985366"/>
            <a:ext cx="10515600" cy="4788657"/>
          </a:xfrm>
        </p:spPr>
        <p:txBody>
          <a:bodyPr lIns="109728" tIns="109728" rIns="109728" bIns="91440" anchor="t">
            <a:normAutofit/>
          </a:bodyPr>
          <a:lstStyle/>
          <a:p>
            <a:pPr marL="0" indent="0">
              <a:buNone/>
            </a:pPr>
            <a:r>
              <a:rPr lang="en-GB" sz="4000" i="0" dirty="0">
                <a:solidFill>
                  <a:srgbClr val="292929"/>
                </a:solidFill>
                <a:effectLst/>
                <a:latin typeface="+mj-lt"/>
                <a:ea typeface="DengXian Light"/>
              </a:rPr>
              <a:t>4. </a:t>
            </a:r>
            <a:r>
              <a:rPr lang="en-IN" sz="4000" u="sng" dirty="0">
                <a:solidFill>
                  <a:srgbClr val="292929"/>
                </a:solidFill>
                <a:effectLst/>
                <a:latin typeface="+mj-lt"/>
              </a:rPr>
              <a:t>Lemmatization</a:t>
            </a:r>
            <a:r>
              <a:rPr lang="en-IN" sz="4000" dirty="0">
                <a:solidFill>
                  <a:srgbClr val="292929"/>
                </a:solidFill>
                <a:effectLst/>
                <a:latin typeface="+mj-lt"/>
              </a:rPr>
              <a:t> : </a:t>
            </a:r>
          </a:p>
          <a:p>
            <a:pPr marL="0" indent="0">
              <a:buNone/>
            </a:pPr>
            <a:r>
              <a:rPr lang="en-IN" sz="4000" dirty="0">
                <a:solidFill>
                  <a:srgbClr val="292929"/>
                </a:solidFill>
                <a:latin typeface="+mj-lt"/>
              </a:rPr>
              <a:t>        </a:t>
            </a:r>
            <a:r>
              <a:rPr lang="en-IN" sz="3200" dirty="0">
                <a:solidFill>
                  <a:schemeClr val="tx1">
                    <a:lumMod val="50000"/>
                    <a:lumOff val="50000"/>
                  </a:schemeClr>
                </a:solidFill>
                <a:latin typeface="+mj-lt"/>
              </a:rPr>
              <a:t>* Removing Symbols, Digits and Punctuation from the textual data to make data processible and understandable for the Machine Learning model.</a:t>
            </a:r>
            <a:endParaRPr lang="en-GB" dirty="0">
              <a:ea typeface="DengXian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7367" y="387099"/>
            <a:ext cx="10515600" cy="1325563"/>
          </a:xfrm>
        </p:spPr>
        <p:txBody>
          <a:bodyPr/>
          <a:lstStyle/>
          <a:p>
            <a:r>
              <a:rPr lang="en-GB" sz="4800" dirty="0">
                <a:ea typeface="DengXian"/>
              </a:rPr>
              <a:t>What is NLP? </a:t>
            </a:r>
          </a:p>
        </p:txBody>
      </p:sp>
      <p:sp>
        <p:nvSpPr>
          <p:cNvPr id="3" name="Content Placeholder 2"/>
          <p:cNvSpPr>
            <a:spLocks noGrp="1"/>
          </p:cNvSpPr>
          <p:nvPr>
            <p:ph idx="1"/>
          </p:nvPr>
        </p:nvSpPr>
        <p:spPr>
          <a:xfrm>
            <a:off x="754224" y="2209301"/>
            <a:ext cx="10515600" cy="4788657"/>
          </a:xfrm>
        </p:spPr>
        <p:txBody>
          <a:bodyPr lIns="109728" tIns="109728" rIns="109728" bIns="91440" anchor="t">
            <a:normAutofit/>
          </a:bodyPr>
          <a:lstStyle/>
          <a:p>
            <a:pPr marL="0" indent="0">
              <a:buNone/>
            </a:pPr>
            <a:r>
              <a:rPr lang="en-IN" sz="3200" dirty="0">
                <a:solidFill>
                  <a:schemeClr val="tx1">
                    <a:lumMod val="50000"/>
                    <a:lumOff val="50000"/>
                  </a:schemeClr>
                </a:solidFill>
                <a:latin typeface="+mj-lt"/>
                <a:ea typeface="DengXian Light"/>
              </a:rPr>
              <a:t>       * NLP stands for Natural Language Processing.</a:t>
            </a:r>
          </a:p>
          <a:p>
            <a:pPr marL="0" indent="0">
              <a:buNone/>
            </a:pPr>
            <a:r>
              <a:rPr lang="en-IN" sz="3200" dirty="0">
                <a:solidFill>
                  <a:schemeClr val="tx1">
                    <a:lumMod val="50000"/>
                    <a:lumOff val="50000"/>
                  </a:schemeClr>
                </a:solidFill>
                <a:latin typeface="+mj-lt"/>
                <a:ea typeface="DengXian Light"/>
              </a:rPr>
              <a:t>       * It is a process of predicting the outcome or deciding whether the particular data is Positive, Negative or Neutral. </a:t>
            </a:r>
          </a:p>
          <a:p>
            <a:pPr marL="0" indent="0">
              <a:buNone/>
            </a:pPr>
            <a:r>
              <a:rPr lang="en-IN" sz="3200" dirty="0">
                <a:solidFill>
                  <a:schemeClr val="tx1">
                    <a:lumMod val="50000"/>
                    <a:lumOff val="50000"/>
                  </a:schemeClr>
                </a:solidFill>
                <a:latin typeface="+mj-lt"/>
                <a:ea typeface="DengXian Light"/>
              </a:rPr>
              <a:t> </a:t>
            </a:r>
            <a:endParaRPr lang="en-GB" dirty="0">
              <a:ea typeface="DengXian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7367" y="387099"/>
            <a:ext cx="10515600" cy="1325563"/>
          </a:xfrm>
        </p:spPr>
        <p:txBody>
          <a:bodyPr/>
          <a:lstStyle/>
          <a:p>
            <a:r>
              <a:rPr lang="en-GB" sz="4800" dirty="0">
                <a:ea typeface="DengXian"/>
              </a:rPr>
              <a:t> </a:t>
            </a:r>
          </a:p>
        </p:txBody>
      </p:sp>
      <p:sp>
        <p:nvSpPr>
          <p:cNvPr id="3" name="Content Placeholder 2"/>
          <p:cNvSpPr>
            <a:spLocks noGrp="1"/>
          </p:cNvSpPr>
          <p:nvPr>
            <p:ph idx="1"/>
          </p:nvPr>
        </p:nvSpPr>
        <p:spPr>
          <a:xfrm>
            <a:off x="754224" y="2209301"/>
            <a:ext cx="10515600" cy="4788657"/>
          </a:xfrm>
        </p:spPr>
        <p:txBody>
          <a:bodyPr lIns="109728" tIns="109728" rIns="109728" bIns="91440" anchor="t">
            <a:normAutofit/>
          </a:bodyPr>
          <a:lstStyle/>
          <a:p>
            <a:pPr marL="0" indent="0">
              <a:buNone/>
            </a:pPr>
            <a:r>
              <a:rPr lang="en-IN" sz="3200" dirty="0">
                <a:solidFill>
                  <a:schemeClr val="tx1">
                    <a:lumMod val="50000"/>
                    <a:lumOff val="50000"/>
                  </a:schemeClr>
                </a:solidFill>
                <a:latin typeface="+mj-lt"/>
                <a:ea typeface="DengXian Light"/>
              </a:rPr>
              <a:t> </a:t>
            </a:r>
          </a:p>
          <a:p>
            <a:pPr marL="0" indent="0">
              <a:buNone/>
            </a:pPr>
            <a:r>
              <a:rPr lang="en-IN" sz="3200" dirty="0">
                <a:solidFill>
                  <a:schemeClr val="tx1">
                    <a:lumMod val="50000"/>
                    <a:lumOff val="50000"/>
                  </a:schemeClr>
                </a:solidFill>
                <a:latin typeface="+mj-lt"/>
                <a:ea typeface="DengXian Light"/>
              </a:rPr>
              <a:t> </a:t>
            </a:r>
            <a:endParaRPr lang="en-GB" dirty="0">
              <a:ea typeface="DengXian Light"/>
            </a:endParaRPr>
          </a:p>
        </p:txBody>
      </p:sp>
      <p:pic>
        <p:nvPicPr>
          <p:cNvPr id="5" name="Picture 4">
            <a:extLst>
              <a:ext uri="{FF2B5EF4-FFF2-40B4-BE49-F238E27FC236}">
                <a16:creationId xmlns:a16="http://schemas.microsoft.com/office/drawing/2014/main" id="{9FD9A2D5-5449-6FC7-38C0-C24C306ACACA}"/>
              </a:ext>
            </a:extLst>
          </p:cNvPr>
          <p:cNvPicPr>
            <a:picLocks noChangeAspect="1"/>
          </p:cNvPicPr>
          <p:nvPr/>
        </p:nvPicPr>
        <p:blipFill>
          <a:blip r:embed="rId2"/>
          <a:stretch>
            <a:fillRect/>
          </a:stretch>
        </p:blipFill>
        <p:spPr>
          <a:xfrm>
            <a:off x="269032" y="830424"/>
            <a:ext cx="11653935" cy="5225143"/>
          </a:xfrm>
          <a:prstGeom prst="rect">
            <a:avLst/>
          </a:prstGeom>
        </p:spPr>
      </p:pic>
    </p:spTree>
    <p:extLst>
      <p:ext uri="{BB962C8B-B14F-4D97-AF65-F5344CB8AC3E}">
        <p14:creationId xmlns:p14="http://schemas.microsoft.com/office/powerpoint/2010/main" val="1133637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166" y="215710"/>
            <a:ext cx="10515600" cy="1325563"/>
          </a:xfrm>
        </p:spPr>
        <p:txBody>
          <a:bodyPr/>
          <a:lstStyle/>
          <a:p>
            <a:pPr algn="l"/>
            <a:r>
              <a:rPr lang="en-IN" sz="4000" b="1" i="0" dirty="0">
                <a:effectLst/>
                <a:latin typeface="-apple-system"/>
              </a:rPr>
              <a:t>Word Vectors(Converting text to numbers)</a:t>
            </a:r>
          </a:p>
        </p:txBody>
      </p:sp>
      <p:sp>
        <p:nvSpPr>
          <p:cNvPr id="3" name="Content Placeholder 2"/>
          <p:cNvSpPr>
            <a:spLocks noGrp="1"/>
          </p:cNvSpPr>
          <p:nvPr>
            <p:ph idx="1"/>
          </p:nvPr>
        </p:nvSpPr>
        <p:spPr>
          <a:xfrm>
            <a:off x="501316" y="4905951"/>
            <a:ext cx="10515600" cy="1814705"/>
          </a:xfrm>
        </p:spPr>
        <p:txBody>
          <a:bodyPr lIns="109728" tIns="109728" rIns="109728" bIns="91440" anchor="t">
            <a:normAutofit/>
          </a:bodyPr>
          <a:lstStyle/>
          <a:p>
            <a:pPr marL="0" indent="0">
              <a:buNone/>
            </a:pPr>
            <a:r>
              <a:rPr lang="en-US" b="0" i="0" dirty="0">
                <a:effectLst/>
                <a:latin typeface="-apple-system"/>
              </a:rPr>
              <a:t>You can think of the input to the sentiment analysis module as being a 16 x D dimensional matrix.</a:t>
            </a:r>
            <a:endParaRPr lang="en-GB" dirty="0">
              <a:ea typeface="DengXian Light"/>
            </a:endParaRPr>
          </a:p>
        </p:txBody>
      </p:sp>
      <p:pic>
        <p:nvPicPr>
          <p:cNvPr id="1030" name="Picture 6" descr="caption">
            <a:extLst>
              <a:ext uri="{FF2B5EF4-FFF2-40B4-BE49-F238E27FC236}">
                <a16:creationId xmlns:a16="http://schemas.microsoft.com/office/drawing/2014/main" id="{48F29325-CC17-1549-A10B-EFB2C5F65E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072" y="1952049"/>
            <a:ext cx="11685855" cy="28559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796" y="415091"/>
            <a:ext cx="10515600" cy="1325563"/>
          </a:xfrm>
        </p:spPr>
        <p:txBody>
          <a:bodyPr/>
          <a:lstStyle/>
          <a:p>
            <a:r>
              <a:rPr lang="en-GB" sz="4800" dirty="0">
                <a:ea typeface="DengXian"/>
              </a:rPr>
              <a:t>Reason for Word vector</a:t>
            </a:r>
          </a:p>
        </p:txBody>
      </p:sp>
      <p:sp>
        <p:nvSpPr>
          <p:cNvPr id="3" name="Content Placeholder 2"/>
          <p:cNvSpPr>
            <a:spLocks noGrp="1"/>
          </p:cNvSpPr>
          <p:nvPr>
            <p:ph idx="1"/>
          </p:nvPr>
        </p:nvSpPr>
        <p:spPr>
          <a:xfrm>
            <a:off x="6538303" y="1960717"/>
            <a:ext cx="4313607" cy="4171950"/>
          </a:xfrm>
        </p:spPr>
        <p:txBody>
          <a:bodyPr lIns="109728" tIns="109728" rIns="109728" bIns="91440" anchor="t">
            <a:normAutofit fontScale="70000" lnSpcReduction="20000"/>
          </a:bodyPr>
          <a:lstStyle/>
          <a:p>
            <a:pPr algn="l"/>
            <a:r>
              <a:rPr lang="en-US" b="0" i="0" dirty="0">
                <a:effectLst/>
                <a:latin typeface="-apple-system"/>
              </a:rPr>
              <a:t>We want these vectors to be created in such a way that they somehow represent the word and its context, meaning, and semantics. For example, we’d like the vectors for the words “love” and “adore” to reside in relatively the same area in the vector space since they both have similar definitions and are both used in similar contexts. The vector representation of a word is also known as a word embedding.</a:t>
            </a:r>
            <a:br>
              <a:rPr lang="en-US" dirty="0"/>
            </a:br>
            <a:endParaRPr lang="en-GB" dirty="0">
              <a:ea typeface="DengXian Light"/>
            </a:endParaRPr>
          </a:p>
        </p:txBody>
      </p:sp>
      <p:pic>
        <p:nvPicPr>
          <p:cNvPr id="2050" name="Picture 2" descr="caption">
            <a:extLst>
              <a:ext uri="{FF2B5EF4-FFF2-40B4-BE49-F238E27FC236}">
                <a16:creationId xmlns:a16="http://schemas.microsoft.com/office/drawing/2014/main" id="{296A9765-C5D3-7D4E-F217-685D04E561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657" y="1796787"/>
            <a:ext cx="5343525" cy="4171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8167" y="659074"/>
            <a:ext cx="3418659" cy="5583148"/>
          </a:xfrm>
        </p:spPr>
        <p:txBody>
          <a:bodyPr anchor="ctr">
            <a:normAutofit/>
          </a:bodyPr>
          <a:lstStyle/>
          <a:p>
            <a:r>
              <a:rPr lang="en-GB" dirty="0">
                <a:ea typeface="DengXian"/>
              </a:rPr>
              <a:t>Introduction</a:t>
            </a:r>
            <a:endParaRPr lang="en-GB" dirty="0"/>
          </a:p>
        </p:txBody>
      </p:sp>
      <p:sp>
        <p:nvSpPr>
          <p:cNvPr id="11" name="Rectangle 22"/>
          <p:cNvSpPr>
            <a:spLocks noGrp="1" noRot="1" noChangeAspect="1" noMove="1" noResize="1" noEditPoints="1" noAdjustHandles="1" noChangeArrowheads="1" noChangeShapeType="1" noTextEdit="1"/>
          </p:cNvSpPr>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chemeClr val="accent1"/>
          </a:solidFill>
          <a:ln w="34925">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p:cNvGraphicFramePr>
            <a:graphicFrameLocks noGrp="1"/>
          </p:cNvGraphicFramePr>
          <p:nvPr>
            <p:ph idx="1"/>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796" y="415091"/>
            <a:ext cx="10515600" cy="1325563"/>
          </a:xfrm>
        </p:spPr>
        <p:txBody>
          <a:bodyPr/>
          <a:lstStyle/>
          <a:p>
            <a:r>
              <a:rPr lang="en-GB" sz="4800" dirty="0">
                <a:ea typeface="DengXian"/>
              </a:rPr>
              <a:t>Tokenizing and </a:t>
            </a:r>
            <a:r>
              <a:rPr lang="en-GB" sz="4800" dirty="0" err="1">
                <a:ea typeface="DengXian"/>
              </a:rPr>
              <a:t>pad_sequencing</a:t>
            </a:r>
            <a:endParaRPr lang="en-GB" sz="4800" dirty="0">
              <a:ea typeface="DengXian"/>
            </a:endParaRPr>
          </a:p>
        </p:txBody>
      </p:sp>
      <p:pic>
        <p:nvPicPr>
          <p:cNvPr id="5122" name="Picture 2" descr="caption">
            <a:extLst>
              <a:ext uri="{FF2B5EF4-FFF2-40B4-BE49-F238E27FC236}">
                <a16:creationId xmlns:a16="http://schemas.microsoft.com/office/drawing/2014/main" id="{18124D89-3A42-D694-9DE8-6BE492F5B2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4438" y="1881187"/>
            <a:ext cx="7962900" cy="3095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796" y="415091"/>
            <a:ext cx="10515600" cy="1325563"/>
          </a:xfrm>
        </p:spPr>
        <p:txBody>
          <a:bodyPr/>
          <a:lstStyle/>
          <a:p>
            <a:pPr algn="l"/>
            <a:r>
              <a:rPr lang="en-IN" sz="4000" b="1" i="0" dirty="0">
                <a:effectLst/>
                <a:latin typeface="-apple-system"/>
              </a:rPr>
              <a:t>Recurrent Neural Networks (RNNs)</a:t>
            </a:r>
          </a:p>
        </p:txBody>
      </p:sp>
      <p:sp>
        <p:nvSpPr>
          <p:cNvPr id="3" name="Content Placeholder 2"/>
          <p:cNvSpPr>
            <a:spLocks noGrp="1"/>
          </p:cNvSpPr>
          <p:nvPr>
            <p:ph idx="1"/>
          </p:nvPr>
        </p:nvSpPr>
        <p:spPr>
          <a:xfrm>
            <a:off x="6497053" y="1945678"/>
            <a:ext cx="4856747" cy="4716594"/>
          </a:xfrm>
        </p:spPr>
        <p:txBody>
          <a:bodyPr lIns="109728" tIns="109728" rIns="109728" bIns="91440" anchor="t">
            <a:normAutofit/>
          </a:bodyPr>
          <a:lstStyle/>
          <a:p>
            <a:pPr algn="l"/>
            <a:r>
              <a:rPr lang="en-US" b="0" i="0" dirty="0">
                <a:effectLst/>
                <a:latin typeface="-apple-system"/>
              </a:rPr>
              <a:t>The recurrent neural network structure is a little different from the traditional feedforward NN you may be accustomed to seeing. The feedforward network consists of input nodes, hidden units, and output nodes.</a:t>
            </a:r>
          </a:p>
        </p:txBody>
      </p:sp>
      <p:pic>
        <p:nvPicPr>
          <p:cNvPr id="3074" name="Picture 2" descr="caption">
            <a:extLst>
              <a:ext uri="{FF2B5EF4-FFF2-40B4-BE49-F238E27FC236}">
                <a16:creationId xmlns:a16="http://schemas.microsoft.com/office/drawing/2014/main" id="{9D9ED606-8A3F-89FD-E396-67E9E9BEF5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04" y="1804522"/>
            <a:ext cx="6408249" cy="4857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0071" y="154711"/>
            <a:ext cx="10515600" cy="1763820"/>
          </a:xfrm>
        </p:spPr>
        <p:txBody>
          <a:bodyPr lIns="109728" tIns="109728" rIns="109728" bIns="91440" anchor="t">
            <a:normAutofit fontScale="85000" lnSpcReduction="10000"/>
          </a:bodyPr>
          <a:lstStyle/>
          <a:p>
            <a:pPr marL="0" indent="0">
              <a:buNone/>
            </a:pPr>
            <a:r>
              <a:rPr lang="en-US" b="0" i="0" dirty="0">
                <a:effectLst/>
                <a:latin typeface="-apple-system"/>
              </a:rPr>
              <a:t>The main difference between feedforward neural networks and recurrent ones is the temporal aspect of the latter. In RNNs, each word in an input sequence will be associated with a specific time step. In effect, the number of time steps will be equal to the max sequence length.</a:t>
            </a:r>
            <a:endParaRPr lang="en-GB" dirty="0">
              <a:ea typeface="DengXian Light"/>
            </a:endParaRPr>
          </a:p>
        </p:txBody>
      </p:sp>
      <p:pic>
        <p:nvPicPr>
          <p:cNvPr id="4098" name="Picture 2" descr="caption">
            <a:extLst>
              <a:ext uri="{FF2B5EF4-FFF2-40B4-BE49-F238E27FC236}">
                <a16:creationId xmlns:a16="http://schemas.microsoft.com/office/drawing/2014/main" id="{761DA062-D81F-6C29-1AF7-8D2D8859FD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915" y="2090056"/>
            <a:ext cx="10105382" cy="158816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aption">
            <a:extLst>
              <a:ext uri="{FF2B5EF4-FFF2-40B4-BE49-F238E27FC236}">
                <a16:creationId xmlns:a16="http://schemas.microsoft.com/office/drawing/2014/main" id="{7C686891-E544-3912-74E3-E39D22EB3B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760" y="4042612"/>
            <a:ext cx="10415911" cy="26022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796" y="415091"/>
            <a:ext cx="10515600" cy="1325563"/>
          </a:xfrm>
        </p:spPr>
        <p:txBody>
          <a:bodyPr/>
          <a:lstStyle/>
          <a:p>
            <a:r>
              <a:rPr lang="en-GB" sz="4800" dirty="0">
                <a:ea typeface="DengXian"/>
              </a:rPr>
              <a:t>Why use </a:t>
            </a:r>
            <a:r>
              <a:rPr lang="en-GB" sz="4800" dirty="0" err="1">
                <a:ea typeface="DengXian"/>
              </a:rPr>
              <a:t>Lstm</a:t>
            </a:r>
            <a:r>
              <a:rPr lang="en-GB" sz="4800" dirty="0">
                <a:ea typeface="DengXian"/>
              </a:rPr>
              <a:t> over classic RNN?</a:t>
            </a:r>
          </a:p>
        </p:txBody>
      </p:sp>
      <p:sp>
        <p:nvSpPr>
          <p:cNvPr id="3" name="Content Placeholder 2"/>
          <p:cNvSpPr>
            <a:spLocks noGrp="1"/>
          </p:cNvSpPr>
          <p:nvPr>
            <p:ph idx="1"/>
          </p:nvPr>
        </p:nvSpPr>
        <p:spPr>
          <a:xfrm>
            <a:off x="748822" y="1926437"/>
            <a:ext cx="10515600" cy="4251960"/>
          </a:xfrm>
        </p:spPr>
        <p:txBody>
          <a:bodyPr lIns="109728" tIns="109728" rIns="109728" bIns="91440" anchor="t">
            <a:normAutofit fontScale="77500" lnSpcReduction="20000"/>
          </a:bodyPr>
          <a:lstStyle/>
          <a:p>
            <a:pPr algn="l"/>
            <a:r>
              <a:rPr lang="en-US" b="0" i="0" dirty="0">
                <a:solidFill>
                  <a:srgbClr val="222222"/>
                </a:solidFill>
                <a:effectLst/>
                <a:latin typeface="Lato" panose="020B0604020202020204" pitchFamily="34" charset="0"/>
              </a:rPr>
              <a:t>The problem lies in calculating these weights. The gradient calculated at each time instance has to be multiplied back through the weights earlier in the network. So, as we go deep back through time in the network for calculating the weights, the gradient becomes weaker which causes the gradient to vanish. If the gradient value is very small, then it won’t contribute much to the learning process.</a:t>
            </a:r>
          </a:p>
          <a:p>
            <a:pPr algn="l"/>
            <a:r>
              <a:rPr lang="en-US" b="0" i="0" dirty="0">
                <a:solidFill>
                  <a:srgbClr val="222222"/>
                </a:solidFill>
                <a:effectLst/>
                <a:latin typeface="Lato" panose="020F0502020204030203" pitchFamily="34" charset="0"/>
              </a:rPr>
              <a:t>Let’s say from the above diagram that we have calculated the error at time instance (t3). To update the weights of all the neurons that have participated in calculating the output at time instance(t3), we need to propagate through time till time instance (t0).</a:t>
            </a:r>
          </a:p>
          <a:p>
            <a:pPr algn="l"/>
            <a:r>
              <a:rPr lang="en-US" b="0" i="0" dirty="0">
                <a:solidFill>
                  <a:srgbClr val="222222"/>
                </a:solidFill>
                <a:effectLst/>
                <a:latin typeface="Lato" panose="020F0502020204030203" pitchFamily="34" charset="0"/>
              </a:rPr>
              <a:t>In a nutshell, if the sequence is long, then RNN finds it difficult to carry information from a particular time instance to an earlier one because of the vanishing gradient problem.</a:t>
            </a:r>
          </a:p>
          <a:p>
            <a:pPr marL="0" indent="0">
              <a:buNone/>
            </a:pPr>
            <a:endParaRPr lang="en-GB" dirty="0">
              <a:ea typeface="DengXian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67DEEFB3-8532-ABCB-6104-5F79DDD50B5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2670" y="1051323"/>
            <a:ext cx="5745364" cy="387073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FD55B4F-333B-12C7-5476-4ECD4C2077C9}"/>
              </a:ext>
            </a:extLst>
          </p:cNvPr>
          <p:cNvSpPr txBox="1"/>
          <p:nvPr/>
        </p:nvSpPr>
        <p:spPr>
          <a:xfrm>
            <a:off x="444595" y="1461395"/>
            <a:ext cx="5798075" cy="3785652"/>
          </a:xfrm>
          <a:prstGeom prst="rect">
            <a:avLst/>
          </a:prstGeom>
          <a:noFill/>
        </p:spPr>
        <p:txBody>
          <a:bodyPr wrap="square" rtlCol="0">
            <a:spAutoFit/>
          </a:bodyPr>
          <a:lstStyle/>
          <a:p>
            <a:r>
              <a:rPr lang="en-US" sz="2400" b="0" i="0" dirty="0">
                <a:solidFill>
                  <a:srgbClr val="222222"/>
                </a:solidFill>
                <a:effectLst/>
                <a:latin typeface="Lato" panose="020F0502020204030203" pitchFamily="34" charset="0"/>
              </a:rPr>
              <a:t>It has a memory cell at the top which helps to carry the information from a particular time instance to the next time instance in an efficient manner. So, it can able to remember a lot of information from previous states when compared to RNN and overcomes the vanishing gradient problem. Information might be added or removed from the memory cell with the help of valves.</a:t>
            </a:r>
            <a:endParaRPr lang="en-IN" sz="2400" dirty="0"/>
          </a:p>
        </p:txBody>
      </p:sp>
      <p:sp>
        <p:nvSpPr>
          <p:cNvPr id="8" name="TextBox 7">
            <a:extLst>
              <a:ext uri="{FF2B5EF4-FFF2-40B4-BE49-F238E27FC236}">
                <a16:creationId xmlns:a16="http://schemas.microsoft.com/office/drawing/2014/main" id="{FCED4C85-B482-C892-83B8-04C610EBA5AE}"/>
              </a:ext>
            </a:extLst>
          </p:cNvPr>
          <p:cNvSpPr txBox="1"/>
          <p:nvPr/>
        </p:nvSpPr>
        <p:spPr>
          <a:xfrm>
            <a:off x="350636" y="281882"/>
            <a:ext cx="10773419" cy="769441"/>
          </a:xfrm>
          <a:prstGeom prst="rect">
            <a:avLst/>
          </a:prstGeom>
          <a:noFill/>
        </p:spPr>
        <p:txBody>
          <a:bodyPr wrap="square" rtlCol="0">
            <a:spAutoFit/>
          </a:bodyPr>
          <a:lstStyle/>
          <a:p>
            <a:r>
              <a:rPr lang="en-US" sz="4400" dirty="0">
                <a:latin typeface="Arial Black" panose="020B0A04020102020204" pitchFamily="34" charset="0"/>
              </a:rPr>
              <a:t>Solution given by </a:t>
            </a:r>
            <a:r>
              <a:rPr lang="en-US" sz="4400" dirty="0" err="1">
                <a:latin typeface="Arial Black" panose="020B0A04020102020204" pitchFamily="34" charset="0"/>
              </a:rPr>
              <a:t>Lstm</a:t>
            </a:r>
            <a:endParaRPr lang="en-IN" sz="4400" dirty="0">
              <a:latin typeface="Arial Black" panose="020B0A040201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ea typeface="DengXian"/>
              </a:rPr>
              <a:t>Conclusion</a:t>
            </a:r>
            <a:endParaRPr lang="en-GB"/>
          </a:p>
        </p:txBody>
      </p:sp>
      <p:sp>
        <p:nvSpPr>
          <p:cNvPr id="3" name="Content Placeholder 2"/>
          <p:cNvSpPr>
            <a:spLocks noGrp="1"/>
          </p:cNvSpPr>
          <p:nvPr>
            <p:ph idx="1"/>
          </p:nvPr>
        </p:nvSpPr>
        <p:spPr/>
        <p:txBody>
          <a:bodyPr lIns="109728" tIns="109728" rIns="109728" bIns="91440" anchor="t">
            <a:normAutofit/>
          </a:bodyPr>
          <a:lstStyle/>
          <a:p>
            <a:pPr marL="457200" indent="-457200">
              <a:buFont typeface="Wingdings" panose="05000000000000000000" pitchFamily="34" charset="0"/>
              <a:buChar char="Ø"/>
            </a:pPr>
            <a:r>
              <a:rPr lang="en-GB" dirty="0">
                <a:ea typeface="+mn-lt"/>
                <a:cs typeface="+mn-lt"/>
              </a:rPr>
              <a:t>This algorithm can be utilized in different fields to tackle some real-life issues like </a:t>
            </a:r>
            <a:endParaRPr lang="en-US"/>
          </a:p>
          <a:p>
            <a:pPr marL="914400" lvl="1" indent="-457200">
              <a:buFont typeface="Courier New" panose="02070309020205020404"/>
              <a:buChar char="o"/>
            </a:pPr>
            <a:r>
              <a:rPr lang="en-GB" dirty="0">
                <a:ea typeface="+mn-lt"/>
                <a:cs typeface="+mn-lt"/>
              </a:rPr>
              <a:t>Human error</a:t>
            </a:r>
          </a:p>
          <a:p>
            <a:pPr marL="914400" lvl="1" indent="-457200">
              <a:buFont typeface="Courier New" panose="02070309020205020404" pitchFamily="34" charset="0"/>
              <a:buChar char="o"/>
            </a:pPr>
            <a:r>
              <a:rPr lang="en-GB" dirty="0">
                <a:ea typeface="+mn-lt"/>
                <a:cs typeface="+mn-lt"/>
              </a:rPr>
              <a:t>Use of Physical Equipment</a:t>
            </a:r>
          </a:p>
          <a:p>
            <a:pPr marL="914400" lvl="1" indent="-457200">
              <a:buFont typeface="Courier New" panose="02070309020205020404" pitchFamily="34" charset="0"/>
              <a:buChar char="o"/>
            </a:pPr>
            <a:r>
              <a:rPr lang="en-GB" dirty="0">
                <a:ea typeface="+mn-lt"/>
                <a:cs typeface="+mn-lt"/>
              </a:rPr>
              <a:t>Time efficient </a:t>
            </a:r>
          </a:p>
          <a:p>
            <a:pPr marL="914400" lvl="1" indent="-457200">
              <a:buFont typeface="Courier New" panose="02070309020205020404" pitchFamily="34" charset="0"/>
              <a:buChar char="o"/>
            </a:pPr>
            <a:r>
              <a:rPr lang="en-GB" dirty="0">
                <a:ea typeface="+mn-lt"/>
                <a:cs typeface="+mn-lt"/>
              </a:rPr>
              <a:t>Reduce labour.</a:t>
            </a:r>
          </a:p>
          <a:p>
            <a:pPr marL="457200" indent="-457200">
              <a:buFont typeface="Wingdings" panose="05000000000000000000" pitchFamily="34" charset="0"/>
              <a:buChar char="Ø"/>
            </a:pPr>
            <a:r>
              <a:rPr lang="en-GB" dirty="0">
                <a:ea typeface="+mn-lt"/>
                <a:cs typeface="+mn-lt"/>
              </a:rPr>
              <a:t> In this, we have successfully proposed a model to determine the dimensions of the object in real time.</a:t>
            </a:r>
            <a:endParaRPr lang="en-GB">
              <a:ea typeface="DengXian 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9" name="Rectangle 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451381"/>
            <a:ext cx="10512552" cy="4066540"/>
          </a:xfrm>
        </p:spPr>
        <p:txBody>
          <a:bodyPr vert="horz" lIns="91440" tIns="45720" rIns="91440" bIns="45720" rtlCol="0" anchor="b">
            <a:normAutofit/>
          </a:bodyPr>
          <a:lstStyle/>
          <a:p>
            <a:pPr>
              <a:lnSpc>
                <a:spcPct val="100000"/>
              </a:lnSpc>
            </a:pPr>
            <a:r>
              <a:rPr lang="en-US" sz="9600">
                <a:solidFill>
                  <a:schemeClr val="accent1"/>
                </a:solidFill>
              </a:rPr>
              <a:t>Thankyou</a:t>
            </a:r>
          </a:p>
        </p:txBody>
      </p:sp>
      <p:sp>
        <p:nvSpPr>
          <p:cNvPr id="11" name="Rectangle 6"/>
          <p:cNvSpPr>
            <a:spLocks noGrp="1" noRot="1" noChangeAspect="1" noMove="1" noResize="1" noEditPoints="1" noAdjustHandles="1" noChangeArrowheads="1" noChangeShapeType="1" noTextEdit="1"/>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796" y="415091"/>
            <a:ext cx="10515600" cy="1325563"/>
          </a:xfrm>
        </p:spPr>
        <p:txBody>
          <a:bodyPr/>
          <a:lstStyle/>
          <a:p>
            <a:r>
              <a:rPr lang="en-GB" sz="4800" dirty="0">
                <a:ea typeface="DengXian"/>
              </a:rPr>
              <a:t>What is Sentiment Analysis?</a:t>
            </a:r>
          </a:p>
        </p:txBody>
      </p:sp>
      <p:sp>
        <p:nvSpPr>
          <p:cNvPr id="3" name="Content Placeholder 2"/>
          <p:cNvSpPr>
            <a:spLocks noGrp="1"/>
          </p:cNvSpPr>
          <p:nvPr>
            <p:ph idx="1"/>
          </p:nvPr>
        </p:nvSpPr>
        <p:spPr>
          <a:xfrm>
            <a:off x="838200" y="1630804"/>
            <a:ext cx="10515600" cy="4251960"/>
          </a:xfrm>
        </p:spPr>
        <p:txBody>
          <a:bodyPr lIns="109728" tIns="109728" rIns="109728" bIns="91440" anchor="t">
            <a:normAutofit/>
          </a:bodyPr>
          <a:lstStyle/>
          <a:p>
            <a:pPr marL="0" indent="0">
              <a:buNone/>
            </a:pPr>
            <a:endParaRPr lang="en-GB" dirty="0">
              <a:ea typeface="DengXian Light"/>
            </a:endParaRPr>
          </a:p>
          <a:p>
            <a:r>
              <a:rPr lang="en-US" sz="4000" b="0" i="0" dirty="0">
                <a:solidFill>
                  <a:schemeClr val="tx1">
                    <a:lumMod val="50000"/>
                    <a:lumOff val="50000"/>
                  </a:schemeClr>
                </a:solidFill>
                <a:effectLst/>
                <a:latin typeface="+mj-lt"/>
              </a:rPr>
              <a:t> Sentiment Analysis is the most common text classification tool that analyses an incoming message and tells whether the underlying sentiment is positive, negative, or neutral</a:t>
            </a:r>
            <a:r>
              <a:rPr lang="en-US" sz="2400" b="0" i="0" dirty="0">
                <a:solidFill>
                  <a:schemeClr val="tx1">
                    <a:lumMod val="50000"/>
                    <a:lumOff val="50000"/>
                  </a:schemeClr>
                </a:solidFill>
                <a:effectLst/>
                <a:latin typeface="charter"/>
              </a:rPr>
              <a:t>. </a:t>
            </a:r>
            <a:endParaRPr lang="en-GB" sz="2400" dirty="0">
              <a:solidFill>
                <a:schemeClr val="tx1">
                  <a:lumMod val="50000"/>
                  <a:lumOff val="50000"/>
                </a:schemeClr>
              </a:solidFill>
              <a:ea typeface="DengXian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2135" y="355794"/>
            <a:ext cx="10515600" cy="1325563"/>
          </a:xfrm>
        </p:spPr>
        <p:txBody>
          <a:bodyPr/>
          <a:lstStyle/>
          <a:p>
            <a:r>
              <a:rPr lang="en-GB" sz="4800" dirty="0">
                <a:ea typeface="DengXian"/>
              </a:rPr>
              <a:t>Why</a:t>
            </a:r>
            <a:r>
              <a:rPr lang="en-GB" dirty="0">
                <a:ea typeface="DengXian"/>
              </a:rPr>
              <a:t> do We use Sentiment Analysis?</a:t>
            </a:r>
            <a:endParaRPr lang="en-GB" dirty="0"/>
          </a:p>
        </p:txBody>
      </p:sp>
      <p:sp>
        <p:nvSpPr>
          <p:cNvPr id="3" name="Content Placeholder 2"/>
          <p:cNvSpPr>
            <a:spLocks noGrp="1"/>
          </p:cNvSpPr>
          <p:nvPr>
            <p:ph idx="1"/>
          </p:nvPr>
        </p:nvSpPr>
        <p:spPr>
          <a:xfrm>
            <a:off x="838200" y="1929384"/>
            <a:ext cx="10515600" cy="4751334"/>
          </a:xfrm>
        </p:spPr>
        <p:txBody>
          <a:bodyPr lIns="109728" tIns="109728" rIns="109728" bIns="91440" anchor="t">
            <a:normAutofit lnSpcReduction="10000"/>
          </a:bodyPr>
          <a:lstStyle/>
          <a:p>
            <a:r>
              <a:rPr lang="en-US" sz="3600" b="0" i="0" dirty="0">
                <a:solidFill>
                  <a:schemeClr val="tx1">
                    <a:lumMod val="50000"/>
                    <a:lumOff val="50000"/>
                  </a:schemeClr>
                </a:solidFill>
                <a:effectLst/>
                <a:latin typeface="+mj-lt"/>
              </a:rPr>
              <a:t>Sentiment analysis is extremely useful in social media monitoring as it allows us to gain an overview of the wider public opinion behind certain topics. </a:t>
            </a:r>
          </a:p>
          <a:p>
            <a:r>
              <a:rPr lang="en-US" sz="3600" dirty="0">
                <a:solidFill>
                  <a:schemeClr val="tx1">
                    <a:lumMod val="50000"/>
                    <a:lumOff val="50000"/>
                  </a:schemeClr>
                </a:solidFill>
                <a:latin typeface="+mj-lt"/>
                <a:ea typeface="DengXian Light"/>
              </a:rPr>
              <a:t>It is </a:t>
            </a:r>
            <a:r>
              <a:rPr lang="en-US" sz="3600" b="0" i="0" dirty="0">
                <a:solidFill>
                  <a:schemeClr val="tx1">
                    <a:lumMod val="50000"/>
                    <a:lumOff val="50000"/>
                  </a:schemeClr>
                </a:solidFill>
                <a:effectLst/>
                <a:latin typeface="+mj-lt"/>
              </a:rPr>
              <a:t>an essential part of your market research and customer service approach.</a:t>
            </a:r>
            <a:r>
              <a:rPr lang="en-US" sz="3600" dirty="0">
                <a:solidFill>
                  <a:schemeClr val="tx1">
                    <a:lumMod val="50000"/>
                    <a:lumOff val="50000"/>
                  </a:schemeClr>
                </a:solidFill>
                <a:latin typeface="+mj-lt"/>
              </a:rPr>
              <a:t> To </a:t>
            </a:r>
            <a:r>
              <a:rPr lang="en-US" sz="3600" b="0" i="0" dirty="0">
                <a:solidFill>
                  <a:schemeClr val="tx1">
                    <a:lumMod val="50000"/>
                    <a:lumOff val="50000"/>
                  </a:schemeClr>
                </a:solidFill>
                <a:effectLst/>
                <a:latin typeface="+mj-lt"/>
              </a:rPr>
              <a:t>see what people think of </a:t>
            </a:r>
            <a:r>
              <a:rPr lang="en-US" sz="3600" dirty="0">
                <a:solidFill>
                  <a:schemeClr val="tx1">
                    <a:lumMod val="50000"/>
                    <a:lumOff val="50000"/>
                  </a:schemeClr>
                </a:solidFill>
                <a:latin typeface="+mj-lt"/>
              </a:rPr>
              <a:t>particular </a:t>
            </a:r>
            <a:r>
              <a:rPr lang="en-IN" sz="3600" b="0" i="0" dirty="0">
                <a:solidFill>
                  <a:schemeClr val="tx1">
                    <a:lumMod val="50000"/>
                    <a:lumOff val="50000"/>
                  </a:schemeClr>
                </a:solidFill>
                <a:effectLst/>
                <a:latin typeface="+mj-lt"/>
              </a:rPr>
              <a:t>products or services,</a:t>
            </a:r>
            <a:r>
              <a:rPr lang="en-US" sz="3600" dirty="0">
                <a:solidFill>
                  <a:schemeClr val="tx1">
                    <a:lumMod val="50000"/>
                    <a:lumOff val="50000"/>
                  </a:schemeClr>
                </a:solidFill>
                <a:latin typeface="+mj-lt"/>
              </a:rPr>
              <a:t> and </a:t>
            </a:r>
            <a:r>
              <a:rPr lang="en-US" sz="3600" b="0" i="0" dirty="0">
                <a:solidFill>
                  <a:schemeClr val="tx1">
                    <a:lumMod val="50000"/>
                    <a:lumOff val="50000"/>
                  </a:schemeClr>
                </a:solidFill>
                <a:effectLst/>
                <a:latin typeface="+mj-lt"/>
              </a:rPr>
              <a:t>what they think about your competitors too.</a:t>
            </a:r>
            <a:endParaRPr lang="en-GB" sz="3600" dirty="0">
              <a:solidFill>
                <a:schemeClr val="tx1">
                  <a:lumMod val="50000"/>
                  <a:lumOff val="50000"/>
                </a:schemeClr>
              </a:solidFill>
              <a:latin typeface="+mj-lt"/>
              <a:ea typeface="DengXian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796" y="415091"/>
            <a:ext cx="10515600" cy="1325563"/>
          </a:xfrm>
        </p:spPr>
        <p:txBody>
          <a:bodyPr/>
          <a:lstStyle/>
          <a:p>
            <a:endParaRPr lang="en-GB" sz="4800" dirty="0">
              <a:ea typeface="DengXian"/>
            </a:endParaRPr>
          </a:p>
        </p:txBody>
      </p:sp>
      <p:sp>
        <p:nvSpPr>
          <p:cNvPr id="3" name="Content Placeholder 2"/>
          <p:cNvSpPr>
            <a:spLocks noGrp="1"/>
          </p:cNvSpPr>
          <p:nvPr>
            <p:ph idx="1"/>
          </p:nvPr>
        </p:nvSpPr>
        <p:spPr>
          <a:xfrm>
            <a:off x="838200" y="1630804"/>
            <a:ext cx="10515600" cy="4251960"/>
          </a:xfrm>
        </p:spPr>
        <p:txBody>
          <a:bodyPr lIns="109728" tIns="109728" rIns="109728" bIns="91440" anchor="t">
            <a:normAutofit/>
          </a:bodyPr>
          <a:lstStyle/>
          <a:p>
            <a:pPr marL="0" indent="0">
              <a:buNone/>
            </a:pPr>
            <a:endParaRPr lang="en-GB" dirty="0">
              <a:ea typeface="DengXian Light"/>
            </a:endParaRPr>
          </a:p>
        </p:txBody>
      </p:sp>
      <p:pic>
        <p:nvPicPr>
          <p:cNvPr id="5" name="Picture 4" descr="p1"/>
          <p:cNvPicPr>
            <a:picLocks noChangeAspect="1"/>
          </p:cNvPicPr>
          <p:nvPr/>
        </p:nvPicPr>
        <p:blipFill>
          <a:blip r:embed="rId2"/>
          <a:stretch>
            <a:fillRect/>
          </a:stretch>
        </p:blipFill>
        <p:spPr>
          <a:xfrm>
            <a:off x="-473710" y="193040"/>
            <a:ext cx="12555855" cy="94748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796" y="415091"/>
            <a:ext cx="10515600" cy="1325563"/>
          </a:xfrm>
        </p:spPr>
        <p:txBody>
          <a:bodyPr/>
          <a:lstStyle/>
          <a:p>
            <a:endParaRPr lang="en-GB" sz="4800" dirty="0">
              <a:ea typeface="DengXian"/>
            </a:endParaRPr>
          </a:p>
        </p:txBody>
      </p:sp>
      <p:sp>
        <p:nvSpPr>
          <p:cNvPr id="3" name="Content Placeholder 2"/>
          <p:cNvSpPr>
            <a:spLocks noGrp="1"/>
          </p:cNvSpPr>
          <p:nvPr>
            <p:ph idx="1"/>
          </p:nvPr>
        </p:nvSpPr>
        <p:spPr>
          <a:xfrm>
            <a:off x="838200" y="1630804"/>
            <a:ext cx="10515600" cy="4251960"/>
          </a:xfrm>
        </p:spPr>
        <p:txBody>
          <a:bodyPr lIns="109728" tIns="109728" rIns="109728" bIns="91440" anchor="t">
            <a:normAutofit/>
          </a:bodyPr>
          <a:lstStyle/>
          <a:p>
            <a:pPr marL="0" indent="0">
              <a:buNone/>
            </a:pPr>
            <a:endParaRPr lang="en-GB" dirty="0" err="1">
              <a:ea typeface="DengXian"/>
            </a:endParaRPr>
          </a:p>
        </p:txBody>
      </p:sp>
      <p:pic>
        <p:nvPicPr>
          <p:cNvPr id="4" name="Picture 3" descr="Working-of-a-Sentiment-Analysis-Tool"/>
          <p:cNvPicPr>
            <a:picLocks noChangeAspect="1"/>
          </p:cNvPicPr>
          <p:nvPr/>
        </p:nvPicPr>
        <p:blipFill>
          <a:blip r:embed="rId2"/>
          <a:stretch>
            <a:fillRect/>
          </a:stretch>
        </p:blipFill>
        <p:spPr>
          <a:xfrm>
            <a:off x="290830" y="510540"/>
            <a:ext cx="10978515" cy="79203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796" y="415091"/>
            <a:ext cx="10515600" cy="1325563"/>
          </a:xfrm>
        </p:spPr>
        <p:txBody>
          <a:bodyPr/>
          <a:lstStyle/>
          <a:p>
            <a:r>
              <a:rPr lang="en-GB" sz="4800" dirty="0">
                <a:ea typeface="DengXian"/>
              </a:rPr>
              <a:t>For </a:t>
            </a:r>
            <a:r>
              <a:rPr lang="en-GB" sz="4800" dirty="0" err="1">
                <a:ea typeface="DengXian"/>
              </a:rPr>
              <a:t>Shreyash</a:t>
            </a:r>
            <a:endParaRPr lang="en-GB" sz="4800" dirty="0">
              <a:ea typeface="DengXian"/>
            </a:endParaRPr>
          </a:p>
        </p:txBody>
      </p:sp>
      <p:sp>
        <p:nvSpPr>
          <p:cNvPr id="3" name="Content Placeholder 2"/>
          <p:cNvSpPr>
            <a:spLocks noGrp="1"/>
          </p:cNvSpPr>
          <p:nvPr>
            <p:ph idx="1"/>
          </p:nvPr>
        </p:nvSpPr>
        <p:spPr>
          <a:xfrm>
            <a:off x="838200" y="1630804"/>
            <a:ext cx="10515600" cy="4251960"/>
          </a:xfrm>
        </p:spPr>
        <p:txBody>
          <a:bodyPr lIns="109728" tIns="109728" rIns="109728" bIns="91440" anchor="t">
            <a:normAutofit/>
          </a:bodyPr>
          <a:lstStyle/>
          <a:p>
            <a:pPr marL="0" indent="0">
              <a:buNone/>
            </a:pPr>
            <a:r>
              <a:rPr lang="en-GB" dirty="0">
                <a:ea typeface="DengXian Light"/>
              </a:rPr>
              <a:t>For </a:t>
            </a:r>
            <a:r>
              <a:rPr lang="en-GB" sz="2800" dirty="0" err="1">
                <a:ea typeface="DengXian"/>
              </a:rPr>
              <a:t>Shreyash</a:t>
            </a:r>
            <a:endParaRPr lang="en-GB" dirty="0">
              <a:ea typeface="DengXian Light"/>
            </a:endParaRPr>
          </a:p>
        </p:txBody>
      </p:sp>
      <p:pic>
        <p:nvPicPr>
          <p:cNvPr id="4" name="Picture 3" descr="44a6bfe151ac44e1541130d9169253c0"/>
          <p:cNvPicPr>
            <a:picLocks noChangeAspect="1"/>
          </p:cNvPicPr>
          <p:nvPr/>
        </p:nvPicPr>
        <p:blipFill>
          <a:blip r:embed="rId2"/>
          <a:stretch>
            <a:fillRect/>
          </a:stretch>
        </p:blipFill>
        <p:spPr>
          <a:xfrm>
            <a:off x="453390" y="635"/>
            <a:ext cx="11460480" cy="73183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7368" y="365125"/>
            <a:ext cx="10515600" cy="1325563"/>
          </a:xfrm>
        </p:spPr>
        <p:txBody>
          <a:bodyPr/>
          <a:lstStyle/>
          <a:p>
            <a:r>
              <a:rPr lang="en-GB" sz="4800" dirty="0">
                <a:ea typeface="DengXian"/>
              </a:rPr>
              <a:t>What is API?</a:t>
            </a:r>
            <a:endParaRPr lang="en-GB" sz="4800" dirty="0"/>
          </a:p>
        </p:txBody>
      </p:sp>
      <p:sp>
        <p:nvSpPr>
          <p:cNvPr id="3" name="Content Placeholder 2"/>
          <p:cNvSpPr>
            <a:spLocks noGrp="1"/>
          </p:cNvSpPr>
          <p:nvPr>
            <p:ph idx="1"/>
          </p:nvPr>
        </p:nvSpPr>
        <p:spPr>
          <a:xfrm>
            <a:off x="838200" y="1929384"/>
            <a:ext cx="10515600" cy="4928616"/>
          </a:xfrm>
        </p:spPr>
        <p:txBody>
          <a:bodyPr lIns="109728" tIns="109728" rIns="109728" bIns="91440" anchor="t">
            <a:normAutofit fontScale="92500" lnSpcReduction="10000"/>
          </a:bodyPr>
          <a:lstStyle/>
          <a:p>
            <a:r>
              <a:rPr lang="en-US" sz="3200" b="0" i="0" dirty="0">
                <a:solidFill>
                  <a:schemeClr val="tx1">
                    <a:lumMod val="50000"/>
                    <a:lumOff val="50000"/>
                  </a:schemeClr>
                </a:solidFill>
                <a:effectLst/>
                <a:latin typeface="+mj-lt"/>
              </a:rPr>
              <a:t>API stands for Application Programming Interface. In the context of APIs, the word Application refers to any software with a distinct function. Interface can be thought of as a contract of service between two applications. This contract defines how the two communicate with each other using requests and responses.</a:t>
            </a:r>
          </a:p>
          <a:p>
            <a:r>
              <a:rPr lang="en-US" sz="3200" b="0" i="0" dirty="0">
                <a:solidFill>
                  <a:schemeClr val="tx1">
                    <a:lumMod val="50000"/>
                    <a:lumOff val="50000"/>
                  </a:schemeClr>
                </a:solidFill>
                <a:effectLst/>
                <a:latin typeface="+mj-lt"/>
              </a:rPr>
              <a:t>APIs are mechanisms that enable two software components to communicate with each other using a set of definitions and protocols. </a:t>
            </a:r>
            <a:endParaRPr lang="en-GB" sz="3200" dirty="0">
              <a:solidFill>
                <a:schemeClr val="tx1">
                  <a:lumMod val="50000"/>
                  <a:lumOff val="50000"/>
                </a:schemeClr>
              </a:solidFill>
              <a:latin typeface="+mj-lt"/>
              <a:ea typeface="DengXian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796" y="415091"/>
            <a:ext cx="10515600" cy="1325563"/>
          </a:xfrm>
        </p:spPr>
        <p:txBody>
          <a:bodyPr/>
          <a:lstStyle/>
          <a:p>
            <a:r>
              <a:rPr lang="en-GB" sz="4800" dirty="0">
                <a:ea typeface="DengXian"/>
              </a:rPr>
              <a:t>Types Of API</a:t>
            </a:r>
          </a:p>
        </p:txBody>
      </p:sp>
      <p:sp>
        <p:nvSpPr>
          <p:cNvPr id="7" name="Content Placeholder 6"/>
          <p:cNvSpPr>
            <a:spLocks noGrp="1"/>
          </p:cNvSpPr>
          <p:nvPr>
            <p:ph idx="1"/>
          </p:nvPr>
        </p:nvSpPr>
        <p:spPr/>
        <p:txBody>
          <a:bodyPr>
            <a:noAutofit/>
          </a:bodyPr>
          <a:lstStyle/>
          <a:p>
            <a:r>
              <a:rPr lang="en-US" sz="3000" b="1" i="0" dirty="0">
                <a:solidFill>
                  <a:schemeClr val="bg1">
                    <a:lumMod val="50000"/>
                  </a:schemeClr>
                </a:solidFill>
                <a:effectLst/>
                <a:latin typeface="Open Sans" panose="020B0604020202020204" pitchFamily="34" charset="0"/>
              </a:rPr>
              <a:t>Private APIs. </a:t>
            </a:r>
            <a:r>
              <a:rPr lang="en-US" sz="3000" b="0" i="0" dirty="0">
                <a:solidFill>
                  <a:schemeClr val="bg1">
                    <a:lumMod val="50000"/>
                  </a:schemeClr>
                </a:solidFill>
                <a:effectLst/>
                <a:latin typeface="Open Sans" panose="020B0604020202020204" pitchFamily="34" charset="0"/>
              </a:rPr>
              <a:t>These application software interfaces are designed for improving solutions and services within an organization. </a:t>
            </a:r>
          </a:p>
          <a:p>
            <a:r>
              <a:rPr lang="en-US" sz="3000" b="1" i="0" dirty="0">
                <a:solidFill>
                  <a:schemeClr val="bg1">
                    <a:lumMod val="50000"/>
                  </a:schemeClr>
                </a:solidFill>
                <a:effectLst/>
                <a:latin typeface="Open Sans" panose="020B0604020202020204" pitchFamily="34" charset="0"/>
              </a:rPr>
              <a:t>Partner APIs. </a:t>
            </a:r>
            <a:r>
              <a:rPr lang="en-US" sz="3000" b="0" i="0" dirty="0">
                <a:solidFill>
                  <a:schemeClr val="bg1">
                    <a:lumMod val="50000"/>
                  </a:schemeClr>
                </a:solidFill>
                <a:effectLst/>
                <a:latin typeface="Open Sans" panose="020B0604020202020204" pitchFamily="34" charset="0"/>
              </a:rPr>
              <a:t>Partner APIs are openly promoted but shared with business partners who have signed an agreement with the publisher. </a:t>
            </a:r>
            <a:endParaRPr lang="en-US" sz="3000" dirty="0">
              <a:solidFill>
                <a:schemeClr val="bg1">
                  <a:lumMod val="50000"/>
                </a:schemeClr>
              </a:solidFill>
              <a:latin typeface="Open Sans" panose="020B0604020202020204" pitchFamily="34" charset="0"/>
            </a:endParaRPr>
          </a:p>
          <a:p>
            <a:r>
              <a:rPr lang="en-US" sz="3000" b="1" i="0" dirty="0">
                <a:solidFill>
                  <a:schemeClr val="bg1">
                    <a:lumMod val="50000"/>
                  </a:schemeClr>
                </a:solidFill>
                <a:effectLst/>
                <a:latin typeface="Open Sans" panose="020B0604020202020204" pitchFamily="34" charset="0"/>
              </a:rPr>
              <a:t>Public APIs.</a:t>
            </a:r>
            <a:r>
              <a:rPr lang="en-US" sz="3000" b="0" i="0" dirty="0">
                <a:solidFill>
                  <a:schemeClr val="bg1">
                    <a:lumMod val="50000"/>
                  </a:schemeClr>
                </a:solidFill>
                <a:effectLst/>
                <a:latin typeface="Open Sans" panose="020B0604020202020204" pitchFamily="34" charset="0"/>
              </a:rPr>
              <a:t> Also known as developer-facing or external, these APIs are available for any third-party developers.</a:t>
            </a:r>
            <a:endParaRPr lang="en-IN" sz="3000" dirty="0">
              <a:solidFill>
                <a:schemeClr val="bg1">
                  <a:lumMod val="50000"/>
                </a:schemeClr>
              </a:solidFill>
            </a:endParaRPr>
          </a:p>
        </p:txBody>
      </p:sp>
    </p:spTree>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DengXian"/>
        <a:ea typeface=""/>
        <a:cs typeface=""/>
      </a:majorFont>
      <a:minorFont>
        <a:latin typeface="DengXian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TotalTime>
  <Words>1131</Words>
  <Application>Microsoft Office PowerPoint</Application>
  <PresentationFormat>Widescreen</PresentationFormat>
  <Paragraphs>79</Paragraphs>
  <Slides>26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DengXian</vt:lpstr>
      <vt:lpstr>DengXian Light</vt:lpstr>
      <vt:lpstr>-apple-system</vt:lpstr>
      <vt:lpstr>Arial</vt:lpstr>
      <vt:lpstr>Arial Black</vt:lpstr>
      <vt:lpstr>charter</vt:lpstr>
      <vt:lpstr>Courier New</vt:lpstr>
      <vt:lpstr>Lato</vt:lpstr>
      <vt:lpstr>Open Sans</vt:lpstr>
      <vt:lpstr>Wingdings</vt:lpstr>
      <vt:lpstr>SketchyVTI</vt:lpstr>
      <vt:lpstr>Sentiment Analysis  (using Machine Learning) </vt:lpstr>
      <vt:lpstr>Introduction</vt:lpstr>
      <vt:lpstr>What is Sentiment Analysis?</vt:lpstr>
      <vt:lpstr>Why do We use Sentiment Analysis?</vt:lpstr>
      <vt:lpstr>PowerPoint Presentation</vt:lpstr>
      <vt:lpstr>PowerPoint Presentation</vt:lpstr>
      <vt:lpstr>For Shreyash</vt:lpstr>
      <vt:lpstr>What is API?</vt:lpstr>
      <vt:lpstr>Types Of API</vt:lpstr>
      <vt:lpstr>PowerPoint Presentation</vt:lpstr>
      <vt:lpstr>What is Data Pre-processing?</vt:lpstr>
      <vt:lpstr>Steps of Data Pre-processing : </vt:lpstr>
      <vt:lpstr>Steps of Data Pre-processing : </vt:lpstr>
      <vt:lpstr>Steps of Data Pre-processing : </vt:lpstr>
      <vt:lpstr>Steps of Data Pre-processing : </vt:lpstr>
      <vt:lpstr>What is NLP? </vt:lpstr>
      <vt:lpstr> </vt:lpstr>
      <vt:lpstr>Word Vectors(Converting text to numbers)</vt:lpstr>
      <vt:lpstr>Reason for Word vector</vt:lpstr>
      <vt:lpstr>Tokenizing and pad_sequencing</vt:lpstr>
      <vt:lpstr>Recurrent Neural Networks (RNNs)</vt:lpstr>
      <vt:lpstr>PowerPoint Presentation</vt:lpstr>
      <vt:lpstr>Why use Lstm over classic RNN?</vt:lpstr>
      <vt:lpstr>PowerPoint Presentation</vt:lpstr>
      <vt:lpstr>Conclusion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Ganesh shinde</cp:lastModifiedBy>
  <cp:revision>63</cp:revision>
  <dcterms:created xsi:type="dcterms:W3CDTF">2022-04-17T07:10:00Z</dcterms:created>
  <dcterms:modified xsi:type="dcterms:W3CDTF">2022-06-11T05:30:25Z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5BDFA901EB8B44738E51D2A28CA6770E</vt:lpwstr>
  </property>
  <property fmtid="{D5CDD505-2E9C-101B-9397-08002B2CF9AE}" pid="3" name="KSOProductBuildVer">
    <vt:lpwstr>1033-11.2.0.11156</vt:lpwstr>
  </property>
</Properties>
</file>