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4"/>
  </p:notesMasterIdLst>
  <p:handoutMasterIdLst>
    <p:handoutMasterId r:id="rId15"/>
  </p:handoutMasterIdLst>
  <p:sldIdLst>
    <p:sldId id="3168" r:id="rId2"/>
    <p:sldId id="3169" r:id="rId3"/>
    <p:sldId id="3170" r:id="rId4"/>
    <p:sldId id="3171" r:id="rId5"/>
    <p:sldId id="3172" r:id="rId6"/>
    <p:sldId id="3191" r:id="rId7"/>
    <p:sldId id="3190" r:id="rId8"/>
    <p:sldId id="3192" r:id="rId9"/>
    <p:sldId id="3194" r:id="rId10"/>
    <p:sldId id="3195" r:id="rId11"/>
    <p:sldId id="3196" r:id="rId12"/>
    <p:sldId id="3189" r:id="rId13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-72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du.com/xhtml/attribute_cellpadding_cellspacin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2018.01.22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第三回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23942" y="808013"/>
            <a:ext cx="10524952" cy="46166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⑨</a:t>
            </a:r>
            <a:r>
              <a:rPr lang="zh-CN" altLang="en-US" sz="2000" dirty="0" smtClean="0"/>
              <a:t>重置</a:t>
            </a:r>
            <a:r>
              <a:rPr lang="zh-CN" altLang="en-US" sz="2000" dirty="0"/>
              <a:t>按钮</a:t>
            </a:r>
            <a:r>
              <a:rPr lang="en-US" altLang="zh-CN" sz="2000" dirty="0"/>
              <a:t>&lt;input type="reset</a:t>
            </a:r>
            <a:r>
              <a:rPr lang="en-US" altLang="zh-CN" sz="2000" dirty="0" smtClean="0"/>
              <a:t>"/&gt;</a:t>
            </a:r>
          </a:p>
          <a:p>
            <a:r>
              <a:rPr lang="zh-CN" altLang="en-US" sz="2000" dirty="0"/>
              <a:t>当用户单击</a:t>
            </a:r>
            <a:r>
              <a:rPr lang="en-US" altLang="zh-CN" sz="2000" dirty="0"/>
              <a:t>&lt;input type="reset"/&gt;</a:t>
            </a:r>
            <a:r>
              <a:rPr lang="zh-CN" altLang="en-US" sz="2000" dirty="0"/>
              <a:t>按钮时，表单中的值被重置为初始值。在用户提交表单时，重置按钮的</a:t>
            </a:r>
            <a:r>
              <a:rPr lang="en-US" altLang="zh-CN" sz="2000" dirty="0"/>
              <a:t>name</a:t>
            </a:r>
            <a:r>
              <a:rPr lang="zh-CN" altLang="en-US" sz="2000" dirty="0"/>
              <a:t>和</a:t>
            </a:r>
            <a:r>
              <a:rPr lang="en-US" altLang="zh-CN" sz="2000" dirty="0"/>
              <a:t>value</a:t>
            </a:r>
            <a:r>
              <a:rPr lang="zh-CN" altLang="en-US" sz="2000" dirty="0"/>
              <a:t>不会提交给服务器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&lt;input type=“reset” value=“</a:t>
            </a:r>
            <a:r>
              <a:rPr lang="zh-CN" altLang="en-US" sz="2000" dirty="0"/>
              <a:t>重置按钮</a:t>
            </a:r>
            <a:r>
              <a:rPr lang="en-US" altLang="zh-CN" sz="2000" dirty="0"/>
              <a:t>"/&gt;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⑩</a:t>
            </a:r>
            <a:r>
              <a:rPr lang="zh-CN" altLang="en-US" sz="2000" dirty="0"/>
              <a:t>普通按钮</a:t>
            </a:r>
            <a:r>
              <a:rPr lang="en-US" altLang="zh-CN" sz="2000" dirty="0"/>
              <a:t>&lt;input type="button</a:t>
            </a:r>
            <a:r>
              <a:rPr lang="en-US" altLang="zh-CN" sz="2000" dirty="0" smtClean="0"/>
              <a:t>"/&gt;</a:t>
            </a:r>
          </a:p>
          <a:p>
            <a:r>
              <a:rPr lang="zh-CN" altLang="en-US" sz="2000" dirty="0"/>
              <a:t>普通按钮通常用于单击执行一段脚本代码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&lt;input type="button" value="</a:t>
            </a:r>
            <a:r>
              <a:rPr lang="zh-CN" altLang="en-US" sz="2000" dirty="0"/>
              <a:t>普通按钮</a:t>
            </a:r>
            <a:r>
              <a:rPr lang="en-US" altLang="zh-CN" sz="2000" dirty="0"/>
              <a:t>"/&gt;</a:t>
            </a:r>
          </a:p>
          <a:p>
            <a:endParaRPr lang="en-US" altLang="zh-CN" sz="2000" dirty="0"/>
          </a:p>
          <a:p>
            <a:r>
              <a:rPr lang="ja-JP" altLang="en-US" sz="2000" dirty="0"/>
              <a:t>⑪</a:t>
            </a:r>
            <a:r>
              <a:rPr lang="zh-CN" altLang="en-US" sz="2000" dirty="0" smtClean="0"/>
              <a:t>提交</a:t>
            </a:r>
            <a:r>
              <a:rPr lang="zh-CN" altLang="en-US" sz="2000" dirty="0"/>
              <a:t>按钮</a:t>
            </a:r>
            <a:r>
              <a:rPr lang="en-US" altLang="zh-CN" sz="2000" dirty="0"/>
              <a:t>&lt;input type="submit"/&gt;</a:t>
            </a:r>
            <a:endParaRPr lang="en-US" altLang="ja-JP" sz="2000" dirty="0" smtClean="0"/>
          </a:p>
          <a:p>
            <a:r>
              <a:rPr lang="zh-CN" altLang="en-US" sz="2000" dirty="0"/>
              <a:t>当用户单击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inputt</a:t>
            </a:r>
            <a:r>
              <a:rPr lang="en-US" altLang="zh-CN" sz="2000" dirty="0"/>
              <a:t> type="submit"/&gt;</a:t>
            </a:r>
            <a:r>
              <a:rPr lang="zh-CN" altLang="en-US" sz="2000" dirty="0"/>
              <a:t>的提交按钮时，表单数据会提交给</a:t>
            </a:r>
            <a:r>
              <a:rPr lang="en-US" altLang="zh-CN" sz="2000" dirty="0"/>
              <a:t>&lt;form&gt;</a:t>
            </a:r>
            <a:r>
              <a:rPr lang="zh-CN" altLang="en-US" sz="2000" dirty="0"/>
              <a:t>标签的</a:t>
            </a:r>
            <a:r>
              <a:rPr lang="en-US" altLang="zh-CN" sz="2000" dirty="0"/>
              <a:t>action</a:t>
            </a:r>
            <a:r>
              <a:rPr lang="zh-CN" altLang="en-US" sz="2000" dirty="0"/>
              <a:t>属性所指定的服务器处理程序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r>
              <a:rPr lang="en-US" altLang="zh-CN" sz="2000" dirty="0"/>
              <a:t>&lt;input type="submit" value="</a:t>
            </a:r>
            <a:r>
              <a:rPr lang="zh-CN" altLang="en-US" sz="2000" dirty="0"/>
              <a:t>提交</a:t>
            </a:r>
            <a:r>
              <a:rPr lang="en-US" altLang="zh-CN" sz="2000" dirty="0"/>
              <a:t>"/&gt;</a:t>
            </a:r>
          </a:p>
          <a:p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88514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841227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练习 表单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4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三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2104157"/>
            <a:ext cx="10327943" cy="400109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表格由 </a:t>
            </a:r>
            <a:r>
              <a:rPr lang="en-US" altLang="zh-CN" sz="2000" dirty="0"/>
              <a:t>&lt;</a:t>
            </a:r>
            <a:r>
              <a:rPr lang="en-US" altLang="zh-CN" sz="2000" dirty="0">
                <a:latin typeface="+mj-ea"/>
                <a:ea typeface="+mj-ea"/>
              </a:rPr>
              <a:t>table</a:t>
            </a:r>
            <a:r>
              <a:rPr lang="en-US" altLang="zh-CN" sz="2000" dirty="0"/>
              <a:t>&gt; </a:t>
            </a:r>
            <a:r>
              <a:rPr lang="zh-CN" altLang="en-US" sz="2000" dirty="0"/>
              <a:t>标签来定义。每个表格均有若干行（由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 </a:t>
            </a:r>
            <a:r>
              <a:rPr lang="zh-CN" altLang="en-US" sz="2000" dirty="0"/>
              <a:t>标签定义），每行被分割为若干单元格（由 </a:t>
            </a:r>
            <a:r>
              <a:rPr lang="en-US" altLang="zh-CN" sz="2000" dirty="0"/>
              <a:t>&lt;td&gt; </a:t>
            </a:r>
            <a:r>
              <a:rPr lang="zh-CN" altLang="en-US" sz="2000" dirty="0"/>
              <a:t>标签定义）。字母 </a:t>
            </a:r>
            <a:r>
              <a:rPr lang="en-US" altLang="zh-CN" sz="2000" dirty="0"/>
              <a:t>td </a:t>
            </a:r>
            <a:r>
              <a:rPr lang="zh-CN" altLang="en-US" sz="2000" dirty="0"/>
              <a:t>指表格数据（</a:t>
            </a:r>
            <a:r>
              <a:rPr lang="en-US" altLang="zh-CN" sz="2000" dirty="0"/>
              <a:t>table data</a:t>
            </a:r>
            <a:r>
              <a:rPr lang="zh-CN" altLang="en-US" sz="2000" dirty="0"/>
              <a:t>），即数据单元格的内容</a:t>
            </a:r>
            <a:r>
              <a:rPr lang="zh-CN" altLang="en-US" sz="2000" dirty="0" smtClean="0"/>
              <a:t>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 dirty="0"/>
              <a:t>表格的表头使用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&gt; </a:t>
            </a:r>
            <a:r>
              <a:rPr lang="zh-CN" altLang="en-US" sz="2000" dirty="0"/>
              <a:t>标签进行定义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/>
              <a:t>大多数浏览器会把表头显示为粗体居中的文本</a:t>
            </a:r>
            <a:r>
              <a:rPr lang="zh-CN" altLang="en-US" sz="2000" dirty="0" smtClean="0"/>
              <a:t>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+mj-ea"/>
                <a:ea typeface="+mj-ea"/>
              </a:rPr>
              <a:t>&lt;table border="1"&gt; </a:t>
            </a:r>
            <a:endParaRPr lang="en-US" altLang="zh-CN" dirty="0" smtClean="0">
              <a:latin typeface="+mj-ea"/>
              <a:ea typeface="+mj-ea"/>
            </a:endParaRPr>
          </a:p>
          <a:p>
            <a:pPr eaLnBrk="1" hangingPunct="1"/>
            <a:r>
              <a:rPr lang="en-US" altLang="zh-CN" dirty="0" smtClean="0">
                <a:latin typeface="+mj-ea"/>
                <a:ea typeface="+mj-ea"/>
              </a:rPr>
              <a:t>&lt;</a:t>
            </a:r>
            <a:r>
              <a:rPr lang="en-US" altLang="zh-CN" dirty="0" err="1">
                <a:latin typeface="+mj-ea"/>
                <a:ea typeface="+mj-ea"/>
              </a:rPr>
              <a:t>tr</a:t>
            </a:r>
            <a:r>
              <a:rPr lang="en-US" altLang="zh-CN" dirty="0" smtClean="0">
                <a:latin typeface="+mj-ea"/>
                <a:ea typeface="+mj-ea"/>
              </a:rPr>
              <a:t>&gt;</a:t>
            </a:r>
          </a:p>
          <a:p>
            <a:pPr eaLnBrk="1" hangingPunct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en-US" altLang="zh-CN" dirty="0">
                <a:latin typeface="+mj-ea"/>
                <a:ea typeface="+mj-ea"/>
              </a:rPr>
              <a:t>&lt;</a:t>
            </a:r>
            <a:r>
              <a:rPr lang="en-US" altLang="zh-CN" dirty="0" err="1">
                <a:latin typeface="+mj-ea"/>
                <a:ea typeface="+mj-ea"/>
              </a:rPr>
              <a:t>th</a:t>
            </a:r>
            <a:r>
              <a:rPr lang="en-US" altLang="zh-CN" dirty="0">
                <a:latin typeface="+mj-ea"/>
                <a:ea typeface="+mj-ea"/>
              </a:rPr>
              <a:t>&gt;Heading&lt;/</a:t>
            </a:r>
            <a:r>
              <a:rPr lang="en-US" altLang="zh-CN" dirty="0" err="1">
                <a:latin typeface="+mj-ea"/>
                <a:ea typeface="+mj-ea"/>
              </a:rPr>
              <a:t>th</a:t>
            </a:r>
            <a:r>
              <a:rPr lang="en-US" altLang="zh-CN" dirty="0">
                <a:latin typeface="+mj-ea"/>
                <a:ea typeface="+mj-ea"/>
              </a:rPr>
              <a:t>&gt; </a:t>
            </a:r>
            <a:endParaRPr lang="en-US" altLang="zh-CN" dirty="0" smtClean="0">
              <a:latin typeface="+mj-ea"/>
              <a:ea typeface="+mj-ea"/>
            </a:endParaRPr>
          </a:p>
          <a:p>
            <a:pPr eaLnBrk="1" hangingPunct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 &lt;</a:t>
            </a:r>
            <a:r>
              <a:rPr lang="en-US" altLang="zh-CN" dirty="0" err="1">
                <a:latin typeface="+mj-ea"/>
                <a:ea typeface="+mj-ea"/>
              </a:rPr>
              <a:t>th</a:t>
            </a:r>
            <a:r>
              <a:rPr lang="en-US" altLang="zh-CN" dirty="0">
                <a:latin typeface="+mj-ea"/>
                <a:ea typeface="+mj-ea"/>
              </a:rPr>
              <a:t>&gt;Another Heading&lt;/</a:t>
            </a:r>
            <a:r>
              <a:rPr lang="en-US" altLang="zh-CN" dirty="0" err="1">
                <a:latin typeface="+mj-ea"/>
                <a:ea typeface="+mj-ea"/>
              </a:rPr>
              <a:t>th</a:t>
            </a:r>
            <a:r>
              <a:rPr lang="en-US" altLang="zh-CN" dirty="0">
                <a:latin typeface="+mj-ea"/>
                <a:ea typeface="+mj-ea"/>
              </a:rPr>
              <a:t>&gt; </a:t>
            </a:r>
            <a:endParaRPr lang="en-US" altLang="zh-CN" dirty="0" smtClean="0">
              <a:latin typeface="+mj-ea"/>
              <a:ea typeface="+mj-ea"/>
            </a:endParaRPr>
          </a:p>
          <a:p>
            <a:pPr eaLnBrk="1" hangingPunct="1"/>
            <a:r>
              <a:rPr lang="en-US" altLang="zh-CN" dirty="0" smtClean="0">
                <a:latin typeface="+mj-ea"/>
                <a:ea typeface="+mj-ea"/>
              </a:rPr>
              <a:t>&lt;/</a:t>
            </a:r>
            <a:r>
              <a:rPr lang="en-US" altLang="zh-CN" dirty="0" err="1">
                <a:latin typeface="+mj-ea"/>
                <a:ea typeface="+mj-ea"/>
              </a:rPr>
              <a:t>tr</a:t>
            </a:r>
            <a:r>
              <a:rPr lang="en-US" altLang="zh-CN" dirty="0">
                <a:latin typeface="+mj-ea"/>
                <a:ea typeface="+mj-ea"/>
              </a:rPr>
              <a:t>&gt; </a:t>
            </a:r>
            <a:endParaRPr lang="en-US" altLang="zh-CN" dirty="0" smtClean="0">
              <a:latin typeface="+mj-ea"/>
              <a:ea typeface="+mj-ea"/>
            </a:endParaRPr>
          </a:p>
          <a:p>
            <a:pPr eaLnBrk="1" hangingPunct="1"/>
            <a:r>
              <a:rPr lang="en-US" altLang="zh-CN" dirty="0" smtClean="0">
                <a:latin typeface="+mj-ea"/>
                <a:ea typeface="+mj-ea"/>
              </a:rPr>
              <a:t>&lt;</a:t>
            </a:r>
            <a:r>
              <a:rPr lang="en-US" altLang="zh-CN" dirty="0" err="1">
                <a:latin typeface="+mj-ea"/>
                <a:ea typeface="+mj-ea"/>
              </a:rPr>
              <a:t>tr</a:t>
            </a:r>
            <a:r>
              <a:rPr lang="en-US" altLang="zh-CN" dirty="0">
                <a:latin typeface="+mj-ea"/>
                <a:ea typeface="+mj-ea"/>
              </a:rPr>
              <a:t>&gt; </a:t>
            </a:r>
            <a:endParaRPr lang="en-US" altLang="zh-CN" dirty="0" smtClean="0">
              <a:latin typeface="+mj-ea"/>
              <a:ea typeface="+mj-ea"/>
            </a:endParaRPr>
          </a:p>
          <a:p>
            <a:pPr eaLnBrk="1" hangingPunct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&lt;</a:t>
            </a:r>
            <a:r>
              <a:rPr lang="en-US" altLang="zh-CN" dirty="0">
                <a:latin typeface="+mj-ea"/>
                <a:ea typeface="+mj-ea"/>
              </a:rPr>
              <a:t>td&gt;row 1, cell 1&lt;/td&gt; </a:t>
            </a:r>
            <a:endParaRPr lang="en-US" altLang="zh-CN" dirty="0" smtClean="0">
              <a:latin typeface="+mj-ea"/>
              <a:ea typeface="+mj-ea"/>
            </a:endParaRPr>
          </a:p>
          <a:p>
            <a:pPr eaLnBrk="1" hangingPunct="1"/>
            <a:r>
              <a:rPr lang="en-US" altLang="zh-CN" dirty="0" smtClean="0">
                <a:latin typeface="+mj-ea"/>
                <a:ea typeface="+mj-ea"/>
              </a:rPr>
              <a:t>   &lt;</a:t>
            </a:r>
            <a:r>
              <a:rPr lang="en-US" altLang="zh-CN" dirty="0">
                <a:latin typeface="+mj-ea"/>
                <a:ea typeface="+mj-ea"/>
              </a:rPr>
              <a:t>td&gt;row 1, cell 2&lt;/td&gt; </a:t>
            </a:r>
            <a:endParaRPr lang="en-US" altLang="zh-CN" dirty="0" smtClean="0">
              <a:latin typeface="+mj-ea"/>
              <a:ea typeface="+mj-ea"/>
            </a:endParaRPr>
          </a:p>
          <a:p>
            <a:pPr eaLnBrk="1" hangingPunct="1"/>
            <a:r>
              <a:rPr lang="en-US" altLang="zh-CN" dirty="0" smtClean="0">
                <a:latin typeface="+mj-ea"/>
                <a:ea typeface="+mj-ea"/>
              </a:rPr>
              <a:t>&lt;/</a:t>
            </a:r>
            <a:r>
              <a:rPr lang="en-US" altLang="zh-CN" dirty="0" err="1">
                <a:latin typeface="+mj-ea"/>
                <a:ea typeface="+mj-ea"/>
              </a:rPr>
              <a:t>tr</a:t>
            </a:r>
            <a:r>
              <a:rPr lang="en-US" altLang="zh-CN" dirty="0">
                <a:latin typeface="+mj-ea"/>
                <a:ea typeface="+mj-ea"/>
              </a:rPr>
              <a:t>&gt; </a:t>
            </a:r>
            <a:endParaRPr lang="en-US" altLang="zh-CN" dirty="0" smtClean="0">
              <a:latin typeface="+mj-ea"/>
              <a:ea typeface="+mj-ea"/>
            </a:endParaRPr>
          </a:p>
          <a:p>
            <a:pPr eaLnBrk="1" hangingPunct="1"/>
            <a:r>
              <a:rPr lang="en-US" altLang="zh-CN" dirty="0" smtClean="0">
                <a:latin typeface="+mj-ea"/>
                <a:ea typeface="+mj-ea"/>
              </a:rPr>
              <a:t>&lt;/</a:t>
            </a:r>
            <a:r>
              <a:rPr lang="en-US" altLang="zh-CN" dirty="0">
                <a:latin typeface="+mj-ea"/>
                <a:ea typeface="+mj-ea"/>
              </a:rPr>
              <a:t>table&gt;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45983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214000" y="1065846"/>
            <a:ext cx="67995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/>
              <a:t>1.HTML </a:t>
            </a:r>
            <a:r>
              <a:rPr lang="zh-CN" altLang="en-US" sz="3600" b="1" dirty="0" smtClean="0"/>
              <a:t>表格 </a:t>
            </a:r>
            <a:r>
              <a:rPr lang="en-US" altLang="zh-CN" sz="3600" b="1" dirty="0" smtClean="0"/>
              <a:t>table , </a:t>
            </a:r>
            <a:r>
              <a:rPr lang="en-US" altLang="zh-CN" sz="3600" b="1" dirty="0" err="1" smtClean="0"/>
              <a:t>tr</a:t>
            </a:r>
            <a:r>
              <a:rPr lang="en-US" altLang="zh-CN" sz="3600" b="1" dirty="0" smtClean="0"/>
              <a:t> , td , </a:t>
            </a:r>
            <a:r>
              <a:rPr lang="en-US" altLang="zh-CN" sz="3600" b="1" dirty="0" err="1" smtClean="0"/>
              <a:t>th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603851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83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54759" y="2157258"/>
            <a:ext cx="8412272" cy="14773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单元格</a:t>
            </a:r>
            <a:r>
              <a:rPr lang="zh-CN" altLang="en-US" sz="2400" dirty="0"/>
              <a:t>边距</a:t>
            </a:r>
            <a:r>
              <a:rPr lang="en-US" altLang="zh-CN" sz="2400" dirty="0"/>
              <a:t>(</a:t>
            </a:r>
            <a:r>
              <a:rPr lang="zh-CN" altLang="en-US" sz="2400" dirty="0"/>
              <a:t>表格填充</a:t>
            </a:r>
            <a:r>
              <a:rPr lang="en-US" altLang="zh-CN" sz="2400" dirty="0"/>
              <a:t>)(</a:t>
            </a:r>
            <a:r>
              <a:rPr lang="en-US" altLang="zh-CN" sz="2400" b="1" dirty="0" err="1">
                <a:hlinkClick r:id="rId3"/>
              </a:rPr>
              <a:t>cellpadding</a:t>
            </a:r>
            <a:r>
              <a:rPr lang="en-US" altLang="zh-CN" sz="2400" dirty="0"/>
              <a:t>) -- </a:t>
            </a:r>
            <a:r>
              <a:rPr lang="zh-CN" altLang="en-US" sz="2400" dirty="0"/>
              <a:t>代表单元格外面的一个距离</a:t>
            </a:r>
            <a:r>
              <a:rPr lang="en-US" altLang="zh-CN" sz="2400" dirty="0"/>
              <a:t>,</a:t>
            </a:r>
            <a:r>
              <a:rPr lang="zh-CN" altLang="en-US" sz="2400" dirty="0"/>
              <a:t>用于隔开单元格与单元格空间</a:t>
            </a:r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单元格</a:t>
            </a:r>
            <a:r>
              <a:rPr lang="zh-CN" altLang="en-US" sz="2400" dirty="0"/>
              <a:t>间距</a:t>
            </a:r>
            <a:r>
              <a:rPr lang="en-US" altLang="zh-CN" sz="2400" dirty="0"/>
              <a:t>(</a:t>
            </a:r>
            <a:r>
              <a:rPr lang="zh-CN" altLang="en-US" sz="2400" dirty="0"/>
              <a:t>表格间距</a:t>
            </a:r>
            <a:r>
              <a:rPr lang="en-US" altLang="zh-CN" sz="2400" dirty="0"/>
              <a:t>)(</a:t>
            </a:r>
            <a:r>
              <a:rPr lang="en-US" altLang="zh-CN" sz="2400" b="1" dirty="0" err="1">
                <a:hlinkClick r:id="rId3"/>
              </a:rPr>
              <a:t>cellspacing</a:t>
            </a:r>
            <a:r>
              <a:rPr lang="en-US" altLang="zh-CN" sz="2400" dirty="0"/>
              <a:t>) -- </a:t>
            </a:r>
            <a:r>
              <a:rPr lang="zh-CN" altLang="en-US" sz="2400" dirty="0"/>
              <a:t>代表表格边框与单元格补白的距离</a:t>
            </a:r>
            <a:r>
              <a:rPr lang="en-US" altLang="zh-CN" sz="2400" dirty="0"/>
              <a:t>,</a:t>
            </a:r>
            <a:r>
              <a:rPr lang="zh-CN" altLang="en-US" sz="2400" dirty="0"/>
              <a:t>也是单元格补白之间的距离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451562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993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表格常用属性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458762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31" y="3832348"/>
            <a:ext cx="36099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841227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练习 表格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06002"/>
              </p:ext>
            </p:extLst>
          </p:nvPr>
        </p:nvGraphicFramePr>
        <p:xfrm>
          <a:off x="1473487" y="2551952"/>
          <a:ext cx="8572504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星期一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星期二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星期三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星期四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星期五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星期六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星期日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上午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计算机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休息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跑步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看书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休息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下午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休息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聚会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健身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休息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83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11238"/>
            <a:ext cx="9924440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HTML</a:t>
            </a:r>
            <a:r>
              <a:rPr lang="zh-CN" altLang="en-US" sz="2400" dirty="0"/>
              <a:t>表单是一个包含表单元素的区域， 表单使用</a:t>
            </a:r>
            <a:r>
              <a:rPr lang="en-US" altLang="zh-CN" sz="2400" dirty="0"/>
              <a:t>&lt;form&gt; </a:t>
            </a:r>
            <a:r>
              <a:rPr lang="zh-CN" altLang="en-US" sz="2400" dirty="0"/>
              <a:t>标签创建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&lt;form&gt;&lt;/form&gt;</a:t>
            </a:r>
            <a:r>
              <a:rPr lang="zh-CN" altLang="en-US" sz="2400" dirty="0" smtClean="0"/>
              <a:t>标签</a:t>
            </a:r>
            <a:endParaRPr lang="en-US" altLang="zh-CN" sz="2400" dirty="0"/>
          </a:p>
          <a:p>
            <a:r>
              <a:rPr lang="zh-CN" altLang="en-US" sz="2400" dirty="0"/>
              <a:t>表单的</a:t>
            </a:r>
            <a:r>
              <a:rPr lang="zh-CN" altLang="en-US" sz="2400" dirty="0" smtClean="0"/>
              <a:t>作用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HTML </a:t>
            </a:r>
            <a:r>
              <a:rPr lang="zh-CN" altLang="en-US" sz="2400" dirty="0"/>
              <a:t>表单用于接收不同类型的用户输入，用户提交表单时向服务器传输数据，从而实现用户与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服务器的交互。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3.HTML </a:t>
            </a:r>
            <a:r>
              <a:rPr lang="zh-CN" altLang="en-US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表单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22355"/>
              </p:ext>
            </p:extLst>
          </p:nvPr>
        </p:nvGraphicFramePr>
        <p:xfrm>
          <a:off x="1466848" y="3544317"/>
          <a:ext cx="10507143" cy="297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59"/>
                <a:gridCol w="4968552"/>
                <a:gridCol w="3888432"/>
              </a:tblGrid>
              <a:tr h="353759"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URL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规定当提交表单时向何处发送表单数据。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enctype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默认值为 </a:t>
                      </a:r>
                      <a:r>
                        <a:rPr lang="en-US" altLang="zh-CN" sz="1200" dirty="0" smtClean="0"/>
                        <a:t>"application/x-www-form-</a:t>
                      </a:r>
                      <a:r>
                        <a:rPr lang="en-US" altLang="zh-CN" sz="1200" dirty="0" err="1" smtClean="0"/>
                        <a:t>urlencoded</a:t>
                      </a:r>
                      <a:r>
                        <a:rPr lang="en-US" altLang="zh-CN" sz="1200" dirty="0" smtClean="0"/>
                        <a:t>"</a:t>
                      </a:r>
                      <a:r>
                        <a:rPr lang="zh-CN" altLang="en-US" sz="1200" dirty="0" smtClean="0"/>
                        <a:t>在发送到服务器之前，所有字符都会进行编码（空格转换为 </a:t>
                      </a:r>
                      <a:r>
                        <a:rPr lang="en-US" altLang="zh-CN" sz="1200" dirty="0" smtClean="0"/>
                        <a:t>"+" </a:t>
                      </a:r>
                      <a:r>
                        <a:rPr lang="zh-CN" altLang="en-US" sz="1200" dirty="0" smtClean="0"/>
                        <a:t>加号，特殊符号转换为 </a:t>
                      </a:r>
                      <a:r>
                        <a:rPr lang="en-US" altLang="zh-CN" sz="1200" dirty="0" smtClean="0"/>
                        <a:t>ASCII HEX </a:t>
                      </a:r>
                      <a:r>
                        <a:rPr lang="zh-CN" altLang="en-US" sz="1200" dirty="0" smtClean="0"/>
                        <a:t>值）；“</a:t>
                      </a:r>
                      <a:r>
                        <a:rPr lang="en-US" altLang="zh-CN" sz="1200" dirty="0" smtClean="0"/>
                        <a:t>multipart/form-data”</a:t>
                      </a:r>
                      <a:r>
                        <a:rPr lang="zh-CN" altLang="en-US" sz="1200" dirty="0" smtClean="0"/>
                        <a:t>：不对字符编码。在使用包含文件上传控件的表单时，必须使用该值。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规定在发送表单数据之前如何对其进行编码。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45089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method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get</a:t>
                      </a:r>
                      <a:r>
                        <a:rPr lang="en-US" altLang="zh-CN" sz="1600" baseline="0" dirty="0" smtClean="0"/>
                        <a:t> /</a:t>
                      </a:r>
                      <a:r>
                        <a:rPr lang="en-US" altLang="zh-CN" sz="1600" dirty="0" smtClean="0"/>
                        <a:t>post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规定用于发送 </a:t>
                      </a:r>
                      <a:r>
                        <a:rPr lang="en-US" altLang="zh-CN" sz="1200" dirty="0" smtClean="0"/>
                        <a:t>form-data </a:t>
                      </a:r>
                      <a:r>
                        <a:rPr lang="zh-CN" altLang="en-US" sz="1200" dirty="0" smtClean="0"/>
                        <a:t>的 </a:t>
                      </a:r>
                      <a:r>
                        <a:rPr lang="en-US" altLang="zh-CN" sz="1200" dirty="0" smtClean="0"/>
                        <a:t>HTTP </a:t>
                      </a:r>
                      <a:r>
                        <a:rPr lang="zh-CN" altLang="en-US" sz="1200" dirty="0" smtClean="0"/>
                        <a:t>方法。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规定表单的名称。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target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_blank</a:t>
                      </a:r>
                      <a:r>
                        <a:rPr lang="zh-CN" altLang="en-US" sz="1200" dirty="0" smtClean="0"/>
                        <a:t>（在新窗口中打开）、</a:t>
                      </a:r>
                      <a:r>
                        <a:rPr lang="en-US" altLang="zh-CN" sz="1200" dirty="0" smtClean="0"/>
                        <a:t>_self</a:t>
                      </a:r>
                      <a:r>
                        <a:rPr lang="zh-CN" altLang="en-US" sz="1200" dirty="0" smtClean="0"/>
                        <a:t>（在相同的框架中打开，默认值）、</a:t>
                      </a:r>
                      <a:r>
                        <a:rPr lang="en-US" altLang="zh-CN" sz="1200" dirty="0" smtClean="0"/>
                        <a:t>_parent</a:t>
                      </a:r>
                      <a:r>
                        <a:rPr lang="zh-CN" altLang="en-US" sz="1200" dirty="0" smtClean="0"/>
                        <a:t>（在父框架中打开）、</a:t>
                      </a:r>
                      <a:r>
                        <a:rPr lang="en-US" altLang="zh-CN" sz="1200" dirty="0" smtClean="0"/>
                        <a:t>_top</a:t>
                      </a:r>
                      <a:r>
                        <a:rPr lang="zh-CN" altLang="en-US" sz="1200" dirty="0" smtClean="0"/>
                        <a:t>（在整个窗口中打开）和</a:t>
                      </a:r>
                      <a:r>
                        <a:rPr lang="en-US" altLang="zh-CN" sz="1200" dirty="0" err="1" smtClean="0"/>
                        <a:t>framename</a:t>
                      </a:r>
                      <a:r>
                        <a:rPr lang="zh-CN" altLang="en-US" sz="1200" dirty="0" smtClean="0"/>
                        <a:t>（在指定的框架中打开）。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规定在何处打开 </a:t>
                      </a:r>
                      <a:r>
                        <a:rPr lang="en-US" altLang="zh-CN" sz="1200" dirty="0" smtClean="0"/>
                        <a:t>action URL</a:t>
                      </a:r>
                      <a:r>
                        <a:rPr lang="zh-CN" altLang="en-US" sz="1200" dirty="0" smtClean="0"/>
                        <a:t>。</a:t>
                      </a:r>
                      <a:endParaRPr lang="en-US" altLang="zh-CN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83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68294" y="2176165"/>
            <a:ext cx="8412272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① 单行</a:t>
            </a:r>
            <a:r>
              <a:rPr lang="zh-CN" altLang="en-US" sz="2400" dirty="0"/>
              <a:t>文本框</a:t>
            </a:r>
            <a:r>
              <a:rPr lang="en-US" altLang="zh-CN" sz="2400" dirty="0"/>
              <a:t>&lt;input type="text"/&gt;</a:t>
            </a:r>
            <a:r>
              <a:rPr lang="zh-CN" altLang="en-US" sz="2400" dirty="0"/>
              <a:t>（</a:t>
            </a:r>
            <a:r>
              <a:rPr lang="en-US" altLang="zh-CN" sz="2400" dirty="0"/>
              <a:t>input </a:t>
            </a:r>
            <a:r>
              <a:rPr lang="zh-CN" altLang="en-US" sz="2400" dirty="0"/>
              <a:t>的</a:t>
            </a:r>
            <a:r>
              <a:rPr lang="en-US" altLang="zh-CN" sz="2400" dirty="0"/>
              <a:t>type </a:t>
            </a:r>
            <a:r>
              <a:rPr lang="zh-CN" altLang="en-US" sz="2400" dirty="0"/>
              <a:t>属性的默认值就是</a:t>
            </a:r>
            <a:r>
              <a:rPr lang="en-US" altLang="zh-CN" sz="2400" dirty="0"/>
              <a:t>"text"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&lt;input type = “text” name=“</a:t>
            </a:r>
            <a:r>
              <a:rPr lang="zh-CN" altLang="en-US" sz="2400" dirty="0"/>
              <a:t>名称”</a:t>
            </a:r>
            <a:r>
              <a:rPr lang="en-US" altLang="zh-CN" sz="2400" dirty="0" smtClean="0"/>
              <a:t>/&gt;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45876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4952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.HTML </a:t>
            </a:r>
            <a:r>
              <a:rPr lang="zh-CN" altLang="en-US" sz="3600" b="1" dirty="0" smtClean="0"/>
              <a:t>表</a:t>
            </a:r>
            <a:r>
              <a:rPr lang="zh-CN" altLang="en-US" sz="3600" b="1" dirty="0"/>
              <a:t>单元素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45876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68365"/>
              </p:ext>
            </p:extLst>
          </p:nvPr>
        </p:nvGraphicFramePr>
        <p:xfrm>
          <a:off x="1502736" y="3544317"/>
          <a:ext cx="85725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271"/>
                <a:gridCol w="695822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指定文本框的宽度，以字符个数为单位；在大多数浏览器中，文本框的缺省宽度是</a:t>
                      </a:r>
                      <a:r>
                        <a:rPr lang="en-US" altLang="zh-CN" sz="1600" dirty="0" smtClean="0"/>
                        <a:t>20</a:t>
                      </a:r>
                      <a:r>
                        <a:rPr lang="zh-CN" altLang="en-US" sz="1600" dirty="0" smtClean="0"/>
                        <a:t>个字符。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style="width:100px"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指定文本框的默认值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指定用户输入的最大字符长度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只读属性，当设置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属性后，文本框可以获得焦点，但用户不能改变文本框中的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禁用，当文本框被禁用时，不能获得焦点，当然，用户也不能改变文本框的值。并且在提交表单时，浏览器不会将该文本框的值发送给服务器。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05023" y="688379"/>
            <a:ext cx="10524952" cy="523220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/>
              <a:t>②</a:t>
            </a:r>
            <a:r>
              <a:rPr lang="zh-CN" altLang="en-US" sz="2000" dirty="0"/>
              <a:t>密码框</a:t>
            </a:r>
            <a:r>
              <a:rPr lang="en-US" altLang="zh-CN" sz="2000" dirty="0"/>
              <a:t>&lt;input type="password</a:t>
            </a:r>
            <a:r>
              <a:rPr lang="en-US" altLang="zh-CN" sz="2000" dirty="0" smtClean="0"/>
              <a:t>"/&gt;</a:t>
            </a:r>
          </a:p>
          <a:p>
            <a:r>
              <a:rPr lang="en-US" altLang="zh-CN" sz="2000" dirty="0"/>
              <a:t>&lt;input type=“password” name=“</a:t>
            </a:r>
            <a:r>
              <a:rPr lang="zh-CN" altLang="en-US" sz="2000" dirty="0"/>
              <a:t>名称”</a:t>
            </a:r>
            <a:r>
              <a:rPr lang="en-US" altLang="zh-CN" sz="2000" dirty="0"/>
              <a:t>/&gt; </a:t>
            </a:r>
            <a:endParaRPr lang="en-US" altLang="zh-CN" sz="2000" dirty="0" smtClean="0"/>
          </a:p>
          <a:p>
            <a:endParaRPr lang="en-US" altLang="zh-CN" sz="2400" dirty="0"/>
          </a:p>
          <a:p>
            <a:r>
              <a:rPr lang="zh-CN" altLang="en-US" sz="2000" dirty="0" smtClean="0"/>
              <a:t>③</a:t>
            </a:r>
            <a:r>
              <a:rPr lang="zh-CN" altLang="en-US" sz="2000" dirty="0"/>
              <a:t>单选按钮</a:t>
            </a:r>
            <a:r>
              <a:rPr lang="en-US" altLang="zh-CN" sz="2000" dirty="0"/>
              <a:t>&lt;input type="radio</a:t>
            </a:r>
            <a:r>
              <a:rPr lang="en-US" altLang="zh-CN" sz="2000" dirty="0" smtClean="0"/>
              <a:t>"/&gt;</a:t>
            </a:r>
          </a:p>
          <a:p>
            <a:r>
              <a:rPr lang="zh-CN" altLang="en-US" sz="2000" dirty="0">
                <a:ea typeface="+mj-ea"/>
                <a:cs typeface="Arial" panose="020B0604020202020204" pitchFamily="34" charset="0"/>
              </a:rPr>
              <a:t>使用方式：使用</a:t>
            </a:r>
            <a:r>
              <a:rPr lang="en-US" altLang="zh-CN" sz="2000" dirty="0">
                <a:ea typeface="+mj-ea"/>
                <a:cs typeface="Arial" panose="020B0604020202020204" pitchFamily="34" charset="0"/>
              </a:rPr>
              <a:t>name</a:t>
            </a:r>
            <a:r>
              <a:rPr lang="zh-CN" altLang="en-US" sz="2000" dirty="0">
                <a:ea typeface="+mj-ea"/>
                <a:cs typeface="Arial" panose="020B0604020202020204" pitchFamily="34" charset="0"/>
              </a:rPr>
              <a:t>相同的一组单选按钮，不同</a:t>
            </a:r>
            <a:r>
              <a:rPr lang="en-US" altLang="zh-CN" sz="2000" dirty="0">
                <a:ea typeface="+mj-ea"/>
                <a:cs typeface="Arial" panose="020B0604020202020204" pitchFamily="34" charset="0"/>
              </a:rPr>
              <a:t>radio</a:t>
            </a:r>
            <a:r>
              <a:rPr lang="zh-CN" altLang="en-US" sz="2000" dirty="0">
                <a:ea typeface="+mj-ea"/>
                <a:cs typeface="Arial" panose="020B0604020202020204" pitchFamily="34" charset="0"/>
              </a:rPr>
              <a:t>设定不同的</a:t>
            </a:r>
            <a:r>
              <a:rPr lang="en-US" altLang="zh-CN" sz="2000" dirty="0">
                <a:ea typeface="+mj-ea"/>
                <a:cs typeface="Arial" panose="020B0604020202020204" pitchFamily="34" charset="0"/>
              </a:rPr>
              <a:t>value</a:t>
            </a:r>
            <a:r>
              <a:rPr lang="zh-CN" altLang="en-US" sz="2000" dirty="0">
                <a:ea typeface="+mj-ea"/>
                <a:cs typeface="Arial" panose="020B0604020202020204" pitchFamily="34" charset="0"/>
              </a:rPr>
              <a:t>值，这样通过取指定</a:t>
            </a:r>
            <a:r>
              <a:rPr lang="en-US" altLang="zh-CN" sz="2000" dirty="0">
                <a:ea typeface="+mj-ea"/>
                <a:cs typeface="Arial" panose="020B0604020202020204" pitchFamily="34" charset="0"/>
              </a:rPr>
              <a:t>name</a:t>
            </a:r>
            <a:r>
              <a:rPr lang="zh-CN" altLang="en-US" sz="2000" dirty="0">
                <a:ea typeface="+mj-ea"/>
                <a:cs typeface="Arial" panose="020B0604020202020204" pitchFamily="34" charset="0"/>
              </a:rPr>
              <a:t>的值就可以知道谁被选中了，不用单独的判断。单选按钮的元素值由</a:t>
            </a:r>
            <a:r>
              <a:rPr lang="en-US" altLang="zh-CN" sz="2000" dirty="0">
                <a:ea typeface="+mj-ea"/>
                <a:cs typeface="Arial" panose="020B0604020202020204" pitchFamily="34" charset="0"/>
              </a:rPr>
              <a:t>value</a:t>
            </a:r>
            <a:r>
              <a:rPr lang="zh-CN" altLang="en-US" sz="2000" dirty="0">
                <a:ea typeface="+mj-ea"/>
                <a:cs typeface="Arial" panose="020B0604020202020204" pitchFamily="34" charset="0"/>
              </a:rPr>
              <a:t>属性显式设置，表单提交时，选中项的</a:t>
            </a:r>
            <a:r>
              <a:rPr lang="en-US" altLang="zh-CN" sz="2000" dirty="0">
                <a:ea typeface="+mj-ea"/>
                <a:cs typeface="Arial" panose="020B0604020202020204" pitchFamily="34" charset="0"/>
              </a:rPr>
              <a:t>value</a:t>
            </a:r>
            <a:r>
              <a:rPr lang="zh-CN" altLang="en-US" sz="2000" dirty="0">
                <a:ea typeface="+mj-ea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ea typeface="+mj-ea"/>
                <a:cs typeface="Arial" panose="020B0604020202020204" pitchFamily="34" charset="0"/>
              </a:rPr>
              <a:t>name</a:t>
            </a:r>
            <a:r>
              <a:rPr lang="zh-CN" altLang="en-US" sz="2000" dirty="0">
                <a:ea typeface="+mj-ea"/>
                <a:cs typeface="Arial" panose="020B0604020202020204" pitchFamily="34" charset="0"/>
              </a:rPr>
              <a:t>被打包发送，不显式设置</a:t>
            </a:r>
            <a:r>
              <a:rPr lang="en-US" altLang="zh-CN" sz="2000" dirty="0">
                <a:ea typeface="+mj-ea"/>
                <a:cs typeface="Arial" panose="020B0604020202020204" pitchFamily="34" charset="0"/>
              </a:rPr>
              <a:t>value</a:t>
            </a:r>
            <a:r>
              <a:rPr lang="zh-CN" altLang="en-US" sz="2000" dirty="0" smtClean="0">
                <a:ea typeface="+mj-ea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ea typeface="+mj-ea"/>
              <a:cs typeface="Arial" panose="020B0604020202020204" pitchFamily="34" charset="0"/>
            </a:endParaRPr>
          </a:p>
          <a:p>
            <a:r>
              <a:rPr lang="en-US" altLang="zh-CN" sz="2000" dirty="0">
                <a:cs typeface="Arial" panose="020B0604020202020204" pitchFamily="34" charset="0"/>
              </a:rPr>
              <a:t>&lt;input type="radio" </a:t>
            </a:r>
            <a:r>
              <a:rPr lang="en-US" altLang="zh-CN" sz="2000" dirty="0" smtClean="0">
                <a:cs typeface="Arial" panose="020B0604020202020204" pitchFamily="34" charset="0"/>
              </a:rPr>
              <a:t> name</a:t>
            </a:r>
            <a:r>
              <a:rPr lang="en-US" altLang="zh-CN" sz="2000" dirty="0">
                <a:cs typeface="Arial" panose="020B0604020202020204" pitchFamily="34" charset="0"/>
              </a:rPr>
              <a:t>="</a:t>
            </a:r>
            <a:r>
              <a:rPr lang="en-US" altLang="zh-CN" sz="2000" dirty="0" err="1">
                <a:cs typeface="Arial" panose="020B0604020202020204" pitchFamily="34" charset="0"/>
              </a:rPr>
              <a:t>fname</a:t>
            </a:r>
            <a:r>
              <a:rPr lang="en-US" altLang="zh-CN" sz="2000" dirty="0">
                <a:cs typeface="Arial" panose="020B0604020202020204" pitchFamily="34" charset="0"/>
              </a:rPr>
              <a:t>" value="1" /&gt;</a:t>
            </a:r>
            <a:r>
              <a:rPr lang="zh-CN" altLang="en-US" sz="2000" dirty="0" smtClean="0">
                <a:cs typeface="Arial" panose="020B0604020202020204" pitchFamily="34" charset="0"/>
              </a:rPr>
              <a:t>男</a:t>
            </a:r>
            <a:endParaRPr lang="en-US" altLang="zh-CN" sz="2000" dirty="0" smtClean="0">
              <a:cs typeface="Arial" panose="020B0604020202020204" pitchFamily="34" charset="0"/>
            </a:endParaRPr>
          </a:p>
          <a:p>
            <a:r>
              <a:rPr lang="en-US" altLang="zh-CN" sz="2000" dirty="0">
                <a:cs typeface="Arial" panose="020B0604020202020204" pitchFamily="34" charset="0"/>
              </a:rPr>
              <a:t>&lt;input type="radio" name="</a:t>
            </a:r>
            <a:r>
              <a:rPr lang="en-US" altLang="zh-CN" sz="2000" dirty="0" err="1">
                <a:cs typeface="Arial" panose="020B0604020202020204" pitchFamily="34" charset="0"/>
              </a:rPr>
              <a:t>fname</a:t>
            </a:r>
            <a:r>
              <a:rPr lang="en-US" altLang="zh-CN" sz="2000" dirty="0">
                <a:cs typeface="Arial" panose="020B0604020202020204" pitchFamily="34" charset="0"/>
              </a:rPr>
              <a:t>" value="2" /&gt;</a:t>
            </a:r>
            <a:r>
              <a:rPr lang="zh-CN" altLang="en-US" sz="2000" dirty="0" smtClean="0">
                <a:cs typeface="Arial" panose="020B0604020202020204" pitchFamily="34" charset="0"/>
              </a:rPr>
              <a:t>女</a:t>
            </a:r>
            <a:endParaRPr lang="en-US" altLang="zh-CN" sz="2000" dirty="0">
              <a:cs typeface="Arial" panose="020B0604020202020204" pitchFamily="34" charset="0"/>
            </a:endParaRP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2000" dirty="0" smtClean="0"/>
              <a:t>④</a:t>
            </a:r>
            <a:r>
              <a:rPr lang="zh-CN" altLang="en-US" sz="2000" dirty="0"/>
              <a:t>复选框</a:t>
            </a:r>
            <a:r>
              <a:rPr lang="en-US" altLang="zh-CN" sz="2000" dirty="0"/>
              <a:t>&lt;input type="checkbox</a:t>
            </a:r>
            <a:r>
              <a:rPr lang="en-US" altLang="zh-CN" sz="2000" dirty="0" smtClean="0"/>
              <a:t>"/&gt;</a:t>
            </a:r>
          </a:p>
          <a:p>
            <a:r>
              <a:rPr lang="zh-CN" altLang="en-US" sz="2000" dirty="0"/>
              <a:t>使用复选按钮组，即</a:t>
            </a:r>
            <a:r>
              <a:rPr lang="en-US" altLang="zh-CN" sz="2000" dirty="0"/>
              <a:t>name</a:t>
            </a:r>
            <a:r>
              <a:rPr lang="zh-CN" altLang="en-US" sz="2000" dirty="0"/>
              <a:t>相同的一组复选按钮，复选按钮表单元素的元素值由</a:t>
            </a:r>
            <a:r>
              <a:rPr lang="en-US" altLang="zh-CN" sz="2000" dirty="0"/>
              <a:t>value</a:t>
            </a:r>
            <a:r>
              <a:rPr lang="zh-CN" altLang="en-US" sz="2000" dirty="0"/>
              <a:t>属性显式设置，表达提交时，所有选中项的</a:t>
            </a:r>
            <a:r>
              <a:rPr lang="en-US" altLang="zh-CN" sz="2000" dirty="0"/>
              <a:t>value</a:t>
            </a:r>
            <a:r>
              <a:rPr lang="zh-CN" altLang="en-US" sz="2000" dirty="0"/>
              <a:t>和</a:t>
            </a:r>
            <a:r>
              <a:rPr lang="en-US" altLang="zh-CN" sz="2000" dirty="0"/>
              <a:t>name</a:t>
            </a:r>
            <a:r>
              <a:rPr lang="zh-CN" altLang="en-US" sz="2000" dirty="0"/>
              <a:t>被打包</a:t>
            </a:r>
            <a:r>
              <a:rPr lang="zh-CN" altLang="en-US" sz="2000" dirty="0" smtClean="0"/>
              <a:t>发送</a:t>
            </a:r>
            <a:endParaRPr lang="zh-CN" altLang="en-US" sz="2000" dirty="0"/>
          </a:p>
          <a:p>
            <a:r>
              <a:rPr lang="zh-CN" altLang="en-US" sz="2000" dirty="0"/>
              <a:t>不显式设置</a:t>
            </a:r>
            <a:r>
              <a:rPr lang="en-US" altLang="zh-CN" sz="2000" dirty="0"/>
              <a:t>value</a:t>
            </a:r>
            <a:r>
              <a:rPr lang="zh-CN" altLang="en-US" sz="2000" dirty="0"/>
              <a:t>。复选框的</a:t>
            </a:r>
            <a:r>
              <a:rPr lang="en-US" altLang="zh-CN" sz="2000" dirty="0"/>
              <a:t>checked</a:t>
            </a:r>
            <a:r>
              <a:rPr lang="zh-CN" altLang="en-US" sz="2000" dirty="0"/>
              <a:t>属性表示是否被选中，</a:t>
            </a:r>
            <a:r>
              <a:rPr lang="en-US" altLang="zh-CN" sz="2000" dirty="0"/>
              <a:t>&lt;input type="checkbox" checked /&gt;</a:t>
            </a:r>
            <a:r>
              <a:rPr lang="zh-CN" altLang="en-US" sz="2000" dirty="0"/>
              <a:t>或者</a:t>
            </a:r>
            <a:r>
              <a:rPr lang="en-US" altLang="zh-CN" sz="2000" dirty="0"/>
              <a:t>&lt;input type="checkbox" checked="checked" /&gt;(</a:t>
            </a:r>
            <a:r>
              <a:rPr lang="zh-CN" altLang="en-US" sz="2000" dirty="0"/>
              <a:t>推荐</a:t>
            </a:r>
            <a:r>
              <a:rPr lang="en-US" altLang="zh-CN" sz="2000" dirty="0"/>
              <a:t>)checked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readonly</a:t>
            </a:r>
            <a:r>
              <a:rPr lang="zh-CN" altLang="en-US" sz="2000" dirty="0"/>
              <a:t>等这种一个可选值的属性都可以省略属性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5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90528" y="591989"/>
            <a:ext cx="10524952" cy="529375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/>
              <a:t>⑤</a:t>
            </a:r>
            <a:r>
              <a:rPr lang="zh-CN" altLang="en-US" sz="2000" dirty="0"/>
              <a:t>隐藏域</a:t>
            </a:r>
            <a:r>
              <a:rPr lang="en-US" altLang="zh-CN" sz="2000" dirty="0"/>
              <a:t>&lt;input type="hidden</a:t>
            </a:r>
            <a:r>
              <a:rPr lang="en-US" altLang="zh-CN" sz="2000" dirty="0" smtClean="0"/>
              <a:t>"/&gt;</a:t>
            </a:r>
          </a:p>
          <a:p>
            <a:r>
              <a:rPr lang="zh-CN" altLang="en-US" sz="2000" dirty="0" smtClean="0"/>
              <a:t>  隐藏</a:t>
            </a:r>
            <a:r>
              <a:rPr lang="zh-CN" altLang="en-US" sz="2000" dirty="0"/>
              <a:t>域通常用于向服务器提交不需要显示给用户的信息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input type=“hidden” name=“</a:t>
            </a:r>
            <a:r>
              <a:rPr lang="zh-CN" altLang="en-US" sz="2000" dirty="0"/>
              <a:t>隐藏域”</a:t>
            </a:r>
            <a:r>
              <a:rPr lang="en-US" altLang="zh-CN" sz="2000" dirty="0"/>
              <a:t>/&gt;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⑥</a:t>
            </a:r>
            <a:r>
              <a:rPr lang="zh-CN" altLang="en-US" sz="2000" dirty="0"/>
              <a:t>文件上传</a:t>
            </a:r>
            <a:r>
              <a:rPr lang="en-US" altLang="zh-CN" sz="2000" dirty="0"/>
              <a:t>&lt;input type="file</a:t>
            </a:r>
            <a:r>
              <a:rPr lang="en-US" altLang="zh-CN" sz="2000" dirty="0" smtClean="0"/>
              <a:t>"/&gt;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，则</a:t>
            </a:r>
            <a:r>
              <a:rPr lang="en-US" altLang="zh-CN" sz="2000" dirty="0"/>
              <a:t>form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enctype</a:t>
            </a:r>
            <a:r>
              <a:rPr lang="zh-CN" altLang="en-US" sz="2000" dirty="0"/>
              <a:t>必须设置为</a:t>
            </a:r>
            <a:r>
              <a:rPr lang="en-US" altLang="zh-CN" sz="2000" dirty="0"/>
              <a:t>multipart/form-data</a:t>
            </a:r>
            <a:r>
              <a:rPr lang="zh-CN" altLang="en-US" sz="2000" dirty="0"/>
              <a:t>，</a:t>
            </a:r>
            <a:r>
              <a:rPr lang="en-US" altLang="zh-CN" sz="2000" dirty="0"/>
              <a:t>method</a:t>
            </a:r>
            <a:r>
              <a:rPr lang="zh-CN" altLang="en-US" sz="2000" dirty="0"/>
              <a:t>属性为</a:t>
            </a:r>
            <a:r>
              <a:rPr lang="en-US" altLang="zh-CN" sz="2000" dirty="0"/>
              <a:t>POST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&lt;input name="</a:t>
            </a:r>
            <a:r>
              <a:rPr lang="en-US" altLang="zh-CN" sz="2000" dirty="0" err="1"/>
              <a:t>uploadedFile</a:t>
            </a:r>
            <a:r>
              <a:rPr lang="en-US" altLang="zh-CN" sz="2000" dirty="0"/>
              <a:t>" id="</a:t>
            </a:r>
            <a:r>
              <a:rPr lang="en-US" altLang="zh-CN" sz="2000" dirty="0" err="1"/>
              <a:t>uploadedFile</a:t>
            </a:r>
            <a:r>
              <a:rPr lang="en-US" altLang="zh-CN" sz="2000" dirty="0"/>
              <a:t>" type="file" size="60" accept="text</a:t>
            </a:r>
            <a:r>
              <a:rPr lang="en-US" altLang="zh-CN" sz="2000" dirty="0" smtClean="0"/>
              <a:t>/*"/&gt;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⑦</a:t>
            </a:r>
            <a:r>
              <a:rPr lang="zh-CN" altLang="en-US" sz="2000" dirty="0"/>
              <a:t>下拉框</a:t>
            </a:r>
            <a:r>
              <a:rPr lang="en-US" altLang="zh-CN" sz="2000" dirty="0"/>
              <a:t>&lt;select&gt;</a:t>
            </a:r>
            <a:r>
              <a:rPr lang="zh-CN" altLang="en-US" sz="2000" dirty="0" smtClean="0"/>
              <a:t>标签</a:t>
            </a:r>
            <a:endParaRPr lang="en-US" altLang="zh-CN" sz="2000" dirty="0" smtClean="0"/>
          </a:p>
          <a:p>
            <a:r>
              <a:rPr lang="en-US" altLang="zh-CN" sz="2000" dirty="0"/>
              <a:t>&lt;select&gt;</a:t>
            </a:r>
            <a:r>
              <a:rPr lang="zh-CN" altLang="en-US" sz="2000" dirty="0"/>
              <a:t>标记创建一个列表框</a:t>
            </a:r>
            <a:r>
              <a:rPr lang="en-US" altLang="zh-CN" sz="2000" dirty="0"/>
              <a:t>,&lt;option&gt;</a:t>
            </a:r>
            <a:r>
              <a:rPr lang="zh-CN" altLang="en-US" sz="2000" dirty="0"/>
              <a:t>标记创建一个列表项</a:t>
            </a:r>
            <a:r>
              <a:rPr lang="en-US" altLang="zh-CN" sz="2000" dirty="0"/>
              <a:t>,&lt;select&gt;</a:t>
            </a:r>
            <a:r>
              <a:rPr lang="zh-CN" altLang="en-US" sz="2000" dirty="0"/>
              <a:t>与嵌套的</a:t>
            </a:r>
            <a:r>
              <a:rPr lang="en-US" altLang="zh-CN" sz="2000" dirty="0"/>
              <a:t>&lt;option&gt;</a:t>
            </a:r>
            <a:r>
              <a:rPr lang="zh-CN" altLang="en-US" sz="2000" dirty="0"/>
              <a:t>一起使用，共同提供在一组选项中进行选择的方式。</a:t>
            </a:r>
          </a:p>
          <a:p>
            <a:r>
              <a:rPr lang="zh-CN" altLang="en-US" sz="2000" dirty="0" smtClean="0"/>
              <a:t>将</a:t>
            </a:r>
            <a:r>
              <a:rPr lang="zh-CN" altLang="en-US" sz="2000" dirty="0"/>
              <a:t>一个</a:t>
            </a:r>
            <a:r>
              <a:rPr lang="en-US" altLang="zh-CN" sz="2000" dirty="0"/>
              <a:t>option</a:t>
            </a:r>
            <a:r>
              <a:rPr lang="zh-CN" altLang="en-US" sz="2000" dirty="0"/>
              <a:t>设置为选中：</a:t>
            </a:r>
            <a:r>
              <a:rPr lang="en-US" altLang="zh-CN" sz="2000" dirty="0"/>
              <a:t>&lt;option selected&gt;</a:t>
            </a:r>
            <a:r>
              <a:rPr lang="zh-CN" altLang="en-US" sz="2000" dirty="0"/>
              <a:t>北京</a:t>
            </a:r>
            <a:r>
              <a:rPr lang="en-US" altLang="zh-CN" sz="2000" dirty="0"/>
              <a:t>&lt;/option&gt;</a:t>
            </a:r>
            <a:r>
              <a:rPr lang="zh-CN" altLang="en-US" sz="2000" dirty="0"/>
              <a:t>或者</a:t>
            </a:r>
            <a:r>
              <a:rPr lang="en-US" altLang="zh-CN" sz="2000" dirty="0"/>
              <a:t>&lt;option selected="selected"&gt;</a:t>
            </a:r>
            <a:r>
              <a:rPr lang="zh-CN" altLang="en-US" sz="2000" dirty="0"/>
              <a:t>北京</a:t>
            </a:r>
            <a:r>
              <a:rPr lang="en-US" altLang="zh-CN" sz="2000" dirty="0"/>
              <a:t>&lt;/option&gt;(</a:t>
            </a:r>
            <a:r>
              <a:rPr lang="zh-CN" altLang="en-US" sz="2000" dirty="0"/>
              <a:t>推荐方式</a:t>
            </a:r>
            <a:r>
              <a:rPr lang="en-US" altLang="zh-CN" sz="2000" dirty="0"/>
              <a:t>)</a:t>
            </a:r>
            <a:r>
              <a:rPr lang="zh-CN" altLang="en-US" sz="2000" dirty="0"/>
              <a:t>就可以将这个项设定为选择项。</a:t>
            </a:r>
            <a:endParaRPr lang="en-US" altLang="zh-CN" sz="2000" dirty="0" smtClean="0"/>
          </a:p>
          <a:p>
            <a:r>
              <a:rPr lang="en-US" altLang="zh-CN" sz="2000" dirty="0"/>
              <a:t>&lt;select name="country"&gt;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option value="gam"&gt;Gambia&lt;/option&gt;</a:t>
            </a:r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select&gt;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138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16807" y="663997"/>
            <a:ext cx="10524952" cy="498598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select</a:t>
            </a:r>
            <a:r>
              <a:rPr lang="zh-CN" altLang="en-US" sz="2000" dirty="0"/>
              <a:t>分组选项，可以使用</a:t>
            </a:r>
            <a:r>
              <a:rPr lang="en-US" altLang="zh-CN" sz="2000" dirty="0" err="1"/>
              <a:t>optgroup</a:t>
            </a:r>
            <a:r>
              <a:rPr lang="zh-CN" altLang="en-US" sz="2000" dirty="0"/>
              <a:t>对数据进行分组，分组本身不会被选择，无论对于下拉列表还是列表框都适用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r>
              <a:rPr lang="en-US" altLang="zh-CN" sz="2000" dirty="0"/>
              <a:t>&lt;select name="country" size="10"&gt;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optgroup</a:t>
            </a:r>
            <a:r>
              <a:rPr lang="en-US" altLang="zh-CN" sz="2000" dirty="0"/>
              <a:t> label="Africa"&gt;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 </a:t>
            </a:r>
            <a:r>
              <a:rPr lang="en-US" altLang="zh-CN" sz="2000" dirty="0"/>
              <a:t>&lt;option value="gam"&gt;Gambia&lt;/option&gt;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 </a:t>
            </a:r>
            <a:r>
              <a:rPr lang="en-US" altLang="zh-CN" sz="2000" dirty="0"/>
              <a:t>&lt;option value="mad"&gt;Madagascar&lt;/option&gt;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 </a:t>
            </a:r>
            <a:r>
              <a:rPr lang="en-US" altLang="zh-CN" sz="2000" dirty="0"/>
              <a:t>&lt;option value="</a:t>
            </a:r>
            <a:r>
              <a:rPr lang="en-US" altLang="zh-CN" sz="2000" dirty="0" err="1"/>
              <a:t>nam</a:t>
            </a:r>
            <a:r>
              <a:rPr lang="en-US" altLang="zh-CN" sz="2000" dirty="0"/>
              <a:t>"&gt;Namibia&lt;/option</a:t>
            </a:r>
            <a:r>
              <a:rPr lang="en-US" altLang="zh-CN" sz="2000" dirty="0" smtClean="0"/>
              <a:t>&gt;</a:t>
            </a:r>
          </a:p>
          <a:p>
            <a:pPr lvl="1"/>
            <a:r>
              <a:rPr lang="en-US" altLang="zh-CN" sz="2000" dirty="0" smtClean="0"/>
              <a:t>  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optgroup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select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/>
              <a:t>&lt;select&gt;</a:t>
            </a:r>
            <a:r>
              <a:rPr lang="zh-CN" altLang="en-US" sz="2000" dirty="0"/>
              <a:t>标记加上</a:t>
            </a:r>
            <a:r>
              <a:rPr lang="en-US" altLang="zh-CN" sz="2000" dirty="0"/>
              <a:t>multiple</a:t>
            </a:r>
            <a:r>
              <a:rPr lang="zh-CN" altLang="en-US" sz="2000" dirty="0"/>
              <a:t>属性，可以允许多选</a:t>
            </a:r>
            <a:r>
              <a:rPr lang="en-US" altLang="zh-CN" sz="2000" dirty="0"/>
              <a:t>(</a:t>
            </a:r>
            <a:r>
              <a:rPr lang="zh-CN" altLang="en-US" sz="2000" dirty="0"/>
              <a:t>按</a:t>
            </a:r>
            <a:r>
              <a:rPr lang="en-US" altLang="zh-CN" sz="2000" dirty="0"/>
              <a:t>CTRL</a:t>
            </a:r>
            <a:r>
              <a:rPr lang="zh-CN" altLang="en-US" sz="2000" dirty="0"/>
              <a:t>键选择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⑧</a:t>
            </a:r>
            <a:r>
              <a:rPr lang="zh-CN" altLang="en-US" sz="2000" dirty="0"/>
              <a:t>多行文本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&gt;&lt;/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&gt;</a:t>
            </a:r>
            <a:endParaRPr lang="en-US" altLang="zh-CN" sz="2000" dirty="0" smtClean="0"/>
          </a:p>
          <a:p>
            <a:r>
              <a:rPr lang="zh-CN" altLang="en-US" sz="2000" dirty="0"/>
              <a:t>多行文本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&gt;</a:t>
            </a:r>
            <a:r>
              <a:rPr lang="zh-CN" altLang="en-US" sz="2000" dirty="0"/>
              <a:t>创建一个可输入多行文本的文本框</a:t>
            </a:r>
            <a:r>
              <a:rPr lang="en-US" altLang="zh-CN" sz="2000" dirty="0"/>
              <a:t>,&lt;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&gt;</a:t>
            </a:r>
            <a:r>
              <a:rPr lang="zh-CN" altLang="en-US" sz="2000" dirty="0"/>
              <a:t>没有</a:t>
            </a:r>
            <a:r>
              <a:rPr lang="en-US" altLang="zh-CN" sz="2000" dirty="0"/>
              <a:t>value</a:t>
            </a:r>
            <a:r>
              <a:rPr lang="zh-CN" altLang="en-US" sz="2000" dirty="0"/>
              <a:t>属性</a:t>
            </a:r>
            <a:r>
              <a:rPr lang="en-US" altLang="zh-CN" sz="2000" dirty="0"/>
              <a:t>,&lt;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&gt;</a:t>
            </a:r>
            <a:r>
              <a:rPr lang="zh-CN" altLang="en-US" sz="2000" dirty="0"/>
              <a:t>文本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&gt;</a:t>
            </a:r>
            <a:r>
              <a:rPr lang="zh-CN" altLang="en-US" sz="2000" dirty="0"/>
              <a:t>，</a:t>
            </a:r>
            <a:r>
              <a:rPr lang="en-US" altLang="zh-CN" sz="2000" dirty="0"/>
              <a:t>cols=“50”</a:t>
            </a:r>
            <a:r>
              <a:rPr lang="zh-CN" altLang="en-US" sz="2000" dirty="0"/>
              <a:t>、</a:t>
            </a:r>
            <a:r>
              <a:rPr lang="en-US" altLang="zh-CN" sz="2000" dirty="0"/>
              <a:t>rows=“15”</a:t>
            </a:r>
            <a:r>
              <a:rPr lang="zh-CN" altLang="en-US" sz="2000" dirty="0"/>
              <a:t>属性表</a:t>
            </a:r>
            <a:r>
              <a:rPr lang="zh-CN" altLang="en-US" sz="2000" dirty="0" smtClean="0"/>
              <a:t>示</a:t>
            </a:r>
            <a:r>
              <a:rPr lang="zh-CN" altLang="en-US" sz="2000" dirty="0"/>
              <a:t>列数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行</a:t>
            </a:r>
            <a:r>
              <a:rPr lang="zh-CN" altLang="en-US" sz="2000" dirty="0" smtClean="0"/>
              <a:t>数</a:t>
            </a:r>
            <a:r>
              <a:rPr lang="en-US" altLang="zh-CN" sz="2000" dirty="0" smtClean="0"/>
              <a:t>,</a:t>
            </a:r>
            <a:r>
              <a:rPr lang="zh-CN" altLang="en-US" sz="2000" dirty="0"/>
              <a:t>不指定则浏览器采取默认显示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 name=“</a:t>
            </a:r>
            <a:r>
              <a:rPr lang="en-US" altLang="zh-CN" sz="2000" dirty="0" err="1"/>
              <a:t>textareaContent</a:t>
            </a:r>
            <a:r>
              <a:rPr lang="en-US" altLang="zh-CN" sz="2000" dirty="0"/>
              <a:t>” rows=“ 20“ cols=“50” </a:t>
            </a:r>
            <a:r>
              <a:rPr lang="en-US" altLang="zh-CN" sz="2000" dirty="0" smtClean="0"/>
              <a:t>&gt;</a:t>
            </a:r>
            <a:r>
              <a:rPr lang="zh-CN" altLang="en-US" sz="2000" dirty="0"/>
              <a:t>多行文本框的</a:t>
            </a:r>
            <a:r>
              <a:rPr lang="zh-CN" altLang="en-US" sz="2000" dirty="0" smtClean="0"/>
              <a:t>初始</a:t>
            </a:r>
            <a:r>
              <a:rPr lang="en-US" altLang="zh-CN" sz="2000" dirty="0" smtClean="0"/>
              <a:t>&lt;/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84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1494</Words>
  <Application>Microsoft Office PowerPoint</Application>
  <PresentationFormat>自定义</PresentationFormat>
  <Paragraphs>153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2018-01-20T23:56:10Z</dcterms:modified>
</cp:coreProperties>
</file>