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8"/>
  </p:notesMasterIdLst>
  <p:handoutMasterIdLst>
    <p:handoutMasterId r:id="rId19"/>
  </p:handoutMasterIdLst>
  <p:sldIdLst>
    <p:sldId id="3168" r:id="rId2"/>
    <p:sldId id="3169" r:id="rId3"/>
    <p:sldId id="3197" r:id="rId4"/>
    <p:sldId id="3196" r:id="rId5"/>
    <p:sldId id="3199" r:id="rId6"/>
    <p:sldId id="3202" r:id="rId7"/>
    <p:sldId id="3203" r:id="rId8"/>
    <p:sldId id="3204" r:id="rId9"/>
    <p:sldId id="3205" r:id="rId10"/>
    <p:sldId id="3206" r:id="rId11"/>
    <p:sldId id="3212" r:id="rId12"/>
    <p:sldId id="3208" r:id="rId13"/>
    <p:sldId id="3209" r:id="rId14"/>
    <p:sldId id="3210" r:id="rId15"/>
    <p:sldId id="3211" r:id="rId16"/>
    <p:sldId id="3189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169"/>
            <p14:sldId id="3197"/>
            <p14:sldId id="3196"/>
            <p14:sldId id="3199"/>
            <p14:sldId id="3202"/>
            <p14:sldId id="3203"/>
            <p14:sldId id="3204"/>
            <p14:sldId id="3205"/>
            <p14:sldId id="3206"/>
            <p14:sldId id="3212"/>
            <p14:sldId id="3208"/>
            <p14:sldId id="3209"/>
            <p14:sldId id="3210"/>
            <p14:sldId id="3211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36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ke.com/sowiki/%E4%BC%98%E5%85%88%E6%9D%83?prd=content_doc_searc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aike.com/sowiki/HTML?prd=content_doc_sear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1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2018.01.27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第四回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30024" y="2032149"/>
            <a:ext cx="9535855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背景</a:t>
            </a:r>
            <a:r>
              <a:rPr lang="zh-CN" altLang="en-US" sz="2400" b="1" dirty="0" smtClean="0"/>
              <a:t>定位</a:t>
            </a:r>
            <a:endParaRPr lang="zh-CN" altLang="en-US" sz="2400" b="1" dirty="0"/>
          </a:p>
          <a:p>
            <a:r>
              <a:rPr lang="en-US" altLang="zh-CN" sz="2400" dirty="0" smtClean="0"/>
              <a:t>div{ </a:t>
            </a:r>
          </a:p>
          <a:p>
            <a:r>
              <a:rPr lang="en-US" altLang="zh-CN" sz="2400" dirty="0" smtClean="0"/>
              <a:t>Width:100px;</a:t>
            </a:r>
          </a:p>
          <a:p>
            <a:r>
              <a:rPr lang="en-US" altLang="zh-CN" sz="2400" dirty="0" smtClean="0"/>
              <a:t>Height:300px;</a:t>
            </a:r>
          </a:p>
          <a:p>
            <a:r>
              <a:rPr lang="en-US" altLang="zh-CN" sz="2400" dirty="0" err="1" smtClean="0"/>
              <a:t>Background-color:red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注释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/*  </a:t>
            </a:r>
            <a:r>
              <a:rPr lang="zh-CN" altLang="en-US" sz="2400" dirty="0" smtClean="0"/>
              <a:t>我是注释</a:t>
            </a:r>
            <a:r>
              <a:rPr lang="en-US" altLang="zh-CN" sz="2400" dirty="0" smtClean="0"/>
              <a:t>  */</a:t>
            </a:r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CSS </a:t>
            </a:r>
            <a:r>
              <a:rPr lang="zh-CN" altLang="en-US" sz="3600" dirty="0" smtClean="0"/>
              <a:t>宽度 高度 注释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30024" y="2032149"/>
            <a:ext cx="9535855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背景</a:t>
            </a:r>
            <a:r>
              <a:rPr lang="zh-CN" altLang="en-US" sz="2400" b="1" dirty="0" smtClean="0"/>
              <a:t>定位</a:t>
            </a:r>
            <a:endParaRPr lang="zh-CN" altLang="en-US" sz="2400" b="1" dirty="0"/>
          </a:p>
          <a:p>
            <a:r>
              <a:rPr lang="en-US" altLang="zh-CN" sz="2400" dirty="0"/>
              <a:t>body { </a:t>
            </a:r>
            <a:endParaRPr lang="en-US" altLang="zh-CN" sz="2400" dirty="0" smtClean="0"/>
          </a:p>
          <a:p>
            <a:r>
              <a:rPr lang="en-US" altLang="zh-CN" sz="2400" dirty="0" err="1" smtClean="0"/>
              <a:t>background-image:url</a:t>
            </a:r>
            <a:r>
              <a:rPr lang="en-US" altLang="zh-CN" sz="2400" dirty="0" smtClean="0"/>
              <a:t>('</a:t>
            </a:r>
            <a:r>
              <a:rPr lang="en-US" altLang="zh-CN" sz="2400" dirty="0"/>
              <a:t>'</a:t>
            </a:r>
            <a:r>
              <a:rPr lang="en-US" altLang="zh-CN" sz="2400" dirty="0" smtClean="0"/>
              <a:t>); </a:t>
            </a:r>
          </a:p>
          <a:p>
            <a:r>
              <a:rPr lang="en-US" altLang="zh-CN" sz="2400" dirty="0" err="1" smtClean="0"/>
              <a:t>background-repeat:no-repeat</a:t>
            </a:r>
            <a:r>
              <a:rPr lang="en-US" altLang="zh-CN" sz="2400" dirty="0"/>
              <a:t>; </a:t>
            </a:r>
            <a:endParaRPr lang="en-US" altLang="zh-CN" sz="2400" dirty="0" smtClean="0"/>
          </a:p>
          <a:p>
            <a:r>
              <a:rPr lang="en-US" altLang="zh-CN" sz="2400" dirty="0" err="1" smtClean="0"/>
              <a:t>background-position:center</a:t>
            </a:r>
            <a:r>
              <a:rPr lang="en-US" altLang="zh-CN" sz="2400" dirty="0" smtClean="0"/>
              <a:t>/top/bottom/right/</a:t>
            </a:r>
            <a:r>
              <a:rPr lang="en-US" altLang="zh-CN" sz="2400" dirty="0"/>
              <a:t>left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/>
              <a:t>}</a:t>
            </a:r>
          </a:p>
          <a:p>
            <a:r>
              <a:rPr lang="zh-CN" altLang="en-US" sz="2400" b="1" dirty="0"/>
              <a:t>百分数值</a:t>
            </a:r>
          </a:p>
          <a:p>
            <a:r>
              <a:rPr lang="zh-CN" altLang="en-US" sz="2400" dirty="0" smtClean="0"/>
              <a:t>如果</a:t>
            </a:r>
            <a:r>
              <a:rPr lang="zh-CN" altLang="en-US" sz="2400" dirty="0"/>
              <a:t>你想把一个图像放在水平方向 </a:t>
            </a:r>
            <a:r>
              <a:rPr lang="en-US" altLang="zh-CN" sz="2400" dirty="0"/>
              <a:t>2/3</a:t>
            </a:r>
            <a:r>
              <a:rPr lang="zh-CN" altLang="en-US" sz="2400" dirty="0"/>
              <a:t>、垂直方向 </a:t>
            </a:r>
            <a:r>
              <a:rPr lang="en-US" altLang="zh-CN" sz="2400" dirty="0"/>
              <a:t>1/3 </a:t>
            </a:r>
            <a:r>
              <a:rPr lang="zh-CN" altLang="en-US" sz="2400" dirty="0" smtClean="0"/>
              <a:t>处</a:t>
            </a:r>
            <a:endParaRPr lang="en-US" altLang="zh-CN" sz="2400" dirty="0" smtClean="0"/>
          </a:p>
          <a:p>
            <a:r>
              <a:rPr lang="en-US" altLang="zh-CN" sz="2400" dirty="0"/>
              <a:t>background-position:66% 33</a:t>
            </a:r>
            <a:r>
              <a:rPr lang="en-US" altLang="zh-CN" sz="2400" dirty="0" smtClean="0"/>
              <a:t>%;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长度值 上 左</a:t>
            </a:r>
            <a:endParaRPr lang="en-US" altLang="zh-CN" sz="2400" dirty="0" smtClean="0"/>
          </a:p>
          <a:p>
            <a:r>
              <a:rPr lang="en-US" altLang="zh-CN" sz="2400" dirty="0"/>
              <a:t>background-position:50px 100px;</a:t>
            </a:r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CSS </a:t>
            </a:r>
            <a:r>
              <a:rPr lang="zh-CN" altLang="en-US" sz="3600" dirty="0" smtClean="0"/>
              <a:t>背景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CSS </a:t>
            </a:r>
            <a:r>
              <a:rPr lang="zh-CN" altLang="en-US" sz="3600" dirty="0" smtClean="0"/>
              <a:t>文本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74620"/>
              </p:ext>
            </p:extLst>
          </p:nvPr>
        </p:nvGraphicFramePr>
        <p:xfrm>
          <a:off x="1502032" y="2176165"/>
          <a:ext cx="8572500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4286250"/>
              </a:tblGrid>
              <a:tr h="655194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Color:red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设置文本颜色</a:t>
                      </a:r>
                      <a:endParaRPr lang="zh-CN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line-height:30px;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设置行高。</a:t>
                      </a:r>
                      <a:endParaRPr lang="zh-CN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text-indent:20px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缩进元素中文本的首行。</a:t>
                      </a:r>
                      <a:endParaRPr lang="zh-CN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text-align:</a:t>
                      </a:r>
                      <a:r>
                        <a:rPr lang="en-US" altLang="zh-CN" sz="1800" dirty="0" err="1" smtClean="0"/>
                        <a:t>left</a:t>
                      </a:r>
                      <a:r>
                        <a:rPr lang="en-US" altLang="zh-CN" sz="1800" dirty="0" smtClean="0"/>
                        <a:t>/right /center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对齐元素中的文本。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1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CSS </a:t>
            </a:r>
            <a:r>
              <a:rPr lang="zh-CN" altLang="en-US" sz="3600" dirty="0" smtClean="0"/>
              <a:t>字体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72764"/>
              </p:ext>
            </p:extLst>
          </p:nvPr>
        </p:nvGraphicFramePr>
        <p:xfrm>
          <a:off x="1491621" y="2392189"/>
          <a:ext cx="8572500" cy="264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4286250"/>
              </a:tblGrid>
              <a:tr h="655194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font-family</a:t>
                      </a:r>
                      <a:r>
                        <a:rPr lang="en-US" altLang="zh-CN" dirty="0" smtClean="0"/>
                        <a:t>:”</a:t>
                      </a:r>
                      <a:r>
                        <a:rPr lang="zh-CN" altLang="en-US" dirty="0" smtClean="0"/>
                        <a:t>ＭＳ 明朝</a:t>
                      </a:r>
                      <a:r>
                        <a:rPr lang="en-US" altLang="zh-CN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设置字体系列。</a:t>
                      </a:r>
                      <a:endParaRPr lang="zh-CN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font-size:30px;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设置字体的尺寸。</a:t>
                      </a:r>
                      <a:endParaRPr lang="zh-CN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font-weight: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/lighter/200;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设置字体的粗细。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2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CSS </a:t>
            </a:r>
            <a:r>
              <a:rPr lang="zh-CN" altLang="en-US" sz="3600" dirty="0" smtClean="0"/>
              <a:t>表格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25147"/>
              </p:ext>
            </p:extLst>
          </p:nvPr>
        </p:nvGraphicFramePr>
        <p:xfrm>
          <a:off x="1502032" y="2176165"/>
          <a:ext cx="8572500" cy="451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4286250"/>
              </a:tblGrid>
              <a:tr h="655194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border-collapse: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默认值。边框会被分开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)/collapse(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如果可能，边框会合并为一个单一的边框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)/inherit(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规定应该从父元素继承 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设置表格的边框是否被合并为一个单一的边框</a:t>
                      </a:r>
                      <a:endParaRPr lang="zh-CN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border-spacing:30px;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属性设置相邻单元格的边框间的距离（仅用于“边框分离”模式）。</a:t>
                      </a:r>
                      <a:endParaRPr lang="zh-CN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border: 1px solid blue;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border-left: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border-width: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border-style:none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/dotted(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定义点状边框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)/dashed(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定义虚线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)/solid(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定义实线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border-color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设置边框。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5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3487" y="2032149"/>
            <a:ext cx="9060344" cy="258532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背景，文本，边框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选择器的形式定义一个宽度</a:t>
            </a:r>
            <a:r>
              <a:rPr lang="en-US" altLang="zh-CN" sz="2400" dirty="0" smtClean="0"/>
              <a:t>100px,</a:t>
            </a:r>
            <a:r>
              <a:rPr lang="zh-CN" altLang="en-US" sz="2400" dirty="0" smtClean="0"/>
              <a:t>高度</a:t>
            </a:r>
            <a:r>
              <a:rPr lang="en-US" altLang="zh-CN" sz="2400" dirty="0" smtClean="0"/>
              <a:t>200px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标签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2.DIV</a:t>
            </a:r>
            <a:r>
              <a:rPr lang="zh-CN" altLang="en-US" sz="2400" dirty="0" smtClean="0"/>
              <a:t>的背景色为红色</a:t>
            </a:r>
            <a:r>
              <a:rPr lang="en-US" altLang="zh-CN" sz="2400" dirty="0" smtClean="0"/>
              <a:t>(red)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字体颜色为白色</a:t>
            </a:r>
            <a:r>
              <a:rPr lang="en-US" altLang="zh-CN" sz="2400" dirty="0"/>
              <a:t>(#</a:t>
            </a:r>
            <a:r>
              <a:rPr lang="en-US" altLang="zh-CN" sz="2400" dirty="0" err="1"/>
              <a:t>fff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字体大小为</a:t>
            </a:r>
            <a:r>
              <a:rPr lang="en-US" altLang="zh-CN" sz="2400" dirty="0" smtClean="0"/>
              <a:t>40px</a:t>
            </a:r>
            <a:r>
              <a:rPr lang="zh-CN" altLang="en-US" sz="2400" dirty="0" smtClean="0"/>
              <a:t>，加粗。</a:t>
            </a:r>
            <a:endParaRPr lang="en-US" altLang="zh-CN" sz="2400" dirty="0" smtClean="0"/>
          </a:p>
          <a:p>
            <a:r>
              <a:rPr lang="en-US" altLang="zh-CN" sz="2400" dirty="0"/>
              <a:t>4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文本中央对齐</a:t>
            </a:r>
            <a:endParaRPr lang="en-US" altLang="zh-CN" sz="2400" dirty="0" smtClean="0"/>
          </a:p>
          <a:p>
            <a:r>
              <a:rPr lang="en-US" altLang="zh-CN" sz="2400" dirty="0"/>
              <a:t>5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添加宽度为</a:t>
            </a:r>
            <a:r>
              <a:rPr lang="en-US" altLang="zh-CN" sz="2400" dirty="0" smtClean="0"/>
              <a:t>5px</a:t>
            </a:r>
            <a:r>
              <a:rPr lang="zh-CN" altLang="en-US" sz="2400" dirty="0" smtClean="0"/>
              <a:t>，黄色下边框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64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41" grpId="0" animBg="1"/>
      <p:bldP spid="5142" grpId="0"/>
      <p:bldP spid="514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四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2104157"/>
            <a:ext cx="10327943" cy="34163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CSS</a:t>
            </a:r>
            <a:r>
              <a:rPr lang="zh-CN" altLang="en-US" sz="2400" dirty="0"/>
              <a:t>是</a:t>
            </a:r>
            <a:r>
              <a:rPr lang="en-US" altLang="zh-CN" sz="2400" dirty="0"/>
              <a:t>Cascading Style Sheet</a:t>
            </a:r>
            <a:r>
              <a:rPr lang="zh-CN" altLang="en-US" sz="2400" dirty="0"/>
              <a:t>的缩写。译作”层叠样式表单“。是用于（增强）控制网页样式并允许将样式信息与网页内容分离的一种标记性语言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使用</a:t>
            </a:r>
            <a:r>
              <a:rPr lang="en-US" altLang="zh-CN" sz="2400" dirty="0"/>
              <a:t>CSS</a:t>
            </a:r>
            <a:r>
              <a:rPr lang="zh-CN" altLang="en-US" sz="2400" dirty="0"/>
              <a:t>样式可以控制许多仅使用</a:t>
            </a:r>
            <a:r>
              <a:rPr lang="en-US" altLang="zh-CN" sz="2400" dirty="0"/>
              <a:t>HTML</a:t>
            </a:r>
            <a:r>
              <a:rPr lang="zh-CN" altLang="en-US" sz="2400" dirty="0"/>
              <a:t>无法控制的属性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HTML</a:t>
            </a:r>
            <a:r>
              <a:rPr lang="zh-CN" altLang="en-US" sz="2400" dirty="0"/>
              <a:t>是一种标记性语言。当在浏览器中打开一个</a:t>
            </a:r>
            <a:r>
              <a:rPr lang="en-US" altLang="zh-CN" sz="2400" dirty="0"/>
              <a:t>HTML</a:t>
            </a:r>
            <a:r>
              <a:rPr lang="zh-CN" altLang="en-US" sz="2400" dirty="0"/>
              <a:t>网页时，浏览器将读取该网页中的</a:t>
            </a:r>
            <a:r>
              <a:rPr lang="en-US" altLang="zh-CN" sz="2400" dirty="0"/>
              <a:t>HTML</a:t>
            </a:r>
            <a:r>
              <a:rPr lang="zh-CN" altLang="en-US" sz="2400" dirty="0"/>
              <a:t>标签，并根据内置的解析规则将网页元素呈现出来。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（层叠样式表）决定浏览器将如何描述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元素的表现形式。换而言之，</a:t>
            </a:r>
            <a:r>
              <a:rPr lang="en-US" altLang="zh-CN" sz="2400" dirty="0"/>
              <a:t>CSS</a:t>
            </a:r>
            <a:r>
              <a:rPr lang="zh-CN" altLang="en-US" sz="2400" dirty="0"/>
              <a:t>就是描述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元素的规则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/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401156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65846"/>
            <a:ext cx="44952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CSS </a:t>
            </a:r>
            <a:r>
              <a:rPr lang="zh-CN" altLang="en-US" sz="3600" dirty="0" smtClean="0"/>
              <a:t>基本简介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401156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4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10644520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可以用以下三种方式将样式表加入您的网页。 而最接近目标的样式定义优先权越高。高</a:t>
            </a:r>
            <a:r>
              <a:rPr lang="zh-CN" altLang="en-US" sz="2400" dirty="0">
                <a:hlinkClick r:id="rId3" tooltip="优先权"/>
              </a:rPr>
              <a:t>优先权</a:t>
            </a:r>
            <a:r>
              <a:rPr lang="zh-CN" altLang="en-US" sz="2400" dirty="0"/>
              <a:t>样式将继承低优先权样式的未重叠定义但覆盖重叠的定义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en-US" altLang="zh-CN" sz="2400" dirty="0" smtClean="0"/>
              <a:t>1.</a:t>
            </a:r>
            <a:r>
              <a:rPr lang="zh-CN" altLang="en-US" sz="2400" b="1" dirty="0"/>
              <a:t>链入外部样式表</a:t>
            </a:r>
            <a:r>
              <a:rPr lang="zh-CN" altLang="en-US" sz="2400" b="1" dirty="0" smtClean="0"/>
              <a:t>文件</a:t>
            </a:r>
            <a:endParaRPr lang="en-US" altLang="zh-CN" sz="2400" b="1" dirty="0" smtClean="0"/>
          </a:p>
          <a:p>
            <a:r>
              <a:rPr lang="zh-CN" altLang="en-US" sz="2400" dirty="0"/>
              <a:t>可以先建立外部样式表文件（</a:t>
            </a:r>
            <a:r>
              <a:rPr lang="en-US" altLang="zh-CN" sz="2400" dirty="0"/>
              <a:t>.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），然后使用</a:t>
            </a:r>
            <a:r>
              <a:rPr lang="en-US" altLang="zh-CN" sz="2400" dirty="0">
                <a:hlinkClick r:id="rId4" tooltip="HTML"/>
              </a:rPr>
              <a:t>HTML</a:t>
            </a:r>
            <a:r>
              <a:rPr lang="zh-CN" altLang="en-US" sz="2400" dirty="0"/>
              <a:t>的</a:t>
            </a:r>
            <a:r>
              <a:rPr lang="en-US" altLang="zh-CN" sz="2400" dirty="0"/>
              <a:t>link</a:t>
            </a:r>
            <a:r>
              <a:rPr lang="zh-CN" altLang="en-US" sz="2400" dirty="0"/>
              <a:t>对象。示例如下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b="1" dirty="0"/>
              <a:t>&lt;link </a:t>
            </a:r>
            <a:r>
              <a:rPr lang="en-US" altLang="zh-CN" sz="2400" b="1" dirty="0" err="1"/>
              <a:t>rel</a:t>
            </a:r>
            <a:r>
              <a:rPr lang="en-US" altLang="zh-CN" sz="2400" b="1" dirty="0"/>
              <a:t>="stylesheet" type="text/</a:t>
            </a:r>
            <a:r>
              <a:rPr lang="en-US" altLang="zh-CN" sz="2400" b="1" dirty="0" err="1"/>
              <a:t>css</a:t>
            </a:r>
            <a:r>
              <a:rPr lang="en-US" altLang="zh-CN" sz="2400" b="1" dirty="0"/>
              <a:t>" </a:t>
            </a:r>
            <a:r>
              <a:rPr lang="en-US" altLang="zh-CN" sz="2400" b="1" dirty="0" err="1"/>
              <a:t>href</a:t>
            </a:r>
            <a:r>
              <a:rPr lang="en-US" altLang="zh-CN" sz="2400" b="1" dirty="0"/>
              <a:t>="csstest1.css" </a:t>
            </a:r>
            <a:r>
              <a:rPr lang="en-US" altLang="zh-CN" sz="2400" b="1" dirty="0" smtClean="0"/>
              <a:t>&gt;</a:t>
            </a:r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、定义内部样式块</a:t>
            </a:r>
            <a:r>
              <a:rPr lang="zh-CN" altLang="en-US" sz="2400" b="1" dirty="0" smtClean="0"/>
              <a:t>对象</a:t>
            </a:r>
            <a:endParaRPr lang="en-US" altLang="zh-CN" sz="2400" b="1" dirty="0" smtClean="0"/>
          </a:p>
          <a:p>
            <a:r>
              <a:rPr lang="zh-CN" altLang="en-US" sz="2400" dirty="0"/>
              <a:t>可以在你的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文档的和标记之间插入一个块对象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b="1" dirty="0"/>
              <a:t>&lt;style type="text/</a:t>
            </a:r>
            <a:r>
              <a:rPr lang="en-US" altLang="zh-CN" sz="2400" b="1" dirty="0" err="1"/>
              <a:t>css</a:t>
            </a:r>
            <a:r>
              <a:rPr lang="en-US" altLang="zh-CN" sz="2400" b="1" dirty="0"/>
              <a:t>"&gt; </a:t>
            </a:r>
            <a:r>
              <a:rPr lang="en-US" altLang="zh-CN" sz="2400" b="1" dirty="0" smtClean="0"/>
              <a:t>p </a:t>
            </a:r>
            <a:r>
              <a:rPr lang="en-US" altLang="zh-CN" sz="2400" b="1" dirty="0"/>
              <a:t>{</a:t>
            </a:r>
            <a:r>
              <a:rPr lang="en-US" altLang="zh-CN" sz="2400" b="1" dirty="0" err="1"/>
              <a:t>background-color:blue</a:t>
            </a:r>
            <a:r>
              <a:rPr lang="en-US" altLang="zh-CN" sz="2400" b="1" dirty="0"/>
              <a:t>} </a:t>
            </a:r>
            <a:r>
              <a:rPr lang="en-US" altLang="zh-CN" sz="2400" b="1" dirty="0" smtClean="0"/>
              <a:t>&lt;/</a:t>
            </a:r>
            <a:r>
              <a:rPr lang="en-US" altLang="zh-CN" sz="2400" b="1" dirty="0"/>
              <a:t>style</a:t>
            </a:r>
            <a:r>
              <a:rPr lang="en-US" altLang="zh-CN" sz="2400" b="1" dirty="0" smtClean="0"/>
              <a:t>&gt;</a:t>
            </a:r>
            <a:endParaRPr lang="en-US" altLang="zh-CN" sz="2400" b="1" dirty="0"/>
          </a:p>
          <a:p>
            <a:r>
              <a:rPr lang="en-US" altLang="zh-CN" sz="2400" b="1" dirty="0"/>
              <a:t>3</a:t>
            </a:r>
            <a:r>
              <a:rPr lang="zh-CN" altLang="en-US" sz="2400" b="1" dirty="0"/>
              <a:t>、内联</a:t>
            </a:r>
            <a:r>
              <a:rPr lang="zh-CN" altLang="en-US" sz="2400" b="1" dirty="0" smtClean="0"/>
              <a:t>定义</a:t>
            </a:r>
            <a:endParaRPr lang="en-US" altLang="zh-CN" sz="2400" b="1" dirty="0" smtClean="0"/>
          </a:p>
          <a:p>
            <a:r>
              <a:rPr lang="zh-CN" altLang="en-US" sz="2400" dirty="0"/>
              <a:t>内联定义即是在对象的标记内使用对象的</a:t>
            </a:r>
            <a:r>
              <a:rPr lang="en-US" altLang="zh-CN" sz="2400" dirty="0"/>
              <a:t>style</a:t>
            </a:r>
            <a:r>
              <a:rPr lang="zh-CN" altLang="en-US" sz="2400" dirty="0"/>
              <a:t>属性定义适用其的样式表属性</a:t>
            </a:r>
            <a:endParaRPr lang="en-US" altLang="zh-CN" sz="2400" b="1" dirty="0"/>
          </a:p>
          <a:p>
            <a:r>
              <a:rPr lang="en-US" altLang="zh-CN" sz="2400" b="1" dirty="0"/>
              <a:t>&lt;div style="</a:t>
            </a:r>
            <a:r>
              <a:rPr lang="en-US" altLang="zh-CN" sz="2400" b="1" dirty="0" smtClean="0"/>
              <a:t>width:20px;height:20px;backgroundcolor</a:t>
            </a:r>
            <a:r>
              <a:rPr lang="en-US" altLang="zh-CN" sz="2400" b="1" dirty="0"/>
              <a:t>:#</a:t>
            </a:r>
            <a:r>
              <a:rPr lang="en-US" altLang="zh-CN" sz="2400" b="1" dirty="0" err="1" smtClean="0"/>
              <a:t>ffddee</a:t>
            </a:r>
            <a:r>
              <a:rPr lang="en-US" altLang="zh-CN" sz="2400" b="1" dirty="0" smtClean="0"/>
              <a:t>;"&gt; C&lt;/</a:t>
            </a:r>
            <a:r>
              <a:rPr lang="en-US" altLang="zh-CN" sz="2400" b="1" dirty="0"/>
              <a:t>div&gt;</a:t>
            </a:r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CSS </a:t>
            </a:r>
            <a:r>
              <a:rPr lang="zh-CN" altLang="en-US" sz="3600" b="1" dirty="0">
                <a:sym typeface="Arial" panose="020B0604020202020204" pitchFamily="34" charset="0"/>
              </a:rPr>
              <a:t>引用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9060344" cy="406265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CSS </a:t>
            </a:r>
            <a:r>
              <a:rPr lang="zh-CN" altLang="en-US" sz="2400" dirty="0"/>
              <a:t>规则由两个主要的部分构成：选择器，以及一条或多条声明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选择器</a:t>
            </a:r>
            <a:r>
              <a:rPr lang="en-US" altLang="zh-CN" sz="2400" dirty="0" smtClean="0"/>
              <a:t>{</a:t>
            </a:r>
            <a:r>
              <a:rPr lang="zh-CN" altLang="en-US" sz="2400" dirty="0"/>
              <a:t>声明</a:t>
            </a:r>
            <a:r>
              <a:rPr lang="en-US" altLang="zh-CN" sz="2400" dirty="0" smtClean="0"/>
              <a:t>1;</a:t>
            </a:r>
            <a:r>
              <a:rPr lang="zh-CN" altLang="en-US" sz="2400" dirty="0"/>
              <a:t>声明</a:t>
            </a:r>
            <a:r>
              <a:rPr lang="en-US" altLang="zh-CN" sz="2400" dirty="0" smtClean="0"/>
              <a:t>2</a:t>
            </a:r>
            <a:r>
              <a:rPr lang="en-US" altLang="zh-CN" sz="2400" dirty="0"/>
              <a:t>; </a:t>
            </a:r>
            <a:r>
              <a:rPr lang="en-US" altLang="zh-CN" sz="2400" dirty="0" smtClean="0"/>
              <a:t>...</a:t>
            </a:r>
            <a:r>
              <a:rPr lang="zh-CN" altLang="en-US" sz="2400" dirty="0"/>
              <a:t>声明</a:t>
            </a:r>
            <a:r>
              <a:rPr lang="en-US" altLang="zh-CN" sz="2400" dirty="0" smtClean="0"/>
              <a:t>N }</a:t>
            </a:r>
          </a:p>
          <a:p>
            <a:endParaRPr lang="en-US" altLang="zh-CN" sz="2400" dirty="0"/>
          </a:p>
          <a:p>
            <a:r>
              <a:rPr lang="zh-CN" altLang="en-US" sz="2400" dirty="0"/>
              <a:t>选择器通常是您需要改变样式的 </a:t>
            </a:r>
            <a:r>
              <a:rPr lang="en-US" altLang="zh-CN" sz="2400" dirty="0"/>
              <a:t>HTML </a:t>
            </a:r>
            <a:r>
              <a:rPr lang="zh-CN" altLang="en-US" sz="2400" dirty="0"/>
              <a:t>元素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每条声明由一个属性和一个值组成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属性</a:t>
            </a:r>
            <a:r>
              <a:rPr lang="zh-CN" altLang="en-US" sz="2400" dirty="0"/>
              <a:t>是您希望设置的样式</a:t>
            </a:r>
            <a:r>
              <a:rPr lang="zh-CN" altLang="en-US" sz="2400" dirty="0" smtClean="0"/>
              <a:t>属性。</a:t>
            </a:r>
            <a:endParaRPr lang="en-US" altLang="zh-CN" sz="2400" dirty="0" smtClean="0"/>
          </a:p>
          <a:p>
            <a:r>
              <a:rPr lang="zh-CN" altLang="en-US" sz="2400" dirty="0" smtClean="0"/>
              <a:t>每个</a:t>
            </a:r>
            <a:r>
              <a:rPr lang="zh-CN" altLang="en-US" sz="2400" dirty="0"/>
              <a:t>属性有一个值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属性</a:t>
            </a:r>
            <a:r>
              <a:rPr lang="zh-CN" altLang="en-US" sz="2400" dirty="0"/>
              <a:t>和值被冒号分开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声明：属性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值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/>
              <a:t>CSS </a:t>
            </a:r>
            <a:r>
              <a:rPr lang="zh-CN" altLang="en-US" sz="3600" b="1" dirty="0" smtClean="0"/>
              <a:t>语法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59" y="4768453"/>
            <a:ext cx="3324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30024" y="2032149"/>
            <a:ext cx="9031799" cy="51090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类别</a:t>
            </a:r>
            <a:r>
              <a:rPr lang="zh-CN" altLang="en-US" sz="2400" dirty="0"/>
              <a:t>选择器</a:t>
            </a:r>
            <a:r>
              <a:rPr lang="en-US" altLang="zh-CN" sz="2400" dirty="0"/>
              <a:t>(class)</a:t>
            </a:r>
            <a:endParaRPr lang="zh-CN" altLang="en-US" sz="2400" dirty="0"/>
          </a:p>
          <a:p>
            <a:r>
              <a:rPr lang="en-US" altLang="zh-CN" sz="3200" b="1" dirty="0"/>
              <a:t>.</a:t>
            </a:r>
            <a:r>
              <a:rPr lang="en-US" altLang="zh-CN" sz="3200" b="1" dirty="0" smtClean="0"/>
              <a:t>demo{background-color:#FF0000;}</a:t>
            </a:r>
          </a:p>
          <a:p>
            <a:endParaRPr lang="en-US" altLang="zh-CN" sz="2400" dirty="0"/>
          </a:p>
          <a:p>
            <a:r>
              <a:rPr lang="en-US" altLang="zh-CN" sz="2400" dirty="0"/>
              <a:t>HTML</a:t>
            </a:r>
            <a:r>
              <a:rPr lang="zh-CN" altLang="en-US" sz="2400" dirty="0"/>
              <a:t>元素的</a:t>
            </a:r>
            <a:r>
              <a:rPr lang="en-US" altLang="zh-CN" sz="2400" dirty="0"/>
              <a:t>class</a:t>
            </a:r>
            <a:r>
              <a:rPr lang="zh-CN" altLang="en-US" sz="2400" dirty="0"/>
              <a:t>属性中引用</a:t>
            </a:r>
            <a:endParaRPr lang="en-US" altLang="zh-CN" sz="2400" dirty="0"/>
          </a:p>
          <a:p>
            <a:r>
              <a:rPr lang="en-US" altLang="zh-CN" sz="2400" dirty="0"/>
              <a:t>&lt;div class</a:t>
            </a:r>
            <a:r>
              <a:rPr lang="en-US" altLang="zh-CN" sz="2400" dirty="0" smtClean="0"/>
              <a:t>=</a:t>
            </a:r>
            <a:r>
              <a:rPr lang="en-US" altLang="zh-CN" sz="3600" b="1" dirty="0" smtClean="0"/>
              <a:t>“demo”</a:t>
            </a:r>
            <a:r>
              <a:rPr lang="en-US" altLang="zh-CN" sz="2400" dirty="0" smtClean="0"/>
              <a:t>&gt; </a:t>
            </a:r>
            <a:r>
              <a:rPr lang="zh-CN" altLang="en-US" sz="2400" dirty="0" smtClean="0"/>
              <a:t>我是类别选择器</a:t>
            </a:r>
            <a:r>
              <a:rPr lang="en-US" altLang="zh-CN" sz="2400" dirty="0" smtClean="0"/>
              <a:t>&lt;/</a:t>
            </a:r>
            <a:r>
              <a:rPr lang="en-US" altLang="zh-CN" sz="2400" dirty="0"/>
              <a:t>div&gt;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创建五行四列的表格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行高</a:t>
            </a:r>
            <a:r>
              <a:rPr lang="en-US" altLang="zh-CN" sz="2400" dirty="0" smtClean="0"/>
              <a:t>:30  </a:t>
            </a:r>
            <a:r>
              <a:rPr lang="zh-CN" altLang="en-US" sz="2400" dirty="0" smtClean="0"/>
              <a:t>列宽</a:t>
            </a:r>
            <a:r>
              <a:rPr lang="en-US" altLang="zh-CN" sz="2400" dirty="0" smtClean="0"/>
              <a:t>:40 )</a:t>
            </a:r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第一行的背景色红色，第二行的背景色绿色 第三行的背景色黄色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第四行的背景色蓝色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第五行的背景色红色</a:t>
            </a:r>
            <a:r>
              <a:rPr lang="zh-CN" altLang="en-US" sz="2400" dirty="0"/>
              <a:t>，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第一行第一列的背景色黄色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第三行第三列的背景色红色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7113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选择</a:t>
            </a:r>
            <a:r>
              <a:rPr lang="zh-CN" altLang="en-US" sz="3600" b="1" dirty="0" smtClean="0"/>
              <a:t>器 </a:t>
            </a:r>
            <a:r>
              <a:rPr lang="zh-CN" altLang="en-US" sz="3600" dirty="0" smtClean="0"/>
              <a:t>类别</a:t>
            </a:r>
            <a:r>
              <a:rPr lang="zh-CN" altLang="en-US" sz="3600" dirty="0"/>
              <a:t>选择器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30024" y="2032149"/>
            <a:ext cx="9031799" cy="553997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ID</a:t>
            </a:r>
            <a:r>
              <a:rPr lang="zh-CN" altLang="en-US" sz="2400" dirty="0" smtClean="0"/>
              <a:t>选择器</a:t>
            </a:r>
          </a:p>
          <a:p>
            <a:r>
              <a:rPr lang="en-US" altLang="zh-CN" sz="3200" b="1" dirty="0" smtClean="0"/>
              <a:t>#</a:t>
            </a:r>
            <a:r>
              <a:rPr lang="en-US" altLang="zh-CN" sz="3200" b="1" dirty="0" err="1" smtClean="0"/>
              <a:t>demoid</a:t>
            </a:r>
            <a:r>
              <a:rPr lang="en-US" altLang="zh-CN" sz="3200" b="1" dirty="0" smtClean="0"/>
              <a:t> {width:100;height:200}</a:t>
            </a:r>
          </a:p>
          <a:p>
            <a:endParaRPr lang="en-US" altLang="zh-CN" sz="3200" b="1" dirty="0"/>
          </a:p>
          <a:p>
            <a:r>
              <a:rPr lang="en-US" altLang="zh-CN" sz="2400" dirty="0"/>
              <a:t>HTML</a:t>
            </a:r>
            <a:r>
              <a:rPr lang="zh-CN" altLang="en-US" sz="2400" dirty="0"/>
              <a:t>元素的</a:t>
            </a:r>
            <a:r>
              <a:rPr lang="en-US" altLang="zh-CN" sz="2400" dirty="0"/>
              <a:t>id</a:t>
            </a:r>
            <a:r>
              <a:rPr lang="zh-CN" altLang="en-US" sz="2400" dirty="0"/>
              <a:t>属性中引用</a:t>
            </a:r>
            <a:endParaRPr lang="en-US" altLang="zh-CN" sz="2400" dirty="0"/>
          </a:p>
          <a:p>
            <a:r>
              <a:rPr lang="en-US" altLang="zh-CN" sz="2400" dirty="0"/>
              <a:t>&lt;div </a:t>
            </a:r>
            <a:r>
              <a:rPr lang="en-US" altLang="zh-CN" sz="3200" b="1" dirty="0"/>
              <a:t>id="</a:t>
            </a:r>
            <a:r>
              <a:rPr lang="en-US" altLang="zh-CN" sz="3200" b="1" dirty="0" err="1" smtClean="0"/>
              <a:t>demoid</a:t>
            </a:r>
            <a:r>
              <a:rPr lang="en-US" altLang="zh-CN" sz="3200" b="1" dirty="0" smtClean="0"/>
              <a:t>"</a:t>
            </a:r>
            <a:r>
              <a:rPr lang="en-US" altLang="zh-CN" sz="2400" dirty="0" smtClean="0"/>
              <a:t>&gt;</a:t>
            </a:r>
            <a:r>
              <a:rPr lang="en-US" altLang="zh-CN" sz="2400" dirty="0"/>
              <a:t>ID</a:t>
            </a:r>
            <a:r>
              <a:rPr lang="zh-CN" altLang="en-US" sz="2400" dirty="0"/>
              <a:t>选择</a:t>
            </a:r>
            <a:r>
              <a:rPr lang="zh-CN" altLang="en-US" sz="2400" dirty="0" smtClean="0"/>
              <a:t>器</a:t>
            </a:r>
            <a:r>
              <a:rPr lang="en-US" altLang="zh-CN" sz="2400" dirty="0" smtClean="0"/>
              <a:t>&lt;/</a:t>
            </a:r>
            <a:r>
              <a:rPr lang="en-US" altLang="zh-CN" sz="2400" dirty="0"/>
              <a:t>div</a:t>
            </a:r>
            <a:r>
              <a:rPr lang="en-US" altLang="zh-CN" sz="2400" dirty="0" smtClean="0"/>
              <a:t>&gt;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创建一个表单，表单中添加两个文本框用户名和密码，一个重置按钮，一个提交按钮。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用户名的文本框的长度为</a:t>
            </a:r>
            <a:r>
              <a:rPr lang="en-US" altLang="zh-CN" sz="2400" dirty="0" smtClean="0"/>
              <a:t>300</a:t>
            </a:r>
            <a:r>
              <a:rPr lang="zh-CN" altLang="en-US" sz="2400" dirty="0" smtClean="0"/>
              <a:t>，密码文本框的长度为</a:t>
            </a:r>
            <a:r>
              <a:rPr lang="en-US" altLang="zh-CN" sz="2400" dirty="0" smtClean="0"/>
              <a:t>200</a:t>
            </a:r>
            <a:r>
              <a:rPr lang="zh-CN" altLang="en-US" sz="2400" dirty="0" smtClean="0"/>
              <a:t>，按钮的长度为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，高度为</a:t>
            </a:r>
            <a:r>
              <a:rPr lang="en-US" altLang="zh-CN" sz="2400" dirty="0" smtClean="0"/>
              <a:t>40  </a:t>
            </a:r>
          </a:p>
          <a:p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创建</a:t>
            </a:r>
            <a:r>
              <a:rPr lang="en-US" altLang="zh-CN" sz="2400" dirty="0" smtClean="0"/>
              <a:t>moveTo.html </a:t>
            </a:r>
            <a:r>
              <a:rPr lang="zh-CN" altLang="en-US" sz="2400" dirty="0" smtClean="0"/>
              <a:t>文件 页面主体显示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欢迎您</a:t>
            </a:r>
            <a:r>
              <a:rPr lang="en-US" altLang="zh-CN" sz="2400" dirty="0" smtClean="0"/>
              <a:t>”</a:t>
            </a:r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提交按钮按下后页面跳转到</a:t>
            </a:r>
            <a:r>
              <a:rPr lang="en-US" altLang="zh-CN" sz="2400" dirty="0" smtClean="0"/>
              <a:t>moveTo.html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7113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选择</a:t>
            </a:r>
            <a:r>
              <a:rPr lang="zh-CN" altLang="en-US" sz="3600" b="1" dirty="0" smtClean="0"/>
              <a:t>器 </a:t>
            </a:r>
            <a:r>
              <a:rPr lang="en-US" altLang="zh-CN" sz="3600" dirty="0"/>
              <a:t>ID</a:t>
            </a:r>
            <a:r>
              <a:rPr lang="zh-CN" altLang="en-US" sz="3600" dirty="0"/>
              <a:t>选择</a:t>
            </a:r>
            <a:r>
              <a:rPr lang="zh-CN" altLang="en-US" sz="3600" dirty="0" smtClean="0"/>
              <a:t>器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9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30024" y="2032149"/>
            <a:ext cx="9535855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后代</a:t>
            </a:r>
            <a:r>
              <a:rPr lang="zh-CN" altLang="en-US" sz="2400" dirty="0"/>
              <a:t>选择器</a:t>
            </a:r>
            <a:endParaRPr lang="en-US" altLang="zh-CN" sz="2400" dirty="0"/>
          </a:p>
          <a:p>
            <a:r>
              <a:rPr lang="en-US" altLang="zh-CN" sz="2400" dirty="0"/>
              <a:t>.father .child{color:#0000CC;}</a:t>
            </a:r>
          </a:p>
          <a:p>
            <a:r>
              <a:rPr lang="en-US" altLang="zh-CN" sz="2400" dirty="0" smtClean="0"/>
              <a:t>&lt;div class</a:t>
            </a:r>
            <a:r>
              <a:rPr lang="en-US" altLang="zh-CN" sz="2400" dirty="0"/>
              <a:t>="father"&gt;</a:t>
            </a:r>
            <a:r>
              <a:rPr lang="zh-CN" altLang="en-US" sz="2400" dirty="0"/>
              <a:t>黑色</a:t>
            </a:r>
            <a:r>
              <a:rPr lang="en-US" altLang="zh-CN" sz="2400" dirty="0"/>
              <a:t>&lt;span class="child"&gt;</a:t>
            </a:r>
            <a:r>
              <a:rPr lang="zh-CN" altLang="en-US" sz="2400" dirty="0"/>
              <a:t>蓝色</a:t>
            </a:r>
            <a:r>
              <a:rPr lang="en-US" altLang="zh-CN" sz="2400" dirty="0"/>
              <a:t>&lt;/span&gt;</a:t>
            </a:r>
            <a:r>
              <a:rPr lang="zh-CN" altLang="en-US" sz="2400" dirty="0"/>
              <a:t>黑色</a:t>
            </a:r>
            <a:r>
              <a:rPr lang="en-US" altLang="zh-CN" sz="2400" dirty="0" smtClean="0"/>
              <a:t>&lt;/div&gt;</a:t>
            </a:r>
            <a:endParaRPr lang="en-US" altLang="zh-CN" sz="2400" dirty="0"/>
          </a:p>
          <a:p>
            <a:r>
              <a:rPr lang="en-US" altLang="zh-CN" sz="2400" dirty="0" smtClean="0"/>
              <a:t>&lt;div </a:t>
            </a:r>
            <a:r>
              <a:rPr lang="en-US" altLang="zh-CN" sz="2400" dirty="0"/>
              <a:t>class="child"&gt;</a:t>
            </a:r>
            <a:r>
              <a:rPr lang="zh-CN" altLang="en-US" sz="2400" dirty="0"/>
              <a:t>黑色</a:t>
            </a:r>
            <a:r>
              <a:rPr lang="en-US" altLang="zh-CN" sz="2400" dirty="0" smtClean="0"/>
              <a:t>&lt;/div&gt;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分组</a:t>
            </a:r>
            <a:r>
              <a:rPr lang="zh-CN" altLang="en-US" sz="2400" dirty="0" smtClean="0"/>
              <a:t>选择器</a:t>
            </a:r>
            <a:endParaRPr lang="en-US" altLang="zh-CN" sz="2400" dirty="0" smtClean="0"/>
          </a:p>
          <a:p>
            <a:r>
              <a:rPr lang="zh-CN" altLang="en-US" sz="2400" dirty="0"/>
              <a:t>你可以对选择器进行分组，这样，被分组的选择器就可以分享相同的声明。用逗号将需要分组的选择器分开。</a:t>
            </a:r>
            <a:endParaRPr lang="en-US" altLang="zh-CN" sz="2400" dirty="0"/>
          </a:p>
          <a:p>
            <a:r>
              <a:rPr lang="en-US" altLang="zh-CN" sz="2400" dirty="0"/>
              <a:t>h1,h2,h3,h4,h5,h6 { color: green; }</a:t>
            </a:r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选择器  </a:t>
            </a:r>
            <a:r>
              <a:rPr lang="zh-CN" altLang="en-US" sz="3600" dirty="0" smtClean="0"/>
              <a:t>后代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分组选择器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30024" y="2032149"/>
            <a:ext cx="9535855" cy="258532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伪</a:t>
            </a:r>
            <a:r>
              <a:rPr lang="zh-CN" altLang="en-US" sz="2400" dirty="0"/>
              <a:t>类选择器</a:t>
            </a:r>
            <a:endParaRPr lang="en-US" altLang="zh-CN" sz="2400" dirty="0"/>
          </a:p>
          <a:p>
            <a:r>
              <a:rPr lang="zh-CN" altLang="en-US" sz="2400" dirty="0"/>
              <a:t>有时候还会需要用文档以外的其他条件来应用元素的样式，比如鼠标悬停等。这时候我们就需要用到伪类了。以下是链接应用的伪类定义。</a:t>
            </a:r>
            <a:endParaRPr lang="en-US" altLang="zh-CN" sz="2400" dirty="0"/>
          </a:p>
          <a:p>
            <a:r>
              <a:rPr lang="en-US" altLang="zh-CN" sz="2400" dirty="0"/>
              <a:t> a:link  </a:t>
            </a:r>
            <a:r>
              <a:rPr lang="zh-CN" altLang="en-US" sz="2400" dirty="0"/>
              <a:t>选择未访问  </a:t>
            </a:r>
            <a:r>
              <a:rPr lang="en-US" altLang="zh-CN" sz="2400" dirty="0"/>
              <a:t>a:visited </a:t>
            </a:r>
            <a:r>
              <a:rPr lang="zh-CN" altLang="en-US" sz="2400" dirty="0"/>
              <a:t>已访问</a:t>
            </a:r>
            <a:endParaRPr lang="en-US" altLang="zh-CN" sz="2400" dirty="0"/>
          </a:p>
          <a:p>
            <a:r>
              <a:rPr lang="en-US" altLang="zh-CN" sz="2400" dirty="0"/>
              <a:t> a:hover </a:t>
            </a:r>
            <a:r>
              <a:rPr lang="zh-CN" altLang="en-US" sz="2400" dirty="0"/>
              <a:t>悬浮          </a:t>
            </a:r>
            <a:r>
              <a:rPr lang="en-US" altLang="zh-CN" sz="2400" dirty="0"/>
              <a:t>a:active  </a:t>
            </a:r>
            <a:r>
              <a:rPr lang="zh-CN" altLang="en-US" sz="2400" dirty="0"/>
              <a:t>活动链接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选择</a:t>
            </a:r>
            <a:r>
              <a:rPr lang="zh-CN" altLang="en-US" sz="3600" b="1" dirty="0" smtClean="0"/>
              <a:t>器  </a:t>
            </a:r>
            <a:r>
              <a:rPr lang="zh-CN" altLang="en-US" sz="3600" dirty="0" smtClean="0"/>
              <a:t>伪</a:t>
            </a:r>
            <a:r>
              <a:rPr lang="zh-CN" altLang="en-US" sz="3600" dirty="0"/>
              <a:t>类</a:t>
            </a:r>
            <a:r>
              <a:rPr lang="zh-CN" altLang="en-US" sz="3600" dirty="0" smtClean="0"/>
              <a:t>选择</a:t>
            </a:r>
            <a:r>
              <a:rPr lang="zh-CN" altLang="en-US" sz="3600" dirty="0"/>
              <a:t>器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-56083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30024" y="2032149"/>
            <a:ext cx="9535855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背景色</a:t>
            </a:r>
          </a:p>
          <a:p>
            <a:r>
              <a:rPr lang="en-US" altLang="zh-CN" sz="2400" dirty="0"/>
              <a:t>p {background-color: gray</a:t>
            </a:r>
            <a:r>
              <a:rPr lang="en-US" altLang="zh-CN" sz="2400" dirty="0" smtClean="0"/>
              <a:t>;}</a:t>
            </a:r>
          </a:p>
          <a:p>
            <a:endParaRPr lang="en-US" altLang="zh-CN" sz="2400" dirty="0"/>
          </a:p>
          <a:p>
            <a:r>
              <a:rPr lang="zh-CN" altLang="en-US" sz="2400" b="1" dirty="0"/>
              <a:t>背景图像</a:t>
            </a:r>
          </a:p>
          <a:p>
            <a:r>
              <a:rPr lang="en-US" altLang="zh-CN" sz="2400" dirty="0"/>
              <a:t>body {background-image: 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(XXXX.gif</a:t>
            </a:r>
            <a:r>
              <a:rPr lang="en-US" altLang="zh-CN" sz="2400" dirty="0"/>
              <a:t>);}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/>
              <a:t>背景重复</a:t>
            </a:r>
          </a:p>
          <a:p>
            <a:r>
              <a:rPr lang="en-US" altLang="zh-CN" sz="2400" dirty="0"/>
              <a:t>body { </a:t>
            </a:r>
            <a:endParaRPr lang="en-US" altLang="zh-CN" sz="2400" dirty="0" smtClean="0"/>
          </a:p>
          <a:p>
            <a:r>
              <a:rPr lang="en-US" altLang="zh-CN" sz="2400" dirty="0" smtClean="0"/>
              <a:t>background-image</a:t>
            </a:r>
            <a:r>
              <a:rPr lang="en-US" altLang="zh-CN" sz="2400" dirty="0"/>
              <a:t>: 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(XXX.gif</a:t>
            </a:r>
            <a:r>
              <a:rPr lang="en-US" altLang="zh-CN" sz="2400" dirty="0"/>
              <a:t>); </a:t>
            </a:r>
            <a:endParaRPr lang="en-US" altLang="zh-CN" sz="2400" dirty="0" smtClean="0"/>
          </a:p>
          <a:p>
            <a:r>
              <a:rPr lang="en-US" altLang="zh-CN" sz="2400" b="1" dirty="0" smtClean="0"/>
              <a:t>background-repeat</a:t>
            </a:r>
            <a:r>
              <a:rPr lang="en-US" altLang="zh-CN" sz="2400" b="1" dirty="0"/>
              <a:t>: repeat-y; </a:t>
            </a:r>
            <a:endParaRPr lang="en-US" altLang="zh-CN" sz="2400" b="1" dirty="0" smtClean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37971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28738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CSS </a:t>
            </a:r>
            <a:r>
              <a:rPr lang="zh-CN" altLang="en-US" sz="3600" dirty="0" smtClean="0"/>
              <a:t>背景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37971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335" y="4696445"/>
            <a:ext cx="51339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7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1178</Words>
  <Application>Microsoft Office PowerPoint</Application>
  <PresentationFormat>自定义</PresentationFormat>
  <Paragraphs>158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keywords>第一PPT模板网：www.1ppt.com</cp:keywords>
  <cp:lastModifiedBy/>
  <cp:revision>1</cp:revision>
  <dcterms:created xsi:type="dcterms:W3CDTF">2016-10-17T14:00:15Z</dcterms:created>
  <dcterms:modified xsi:type="dcterms:W3CDTF">2018-01-28T05:38:37Z</dcterms:modified>
</cp:coreProperties>
</file>