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5"/>
  </p:notesMasterIdLst>
  <p:handoutMasterIdLst>
    <p:handoutMasterId r:id="rId16"/>
  </p:handoutMasterIdLst>
  <p:sldIdLst>
    <p:sldId id="3168" r:id="rId2"/>
    <p:sldId id="3267" r:id="rId3"/>
    <p:sldId id="3268" r:id="rId4"/>
    <p:sldId id="3283" r:id="rId5"/>
    <p:sldId id="3284" r:id="rId6"/>
    <p:sldId id="3285" r:id="rId7"/>
    <p:sldId id="3238" r:id="rId8"/>
    <p:sldId id="3270" r:id="rId9"/>
    <p:sldId id="3271" r:id="rId10"/>
    <p:sldId id="3286" r:id="rId11"/>
    <p:sldId id="3287" r:id="rId12"/>
    <p:sldId id="3279" r:id="rId13"/>
    <p:sldId id="3189" r:id="rId14"/>
  </p:sldIdLst>
  <p:sldSz cx="12858750" cy="7232650"/>
  <p:notesSz cx="9926638" cy="6797675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267"/>
            <p14:sldId id="3268"/>
            <p14:sldId id="3283"/>
            <p14:sldId id="3284"/>
            <p14:sldId id="3285"/>
            <p14:sldId id="3238"/>
            <p14:sldId id="3270"/>
            <p14:sldId id="3271"/>
            <p14:sldId id="3286"/>
            <p14:sldId id="3287"/>
            <p14:sldId id="3279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66" d="100"/>
          <a:sy n="66" d="100"/>
        </p:scale>
        <p:origin x="-714" y="-72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985" y="-55212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2018.03.03</a:t>
            </a:r>
          </a:p>
        </p:txBody>
      </p:sp>
      <p:sp>
        <p:nvSpPr>
          <p:cNvPr id="12" name="矩形 11"/>
          <p:cNvSpPr/>
          <p:nvPr/>
        </p:nvSpPr>
        <p:spPr>
          <a:xfrm>
            <a:off x="8085559" y="4408413"/>
            <a:ext cx="4078090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第十五回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Web </a:t>
            </a:r>
            <a:r>
              <a:rPr lang="zh-CN" altLang="en-US" sz="2400" dirty="0"/>
              <a:t>服务器控件是服务器可理解的特殊 </a:t>
            </a:r>
            <a:r>
              <a:rPr lang="en-US" altLang="zh-CN" sz="2400" dirty="0"/>
              <a:t>ASP.NET </a:t>
            </a:r>
            <a:r>
              <a:rPr lang="zh-CN" altLang="en-US" sz="2400" dirty="0"/>
              <a:t>标签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类似 </a:t>
            </a:r>
            <a:r>
              <a:rPr lang="en-US" altLang="zh-CN" sz="2400" dirty="0"/>
              <a:t>HTML </a:t>
            </a:r>
            <a:r>
              <a:rPr lang="zh-CN" altLang="en-US" sz="2400" dirty="0"/>
              <a:t>服务器控件，</a:t>
            </a:r>
            <a:r>
              <a:rPr lang="en-US" altLang="zh-CN" sz="2400" dirty="0"/>
              <a:t>Web </a:t>
            </a:r>
            <a:r>
              <a:rPr lang="zh-CN" altLang="en-US" sz="2400" dirty="0"/>
              <a:t>服务器控件也在服务器上创建，它们同样需要 </a:t>
            </a:r>
            <a:r>
              <a:rPr lang="en-US" altLang="zh-CN" sz="2400" dirty="0" err="1"/>
              <a:t>runat</a:t>
            </a:r>
            <a:r>
              <a:rPr lang="en-US" altLang="zh-CN" sz="2400" dirty="0"/>
              <a:t>="server" </a:t>
            </a:r>
            <a:r>
              <a:rPr lang="zh-CN" altLang="en-US" sz="2400" dirty="0"/>
              <a:t>属性以使其生效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创建 </a:t>
            </a:r>
            <a:r>
              <a:rPr lang="en-US" altLang="zh-CN" sz="2400" dirty="0"/>
              <a:t>Web </a:t>
            </a:r>
            <a:r>
              <a:rPr lang="zh-CN" altLang="en-US" sz="2400" dirty="0"/>
              <a:t>服务器控件的语法是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/>
              <a:t> &lt;</a:t>
            </a:r>
            <a:r>
              <a:rPr lang="en-US" altLang="zh-CN" sz="2400" dirty="0" err="1"/>
              <a:t>asp:</a:t>
            </a:r>
            <a:r>
              <a:rPr lang="en-US" altLang="zh-CN" sz="2400" i="1" dirty="0" err="1"/>
              <a:t>control_name</a:t>
            </a:r>
            <a:r>
              <a:rPr lang="en-US" altLang="zh-CN" sz="2400" dirty="0"/>
              <a:t> id="</a:t>
            </a:r>
            <a:r>
              <a:rPr lang="en-US" altLang="zh-CN" sz="2400" i="1" dirty="0" err="1"/>
              <a:t>some_id</a:t>
            </a:r>
            <a:r>
              <a:rPr lang="en-US" altLang="zh-CN" sz="2400" dirty="0"/>
              <a:t>" </a:t>
            </a:r>
            <a:r>
              <a:rPr lang="en-US" altLang="zh-CN" sz="2400" dirty="0" err="1"/>
              <a:t>runat</a:t>
            </a:r>
            <a:r>
              <a:rPr lang="en-US" altLang="zh-CN" sz="2400" dirty="0"/>
              <a:t>="server" </a:t>
            </a:r>
            <a:r>
              <a:rPr lang="en-US" altLang="zh-CN" sz="2400" dirty="0" smtClean="0"/>
              <a:t>/&gt;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例如</a:t>
            </a:r>
            <a:endParaRPr lang="en-US" altLang="zh-CN" sz="2400" dirty="0"/>
          </a:p>
          <a:p>
            <a:r>
              <a:rPr lang="en-US" altLang="zh-CN" sz="2400" dirty="0"/>
              <a:t>&lt;form </a:t>
            </a:r>
            <a:r>
              <a:rPr lang="en-US" altLang="zh-CN" sz="2400" dirty="0" err="1"/>
              <a:t>runat</a:t>
            </a:r>
            <a:r>
              <a:rPr lang="en-US" altLang="zh-CN" sz="2400" dirty="0"/>
              <a:t>="server"&gt;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&lt;</a:t>
            </a:r>
            <a:r>
              <a:rPr lang="en-US" altLang="zh-CN" sz="2400" dirty="0" err="1"/>
              <a:t>asp:Button</a:t>
            </a:r>
            <a:r>
              <a:rPr lang="en-US" altLang="zh-CN" sz="2400" dirty="0"/>
              <a:t> id="button1" Text="Click me!" </a:t>
            </a:r>
            <a:r>
              <a:rPr lang="en-US" altLang="zh-CN" sz="2400" dirty="0" err="1"/>
              <a:t>runat</a:t>
            </a:r>
            <a:r>
              <a:rPr lang="en-US" altLang="zh-CN" sz="2400" dirty="0"/>
              <a:t>="server"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="submit"/&gt; &lt;/form&gt;</a:t>
            </a:r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</a:t>
            </a:r>
            <a:r>
              <a:rPr lang="en-US" altLang="zh-CN" sz="3600" b="1" dirty="0" smtClean="0"/>
              <a:t>#  Web </a:t>
            </a:r>
            <a:r>
              <a:rPr lang="zh-CN" altLang="en-US" sz="3600" b="1" dirty="0"/>
              <a:t>服务器控件</a:t>
            </a:r>
          </a:p>
          <a:p>
            <a:endParaRPr lang="zh-CN" altLang="en-US" sz="3600" b="1" dirty="0"/>
          </a:p>
          <a:p>
            <a:r>
              <a:rPr lang="en-US" altLang="zh-CN" sz="3600" b="1" dirty="0"/>
              <a:t> 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</a:t>
            </a:r>
            <a:r>
              <a:rPr lang="en-US" altLang="zh-CN" sz="3600" b="1" dirty="0" smtClean="0"/>
              <a:t>#  </a:t>
            </a:r>
            <a:r>
              <a:rPr lang="en-US" altLang="zh-CN" sz="3600" dirty="0" smtClean="0"/>
              <a:t>&lt;</a:t>
            </a:r>
            <a:r>
              <a:rPr lang="en-US" altLang="zh-CN" sz="3600" dirty="0" err="1" smtClean="0"/>
              <a:t>asp:Label</a:t>
            </a:r>
            <a:r>
              <a:rPr lang="en-US" altLang="zh-CN" sz="3600" dirty="0" smtClean="0"/>
              <a:t> </a:t>
            </a:r>
            <a:r>
              <a:rPr lang="zh-CN" altLang="en-US" sz="3600" smtClean="0"/>
              <a:t>标签</a:t>
            </a:r>
            <a:endParaRPr lang="zh-CN" altLang="en-US" sz="3600" b="1" dirty="0"/>
          </a:p>
          <a:p>
            <a:endParaRPr lang="zh-CN" altLang="en-US" sz="3600" b="1" dirty="0"/>
          </a:p>
          <a:p>
            <a:r>
              <a:rPr lang="en-US" altLang="zh-CN" sz="3600" b="1" dirty="0"/>
              <a:t> 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11079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</a:t>
            </a:r>
            <a:r>
              <a:rPr lang="zh-CN" altLang="en-US" sz="3600" dirty="0"/>
              <a:t>练习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97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81503" y="4408413"/>
            <a:ext cx="45821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第十五回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类的重写 </a:t>
            </a:r>
            <a:r>
              <a:rPr lang="en-US" altLang="zh-CN" sz="2400" dirty="0" smtClean="0"/>
              <a:t>virtual </a:t>
            </a:r>
            <a:r>
              <a:rPr lang="en-US" altLang="zh-CN" sz="2400" dirty="0"/>
              <a:t>override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抽象类 </a:t>
            </a:r>
            <a:r>
              <a:rPr lang="en-US" altLang="zh-CN" sz="2400" dirty="0" smtClean="0"/>
              <a:t>abstract</a:t>
            </a:r>
          </a:p>
          <a:p>
            <a:endParaRPr lang="en-US" altLang="zh-CN" sz="2400" dirty="0" smtClean="0"/>
          </a:p>
          <a:p>
            <a:r>
              <a:rPr lang="zh-CN" altLang="en-US" sz="2400" dirty="0"/>
              <a:t>密封</a:t>
            </a:r>
            <a:r>
              <a:rPr lang="zh-CN" altLang="en-US" sz="2400" dirty="0" smtClean="0"/>
              <a:t>类 </a:t>
            </a:r>
            <a:r>
              <a:rPr lang="en-US" altLang="zh-CN" sz="2400" dirty="0" smtClean="0"/>
              <a:t>sealed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接口 </a:t>
            </a:r>
            <a:r>
              <a:rPr lang="en-US" altLang="zh-CN" sz="2400" dirty="0" smtClean="0"/>
              <a:t>interface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委托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反射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泛型</a:t>
            </a:r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</a:t>
            </a:r>
            <a:r>
              <a:rPr lang="en-US" altLang="zh-CN" sz="3600" b="1" dirty="0" smtClean="0"/>
              <a:t>#   </a:t>
            </a:r>
            <a:r>
              <a:rPr lang="zh-CN" altLang="en-US" sz="3600" b="1" dirty="0" smtClean="0"/>
              <a:t>类的扩展</a:t>
            </a:r>
            <a:r>
              <a:rPr lang="en-US" altLang="zh-CN" sz="3600" b="1" dirty="0"/>
              <a:t> 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33239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dirty="0" smtClean="0"/>
          </a:p>
          <a:p>
            <a:r>
              <a:rPr lang="zh-CN" altLang="en-US" sz="2400" dirty="0" smtClean="0"/>
              <a:t>引用命名空间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System.Data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/</a:t>
            </a:r>
            <a:r>
              <a:rPr lang="zh-CN" altLang="en-US" sz="2400" dirty="0"/>
              <a:t>创建一个空表 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DataTable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DataTable</a:t>
            </a:r>
            <a:r>
              <a:rPr lang="en-US" altLang="zh-CN" sz="2400" dirty="0"/>
              <a:t>();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//</a:t>
            </a:r>
            <a:r>
              <a:rPr lang="zh-CN" altLang="en-US" sz="2400" dirty="0"/>
              <a:t>创建一个名为</a:t>
            </a:r>
            <a:r>
              <a:rPr lang="en-US" altLang="zh-CN" sz="2400" dirty="0"/>
              <a:t>"</a:t>
            </a:r>
            <a:r>
              <a:rPr lang="en-US" altLang="zh-CN" sz="2400" dirty="0" err="1"/>
              <a:t>Table_New</a:t>
            </a:r>
            <a:r>
              <a:rPr lang="en-US" altLang="zh-CN" sz="2400" dirty="0"/>
              <a:t>"</a:t>
            </a:r>
            <a:r>
              <a:rPr lang="zh-CN" altLang="en-US" sz="2400" dirty="0"/>
              <a:t>的空表 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DataTable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DataTable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Table_New</a:t>
            </a:r>
            <a:r>
              <a:rPr lang="en-US" altLang="zh-CN" sz="2400" dirty="0" smtClean="0"/>
              <a:t>");</a:t>
            </a:r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789999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6636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/>
              <a:t> </a:t>
            </a:r>
            <a:r>
              <a:rPr lang="en-US" altLang="zh-CN" sz="3600" dirty="0" err="1" smtClean="0"/>
              <a:t>DataTable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DataRow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DataColoum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789999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4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//1.</a:t>
            </a:r>
            <a:r>
              <a:rPr lang="zh-CN" altLang="en-US" sz="2400" dirty="0"/>
              <a:t>创建空列</a:t>
            </a:r>
          </a:p>
          <a:p>
            <a:r>
              <a:rPr lang="en-US" altLang="zh-CN" sz="2400" dirty="0" err="1"/>
              <a:t>DataColumn</a:t>
            </a:r>
            <a:r>
              <a:rPr lang="en-US" altLang="zh-CN" sz="2400" dirty="0"/>
              <a:t> dc = new </a:t>
            </a:r>
            <a:r>
              <a:rPr lang="en-US" altLang="zh-CN" sz="2400" dirty="0" err="1"/>
              <a:t>DataColumn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err="1"/>
              <a:t>dt.Columns.Add</a:t>
            </a:r>
            <a:r>
              <a:rPr lang="en-US" altLang="zh-CN" sz="2400" dirty="0"/>
              <a:t>(dc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//2.</a:t>
            </a:r>
            <a:r>
              <a:rPr lang="zh-CN" altLang="en-US" sz="2400" dirty="0"/>
              <a:t>创建带列名和类型名的列</a:t>
            </a:r>
            <a:r>
              <a:rPr lang="en-US" altLang="zh-CN" sz="2400" dirty="0"/>
              <a:t>(</a:t>
            </a:r>
            <a:r>
              <a:rPr lang="zh-CN" altLang="en-US" sz="2400" dirty="0"/>
              <a:t>两种方式任选其一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err="1"/>
              <a:t>dt.Columns.Add</a:t>
            </a:r>
            <a:r>
              <a:rPr lang="en-US" altLang="zh-CN" sz="2400" dirty="0"/>
              <a:t>("column0", </a:t>
            </a:r>
            <a:r>
              <a:rPr lang="en-US" altLang="zh-CN" sz="2400" dirty="0" err="1"/>
              <a:t>System.Type.GetType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System.String</a:t>
            </a:r>
            <a:r>
              <a:rPr lang="en-US" altLang="zh-CN" sz="2400" dirty="0"/>
              <a:t>"));</a:t>
            </a:r>
          </a:p>
          <a:p>
            <a:r>
              <a:rPr lang="en-US" altLang="zh-CN" sz="2400" dirty="0" err="1"/>
              <a:t>dt.Columns.Add</a:t>
            </a:r>
            <a:r>
              <a:rPr lang="en-US" altLang="zh-CN" sz="2400" dirty="0"/>
              <a:t>("column0", </a:t>
            </a:r>
            <a:r>
              <a:rPr lang="en-US" altLang="zh-CN" sz="2400" dirty="0" err="1"/>
              <a:t>typeof</a:t>
            </a:r>
            <a:r>
              <a:rPr lang="en-US" altLang="zh-CN" sz="2400" dirty="0"/>
              <a:t>(String</a:t>
            </a:r>
            <a:r>
              <a:rPr lang="en-US" altLang="zh-CN" sz="2400" dirty="0" smtClean="0"/>
              <a:t>));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//3.</a:t>
            </a:r>
            <a:r>
              <a:rPr lang="zh-CN" altLang="en-US" sz="2400" dirty="0"/>
              <a:t>通过列架构添加列</a:t>
            </a:r>
          </a:p>
          <a:p>
            <a:r>
              <a:rPr lang="en-US" altLang="zh-CN" sz="2400" dirty="0" err="1"/>
              <a:t>DataColumn</a:t>
            </a:r>
            <a:r>
              <a:rPr lang="en-US" altLang="zh-CN" sz="2400" dirty="0"/>
              <a:t> dc = </a:t>
            </a:r>
            <a:r>
              <a:rPr lang="en-US" altLang="zh-CN" sz="2400" dirty="0" smtClean="0"/>
              <a:t>new   </a:t>
            </a:r>
            <a:r>
              <a:rPr lang="en-US" altLang="zh-CN" sz="2400" dirty="0" err="1" smtClean="0"/>
              <a:t>DataColumn</a:t>
            </a:r>
            <a:r>
              <a:rPr lang="en-US" altLang="zh-CN" sz="2400" dirty="0"/>
              <a:t>("column1",System.Type.GetType("</a:t>
            </a:r>
            <a:r>
              <a:rPr lang="en-US" altLang="zh-CN" sz="2400" dirty="0" err="1"/>
              <a:t>System.DateTime</a:t>
            </a:r>
            <a:r>
              <a:rPr lang="en-US" altLang="zh-CN" sz="2400" dirty="0"/>
              <a:t>"));</a:t>
            </a:r>
          </a:p>
          <a:p>
            <a:r>
              <a:rPr lang="en-US" altLang="zh-CN" sz="2400" dirty="0" err="1"/>
              <a:t>DataColumn</a:t>
            </a:r>
            <a:r>
              <a:rPr lang="en-US" altLang="zh-CN" sz="2400" dirty="0"/>
              <a:t> dc = new </a:t>
            </a:r>
            <a:r>
              <a:rPr lang="en-US" altLang="zh-CN" sz="2400" dirty="0" err="1"/>
              <a:t>DataColumn</a:t>
            </a:r>
            <a:r>
              <a:rPr lang="en-US" altLang="zh-CN" sz="2400" dirty="0"/>
              <a:t>("column1", </a:t>
            </a:r>
            <a:r>
              <a:rPr lang="en-US" altLang="zh-CN" sz="2400" dirty="0" err="1"/>
              <a:t>typeof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 err="1"/>
              <a:t>dt.Columns.Add</a:t>
            </a:r>
            <a:r>
              <a:rPr lang="en-US" altLang="zh-CN" sz="2400" dirty="0"/>
              <a:t>(dc);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789999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6636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/>
              <a:t> </a:t>
            </a:r>
            <a:r>
              <a:rPr lang="en-US" altLang="zh-CN" sz="3600" dirty="0" err="1" smtClean="0"/>
              <a:t>DataTable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DataRow</a:t>
            </a:r>
            <a:r>
              <a:rPr lang="en-US" altLang="zh-CN" sz="3600" dirty="0" smtClean="0"/>
              <a:t> </a:t>
            </a:r>
            <a:r>
              <a:rPr lang="en-US" altLang="zh-CN" sz="3600" dirty="0" err="1"/>
              <a:t>DataColumn</a:t>
            </a:r>
            <a:r>
              <a:rPr lang="en-US" altLang="zh-CN" sz="3600" dirty="0"/>
              <a:t> 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789999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9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//1.</a:t>
            </a:r>
            <a:r>
              <a:rPr lang="zh-CN" altLang="en-US" sz="2400" dirty="0"/>
              <a:t>创建空行</a:t>
            </a:r>
          </a:p>
          <a:p>
            <a:r>
              <a:rPr lang="en-US" altLang="zh-CN" sz="2400" dirty="0" err="1"/>
              <a:t>DataRow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dt.NewRow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err="1"/>
              <a:t>dt.Rows.Add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dr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//2.</a:t>
            </a:r>
            <a:r>
              <a:rPr lang="zh-CN" altLang="en-US" sz="2400" dirty="0"/>
              <a:t>创建空行</a:t>
            </a:r>
          </a:p>
          <a:p>
            <a:r>
              <a:rPr lang="en-US" altLang="zh-CN" sz="2400" dirty="0" err="1"/>
              <a:t>dt.Rows.Add</a:t>
            </a:r>
            <a:r>
              <a:rPr lang="en-US" altLang="zh-CN" sz="2400" dirty="0" smtClean="0"/>
              <a:t>();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//3.</a:t>
            </a:r>
            <a:r>
              <a:rPr lang="zh-CN" altLang="en-US" sz="2400" dirty="0"/>
              <a:t>通过行框架创建并赋值</a:t>
            </a:r>
          </a:p>
          <a:p>
            <a:r>
              <a:rPr lang="en-US" altLang="zh-CN" sz="2400" dirty="0" err="1"/>
              <a:t>dt.Rows.Add</a:t>
            </a:r>
            <a:r>
              <a:rPr lang="en-US" altLang="zh-CN" sz="2400" dirty="0"/>
              <a:t>("</a:t>
            </a:r>
            <a:r>
              <a:rPr lang="zh-CN" altLang="en-US" sz="2400" dirty="0"/>
              <a:t>张三</a:t>
            </a:r>
            <a:r>
              <a:rPr lang="en-US" altLang="zh-CN" sz="2400" dirty="0"/>
              <a:t>",</a:t>
            </a:r>
            <a:r>
              <a:rPr lang="en-US" altLang="zh-CN" sz="2400" dirty="0" err="1"/>
              <a:t>DateTime.Now</a:t>
            </a:r>
            <a:r>
              <a:rPr lang="en-US" altLang="zh-CN" sz="2400" dirty="0"/>
              <a:t>);//Add</a:t>
            </a:r>
            <a:r>
              <a:rPr lang="zh-CN" altLang="en-US" sz="2400" dirty="0"/>
              <a:t>里面参数的数据顺序要和</a:t>
            </a:r>
            <a:r>
              <a:rPr lang="en-US" altLang="zh-CN" sz="2400" dirty="0" err="1"/>
              <a:t>dt</a:t>
            </a:r>
            <a:r>
              <a:rPr lang="zh-CN" altLang="en-US" sz="2400" dirty="0"/>
              <a:t>中的列的顺序对应 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789999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6636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/>
              <a:t> </a:t>
            </a:r>
            <a:r>
              <a:rPr lang="en-US" altLang="zh-CN" sz="3600" dirty="0" err="1" smtClean="0"/>
              <a:t>DataTable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DataRow</a:t>
            </a:r>
            <a:r>
              <a:rPr lang="en-US" altLang="zh-CN" sz="3600" dirty="0" smtClean="0"/>
              <a:t> </a:t>
            </a:r>
            <a:r>
              <a:rPr lang="en-US" altLang="zh-CN" sz="3600" dirty="0" err="1"/>
              <a:t>DataColumn</a:t>
            </a:r>
            <a:r>
              <a:rPr lang="en-US" altLang="zh-CN" sz="3600" dirty="0"/>
              <a:t> 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789999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//</a:t>
            </a:r>
            <a:r>
              <a:rPr lang="zh-CN" altLang="en-US" sz="2400" dirty="0"/>
              <a:t>新建行的赋值</a:t>
            </a:r>
          </a:p>
          <a:p>
            <a:r>
              <a:rPr lang="en-US" altLang="zh-CN" sz="2400" dirty="0" err="1"/>
              <a:t>DataRow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dt.NewRow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err="1"/>
              <a:t>dr</a:t>
            </a:r>
            <a:r>
              <a:rPr lang="en-US" altLang="zh-CN" sz="2400" dirty="0"/>
              <a:t>[0] = "</a:t>
            </a:r>
            <a:r>
              <a:rPr lang="zh-CN" altLang="en-US" sz="2400" dirty="0"/>
              <a:t>张三</a:t>
            </a:r>
            <a:r>
              <a:rPr lang="en-US" altLang="zh-CN" sz="2400" dirty="0"/>
              <a:t>";//</a:t>
            </a:r>
            <a:r>
              <a:rPr lang="zh-CN" altLang="en-US" sz="2400" dirty="0"/>
              <a:t>通过索引赋值</a:t>
            </a:r>
          </a:p>
          <a:p>
            <a:r>
              <a:rPr lang="en-US" altLang="zh-CN" sz="2400" dirty="0" err="1"/>
              <a:t>dr</a:t>
            </a:r>
            <a:r>
              <a:rPr lang="en-US" altLang="zh-CN" sz="2400" dirty="0"/>
              <a:t>["column1"] = </a:t>
            </a:r>
            <a:r>
              <a:rPr lang="en-US" altLang="zh-CN" sz="2400" dirty="0" err="1"/>
              <a:t>DateTime.Now</a:t>
            </a:r>
            <a:r>
              <a:rPr lang="en-US" altLang="zh-CN" sz="2400" dirty="0"/>
              <a:t>; //</a:t>
            </a:r>
            <a:r>
              <a:rPr lang="zh-CN" altLang="en-US" sz="2400" dirty="0"/>
              <a:t>通过名称</a:t>
            </a:r>
            <a:r>
              <a:rPr lang="zh-CN" altLang="en-US" sz="2400" dirty="0" smtClean="0"/>
              <a:t>赋值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对表已有行进行赋值</a:t>
            </a:r>
          </a:p>
          <a:p>
            <a:r>
              <a:rPr lang="en-US" altLang="zh-CN" sz="2400" dirty="0" err="1"/>
              <a:t>dt.Rows</a:t>
            </a:r>
            <a:r>
              <a:rPr lang="en-US" altLang="zh-CN" sz="2400" dirty="0"/>
              <a:t>[0][0] = "</a:t>
            </a:r>
            <a:r>
              <a:rPr lang="zh-CN" altLang="en-US" sz="2400" dirty="0"/>
              <a:t>张三</a:t>
            </a:r>
            <a:r>
              <a:rPr lang="en-US" altLang="zh-CN" sz="2400" dirty="0"/>
              <a:t>"; //</a:t>
            </a:r>
            <a:r>
              <a:rPr lang="zh-CN" altLang="en-US" sz="2400" dirty="0"/>
              <a:t>通过索引赋值</a:t>
            </a:r>
          </a:p>
          <a:p>
            <a:r>
              <a:rPr lang="en-US" altLang="zh-CN" sz="2400" dirty="0" err="1"/>
              <a:t>dt.Rows</a:t>
            </a:r>
            <a:r>
              <a:rPr lang="en-US" altLang="zh-CN" sz="2400" dirty="0"/>
              <a:t>[0]["column1"] = </a:t>
            </a:r>
            <a:r>
              <a:rPr lang="en-US" altLang="zh-CN" sz="2400" dirty="0" err="1"/>
              <a:t>DateTime.Now</a:t>
            </a:r>
            <a:r>
              <a:rPr lang="en-US" altLang="zh-CN" sz="2400" dirty="0"/>
              <a:t>;//</a:t>
            </a:r>
            <a:r>
              <a:rPr lang="zh-CN" altLang="en-US" sz="2400" dirty="0"/>
              <a:t>通过名称</a:t>
            </a:r>
            <a:r>
              <a:rPr lang="zh-CN" altLang="en-US" sz="2400" dirty="0" smtClean="0"/>
              <a:t>赋值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取值</a:t>
            </a:r>
          </a:p>
          <a:p>
            <a:r>
              <a:rPr lang="en-US" altLang="zh-CN" sz="2400" dirty="0"/>
              <a:t>string name=</a:t>
            </a:r>
            <a:r>
              <a:rPr lang="en-US" altLang="zh-CN" sz="2400" dirty="0" err="1"/>
              <a:t>dt.Rows</a:t>
            </a:r>
            <a:r>
              <a:rPr lang="en-US" altLang="zh-CN" sz="2400" dirty="0"/>
              <a:t>[0][0].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string time=</a:t>
            </a:r>
            <a:r>
              <a:rPr lang="en-US" altLang="zh-CN" sz="2400" dirty="0" err="1"/>
              <a:t>dt.Rows</a:t>
            </a:r>
            <a:r>
              <a:rPr lang="en-US" altLang="zh-CN" sz="2400" dirty="0"/>
              <a:t>[0]["column1"].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789999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6636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/>
              <a:t> </a:t>
            </a:r>
            <a:r>
              <a:rPr lang="en-US" altLang="zh-CN" sz="3600" dirty="0" err="1" smtClean="0"/>
              <a:t>DataTable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DataRow</a:t>
            </a:r>
            <a:r>
              <a:rPr lang="en-US" altLang="zh-CN" sz="3600" dirty="0" smtClean="0"/>
              <a:t> </a:t>
            </a:r>
            <a:r>
              <a:rPr lang="en-US" altLang="zh-CN" sz="3600" dirty="0" err="1"/>
              <a:t>DataColumn</a:t>
            </a:r>
            <a:r>
              <a:rPr lang="en-US" altLang="zh-CN" sz="3600" dirty="0"/>
              <a:t> 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789999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7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练习  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471095" y="2104157"/>
            <a:ext cx="11356719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输出下面乘法口诀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1*1 = 1</a:t>
            </a:r>
          </a:p>
          <a:p>
            <a:r>
              <a:rPr lang="en-US" altLang="zh-CN" sz="2400" dirty="0"/>
              <a:t>2*1 = 2 2*2 = 4</a:t>
            </a:r>
          </a:p>
          <a:p>
            <a:r>
              <a:rPr lang="en-US" altLang="zh-CN" sz="2400" dirty="0"/>
              <a:t>3*1 = 3 3*2 = 6 3*3 = 9</a:t>
            </a:r>
          </a:p>
          <a:p>
            <a:r>
              <a:rPr lang="en-US" altLang="zh-CN" sz="2400" dirty="0"/>
              <a:t>4*1 = 4 4*2 = 8 4*3 = 12 4*4 = 16</a:t>
            </a:r>
          </a:p>
          <a:p>
            <a:r>
              <a:rPr lang="en-US" altLang="zh-CN" sz="2400" dirty="0"/>
              <a:t>5*1 = 5 5*2 = 10 5*3 = 15 5*4 = 20 5*5 = 25</a:t>
            </a:r>
          </a:p>
          <a:p>
            <a:r>
              <a:rPr lang="en-US" altLang="zh-CN" sz="2400" dirty="0"/>
              <a:t>6*1 = 6 6*2 = 12 6*3 = 18 6*4 = 24 6*5 = 30 6*6 = 36</a:t>
            </a:r>
          </a:p>
          <a:p>
            <a:r>
              <a:rPr lang="en-US" altLang="zh-CN" sz="2400" dirty="0"/>
              <a:t>7*1 = 7 7*2 = 14 7*3 = 21 7*4 = 28 7*5 = 35 7*6 = 42 7*7 = 49</a:t>
            </a:r>
          </a:p>
          <a:p>
            <a:r>
              <a:rPr lang="en-US" altLang="zh-CN" sz="2400" dirty="0"/>
              <a:t>8*1 = 8 8*2 = 16 8*3 = 24 8*4 = 32 8*5 = 40 8*6 = 48 8*7 = 56 8*8 = 64</a:t>
            </a:r>
          </a:p>
          <a:p>
            <a:r>
              <a:rPr lang="en-US" altLang="zh-CN" sz="2400" dirty="0"/>
              <a:t>9*1 = 9 9*2 = 18 9*3 = 27 9*4 = 36 9*5 = 45 9*6 = 54 9*7 = 63 9*8 = 72 9*9 = 81 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51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88815" y="1960141"/>
            <a:ext cx="11469935" cy="489364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Master Page </a:t>
            </a:r>
            <a:r>
              <a:rPr lang="zh-CN" altLang="en-US" sz="2400" dirty="0"/>
              <a:t>使您有能力为 </a:t>
            </a:r>
            <a:r>
              <a:rPr lang="en-US" altLang="zh-CN" sz="2400" dirty="0"/>
              <a:t>web </a:t>
            </a:r>
            <a:r>
              <a:rPr lang="zh-CN" altLang="en-US" sz="2400" dirty="0"/>
              <a:t>应用程序中的所有页面（或页面组）创建一致的外观和行为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en-US" altLang="zh-CN" sz="2400" dirty="0"/>
              <a:t>Master Page </a:t>
            </a:r>
            <a:r>
              <a:rPr lang="zh-CN" altLang="en-US" sz="2400" dirty="0"/>
              <a:t>为其他页面提供了模版，带有共享的布局和功能。</a:t>
            </a:r>
            <a:r>
              <a:rPr lang="en-US" altLang="zh-CN" sz="2400" dirty="0"/>
              <a:t>Master Page </a:t>
            </a:r>
            <a:r>
              <a:rPr lang="zh-CN" altLang="en-US" sz="2400" dirty="0"/>
              <a:t>为内容定义了可被内容页面覆盖的占位符。而输出结果就是 </a:t>
            </a:r>
            <a:r>
              <a:rPr lang="en-US" altLang="zh-CN" sz="2400" dirty="0"/>
              <a:t>Master Page </a:t>
            </a:r>
            <a:r>
              <a:rPr lang="zh-CN" altLang="en-US" sz="2400" dirty="0"/>
              <a:t>和内容页面的组合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/>
              <a:t>当用户请求内容页时，</a:t>
            </a:r>
            <a:r>
              <a:rPr lang="en-US" altLang="zh-CN" sz="2400" dirty="0"/>
              <a:t>ASP.NET </a:t>
            </a:r>
            <a:r>
              <a:rPr lang="zh-CN" altLang="en-US" sz="2400" dirty="0"/>
              <a:t>会对页面进行合并以生成输出，输出结果对 </a:t>
            </a:r>
            <a:r>
              <a:rPr lang="en-US" altLang="zh-CN" sz="2400" dirty="0"/>
              <a:t>Master Page </a:t>
            </a:r>
            <a:r>
              <a:rPr lang="zh-CN" altLang="en-US" sz="2400" dirty="0"/>
              <a:t>的布局和内容页面的内容进行了合并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Master Page</a:t>
            </a:r>
            <a:endParaRPr lang="en-US" altLang="zh-CN" sz="2400" dirty="0" smtClean="0"/>
          </a:p>
          <a:p>
            <a:r>
              <a:rPr lang="en-US" altLang="zh-CN" dirty="0"/>
              <a:t>&lt;%@ Master </a:t>
            </a:r>
            <a:r>
              <a:rPr lang="en-US" altLang="zh-CN" dirty="0" smtClean="0"/>
              <a:t>%&gt;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asp:ContentPlaceHolder</a:t>
            </a:r>
            <a:r>
              <a:rPr lang="en-US" altLang="zh-CN" dirty="0"/>
              <a:t> id="CPH1" </a:t>
            </a:r>
            <a:r>
              <a:rPr lang="en-US" altLang="zh-CN" dirty="0" err="1"/>
              <a:t>runat</a:t>
            </a:r>
            <a:r>
              <a:rPr lang="en-US" altLang="zh-CN" dirty="0"/>
              <a:t>="server"&gt; &lt;/</a:t>
            </a:r>
            <a:r>
              <a:rPr lang="en-US" altLang="zh-CN" dirty="0" err="1"/>
              <a:t>asp:ContentPlaceHolder</a:t>
            </a:r>
            <a:r>
              <a:rPr lang="en-US" altLang="zh-CN" dirty="0"/>
              <a:t>&gt;</a:t>
            </a:r>
          </a:p>
          <a:p>
            <a:r>
              <a:rPr lang="en-US" altLang="zh-CN" sz="2400" dirty="0"/>
              <a:t>Page</a:t>
            </a:r>
            <a:endParaRPr lang="en-US" altLang="zh-CN" sz="2400" dirty="0" smtClean="0"/>
          </a:p>
          <a:p>
            <a:r>
              <a:rPr lang="en-US" altLang="zh-CN" dirty="0" smtClean="0"/>
              <a:t>&lt;%@ </a:t>
            </a:r>
            <a:r>
              <a:rPr lang="en-US" altLang="zh-CN" dirty="0"/>
              <a:t>Page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MasterPageFile</a:t>
            </a:r>
            <a:r>
              <a:rPr lang="en-US" altLang="zh-CN" dirty="0"/>
              <a:t>="master1.master" </a:t>
            </a:r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asp:Content</a:t>
            </a:r>
            <a:r>
              <a:rPr lang="en-US" altLang="zh-CN" dirty="0"/>
              <a:t> </a:t>
            </a:r>
            <a:r>
              <a:rPr lang="en-US" altLang="zh-CN" dirty="0" err="1"/>
              <a:t>ContentPlaceHolderId</a:t>
            </a:r>
            <a:r>
              <a:rPr lang="en-US" altLang="zh-CN" dirty="0"/>
              <a:t>="CPH1" </a:t>
            </a:r>
            <a:r>
              <a:rPr lang="en-US" altLang="zh-CN" dirty="0" err="1"/>
              <a:t>runat</a:t>
            </a:r>
            <a:r>
              <a:rPr lang="en-US" altLang="zh-CN" dirty="0"/>
              <a:t>="server"&gt; </a:t>
            </a:r>
            <a:endParaRPr lang="en-US" altLang="zh-CN" dirty="0" smtClean="0"/>
          </a:p>
          <a:p>
            <a:r>
              <a:rPr lang="en-US" altLang="zh-CN" dirty="0" smtClean="0"/>
              <a:t>&lt;/</a:t>
            </a:r>
            <a:r>
              <a:rPr lang="en-US" altLang="zh-CN" dirty="0" err="1"/>
              <a:t>asp:Content</a:t>
            </a:r>
            <a:r>
              <a:rPr lang="en-US" altLang="zh-CN" dirty="0"/>
              <a:t>&gt;</a:t>
            </a:r>
            <a:endParaRPr lang="en-US" altLang="zh-CN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804401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831172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en-US" altLang="zh-CN" sz="3600" b="1" dirty="0" smtClean="0"/>
              <a:t>ASP.NET</a:t>
            </a:r>
            <a:r>
              <a:rPr lang="zh-CN" altLang="en-US" sz="3600" dirty="0"/>
              <a:t>母版页（</a:t>
            </a:r>
            <a:r>
              <a:rPr lang="en-US" altLang="zh-CN" sz="3600" dirty="0"/>
              <a:t>Master Pages</a:t>
            </a:r>
            <a:r>
              <a:rPr lang="zh-CN" altLang="en-US" sz="3600" dirty="0"/>
              <a:t>）</a:t>
            </a:r>
          </a:p>
          <a:p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804401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ASP.NET </a:t>
            </a:r>
            <a:r>
              <a:rPr lang="zh-CN" altLang="en-US" sz="2400" dirty="0"/>
              <a:t>中的 </a:t>
            </a:r>
            <a:r>
              <a:rPr lang="en-US" altLang="zh-CN" sz="2400" dirty="0"/>
              <a:t>HTML </a:t>
            </a:r>
            <a:r>
              <a:rPr lang="zh-CN" altLang="en-US" sz="2400" dirty="0"/>
              <a:t>元素是作为文本来进行处理的。要想使这些元素可编程，就需要向这些 </a:t>
            </a:r>
            <a:r>
              <a:rPr lang="en-US" altLang="zh-CN" sz="2400" dirty="0"/>
              <a:t>HTML </a:t>
            </a:r>
            <a:r>
              <a:rPr lang="zh-CN" altLang="en-US" sz="2400" dirty="0"/>
              <a:t>元素添加 </a:t>
            </a:r>
            <a:r>
              <a:rPr lang="en-US" altLang="zh-CN" sz="2400" b="1" dirty="0" err="1"/>
              <a:t>runat</a:t>
            </a:r>
            <a:r>
              <a:rPr lang="en-US" altLang="zh-CN" sz="2400" b="1" dirty="0"/>
              <a:t>="server" </a:t>
            </a:r>
            <a:r>
              <a:rPr lang="zh-CN" altLang="en-US" sz="2400" b="1" dirty="0"/>
              <a:t>属性</a:t>
            </a:r>
            <a:r>
              <a:rPr lang="zh-CN" altLang="en-US" sz="2400" dirty="0"/>
              <a:t>。该属性指示，此元素是一个服务器控件。同时要添加 </a:t>
            </a:r>
            <a:r>
              <a:rPr lang="en-US" altLang="zh-CN" sz="2400" dirty="0"/>
              <a:t>id </a:t>
            </a:r>
            <a:r>
              <a:rPr lang="zh-CN" altLang="en-US" sz="2400" dirty="0"/>
              <a:t>属性来标识该服务器控件。该 </a:t>
            </a:r>
            <a:r>
              <a:rPr lang="en-US" altLang="zh-CN" sz="2400" dirty="0"/>
              <a:t>id </a:t>
            </a:r>
            <a:r>
              <a:rPr lang="zh-CN" altLang="en-US" sz="2400" dirty="0"/>
              <a:t>引用可用于操作运行时的服务器控件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/>
              <a:t>注释：</a:t>
            </a:r>
            <a:r>
              <a:rPr lang="zh-CN" altLang="en-US" sz="2400" dirty="0"/>
              <a:t>所有 </a:t>
            </a:r>
            <a:r>
              <a:rPr lang="en-US" altLang="zh-CN" sz="2400" dirty="0"/>
              <a:t>HTML </a:t>
            </a:r>
            <a:r>
              <a:rPr lang="zh-CN" altLang="en-US" sz="2400" dirty="0"/>
              <a:t>服务器控件必须位于带有 </a:t>
            </a:r>
            <a:r>
              <a:rPr lang="en-US" altLang="zh-CN" sz="2400" dirty="0" err="1"/>
              <a:t>runat</a:t>
            </a:r>
            <a:r>
              <a:rPr lang="en-US" altLang="zh-CN" sz="2400" dirty="0"/>
              <a:t>="server" </a:t>
            </a:r>
            <a:r>
              <a:rPr lang="zh-CN" altLang="en-US" sz="2400" dirty="0"/>
              <a:t>属性的 </a:t>
            </a:r>
            <a:r>
              <a:rPr lang="en-US" altLang="zh-CN" sz="2400" dirty="0"/>
              <a:t>&lt;form&gt; </a:t>
            </a:r>
            <a:r>
              <a:rPr lang="zh-CN" altLang="en-US" sz="2400" dirty="0"/>
              <a:t>标签内。</a:t>
            </a:r>
            <a:r>
              <a:rPr lang="en-US" altLang="zh-CN" sz="2400" dirty="0" err="1"/>
              <a:t>runat</a:t>
            </a:r>
            <a:r>
              <a:rPr lang="en-US" altLang="zh-CN" sz="2400" dirty="0"/>
              <a:t>="server" </a:t>
            </a:r>
            <a:r>
              <a:rPr lang="zh-CN" altLang="en-US" sz="2400" dirty="0"/>
              <a:t>属性指示该表单应在服务器进行处理。它同时指示其包括在内的控件可被服务器脚本访问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</a:t>
            </a:r>
            <a:r>
              <a:rPr lang="en-US" altLang="zh-CN" sz="3600" b="1" dirty="0" smtClean="0"/>
              <a:t>#  </a:t>
            </a:r>
            <a:r>
              <a:rPr lang="zh-CN" altLang="en-US" sz="3600" b="1" dirty="0" smtClean="0"/>
              <a:t>服务器</a:t>
            </a:r>
            <a:r>
              <a:rPr lang="zh-CN" altLang="en-US" sz="3600" b="1" dirty="0"/>
              <a:t>控件</a:t>
            </a:r>
          </a:p>
          <a:p>
            <a:r>
              <a:rPr lang="en-US" altLang="zh-CN" sz="3600" b="1" dirty="0"/>
              <a:t> 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804</Words>
  <Application>Microsoft Office PowerPoint</Application>
  <PresentationFormat>自定义</PresentationFormat>
  <Paragraphs>122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2018-03-03T05:21:11Z</dcterms:modified>
</cp:coreProperties>
</file>