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7"/>
  </p:notesMasterIdLst>
  <p:handoutMasterIdLst>
    <p:handoutMasterId r:id="rId18"/>
  </p:handoutMasterIdLst>
  <p:sldIdLst>
    <p:sldId id="3168" r:id="rId2"/>
    <p:sldId id="3197" r:id="rId3"/>
    <p:sldId id="3216" r:id="rId4"/>
    <p:sldId id="3217" r:id="rId5"/>
    <p:sldId id="3214" r:id="rId6"/>
    <p:sldId id="3219" r:id="rId7"/>
    <p:sldId id="3221" r:id="rId8"/>
    <p:sldId id="3220" r:id="rId9"/>
    <p:sldId id="3218" r:id="rId10"/>
    <p:sldId id="3222" r:id="rId11"/>
    <p:sldId id="3223" r:id="rId12"/>
    <p:sldId id="3224" r:id="rId13"/>
    <p:sldId id="3226" r:id="rId14"/>
    <p:sldId id="3215" r:id="rId15"/>
    <p:sldId id="3189" r:id="rId16"/>
  </p:sldIdLst>
  <p:sldSz cx="12858750" cy="7232650"/>
  <p:notesSz cx="9926638" cy="6797675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197"/>
            <p14:sldId id="3216"/>
            <p14:sldId id="3217"/>
            <p14:sldId id="3214"/>
            <p14:sldId id="3219"/>
            <p14:sldId id="3221"/>
            <p14:sldId id="3220"/>
            <p14:sldId id="3218"/>
            <p14:sldId id="3222"/>
            <p14:sldId id="3223"/>
            <p14:sldId id="3224"/>
            <p14:sldId id="3226"/>
            <p14:sldId id="3215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264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5%8B%E5%80%B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log.csdn.net/petercnmei/article/details/1724218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2018.02.10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七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60385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JavaScript </a:t>
            </a:r>
            <a:r>
              <a:rPr lang="zh-CN" altLang="en-US" sz="3600" dirty="0"/>
              <a:t>数据类型</a:t>
            </a:r>
          </a:p>
          <a:p>
            <a:pPr eaLnBrk="1" hangingPunct="1"/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3878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基本</a:t>
            </a:r>
            <a:r>
              <a:rPr lang="zh-CN" altLang="en-US" sz="2400" dirty="0" smtClean="0"/>
              <a:t>类型 数值型，</a:t>
            </a:r>
            <a:r>
              <a:rPr lang="zh-CN" altLang="en-US" sz="2400" dirty="0"/>
              <a:t>字符串，布尔值，</a:t>
            </a:r>
            <a:r>
              <a:rPr lang="en-US" altLang="zh-CN" sz="2400" dirty="0"/>
              <a:t>undefined</a:t>
            </a:r>
            <a:r>
              <a:rPr lang="zh-CN" altLang="en-US" sz="2400" dirty="0"/>
              <a:t>，</a:t>
            </a:r>
            <a:r>
              <a:rPr lang="en-US" altLang="zh-CN" sz="2400" dirty="0" err="1" smtClean="0"/>
              <a:t>nul</a:t>
            </a:r>
            <a:endParaRPr lang="en-US" altLang="zh-CN" sz="2400" dirty="0" smtClean="0"/>
          </a:p>
          <a:p>
            <a:r>
              <a:rPr lang="zh-CN" altLang="en-US" sz="2400" dirty="0"/>
              <a:t>复杂</a:t>
            </a:r>
            <a:r>
              <a:rPr lang="zh-CN" altLang="en-US" sz="2400" dirty="0" smtClean="0"/>
              <a:t>类型 </a:t>
            </a:r>
            <a:r>
              <a:rPr lang="en-US" altLang="zh-CN" sz="2400" dirty="0" smtClean="0"/>
              <a:t>Object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定义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/>
              <a:t>数值型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只有一种数字类型。数字可以带小数点，也可以不</a:t>
            </a:r>
            <a:r>
              <a:rPr lang="zh-CN" altLang="en-US" sz="2400" dirty="0" smtClean="0"/>
              <a:t>带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 = 1;</a:t>
            </a:r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b = 1.1;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字符串</a:t>
            </a:r>
            <a:r>
              <a:rPr lang="en-US" altLang="zh-CN" sz="2400" dirty="0"/>
              <a:t>: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是引号中的任意文本。您可以使用单引号或双引号：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 = “</a:t>
            </a:r>
            <a:r>
              <a:rPr lang="en-US" altLang="zh-CN" sz="2400" dirty="0" err="1" smtClean="0"/>
              <a:t>abc</a:t>
            </a:r>
            <a:r>
              <a:rPr lang="en-US" altLang="zh-CN" sz="2400" dirty="0" smtClean="0"/>
              <a:t>”;</a:t>
            </a:r>
          </a:p>
          <a:p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‘</a:t>
            </a:r>
            <a:r>
              <a:rPr lang="en-US" altLang="zh-CN" sz="2400" dirty="0" err="1" smtClean="0"/>
              <a:t>abc</a:t>
            </a:r>
            <a:r>
              <a:rPr lang="en-US" altLang="zh-CN" sz="2400" dirty="0" smtClean="0"/>
              <a:t>’;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50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60385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JavaScript </a:t>
            </a:r>
            <a:r>
              <a:rPr lang="zh-CN" altLang="en-US" sz="3600" dirty="0"/>
              <a:t>数据类型</a:t>
            </a:r>
          </a:p>
          <a:p>
            <a:pPr eaLnBrk="1" hangingPunct="1"/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3878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553997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定义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/>
              <a:t>布尔值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布尔（逻辑）只能有两个值：</a:t>
            </a:r>
            <a:r>
              <a:rPr lang="en-US" altLang="zh-CN" sz="2400" dirty="0"/>
              <a:t>true </a:t>
            </a:r>
            <a:r>
              <a:rPr lang="zh-CN" altLang="en-US" sz="2400" dirty="0"/>
              <a:t>或 </a:t>
            </a:r>
            <a:r>
              <a:rPr lang="en-US" altLang="zh-CN" sz="2400" dirty="0"/>
              <a:t>false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 </a:t>
            </a:r>
            <a:r>
              <a:rPr lang="en-US" altLang="zh-CN" sz="2400" dirty="0"/>
              <a:t>= true;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b </a:t>
            </a:r>
            <a:r>
              <a:rPr lang="en-US" altLang="zh-CN" sz="2400" dirty="0"/>
              <a:t>= false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Null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 = null;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Object 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temp = new Date();</a:t>
            </a:r>
          </a:p>
          <a:p>
            <a:r>
              <a:rPr lang="en-US" altLang="zh-CN" sz="2400" dirty="0" err="1"/>
              <a:t>temp.getFullYear</a:t>
            </a:r>
            <a:r>
              <a:rPr lang="en-US" altLang="zh-CN" sz="2400" dirty="0"/>
              <a:t>()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temp.getMonth</a:t>
            </a:r>
            <a:r>
              <a:rPr lang="en-US" altLang="zh-CN" sz="2400" dirty="0"/>
              <a:t>()+</a:t>
            </a:r>
            <a:r>
              <a:rPr lang="en-US" altLang="zh-CN" sz="2400" dirty="0" smtClean="0"/>
              <a:t>1</a:t>
            </a:r>
          </a:p>
          <a:p>
            <a:r>
              <a:rPr lang="en-US" altLang="zh-CN" sz="2400" dirty="0" err="1" smtClean="0"/>
              <a:t>temp.getDate</a:t>
            </a:r>
            <a:r>
              <a:rPr lang="en-US" altLang="zh-CN" sz="2400" dirty="0"/>
              <a:t>()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60385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JavaScript </a:t>
            </a:r>
            <a:r>
              <a:rPr lang="zh-CN" altLang="en-US" sz="3600" dirty="0"/>
              <a:t>函数</a:t>
            </a:r>
          </a:p>
          <a:p>
            <a:pPr eaLnBrk="1" hangingPunct="1"/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3878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函数对任何一门语言来说都是核心的概念。通过函数可以封装任意多条语句，而且可以在任何地方、任何时候调用</a:t>
            </a:r>
            <a:r>
              <a:rPr lang="zh-CN" altLang="en-US" sz="2400" dirty="0" smtClean="0"/>
              <a:t>执行。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函数声明</a:t>
            </a:r>
            <a:r>
              <a:rPr lang="zh-CN" altLang="en-US" sz="2400" dirty="0" smtClean="0"/>
              <a:t>语句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function</a:t>
            </a:r>
            <a:r>
              <a:rPr lang="zh-CN" altLang="en-US" sz="2400" dirty="0"/>
              <a:t>关键字，后跟一组参数以及函数</a:t>
            </a:r>
            <a:r>
              <a:rPr lang="zh-CN" altLang="en-US" sz="2400" dirty="0" smtClean="0"/>
              <a:t>体</a:t>
            </a:r>
            <a:endParaRPr lang="en-US" altLang="zh-CN" sz="2400" dirty="0" smtClean="0"/>
          </a:p>
          <a:p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funcname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arg1 [,arg2 [...,</a:t>
            </a:r>
            <a:r>
              <a:rPr lang="en-US" altLang="zh-CN" sz="2400" dirty="0" err="1"/>
              <a:t>argn</a:t>
            </a:r>
            <a:r>
              <a:rPr lang="en-US" altLang="zh-CN" sz="2400" dirty="0" smtClean="0"/>
              <a:t>]]]){</a:t>
            </a:r>
          </a:p>
          <a:p>
            <a:r>
              <a:rPr lang="en-US" altLang="zh-CN" sz="2400" dirty="0" smtClean="0"/>
              <a:t>       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 err="1"/>
              <a:t>funcname</a:t>
            </a:r>
            <a:r>
              <a:rPr lang="zh-CN" altLang="en-US" sz="2400" dirty="0"/>
              <a:t>是要声明的函数名称的标识符。函数名之后的圆括号中是参数列表，参数之间使用逗号分隔。当调用函数时，这些标识符则指代传入函数的实参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函数的调用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funcname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075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60385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有返回值函数</a:t>
            </a:r>
            <a:endParaRPr lang="zh-CN" altLang="en-US" sz="3600" dirty="0"/>
          </a:p>
          <a:p>
            <a:pPr eaLnBrk="1" hangingPunct="1"/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3878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25853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funcname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arg1 [,arg2 [...,</a:t>
            </a:r>
            <a:r>
              <a:rPr lang="en-US" altLang="zh-CN" sz="2400" dirty="0" err="1"/>
              <a:t>argn</a:t>
            </a:r>
            <a:r>
              <a:rPr lang="en-US" altLang="zh-CN" sz="2400" dirty="0" smtClean="0"/>
              <a:t>]]]){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 = “hello word”;</a:t>
            </a:r>
          </a:p>
          <a:p>
            <a:r>
              <a:rPr lang="en-US" altLang="zh-CN" sz="2400" dirty="0" smtClean="0"/>
              <a:t>    return    a;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函数的调用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b = </a:t>
            </a:r>
            <a:r>
              <a:rPr lang="en-US" altLang="zh-CN" sz="2400" dirty="0" err="1" smtClean="0"/>
              <a:t>funcname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516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/>
              <a:t>练习 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9060344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实现简单的计算器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8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七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932552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JavaScript </a:t>
            </a:r>
            <a:r>
              <a:rPr lang="zh-CN" altLang="en-US" sz="2400" dirty="0"/>
              <a:t>是目前所有主流浏览器上唯一支持的脚本语言，这也是</a:t>
            </a:r>
            <a:r>
              <a:rPr lang="zh-CN" altLang="en-US" sz="2400" dirty="0" smtClean="0"/>
              <a:t>早期</a:t>
            </a:r>
            <a:r>
              <a:rPr lang="en-US" altLang="zh-CN" sz="2400" dirty="0" smtClean="0"/>
              <a:t>JavaScript</a:t>
            </a:r>
            <a:r>
              <a:rPr lang="zh-CN" altLang="en-US" sz="2400" dirty="0"/>
              <a:t>的唯一用途。其主要作用是在不与服务器交互的情况下修改</a:t>
            </a:r>
            <a:r>
              <a:rPr lang="en-US" altLang="zh-CN" sz="2400" dirty="0"/>
              <a:t>HTML</a:t>
            </a:r>
            <a:r>
              <a:rPr lang="zh-CN" altLang="en-US" sz="2400" dirty="0"/>
              <a:t>页面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JavaScript web </a:t>
            </a:r>
            <a:r>
              <a:rPr lang="zh-CN" altLang="en-US" sz="2400" dirty="0"/>
              <a:t>开发人员必须学习的 </a:t>
            </a:r>
            <a:r>
              <a:rPr lang="en-US" altLang="zh-CN" sz="2400" dirty="0"/>
              <a:t>3 </a:t>
            </a:r>
            <a:r>
              <a:rPr lang="zh-CN" altLang="en-US" sz="2400" dirty="0"/>
              <a:t>门语言中的一门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1.HTML</a:t>
            </a:r>
            <a:r>
              <a:rPr lang="zh-CN" altLang="en-US" sz="2400" dirty="0"/>
              <a:t> 定义了网页的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CSS</a:t>
            </a:r>
            <a:r>
              <a:rPr lang="zh-CN" altLang="en-US" sz="2400" dirty="0"/>
              <a:t> 描述了网页的布局</a:t>
            </a:r>
          </a:p>
          <a:p>
            <a:r>
              <a:rPr lang="en-US" altLang="zh-CN" sz="2400" dirty="0" smtClean="0"/>
              <a:t>3.</a:t>
            </a:r>
            <a:r>
              <a:rPr lang="en-US" altLang="zh-CN" sz="2400" b="1" dirty="0"/>
              <a:t> JavaScript</a:t>
            </a:r>
            <a:r>
              <a:rPr lang="en-US" altLang="zh-CN" sz="2400" dirty="0"/>
              <a:t> </a:t>
            </a:r>
            <a:r>
              <a:rPr lang="zh-CN" altLang="en-US" sz="2400" dirty="0"/>
              <a:t>网页的行为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79553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err="1" smtClean="0"/>
              <a:t>Javascript</a:t>
            </a:r>
            <a:r>
              <a:rPr lang="en-US" altLang="zh-CN" sz="3600" b="1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3795539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HTML </a:t>
            </a:r>
            <a:r>
              <a:rPr lang="zh-CN" altLang="en-US" sz="2400" dirty="0"/>
              <a:t>中的脚本必须位于 </a:t>
            </a:r>
            <a:r>
              <a:rPr lang="en-US" altLang="zh-CN" sz="2400" dirty="0"/>
              <a:t>&lt;script&gt; </a:t>
            </a:r>
            <a:r>
              <a:rPr lang="zh-CN" altLang="en-US" sz="2400" dirty="0"/>
              <a:t>与 </a:t>
            </a:r>
            <a:r>
              <a:rPr lang="en-US" altLang="zh-CN" sz="2400" dirty="0"/>
              <a:t>&lt;/script&gt; </a:t>
            </a:r>
            <a:r>
              <a:rPr lang="zh-CN" altLang="en-US" sz="2400" dirty="0"/>
              <a:t>标签之间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脚本</a:t>
            </a:r>
            <a:r>
              <a:rPr lang="zh-CN" altLang="en-US" sz="2400" dirty="0"/>
              <a:t>可被放置在 </a:t>
            </a:r>
            <a:r>
              <a:rPr lang="en-US" altLang="zh-CN" sz="2400" dirty="0"/>
              <a:t>HTML </a:t>
            </a:r>
            <a:r>
              <a:rPr lang="zh-CN" altLang="en-US" sz="2400" dirty="0"/>
              <a:t>页面的 </a:t>
            </a:r>
            <a:r>
              <a:rPr lang="en-US" altLang="zh-CN" sz="2400" dirty="0"/>
              <a:t>&lt;body&gt; </a:t>
            </a:r>
            <a:r>
              <a:rPr lang="zh-CN" altLang="en-US" sz="2400" dirty="0"/>
              <a:t>和 </a:t>
            </a:r>
            <a:r>
              <a:rPr lang="en-US" altLang="zh-CN" sz="2400" dirty="0"/>
              <a:t>&lt;head&gt; </a:t>
            </a:r>
            <a:r>
              <a:rPr lang="zh-CN" altLang="en-US" sz="2400" dirty="0"/>
              <a:t>部分中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/>
              <a:t>外部的 </a:t>
            </a:r>
            <a:r>
              <a:rPr lang="en-US" altLang="zh-CN" sz="2400" b="1" dirty="0" smtClean="0"/>
              <a:t>JavaScript</a:t>
            </a:r>
            <a:r>
              <a:rPr lang="zh-CN" altLang="en-US" sz="2400" b="1" dirty="0" smtClean="0"/>
              <a:t>引用</a:t>
            </a:r>
            <a:endParaRPr lang="en-US" altLang="zh-CN" sz="2400" dirty="0"/>
          </a:p>
          <a:p>
            <a:r>
              <a:rPr lang="en-US" altLang="zh-CN" sz="2400" dirty="0"/>
              <a:t>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="myScript.js"&gt;&lt;/script&gt;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/>
              <a:t>文档</a:t>
            </a:r>
            <a:r>
              <a:rPr lang="zh-CN" altLang="en-US" sz="2400" b="1" dirty="0" smtClean="0"/>
              <a:t>流</a:t>
            </a:r>
            <a:endParaRPr lang="en-US" altLang="zh-CN" sz="2400" b="1" dirty="0"/>
          </a:p>
          <a:p>
            <a:r>
              <a:rPr lang="zh-CN" altLang="en-US" sz="2400" dirty="0"/>
              <a:t>将窗体自上而下分成一行行</a:t>
            </a:r>
            <a:r>
              <a:rPr lang="en-US" altLang="zh-CN" sz="2400" dirty="0"/>
              <a:t>, </a:t>
            </a:r>
            <a:r>
              <a:rPr lang="zh-CN" altLang="en-US" sz="2400" dirty="0"/>
              <a:t>并在每行中按从左至右的顺序排放元素</a:t>
            </a:r>
            <a:r>
              <a:rPr lang="en-US" altLang="zh-CN" sz="2400" dirty="0"/>
              <a:t>,</a:t>
            </a:r>
            <a:r>
              <a:rPr lang="zh-CN" altLang="en-US" sz="2400" dirty="0"/>
              <a:t>即为文档流</a:t>
            </a:r>
            <a:r>
              <a:rPr lang="en-US" altLang="zh-CN" sz="2400" dirty="0"/>
              <a:t>.(</a:t>
            </a:r>
            <a:r>
              <a:rPr lang="zh-CN" altLang="en-US" sz="2400" dirty="0"/>
              <a:t>自己的理解是从头到尾按照文档的顺序，该在什么位置就在什么位置，也可以按照上面的意思理解，自上而下，自左到右的顺序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4515619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99123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/>
              <a:t>JavaScript </a:t>
            </a:r>
            <a:r>
              <a:rPr lang="zh-CN" altLang="en-US" sz="3600" b="1" dirty="0"/>
              <a:t>用法</a:t>
            </a:r>
          </a:p>
          <a:p>
            <a:pPr eaLnBrk="1" hangingPunct="1"/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451561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51706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document.write</a:t>
            </a:r>
            <a:r>
              <a:rPr lang="en-US" altLang="zh-CN" sz="2400" dirty="0"/>
              <a:t>("&lt;p&gt;</a:t>
            </a:r>
            <a:r>
              <a:rPr lang="zh-CN" altLang="en-US" sz="2400" dirty="0"/>
              <a:t>我的第一段 </a:t>
            </a:r>
            <a:r>
              <a:rPr lang="en-US" altLang="zh-CN" sz="2400" dirty="0"/>
              <a:t>JavaScript&lt;/p</a:t>
            </a:r>
            <a:r>
              <a:rPr lang="en-US" altLang="zh-CN" sz="2400" dirty="0" smtClean="0"/>
              <a:t>&gt;")</a:t>
            </a:r>
            <a:r>
              <a:rPr lang="en-US" altLang="zh-CN" sz="2400" dirty="0"/>
              <a:t> 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document.getElementById</a:t>
            </a:r>
            <a:r>
              <a:rPr lang="en-US" altLang="zh-CN" sz="2400" dirty="0"/>
              <a:t>("demo").</a:t>
            </a:r>
            <a:r>
              <a:rPr lang="en-US" altLang="zh-CN" sz="2400" dirty="0" err="1"/>
              <a:t>innerHTML</a:t>
            </a:r>
            <a:r>
              <a:rPr lang="en-US" altLang="zh-CN" sz="2400" dirty="0"/>
              <a:t>="Hello World</a:t>
            </a:r>
            <a:r>
              <a:rPr lang="en-US" altLang="zh-CN" sz="2400" dirty="0" smtClean="0"/>
              <a:t>";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JavaScript </a:t>
            </a:r>
            <a:r>
              <a:rPr lang="zh-CN" altLang="en-US" sz="2400" b="1" dirty="0"/>
              <a:t>对大小写敏感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每行的行末要以分号结尾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zh-CN" sz="48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注释</a:t>
            </a:r>
          </a:p>
          <a:p>
            <a:r>
              <a:rPr lang="zh-CN" altLang="en-US" sz="2400" dirty="0"/>
              <a:t>单行注释以 </a:t>
            </a:r>
            <a:r>
              <a:rPr lang="en-US" altLang="zh-CN" sz="2400" dirty="0"/>
              <a:t>// </a:t>
            </a:r>
            <a:r>
              <a:rPr lang="zh-CN" altLang="en-US" sz="2400" dirty="0"/>
              <a:t>开头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多行注释以 </a:t>
            </a:r>
            <a:r>
              <a:rPr lang="en-US" altLang="zh-CN" sz="2400" dirty="0"/>
              <a:t>/* </a:t>
            </a:r>
            <a:r>
              <a:rPr lang="zh-CN" altLang="en-US" sz="2400" dirty="0"/>
              <a:t>开始，以 *</a:t>
            </a:r>
            <a:r>
              <a:rPr lang="en-US" altLang="zh-CN" sz="2400" dirty="0"/>
              <a:t>/ </a:t>
            </a:r>
            <a:r>
              <a:rPr lang="zh-CN" altLang="en-US" sz="2400" dirty="0"/>
              <a:t>结尾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04667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07135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/>
              <a:t>JavaScript</a:t>
            </a:r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/>
              <a:t>输出</a:t>
            </a:r>
            <a:r>
              <a:rPr lang="en-US" altLang="zh-CN" sz="3600" b="1" dirty="0" smtClean="0"/>
              <a:t>,</a:t>
            </a:r>
            <a:r>
              <a:rPr lang="zh-CN" altLang="en-US" sz="3600" b="1" dirty="0"/>
              <a:t>注释</a:t>
            </a:r>
          </a:p>
          <a:p>
            <a:pPr eaLnBrk="1" hangingPunct="1"/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04667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1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60385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672754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JavaScript Alert </a:t>
            </a:r>
            <a:r>
              <a:rPr lang="zh-CN" altLang="en-US" sz="3600" b="1" dirty="0" smtClean="0"/>
              <a:t>警告</a:t>
            </a:r>
            <a:r>
              <a:rPr lang="zh-CN" altLang="en-US" sz="3600" b="1" dirty="0"/>
              <a:t>框</a:t>
            </a:r>
          </a:p>
          <a:p>
            <a:pPr eaLnBrk="1" hangingPunct="1"/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3878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22159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警告</a:t>
            </a:r>
            <a:r>
              <a:rPr lang="zh-CN" altLang="en-US" sz="2400" dirty="0"/>
              <a:t>框经常用于确保用户可以得到某些信息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当警告框出现后，用户需要点击确定按钮才能继续进行操作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alert("</a:t>
            </a:r>
            <a:r>
              <a:rPr lang="zh-CN" altLang="en-US" sz="2400" dirty="0"/>
              <a:t>文本</a:t>
            </a:r>
            <a:r>
              <a:rPr lang="en-US" altLang="zh-CN" sz="2400" dirty="0" smtClean="0"/>
              <a:t>");</a:t>
            </a:r>
          </a:p>
          <a:p>
            <a:r>
              <a:rPr lang="en-US" altLang="zh-CN" sz="2400" dirty="0" smtClean="0"/>
              <a:t>alert(1);</a:t>
            </a:r>
            <a:endParaRPr lang="zh-CN" altLang="en-US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39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97200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08758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JavaScript </a:t>
            </a:r>
            <a:r>
              <a:rPr lang="zh-CN" altLang="en-US" sz="3600" b="1" dirty="0" smtClean="0"/>
              <a:t>浏览器对象</a:t>
            </a:r>
            <a:r>
              <a:rPr lang="en-US" altLang="zh-CN" sz="3600" b="1" dirty="0"/>
              <a:t>Window</a:t>
            </a:r>
          </a:p>
          <a:p>
            <a:pPr eaLnBrk="1" hangingPunct="1"/>
            <a:endParaRPr lang="zh-CN" altLang="en-US" sz="3600" b="1" dirty="0"/>
          </a:p>
          <a:p>
            <a:pPr eaLnBrk="1" hangingPunct="1"/>
            <a:endParaRPr lang="zh-CN" altLang="en-US" sz="3600" dirty="0"/>
          </a:p>
          <a:p>
            <a:pPr eaLnBrk="1" hangingPunct="1"/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97200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 smtClean="0"/>
          </a:p>
          <a:p>
            <a:r>
              <a:rPr lang="en-US" altLang="zh-CN" sz="2400" dirty="0" err="1"/>
              <a:t>window.innerHeight</a:t>
            </a:r>
            <a:r>
              <a:rPr lang="en-US" altLang="zh-CN" sz="2400" dirty="0"/>
              <a:t> - </a:t>
            </a:r>
            <a:r>
              <a:rPr lang="zh-CN" altLang="en-US" sz="2400" dirty="0"/>
              <a:t>浏览器窗口的内部</a:t>
            </a:r>
            <a:r>
              <a:rPr lang="zh-CN" altLang="en-US" sz="2400" dirty="0" smtClean="0"/>
              <a:t>高度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window.innerWidth</a:t>
            </a:r>
            <a:r>
              <a:rPr lang="en-US" altLang="zh-CN" sz="2400" dirty="0"/>
              <a:t> - </a:t>
            </a:r>
            <a:r>
              <a:rPr lang="zh-CN" altLang="en-US" sz="2400" dirty="0"/>
              <a:t>浏览器窗口的内部宽度</a:t>
            </a:r>
            <a:endParaRPr lang="en-US" altLang="zh-CN" sz="2400" dirty="0" smtClean="0"/>
          </a:p>
          <a:p>
            <a:endParaRPr lang="en-US" altLang="zh-CN" sz="2400" dirty="0"/>
          </a:p>
          <a:p>
            <a:pPr latinLnBrk="1"/>
            <a:r>
              <a:rPr lang="en-US" altLang="zh-CN" sz="2400" dirty="0" err="1"/>
              <a:t>window.open</a:t>
            </a:r>
            <a:r>
              <a:rPr lang="en-US" altLang="zh-CN" sz="2400" dirty="0"/>
              <a:t>("", "","width=200,height=200")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打开</a:t>
            </a:r>
            <a:r>
              <a:rPr lang="zh-CN" altLang="en-US" sz="2400" dirty="0"/>
              <a:t>新</a:t>
            </a:r>
            <a:r>
              <a:rPr lang="zh-CN" altLang="en-US" sz="2400" dirty="0" smtClean="0"/>
              <a:t>窗口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window.close</a:t>
            </a:r>
            <a:r>
              <a:rPr lang="en-US" altLang="zh-CN" sz="2400" dirty="0"/>
              <a:t>() </a:t>
            </a:r>
            <a:r>
              <a:rPr lang="zh-CN" altLang="en-US" sz="2400" dirty="0" smtClean="0"/>
              <a:t>关闭前</a:t>
            </a:r>
            <a:r>
              <a:rPr lang="zh-CN" altLang="en-US" sz="2400" dirty="0"/>
              <a:t>窗口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51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97200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08758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JavaScript </a:t>
            </a:r>
            <a:r>
              <a:rPr lang="zh-CN" altLang="en-US" sz="3600" b="1" dirty="0"/>
              <a:t>文档</a:t>
            </a:r>
            <a:r>
              <a:rPr lang="zh-CN" altLang="en-US" sz="3600" b="1" dirty="0" smtClean="0"/>
              <a:t>对象</a:t>
            </a:r>
            <a:r>
              <a:rPr lang="en-US" altLang="zh-CN" sz="3600" b="1" dirty="0"/>
              <a:t>Document</a:t>
            </a:r>
          </a:p>
          <a:p>
            <a:pPr eaLnBrk="1" hangingPunct="1"/>
            <a:endParaRPr lang="en-US" altLang="zh-CN" sz="3600" b="1" dirty="0"/>
          </a:p>
          <a:p>
            <a:pPr eaLnBrk="1" hangingPunct="1"/>
            <a:endParaRPr lang="zh-CN" altLang="en-US" sz="3600" b="1" dirty="0"/>
          </a:p>
          <a:p>
            <a:pPr eaLnBrk="1" hangingPunct="1"/>
            <a:endParaRPr lang="zh-CN" altLang="en-US" sz="3600" dirty="0"/>
          </a:p>
          <a:p>
            <a:pPr eaLnBrk="1" hangingPunct="1"/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97200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49244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 smtClean="0"/>
          </a:p>
          <a:p>
            <a:r>
              <a:rPr lang="en-US" altLang="zh-CN" sz="2400" dirty="0"/>
              <a:t>Document </a:t>
            </a:r>
            <a:r>
              <a:rPr lang="zh-CN" altLang="en-US" sz="2400" dirty="0"/>
              <a:t>对象使我们可以从脚本中对 </a:t>
            </a:r>
            <a:r>
              <a:rPr lang="en-US" altLang="zh-CN" sz="2400" dirty="0"/>
              <a:t>HTML </a:t>
            </a:r>
            <a:r>
              <a:rPr lang="zh-CN" altLang="en-US" sz="2400" dirty="0"/>
              <a:t>页面中的所有元素进行访问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document</a:t>
            </a:r>
            <a:r>
              <a:rPr lang="zh-CN" altLang="en-US" sz="2400" dirty="0"/>
              <a:t>对象是文档的根节点，</a:t>
            </a:r>
            <a:r>
              <a:rPr lang="en-US" altLang="zh-CN" sz="2400" dirty="0" err="1"/>
              <a:t>window.document</a:t>
            </a:r>
            <a:r>
              <a:rPr lang="zh-CN" altLang="en-US" sz="2400" dirty="0"/>
              <a:t>属性就指向这个对象。也就是说，只要浏览器开始载入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文档，这个对象就开始存在了，可以直接调用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3200" b="1" dirty="0" smtClean="0"/>
              <a:t>属性 属性值 方法 的关系要弄清楚</a:t>
            </a:r>
            <a:endParaRPr lang="en-US" altLang="zh-CN" sz="3200" b="1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document.title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en-US" altLang="zh-CN" sz="2400" dirty="0" err="1"/>
              <a:t>document.getElementById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divinner</a:t>
            </a:r>
            <a:r>
              <a:rPr lang="en-US" altLang="zh-CN" sz="2400" dirty="0" smtClean="0"/>
              <a:t>”) 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09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60385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JavaScript </a:t>
            </a:r>
            <a:r>
              <a:rPr lang="zh-CN" altLang="en-US" sz="3600" dirty="0"/>
              <a:t>变量</a:t>
            </a:r>
          </a:p>
          <a:p>
            <a:pPr eaLnBrk="1" hangingPunct="1"/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3878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51706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 smtClean="0"/>
          </a:p>
          <a:p>
            <a:r>
              <a:rPr lang="en-US" altLang="zh-CN" sz="2400" dirty="0" err="1"/>
              <a:t>v</a:t>
            </a:r>
            <a:r>
              <a:rPr lang="en-US" altLang="zh-CN" sz="2400" dirty="0" err="1" smtClean="0"/>
              <a:t>ar</a:t>
            </a:r>
            <a:r>
              <a:rPr lang="en-US" altLang="zh-CN" sz="2400" dirty="0" smtClean="0"/>
              <a:t> a = “hello word”;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关键字声明的变量，未经初始化时，保存的是一个特殊的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undefined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undefined</a:t>
            </a:r>
            <a:r>
              <a:rPr lang="zh-CN" altLang="en-US" sz="2400" dirty="0"/>
              <a:t>，一个特殊值，通常用于指示变量尚未</a:t>
            </a:r>
            <a:r>
              <a:rPr lang="zh-CN" altLang="en-US" sz="2400" dirty="0">
                <a:hlinkClick r:id="rId3"/>
              </a:rPr>
              <a:t>赋值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变量</a:t>
            </a:r>
            <a:r>
              <a:rPr lang="zh-CN" altLang="en-US" sz="2400" dirty="0"/>
              <a:t>必须以字母开头</a:t>
            </a:r>
          </a:p>
          <a:p>
            <a:r>
              <a:rPr lang="zh-CN" altLang="en-US" sz="2400" dirty="0"/>
              <a:t>变量也能以 </a:t>
            </a:r>
            <a:r>
              <a:rPr lang="en-US" altLang="zh-CN" sz="2400" dirty="0"/>
              <a:t>$ </a:t>
            </a:r>
            <a:r>
              <a:rPr lang="zh-CN" altLang="en-US" sz="2400" dirty="0"/>
              <a:t>和 </a:t>
            </a:r>
            <a:r>
              <a:rPr lang="en-US" altLang="zh-CN" sz="2400" dirty="0"/>
              <a:t>_ </a:t>
            </a:r>
            <a:r>
              <a:rPr lang="zh-CN" altLang="en-US" sz="2400" dirty="0"/>
              <a:t>符号开头（不过我们不推荐这么做）</a:t>
            </a:r>
          </a:p>
          <a:p>
            <a:r>
              <a:rPr lang="zh-CN" altLang="en-US" sz="2400" dirty="0"/>
              <a:t>变量名称对大小写敏感（</a:t>
            </a:r>
            <a:r>
              <a:rPr lang="en-US" altLang="zh-CN" sz="2400" dirty="0"/>
              <a:t>y </a:t>
            </a:r>
            <a:r>
              <a:rPr lang="zh-CN" altLang="en-US" sz="2400" dirty="0"/>
              <a:t>和 </a:t>
            </a:r>
            <a:r>
              <a:rPr lang="en-US" altLang="zh-CN" sz="2400" dirty="0"/>
              <a:t>Y </a:t>
            </a:r>
            <a:r>
              <a:rPr lang="zh-CN" altLang="en-US" sz="2400" dirty="0"/>
              <a:t>是不同的</a:t>
            </a:r>
            <a:r>
              <a:rPr lang="zh-CN" altLang="en-US" sz="2400" dirty="0" smtClean="0"/>
              <a:t>变量</a:t>
            </a:r>
            <a:endParaRPr lang="en-US" altLang="zh-CN" sz="2400" dirty="0" smtClean="0"/>
          </a:p>
          <a:p>
            <a:r>
              <a:rPr lang="zh-CN" altLang="en-US" sz="2400" dirty="0"/>
              <a:t>保留字（如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关键字）不能作为变量名使用</a:t>
            </a:r>
          </a:p>
          <a:p>
            <a:r>
              <a:rPr lang="en-US" altLang="zh-CN" sz="2400" dirty="0" smtClean="0"/>
              <a:t>(</a:t>
            </a:r>
            <a:r>
              <a:rPr lang="en-US" altLang="zh-CN" sz="2400" dirty="0" smtClean="0">
                <a:hlinkClick r:id="rId4"/>
              </a:rPr>
              <a:t>http</a:t>
            </a:r>
            <a:r>
              <a:rPr lang="en-US" altLang="zh-CN" sz="2400" dirty="0">
                <a:hlinkClick r:id="rId4"/>
              </a:rPr>
              <a:t>://</a:t>
            </a:r>
            <a:r>
              <a:rPr lang="en-US" altLang="zh-CN" sz="2400" dirty="0" smtClean="0">
                <a:hlinkClick r:id="rId4"/>
              </a:rPr>
              <a:t>blog.csdn.net/petercnmei/article/details/17242183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/>
              <a:t>JavaScript </a:t>
            </a:r>
            <a:r>
              <a:rPr lang="zh-CN" altLang="en-US" sz="2400" dirty="0"/>
              <a:t>语句和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变量都对大小写敏感。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562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60385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JavaScript </a:t>
            </a:r>
            <a:r>
              <a:rPr lang="zh-CN" altLang="en-US" sz="3600" dirty="0"/>
              <a:t>变量</a:t>
            </a:r>
          </a:p>
          <a:p>
            <a:pPr eaLnBrk="1" hangingPunct="1"/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3878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我们使用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zh-CN" altLang="en-US" sz="2400" dirty="0"/>
              <a:t>关键词来声明变量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x;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Alert(x);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X = 1;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Alert(x);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 smtClean="0"/>
              <a:t>也可以同时声明多个变量</a:t>
            </a:r>
            <a:endParaRPr lang="en-US" altLang="zh-CN" sz="2400" dirty="0" smtClean="0"/>
          </a:p>
          <a:p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width=“100", height=“200";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16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915</Words>
  <Application>Microsoft Office PowerPoint</Application>
  <PresentationFormat>自定义</PresentationFormat>
  <Paragraphs>160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2018-02-10T10:43:13Z</dcterms:modified>
</cp:coreProperties>
</file>