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3168" r:id="rId2"/>
    <p:sldId id="3169" r:id="rId3"/>
    <p:sldId id="3170" r:id="rId4"/>
    <p:sldId id="3172" r:id="rId5"/>
    <p:sldId id="3171" r:id="rId6"/>
    <p:sldId id="3173" r:id="rId7"/>
    <p:sldId id="3178" r:id="rId8"/>
    <p:sldId id="3177" r:id="rId9"/>
    <p:sldId id="3174" r:id="rId10"/>
    <p:sldId id="3175" r:id="rId11"/>
    <p:sldId id="3179" r:id="rId12"/>
    <p:sldId id="3180" r:id="rId13"/>
    <p:sldId id="3182" r:id="rId14"/>
    <p:sldId id="3183" r:id="rId15"/>
    <p:sldId id="3185" r:id="rId16"/>
    <p:sldId id="3186" r:id="rId17"/>
    <p:sldId id="3189" r:id="rId18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-30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2018.01.20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二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916328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HTML </a:t>
            </a:r>
            <a:r>
              <a:rPr lang="zh-CN" altLang="en-US" sz="2400" dirty="0"/>
              <a:t>链接是通过 </a:t>
            </a:r>
            <a:r>
              <a:rPr lang="en-US" altLang="zh-CN" sz="2400" dirty="0"/>
              <a:t>&lt;a&gt; </a:t>
            </a:r>
            <a:r>
              <a:rPr lang="zh-CN" altLang="en-US" sz="2400" dirty="0"/>
              <a:t>标签进行定义的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="http://</a:t>
            </a:r>
            <a:r>
              <a:rPr lang="en-US" altLang="zh-CN" sz="2400" dirty="0" smtClean="0"/>
              <a:t>www.baidu.com"&gt;</a:t>
            </a:r>
            <a:r>
              <a:rPr lang="en-US" altLang="zh-CN" sz="2400" dirty="0"/>
              <a:t>This is a link&lt;/a</a:t>
            </a:r>
            <a:r>
              <a:rPr lang="en-US" altLang="zh-CN" sz="2400" dirty="0" smtClean="0"/>
              <a:t>&gt;</a:t>
            </a:r>
          </a:p>
          <a:p>
            <a:endParaRPr lang="en-US" altLang="zh-CN" sz="2400" dirty="0"/>
          </a:p>
          <a:p>
            <a:r>
              <a:rPr lang="zh-CN" altLang="en-US" sz="2400" b="1" dirty="0"/>
              <a:t>注释：</a:t>
            </a:r>
            <a:r>
              <a:rPr lang="zh-CN" altLang="en-US" sz="2400" dirty="0"/>
              <a:t>在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 </a:t>
            </a:r>
            <a:r>
              <a:rPr lang="zh-CN" altLang="en-US" sz="2400" dirty="0"/>
              <a:t>属性中指定链接的地址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latin typeface="+mj-ea"/>
              </a:rPr>
              <a:t>HTML </a:t>
            </a:r>
            <a:r>
              <a:rPr lang="zh-CN" altLang="en-US" sz="2400" dirty="0">
                <a:latin typeface="+mj-ea"/>
              </a:rPr>
              <a:t>图像是通过 </a:t>
            </a:r>
            <a:r>
              <a:rPr lang="en-US" altLang="zh-CN" sz="2400" dirty="0">
                <a:latin typeface="+mj-ea"/>
              </a:rPr>
              <a:t>&lt;</a:t>
            </a:r>
            <a:r>
              <a:rPr lang="en-US" altLang="zh-CN" sz="2400" dirty="0" err="1">
                <a:latin typeface="+mj-ea"/>
              </a:rPr>
              <a:t>img</a:t>
            </a:r>
            <a:r>
              <a:rPr lang="en-US" altLang="zh-CN" sz="2400" dirty="0">
                <a:latin typeface="+mj-ea"/>
              </a:rPr>
              <a:t>&gt; </a:t>
            </a:r>
            <a:r>
              <a:rPr lang="zh-CN" altLang="en-US" sz="2400" dirty="0">
                <a:latin typeface="+mj-ea"/>
              </a:rPr>
              <a:t>标签进行定义的。</a:t>
            </a:r>
            <a:endParaRPr lang="en-US" altLang="zh-CN" sz="2400" dirty="0">
              <a:latin typeface="+mj-ea"/>
            </a:endParaRPr>
          </a:p>
          <a:p>
            <a:r>
              <a:rPr lang="en-US" altLang="zh-CN" sz="2400" dirty="0">
                <a:latin typeface="+mj-ea"/>
              </a:rPr>
              <a:t>&lt;</a:t>
            </a:r>
            <a:r>
              <a:rPr lang="en-US" altLang="zh-CN" sz="2400" dirty="0" err="1">
                <a:latin typeface="+mj-ea"/>
              </a:rPr>
              <a:t>img</a:t>
            </a:r>
            <a:r>
              <a:rPr lang="en-US" altLang="zh-CN" sz="2400" dirty="0">
                <a:latin typeface="+mj-ea"/>
              </a:rPr>
              <a:t> </a:t>
            </a:r>
            <a:r>
              <a:rPr lang="en-US" altLang="zh-CN" sz="2400" dirty="0" err="1">
                <a:latin typeface="+mj-ea"/>
              </a:rPr>
              <a:t>src</a:t>
            </a:r>
            <a:r>
              <a:rPr lang="en-US" altLang="zh-CN" sz="2400" dirty="0" smtClean="0">
                <a:latin typeface="+mj-ea"/>
              </a:rPr>
              <a:t>=“xxxx.jpg</a:t>
            </a:r>
            <a:r>
              <a:rPr lang="en-US" altLang="zh-CN" sz="2400" dirty="0">
                <a:latin typeface="+mj-ea"/>
              </a:rPr>
              <a:t>" width="104" height="142" /&gt;</a:t>
            </a:r>
          </a:p>
          <a:p>
            <a:endParaRPr lang="en-US" altLang="zh-CN" sz="2400" dirty="0">
              <a:latin typeface="+mj-ea"/>
            </a:endParaRPr>
          </a:p>
          <a:p>
            <a:r>
              <a:rPr lang="zh-CN" altLang="en-US" sz="2400" b="1" dirty="0">
                <a:latin typeface="+mj-ea"/>
              </a:rPr>
              <a:t>注释：</a:t>
            </a:r>
            <a:r>
              <a:rPr lang="zh-CN" altLang="en-US" sz="2400" dirty="0">
                <a:latin typeface="+mj-ea"/>
              </a:rPr>
              <a:t>图像的名称和尺寸是以属性的形式提供的。</a:t>
            </a:r>
            <a:endParaRPr lang="en-US" altLang="zh-CN" sz="2400" dirty="0">
              <a:latin typeface="+mj-ea"/>
            </a:endParaRPr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509168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7194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/>
              <a:t>3. </a:t>
            </a:r>
            <a:r>
              <a:rPr lang="en-US" altLang="zh-CN" sz="3600" b="1" dirty="0"/>
              <a:t>HTML </a:t>
            </a:r>
            <a:r>
              <a:rPr lang="zh-CN" altLang="en-US" sz="3600" b="1" dirty="0" smtClean="0"/>
              <a:t>链接</a:t>
            </a:r>
            <a:r>
              <a:rPr lang="en-US" altLang="zh-CN" sz="3600" b="1" dirty="0" smtClean="0"/>
              <a:t>,</a:t>
            </a:r>
            <a:r>
              <a:rPr lang="zh-CN" altLang="en-US" sz="3600" b="1" dirty="0" smtClean="0"/>
              <a:t>图像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/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091683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2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916328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折</a:t>
            </a:r>
            <a:r>
              <a:rPr lang="zh-CN" altLang="en-US" sz="2400" b="1" dirty="0" smtClean="0"/>
              <a:t>行</a:t>
            </a:r>
            <a:r>
              <a:rPr lang="en-US" altLang="zh-CN" sz="2400" b="1" dirty="0" smtClean="0"/>
              <a:t>: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您希望在不产生一个新段落的情况下进行换行（新行），请使用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 /&gt; </a:t>
            </a:r>
            <a:r>
              <a:rPr lang="zh-CN" altLang="en-US" sz="2400" dirty="0"/>
              <a:t>标签</a:t>
            </a:r>
            <a:endParaRPr lang="en-US" altLang="zh-CN" sz="2400" dirty="0"/>
          </a:p>
          <a:p>
            <a:endParaRPr lang="en-US" altLang="zh-CN" sz="2400" dirty="0">
              <a:latin typeface="+mj-ea"/>
            </a:endParaRPr>
          </a:p>
          <a:p>
            <a:r>
              <a:rPr lang="en-US" altLang="zh-CN" sz="2400" dirty="0">
                <a:latin typeface="+mj-ea"/>
              </a:rPr>
              <a:t>&lt;p&gt;This is&lt;</a:t>
            </a:r>
            <a:r>
              <a:rPr lang="en-US" altLang="zh-CN" sz="2400" dirty="0" err="1">
                <a:latin typeface="+mj-ea"/>
              </a:rPr>
              <a:t>br</a:t>
            </a:r>
            <a:r>
              <a:rPr lang="en-US" altLang="zh-CN" sz="2400" dirty="0">
                <a:latin typeface="+mj-ea"/>
              </a:rPr>
              <a:t> /&gt;a para&lt;</a:t>
            </a:r>
            <a:r>
              <a:rPr lang="en-US" altLang="zh-CN" sz="2400" dirty="0" err="1">
                <a:latin typeface="+mj-ea"/>
              </a:rPr>
              <a:t>br</a:t>
            </a:r>
            <a:r>
              <a:rPr lang="en-US" altLang="zh-CN" sz="2400" dirty="0">
                <a:latin typeface="+mj-ea"/>
              </a:rPr>
              <a:t> /&gt;graph with line breaks&lt;/p</a:t>
            </a:r>
            <a:r>
              <a:rPr lang="en-US" altLang="zh-CN" sz="2400" dirty="0" smtClean="0">
                <a:latin typeface="+mj-ea"/>
              </a:rPr>
              <a:t>&gt;</a:t>
            </a:r>
            <a:endParaRPr lang="en-US" altLang="zh-CN" sz="2400" dirty="0">
              <a:latin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b="1" dirty="0" smtClean="0"/>
              <a:t>注释</a:t>
            </a:r>
            <a:r>
              <a:rPr lang="en-US" altLang="zh-CN" sz="24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2400" dirty="0" smtClean="0">
                <a:latin typeface="+mj-ea"/>
                <a:ea typeface="+mj-ea"/>
              </a:rPr>
              <a:t>可以</a:t>
            </a:r>
            <a:r>
              <a:rPr lang="zh-CN" altLang="en-US" sz="2400" dirty="0">
                <a:latin typeface="+mj-ea"/>
                <a:ea typeface="+mj-ea"/>
              </a:rPr>
              <a:t>将注释插入 </a:t>
            </a:r>
            <a:r>
              <a:rPr lang="en-US" altLang="zh-CN" sz="2400" dirty="0">
                <a:latin typeface="+mj-ea"/>
                <a:ea typeface="+mj-ea"/>
              </a:rPr>
              <a:t>HTML </a:t>
            </a:r>
            <a:r>
              <a:rPr lang="zh-CN" altLang="en-US" sz="2400" dirty="0">
                <a:latin typeface="+mj-ea"/>
                <a:ea typeface="+mj-ea"/>
              </a:rPr>
              <a:t>代码中，这样可以提高其可读性，使代码更易被人理解。浏览器会忽略注释，也不会显示它们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&lt;!-- This is a comment --&gt;</a:t>
            </a:r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01967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1433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/>
              <a:t>4</a:t>
            </a:r>
            <a:r>
              <a:rPr lang="en-US" altLang="zh-CN" sz="3600" b="1" dirty="0" smtClean="0"/>
              <a:t>. HTML</a:t>
            </a:r>
            <a:r>
              <a:rPr lang="zh-CN" altLang="en-US" sz="3600" b="1" dirty="0"/>
              <a:t>折</a:t>
            </a:r>
            <a:r>
              <a:rPr lang="zh-CN" altLang="en-US" sz="3600" b="1" dirty="0" smtClean="0"/>
              <a:t>行</a:t>
            </a:r>
            <a:r>
              <a:rPr lang="en-US" altLang="zh-CN" sz="3600" b="1" dirty="0" smtClean="0"/>
              <a:t>,</a:t>
            </a:r>
            <a:r>
              <a:rPr lang="zh-CN" altLang="en-US" sz="3600" b="1" dirty="0" smtClean="0"/>
              <a:t>注释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01967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43218" y="2176165"/>
            <a:ext cx="8412272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编辑文档内容</a:t>
            </a:r>
            <a:endParaRPr lang="en-US" altLang="zh-CN" sz="2400" dirty="0" smtClean="0"/>
          </a:p>
          <a:p>
            <a:r>
              <a:rPr lang="en-US" altLang="zh-CN" sz="2400" dirty="0"/>
              <a:t>   &lt;html&gt;</a:t>
            </a:r>
          </a:p>
          <a:p>
            <a:r>
              <a:rPr lang="en-US" altLang="zh-CN" sz="2400" dirty="0" smtClean="0"/>
              <a:t>   &lt;</a:t>
            </a:r>
            <a:r>
              <a:rPr lang="en-US" altLang="zh-CN" sz="2400" dirty="0"/>
              <a:t>body&gt;</a:t>
            </a:r>
          </a:p>
          <a:p>
            <a:r>
              <a:rPr lang="en-US" altLang="zh-CN" sz="2400" dirty="0" smtClean="0"/>
              <a:t>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a.</a:t>
            </a:r>
            <a:r>
              <a:rPr lang="zh-CN" altLang="en-US" sz="2400" dirty="0" smtClean="0"/>
              <a:t>标题</a:t>
            </a:r>
            <a:r>
              <a:rPr lang="en-US" altLang="zh-CN" sz="2400" dirty="0" smtClean="0"/>
              <a:t>1~6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b.</a:t>
            </a:r>
            <a:r>
              <a:rPr lang="zh-CN" altLang="en-US" sz="2400" dirty="0" smtClean="0"/>
              <a:t>段落标签</a:t>
            </a:r>
            <a:endParaRPr lang="en-US" altLang="zh-CN" sz="2400" dirty="0"/>
          </a:p>
          <a:p>
            <a:r>
              <a:rPr lang="en-US" altLang="zh-CN" sz="2400" dirty="0" smtClean="0"/>
              <a:t>   c.</a:t>
            </a:r>
            <a:r>
              <a:rPr lang="zh-CN" altLang="en-US" sz="2400" dirty="0" smtClean="0"/>
              <a:t>链接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d.</a:t>
            </a:r>
            <a:r>
              <a:rPr lang="zh-CN" altLang="en-US" sz="2400" dirty="0" smtClean="0"/>
              <a:t>图像，折行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e.</a:t>
            </a:r>
            <a:r>
              <a:rPr lang="zh-CN" altLang="en-US" sz="2400" dirty="0" smtClean="0"/>
              <a:t>上面标签添加注释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   &lt;/</a:t>
            </a:r>
            <a:r>
              <a:rPr lang="en-US" altLang="zh-CN" sz="2400" dirty="0"/>
              <a:t>body&gt;</a:t>
            </a:r>
          </a:p>
          <a:p>
            <a:r>
              <a:rPr lang="en-US" altLang="zh-CN" sz="2400" dirty="0" smtClean="0"/>
              <a:t>   &lt;/</a:t>
            </a:r>
            <a:r>
              <a:rPr lang="en-US" altLang="zh-CN" sz="2400" dirty="0"/>
              <a:t>html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用浏览器打开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ea typeface="微软雅黑" panose="020B0503020204020204" pitchFamily="34" charset="-122"/>
                <a:sym typeface="Arial" panose="020B0604020202020204" pitchFamily="34" charset="0"/>
              </a:rPr>
              <a:t>练习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916328" cy="25853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j-ea"/>
                <a:ea typeface="+mj-ea"/>
              </a:rPr>
              <a:t>style </a:t>
            </a:r>
            <a:r>
              <a:rPr lang="zh-CN" altLang="en-US" sz="2400" dirty="0">
                <a:latin typeface="+mj-ea"/>
                <a:ea typeface="+mj-ea"/>
              </a:rPr>
              <a:t>属性用于改变 </a:t>
            </a:r>
            <a:r>
              <a:rPr lang="en-US" altLang="zh-CN" sz="2400" dirty="0">
                <a:latin typeface="+mj-ea"/>
                <a:ea typeface="+mj-ea"/>
              </a:rPr>
              <a:t>HTML </a:t>
            </a:r>
            <a:r>
              <a:rPr lang="zh-CN" altLang="en-US" sz="2400" dirty="0">
                <a:latin typeface="+mj-ea"/>
                <a:ea typeface="+mj-ea"/>
              </a:rPr>
              <a:t>元素的样式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改变段落的背景色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&lt;p style="</a:t>
            </a:r>
            <a:r>
              <a:rPr lang="en-US" altLang="zh-CN" sz="2400" dirty="0" err="1">
                <a:latin typeface="+mj-ea"/>
                <a:ea typeface="+mj-ea"/>
              </a:rPr>
              <a:t>background-color:green</a:t>
            </a:r>
            <a:r>
              <a:rPr lang="en-US" altLang="zh-CN" sz="2400" dirty="0">
                <a:latin typeface="+mj-ea"/>
                <a:ea typeface="+mj-ea"/>
              </a:rPr>
              <a:t>"&gt;This is a paragraph.&lt;/p</a:t>
            </a:r>
            <a:r>
              <a:rPr lang="en-US" altLang="zh-CN" sz="2400" dirty="0" smtClean="0">
                <a:latin typeface="+mj-ea"/>
                <a:ea typeface="+mj-ea"/>
              </a:rPr>
              <a:t>&gt;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字体、颜色和</a:t>
            </a:r>
            <a:r>
              <a:rPr lang="zh-CN" altLang="en-US" sz="2400" dirty="0" smtClean="0">
                <a:latin typeface="+mj-ea"/>
                <a:ea typeface="+mj-ea"/>
              </a:rPr>
              <a:t>尺寸</a:t>
            </a:r>
            <a:r>
              <a:rPr lang="zh-CN" altLang="en-US" sz="2400" dirty="0">
                <a:latin typeface="+mj-ea"/>
                <a:ea typeface="+mj-ea"/>
              </a:rPr>
              <a:t>、</a:t>
            </a:r>
            <a:r>
              <a:rPr lang="zh-CN" altLang="en-US" sz="2400" dirty="0" smtClean="0">
                <a:latin typeface="+mj-ea"/>
                <a:ea typeface="+mj-ea"/>
              </a:rPr>
              <a:t>文本对齐</a:t>
            </a:r>
            <a:r>
              <a:rPr lang="en-US" altLang="zh-CN" sz="2400" dirty="0" smtClean="0">
                <a:latin typeface="+mj-ea"/>
                <a:ea typeface="+mj-ea"/>
              </a:rPr>
              <a:t>…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465963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2792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/>
              <a:t>5</a:t>
            </a:r>
            <a:r>
              <a:rPr lang="en-US" altLang="zh-CN" sz="3600" b="1" dirty="0" smtClean="0"/>
              <a:t>. </a:t>
            </a:r>
            <a:r>
              <a:rPr lang="en-US" altLang="zh-CN" sz="3600" b="1" dirty="0"/>
              <a:t>HTML </a:t>
            </a:r>
            <a:r>
              <a:rPr lang="en-US" altLang="zh-CN" sz="3600" dirty="0">
                <a:latin typeface="+mj-ea"/>
              </a:rPr>
              <a:t>style</a:t>
            </a:r>
            <a:r>
              <a:rPr lang="zh-CN" altLang="en-US" sz="3600" b="1" dirty="0" smtClean="0"/>
              <a:t>样式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465963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9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916328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通过使用 </a:t>
            </a:r>
            <a:r>
              <a:rPr lang="en-US" altLang="zh-CN" sz="2400" dirty="0">
                <a:latin typeface="+mj-ea"/>
                <a:ea typeface="+mj-ea"/>
              </a:rPr>
              <a:t>HTML4.0</a:t>
            </a:r>
            <a:r>
              <a:rPr lang="zh-CN" altLang="en-US" sz="2400" dirty="0">
                <a:latin typeface="+mj-ea"/>
                <a:ea typeface="+mj-ea"/>
              </a:rPr>
              <a:t>，所有的格式化代码均可移出 </a:t>
            </a:r>
            <a:r>
              <a:rPr lang="en-US" altLang="zh-CN" sz="2400" dirty="0">
                <a:latin typeface="+mj-ea"/>
                <a:ea typeface="+mj-ea"/>
              </a:rPr>
              <a:t>HTML </a:t>
            </a:r>
            <a:r>
              <a:rPr lang="zh-CN" altLang="en-US" sz="2400" dirty="0">
                <a:latin typeface="+mj-ea"/>
                <a:ea typeface="+mj-ea"/>
              </a:rPr>
              <a:t>文档，然后移入一个独立的样式表。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&lt;</a:t>
            </a:r>
            <a:r>
              <a:rPr lang="en-US" altLang="zh-CN" sz="2400" dirty="0">
                <a:latin typeface="+mj-ea"/>
                <a:ea typeface="+mj-ea"/>
              </a:rPr>
              <a:t>link </a:t>
            </a:r>
            <a:r>
              <a:rPr lang="en-US" altLang="zh-CN" sz="2400" dirty="0" err="1">
                <a:latin typeface="+mj-ea"/>
                <a:ea typeface="+mj-ea"/>
              </a:rPr>
              <a:t>rel</a:t>
            </a:r>
            <a:r>
              <a:rPr lang="en-US" altLang="zh-CN" sz="2400" dirty="0">
                <a:latin typeface="+mj-ea"/>
                <a:ea typeface="+mj-ea"/>
              </a:rPr>
              <a:t>="stylesheet" type="text/</a:t>
            </a:r>
            <a:r>
              <a:rPr lang="en-US" altLang="zh-CN" sz="2400" dirty="0" err="1">
                <a:latin typeface="+mj-ea"/>
                <a:ea typeface="+mj-ea"/>
              </a:rPr>
              <a:t>css</a:t>
            </a:r>
            <a:r>
              <a:rPr lang="en-US" altLang="zh-CN" sz="2400" dirty="0">
                <a:latin typeface="+mj-ea"/>
                <a:ea typeface="+mj-ea"/>
              </a:rPr>
              <a:t>" </a:t>
            </a:r>
            <a:r>
              <a:rPr lang="en-US" altLang="zh-CN" sz="2400" dirty="0" err="1">
                <a:latin typeface="+mj-ea"/>
                <a:ea typeface="+mj-ea"/>
              </a:rPr>
              <a:t>href</a:t>
            </a:r>
            <a:r>
              <a:rPr lang="en-US" altLang="zh-CN" sz="2400" dirty="0">
                <a:latin typeface="+mj-ea"/>
                <a:ea typeface="+mj-ea"/>
              </a:rPr>
              <a:t>="/html/csstest1.css" </a:t>
            </a:r>
            <a:r>
              <a:rPr lang="en-US" altLang="zh-CN" sz="2400" dirty="0" smtClean="0">
                <a:latin typeface="+mj-ea"/>
                <a:ea typeface="+mj-ea"/>
              </a:rPr>
              <a:t>&gt;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/>
              <a:t>style</a:t>
            </a:r>
            <a:r>
              <a:rPr lang="zh-CN" altLang="en-US" sz="2400" dirty="0"/>
              <a:t>标签</a:t>
            </a:r>
            <a:r>
              <a:rPr lang="en-US" altLang="zh-CN" sz="2400" dirty="0"/>
              <a:t>:</a:t>
            </a:r>
            <a:r>
              <a:rPr lang="zh-CN" altLang="en-US" sz="2400" dirty="0"/>
              <a:t>内部样式定义。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latin typeface="+mj-ea"/>
              </a:rPr>
              <a:t>&lt;style type="text/</a:t>
            </a:r>
            <a:r>
              <a:rPr lang="en-US" altLang="zh-CN" sz="2400" dirty="0" err="1">
                <a:latin typeface="+mj-ea"/>
              </a:rPr>
              <a:t>css</a:t>
            </a:r>
            <a:r>
              <a:rPr lang="en-US" altLang="zh-CN" sz="2400" dirty="0">
                <a:latin typeface="+mj-ea"/>
              </a:rPr>
              <a:t>"&gt; </a:t>
            </a:r>
          </a:p>
          <a:p>
            <a:r>
              <a:rPr lang="en-US" altLang="zh-CN" sz="2400" dirty="0">
                <a:latin typeface="+mj-ea"/>
              </a:rPr>
              <a:t>   h1{</a:t>
            </a:r>
            <a:r>
              <a:rPr lang="en-US" altLang="zh-CN" sz="2400" dirty="0" err="1">
                <a:latin typeface="+mj-ea"/>
              </a:rPr>
              <a:t>color:red</a:t>
            </a:r>
            <a:r>
              <a:rPr lang="en-US" altLang="zh-CN" sz="2400" dirty="0">
                <a:latin typeface="+mj-ea"/>
              </a:rPr>
              <a:t>} </a:t>
            </a:r>
          </a:p>
          <a:p>
            <a:r>
              <a:rPr lang="en-US" altLang="zh-CN" sz="2400" dirty="0">
                <a:latin typeface="+mj-ea"/>
              </a:rPr>
              <a:t>   p {</a:t>
            </a:r>
            <a:r>
              <a:rPr lang="en-US" altLang="zh-CN" sz="2400" dirty="0" err="1">
                <a:latin typeface="+mj-ea"/>
              </a:rPr>
              <a:t>color:blue</a:t>
            </a:r>
            <a:r>
              <a:rPr lang="en-US" altLang="zh-CN" sz="2400" dirty="0">
                <a:latin typeface="+mj-ea"/>
              </a:rPr>
              <a:t>} </a:t>
            </a:r>
          </a:p>
          <a:p>
            <a:r>
              <a:rPr lang="en-US" altLang="zh-CN" sz="2400" dirty="0">
                <a:latin typeface="+mj-ea"/>
              </a:rPr>
              <a:t>&lt;/style</a:t>
            </a:r>
            <a:r>
              <a:rPr lang="en-US" altLang="zh-CN" sz="2400" dirty="0" smtClean="0">
                <a:latin typeface="+mj-ea"/>
              </a:rPr>
              <a:t>&gt;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4521951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2792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/>
              <a:t>6</a:t>
            </a:r>
            <a:r>
              <a:rPr lang="en-US" altLang="zh-CN" sz="3600" b="1" dirty="0" smtClean="0"/>
              <a:t>. </a:t>
            </a:r>
            <a:r>
              <a:rPr lang="en-US" altLang="zh-CN" sz="3600" dirty="0"/>
              <a:t>HTML </a:t>
            </a:r>
            <a:r>
              <a:rPr lang="en-US" altLang="zh-CN" sz="3600" dirty="0" smtClean="0"/>
              <a:t>link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, style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4521951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161183"/>
            <a:ext cx="9132352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j-ea"/>
                <a:ea typeface="+mj-ea"/>
              </a:rPr>
              <a:t>DIV</a:t>
            </a:r>
            <a:r>
              <a:rPr lang="zh-CN" altLang="en-US" sz="2400" dirty="0">
                <a:latin typeface="+mj-ea"/>
                <a:ea typeface="+mj-ea"/>
              </a:rPr>
              <a:t>标签，称为区隔标记。作用是设定字、画、表格等的摆放位置。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&lt;</a:t>
            </a:r>
            <a:r>
              <a:rPr lang="en-US" altLang="zh-CN" sz="2400" dirty="0">
                <a:latin typeface="+mj-ea"/>
                <a:ea typeface="+mj-ea"/>
              </a:rPr>
              <a:t>div&gt; </a:t>
            </a:r>
            <a:r>
              <a:rPr lang="zh-CN" altLang="en-US" sz="2400" dirty="0">
                <a:latin typeface="+mj-ea"/>
                <a:ea typeface="+mj-ea"/>
              </a:rPr>
              <a:t>是一个块级元素。这意味着它的内容自动地开始一个新行。实际上，换行是 </a:t>
            </a:r>
            <a:r>
              <a:rPr lang="en-US" altLang="zh-CN" sz="2400" dirty="0">
                <a:latin typeface="+mj-ea"/>
                <a:ea typeface="+mj-ea"/>
              </a:rPr>
              <a:t>&lt;div&gt; </a:t>
            </a:r>
            <a:r>
              <a:rPr lang="zh-CN" altLang="en-US" sz="2400" dirty="0">
                <a:latin typeface="+mj-ea"/>
                <a:ea typeface="+mj-ea"/>
              </a:rPr>
              <a:t>固有的特定格式表现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r>
              <a:rPr lang="en-US" altLang="zh-CN" sz="2400" dirty="0" smtClean="0">
                <a:latin typeface="+mj-ea"/>
                <a:ea typeface="+mj-ea"/>
              </a:rPr>
              <a:t>	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&lt;div width=</a:t>
            </a:r>
            <a:r>
              <a:rPr lang="en-US" altLang="zh-CN" sz="2400" dirty="0">
                <a:latin typeface="+mj-ea"/>
              </a:rPr>
              <a:t>"</a:t>
            </a:r>
            <a:r>
              <a:rPr lang="en-US" altLang="zh-CN" sz="2400" dirty="0" smtClean="0">
                <a:latin typeface="+mj-ea"/>
              </a:rPr>
              <a:t>100</a:t>
            </a:r>
            <a:r>
              <a:rPr lang="en-US" altLang="zh-CN" sz="2400" dirty="0">
                <a:latin typeface="+mj-ea"/>
              </a:rPr>
              <a:t>"</a:t>
            </a:r>
            <a:r>
              <a:rPr lang="en-US" altLang="zh-CN" sz="2400" dirty="0" smtClean="0">
                <a:latin typeface="+mj-ea"/>
              </a:rPr>
              <a:t> height=</a:t>
            </a:r>
            <a:r>
              <a:rPr lang="en-US" altLang="zh-CN" sz="2400" dirty="0">
                <a:latin typeface="+mj-ea"/>
              </a:rPr>
              <a:t>"</a:t>
            </a:r>
            <a:r>
              <a:rPr lang="en-US" altLang="zh-CN" sz="2400" dirty="0" smtClean="0">
                <a:latin typeface="+mj-ea"/>
              </a:rPr>
              <a:t>200</a:t>
            </a:r>
            <a:r>
              <a:rPr lang="en-US" altLang="zh-CN" sz="2400" dirty="0">
                <a:latin typeface="+mj-ea"/>
              </a:rPr>
              <a:t>"</a:t>
            </a:r>
            <a:r>
              <a:rPr lang="en-US" altLang="zh-CN" sz="2400" dirty="0" smtClean="0">
                <a:latin typeface="+mj-ea"/>
                <a:ea typeface="+mj-ea"/>
              </a:rPr>
              <a:t>&gt; one &lt;/div&gt;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&lt;div&gt; two &lt;/div&gt;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&lt;span&gt; </a:t>
            </a:r>
            <a:r>
              <a:rPr lang="zh-CN" altLang="en-US" sz="2400" dirty="0">
                <a:latin typeface="+mj-ea"/>
                <a:ea typeface="+mj-ea"/>
              </a:rPr>
              <a:t>标签被用来组合文档中的行内元素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&lt;p class="tip"&gt;&lt;span style="</a:t>
            </a:r>
            <a:r>
              <a:rPr lang="en-US" altLang="zh-CN" sz="2400" dirty="0" err="1">
                <a:latin typeface="+mj-ea"/>
                <a:ea typeface="+mj-ea"/>
              </a:rPr>
              <a:t>font-weight:bold</a:t>
            </a:r>
            <a:r>
              <a:rPr lang="en-US" altLang="zh-CN" sz="2400" dirty="0">
                <a:latin typeface="+mj-ea"/>
                <a:ea typeface="+mj-ea"/>
              </a:rPr>
              <a:t>; color:#ff9955; "&gt;</a:t>
            </a:r>
            <a:r>
              <a:rPr lang="zh-CN" altLang="en-US" sz="2400" dirty="0">
                <a:latin typeface="+mj-ea"/>
                <a:ea typeface="+mj-ea"/>
              </a:rPr>
              <a:t>提示：</a:t>
            </a:r>
            <a:r>
              <a:rPr lang="en-US" altLang="zh-CN" sz="2400" dirty="0">
                <a:latin typeface="+mj-ea"/>
                <a:ea typeface="+mj-ea"/>
              </a:rPr>
              <a:t>&lt;/span&gt;... ... ...</a:t>
            </a:r>
            <a:r>
              <a:rPr lang="zh-CN" altLang="en-US" sz="2400" dirty="0">
                <a:latin typeface="+mj-ea"/>
                <a:ea typeface="+mj-ea"/>
              </a:rPr>
              <a:t>行内元素</a:t>
            </a:r>
            <a:r>
              <a:rPr lang="en-US" altLang="zh-CN" sz="2400" dirty="0">
                <a:latin typeface="+mj-ea"/>
                <a:ea typeface="+mj-ea"/>
              </a:rPr>
              <a:t>&lt;/p</a:t>
            </a:r>
            <a:r>
              <a:rPr lang="en-US" altLang="zh-CN" sz="2400" dirty="0" smtClean="0">
                <a:latin typeface="+mj-ea"/>
                <a:ea typeface="+mj-ea"/>
              </a:rPr>
              <a:t>&gt;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4875659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07135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/>
              <a:t>7. </a:t>
            </a:r>
            <a:r>
              <a:rPr lang="en-US" altLang="zh-CN" sz="3600" b="1" dirty="0"/>
              <a:t>HTML </a:t>
            </a:r>
            <a:r>
              <a:rPr lang="en-US" altLang="zh-CN" sz="3600" dirty="0" smtClean="0"/>
              <a:t>div , span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/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487565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916328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latin typeface="+mj-ea"/>
                <a:ea typeface="+mj-ea"/>
              </a:rPr>
              <a:t>样式，</a:t>
            </a:r>
            <a:r>
              <a:rPr lang="en-US" altLang="zh-CN" sz="2400" dirty="0"/>
              <a:t> link</a:t>
            </a:r>
            <a:r>
              <a:rPr lang="zh-CN" altLang="en-US" sz="2400" dirty="0"/>
              <a:t> 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style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div</a:t>
            </a:r>
            <a:r>
              <a:rPr lang="zh-CN" altLang="en-US" sz="2400" dirty="0"/>
              <a:t>，</a:t>
            </a:r>
            <a:r>
              <a:rPr lang="en-US" altLang="zh-CN" sz="2400" dirty="0"/>
              <a:t>span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273452" y="1048906"/>
            <a:ext cx="348718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ym typeface="Arial" panose="020B0604020202020204" pitchFamily="34" charset="0"/>
              </a:rPr>
              <a:t>练习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第二回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1502032" y="2375376"/>
            <a:ext cx="4370040" cy="22159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 &lt;html&gt;</a:t>
            </a:r>
          </a:p>
          <a:p>
            <a:pPr eaLnBrk="1" hangingPunct="1"/>
            <a:r>
              <a:rPr lang="en-US" altLang="zh-CN" sz="2400" dirty="0"/>
              <a:t> &lt;body&gt; </a:t>
            </a:r>
          </a:p>
          <a:p>
            <a:pPr eaLnBrk="1" hangingPunct="1"/>
            <a:r>
              <a:rPr lang="en-US" altLang="zh-CN" sz="2400" dirty="0"/>
              <a:t> &lt;h1&gt;</a:t>
            </a:r>
            <a:r>
              <a:rPr lang="zh-CN" altLang="en-US" sz="2400" dirty="0"/>
              <a:t>我的第一个标题</a:t>
            </a:r>
            <a:r>
              <a:rPr lang="en-US" altLang="zh-CN" sz="2400" dirty="0"/>
              <a:t>&lt;/h1&gt;</a:t>
            </a:r>
          </a:p>
          <a:p>
            <a:pPr eaLnBrk="1" hangingPunct="1"/>
            <a:r>
              <a:rPr lang="en-US" altLang="zh-CN" sz="2400" dirty="0"/>
              <a:t> &lt;p&gt;</a:t>
            </a:r>
            <a:r>
              <a:rPr lang="zh-CN" altLang="en-US" sz="2400" dirty="0"/>
              <a:t>我的第一个段落。</a:t>
            </a:r>
            <a:r>
              <a:rPr lang="en-US" altLang="zh-CN" sz="2400" dirty="0"/>
              <a:t>&lt;/p&gt;</a:t>
            </a:r>
          </a:p>
          <a:p>
            <a:pPr eaLnBrk="1" hangingPunct="1"/>
            <a:r>
              <a:rPr lang="en-US" altLang="zh-CN" sz="2400" dirty="0"/>
              <a:t> &lt;/body&gt;</a:t>
            </a:r>
          </a:p>
          <a:p>
            <a:pPr eaLnBrk="1" hangingPunct="1"/>
            <a:r>
              <a:rPr lang="en-US" altLang="zh-CN" sz="2400" dirty="0"/>
              <a:t> &lt;/html&gt;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872072" y="2340751"/>
            <a:ext cx="6605975" cy="25853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是用来描述网页的一种语言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/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HTML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指的是超文本标记语言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(Hyper Text Markup Language)</a:t>
            </a: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HTML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不是一种编程语言，而是一种标记语言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(markup language)</a:t>
            </a:r>
          </a:p>
          <a:p>
            <a:pPr eaLnBrk="1" hangingPunct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标记语言是一套标记标签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(markup tag)</a:t>
            </a: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HTML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使用标记标签来描述网页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/>
              <a:t>什么是 </a:t>
            </a:r>
            <a:r>
              <a:rPr lang="en-US" altLang="zh-CN" sz="3600" b="1" dirty="0"/>
              <a:t>HTML</a:t>
            </a:r>
            <a:r>
              <a:rPr lang="zh-CN" altLang="en-US" sz="3600" b="1" dirty="0"/>
              <a:t>？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6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83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412272" cy="14773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HTML </a:t>
            </a:r>
            <a:r>
              <a:rPr lang="zh-CN" altLang="en-US" sz="2400" dirty="0"/>
              <a:t>标签是由尖括号包围的关键词，比如 </a:t>
            </a:r>
            <a:r>
              <a:rPr lang="en-US" altLang="zh-CN" sz="2400" dirty="0"/>
              <a:t>&lt;html&gt;</a:t>
            </a:r>
          </a:p>
          <a:p>
            <a:r>
              <a:rPr lang="en-US" altLang="zh-CN" sz="2400" dirty="0"/>
              <a:t>HTML </a:t>
            </a:r>
            <a:r>
              <a:rPr lang="zh-CN" altLang="en-US" sz="2400" dirty="0"/>
              <a:t>标签通常是成对出现的，比如 </a:t>
            </a:r>
            <a:r>
              <a:rPr lang="en-US" altLang="zh-CN" sz="2400" dirty="0"/>
              <a:t>&lt;b&gt; </a:t>
            </a:r>
            <a:r>
              <a:rPr lang="zh-CN" altLang="en-US" sz="2400" dirty="0"/>
              <a:t>和 </a:t>
            </a:r>
            <a:r>
              <a:rPr lang="en-US" altLang="zh-CN" sz="2400" dirty="0"/>
              <a:t>&lt;/b&gt;</a:t>
            </a:r>
          </a:p>
          <a:p>
            <a:r>
              <a:rPr lang="zh-CN" altLang="en-US" sz="2400" dirty="0"/>
              <a:t>标签对中的第一个标签是开始标签，第二个标签是结束标签</a:t>
            </a:r>
          </a:p>
          <a:p>
            <a:r>
              <a:rPr lang="zh-CN" altLang="en-US" sz="2400" dirty="0"/>
              <a:t>开始和结束标签也被称为开放标签和闭合</a:t>
            </a:r>
            <a:r>
              <a:rPr lang="zh-CN" altLang="en-US" sz="2400" dirty="0" smtClean="0"/>
              <a:t>标签</a:t>
            </a:r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/>
              <a:t>HTML </a:t>
            </a:r>
            <a:r>
              <a:rPr lang="zh-CN" altLang="en-US" sz="3600" b="1" dirty="0"/>
              <a:t>标签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83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412272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HTML </a:t>
            </a:r>
            <a:r>
              <a:rPr lang="zh-CN" altLang="en-US" sz="2400" dirty="0"/>
              <a:t>文档描述网页</a:t>
            </a:r>
          </a:p>
          <a:p>
            <a:r>
              <a:rPr lang="en-US" altLang="zh-CN" sz="2400" dirty="0"/>
              <a:t>HTML </a:t>
            </a:r>
            <a:r>
              <a:rPr lang="zh-CN" altLang="en-US" sz="2400" dirty="0"/>
              <a:t>文档包含 </a:t>
            </a:r>
            <a:r>
              <a:rPr lang="en-US" altLang="zh-CN" sz="2400" dirty="0"/>
              <a:t>HTML </a:t>
            </a:r>
            <a:r>
              <a:rPr lang="zh-CN" altLang="en-US" sz="2400" dirty="0"/>
              <a:t>标签和纯文本</a:t>
            </a:r>
          </a:p>
          <a:p>
            <a:r>
              <a:rPr lang="en-US" altLang="zh-CN" sz="2400" dirty="0"/>
              <a:t>HTML </a:t>
            </a:r>
            <a:r>
              <a:rPr lang="zh-CN" altLang="en-US" sz="2400" dirty="0"/>
              <a:t>文档也被称为</a:t>
            </a:r>
            <a:r>
              <a:rPr lang="zh-CN" altLang="en-US" sz="2400" dirty="0" smtClean="0"/>
              <a:t>网页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Web </a:t>
            </a:r>
            <a:r>
              <a:rPr lang="zh-CN" altLang="en-US" sz="2400" dirty="0"/>
              <a:t>浏览器的作用是读取 </a:t>
            </a:r>
            <a:r>
              <a:rPr lang="en-US" altLang="zh-CN" sz="2400" dirty="0"/>
              <a:t>HTML </a:t>
            </a:r>
            <a:r>
              <a:rPr lang="zh-CN" altLang="en-US" sz="2400" dirty="0"/>
              <a:t>文档，并以网页的形式显示出它们。浏览器不会显示 </a:t>
            </a:r>
            <a:r>
              <a:rPr lang="en-US" altLang="zh-CN" sz="2400" dirty="0"/>
              <a:t>HTML </a:t>
            </a:r>
            <a:r>
              <a:rPr lang="zh-CN" altLang="en-US" sz="2400" dirty="0"/>
              <a:t>标签，而是使用标签来解释页面的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htm</a:t>
            </a:r>
            <a:r>
              <a:rPr lang="zh-CN" altLang="en-US" sz="2400" dirty="0"/>
              <a:t>或</a:t>
            </a:r>
            <a:r>
              <a:rPr lang="en-US" altLang="zh-CN" sz="2400" dirty="0"/>
              <a:t>.html</a:t>
            </a:r>
            <a:r>
              <a:rPr lang="zh-CN" altLang="en-US" sz="2400" dirty="0"/>
              <a:t>作为扩展名</a:t>
            </a:r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/>
              <a:t>HTML </a:t>
            </a:r>
            <a:r>
              <a:rPr lang="zh-CN" altLang="en-US" sz="3600" b="1" dirty="0"/>
              <a:t>文档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716528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文档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编辑文档内容</a:t>
            </a:r>
            <a:endParaRPr lang="en-US" altLang="zh-CN" sz="2400" dirty="0" smtClean="0"/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html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&lt;head&gt;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&lt;</a:t>
            </a:r>
            <a:r>
              <a:rPr lang="en-US" altLang="zh-CN" sz="2400" dirty="0"/>
              <a:t>meta http-</a:t>
            </a:r>
            <a:r>
              <a:rPr lang="en-US" altLang="zh-CN" sz="2400" dirty="0" err="1"/>
              <a:t>equiv</a:t>
            </a:r>
            <a:r>
              <a:rPr lang="en-US" altLang="zh-CN" sz="2400" dirty="0"/>
              <a:t>="Content-Type" content="text/html; charset=utf-8" /&gt;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&lt;title&gt;hello word&lt;/title&gt;</a:t>
            </a:r>
          </a:p>
          <a:p>
            <a:r>
              <a:rPr lang="en-US" altLang="zh-CN" sz="2400" dirty="0" smtClean="0"/>
              <a:t>  &lt;/head&gt;</a:t>
            </a:r>
            <a:endParaRPr lang="en-US" altLang="zh-CN" sz="2400" dirty="0"/>
          </a:p>
          <a:p>
            <a:r>
              <a:rPr lang="en-US" altLang="zh-CN" sz="2400" dirty="0" smtClean="0"/>
              <a:t>  &lt;</a:t>
            </a:r>
            <a:r>
              <a:rPr lang="en-US" altLang="zh-CN" sz="2400" dirty="0"/>
              <a:t>body&gt;</a:t>
            </a:r>
          </a:p>
          <a:p>
            <a:r>
              <a:rPr lang="en-US" altLang="zh-CN" sz="2400" dirty="0" smtClean="0"/>
              <a:t>   &lt;</a:t>
            </a:r>
            <a:r>
              <a:rPr lang="en-US" altLang="zh-CN" sz="2400" dirty="0"/>
              <a:t>h1&gt;</a:t>
            </a:r>
            <a:r>
              <a:rPr lang="zh-CN" altLang="en-US" sz="2400" dirty="0"/>
              <a:t>我的第一个标题</a:t>
            </a:r>
            <a:r>
              <a:rPr lang="en-US" altLang="zh-CN" sz="2400" dirty="0"/>
              <a:t>&lt;/h1&gt;</a:t>
            </a:r>
          </a:p>
          <a:p>
            <a:r>
              <a:rPr lang="en-US" altLang="zh-CN" sz="2400" dirty="0" smtClean="0"/>
              <a:t>   &lt;</a:t>
            </a:r>
            <a:r>
              <a:rPr lang="en-US" altLang="zh-CN" sz="2400" dirty="0"/>
              <a:t>p&gt;</a:t>
            </a:r>
            <a:r>
              <a:rPr lang="zh-CN" altLang="en-US" sz="2400" dirty="0"/>
              <a:t>我的第一个段落。</a:t>
            </a:r>
            <a:r>
              <a:rPr lang="en-US" altLang="zh-CN" sz="2400" dirty="0"/>
              <a:t>&lt;/p&gt;</a:t>
            </a:r>
          </a:p>
          <a:p>
            <a:r>
              <a:rPr lang="en-US" altLang="zh-CN" sz="2400" dirty="0" smtClean="0"/>
              <a:t>   &lt;/</a:t>
            </a:r>
            <a:r>
              <a:rPr lang="en-US" altLang="zh-CN" sz="2400" dirty="0"/>
              <a:t>body&gt;</a:t>
            </a:r>
          </a:p>
          <a:p>
            <a:r>
              <a:rPr lang="en-US" altLang="zh-CN" sz="2400" dirty="0" smtClean="0"/>
              <a:t>   &lt;/</a:t>
            </a:r>
            <a:r>
              <a:rPr lang="en-US" altLang="zh-CN" sz="2400" dirty="0"/>
              <a:t>html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用浏览器打开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ea typeface="微软雅黑" panose="020B0503020204020204" pitchFamily="34" charset="-122"/>
                <a:sym typeface="Arial" panose="020B0604020202020204" pitchFamily="34" charset="0"/>
              </a:rPr>
              <a:t>练习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916328" cy="22159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HTML </a:t>
            </a:r>
            <a:r>
              <a:rPr lang="zh-CN" altLang="en-US" sz="2400" dirty="0"/>
              <a:t>元素指的是从开始标签（</a:t>
            </a:r>
            <a:r>
              <a:rPr lang="en-US" altLang="zh-CN" sz="2400" dirty="0"/>
              <a:t>start tag</a:t>
            </a:r>
            <a:r>
              <a:rPr lang="zh-CN" altLang="en-US" sz="2400" dirty="0"/>
              <a:t>）到结束标签（</a:t>
            </a:r>
            <a:r>
              <a:rPr lang="en-US" altLang="zh-CN" sz="2400" dirty="0"/>
              <a:t>end tag</a:t>
            </a:r>
            <a:r>
              <a:rPr lang="zh-CN" altLang="en-US" sz="2400" dirty="0"/>
              <a:t>）的所有代码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/>
              <a:t>开始</a:t>
            </a:r>
            <a:r>
              <a:rPr lang="zh-CN" altLang="en-US" sz="2400" b="1" dirty="0" smtClean="0"/>
              <a:t>标签 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h2</a:t>
            </a:r>
            <a:r>
              <a:rPr lang="en-US" altLang="zh-CN" sz="2400" dirty="0" smtClean="0"/>
              <a:t>&gt;</a:t>
            </a:r>
          </a:p>
          <a:p>
            <a:r>
              <a:rPr lang="zh-CN" altLang="en-US" sz="2400" b="1" dirty="0"/>
              <a:t>元素</a:t>
            </a:r>
            <a:r>
              <a:rPr lang="zh-CN" altLang="en-US" sz="2400" b="1" dirty="0" smtClean="0"/>
              <a:t>内容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is a heading</a:t>
            </a:r>
            <a:endParaRPr lang="en-US" altLang="zh-CN" sz="2400" dirty="0" smtClean="0"/>
          </a:p>
          <a:p>
            <a:r>
              <a:rPr lang="zh-CN" altLang="en-US" sz="2400" b="1" dirty="0"/>
              <a:t>结束</a:t>
            </a:r>
            <a:r>
              <a:rPr lang="zh-CN" altLang="en-US" sz="2400" b="1" dirty="0" smtClean="0"/>
              <a:t>标签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/</a:t>
            </a:r>
            <a:r>
              <a:rPr lang="en-US" altLang="zh-CN" sz="2400" dirty="0" smtClean="0"/>
              <a:t>h2&gt;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/>
              <a:t>HTML </a:t>
            </a:r>
            <a:r>
              <a:rPr lang="zh-CN" altLang="en-US" sz="3600" dirty="0"/>
              <a:t>元素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4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916328" cy="295465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HTML </a:t>
            </a:r>
            <a:r>
              <a:rPr lang="zh-CN" altLang="en-US" sz="2400" dirty="0"/>
              <a:t>标签可以拥有</a:t>
            </a:r>
            <a:r>
              <a:rPr lang="zh-CN" altLang="en-US" sz="2400" b="1" dirty="0"/>
              <a:t>属性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属性总是以名称</a:t>
            </a:r>
            <a:r>
              <a:rPr lang="en-US" altLang="zh-CN" sz="2400" dirty="0"/>
              <a:t>/</a:t>
            </a:r>
            <a:r>
              <a:rPr lang="zh-CN" altLang="en-US" sz="2400" dirty="0"/>
              <a:t>值对的形式出现，比如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b="1" dirty="0" smtClean="0"/>
              <a:t>name</a:t>
            </a:r>
            <a:r>
              <a:rPr lang="en-US" altLang="zh-CN" sz="2400" b="1" dirty="0"/>
              <a:t>="</a:t>
            </a:r>
            <a:r>
              <a:rPr lang="en-US" altLang="zh-CN" sz="2400" b="1" dirty="0" smtClean="0"/>
              <a:t>value“ </a:t>
            </a:r>
          </a:p>
          <a:p>
            <a:r>
              <a:rPr lang="en-US" altLang="zh-CN" sz="2400" b="1" dirty="0"/>
              <a:t>width</a:t>
            </a:r>
            <a:r>
              <a:rPr lang="en-US" altLang="zh-CN" sz="2400" b="1" dirty="0" smtClean="0"/>
              <a:t>=“100“</a:t>
            </a:r>
          </a:p>
          <a:p>
            <a:r>
              <a:rPr lang="en-US" altLang="zh-CN" sz="2400" b="1" dirty="0"/>
              <a:t>Height</a:t>
            </a:r>
            <a:r>
              <a:rPr lang="en-US" altLang="zh-CN" sz="2400" b="1" dirty="0" smtClean="0"/>
              <a:t>“=“100“</a:t>
            </a:r>
          </a:p>
          <a:p>
            <a:r>
              <a:rPr lang="en-US" altLang="zh-CN" sz="2400" b="1" dirty="0"/>
              <a:t>Id</a:t>
            </a:r>
            <a:r>
              <a:rPr lang="en-US" altLang="zh-CN" sz="2400" b="1" dirty="0" smtClean="0"/>
              <a:t>=“</a:t>
            </a:r>
            <a:r>
              <a:rPr lang="en-US" altLang="zh-CN" sz="2400" b="1" dirty="0" err="1" smtClean="0"/>
              <a:t>idf</a:t>
            </a:r>
            <a:r>
              <a:rPr lang="en-US" altLang="zh-CN" sz="2400" b="1" dirty="0" smtClean="0"/>
              <a:t>“</a:t>
            </a:r>
          </a:p>
          <a:p>
            <a:r>
              <a:rPr lang="en-US" altLang="zh-CN" sz="2400" b="1" dirty="0" smtClean="0"/>
              <a:t>……..</a:t>
            </a:r>
            <a:endParaRPr lang="en-US" altLang="zh-CN" sz="2400" dirty="0" smtClean="0"/>
          </a:p>
          <a:p>
            <a:r>
              <a:rPr lang="zh-CN" altLang="en-US" sz="2400" dirty="0"/>
              <a:t>属性总是在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元素的</a:t>
            </a:r>
            <a:r>
              <a:rPr lang="zh-CN" altLang="en-US" sz="2400" b="1" dirty="0"/>
              <a:t>开始标签</a:t>
            </a:r>
            <a:r>
              <a:rPr lang="zh-CN" altLang="en-US" sz="2400" dirty="0"/>
              <a:t>中规定。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/>
              <a:t>HTML </a:t>
            </a:r>
            <a:r>
              <a:rPr lang="zh-CN" altLang="en-US" sz="3600" b="1" dirty="0"/>
              <a:t>属性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916328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&lt;html&gt; </a:t>
            </a:r>
            <a:r>
              <a:rPr lang="zh-CN" altLang="en-US" sz="2400" dirty="0"/>
              <a:t>与 </a:t>
            </a:r>
            <a:r>
              <a:rPr lang="en-US" altLang="zh-CN" sz="2400" dirty="0"/>
              <a:t>&lt;/html&gt; </a:t>
            </a:r>
            <a:r>
              <a:rPr lang="zh-CN" altLang="en-US" sz="2400" dirty="0"/>
              <a:t>标签限定了文档的开始点和结束点，在它们之间是文档的头部和主体</a:t>
            </a:r>
            <a:r>
              <a:rPr lang="zh-CN" altLang="en-US" sz="2400" dirty="0" smtClean="0"/>
              <a:t>。此</a:t>
            </a:r>
            <a:r>
              <a:rPr lang="zh-CN" altLang="en-US" sz="2400" dirty="0"/>
              <a:t>元素可告知浏览器其自身是一个 </a:t>
            </a:r>
            <a:r>
              <a:rPr lang="en-US" altLang="zh-CN" sz="2400" dirty="0"/>
              <a:t>HTML </a:t>
            </a:r>
            <a:r>
              <a:rPr lang="zh-CN" altLang="en-US" sz="2400" dirty="0"/>
              <a:t>文档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&lt;head&gt; </a:t>
            </a:r>
            <a:r>
              <a:rPr lang="zh-CN" altLang="en-US" sz="2400" dirty="0"/>
              <a:t>标签用于定义文档的头部，它是所有头部元素的容器。</a:t>
            </a:r>
            <a:r>
              <a:rPr lang="en-US" altLang="zh-CN" sz="2400" dirty="0"/>
              <a:t>&lt;head&gt; </a:t>
            </a:r>
            <a:r>
              <a:rPr lang="zh-CN" altLang="en-US" sz="2400" dirty="0"/>
              <a:t>中的元素可以引用脚本、指示浏览器在哪里找到样式表、提供元信息等等。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&lt;body&gt;</a:t>
            </a:r>
            <a:r>
              <a:rPr lang="zh-CN" altLang="en-US" sz="2400" dirty="0"/>
              <a:t>与</a:t>
            </a:r>
            <a:r>
              <a:rPr lang="en-US" altLang="zh-CN" sz="2400" dirty="0" smtClean="0"/>
              <a:t>&lt;/body&gt; </a:t>
            </a:r>
            <a:r>
              <a:rPr lang="zh-CN" altLang="en-US" sz="2400" dirty="0"/>
              <a:t>元素定义文档的主体。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598408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8917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/>
              <a:t>1.HTML </a:t>
            </a:r>
            <a:r>
              <a:rPr lang="en-US" altLang="zh-CN" sz="3600" dirty="0"/>
              <a:t>html </a:t>
            </a:r>
            <a:r>
              <a:rPr lang="en-US" altLang="zh-CN" sz="3600" dirty="0" smtClean="0"/>
              <a:t>,</a:t>
            </a:r>
            <a:r>
              <a:rPr lang="en-US" altLang="zh-CN" sz="3600" dirty="0"/>
              <a:t> head </a:t>
            </a:r>
            <a:r>
              <a:rPr lang="en-US" altLang="zh-CN" sz="3600" dirty="0" smtClean="0"/>
              <a:t>,body,</a:t>
            </a:r>
            <a:endParaRPr lang="zh-CN" altLang="zh-CN" sz="36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984081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447035"/>
            <a:ext cx="8916328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j-ea"/>
              </a:rPr>
              <a:t>HTML </a:t>
            </a:r>
            <a:r>
              <a:rPr lang="zh-CN" altLang="en-US" sz="2400" dirty="0">
                <a:latin typeface="+mj-ea"/>
              </a:rPr>
              <a:t>标题（</a:t>
            </a:r>
            <a:r>
              <a:rPr lang="en-US" altLang="zh-CN" sz="2400" dirty="0">
                <a:latin typeface="+mj-ea"/>
              </a:rPr>
              <a:t>Heading</a:t>
            </a:r>
            <a:r>
              <a:rPr lang="zh-CN" altLang="en-US" sz="2400" dirty="0">
                <a:latin typeface="+mj-ea"/>
              </a:rPr>
              <a:t>）是通过 </a:t>
            </a:r>
            <a:r>
              <a:rPr lang="en-US" altLang="zh-CN" sz="2400" dirty="0">
                <a:latin typeface="+mj-ea"/>
              </a:rPr>
              <a:t>&lt;h1&gt; - &lt;h6&gt; </a:t>
            </a:r>
            <a:r>
              <a:rPr lang="zh-CN" altLang="en-US" sz="2400" dirty="0">
                <a:latin typeface="+mj-ea"/>
              </a:rPr>
              <a:t>等标签进行定义的。</a:t>
            </a:r>
            <a:endParaRPr lang="en-US" altLang="zh-CN" sz="2400" dirty="0">
              <a:latin typeface="+mj-ea"/>
            </a:endParaRPr>
          </a:p>
          <a:p>
            <a:r>
              <a:rPr lang="en-US" altLang="zh-CN" sz="2400" dirty="0">
                <a:latin typeface="+mj-ea"/>
              </a:rPr>
              <a:t>&lt;h1&gt; </a:t>
            </a:r>
            <a:r>
              <a:rPr lang="zh-CN" altLang="en-US" sz="2400" dirty="0">
                <a:latin typeface="+mj-ea"/>
              </a:rPr>
              <a:t>定义最大的标题。</a:t>
            </a:r>
            <a:r>
              <a:rPr lang="en-US" altLang="zh-CN" sz="2400" dirty="0">
                <a:latin typeface="+mj-ea"/>
              </a:rPr>
              <a:t>&lt;h6&gt; </a:t>
            </a:r>
            <a:r>
              <a:rPr lang="zh-CN" altLang="en-US" sz="2400" dirty="0">
                <a:latin typeface="+mj-ea"/>
              </a:rPr>
              <a:t>定义最小的标题。</a:t>
            </a:r>
            <a:endParaRPr lang="en-US" altLang="zh-CN" sz="2400" dirty="0">
              <a:latin typeface="+mj-ea"/>
            </a:endParaRPr>
          </a:p>
          <a:p>
            <a:r>
              <a:rPr lang="en-US" altLang="zh-CN" sz="2400" dirty="0">
                <a:latin typeface="+mj-ea"/>
              </a:rPr>
              <a:t>&lt;h1&gt;This is a heading&lt;/h1&gt;</a:t>
            </a:r>
          </a:p>
          <a:p>
            <a:r>
              <a:rPr lang="en-US" altLang="zh-CN" sz="2400" dirty="0">
                <a:latin typeface="+mj-ea"/>
              </a:rPr>
              <a:t>&lt;h2&gt;This is a heading&lt;/h2&gt; </a:t>
            </a:r>
          </a:p>
          <a:p>
            <a:r>
              <a:rPr lang="en-US" altLang="zh-CN" sz="2400" dirty="0">
                <a:latin typeface="+mj-ea"/>
              </a:rPr>
              <a:t>&lt;h3&gt;This is a heading&lt;/h3&gt;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HTML </a:t>
            </a:r>
            <a:r>
              <a:rPr lang="zh-CN" altLang="en-US" sz="2400" dirty="0">
                <a:latin typeface="+mj-ea"/>
                <a:ea typeface="+mj-ea"/>
              </a:rPr>
              <a:t>段落是通过 </a:t>
            </a:r>
            <a:r>
              <a:rPr lang="en-US" altLang="zh-CN" sz="2400" dirty="0">
                <a:latin typeface="+mj-ea"/>
                <a:ea typeface="+mj-ea"/>
              </a:rPr>
              <a:t>&lt;p&gt; </a:t>
            </a:r>
            <a:r>
              <a:rPr lang="zh-CN" altLang="en-US" sz="2400" dirty="0">
                <a:latin typeface="+mj-ea"/>
                <a:ea typeface="+mj-ea"/>
              </a:rPr>
              <a:t>标签进行定义的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&lt;p&gt;This is a paragraph.&lt;/p&gt;</a:t>
            </a:r>
          </a:p>
          <a:p>
            <a:r>
              <a:rPr lang="en-US" altLang="zh-CN" sz="2400" dirty="0">
                <a:latin typeface="+mj-ea"/>
                <a:ea typeface="+mj-ea"/>
              </a:rPr>
              <a:t>&lt;p&gt;This is another paragraph.&lt;/p&gt;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5451722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5034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/>
              <a:t>2.</a:t>
            </a:r>
            <a:r>
              <a:rPr lang="en-US" altLang="zh-CN" sz="3600" b="1" dirty="0"/>
              <a:t> </a:t>
            </a:r>
            <a:r>
              <a:rPr lang="en-US" altLang="zh-CN" sz="3600" b="1" dirty="0" smtClean="0"/>
              <a:t>HTML</a:t>
            </a:r>
            <a:r>
              <a:rPr lang="zh-CN" altLang="en-US" sz="3600" b="1" dirty="0" smtClean="0"/>
              <a:t>标题</a:t>
            </a:r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/>
              <a:t>段落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451723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1116</Words>
  <Application>Microsoft Office PowerPoint</Application>
  <PresentationFormat>自定义</PresentationFormat>
  <Paragraphs>150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2018-01-18T13:48:49Z</dcterms:modified>
</cp:coreProperties>
</file>