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2"/>
  </p:notesMasterIdLst>
  <p:handoutMasterIdLst>
    <p:handoutMasterId r:id="rId23"/>
  </p:handoutMasterIdLst>
  <p:sldIdLst>
    <p:sldId id="3168" r:id="rId2"/>
    <p:sldId id="3197" r:id="rId3"/>
    <p:sldId id="3228" r:id="rId4"/>
    <p:sldId id="3227" r:id="rId5"/>
    <p:sldId id="3218" r:id="rId6"/>
    <p:sldId id="3219" r:id="rId7"/>
    <p:sldId id="3220" r:id="rId8"/>
    <p:sldId id="3221" r:id="rId9"/>
    <p:sldId id="3223" r:id="rId10"/>
    <p:sldId id="3222" r:id="rId11"/>
    <p:sldId id="3224" r:id="rId12"/>
    <p:sldId id="3225" r:id="rId13"/>
    <p:sldId id="3229" r:id="rId14"/>
    <p:sldId id="3226" r:id="rId15"/>
    <p:sldId id="3230" r:id="rId16"/>
    <p:sldId id="3231" r:id="rId17"/>
    <p:sldId id="3232" r:id="rId18"/>
    <p:sldId id="3216" r:id="rId19"/>
    <p:sldId id="3233" r:id="rId20"/>
    <p:sldId id="3189" r:id="rId21"/>
  </p:sldIdLst>
  <p:sldSz cx="12858750" cy="7232650"/>
  <p:notesSz cx="9926638" cy="6797675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167337-0976-4489-98E1-B8228A48E4A4}">
          <p14:sldIdLst>
            <p14:sldId id="3168"/>
            <p14:sldId id="3197"/>
            <p14:sldId id="3228"/>
            <p14:sldId id="3227"/>
            <p14:sldId id="3218"/>
            <p14:sldId id="3219"/>
            <p14:sldId id="3220"/>
            <p14:sldId id="3221"/>
            <p14:sldId id="3223"/>
            <p14:sldId id="3222"/>
            <p14:sldId id="3224"/>
            <p14:sldId id="3225"/>
            <p14:sldId id="3229"/>
            <p14:sldId id="3226"/>
            <p14:sldId id="3230"/>
            <p14:sldId id="3231"/>
            <p14:sldId id="3232"/>
            <p14:sldId id="3216"/>
            <p14:sldId id="3233"/>
          </p14:sldIdLst>
        </p14:section>
        <p14:section name="无标题节" id="{02610FDF-F783-4E7D-9A55-7620611C44D2}">
          <p14:sldIdLst>
            <p14:sldId id="318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6340" autoAdjust="0"/>
  </p:normalViewPr>
  <p:slideViewPr>
    <p:cSldViewPr>
      <p:cViewPr>
        <p:scale>
          <a:sx n="73" d="100"/>
          <a:sy n="73" d="100"/>
        </p:scale>
        <p:origin x="-420" y="-30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671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2018.02.11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17607" y="4408413"/>
            <a:ext cx="364604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八</a:t>
            </a:r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386145" y="1950834"/>
            <a:ext cx="10932552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if </a:t>
            </a:r>
            <a:r>
              <a:rPr lang="zh-CN" altLang="en-US" sz="2400" dirty="0"/>
              <a:t>语句的语法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b="1" dirty="0"/>
          </a:p>
          <a:p>
            <a:r>
              <a:rPr lang="en-US" altLang="zh-CN" sz="2400" dirty="0"/>
              <a:t>if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1) 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>1</a:t>
            </a:r>
          </a:p>
          <a:p>
            <a:r>
              <a:rPr lang="en-US" altLang="zh-CN" sz="2400" dirty="0"/>
              <a:t>} else </a:t>
            </a:r>
            <a:r>
              <a:rPr lang="en-US" altLang="zh-CN" sz="2400" dirty="0" smtClean="0"/>
              <a:t>if</a:t>
            </a:r>
            <a:r>
              <a:rPr lang="en-US" altLang="zh-CN" sz="2400" dirty="0"/>
              <a:t> (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2) 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>2</a:t>
            </a:r>
          </a:p>
          <a:p>
            <a:r>
              <a:rPr lang="en-US" altLang="zh-CN" sz="2400" dirty="0" smtClean="0"/>
              <a:t>}else{</a:t>
            </a:r>
          </a:p>
          <a:p>
            <a:r>
              <a:rPr lang="en-US" altLang="zh-CN" sz="2400" dirty="0" smtClean="0"/>
              <a:t>   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>3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</a:p>
          <a:p>
            <a:endParaRPr lang="en-US" altLang="zh-CN" sz="2400" b="1" dirty="0"/>
          </a:p>
          <a:p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的结果是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的时候，执行执行</a:t>
            </a:r>
            <a:r>
              <a:rPr lang="en-US" altLang="zh-CN" sz="2400" dirty="0" smtClean="0"/>
              <a:t>1.</a:t>
            </a:r>
          </a:p>
          <a:p>
            <a:r>
              <a:rPr lang="zh-CN" altLang="en-US" sz="2400" dirty="0"/>
              <a:t>表达式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的结果是</a:t>
            </a:r>
            <a:r>
              <a:rPr lang="en-US" altLang="zh-CN" sz="2400" dirty="0" err="1" smtClean="0"/>
              <a:t>Flase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结果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True,</a:t>
            </a:r>
            <a:r>
              <a:rPr lang="zh-CN" altLang="en-US" sz="2400" b="1" dirty="0" smtClean="0"/>
              <a:t>执行执行</a:t>
            </a:r>
            <a:r>
              <a:rPr lang="en-US" altLang="zh-CN" sz="2400" b="1" dirty="0" smtClean="0"/>
              <a:t>2.</a:t>
            </a:r>
          </a:p>
          <a:p>
            <a:r>
              <a:rPr lang="zh-CN" altLang="en-US" sz="2400" b="1" dirty="0" smtClean="0"/>
              <a:t>表达式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都不等于</a:t>
            </a:r>
            <a:r>
              <a:rPr lang="en-US" altLang="zh-CN" sz="2400" b="1" dirty="0" smtClean="0"/>
              <a:t>True</a:t>
            </a:r>
            <a:r>
              <a:rPr lang="zh-CN" altLang="en-US" sz="2400" b="1" dirty="0" smtClean="0"/>
              <a:t>的时候，执行执行</a:t>
            </a:r>
            <a:r>
              <a:rPr lang="en-US" altLang="zh-CN" sz="2400" b="1" dirty="0" smtClean="0"/>
              <a:t>3</a:t>
            </a:r>
            <a:endParaRPr lang="zh-CN" altLang="en-US" sz="2400" b="1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679955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 smtClean="0"/>
              <a:t>语句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/>
              <a:t>if else if</a:t>
            </a:r>
            <a:r>
              <a:rPr lang="zh-CN" altLang="en-US" sz="3600" b="1" dirty="0" smtClean="0"/>
              <a:t>语句</a:t>
            </a:r>
            <a:r>
              <a:rPr lang="en-US" altLang="zh-CN" sz="3600" dirty="0" smtClean="0"/>
              <a:t>)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386145" y="1950834"/>
            <a:ext cx="10932552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do-while </a:t>
            </a:r>
            <a:r>
              <a:rPr lang="zh-CN" altLang="en-US" sz="2400" dirty="0"/>
              <a:t>语句是后测试循环，即退出条件在执行循环内部的代码之后计算。这意味着在计算表达式之前，至少会执行循环主体一次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do-while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语法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b="1" dirty="0" smtClean="0"/>
          </a:p>
          <a:p>
            <a:r>
              <a:rPr lang="en-US" altLang="zh-CN" sz="2400" dirty="0" smtClean="0"/>
              <a:t>do{</a:t>
            </a:r>
          </a:p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>1</a:t>
            </a:r>
          </a:p>
          <a:p>
            <a:r>
              <a:rPr lang="en-US" altLang="zh-CN" sz="2400" dirty="0" smtClean="0"/>
              <a:t>}while(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)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dirty="0" smtClean="0"/>
              <a:t>表达式的结果是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的时候，执行执行</a:t>
            </a:r>
            <a:r>
              <a:rPr lang="en-US" altLang="zh-CN" sz="2400" dirty="0" smtClean="0"/>
              <a:t>1.</a:t>
            </a:r>
          </a:p>
          <a:p>
            <a:r>
              <a:rPr lang="zh-CN" altLang="en-US" sz="2400" dirty="0" smtClean="0"/>
              <a:t>一直到表达式的结果为</a:t>
            </a:r>
            <a:r>
              <a:rPr lang="en-US" altLang="zh-CN" sz="2400" dirty="0" err="1" smtClean="0"/>
              <a:t>flase</a:t>
            </a:r>
            <a:r>
              <a:rPr lang="zh-CN" altLang="en-US" sz="2400" dirty="0" smtClean="0"/>
              <a:t>为止，推出循环。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0;</a:t>
            </a:r>
          </a:p>
          <a:p>
            <a:r>
              <a:rPr lang="en-US" altLang="zh-CN" sz="2400" dirty="0" smtClean="0"/>
              <a:t>do{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++; alert(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);}while(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&lt;3)</a:t>
            </a:r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679955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 smtClean="0"/>
              <a:t>语句</a:t>
            </a:r>
            <a:r>
              <a:rPr lang="en-US" altLang="zh-CN" sz="3600" dirty="0" smtClean="0"/>
              <a:t>(</a:t>
            </a:r>
            <a:r>
              <a:rPr lang="en-US" altLang="zh-CN" sz="3600" b="1" dirty="0"/>
              <a:t>do-while </a:t>
            </a:r>
            <a:r>
              <a:rPr lang="zh-CN" altLang="en-US" sz="3600" b="1" dirty="0" smtClean="0"/>
              <a:t>语句</a:t>
            </a:r>
            <a:r>
              <a:rPr lang="en-US" altLang="zh-CN" sz="3600" dirty="0" smtClean="0"/>
              <a:t>)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3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386145" y="1950834"/>
            <a:ext cx="10932552" cy="44319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while </a:t>
            </a:r>
            <a:r>
              <a:rPr lang="zh-CN" altLang="en-US" sz="2400" dirty="0"/>
              <a:t>语句是前测试循环。这意味着退出条件是在执行循环内部的代码之前计算的。因此，循环主体可能根本不被执行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while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语法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b="1" dirty="0" smtClean="0"/>
          </a:p>
          <a:p>
            <a:r>
              <a:rPr lang="en-US" altLang="zh-CN" sz="2400" dirty="0" smtClean="0"/>
              <a:t>While(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1){</a:t>
            </a:r>
          </a:p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>1</a:t>
            </a:r>
          </a:p>
          <a:p>
            <a:r>
              <a:rPr lang="en-US" altLang="zh-CN" sz="2400" dirty="0" smtClean="0"/>
              <a:t>}</a:t>
            </a:r>
            <a:endParaRPr lang="en-US" altLang="zh-CN" sz="2400" b="1" dirty="0"/>
          </a:p>
          <a:p>
            <a:r>
              <a:rPr lang="zh-CN" altLang="en-US" sz="2400" dirty="0" smtClean="0"/>
              <a:t>表达式的结果是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的时候，执行执行</a:t>
            </a:r>
            <a:r>
              <a:rPr lang="en-US" altLang="zh-CN" sz="2400" dirty="0" smtClean="0"/>
              <a:t>1.</a:t>
            </a:r>
          </a:p>
          <a:p>
            <a:r>
              <a:rPr lang="zh-CN" altLang="en-US" sz="2400" dirty="0" smtClean="0"/>
              <a:t>一直到表达式的结果为</a:t>
            </a:r>
            <a:r>
              <a:rPr lang="en-US" altLang="zh-CN" sz="2400" dirty="0" err="1" smtClean="0"/>
              <a:t>flase</a:t>
            </a:r>
            <a:r>
              <a:rPr lang="zh-CN" altLang="en-US" sz="2400" dirty="0" smtClean="0"/>
              <a:t>为止，推出循环。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0;</a:t>
            </a:r>
          </a:p>
          <a:p>
            <a:r>
              <a:rPr lang="en-US" altLang="zh-CN" sz="2400" dirty="0"/>
              <a:t>while(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&lt;3</a:t>
            </a:r>
            <a:r>
              <a:rPr lang="en-US" altLang="zh-CN" sz="2400" dirty="0" smtClean="0"/>
              <a:t>){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++; alert(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);}</a:t>
            </a:r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679955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 smtClean="0"/>
              <a:t>语句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/>
              <a:t>while </a:t>
            </a:r>
            <a:r>
              <a:rPr lang="zh-CN" altLang="en-US" sz="3600" b="1" dirty="0" smtClean="0"/>
              <a:t>语句</a:t>
            </a:r>
            <a:r>
              <a:rPr lang="en-US" altLang="zh-CN" sz="3600" dirty="0" smtClean="0"/>
              <a:t>)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386145" y="1950834"/>
            <a:ext cx="10932552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/>
              <a:t>break </a:t>
            </a:r>
            <a:r>
              <a:rPr lang="zh-CN" altLang="en-US" sz="2400" b="1" dirty="0"/>
              <a:t>语句用于跳出循环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dirty="0"/>
              <a:t>continue </a:t>
            </a:r>
            <a:r>
              <a:rPr lang="zh-CN" altLang="en-US" sz="2400" b="1" dirty="0"/>
              <a:t>用于跳过循环中的一个迭代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dirty="0"/>
              <a:t>for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=0;i&lt;10;i++){</a:t>
            </a:r>
          </a:p>
          <a:p>
            <a:r>
              <a:rPr lang="en-US" altLang="zh-CN" sz="2400" dirty="0" smtClean="0"/>
              <a:t>  if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==3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smtClean="0"/>
              <a:t> break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smtClean="0"/>
              <a:t>  }</a:t>
            </a:r>
          </a:p>
          <a:p>
            <a:r>
              <a:rPr lang="en-US" altLang="zh-CN" sz="2400" dirty="0" smtClean="0"/>
              <a:t>alert(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  <a:endParaRPr lang="en-US" altLang="zh-CN" sz="2400" b="1" dirty="0"/>
          </a:p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8076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 smtClean="0"/>
              <a:t>语句</a:t>
            </a:r>
            <a:r>
              <a:rPr lang="en-US" altLang="zh-CN" sz="3600" dirty="0" smtClean="0"/>
              <a:t>(</a:t>
            </a:r>
            <a:r>
              <a:rPr lang="en-US" altLang="zh-CN" sz="3600" b="1" dirty="0"/>
              <a:t>break continue </a:t>
            </a:r>
            <a:r>
              <a:rPr lang="zh-CN" altLang="en-US" sz="3600" b="1" dirty="0" smtClean="0"/>
              <a:t>语句</a:t>
            </a:r>
            <a:r>
              <a:rPr lang="en-US" altLang="zh-CN" sz="3600" dirty="0" smtClean="0"/>
              <a:t>)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386145" y="1950834"/>
            <a:ext cx="10932552" cy="517064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/>
              <a:t>for</a:t>
            </a:r>
            <a:r>
              <a:rPr lang="zh-CN" altLang="en-US" sz="2400" dirty="0" smtClean="0"/>
              <a:t>语句</a:t>
            </a:r>
            <a:r>
              <a:rPr lang="zh-CN" altLang="en-US" sz="2400" dirty="0"/>
              <a:t>是前测试循环，而且在进入循环之前，能够初始化变量，并定义循环后要执行的代码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b="1" dirty="0"/>
          </a:p>
          <a:p>
            <a:r>
              <a:rPr lang="en-US" altLang="zh-CN" sz="2400" b="1" dirty="0"/>
              <a:t>for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语法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b="1" dirty="0" smtClean="0"/>
          </a:p>
          <a:p>
            <a:r>
              <a:rPr lang="en-US" altLang="zh-CN" sz="2400" dirty="0"/>
              <a:t>for (</a:t>
            </a:r>
            <a:r>
              <a:rPr lang="zh-CN" altLang="en-US" sz="2400" dirty="0"/>
              <a:t>语句 </a:t>
            </a:r>
            <a:r>
              <a:rPr lang="en-US" altLang="zh-CN" sz="2400" dirty="0"/>
              <a:t>1; </a:t>
            </a:r>
            <a:r>
              <a:rPr lang="zh-CN" altLang="en-US" sz="2400" dirty="0"/>
              <a:t>语句 </a:t>
            </a:r>
            <a:r>
              <a:rPr lang="en-US" altLang="zh-CN" sz="2400" dirty="0"/>
              <a:t>2; </a:t>
            </a:r>
            <a:r>
              <a:rPr lang="zh-CN" altLang="en-US" sz="2400" dirty="0"/>
              <a:t>语句 </a:t>
            </a:r>
            <a:r>
              <a:rPr lang="en-US" altLang="zh-CN" sz="2400" dirty="0"/>
              <a:t>3) </a:t>
            </a:r>
            <a:endParaRPr lang="en-US" altLang="zh-CN" sz="2400" dirty="0" smtClean="0"/>
          </a:p>
          <a:p>
            <a:r>
              <a:rPr lang="en-US" altLang="zh-CN" sz="2400" dirty="0" smtClean="0"/>
              <a:t>{ </a:t>
            </a:r>
            <a:r>
              <a:rPr lang="zh-CN" altLang="en-US" sz="2400" dirty="0"/>
              <a:t>被执行的代码块 </a:t>
            </a:r>
            <a:r>
              <a:rPr lang="en-US" altLang="zh-CN" sz="2400" dirty="0" smtClean="0"/>
              <a:t>}</a:t>
            </a:r>
          </a:p>
          <a:p>
            <a:r>
              <a:rPr lang="zh-CN" altLang="en-US" sz="2400" b="1" dirty="0"/>
              <a:t>语句 </a:t>
            </a:r>
            <a:r>
              <a:rPr lang="en-US" altLang="zh-CN" sz="2400" b="1" dirty="0"/>
              <a:t>1</a:t>
            </a:r>
            <a:r>
              <a:rPr lang="zh-CN" altLang="en-US" sz="2400" dirty="0"/>
              <a:t> 在循环（代码块）开始前执行</a:t>
            </a:r>
          </a:p>
          <a:p>
            <a:r>
              <a:rPr lang="zh-CN" altLang="en-US" sz="2400" b="1" dirty="0"/>
              <a:t>语句 </a:t>
            </a:r>
            <a:r>
              <a:rPr lang="en-US" altLang="zh-CN" sz="2400" b="1" dirty="0"/>
              <a:t>2</a:t>
            </a:r>
            <a:r>
              <a:rPr lang="zh-CN" altLang="en-US" sz="2400" dirty="0"/>
              <a:t> 定义运行循环（代码块）的条件</a:t>
            </a:r>
          </a:p>
          <a:p>
            <a:r>
              <a:rPr lang="zh-CN" altLang="en-US" sz="2400" b="1" dirty="0"/>
              <a:t>语句 </a:t>
            </a:r>
            <a:r>
              <a:rPr lang="en-US" altLang="zh-CN" sz="2400" b="1" dirty="0"/>
              <a:t>3</a:t>
            </a:r>
            <a:r>
              <a:rPr lang="zh-CN" altLang="en-US" sz="2400" dirty="0"/>
              <a:t> 在循环（代码块）已被执行之后执行</a:t>
            </a:r>
          </a:p>
          <a:p>
            <a:endParaRPr lang="en-US" altLang="zh-CN" sz="2400" dirty="0"/>
          </a:p>
          <a:p>
            <a:r>
              <a:rPr lang="en-US" altLang="zh-CN" sz="2400" dirty="0"/>
              <a:t>for (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=0;i&lt;10;i++){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err="1" smtClean="0"/>
              <a:t>document.write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+ </a:t>
            </a:r>
            <a:r>
              <a:rPr lang="en-US" altLang="zh-CN" sz="2400" dirty="0"/>
              <a:t>"&lt;</a:t>
            </a:r>
            <a:r>
              <a:rPr lang="en-US" altLang="zh-CN" sz="2400" dirty="0" err="1"/>
              <a:t>br</a:t>
            </a:r>
            <a:r>
              <a:rPr lang="en-US" altLang="zh-CN" sz="2400" dirty="0"/>
              <a:t>&gt;");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679955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 smtClean="0"/>
              <a:t>语句</a:t>
            </a:r>
            <a:r>
              <a:rPr lang="en-US" altLang="zh-CN" sz="3600" dirty="0" smtClean="0"/>
              <a:t>(</a:t>
            </a:r>
            <a:r>
              <a:rPr lang="en-US" altLang="zh-CN" sz="3600" b="1" dirty="0"/>
              <a:t>for  </a:t>
            </a:r>
            <a:r>
              <a:rPr lang="zh-CN" altLang="en-US" sz="3600" b="1" dirty="0" smtClean="0"/>
              <a:t>语句</a:t>
            </a:r>
            <a:r>
              <a:rPr lang="en-US" altLang="zh-CN" sz="3600" dirty="0" smtClean="0"/>
              <a:t>)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386145" y="1950834"/>
            <a:ext cx="10932552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/>
              <a:t>break </a:t>
            </a:r>
            <a:r>
              <a:rPr lang="zh-CN" altLang="en-US" sz="2400" b="1" dirty="0"/>
              <a:t>语句用于跳出循环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dirty="0"/>
              <a:t>continue </a:t>
            </a:r>
            <a:r>
              <a:rPr lang="zh-CN" altLang="en-US" sz="2400" b="1" dirty="0"/>
              <a:t>用于跳过循环中的一个迭代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dirty="0"/>
              <a:t>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</a:t>
            </a:r>
            <a:r>
              <a:rPr lang="en-US" altLang="zh-CN" sz="2400" dirty="0" smtClean="0"/>
              <a:t>++){</a:t>
            </a:r>
          </a:p>
          <a:p>
            <a:r>
              <a:rPr lang="en-US" altLang="zh-CN" sz="2400" dirty="0" smtClean="0"/>
              <a:t>  if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==3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smtClean="0"/>
              <a:t> break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smtClean="0"/>
              <a:t>  }</a:t>
            </a:r>
          </a:p>
          <a:p>
            <a:r>
              <a:rPr lang="en-US" altLang="zh-CN" sz="2400" dirty="0" smtClean="0"/>
              <a:t>alert(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  <a:endParaRPr lang="en-US" altLang="zh-CN" sz="2400" b="1" dirty="0"/>
          </a:p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8076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 smtClean="0"/>
              <a:t>语句</a:t>
            </a:r>
            <a:r>
              <a:rPr lang="en-US" altLang="zh-CN" sz="3600" dirty="0" smtClean="0"/>
              <a:t>(</a:t>
            </a:r>
            <a:r>
              <a:rPr lang="en-US" altLang="zh-CN" sz="3600" b="1" dirty="0"/>
              <a:t>break continue </a:t>
            </a:r>
            <a:r>
              <a:rPr lang="zh-CN" altLang="en-US" sz="3600" b="1" dirty="0" smtClean="0"/>
              <a:t>语句</a:t>
            </a:r>
            <a:r>
              <a:rPr lang="en-US" altLang="zh-CN" sz="3600" dirty="0" smtClean="0"/>
              <a:t>)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1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386145" y="1950834"/>
            <a:ext cx="10932552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请使用 </a:t>
            </a:r>
            <a:r>
              <a:rPr lang="en-US" altLang="zh-CN" sz="2400" dirty="0"/>
              <a:t>switch </a:t>
            </a:r>
            <a:r>
              <a:rPr lang="zh-CN" altLang="en-US" sz="2400" dirty="0"/>
              <a:t>语句来选择要执行的多个代码块之一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语法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/>
              <a:t>switch(n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/>
              <a:t>{ case 1: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执行</a:t>
            </a:r>
            <a:r>
              <a:rPr lang="zh-CN" altLang="en-US" sz="2400" dirty="0"/>
              <a:t>代码块 </a:t>
            </a:r>
            <a:r>
              <a:rPr lang="en-US" altLang="zh-CN" sz="2400" dirty="0"/>
              <a:t>1 break;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case </a:t>
            </a:r>
            <a:r>
              <a:rPr lang="en-US" altLang="zh-CN" sz="2400" dirty="0"/>
              <a:t>2: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执行</a:t>
            </a:r>
            <a:r>
              <a:rPr lang="zh-CN" altLang="en-US" sz="2400" dirty="0"/>
              <a:t>代码块 </a:t>
            </a:r>
            <a:r>
              <a:rPr lang="en-US" altLang="zh-CN" sz="2400" dirty="0"/>
              <a:t>2 break;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default</a:t>
            </a:r>
            <a:r>
              <a:rPr lang="en-US" altLang="zh-CN" sz="2400" dirty="0"/>
              <a:t>: n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与 </a:t>
            </a:r>
            <a:r>
              <a:rPr lang="en-US" altLang="zh-CN" sz="2400" dirty="0"/>
              <a:t>case 1 </a:t>
            </a:r>
            <a:r>
              <a:rPr lang="zh-CN" altLang="en-US" sz="2400" dirty="0"/>
              <a:t>和 </a:t>
            </a:r>
            <a:r>
              <a:rPr lang="en-US" altLang="zh-CN" sz="2400" dirty="0"/>
              <a:t>case 2 </a:t>
            </a:r>
            <a:r>
              <a:rPr lang="zh-CN" altLang="en-US" sz="2400" dirty="0"/>
              <a:t>不同时执行的代码 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  <a:p>
            <a:r>
              <a:rPr lang="zh-CN" altLang="en-US" sz="2400" dirty="0"/>
              <a:t>工作原理：首先设置表达式 </a:t>
            </a:r>
            <a:r>
              <a:rPr lang="en-US" altLang="zh-CN" sz="2400" dirty="0"/>
              <a:t>n</a:t>
            </a:r>
            <a:r>
              <a:rPr lang="zh-CN" altLang="en-US" sz="2400" dirty="0"/>
              <a:t>（通常是一个变量）。随后表达式的值会与结构中的每个 </a:t>
            </a:r>
            <a:r>
              <a:rPr lang="en-US" altLang="zh-CN" sz="2400" dirty="0"/>
              <a:t>case </a:t>
            </a:r>
            <a:r>
              <a:rPr lang="zh-CN" altLang="en-US" sz="2400" dirty="0"/>
              <a:t>的值做比较。如果存在匹配，则与该 </a:t>
            </a:r>
            <a:r>
              <a:rPr lang="en-US" altLang="zh-CN" sz="2400" dirty="0"/>
              <a:t>case </a:t>
            </a:r>
            <a:r>
              <a:rPr lang="zh-CN" altLang="en-US" sz="2400" dirty="0"/>
              <a:t>关联的代码块会被执行。请使用 </a:t>
            </a:r>
            <a:r>
              <a:rPr lang="en-US" altLang="zh-CN" sz="2400" b="1" dirty="0"/>
              <a:t>break</a:t>
            </a:r>
            <a:r>
              <a:rPr lang="zh-CN" altLang="en-US" sz="2400" dirty="0"/>
              <a:t> 来阻止代码自动地向下一个 </a:t>
            </a:r>
            <a:r>
              <a:rPr lang="en-US" altLang="zh-CN" sz="2400" dirty="0"/>
              <a:t>case </a:t>
            </a:r>
            <a:r>
              <a:rPr lang="zh-CN" altLang="en-US" sz="2400" dirty="0"/>
              <a:t>运行</a:t>
            </a:r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8076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 smtClean="0"/>
              <a:t>语句</a:t>
            </a:r>
            <a:r>
              <a:rPr lang="en-US" altLang="zh-CN" sz="3600" dirty="0" smtClean="0"/>
              <a:t>(Switch </a:t>
            </a:r>
            <a:r>
              <a:rPr lang="zh-CN" altLang="en-US" sz="3600" b="1" dirty="0" smtClean="0"/>
              <a:t>语句</a:t>
            </a:r>
            <a:r>
              <a:rPr lang="en-US" altLang="zh-CN" sz="3600" dirty="0" smtClean="0"/>
              <a:t>)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8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386145" y="1950834"/>
            <a:ext cx="10932552" cy="406265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a = 3</a:t>
            </a:r>
          </a:p>
          <a:p>
            <a:r>
              <a:rPr lang="en-US" altLang="zh-CN" sz="2400" dirty="0" smtClean="0"/>
              <a:t>switch (a) </a:t>
            </a:r>
          </a:p>
          <a:p>
            <a:r>
              <a:rPr lang="en-US" altLang="zh-CN" sz="2400" dirty="0" smtClean="0"/>
              <a:t>{ </a:t>
            </a:r>
            <a:r>
              <a:rPr lang="en-US" altLang="zh-CN" sz="2400" dirty="0"/>
              <a:t>case 6: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x=“6";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/>
              <a:t>break;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case </a:t>
            </a:r>
            <a:r>
              <a:rPr lang="en-US" altLang="zh-CN" sz="2400" dirty="0"/>
              <a:t>0: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x=“0";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break</a:t>
            </a:r>
            <a:r>
              <a:rPr lang="en-US" altLang="zh-CN" sz="2400" dirty="0"/>
              <a:t>;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default: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x</a:t>
            </a:r>
            <a:r>
              <a:rPr lang="en-US" altLang="zh-CN" sz="2400" dirty="0" smtClean="0"/>
              <a:t>=“no"; 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8076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 smtClean="0"/>
              <a:t>语句</a:t>
            </a:r>
            <a:r>
              <a:rPr lang="en-US" altLang="zh-CN" sz="3600" dirty="0" smtClean="0"/>
              <a:t>(Switch </a:t>
            </a:r>
            <a:r>
              <a:rPr lang="zh-CN" altLang="en-US" sz="3600" b="1" dirty="0" smtClean="0"/>
              <a:t>语句</a:t>
            </a:r>
            <a:r>
              <a:rPr lang="en-US" altLang="zh-CN" sz="3600" dirty="0" smtClean="0"/>
              <a:t>)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10644520" cy="184665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画面添加一个文本输入框，一个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，和一个普通按钮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/>
              <a:t>输入</a:t>
            </a:r>
            <a:r>
              <a:rPr lang="zh-CN" altLang="en-US" sz="2400" dirty="0" smtClean="0"/>
              <a:t>框只能输入熟悉，输入数字以外的时候，要显示警告框。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在输入</a:t>
            </a:r>
            <a:r>
              <a:rPr lang="en-US" altLang="zh-CN" sz="2400" dirty="0" smtClean="0"/>
              <a:t>1,2,3,4,5,6,7</a:t>
            </a:r>
            <a:r>
              <a:rPr lang="zh-CN" altLang="en-US" sz="2400" dirty="0" smtClean="0"/>
              <a:t>后，按下按钮，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会对应显示星期一，星期二，星期三</a:t>
            </a:r>
            <a:endParaRPr lang="en-US" altLang="zh-CN" sz="2400" dirty="0" smtClean="0"/>
          </a:p>
          <a:p>
            <a:r>
              <a:rPr lang="zh-CN" altLang="en-US" sz="2400" dirty="0" smtClean="0"/>
              <a:t>星期四，星期五，星期六，星期日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4515619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99123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练习 </a:t>
            </a:r>
            <a:r>
              <a:rPr lang="en-US" altLang="zh-CN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451561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9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10644520" cy="14773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400" dirty="0" smtClean="0"/>
              <a:t>画面中有两个输入框月日，一个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，一个普通按钮</a:t>
            </a:r>
            <a:endParaRPr lang="en-US" altLang="zh-CN" sz="2400" dirty="0" smtClean="0"/>
          </a:p>
          <a:p>
            <a:pPr marL="457200" indent="-457200">
              <a:buAutoNum type="arabicPeriod" startAt="2"/>
            </a:pPr>
            <a:r>
              <a:rPr lang="zh-CN" altLang="en-US" sz="2400" dirty="0" smtClean="0"/>
              <a:t>当输入月日之后，按下普通按钮，显示对应的星座</a:t>
            </a:r>
            <a:endParaRPr lang="en-US" altLang="zh-CN" sz="2400" dirty="0" smtClean="0"/>
          </a:p>
          <a:p>
            <a:pPr marL="457200" indent="-457200">
              <a:buAutoNum type="arabicPeriod" startAt="2"/>
            </a:pPr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4515619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99123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练习 </a:t>
            </a:r>
            <a:r>
              <a:rPr lang="en-US" altLang="zh-CN" sz="3600" b="1" dirty="0"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451561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32" y="3760341"/>
            <a:ext cx="51054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89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517064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使用单独的变量名来存储一系列的值</a:t>
            </a:r>
            <a:r>
              <a:rPr lang="zh-CN" altLang="en-US" sz="2400" dirty="0" smtClean="0"/>
              <a:t>：</a:t>
            </a:r>
            <a:endParaRPr lang="zh-CN" altLang="en-US" sz="2400" b="1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创建数组</a:t>
            </a:r>
            <a:r>
              <a:rPr lang="en-US" altLang="zh-CN" sz="2400" dirty="0" smtClean="0"/>
              <a:t>;</a:t>
            </a:r>
            <a:r>
              <a:rPr lang="zh-CN" altLang="en-US" sz="2400" dirty="0"/>
              <a:t>我们使用关键词 </a:t>
            </a:r>
            <a:r>
              <a:rPr lang="en-US" altLang="zh-CN" sz="2400" dirty="0"/>
              <a:t>new </a:t>
            </a:r>
            <a:r>
              <a:rPr lang="zh-CN" altLang="en-US" sz="2400" dirty="0"/>
              <a:t>来创建数组对象。下面的代码定义了一个名为 </a:t>
            </a:r>
            <a:r>
              <a:rPr lang="en-US" altLang="zh-CN" sz="2400" dirty="0" err="1"/>
              <a:t>myArray</a:t>
            </a:r>
            <a:r>
              <a:rPr lang="en-US" altLang="zh-CN" sz="2400" dirty="0"/>
              <a:t> </a:t>
            </a:r>
            <a:r>
              <a:rPr lang="zh-CN" altLang="en-US" sz="2400" dirty="0"/>
              <a:t>的数组对象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myArray</a:t>
            </a:r>
            <a:r>
              <a:rPr lang="en-US" altLang="zh-CN" sz="2400" dirty="0" smtClean="0"/>
              <a:t>=</a:t>
            </a:r>
            <a:r>
              <a:rPr lang="en-US" altLang="zh-CN" sz="2400" dirty="0"/>
              <a:t>new </a:t>
            </a:r>
            <a:r>
              <a:rPr lang="en-US" altLang="zh-CN" sz="2400" dirty="0" smtClean="0"/>
              <a:t>Array(</a:t>
            </a:r>
            <a:r>
              <a:rPr lang="en-US" altLang="zh-CN" sz="2400" i="1" dirty="0" smtClean="0"/>
              <a:t>null</a:t>
            </a:r>
            <a:r>
              <a:rPr lang="en-US" altLang="zh-CN" sz="2400" dirty="0" smtClean="0"/>
              <a:t>, </a:t>
            </a:r>
            <a:r>
              <a:rPr lang="en-US" altLang="zh-CN" sz="2400" i="1" dirty="0"/>
              <a:t>element1</a:t>
            </a:r>
            <a:r>
              <a:rPr lang="en-US" altLang="zh-CN" sz="2400" dirty="0"/>
              <a:t>, ..., </a:t>
            </a:r>
            <a:r>
              <a:rPr lang="en-US" altLang="zh-CN" sz="2400" i="1" dirty="0" err="1"/>
              <a:t>elementn</a:t>
            </a:r>
            <a:r>
              <a:rPr lang="en-US" altLang="zh-CN" sz="2400" dirty="0" smtClean="0"/>
              <a:t>);</a:t>
            </a:r>
          </a:p>
          <a:p>
            <a:endParaRPr lang="en-US" altLang="zh-CN" sz="2400" dirty="0"/>
          </a:p>
          <a:p>
            <a:r>
              <a:rPr lang="zh-CN" altLang="en-US" sz="2400" dirty="0"/>
              <a:t>有两种向数组赋值的方法（你可以添加任意多的值，就像你可以定义你需要的任意多的变量一样）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1.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mycars</a:t>
            </a:r>
            <a:r>
              <a:rPr lang="en-US" altLang="zh-CN" sz="2400" dirty="0"/>
              <a:t>=new Array() 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mycars</a:t>
            </a:r>
            <a:r>
              <a:rPr lang="en-US" altLang="zh-CN" sz="2400" dirty="0" smtClean="0"/>
              <a:t>[0</a:t>
            </a:r>
            <a:r>
              <a:rPr lang="en-US" altLang="zh-CN" sz="2400" dirty="0"/>
              <a:t>]="</a:t>
            </a:r>
            <a:r>
              <a:rPr lang="en-US" altLang="zh-CN" sz="2400" dirty="0" smtClean="0"/>
              <a:t>Saab“;</a:t>
            </a:r>
          </a:p>
          <a:p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mycars</a:t>
            </a:r>
            <a:r>
              <a:rPr lang="en-US" altLang="zh-CN" sz="2400" dirty="0" smtClean="0"/>
              <a:t>[1]=“Volvo”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mycars</a:t>
            </a:r>
            <a:r>
              <a:rPr lang="en-US" altLang="zh-CN" sz="2400" dirty="0"/>
              <a:t>=new Array("</a:t>
            </a:r>
            <a:r>
              <a:rPr lang="en-US" altLang="zh-CN" sz="2400" dirty="0" err="1"/>
              <a:t>Saab","Volvo","BMW</a:t>
            </a:r>
            <a:r>
              <a:rPr lang="en-US" altLang="zh-CN" sz="2400" dirty="0"/>
              <a:t>")</a:t>
            </a:r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 smtClean="0"/>
              <a:t>数组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2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81703" y="4408413"/>
            <a:ext cx="27819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八</a:t>
            </a:r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295465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访问数组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数组名称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下标</a:t>
            </a:r>
            <a:r>
              <a:rPr lang="en-US" altLang="zh-CN" sz="2400" dirty="0" smtClean="0"/>
              <a:t>]</a:t>
            </a:r>
          </a:p>
          <a:p>
            <a:endParaRPr lang="en-US" altLang="zh-CN" sz="2400" dirty="0"/>
          </a:p>
          <a:p>
            <a:r>
              <a:rPr lang="zh-CN" altLang="en-US" sz="2400" b="1" dirty="0"/>
              <a:t>修改已有数组中的值</a:t>
            </a:r>
          </a:p>
          <a:p>
            <a:r>
              <a:rPr lang="zh-CN" altLang="en-US" sz="2400" dirty="0"/>
              <a:t>数组</a:t>
            </a:r>
            <a:r>
              <a:rPr lang="zh-CN" altLang="en-US" sz="2400" dirty="0" smtClean="0"/>
              <a:t>名称</a:t>
            </a:r>
            <a:r>
              <a:rPr lang="en-US" altLang="zh-CN" sz="2400" dirty="0"/>
              <a:t>[</a:t>
            </a:r>
            <a:r>
              <a:rPr lang="zh-CN" altLang="en-US" sz="2400" dirty="0"/>
              <a:t>下标</a:t>
            </a:r>
            <a:r>
              <a:rPr lang="en-US" altLang="zh-CN" sz="2400" dirty="0" smtClean="0"/>
              <a:t>] =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new Array();</a:t>
            </a:r>
          </a:p>
          <a:p>
            <a:r>
              <a:rPr lang="zh-CN" altLang="en-US" sz="2400" dirty="0"/>
              <a:t>数组名称</a:t>
            </a:r>
            <a:r>
              <a:rPr lang="en-US" altLang="zh-CN" sz="2400" dirty="0"/>
              <a:t>[</a:t>
            </a:r>
            <a:r>
              <a:rPr lang="zh-CN" altLang="en-US" sz="2400" dirty="0"/>
              <a:t>下标</a:t>
            </a:r>
            <a:r>
              <a:rPr lang="en-US" altLang="zh-CN" sz="2400" dirty="0" smtClean="0"/>
              <a:t>][0]</a:t>
            </a:r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 smtClean="0"/>
              <a:t>数组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6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73866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给定</a:t>
            </a:r>
            <a:r>
              <a:rPr lang="zh-CN" altLang="en-US" sz="2400" dirty="0"/>
              <a:t> </a:t>
            </a:r>
            <a:r>
              <a:rPr lang="en-US" altLang="zh-CN" sz="2400" b="1" dirty="0"/>
              <a:t>y=5</a:t>
            </a:r>
            <a:r>
              <a:rPr lang="zh-CN" altLang="en-US" sz="2400" dirty="0"/>
              <a:t>，下面的表格解释了这些算术运算符：</a:t>
            </a:r>
            <a:endParaRPr lang="zh-CN" altLang="en-US" sz="2400" b="1" dirty="0"/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b="1" dirty="0" smtClean="0"/>
              <a:t>算术运算</a:t>
            </a:r>
            <a:r>
              <a:rPr lang="zh-CN" altLang="en-US" sz="3600" b="1" dirty="0"/>
              <a:t>符</a:t>
            </a: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25008"/>
              </p:ext>
            </p:extLst>
          </p:nvPr>
        </p:nvGraphicFramePr>
        <p:xfrm>
          <a:off x="1532831" y="2997289"/>
          <a:ext cx="8572500" cy="352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774082"/>
                <a:gridCol w="2143125"/>
                <a:gridCol w="2143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例子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x=y+2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x=y-2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x=y*2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x=y/2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x=2.5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求余数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保留整数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x=y%2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effectLst/>
                        </a:rPr>
                        <a:t>累加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endParaRPr lang="zh-CN" alt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x=++y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x=y++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x=6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递减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x=--y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X=y--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x=4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38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11079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赋值</a:t>
            </a:r>
            <a:r>
              <a:rPr lang="zh-CN" altLang="en-US" sz="2400" dirty="0"/>
              <a:t>运算符用于给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变量赋值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给定 </a:t>
            </a:r>
            <a:r>
              <a:rPr lang="en-US" altLang="zh-CN" sz="2400" b="1" dirty="0"/>
              <a:t>x=10</a:t>
            </a:r>
            <a:r>
              <a:rPr lang="zh-CN" altLang="en-US" sz="2400" dirty="0"/>
              <a:t> 和 </a:t>
            </a:r>
            <a:r>
              <a:rPr lang="en-US" altLang="zh-CN" sz="2400" b="1" dirty="0"/>
              <a:t>y=5</a:t>
            </a:r>
            <a:r>
              <a:rPr lang="zh-CN" altLang="en-US" sz="2400" dirty="0"/>
              <a:t>，下面的表格解释了赋值运算符：</a:t>
            </a:r>
            <a:endParaRPr lang="zh-CN" altLang="en-US" sz="2400" b="1" dirty="0"/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b="1" dirty="0" smtClean="0"/>
              <a:t>赋值运算符</a:t>
            </a:r>
            <a:r>
              <a:rPr lang="en-US" altLang="zh-CN" sz="3600" b="1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73487" y="1960141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89935"/>
              </p:ext>
            </p:extLst>
          </p:nvPr>
        </p:nvGraphicFramePr>
        <p:xfrm>
          <a:off x="1532831" y="3256285"/>
          <a:ext cx="85725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774082"/>
                <a:gridCol w="2143125"/>
                <a:gridCol w="2143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等价于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+=y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x=15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x-=y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x=x-y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x*=y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x=x*y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x=50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/=y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x=x/y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x%=y</a:t>
                      </a:r>
                      <a:endParaRPr lang="zh-CN" alt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x=</a:t>
                      </a:r>
                      <a:r>
                        <a:rPr lang="en-US" dirty="0" err="1" smtClean="0">
                          <a:effectLst/>
                        </a:rPr>
                        <a:t>x%y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0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406265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用于字符串的 </a:t>
            </a:r>
            <a:r>
              <a:rPr lang="en-US" altLang="zh-CN" sz="2400" b="1" dirty="0"/>
              <a:t>+ </a:t>
            </a:r>
            <a:r>
              <a:rPr lang="zh-CN" altLang="en-US" sz="2400" b="1" dirty="0" smtClean="0"/>
              <a:t>运算符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en-US" altLang="zh-CN" sz="2400" dirty="0"/>
              <a:t>+ </a:t>
            </a:r>
            <a:r>
              <a:rPr lang="zh-CN" altLang="en-US" sz="2400" dirty="0"/>
              <a:t>运算符用于把文本值或字符串</a:t>
            </a:r>
            <a:r>
              <a:rPr lang="zh-CN" altLang="en-US" sz="2400" dirty="0" smtClean="0"/>
              <a:t>变量连接起来。</a:t>
            </a:r>
            <a:endParaRPr lang="en-US" altLang="zh-CN" sz="2400" dirty="0" smtClean="0"/>
          </a:p>
          <a:p>
            <a:endParaRPr lang="en-US" altLang="zh-CN" sz="2400" b="1" dirty="0"/>
          </a:p>
          <a:p>
            <a:r>
              <a:rPr lang="zh-CN" altLang="en-US" sz="2400" b="1" dirty="0" smtClean="0"/>
              <a:t>例如</a:t>
            </a:r>
            <a:r>
              <a:rPr lang="en-US" altLang="zh-CN" sz="2400" b="1" dirty="0" smtClean="0"/>
              <a:t>:  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 a = “hello”;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 b = “word”;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 c = a + b;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alert(c);  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        </a:t>
            </a:r>
            <a:r>
              <a:rPr lang="zh-CN" altLang="en-US" sz="2400" b="1" dirty="0" smtClean="0"/>
              <a:t>输出：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helloword</a:t>
            </a:r>
            <a:endParaRPr lang="zh-CN" altLang="en-US" sz="2400" b="1" dirty="0"/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JavaScript </a:t>
            </a:r>
            <a:r>
              <a:rPr lang="zh-CN" altLang="en-US" sz="3600" dirty="0" smtClean="0"/>
              <a:t>文本连接符</a:t>
            </a:r>
            <a:r>
              <a:rPr lang="en-US" altLang="zh-CN" sz="3600" b="1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0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73866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a-DK" altLang="zh-CN" sz="2400" dirty="0" smtClean="0"/>
              <a:t>var aTrue </a:t>
            </a:r>
            <a:r>
              <a:rPr lang="da-DK" altLang="zh-CN" sz="2400" dirty="0"/>
              <a:t>= true </a:t>
            </a:r>
            <a:r>
              <a:rPr lang="da-DK" altLang="zh-CN" sz="2400" dirty="0" smtClean="0"/>
              <a:t>,</a:t>
            </a:r>
            <a:r>
              <a:rPr lang="da-DK" altLang="zh-CN" sz="2400" dirty="0"/>
              <a:t> </a:t>
            </a:r>
            <a:r>
              <a:rPr lang="da-DK" altLang="zh-CN" sz="2400" dirty="0" smtClean="0"/>
              <a:t>bTrue = true,aFalse </a:t>
            </a:r>
            <a:r>
              <a:rPr lang="da-DK" altLang="zh-CN" sz="2400" dirty="0"/>
              <a:t>= false </a:t>
            </a:r>
            <a:r>
              <a:rPr lang="da-DK" altLang="zh-CN" sz="2400" dirty="0" smtClean="0"/>
              <a:t>,bFalse </a:t>
            </a:r>
            <a:r>
              <a:rPr lang="da-DK" altLang="zh-CN" sz="2400" dirty="0"/>
              <a:t>= false</a:t>
            </a:r>
            <a:r>
              <a:rPr lang="da-DK" altLang="zh-CN" sz="2400" dirty="0" smtClean="0"/>
              <a:t>; </a:t>
            </a:r>
          </a:p>
          <a:p>
            <a:endParaRPr lang="zh-CN" altLang="en-US" sz="2400" b="1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JavaScript </a:t>
            </a:r>
            <a:r>
              <a:rPr lang="zh-CN" altLang="en-US" sz="3600" b="1" dirty="0" smtClean="0"/>
              <a:t>逻辑运算</a:t>
            </a:r>
            <a:r>
              <a:rPr lang="zh-CN" altLang="en-US" sz="3600" b="1" dirty="0"/>
              <a:t>符</a:t>
            </a: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33227"/>
              </p:ext>
            </p:extLst>
          </p:nvPr>
        </p:nvGraphicFramePr>
        <p:xfrm>
          <a:off x="1502032" y="2901553"/>
          <a:ext cx="6093429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304"/>
                <a:gridCol w="2143125"/>
              </a:tblGrid>
              <a:tr h="1877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逻辑 </a:t>
                      </a:r>
                      <a:r>
                        <a:rPr lang="en-US" altLang="zh-CN" sz="1800" b="1" dirty="0" smtClean="0"/>
                        <a:t>AND </a:t>
                      </a:r>
                      <a:r>
                        <a:rPr lang="zh-CN" altLang="en-US" sz="1800" b="1" dirty="0" smtClean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altLang="zh-CN" sz="1800" dirty="0" smtClean="0"/>
                        <a:t>aTrue  </a:t>
                      </a:r>
                      <a:r>
                        <a:rPr lang="en-US" altLang="zh-CN" sz="1800" dirty="0" smtClean="0"/>
                        <a:t>&amp;&amp;</a:t>
                      </a:r>
                      <a:r>
                        <a:rPr lang="en-US" altLang="zh-CN" sz="1800" baseline="0" dirty="0" smtClean="0"/>
                        <a:t> </a:t>
                      </a:r>
                      <a:r>
                        <a:rPr lang="da-DK" altLang="zh-CN" sz="1800" dirty="0" smtClean="0"/>
                        <a:t>aTrue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altLang="zh-CN" sz="1800" dirty="0" smtClean="0"/>
                        <a:t>aFalse  </a:t>
                      </a:r>
                      <a:r>
                        <a:rPr lang="en-US" altLang="zh-CN" sz="1800" dirty="0" smtClean="0"/>
                        <a:t>&amp;&amp;</a:t>
                      </a:r>
                      <a:r>
                        <a:rPr lang="en-US" altLang="zh-CN" sz="1800" baseline="0" dirty="0" smtClean="0"/>
                        <a:t>  </a:t>
                      </a:r>
                      <a:r>
                        <a:rPr lang="da-DK" altLang="zh-CN" sz="1800" dirty="0" smtClean="0"/>
                        <a:t>aTrue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altLang="zh-CN" sz="1800" dirty="0" smtClean="0"/>
                        <a:t>aTrue   </a:t>
                      </a:r>
                      <a:r>
                        <a:rPr lang="en-US" altLang="zh-CN" sz="1800" dirty="0" smtClean="0"/>
                        <a:t>&amp;&amp;</a:t>
                      </a:r>
                      <a:r>
                        <a:rPr lang="en-US" altLang="zh-CN" sz="1800" baseline="0" dirty="0" smtClean="0"/>
                        <a:t>  </a:t>
                      </a:r>
                      <a:r>
                        <a:rPr lang="da-DK" altLang="zh-CN" sz="1800" dirty="0" smtClean="0"/>
                        <a:t>aFalse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altLang="zh-CN" sz="1800" dirty="0" smtClean="0"/>
                        <a:t>aFalse  </a:t>
                      </a:r>
                      <a:r>
                        <a:rPr lang="en-US" altLang="zh-CN" sz="1800" dirty="0" smtClean="0"/>
                        <a:t>&amp;&amp;</a:t>
                      </a:r>
                      <a:r>
                        <a:rPr lang="en-US" altLang="zh-CN" sz="1800" baseline="0" dirty="0" smtClean="0"/>
                        <a:t>  </a:t>
                      </a:r>
                      <a:r>
                        <a:rPr lang="da-DK" altLang="zh-CN" sz="1800" dirty="0" smtClean="0"/>
                        <a:t>bFalse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15231"/>
              </p:ext>
            </p:extLst>
          </p:nvPr>
        </p:nvGraphicFramePr>
        <p:xfrm>
          <a:off x="1502032" y="4984477"/>
          <a:ext cx="6093429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304"/>
                <a:gridCol w="2143125"/>
              </a:tblGrid>
              <a:tr h="1877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 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altLang="zh-CN" sz="1800" dirty="0" smtClean="0"/>
                        <a:t>aTrue  </a:t>
                      </a:r>
                      <a:r>
                        <a:rPr lang="en-US" altLang="zh-CN" dirty="0" smtClean="0"/>
                        <a:t>|| </a:t>
                      </a:r>
                      <a:r>
                        <a:rPr lang="da-DK" altLang="zh-CN" sz="1800" dirty="0" smtClean="0"/>
                        <a:t>aTrue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altLang="zh-CN" sz="1800" dirty="0" smtClean="0"/>
                        <a:t>aFalse  </a:t>
                      </a:r>
                      <a:r>
                        <a:rPr lang="en-US" altLang="zh-CN" dirty="0" smtClean="0"/>
                        <a:t>|| </a:t>
                      </a:r>
                      <a:r>
                        <a:rPr lang="da-DK" altLang="zh-CN" sz="1800" dirty="0" smtClean="0"/>
                        <a:t>aTrue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altLang="zh-CN" sz="1800" dirty="0" smtClean="0"/>
                        <a:t>aTrue   </a:t>
                      </a:r>
                      <a:r>
                        <a:rPr lang="en-US" altLang="zh-CN" dirty="0" smtClean="0"/>
                        <a:t>|| </a:t>
                      </a:r>
                      <a:r>
                        <a:rPr lang="da-DK" altLang="zh-CN" sz="1800" dirty="0" smtClean="0"/>
                        <a:t>aFalse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altLang="zh-CN" sz="1800" dirty="0" smtClean="0"/>
                        <a:t>aFalse  </a:t>
                      </a:r>
                      <a:r>
                        <a:rPr lang="en-US" altLang="zh-CN" dirty="0" smtClean="0"/>
                        <a:t>|| </a:t>
                      </a:r>
                      <a:r>
                        <a:rPr lang="da-DK" altLang="zh-CN" sz="1800" dirty="0" smtClean="0"/>
                        <a:t>bFalse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1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221599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da-DK" altLang="zh-CN" sz="2400" dirty="0" smtClean="0"/>
          </a:p>
          <a:p>
            <a:r>
              <a:rPr lang="en-US" altLang="zh-CN" sz="2400" i="1" dirty="0"/>
              <a:t>variable = </a:t>
            </a:r>
            <a:r>
              <a:rPr lang="zh-CN" altLang="en-US" sz="2400" i="1" dirty="0"/>
              <a:t>表达式</a:t>
            </a:r>
            <a:r>
              <a:rPr lang="en-US" altLang="zh-CN" sz="2400" i="1" dirty="0" smtClean="0"/>
              <a:t>? </a:t>
            </a:r>
            <a:r>
              <a:rPr lang="en-US" altLang="zh-CN" sz="2400" i="1" dirty="0" err="1"/>
              <a:t>true_value</a:t>
            </a:r>
            <a:r>
              <a:rPr lang="en-US" altLang="zh-CN" sz="2400" i="1" dirty="0"/>
              <a:t> : </a:t>
            </a:r>
            <a:r>
              <a:rPr lang="en-US" altLang="zh-CN" sz="2400" i="1" dirty="0" err="1"/>
              <a:t>false_value</a:t>
            </a:r>
            <a:r>
              <a:rPr lang="en-US" altLang="zh-CN" sz="2400" dirty="0" smtClean="0"/>
              <a:t>;</a:t>
            </a:r>
            <a:endParaRPr lang="da-DK" altLang="zh-CN" sz="2400" dirty="0"/>
          </a:p>
          <a:p>
            <a:endParaRPr lang="da-DK" altLang="zh-CN" sz="2400" dirty="0"/>
          </a:p>
          <a:p>
            <a:r>
              <a:rPr lang="da-DK" altLang="zh-CN" sz="2400" dirty="0" smtClean="0"/>
              <a:t>var pgOne = </a:t>
            </a:r>
            <a:r>
              <a:rPr lang="en-US" altLang="zh-CN" sz="2400" dirty="0" smtClean="0"/>
              <a:t>1,pgTwo=2;</a:t>
            </a:r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big = (</a:t>
            </a:r>
            <a:r>
              <a:rPr lang="en-US" altLang="zh-CN" sz="2400" dirty="0" err="1" smtClean="0"/>
              <a:t>pgOne</a:t>
            </a:r>
            <a:r>
              <a:rPr lang="en-US" altLang="zh-CN" sz="2400" dirty="0" smtClean="0"/>
              <a:t> &lt; </a:t>
            </a:r>
            <a:r>
              <a:rPr lang="en-US" altLang="zh-CN" sz="2400" dirty="0" err="1" smtClean="0"/>
              <a:t>pgTwo</a:t>
            </a:r>
            <a:r>
              <a:rPr lang="en-US" altLang="zh-CN" sz="2400" dirty="0"/>
              <a:t>)</a:t>
            </a:r>
            <a:r>
              <a:rPr lang="en-US" altLang="zh-CN" sz="2400" dirty="0" smtClean="0"/>
              <a:t> ? </a:t>
            </a:r>
            <a:r>
              <a:rPr lang="en-US" altLang="zh-CN" sz="2400" dirty="0" err="1" smtClean="0"/>
              <a:t>pgOne</a:t>
            </a:r>
            <a:r>
              <a:rPr lang="en-US" altLang="zh-CN" sz="2400" dirty="0" smtClean="0"/>
              <a:t> : </a:t>
            </a:r>
            <a:r>
              <a:rPr lang="en-US" altLang="zh-CN" sz="2400" dirty="0" err="1" smtClean="0"/>
              <a:t>pgTwo</a:t>
            </a:r>
            <a:r>
              <a:rPr lang="en-US" altLang="zh-CN" sz="2400" dirty="0" smtClean="0"/>
              <a:t>;</a:t>
            </a:r>
          </a:p>
          <a:p>
            <a:endParaRPr lang="da-DK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70359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 smtClean="0"/>
              <a:t>条件运算符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三目运算符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7683972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if </a:t>
            </a:r>
            <a:r>
              <a:rPr lang="zh-CN" altLang="en-US" sz="2400" dirty="0"/>
              <a:t>语句的语法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b="1" dirty="0"/>
          </a:p>
          <a:p>
            <a:r>
              <a:rPr lang="en-US" altLang="zh-CN" sz="2400" dirty="0"/>
              <a:t>if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) 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>1</a:t>
            </a:r>
          </a:p>
          <a:p>
            <a:r>
              <a:rPr lang="en-US" altLang="zh-CN" sz="2400" dirty="0" smtClean="0"/>
              <a:t>}else{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>2</a:t>
            </a:r>
          </a:p>
          <a:p>
            <a:r>
              <a:rPr lang="en-US" altLang="zh-CN" sz="2400" dirty="0" smtClean="0"/>
              <a:t>}</a:t>
            </a:r>
          </a:p>
          <a:p>
            <a:endParaRPr lang="en-US" altLang="zh-CN" sz="2400" b="1" dirty="0"/>
          </a:p>
          <a:p>
            <a:r>
              <a:rPr lang="zh-CN" altLang="en-US" sz="2400" dirty="0" smtClean="0"/>
              <a:t>表达式的结果是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的时候，执行执行</a:t>
            </a:r>
            <a:r>
              <a:rPr lang="en-US" altLang="zh-CN" sz="2400" dirty="0" smtClean="0"/>
              <a:t>1.</a:t>
            </a:r>
          </a:p>
          <a:p>
            <a:r>
              <a:rPr lang="zh-CN" altLang="en-US" sz="2400" b="1" dirty="0" smtClean="0"/>
              <a:t>如果结果是</a:t>
            </a:r>
            <a:r>
              <a:rPr lang="en-US" altLang="zh-CN" sz="2400" b="1" dirty="0" err="1" smtClean="0"/>
              <a:t>Flase</a:t>
            </a:r>
            <a:r>
              <a:rPr lang="zh-CN" altLang="en-US" sz="2400" b="1" dirty="0" smtClean="0"/>
              <a:t>的时候，执行执行</a:t>
            </a:r>
            <a:r>
              <a:rPr lang="en-US" altLang="zh-CN" sz="2400" b="1" dirty="0" smtClean="0"/>
              <a:t>2.</a:t>
            </a:r>
            <a:endParaRPr lang="zh-CN" altLang="en-US" sz="2400" b="1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679955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 smtClean="0"/>
              <a:t>语句</a:t>
            </a:r>
            <a:r>
              <a:rPr lang="en-US" altLang="zh-CN" sz="3600" dirty="0" smtClean="0"/>
              <a:t>(</a:t>
            </a:r>
            <a:r>
              <a:rPr lang="en-US" altLang="zh-CN" sz="3600" b="1" dirty="0"/>
              <a:t>if </a:t>
            </a:r>
            <a:r>
              <a:rPr lang="zh-CN" altLang="en-US" sz="3600" b="1" dirty="0" smtClean="0"/>
              <a:t>语句</a:t>
            </a:r>
            <a:r>
              <a:rPr lang="en-US" altLang="zh-CN" sz="3600" dirty="0" smtClean="0"/>
              <a:t>)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3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1201</Words>
  <Application>Microsoft Office PowerPoint</Application>
  <PresentationFormat>自定义</PresentationFormat>
  <Paragraphs>261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lastModifiedBy/>
  <cp:revision>1</cp:revision>
  <dcterms:created xsi:type="dcterms:W3CDTF">2016-10-17T14:00:15Z</dcterms:created>
  <dcterms:modified xsi:type="dcterms:W3CDTF">2018-02-13T10:20:32Z</dcterms:modified>
</cp:coreProperties>
</file>