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940" r:id="rId1"/>
  </p:sldMasterIdLst>
  <p:notesMasterIdLst>
    <p:notesMasterId r:id="rId10"/>
  </p:notesMasterIdLst>
  <p:handoutMasterIdLst>
    <p:handoutMasterId r:id="rId11"/>
  </p:handoutMasterIdLst>
  <p:sldIdLst>
    <p:sldId id="3168" r:id="rId2"/>
    <p:sldId id="3197" r:id="rId3"/>
    <p:sldId id="3216" r:id="rId4"/>
    <p:sldId id="3217" r:id="rId5"/>
    <p:sldId id="3214" r:id="rId6"/>
    <p:sldId id="3169" r:id="rId7"/>
    <p:sldId id="3215" r:id="rId8"/>
    <p:sldId id="3189" r:id="rId9"/>
  </p:sldIdLst>
  <p:sldSz cx="12858750" cy="7232650"/>
  <p:notesSz cx="9926638" cy="6797675"/>
  <p:custDataLst>
    <p:tags r:id="rId12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39763" indent="-18256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638" indent="-55403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33167337-0976-4489-98E1-B8228A48E4A4}">
          <p14:sldIdLst>
            <p14:sldId id="3168"/>
            <p14:sldId id="3197"/>
            <p14:sldId id="3216"/>
            <p14:sldId id="3217"/>
            <p14:sldId id="3214"/>
            <p14:sldId id="3169"/>
            <p14:sldId id="3215"/>
          </p14:sldIdLst>
        </p14:section>
        <p14:section name="无标题节" id="{02610FDF-F783-4E7D-9A55-7620611C44D2}">
          <p14:sldIdLst>
            <p14:sldId id="3189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328" userDrawn="1">
          <p15:clr>
            <a:srgbClr val="A4A3A4"/>
          </p15:clr>
        </p15:guide>
        <p15:guide id="2" pos="4050" userDrawn="1">
          <p15:clr>
            <a:srgbClr val="A4A3A4"/>
          </p15:clr>
        </p15:guide>
        <p15:guide id="3" pos="557" userDrawn="1">
          <p15:clr>
            <a:srgbClr val="A4A3A4"/>
          </p15:clr>
        </p15:guide>
        <p15:guide id="5" orient="horz" pos="4183" userDrawn="1">
          <p15:clr>
            <a:srgbClr val="A4A3A4"/>
          </p15:clr>
        </p15:guide>
        <p15:guide id="6" pos="7588" userDrawn="1">
          <p15:clr>
            <a:srgbClr val="A4A3A4"/>
          </p15:clr>
        </p15:guide>
        <p15:guide id="7" pos="376" userDrawn="1">
          <p15:clr>
            <a:srgbClr val="A4A3A4"/>
          </p15:clr>
        </p15:guide>
        <p15:guide id="8" pos="135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AE0304"/>
    <a:srgbClr val="F0A12C"/>
    <a:srgbClr val="1CB7F1"/>
    <a:srgbClr val="FBBF09"/>
    <a:srgbClr val="0170C1"/>
    <a:srgbClr val="006AB6"/>
    <a:srgbClr val="8ED7F1"/>
    <a:srgbClr val="D52C0A"/>
    <a:srgbClr val="5353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03" autoAdjust="0"/>
    <p:restoredTop sz="96340" autoAdjust="0"/>
  </p:normalViewPr>
  <p:slideViewPr>
    <p:cSldViewPr>
      <p:cViewPr>
        <p:scale>
          <a:sx n="73" d="100"/>
          <a:sy n="73" d="100"/>
        </p:scale>
        <p:origin x="-420" y="96"/>
      </p:cViewPr>
      <p:guideLst>
        <p:guide orient="horz" pos="328"/>
        <p:guide orient="horz" pos="4183"/>
        <p:guide pos="4050"/>
        <p:guide pos="557"/>
        <p:guide pos="7588"/>
        <p:guide pos="376"/>
        <p:guide pos="1350"/>
      </p:guideLst>
    </p:cSldViewPr>
  </p:slideViewPr>
  <p:outlineViewPr>
    <p:cViewPr>
      <p:scale>
        <a:sx n="100" d="100"/>
        <a:sy n="100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6" d="100"/>
        <a:sy n="86" d="100"/>
      </p:scale>
      <p:origin x="0" y="0"/>
    </p:cViewPr>
  </p:sorterViewPr>
  <p:notesViewPr>
    <p:cSldViewPr showGuides="1">
      <p:cViewPr varScale="1">
        <p:scale>
          <a:sx n="85" d="100"/>
          <a:sy n="85" d="100"/>
        </p:scale>
        <p:origin x="380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622799" y="0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7742FC-62BB-4B81-9CA5-3B750A4B4580}" type="datetimeFigureOut">
              <a:rPr lang="zh-CN" altLang="en-US" smtClean="0"/>
              <a:t>2018/2/3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1" y="6456612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622799" y="6456612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7E82F1-5B17-4D95-A6D6-EB96F2D72B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25143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622799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  <a:pPr>
                <a:defRPr/>
              </a:pPr>
              <a:t>2018/2/3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697163" y="509588"/>
            <a:ext cx="4532312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92665" y="3228896"/>
            <a:ext cx="7941310" cy="30589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1" y="6456611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622799" y="6456611"/>
            <a:ext cx="4301543" cy="339884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5404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6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28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0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2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493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6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788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50456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4062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17504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0270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3C381-27B4-495F-B171-7C5DEA9C8DA3}" type="datetimeFigureOut">
              <a:rPr lang="zh-CN" altLang="en-US" smtClean="0"/>
              <a:t>2018/2/3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72D4F-DDA0-47ED-B7FB-95D71B087A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7604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84238" y="385763"/>
            <a:ext cx="11090275" cy="1397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84238" y="1925638"/>
            <a:ext cx="11090275" cy="4589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423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93E93-166D-47F5-9EF1-ACEABE24AEEA}" type="datetimeFigureOut">
              <a:rPr lang="zh-CN" altLang="en-US" smtClean="0"/>
              <a:t>2018/2/3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259263" y="6704013"/>
            <a:ext cx="43402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08208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D5ACA-62CA-46DB-AD6B-12EDD6D51A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975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  <p:sldLayoutId id="2147483952" r:id="rId2"/>
    <p:sldLayoutId id="2147483954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92671" y="0"/>
            <a:ext cx="12858750" cy="7232650"/>
          </a:xfrm>
          <a:prstGeom prst="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10"/>
          <p:cNvSpPr txBox="1"/>
          <p:nvPr/>
        </p:nvSpPr>
        <p:spPr>
          <a:xfrm>
            <a:off x="7253009" y="5216326"/>
            <a:ext cx="4910640" cy="623248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r"/>
            <a:r>
              <a:rPr lang="en-US" altLang="zh-CN" sz="36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ASP.NET</a:t>
            </a:r>
            <a:r>
              <a:rPr lang="zh-CN" altLang="en-US" sz="36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（</a:t>
            </a:r>
            <a:r>
              <a:rPr lang="en-US" altLang="zh-CN" sz="36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C#</a:t>
            </a:r>
            <a:r>
              <a:rPr lang="zh-CN" altLang="en-US" sz="36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）学习会</a:t>
            </a:r>
            <a:endParaRPr lang="zh-CN" altLang="en-US" sz="36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854515" y="5850777"/>
            <a:ext cx="4309134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2018.02.03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517607" y="4408413"/>
            <a:ext cx="3646042" cy="807913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r"/>
            <a:r>
              <a:rPr lang="zh-CN" altLang="en-US" sz="4800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第</a:t>
            </a:r>
            <a:r>
              <a:rPr lang="zh-CN" altLang="en-US" sz="48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六</a:t>
            </a:r>
            <a:r>
              <a:rPr lang="zh-CN" altLang="en-US" sz="4800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回</a:t>
            </a:r>
            <a:endParaRPr lang="en-US" altLang="zh-CN" sz="480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1597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6" presetClass="emph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10" dur="2000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12" presetID="2" presetClass="entr" presetSubtype="2" fill="hold" grpId="0" nodeType="afterEffect" p14:presetBounceEnd="2000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1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1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3100"/>
                                </p:stCondLst>
                                <p:childTnLst>
                                  <p:par>
                                    <p:cTn id="17" presetID="2" presetClass="entr" presetSubtype="2" fill="hold" grpId="0" nodeType="afterEffect" p14:presetBounceEnd="2125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1250">
                                          <p:cBhvr additive="base">
                                            <p:cTn id="19" dur="8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1250">
                                          <p:cBhvr additive="base">
                                            <p:cTn id="20" dur="8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4940"/>
                                </p:stCondLst>
                                <p:childTnLst>
                                  <p:par>
                                    <p:cTn id="22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6140"/>
                                      </p:iterate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" dur="500" tmFilter="0,0; .5, 1; 1, 1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  <p:bldP spid="3" grpId="1" animBg="1"/>
          <p:bldP spid="9" grpId="0"/>
          <p:bldP spid="11" grpId="0"/>
          <p:bldP spid="12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6" presetClass="emph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10" dur="2000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12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3100"/>
                                </p:stCondLst>
                                <p:childTnLst>
                                  <p:par>
                                    <p:cTn id="17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8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8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4940"/>
                                </p:stCondLst>
                                <p:childTnLst>
                                  <p:par>
                                    <p:cTn id="22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6140"/>
                                      </p:iterate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" dur="500" tmFilter="0,0; .5, 1; 1, 1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  <p:bldP spid="3" grpId="1" animBg="1"/>
          <p:bldP spid="9" grpId="0"/>
          <p:bldP spid="11" grpId="0"/>
          <p:bldP spid="12" grpId="0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62594" y="57918"/>
            <a:ext cx="7393781" cy="7230815"/>
          </a:xfrm>
          <a:prstGeom prst="rec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zh-CN" altLang="en-US" sz="266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1473487" y="2032149"/>
            <a:ext cx="10644520" cy="3323987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  <a:extLst/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dirty="0" err="1" smtClean="0"/>
              <a:t>Position:absolute</a:t>
            </a:r>
            <a:r>
              <a:rPr lang="zh-CN" altLang="en-US" sz="2400" dirty="0"/>
              <a:t>：绝对定位。</a:t>
            </a:r>
            <a:r>
              <a:rPr lang="zh-CN" altLang="en-US" sz="2400" b="1" dirty="0"/>
              <a:t>完全离开文档流</a:t>
            </a:r>
            <a:r>
              <a:rPr lang="zh-CN" altLang="en-US" sz="2400" dirty="0"/>
              <a:t>，使用</a:t>
            </a:r>
            <a:r>
              <a:rPr lang="en-US" altLang="zh-CN" sz="2400" dirty="0"/>
              <a:t>left</a:t>
            </a:r>
            <a:r>
              <a:rPr lang="zh-CN" altLang="en-US" sz="2400" dirty="0"/>
              <a:t>，</a:t>
            </a:r>
            <a:r>
              <a:rPr lang="en-US" altLang="zh-CN" sz="2400" dirty="0"/>
              <a:t>right</a:t>
            </a:r>
            <a:r>
              <a:rPr lang="zh-CN" altLang="en-US" sz="2400" dirty="0"/>
              <a:t>，</a:t>
            </a:r>
            <a:r>
              <a:rPr lang="en-US" altLang="zh-CN" sz="2400" dirty="0"/>
              <a:t>top</a:t>
            </a:r>
            <a:r>
              <a:rPr lang="zh-CN" altLang="en-US" sz="2400" dirty="0"/>
              <a:t>，</a:t>
            </a:r>
            <a:r>
              <a:rPr lang="en-US" altLang="zh-CN" sz="2400" dirty="0"/>
              <a:t>bottom</a:t>
            </a:r>
            <a:r>
              <a:rPr lang="zh-CN" altLang="en-US" sz="2400" dirty="0"/>
              <a:t>等</a:t>
            </a:r>
            <a:r>
              <a:rPr lang="zh-CN" altLang="en-US" sz="2400" dirty="0" smtClean="0"/>
              <a:t>属性进行</a:t>
            </a:r>
            <a:r>
              <a:rPr lang="zh-CN" altLang="en-US" sz="2400" dirty="0"/>
              <a:t>绝对定位。如果不存在这样的父对象，则依据</a:t>
            </a:r>
            <a:r>
              <a:rPr lang="en-US" altLang="zh-CN" sz="2400" dirty="0"/>
              <a:t>body</a:t>
            </a:r>
            <a:r>
              <a:rPr lang="zh-CN" altLang="en-US" sz="2400" dirty="0"/>
              <a:t>对象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而其层叠通过</a:t>
            </a:r>
            <a:r>
              <a:rPr lang="en-US" altLang="zh-CN" sz="2400" dirty="0" smtClean="0"/>
              <a:t>z-index</a:t>
            </a:r>
            <a:r>
              <a:rPr lang="zh-CN" altLang="en-US" sz="2400" dirty="0" smtClean="0"/>
              <a:t>属性定义。当对象定位在浏览器窗口以外，浏览器因此显示滚动条。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z-index:</a:t>
            </a:r>
            <a:r>
              <a:rPr lang="zh-CN" altLang="en-US" sz="2400" dirty="0" smtClean="0"/>
              <a:t>该</a:t>
            </a:r>
            <a:r>
              <a:rPr lang="zh-CN" altLang="en-US" sz="2400" dirty="0"/>
              <a:t>属性设置一个定位元素沿 </a:t>
            </a:r>
            <a:r>
              <a:rPr lang="en-US" altLang="zh-CN" sz="2400" dirty="0"/>
              <a:t>z </a:t>
            </a:r>
            <a:r>
              <a:rPr lang="zh-CN" altLang="en-US" sz="2400" dirty="0"/>
              <a:t>轴的位置，</a:t>
            </a:r>
            <a:r>
              <a:rPr lang="en-US" altLang="zh-CN" sz="2400" dirty="0"/>
              <a:t>z </a:t>
            </a:r>
            <a:r>
              <a:rPr lang="zh-CN" altLang="en-US" sz="2400" dirty="0"/>
              <a:t>轴定义为垂直延伸到显示区的轴。如果为正数，则离用户更近，为负数则表示离用户更远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endParaRPr lang="zh-CN" altLang="en-US" sz="2400" dirty="0"/>
          </a:p>
        </p:txBody>
      </p:sp>
      <p:sp>
        <p:nvSpPr>
          <p:cNvPr id="5141" name="Line 29"/>
          <p:cNvSpPr>
            <a:spLocks noChangeShapeType="1"/>
          </p:cNvSpPr>
          <p:nvPr/>
        </p:nvSpPr>
        <p:spPr bwMode="auto">
          <a:xfrm>
            <a:off x="1409700" y="795078"/>
            <a:ext cx="3795538" cy="0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669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42" name="Text Box 30"/>
          <p:cNvSpPr txBox="1">
            <a:spLocks noChangeArrowheads="1"/>
          </p:cNvSpPr>
          <p:nvPr/>
        </p:nvSpPr>
        <p:spPr bwMode="auto">
          <a:xfrm>
            <a:off x="1502032" y="1048906"/>
            <a:ext cx="4948428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600" b="1" dirty="0"/>
              <a:t>CSS </a:t>
            </a:r>
            <a:r>
              <a:rPr lang="zh-CN" altLang="en-US" sz="3600" b="1" dirty="0"/>
              <a:t>绝对定位</a:t>
            </a:r>
          </a:p>
        </p:txBody>
      </p:sp>
      <p:sp>
        <p:nvSpPr>
          <p:cNvPr id="5144" name="Line 32"/>
          <p:cNvSpPr>
            <a:spLocks noChangeShapeType="1"/>
          </p:cNvSpPr>
          <p:nvPr/>
        </p:nvSpPr>
        <p:spPr bwMode="auto">
          <a:xfrm>
            <a:off x="1409699" y="1909058"/>
            <a:ext cx="3795539" cy="0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66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5278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9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0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animBg="1"/>
      <p:bldP spid="5128" grpId="0" animBg="1"/>
      <p:bldP spid="5141" grpId="0" animBg="1"/>
      <p:bldP spid="5142" grpId="0"/>
      <p:bldP spid="514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62594" y="919"/>
            <a:ext cx="7393781" cy="7230815"/>
          </a:xfrm>
          <a:prstGeom prst="rec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zh-CN" altLang="en-US" sz="266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1473487" y="2032149"/>
            <a:ext cx="10644520" cy="2031325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  <a:extLst/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dirty="0" err="1"/>
              <a:t>Position:</a:t>
            </a:r>
            <a:r>
              <a:rPr lang="en-US" altLang="zh-CN" sz="2400" dirty="0" err="1" smtClean="0"/>
              <a:t>relative</a:t>
            </a:r>
            <a:r>
              <a:rPr lang="zh-CN" altLang="en-US" sz="2400" dirty="0"/>
              <a:t>：相对定位，</a:t>
            </a:r>
            <a:r>
              <a:rPr lang="zh-CN" altLang="en-US" sz="2400" b="1" dirty="0"/>
              <a:t>原本所占的空间仍保留</a:t>
            </a:r>
            <a:r>
              <a:rPr lang="zh-CN" altLang="en-US" sz="2400" dirty="0"/>
              <a:t>。对象不可层叠，但将依据</a:t>
            </a:r>
            <a:r>
              <a:rPr lang="en-US" altLang="zh-CN" sz="2400" dirty="0"/>
              <a:t>left</a:t>
            </a:r>
            <a:r>
              <a:rPr lang="zh-CN" altLang="en-US" sz="2400" dirty="0"/>
              <a:t>，</a:t>
            </a:r>
            <a:r>
              <a:rPr lang="en-US" altLang="zh-CN" sz="2400" dirty="0"/>
              <a:t>right</a:t>
            </a:r>
            <a:r>
              <a:rPr lang="zh-CN" altLang="en-US" sz="2400" dirty="0"/>
              <a:t>，</a:t>
            </a:r>
            <a:r>
              <a:rPr lang="en-US" altLang="zh-CN" sz="2400" dirty="0"/>
              <a:t>top</a:t>
            </a:r>
            <a:r>
              <a:rPr lang="zh-CN" altLang="en-US" sz="2400" dirty="0"/>
              <a:t>，</a:t>
            </a:r>
            <a:r>
              <a:rPr lang="en-US" altLang="zh-CN" sz="2400" dirty="0"/>
              <a:t>bottom</a:t>
            </a:r>
            <a:r>
              <a:rPr lang="zh-CN" altLang="en-US" sz="2400" dirty="0"/>
              <a:t>等属性在正常文档流中偏移位置。当对象定位在浏览器窗口以外，浏览器因此显示滚动条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zh-CN" altLang="en-US" sz="3600" b="1" dirty="0" smtClean="0"/>
              <a:t>能不用就不用</a:t>
            </a:r>
            <a:endParaRPr lang="zh-CN" altLang="en-US" sz="3600" b="1" dirty="0"/>
          </a:p>
        </p:txBody>
      </p:sp>
      <p:sp>
        <p:nvSpPr>
          <p:cNvPr id="5141" name="Line 29"/>
          <p:cNvSpPr>
            <a:spLocks noChangeShapeType="1"/>
          </p:cNvSpPr>
          <p:nvPr/>
        </p:nvSpPr>
        <p:spPr bwMode="auto">
          <a:xfrm>
            <a:off x="1409700" y="795078"/>
            <a:ext cx="3214688" cy="0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669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42" name="Text Box 30"/>
          <p:cNvSpPr txBox="1">
            <a:spLocks noChangeArrowheads="1"/>
          </p:cNvSpPr>
          <p:nvPr/>
        </p:nvSpPr>
        <p:spPr bwMode="auto">
          <a:xfrm>
            <a:off x="1502032" y="1048906"/>
            <a:ext cx="3122355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b="1" dirty="0" smtClean="0">
                <a:ea typeface="微软雅黑" panose="020B0503020204020204" pitchFamily="34" charset="-122"/>
                <a:sym typeface="Arial" panose="020B0604020202020204" pitchFamily="34" charset="0"/>
              </a:rPr>
              <a:t>CSS </a:t>
            </a:r>
            <a:r>
              <a:rPr lang="zh-CN" altLang="en-US" sz="3600" dirty="0" smtClean="0"/>
              <a:t>相对</a:t>
            </a:r>
            <a:r>
              <a:rPr lang="zh-CN" altLang="en-US" sz="3600" dirty="0"/>
              <a:t>定位</a:t>
            </a:r>
            <a:endParaRPr lang="zh-CN" altLang="zh-CN" sz="3600" b="1" dirty="0"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44" name="Line 32"/>
          <p:cNvSpPr>
            <a:spLocks noChangeShapeType="1"/>
          </p:cNvSpPr>
          <p:nvPr/>
        </p:nvSpPr>
        <p:spPr bwMode="auto">
          <a:xfrm>
            <a:off x="1409700" y="1909058"/>
            <a:ext cx="3214688" cy="0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66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3594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9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0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animBg="1"/>
      <p:bldP spid="5128" grpId="0" animBg="1"/>
      <p:bldP spid="5141" grpId="0" animBg="1"/>
      <p:bldP spid="5142" grpId="0"/>
      <p:bldP spid="514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62594" y="919"/>
            <a:ext cx="7393781" cy="7230815"/>
          </a:xfrm>
          <a:prstGeom prst="rec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zh-CN" altLang="en-US" sz="266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1473487" y="2032149"/>
            <a:ext cx="10644520" cy="2215991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  <a:extLst/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dirty="0" err="1"/>
              <a:t>Position:</a:t>
            </a:r>
            <a:r>
              <a:rPr lang="en-US" altLang="zh-CN" sz="2400" dirty="0" err="1" smtClean="0"/>
              <a:t>fixed</a:t>
            </a:r>
            <a:r>
              <a:rPr lang="zh-CN" altLang="en-US" sz="2400" dirty="0"/>
              <a:t>：固定定位。</a:t>
            </a:r>
            <a:r>
              <a:rPr lang="zh-CN" altLang="en-US" sz="2400" b="1" dirty="0"/>
              <a:t>完全离开文档流</a:t>
            </a:r>
            <a:r>
              <a:rPr lang="zh-CN" altLang="en-US" sz="2400" dirty="0"/>
              <a:t>，对象定位遵从绝对</a:t>
            </a:r>
            <a:r>
              <a:rPr lang="en-US" altLang="zh-CN" sz="2400" dirty="0"/>
              <a:t>(absolute)</a:t>
            </a:r>
            <a:r>
              <a:rPr lang="zh-CN" altLang="en-US" sz="2400" dirty="0"/>
              <a:t>方式，但是要遵守一些规范。当对象定位在浏览器窗口以外，浏览器不会因此显示滚动条，而当滚动条滚动时，对象始终固定在原来位置，即相关于视区进行偏移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endParaRPr lang="en-US" altLang="zh-CN" sz="2400" dirty="0"/>
          </a:p>
          <a:p>
            <a:endParaRPr lang="zh-CN" altLang="en-US" sz="2400" dirty="0"/>
          </a:p>
        </p:txBody>
      </p:sp>
      <p:sp>
        <p:nvSpPr>
          <p:cNvPr id="5141" name="Line 29"/>
          <p:cNvSpPr>
            <a:spLocks noChangeShapeType="1"/>
          </p:cNvSpPr>
          <p:nvPr/>
        </p:nvSpPr>
        <p:spPr bwMode="auto">
          <a:xfrm>
            <a:off x="1409700" y="795078"/>
            <a:ext cx="3214688" cy="0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669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42" name="Text Box 30"/>
          <p:cNvSpPr txBox="1">
            <a:spLocks noChangeArrowheads="1"/>
          </p:cNvSpPr>
          <p:nvPr/>
        </p:nvSpPr>
        <p:spPr bwMode="auto">
          <a:xfrm>
            <a:off x="1502032" y="1048906"/>
            <a:ext cx="3122355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b="1" dirty="0" smtClean="0">
                <a:ea typeface="微软雅黑" panose="020B0503020204020204" pitchFamily="34" charset="-122"/>
                <a:sym typeface="Arial" panose="020B0604020202020204" pitchFamily="34" charset="0"/>
              </a:rPr>
              <a:t>CSS </a:t>
            </a:r>
            <a:r>
              <a:rPr lang="zh-CN" altLang="en-US" sz="3600" dirty="0" smtClean="0"/>
              <a:t>固定</a:t>
            </a:r>
            <a:r>
              <a:rPr lang="zh-CN" altLang="en-US" sz="3600" dirty="0"/>
              <a:t>定位</a:t>
            </a:r>
            <a:endParaRPr lang="zh-CN" altLang="zh-CN" sz="3600" b="1" dirty="0"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44" name="Line 32"/>
          <p:cNvSpPr>
            <a:spLocks noChangeShapeType="1"/>
          </p:cNvSpPr>
          <p:nvPr/>
        </p:nvSpPr>
        <p:spPr bwMode="auto">
          <a:xfrm>
            <a:off x="1409700" y="1909058"/>
            <a:ext cx="3214688" cy="0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66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1510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9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0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animBg="1"/>
      <p:bldP spid="5128" grpId="0" animBg="1"/>
      <p:bldP spid="5141" grpId="0" animBg="1"/>
      <p:bldP spid="5142" grpId="0"/>
      <p:bldP spid="514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62594" y="-56083"/>
            <a:ext cx="7393781" cy="7230815"/>
          </a:xfrm>
          <a:prstGeom prst="rec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zh-CN" altLang="en-US" sz="266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41" name="Line 29"/>
          <p:cNvSpPr>
            <a:spLocks noChangeShapeType="1"/>
          </p:cNvSpPr>
          <p:nvPr/>
        </p:nvSpPr>
        <p:spPr bwMode="auto">
          <a:xfrm>
            <a:off x="1409699" y="795078"/>
            <a:ext cx="6603852" cy="0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669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42" name="Text Box 30"/>
          <p:cNvSpPr txBox="1">
            <a:spLocks noChangeArrowheads="1"/>
          </p:cNvSpPr>
          <p:nvPr/>
        </p:nvSpPr>
        <p:spPr bwMode="auto">
          <a:xfrm>
            <a:off x="1502032" y="1048906"/>
            <a:ext cx="5287382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b="1" dirty="0">
                <a:ea typeface="微软雅黑" panose="020B0503020204020204" pitchFamily="34" charset="-122"/>
                <a:sym typeface="Arial" panose="020B0604020202020204" pitchFamily="34" charset="0"/>
              </a:rPr>
              <a:t>CSS </a:t>
            </a:r>
            <a:r>
              <a:rPr lang="en-US" altLang="zh-CN" sz="3600" dirty="0"/>
              <a:t>visibility, display</a:t>
            </a:r>
            <a:r>
              <a:rPr lang="zh-CN" altLang="en-US" sz="3600" dirty="0" smtClean="0"/>
              <a:t>属性</a:t>
            </a:r>
            <a:r>
              <a:rPr lang="en-US" altLang="zh-CN" sz="3600" dirty="0" smtClean="0"/>
              <a:t>  </a:t>
            </a:r>
            <a:endParaRPr lang="zh-CN" altLang="en-US" sz="3600" dirty="0"/>
          </a:p>
        </p:txBody>
      </p:sp>
      <p:sp>
        <p:nvSpPr>
          <p:cNvPr id="5144" name="Line 32"/>
          <p:cNvSpPr>
            <a:spLocks noChangeShapeType="1"/>
          </p:cNvSpPr>
          <p:nvPr/>
        </p:nvSpPr>
        <p:spPr bwMode="auto">
          <a:xfrm>
            <a:off x="1409699" y="1909058"/>
            <a:ext cx="6387827" cy="0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66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1473487" y="2032149"/>
            <a:ext cx="9060344" cy="3693319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  <a:extLst/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dirty="0"/>
              <a:t>visibility </a:t>
            </a:r>
            <a:r>
              <a:rPr lang="zh-CN" altLang="en-US" sz="2400" dirty="0"/>
              <a:t>属性规定元素是否可见</a:t>
            </a:r>
            <a:r>
              <a:rPr lang="zh-CN" altLang="en-US" sz="2400" dirty="0" smtClean="0"/>
              <a:t>。</a:t>
            </a:r>
            <a:r>
              <a:rPr lang="zh-CN" altLang="en-US" sz="2400" dirty="0"/>
              <a:t>即使不可见的元素也会占据页面上的空间。</a:t>
            </a:r>
            <a:endParaRPr lang="en-US" altLang="zh-CN" sz="2400" dirty="0" smtClean="0"/>
          </a:p>
          <a:p>
            <a:endParaRPr lang="en-US" altLang="zh-CN" sz="2400" dirty="0"/>
          </a:p>
          <a:p>
            <a:endParaRPr lang="en-US" altLang="zh-CN" sz="2400" dirty="0" smtClean="0"/>
          </a:p>
          <a:p>
            <a:endParaRPr lang="en-US" altLang="zh-CN" sz="2400" dirty="0"/>
          </a:p>
          <a:p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en-US" altLang="zh-CN" sz="2400" dirty="0"/>
              <a:t>display </a:t>
            </a:r>
            <a:r>
              <a:rPr lang="zh-CN" altLang="en-US" sz="2400" dirty="0"/>
              <a:t>属性规定元素应该生成的框的类型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endParaRPr lang="en-US" altLang="zh-CN" sz="2400" dirty="0"/>
          </a:p>
          <a:p>
            <a:endParaRPr lang="en-US" altLang="zh-CN" sz="2400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3261799"/>
              </p:ext>
            </p:extLst>
          </p:nvPr>
        </p:nvGraphicFramePr>
        <p:xfrm>
          <a:off x="1502032" y="3003064"/>
          <a:ext cx="85725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6250"/>
                <a:gridCol w="428625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属性值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描述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Visible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/>
                        <a:t>元素是可见的。</a:t>
                      </a:r>
                      <a:endParaRPr lang="en-US" altLang="zh-CN" sz="18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Hidden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/>
                        <a:t>元素是不可见的。</a:t>
                      </a:r>
                      <a:endParaRPr lang="en-US" altLang="zh-CN" sz="1800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0173223"/>
              </p:ext>
            </p:extLst>
          </p:nvPr>
        </p:nvGraphicFramePr>
        <p:xfrm>
          <a:off x="1502032" y="5128493"/>
          <a:ext cx="85725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6250"/>
                <a:gridCol w="428625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属性值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描述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Block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/>
                        <a:t>此元素将显示为块级元素，此元素前后会带有换行符。</a:t>
                      </a:r>
                      <a:endParaRPr lang="en-US" altLang="zh-CN" sz="18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None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/>
                        <a:t>此元素不会被显示。</a:t>
                      </a:r>
                      <a:endParaRPr lang="en-US" altLang="zh-CN" sz="18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3957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9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0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animBg="1"/>
      <p:bldP spid="5141" grpId="0" animBg="1"/>
      <p:bldP spid="5142" grpId="0"/>
      <p:bldP spid="5144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0" y="919"/>
            <a:ext cx="7393781" cy="7230815"/>
          </a:xfrm>
          <a:prstGeom prst="rec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zh-CN" altLang="en-US" sz="266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1502032" y="2104157"/>
            <a:ext cx="10327943" cy="830997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  <a:extLst/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/>
              <a:t>这个属性定义溢出元素内容区的内容会如何处理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eaLnBrk="1" hangingPunct="1"/>
            <a:r>
              <a:rPr lang="en-US" altLang="zh-CN" dirty="0" err="1"/>
              <a:t>overflow:scroll</a:t>
            </a:r>
            <a:r>
              <a:rPr lang="en-US" altLang="zh-CN" dirty="0" smtClean="0"/>
              <a:t>;</a:t>
            </a:r>
          </a:p>
          <a:p>
            <a:pPr eaLnBrk="1" hangingPunct="1"/>
            <a:r>
              <a:rPr lang="en-US" altLang="zh-CN" dirty="0" smtClean="0"/>
              <a:t>Overflow-</a:t>
            </a:r>
            <a:r>
              <a:rPr lang="en-US" altLang="zh-CN" dirty="0" err="1" smtClean="0"/>
              <a:t>x,overflow</a:t>
            </a:r>
            <a:r>
              <a:rPr lang="en-US" altLang="zh-CN" dirty="0" smtClean="0"/>
              <a:t>-y</a:t>
            </a:r>
          </a:p>
        </p:txBody>
      </p:sp>
      <p:sp>
        <p:nvSpPr>
          <p:cNvPr id="5141" name="Line 29"/>
          <p:cNvSpPr>
            <a:spLocks noChangeShapeType="1"/>
          </p:cNvSpPr>
          <p:nvPr/>
        </p:nvSpPr>
        <p:spPr bwMode="auto">
          <a:xfrm>
            <a:off x="1409699" y="795078"/>
            <a:ext cx="4947667" cy="0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669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42" name="Text Box 30"/>
          <p:cNvSpPr txBox="1">
            <a:spLocks noChangeArrowheads="1"/>
          </p:cNvSpPr>
          <p:nvPr/>
        </p:nvSpPr>
        <p:spPr bwMode="auto">
          <a:xfrm>
            <a:off x="1502032" y="1065846"/>
            <a:ext cx="4495295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b="1" dirty="0" smtClean="0">
                <a:ea typeface="微软雅黑" panose="020B0503020204020204" pitchFamily="34" charset="-122"/>
                <a:sym typeface="Arial" panose="020B0604020202020204" pitchFamily="34" charset="0"/>
              </a:rPr>
              <a:t>CSS </a:t>
            </a:r>
            <a:r>
              <a:rPr lang="en-US" altLang="zh-CN" sz="3600" b="1" dirty="0"/>
              <a:t>overflow</a:t>
            </a:r>
            <a:r>
              <a:rPr lang="zh-CN" altLang="en-US" sz="3600" b="1" dirty="0"/>
              <a:t>溢出</a:t>
            </a:r>
            <a:endParaRPr lang="zh-CN" altLang="en-US" sz="3600" dirty="0"/>
          </a:p>
        </p:txBody>
      </p:sp>
      <p:sp>
        <p:nvSpPr>
          <p:cNvPr id="5144" name="Line 32"/>
          <p:cNvSpPr>
            <a:spLocks noChangeShapeType="1"/>
          </p:cNvSpPr>
          <p:nvPr/>
        </p:nvSpPr>
        <p:spPr bwMode="auto">
          <a:xfrm>
            <a:off x="1409699" y="1909058"/>
            <a:ext cx="5091684" cy="0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66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7742859"/>
              </p:ext>
            </p:extLst>
          </p:nvPr>
        </p:nvGraphicFramePr>
        <p:xfrm>
          <a:off x="1529283" y="3205445"/>
          <a:ext cx="8572500" cy="2931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6250"/>
                <a:gridCol w="428625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属性值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描述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visible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默认值。内容不会被修剪，会呈现在元素框之外。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hidden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内容会被修剪，并且其余内容是不可见的。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scroll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内容会被修剪，但是浏览器会显示滚动条以便查看其余的内容。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如果内容被修剪，则浏览器会显示滚动条以便查看其余的内容。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7442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9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0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animBg="1"/>
      <p:bldP spid="5128" grpId="0" animBg="1"/>
      <p:bldP spid="5141" grpId="0" animBg="1"/>
      <p:bldP spid="5142" grpId="0"/>
      <p:bldP spid="514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62594" y="-56083"/>
            <a:ext cx="7393781" cy="7230815"/>
          </a:xfrm>
          <a:prstGeom prst="rec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zh-CN" altLang="en-US" sz="266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41" name="Line 29"/>
          <p:cNvSpPr>
            <a:spLocks noChangeShapeType="1"/>
          </p:cNvSpPr>
          <p:nvPr/>
        </p:nvSpPr>
        <p:spPr bwMode="auto">
          <a:xfrm>
            <a:off x="1409699" y="795078"/>
            <a:ext cx="5379715" cy="0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669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42" name="Text Box 30"/>
          <p:cNvSpPr txBox="1">
            <a:spLocks noChangeArrowheads="1"/>
          </p:cNvSpPr>
          <p:nvPr/>
        </p:nvSpPr>
        <p:spPr bwMode="auto">
          <a:xfrm>
            <a:off x="1502032" y="1048906"/>
            <a:ext cx="5287382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dirty="0" smtClean="0"/>
              <a:t>练习</a:t>
            </a:r>
            <a:endParaRPr lang="zh-CN" altLang="en-US" sz="3600" dirty="0"/>
          </a:p>
        </p:txBody>
      </p:sp>
      <p:sp>
        <p:nvSpPr>
          <p:cNvPr id="5144" name="Line 32"/>
          <p:cNvSpPr>
            <a:spLocks noChangeShapeType="1"/>
          </p:cNvSpPr>
          <p:nvPr/>
        </p:nvSpPr>
        <p:spPr bwMode="auto">
          <a:xfrm>
            <a:off x="1409700" y="1909058"/>
            <a:ext cx="5379714" cy="0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66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1473487" y="2032149"/>
            <a:ext cx="9060344" cy="369332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  <a:extLst/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69806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9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0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animBg="1"/>
      <p:bldP spid="5141" grpId="0" animBg="1"/>
      <p:bldP spid="5142" grpId="0"/>
      <p:bldP spid="5144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96464" y="1615712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0"/>
            <a:ext cx="12858750" cy="7232650"/>
          </a:xfrm>
          <a:prstGeom prst="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10"/>
          <p:cNvSpPr txBox="1"/>
          <p:nvPr/>
        </p:nvSpPr>
        <p:spPr>
          <a:xfrm>
            <a:off x="7253009" y="5216326"/>
            <a:ext cx="4910640" cy="623248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r"/>
            <a:r>
              <a:rPr lang="en-US" altLang="zh-CN" sz="3600" dirty="0">
                <a:latin typeface="华文细黑" panose="02010600040101010101" pitchFamily="2" charset="-122"/>
                <a:ea typeface="华文细黑" panose="02010600040101010101" pitchFamily="2" charset="-122"/>
              </a:rPr>
              <a:t>ASP.NET</a:t>
            </a:r>
            <a:r>
              <a:rPr lang="zh-CN" altLang="en-US" sz="3600" dirty="0">
                <a:latin typeface="华文细黑" panose="02010600040101010101" pitchFamily="2" charset="-122"/>
                <a:ea typeface="华文细黑" panose="02010600040101010101" pitchFamily="2" charset="-122"/>
              </a:rPr>
              <a:t>（</a:t>
            </a:r>
            <a:r>
              <a:rPr lang="en-US" altLang="zh-CN" sz="3600" dirty="0">
                <a:latin typeface="华文细黑" panose="02010600040101010101" pitchFamily="2" charset="-122"/>
                <a:ea typeface="华文细黑" panose="02010600040101010101" pitchFamily="2" charset="-122"/>
              </a:rPr>
              <a:t>C#</a:t>
            </a:r>
            <a:r>
              <a:rPr lang="zh-CN" altLang="en-US" sz="3600" dirty="0">
                <a:latin typeface="华文细黑" panose="02010600040101010101" pitchFamily="2" charset="-122"/>
                <a:ea typeface="华文细黑" panose="02010600040101010101" pitchFamily="2" charset="-122"/>
              </a:rPr>
              <a:t>）学习会</a:t>
            </a:r>
          </a:p>
        </p:txBody>
      </p:sp>
      <p:sp>
        <p:nvSpPr>
          <p:cNvPr id="11" name="矩形 10"/>
          <p:cNvSpPr/>
          <p:nvPr/>
        </p:nvSpPr>
        <p:spPr>
          <a:xfrm>
            <a:off x="7854515" y="5850777"/>
            <a:ext cx="4309134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谢谢观赏！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9381703" y="4408413"/>
            <a:ext cx="2781946" cy="807913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r"/>
            <a:r>
              <a:rPr lang="zh-CN" altLang="en-US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第</a:t>
            </a:r>
            <a:r>
              <a:rPr lang="zh-CN" altLang="en-US" sz="4800" dirty="0">
                <a:latin typeface="Arial" panose="020B0604020202020204" pitchFamily="34" charset="0"/>
                <a:cs typeface="Arial" panose="020B0604020202020204" pitchFamily="34" charset="0"/>
              </a:rPr>
              <a:t>六</a:t>
            </a:r>
            <a:r>
              <a:rPr lang="zh-CN" altLang="en-US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回</a:t>
            </a:r>
            <a:endParaRPr lang="en-US" altLang="zh-CN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1037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6" presetClass="emph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10" dur="2000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12" presetID="2" presetClass="entr" presetSubtype="2" fill="hold" grpId="0" nodeType="afterEffect" p14:presetBounceEnd="2000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1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1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3100"/>
                                </p:stCondLst>
                                <p:childTnLst>
                                  <p:par>
                                    <p:cTn id="17" presetID="2" presetClass="entr" presetSubtype="2" fill="hold" grpId="0" nodeType="afterEffect" p14:presetBounceEnd="2125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1250">
                                          <p:cBhvr additive="base">
                                            <p:cTn id="19" dur="8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1250">
                                          <p:cBhvr additive="base">
                                            <p:cTn id="20" dur="8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4940"/>
                                </p:stCondLst>
                                <p:childTnLst>
                                  <p:par>
                                    <p:cTn id="22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6140"/>
                                      </p:iterate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" dur="500" tmFilter="0,0; .5, 1; 1, 1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  <p:bldP spid="3" grpId="1" animBg="1"/>
          <p:bldP spid="9" grpId="0"/>
          <p:bldP spid="11" grpId="0"/>
          <p:bldP spid="12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6" presetClass="emph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10" dur="2000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12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3100"/>
                                </p:stCondLst>
                                <p:childTnLst>
                                  <p:par>
                                    <p:cTn id="17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8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8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4940"/>
                                </p:stCondLst>
                                <p:childTnLst>
                                  <p:par>
                                    <p:cTn id="22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6140"/>
                                      </p:iterate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" dur="500" tmFilter="0,0; .5, 1; 1, 1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  <p:bldP spid="3" grpId="1" animBg="1"/>
          <p:bldP spid="9" grpId="0"/>
          <p:bldP spid="11" grpId="0"/>
          <p:bldP spid="12" grpId="0"/>
        </p:bldLst>
      </p:timing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bt040.pptx"/>
</p:tagLst>
</file>

<file path=ppt/theme/theme1.xml><?xml version="1.0" encoding="utf-8"?>
<a:theme xmlns:a="http://schemas.openxmlformats.org/drawingml/2006/main" name="第一PPT，www.1ppt.com">
  <a:themeElements>
    <a:clrScheme name="自定义 436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0000"/>
      </a:accent1>
      <a:accent2>
        <a:srgbClr val="D0CECE"/>
      </a:accent2>
      <a:accent3>
        <a:srgbClr val="000000"/>
      </a:accent3>
      <a:accent4>
        <a:srgbClr val="D0CECE"/>
      </a:accent4>
      <a:accent5>
        <a:srgbClr val="000000"/>
      </a:accent5>
      <a:accent6>
        <a:srgbClr val="D0CECE"/>
      </a:accent6>
      <a:hlink>
        <a:srgbClr val="000000"/>
      </a:hlink>
      <a:folHlink>
        <a:srgbClr val="D0CECE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504</Words>
  <Application>Microsoft Office PowerPoint</Application>
  <PresentationFormat>自定义</PresentationFormat>
  <Paragraphs>64</Paragraphs>
  <Slides>8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创意线条</dc:title>
  <dc:creator/>
  <cp:lastModifiedBy/>
  <cp:revision>1</cp:revision>
  <dcterms:created xsi:type="dcterms:W3CDTF">2016-10-17T14:00:15Z</dcterms:created>
  <dcterms:modified xsi:type="dcterms:W3CDTF">2018-02-03T07:33:46Z</dcterms:modified>
</cp:coreProperties>
</file>