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3"/>
  </p:notesMasterIdLst>
  <p:handoutMasterIdLst>
    <p:handoutMasterId r:id="rId14"/>
  </p:handoutMasterIdLst>
  <p:sldIdLst>
    <p:sldId id="3168" r:id="rId2"/>
    <p:sldId id="3238" r:id="rId3"/>
    <p:sldId id="3239" r:id="rId4"/>
    <p:sldId id="3197" r:id="rId5"/>
    <p:sldId id="3234" r:id="rId6"/>
    <p:sldId id="3237" r:id="rId7"/>
    <p:sldId id="3235" r:id="rId8"/>
    <p:sldId id="3241" r:id="rId9"/>
    <p:sldId id="3236" r:id="rId10"/>
    <p:sldId id="3240" r:id="rId11"/>
    <p:sldId id="3189" r:id="rId12"/>
  </p:sldIdLst>
  <p:sldSz cx="12858750" cy="7232650"/>
  <p:notesSz cx="9926638" cy="6797675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238"/>
            <p14:sldId id="3239"/>
            <p14:sldId id="3197"/>
            <p14:sldId id="3234"/>
            <p14:sldId id="3237"/>
            <p14:sldId id="3235"/>
            <p14:sldId id="3241"/>
            <p14:sldId id="3236"/>
            <p14:sldId id="3240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258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2018.02.17</a:t>
            </a: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十</a:t>
            </a:r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8466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创建一个个性计算器类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然后生成多个各式各样的计算器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/>
              <a:t>练习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十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6166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对象</a:t>
            </a:r>
            <a:r>
              <a:rPr lang="zh-CN" altLang="en-US" sz="2400" dirty="0"/>
              <a:t>是人们要进行研究的任何事物，从最简单的整数到复杂的飞机等均可看作对象，它不仅能表示具体的事物，还能表示抽象的规则、计划或事件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对象</a:t>
            </a:r>
            <a:r>
              <a:rPr lang="zh-CN" altLang="en-US" sz="2400" dirty="0"/>
              <a:t>具有状态，一个对象用数据值来描述它的状态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对象</a:t>
            </a:r>
            <a:r>
              <a:rPr lang="zh-CN" altLang="en-US" sz="2400" dirty="0"/>
              <a:t>还有操作，用于改变对象的状态，对象及其操作就是对象的行为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/>
              <a:t>对象实现了数据和操作的结合，使数据和操作封装于对象的统一体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“面向对象”</a:t>
            </a:r>
            <a:r>
              <a:rPr lang="zh-CN" altLang="en-US" sz="2400" dirty="0"/>
              <a:t>是专指在程序设计中采用封装、继承、多态等设计方法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属性 属性值 方法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对象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51706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对象只是一种特殊的数据。对象拥有</a:t>
            </a:r>
            <a:r>
              <a:rPr lang="zh-CN" altLang="en-US" sz="2400" b="1" dirty="0"/>
              <a:t>属性</a:t>
            </a:r>
            <a:r>
              <a:rPr lang="zh-CN" altLang="en-US" sz="2400" dirty="0"/>
              <a:t>和</a:t>
            </a:r>
            <a:r>
              <a:rPr lang="zh-CN" altLang="en-US" sz="2400" b="1" dirty="0"/>
              <a:t>方法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关键字</a:t>
            </a:r>
            <a:r>
              <a:rPr lang="en-US" altLang="zh-CN" sz="2400" dirty="0"/>
              <a:t>new</a:t>
            </a:r>
            <a:r>
              <a:rPr lang="zh-CN" altLang="en-US" sz="2400" dirty="0"/>
              <a:t>用来创建并初始化对象，后面跟一个构造函数。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语言核心中原始类型都包含内置构造</a:t>
            </a:r>
            <a:r>
              <a:rPr lang="zh-CN" altLang="en-US" sz="2400" dirty="0" smtClean="0"/>
              <a:t>函数。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en-US" altLang="zh-CN" sz="2400" dirty="0" err="1"/>
              <a:t>var</a:t>
            </a:r>
            <a:r>
              <a:rPr lang="en-US" altLang="zh-CN" sz="2400" dirty="0"/>
              <a:t> o = new Object(); //</a:t>
            </a:r>
            <a:r>
              <a:rPr lang="zh-CN" altLang="en-US" sz="2400" dirty="0"/>
              <a:t>创建一个空</a:t>
            </a:r>
            <a:r>
              <a:rPr lang="zh-CN" altLang="en-US" sz="2400" dirty="0" smtClean="0"/>
              <a:t>对象</a:t>
            </a:r>
            <a:endParaRPr lang="en-US" altLang="zh-CN" sz="2400" dirty="0"/>
          </a:p>
          <a:p>
            <a:r>
              <a:rPr lang="en-US" altLang="zh-CN" sz="2400" dirty="0" err="1"/>
              <a:t>var</a:t>
            </a:r>
            <a:r>
              <a:rPr lang="en-US" altLang="zh-CN" sz="2400" dirty="0"/>
              <a:t> a = new Array(); //</a:t>
            </a:r>
            <a:r>
              <a:rPr lang="zh-CN" altLang="en-US" sz="2400" dirty="0"/>
              <a:t>创建一个空</a:t>
            </a:r>
            <a:r>
              <a:rPr lang="zh-CN" altLang="en-US" sz="2400" dirty="0" smtClean="0"/>
              <a:t>数组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 = new Date(); //</a:t>
            </a:r>
            <a:r>
              <a:rPr lang="zh-CN" altLang="en-US" sz="2400" dirty="0"/>
              <a:t>创建一个代表当前时间的</a:t>
            </a:r>
            <a:r>
              <a:rPr lang="en-US" altLang="zh-CN" sz="2400" dirty="0"/>
              <a:t>Date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属性调用</a:t>
            </a:r>
            <a:r>
              <a:rPr lang="en-US" altLang="zh-CN" sz="2400" b="1" dirty="0" smtClean="0"/>
              <a:t>: </a:t>
            </a:r>
            <a:r>
              <a:rPr lang="en-US" altLang="zh-CN" sz="2400" b="1" dirty="0" err="1" smtClean="0"/>
              <a:t>a.length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方法调用</a:t>
            </a:r>
            <a:r>
              <a:rPr lang="en-US" altLang="zh-CN" sz="2400" b="1" dirty="0" smtClean="0"/>
              <a:t>: </a:t>
            </a:r>
            <a:r>
              <a:rPr lang="en-US" altLang="zh-CN" sz="2400" b="1" dirty="0" err="1" smtClean="0"/>
              <a:t>a.sort</a:t>
            </a:r>
            <a:r>
              <a:rPr lang="en-US" altLang="zh-CN" sz="2400" b="1" dirty="0" smtClean="0"/>
              <a:t>()</a:t>
            </a:r>
            <a:endParaRPr lang="zh-CN" altLang="en-US" sz="2400" b="1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对象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数组</a:t>
            </a:r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en-US" altLang="zh-CN" sz="3600" b="1" dirty="0"/>
              <a:t>Array </a:t>
            </a:r>
            <a:r>
              <a:rPr lang="zh-CN" altLang="en-US" sz="3600" b="1" dirty="0" smtClean="0"/>
              <a:t>对象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34043"/>
              </p:ext>
            </p:extLst>
          </p:nvPr>
        </p:nvGraphicFramePr>
        <p:xfrm>
          <a:off x="1502030" y="2536205"/>
          <a:ext cx="9751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5940"/>
                <a:gridCol w="48759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设置或返回数组中元素的数目。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85792"/>
              </p:ext>
            </p:extLst>
          </p:nvPr>
        </p:nvGraphicFramePr>
        <p:xfrm>
          <a:off x="1502032" y="3832349"/>
          <a:ext cx="975188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5940"/>
                <a:gridCol w="4875940"/>
              </a:tblGrid>
              <a:tr h="1497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concat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连接两个或更多的数组，并返回结果。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join()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把数组的所有元素放入一个字符串。元素通过指定的分隔符进行分隔。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pop()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删除并返回数组的最后一个元素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删除并返回数组的第一个元素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对数组的元素进行排序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2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51706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new Array</a:t>
            </a:r>
            <a:r>
              <a:rPr lang="en-US" altLang="zh-CN" sz="2400" dirty="0" smtClean="0"/>
              <a:t>() 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arr</a:t>
            </a:r>
            <a:r>
              <a:rPr lang="en-US" altLang="zh-CN" sz="2400" dirty="0" smtClean="0"/>
              <a:t>[0</a:t>
            </a:r>
            <a:r>
              <a:rPr lang="en-US" altLang="zh-CN" sz="2400" dirty="0"/>
              <a:t>] = "George" 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arr</a:t>
            </a:r>
            <a:r>
              <a:rPr lang="en-US" altLang="zh-CN" sz="2400" dirty="0" smtClean="0"/>
              <a:t>[1</a:t>
            </a:r>
            <a:r>
              <a:rPr lang="en-US" altLang="zh-CN" sz="2400" dirty="0"/>
              <a:t>] = "John" 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arr</a:t>
            </a:r>
            <a:r>
              <a:rPr lang="en-US" altLang="zh-CN" sz="2400" dirty="0" smtClean="0"/>
              <a:t>[2</a:t>
            </a:r>
            <a:r>
              <a:rPr lang="en-US" altLang="zh-CN" sz="2400" dirty="0"/>
              <a:t>] = "Thomas" 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arr2 = new Array</a:t>
            </a:r>
            <a:r>
              <a:rPr lang="en-US" altLang="zh-CN" sz="2400" dirty="0" smtClean="0"/>
              <a:t>() 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arr2[0</a:t>
            </a:r>
            <a:r>
              <a:rPr lang="en-US" altLang="zh-CN" sz="2400" dirty="0"/>
              <a:t>] = "James" ;</a:t>
            </a:r>
            <a:endParaRPr lang="en-US" altLang="zh-CN" sz="2400" dirty="0" smtClean="0"/>
          </a:p>
          <a:p>
            <a:r>
              <a:rPr lang="en-US" altLang="zh-CN" sz="2400" dirty="0" smtClean="0"/>
              <a:t>arr2[1</a:t>
            </a:r>
            <a:r>
              <a:rPr lang="en-US" altLang="zh-CN" sz="2400" dirty="0"/>
              <a:t>] = "</a:t>
            </a:r>
            <a:r>
              <a:rPr lang="en-US" altLang="zh-CN" sz="2400" dirty="0" err="1"/>
              <a:t>Adrew</a:t>
            </a:r>
            <a:r>
              <a:rPr lang="en-US" altLang="zh-CN" sz="2400" dirty="0"/>
              <a:t>" ;</a:t>
            </a:r>
            <a:endParaRPr lang="en-US" altLang="zh-CN" sz="2400" dirty="0" smtClean="0"/>
          </a:p>
          <a:p>
            <a:r>
              <a:rPr lang="en-US" altLang="zh-CN" sz="2400" dirty="0" smtClean="0"/>
              <a:t>arr2[2</a:t>
            </a:r>
            <a:r>
              <a:rPr lang="en-US" altLang="zh-CN" sz="2400" dirty="0"/>
              <a:t>] = "Martin" 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v</a:t>
            </a:r>
            <a:r>
              <a:rPr lang="en-US" altLang="zh-CN" sz="2400" dirty="0" err="1" smtClean="0"/>
              <a:t>ar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arrs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arr.concat</a:t>
            </a:r>
            <a:r>
              <a:rPr lang="en-US" altLang="zh-CN" sz="2400" dirty="0" smtClean="0"/>
              <a:t>(arr2)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0;i&lt;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arrs.length;i</a:t>
            </a:r>
            <a:r>
              <a:rPr lang="en-US" altLang="zh-CN" sz="2400" dirty="0" smtClean="0"/>
              <a:t>++){</a:t>
            </a:r>
          </a:p>
          <a:p>
            <a:r>
              <a:rPr lang="en-US" altLang="zh-CN" sz="2400" dirty="0" smtClean="0"/>
              <a:t>      alert(</a:t>
            </a:r>
            <a:r>
              <a:rPr lang="en-US" altLang="zh-CN" sz="2400" dirty="0" err="1" smtClean="0"/>
              <a:t>arrs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  array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Date </a:t>
            </a:r>
            <a:r>
              <a:rPr lang="zh-CN" altLang="en-US" sz="2400" dirty="0"/>
              <a:t>对象会自动把当前日期和时间保存为其初始值。</a:t>
            </a:r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en-US" altLang="zh-CN" sz="3600" b="1" dirty="0"/>
              <a:t>Date </a:t>
            </a:r>
            <a:r>
              <a:rPr lang="zh-CN" altLang="en-US" sz="3600" b="1" dirty="0" smtClean="0"/>
              <a:t>对象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48871"/>
              </p:ext>
            </p:extLst>
          </p:nvPr>
        </p:nvGraphicFramePr>
        <p:xfrm>
          <a:off x="1507658" y="2637249"/>
          <a:ext cx="10106292" cy="335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146"/>
                <a:gridCol w="505314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返回</a:t>
                      </a:r>
                      <a:r>
                        <a:rPr lang="zh-CN" altLang="en-US" dirty="0">
                          <a:effectLst/>
                        </a:rPr>
                        <a:t>当日的日期和时间。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getDate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对象返回一个月中的某一天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~ 31)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getDay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 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对象返回一周中的某一天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~ 6)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getMonth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对象返回月份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~ 11)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getFullYear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对象以四位数字返回年份。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getHours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对象的小时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~ 23)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getMinutes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对象的分钟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~ 59)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en-US" altLang="zh-CN" sz="3600" dirty="0"/>
              <a:t>String </a:t>
            </a:r>
            <a:r>
              <a:rPr lang="zh-CN" altLang="en-US" sz="3600" b="1" dirty="0"/>
              <a:t> </a:t>
            </a:r>
            <a:r>
              <a:rPr lang="zh-CN" altLang="en-US" sz="3600" b="1" dirty="0" smtClean="0"/>
              <a:t>对象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45215"/>
              </p:ext>
            </p:extLst>
          </p:nvPr>
        </p:nvGraphicFramePr>
        <p:xfrm>
          <a:off x="1409699" y="2464197"/>
          <a:ext cx="9751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364"/>
                <a:gridCol w="75405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设置或返回数组中元素的数目。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53804"/>
              </p:ext>
            </p:extLst>
          </p:nvPr>
        </p:nvGraphicFramePr>
        <p:xfrm>
          <a:off x="1460823" y="3697813"/>
          <a:ext cx="975188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7591640"/>
              </a:tblGrid>
              <a:tr h="1497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charAt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返回在指定位置的字符。 返回所在位置的字符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concat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连接字符串。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indexOf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检索字符串。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返回位置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不存在的时候返回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lastIndexOf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从后向前搜索字符串。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替换与正则表达式匹配的子串。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str_temp.replace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(/b/g, “B”);  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全局匹配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slice(</a:t>
                      </a:r>
                      <a:r>
                        <a:rPr lang="en-US" altLang="zh-CN" dirty="0" err="1" smtClean="0"/>
                        <a:t>start,end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提取字符串的片断，并在新的字符串中返回被提取的部分。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split()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把字符串分割为字符串数组。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split(",")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3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en-US" altLang="zh-CN" sz="3600" dirty="0"/>
              <a:t>String </a:t>
            </a:r>
            <a:r>
              <a:rPr lang="zh-CN" altLang="en-US" sz="3600" b="1" dirty="0"/>
              <a:t> </a:t>
            </a:r>
            <a:r>
              <a:rPr lang="zh-CN" altLang="en-US" sz="3600" b="1" dirty="0" smtClean="0"/>
              <a:t>对象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9694"/>
              </p:ext>
            </p:extLst>
          </p:nvPr>
        </p:nvGraphicFramePr>
        <p:xfrm>
          <a:off x="1460823" y="2176165"/>
          <a:ext cx="97518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5940"/>
                <a:gridCol w="4875940"/>
              </a:tblGrid>
              <a:tr h="1497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substr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1" dirty="0" err="1" smtClean="0">
                          <a:effectLst/>
                        </a:rPr>
                        <a:t>start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i="1" dirty="0" err="1" smtClean="0">
                          <a:effectLst/>
                        </a:rPr>
                        <a:t>length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从起始索引号提取字符串中指定数目的字符。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toLowerCase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把字符串转换为小写。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toUpperCase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把字符串转换为大写。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1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526297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使用对象构造</a:t>
            </a:r>
            <a:r>
              <a:rPr lang="zh-CN" altLang="en-US" sz="2400" b="1" dirty="0" smtClean="0"/>
              <a:t>器</a:t>
            </a:r>
            <a:endParaRPr lang="en-US" altLang="zh-CN" sz="2400" b="1" dirty="0" smtClean="0"/>
          </a:p>
          <a:p>
            <a:r>
              <a:rPr lang="en-US" altLang="zh-CN" sz="2400" dirty="0"/>
              <a:t>function P</a:t>
            </a:r>
            <a:r>
              <a:rPr lang="en-US" altLang="zh-CN" sz="2400" dirty="0" smtClean="0"/>
              <a:t>erson(</a:t>
            </a:r>
            <a:r>
              <a:rPr lang="en-US" altLang="zh-CN" sz="2400" dirty="0" err="1" smtClean="0"/>
              <a:t>name,age,sex</a:t>
            </a:r>
            <a:r>
              <a:rPr lang="en-US" altLang="zh-CN" sz="2400" dirty="0" smtClean="0"/>
              <a:t>) </a:t>
            </a:r>
          </a:p>
          <a:p>
            <a:r>
              <a:rPr lang="en-US" altLang="zh-CN" sz="2400" dirty="0" smtClean="0"/>
              <a:t>{ </a:t>
            </a:r>
          </a:p>
          <a:p>
            <a:r>
              <a:rPr lang="en-US" altLang="zh-CN" dirty="0" smtClean="0"/>
              <a:t>this. </a:t>
            </a:r>
            <a:r>
              <a:rPr lang="en-US" altLang="zh-CN" dirty="0" err="1" smtClean="0"/>
              <a:t>personName</a:t>
            </a:r>
            <a:r>
              <a:rPr lang="en-US" altLang="zh-CN" dirty="0" smtClean="0"/>
              <a:t>=name;</a:t>
            </a:r>
          </a:p>
          <a:p>
            <a:r>
              <a:rPr lang="en-US" altLang="zh-CN" dirty="0" err="1" smtClean="0"/>
              <a:t>this.personAge</a:t>
            </a:r>
            <a:r>
              <a:rPr lang="en-US" altLang="zh-CN" dirty="0" smtClean="0"/>
              <a:t>=age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en-US" altLang="zh-CN" dirty="0" err="1" smtClean="0"/>
              <a:t>this.personSex</a:t>
            </a:r>
            <a:r>
              <a:rPr lang="en-US" altLang="zh-CN" dirty="0" smtClean="0"/>
              <a:t>=sex;</a:t>
            </a:r>
            <a:endParaRPr lang="en-US" altLang="zh-CN" dirty="0"/>
          </a:p>
          <a:p>
            <a:r>
              <a:rPr lang="en-US" altLang="zh-CN" dirty="0" err="1" smtClean="0"/>
              <a:t>this.tell</a:t>
            </a:r>
            <a:r>
              <a:rPr lang="en-US" altLang="zh-CN" dirty="0" smtClean="0"/>
              <a:t> = tell;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function tell(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alert(this.name + “</a:t>
            </a:r>
            <a:r>
              <a:rPr lang="zh-CN" altLang="en-US" dirty="0" smtClean="0"/>
              <a:t>说</a:t>
            </a:r>
            <a:r>
              <a:rPr lang="en-US" altLang="zh-CN" dirty="0" smtClean="0"/>
              <a:t>” + 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   }</a:t>
            </a:r>
          </a:p>
          <a:p>
            <a:r>
              <a:rPr lang="en-US" altLang="zh-CN" sz="2400" dirty="0" smtClean="0"/>
              <a:t> }</a:t>
            </a:r>
          </a:p>
          <a:p>
            <a:endParaRPr lang="en-US" altLang="zh-CN" sz="2400" b="1" dirty="0"/>
          </a:p>
          <a:p>
            <a:r>
              <a:rPr lang="zh-CN" altLang="en-US" sz="2400" b="1" dirty="0" smtClean="0"/>
              <a:t>创建一个对象：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  </a:t>
            </a:r>
            <a:r>
              <a:rPr lang="en-US" altLang="zh-CN" sz="2400" b="1" dirty="0" err="1" smtClean="0"/>
              <a:t>wMr</a:t>
            </a:r>
            <a:r>
              <a:rPr lang="en-US" altLang="zh-CN" sz="2400" b="1" dirty="0" smtClean="0"/>
              <a:t> = new Person(“wang”,”29”,”boy”);</a:t>
            </a:r>
          </a:p>
          <a:p>
            <a:r>
              <a:rPr lang="zh-CN" altLang="en-US" sz="2400" b="1" dirty="0" smtClean="0"/>
              <a:t>调用属性：</a:t>
            </a:r>
            <a:r>
              <a:rPr lang="en-US" altLang="zh-CN" sz="2400" b="1" dirty="0" err="1" smtClean="0"/>
              <a:t>wMr.personName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调用方法：</a:t>
            </a:r>
            <a:r>
              <a:rPr lang="en-US" altLang="zh-CN" sz="2400" b="1" dirty="0" err="1" smtClean="0"/>
              <a:t>wMr.tell</a:t>
            </a:r>
            <a:r>
              <a:rPr lang="en-US" altLang="zh-CN" sz="2400" b="1" dirty="0" smtClean="0"/>
              <a:t>(“</a:t>
            </a:r>
            <a:r>
              <a:rPr lang="zh-CN" altLang="en-US" sz="2400" b="1" dirty="0" smtClean="0"/>
              <a:t>内容</a:t>
            </a:r>
            <a:r>
              <a:rPr lang="en-US" altLang="zh-CN" sz="2400" b="1" dirty="0" smtClean="0"/>
              <a:t>”);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自定义对象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819</Words>
  <Application>Microsoft Office PowerPoint</Application>
  <PresentationFormat>自定义</PresentationFormat>
  <Paragraphs>142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2018-02-17T08:04:35Z</dcterms:modified>
</cp:coreProperties>
</file>