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5"/>
  </p:notesMasterIdLst>
  <p:handoutMasterIdLst>
    <p:handoutMasterId r:id="rId26"/>
  </p:handoutMasterIdLst>
  <p:sldIdLst>
    <p:sldId id="3168" r:id="rId2"/>
    <p:sldId id="3238" r:id="rId3"/>
    <p:sldId id="3244" r:id="rId4"/>
    <p:sldId id="3239" r:id="rId5"/>
    <p:sldId id="3243" r:id="rId6"/>
    <p:sldId id="3246" r:id="rId7"/>
    <p:sldId id="3242" r:id="rId8"/>
    <p:sldId id="3247" r:id="rId9"/>
    <p:sldId id="3249" r:id="rId10"/>
    <p:sldId id="3250" r:id="rId11"/>
    <p:sldId id="3251" r:id="rId12"/>
    <p:sldId id="3252" r:id="rId13"/>
    <p:sldId id="3248" r:id="rId14"/>
    <p:sldId id="3253" r:id="rId15"/>
    <p:sldId id="3255" r:id="rId16"/>
    <p:sldId id="3256" r:id="rId17"/>
    <p:sldId id="3257" r:id="rId18"/>
    <p:sldId id="3254" r:id="rId19"/>
    <p:sldId id="3258" r:id="rId20"/>
    <p:sldId id="3260" r:id="rId21"/>
    <p:sldId id="3261" r:id="rId22"/>
    <p:sldId id="3240" r:id="rId23"/>
    <p:sldId id="3189" r:id="rId24"/>
  </p:sldIdLst>
  <p:sldSz cx="12858750" cy="7232650"/>
  <p:notesSz cx="9926638" cy="6797675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3167337-0976-4489-98E1-B8228A48E4A4}">
          <p14:sldIdLst>
            <p14:sldId id="3168"/>
            <p14:sldId id="3238"/>
            <p14:sldId id="3244"/>
            <p14:sldId id="3239"/>
            <p14:sldId id="3243"/>
            <p14:sldId id="3246"/>
            <p14:sldId id="3242"/>
            <p14:sldId id="3247"/>
            <p14:sldId id="3249"/>
            <p14:sldId id="3250"/>
            <p14:sldId id="3251"/>
            <p14:sldId id="3252"/>
            <p14:sldId id="3248"/>
            <p14:sldId id="3253"/>
            <p14:sldId id="3255"/>
            <p14:sldId id="3256"/>
            <p14:sldId id="3257"/>
            <p14:sldId id="3254"/>
            <p14:sldId id="3258"/>
            <p14:sldId id="3260"/>
            <p14:sldId id="3261"/>
            <p14:sldId id="3240"/>
          </p14:sldIdLst>
        </p14:section>
        <p14:section name="无标题节" id="{02610FDF-F783-4E7D-9A55-7620611C44D2}">
          <p14:sldIdLst>
            <p14:sldId id="318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0304"/>
    <a:srgbClr val="F0A12C"/>
    <a:srgbClr val="1CB7F1"/>
    <a:srgbClr val="FBBF09"/>
    <a:srgbClr val="0170C1"/>
    <a:srgbClr val="006AB6"/>
    <a:srgbClr val="8ED7F1"/>
    <a:srgbClr val="D52C0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6340" autoAdjust="0"/>
  </p:normalViewPr>
  <p:slideViewPr>
    <p:cSldViewPr>
      <p:cViewPr>
        <p:scale>
          <a:sx n="66" d="100"/>
          <a:sy n="66" d="100"/>
        </p:scale>
        <p:origin x="-714" y="-72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2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C381-27B4-495F-B171-7C5DEA9C8DA3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2D4F-DDA0-47ED-B7FB-95D71B0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A8%8B%E5%BA%8F%E6%B5%81%E7%A8%8B%E5%9B%B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671" y="-84818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2018.02.24</a:t>
            </a:r>
          </a:p>
        </p:txBody>
      </p:sp>
      <p:sp>
        <p:nvSpPr>
          <p:cNvPr id="12" name="矩形 11"/>
          <p:cNvSpPr/>
          <p:nvPr/>
        </p:nvSpPr>
        <p:spPr>
          <a:xfrm>
            <a:off x="8517607" y="4408413"/>
            <a:ext cx="3646042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第十三回</a:t>
            </a:r>
            <a:endParaRPr lang="en-US" altLang="zh-CN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35665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2769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下表显示了 </a:t>
            </a:r>
            <a:r>
              <a:rPr lang="en-US" altLang="zh-CN" dirty="0"/>
              <a:t>C# </a:t>
            </a:r>
            <a:r>
              <a:rPr lang="zh-CN" altLang="en-US" dirty="0"/>
              <a:t>支持的所有算术运算符。假设变量 </a:t>
            </a:r>
            <a:r>
              <a:rPr lang="en-US" altLang="zh-CN" b="1" dirty="0"/>
              <a:t>A</a:t>
            </a:r>
            <a:r>
              <a:rPr lang="zh-CN" altLang="en-US" dirty="0"/>
              <a:t> 的值为 </a:t>
            </a:r>
            <a:r>
              <a:rPr lang="en-US" altLang="zh-CN" dirty="0"/>
              <a:t>10</a:t>
            </a:r>
            <a:r>
              <a:rPr lang="zh-CN" altLang="en-US" dirty="0"/>
              <a:t>，变量 </a:t>
            </a:r>
            <a:r>
              <a:rPr lang="en-US" altLang="zh-CN" b="1" dirty="0"/>
              <a:t>B</a:t>
            </a:r>
            <a:r>
              <a:rPr lang="zh-CN" altLang="en-US" dirty="0"/>
              <a:t> 的值为 </a:t>
            </a:r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69767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/>
            <a:r>
              <a:rPr lang="en-US" altLang="zh-CN" sz="3600" b="1" dirty="0" smtClean="0"/>
              <a:t>C</a:t>
            </a:r>
            <a:r>
              <a:rPr lang="en-US" altLang="zh-CN" sz="3600" b="1" dirty="0"/>
              <a:t># </a:t>
            </a:r>
            <a:r>
              <a:rPr lang="zh-CN" altLang="en-US" sz="3600" b="1" dirty="0"/>
              <a:t>关系</a:t>
            </a:r>
            <a:r>
              <a:rPr lang="zh-CN" altLang="en-US" sz="3600" b="1" dirty="0" smtClean="0"/>
              <a:t>运算符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12258"/>
              </p:ext>
            </p:extLst>
          </p:nvPr>
        </p:nvGraphicFramePr>
        <p:xfrm>
          <a:off x="1457275" y="2598901"/>
          <a:ext cx="85725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260"/>
                <a:gridCol w="4439740"/>
                <a:gridCol w="285750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检查两个操作数的值是否相等，如果相等则条件为真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== B)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不为真。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检查两个操作数的值是否相等，如果不相等则条件为真。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!= B)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为真。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检查左操作数的值是否大于右操作数的值，如果是则条件为真。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&gt; B)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不为真。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检查左操作数的值是否小于右操作数的值，如果是则条件为真。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&lt; B)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为真。</a:t>
                      </a:r>
                      <a:endParaRPr lang="zh-CN" altLang="en-US" dirty="0"/>
                    </a:p>
                  </a:txBody>
                  <a:tcPr/>
                </a:tc>
              </a:tr>
              <a:tr h="320432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检查左操作数的值是否大于或等于右操作数的值，如果是则条件为真。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&gt;= B)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不为真。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检查左操作数的值是否小于或等于右操作数的值，如果是则条件为真。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&lt;= B)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为真。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85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35665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2043182"/>
            <a:ext cx="10932552" cy="2769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下表显示了 </a:t>
            </a:r>
            <a:r>
              <a:rPr lang="en-US" altLang="zh-CN" dirty="0"/>
              <a:t>C# </a:t>
            </a:r>
            <a:r>
              <a:rPr lang="zh-CN" altLang="en-US" dirty="0"/>
              <a:t>支持的所有逻辑运算符。假设变量 </a:t>
            </a:r>
            <a:r>
              <a:rPr lang="en-US" altLang="zh-CN" b="1" dirty="0"/>
              <a:t>A</a:t>
            </a:r>
            <a:r>
              <a:rPr lang="zh-CN" altLang="en-US" dirty="0"/>
              <a:t> 为布尔值 </a:t>
            </a:r>
            <a:r>
              <a:rPr lang="en-US" altLang="zh-CN" dirty="0"/>
              <a:t>true</a:t>
            </a:r>
            <a:r>
              <a:rPr lang="zh-CN" altLang="en-US" dirty="0"/>
              <a:t>，变量 </a:t>
            </a:r>
            <a:r>
              <a:rPr lang="en-US" altLang="zh-CN" b="1" dirty="0"/>
              <a:t>B</a:t>
            </a:r>
            <a:r>
              <a:rPr lang="zh-CN" altLang="en-US" dirty="0"/>
              <a:t> 为布尔值 </a:t>
            </a:r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69767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 smtClean="0"/>
              <a:t>C</a:t>
            </a:r>
            <a:r>
              <a:rPr lang="en-US" altLang="zh-CN" sz="3600" b="1" dirty="0"/>
              <a:t># </a:t>
            </a:r>
            <a:r>
              <a:rPr lang="zh-CN" altLang="en-US" sz="3600" b="1" dirty="0"/>
              <a:t>逻辑运算符</a:t>
            </a: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77975"/>
              </p:ext>
            </p:extLst>
          </p:nvPr>
        </p:nvGraphicFramePr>
        <p:xfrm>
          <a:off x="1457275" y="2598901"/>
          <a:ext cx="85725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260"/>
                <a:gridCol w="4439740"/>
                <a:gridCol w="285750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称为逻辑与运算符。如果两个操作数都非零，则条件为真。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&amp;&amp; B)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为假。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称为逻辑或运算符。如果两个操作数中有任意一个非零，则条件为真。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|| B)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为真。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检称为逻辑非运算符。用来逆转操作数的逻辑状态。如果条件为真则逻辑非运算符将使其为假。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!(A &amp;&amp; B)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为真。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460823" y="5488533"/>
            <a:ext cx="10932552" cy="110799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要注意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&amp;</a:t>
            </a:r>
            <a:r>
              <a:rPr lang="zh-CN" altLang="en-US" dirty="0" smtClean="0">
                <a:solidFill>
                  <a:schemeClr val="dk1"/>
                </a:solidFill>
              </a:rPr>
              <a:t>与</a:t>
            </a:r>
            <a:r>
              <a:rPr lang="en-US" altLang="zh-CN" dirty="0" smtClean="0">
                <a:solidFill>
                  <a:schemeClr val="dk1"/>
                </a:solidFill>
              </a:rPr>
              <a:t>&amp;&amp;</a:t>
            </a:r>
            <a:r>
              <a:rPr lang="zh-CN" altLang="en-US" dirty="0" smtClean="0">
                <a:solidFill>
                  <a:schemeClr val="dk1"/>
                </a:solidFill>
              </a:rPr>
              <a:t>的区别</a:t>
            </a:r>
            <a:endParaRPr lang="en-US" altLang="zh-CN" dirty="0" smtClean="0">
              <a:solidFill>
                <a:schemeClr val="dk1"/>
              </a:solidFill>
            </a:endParaRPr>
          </a:p>
          <a:p>
            <a:r>
              <a:rPr lang="en-US" altLang="zh-CN" dirty="0" smtClean="0">
                <a:solidFill>
                  <a:schemeClr val="dk1"/>
                </a:solidFill>
              </a:rPr>
              <a:t> | </a:t>
            </a:r>
            <a:r>
              <a:rPr lang="zh-CN" altLang="en-US" dirty="0" smtClean="0">
                <a:solidFill>
                  <a:schemeClr val="dk1"/>
                </a:solidFill>
              </a:rPr>
              <a:t>与 </a:t>
            </a:r>
            <a:r>
              <a:rPr lang="en-US" altLang="zh-CN" dirty="0" smtClean="0">
                <a:solidFill>
                  <a:schemeClr val="dk1"/>
                </a:solidFill>
              </a:rPr>
              <a:t>|| </a:t>
            </a:r>
            <a:r>
              <a:rPr lang="zh-CN" altLang="en-US" dirty="0" smtClean="0">
                <a:solidFill>
                  <a:schemeClr val="dk1"/>
                </a:solidFill>
              </a:rPr>
              <a:t>的区别</a:t>
            </a:r>
            <a:endParaRPr lang="en-US" altLang="zh-CN" dirty="0" smtClean="0">
              <a:solidFill>
                <a:schemeClr val="dk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90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35665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2769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下表列出了 </a:t>
            </a:r>
            <a:r>
              <a:rPr lang="en-US" altLang="zh-CN" dirty="0"/>
              <a:t>C# </a:t>
            </a:r>
            <a:r>
              <a:rPr lang="zh-CN" altLang="en-US" dirty="0"/>
              <a:t>支持的赋值运算符：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69767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/>
            <a:r>
              <a:rPr lang="en-US" altLang="zh-CN" sz="3600" b="1" dirty="0" smtClean="0"/>
              <a:t>C</a:t>
            </a:r>
            <a:r>
              <a:rPr lang="en-US" altLang="zh-CN" sz="3600" b="1" dirty="0"/>
              <a:t># </a:t>
            </a:r>
            <a:r>
              <a:rPr lang="zh-CN" altLang="en-US" sz="3600" b="1" dirty="0"/>
              <a:t>赋值</a:t>
            </a:r>
            <a:r>
              <a:rPr lang="zh-CN" altLang="en-US" sz="3600" b="1" dirty="0" smtClean="0"/>
              <a:t>运算符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54716"/>
              </p:ext>
            </p:extLst>
          </p:nvPr>
        </p:nvGraphicFramePr>
        <p:xfrm>
          <a:off x="1457275" y="2598901"/>
          <a:ext cx="10300692" cy="339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52"/>
                <a:gridCol w="6264696"/>
                <a:gridCol w="3096344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实例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 smtClean="0">
                          <a:effectLst/>
                        </a:rPr>
                        <a:t>简单</a:t>
                      </a:r>
                      <a:r>
                        <a:rPr lang="zh-CN" altLang="en-US" sz="1600" dirty="0">
                          <a:effectLst/>
                        </a:rPr>
                        <a:t>的赋值运算符，把右边操作数的值赋给左边操作数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A + B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将把 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+ B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的值赋给 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+=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加且赋值运算符，把右边操作数加上左边操作数的结果赋值给左边操作数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+= A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相当于 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C + A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-=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减且赋值运算符，把左边操作数减去右边操作数的结果赋值给左边操作数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-= A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相当于 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C - A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乘且赋值运算符，把右边操作数乘以左边操作数的结果赋值给左边操作数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*= A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相当于 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C * A</a:t>
                      </a:r>
                      <a:endParaRPr lang="zh-CN" altLang="en-US" sz="1600" dirty="0"/>
                    </a:p>
                  </a:txBody>
                  <a:tcPr/>
                </a:tc>
              </a:tr>
              <a:tr h="320432"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/=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除且赋值运算符，把左边操作数除以右边操作数的结果赋值给左边操作数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/= A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相当于 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C / A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%=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求模且赋值运算符，求两个操作数的模赋值给左边操作数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%= A 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相当于 </a:t>
                      </a:r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C % A</a:t>
                      </a:r>
                      <a:endParaRPr lang="en-US" altLang="zh-CN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75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1" y="1960141"/>
            <a:ext cx="4495295" cy="258532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hlinkClick r:id="rId3"/>
              </a:rPr>
              <a:t>程序流程图</a:t>
            </a:r>
            <a:r>
              <a:rPr lang="zh-CN" altLang="en-US" sz="2400" dirty="0"/>
              <a:t>又称程序框图，是用统一规定的标准符号描述程序运行具体步骤的图形表示。程序框图的设计是在处理流程图的基础上，通过对输入输出数据和处理过程的详细分析，将计算机的主要运行步骤和内容标识出来。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69767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/>
            <a:r>
              <a:rPr lang="en-US" altLang="zh-CN" sz="3600" b="1" dirty="0"/>
              <a:t>C# </a:t>
            </a:r>
            <a:r>
              <a:rPr lang="zh-CN" altLang="en-US" sz="3600" dirty="0"/>
              <a:t>程序流程图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 descr="C# 中的判断语句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138" y="1934720"/>
            <a:ext cx="40957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84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295465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if(</a:t>
            </a:r>
            <a:r>
              <a:rPr lang="en-US" altLang="zh-CN" sz="2400" dirty="0" err="1" smtClean="0"/>
              <a:t>boolean_expression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/* </a:t>
            </a:r>
            <a:r>
              <a:rPr lang="zh-CN" altLang="en-US" sz="2400" dirty="0"/>
              <a:t>如果布尔表达式为真将执行的语句 *</a:t>
            </a:r>
            <a:r>
              <a:rPr lang="en-US" altLang="zh-CN" sz="2400" dirty="0"/>
              <a:t>/</a:t>
            </a:r>
            <a:r>
              <a:rPr lang="zh-CN" altLang="en-US" sz="2400" dirty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</a:p>
          <a:p>
            <a:endParaRPr lang="en-US" altLang="zh-CN" sz="2400" dirty="0"/>
          </a:p>
          <a:p>
            <a:r>
              <a:rPr lang="zh-CN" altLang="en-US" sz="2400" dirty="0"/>
              <a:t>如果布尔表达式为 </a:t>
            </a:r>
            <a:r>
              <a:rPr lang="en-US" altLang="zh-CN" sz="2400" b="1" dirty="0"/>
              <a:t>true</a:t>
            </a:r>
            <a:r>
              <a:rPr lang="zh-CN" altLang="en-US" sz="2400" dirty="0"/>
              <a:t>，则 </a:t>
            </a:r>
            <a:r>
              <a:rPr lang="en-US" altLang="zh-CN" sz="2400" dirty="0"/>
              <a:t>if </a:t>
            </a:r>
            <a:r>
              <a:rPr lang="zh-CN" altLang="en-US" sz="2400" dirty="0"/>
              <a:t>语句内的代码块将被执行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</a:t>
            </a:r>
            <a:r>
              <a:rPr lang="zh-CN" altLang="en-US" sz="2400" dirty="0"/>
              <a:t>布尔表达式为 </a:t>
            </a:r>
            <a:r>
              <a:rPr lang="en-US" altLang="zh-CN" sz="2400" b="1" dirty="0"/>
              <a:t>false</a:t>
            </a:r>
            <a:r>
              <a:rPr lang="zh-CN" altLang="en-US" sz="2400" dirty="0"/>
              <a:t>，则 </a:t>
            </a:r>
            <a:r>
              <a:rPr lang="en-US" altLang="zh-CN" sz="2400" dirty="0"/>
              <a:t>if </a:t>
            </a:r>
            <a:r>
              <a:rPr lang="zh-CN" altLang="en-US" sz="2400" dirty="0"/>
              <a:t>语句结束后的第一组</a:t>
            </a:r>
            <a:r>
              <a:rPr lang="zh-CN" altLang="en-US" sz="2400" dirty="0" smtClean="0"/>
              <a:t>代码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zh-CN" altLang="en-US" sz="2400" dirty="0"/>
              <a:t>闭括号后）将被执行。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69767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/>
            <a:r>
              <a:rPr lang="en-US" altLang="zh-CN" sz="3600" b="1" dirty="0" smtClean="0"/>
              <a:t>C</a:t>
            </a:r>
            <a:r>
              <a:rPr lang="en-US" altLang="zh-CN" sz="3600" b="1" dirty="0"/>
              <a:t>#  if </a:t>
            </a:r>
            <a:r>
              <a:rPr lang="zh-CN" altLang="en-US" sz="3600" b="1" dirty="0"/>
              <a:t>语句</a:t>
            </a: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94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36933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if(</a:t>
            </a:r>
            <a:r>
              <a:rPr lang="en-US" altLang="zh-CN" sz="2400" dirty="0" err="1"/>
              <a:t>boolean_expression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r>
              <a:rPr lang="en-US" altLang="zh-CN" sz="2400" dirty="0" smtClean="0"/>
              <a:t>{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/* </a:t>
            </a:r>
            <a:r>
              <a:rPr lang="zh-CN" altLang="en-US" sz="2400" dirty="0"/>
              <a:t>如果布尔表达式为真将执行的语句 *</a:t>
            </a:r>
            <a:r>
              <a:rPr lang="en-US" altLang="zh-CN" sz="2400" dirty="0"/>
              <a:t>/</a:t>
            </a:r>
            <a:r>
              <a:rPr lang="zh-CN" altLang="en-US" sz="2400" dirty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else {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/* </a:t>
            </a:r>
            <a:r>
              <a:rPr lang="zh-CN" altLang="en-US" sz="2400" dirty="0"/>
              <a:t>如果布尔表达式为假将执行的语句 *</a:t>
            </a:r>
            <a:r>
              <a:rPr lang="en-US" altLang="zh-CN" sz="2400" dirty="0"/>
              <a:t>/</a:t>
            </a:r>
            <a:r>
              <a:rPr lang="zh-CN" altLang="en-US" sz="2400" dirty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如果布尔表达式为 </a:t>
            </a:r>
            <a:r>
              <a:rPr lang="en-US" altLang="zh-CN" sz="2400" b="1" dirty="0"/>
              <a:t>true</a:t>
            </a:r>
            <a:r>
              <a:rPr lang="zh-CN" altLang="en-US" sz="2400" dirty="0"/>
              <a:t>，则执行 </a:t>
            </a:r>
            <a:r>
              <a:rPr lang="en-US" altLang="zh-CN" sz="2400" b="1" dirty="0"/>
              <a:t>if</a:t>
            </a:r>
            <a:r>
              <a:rPr lang="zh-CN" altLang="en-US" sz="2400" dirty="0"/>
              <a:t> 块内的代码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</a:t>
            </a:r>
            <a:r>
              <a:rPr lang="zh-CN" altLang="en-US" sz="2400" dirty="0"/>
              <a:t>布尔表达式为 </a:t>
            </a:r>
            <a:r>
              <a:rPr lang="en-US" altLang="zh-CN" sz="2400" b="1" dirty="0"/>
              <a:t>false</a:t>
            </a:r>
            <a:r>
              <a:rPr lang="zh-CN" altLang="en-US" sz="2400" dirty="0"/>
              <a:t>，则执行 </a:t>
            </a:r>
            <a:r>
              <a:rPr lang="en-US" altLang="zh-CN" sz="2400" b="1" dirty="0"/>
              <a:t>else</a:t>
            </a:r>
            <a:r>
              <a:rPr lang="zh-CN" altLang="en-US" sz="2400" dirty="0"/>
              <a:t> 块内的代码。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69767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/>
            <a:r>
              <a:rPr lang="en-US" altLang="zh-CN" sz="3600" b="1" dirty="0" smtClean="0"/>
              <a:t>C</a:t>
            </a:r>
            <a:r>
              <a:rPr lang="en-US" altLang="zh-CN" sz="3600" b="1" dirty="0"/>
              <a:t>#  if...else </a:t>
            </a:r>
            <a:r>
              <a:rPr lang="zh-CN" altLang="en-US" sz="3600" b="1" dirty="0" smtClean="0"/>
              <a:t>语句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4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3566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443198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if(</a:t>
            </a:r>
            <a:r>
              <a:rPr lang="en-US" altLang="zh-CN" sz="2400" dirty="0" err="1"/>
              <a:t>boolean_expression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r>
              <a:rPr lang="en-US" altLang="zh-CN" sz="2400" dirty="0" smtClean="0"/>
              <a:t>{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/* </a:t>
            </a:r>
            <a:r>
              <a:rPr lang="zh-CN" altLang="en-US" sz="2400" dirty="0" smtClean="0"/>
              <a:t>执行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else </a:t>
            </a:r>
            <a:r>
              <a:rPr lang="en-US" altLang="zh-CN" sz="2400" dirty="0" smtClean="0"/>
              <a:t> if(boolean_expression1){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/*  </a:t>
            </a:r>
            <a:r>
              <a:rPr lang="zh-CN" altLang="en-US" sz="2400" dirty="0" smtClean="0"/>
              <a:t>执行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}else{</a:t>
            </a:r>
          </a:p>
          <a:p>
            <a:r>
              <a:rPr lang="en-US" altLang="zh-CN" sz="2400" dirty="0" smtClean="0"/>
              <a:t>  /* </a:t>
            </a:r>
            <a:r>
              <a:rPr lang="zh-CN" altLang="en-US" sz="2400" dirty="0"/>
              <a:t>如果布尔表达式为假将执行的语句 *</a:t>
            </a:r>
            <a:r>
              <a:rPr lang="en-US" altLang="zh-CN" sz="2400" dirty="0"/>
              <a:t>/</a:t>
            </a:r>
          </a:p>
          <a:p>
            <a:r>
              <a:rPr lang="en-US" altLang="zh-CN" sz="2400" dirty="0" smtClean="0"/>
              <a:t>}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如果</a:t>
            </a:r>
            <a:r>
              <a:rPr lang="en-US" altLang="zh-CN" sz="2400" dirty="0" err="1"/>
              <a:t>boolean_expression</a:t>
            </a:r>
            <a:r>
              <a:rPr lang="zh-CN" altLang="en-US" sz="2400" dirty="0" smtClean="0"/>
              <a:t>布尔表达式</a:t>
            </a:r>
            <a:r>
              <a:rPr lang="zh-CN" altLang="en-US" sz="2400" dirty="0"/>
              <a:t>为 </a:t>
            </a:r>
            <a:r>
              <a:rPr lang="en-US" altLang="zh-CN" sz="2400" b="1" dirty="0"/>
              <a:t>true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执行</a:t>
            </a:r>
            <a:r>
              <a:rPr lang="en-US" altLang="zh-CN" sz="2400" dirty="0"/>
              <a:t>1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如</a:t>
            </a:r>
            <a:r>
              <a:rPr lang="zh-CN" altLang="en-US" sz="2400" dirty="0" smtClean="0"/>
              <a:t>果</a:t>
            </a:r>
            <a:r>
              <a:rPr lang="en-US" altLang="zh-CN" sz="2400" dirty="0"/>
              <a:t>if(boolean_expression1</a:t>
            </a:r>
            <a:r>
              <a:rPr lang="zh-CN" altLang="en-US" sz="2400" dirty="0" smtClean="0"/>
              <a:t>布尔表达式</a:t>
            </a:r>
            <a:r>
              <a:rPr lang="zh-CN" altLang="en-US" sz="2400" dirty="0"/>
              <a:t>为 </a:t>
            </a:r>
            <a:r>
              <a:rPr lang="en-US" altLang="zh-CN" sz="2400" b="1" dirty="0"/>
              <a:t>true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执行</a:t>
            </a:r>
            <a:r>
              <a:rPr lang="en-US" altLang="zh-CN" sz="2400" dirty="0" smtClean="0"/>
              <a:t>2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如果上面布尔表达式</a:t>
            </a:r>
            <a:r>
              <a:rPr lang="zh-CN" altLang="en-US" sz="2400" dirty="0"/>
              <a:t>都为 </a:t>
            </a:r>
            <a:r>
              <a:rPr lang="en-US" altLang="zh-CN" sz="2400" b="1" dirty="0"/>
              <a:t>false</a:t>
            </a:r>
            <a:r>
              <a:rPr lang="zh-CN" altLang="en-US" sz="2400" dirty="0"/>
              <a:t>，则执行 </a:t>
            </a:r>
            <a:r>
              <a:rPr lang="en-US" altLang="zh-CN" sz="2400" b="1" dirty="0"/>
              <a:t>else</a:t>
            </a:r>
            <a:r>
              <a:rPr lang="zh-CN" altLang="en-US" sz="2400" dirty="0"/>
              <a:t> 块内的代码。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69767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/>
            <a:r>
              <a:rPr lang="en-US" altLang="zh-CN" sz="3600" b="1" dirty="0" smtClean="0"/>
              <a:t>C</a:t>
            </a:r>
            <a:r>
              <a:rPr lang="en-US" altLang="zh-CN" sz="3600" b="1" dirty="0"/>
              <a:t># </a:t>
            </a:r>
            <a:r>
              <a:rPr lang="zh-CN" altLang="en-US" sz="3600" b="1" dirty="0"/>
              <a:t>嵌套 </a:t>
            </a:r>
            <a:r>
              <a:rPr lang="en-US" altLang="zh-CN" sz="3600" b="1" dirty="0" smtClean="0"/>
              <a:t>if else if </a:t>
            </a:r>
            <a:r>
              <a:rPr lang="zh-CN" altLang="en-US" sz="3600" b="1" dirty="0" smtClean="0"/>
              <a:t>语句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80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3566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480131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一个 </a:t>
            </a:r>
            <a:r>
              <a:rPr lang="en-US" altLang="zh-CN" sz="2400" b="1" dirty="0"/>
              <a:t>switch</a:t>
            </a:r>
            <a:r>
              <a:rPr lang="zh-CN" altLang="en-US" sz="2400" dirty="0"/>
              <a:t> 语句允许测试一个变量等于多个值时的情况。每个值称为一个 </a:t>
            </a:r>
            <a:r>
              <a:rPr lang="en-US" altLang="zh-CN" sz="2400" dirty="0"/>
              <a:t>case</a:t>
            </a:r>
            <a:r>
              <a:rPr lang="zh-CN" altLang="en-US" sz="2400" dirty="0"/>
              <a:t>，且被测试的变量会对每个 </a:t>
            </a:r>
            <a:r>
              <a:rPr lang="en-US" altLang="zh-CN" sz="2400" b="1" dirty="0"/>
              <a:t>switch case</a:t>
            </a:r>
            <a:r>
              <a:rPr lang="zh-CN" altLang="en-US" sz="2400" dirty="0"/>
              <a:t> 进行检查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en-US" altLang="zh-CN" sz="2400" dirty="0"/>
              <a:t>switch(expression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{ </a:t>
            </a:r>
            <a:r>
              <a:rPr lang="en-US" altLang="zh-CN" sz="2400" dirty="0"/>
              <a:t>case constant-expression :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statement(s</a:t>
            </a:r>
            <a:r>
              <a:rPr lang="en-US" altLang="zh-CN" sz="2400" dirty="0"/>
              <a:t>); break;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case </a:t>
            </a:r>
            <a:r>
              <a:rPr lang="en-US" altLang="zh-CN" sz="2400" dirty="0"/>
              <a:t>constant-expression : statement(s); break;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/* </a:t>
            </a:r>
            <a:r>
              <a:rPr lang="zh-CN" altLang="en-US" sz="2400" dirty="0"/>
              <a:t>您可以有任意数量的 </a:t>
            </a:r>
            <a:r>
              <a:rPr lang="en-US" altLang="zh-CN" sz="2400" dirty="0"/>
              <a:t>case </a:t>
            </a:r>
            <a:r>
              <a:rPr lang="zh-CN" altLang="en-US" sz="2400" dirty="0"/>
              <a:t>语句 *</a:t>
            </a:r>
            <a:r>
              <a:rPr lang="en-US" altLang="zh-CN" sz="2400" dirty="0"/>
              <a:t>/</a:t>
            </a:r>
            <a:r>
              <a:rPr lang="zh-CN" altLang="en-US" sz="2400" dirty="0"/>
              <a:t>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default </a:t>
            </a:r>
            <a:r>
              <a:rPr lang="en-US" altLang="zh-CN" sz="2400" dirty="0"/>
              <a:t>: </a:t>
            </a:r>
            <a:endParaRPr lang="en-US" altLang="zh-CN" sz="2400" dirty="0" smtClean="0"/>
          </a:p>
          <a:p>
            <a:r>
              <a:rPr lang="en-US" altLang="zh-CN" sz="2400" dirty="0" smtClean="0"/>
              <a:t>     statement(s</a:t>
            </a:r>
            <a:r>
              <a:rPr lang="en-US" altLang="zh-CN" sz="2400" dirty="0"/>
              <a:t>); break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 }</a:t>
            </a:r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每个 </a:t>
            </a:r>
            <a:r>
              <a:rPr lang="en-US" altLang="zh-CN" sz="2400" dirty="0"/>
              <a:t>case </a:t>
            </a:r>
            <a:r>
              <a:rPr lang="zh-CN" altLang="en-US" sz="2400" dirty="0"/>
              <a:t>后跟一个要比较的值和一个冒号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不是</a:t>
            </a:r>
            <a:r>
              <a:rPr lang="zh-CN" altLang="en-US" sz="2400" dirty="0"/>
              <a:t>每一个 </a:t>
            </a:r>
            <a:r>
              <a:rPr lang="en-US" altLang="zh-CN" sz="2400" dirty="0"/>
              <a:t>case </a:t>
            </a:r>
            <a:r>
              <a:rPr lang="zh-CN" altLang="en-US" sz="2400" dirty="0"/>
              <a:t>都需要包含 </a:t>
            </a:r>
            <a:r>
              <a:rPr lang="en-US" altLang="zh-CN" sz="2400" b="1" dirty="0"/>
              <a:t>break</a:t>
            </a:r>
            <a:r>
              <a:rPr lang="zh-CN" altLang="en-US" sz="2400" dirty="0"/>
              <a:t>。如果 </a:t>
            </a:r>
            <a:r>
              <a:rPr lang="en-US" altLang="zh-CN" sz="2400" dirty="0"/>
              <a:t>case </a:t>
            </a:r>
            <a:r>
              <a:rPr lang="zh-CN" altLang="en-US" sz="2400" dirty="0"/>
              <a:t>语句为空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则</a:t>
            </a:r>
            <a:r>
              <a:rPr lang="zh-CN" altLang="en-US" sz="2400" dirty="0"/>
              <a:t>可以不包含 </a:t>
            </a:r>
            <a:r>
              <a:rPr lang="en-US" altLang="zh-CN" sz="2400" b="1" dirty="0"/>
              <a:t>break</a:t>
            </a:r>
            <a:r>
              <a:rPr lang="zh-CN" altLang="en-US" sz="2400" dirty="0"/>
              <a:t>，控制流将会 </a:t>
            </a:r>
            <a:r>
              <a:rPr lang="zh-CN" altLang="en-US" sz="2400" i="1" dirty="0"/>
              <a:t>继续</a:t>
            </a:r>
            <a:r>
              <a:rPr lang="zh-CN" altLang="en-US" sz="2400" dirty="0"/>
              <a:t> 后续的 </a:t>
            </a:r>
            <a:r>
              <a:rPr lang="en-US" altLang="zh-CN" sz="2400" dirty="0"/>
              <a:t>case</a:t>
            </a:r>
            <a:r>
              <a:rPr lang="zh-CN" altLang="en-US" sz="2400" dirty="0"/>
              <a:t>，直到遇到 </a:t>
            </a:r>
            <a:r>
              <a:rPr lang="en-US" altLang="zh-CN" sz="2400" dirty="0"/>
              <a:t>break </a:t>
            </a:r>
            <a:r>
              <a:rPr lang="zh-CN" altLang="en-US" sz="2400" dirty="0"/>
              <a:t>为止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69767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/>
            <a:r>
              <a:rPr lang="en-US" altLang="zh-CN" sz="3600" b="1" dirty="0" smtClean="0"/>
              <a:t>C</a:t>
            </a:r>
            <a:r>
              <a:rPr lang="en-US" altLang="zh-CN" sz="3600" b="1" dirty="0"/>
              <a:t>#  switch </a:t>
            </a:r>
            <a:r>
              <a:rPr lang="zh-CN" altLang="en-US" sz="3600" b="1" dirty="0" smtClean="0"/>
              <a:t>语句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35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443198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只要给定的条件为真，</a:t>
            </a:r>
            <a:r>
              <a:rPr lang="en-US" altLang="zh-CN" sz="2400" dirty="0"/>
              <a:t>C# </a:t>
            </a:r>
            <a:r>
              <a:rPr lang="zh-CN" altLang="en-US" sz="2400" dirty="0"/>
              <a:t>中的 </a:t>
            </a:r>
            <a:r>
              <a:rPr lang="en-US" altLang="zh-CN" sz="2400" b="1" dirty="0"/>
              <a:t>while</a:t>
            </a:r>
            <a:r>
              <a:rPr lang="zh-CN" altLang="en-US" sz="2400" dirty="0"/>
              <a:t> 循环语句会重复执行一个目标语句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while(condition) </a:t>
            </a:r>
            <a:endParaRPr lang="en-US" altLang="zh-CN" sz="2400" dirty="0" smtClean="0"/>
          </a:p>
          <a:p>
            <a:r>
              <a:rPr lang="en-US" altLang="zh-CN" sz="2400" dirty="0" smtClean="0"/>
              <a:t>{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statement(s</a:t>
            </a:r>
            <a:r>
              <a:rPr lang="en-US" altLang="zh-CN" sz="2400" dirty="0"/>
              <a:t>);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// </a:t>
            </a:r>
            <a:r>
              <a:rPr lang="zh-CN" altLang="en-US" sz="2400" dirty="0" smtClean="0"/>
              <a:t>必须要有结束改变的条件 </a:t>
            </a:r>
            <a:r>
              <a:rPr lang="en-US" altLang="zh-CN" sz="2400" dirty="0"/>
              <a:t>a++;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</a:p>
          <a:p>
            <a:endParaRPr lang="en-US" altLang="zh-CN" sz="2400" dirty="0"/>
          </a:p>
          <a:p>
            <a:r>
              <a:rPr lang="zh-CN" altLang="en-US" sz="2400" dirty="0"/>
              <a:t>在这里，</a:t>
            </a:r>
            <a:r>
              <a:rPr lang="en-US" altLang="zh-CN" sz="2400" b="1" dirty="0"/>
              <a:t>statement(s)</a:t>
            </a:r>
            <a:r>
              <a:rPr lang="zh-CN" altLang="en-US" sz="2400" dirty="0"/>
              <a:t> 可以是一个单独的语句，也可以是几个语句组成的代码块。</a:t>
            </a:r>
            <a:r>
              <a:rPr lang="en-US" altLang="zh-CN" sz="2400" b="1" dirty="0"/>
              <a:t>condition</a:t>
            </a:r>
            <a:r>
              <a:rPr lang="zh-CN" altLang="en-US" sz="2400" dirty="0"/>
              <a:t> 可以是任意的表达式，当为任意非零值时都为真。当条件为真时执行循环</a:t>
            </a:r>
            <a:r>
              <a:rPr lang="zh-CN" altLang="en-US" sz="2400" dirty="0" smtClean="0"/>
              <a:t>。当</a:t>
            </a:r>
            <a:r>
              <a:rPr lang="zh-CN" altLang="en-US" sz="2400" dirty="0"/>
              <a:t>条件为假时，程序流将继续执行紧接着循环的下一条语句。</a:t>
            </a:r>
          </a:p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69767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/>
            <a:r>
              <a:rPr lang="en-US" altLang="zh-CN" sz="3600" b="1" dirty="0" smtClean="0"/>
              <a:t>C</a:t>
            </a:r>
            <a:r>
              <a:rPr lang="en-US" altLang="zh-CN" sz="3600" b="1" dirty="0"/>
              <a:t>#  while </a:t>
            </a:r>
            <a:r>
              <a:rPr lang="zh-CN" altLang="en-US" sz="3600" b="1" dirty="0"/>
              <a:t>循环</a:t>
            </a: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8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36933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/>
              <a:t>do...while</a:t>
            </a:r>
            <a:r>
              <a:rPr lang="en-US" altLang="zh-CN" sz="2400" dirty="0"/>
              <a:t> </a:t>
            </a:r>
            <a:r>
              <a:rPr lang="zh-CN" altLang="en-US" sz="2400" dirty="0"/>
              <a:t>循环与 </a:t>
            </a:r>
            <a:r>
              <a:rPr lang="en-US" altLang="zh-CN" sz="2400" dirty="0"/>
              <a:t>while </a:t>
            </a:r>
            <a:r>
              <a:rPr lang="zh-CN" altLang="en-US" sz="2400" dirty="0"/>
              <a:t>循环类似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但是 </a:t>
            </a:r>
            <a:r>
              <a:rPr lang="en-US" altLang="zh-CN" sz="2400" dirty="0"/>
              <a:t>do...while </a:t>
            </a:r>
            <a:r>
              <a:rPr lang="zh-CN" altLang="en-US" sz="2400" dirty="0"/>
              <a:t>循环会确保至少执行一次循环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do {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statement(s</a:t>
            </a:r>
            <a:r>
              <a:rPr lang="en-US" altLang="zh-CN" sz="2400" dirty="0"/>
              <a:t>); 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     // </a:t>
            </a:r>
            <a:r>
              <a:rPr lang="zh-CN" altLang="en-US" sz="2400" dirty="0" smtClean="0"/>
              <a:t>终止条件 </a:t>
            </a:r>
            <a:r>
              <a:rPr lang="en-US" altLang="zh-CN" sz="2400" dirty="0" smtClean="0"/>
              <a:t>a++ </a:t>
            </a:r>
          </a:p>
          <a:p>
            <a:r>
              <a:rPr lang="en-US" altLang="zh-CN" sz="2400" dirty="0" smtClean="0"/>
              <a:t>}</a:t>
            </a:r>
            <a:r>
              <a:rPr lang="en-US" altLang="zh-CN" sz="2400" dirty="0"/>
              <a:t>while( condition </a:t>
            </a:r>
            <a:r>
              <a:rPr lang="en-US" altLang="zh-CN" sz="2400" dirty="0" smtClean="0"/>
              <a:t>);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69767"/>
            <a:ext cx="494842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/>
            <a:r>
              <a:rPr lang="en-US" altLang="zh-CN" sz="3600" b="1" dirty="0" smtClean="0"/>
              <a:t>C</a:t>
            </a:r>
            <a:r>
              <a:rPr lang="en-US" altLang="zh-CN" sz="3600" b="1" dirty="0"/>
              <a:t># do...while </a:t>
            </a:r>
            <a:r>
              <a:rPr lang="zh-CN" altLang="en-US" sz="3600" b="1" dirty="0"/>
              <a:t>循环</a:t>
            </a:r>
          </a:p>
          <a:p>
            <a:pPr latinLnBrk="1"/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332398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C#</a:t>
            </a:r>
            <a:r>
              <a:rPr lang="zh-CN" altLang="en-US" sz="2400" dirty="0" smtClean="0"/>
              <a:t>语言中程序结构的关键概念为</a:t>
            </a:r>
            <a:r>
              <a:rPr lang="zh-CN" altLang="en-US" sz="2400" b="1" dirty="0" smtClean="0"/>
              <a:t>程序，命名空间，类，类</a:t>
            </a:r>
            <a:r>
              <a:rPr lang="zh-CN" altLang="en-US" sz="2400" b="1" dirty="0"/>
              <a:t>属性</a:t>
            </a:r>
            <a:r>
              <a:rPr lang="zh-CN" altLang="en-US" sz="2400" b="1" dirty="0" smtClean="0"/>
              <a:t>，和</a:t>
            </a:r>
            <a:r>
              <a:rPr lang="zh-CN" altLang="en-US" sz="2400" b="1" dirty="0"/>
              <a:t>类方法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命名</a:t>
            </a:r>
            <a:r>
              <a:rPr lang="zh-CN" altLang="en-US" sz="2400" b="1" dirty="0"/>
              <a:t>空间</a:t>
            </a:r>
            <a:endParaRPr lang="en-US" altLang="zh-CN" sz="2400" b="1" dirty="0" smtClean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C#</a:t>
            </a:r>
            <a:r>
              <a:rPr lang="zh-CN" altLang="en-US" sz="2400" dirty="0"/>
              <a:t>中可以定义命名空间，命名空间可以创建类、方法，使用</a:t>
            </a:r>
            <a:r>
              <a:rPr lang="en-US" altLang="zh-CN" sz="2400" dirty="0"/>
              <a:t>using</a:t>
            </a:r>
            <a:r>
              <a:rPr lang="zh-CN" altLang="en-US" sz="2400" dirty="0"/>
              <a:t>命令可以引入命名</a:t>
            </a:r>
            <a:r>
              <a:rPr lang="zh-CN" altLang="en-US" sz="2400" dirty="0" smtClean="0"/>
              <a:t>空间</a:t>
            </a:r>
            <a:endParaRPr lang="en-US" altLang="zh-CN" sz="2400" dirty="0"/>
          </a:p>
          <a:p>
            <a:r>
              <a:rPr lang="en-US" altLang="zh-CN" sz="2400" dirty="0"/>
              <a:t>C#</a:t>
            </a:r>
            <a:r>
              <a:rPr lang="zh-CN" altLang="en-US" sz="2400" dirty="0"/>
              <a:t>中的各命名空间可以比作是存储不同类型的仓库，而</a:t>
            </a:r>
            <a:r>
              <a:rPr lang="en-US" altLang="zh-CN" sz="2400" dirty="0"/>
              <a:t>using</a:t>
            </a:r>
            <a:r>
              <a:rPr lang="zh-CN" altLang="en-US" sz="2400" dirty="0"/>
              <a:t>就像一把钥匙命名空间就好比是仓库的名字，从而通过钥匙打开指定仓库，使用仓库中所需的东西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607947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 smtClean="0"/>
              <a:t>C#  </a:t>
            </a:r>
            <a:r>
              <a:rPr lang="zh-CN" altLang="en-US" sz="3600" b="1" dirty="0" smtClean="0"/>
              <a:t>程序结构</a:t>
            </a:r>
            <a:r>
              <a:rPr lang="en-US" altLang="zh-CN" sz="3600" b="1" dirty="0" smtClean="0"/>
              <a:t> 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004" y="4624437"/>
            <a:ext cx="806025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90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480131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for ( 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; condition; increment ) </a:t>
            </a:r>
            <a:endParaRPr lang="en-US" altLang="zh-CN" sz="2400" dirty="0" smtClean="0"/>
          </a:p>
          <a:p>
            <a:r>
              <a:rPr lang="en-US" altLang="zh-CN" sz="2400" dirty="0" smtClean="0"/>
              <a:t>{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statement(s</a:t>
            </a:r>
            <a:r>
              <a:rPr lang="en-US" altLang="zh-CN" sz="2400" dirty="0"/>
              <a:t>); 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</a:p>
          <a:p>
            <a:r>
              <a:rPr lang="zh-CN" altLang="en-US" sz="2400" dirty="0"/>
              <a:t>下面是 </a:t>
            </a:r>
            <a:r>
              <a:rPr lang="en-US" altLang="zh-CN" sz="2400" dirty="0"/>
              <a:t>for </a:t>
            </a:r>
            <a:r>
              <a:rPr lang="zh-CN" altLang="en-US" sz="2400" dirty="0"/>
              <a:t>循环的控制流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b="1" dirty="0" smtClean="0"/>
              <a:t>1.init</a:t>
            </a:r>
            <a:r>
              <a:rPr lang="zh-CN" altLang="en-US" sz="2400" dirty="0"/>
              <a:t> 会首先被执行，且只会执行一次。这一步允许您声明并初始化任何循环控制变量。您也可以不在这里写任何语句，只要有一个分号出现即可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/>
              <a:t>接下来，会判断 </a:t>
            </a:r>
            <a:r>
              <a:rPr lang="en-US" altLang="zh-CN" sz="2400" b="1" dirty="0"/>
              <a:t>condition</a:t>
            </a:r>
            <a:r>
              <a:rPr lang="zh-CN" altLang="en-US" sz="2400" dirty="0"/>
              <a:t>。如果为真，则执行循环主体。如果为假，则不执行循环主体，且控制流会跳转到紧接着 </a:t>
            </a:r>
            <a:r>
              <a:rPr lang="en-US" altLang="zh-CN" sz="2400" dirty="0"/>
              <a:t>for </a:t>
            </a:r>
            <a:r>
              <a:rPr lang="zh-CN" altLang="en-US" sz="2400" dirty="0"/>
              <a:t>循环的下一条语句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/>
              <a:t>在执行完 </a:t>
            </a:r>
            <a:r>
              <a:rPr lang="en-US" altLang="zh-CN" sz="2400" dirty="0"/>
              <a:t>for </a:t>
            </a:r>
            <a:r>
              <a:rPr lang="zh-CN" altLang="en-US" sz="2400" dirty="0"/>
              <a:t>循环主体后，控制流会跳回上面的 </a:t>
            </a:r>
            <a:r>
              <a:rPr lang="en-US" altLang="zh-CN" sz="2400" b="1" dirty="0"/>
              <a:t>increment</a:t>
            </a:r>
            <a:r>
              <a:rPr lang="zh-CN" altLang="en-US" sz="2400" dirty="0"/>
              <a:t> 语句。该语句允许您更新循环控制变量。该语句可以留空，只要在条件后有一个分号出现即可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4.</a:t>
            </a:r>
            <a:r>
              <a:rPr lang="zh-CN" altLang="en-US" sz="2400" dirty="0"/>
              <a:t>条件再次被判断。如果为真，则执行循环，这个过程会不断重复（循环主体，然后增加步值，再然后重新判断条件）。在条件变为假时，</a:t>
            </a:r>
            <a:r>
              <a:rPr lang="en-US" altLang="zh-CN" sz="2400" dirty="0"/>
              <a:t>for </a:t>
            </a:r>
            <a:r>
              <a:rPr lang="zh-CN" altLang="en-US" sz="2400" dirty="0"/>
              <a:t>循环终止。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69767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/>
            <a:r>
              <a:rPr lang="en-US" altLang="zh-CN" sz="3600" b="1" dirty="0" smtClean="0"/>
              <a:t>C</a:t>
            </a:r>
            <a:r>
              <a:rPr lang="en-US" altLang="zh-CN" sz="3600" b="1" dirty="0"/>
              <a:t>#  </a:t>
            </a:r>
            <a:r>
              <a:rPr lang="en-US" altLang="zh-CN" sz="3600" b="1" dirty="0" smtClean="0"/>
              <a:t>for </a:t>
            </a:r>
            <a:r>
              <a:rPr lang="zh-CN" altLang="en-US" sz="3600" b="1" dirty="0" smtClean="0"/>
              <a:t>循环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7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406265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使用</a:t>
            </a:r>
            <a:r>
              <a:rPr lang="en-US" altLang="zh-CN" sz="2400" dirty="0" err="1"/>
              <a:t>foreach</a:t>
            </a:r>
            <a:r>
              <a:rPr lang="zh-CN" altLang="en-US" sz="2400" dirty="0"/>
              <a:t>可以迭代数组或者一个集合对象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[] </a:t>
            </a:r>
            <a:r>
              <a:rPr lang="en-US" altLang="zh-CN" sz="2400" dirty="0" err="1"/>
              <a:t>fibarray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[] { 0, 1, 1, 2, 3, 5, 8, 13 </a:t>
            </a:r>
            <a:r>
              <a:rPr lang="en-US" altLang="zh-CN" sz="2400" dirty="0" smtClean="0"/>
              <a:t>};</a:t>
            </a:r>
          </a:p>
          <a:p>
            <a:r>
              <a:rPr lang="en-US" altLang="zh-CN" sz="2400" dirty="0" err="1"/>
              <a:t>foreach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element in </a:t>
            </a:r>
            <a:r>
              <a:rPr lang="en-US" altLang="zh-CN" sz="2400" dirty="0" err="1"/>
              <a:t>fibarray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r>
              <a:rPr lang="en-US" altLang="zh-CN" sz="2400" dirty="0" smtClean="0"/>
              <a:t>{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System.Console.WriteLine</a:t>
            </a:r>
            <a:r>
              <a:rPr lang="en-US" altLang="zh-CN" sz="2400" dirty="0" smtClean="0"/>
              <a:t>(element</a:t>
            </a:r>
            <a:r>
              <a:rPr lang="en-US" altLang="zh-CN" sz="2400" dirty="0"/>
              <a:t>); 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可以循环一个对象的集合。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69767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/>
            <a:r>
              <a:rPr lang="en-US" altLang="zh-CN" sz="3600" b="1" dirty="0" smtClean="0"/>
              <a:t>C</a:t>
            </a:r>
            <a:r>
              <a:rPr lang="en-US" altLang="zh-CN" sz="3600" b="1" dirty="0"/>
              <a:t>#  </a:t>
            </a:r>
            <a:r>
              <a:rPr lang="en-US" altLang="zh-CN" sz="3600" b="1" dirty="0" err="1" smtClean="0"/>
              <a:t>foreach</a:t>
            </a:r>
            <a:r>
              <a:rPr lang="en-US" altLang="zh-CN" sz="3600" b="1" dirty="0" smtClean="0"/>
              <a:t> </a:t>
            </a:r>
            <a:r>
              <a:rPr lang="zh-CN" altLang="en-US" sz="3600" b="1" dirty="0" smtClean="0"/>
              <a:t>循环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2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9748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110799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 smtClean="0"/>
              <a:t>计算器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C# </a:t>
            </a:r>
            <a:r>
              <a:rPr lang="zh-CN" altLang="en-US" sz="3600" dirty="0"/>
              <a:t>练习</a:t>
            </a:r>
            <a:r>
              <a:rPr lang="en-US" altLang="zh-CN" sz="3600" dirty="0" smtClean="0"/>
              <a:t> 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3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997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谢谢观赏！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81703" y="4408413"/>
            <a:ext cx="2781946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第十三回</a:t>
            </a:r>
            <a:endParaRPr lang="en-US" altLang="zh-C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736005"/>
            <a:ext cx="10932552" cy="603242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类</a:t>
            </a:r>
            <a:endParaRPr lang="en-US" altLang="zh-CN" sz="2400" b="1" dirty="0" smtClean="0"/>
          </a:p>
          <a:p>
            <a:r>
              <a:rPr lang="zh-CN" altLang="en-US" sz="2400" dirty="0"/>
              <a:t>类是一种抽象的数据结构，它可以封装数据成员，函数成员和其他类，类是创建对象的模板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在使用类之前必须先声明，在</a:t>
            </a:r>
            <a:r>
              <a:rPr lang="en-US" altLang="zh-CN" sz="2400" dirty="0"/>
              <a:t>C#</a:t>
            </a:r>
            <a:r>
              <a:rPr lang="zh-CN" altLang="en-US" sz="2400" dirty="0"/>
              <a:t>中使用</a:t>
            </a:r>
            <a:r>
              <a:rPr lang="en-US" altLang="zh-CN" sz="2400" dirty="0"/>
              <a:t>class </a:t>
            </a:r>
            <a:r>
              <a:rPr lang="zh-CN" altLang="en-US" sz="2400" dirty="0"/>
              <a:t>来声明类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类模板：</a:t>
            </a:r>
          </a:p>
          <a:p>
            <a:endParaRPr lang="en-US" altLang="zh-CN" sz="2400" dirty="0" smtClean="0"/>
          </a:p>
          <a:p>
            <a:r>
              <a:rPr lang="en-US" altLang="zh-CN" sz="2400" b="1" dirty="0" smtClean="0"/>
              <a:t>3.</a:t>
            </a:r>
            <a:r>
              <a:rPr lang="zh-CN" altLang="en-US" sz="2400" b="1" dirty="0" smtClean="0"/>
              <a:t>类属性</a:t>
            </a:r>
            <a:endParaRPr lang="en-US" altLang="zh-CN" sz="2400" b="1" dirty="0" smtClean="0"/>
          </a:p>
          <a:p>
            <a:endParaRPr lang="en-US" altLang="zh-CN" sz="2400" dirty="0"/>
          </a:p>
          <a:p>
            <a:r>
              <a:rPr lang="en-US" altLang="zh-CN" sz="2400" b="1" dirty="0" smtClean="0"/>
              <a:t>4.</a:t>
            </a:r>
            <a:r>
              <a:rPr lang="zh-CN" altLang="en-US" sz="2400" b="1" dirty="0" smtClean="0"/>
              <a:t>类方法</a:t>
            </a:r>
            <a:endParaRPr lang="zh-CN" altLang="en-US" sz="2400" b="1" dirty="0"/>
          </a:p>
          <a:p>
            <a:endParaRPr lang="en-US" altLang="zh-CN" sz="2400" dirty="0" smtClean="0"/>
          </a:p>
          <a:p>
            <a:r>
              <a:rPr lang="zh-CN" altLang="en-US" sz="2400" dirty="0"/>
              <a:t>以下几点值得注意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C# </a:t>
            </a:r>
            <a:r>
              <a:rPr lang="zh-CN" altLang="en-US" sz="2800" b="1" dirty="0">
                <a:solidFill>
                  <a:srgbClr val="FF0000"/>
                </a:solidFill>
              </a:rPr>
              <a:t>是大小写敏感的。</a:t>
            </a:r>
          </a:p>
          <a:p>
            <a:r>
              <a:rPr lang="zh-CN" altLang="en-US" sz="2800" b="1" dirty="0">
                <a:solidFill>
                  <a:srgbClr val="FF0000"/>
                </a:solidFill>
              </a:rPr>
              <a:t>所有的语句和表达式必须以分号（</a:t>
            </a:r>
            <a:r>
              <a:rPr lang="en-US" altLang="zh-CN" sz="2800" b="1" dirty="0">
                <a:solidFill>
                  <a:srgbClr val="FF0000"/>
                </a:solidFill>
              </a:rPr>
              <a:t>;</a:t>
            </a:r>
            <a:r>
              <a:rPr lang="zh-CN" altLang="en-US" sz="2800" b="1" dirty="0">
                <a:solidFill>
                  <a:srgbClr val="FF0000"/>
                </a:solidFill>
              </a:rPr>
              <a:t>）结尾。</a:t>
            </a: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284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480131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单行注释：</a:t>
            </a:r>
            <a:r>
              <a:rPr lang="en-US" altLang="zh-CN" sz="2400" dirty="0" smtClean="0"/>
              <a:t>// </a:t>
            </a:r>
            <a:r>
              <a:rPr lang="zh-CN" altLang="en-US" sz="2400" dirty="0" smtClean="0"/>
              <a:t>单行注释</a:t>
            </a:r>
            <a:endParaRPr lang="en-US" altLang="zh-CN" sz="2400" dirty="0"/>
          </a:p>
          <a:p>
            <a:r>
              <a:rPr lang="zh-CN" altLang="en-US" sz="2400" dirty="0" smtClean="0"/>
              <a:t>多行注释：</a:t>
            </a:r>
            <a:r>
              <a:rPr lang="en-US" altLang="zh-CN" sz="2400" dirty="0" smtClean="0"/>
              <a:t>/*   </a:t>
            </a:r>
            <a:r>
              <a:rPr lang="zh-CN" altLang="en-US" sz="2400" dirty="0" smtClean="0"/>
              <a:t>多行注释  </a:t>
            </a:r>
            <a:r>
              <a:rPr lang="en-US" altLang="zh-CN" sz="2400" dirty="0" smtClean="0"/>
              <a:t>*/</a:t>
            </a:r>
          </a:p>
          <a:p>
            <a:endParaRPr lang="en-US" altLang="zh-CN" sz="2400" dirty="0" smtClean="0"/>
          </a:p>
          <a:p>
            <a:r>
              <a:rPr lang="zh-CN" altLang="en-US" sz="2400" dirty="0"/>
              <a:t>转</a:t>
            </a:r>
            <a:r>
              <a:rPr lang="zh-CN" altLang="en-US" sz="2400" dirty="0" smtClean="0"/>
              <a:t>成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文件</a:t>
            </a:r>
            <a:endParaRPr lang="en-US" altLang="zh-CN" sz="2400" dirty="0"/>
          </a:p>
          <a:p>
            <a:r>
              <a:rPr lang="en-US" altLang="zh-CN" sz="2400" dirty="0"/>
              <a:t>/// &lt;summary&gt;</a:t>
            </a:r>
          </a:p>
          <a:p>
            <a:r>
              <a:rPr lang="en-US" altLang="zh-CN" sz="2400" dirty="0" smtClean="0"/>
              <a:t>///</a:t>
            </a:r>
            <a:r>
              <a:rPr lang="zh-CN" altLang="en-US" sz="2400" dirty="0" smtClean="0"/>
              <a:t> </a:t>
            </a:r>
            <a:endParaRPr lang="zh-CN" altLang="en-US" sz="2400" dirty="0"/>
          </a:p>
          <a:p>
            <a:r>
              <a:rPr lang="en-US" altLang="zh-CN" sz="2400" dirty="0" smtClean="0"/>
              <a:t>/// </a:t>
            </a:r>
            <a:r>
              <a:rPr lang="en-US" altLang="zh-CN" sz="2400" dirty="0"/>
              <a:t>&lt;/summary&gt;</a:t>
            </a:r>
          </a:p>
          <a:p>
            <a:r>
              <a:rPr lang="en-US" altLang="zh-CN" sz="2400" dirty="0" smtClean="0"/>
              <a:t>/// 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 name="sender"&gt;&lt;/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 smtClean="0"/>
              <a:t>/// 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 name="e"&gt;&lt;/</a:t>
            </a:r>
            <a:r>
              <a:rPr lang="en-US" altLang="zh-CN" sz="2400" dirty="0" err="1"/>
              <a:t>param</a:t>
            </a:r>
            <a:r>
              <a:rPr lang="en-US" altLang="zh-CN" sz="2400" dirty="0" smtClean="0"/>
              <a:t>&gt;</a:t>
            </a:r>
          </a:p>
          <a:p>
            <a:r>
              <a:rPr lang="zh-CN" altLang="en-US" sz="2400" dirty="0" smtClean="0"/>
              <a:t>在自定义的类，属性，方法上面 </a:t>
            </a:r>
            <a:r>
              <a:rPr lang="en-US" altLang="zh-CN" sz="2400" dirty="0" smtClean="0"/>
              <a:t>“///”</a:t>
            </a:r>
            <a:r>
              <a:rPr lang="zh-CN" altLang="en-US" sz="2400" dirty="0" smtClean="0"/>
              <a:t>会自动添加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注释：组合键“</a:t>
            </a:r>
            <a:r>
              <a:rPr lang="en-US" altLang="zh-CN" sz="2400" dirty="0" err="1"/>
              <a:t>Ctrl+K+C</a:t>
            </a:r>
            <a:r>
              <a:rPr lang="en-US" altLang="zh-CN" sz="2400" dirty="0"/>
              <a:t>”</a:t>
            </a:r>
            <a:r>
              <a:rPr lang="zh-CN" altLang="en-US" sz="2400" dirty="0"/>
              <a:t>； </a:t>
            </a:r>
            <a:endParaRPr lang="en-US" altLang="zh-CN" sz="2400" dirty="0" smtClean="0"/>
          </a:p>
          <a:p>
            <a:r>
              <a:rPr lang="zh-CN" altLang="en-US" sz="2400" dirty="0"/>
              <a:t>取消注释：组合键“</a:t>
            </a:r>
            <a:r>
              <a:rPr lang="en-US" altLang="zh-CN" sz="2400" dirty="0" err="1"/>
              <a:t>Ctrl+K+U</a:t>
            </a:r>
            <a:r>
              <a:rPr lang="en-US" altLang="zh-CN" sz="2400" dirty="0"/>
              <a:t>”</a:t>
            </a:r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ASP.NET C#</a:t>
            </a:r>
            <a:r>
              <a:rPr lang="zh-CN" altLang="en-US" sz="3600" dirty="0" smtClean="0"/>
              <a:t>注释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75399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 smtClean="0"/>
              <a:t>C#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 </a:t>
            </a:r>
            <a:r>
              <a:rPr lang="zh-CN" altLang="en-US" sz="3600" b="1" dirty="0" smtClean="0"/>
              <a:t>数据类型</a:t>
            </a:r>
            <a:endParaRPr lang="en-US" altLang="zh-CN" sz="3600" b="1" dirty="0" smtClean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75399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57148"/>
              </p:ext>
            </p:extLst>
          </p:nvPr>
        </p:nvGraphicFramePr>
        <p:xfrm>
          <a:off x="1473247" y="2104157"/>
          <a:ext cx="10788776" cy="466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704"/>
                <a:gridCol w="4254684"/>
                <a:gridCol w="4242260"/>
                <a:gridCol w="1152128"/>
              </a:tblGrid>
              <a:tr h="138524"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布尔值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True </a:t>
                      </a:r>
                      <a:r>
                        <a:rPr lang="zh-CN" altLang="en-US" dirty="0">
                          <a:effectLst/>
                        </a:rPr>
                        <a:t>或 </a:t>
                      </a:r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位无符号整数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 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smtClean="0">
                          <a:effectLst/>
                        </a:rPr>
                        <a:t>U </a:t>
                      </a:r>
                      <a:r>
                        <a:rPr lang="pl-PL" dirty="0">
                          <a:effectLst/>
                        </a:rPr>
                        <a:t>+0000 到 U +ffff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'\0'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位精确的十进制值，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28-29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有效位数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(-7.9 x 10</a:t>
                      </a:r>
                      <a:r>
                        <a:rPr lang="en-US" altLang="zh-CN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 x 10</a:t>
                      </a:r>
                      <a:r>
                        <a:rPr lang="en-US" altLang="zh-CN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/ 10</a:t>
                      </a:r>
                      <a:r>
                        <a:rPr lang="en-US" altLang="zh-CN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zh-CN" alt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</a:t>
                      </a:r>
                      <a:r>
                        <a:rPr lang="en-US" altLang="zh-CN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位双精度浮点型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(+/-)5.0 x 10</a:t>
                      </a:r>
                      <a:r>
                        <a:rPr lang="en-US" altLang="zh-CN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-324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(+/-)1.7 x 10</a:t>
                      </a:r>
                      <a:r>
                        <a:rPr lang="en-US" altLang="zh-CN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位单精度浮点型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 x 10</a:t>
                      </a:r>
                      <a:r>
                        <a:rPr lang="en-US" altLang="zh-CN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+ 3.4 x 10</a:t>
                      </a:r>
                      <a:r>
                        <a:rPr lang="en-US" altLang="zh-CN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位有符号整数类型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 smtClean="0">
                          <a:effectLst/>
                        </a:rPr>
                        <a:t>0</a:t>
                      </a:r>
                      <a:endParaRPr lang="en-US" altLang="zh-CN" dirty="0">
                        <a:effectLst/>
                      </a:endParaRP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位有符号整数类型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-923,372,036,854,775,808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9,223,372,036,854,775,807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对象（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）类型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7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41" grpId="0" animBg="1"/>
      <p:bldP spid="5142" grpId="0"/>
      <p:bldP spid="51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443198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C# </a:t>
            </a:r>
            <a:r>
              <a:rPr lang="zh-CN" altLang="en-US" sz="2400" dirty="0"/>
              <a:t>中变量定义的语法：</a:t>
            </a:r>
            <a:endParaRPr lang="en-US" altLang="zh-CN" sz="2400" dirty="0" smtClean="0"/>
          </a:p>
          <a:p>
            <a:r>
              <a:rPr lang="en-US" altLang="zh-CN" sz="2400" dirty="0" smtClean="0"/>
              <a:t>&lt;</a:t>
            </a:r>
            <a:r>
              <a:rPr lang="en-US" altLang="zh-CN" sz="2400" dirty="0" err="1"/>
              <a:t>data_type</a:t>
            </a:r>
            <a:r>
              <a:rPr lang="en-US" altLang="zh-CN" sz="2400" dirty="0"/>
              <a:t>&gt; &lt;</a:t>
            </a:r>
            <a:r>
              <a:rPr lang="en-US" altLang="zh-CN" sz="2400" dirty="0" err="1"/>
              <a:t>variable_list</a:t>
            </a:r>
            <a:r>
              <a:rPr lang="en-US" altLang="zh-CN" sz="2400" dirty="0" smtClean="0"/>
              <a:t>&gt;;</a:t>
            </a:r>
          </a:p>
          <a:p>
            <a:endParaRPr lang="en-US" altLang="zh-CN" sz="2400" dirty="0"/>
          </a:p>
          <a:p>
            <a:r>
              <a:rPr lang="zh-CN" altLang="en-US" sz="2400" dirty="0"/>
              <a:t>在这里，</a:t>
            </a:r>
            <a:r>
              <a:rPr lang="en-US" altLang="zh-CN" sz="2400" dirty="0" err="1"/>
              <a:t>data_type</a:t>
            </a:r>
            <a:r>
              <a:rPr lang="en-US" altLang="zh-CN" sz="2400" dirty="0"/>
              <a:t> </a:t>
            </a:r>
            <a:r>
              <a:rPr lang="zh-CN" altLang="en-US" sz="2400" dirty="0"/>
              <a:t>必须是一个有效的 </a:t>
            </a:r>
            <a:r>
              <a:rPr lang="en-US" altLang="zh-CN" sz="2400" dirty="0"/>
              <a:t>C# </a:t>
            </a:r>
            <a:r>
              <a:rPr lang="zh-CN" altLang="en-US" sz="2400" dirty="0"/>
              <a:t>数据类型，可以是 </a:t>
            </a:r>
            <a:r>
              <a:rPr lang="en-US" altLang="zh-CN" sz="2400" dirty="0"/>
              <a:t>char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、</a:t>
            </a:r>
            <a:r>
              <a:rPr lang="en-US" altLang="zh-CN" sz="2400" dirty="0"/>
              <a:t>float</a:t>
            </a:r>
            <a:r>
              <a:rPr lang="zh-CN" altLang="en-US" sz="2400" dirty="0"/>
              <a:t>、</a:t>
            </a:r>
            <a:r>
              <a:rPr lang="en-US" altLang="zh-CN" sz="2400" dirty="0"/>
              <a:t>double </a:t>
            </a:r>
            <a:r>
              <a:rPr lang="zh-CN" altLang="en-US" sz="2400" dirty="0"/>
              <a:t>或其他用户自定义的数据类型。</a:t>
            </a:r>
            <a:r>
              <a:rPr lang="en-US" altLang="zh-CN" sz="2400" dirty="0" err="1"/>
              <a:t>variable_list</a:t>
            </a:r>
            <a:r>
              <a:rPr lang="en-US" altLang="zh-CN" sz="2400" dirty="0"/>
              <a:t> </a:t>
            </a:r>
            <a:r>
              <a:rPr lang="zh-CN" altLang="en-US" sz="2400" dirty="0"/>
              <a:t>可以由一个或多个用逗号分隔的标识符名称组成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j, k; </a:t>
            </a:r>
            <a:endParaRPr lang="en-US" altLang="zh-CN" sz="2400" dirty="0" smtClean="0"/>
          </a:p>
          <a:p>
            <a:r>
              <a:rPr lang="en-US" altLang="zh-CN" sz="2400" dirty="0" smtClean="0"/>
              <a:t>char </a:t>
            </a:r>
            <a:r>
              <a:rPr lang="en-US" altLang="zh-CN" sz="2400" dirty="0"/>
              <a:t>c, </a:t>
            </a:r>
            <a:r>
              <a:rPr lang="en-US" altLang="zh-CN" sz="2400" dirty="0" err="1"/>
              <a:t>ch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float </a:t>
            </a:r>
            <a:r>
              <a:rPr lang="en-US" altLang="zh-CN" sz="2400" dirty="0"/>
              <a:t>f, salary; </a:t>
            </a:r>
            <a:endParaRPr lang="en-US" altLang="zh-CN" sz="2400" dirty="0" smtClean="0"/>
          </a:p>
          <a:p>
            <a:r>
              <a:rPr lang="en-US" altLang="zh-CN" sz="2400" dirty="0" smtClean="0"/>
              <a:t>double </a:t>
            </a:r>
            <a:r>
              <a:rPr lang="en-US" altLang="zh-CN" sz="2400" dirty="0"/>
              <a:t>d;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69767"/>
            <a:ext cx="494842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/>
              <a:t>C</a:t>
            </a:r>
            <a:r>
              <a:rPr lang="en-US" altLang="zh-CN" sz="3600" dirty="0" smtClean="0"/>
              <a:t># </a:t>
            </a:r>
            <a:r>
              <a:rPr lang="zh-CN" altLang="en-US" sz="3600" b="1" dirty="0" smtClean="0"/>
              <a:t>变量</a:t>
            </a:r>
            <a:r>
              <a:rPr lang="zh-CN" altLang="en-US" sz="3600" b="1" dirty="0"/>
              <a:t>定义</a:t>
            </a:r>
          </a:p>
          <a:p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2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443198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变量通过在等号后跟一个常量表达式进行初始化（赋值）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err="1"/>
              <a:t>variable_name</a:t>
            </a:r>
            <a:r>
              <a:rPr lang="en-US" altLang="zh-CN" sz="2400" dirty="0"/>
              <a:t> = value</a:t>
            </a:r>
            <a:r>
              <a:rPr lang="en-US" altLang="zh-CN" sz="2400" dirty="0" smtClean="0"/>
              <a:t>;</a:t>
            </a:r>
          </a:p>
          <a:p>
            <a:endParaRPr lang="en-US" altLang="zh-CN" sz="2400" dirty="0"/>
          </a:p>
          <a:p>
            <a:r>
              <a:rPr lang="zh-CN" altLang="en-US" sz="2400" dirty="0"/>
              <a:t>变量可以在声明时被初始化（指定一个初始值）。初始化由一个等号后跟一个常量表达式组成，如下所示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&lt;</a:t>
            </a:r>
            <a:r>
              <a:rPr lang="en-US" altLang="zh-CN" sz="2400" dirty="0" err="1"/>
              <a:t>data_type</a:t>
            </a:r>
            <a:r>
              <a:rPr lang="en-US" altLang="zh-CN" sz="2400" dirty="0"/>
              <a:t>&gt; &lt;</a:t>
            </a:r>
            <a:r>
              <a:rPr lang="en-US" altLang="zh-CN" sz="2400" dirty="0" err="1"/>
              <a:t>variable_name</a:t>
            </a:r>
            <a:r>
              <a:rPr lang="en-US" altLang="zh-CN" sz="2400" dirty="0"/>
              <a:t>&gt; = value</a:t>
            </a:r>
            <a:r>
              <a:rPr lang="en-US" altLang="zh-CN" sz="2400" dirty="0" smtClean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d = 3, f = 5; /* </a:t>
            </a:r>
            <a:r>
              <a:rPr lang="zh-CN" altLang="en-US" sz="2400" dirty="0"/>
              <a:t>初始化 </a:t>
            </a:r>
            <a:r>
              <a:rPr lang="en-US" altLang="zh-CN" sz="2400" dirty="0"/>
              <a:t>d </a:t>
            </a:r>
            <a:r>
              <a:rPr lang="zh-CN" altLang="en-US" sz="2400" dirty="0"/>
              <a:t>和 </a:t>
            </a:r>
            <a:r>
              <a:rPr lang="en-US" altLang="zh-CN" sz="2400" dirty="0"/>
              <a:t>f. </a:t>
            </a:r>
            <a:r>
              <a:rPr lang="en-US" altLang="zh-CN" sz="2400" dirty="0" smtClean="0"/>
              <a:t>*/</a:t>
            </a:r>
          </a:p>
          <a:p>
            <a:r>
              <a:rPr lang="en-US" altLang="zh-CN" sz="2400" dirty="0"/>
              <a:t>char x = 'x'; /* </a:t>
            </a:r>
            <a:r>
              <a:rPr lang="zh-CN" altLang="en-US" sz="2400" dirty="0"/>
              <a:t>变量 </a:t>
            </a:r>
            <a:r>
              <a:rPr lang="en-US" altLang="zh-CN" sz="2400" dirty="0"/>
              <a:t>x </a:t>
            </a:r>
            <a:r>
              <a:rPr lang="zh-CN" altLang="en-US" sz="2400" dirty="0"/>
              <a:t>的值为 </a:t>
            </a:r>
            <a:r>
              <a:rPr lang="en-US" altLang="zh-CN" sz="2400" dirty="0"/>
              <a:t>'x' */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69767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C# </a:t>
            </a:r>
            <a:r>
              <a:rPr lang="zh-CN" altLang="en-US" sz="3600" b="1" dirty="0"/>
              <a:t>中的变量</a:t>
            </a:r>
            <a:r>
              <a:rPr lang="zh-CN" altLang="en-US" sz="3600" b="1" dirty="0" smtClean="0"/>
              <a:t>初始化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449353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</a:rPr>
              <a:t>常量是固定值，程序执行期间不会改变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。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常量</a:t>
            </a:r>
            <a:r>
              <a:rPr lang="zh-CN" altLang="en-US" sz="2400" dirty="0"/>
              <a:t>可以是任何基本</a:t>
            </a:r>
            <a:r>
              <a:rPr lang="zh-CN" altLang="en-US" sz="2400" dirty="0" smtClean="0"/>
              <a:t>数据类型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/>
          </a:p>
          <a:p>
            <a:r>
              <a:rPr lang="zh-CN" altLang="en-US" sz="2400" dirty="0"/>
              <a:t>常量是使用 </a:t>
            </a:r>
            <a:r>
              <a:rPr lang="en-US" altLang="zh-CN" sz="2400" b="1" dirty="0" err="1"/>
              <a:t>const</a:t>
            </a:r>
            <a:r>
              <a:rPr lang="zh-CN" altLang="en-US" sz="2400" dirty="0"/>
              <a:t> 关键字来定义的 。定义一个常量的语法如下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data_type</a:t>
            </a:r>
            <a:r>
              <a:rPr lang="en-US" altLang="zh-CN" sz="2400" dirty="0"/>
              <a:t>&gt; &lt;</a:t>
            </a:r>
            <a:r>
              <a:rPr lang="en-US" altLang="zh-CN" sz="2400" dirty="0" err="1"/>
              <a:t>constant_name</a:t>
            </a:r>
            <a:r>
              <a:rPr lang="en-US" altLang="zh-CN" sz="2400" dirty="0"/>
              <a:t>&gt; = value</a:t>
            </a:r>
            <a:r>
              <a:rPr lang="en-US" altLang="zh-CN" sz="2400" dirty="0" smtClean="0"/>
              <a:t>;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例如：</a:t>
            </a:r>
            <a:endParaRPr lang="en-US" altLang="zh-CN" sz="2400" dirty="0"/>
          </a:p>
          <a:p>
            <a:r>
              <a:rPr lang="en-US" altLang="zh-CN" sz="2400" dirty="0" err="1"/>
              <a:t>const</a:t>
            </a:r>
            <a:r>
              <a:rPr lang="en-US" altLang="zh-CN" sz="2400" dirty="0"/>
              <a:t> double pi = 3.14159; // </a:t>
            </a:r>
            <a:r>
              <a:rPr lang="zh-CN" altLang="en-US" sz="2400" dirty="0"/>
              <a:t>常量</a:t>
            </a:r>
            <a:r>
              <a:rPr lang="zh-CN" altLang="en-US" sz="2400" dirty="0" smtClean="0"/>
              <a:t>声明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69767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C# </a:t>
            </a:r>
            <a:r>
              <a:rPr lang="zh-CN" altLang="en-US" sz="3600" b="1" dirty="0" smtClean="0"/>
              <a:t>常量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7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35665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2769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下表显示了 </a:t>
            </a:r>
            <a:r>
              <a:rPr lang="en-US" altLang="zh-CN" dirty="0"/>
              <a:t>C# </a:t>
            </a:r>
            <a:r>
              <a:rPr lang="zh-CN" altLang="en-US" dirty="0"/>
              <a:t>支持的所有算术运算符。假设变量 </a:t>
            </a:r>
            <a:r>
              <a:rPr lang="en-US" altLang="zh-CN" b="1" dirty="0"/>
              <a:t>A</a:t>
            </a:r>
            <a:r>
              <a:rPr lang="zh-CN" altLang="en-US" dirty="0"/>
              <a:t> 的值为 </a:t>
            </a:r>
            <a:r>
              <a:rPr lang="en-US" altLang="zh-CN" dirty="0"/>
              <a:t>10</a:t>
            </a:r>
            <a:r>
              <a:rPr lang="zh-CN" altLang="en-US" dirty="0"/>
              <a:t>，变量 </a:t>
            </a:r>
            <a:r>
              <a:rPr lang="en-US" altLang="zh-CN" b="1" dirty="0"/>
              <a:t>B</a:t>
            </a:r>
            <a:r>
              <a:rPr lang="zh-CN" altLang="en-US" dirty="0"/>
              <a:t> 的值为 </a:t>
            </a:r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69767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/>
            <a:r>
              <a:rPr lang="en-US" altLang="zh-CN" sz="3600" b="1" dirty="0" smtClean="0"/>
              <a:t>C</a:t>
            </a:r>
            <a:r>
              <a:rPr lang="en-US" altLang="zh-CN" sz="3600" b="1" dirty="0"/>
              <a:t># </a:t>
            </a:r>
            <a:r>
              <a:rPr lang="zh-CN" altLang="en-US" sz="3600" dirty="0"/>
              <a:t>算术运算符</a:t>
            </a: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58581"/>
              </p:ext>
            </p:extLst>
          </p:nvPr>
        </p:nvGraphicFramePr>
        <p:xfrm>
          <a:off x="1457275" y="2598901"/>
          <a:ext cx="85725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260"/>
                <a:gridCol w="4439740"/>
                <a:gridCol w="285750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把两个操作数相加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+ B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将得到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从第一个操作数中减去第二个操作数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- B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将得到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把两个操作数相乘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* B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将得到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分子除以分母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/ A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将得到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取模运算符，整除后的余数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% A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将得到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自增运算符，整数值增加 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 A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将得到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减运算符，整数值减少 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--A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将得到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4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D0CECE"/>
      </a:accent2>
      <a:accent3>
        <a:srgbClr val="000000"/>
      </a:accent3>
      <a:accent4>
        <a:srgbClr val="D0CECE"/>
      </a:accent4>
      <a:accent5>
        <a:srgbClr val="000000"/>
      </a:accent5>
      <a:accent6>
        <a:srgbClr val="D0CECE"/>
      </a:accent6>
      <a:hlink>
        <a:srgbClr val="000000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1554</Words>
  <Application>Microsoft Office PowerPoint</Application>
  <PresentationFormat>自定义</PresentationFormat>
  <Paragraphs>304</Paragraphs>
  <Slides>23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创意线条</dc:title>
  <dc:creator/>
  <cp:lastModifiedBy/>
  <cp:revision>1</cp:revision>
  <dcterms:created xsi:type="dcterms:W3CDTF">2016-10-17T14:00:15Z</dcterms:created>
  <dcterms:modified xsi:type="dcterms:W3CDTF">2018-02-24T08:44:00Z</dcterms:modified>
</cp:coreProperties>
</file>