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68" r:id="rId2"/>
    <p:sldId id="3267" r:id="rId3"/>
    <p:sldId id="3268" r:id="rId4"/>
    <p:sldId id="3238" r:id="rId5"/>
    <p:sldId id="3270" r:id="rId6"/>
    <p:sldId id="3271" r:id="rId7"/>
    <p:sldId id="3272" r:id="rId8"/>
    <p:sldId id="3269" r:id="rId9"/>
    <p:sldId id="3273" r:id="rId10"/>
    <p:sldId id="3239" r:id="rId11"/>
    <p:sldId id="3274" r:id="rId12"/>
    <p:sldId id="3275" r:id="rId13"/>
    <p:sldId id="3276" r:id="rId14"/>
    <p:sldId id="3277" r:id="rId15"/>
    <p:sldId id="3281" r:id="rId16"/>
    <p:sldId id="3282" r:id="rId17"/>
    <p:sldId id="3280" r:id="rId18"/>
    <p:sldId id="3278" r:id="rId19"/>
    <p:sldId id="3263" r:id="rId20"/>
    <p:sldId id="3279" r:id="rId21"/>
    <p:sldId id="3189" r:id="rId22"/>
  </p:sldIdLst>
  <p:sldSz cx="12858750" cy="7232650"/>
  <p:notesSz cx="9926638" cy="6797675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67"/>
            <p14:sldId id="3268"/>
            <p14:sldId id="3238"/>
            <p14:sldId id="3270"/>
            <p14:sldId id="3271"/>
            <p14:sldId id="3272"/>
            <p14:sldId id="3269"/>
            <p14:sldId id="3273"/>
            <p14:sldId id="3239"/>
            <p14:sldId id="3274"/>
            <p14:sldId id="3275"/>
            <p14:sldId id="3276"/>
            <p14:sldId id="3277"/>
            <p14:sldId id="3281"/>
            <p14:sldId id="3282"/>
            <p14:sldId id="3280"/>
            <p14:sldId id="3278"/>
            <p14:sldId id="3263"/>
            <p14:sldId id="3279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66" d="100"/>
          <a:sy n="66" d="100"/>
        </p:scale>
        <p:origin x="-714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985" y="-55212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2018.02.25</a:t>
            </a:r>
          </a:p>
        </p:txBody>
      </p:sp>
      <p:sp>
        <p:nvSpPr>
          <p:cNvPr id="12" name="矩形 11"/>
          <p:cNvSpPr/>
          <p:nvPr/>
        </p:nvSpPr>
        <p:spPr>
          <a:xfrm>
            <a:off x="8085559" y="4408413"/>
            <a:ext cx="407809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第十四回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</a:t>
            </a:r>
            <a:r>
              <a:rPr lang="zh-CN" altLang="en-US" sz="3600" b="1" dirty="0" smtClean="0"/>
              <a:t>类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Class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4768453"/>
            <a:ext cx="11315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1981820"/>
            <a:ext cx="5486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</a:t>
            </a:r>
            <a:r>
              <a:rPr lang="zh-CN" altLang="en-US" sz="3600" b="1" dirty="0" smtClean="0"/>
              <a:t>类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Class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05" y="2046957"/>
            <a:ext cx="11220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</a:t>
            </a:r>
            <a:r>
              <a:rPr lang="zh-CN" altLang="en-US" sz="3600" b="1" dirty="0" smtClean="0"/>
              <a:t>类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Class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114029"/>
            <a:ext cx="104108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917207" y="1960141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077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</a:t>
            </a:r>
            <a:r>
              <a:rPr lang="zh-CN" altLang="en-US" sz="3600" b="1" dirty="0" smtClean="0"/>
              <a:t>类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Class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114029"/>
            <a:ext cx="104108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917207" y="1960141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类属性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88" y="2144807"/>
            <a:ext cx="11182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88" y="2896245"/>
            <a:ext cx="111442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4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92305" y="664066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调用；实例对象</a:t>
            </a:r>
            <a:r>
              <a:rPr lang="en-US" altLang="zh-CN" sz="2400" b="1" dirty="0" smtClean="0"/>
              <a:t>.Name = </a:t>
            </a:r>
            <a:r>
              <a:rPr lang="zh-CN" altLang="en-US" sz="2400" b="1" dirty="0" smtClean="0"/>
              <a:t>值 </a:t>
            </a:r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类属性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77" y="2127918"/>
            <a:ext cx="2762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15" y="4043387"/>
            <a:ext cx="1111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9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271616" y="6274942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值参数，引用参数 </a:t>
            </a:r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 smtClean="0"/>
              <a:t>类</a:t>
            </a:r>
            <a:r>
              <a:rPr lang="zh-CN" altLang="en-US" sz="3600" dirty="0"/>
              <a:t>方法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39" y="2104157"/>
            <a:ext cx="111728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39" y="3875757"/>
            <a:ext cx="8505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73866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创建一个</a:t>
            </a:r>
            <a:r>
              <a:rPr lang="en-US" altLang="zh-CN" sz="2400" b="1" dirty="0" err="1" smtClean="0"/>
              <a:t>basecar</a:t>
            </a:r>
            <a:r>
              <a:rPr lang="zh-CN" altLang="en-US" sz="2400" b="1" dirty="0" smtClean="0"/>
              <a:t>基类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创建一个派生类汽车</a:t>
            </a:r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0663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663997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808013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 smtClean="0"/>
              <a:t>类的实例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744117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54" y="1816125"/>
            <a:ext cx="11125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54" y="3400301"/>
            <a:ext cx="11077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5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  <a:p>
            <a:r>
              <a:rPr lang="zh-CN" altLang="en-US" sz="2400" b="1" dirty="0" smtClean="0"/>
              <a:t>创建一个计算器类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有加减乘除四个类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实例使用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异常</a:t>
            </a:r>
            <a:r>
              <a:rPr lang="zh-CN" altLang="en-US" sz="2400" dirty="0"/>
              <a:t>是在程序执行期间出现的问题。</a:t>
            </a:r>
            <a:endParaRPr lang="en-US" altLang="zh-CN" sz="2400" dirty="0"/>
          </a:p>
          <a:p>
            <a:r>
              <a:rPr lang="en-US" altLang="zh-CN" sz="2400" dirty="0" smtClean="0"/>
              <a:t>try</a:t>
            </a:r>
            <a:endParaRPr lang="en-US" altLang="zh-CN" sz="2400" dirty="0"/>
          </a:p>
          <a:p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zh-CN" altLang="en-US" sz="2400" dirty="0"/>
              <a:t>  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执行程序</a:t>
            </a:r>
            <a:endParaRPr lang="zh-CN" altLang="en-US" sz="2400" dirty="0"/>
          </a:p>
          <a:p>
            <a:r>
              <a:rPr lang="en-US" altLang="zh-CN" sz="2400" dirty="0" smtClean="0"/>
              <a:t>}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catch </a:t>
            </a:r>
            <a:r>
              <a:rPr lang="en-US" altLang="zh-CN" sz="2400" dirty="0"/>
              <a:t>(Exception e</a:t>
            </a:r>
            <a:r>
              <a:rPr lang="en-US" altLang="zh-CN" sz="2400" dirty="0" smtClean="0"/>
              <a:t>) {</a:t>
            </a:r>
          </a:p>
          <a:p>
            <a:r>
              <a:rPr lang="en-US" altLang="zh-CN" sz="2400" dirty="0" smtClean="0"/>
              <a:t>      // </a:t>
            </a:r>
            <a:r>
              <a:rPr lang="zh-CN" altLang="en-US" sz="2400" dirty="0" smtClean="0"/>
              <a:t>异常处理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finally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     //</a:t>
            </a:r>
            <a:r>
              <a:rPr lang="zh-CN" altLang="en-US" sz="2400" dirty="0"/>
              <a:t>不管异常是否被抛出都会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t</a:t>
            </a:r>
            <a:r>
              <a:rPr lang="en-US" altLang="zh-CN" sz="2400" b="1" dirty="0" smtClean="0"/>
              <a:t>ry</a:t>
            </a:r>
            <a:r>
              <a:rPr lang="en-US" altLang="zh-CN" sz="2400" dirty="0"/>
              <a:t>: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 </a:t>
            </a:r>
            <a:r>
              <a:rPr lang="en-US" altLang="zh-CN" sz="2400" dirty="0"/>
              <a:t>try </a:t>
            </a:r>
            <a:r>
              <a:rPr lang="zh-CN" altLang="en-US" sz="2400" dirty="0"/>
              <a:t>块标识了一个将被激活的特定的异常的代码块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atch:</a:t>
            </a:r>
            <a:r>
              <a:rPr lang="zh-CN" altLang="en-US" sz="2400" dirty="0" smtClean="0"/>
              <a:t>程序</a:t>
            </a:r>
            <a:r>
              <a:rPr lang="zh-CN" altLang="en-US" sz="2400" dirty="0"/>
              <a:t>通过异常处理程序捕获异常。</a:t>
            </a:r>
            <a:r>
              <a:rPr lang="en-US" altLang="zh-CN" sz="2400" dirty="0"/>
              <a:t>catch </a:t>
            </a:r>
            <a:r>
              <a:rPr lang="zh-CN" altLang="en-US" sz="2400" dirty="0"/>
              <a:t>关键字表示异常的捕获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finally</a:t>
            </a:r>
            <a:r>
              <a:rPr lang="zh-CN" altLang="en-US" sz="2400" dirty="0"/>
              <a:t>：</a:t>
            </a:r>
            <a:r>
              <a:rPr lang="en-US" altLang="zh-CN" sz="2400" dirty="0"/>
              <a:t>finally </a:t>
            </a:r>
            <a:r>
              <a:rPr lang="zh-CN" altLang="en-US" sz="2400" dirty="0"/>
              <a:t>块用于执行给定的语句，不管异常是否被抛出都会执行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hrow: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在 </a:t>
            </a:r>
            <a:r>
              <a:rPr lang="en-US" altLang="zh-CN" sz="2400" dirty="0"/>
              <a:t>catch </a:t>
            </a:r>
            <a:r>
              <a:rPr lang="zh-CN" altLang="en-US" sz="2400" dirty="0"/>
              <a:t>块中使用 </a:t>
            </a:r>
            <a:r>
              <a:rPr lang="en-US" altLang="zh-CN" sz="2400" dirty="0"/>
              <a:t>throw </a:t>
            </a:r>
            <a:r>
              <a:rPr lang="zh-CN" altLang="en-US" sz="2400" dirty="0"/>
              <a:t>语句来抛出当前的对象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异常处理语句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1503" y="4408413"/>
            <a:ext cx="45821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第十四回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258532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Debug </a:t>
            </a:r>
            <a:r>
              <a:rPr lang="zh-CN" altLang="en-US" sz="2400" dirty="0" smtClean="0"/>
              <a:t>设置断点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F9 </a:t>
            </a:r>
            <a:r>
              <a:rPr lang="zh-CN" altLang="en-US" sz="2400" dirty="0" smtClean="0"/>
              <a:t>设置断点</a:t>
            </a:r>
            <a:endParaRPr lang="en-US" altLang="zh-CN" sz="2400" dirty="0" smtClean="0"/>
          </a:p>
          <a:p>
            <a:r>
              <a:rPr lang="en-US" altLang="zh-CN" sz="2400" dirty="0" smtClean="0"/>
              <a:t>F11 </a:t>
            </a:r>
            <a:r>
              <a:rPr lang="zh-CN" altLang="en-US" sz="2400" dirty="0" smtClean="0"/>
              <a:t>逐行进行</a:t>
            </a:r>
            <a:endParaRPr lang="en-US" altLang="zh-CN" sz="2400" dirty="0" smtClean="0"/>
          </a:p>
          <a:p>
            <a:r>
              <a:rPr lang="en-US" altLang="zh-CN" sz="2400" dirty="0" smtClean="0"/>
              <a:t>Shift + F11  </a:t>
            </a:r>
            <a:r>
              <a:rPr lang="zh-CN" altLang="en-US" sz="2400" dirty="0" smtClean="0"/>
              <a:t>跳过执行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调试程序的方法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4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22159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前几节课我们学习了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的语法和编程的基础知识，以及调试应用程序的方法。</a:t>
            </a:r>
            <a:endParaRPr lang="en-US" altLang="zh-CN" sz="2400" dirty="0" smtClean="0"/>
          </a:p>
          <a:p>
            <a:r>
              <a:rPr lang="zh-CN" altLang="en-US" sz="2400" dirty="0" smtClean="0"/>
              <a:t>现在我们来介绍面向对象的概念，因为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是一门纯粹面向对象开发的编程语言，</a:t>
            </a:r>
            <a:endParaRPr lang="en-US" altLang="zh-CN" sz="2400" dirty="0" smtClean="0"/>
          </a:p>
          <a:p>
            <a:r>
              <a:rPr lang="zh-CN" altLang="en-US" sz="2400" dirty="0" smtClean="0"/>
              <a:t>它真正体现了“一切皆为对象”的精神。</a:t>
            </a:r>
            <a:endParaRPr lang="en-US" altLang="zh-CN" sz="2400" dirty="0" smtClean="0"/>
          </a:p>
          <a:p>
            <a:r>
              <a:rPr lang="zh-CN" altLang="en-US" sz="2400" dirty="0"/>
              <a:t>不</a:t>
            </a:r>
            <a:r>
              <a:rPr lang="zh-CN" altLang="en-US" sz="2400" dirty="0" smtClean="0"/>
              <a:t>明白所谓的“面向对象思想”。就不会明白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的精髓，而对于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的理解，就只能</a:t>
            </a:r>
            <a:endParaRPr lang="en-US" altLang="zh-CN" sz="2400" dirty="0" smtClean="0"/>
          </a:p>
          <a:p>
            <a:r>
              <a:rPr lang="zh-CN" altLang="en-US" sz="2400" dirty="0"/>
              <a:t>仅</a:t>
            </a:r>
            <a:r>
              <a:rPr lang="zh-CN" altLang="en-US" sz="2400" dirty="0" smtClean="0"/>
              <a:t>限于语言特色的表面了。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类  面向对象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3832349"/>
            <a:ext cx="83153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一切皆是对象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类  面向对象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752229"/>
            <a:ext cx="110775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6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类的面向对象特性</a:t>
            </a:r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类  面向对象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456929"/>
            <a:ext cx="11144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7" y="4552429"/>
            <a:ext cx="11049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 smtClean="0"/>
              <a:t>类  面向对象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1" y="1960141"/>
            <a:ext cx="10991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4696445"/>
            <a:ext cx="110775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3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类（</a:t>
            </a:r>
            <a:r>
              <a:rPr lang="en-US" altLang="zh-CN" sz="3600" b="1" dirty="0"/>
              <a:t>Class</a:t>
            </a:r>
            <a:r>
              <a:rPr lang="zh-CN" altLang="en-US" sz="3600" b="1" dirty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2128617"/>
            <a:ext cx="113157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1" y="1960141"/>
            <a:ext cx="11356719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 </a:t>
            </a:r>
            <a:r>
              <a:rPr lang="zh-CN" altLang="en-US" sz="3600" b="1" dirty="0"/>
              <a:t>类（</a:t>
            </a:r>
            <a:r>
              <a:rPr lang="en-US" altLang="zh-CN" sz="3600" b="1" dirty="0"/>
              <a:t>Class</a:t>
            </a:r>
            <a:r>
              <a:rPr lang="zh-CN" altLang="en-US" sz="3600" b="1" dirty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17" y="2178921"/>
            <a:ext cx="112299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3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自定义</PresentationFormat>
  <Paragraphs>74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2018-02-25T01:25:42Z</dcterms:modified>
</cp:coreProperties>
</file>