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86" r:id="rId5"/>
    <p:sldId id="287" r:id="rId6"/>
    <p:sldId id="288" r:id="rId7"/>
    <p:sldId id="285" r:id="rId8"/>
    <p:sldId id="282" r:id="rId9"/>
    <p:sldId id="283" r:id="rId10"/>
    <p:sldId id="284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teur5 proforma" initials="fp" lastIdx="2" clrIdx="0">
    <p:extLst>
      <p:ext uri="{19B8F6BF-5375-455C-9EA6-DF929625EA0E}">
        <p15:presenceInfo xmlns:p15="http://schemas.microsoft.com/office/powerpoint/2012/main" userId="S::f5.proforma@proformaasbl.onmicrosoft.com::8da7cb4a-f78a-48ad-b9c6-8ed6559789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A557-EEA0-4269-8D1F-E547C1F0C8C1}" type="datetimeFigureOut">
              <a:rPr lang="fr-BE" smtClean="0"/>
              <a:t>13-09-21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2FACB-CED3-49DF-B85F-25DA68D3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395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5C50E-A85D-4818-8869-9DD02EE0B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Introduction aux bases de données relationnelles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E3751F-D8BC-462C-BC1B-588DD2B5C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3200" dirty="0"/>
              <a:t>Avec Access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D4732D-DF4F-42F5-B4E4-44DC1B62D9A8}"/>
              </a:ext>
            </a:extLst>
          </p:cNvPr>
          <p:cNvPicPr/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" y="5064641"/>
            <a:ext cx="1567543" cy="11998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0425049-F777-4453-A7C0-7E09D20EA6AF}"/>
              </a:ext>
            </a:extLst>
          </p:cNvPr>
          <p:cNvSpPr txBox="1"/>
          <p:nvPr/>
        </p:nvSpPr>
        <p:spPr>
          <a:xfrm>
            <a:off x="0" y="6423177"/>
            <a:ext cx="194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Isabelle </a:t>
            </a:r>
            <a:r>
              <a:rPr lang="fr-BE" sz="1400" dirty="0" err="1"/>
              <a:t>Detrixhe</a:t>
            </a:r>
            <a:r>
              <a:rPr lang="fr-BE" sz="1400" dirty="0"/>
              <a:t> - 2021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2C1B10-8CFE-4A85-84CF-CFAAEB8B0D11}"/>
              </a:ext>
            </a:extLst>
          </p:cNvPr>
          <p:cNvSpPr txBox="1"/>
          <p:nvPr/>
        </p:nvSpPr>
        <p:spPr>
          <a:xfrm>
            <a:off x="5729147" y="6423177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dirty="0">
                <a:solidFill>
                  <a:srgbClr val="7030A0"/>
                </a:solidFill>
              </a:rPr>
              <a:t>Partie 2/2</a:t>
            </a:r>
          </a:p>
        </p:txBody>
      </p:sp>
    </p:spTree>
    <p:extLst>
      <p:ext uri="{BB962C8B-B14F-4D97-AF65-F5344CB8AC3E}">
        <p14:creationId xmlns:p14="http://schemas.microsoft.com/office/powerpoint/2010/main" val="18153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dirty="0"/>
              <a:t>Colonne de type oui/non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8AB99D-4226-4B03-B715-35BBFF50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85522"/>
            <a:ext cx="3467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3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AC2A2-C583-46B7-A63A-7FF18EF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Création d’une relation entre 2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BD13B-91E3-499C-808D-A2FC51D5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- choisir le type de données « liste de choix »</a:t>
            </a:r>
          </a:p>
          <a:p>
            <a:r>
              <a:rPr lang="fr-BE" dirty="0"/>
              <a:t>-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F240A6-5194-435B-A7A5-CB181127A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5885" y="2806741"/>
            <a:ext cx="3497580" cy="2432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5145943-6C05-4BBC-BA45-A0DB9355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59" y="2806741"/>
            <a:ext cx="4846740" cy="337138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0FCBD2-636D-4FB3-B086-E97FBD68CF26}"/>
              </a:ext>
            </a:extLst>
          </p:cNvPr>
          <p:cNvCxnSpPr/>
          <p:nvPr/>
        </p:nvCxnSpPr>
        <p:spPr>
          <a:xfrm>
            <a:off x="5284519" y="3574473"/>
            <a:ext cx="811481" cy="60564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0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5F549-97FA-4DB5-AF6C-4CE73029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Relations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B88EB5-7865-4C55-AD56-302570C7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216" y="1875600"/>
            <a:ext cx="5476875" cy="1209675"/>
          </a:xfrm>
        </p:spPr>
      </p:pic>
    </p:spTree>
    <p:extLst>
      <p:ext uri="{BB962C8B-B14F-4D97-AF65-F5344CB8AC3E}">
        <p14:creationId xmlns:p14="http://schemas.microsoft.com/office/powerpoint/2010/main" val="390197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A0FD1-CB4C-4C66-A19D-BF06A06C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de table – les propriétés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9F2B03-E2B1-4754-A8A3-F43163054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46267"/>
            <a:ext cx="9720262" cy="2565465"/>
          </a:xfrm>
        </p:spPr>
      </p:pic>
      <p:sp>
        <p:nvSpPr>
          <p:cNvPr id="18" name="Légende : encadrée 17">
            <a:extLst>
              <a:ext uri="{FF2B5EF4-FFF2-40B4-BE49-F238E27FC236}">
                <a16:creationId xmlns:a16="http://schemas.microsoft.com/office/drawing/2014/main" id="{55FA9291-9362-42D6-8503-23D7B87B4033}"/>
              </a:ext>
            </a:extLst>
          </p:cNvPr>
          <p:cNvSpPr/>
          <p:nvPr/>
        </p:nvSpPr>
        <p:spPr>
          <a:xfrm>
            <a:off x="4590853" y="2401888"/>
            <a:ext cx="5410986" cy="897494"/>
          </a:xfrm>
          <a:prstGeom prst="borderCallout1">
            <a:avLst>
              <a:gd name="adj1" fmla="val 40489"/>
              <a:gd name="adj2" fmla="val -694"/>
              <a:gd name="adj3" fmla="val 55101"/>
              <a:gd name="adj4" fmla="val -3203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Le format d’affichage est le format de la cellule lorsque celle-ci n’est pas éditée.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B085E4F-D8A8-4273-AE8D-418C718A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47" y="4514260"/>
            <a:ext cx="6677025" cy="1733550"/>
          </a:xfrm>
          <a:prstGeom prst="rect">
            <a:avLst/>
          </a:prstGeom>
        </p:spPr>
      </p:pic>
      <p:sp>
        <p:nvSpPr>
          <p:cNvPr id="21" name="Légende : encadrée 20">
            <a:extLst>
              <a:ext uri="{FF2B5EF4-FFF2-40B4-BE49-F238E27FC236}">
                <a16:creationId xmlns:a16="http://schemas.microsoft.com/office/drawing/2014/main" id="{E0B9D9CC-7CAE-4DD5-9B46-C1E3A23805E3}"/>
              </a:ext>
            </a:extLst>
          </p:cNvPr>
          <p:cNvSpPr/>
          <p:nvPr/>
        </p:nvSpPr>
        <p:spPr>
          <a:xfrm>
            <a:off x="1470581" y="5000758"/>
            <a:ext cx="2026763" cy="1036948"/>
          </a:xfrm>
          <a:prstGeom prst="borderCallout1">
            <a:avLst>
              <a:gd name="adj1" fmla="val -341"/>
              <a:gd name="adj2" fmla="val 10272"/>
              <a:gd name="adj3" fmla="val -170227"/>
              <a:gd name="adj4" fmla="val -298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La légende est le titre donné à la colonne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376C56E-20C0-407F-99DF-EA2989D672B0}"/>
              </a:ext>
            </a:extLst>
          </p:cNvPr>
          <p:cNvCxnSpPr/>
          <p:nvPr/>
        </p:nvCxnSpPr>
        <p:spPr>
          <a:xfrm>
            <a:off x="3497344" y="4864231"/>
            <a:ext cx="12349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4699239-A25F-4B36-BAEC-A9CE8E6C3436}"/>
              </a:ext>
            </a:extLst>
          </p:cNvPr>
          <p:cNvSpPr/>
          <p:nvPr/>
        </p:nvSpPr>
        <p:spPr>
          <a:xfrm>
            <a:off x="4675176" y="4948746"/>
            <a:ext cx="6492696" cy="78006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FE0077E-0A92-4656-A757-D93653F9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412" y="5110478"/>
            <a:ext cx="867266" cy="251703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37E8A7A-F532-4A06-96E2-4DBE9D155132}"/>
              </a:ext>
            </a:extLst>
          </p:cNvPr>
          <p:cNvCxnSpPr>
            <a:cxnSpLocks/>
          </p:cNvCxnSpPr>
          <p:nvPr/>
        </p:nvCxnSpPr>
        <p:spPr>
          <a:xfrm>
            <a:off x="6504495" y="3299382"/>
            <a:ext cx="0" cy="1846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égende : encadrée 29">
            <a:extLst>
              <a:ext uri="{FF2B5EF4-FFF2-40B4-BE49-F238E27FC236}">
                <a16:creationId xmlns:a16="http://schemas.microsoft.com/office/drawing/2014/main" id="{65CF3C5D-7243-4610-8DA1-4B60B4BD67E9}"/>
              </a:ext>
            </a:extLst>
          </p:cNvPr>
          <p:cNvSpPr/>
          <p:nvPr/>
        </p:nvSpPr>
        <p:spPr>
          <a:xfrm>
            <a:off x="7516824" y="3645883"/>
            <a:ext cx="3408836" cy="806942"/>
          </a:xfrm>
          <a:prstGeom prst="borderCallout1">
            <a:avLst>
              <a:gd name="adj1" fmla="val 21087"/>
              <a:gd name="adj2" fmla="val -313"/>
              <a:gd name="adj3" fmla="val -77919"/>
              <a:gd name="adj4" fmla="val -143695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Le masque de saisie est la configuration de la zone éditable pour contrôler la saisie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B6AF23A-6AB8-484C-857B-33D49EDA7C90}"/>
              </a:ext>
            </a:extLst>
          </p:cNvPr>
          <p:cNvCxnSpPr/>
          <p:nvPr/>
        </p:nvCxnSpPr>
        <p:spPr>
          <a:xfrm>
            <a:off x="9916998" y="4452825"/>
            <a:ext cx="188536" cy="692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hylactère : pensées 33">
            <a:extLst>
              <a:ext uri="{FF2B5EF4-FFF2-40B4-BE49-F238E27FC236}">
                <a16:creationId xmlns:a16="http://schemas.microsoft.com/office/drawing/2014/main" id="{26F9D54A-3910-4CA6-BCF5-503932DF250D}"/>
              </a:ext>
            </a:extLst>
          </p:cNvPr>
          <p:cNvSpPr/>
          <p:nvPr/>
        </p:nvSpPr>
        <p:spPr>
          <a:xfrm>
            <a:off x="8224887" y="5612433"/>
            <a:ext cx="3384222" cy="1270753"/>
          </a:xfrm>
          <a:prstGeom prst="cloudCallout">
            <a:avLst>
              <a:gd name="adj1" fmla="val 14517"/>
              <a:gd name="adj2" fmla="val -762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Une seule zone de saisie pour l’ensemble de données</a:t>
            </a:r>
          </a:p>
        </p:txBody>
      </p:sp>
    </p:spTree>
    <p:extLst>
      <p:ext uri="{BB962C8B-B14F-4D97-AF65-F5344CB8AC3E}">
        <p14:creationId xmlns:p14="http://schemas.microsoft.com/office/powerpoint/2010/main" val="10001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30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u="sng" spc="300" dirty="0">
                <a:solidFill>
                  <a:schemeClr val="accent1">
                    <a:lumMod val="75000"/>
                  </a:schemeClr>
                </a:solidFill>
              </a:rPr>
              <a:t>Le format d’affichage (quand la cellule n’est pas éditée)</a:t>
            </a:r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0A5F12-ED82-434F-B895-8628F5235F96}"/>
              </a:ext>
            </a:extLst>
          </p:cNvPr>
          <p:cNvSpPr txBox="1"/>
          <p:nvPr/>
        </p:nvSpPr>
        <p:spPr>
          <a:xfrm>
            <a:off x="679268" y="2447108"/>
            <a:ext cx="101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Il est possible, </a:t>
            </a:r>
            <a:r>
              <a:rPr lang="fr-BE" dirty="0">
                <a:solidFill>
                  <a:srgbClr val="FF0000"/>
                </a:solidFill>
              </a:rPr>
              <a:t>selon les types de données (date/heure, numérique, oui/non)</a:t>
            </a:r>
            <a:r>
              <a:rPr lang="fr-BE" dirty="0"/>
              <a:t>, d’utiliser des </a:t>
            </a:r>
            <a:r>
              <a:rPr lang="fr-BE" dirty="0">
                <a:solidFill>
                  <a:srgbClr val="FF0000"/>
                </a:solidFill>
              </a:rPr>
              <a:t>formats prédéfinis</a:t>
            </a:r>
            <a:r>
              <a:rPr lang="fr-BE" dirty="0"/>
              <a:t>. Il suffit d’aller cliquer dans la propriété Format, une flèche apparait et vous propose un menu.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6D60E3-E60C-4F60-BA4C-7BF5603EAEF4}"/>
              </a:ext>
            </a:extLst>
          </p:cNvPr>
          <p:cNvSpPr txBox="1"/>
          <p:nvPr/>
        </p:nvSpPr>
        <p:spPr>
          <a:xfrm>
            <a:off x="783771" y="3675017"/>
            <a:ext cx="10075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Il est aussi possible de </a:t>
            </a:r>
            <a:r>
              <a:rPr lang="fr-BE" dirty="0">
                <a:solidFill>
                  <a:srgbClr val="FF0000"/>
                </a:solidFill>
              </a:rPr>
              <a:t>créer ses propres formats d’affichage </a:t>
            </a:r>
            <a:r>
              <a:rPr lang="fr-BE" dirty="0"/>
              <a:t>qui selon le type de données auront des parties différentes et des jokers différents (caractères spécifiques pour remplacer un élément de données)</a:t>
            </a:r>
          </a:p>
          <a:p>
            <a:r>
              <a:rPr lang="fr-BE" dirty="0"/>
              <a:t>Par exemple : </a:t>
            </a:r>
          </a:p>
          <a:p>
            <a:r>
              <a:rPr lang="fr-BE" dirty="0"/>
              <a:t>Le </a:t>
            </a:r>
            <a:r>
              <a:rPr lang="fr-BE" dirty="0">
                <a:solidFill>
                  <a:srgbClr val="FF0000"/>
                </a:solidFill>
              </a:rPr>
              <a:t>format personnalisé </a:t>
            </a:r>
            <a:r>
              <a:rPr lang="fr-BE" dirty="0"/>
              <a:t>du type numérique est composé de 4 parties : </a:t>
            </a:r>
            <a:r>
              <a:rPr lang="fr-BE" dirty="0">
                <a:highlight>
                  <a:srgbClr val="FFFF00"/>
                </a:highlight>
              </a:rPr>
              <a:t>positif </a:t>
            </a:r>
            <a:r>
              <a:rPr lang="fr-BE" dirty="0">
                <a:solidFill>
                  <a:srgbClr val="FF0000"/>
                </a:solidFill>
                <a:highlight>
                  <a:srgbClr val="FFFF00"/>
                </a:highlight>
              </a:rPr>
              <a:t>; </a:t>
            </a:r>
            <a:r>
              <a:rPr lang="fr-BE" dirty="0">
                <a:highlight>
                  <a:srgbClr val="FFFF00"/>
                </a:highlight>
              </a:rPr>
              <a:t>négatif </a:t>
            </a:r>
            <a:r>
              <a:rPr lang="fr-BE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  <a:r>
              <a:rPr lang="fr-BE" dirty="0">
                <a:highlight>
                  <a:srgbClr val="FFFF00"/>
                </a:highlight>
              </a:rPr>
              <a:t> 0 </a:t>
            </a:r>
            <a:r>
              <a:rPr lang="fr-BE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  <a:r>
              <a:rPr lang="fr-BE" dirty="0">
                <a:highlight>
                  <a:srgbClr val="FFFF00"/>
                </a:highlight>
              </a:rPr>
              <a:t> </a:t>
            </a:r>
            <a:r>
              <a:rPr lang="fr-BE" dirty="0" err="1">
                <a:highlight>
                  <a:srgbClr val="FFFF00"/>
                </a:highlight>
              </a:rPr>
              <a:t>Null</a:t>
            </a:r>
            <a:endParaRPr lang="fr-BE" dirty="0">
              <a:highlight>
                <a:srgbClr val="FFFF00"/>
              </a:highlight>
            </a:endParaRPr>
          </a:p>
          <a:p>
            <a:r>
              <a:rPr lang="fr-FR" dirty="0"/>
              <a:t>Le format personnalisé du type texte </a:t>
            </a:r>
            <a:r>
              <a:rPr lang="fr-FR" dirty="0">
                <a:highlight>
                  <a:srgbClr val="FFFF00"/>
                </a:highlight>
              </a:rPr>
              <a:t>: texte 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; </a:t>
            </a:r>
            <a:r>
              <a:rPr lang="fr-FR" dirty="0">
                <a:highlight>
                  <a:srgbClr val="FFFF00"/>
                </a:highlight>
              </a:rPr>
              <a:t>chaîne vide ou </a:t>
            </a:r>
            <a:r>
              <a:rPr lang="fr-FR" dirty="0" err="1">
                <a:highlight>
                  <a:srgbClr val="FFFF00"/>
                </a:highlight>
              </a:rPr>
              <a:t>null</a:t>
            </a:r>
            <a:endParaRPr lang="fr-FR" dirty="0">
              <a:highlight>
                <a:srgbClr val="FFFF00"/>
              </a:highlight>
            </a:endParaRPr>
          </a:p>
          <a:p>
            <a:r>
              <a:rPr lang="fr-FR" dirty="0"/>
              <a:t>Le format personnalisé du type oui/non : </a:t>
            </a:r>
            <a:r>
              <a:rPr lang="fr-FR" dirty="0">
                <a:highlight>
                  <a:srgbClr val="FFFF00"/>
                </a:highlight>
              </a:rPr>
              <a:t>"</a:t>
            </a:r>
            <a:r>
              <a:rPr lang="fr-FR" dirty="0" err="1">
                <a:highlight>
                  <a:srgbClr val="FFFF00"/>
                </a:highlight>
              </a:rPr>
              <a:t>valeur_oui</a:t>
            </a:r>
            <a:r>
              <a:rPr lang="fr-FR" dirty="0">
                <a:highlight>
                  <a:srgbClr val="FFFF00"/>
                </a:highlight>
              </a:rPr>
              <a:t>" </a:t>
            </a:r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; </a:t>
            </a:r>
            <a:r>
              <a:rPr lang="fr-FR" dirty="0">
                <a:highlight>
                  <a:srgbClr val="FFFF00"/>
                </a:highlight>
              </a:rPr>
              <a:t>"</a:t>
            </a:r>
            <a:r>
              <a:rPr lang="fr-FR" dirty="0" err="1">
                <a:highlight>
                  <a:srgbClr val="FFFF00"/>
                </a:highlight>
              </a:rPr>
              <a:t>valeur_non</a:t>
            </a:r>
            <a:r>
              <a:rPr lang="fr-FR" dirty="0">
                <a:highlight>
                  <a:srgbClr val="FFFF00"/>
                </a:highlight>
              </a:rPr>
              <a:t>"  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7030A0"/>
                </a:solidFill>
              </a:rPr>
              <a:t>Voir dossier pour une liste complète des formats prédéfinis et des éléments de personnalisation</a:t>
            </a:r>
            <a:endParaRPr lang="fr-B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0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u="sng" spc="300" dirty="0">
                <a:solidFill>
                  <a:schemeClr val="accent1">
                    <a:lumMod val="75000"/>
                  </a:schemeClr>
                </a:solidFill>
              </a:rPr>
              <a:t>Le masque de saisie (format de l’édition de la cellule)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F1B4C8-6AF2-4DD2-B8B1-531A54450F7B}"/>
              </a:ext>
            </a:extLst>
          </p:cNvPr>
          <p:cNvSpPr txBox="1"/>
          <p:nvPr/>
        </p:nvSpPr>
        <p:spPr>
          <a:xfrm>
            <a:off x="817123" y="2597285"/>
            <a:ext cx="10107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Il existe </a:t>
            </a:r>
            <a:r>
              <a:rPr lang="fr-BE" dirty="0">
                <a:solidFill>
                  <a:srgbClr val="FF0000"/>
                </a:solidFill>
              </a:rPr>
              <a:t>pour le types de données texte et date/heure des masques de saisie prédéfinis</a:t>
            </a:r>
            <a:r>
              <a:rPr lang="fr-BE" dirty="0"/>
              <a:t>.</a:t>
            </a:r>
          </a:p>
          <a:p>
            <a:r>
              <a:rPr lang="fr-BE" dirty="0"/>
              <a:t>Il suffit d’aller cliquer dans la propriété Masque de saisie, trois petits points apparaissent pour ouvrir l’assistant masque de saisie qui vous propose les masques </a:t>
            </a:r>
            <a:r>
              <a:rPr lang="fr-BE"/>
              <a:t>prédéfinis.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414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u="sng" spc="300" dirty="0">
                <a:solidFill>
                  <a:schemeClr val="accent1">
                    <a:lumMod val="75000"/>
                  </a:schemeClr>
                </a:solidFill>
              </a:rPr>
              <a:t>La valeur par défaut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44FFE3-5CE2-486C-9DEF-DEA903EB00BD}"/>
              </a:ext>
            </a:extLst>
          </p:cNvPr>
          <p:cNvSpPr txBox="1"/>
          <p:nvPr/>
        </p:nvSpPr>
        <p:spPr>
          <a:xfrm>
            <a:off x="1024128" y="3171825"/>
            <a:ext cx="631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La valeur par défaut est la valeur qui apparaitra dans le champ lors de toute nouvelle insertion. Il vous sera possible de la modifier ou pas.</a:t>
            </a:r>
          </a:p>
        </p:txBody>
      </p:sp>
    </p:spTree>
    <p:extLst>
      <p:ext uri="{BB962C8B-B14F-4D97-AF65-F5344CB8AC3E}">
        <p14:creationId xmlns:p14="http://schemas.microsoft.com/office/powerpoint/2010/main" val="206784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u="sng" spc="3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fr-BE" u="sng" spc="300" dirty="0">
                <a:solidFill>
                  <a:schemeClr val="accent1">
                    <a:lumMod val="75000"/>
                  </a:schemeClr>
                </a:solidFill>
              </a:rPr>
              <a:t> interdit   et   Chaîne vide autorisée</a:t>
            </a:r>
          </a:p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EA95B9-B72F-484E-8778-EC34276B2303}"/>
              </a:ext>
            </a:extLst>
          </p:cNvPr>
          <p:cNvSpPr txBox="1"/>
          <p:nvPr/>
        </p:nvSpPr>
        <p:spPr>
          <a:xfrm>
            <a:off x="1352550" y="3343275"/>
            <a:ext cx="5686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Null</a:t>
            </a:r>
            <a:r>
              <a:rPr lang="fr-BE" dirty="0"/>
              <a:t> interdit : absence de données</a:t>
            </a:r>
          </a:p>
          <a:p>
            <a:endParaRPr lang="fr-BE" dirty="0"/>
          </a:p>
          <a:p>
            <a:r>
              <a:rPr lang="fr-BE" dirty="0"/>
              <a:t>Chaine vide : «  »</a:t>
            </a:r>
          </a:p>
          <a:p>
            <a:endParaRPr lang="fr-BE" dirty="0"/>
          </a:p>
          <a:p>
            <a:r>
              <a:rPr lang="fr-BE" dirty="0"/>
              <a:t>L’utilisateur qui veut que le champs soit rempli, ne soit pas « vide » devra mettre </a:t>
            </a:r>
            <a:r>
              <a:rPr lang="fr-BE" dirty="0" err="1"/>
              <a:t>Null</a:t>
            </a:r>
            <a:r>
              <a:rPr lang="fr-BE" dirty="0"/>
              <a:t> interdit à OUI et chaine vide autorisée à non </a:t>
            </a:r>
          </a:p>
        </p:txBody>
      </p:sp>
    </p:spTree>
    <p:extLst>
      <p:ext uri="{BB962C8B-B14F-4D97-AF65-F5344CB8AC3E}">
        <p14:creationId xmlns:p14="http://schemas.microsoft.com/office/powerpoint/2010/main" val="122979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dirty="0"/>
              <a:t>Colonne de type Texte</a:t>
            </a:r>
          </a:p>
          <a:p>
            <a:endParaRPr lang="fr-BE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AC8BA26-F03B-404F-B660-1AE2A3F6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7" r="71162"/>
          <a:stretch/>
        </p:blipFill>
        <p:spPr>
          <a:xfrm>
            <a:off x="1024128" y="2982519"/>
            <a:ext cx="2803154" cy="2333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2FC334E-2D7F-4684-964D-25DCE4E7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46" y="2982518"/>
            <a:ext cx="25908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dirty="0"/>
              <a:t>Colonne de type Numérique</a:t>
            </a:r>
          </a:p>
          <a:p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2EF6FE-FED3-4153-94B8-35E7ECBE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09" y="2982518"/>
            <a:ext cx="3448050" cy="2085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7836B2-5DED-47DA-882C-DA3A24B5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89" y="2982518"/>
            <a:ext cx="2209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9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CCA88-9D30-4075-8D6F-554996A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mode création – les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1403D-2931-446E-8E9B-37E705E3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95" y="1865659"/>
            <a:ext cx="9720073" cy="438346"/>
          </a:xfrm>
        </p:spPr>
        <p:txBody>
          <a:bodyPr/>
          <a:lstStyle/>
          <a:p>
            <a:r>
              <a:rPr lang="fr-BE" dirty="0"/>
              <a:t>Colonne de type Date/Heure</a:t>
            </a:r>
          </a:p>
          <a:p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75771D-C5AC-4D11-9CC5-E9B5797F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82518"/>
            <a:ext cx="3150270" cy="2151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A3BC90-61F3-446B-B4D9-9E782FAF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038" y="2982518"/>
            <a:ext cx="3080060" cy="21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448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Intégral</vt:lpstr>
      <vt:lpstr>Introduction aux bases de données relationnelles</vt:lpstr>
      <vt:lpstr>Le mode création de table – les propriétés</vt:lpstr>
      <vt:lpstr>Le mode création – les propriétés</vt:lpstr>
      <vt:lpstr>Le mode création – les propriétés</vt:lpstr>
      <vt:lpstr>Le mode création – les propriétés</vt:lpstr>
      <vt:lpstr>Le mode création – les propriétés</vt:lpstr>
      <vt:lpstr>Le mode création – les propriétés</vt:lpstr>
      <vt:lpstr>Le mode création – les propriétés</vt:lpstr>
      <vt:lpstr>Le mode création – les propriétés</vt:lpstr>
      <vt:lpstr>Le mode création – les propriétés</vt:lpstr>
      <vt:lpstr>Création d’une relation entre 2 tables</vt:lpstr>
      <vt:lpstr>Relations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bases de données</dc:title>
  <dc:creator>formateur5 proforma</dc:creator>
  <cp:lastModifiedBy>Isabelle Detrixhe</cp:lastModifiedBy>
  <cp:revision>100</cp:revision>
  <dcterms:created xsi:type="dcterms:W3CDTF">2021-01-18T09:51:54Z</dcterms:created>
  <dcterms:modified xsi:type="dcterms:W3CDTF">2021-09-13T10:01:42Z</dcterms:modified>
</cp:coreProperties>
</file>