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C794-8A3E-470E-9BE5-1A785A4FD2F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302686-BB95-47C1-8AD3-77BDEA780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C794-8A3E-470E-9BE5-1A785A4FD2F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302686-BB95-47C1-8AD3-77BDEA780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1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C794-8A3E-470E-9BE5-1A785A4FD2F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302686-BB95-47C1-8AD3-77BDEA780B7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26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46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437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8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C794-8A3E-470E-9BE5-1A785A4FD2F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2686-BB95-47C1-8AD3-77BDEA780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82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C794-8A3E-470E-9BE5-1A785A4FD2F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2686-BB95-47C1-8AD3-77BDEA780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6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C794-8A3E-470E-9BE5-1A785A4FD2F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2686-BB95-47C1-8AD3-77BDEA780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7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C794-8A3E-470E-9BE5-1A785A4FD2F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302686-BB95-47C1-8AD3-77BDEA780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C794-8A3E-470E-9BE5-1A785A4FD2F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302686-BB95-47C1-8AD3-77BDEA780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3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C794-8A3E-470E-9BE5-1A785A4FD2F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302686-BB95-47C1-8AD3-77BDEA780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9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C794-8A3E-470E-9BE5-1A785A4FD2F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2686-BB95-47C1-8AD3-77BDEA780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8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C794-8A3E-470E-9BE5-1A785A4FD2F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2686-BB95-47C1-8AD3-77BDEA780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6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C794-8A3E-470E-9BE5-1A785A4FD2F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2686-BB95-47C1-8AD3-77BDEA780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C794-8A3E-470E-9BE5-1A785A4FD2F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302686-BB95-47C1-8AD3-77BDEA780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518EBF-18C7-AA43-30BC-63C0065EA82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894" y="151878"/>
            <a:ext cx="978081" cy="9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6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CD93-6F2A-B1A3-F381-C086E368B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3730" y="1476910"/>
            <a:ext cx="8915399" cy="2262781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Prediction of HIV Viral Suppression Status Using Support Vector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73A2C-D354-7C49-EEB0-3662028A3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5923" y="3931992"/>
            <a:ext cx="8915399" cy="1126283"/>
          </a:xfrm>
        </p:spPr>
        <p:txBody>
          <a:bodyPr/>
          <a:lstStyle/>
          <a:p>
            <a:r>
              <a:rPr lang="en-US" dirty="0"/>
              <a:t>Group 3 Participants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2C1934-F425-E555-1C6A-812CBBAC5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757733"/>
              </p:ext>
            </p:extLst>
          </p:nvPr>
        </p:nvGraphicFramePr>
        <p:xfrm>
          <a:off x="2599487" y="4495133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277548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4707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2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Deogratius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9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Aceng Irene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2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Kyomuhendo Milliam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2301200747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96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43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7B947-0FEA-1E73-FA76-56F4BFE99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AB1C-445B-40F2-F7B8-53CF4D69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The Model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0ADD65-D040-EAA1-8EB7-AC6D23B2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07076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678E632-1E35-E0A9-D012-D6307881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801" y="1905000"/>
            <a:ext cx="5791912" cy="43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17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5A57-1BD3-0700-DCFD-6C14EEED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9D8A-D27E-95C8-106B-623F9EAD4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147317"/>
          </a:xfrm>
        </p:spPr>
        <p:txBody>
          <a:bodyPr anchor="ctr">
            <a:normAutofit/>
          </a:bodyPr>
          <a:lstStyle/>
          <a:p>
            <a:r>
              <a:rPr lang="en-US" sz="2800" dirty="0"/>
              <a:t>According to WHO, HIV is still a major global public health issue, claiming 42.3 million lives so far since it emerged. However, efforts are being made to towards ensuring that 95% of people living with HIV should know their HIV status, are on ART and are virally suppressed</a:t>
            </a:r>
          </a:p>
        </p:txBody>
      </p:sp>
    </p:spTree>
    <p:extLst>
      <p:ext uri="{BB962C8B-B14F-4D97-AF65-F5344CB8AC3E}">
        <p14:creationId xmlns:p14="http://schemas.microsoft.com/office/powerpoint/2010/main" val="315215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C28E-40BE-6069-E9BA-7BC5994A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7C03-AD5B-EADC-6622-83ED221EB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Machine Learning methods can be used to predict the viral load suppression given the demographic data and treatment adherence data enabling faster HIV-related interventions to prevent new infections and ensure that an optimal level of suppression is achieved.</a:t>
            </a:r>
          </a:p>
        </p:txBody>
      </p:sp>
    </p:spTree>
    <p:extLst>
      <p:ext uri="{BB962C8B-B14F-4D97-AF65-F5344CB8AC3E}">
        <p14:creationId xmlns:p14="http://schemas.microsoft.com/office/powerpoint/2010/main" val="140588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9058-5A47-8986-A860-7F050685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C1E47-8308-2B34-C286-1A8C256B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A Support Vector Machine was proposed to predict whether a patient will achieve viral suppression based on demographic, and clinical data. This is because HIV-related data is subjected to non-linear relationships among the features.</a:t>
            </a:r>
          </a:p>
        </p:txBody>
      </p:sp>
    </p:spTree>
    <p:extLst>
      <p:ext uri="{BB962C8B-B14F-4D97-AF65-F5344CB8AC3E}">
        <p14:creationId xmlns:p14="http://schemas.microsoft.com/office/powerpoint/2010/main" val="73135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95912-6AA3-3F4D-83EA-071685CD2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82FD-9CE0-8B36-2884-2756457C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3600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3377-225D-5591-05AE-6E0410627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4100290"/>
          </a:xfrm>
        </p:spPr>
        <p:txBody>
          <a:bodyPr anchor="t">
            <a:noAutofit/>
          </a:bodyPr>
          <a:lstStyle/>
          <a:p>
            <a:r>
              <a:rPr lang="en-US" sz="2400" dirty="0"/>
              <a:t>All features containing personal identifiable information were removed to ensure privacy is preserved.</a:t>
            </a:r>
          </a:p>
          <a:p>
            <a:r>
              <a:rPr lang="en-US" sz="2400" dirty="0"/>
              <a:t>Only samples with HIV-positive status and on ART were considered for this study.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571D5-5C9A-D679-D1DD-37251E0DF8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buClr>
                <a:srgbClr val="94B6D2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 samples with missing values were eliminated from the dataset</a:t>
            </a:r>
          </a:p>
          <a:p>
            <a:pPr>
              <a:buClr>
                <a:srgbClr val="94B6D2"/>
              </a:buClr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Only features related to demographic data and  like, Age, Weight, Date of Enrollment on ART, and Date of Last Viral Load bleeding were considered in this study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94B6D2"/>
              </a:buClr>
              <a:buSzTx/>
              <a:buFont typeface="Wingdings 3" charset="2"/>
              <a:buChar char="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77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02BC-49B2-A220-1FDD-F5D6A90E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/>
              <a:t>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3B9F-9D92-B7DD-6DF1-ED80DCBCF7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Data Preprocessing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Date of Enrollment on ART and Date of Last Viral Load bleeding were used to generate a new feature that is Years on ART that would be used to contribute to the prediction of suppression status.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C65F4-FC60-B2DE-C4C1-815D6E858C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Feature Selection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4B6D2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 features were selected to predict the suppression status based on experience of the researchers i.e. Age and Years on 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6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82DB9-8E69-54FA-700A-1D7E6879C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8028-75C2-FFA4-1A52-BC496DC5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/>
              <a:t>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57FDC-066F-8E6D-7691-0AE1E63EC0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Splitting</a:t>
            </a:r>
          </a:p>
          <a:p>
            <a:r>
              <a:rPr lang="en-US" sz="2400" dirty="0"/>
              <a:t>80% Training and 20%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304B8-70E2-9FCB-3E85-F089C99031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Feature Normalization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4B6D2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Z-Score Normalization</a:t>
            </a:r>
          </a:p>
          <a:p>
            <a:pPr marL="0" lvl="0" indent="0">
              <a:buClr>
                <a:srgbClr val="94B6D2"/>
              </a:buClr>
              <a:buNone/>
              <a:defRPr/>
            </a:pPr>
            <a:endParaRPr lang="en-US" dirty="0"/>
          </a:p>
          <a:p>
            <a:pPr marL="0" lvl="0" indent="0">
              <a:buClr>
                <a:srgbClr val="94B6D2"/>
              </a:buClr>
              <a:buNone/>
              <a:defRPr/>
            </a:pPr>
            <a:endParaRPr lang="en-US" dirty="0"/>
          </a:p>
          <a:p>
            <a:pPr marL="0" lvl="0" indent="0">
              <a:buClr>
                <a:srgbClr val="94B6D2"/>
              </a:buClr>
              <a:buNone/>
              <a:defRPr/>
            </a:pPr>
            <a:endParaRPr lang="en-US" dirty="0"/>
          </a:p>
          <a:p>
            <a:pPr marL="0" lvl="0" indent="0">
              <a:buClr>
                <a:srgbClr val="94B6D2"/>
              </a:buClr>
              <a:buNone/>
              <a:defRPr/>
            </a:pPr>
            <a:r>
              <a:rPr lang="en-US" dirty="0"/>
              <a:t>Where:</a:t>
            </a:r>
          </a:p>
          <a:p>
            <a:pPr marL="0" lvl="0" indent="0">
              <a:buClr>
                <a:srgbClr val="94B6D2"/>
              </a:buClr>
              <a:buNone/>
              <a:defRPr/>
            </a:pPr>
            <a:r>
              <a:rPr lang="el-GR" dirty="0"/>
              <a:t>Μ</a:t>
            </a:r>
            <a:r>
              <a:rPr lang="en-US" dirty="0"/>
              <a:t> is the Mean of the feature</a:t>
            </a:r>
          </a:p>
          <a:p>
            <a:pPr marL="0" lvl="0" indent="0">
              <a:buClr>
                <a:srgbClr val="94B6D2"/>
              </a:buClr>
              <a:buNone/>
              <a:defRPr/>
            </a:pPr>
            <a:r>
              <a:rPr lang="el-GR" dirty="0"/>
              <a:t>Σ</a:t>
            </a:r>
            <a:r>
              <a:rPr lang="en-US" dirty="0"/>
              <a:t> is the Standard deviation of the feature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55582-AFC5-109A-17F6-D45A2E439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326" y="3243551"/>
            <a:ext cx="1520302" cy="86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8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87F2-1620-62DE-B3FA-E146A88E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EB523-A127-3D1A-9497-8251F990B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2136" y="2133600"/>
            <a:ext cx="4313864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Class Distribution Visualization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2B034-9BE2-EB83-5549-D9C3E084AC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The unbalanced class distribution was solved by assigning the class weights as balanced during Model Training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CBFB89-E79C-67BA-4376-0DC5882AA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07076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17F3D40D-E9BD-0CD0-CC5B-994E8350B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488" y="2681555"/>
            <a:ext cx="3920146" cy="354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78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50F6F-9969-77BD-DA2B-78DEB41C1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CCDF-B4A4-A0F2-D859-F2DE0E62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2ACD6-297A-199A-4CC8-DD50A9A4D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2136" y="2133600"/>
            <a:ext cx="4313864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Relationship between Age and Suppression Status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09EE45-404F-0B68-E95F-BC41AFA34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07076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7DE9B2-A596-F346-9854-BB9C11B154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Relationship between Years on ART and Suppression Status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74C723-A8E1-06BE-34E0-D47093023F6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22" y="2950605"/>
            <a:ext cx="4551452" cy="328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E656D7C3-563B-54F1-A0CD-AE4E8217F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747" y="2950605"/>
            <a:ext cx="4625885" cy="328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813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</TotalTime>
  <Words>370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Prediction of HIV Viral Suppression Status Using Support Vector Machines</vt:lpstr>
      <vt:lpstr>Introduction</vt:lpstr>
      <vt:lpstr>Introduction</vt:lpstr>
      <vt:lpstr>Proposed Model</vt:lpstr>
      <vt:lpstr>Data Cleaning</vt:lpstr>
      <vt:lpstr>Data Cleaning</vt:lpstr>
      <vt:lpstr>Data Cleaning</vt:lpstr>
      <vt:lpstr>Data Visualization</vt:lpstr>
      <vt:lpstr>Data Visualization</vt:lpstr>
      <vt:lpstr>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Kyomuhendo Milliam</dc:creator>
  <cp:lastModifiedBy>Kyomuhendo Milliam</cp:lastModifiedBy>
  <cp:revision>33</cp:revision>
  <dcterms:created xsi:type="dcterms:W3CDTF">2024-12-21T03:04:39Z</dcterms:created>
  <dcterms:modified xsi:type="dcterms:W3CDTF">2024-12-21T05:41:59Z</dcterms:modified>
</cp:coreProperties>
</file>