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2" r:id="rId3"/>
    <p:sldId id="273" r:id="rId4"/>
    <p:sldId id="258" r:id="rId5"/>
    <p:sldId id="261" r:id="rId6"/>
    <p:sldId id="260" r:id="rId7"/>
    <p:sldId id="264" r:id="rId8"/>
    <p:sldId id="265" r:id="rId9"/>
    <p:sldId id="266" r:id="rId10"/>
    <p:sldId id="270" r:id="rId11"/>
    <p:sldId id="271" r:id="rId12"/>
    <p:sldId id="269" r:id="rId13"/>
    <p:sldId id="267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2F86DC01-ADC4-495A-8994-F44291E064C9}">
          <p14:sldIdLst>
            <p14:sldId id="257"/>
            <p14:sldId id="272"/>
            <p14:sldId id="273"/>
            <p14:sldId id="258"/>
            <p14:sldId id="261"/>
            <p14:sldId id="260"/>
            <p14:sldId id="264"/>
            <p14:sldId id="265"/>
            <p14:sldId id="266"/>
            <p14:sldId id="270"/>
            <p14:sldId id="271"/>
            <p14:sldId id="269"/>
            <p14:sldId id="267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41" autoAdjust="0"/>
  </p:normalViewPr>
  <p:slideViewPr>
    <p:cSldViewPr snapToGrid="0" showGuides="1">
      <p:cViewPr varScale="1">
        <p:scale>
          <a:sx n="83" d="100"/>
          <a:sy n="83" d="100"/>
        </p:scale>
        <p:origin x="393" y="4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민 권" userId="f38411232437ec05" providerId="LiveId" clId="{4331F11E-08A4-4C06-A458-1FE50B79FBA8}"/>
    <pc:docChg chg="undo redo custSel modSld">
      <pc:chgData name="경민 권" userId="f38411232437ec05" providerId="LiveId" clId="{4331F11E-08A4-4C06-A458-1FE50B79FBA8}" dt="2024-11-02T06:49:19.261" v="11" actId="1076"/>
      <pc:docMkLst>
        <pc:docMk/>
      </pc:docMkLst>
      <pc:sldChg chg="modSp mod">
        <pc:chgData name="경민 권" userId="f38411232437ec05" providerId="LiveId" clId="{4331F11E-08A4-4C06-A458-1FE50B79FBA8}" dt="2024-11-02T06:49:19.261" v="11" actId="1076"/>
        <pc:sldMkLst>
          <pc:docMk/>
          <pc:sldMk cId="2234320040" sldId="257"/>
        </pc:sldMkLst>
        <pc:spChg chg="mod">
          <ac:chgData name="경민 권" userId="f38411232437ec05" providerId="LiveId" clId="{4331F11E-08A4-4C06-A458-1FE50B79FBA8}" dt="2024-11-02T06:49:19.261" v="11" actId="1076"/>
          <ac:spMkLst>
            <pc:docMk/>
            <pc:sldMk cId="2234320040" sldId="25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7A51E-6A66-4939-B10B-DD3D3C9BD88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A5DE-1B9E-493B-AD01-7B43A366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62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E18F-84B6-40BD-A998-EE824F20102D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DE7C-8B66-4F23-9995-CF56FDCAAD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0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8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2DE7C-8B66-4F23-9995-CF56FDCAAD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23567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5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BECECB-F1DF-4020-A65D-9173EBF179E3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356CF1-0141-48B2-9619-F80708C5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0.png"/><Relationship Id="rId3" Type="http://schemas.openxmlformats.org/officeDocument/2006/relationships/image" Target="../media/image51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14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1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78.4291" TargetMode="External"/><Relationship Id="rId2" Type="http://schemas.openxmlformats.org/officeDocument/2006/relationships/hyperlink" Target="https://doi.org/10.1063/978073542407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141" y="2303096"/>
            <a:ext cx="10961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Quantum computer and Quantum Computing Logic Gates: How can they be implemented optically?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7506" y="4596939"/>
            <a:ext cx="390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2021105280 </a:t>
            </a:r>
            <a:r>
              <a:rPr lang="en-US" altLang="ko-KR" b="1" dirty="0" err="1"/>
              <a:t>kyungmin</a:t>
            </a:r>
            <a:r>
              <a:rPr lang="en-US" altLang="ko-KR" b="1" dirty="0"/>
              <a:t> Kwon</a:t>
            </a:r>
          </a:p>
          <a:p>
            <a:pPr algn="r"/>
            <a:r>
              <a:rPr lang="en-US" altLang="ko-KR" b="1" dirty="0"/>
              <a:t>2024/11/05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432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40093" y="3023705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Controlled NOT(CNOT) gate</a:t>
            </a:r>
            <a:endParaRPr lang="ko-KR" altLang="en-US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868793" y="4257035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668815" y="3447035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71076" y="4072369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6" y="4072369"/>
                <a:ext cx="54534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1423590" y="5060956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0" y="5060956"/>
                <a:ext cx="545342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368892" y="3119795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92" y="3119795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426128" y="4072369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28" y="4072369"/>
                <a:ext cx="599844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399268" y="3888244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249" y="265813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Polarization rotator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202249" y="5530715"/>
                <a:ext cx="7541576" cy="60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groupChr>
                      <m:d>
                        <m:dPr>
                          <m:ctrlPr>
                            <a:rPr lang="en-US" altLang="ko-KR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9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9" y="5530715"/>
                <a:ext cx="7541576" cy="606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0" y="1633987"/>
            <a:ext cx="1214867" cy="88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07910" y="1467223"/>
                <a:ext cx="4976940" cy="1439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𝐶𝑁𝑂𝑇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ko-KR" altLang="en-US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10" y="1467223"/>
                <a:ext cx="4976940" cy="1439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44779" y="1617301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9" y="1617301"/>
                <a:ext cx="51809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44779" y="2126846"/>
                <a:ext cx="495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79" y="2126846"/>
                <a:ext cx="49564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276206" y="1604132"/>
                <a:ext cx="22487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</m:t>
                    </m:r>
                  </m:oMath>
                </a14:m>
                <a:r>
                  <a:rPr lang="en-US" altLang="ko-KR" dirty="0"/>
                  <a:t>  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06" y="1604132"/>
                <a:ext cx="224873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9317628" y="1586584"/>
            <a:ext cx="17520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copy the state!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04991" y="2006276"/>
            <a:ext cx="15773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flip the state!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3230" y="3124964"/>
            <a:ext cx="2579817" cy="1896206"/>
          </a:xfrm>
          <a:prstGeom prst="rect">
            <a:avLst/>
          </a:prstGeom>
        </p:spPr>
      </p:pic>
      <p:pic>
        <p:nvPicPr>
          <p:cNvPr id="33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27" y="4883275"/>
            <a:ext cx="1821944" cy="19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938363" y="3735105"/>
                <a:ext cx="649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" y="3735105"/>
                <a:ext cx="64966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01138" y="2662708"/>
            <a:ext cx="4675338" cy="21519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712346" y="4117118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thorlab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632623" y="5508034"/>
                <a:ext cx="1892313" cy="1004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23" y="5508034"/>
                <a:ext cx="1892313" cy="10042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02249" y="6334636"/>
            <a:ext cx="103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CNOT gate is similar to a conditional XOR operation in classical computing.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1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890285" y="4100477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1" y="963997"/>
            <a:ext cx="78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Controlled NOT(CNOT) gate (target and control are changed)</a:t>
            </a:r>
            <a:endParaRPr lang="ko-KR" altLang="en-US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318985" y="5333807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119007" y="4523807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21268" y="5149141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8" y="5149141"/>
                <a:ext cx="545342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819084" y="419656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84" y="4196567"/>
                <a:ext cx="59984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876320" y="514914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20" y="5149141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903006" y="5117807"/>
            <a:ext cx="432000" cy="432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4076" y="3687798"/>
            <a:ext cx="340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Polarization Beam Splitter(PBS)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1946" y="1757780"/>
            <a:ext cx="1214867" cy="881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28326" y="2233636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" y="2233636"/>
                <a:ext cx="51809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28326" y="1748312"/>
                <a:ext cx="495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6" y="1748312"/>
                <a:ext cx="49564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450" y="1597335"/>
            <a:ext cx="3434135" cy="12161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2382" y="2994497"/>
            <a:ext cx="94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Unlike ideal classical gates, ideal quantum gates do not have ‘high-impedance’ inputs.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 t="7205"/>
          <a:stretch/>
        </p:blipFill>
        <p:spPr>
          <a:xfrm>
            <a:off x="6654532" y="1305690"/>
            <a:ext cx="4400687" cy="16320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086451" y="921783"/>
            <a:ext cx="356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Source Follower (Voltage Buffer)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913868" y="5130219"/>
            <a:ext cx="415194" cy="419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1856314" y="6101715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14" y="6101715"/>
                <a:ext cx="54534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5178369" y="488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327356" y="517323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437758" y="479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806440" y="483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953339" y="507163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932405" y="47992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783321" y="518965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066339" y="488705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846893" y="515598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89199" y="4667780"/>
            <a:ext cx="828000" cy="828000"/>
          </a:xfrm>
          <a:prstGeom prst="rect">
            <a:avLst/>
          </a:prstGeom>
          <a:solidFill>
            <a:schemeClr val="bg2">
              <a:lumMod val="75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6389199" y="4678926"/>
            <a:ext cx="826952" cy="816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320133" y="492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541231" y="512376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734843" y="485854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835950" y="508493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074337" y="49787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312945" y="483721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712675" y="438063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22603" y="406426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666641" y="3840544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5338925" y="5339856"/>
                <a:ext cx="612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25" y="5339856"/>
                <a:ext cx="61266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7518509" y="5339856"/>
                <a:ext cx="612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09" y="5339856"/>
                <a:ext cx="61266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/>
              <p:cNvSpPr/>
              <p:nvPr/>
            </p:nvSpPr>
            <p:spPr>
              <a:xfrm>
                <a:off x="6994549" y="3519184"/>
                <a:ext cx="479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49" y="3519184"/>
                <a:ext cx="4796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609306" y="4354744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306" y="4354744"/>
                <a:ext cx="1901989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6459138" y="3391389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38" y="3391389"/>
                <a:ext cx="1901989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7518509" y="4334261"/>
                <a:ext cx="19019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09" y="4334261"/>
                <a:ext cx="1901989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6514775" y="5598556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PBS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36958" y="5839897"/>
            <a:ext cx="696854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The role of ‘control’ and ‘target’ are arbitrary.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They depend on what basis you think of device as operating 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7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Phase gate (S gate, T gate)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67" y="1473542"/>
            <a:ext cx="1404808" cy="94493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42" y="2577417"/>
            <a:ext cx="1294492" cy="72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449928" y="1613653"/>
                <a:ext cx="2055626" cy="605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/4)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928" y="1613653"/>
                <a:ext cx="2055626" cy="605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440834" y="2653867"/>
                <a:ext cx="2457596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/8)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ko-KR" alt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34" y="2653867"/>
                <a:ext cx="2457596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1743468" y="4204177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172168" y="5437507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972190" y="4627507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674451" y="5252841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1" y="5252841"/>
                <a:ext cx="54534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2726965" y="6241428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65" y="6241428"/>
                <a:ext cx="545342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2672267" y="430026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267" y="4300267"/>
                <a:ext cx="599844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3729503" y="525284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03" y="5252841"/>
                <a:ext cx="59984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2702643" y="5013566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09505" y="3541044"/>
            <a:ext cx="2896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Half Wave Plate(HWP) </a:t>
            </a:r>
          </a:p>
          <a:p>
            <a:pPr algn="ctr"/>
            <a:r>
              <a:rPr lang="en-US" altLang="ko-KR" dirty="0"/>
              <a:t>Quarter Wave Plate(QWP)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843320" y="2463578"/>
                <a:ext cx="6096000" cy="6612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320" y="2463578"/>
                <a:ext cx="6096000" cy="661207"/>
              </a:xfrm>
              <a:prstGeom prst="rect">
                <a:avLst/>
              </a:prstGeom>
              <a:blipFill>
                <a:blip r:embed="rId10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239104" y="4034866"/>
                <a:ext cx="4651658" cy="1574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𝐻𝑊𝑃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ko-KR" alt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104" y="4034866"/>
                <a:ext cx="4651658" cy="157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761579" y="2521324"/>
                <a:ext cx="2074542" cy="563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ko-KR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79" y="2521324"/>
                <a:ext cx="2074542" cy="5630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5843320" y="1908978"/>
            <a:ext cx="315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arbitrary transformation,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007292" y="5498243"/>
                <a:ext cx="3975960" cy="40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𝑄𝑊𝑃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5498243"/>
                <a:ext cx="3975960" cy="402674"/>
              </a:xfrm>
              <a:prstGeom prst="rect">
                <a:avLst/>
              </a:prstGeom>
              <a:blipFill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/>
          <p:cNvSpPr/>
          <p:nvPr/>
        </p:nvSpPr>
        <p:spPr>
          <a:xfrm>
            <a:off x="2702189" y="4813233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02189" y="5205161"/>
            <a:ext cx="540000" cy="108000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3238" y="4730387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QWP</a:t>
            </a:r>
          </a:p>
          <a:p>
            <a:r>
              <a:rPr lang="en-US" altLang="ko-KR" sz="1200" dirty="0"/>
              <a:t>HWP</a:t>
            </a:r>
          </a:p>
          <a:p>
            <a:r>
              <a:rPr lang="en-US" altLang="ko-KR" sz="1200" dirty="0"/>
              <a:t>QWP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147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Example : Quantum Teleportation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7" y="1695450"/>
            <a:ext cx="5180405" cy="448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887924"/>
            <a:ext cx="6462713" cy="19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The advantage of Optical Computer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72182" y="1525101"/>
            <a:ext cx="1141021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• It can be implemented at room temperature and atmospheric pressure.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• The optical quantum system is highly compatible with telecommunication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• It is more suitable when considering scalability.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52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Reference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504824" y="1371511"/>
            <a:ext cx="106870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dirty="0" err="1"/>
              <a:t>Asavanant</a:t>
            </a:r>
            <a:r>
              <a:rPr lang="en-US" altLang="ko-KR" dirty="0"/>
              <a:t>, W., &amp; </a:t>
            </a:r>
            <a:r>
              <a:rPr lang="en-US" altLang="ko-KR" dirty="0" err="1"/>
              <a:t>Furusawa</a:t>
            </a:r>
            <a:r>
              <a:rPr lang="en-US" altLang="ko-KR" dirty="0"/>
              <a:t>, A. (2022). </a:t>
            </a:r>
            <a:r>
              <a:rPr lang="en-US" altLang="ko-KR" i="1" dirty="0"/>
              <a:t>Optical Quantum Computers: A Route to Practical Continuous Variable Quantum Information Processing</a:t>
            </a:r>
            <a:r>
              <a:rPr lang="en-US" altLang="ko-KR" dirty="0"/>
              <a:t>. AIP Publishing LLC. </a:t>
            </a:r>
            <a:r>
              <a:rPr lang="en-US" altLang="ko-KR" dirty="0">
                <a:hlinkClick r:id="rId2"/>
              </a:rPr>
              <a:t>https://doi.org/10.1063/9780735424074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Nielsen, M. A., &amp; Chuang, I. L. (2010). </a:t>
            </a:r>
            <a:r>
              <a:rPr lang="en-US" altLang="ko-KR" i="1" dirty="0"/>
              <a:t>Quantum computation and quantum information</a:t>
            </a:r>
            <a:r>
              <a:rPr lang="en-US" altLang="ko-KR" dirty="0"/>
              <a:t> (10th anniversary ed.). Massachusetts Institute of Technology.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Razavi</a:t>
            </a:r>
            <a:r>
              <a:rPr lang="en-US" altLang="ko-KR" dirty="0"/>
              <a:t>, B. (2014). </a:t>
            </a:r>
            <a:r>
              <a:rPr lang="en-US" altLang="ko-KR" i="1" dirty="0"/>
              <a:t>Microelectronics</a:t>
            </a:r>
            <a:r>
              <a:rPr lang="en-US" altLang="ko-KR" dirty="0"/>
              <a:t>. Wiley.</a:t>
            </a:r>
          </a:p>
          <a:p>
            <a:endParaRPr lang="en-US" altLang="ko-KR" dirty="0"/>
          </a:p>
          <a:p>
            <a:r>
              <a:rPr lang="en-US" altLang="ko-KR" dirty="0"/>
              <a:t>• Cerf, N. J., </a:t>
            </a:r>
            <a:r>
              <a:rPr lang="en-US" altLang="ko-KR" dirty="0" err="1"/>
              <a:t>Adami</a:t>
            </a:r>
            <a:r>
              <a:rPr lang="en-US" altLang="ko-KR" dirty="0"/>
              <a:t>, C., &amp; </a:t>
            </a:r>
            <a:r>
              <a:rPr lang="en-US" altLang="ko-KR" dirty="0" err="1"/>
              <a:t>Kwiat</a:t>
            </a:r>
            <a:r>
              <a:rPr lang="en-US" altLang="ko-KR" dirty="0"/>
              <a:t>, P. G. (1997). Optical simulation of quantum logic. </a:t>
            </a:r>
            <a:r>
              <a:rPr lang="en-US" altLang="ko-KR" i="1" dirty="0"/>
              <a:t>Physical Review Letters</a:t>
            </a:r>
            <a:r>
              <a:rPr lang="en-US" altLang="ko-KR" dirty="0"/>
              <a:t>, 78(15), 4291–4294. </a:t>
            </a:r>
            <a:r>
              <a:rPr lang="en-US" altLang="ko-KR" dirty="0">
                <a:hlinkClick r:id="rId3"/>
              </a:rPr>
              <a:t>https://doi.org/10.1103/PhysRevLett.78.4291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-US" altLang="ko-KR" dirty="0" err="1"/>
              <a:t>Barz</a:t>
            </a:r>
            <a:r>
              <a:rPr lang="en-US" altLang="ko-KR" dirty="0"/>
              <a:t>, S. (2014). Quantum computing with photons: Introduction to the circuit model, the one-way quantum computer, and the fundamental principles of photonic experiments. </a:t>
            </a:r>
          </a:p>
          <a:p>
            <a:endParaRPr lang="en-US" altLang="ko-KR" dirty="0"/>
          </a:p>
          <a:p>
            <a:r>
              <a:rPr lang="en-US" altLang="ko-KR" dirty="0"/>
              <a:t>• O'Brien, J. L. (2008). Optical quantum computing. 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arXiv:0803.1554</a:t>
            </a:r>
            <a:r>
              <a:rPr lang="en-US" altLang="ko-KR" dirty="0"/>
              <a:t>. https://doi.org/10.48550/arXiv.0803.1554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2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53396" y="1423381"/>
            <a:ext cx="322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9332" y="3109306"/>
            <a:ext cx="8121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꿈꾸기 혹은 행동하기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en-US" altLang="ko-KR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나는 둘 중 하나를 선택해야 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선택이란 끔찍하다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내 이성은 꿈꾸기를 혐오하고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내 감수성은 행동하기를 </a:t>
            </a:r>
            <a:r>
              <a:rPr lang="ko-KR" altLang="en-US" sz="1400" b="1" dirty="0" err="1"/>
              <a:t>역겨워한다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행동하기란</a:t>
            </a:r>
            <a:r>
              <a:rPr lang="ko-KR" altLang="en-US" sz="1400" b="1" dirty="0"/>
              <a:t> 내가 </a:t>
            </a:r>
            <a:r>
              <a:rPr lang="ko-KR" altLang="en-US" sz="1400" b="1" dirty="0" err="1"/>
              <a:t>부여받지</a:t>
            </a:r>
            <a:r>
              <a:rPr lang="ko-KR" altLang="en-US" sz="1400" b="1" dirty="0"/>
              <a:t> 못한 천성이며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꿈꾸기란</a:t>
            </a:r>
            <a:r>
              <a:rPr lang="ko-KR" altLang="en-US" sz="1400" b="1" dirty="0"/>
              <a:t> 그 누구도 </a:t>
            </a:r>
            <a:r>
              <a:rPr lang="ko-KR" altLang="en-US" sz="1400" b="1" dirty="0" err="1"/>
              <a:t>부여받지</a:t>
            </a:r>
            <a:r>
              <a:rPr lang="ko-KR" altLang="en-US" sz="1400" b="1" dirty="0"/>
              <a:t> 못한 운명이다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나는 이 두 가지를 모두 끔찍하게 싫어하므로 그중 하나를 선택할 수가 없다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그런데 나는 종종 꿈을 꾸거나 아니면 행동을 해야만 하는 입장이므로</a:t>
            </a:r>
            <a:r>
              <a:rPr lang="en-US" altLang="ko-KR" sz="1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한 가지를 다른 한 가지 속에 뒤섞어버린다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4098" name="Picture 2" descr="불안의 서 | 페르난두 페소아 - 교보문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7" y="2495550"/>
            <a:ext cx="2448506" cy="39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6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70437" y="4199497"/>
            <a:ext cx="5871546" cy="1787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70437" y="2408195"/>
            <a:ext cx="5124557" cy="120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Quantum Computer?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257907" y="1136804"/>
            <a:ext cx="11441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Quantum computer </a:t>
            </a:r>
            <a:r>
              <a:rPr lang="en-US" altLang="ko-KR" dirty="0"/>
              <a:t>harnesses </a:t>
            </a:r>
            <a:r>
              <a:rPr lang="en-US" altLang="ko-KR" b="1" dirty="0"/>
              <a:t>the principles of Quantum Mechanics </a:t>
            </a:r>
            <a:r>
              <a:rPr lang="en-US" altLang="ko-KR" dirty="0"/>
              <a:t>to solve complex problems that classical computers are unable to resolve in a timely or efficient manner.</a:t>
            </a:r>
            <a:endParaRPr lang="ko-KR" altLang="en-US" sz="2000" dirty="0"/>
          </a:p>
        </p:txBody>
      </p:sp>
      <p:pic>
        <p:nvPicPr>
          <p:cNvPr id="1026" name="Picture 2" descr="A quantum computer showing a complex design with multiple layers of gold cylindrical plates and connector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15" y="2042432"/>
            <a:ext cx="2771474" cy="41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5476" y="6405935"/>
            <a:ext cx="90150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https://www.japan.go.jp/kizuna/2024/03/100000_qubit_quantum_computer.html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70437" y="1929775"/>
            <a:ext cx="64479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The principles of Quantum Mechanics</a:t>
            </a:r>
          </a:p>
          <a:p>
            <a:endParaRPr lang="en-US" altLang="ko-KR" b="1" dirty="0"/>
          </a:p>
          <a:p>
            <a:r>
              <a:rPr lang="en-US" altLang="ko-KR" dirty="0"/>
              <a:t>   1. </a:t>
            </a:r>
            <a:r>
              <a:rPr lang="en-US" altLang="ko-KR" b="1" dirty="0"/>
              <a:t>Superposition        </a:t>
            </a:r>
            <a:r>
              <a:rPr lang="en-US" altLang="ko-KR" dirty="0"/>
              <a:t>3. </a:t>
            </a:r>
            <a:r>
              <a:rPr lang="en-US" altLang="ko-KR" dirty="0" err="1"/>
              <a:t>Decoherence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/>
              <a:t>   2. </a:t>
            </a:r>
            <a:r>
              <a:rPr lang="en-US" altLang="ko-KR" b="1" dirty="0"/>
              <a:t>Entanglement        </a:t>
            </a:r>
            <a:r>
              <a:rPr lang="en-US" altLang="ko-KR" dirty="0"/>
              <a:t>4. Interference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⟩=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dead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alive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  <a:blipFill>
                <a:blip r:embed="rId4"/>
                <a:stretch>
                  <a:fillRect l="-123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370437" y="3751694"/>
            <a:ext cx="604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Schrödinger's Cat (A simple way to understand Q.M.)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2" y="4416706"/>
            <a:ext cx="1064699" cy="1064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7" y="4401559"/>
            <a:ext cx="1144554" cy="114455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66917" y="4866491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99541">
            <a:off x="9448437" y="5311234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20021873">
            <a:off x="9455975" y="4513029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311570" y="4359948"/>
            <a:ext cx="81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DEAD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311570" y="54795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ALIVE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8127" y="5540841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Break down or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3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Before we begin,,,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162657" y="1096476"/>
            <a:ext cx="11441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• What is Quantum Computer and why is it important?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• The difference of quantum computer and classical computer. (Bit, Logic gate)</a:t>
            </a:r>
          </a:p>
          <a:p>
            <a:endParaRPr lang="en-US" altLang="ko-KR" sz="2000" dirty="0"/>
          </a:p>
          <a:p>
            <a:r>
              <a:rPr lang="en-US" altLang="ko-KR" sz="2000" dirty="0"/>
              <a:t>• How logic gates are represented optically and why build optical computer? </a:t>
            </a:r>
            <a:endParaRPr lang="ko-KR" altLang="en-US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3" y="2847352"/>
            <a:ext cx="6249987" cy="401064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784731" y="6344335"/>
            <a:ext cx="48196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https://itif.org/publications/2024/09/09/how-innovative-is-china-in-quantum/</a:t>
            </a:r>
          </a:p>
        </p:txBody>
      </p:sp>
    </p:spTree>
    <p:extLst>
      <p:ext uri="{BB962C8B-B14F-4D97-AF65-F5344CB8AC3E}">
        <p14:creationId xmlns:p14="http://schemas.microsoft.com/office/powerpoint/2010/main" val="9040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370437" y="4199497"/>
            <a:ext cx="5871546" cy="1787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70437" y="2408195"/>
            <a:ext cx="5124557" cy="120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76902"/>
            <a:ext cx="9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Quantum Computer?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257907" y="1136804"/>
            <a:ext cx="11441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Quantum computer </a:t>
            </a:r>
            <a:r>
              <a:rPr lang="en-US" altLang="ko-KR" dirty="0"/>
              <a:t>harnesses </a:t>
            </a:r>
            <a:r>
              <a:rPr lang="en-US" altLang="ko-KR" b="1" dirty="0"/>
              <a:t>the principles of Quantum Mechanics </a:t>
            </a:r>
            <a:r>
              <a:rPr lang="en-US" altLang="ko-KR" dirty="0"/>
              <a:t>to solve complex problems that classical computers are unable to resolve in a timely or efficient manner.</a:t>
            </a:r>
            <a:endParaRPr lang="ko-KR" altLang="en-US" sz="2000" dirty="0"/>
          </a:p>
        </p:txBody>
      </p:sp>
      <p:pic>
        <p:nvPicPr>
          <p:cNvPr id="1026" name="Picture 2" descr="A quantum computer showing a complex design with multiple layers of gold cylindrical plates and connector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15" y="2042432"/>
            <a:ext cx="2771474" cy="41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5476" y="6405935"/>
            <a:ext cx="90150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https://www.japan.go.jp/kizuna/2024/03/100000_qubit_quantum_computer.html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70437" y="1929775"/>
            <a:ext cx="64479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The principles of Quantum Mechanics</a:t>
            </a:r>
          </a:p>
          <a:p>
            <a:endParaRPr lang="en-US" altLang="ko-KR" b="1" dirty="0"/>
          </a:p>
          <a:p>
            <a:r>
              <a:rPr lang="en-US" altLang="ko-KR" dirty="0"/>
              <a:t>   1. </a:t>
            </a:r>
            <a:r>
              <a:rPr lang="en-US" altLang="ko-KR" b="1" dirty="0"/>
              <a:t>Superposition        </a:t>
            </a:r>
            <a:r>
              <a:rPr lang="en-US" altLang="ko-KR" dirty="0"/>
              <a:t>3. </a:t>
            </a:r>
            <a:r>
              <a:rPr lang="en-US" altLang="ko-KR" dirty="0" err="1"/>
              <a:t>Decoherence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/>
              <a:t>   2. </a:t>
            </a:r>
            <a:r>
              <a:rPr lang="en-US" altLang="ko-KR" b="1" dirty="0"/>
              <a:t>Entanglement        </a:t>
            </a:r>
            <a:r>
              <a:rPr lang="en-US" altLang="ko-KR" dirty="0"/>
              <a:t>4. Interference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⟩=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dead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decay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ko-KR" altLang="en-US" sz="2000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alive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60" y="6041876"/>
                <a:ext cx="4935134" cy="545662"/>
              </a:xfrm>
              <a:prstGeom prst="rect">
                <a:avLst/>
              </a:prstGeom>
              <a:blipFill>
                <a:blip r:embed="rId4"/>
                <a:stretch>
                  <a:fillRect l="-123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370437" y="3751694"/>
            <a:ext cx="604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Schrödinger's Cat (A simple way to understand Q.M.)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2" y="4416706"/>
            <a:ext cx="1064699" cy="1064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7" y="4401559"/>
            <a:ext cx="1144554" cy="114455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66917" y="4866491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99541">
            <a:off x="9448437" y="5311234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20021873">
            <a:off x="9455975" y="4513029"/>
            <a:ext cx="768211" cy="340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311570" y="4359948"/>
            <a:ext cx="81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DEAD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311570" y="547959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ALIVE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8127" y="5540841"/>
            <a:ext cx="226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Break down or not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50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7270376" y="2504761"/>
            <a:ext cx="3325906" cy="13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74103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6" y="276902"/>
            <a:ext cx="107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 is the quantum computer important? (Aspects of Factorization)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257907" y="1136804"/>
            <a:ext cx="11441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Financial cryptographic system</a:t>
            </a:r>
          </a:p>
          <a:p>
            <a:r>
              <a:rPr lang="en-US" altLang="ko-KR" dirty="0"/>
              <a:t>In encryption methods like RSA, a number generated by multiplying two large prime numbers is created and used as a private key to decrypt messages.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57906" y="2203099"/>
            <a:ext cx="644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Let’s factorize the following.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906" y="2640101"/>
                <a:ext cx="7302891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prime number.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=13,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en-US" altLang="ko-KR" b="0" dirty="0"/>
                  <a:t> It’s easy to calculate mentally.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But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=3233…</m:t>
                    </m:r>
                  </m:oMath>
                </a14:m>
                <a:r>
                  <a:rPr lang="en-US" altLang="ko-KR" b="0" dirty="0"/>
                  <a:t> What </a:t>
                </a:r>
                <a:r>
                  <a:rPr lang="en-US" altLang="ko-KR" dirty="0"/>
                  <a:t>are the value of them?</a:t>
                </a:r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6" y="2640101"/>
                <a:ext cx="7302891" cy="2169825"/>
              </a:xfrm>
              <a:prstGeom prst="rect">
                <a:avLst/>
              </a:prstGeom>
              <a:blipFill>
                <a:blip r:embed="rId3"/>
                <a:stretch>
                  <a:fillRect l="-668" t="-1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7413114" y="2767803"/>
                <a:ext cx="31182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14" y="2767803"/>
                <a:ext cx="311822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7881981" y="3067451"/>
            <a:ext cx="10287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8739231" y="2958640"/>
            <a:ext cx="342900" cy="15453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34381" y="3216676"/>
            <a:ext cx="10287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0800000">
            <a:off x="7925157" y="3218535"/>
            <a:ext cx="342900" cy="15453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30265" y="2572431"/>
            <a:ext cx="718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Easy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8325739" y="3360081"/>
            <a:ext cx="781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Hard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1026730" y="10801935"/>
            <a:ext cx="24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/>
              <a:t>What </a:t>
            </a:r>
            <a:r>
              <a:rPr lang="en-US" altLang="ko-KR" dirty="0"/>
              <a:t>are the value of them?</a:t>
            </a:r>
            <a:endParaRPr lang="en-US" altLang="ko-KR" b="0" dirty="0"/>
          </a:p>
        </p:txBody>
      </p:sp>
      <p:pic>
        <p:nvPicPr>
          <p:cNvPr id="2052" name="Picture 4" descr="https://www.researchgate.net/publication/359643607/figure/fig1/AS:11431281096364834@1668116980722/Shors-algorithm-has-exponential-acceleration-effect-compared-with-classical-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56" y="4352428"/>
            <a:ext cx="3780840" cy="22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7650096" y="4872353"/>
            <a:ext cx="43773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Shor Algorithm</a:t>
            </a:r>
          </a:p>
          <a:p>
            <a:r>
              <a:rPr lang="en-US" altLang="ko-KR" dirty="0"/>
              <a:t>If quantum computers advance further, </a:t>
            </a:r>
          </a:p>
          <a:p>
            <a:r>
              <a:rPr lang="en-US" altLang="ko-KR" dirty="0"/>
              <a:t>the existing RSA system will be broken.</a:t>
            </a:r>
          </a:p>
          <a:p>
            <a:endParaRPr lang="ko-KR" altLang="en-US" dirty="0"/>
          </a:p>
        </p:txBody>
      </p:sp>
      <p:pic>
        <p:nvPicPr>
          <p:cNvPr id="2054" name="Picture 6" descr="Shor's algorithm | Prefe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1" y="4352428"/>
            <a:ext cx="3439156" cy="21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1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943100" y="3360494"/>
            <a:ext cx="8960553" cy="2008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38488" y="1109202"/>
            <a:ext cx="8965165" cy="1327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58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How does quantum computing work?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430340" y="1605431"/>
            <a:ext cx="1508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Classical Bit</a:t>
            </a:r>
          </a:p>
        </p:txBody>
      </p:sp>
      <p:sp>
        <p:nvSpPr>
          <p:cNvPr id="7" name="타원 6"/>
          <p:cNvSpPr/>
          <p:nvPr/>
        </p:nvSpPr>
        <p:spPr>
          <a:xfrm>
            <a:off x="2975554" y="130728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75554" y="1851009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7655" y="1302617"/>
            <a:ext cx="53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47655" y="1846343"/>
            <a:ext cx="53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</a:p>
        </p:txBody>
      </p:sp>
      <p:sp>
        <p:nvSpPr>
          <p:cNvPr id="11" name="타원 10"/>
          <p:cNvSpPr/>
          <p:nvPr/>
        </p:nvSpPr>
        <p:spPr>
          <a:xfrm>
            <a:off x="3878224" y="152301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56312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34400" y="15363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2488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90576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68664" y="152301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68501" y="4136323"/>
            <a:ext cx="1508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Qubit</a:t>
            </a:r>
          </a:p>
        </p:txBody>
      </p:sp>
      <p:pic>
        <p:nvPicPr>
          <p:cNvPr id="3076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72" y="3383465"/>
            <a:ext cx="1729233" cy="18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418099" y="4844596"/>
            <a:ext cx="202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Bloch sphere</a:t>
            </a:r>
          </a:p>
        </p:txBody>
      </p:sp>
      <p:sp>
        <p:nvSpPr>
          <p:cNvPr id="21" name="타원 20"/>
          <p:cNvSpPr/>
          <p:nvPr/>
        </p:nvSpPr>
        <p:spPr>
          <a:xfrm>
            <a:off x="3925849" y="4145655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03937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82025" y="41590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660113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238201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16289" y="4145655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현 17"/>
          <p:cNvSpPr/>
          <p:nvPr/>
        </p:nvSpPr>
        <p:spPr>
          <a:xfrm rot="10020233">
            <a:off x="5665026" y="4139014"/>
            <a:ext cx="360000" cy="360000"/>
          </a:xfrm>
          <a:prstGeom prst="chord">
            <a:avLst>
              <a:gd name="adj1" fmla="val 2700000"/>
              <a:gd name="adj2" fmla="val 1365069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현 28"/>
          <p:cNvSpPr/>
          <p:nvPr/>
        </p:nvSpPr>
        <p:spPr>
          <a:xfrm rot="10020233">
            <a:off x="6238201" y="4145655"/>
            <a:ext cx="360000" cy="360000"/>
          </a:xfrm>
          <a:prstGeom prst="chord">
            <a:avLst>
              <a:gd name="adj1" fmla="val 2700000"/>
              <a:gd name="adj2" fmla="val 1365069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41159" y="1357842"/>
                <a:ext cx="580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59" y="1357842"/>
                <a:ext cx="5806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7358508" y="3965211"/>
                <a:ext cx="580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508" y="3965211"/>
                <a:ext cx="5806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https://upload.wikimedia.org/wikipedia/commons/thumb/e/e6/NAND_ANSI_Labelled.svg/120px-NAND_ANSI_Labelle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63" y="1470424"/>
            <a:ext cx="1381711" cy="5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16" y="3423986"/>
            <a:ext cx="1198203" cy="86902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20" y="3419592"/>
            <a:ext cx="1398563" cy="8731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65" y="4250164"/>
            <a:ext cx="1432794" cy="96376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7" y="4374747"/>
            <a:ext cx="1357456" cy="75839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017872" y="5311597"/>
            <a:ext cx="9695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The bit must be 0 or 1. it is </a:t>
            </a:r>
            <a:r>
              <a:rPr lang="en-US" altLang="ko-KR" b="1" dirty="0"/>
              <a:t>probabilistic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• Universal gate : </a:t>
            </a:r>
            <a:r>
              <a:rPr lang="en-US" altLang="ko-KR" b="1" dirty="0" err="1"/>
              <a:t>Hadamard</a:t>
            </a:r>
            <a:r>
              <a:rPr lang="en-US" altLang="ko-KR" b="1" dirty="0"/>
              <a:t> gate, CNOT gate,</a:t>
            </a:r>
            <a:r>
              <a:rPr lang="en-US" altLang="ko-KR" dirty="0"/>
              <a:t> </a:t>
            </a:r>
            <a:r>
              <a:rPr lang="en-US" altLang="ko-KR" b="1" dirty="0"/>
              <a:t>Phase gate and T(8/</a:t>
            </a:r>
            <a:r>
              <a:rPr lang="el-GR" altLang="ko-KR" b="1" dirty="0"/>
              <a:t>π</a:t>
            </a:r>
            <a:r>
              <a:rPr lang="en-US" altLang="ko-KR" b="1" dirty="0"/>
              <a:t>) gate.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063134" y="2435385"/>
            <a:ext cx="552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• The bit must be 0 or 1. it is </a:t>
            </a:r>
            <a:r>
              <a:rPr lang="en-US" altLang="ko-KR" b="1" dirty="0"/>
              <a:t>deterministic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• Universal gate : </a:t>
            </a:r>
            <a:r>
              <a:rPr lang="en-US" altLang="ko-KR" b="1" dirty="0"/>
              <a:t>Only NAND gate</a:t>
            </a:r>
          </a:p>
        </p:txBody>
      </p:sp>
      <p:sp>
        <p:nvSpPr>
          <p:cNvPr id="48" name="타원 47"/>
          <p:cNvSpPr/>
          <p:nvPr/>
        </p:nvSpPr>
        <p:spPr>
          <a:xfrm>
            <a:off x="2854888" y="497620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817286" y="35371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2956388" y="3340219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/>
                        <m:t>∣</m:t>
                      </m:r>
                      <m:r>
                        <m:rPr>
                          <m:nor/>
                        </m:rPr>
                        <a:rPr lang="en-US" altLang="ko-KR" dirty="0" smtClean="0"/>
                        <m:t>0⟩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88" y="3340219"/>
                <a:ext cx="54373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2355023" y="4999201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/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1</m:t>
                      </m:r>
                      <m:r>
                        <m:rPr>
                          <m:nor/>
                        </m:rPr>
                        <a:rPr lang="en-US" altLang="ko-KR" dirty="0" smtClean="0"/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023" y="4999201"/>
                <a:ext cx="54373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2222004" y="5670272"/>
                <a:ext cx="571711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0⟩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dirty="0"/>
                  <a:t>the bit is </a:t>
                </a:r>
                <a:r>
                  <a:rPr lang="en-US" altLang="ko-KR" b="1" dirty="0"/>
                  <a:t>superposition state!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04" y="5670272"/>
                <a:ext cx="5717112" cy="553998"/>
              </a:xfrm>
              <a:prstGeom prst="rect">
                <a:avLst/>
              </a:prstGeom>
              <a:blipFill>
                <a:blip r:embed="rId12"/>
                <a:stretch>
                  <a:fillRect l="-21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0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/>
          <p:cNvCxnSpPr/>
          <p:nvPr/>
        </p:nvCxnSpPr>
        <p:spPr>
          <a:xfrm flipV="1">
            <a:off x="2515518" y="4363381"/>
            <a:ext cx="312874" cy="2172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583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 qubit can be created using the light!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571890" y="1651224"/>
            <a:ext cx="3048540" cy="5422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0607" y="1351348"/>
            <a:ext cx="867356" cy="65397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1550nm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laser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4810847" y="1398648"/>
                <a:ext cx="3442802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/>
                  <a:t>Intensity of light,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7" y="1398648"/>
                <a:ext cx="3442802" cy="526939"/>
              </a:xfrm>
              <a:prstGeom prst="rect">
                <a:avLst/>
              </a:prstGeom>
              <a:blipFill>
                <a:blip r:embed="rId2"/>
                <a:stretch>
                  <a:fillRect l="-1416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285991" y="833524"/>
            <a:ext cx="55287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 coherent light (laser),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4823482" y="1892397"/>
                <a:ext cx="641605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In Quantum Mechanics,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/>
                  <a:t>(photon number)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82" y="1892397"/>
                <a:ext cx="6416056" cy="553998"/>
              </a:xfrm>
              <a:prstGeom prst="rect">
                <a:avLst/>
              </a:prstGeom>
              <a:blipFill>
                <a:blip r:embed="rId3"/>
                <a:stretch>
                  <a:fillRect l="-760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8095" b="28028"/>
          <a:stretch/>
        </p:blipFill>
        <p:spPr>
          <a:xfrm>
            <a:off x="6231546" y="3573010"/>
            <a:ext cx="5763390" cy="248194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6326132" y="6131332"/>
            <a:ext cx="567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My photon subtraction experiment for single photon (2024.08.23)</a:t>
            </a:r>
          </a:p>
        </p:txBody>
      </p:sp>
      <p:sp>
        <p:nvSpPr>
          <p:cNvPr id="52" name="오른쪽 화살표 51"/>
          <p:cNvSpPr/>
          <p:nvPr/>
        </p:nvSpPr>
        <p:spPr>
          <a:xfrm rot="2448270">
            <a:off x="2363767" y="2012230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009756" y="2034401"/>
            <a:ext cx="1474237" cy="13990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227970" y="272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359005" y="254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507992" y="283000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618394" y="245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802210" y="272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87076" y="249398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133975" y="272840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13041" y="245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566490" y="263599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963957" y="2846423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4620430" y="2693218"/>
            <a:ext cx="768211" cy="317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634704" y="274133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034911" y="2678565"/>
            <a:ext cx="28405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Single photon = 1 qubit</a:t>
            </a:r>
            <a:endParaRPr lang="en-US" altLang="ko-KR" b="1" dirty="0"/>
          </a:p>
        </p:txBody>
      </p:sp>
      <p:sp>
        <p:nvSpPr>
          <p:cNvPr id="67" name="타원 66"/>
          <p:cNvSpPr/>
          <p:nvPr/>
        </p:nvSpPr>
        <p:spPr>
          <a:xfrm>
            <a:off x="4246975" y="254382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027529" y="2812755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881025">
            <a:off x="2451883" y="4345733"/>
            <a:ext cx="842488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96206" y="4763606"/>
            <a:ext cx="2466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50:50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Beam Splitter(BS)</a:t>
            </a:r>
            <a:endParaRPr lang="ko-KR" altLang="en-US" sz="1400" b="1" dirty="0"/>
          </a:p>
        </p:txBody>
      </p:sp>
      <p:sp>
        <p:nvSpPr>
          <p:cNvPr id="76" name="직사각형 75"/>
          <p:cNvSpPr/>
          <p:nvPr/>
        </p:nvSpPr>
        <p:spPr>
          <a:xfrm rot="19537354">
            <a:off x="2800720" y="4210583"/>
            <a:ext cx="444592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739173" y="3869582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51386" y="3426887"/>
            <a:ext cx="350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Many photons (classical optics),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2067127" y="3879803"/>
                <a:ext cx="448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127" y="3879803"/>
                <a:ext cx="4483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연결선 99"/>
          <p:cNvCxnSpPr/>
          <p:nvPr/>
        </p:nvCxnSpPr>
        <p:spPr>
          <a:xfrm flipV="1">
            <a:off x="2434997" y="6007877"/>
            <a:ext cx="312874" cy="21721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815685" y="6408102"/>
            <a:ext cx="2466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50:50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Beam Splitter(BS)</a:t>
            </a:r>
            <a:endParaRPr lang="ko-KR" altLang="en-US" sz="14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370865" y="5071383"/>
            <a:ext cx="3614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Single photon (Quantum optics),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3329289" y="3723009"/>
                <a:ext cx="51610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289" y="3723009"/>
                <a:ext cx="516102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/>
              <p:cNvSpPr/>
              <p:nvPr/>
            </p:nvSpPr>
            <p:spPr>
              <a:xfrm>
                <a:off x="3309185" y="4258099"/>
                <a:ext cx="51610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85" y="4258099"/>
                <a:ext cx="516102" cy="49564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연결선 123"/>
          <p:cNvCxnSpPr/>
          <p:nvPr/>
        </p:nvCxnSpPr>
        <p:spPr>
          <a:xfrm>
            <a:off x="2339909" y="5748492"/>
            <a:ext cx="789494" cy="476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2754218" y="5748492"/>
            <a:ext cx="392899" cy="259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2658652" y="5514078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998251" y="5551171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3306229" y="564422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259576" y="6256547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4265457" y="5644228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4264108" y="613836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7" name="직사각형 3076"/>
          <p:cNvSpPr/>
          <p:nvPr/>
        </p:nvSpPr>
        <p:spPr>
          <a:xfrm>
            <a:off x="3674344" y="579677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직사각형 139"/>
              <p:cNvSpPr/>
              <p:nvPr/>
            </p:nvSpPr>
            <p:spPr>
              <a:xfrm>
                <a:off x="4530578" y="5464083"/>
                <a:ext cx="2840559" cy="744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Probability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40" name="직사각형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78" y="5464083"/>
                <a:ext cx="2840559" cy="744243"/>
              </a:xfrm>
              <a:prstGeom prst="rect">
                <a:avLst/>
              </a:prstGeom>
              <a:blipFill>
                <a:blip r:embed="rId7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/>
              <p:cNvSpPr/>
              <p:nvPr/>
            </p:nvSpPr>
            <p:spPr>
              <a:xfrm>
                <a:off x="3882735" y="3855893"/>
                <a:ext cx="2840559" cy="75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Intensity ratio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141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35" y="3855893"/>
                <a:ext cx="2840559" cy="755400"/>
              </a:xfrm>
              <a:prstGeom prst="rect">
                <a:avLst/>
              </a:prstGeom>
              <a:blipFill>
                <a:blip r:embed="rId8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3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742906" y="1381226"/>
            <a:ext cx="10287044" cy="459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7259596" y="5121114"/>
            <a:ext cx="27590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8519549" y="4691905"/>
            <a:ext cx="205274" cy="858417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How will the states 0 and 1 be determined?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Polarization mode = which state of qubit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2798407" y="2513375"/>
            <a:ext cx="2738179" cy="884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3086140" y="2077624"/>
            <a:ext cx="2023" cy="1290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585415" y="2097677"/>
            <a:ext cx="978385" cy="1030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073286" y="2091090"/>
            <a:ext cx="2310197" cy="1761896"/>
          </a:xfrm>
          <a:custGeom>
            <a:avLst/>
            <a:gdLst>
              <a:gd name="connsiteX0" fmla="*/ 0 w 2310197"/>
              <a:gd name="connsiteY0" fmla="*/ 510903 h 1761896"/>
              <a:gd name="connsiteX1" fmla="*/ 223935 w 2310197"/>
              <a:gd name="connsiteY1" fmla="*/ 25711 h 1761896"/>
              <a:gd name="connsiteX2" fmla="*/ 382555 w 2310197"/>
              <a:gd name="connsiteY2" fmla="*/ 1210699 h 1761896"/>
              <a:gd name="connsiteX3" fmla="*/ 746449 w 2310197"/>
              <a:gd name="connsiteY3" fmla="*/ 147009 h 1761896"/>
              <a:gd name="connsiteX4" fmla="*/ 886408 w 2310197"/>
              <a:gd name="connsiteY4" fmla="*/ 1425303 h 1761896"/>
              <a:gd name="connsiteX5" fmla="*/ 1250302 w 2310197"/>
              <a:gd name="connsiteY5" fmla="*/ 352283 h 1761896"/>
              <a:gd name="connsiteX6" fmla="*/ 1362270 w 2310197"/>
              <a:gd name="connsiteY6" fmla="*/ 1593254 h 1761896"/>
              <a:gd name="connsiteX7" fmla="*/ 1744825 w 2310197"/>
              <a:gd name="connsiteY7" fmla="*/ 501573 h 1761896"/>
              <a:gd name="connsiteX8" fmla="*/ 1866123 w 2310197"/>
              <a:gd name="connsiteY8" fmla="*/ 1761205 h 1761896"/>
              <a:gd name="connsiteX9" fmla="*/ 2248678 w 2310197"/>
              <a:gd name="connsiteY9" fmla="*/ 688185 h 1761896"/>
              <a:gd name="connsiteX10" fmla="*/ 2304661 w 2310197"/>
              <a:gd name="connsiteY10" fmla="*/ 1304005 h 176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0197" h="1761896">
                <a:moveTo>
                  <a:pt x="0" y="510903"/>
                </a:moveTo>
                <a:cubicBezTo>
                  <a:pt x="80088" y="209990"/>
                  <a:pt x="160176" y="-90922"/>
                  <a:pt x="223935" y="25711"/>
                </a:cubicBezTo>
                <a:cubicBezTo>
                  <a:pt x="287694" y="142344"/>
                  <a:pt x="295469" y="1190483"/>
                  <a:pt x="382555" y="1210699"/>
                </a:cubicBezTo>
                <a:cubicBezTo>
                  <a:pt x="469641" y="1230915"/>
                  <a:pt x="662474" y="111242"/>
                  <a:pt x="746449" y="147009"/>
                </a:cubicBezTo>
                <a:cubicBezTo>
                  <a:pt x="830425" y="182776"/>
                  <a:pt x="802433" y="1391091"/>
                  <a:pt x="886408" y="1425303"/>
                </a:cubicBezTo>
                <a:cubicBezTo>
                  <a:pt x="970383" y="1459515"/>
                  <a:pt x="1170992" y="324291"/>
                  <a:pt x="1250302" y="352283"/>
                </a:cubicBezTo>
                <a:cubicBezTo>
                  <a:pt x="1329612" y="380275"/>
                  <a:pt x="1279850" y="1568372"/>
                  <a:pt x="1362270" y="1593254"/>
                </a:cubicBezTo>
                <a:cubicBezTo>
                  <a:pt x="1444691" y="1618136"/>
                  <a:pt x="1660850" y="473581"/>
                  <a:pt x="1744825" y="501573"/>
                </a:cubicBezTo>
                <a:cubicBezTo>
                  <a:pt x="1828800" y="529565"/>
                  <a:pt x="1782148" y="1730103"/>
                  <a:pt x="1866123" y="1761205"/>
                </a:cubicBezTo>
                <a:cubicBezTo>
                  <a:pt x="1950099" y="1792307"/>
                  <a:pt x="2175588" y="764385"/>
                  <a:pt x="2248678" y="688185"/>
                </a:cubicBezTo>
                <a:cubicBezTo>
                  <a:pt x="2321768" y="611985"/>
                  <a:pt x="2313214" y="957995"/>
                  <a:pt x="2304661" y="130400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536586" y="3261792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86" y="3261792"/>
                <a:ext cx="320249" cy="369332"/>
              </a:xfrm>
              <a:prstGeom prst="rect">
                <a:avLst/>
              </a:prstGeom>
              <a:blipFill>
                <a:blip r:embed="rId2"/>
                <a:stretch>
                  <a:fillRect t="-3279" r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2926015" y="1695282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15" y="1695282"/>
                <a:ext cx="320249" cy="369332"/>
              </a:xfrm>
              <a:prstGeom prst="rect">
                <a:avLst/>
              </a:prstGeom>
              <a:blipFill>
                <a:blip r:embed="rId3"/>
                <a:stretch>
                  <a:fillRect t="-3279" r="-754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/>
              <p:cNvSpPr/>
              <p:nvPr/>
            </p:nvSpPr>
            <p:spPr>
              <a:xfrm>
                <a:off x="2340718" y="3063293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18" y="3063293"/>
                <a:ext cx="320249" cy="369332"/>
              </a:xfrm>
              <a:prstGeom prst="rect">
                <a:avLst/>
              </a:prstGeom>
              <a:blipFill>
                <a:blip r:embed="rId4"/>
                <a:stretch>
                  <a:fillRect t="-3333" r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연결선 82"/>
          <p:cNvCxnSpPr/>
          <p:nvPr/>
        </p:nvCxnSpPr>
        <p:spPr>
          <a:xfrm>
            <a:off x="2798407" y="4306201"/>
            <a:ext cx="2738179" cy="884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086140" y="3870450"/>
            <a:ext cx="2023" cy="1290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85415" y="3890503"/>
            <a:ext cx="978385" cy="1030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5536586" y="5054618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86" y="5054618"/>
                <a:ext cx="320249" cy="369332"/>
              </a:xfrm>
              <a:prstGeom prst="rect">
                <a:avLst/>
              </a:prstGeom>
              <a:blipFill>
                <a:blip r:embed="rId5"/>
                <a:stretch>
                  <a:fillRect t="-3279" r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2926015" y="3488108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15" y="3488108"/>
                <a:ext cx="320249" cy="369332"/>
              </a:xfrm>
              <a:prstGeom prst="rect">
                <a:avLst/>
              </a:prstGeom>
              <a:blipFill>
                <a:blip r:embed="rId6"/>
                <a:stretch>
                  <a:fillRect t="-3279" r="-754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2340718" y="4856119"/>
                <a:ext cx="3202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18" y="4856119"/>
                <a:ext cx="320249" cy="369332"/>
              </a:xfrm>
              <a:prstGeom prst="rect">
                <a:avLst/>
              </a:prstGeom>
              <a:blipFill>
                <a:blip r:embed="rId7"/>
                <a:stretch>
                  <a:fillRect t="-3333" r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 24"/>
          <p:cNvSpPr/>
          <p:nvPr/>
        </p:nvSpPr>
        <p:spPr>
          <a:xfrm>
            <a:off x="3093325" y="3928939"/>
            <a:ext cx="2275293" cy="1919422"/>
          </a:xfrm>
          <a:custGeom>
            <a:avLst/>
            <a:gdLst>
              <a:gd name="connsiteX0" fmla="*/ 7954 w 2275293"/>
              <a:gd name="connsiteY0" fmla="*/ 444730 h 1919422"/>
              <a:gd name="connsiteX1" fmla="*/ 73269 w 2275293"/>
              <a:gd name="connsiteY1" fmla="*/ 407407 h 1919422"/>
              <a:gd name="connsiteX2" fmla="*/ 539799 w 2275293"/>
              <a:gd name="connsiteY2" fmla="*/ 24852 h 1919422"/>
              <a:gd name="connsiteX3" fmla="*/ 63938 w 2275293"/>
              <a:gd name="connsiteY3" fmla="*/ 1209840 h 1919422"/>
              <a:gd name="connsiteX4" fmla="*/ 1043652 w 2275293"/>
              <a:gd name="connsiteY4" fmla="*/ 71505 h 1919422"/>
              <a:gd name="connsiteX5" fmla="*/ 539799 w 2275293"/>
              <a:gd name="connsiteY5" fmla="*/ 1387121 h 1919422"/>
              <a:gd name="connsiteX6" fmla="*/ 1491522 w 2275293"/>
              <a:gd name="connsiteY6" fmla="*/ 286109 h 1919422"/>
              <a:gd name="connsiteX7" fmla="*/ 1108967 w 2275293"/>
              <a:gd name="connsiteY7" fmla="*/ 1667040 h 1919422"/>
              <a:gd name="connsiteX8" fmla="*/ 2060689 w 2275293"/>
              <a:gd name="connsiteY8" fmla="*/ 388746 h 1919422"/>
              <a:gd name="connsiteX9" fmla="*/ 1752779 w 2275293"/>
              <a:gd name="connsiteY9" fmla="*/ 1890974 h 1919422"/>
              <a:gd name="connsiteX10" fmla="*/ 2275293 w 2275293"/>
              <a:gd name="connsiteY10" fmla="*/ 1228501 h 19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5293" h="1919422">
                <a:moveTo>
                  <a:pt x="7954" y="444730"/>
                </a:moveTo>
                <a:cubicBezTo>
                  <a:pt x="-3709" y="461058"/>
                  <a:pt x="-15372" y="477387"/>
                  <a:pt x="73269" y="407407"/>
                </a:cubicBezTo>
                <a:cubicBezTo>
                  <a:pt x="161910" y="337427"/>
                  <a:pt x="541354" y="-108887"/>
                  <a:pt x="539799" y="24852"/>
                </a:cubicBezTo>
                <a:cubicBezTo>
                  <a:pt x="538244" y="158591"/>
                  <a:pt x="-20037" y="1202065"/>
                  <a:pt x="63938" y="1209840"/>
                </a:cubicBezTo>
                <a:cubicBezTo>
                  <a:pt x="147913" y="1217615"/>
                  <a:pt x="964342" y="41958"/>
                  <a:pt x="1043652" y="71505"/>
                </a:cubicBezTo>
                <a:cubicBezTo>
                  <a:pt x="1122962" y="101052"/>
                  <a:pt x="465154" y="1351354"/>
                  <a:pt x="539799" y="1387121"/>
                </a:cubicBezTo>
                <a:cubicBezTo>
                  <a:pt x="614444" y="1422888"/>
                  <a:pt x="1396661" y="239456"/>
                  <a:pt x="1491522" y="286109"/>
                </a:cubicBezTo>
                <a:cubicBezTo>
                  <a:pt x="1586383" y="332762"/>
                  <a:pt x="1014106" y="1649934"/>
                  <a:pt x="1108967" y="1667040"/>
                </a:cubicBezTo>
                <a:cubicBezTo>
                  <a:pt x="1203828" y="1684146"/>
                  <a:pt x="1953387" y="351424"/>
                  <a:pt x="2060689" y="388746"/>
                </a:cubicBezTo>
                <a:cubicBezTo>
                  <a:pt x="2167991" y="426068"/>
                  <a:pt x="1717012" y="1751015"/>
                  <a:pt x="1752779" y="1890974"/>
                </a:cubicBezTo>
                <a:cubicBezTo>
                  <a:pt x="1788546" y="2030933"/>
                  <a:pt x="2031919" y="1629717"/>
                  <a:pt x="2275293" y="122850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742906" y="2362260"/>
                <a:ext cx="1722266" cy="831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dirty="0"/>
                  <a:t>horizontal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6" y="2362260"/>
                <a:ext cx="1722266" cy="831253"/>
              </a:xfrm>
              <a:prstGeom prst="rect">
                <a:avLst/>
              </a:prstGeom>
              <a:blipFill>
                <a:blip r:embed="rId8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814611" y="4155086"/>
                <a:ext cx="1703030" cy="829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vertical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" y="4155086"/>
                <a:ext cx="1703030" cy="829458"/>
              </a:xfrm>
              <a:prstGeom prst="rect">
                <a:avLst/>
              </a:prstGeom>
              <a:blipFill>
                <a:blip r:embed="rId9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4" descr="https://upload.wikimedia.org/wikipedia/commons/thumb/6/6b/Bloch_sphere.svg/220px-Bloch_sphere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6" y="1485094"/>
            <a:ext cx="2595484" cy="27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8893301" y="1462164"/>
            <a:ext cx="3269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Bloch sphere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749994" y="5579286"/>
            <a:ext cx="3778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Components that change the phase of light</a:t>
            </a:r>
          </a:p>
        </p:txBody>
      </p:sp>
      <p:sp>
        <p:nvSpPr>
          <p:cNvPr id="97" name="타원 96"/>
          <p:cNvSpPr/>
          <p:nvPr/>
        </p:nvSpPr>
        <p:spPr>
          <a:xfrm>
            <a:off x="6943076" y="5030254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0167023" y="5029399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6749994" y="4596212"/>
                <a:ext cx="57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94" y="4596212"/>
                <a:ext cx="57579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9952473" y="4596212"/>
                <a:ext cx="1005019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73" y="4596212"/>
                <a:ext cx="1005019" cy="381451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8426029" y="4306201"/>
                <a:ext cx="426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029" y="4306201"/>
                <a:ext cx="42620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354872" y="6291661"/>
            <a:ext cx="1029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polarization of light and qubits share similar mathematical representations!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5253431" y="1786544"/>
                <a:ext cx="19504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l-GR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31" y="1786544"/>
                <a:ext cx="1950470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1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26924" y="3434893"/>
            <a:ext cx="2566837" cy="2406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56519"/>
            <a:ext cx="12192000" cy="667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7907" y="259318"/>
            <a:ext cx="850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Universal Quantum Logic Gate : implemented optically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2382" y="963997"/>
            <a:ext cx="51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Hadamard</a:t>
            </a:r>
            <a:r>
              <a:rPr lang="en-US" altLang="ko-KR" b="1" dirty="0"/>
              <a:t> gate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68970" y="1584806"/>
                <a:ext cx="4832733" cy="1288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ko-KR" altLang="en-US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r>
                      <m:rPr>
                        <m:nor/>
                      </m:rPr>
                      <a:rPr lang="ko-KR" altLang="en-US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70" y="1584806"/>
                <a:ext cx="4832733" cy="1288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1" y="1465407"/>
            <a:ext cx="1231529" cy="768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6924" y="6134847"/>
            <a:ext cx="103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can make superposition of state. (it’s cannot make it in classical computer.)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755624" y="4668223"/>
            <a:ext cx="16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555646" y="3858223"/>
            <a:ext cx="0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285646" y="5133942"/>
            <a:ext cx="540000" cy="108000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57907" y="4483557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7" y="4483557"/>
                <a:ext cx="545342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1310421" y="5472144"/>
                <a:ext cx="54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21" y="5472144"/>
                <a:ext cx="54534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1255723" y="3530983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1′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23" y="3530983"/>
                <a:ext cx="59984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312959" y="448355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0′</m:t>
                      </m:r>
                      <m:r>
                        <m:rPr>
                          <m:nor/>
                        </m:rPr>
                        <a:rPr lang="en-US" altLang="ko-K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59" y="4483557"/>
                <a:ext cx="599844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/>
          <p:cNvSpPr/>
          <p:nvPr/>
        </p:nvSpPr>
        <p:spPr>
          <a:xfrm>
            <a:off x="1285646" y="4094505"/>
            <a:ext cx="540000" cy="108000"/>
          </a:xfrm>
          <a:prstGeom prst="rect">
            <a:avLst/>
          </a:prstGeom>
          <a:solidFill>
            <a:srgbClr val="C0EFF8">
              <a:alpha val="68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9141992">
            <a:off x="1241566" y="4628216"/>
            <a:ext cx="628159" cy="95507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962778" y="3543932"/>
                <a:ext cx="5477910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78" y="3543932"/>
                <a:ext cx="5477910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257907" y="2981362"/>
            <a:ext cx="1024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Using “Symmetric” Beam splitter (ignoring global phase difference; it’s not important variable.)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29891" y="3956664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1" y="3956664"/>
                <a:ext cx="822789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535562" y="5004271"/>
                <a:ext cx="822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2" y="5004271"/>
                <a:ext cx="82278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039567" y="4300072"/>
                <a:ext cx="8731054" cy="872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19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9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19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ko-KR" sz="19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 =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0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endParaRPr lang="ko-KR" altLang="en-US" sz="19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7" y="4300072"/>
                <a:ext cx="8731054" cy="872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/>
              <p:cNvSpPr/>
              <p:nvPr/>
            </p:nvSpPr>
            <p:spPr>
              <a:xfrm>
                <a:off x="3039567" y="5007842"/>
                <a:ext cx="8731054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19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</a:rPr>
                          <m:t>𝐵𝑆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900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sz="19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ko-KR" sz="19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  <m:r>
                      <a:rPr lang="en-US" altLang="ko-KR" sz="19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9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9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sup>
                    </m:sSup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ko-KR" altLang="en-US" dirty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−⟩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ko-KR" altLang="en-US" sz="1900" dirty="0"/>
              </a:p>
            </p:txBody>
          </p:sp>
        </mc:Choice>
        <mc:Fallback xmlns="">
          <p:sp>
            <p:nvSpPr>
              <p:cNvPr id="79" name="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7" y="5007842"/>
                <a:ext cx="8731054" cy="895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59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1487</Words>
  <Application>Microsoft Office PowerPoint</Application>
  <PresentationFormat>와이드스크린</PresentationFormat>
  <Paragraphs>219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경민 권</cp:lastModifiedBy>
  <cp:revision>55</cp:revision>
  <dcterms:created xsi:type="dcterms:W3CDTF">2024-11-01T12:13:47Z</dcterms:created>
  <dcterms:modified xsi:type="dcterms:W3CDTF">2024-11-02T06:49:23Z</dcterms:modified>
</cp:coreProperties>
</file>