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7" r:id="rId2"/>
    <p:sldId id="273" r:id="rId3"/>
    <p:sldId id="272" r:id="rId4"/>
    <p:sldId id="261" r:id="rId5"/>
    <p:sldId id="260" r:id="rId6"/>
    <p:sldId id="264" r:id="rId7"/>
    <p:sldId id="265" r:id="rId8"/>
    <p:sldId id="266" r:id="rId9"/>
    <p:sldId id="270" r:id="rId10"/>
    <p:sldId id="271" r:id="rId11"/>
    <p:sldId id="269" r:id="rId12"/>
    <p:sldId id="267" r:id="rId13"/>
    <p:sldId id="275" r:id="rId14"/>
    <p:sldId id="276" r:id="rId15"/>
    <p:sldId id="27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2F86DC01-ADC4-495A-8994-F44291E064C9}">
          <p14:sldIdLst>
            <p14:sldId id="257"/>
            <p14:sldId id="273"/>
            <p14:sldId id="272"/>
            <p14:sldId id="261"/>
            <p14:sldId id="260"/>
            <p14:sldId id="264"/>
            <p14:sldId id="265"/>
            <p14:sldId id="266"/>
            <p14:sldId id="270"/>
            <p14:sldId id="271"/>
            <p14:sldId id="269"/>
            <p14:sldId id="267"/>
            <p14:sldId id="275"/>
            <p14:sldId id="276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2" pos="3863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0EF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541" autoAdjust="0"/>
  </p:normalViewPr>
  <p:slideViewPr>
    <p:cSldViewPr snapToGrid="0" showGuides="1">
      <p:cViewPr varScale="1">
        <p:scale>
          <a:sx n="51" d="100"/>
          <a:sy n="51" d="100"/>
        </p:scale>
        <p:origin x="693" y="42"/>
      </p:cViewPr>
      <p:guideLst>
        <p:guide pos="3863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경민 권" userId="f38411232437ec05" providerId="LiveId" clId="{4331F11E-08A4-4C06-A458-1FE50B79FBA8}"/>
    <pc:docChg chg="undo redo custSel delSld modSld sldOrd modSection">
      <pc:chgData name="경민 권" userId="f38411232437ec05" providerId="LiveId" clId="{4331F11E-08A4-4C06-A458-1FE50B79FBA8}" dt="2024-11-02T07:28:13.021" v="14"/>
      <pc:docMkLst>
        <pc:docMk/>
      </pc:docMkLst>
      <pc:sldChg chg="modSp mod">
        <pc:chgData name="경민 권" userId="f38411232437ec05" providerId="LiveId" clId="{4331F11E-08A4-4C06-A458-1FE50B79FBA8}" dt="2024-11-02T06:49:19.261" v="11" actId="1076"/>
        <pc:sldMkLst>
          <pc:docMk/>
          <pc:sldMk cId="2234320040" sldId="257"/>
        </pc:sldMkLst>
        <pc:spChg chg="mod">
          <ac:chgData name="경민 권" userId="f38411232437ec05" providerId="LiveId" clId="{4331F11E-08A4-4C06-A458-1FE50B79FBA8}" dt="2024-11-02T06:49:19.261" v="11" actId="1076"/>
          <ac:spMkLst>
            <pc:docMk/>
            <pc:sldMk cId="2234320040" sldId="257"/>
            <ac:spMk id="6" creationId="{00000000-0000-0000-0000-000000000000}"/>
          </ac:spMkLst>
        </pc:spChg>
      </pc:sldChg>
      <pc:sldChg chg="del">
        <pc:chgData name="경민 권" userId="f38411232437ec05" providerId="LiveId" clId="{4331F11E-08A4-4C06-A458-1FE50B79FBA8}" dt="2024-11-02T07:28:10.811" v="12" actId="47"/>
        <pc:sldMkLst>
          <pc:docMk/>
          <pc:sldMk cId="2637507153" sldId="258"/>
        </pc:sldMkLst>
      </pc:sldChg>
      <pc:sldChg chg="ord">
        <pc:chgData name="경민 권" userId="f38411232437ec05" providerId="LiveId" clId="{4331F11E-08A4-4C06-A458-1FE50B79FBA8}" dt="2024-11-02T07:28:13.021" v="14"/>
        <pc:sldMkLst>
          <pc:docMk/>
          <pc:sldMk cId="4064636023" sldId="27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B7A51E-6A66-4939-B10B-DD3D3C9BD88B}" type="datetimeFigureOut">
              <a:rPr lang="ko-KR" altLang="en-US" smtClean="0"/>
              <a:t>2024-11-02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3A5DE-1B9E-493B-AD01-7B43A3664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462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6EE18F-84B6-40BD-A998-EE824F20102D}" type="datetimeFigureOut">
              <a:rPr lang="ko-KR" altLang="en-US" smtClean="0"/>
              <a:t>2024-11-02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12DE7C-8B66-4F23-9995-CF56FDCAAD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451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2DE7C-8B66-4F23-9995-CF56FDCAADE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901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2DE7C-8B66-4F23-9995-CF56FDCAADE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296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2DE7C-8B66-4F23-9995-CF56FDCAADE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979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156519"/>
            <a:ext cx="12192000" cy="6672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340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BECECB-F1DF-4020-A65D-9173EBF179E3}" type="datetimeFigureOut">
              <a:rPr lang="ko-KR" altLang="en-US" smtClean="0"/>
              <a:t>2024-11-02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356CF1-0141-48B2-9619-F80708C50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578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BECECB-F1DF-4020-A65D-9173EBF179E3}" type="datetimeFigureOut">
              <a:rPr lang="ko-KR" altLang="en-US" smtClean="0"/>
              <a:t>2024-11-02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356CF1-0141-48B2-9619-F80708C50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666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123567"/>
            <a:ext cx="12192000" cy="6672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547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9138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BECECB-F1DF-4020-A65D-9173EBF179E3}" type="datetimeFigureOut">
              <a:rPr lang="ko-KR" altLang="en-US" smtClean="0"/>
              <a:t>2024-11-02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356CF1-0141-48B2-9619-F80708C50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586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BECECB-F1DF-4020-A65D-9173EBF179E3}" type="datetimeFigureOut">
              <a:rPr lang="ko-KR" altLang="en-US" smtClean="0"/>
              <a:t>2024-11-02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356CF1-0141-48B2-9619-F80708C50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877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BECECB-F1DF-4020-A65D-9173EBF179E3}" type="datetimeFigureOut">
              <a:rPr lang="ko-KR" altLang="en-US" smtClean="0"/>
              <a:t>2024-11-02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356CF1-0141-48B2-9619-F80708C50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754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BECECB-F1DF-4020-A65D-9173EBF179E3}" type="datetimeFigureOut">
              <a:rPr lang="ko-KR" altLang="en-US" smtClean="0"/>
              <a:t>2024-11-02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356CF1-0141-48B2-9619-F80708C50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947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BECECB-F1DF-4020-A65D-9173EBF179E3}" type="datetimeFigureOut">
              <a:rPr lang="ko-KR" altLang="en-US" smtClean="0"/>
              <a:t>2024-11-02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356CF1-0141-48B2-9619-F80708C50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247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BECECB-F1DF-4020-A65D-9173EBF179E3}" type="datetimeFigureOut">
              <a:rPr lang="ko-KR" altLang="en-US" smtClean="0"/>
              <a:t>2024-11-02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356CF1-0141-48B2-9619-F80708C50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119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163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49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73.png"/><Relationship Id="rId3" Type="http://schemas.openxmlformats.org/officeDocument/2006/relationships/image" Target="../media/image64.png"/><Relationship Id="rId7" Type="http://schemas.openxmlformats.org/officeDocument/2006/relationships/image" Target="../media/image67.png"/><Relationship Id="rId12" Type="http://schemas.openxmlformats.org/officeDocument/2006/relationships/image" Target="../media/image72.png"/><Relationship Id="rId2" Type="http://schemas.openxmlformats.org/officeDocument/2006/relationships/image" Target="../media/image63.png"/><Relationship Id="rId16" Type="http://schemas.openxmlformats.org/officeDocument/2006/relationships/image" Target="../media/image7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13.png"/><Relationship Id="rId15" Type="http://schemas.openxmlformats.org/officeDocument/2006/relationships/image" Target="../media/image75.png"/><Relationship Id="rId10" Type="http://schemas.openxmlformats.org/officeDocument/2006/relationships/image" Target="../media/image70.png"/><Relationship Id="rId4" Type="http://schemas.openxmlformats.org/officeDocument/2006/relationships/image" Target="../media/image65.png"/><Relationship Id="rId9" Type="http://schemas.openxmlformats.org/officeDocument/2006/relationships/image" Target="../media/image68.png"/><Relationship Id="rId14" Type="http://schemas.openxmlformats.org/officeDocument/2006/relationships/image" Target="../media/image7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6.png"/><Relationship Id="rId3" Type="http://schemas.openxmlformats.org/officeDocument/2006/relationships/image" Target="../media/image16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5" Type="http://schemas.openxmlformats.org/officeDocument/2006/relationships/image" Target="../media/image78.png"/><Relationship Id="rId10" Type="http://schemas.openxmlformats.org/officeDocument/2006/relationships/image" Target="../media/image83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03/PhysRevLett.78.4291" TargetMode="External"/><Relationship Id="rId2" Type="http://schemas.openxmlformats.org/officeDocument/2006/relationships/hyperlink" Target="https://doi.org/10.1063/9780735424074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12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image" Target="../media/image19.png"/><Relationship Id="rId5" Type="http://schemas.openxmlformats.org/officeDocument/2006/relationships/image" Target="../media/image10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7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8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11" Type="http://schemas.openxmlformats.org/officeDocument/2006/relationships/image" Target="../media/image36.png"/><Relationship Id="rId5" Type="http://schemas.openxmlformats.org/officeDocument/2006/relationships/image" Target="../media/image31.png"/><Relationship Id="rId10" Type="http://schemas.openxmlformats.org/officeDocument/2006/relationships/image" Target="../media/image9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14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9.png"/><Relationship Id="rId3" Type="http://schemas.openxmlformats.org/officeDocument/2006/relationships/image" Target="../media/image51.png"/><Relationship Id="rId7" Type="http://schemas.openxmlformats.org/officeDocument/2006/relationships/image" Target="../media/image13.png"/><Relationship Id="rId12" Type="http://schemas.openxmlformats.org/officeDocument/2006/relationships/image" Target="../media/image23.png"/><Relationship Id="rId2" Type="http://schemas.openxmlformats.org/officeDocument/2006/relationships/image" Target="../media/image50.png"/><Relationship Id="rId16" Type="http://schemas.openxmlformats.org/officeDocument/2006/relationships/image" Target="../media/image6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4.png"/><Relationship Id="rId11" Type="http://schemas.openxmlformats.org/officeDocument/2006/relationships/image" Target="../media/image58.png"/><Relationship Id="rId5" Type="http://schemas.openxmlformats.org/officeDocument/2006/relationships/image" Target="../media/image53.png"/><Relationship Id="rId15" Type="http://schemas.openxmlformats.org/officeDocument/2006/relationships/image" Target="../media/image59.png"/><Relationship Id="rId10" Type="http://schemas.openxmlformats.org/officeDocument/2006/relationships/image" Target="../media/image57.png"/><Relationship Id="rId4" Type="http://schemas.openxmlformats.org/officeDocument/2006/relationships/image" Target="../media/image52.png"/><Relationship Id="rId9" Type="http://schemas.openxmlformats.org/officeDocument/2006/relationships/image" Target="../media/image56.png"/><Relationship Id="rId14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5141" y="2303096"/>
            <a:ext cx="109617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1">
                    <a:lumMod val="50000"/>
                  </a:schemeClr>
                </a:solidFill>
              </a:rPr>
              <a:t>Quantum computer and Quantum Computing Logic Gates: How can they be implemented optically?</a:t>
            </a:r>
            <a:endParaRPr lang="ko-KR" alt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57506" y="4596939"/>
            <a:ext cx="3906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/>
              <a:t>2021105280 </a:t>
            </a:r>
            <a:r>
              <a:rPr lang="en-US" altLang="ko-KR" b="1" dirty="0" err="1"/>
              <a:t>kyungmin</a:t>
            </a:r>
            <a:r>
              <a:rPr lang="en-US" altLang="ko-KR" b="1" dirty="0"/>
              <a:t> Kwon</a:t>
            </a:r>
          </a:p>
          <a:p>
            <a:pPr algn="r"/>
            <a:r>
              <a:rPr lang="en-US" altLang="ko-KR" b="1" dirty="0"/>
              <a:t>2024/11/05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234320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890285" y="4100477"/>
            <a:ext cx="2566837" cy="24065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156519"/>
            <a:ext cx="12192000" cy="6672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57907" y="259318"/>
            <a:ext cx="8505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Universal Quantum Logic Gate : implemented optically</a:t>
            </a:r>
            <a:endParaRPr lang="ko-KR" altLang="en-US" sz="2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72381" y="963997"/>
            <a:ext cx="7885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Controlled NOT(CNOT) gate (target and control are changed)</a:t>
            </a:r>
            <a:endParaRPr lang="ko-KR" altLang="en-US" b="1" dirty="0"/>
          </a:p>
        </p:txBody>
      </p:sp>
      <p:cxnSp>
        <p:nvCxnSpPr>
          <p:cNvPr id="47" name="직선 연결선 46"/>
          <p:cNvCxnSpPr/>
          <p:nvPr/>
        </p:nvCxnSpPr>
        <p:spPr>
          <a:xfrm>
            <a:off x="1318985" y="5333807"/>
            <a:ext cx="162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 flipV="1">
            <a:off x="2119007" y="4523807"/>
            <a:ext cx="0" cy="162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821268" y="5149141"/>
                <a:ext cx="5453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ko-KR" altLang="en-US" dirty="0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nor/>
                        </m:rPr>
                        <a:rPr lang="en-US" altLang="ko-K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268" y="5149141"/>
                <a:ext cx="545342" cy="369332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직사각형 72"/>
              <p:cNvSpPr/>
              <p:nvPr/>
            </p:nvSpPr>
            <p:spPr>
              <a:xfrm>
                <a:off x="1819084" y="4196567"/>
                <a:ext cx="5998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ko-KR" altLang="en-US" dirty="0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1′</m:t>
                      </m:r>
                      <m:r>
                        <m:rPr>
                          <m:nor/>
                        </m:rPr>
                        <a:rPr lang="en-US" altLang="ko-K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3" name="직사각형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084" y="4196567"/>
                <a:ext cx="599844" cy="369332"/>
              </a:xfrm>
              <a:prstGeom prst="rect">
                <a:avLst/>
              </a:prstGeom>
              <a:blipFill>
                <a:blip r:embed="rId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직사각형 73"/>
              <p:cNvSpPr/>
              <p:nvPr/>
            </p:nvSpPr>
            <p:spPr>
              <a:xfrm>
                <a:off x="2876320" y="5149141"/>
                <a:ext cx="5998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ko-KR" altLang="en-US" dirty="0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0′</m:t>
                      </m:r>
                      <m:r>
                        <m:rPr>
                          <m:nor/>
                        </m:rPr>
                        <a:rPr lang="en-US" altLang="ko-K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4" name="직사각형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320" y="5149141"/>
                <a:ext cx="599844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직사각형 47"/>
          <p:cNvSpPr/>
          <p:nvPr/>
        </p:nvSpPr>
        <p:spPr>
          <a:xfrm>
            <a:off x="1903006" y="5117807"/>
            <a:ext cx="432000" cy="432000"/>
          </a:xfrm>
          <a:prstGeom prst="rect">
            <a:avLst/>
          </a:prstGeom>
          <a:solidFill>
            <a:schemeClr val="bg2">
              <a:lumMod val="75000"/>
              <a:alpha val="68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24076" y="3687798"/>
            <a:ext cx="3409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Polarization Beam Splitter(PBS)</a:t>
            </a:r>
            <a:endParaRPr lang="ko-KR" altLang="en-US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11946" y="1757780"/>
            <a:ext cx="1214867" cy="8811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/>
              <p:cNvSpPr/>
              <p:nvPr/>
            </p:nvSpPr>
            <p:spPr>
              <a:xfrm>
                <a:off x="628326" y="2233636"/>
                <a:ext cx="5180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ko-KR" altLang="en-US" dirty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m:rPr>
                          <m:nor/>
                        </m:rPr>
                        <a:rPr lang="en-US" altLang="ko-K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직사각형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326" y="2233636"/>
                <a:ext cx="518091" cy="369332"/>
              </a:xfrm>
              <a:prstGeom prst="rect">
                <a:avLst/>
              </a:prstGeom>
              <a:blipFill>
                <a:blip r:embed="rId6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직사각형 26"/>
              <p:cNvSpPr/>
              <p:nvPr/>
            </p:nvSpPr>
            <p:spPr>
              <a:xfrm>
                <a:off x="628326" y="1748312"/>
                <a:ext cx="4956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ko-KR" altLang="en-US" dirty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en-US" altLang="ko-K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직사각형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326" y="1748312"/>
                <a:ext cx="495649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40450" y="1597335"/>
            <a:ext cx="3434135" cy="121612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372382" y="2994497"/>
            <a:ext cx="949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Unlike ideal classical gates, ideal quantum gates do not have ‘high-impedance’ inputs.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9"/>
          <a:srcRect t="7205"/>
          <a:stretch/>
        </p:blipFill>
        <p:spPr>
          <a:xfrm>
            <a:off x="6654532" y="1305690"/>
            <a:ext cx="4400687" cy="163201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8086451" y="921783"/>
            <a:ext cx="3562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Source Follower (Voltage Buffer)</a:t>
            </a:r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1913868" y="5130219"/>
            <a:ext cx="415194" cy="419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직사각형 36"/>
              <p:cNvSpPr/>
              <p:nvPr/>
            </p:nvSpPr>
            <p:spPr>
              <a:xfrm>
                <a:off x="1856314" y="6101715"/>
                <a:ext cx="5453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ko-KR" altLang="en-US" dirty="0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n-US" altLang="ko-K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직사각형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314" y="6101715"/>
                <a:ext cx="545342" cy="369332"/>
              </a:xfrm>
              <a:prstGeom prst="rect">
                <a:avLst/>
              </a:prstGeom>
              <a:blipFill>
                <a:blip r:embed="rId10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타원 39"/>
          <p:cNvSpPr/>
          <p:nvPr/>
        </p:nvSpPr>
        <p:spPr>
          <a:xfrm>
            <a:off x="5178369" y="4889221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5327356" y="5173231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5437758" y="4799221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5806440" y="4837216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5953339" y="5071633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4932405" y="4799221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5783321" y="5189653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6066339" y="4887051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4846893" y="5155985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6389199" y="4667780"/>
            <a:ext cx="828000" cy="828000"/>
          </a:xfrm>
          <a:prstGeom prst="rect">
            <a:avLst/>
          </a:prstGeom>
          <a:solidFill>
            <a:schemeClr val="bg2">
              <a:lumMod val="75000"/>
              <a:alpha val="68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/>
          <p:cNvCxnSpPr/>
          <p:nvPr/>
        </p:nvCxnSpPr>
        <p:spPr>
          <a:xfrm flipH="1">
            <a:off x="6389199" y="4678926"/>
            <a:ext cx="826952" cy="8168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7320133" y="4927216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7541231" y="5123769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7734843" y="4858548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7835950" y="5084938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8074337" y="4978791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8312945" y="4837216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6712675" y="4380631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6822603" y="4064263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>
            <a:off x="6666641" y="3840544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직사각형 28"/>
              <p:cNvSpPr/>
              <p:nvPr/>
            </p:nvSpPr>
            <p:spPr>
              <a:xfrm>
                <a:off x="5338925" y="5339856"/>
                <a:ext cx="61266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ko-KR" altLang="en-US" sz="2800" b="1" dirty="0"/>
              </a:p>
            </p:txBody>
          </p:sp>
        </mc:Choice>
        <mc:Fallback xmlns="">
          <p:sp>
            <p:nvSpPr>
              <p:cNvPr id="29" name="직사각형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8925" y="5339856"/>
                <a:ext cx="612668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직사각형 66"/>
              <p:cNvSpPr/>
              <p:nvPr/>
            </p:nvSpPr>
            <p:spPr>
              <a:xfrm>
                <a:off x="7518509" y="5339856"/>
                <a:ext cx="61266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ko-KR" altLang="en-US" sz="2800" b="1" dirty="0"/>
              </a:p>
            </p:txBody>
          </p:sp>
        </mc:Choice>
        <mc:Fallback xmlns="">
          <p:sp>
            <p:nvSpPr>
              <p:cNvPr id="67" name="직사각형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8509" y="5339856"/>
                <a:ext cx="612668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직사각형 67"/>
              <p:cNvSpPr/>
              <p:nvPr/>
            </p:nvSpPr>
            <p:spPr>
              <a:xfrm>
                <a:off x="6994549" y="3519184"/>
                <a:ext cx="47961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↑</m:t>
                      </m:r>
                    </m:oMath>
                  </m:oMathPara>
                </a14:m>
                <a:endParaRPr lang="ko-KR" altLang="en-US" sz="2800" b="1" dirty="0"/>
              </a:p>
            </p:txBody>
          </p:sp>
        </mc:Choice>
        <mc:Fallback xmlns="">
          <p:sp>
            <p:nvSpPr>
              <p:cNvPr id="68" name="직사각형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549" y="3519184"/>
                <a:ext cx="479618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직사각형 31"/>
              <p:cNvSpPr/>
              <p:nvPr/>
            </p:nvSpPr>
            <p:spPr>
              <a:xfrm>
                <a:off x="4609306" y="4354744"/>
                <a:ext cx="190198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ko-KR" altLang="en-US" dirty="0" smtClean="0">
                        <a:latin typeface="Cambria Math" panose="02040503050406030204" pitchFamily="18" charset="0"/>
                      </a:rPr>
                      <m:t>∣</m:t>
                    </m:r>
                    <m:r>
                      <m:rPr>
                        <m:nor/>
                      </m:rPr>
                      <a:rPr lang="el-GR" altLang="ko-KR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ψ</m:t>
                    </m:r>
                    <m:r>
                      <m:rPr>
                        <m:nor/>
                      </m:rPr>
                      <a:rPr lang="en-US" altLang="ko-KR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⟩</m:t>
                    </m:r>
                    <m:r>
                      <m:rPr>
                        <m:nor/>
                      </m:rPr>
                      <a:rPr lang="en-US" altLang="ko-K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ko-KR" altLang="en-US" dirty="0">
                        <a:latin typeface="Cambria Math" panose="02040503050406030204" pitchFamily="18" charset="0"/>
                      </a:rPr>
                      <m:t>∣</m:t>
                    </m:r>
                    <m:r>
                      <m:rPr>
                        <m:nor/>
                      </m:rPr>
                      <a:rPr lang="en-US" altLang="ko-KR" b="0" i="0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m:rPr>
                        <m:nor/>
                      </m:rPr>
                      <a:rPr lang="en-US" altLang="ko-K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ko-KR" altLang="en-US" dirty="0">
                        <a:latin typeface="Cambria Math" panose="02040503050406030204" pitchFamily="18" charset="0"/>
                      </a:rPr>
                      <m:t>∣</m:t>
                    </m:r>
                    <m:r>
                      <m:rPr>
                        <m:nor/>
                      </m:rPr>
                      <a:rPr lang="en-US" altLang="ko-KR" b="0" i="0" dirty="0" smtClean="0">
                        <a:latin typeface="Cambria Math" panose="02040503050406030204" pitchFamily="18" charset="0"/>
                      </a:rPr>
                      <m:t>V</m:t>
                    </m:r>
                    <m:r>
                      <m:rPr>
                        <m:nor/>
                      </m:rPr>
                      <a:rPr lang="en-US" altLang="ko-K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ko-KR" altLang="en-US" dirty="0">
                    <a:latin typeface="Cambria Math" panose="02040503050406030204" pitchFamily="18" charset="0"/>
                  </a:rPr>
                  <a:t> 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2" name="직사각형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9306" y="4354744"/>
                <a:ext cx="1901989" cy="369332"/>
              </a:xfrm>
              <a:prstGeom prst="rect">
                <a:avLst/>
              </a:prstGeom>
              <a:blipFill>
                <a:blip r:embed="rId1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직사각형 70"/>
              <p:cNvSpPr/>
              <p:nvPr/>
            </p:nvSpPr>
            <p:spPr>
              <a:xfrm>
                <a:off x="6459138" y="3391389"/>
                <a:ext cx="190198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ko-KR" altLang="en-US" dirty="0">
                        <a:latin typeface="Cambria Math" panose="02040503050406030204" pitchFamily="18" charset="0"/>
                      </a:rPr>
                      <m:t>∣</m:t>
                    </m:r>
                    <m:r>
                      <m:rPr>
                        <m:nor/>
                      </m:rPr>
                      <a:rPr lang="en-US" altLang="ko-KR" b="0" i="0" dirty="0" smtClean="0">
                        <a:latin typeface="Cambria Math" panose="02040503050406030204" pitchFamily="18" charset="0"/>
                      </a:rPr>
                      <m:t>V</m:t>
                    </m:r>
                    <m:r>
                      <m:rPr>
                        <m:nor/>
                      </m:rPr>
                      <a:rPr lang="en-US" altLang="ko-K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ko-KR" altLang="en-US" dirty="0">
                    <a:latin typeface="Cambria Math" panose="02040503050406030204" pitchFamily="18" charset="0"/>
                  </a:rPr>
                  <a:t> 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71" name="직사각형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9138" y="3391389"/>
                <a:ext cx="1901989" cy="369332"/>
              </a:xfrm>
              <a:prstGeom prst="rect">
                <a:avLst/>
              </a:prstGeom>
              <a:blipFill>
                <a:blip r:embed="rId15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직사각형 71"/>
              <p:cNvSpPr/>
              <p:nvPr/>
            </p:nvSpPr>
            <p:spPr>
              <a:xfrm>
                <a:off x="7518509" y="4334261"/>
                <a:ext cx="190198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ko-KR" altLang="en-US" dirty="0">
                        <a:latin typeface="Cambria Math" panose="02040503050406030204" pitchFamily="18" charset="0"/>
                      </a:rPr>
                      <m:t>∣</m:t>
                    </m:r>
                    <m:r>
                      <m:rPr>
                        <m:nor/>
                      </m:rPr>
                      <a:rPr lang="en-US" altLang="ko-KR" b="0" i="0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m:rPr>
                        <m:nor/>
                      </m:rPr>
                      <a:rPr lang="en-US" altLang="ko-K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ko-KR" altLang="en-US" dirty="0">
                    <a:latin typeface="Cambria Math" panose="02040503050406030204" pitchFamily="18" charset="0"/>
                  </a:rPr>
                  <a:t> 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72" name="직사각형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8509" y="4334261"/>
                <a:ext cx="1901989" cy="369332"/>
              </a:xfrm>
              <a:prstGeom prst="rect">
                <a:avLst/>
              </a:prstGeom>
              <a:blipFill>
                <a:blip r:embed="rId1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직사각형 33"/>
          <p:cNvSpPr/>
          <p:nvPr/>
        </p:nvSpPr>
        <p:spPr>
          <a:xfrm>
            <a:off x="6514775" y="5598556"/>
            <a:ext cx="575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PBS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4236958" y="5839897"/>
            <a:ext cx="6968546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The role of ‘control’ and ‘target’ are arbitrary.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They depend on what basis you think of device as operating in.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2719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56519"/>
            <a:ext cx="12192000" cy="6672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57907" y="259318"/>
            <a:ext cx="8505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Universal Quantum Logic Gate : implemented optically</a:t>
            </a:r>
            <a:endParaRPr lang="ko-KR" altLang="en-US" sz="2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72382" y="963997"/>
            <a:ext cx="513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Phase gate (S gate, T gate)</a:t>
            </a:r>
            <a:endParaRPr lang="ko-KR" altLang="en-US" b="1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767" y="1473542"/>
            <a:ext cx="1404808" cy="944938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342" y="2577417"/>
            <a:ext cx="1294492" cy="7232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직사각형 24"/>
              <p:cNvSpPr/>
              <p:nvPr/>
            </p:nvSpPr>
            <p:spPr>
              <a:xfrm>
                <a:off x="2449928" y="1613653"/>
                <a:ext cx="2055626" cy="6055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ko-KR" alt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/4)</m:t>
                          </m:r>
                        </m:sub>
                      </m:sSub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직사각형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9928" y="1613653"/>
                <a:ext cx="2055626" cy="6055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/>
              <p:cNvSpPr/>
              <p:nvPr/>
            </p:nvSpPr>
            <p:spPr>
              <a:xfrm>
                <a:off x="2440834" y="2653867"/>
                <a:ext cx="2457596" cy="613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ko-KR" alt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/8)</m:t>
                          </m:r>
                        </m:sub>
                      </m:sSub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ko-KR" altLang="en-US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/4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직사각형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0834" y="2653867"/>
                <a:ext cx="2457596" cy="6134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직사각형 39"/>
          <p:cNvSpPr/>
          <p:nvPr/>
        </p:nvSpPr>
        <p:spPr>
          <a:xfrm>
            <a:off x="1743468" y="4204177"/>
            <a:ext cx="2566837" cy="24065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>
            <a:off x="2172168" y="5437507"/>
            <a:ext cx="162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V="1">
            <a:off x="2972190" y="4627507"/>
            <a:ext cx="0" cy="162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직사각형 43"/>
              <p:cNvSpPr/>
              <p:nvPr/>
            </p:nvSpPr>
            <p:spPr>
              <a:xfrm>
                <a:off x="1674451" y="5252841"/>
                <a:ext cx="5453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ko-KR" altLang="en-US" dirty="0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nor/>
                        </m:rPr>
                        <a:rPr lang="en-US" altLang="ko-K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4" name="직사각형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451" y="5252841"/>
                <a:ext cx="545342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직사각형 44"/>
              <p:cNvSpPr/>
              <p:nvPr/>
            </p:nvSpPr>
            <p:spPr>
              <a:xfrm>
                <a:off x="2726965" y="6241428"/>
                <a:ext cx="5453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ko-KR" altLang="en-US" dirty="0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n-US" altLang="ko-K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직사각형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965" y="6241428"/>
                <a:ext cx="545342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직사각형 48"/>
              <p:cNvSpPr/>
              <p:nvPr/>
            </p:nvSpPr>
            <p:spPr>
              <a:xfrm>
                <a:off x="2672267" y="4300267"/>
                <a:ext cx="5998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ko-KR" altLang="en-US" dirty="0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1′</m:t>
                      </m:r>
                      <m:r>
                        <m:rPr>
                          <m:nor/>
                        </m:rPr>
                        <a:rPr lang="en-US" altLang="ko-K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직사각형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267" y="4300267"/>
                <a:ext cx="599844" cy="369332"/>
              </a:xfrm>
              <a:prstGeom prst="rect">
                <a:avLst/>
              </a:prstGeom>
              <a:blipFill>
                <a:blip r:embed="rId8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직사각형 49"/>
              <p:cNvSpPr/>
              <p:nvPr/>
            </p:nvSpPr>
            <p:spPr>
              <a:xfrm>
                <a:off x="3729503" y="5252841"/>
                <a:ext cx="5998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ko-KR" altLang="en-US" dirty="0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0′</m:t>
                      </m:r>
                      <m:r>
                        <m:rPr>
                          <m:nor/>
                        </m:rPr>
                        <a:rPr lang="en-US" altLang="ko-K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0" name="직사각형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9503" y="5252841"/>
                <a:ext cx="599844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직사각형 50"/>
          <p:cNvSpPr/>
          <p:nvPr/>
        </p:nvSpPr>
        <p:spPr>
          <a:xfrm>
            <a:off x="2702643" y="5013566"/>
            <a:ext cx="540000" cy="108000"/>
          </a:xfrm>
          <a:prstGeom prst="rect">
            <a:avLst/>
          </a:prstGeom>
          <a:solidFill>
            <a:schemeClr val="tx1">
              <a:lumMod val="50000"/>
              <a:lumOff val="50000"/>
              <a:alpha val="68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1609505" y="3541044"/>
            <a:ext cx="28960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Half Wave Plate(HWP) </a:t>
            </a:r>
          </a:p>
          <a:p>
            <a:pPr algn="ctr"/>
            <a:r>
              <a:rPr lang="en-US" altLang="ko-KR" dirty="0"/>
              <a:t>Quarter Wave Plate(QWP)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5843320" y="2463578"/>
                <a:ext cx="6096000" cy="66120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b="0" i="1" dirty="0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ko-KR" altLang="en-US" dirty="0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nor/>
                        </m:rPr>
                        <a:rPr lang="en-US" altLang="ko-K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⟩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ko-KR" altLang="en-US" dirty="0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nor/>
                        </m:rPr>
                        <a:rPr lang="en-US" altLang="ko-K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altLang="ko-KR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acc>
                        <m:accPr>
                          <m:chr m:val="̂"/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b="0" i="1" dirty="0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ko-KR" altLang="en-US" dirty="0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n-US" altLang="ko-K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⟩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  <m:r>
                        <m:rPr>
                          <m:nor/>
                        </m:rPr>
                        <a:rPr lang="ko-KR" altLang="en-US" dirty="0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n-US" altLang="ko-K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3320" y="2463578"/>
                <a:ext cx="6096000" cy="661207"/>
              </a:xfrm>
              <a:prstGeom prst="rect">
                <a:avLst/>
              </a:prstGeom>
              <a:blipFill>
                <a:blip r:embed="rId10"/>
                <a:stretch>
                  <a:fillRect b="-9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5239104" y="4034866"/>
                <a:ext cx="4651658" cy="15749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𝐻𝑊𝑃</m:t>
                          </m:r>
                        </m:sub>
                      </m:sSub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altLang="ko-KR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ko-KR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ko-KR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ko-KR" alt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altLang="ko-KR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ko-KR" alt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altLang="ko-KR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ko-KR" alt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altLang="ko-KR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ko-KR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ko-KR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ko-KR" alt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               </m:t>
                          </m:r>
                          <m:acc>
                            <m:accPr>
                              <m:chr m:val="̂"/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𝑄𝑊𝑃</m:t>
                          </m:r>
                        </m:sub>
                      </m:sSub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func>
                                  <m:funcPr>
                                    <m:ctrlPr>
                                      <a:rPr lang="en-US" altLang="ko-KR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ko-KR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ko-KR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ko-KR" alt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func>
                                  <m:funcPr>
                                    <m:ctrlPr>
                                      <a:rPr lang="en-US" altLang="ko-KR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ko-KR" alt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func>
                                  <m:funcPr>
                                    <m:ctrlPr>
                                      <a:rPr lang="en-US" altLang="ko-KR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ko-KR" alt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func>
                                  <m:funcPr>
                                    <m:ctrlPr>
                                      <a:rPr lang="en-US" altLang="ko-KR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ko-KR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ko-KR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ko-KR" alt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       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9104" y="4034866"/>
                <a:ext cx="4651658" cy="157491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>
                <a:off x="5761579" y="2521324"/>
                <a:ext cx="2074542" cy="5630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b="0" i="1" dirty="0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ko-KR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ko-KR" alt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1579" y="2521324"/>
                <a:ext cx="2074542" cy="56303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0"/>
          <p:cNvSpPr/>
          <p:nvPr/>
        </p:nvSpPr>
        <p:spPr>
          <a:xfrm>
            <a:off x="5843320" y="1908978"/>
            <a:ext cx="3156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For arbitrary transformation,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6007292" y="5498243"/>
                <a:ext cx="3975960" cy="4026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b="0" i="1" dirty="0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𝑄𝑊𝑃</m:t>
                          </m:r>
                        </m:sub>
                      </m:sSub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𝐻𝑊𝑃</m:t>
                          </m:r>
                        </m:sub>
                      </m:sSub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𝑄𝑊𝑃</m:t>
                          </m:r>
                        </m:sub>
                      </m:sSub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292" y="5498243"/>
                <a:ext cx="3975960" cy="402674"/>
              </a:xfrm>
              <a:prstGeom prst="rect">
                <a:avLst/>
              </a:prstGeom>
              <a:blipFill>
                <a:blip r:embed="rId13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직사각형 53"/>
          <p:cNvSpPr/>
          <p:nvPr/>
        </p:nvSpPr>
        <p:spPr>
          <a:xfrm>
            <a:off x="2702189" y="4813233"/>
            <a:ext cx="540000" cy="108000"/>
          </a:xfrm>
          <a:prstGeom prst="rect">
            <a:avLst/>
          </a:prstGeom>
          <a:solidFill>
            <a:schemeClr val="tx1">
              <a:lumMod val="50000"/>
              <a:lumOff val="50000"/>
              <a:alpha val="68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2702189" y="5205161"/>
            <a:ext cx="540000" cy="108000"/>
          </a:xfrm>
          <a:prstGeom prst="rect">
            <a:avLst/>
          </a:prstGeom>
          <a:solidFill>
            <a:schemeClr val="tx1">
              <a:lumMod val="50000"/>
              <a:lumOff val="50000"/>
              <a:alpha val="68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253238" y="4730387"/>
            <a:ext cx="5389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QWP</a:t>
            </a:r>
          </a:p>
          <a:p>
            <a:r>
              <a:rPr lang="en-US" altLang="ko-KR" sz="1200" dirty="0"/>
              <a:t>HWP</a:t>
            </a:r>
          </a:p>
          <a:p>
            <a:r>
              <a:rPr lang="en-US" altLang="ko-KR" sz="1200" dirty="0"/>
              <a:t>QWP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91479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56519"/>
            <a:ext cx="12192000" cy="6672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57907" y="259318"/>
            <a:ext cx="8505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Example : Quantum Teleportation</a:t>
            </a:r>
            <a:endParaRPr lang="ko-KR" altLang="en-US" sz="24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197" y="1695450"/>
            <a:ext cx="5180405" cy="44862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" y="1887924"/>
            <a:ext cx="6462713" cy="190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657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56519"/>
            <a:ext cx="12192000" cy="6672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57907" y="259318"/>
            <a:ext cx="8505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The advantage of Optical Computer</a:t>
            </a:r>
            <a:endParaRPr lang="ko-KR" altLang="en-US" sz="2400" b="1" dirty="0"/>
          </a:p>
        </p:txBody>
      </p:sp>
      <p:sp>
        <p:nvSpPr>
          <p:cNvPr id="6" name="직사각형 5"/>
          <p:cNvSpPr/>
          <p:nvPr/>
        </p:nvSpPr>
        <p:spPr>
          <a:xfrm>
            <a:off x="172182" y="1525101"/>
            <a:ext cx="11410218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• It can be implemented at room temperature and atmospheric pressure.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• The optical quantum system is highly compatible with telecommunication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• It is more suitable when considering scalability.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7520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56519"/>
            <a:ext cx="12192000" cy="6672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57907" y="259318"/>
            <a:ext cx="8505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Reference</a:t>
            </a:r>
            <a:endParaRPr lang="ko-KR" altLang="en-US" sz="2400" b="1" dirty="0"/>
          </a:p>
        </p:txBody>
      </p:sp>
      <p:sp>
        <p:nvSpPr>
          <p:cNvPr id="4" name="직사각형 3"/>
          <p:cNvSpPr/>
          <p:nvPr/>
        </p:nvSpPr>
        <p:spPr>
          <a:xfrm>
            <a:off x="504824" y="1371511"/>
            <a:ext cx="1068705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• </a:t>
            </a:r>
            <a:r>
              <a:rPr lang="en-US" altLang="ko-KR" dirty="0" err="1"/>
              <a:t>Asavanant</a:t>
            </a:r>
            <a:r>
              <a:rPr lang="en-US" altLang="ko-KR" dirty="0"/>
              <a:t>, W., &amp; </a:t>
            </a:r>
            <a:r>
              <a:rPr lang="en-US" altLang="ko-KR" dirty="0" err="1"/>
              <a:t>Furusawa</a:t>
            </a:r>
            <a:r>
              <a:rPr lang="en-US" altLang="ko-KR" dirty="0"/>
              <a:t>, A. (2022). </a:t>
            </a:r>
            <a:r>
              <a:rPr lang="en-US" altLang="ko-KR" i="1" dirty="0"/>
              <a:t>Optical Quantum Computers: A Route to Practical Continuous Variable Quantum Information Processing</a:t>
            </a:r>
            <a:r>
              <a:rPr lang="en-US" altLang="ko-KR" dirty="0"/>
              <a:t>. AIP Publishing LLC. </a:t>
            </a:r>
            <a:r>
              <a:rPr lang="en-US" altLang="ko-KR" dirty="0">
                <a:hlinkClick r:id="rId2"/>
              </a:rPr>
              <a:t>https://doi.org/10.1063/9780735424074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• Nielsen, M. A., &amp; Chuang, I. L. (2010). </a:t>
            </a:r>
            <a:r>
              <a:rPr lang="en-US" altLang="ko-KR" i="1" dirty="0"/>
              <a:t>Quantum computation and quantum information</a:t>
            </a:r>
            <a:r>
              <a:rPr lang="en-US" altLang="ko-KR" dirty="0"/>
              <a:t> (10th anniversary ed.). Massachusetts Institute of Technology.</a:t>
            </a:r>
          </a:p>
          <a:p>
            <a:endParaRPr lang="en-US" altLang="ko-KR" dirty="0"/>
          </a:p>
          <a:p>
            <a:r>
              <a:rPr lang="en-US" altLang="ko-KR" dirty="0"/>
              <a:t>• </a:t>
            </a:r>
            <a:r>
              <a:rPr lang="en-US" altLang="ko-KR" dirty="0" err="1"/>
              <a:t>Razavi</a:t>
            </a:r>
            <a:r>
              <a:rPr lang="en-US" altLang="ko-KR" dirty="0"/>
              <a:t>, B. (2014). </a:t>
            </a:r>
            <a:r>
              <a:rPr lang="en-US" altLang="ko-KR" i="1" dirty="0"/>
              <a:t>Microelectronics</a:t>
            </a:r>
            <a:r>
              <a:rPr lang="en-US" altLang="ko-KR" dirty="0"/>
              <a:t>. Wiley.</a:t>
            </a:r>
          </a:p>
          <a:p>
            <a:endParaRPr lang="en-US" altLang="ko-KR" dirty="0"/>
          </a:p>
          <a:p>
            <a:r>
              <a:rPr lang="en-US" altLang="ko-KR" dirty="0"/>
              <a:t>• Cerf, N. J., </a:t>
            </a:r>
            <a:r>
              <a:rPr lang="en-US" altLang="ko-KR" dirty="0" err="1"/>
              <a:t>Adami</a:t>
            </a:r>
            <a:r>
              <a:rPr lang="en-US" altLang="ko-KR" dirty="0"/>
              <a:t>, C., &amp; </a:t>
            </a:r>
            <a:r>
              <a:rPr lang="en-US" altLang="ko-KR" dirty="0" err="1"/>
              <a:t>Kwiat</a:t>
            </a:r>
            <a:r>
              <a:rPr lang="en-US" altLang="ko-KR" dirty="0"/>
              <a:t>, P. G. (1997). Optical simulation of quantum logic. </a:t>
            </a:r>
            <a:r>
              <a:rPr lang="en-US" altLang="ko-KR" i="1" dirty="0"/>
              <a:t>Physical Review Letters</a:t>
            </a:r>
            <a:r>
              <a:rPr lang="en-US" altLang="ko-KR" dirty="0"/>
              <a:t>, 78(15), 4291–4294. </a:t>
            </a:r>
            <a:r>
              <a:rPr lang="en-US" altLang="ko-KR" dirty="0">
                <a:hlinkClick r:id="rId3"/>
              </a:rPr>
              <a:t>https://doi.org/10.1103/PhysRevLett.78.4291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• </a:t>
            </a:r>
            <a:r>
              <a:rPr lang="en-US" altLang="ko-KR" dirty="0" err="1"/>
              <a:t>Barz</a:t>
            </a:r>
            <a:r>
              <a:rPr lang="en-US" altLang="ko-KR" dirty="0"/>
              <a:t>, S. (2014). Quantum computing with photons: Introduction to the circuit model, the one-way quantum computer, and the fundamental principles of photonic experiments. </a:t>
            </a:r>
          </a:p>
          <a:p>
            <a:endParaRPr lang="en-US" altLang="ko-KR" dirty="0"/>
          </a:p>
          <a:p>
            <a:r>
              <a:rPr lang="en-US" altLang="ko-KR" dirty="0"/>
              <a:t>• O'Brien, J. L. (2008). Optical quantum computing. </a:t>
            </a:r>
            <a:r>
              <a:rPr lang="en-US" altLang="ko-KR" i="1" dirty="0" err="1"/>
              <a:t>arXiv</a:t>
            </a:r>
            <a:r>
              <a:rPr lang="en-US" altLang="ko-KR" i="1" dirty="0"/>
              <a:t> preprint arXiv:0803.1554</a:t>
            </a:r>
            <a:r>
              <a:rPr lang="en-US" altLang="ko-KR" dirty="0"/>
              <a:t>. https://doi.org/10.48550/arXiv.0803.1554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7921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53396" y="1423381"/>
            <a:ext cx="32237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</a:rPr>
              <a:t>Thank you </a:t>
            </a:r>
            <a:endParaRPr lang="ko-KR" altLang="en-US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99332" y="3109306"/>
            <a:ext cx="81211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0070C0"/>
                </a:solidFill>
              </a:rPr>
              <a:t>꿈꾸기 혹은 행동하기</a:t>
            </a:r>
            <a:r>
              <a:rPr lang="en-US" altLang="ko-KR" sz="1400" b="1" dirty="0">
                <a:solidFill>
                  <a:srgbClr val="0070C0"/>
                </a:solidFill>
              </a:rPr>
              <a:t>.</a:t>
            </a:r>
            <a:r>
              <a:rPr lang="en-US" altLang="ko-KR" sz="1400" b="1" dirty="0"/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나는 둘 중 하나를 선택해야 한다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선택이란 끔찍하다</a:t>
            </a:r>
            <a:r>
              <a:rPr lang="en-US" altLang="ko-KR" sz="1400" b="1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내 이성은 꿈꾸기를 혐오하고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내 감수성은 행동하기를 </a:t>
            </a:r>
            <a:r>
              <a:rPr lang="ko-KR" altLang="en-US" sz="1400" b="1" dirty="0" err="1"/>
              <a:t>역겨워한다</a:t>
            </a:r>
            <a:r>
              <a:rPr lang="en-US" altLang="ko-KR" sz="1400" b="1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err="1"/>
              <a:t>행동하기란</a:t>
            </a:r>
            <a:r>
              <a:rPr lang="ko-KR" altLang="en-US" sz="1400" b="1" dirty="0"/>
              <a:t> 내가 </a:t>
            </a:r>
            <a:r>
              <a:rPr lang="ko-KR" altLang="en-US" sz="1400" b="1" dirty="0" err="1"/>
              <a:t>부여받지</a:t>
            </a:r>
            <a:r>
              <a:rPr lang="ko-KR" altLang="en-US" sz="1400" b="1" dirty="0"/>
              <a:t> 못한 천성이며</a:t>
            </a:r>
            <a:r>
              <a:rPr lang="en-US" altLang="ko-KR" sz="1400" b="1" dirty="0"/>
              <a:t>, </a:t>
            </a:r>
            <a:r>
              <a:rPr lang="ko-KR" altLang="en-US" sz="1400" b="1" dirty="0" err="1"/>
              <a:t>꿈꾸기란</a:t>
            </a:r>
            <a:r>
              <a:rPr lang="ko-KR" altLang="en-US" sz="1400" b="1" dirty="0"/>
              <a:t> 그 누구도 </a:t>
            </a:r>
            <a:r>
              <a:rPr lang="ko-KR" altLang="en-US" sz="1400" b="1" dirty="0" err="1"/>
              <a:t>부여받지</a:t>
            </a:r>
            <a:r>
              <a:rPr lang="ko-KR" altLang="en-US" sz="1400" b="1" dirty="0"/>
              <a:t> 못한 운명이다</a:t>
            </a:r>
            <a:r>
              <a:rPr lang="en-US" altLang="ko-KR" sz="1400" b="1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나는 이 두 가지를 모두 끔찍하게 싫어하므로 그중 하나를 선택할 수가 없다</a:t>
            </a:r>
            <a:r>
              <a:rPr lang="en-US" altLang="ko-KR" sz="1400" b="1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그런데 나는 종종 꿈을 꾸거나 아니면 행동을 해야만 하는 입장이므로</a:t>
            </a:r>
            <a:r>
              <a:rPr lang="en-US" altLang="ko-KR" sz="1400" b="1" dirty="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한 가지를 다른 한 가지 속에 뒤섞어버린다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  <p:pic>
        <p:nvPicPr>
          <p:cNvPr id="4098" name="Picture 2" descr="불안의 서 | 페르난두 페소아 - 교보문고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07" y="2495550"/>
            <a:ext cx="2448506" cy="3905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3466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74103"/>
            <a:ext cx="12192000" cy="6672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57907" y="276902"/>
            <a:ext cx="9202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Before we begin,,,</a:t>
            </a:r>
            <a:endParaRPr lang="ko-KR" altLang="en-US" sz="2400" b="1" dirty="0"/>
          </a:p>
        </p:txBody>
      </p:sp>
      <p:sp>
        <p:nvSpPr>
          <p:cNvPr id="4" name="직사각형 3"/>
          <p:cNvSpPr/>
          <p:nvPr/>
        </p:nvSpPr>
        <p:spPr>
          <a:xfrm>
            <a:off x="162657" y="1096476"/>
            <a:ext cx="1144172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• What is Quantum Computer and why is it important?</a:t>
            </a:r>
          </a:p>
          <a:p>
            <a:endParaRPr lang="en-US" altLang="ko-KR" sz="2000" dirty="0"/>
          </a:p>
          <a:p>
            <a:r>
              <a:rPr lang="en-US" altLang="ko-KR" sz="2000" dirty="0"/>
              <a:t>• The difference of quantum computer and classical computer. (Bit, Logic gate)</a:t>
            </a:r>
          </a:p>
          <a:p>
            <a:endParaRPr lang="en-US" altLang="ko-KR" sz="2000" dirty="0"/>
          </a:p>
          <a:p>
            <a:r>
              <a:rPr lang="en-US" altLang="ko-KR" sz="2000" dirty="0"/>
              <a:t>• How logic gates are represented optically and why build optical computer? </a:t>
            </a:r>
            <a:endParaRPr lang="ko-KR" altLang="en-US" sz="2000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13" y="2847352"/>
            <a:ext cx="6249987" cy="4010648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6784731" y="6344335"/>
            <a:ext cx="48196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/>
              <a:t>https://itif.org/publications/2024/09/09/how-innovative-is-china-in-quantum/</a:t>
            </a:r>
          </a:p>
        </p:txBody>
      </p:sp>
    </p:spTree>
    <p:extLst>
      <p:ext uri="{BB962C8B-B14F-4D97-AF65-F5344CB8AC3E}">
        <p14:creationId xmlns:p14="http://schemas.microsoft.com/office/powerpoint/2010/main" val="90403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5370437" y="4199497"/>
            <a:ext cx="5871546" cy="17871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370437" y="2408195"/>
            <a:ext cx="5124557" cy="12072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0" y="174103"/>
            <a:ext cx="12192000" cy="6672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57907" y="276902"/>
            <a:ext cx="9202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What is Quantum Computer?</a:t>
            </a:r>
            <a:endParaRPr lang="ko-KR" altLang="en-US" sz="2400" b="1" dirty="0"/>
          </a:p>
        </p:txBody>
      </p:sp>
      <p:sp>
        <p:nvSpPr>
          <p:cNvPr id="4" name="직사각형 3"/>
          <p:cNvSpPr/>
          <p:nvPr/>
        </p:nvSpPr>
        <p:spPr>
          <a:xfrm>
            <a:off x="257907" y="1136804"/>
            <a:ext cx="114417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Quantum computer </a:t>
            </a:r>
            <a:r>
              <a:rPr lang="en-US" altLang="ko-KR" dirty="0"/>
              <a:t>harnesses </a:t>
            </a:r>
            <a:r>
              <a:rPr lang="en-US" altLang="ko-KR" b="1" dirty="0"/>
              <a:t>the principles of Quantum Mechanics </a:t>
            </a:r>
            <a:r>
              <a:rPr lang="en-US" altLang="ko-KR" dirty="0"/>
              <a:t>to solve complex problems that classical computers are unable to resolve in a timely or efficient manner.</a:t>
            </a:r>
            <a:endParaRPr lang="ko-KR" altLang="en-US" sz="2000" dirty="0"/>
          </a:p>
        </p:txBody>
      </p:sp>
      <p:pic>
        <p:nvPicPr>
          <p:cNvPr id="1026" name="Picture 2" descr="A quantum computer showing a complex design with multiple layers of gold cylindrical plates and connectors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415" y="2042432"/>
            <a:ext cx="2771474" cy="4154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45476" y="6405935"/>
            <a:ext cx="901504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/>
              <a:t>https://www.japan.go.jp/kizuna/2024/03/100000_qubit_quantum_computer.html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370437" y="1929775"/>
            <a:ext cx="6447948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/>
              <a:t>The principles of Quantum Mechanics</a:t>
            </a:r>
          </a:p>
          <a:p>
            <a:endParaRPr lang="en-US" altLang="ko-KR" b="1" dirty="0"/>
          </a:p>
          <a:p>
            <a:r>
              <a:rPr lang="en-US" altLang="ko-KR" dirty="0"/>
              <a:t>   1. </a:t>
            </a:r>
            <a:r>
              <a:rPr lang="en-US" altLang="ko-KR" b="1" dirty="0"/>
              <a:t>Superposition        </a:t>
            </a:r>
            <a:r>
              <a:rPr lang="en-US" altLang="ko-KR" dirty="0"/>
              <a:t>3. </a:t>
            </a:r>
            <a:r>
              <a:rPr lang="en-US" altLang="ko-KR" dirty="0" err="1"/>
              <a:t>Decoherence</a:t>
            </a:r>
            <a:endParaRPr lang="en-US" altLang="ko-KR" dirty="0"/>
          </a:p>
          <a:p>
            <a:endParaRPr lang="en-US" altLang="ko-KR" b="1" dirty="0"/>
          </a:p>
          <a:p>
            <a:r>
              <a:rPr lang="en-US" altLang="ko-KR" dirty="0"/>
              <a:t>   2. </a:t>
            </a:r>
            <a:r>
              <a:rPr lang="en-US" altLang="ko-KR" b="1" dirty="0"/>
              <a:t>Entanglement        </a:t>
            </a:r>
            <a:r>
              <a:rPr lang="en-US" altLang="ko-KR" dirty="0"/>
              <a:t>4. Interference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5559860" y="6041876"/>
                <a:ext cx="4935134" cy="5456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ko-KR" altLang="en-US" sz="2000" dirty="0" smtClean="0">
                        <a:latin typeface="Cambria Math" panose="02040503050406030204" pitchFamily="18" charset="0"/>
                      </a:rPr>
                      <m:t>∣</m:t>
                    </m:r>
                    <m:r>
                      <m:rPr>
                        <m:nor/>
                      </m:rPr>
                      <a:rPr lang="el-GR" altLang="ko-KR" sz="2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ψ</m:t>
                    </m:r>
                    <m:r>
                      <m:rPr>
                        <m:nor/>
                      </m:rPr>
                      <a:rPr lang="en-US" altLang="ko-KR" sz="2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⟩=</m:t>
                    </m:r>
                    <m:f>
                      <m:f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m:rPr>
                        <m:nor/>
                      </m:rPr>
                      <a:rPr lang="ko-KR" altLang="en-US" sz="2000" dirty="0" smtClean="0">
                        <a:latin typeface="Cambria Math" panose="02040503050406030204" pitchFamily="18" charset="0"/>
                      </a:rPr>
                      <m:t>∣</m:t>
                    </m:r>
                    <m:r>
                      <m:rPr>
                        <m:nor/>
                      </m:rP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decay</m:t>
                    </m:r>
                    <m:r>
                      <m:rPr>
                        <m:nor/>
                      </m:rPr>
                      <a:rPr lang="en-US" altLang="ko-KR" sz="2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⟩</m:t>
                    </m:r>
                    <m:r>
                      <m:rPr>
                        <m:nor/>
                      </m:rPr>
                      <a:rPr lang="ko-KR" altLang="en-US" sz="2000" dirty="0">
                        <a:latin typeface="Cambria Math" panose="02040503050406030204" pitchFamily="18" charset="0"/>
                      </a:rPr>
                      <m:t>∣</m:t>
                    </m:r>
                    <m:r>
                      <m:rPr>
                        <m:nor/>
                      </m:rP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dead</m:t>
                    </m:r>
                    <m:r>
                      <m:rPr>
                        <m:nor/>
                      </m:rPr>
                      <a:rPr lang="en-US" altLang="ko-KR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m:rPr>
                        <m:nor/>
                      </m:rPr>
                      <a:rPr lang="ko-KR" altLang="en-US" sz="2000" dirty="0" smtClean="0">
                        <a:latin typeface="Cambria Math" panose="02040503050406030204" pitchFamily="18" charset="0"/>
                      </a:rPr>
                      <m:t>∣</m:t>
                    </m:r>
                    <m:r>
                      <m:rPr>
                        <m:nor/>
                      </m:rP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no</m:t>
                    </m:r>
                    <m:r>
                      <m:rPr>
                        <m:nor/>
                      </m:rP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decay</m:t>
                    </m:r>
                    <m:r>
                      <m:rPr>
                        <m:nor/>
                      </m:rPr>
                      <a:rPr lang="en-US" altLang="ko-KR" sz="2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⟩</m:t>
                    </m:r>
                    <m:r>
                      <m:rPr>
                        <m:nor/>
                      </m:rPr>
                      <a:rPr lang="ko-KR" altLang="en-US" sz="2000" dirty="0">
                        <a:latin typeface="Cambria Math" panose="02040503050406030204" pitchFamily="18" charset="0"/>
                      </a:rPr>
                      <m:t>∣</m:t>
                    </m:r>
                    <m:r>
                      <m:rPr>
                        <m:nor/>
                      </m:rP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alive</m:t>
                    </m:r>
                    <m:r>
                      <m:rPr>
                        <m:nor/>
                      </m:rPr>
                      <a:rPr lang="en-US" altLang="ko-KR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ko-KR" altLang="en-US" sz="2000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9860" y="6041876"/>
                <a:ext cx="4935134" cy="545662"/>
              </a:xfrm>
              <a:prstGeom prst="rect">
                <a:avLst/>
              </a:prstGeom>
              <a:blipFill>
                <a:blip r:embed="rId4"/>
                <a:stretch>
                  <a:fillRect l="-123" b="-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직사각형 8"/>
          <p:cNvSpPr/>
          <p:nvPr/>
        </p:nvSpPr>
        <p:spPr>
          <a:xfrm>
            <a:off x="5370437" y="3751694"/>
            <a:ext cx="6045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Schrödinger's Cat (A simple way to understand Q.M.)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892" y="4416706"/>
            <a:ext cx="1064699" cy="106469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757" y="4401559"/>
            <a:ext cx="1144554" cy="1144554"/>
          </a:xfrm>
          <a:prstGeom prst="rect">
            <a:avLst/>
          </a:prstGeom>
        </p:spPr>
      </p:pic>
      <p:sp>
        <p:nvSpPr>
          <p:cNvPr id="14" name="오른쪽 화살표 13"/>
          <p:cNvSpPr/>
          <p:nvPr/>
        </p:nvSpPr>
        <p:spPr>
          <a:xfrm>
            <a:off x="7366917" y="4866491"/>
            <a:ext cx="768211" cy="31707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 rot="1899541">
            <a:off x="9448437" y="5311234"/>
            <a:ext cx="768211" cy="34034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 rot="20021873">
            <a:off x="9455975" y="4513029"/>
            <a:ext cx="768211" cy="34034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0311570" y="4359948"/>
            <a:ext cx="817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DEAD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10311570" y="5479597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ALIVE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5428127" y="5540841"/>
            <a:ext cx="22658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Break down or not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4636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7270376" y="2504761"/>
            <a:ext cx="3325906" cy="13270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174103"/>
            <a:ext cx="12192000" cy="6672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57906" y="276902"/>
            <a:ext cx="10795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Why is the quantum computer important? (Aspects of Factorization)</a:t>
            </a:r>
            <a:endParaRPr lang="ko-KR" altLang="en-US" sz="2400" b="1" dirty="0"/>
          </a:p>
        </p:txBody>
      </p:sp>
      <p:sp>
        <p:nvSpPr>
          <p:cNvPr id="4" name="직사각형 3"/>
          <p:cNvSpPr/>
          <p:nvPr/>
        </p:nvSpPr>
        <p:spPr>
          <a:xfrm>
            <a:off x="257907" y="1136804"/>
            <a:ext cx="114417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Financial cryptographic system</a:t>
            </a:r>
          </a:p>
          <a:p>
            <a:r>
              <a:rPr lang="en-US" altLang="ko-KR" dirty="0"/>
              <a:t>In encryption methods like RSA, a number generated by multiplying two large prime numbers is created and used as a private key to decrypt messages.</a:t>
            </a:r>
            <a:endParaRPr lang="ko-KR" altLang="en-US" sz="2000" dirty="0"/>
          </a:p>
        </p:txBody>
      </p:sp>
      <p:sp>
        <p:nvSpPr>
          <p:cNvPr id="8" name="직사각형 7"/>
          <p:cNvSpPr/>
          <p:nvPr/>
        </p:nvSpPr>
        <p:spPr>
          <a:xfrm>
            <a:off x="257906" y="2203099"/>
            <a:ext cx="64479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Let’s factorize the following. </a:t>
            </a:r>
            <a:endParaRPr lang="ko-KR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57906" y="2640101"/>
                <a:ext cx="7302891" cy="2169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where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q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are prime number.</a:t>
                </a:r>
                <a:endParaRPr lang="ko-KR" altLang="en-US" dirty="0"/>
              </a:p>
              <a:p>
                <a:pPr>
                  <a:lnSpc>
                    <a:spcPct val="150000"/>
                  </a:lnSpc>
                </a:pP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When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=26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=13,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=2.</m:t>
                    </m:r>
                  </m:oMath>
                </a14:m>
                <a:r>
                  <a:rPr lang="en-US" altLang="ko-KR" b="0" dirty="0"/>
                  <a:t> It’s easy to calculate mentally.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b="0" dirty="0"/>
                  <a:t>But </a:t>
                </a:r>
                <a:r>
                  <a:rPr lang="en-US" altLang="ko-KR" dirty="0"/>
                  <a:t>if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=3233…</m:t>
                    </m:r>
                  </m:oMath>
                </a14:m>
                <a:r>
                  <a:rPr lang="en-US" altLang="ko-KR" b="0" dirty="0"/>
                  <a:t> What </a:t>
                </a:r>
                <a:r>
                  <a:rPr lang="en-US" altLang="ko-KR" dirty="0"/>
                  <a:t>are the value of them?</a:t>
                </a:r>
                <a:endParaRPr lang="en-US" altLang="ko-KR" b="0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06" y="2640101"/>
                <a:ext cx="7302891" cy="2169825"/>
              </a:xfrm>
              <a:prstGeom prst="rect">
                <a:avLst/>
              </a:prstGeom>
              <a:blipFill>
                <a:blip r:embed="rId3"/>
                <a:stretch>
                  <a:fillRect l="-668" t="-14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7413114" y="2767803"/>
                <a:ext cx="311822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3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3600" b="0" i="1" smtClean="0">
                        <a:latin typeface="Cambria Math" panose="02040503050406030204" pitchFamily="18" charset="0"/>
                      </a:rPr>
                      <m:t>              </m:t>
                    </m:r>
                    <m:r>
                      <a:rPr lang="en-US" altLang="ko-KR" sz="3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ko-KR" altLang="en-US" sz="3600" dirty="0"/>
                  <a:t> </a:t>
                </a:r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114" y="2767803"/>
                <a:ext cx="3118226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직사각형 19"/>
          <p:cNvSpPr/>
          <p:nvPr/>
        </p:nvSpPr>
        <p:spPr>
          <a:xfrm>
            <a:off x="7881981" y="3067451"/>
            <a:ext cx="10287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각 삼각형 21"/>
          <p:cNvSpPr/>
          <p:nvPr/>
        </p:nvSpPr>
        <p:spPr>
          <a:xfrm>
            <a:off x="8739231" y="2958640"/>
            <a:ext cx="342900" cy="15453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034381" y="3216676"/>
            <a:ext cx="10287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각 삼각형 24"/>
          <p:cNvSpPr/>
          <p:nvPr/>
        </p:nvSpPr>
        <p:spPr>
          <a:xfrm rot="10800000">
            <a:off x="7925157" y="3218535"/>
            <a:ext cx="342900" cy="15453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830265" y="2572431"/>
            <a:ext cx="7184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/>
              <a:t>Easy</a:t>
            </a:r>
            <a:endParaRPr lang="ko-KR" altLang="en-US" sz="2000" b="1" dirty="0"/>
          </a:p>
        </p:txBody>
      </p:sp>
      <p:sp>
        <p:nvSpPr>
          <p:cNvPr id="27" name="직사각형 26"/>
          <p:cNvSpPr/>
          <p:nvPr/>
        </p:nvSpPr>
        <p:spPr>
          <a:xfrm>
            <a:off x="8325739" y="3360081"/>
            <a:ext cx="7813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/>
              <a:t>Hard</a:t>
            </a:r>
            <a:endParaRPr lang="ko-KR" altLang="en-US" sz="2000" b="1" dirty="0"/>
          </a:p>
        </p:txBody>
      </p:sp>
      <p:sp>
        <p:nvSpPr>
          <p:cNvPr id="26" name="직사각형 25"/>
          <p:cNvSpPr/>
          <p:nvPr/>
        </p:nvSpPr>
        <p:spPr>
          <a:xfrm>
            <a:off x="1026730" y="10801935"/>
            <a:ext cx="24110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0" dirty="0"/>
              <a:t>What </a:t>
            </a:r>
            <a:r>
              <a:rPr lang="en-US" altLang="ko-KR" dirty="0"/>
              <a:t>are the value of them?</a:t>
            </a:r>
            <a:endParaRPr lang="en-US" altLang="ko-KR" b="0" dirty="0"/>
          </a:p>
        </p:txBody>
      </p:sp>
      <p:pic>
        <p:nvPicPr>
          <p:cNvPr id="2052" name="Picture 4" descr="https://www.researchgate.net/publication/359643607/figure/fig1/AS:11431281096364834@1668116980722/Shors-algorithm-has-exponential-acceleration-effect-compared-with-classical-algorithm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256" y="4352428"/>
            <a:ext cx="3780840" cy="2201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직사각형 29"/>
          <p:cNvSpPr/>
          <p:nvPr/>
        </p:nvSpPr>
        <p:spPr>
          <a:xfrm>
            <a:off x="7650096" y="4872353"/>
            <a:ext cx="437735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Shor Algorithm</a:t>
            </a:r>
          </a:p>
          <a:p>
            <a:r>
              <a:rPr lang="en-US" altLang="ko-KR" dirty="0"/>
              <a:t>If quantum computers advance further, </a:t>
            </a:r>
          </a:p>
          <a:p>
            <a:r>
              <a:rPr lang="en-US" altLang="ko-KR" dirty="0"/>
              <a:t>the existing RSA system will be broken.</a:t>
            </a:r>
          </a:p>
          <a:p>
            <a:endParaRPr lang="ko-KR" altLang="en-US" dirty="0"/>
          </a:p>
        </p:txBody>
      </p:sp>
      <p:pic>
        <p:nvPicPr>
          <p:cNvPr id="2054" name="Picture 6" descr="Shor's algorithm | Prefetch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51" y="4352428"/>
            <a:ext cx="3439156" cy="216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5010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1943100" y="3360494"/>
            <a:ext cx="8960553" cy="20080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938488" y="1109202"/>
            <a:ext cx="8965165" cy="13270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156519"/>
            <a:ext cx="12192000" cy="6672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57907" y="259318"/>
            <a:ext cx="5838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How does quantum computing work?</a:t>
            </a:r>
            <a:endParaRPr lang="ko-KR" altLang="en-US" sz="2400" b="1" dirty="0"/>
          </a:p>
        </p:txBody>
      </p:sp>
      <p:sp>
        <p:nvSpPr>
          <p:cNvPr id="5" name="직사각형 4"/>
          <p:cNvSpPr/>
          <p:nvPr/>
        </p:nvSpPr>
        <p:spPr>
          <a:xfrm>
            <a:off x="430340" y="1605431"/>
            <a:ext cx="15081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Classical Bit</a:t>
            </a:r>
          </a:p>
        </p:txBody>
      </p:sp>
      <p:sp>
        <p:nvSpPr>
          <p:cNvPr id="7" name="타원 6"/>
          <p:cNvSpPr/>
          <p:nvPr/>
        </p:nvSpPr>
        <p:spPr>
          <a:xfrm>
            <a:off x="2975554" y="1307283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975554" y="1851009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47655" y="1302617"/>
            <a:ext cx="5392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0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547655" y="1846343"/>
            <a:ext cx="5392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1</a:t>
            </a:r>
          </a:p>
        </p:txBody>
      </p:sp>
      <p:sp>
        <p:nvSpPr>
          <p:cNvPr id="11" name="타원 10"/>
          <p:cNvSpPr/>
          <p:nvPr/>
        </p:nvSpPr>
        <p:spPr>
          <a:xfrm>
            <a:off x="3878224" y="1523010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456312" y="1523010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034400" y="1536379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2488" y="1523010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6190576" y="1523010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6768664" y="1523010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068501" y="4136323"/>
            <a:ext cx="15081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Qubit</a:t>
            </a:r>
          </a:p>
        </p:txBody>
      </p:sp>
      <p:pic>
        <p:nvPicPr>
          <p:cNvPr id="3076" name="Picture 4" descr="https://upload.wikimedia.org/wikipedia/commons/thumb/6/6b/Bloch_sphere.svg/220px-Bloch_spher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272" y="3383465"/>
            <a:ext cx="1729233" cy="1831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3418099" y="4844596"/>
            <a:ext cx="20239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Bloch sphere</a:t>
            </a:r>
          </a:p>
        </p:txBody>
      </p:sp>
      <p:sp>
        <p:nvSpPr>
          <p:cNvPr id="21" name="타원 20"/>
          <p:cNvSpPr/>
          <p:nvPr/>
        </p:nvSpPr>
        <p:spPr>
          <a:xfrm>
            <a:off x="3925849" y="4145655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4503937" y="4145655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5082025" y="4159024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5660113" y="4145655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6238201" y="4145655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6816289" y="4145655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현 17"/>
          <p:cNvSpPr/>
          <p:nvPr/>
        </p:nvSpPr>
        <p:spPr>
          <a:xfrm rot="10020233">
            <a:off x="5665026" y="4139014"/>
            <a:ext cx="360000" cy="360000"/>
          </a:xfrm>
          <a:prstGeom prst="chord">
            <a:avLst>
              <a:gd name="adj1" fmla="val 2700000"/>
              <a:gd name="adj2" fmla="val 13650691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현 28"/>
          <p:cNvSpPr/>
          <p:nvPr/>
        </p:nvSpPr>
        <p:spPr>
          <a:xfrm rot="10020233">
            <a:off x="6238201" y="4145655"/>
            <a:ext cx="360000" cy="360000"/>
          </a:xfrm>
          <a:prstGeom prst="chord">
            <a:avLst>
              <a:gd name="adj1" fmla="val 2700000"/>
              <a:gd name="adj2" fmla="val 13650691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/>
              <p:cNvSpPr/>
              <p:nvPr/>
            </p:nvSpPr>
            <p:spPr>
              <a:xfrm>
                <a:off x="7341159" y="1357842"/>
                <a:ext cx="58060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9" name="직사각형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159" y="1357842"/>
                <a:ext cx="58060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직사각형 30"/>
              <p:cNvSpPr/>
              <p:nvPr/>
            </p:nvSpPr>
            <p:spPr>
              <a:xfrm>
                <a:off x="7358508" y="3965211"/>
                <a:ext cx="58060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1" name="직사각형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8508" y="3965211"/>
                <a:ext cx="58060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8" name="Picture 6" descr="https://upload.wikimedia.org/wikipedia/commons/thumb/e/e6/NAND_ANSI_Labelled.svg/120px-NAND_ANSI_Labelled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5663" y="1470424"/>
            <a:ext cx="1381711" cy="57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416" y="3423986"/>
            <a:ext cx="1198203" cy="869026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4620" y="3419592"/>
            <a:ext cx="1398563" cy="873177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365" y="4250164"/>
            <a:ext cx="1432794" cy="963763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507" y="4374747"/>
            <a:ext cx="1357456" cy="758391"/>
          </a:xfrm>
          <a:prstGeom prst="rect">
            <a:avLst/>
          </a:prstGeom>
        </p:spPr>
      </p:pic>
      <p:sp>
        <p:nvSpPr>
          <p:cNvPr id="47" name="직사각형 46"/>
          <p:cNvSpPr/>
          <p:nvPr/>
        </p:nvSpPr>
        <p:spPr>
          <a:xfrm>
            <a:off x="2017872" y="5311597"/>
            <a:ext cx="9695872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• The bit must be 0 or 1. it is </a:t>
            </a:r>
            <a:r>
              <a:rPr lang="en-US" altLang="ko-KR" b="1" dirty="0"/>
              <a:t>probabilistic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• Universal gate : </a:t>
            </a:r>
            <a:r>
              <a:rPr lang="en-US" altLang="ko-KR" b="1" dirty="0" err="1"/>
              <a:t>Hadamard</a:t>
            </a:r>
            <a:r>
              <a:rPr lang="en-US" altLang="ko-KR" b="1" dirty="0"/>
              <a:t> gate, CNOT gate,</a:t>
            </a:r>
            <a:r>
              <a:rPr lang="en-US" altLang="ko-KR" dirty="0"/>
              <a:t> </a:t>
            </a:r>
            <a:r>
              <a:rPr lang="en-US" altLang="ko-KR" b="1" dirty="0"/>
              <a:t>Phase gate and T(8/</a:t>
            </a:r>
            <a:r>
              <a:rPr lang="el-GR" altLang="ko-KR" b="1" dirty="0"/>
              <a:t>π</a:t>
            </a:r>
            <a:r>
              <a:rPr lang="en-US" altLang="ko-KR" b="1" dirty="0"/>
              <a:t>) gate. 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063134" y="2435385"/>
            <a:ext cx="55287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• The bit must be 0 or 1. it is </a:t>
            </a:r>
            <a:r>
              <a:rPr lang="en-US" altLang="ko-KR" b="1" dirty="0"/>
              <a:t>deterministic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• Universal gate : </a:t>
            </a:r>
            <a:r>
              <a:rPr lang="en-US" altLang="ko-KR" b="1" dirty="0"/>
              <a:t>Only NAND gate</a:t>
            </a:r>
          </a:p>
        </p:txBody>
      </p:sp>
      <p:sp>
        <p:nvSpPr>
          <p:cNvPr id="48" name="타원 47"/>
          <p:cNvSpPr/>
          <p:nvPr/>
        </p:nvSpPr>
        <p:spPr>
          <a:xfrm>
            <a:off x="2854888" y="4976207"/>
            <a:ext cx="180000" cy="18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2817286" y="3537192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직사각형 43"/>
              <p:cNvSpPr/>
              <p:nvPr/>
            </p:nvSpPr>
            <p:spPr>
              <a:xfrm>
                <a:off x="2956388" y="3340219"/>
                <a:ext cx="5437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ko-KR" altLang="en-US" dirty="0" smtClean="0"/>
                        <m:t>∣</m:t>
                      </m:r>
                      <m:r>
                        <m:rPr>
                          <m:nor/>
                        </m:rPr>
                        <a:rPr lang="en-US" altLang="ko-KR" dirty="0" smtClean="0"/>
                        <m:t>0⟩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4" name="직사각형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388" y="3340219"/>
                <a:ext cx="543739" cy="369332"/>
              </a:xfrm>
              <a:prstGeom prst="rect">
                <a:avLst/>
              </a:prstGeom>
              <a:blipFill>
                <a:blip r:embed="rId10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직사각형 50"/>
              <p:cNvSpPr/>
              <p:nvPr/>
            </p:nvSpPr>
            <p:spPr>
              <a:xfrm>
                <a:off x="2355023" y="4999201"/>
                <a:ext cx="5437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ko-KR" altLang="en-US" dirty="0" smtClean="0"/>
                        <m:t>∣</m:t>
                      </m:r>
                      <m:r>
                        <m:rPr>
                          <m:nor/>
                        </m:rPr>
                        <a:rPr lang="en-US" altLang="ko-KR" b="0" i="0" dirty="0" smtClean="0"/>
                        <m:t>1</m:t>
                      </m:r>
                      <m:r>
                        <m:rPr>
                          <m:nor/>
                        </m:rPr>
                        <a:rPr lang="en-US" altLang="ko-KR" dirty="0" smtClean="0"/>
                        <m:t>⟩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1" name="직사각형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023" y="4999201"/>
                <a:ext cx="543739" cy="369332"/>
              </a:xfrm>
              <a:prstGeom prst="rect">
                <a:avLst/>
              </a:prstGeom>
              <a:blipFill>
                <a:blip r:embed="rId11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직사각형 52"/>
              <p:cNvSpPr/>
              <p:nvPr/>
            </p:nvSpPr>
            <p:spPr>
              <a:xfrm>
                <a:off x="2222004" y="5670272"/>
                <a:ext cx="5717112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ko-KR" altLang="en-US" sz="2000" dirty="0" smtClean="0">
                        <a:latin typeface="Cambria Math" panose="02040503050406030204" pitchFamily="18" charset="0"/>
                      </a:rPr>
                      <m:t>∣</m:t>
                    </m:r>
                    <m:r>
                      <m:rPr>
                        <m:nor/>
                      </m:rPr>
                      <a:rPr lang="el-GR" altLang="ko-KR" sz="2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ψ</m:t>
                    </m:r>
                    <m:r>
                      <m:rPr>
                        <m:nor/>
                      </m:rPr>
                      <a:rPr lang="en-US" altLang="ko-KR" sz="2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⟩</m:t>
                    </m:r>
                    <m:r>
                      <m:rPr>
                        <m:nor/>
                      </m:rPr>
                      <a:rPr lang="en-US" altLang="ko-KR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ko-KR" altLang="en-US" sz="2000" dirty="0" smtClean="0">
                        <a:latin typeface="Cambria Math" panose="02040503050406030204" pitchFamily="18" charset="0"/>
                      </a:rPr>
                      <m:t>∣</m:t>
                    </m:r>
                    <m:r>
                      <m:rPr>
                        <m:nor/>
                      </m:rPr>
                      <a:rPr lang="en-US" altLang="ko-KR" sz="2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0⟩</m:t>
                    </m:r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ko-KR" altLang="en-US" sz="2000" dirty="0" smtClean="0">
                        <a:latin typeface="Cambria Math" panose="02040503050406030204" pitchFamily="18" charset="0"/>
                      </a:rPr>
                      <m:t>∣</m:t>
                    </m:r>
                    <m:r>
                      <m:rPr>
                        <m:nor/>
                      </m:rPr>
                      <a:rPr lang="en-US" altLang="ko-KR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altLang="ko-KR" sz="2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ko-KR" altLang="en-US" sz="2000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2000" dirty="0">
                    <a:latin typeface="Cambria Math" panose="02040503050406030204" pitchFamily="18" charset="0"/>
                  </a:rPr>
                  <a:t>, </a:t>
                </a:r>
                <a:r>
                  <a:rPr lang="en-US" altLang="ko-KR" dirty="0"/>
                  <a:t>the bit is </a:t>
                </a:r>
                <a:r>
                  <a:rPr lang="en-US" altLang="ko-KR" b="1" dirty="0"/>
                  <a:t>superposition state!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53" name="직사각형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004" y="5670272"/>
                <a:ext cx="5717112" cy="553998"/>
              </a:xfrm>
              <a:prstGeom prst="rect">
                <a:avLst/>
              </a:prstGeom>
              <a:blipFill>
                <a:blip r:embed="rId12"/>
                <a:stretch>
                  <a:fillRect l="-213" b="-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3901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직선 연결선 74"/>
          <p:cNvCxnSpPr/>
          <p:nvPr/>
        </p:nvCxnSpPr>
        <p:spPr>
          <a:xfrm flipV="1">
            <a:off x="2515518" y="4363381"/>
            <a:ext cx="312874" cy="21721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0" y="156519"/>
            <a:ext cx="12192000" cy="6672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57907" y="259318"/>
            <a:ext cx="5838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A qubit can be created using the light!</a:t>
            </a:r>
            <a:endParaRPr lang="ko-KR" altLang="en-US" sz="2400" b="1" dirty="0"/>
          </a:p>
        </p:txBody>
      </p:sp>
      <p:sp>
        <p:nvSpPr>
          <p:cNvPr id="6" name="직사각형 5"/>
          <p:cNvSpPr/>
          <p:nvPr/>
        </p:nvSpPr>
        <p:spPr>
          <a:xfrm>
            <a:off x="1571890" y="1651224"/>
            <a:ext cx="3048540" cy="5422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glow rad="889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90607" y="1351348"/>
            <a:ext cx="867356" cy="653973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1550nm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laser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직사각형 26"/>
              <p:cNvSpPr/>
              <p:nvPr/>
            </p:nvSpPr>
            <p:spPr>
              <a:xfrm>
                <a:off x="4810847" y="1398648"/>
                <a:ext cx="3442802" cy="5269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b="0" dirty="0"/>
                  <a:t>Intensity of light,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ɛ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7" name="직사각형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847" y="1398648"/>
                <a:ext cx="3442802" cy="526939"/>
              </a:xfrm>
              <a:prstGeom prst="rect">
                <a:avLst/>
              </a:prstGeom>
              <a:blipFill>
                <a:blip r:embed="rId2"/>
                <a:stretch>
                  <a:fillRect l="-1416" b="-22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직사각형 44"/>
          <p:cNvSpPr/>
          <p:nvPr/>
        </p:nvSpPr>
        <p:spPr>
          <a:xfrm>
            <a:off x="285991" y="833524"/>
            <a:ext cx="552871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For coherent light (laser),</a:t>
            </a:r>
            <a:endParaRPr lang="en-US" altLang="ko-K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직사각형 45"/>
              <p:cNvSpPr/>
              <p:nvPr/>
            </p:nvSpPr>
            <p:spPr>
              <a:xfrm>
                <a:off x="4823482" y="1892397"/>
                <a:ext cx="6416056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In Quantum Mechanics,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en-US" altLang="ko-KR" dirty="0"/>
                  <a:t>(photon number) </a:t>
                </a:r>
                <a:endParaRPr lang="en-US" altLang="ko-KR" b="1" dirty="0"/>
              </a:p>
            </p:txBody>
          </p:sp>
        </mc:Choice>
        <mc:Fallback xmlns="">
          <p:sp>
            <p:nvSpPr>
              <p:cNvPr id="46" name="직사각형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482" y="1892397"/>
                <a:ext cx="6416056" cy="553998"/>
              </a:xfrm>
              <a:prstGeom prst="rect">
                <a:avLst/>
              </a:prstGeom>
              <a:blipFill>
                <a:blip r:embed="rId3"/>
                <a:stretch>
                  <a:fillRect l="-760" b="-43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0" t="18095" b="28028"/>
          <a:stretch/>
        </p:blipFill>
        <p:spPr>
          <a:xfrm>
            <a:off x="6231546" y="3573010"/>
            <a:ext cx="5763390" cy="2481943"/>
          </a:xfrm>
          <a:prstGeom prst="rect">
            <a:avLst/>
          </a:prstGeom>
        </p:spPr>
      </p:pic>
      <p:sp>
        <p:nvSpPr>
          <p:cNvPr id="50" name="직사각형 49"/>
          <p:cNvSpPr/>
          <p:nvPr/>
        </p:nvSpPr>
        <p:spPr>
          <a:xfrm>
            <a:off x="6326132" y="6131332"/>
            <a:ext cx="56736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My photon subtraction experiment for single photon (2024.08.23)</a:t>
            </a:r>
          </a:p>
        </p:txBody>
      </p:sp>
      <p:sp>
        <p:nvSpPr>
          <p:cNvPr id="52" name="오른쪽 화살표 51"/>
          <p:cNvSpPr/>
          <p:nvPr/>
        </p:nvSpPr>
        <p:spPr>
          <a:xfrm rot="2448270">
            <a:off x="2363767" y="2012230"/>
            <a:ext cx="768211" cy="31707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3009756" y="2034401"/>
            <a:ext cx="1474237" cy="139909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3227970" y="2725991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3359005" y="2545991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3507992" y="2830001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3618394" y="2455991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3802210" y="2725991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3987076" y="2493986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4133975" y="2728403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3113041" y="2455991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3566490" y="2635991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3963957" y="2846423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오른쪽 화살표 63"/>
          <p:cNvSpPr/>
          <p:nvPr/>
        </p:nvSpPr>
        <p:spPr>
          <a:xfrm>
            <a:off x="4620430" y="2693218"/>
            <a:ext cx="768211" cy="31707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5634704" y="2741335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6034911" y="2678565"/>
            <a:ext cx="284055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Single photon = 1 qubit</a:t>
            </a:r>
            <a:endParaRPr lang="en-US" altLang="ko-KR" b="1" dirty="0"/>
          </a:p>
        </p:txBody>
      </p:sp>
      <p:sp>
        <p:nvSpPr>
          <p:cNvPr id="67" name="타원 66"/>
          <p:cNvSpPr/>
          <p:nvPr/>
        </p:nvSpPr>
        <p:spPr>
          <a:xfrm>
            <a:off x="4246975" y="2543821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3027529" y="2812755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 rot="1881025">
            <a:off x="2451883" y="4345733"/>
            <a:ext cx="842488" cy="45719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glow rad="889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1896206" y="4763606"/>
            <a:ext cx="24663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50:50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Beam Splitter(BS)</a:t>
            </a:r>
            <a:endParaRPr lang="ko-KR" altLang="en-US" sz="1400" b="1" dirty="0"/>
          </a:p>
        </p:txBody>
      </p:sp>
      <p:sp>
        <p:nvSpPr>
          <p:cNvPr id="76" name="직사각형 75"/>
          <p:cNvSpPr/>
          <p:nvPr/>
        </p:nvSpPr>
        <p:spPr>
          <a:xfrm rot="19537354">
            <a:off x="2800720" y="4210583"/>
            <a:ext cx="444592" cy="45719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glow rad="889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2739173" y="3869582"/>
            <a:ext cx="205274" cy="858417"/>
          </a:xfrm>
          <a:prstGeom prst="rect">
            <a:avLst/>
          </a:prstGeom>
          <a:solidFill>
            <a:srgbClr val="C0EFF8">
              <a:alpha val="68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451386" y="3426887"/>
            <a:ext cx="3504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Many photons (classical optics),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직사각형 85"/>
              <p:cNvSpPr/>
              <p:nvPr/>
            </p:nvSpPr>
            <p:spPr>
              <a:xfrm>
                <a:off x="2067127" y="3879803"/>
                <a:ext cx="4483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86" name="직사각형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7127" y="3879803"/>
                <a:ext cx="448391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직선 연결선 99"/>
          <p:cNvCxnSpPr/>
          <p:nvPr/>
        </p:nvCxnSpPr>
        <p:spPr>
          <a:xfrm flipV="1">
            <a:off x="2434997" y="6007877"/>
            <a:ext cx="312874" cy="21721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/>
          <p:cNvSpPr/>
          <p:nvPr/>
        </p:nvSpPr>
        <p:spPr>
          <a:xfrm>
            <a:off x="1815685" y="6408102"/>
            <a:ext cx="24663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50:50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Beam Splitter(BS)</a:t>
            </a:r>
            <a:endParaRPr lang="ko-KR" altLang="en-US" sz="1400" b="1" dirty="0"/>
          </a:p>
        </p:txBody>
      </p:sp>
      <p:sp>
        <p:nvSpPr>
          <p:cNvPr id="105" name="직사각형 104"/>
          <p:cNvSpPr/>
          <p:nvPr/>
        </p:nvSpPr>
        <p:spPr>
          <a:xfrm>
            <a:off x="370865" y="5071383"/>
            <a:ext cx="3614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Single photon (Quantum optics),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직사각형 107"/>
              <p:cNvSpPr/>
              <p:nvPr/>
            </p:nvSpPr>
            <p:spPr>
              <a:xfrm>
                <a:off x="3329289" y="3723009"/>
                <a:ext cx="516102" cy="495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08" name="직사각형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289" y="3723009"/>
                <a:ext cx="516102" cy="495649"/>
              </a:xfrm>
              <a:prstGeom prst="rect">
                <a:avLst/>
              </a:prstGeom>
              <a:blipFill>
                <a:blip r:embed="rId6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직사각형 108"/>
              <p:cNvSpPr/>
              <p:nvPr/>
            </p:nvSpPr>
            <p:spPr>
              <a:xfrm>
                <a:off x="3309185" y="4258099"/>
                <a:ext cx="516102" cy="495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09" name="직사각형 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185" y="4258099"/>
                <a:ext cx="516102" cy="495649"/>
              </a:xfrm>
              <a:prstGeom prst="rect">
                <a:avLst/>
              </a:prstGeom>
              <a:blipFill>
                <a:blip r:embed="rId6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직선 연결선 123"/>
          <p:cNvCxnSpPr/>
          <p:nvPr/>
        </p:nvCxnSpPr>
        <p:spPr>
          <a:xfrm>
            <a:off x="2339909" y="5748492"/>
            <a:ext cx="789494" cy="4765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 flipV="1">
            <a:off x="2754218" y="5748492"/>
            <a:ext cx="392899" cy="2593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/>
          <p:cNvSpPr/>
          <p:nvPr/>
        </p:nvSpPr>
        <p:spPr>
          <a:xfrm>
            <a:off x="2658652" y="5514078"/>
            <a:ext cx="205274" cy="858417"/>
          </a:xfrm>
          <a:prstGeom prst="rect">
            <a:avLst/>
          </a:prstGeom>
          <a:solidFill>
            <a:srgbClr val="C0EFF8">
              <a:alpha val="68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타원 133"/>
          <p:cNvSpPr/>
          <p:nvPr/>
        </p:nvSpPr>
        <p:spPr>
          <a:xfrm>
            <a:off x="1998251" y="5551171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타원 134"/>
          <p:cNvSpPr/>
          <p:nvPr/>
        </p:nvSpPr>
        <p:spPr>
          <a:xfrm>
            <a:off x="3306229" y="564422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타원 135"/>
          <p:cNvSpPr/>
          <p:nvPr/>
        </p:nvSpPr>
        <p:spPr>
          <a:xfrm>
            <a:off x="3259576" y="6256547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/>
          <p:cNvSpPr/>
          <p:nvPr/>
        </p:nvSpPr>
        <p:spPr>
          <a:xfrm>
            <a:off x="4265457" y="5644228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타원 137"/>
          <p:cNvSpPr/>
          <p:nvPr/>
        </p:nvSpPr>
        <p:spPr>
          <a:xfrm>
            <a:off x="4264108" y="6138369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77" name="직사각형 3076"/>
          <p:cNvSpPr/>
          <p:nvPr/>
        </p:nvSpPr>
        <p:spPr>
          <a:xfrm>
            <a:off x="3674344" y="5796773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or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직사각형 139"/>
              <p:cNvSpPr/>
              <p:nvPr/>
            </p:nvSpPr>
            <p:spPr>
              <a:xfrm>
                <a:off x="4530578" y="5464083"/>
                <a:ext cx="2840559" cy="7442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dirty="0"/>
                  <a:t>Probability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b="1" dirty="0"/>
              </a:p>
            </p:txBody>
          </p:sp>
        </mc:Choice>
        <mc:Fallback xmlns="">
          <p:sp>
            <p:nvSpPr>
              <p:cNvPr id="140" name="직사각형 1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0578" y="5464083"/>
                <a:ext cx="2840559" cy="744243"/>
              </a:xfrm>
              <a:prstGeom prst="rect">
                <a:avLst/>
              </a:prstGeom>
              <a:blipFill>
                <a:blip r:embed="rId7"/>
                <a:stretch>
                  <a:fillRect l="-10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직사각형 140"/>
              <p:cNvSpPr/>
              <p:nvPr/>
            </p:nvSpPr>
            <p:spPr>
              <a:xfrm>
                <a:off x="3882735" y="3855893"/>
                <a:ext cx="2840559" cy="7554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dirty="0"/>
                  <a:t>Intensity ratio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altLang="ko-KR" sz="1600" dirty="0"/>
                  <a:t>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b="1" dirty="0"/>
              </a:p>
            </p:txBody>
          </p:sp>
        </mc:Choice>
        <mc:Fallback xmlns="">
          <p:sp>
            <p:nvSpPr>
              <p:cNvPr id="141" name="직사각형 1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735" y="3855893"/>
                <a:ext cx="2840559" cy="755400"/>
              </a:xfrm>
              <a:prstGeom prst="rect">
                <a:avLst/>
              </a:prstGeom>
              <a:blipFill>
                <a:blip r:embed="rId8"/>
                <a:stretch>
                  <a:fillRect l="-12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0323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직사각형 103"/>
          <p:cNvSpPr/>
          <p:nvPr/>
        </p:nvSpPr>
        <p:spPr>
          <a:xfrm>
            <a:off x="742906" y="1381226"/>
            <a:ext cx="10287044" cy="4599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6" name="직선 연결선 95"/>
          <p:cNvCxnSpPr/>
          <p:nvPr/>
        </p:nvCxnSpPr>
        <p:spPr>
          <a:xfrm>
            <a:off x="7259596" y="5121114"/>
            <a:ext cx="27590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/>
          <p:cNvSpPr/>
          <p:nvPr/>
        </p:nvSpPr>
        <p:spPr>
          <a:xfrm>
            <a:off x="8519549" y="4691905"/>
            <a:ext cx="205274" cy="858417"/>
          </a:xfrm>
          <a:prstGeom prst="rect">
            <a:avLst/>
          </a:prstGeom>
          <a:solidFill>
            <a:srgbClr val="C0EFF8">
              <a:alpha val="68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156519"/>
            <a:ext cx="12192000" cy="6672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57907" y="259318"/>
            <a:ext cx="8505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How will the states 0 and 1 be determined?</a:t>
            </a:r>
            <a:endParaRPr lang="ko-KR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72382" y="963997"/>
            <a:ext cx="513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Polarization mode = which state of qubit</a:t>
            </a:r>
            <a:endParaRPr lang="ko-KR" altLang="en-US" dirty="0"/>
          </a:p>
        </p:txBody>
      </p:sp>
      <p:cxnSp>
        <p:nvCxnSpPr>
          <p:cNvPr id="53" name="직선 연결선 52"/>
          <p:cNvCxnSpPr/>
          <p:nvPr/>
        </p:nvCxnSpPr>
        <p:spPr>
          <a:xfrm>
            <a:off x="2798407" y="2513375"/>
            <a:ext cx="2738179" cy="884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 flipV="1">
            <a:off x="3086140" y="2077624"/>
            <a:ext cx="2023" cy="12900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 flipV="1">
            <a:off x="2585415" y="2097677"/>
            <a:ext cx="978385" cy="10305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자유형 17"/>
          <p:cNvSpPr/>
          <p:nvPr/>
        </p:nvSpPr>
        <p:spPr>
          <a:xfrm>
            <a:off x="3073286" y="2091090"/>
            <a:ext cx="2310197" cy="1761896"/>
          </a:xfrm>
          <a:custGeom>
            <a:avLst/>
            <a:gdLst>
              <a:gd name="connsiteX0" fmla="*/ 0 w 2310197"/>
              <a:gd name="connsiteY0" fmla="*/ 510903 h 1761896"/>
              <a:gd name="connsiteX1" fmla="*/ 223935 w 2310197"/>
              <a:gd name="connsiteY1" fmla="*/ 25711 h 1761896"/>
              <a:gd name="connsiteX2" fmla="*/ 382555 w 2310197"/>
              <a:gd name="connsiteY2" fmla="*/ 1210699 h 1761896"/>
              <a:gd name="connsiteX3" fmla="*/ 746449 w 2310197"/>
              <a:gd name="connsiteY3" fmla="*/ 147009 h 1761896"/>
              <a:gd name="connsiteX4" fmla="*/ 886408 w 2310197"/>
              <a:gd name="connsiteY4" fmla="*/ 1425303 h 1761896"/>
              <a:gd name="connsiteX5" fmla="*/ 1250302 w 2310197"/>
              <a:gd name="connsiteY5" fmla="*/ 352283 h 1761896"/>
              <a:gd name="connsiteX6" fmla="*/ 1362270 w 2310197"/>
              <a:gd name="connsiteY6" fmla="*/ 1593254 h 1761896"/>
              <a:gd name="connsiteX7" fmla="*/ 1744825 w 2310197"/>
              <a:gd name="connsiteY7" fmla="*/ 501573 h 1761896"/>
              <a:gd name="connsiteX8" fmla="*/ 1866123 w 2310197"/>
              <a:gd name="connsiteY8" fmla="*/ 1761205 h 1761896"/>
              <a:gd name="connsiteX9" fmla="*/ 2248678 w 2310197"/>
              <a:gd name="connsiteY9" fmla="*/ 688185 h 1761896"/>
              <a:gd name="connsiteX10" fmla="*/ 2304661 w 2310197"/>
              <a:gd name="connsiteY10" fmla="*/ 1304005 h 1761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10197" h="1761896">
                <a:moveTo>
                  <a:pt x="0" y="510903"/>
                </a:moveTo>
                <a:cubicBezTo>
                  <a:pt x="80088" y="209990"/>
                  <a:pt x="160176" y="-90922"/>
                  <a:pt x="223935" y="25711"/>
                </a:cubicBezTo>
                <a:cubicBezTo>
                  <a:pt x="287694" y="142344"/>
                  <a:pt x="295469" y="1190483"/>
                  <a:pt x="382555" y="1210699"/>
                </a:cubicBezTo>
                <a:cubicBezTo>
                  <a:pt x="469641" y="1230915"/>
                  <a:pt x="662474" y="111242"/>
                  <a:pt x="746449" y="147009"/>
                </a:cubicBezTo>
                <a:cubicBezTo>
                  <a:pt x="830425" y="182776"/>
                  <a:pt x="802433" y="1391091"/>
                  <a:pt x="886408" y="1425303"/>
                </a:cubicBezTo>
                <a:cubicBezTo>
                  <a:pt x="970383" y="1459515"/>
                  <a:pt x="1170992" y="324291"/>
                  <a:pt x="1250302" y="352283"/>
                </a:cubicBezTo>
                <a:cubicBezTo>
                  <a:pt x="1329612" y="380275"/>
                  <a:pt x="1279850" y="1568372"/>
                  <a:pt x="1362270" y="1593254"/>
                </a:cubicBezTo>
                <a:cubicBezTo>
                  <a:pt x="1444691" y="1618136"/>
                  <a:pt x="1660850" y="473581"/>
                  <a:pt x="1744825" y="501573"/>
                </a:cubicBezTo>
                <a:cubicBezTo>
                  <a:pt x="1828800" y="529565"/>
                  <a:pt x="1782148" y="1730103"/>
                  <a:pt x="1866123" y="1761205"/>
                </a:cubicBezTo>
                <a:cubicBezTo>
                  <a:pt x="1950099" y="1792307"/>
                  <a:pt x="2175588" y="764385"/>
                  <a:pt x="2248678" y="688185"/>
                </a:cubicBezTo>
                <a:cubicBezTo>
                  <a:pt x="2321768" y="611985"/>
                  <a:pt x="2313214" y="957995"/>
                  <a:pt x="2304661" y="1304005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/>
              <p:cNvSpPr/>
              <p:nvPr/>
            </p:nvSpPr>
            <p:spPr>
              <a:xfrm>
                <a:off x="5536586" y="3261792"/>
                <a:ext cx="32024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직사각형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6586" y="3261792"/>
                <a:ext cx="320249" cy="369332"/>
              </a:xfrm>
              <a:prstGeom prst="rect">
                <a:avLst/>
              </a:prstGeom>
              <a:blipFill>
                <a:blip r:embed="rId2"/>
                <a:stretch>
                  <a:fillRect t="-3279" r="-339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직사각형 80"/>
              <p:cNvSpPr/>
              <p:nvPr/>
            </p:nvSpPr>
            <p:spPr>
              <a:xfrm>
                <a:off x="2926015" y="1695282"/>
                <a:ext cx="32024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1" name="직사각형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015" y="1695282"/>
                <a:ext cx="320249" cy="369332"/>
              </a:xfrm>
              <a:prstGeom prst="rect">
                <a:avLst/>
              </a:prstGeom>
              <a:blipFill>
                <a:blip r:embed="rId3"/>
                <a:stretch>
                  <a:fillRect t="-3279" r="-7547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직사각형 81"/>
              <p:cNvSpPr/>
              <p:nvPr/>
            </p:nvSpPr>
            <p:spPr>
              <a:xfrm>
                <a:off x="2340718" y="3063293"/>
                <a:ext cx="32024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2" name="직사각형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718" y="3063293"/>
                <a:ext cx="320249" cy="369332"/>
              </a:xfrm>
              <a:prstGeom prst="rect">
                <a:avLst/>
              </a:prstGeom>
              <a:blipFill>
                <a:blip r:embed="rId4"/>
                <a:stretch>
                  <a:fillRect t="-3333" r="-75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직선 연결선 82"/>
          <p:cNvCxnSpPr/>
          <p:nvPr/>
        </p:nvCxnSpPr>
        <p:spPr>
          <a:xfrm>
            <a:off x="2798407" y="4306201"/>
            <a:ext cx="2738179" cy="884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 flipV="1">
            <a:off x="3086140" y="3870450"/>
            <a:ext cx="2023" cy="12900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 flipV="1">
            <a:off x="2585415" y="3890503"/>
            <a:ext cx="978385" cy="10305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직사각형 88"/>
              <p:cNvSpPr/>
              <p:nvPr/>
            </p:nvSpPr>
            <p:spPr>
              <a:xfrm>
                <a:off x="5536586" y="5054618"/>
                <a:ext cx="32024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9" name="직사각형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6586" y="5054618"/>
                <a:ext cx="320249" cy="369332"/>
              </a:xfrm>
              <a:prstGeom prst="rect">
                <a:avLst/>
              </a:prstGeom>
              <a:blipFill>
                <a:blip r:embed="rId5"/>
                <a:stretch>
                  <a:fillRect t="-3279" r="-339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직사각형 89"/>
              <p:cNvSpPr/>
              <p:nvPr/>
            </p:nvSpPr>
            <p:spPr>
              <a:xfrm>
                <a:off x="2926015" y="3488108"/>
                <a:ext cx="32024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0" name="직사각형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015" y="3488108"/>
                <a:ext cx="320249" cy="369332"/>
              </a:xfrm>
              <a:prstGeom prst="rect">
                <a:avLst/>
              </a:prstGeom>
              <a:blipFill>
                <a:blip r:embed="rId6"/>
                <a:stretch>
                  <a:fillRect t="-3279" r="-7547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직사각형 90"/>
              <p:cNvSpPr/>
              <p:nvPr/>
            </p:nvSpPr>
            <p:spPr>
              <a:xfrm>
                <a:off x="2340718" y="4856119"/>
                <a:ext cx="32024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1" name="직사각형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718" y="4856119"/>
                <a:ext cx="320249" cy="369332"/>
              </a:xfrm>
              <a:prstGeom prst="rect">
                <a:avLst/>
              </a:prstGeom>
              <a:blipFill>
                <a:blip r:embed="rId7"/>
                <a:stretch>
                  <a:fillRect t="-3333" r="-75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자유형 24"/>
          <p:cNvSpPr/>
          <p:nvPr/>
        </p:nvSpPr>
        <p:spPr>
          <a:xfrm>
            <a:off x="3093325" y="3928939"/>
            <a:ext cx="2275293" cy="1919422"/>
          </a:xfrm>
          <a:custGeom>
            <a:avLst/>
            <a:gdLst>
              <a:gd name="connsiteX0" fmla="*/ 7954 w 2275293"/>
              <a:gd name="connsiteY0" fmla="*/ 444730 h 1919422"/>
              <a:gd name="connsiteX1" fmla="*/ 73269 w 2275293"/>
              <a:gd name="connsiteY1" fmla="*/ 407407 h 1919422"/>
              <a:gd name="connsiteX2" fmla="*/ 539799 w 2275293"/>
              <a:gd name="connsiteY2" fmla="*/ 24852 h 1919422"/>
              <a:gd name="connsiteX3" fmla="*/ 63938 w 2275293"/>
              <a:gd name="connsiteY3" fmla="*/ 1209840 h 1919422"/>
              <a:gd name="connsiteX4" fmla="*/ 1043652 w 2275293"/>
              <a:gd name="connsiteY4" fmla="*/ 71505 h 1919422"/>
              <a:gd name="connsiteX5" fmla="*/ 539799 w 2275293"/>
              <a:gd name="connsiteY5" fmla="*/ 1387121 h 1919422"/>
              <a:gd name="connsiteX6" fmla="*/ 1491522 w 2275293"/>
              <a:gd name="connsiteY6" fmla="*/ 286109 h 1919422"/>
              <a:gd name="connsiteX7" fmla="*/ 1108967 w 2275293"/>
              <a:gd name="connsiteY7" fmla="*/ 1667040 h 1919422"/>
              <a:gd name="connsiteX8" fmla="*/ 2060689 w 2275293"/>
              <a:gd name="connsiteY8" fmla="*/ 388746 h 1919422"/>
              <a:gd name="connsiteX9" fmla="*/ 1752779 w 2275293"/>
              <a:gd name="connsiteY9" fmla="*/ 1890974 h 1919422"/>
              <a:gd name="connsiteX10" fmla="*/ 2275293 w 2275293"/>
              <a:gd name="connsiteY10" fmla="*/ 1228501 h 1919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75293" h="1919422">
                <a:moveTo>
                  <a:pt x="7954" y="444730"/>
                </a:moveTo>
                <a:cubicBezTo>
                  <a:pt x="-3709" y="461058"/>
                  <a:pt x="-15372" y="477387"/>
                  <a:pt x="73269" y="407407"/>
                </a:cubicBezTo>
                <a:cubicBezTo>
                  <a:pt x="161910" y="337427"/>
                  <a:pt x="541354" y="-108887"/>
                  <a:pt x="539799" y="24852"/>
                </a:cubicBezTo>
                <a:cubicBezTo>
                  <a:pt x="538244" y="158591"/>
                  <a:pt x="-20037" y="1202065"/>
                  <a:pt x="63938" y="1209840"/>
                </a:cubicBezTo>
                <a:cubicBezTo>
                  <a:pt x="147913" y="1217615"/>
                  <a:pt x="964342" y="41958"/>
                  <a:pt x="1043652" y="71505"/>
                </a:cubicBezTo>
                <a:cubicBezTo>
                  <a:pt x="1122962" y="101052"/>
                  <a:pt x="465154" y="1351354"/>
                  <a:pt x="539799" y="1387121"/>
                </a:cubicBezTo>
                <a:cubicBezTo>
                  <a:pt x="614444" y="1422888"/>
                  <a:pt x="1396661" y="239456"/>
                  <a:pt x="1491522" y="286109"/>
                </a:cubicBezTo>
                <a:cubicBezTo>
                  <a:pt x="1586383" y="332762"/>
                  <a:pt x="1014106" y="1649934"/>
                  <a:pt x="1108967" y="1667040"/>
                </a:cubicBezTo>
                <a:cubicBezTo>
                  <a:pt x="1203828" y="1684146"/>
                  <a:pt x="1953387" y="351424"/>
                  <a:pt x="2060689" y="388746"/>
                </a:cubicBezTo>
                <a:cubicBezTo>
                  <a:pt x="2167991" y="426068"/>
                  <a:pt x="1717012" y="1751015"/>
                  <a:pt x="1752779" y="1890974"/>
                </a:cubicBezTo>
                <a:cubicBezTo>
                  <a:pt x="1788546" y="2030933"/>
                  <a:pt x="2031919" y="1629717"/>
                  <a:pt x="2275293" y="1228501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/>
              <p:cNvSpPr/>
              <p:nvPr/>
            </p:nvSpPr>
            <p:spPr>
              <a:xfrm>
                <a:off x="742906" y="2362260"/>
                <a:ext cx="1722266" cy="8312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ko-KR" altLang="en-US" dirty="0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nor/>
                        </m:rPr>
                        <a:rPr lang="en-US" altLang="ko-K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⟩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m:rPr>
                          <m:nor/>
                        </m:rPr>
                        <a:rPr lang="ko-KR" altLang="en-US" dirty="0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m:rPr>
                          <m:nor/>
                        </m:rPr>
                        <a:rPr lang="en-US" altLang="ko-K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⟩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altLang="ko-KR" dirty="0"/>
                  <a:t>horizontal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6" name="직사각형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06" y="2362260"/>
                <a:ext cx="1722266" cy="831253"/>
              </a:xfrm>
              <a:prstGeom prst="rect">
                <a:avLst/>
              </a:prstGeom>
              <a:blipFill>
                <a:blip r:embed="rId8"/>
                <a:stretch>
                  <a:fillRect b="-110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직사각형 91"/>
              <p:cNvSpPr/>
              <p:nvPr/>
            </p:nvSpPr>
            <p:spPr>
              <a:xfrm>
                <a:off x="814611" y="4155086"/>
                <a:ext cx="1703030" cy="8294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ko-KR" altLang="en-US" dirty="0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n-US" altLang="ko-K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⟩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m:rPr>
                          <m:nor/>
                        </m:rPr>
                        <a:rPr lang="ko-KR" altLang="en-US" dirty="0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m:rPr>
                          <m:nor/>
                        </m:rPr>
                        <a:rPr lang="en-US" altLang="ko-K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⟩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algn="ctr"/>
                <a:r>
                  <a:rPr lang="en-US" altLang="ko-KR" dirty="0"/>
                  <a:t>vertical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92" name="직사각형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11" y="4155086"/>
                <a:ext cx="1703030" cy="829458"/>
              </a:xfrm>
              <a:prstGeom prst="rect">
                <a:avLst/>
              </a:prstGeom>
              <a:blipFill>
                <a:blip r:embed="rId9"/>
                <a:stretch>
                  <a:fillRect b="-110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3" name="Picture 4" descr="https://upload.wikimedia.org/wikipedia/commons/thumb/6/6b/Bloch_sphere.svg/220px-Bloch_sphere.svg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646" y="1485094"/>
            <a:ext cx="2595484" cy="2748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직사각형 93"/>
          <p:cNvSpPr/>
          <p:nvPr/>
        </p:nvSpPr>
        <p:spPr>
          <a:xfrm>
            <a:off x="8893301" y="1462164"/>
            <a:ext cx="32699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/>
              <a:t>Bloch sphere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749994" y="5579286"/>
            <a:ext cx="3778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Components that change the phase of light</a:t>
            </a:r>
          </a:p>
        </p:txBody>
      </p:sp>
      <p:sp>
        <p:nvSpPr>
          <p:cNvPr id="97" name="타원 96"/>
          <p:cNvSpPr/>
          <p:nvPr/>
        </p:nvSpPr>
        <p:spPr>
          <a:xfrm>
            <a:off x="6943076" y="5030254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/>
          <p:cNvSpPr/>
          <p:nvPr/>
        </p:nvSpPr>
        <p:spPr>
          <a:xfrm>
            <a:off x="10167023" y="5029399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직사각형 32"/>
              <p:cNvSpPr/>
              <p:nvPr/>
            </p:nvSpPr>
            <p:spPr>
              <a:xfrm>
                <a:off x="6749994" y="4596212"/>
                <a:ext cx="5757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ko-KR" altLang="en-US" dirty="0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m:rPr>
                          <m:nor/>
                        </m:rPr>
                        <a:rPr lang="en-US" altLang="ko-K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직사각형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9994" y="4596212"/>
                <a:ext cx="575799" cy="369332"/>
              </a:xfrm>
              <a:prstGeom prst="rect">
                <a:avLst/>
              </a:prstGeom>
              <a:blipFill>
                <a:blip r:embed="rId11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직사각형 100"/>
              <p:cNvSpPr/>
              <p:nvPr/>
            </p:nvSpPr>
            <p:spPr>
              <a:xfrm>
                <a:off x="9952473" y="4596212"/>
                <a:ext cx="1005019" cy="3814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  <m:r>
                        <m:rPr>
                          <m:nor/>
                        </m:rPr>
                        <a:rPr lang="ko-KR" altLang="en-US" dirty="0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m:rPr>
                          <m:nor/>
                        </m:rPr>
                        <a:rPr lang="en-US" altLang="ko-K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1" name="직사각형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2473" y="4596212"/>
                <a:ext cx="1005019" cy="381451"/>
              </a:xfrm>
              <a:prstGeom prst="rect">
                <a:avLst/>
              </a:prstGeom>
              <a:blipFill>
                <a:blip r:embed="rId12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직사각형 33"/>
              <p:cNvSpPr/>
              <p:nvPr/>
            </p:nvSpPr>
            <p:spPr>
              <a:xfrm>
                <a:off x="8426029" y="4306201"/>
                <a:ext cx="42620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b="0" i="1" dirty="0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34" name="직사각형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6029" y="4306201"/>
                <a:ext cx="426207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TextBox 102"/>
          <p:cNvSpPr txBox="1"/>
          <p:nvPr/>
        </p:nvSpPr>
        <p:spPr>
          <a:xfrm>
            <a:off x="354872" y="6291661"/>
            <a:ext cx="10295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 polarization of light and qubits share similar mathematical representations!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직사각형 34"/>
              <p:cNvSpPr/>
              <p:nvPr/>
            </p:nvSpPr>
            <p:spPr>
              <a:xfrm>
                <a:off x="5253431" y="1786544"/>
                <a:ext cx="195047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ko-KR" altLang="en-US" dirty="0">
                        <a:latin typeface="Cambria Math" panose="02040503050406030204" pitchFamily="18" charset="0"/>
                      </a:rPr>
                      <m:t>∣</m:t>
                    </m:r>
                    <m:r>
                      <m:rPr>
                        <m:nor/>
                      </m:rPr>
                      <a:rPr lang="el-GR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ψ</m:t>
                    </m:r>
                    <m:r>
                      <m:rPr>
                        <m:nor/>
                      </m:rPr>
                      <a:rPr lang="en-US" altLang="ko-K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⟩=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ko-KR" altLang="en-US" dirty="0">
                        <a:latin typeface="Cambria Math" panose="02040503050406030204" pitchFamily="18" charset="0"/>
                      </a:rPr>
                      <m:t>∣</m:t>
                    </m:r>
                    <m:r>
                      <m:rPr>
                        <m:nor/>
                      </m:rPr>
                      <a:rPr lang="en-US" altLang="ko-KR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m:rPr>
                        <m:nor/>
                      </m:rPr>
                      <a:rPr lang="en-US" altLang="ko-K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ko-KR" altLang="en-US" dirty="0">
                        <a:latin typeface="Cambria Math" panose="02040503050406030204" pitchFamily="18" charset="0"/>
                      </a:rPr>
                      <m:t>∣</m:t>
                    </m:r>
                    <m:r>
                      <m:rPr>
                        <m:nor/>
                      </m:rPr>
                      <a:rPr lang="en-US" altLang="ko-KR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altLang="ko-K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⟩</m:t>
                    </m:r>
                  </m:oMath>
                </a14:m>
                <a:endParaRPr lang="en-US" altLang="ko-K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ko-KR" altLang="en-US" dirty="0">
                    <a:latin typeface="Cambria Math" panose="02040503050406030204" pitchFamily="18" charset="0"/>
                  </a:rPr>
                  <a:t>      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ko-KR" altLang="en-US" dirty="0">
                        <a:latin typeface="Cambria Math" panose="02040503050406030204" pitchFamily="18" charset="0"/>
                      </a:rPr>
                      <m:t>∣</m:t>
                    </m:r>
                    <m:r>
                      <m:rPr>
                        <m:nor/>
                      </m:rPr>
                      <a:rPr lang="en-US" altLang="ko-KR" b="0" i="0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m:rPr>
                        <m:nor/>
                      </m:rPr>
                      <a:rPr lang="en-US" altLang="ko-K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ko-KR" altLang="en-US" dirty="0">
                        <a:latin typeface="Cambria Math" panose="02040503050406030204" pitchFamily="18" charset="0"/>
                      </a:rPr>
                      <m:t>∣</m:t>
                    </m:r>
                    <m:r>
                      <m:rPr>
                        <m:nor/>
                      </m:rPr>
                      <a:rPr lang="en-US" altLang="ko-KR" b="0" i="0" dirty="0" smtClean="0">
                        <a:latin typeface="Cambria Math" panose="02040503050406030204" pitchFamily="18" charset="0"/>
                      </a:rPr>
                      <m:t>V</m:t>
                    </m:r>
                    <m:r>
                      <m:rPr>
                        <m:nor/>
                      </m:rPr>
                      <a:rPr lang="en-US" altLang="ko-K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ko-KR" altLang="en-US" dirty="0">
                    <a:latin typeface="Cambria Math" panose="02040503050406030204" pitchFamily="18" charset="0"/>
                  </a:rPr>
                  <a:t> 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5" name="직사각형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3431" y="1786544"/>
                <a:ext cx="1950470" cy="646331"/>
              </a:xfrm>
              <a:prstGeom prst="rect">
                <a:avLst/>
              </a:prstGeom>
              <a:blipFill>
                <a:blip r:embed="rId14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1514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326924" y="3434893"/>
            <a:ext cx="2566837" cy="24065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156519"/>
            <a:ext cx="12192000" cy="6672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57907" y="259318"/>
            <a:ext cx="8505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Universal Quantum Logic Gate : implemented optically</a:t>
            </a:r>
            <a:endParaRPr lang="ko-KR" altLang="en-US" sz="2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72382" y="963997"/>
            <a:ext cx="513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en-US" altLang="ko-KR" b="1" dirty="0" err="1"/>
              <a:t>Hadamard</a:t>
            </a:r>
            <a:r>
              <a:rPr lang="en-US" altLang="ko-KR" b="1" dirty="0"/>
              <a:t> gate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1668970" y="1584806"/>
                <a:ext cx="4832733" cy="1288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a:rPr lang="en-US" altLang="ko-KR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dirty="0"/>
                  <a:t>,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m:rPr>
                        <m:nor/>
                      </m:rPr>
                      <a:rPr lang="ko-KR" altLang="en-US" dirty="0" smtClean="0">
                        <a:latin typeface="Cambria Math" panose="02040503050406030204" pitchFamily="18" charset="0"/>
                      </a:rPr>
                      <m:t>∣</m:t>
                    </m:r>
                    <m:r>
                      <m:rPr>
                        <m:nor/>
                      </m:rPr>
                      <a:rPr lang="en-US" altLang="ko-KR" b="0" i="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nor/>
                      </m:rPr>
                      <a:rPr lang="en-US" altLang="ko-KR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⟩</m:t>
                    </m:r>
                    <m:r>
                      <m:rPr>
                        <m:nor/>
                      </m:rPr>
                      <a:rPr lang="en-US" altLang="ko-K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ko-KR" altLang="en-US" dirty="0" smtClean="0">
                            <a:latin typeface="Cambria Math" panose="02040503050406030204" pitchFamily="18" charset="0"/>
                          </a:rPr>
                          <m:t>∣</m:t>
                        </m:r>
                        <m:r>
                          <m:rPr>
                            <m:nor/>
                          </m:rPr>
                          <a:rPr lang="en-US" altLang="ko-KR" b="0" i="0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ko-KR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⟩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ko-KR" altLang="en-US" dirty="0" smtClean="0">
                            <a:latin typeface="Cambria Math" panose="02040503050406030204" pitchFamily="18" charset="0"/>
                          </a:rPr>
                          <m:t>∣</m:t>
                        </m:r>
                        <m:r>
                          <m:rPr>
                            <m:nor/>
                          </m:rPr>
                          <a:rPr lang="en-US" altLang="ko-KR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altLang="ko-KR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⟩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m:rPr>
                        <m:nor/>
                      </m:rPr>
                      <a:rPr lang="ko-KR" altLang="en-US" dirty="0" smtClean="0">
                        <a:latin typeface="Cambria Math" panose="02040503050406030204" pitchFamily="18" charset="0"/>
                      </a:rPr>
                      <m:t>∣</m:t>
                    </m:r>
                    <m:r>
                      <m:rPr>
                        <m:nor/>
                      </m:rPr>
                      <a:rPr lang="en-US" altLang="ko-KR" b="0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altLang="ko-KR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⟩</m:t>
                    </m:r>
                  </m:oMath>
                </a14:m>
                <a:endParaRPr lang="en-US" altLang="ko-KR" b="0" dirty="0">
                  <a:ea typeface="Cambria Math" panose="02040503050406030204" pitchFamily="18" charset="0"/>
                </a:endParaRPr>
              </a:p>
              <a:p>
                <a:endParaRPr lang="en-US" altLang="ko-KR" dirty="0"/>
              </a:p>
              <a:p>
                <a:r>
                  <a:rPr lang="en-US" altLang="ko-KR" dirty="0"/>
                  <a:t>		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m:rPr>
                        <m:nor/>
                      </m:rPr>
                      <a:rPr lang="ko-KR" altLang="en-US" dirty="0" smtClean="0">
                        <a:latin typeface="Cambria Math" panose="02040503050406030204" pitchFamily="18" charset="0"/>
                      </a:rPr>
                      <m:t>∣</m:t>
                    </m:r>
                    <m:r>
                      <m:rPr>
                        <m:nor/>
                      </m:rPr>
                      <a:rPr lang="en-US" altLang="ko-KR" b="0" i="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altLang="ko-KR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⟩</m:t>
                    </m:r>
                    <m:r>
                      <m:rPr>
                        <m:nor/>
                      </m:rPr>
                      <a:rPr lang="en-US" altLang="ko-K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ko-KR" altLang="en-US" dirty="0" smtClean="0">
                        <a:latin typeface="Cambria Math" panose="02040503050406030204" pitchFamily="18" charset="0"/>
                      </a:rPr>
                      <m:t>∣</m:t>
                    </m:r>
                    <m:r>
                      <m:rPr>
                        <m:nor/>
                      </m:rPr>
                      <a:rPr lang="en-US" altLang="ko-KR" b="0" i="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nor/>
                      </m:rPr>
                      <a:rPr lang="en-US" altLang="ko-KR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⟩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ko-KR" altLang="en-US" dirty="0" smtClean="0">
                        <a:latin typeface="Cambria Math" panose="02040503050406030204" pitchFamily="18" charset="0"/>
                      </a:rPr>
                      <m:t>∣</m:t>
                    </m:r>
                    <m:r>
                      <m:rPr>
                        <m:nor/>
                      </m:rPr>
                      <a:rPr lang="en-US" altLang="ko-KR" b="0" i="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altLang="ko-KR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⟩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)≡</m:t>
                    </m:r>
                    <m:r>
                      <m:rPr>
                        <m:nor/>
                      </m:rPr>
                      <a:rPr lang="ko-KR" altLang="en-US" dirty="0" smtClean="0">
                        <a:latin typeface="Cambria Math" panose="02040503050406030204" pitchFamily="18" charset="0"/>
                      </a:rPr>
                      <m:t>∣</m:t>
                    </m:r>
                    <m:r>
                      <m:rPr>
                        <m:nor/>
                      </m:rPr>
                      <a:rPr lang="en-US" altLang="ko-K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altLang="ko-KR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⟩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970" y="1584806"/>
                <a:ext cx="4832733" cy="12885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그림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41" y="1465407"/>
            <a:ext cx="1231529" cy="7688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6924" y="6134847"/>
            <a:ext cx="1030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We can make superposition of state. (it’s cannot make it in classical computer.)</a:t>
            </a:r>
            <a:endParaRPr lang="ko-KR" altLang="en-US" dirty="0"/>
          </a:p>
        </p:txBody>
      </p:sp>
      <p:cxnSp>
        <p:nvCxnSpPr>
          <p:cNvPr id="47" name="직선 연결선 46"/>
          <p:cNvCxnSpPr/>
          <p:nvPr/>
        </p:nvCxnSpPr>
        <p:spPr>
          <a:xfrm>
            <a:off x="755624" y="4668223"/>
            <a:ext cx="162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 flipV="1">
            <a:off x="1555646" y="3858223"/>
            <a:ext cx="0" cy="162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1285646" y="5133942"/>
            <a:ext cx="540000" cy="108000"/>
          </a:xfrm>
          <a:prstGeom prst="rect">
            <a:avLst/>
          </a:prstGeom>
          <a:solidFill>
            <a:srgbClr val="C0EFF8">
              <a:alpha val="68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257907" y="4483557"/>
                <a:ext cx="5453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ko-KR" altLang="en-US" dirty="0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nor/>
                        </m:rPr>
                        <a:rPr lang="en-US" altLang="ko-K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07" y="4483557"/>
                <a:ext cx="545342" cy="369332"/>
              </a:xfrm>
              <a:prstGeom prst="rect">
                <a:avLst/>
              </a:prstGeom>
              <a:blipFill>
                <a:blip r:embed="rId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직사각형 69"/>
              <p:cNvSpPr/>
              <p:nvPr/>
            </p:nvSpPr>
            <p:spPr>
              <a:xfrm>
                <a:off x="1310421" y="5472144"/>
                <a:ext cx="5453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ko-KR" altLang="en-US" dirty="0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n-US" altLang="ko-K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0" name="직사각형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421" y="5472144"/>
                <a:ext cx="545342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직사각형 72"/>
              <p:cNvSpPr/>
              <p:nvPr/>
            </p:nvSpPr>
            <p:spPr>
              <a:xfrm>
                <a:off x="1255723" y="3530983"/>
                <a:ext cx="5998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ko-KR" altLang="en-US" dirty="0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1′</m:t>
                      </m:r>
                      <m:r>
                        <m:rPr>
                          <m:nor/>
                        </m:rPr>
                        <a:rPr lang="en-US" altLang="ko-K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3" name="직사각형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723" y="3530983"/>
                <a:ext cx="599844" cy="369332"/>
              </a:xfrm>
              <a:prstGeom prst="rect">
                <a:avLst/>
              </a:prstGeom>
              <a:blipFill>
                <a:blip r:embed="rId6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직사각형 73"/>
              <p:cNvSpPr/>
              <p:nvPr/>
            </p:nvSpPr>
            <p:spPr>
              <a:xfrm>
                <a:off x="2312959" y="4483557"/>
                <a:ext cx="5998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ko-KR" altLang="en-US" dirty="0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0′</m:t>
                      </m:r>
                      <m:r>
                        <m:rPr>
                          <m:nor/>
                        </m:rPr>
                        <a:rPr lang="en-US" altLang="ko-K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4" name="직사각형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959" y="4483557"/>
                <a:ext cx="599844" cy="369332"/>
              </a:xfrm>
              <a:prstGeom prst="rect">
                <a:avLst/>
              </a:prstGeom>
              <a:blipFill>
                <a:blip r:embed="rId7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직사각형 47"/>
          <p:cNvSpPr/>
          <p:nvPr/>
        </p:nvSpPr>
        <p:spPr>
          <a:xfrm>
            <a:off x="1285646" y="4094505"/>
            <a:ext cx="540000" cy="108000"/>
          </a:xfrm>
          <a:prstGeom prst="rect">
            <a:avLst/>
          </a:prstGeom>
          <a:solidFill>
            <a:srgbClr val="C0EFF8">
              <a:alpha val="68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 rot="19141992">
            <a:off x="1241566" y="4628216"/>
            <a:ext cx="628159" cy="95507"/>
          </a:xfrm>
          <a:prstGeom prst="rect">
            <a:avLst/>
          </a:prstGeom>
          <a:solidFill>
            <a:schemeClr val="tx1">
              <a:lumMod val="50000"/>
              <a:lumOff val="50000"/>
              <a:alpha val="68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2962778" y="3543932"/>
                <a:ext cx="5477910" cy="6646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en-US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en-US" altLang="ko-K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  <m:r>
                            <m:rPr>
                              <m:nor/>
                            </m:rPr>
                            <a:rPr lang="ko-KR" altLang="en-US" dirty="0"/>
                            <m:t> </m:t>
                          </m:r>
                        </m:sub>
                      </m:sSub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𝐵𝑆</m:t>
                          </m:r>
                        </m:sub>
                      </m:sSub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</m:m>
                        </m:e>
                      </m:d>
                      <m:f>
                        <m:fPr>
                          <m:ctrlPr>
                            <a:rPr lang="en-US" altLang="ko-K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altLang="ko-K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f>
                        <m:fPr>
                          <m:ctrlPr>
                            <a:rPr lang="en-US" altLang="ko-K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altLang="ko-K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778" y="3543932"/>
                <a:ext cx="5477910" cy="66460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Box 75"/>
          <p:cNvSpPr txBox="1"/>
          <p:nvPr/>
        </p:nvSpPr>
        <p:spPr>
          <a:xfrm>
            <a:off x="257907" y="2981362"/>
            <a:ext cx="10240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Using “Symmetric” Beam splitter (ignoring global phase difference; it’s not important variable.)</a:t>
            </a:r>
            <a:endParaRPr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/>
              <p:cNvSpPr/>
              <p:nvPr/>
            </p:nvSpPr>
            <p:spPr>
              <a:xfrm>
                <a:off x="529891" y="3956664"/>
                <a:ext cx="8227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91" y="3956664"/>
                <a:ext cx="822789" cy="369332"/>
              </a:xfrm>
              <a:prstGeom prst="rect">
                <a:avLst/>
              </a:prstGeom>
              <a:blipFill>
                <a:blip r:embed="rId9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직사각형 76"/>
              <p:cNvSpPr/>
              <p:nvPr/>
            </p:nvSpPr>
            <p:spPr>
              <a:xfrm>
                <a:off x="535562" y="5004271"/>
                <a:ext cx="8227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7" name="직사각형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562" y="5004271"/>
                <a:ext cx="822789" cy="369332"/>
              </a:xfrm>
              <a:prstGeom prst="rect">
                <a:avLst/>
              </a:prstGeom>
              <a:blipFill>
                <a:blip r:embed="rId1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/>
              <p:cNvSpPr/>
              <p:nvPr/>
            </p:nvSpPr>
            <p:spPr>
              <a:xfrm>
                <a:off x="3039567" y="4300072"/>
                <a:ext cx="8731054" cy="8722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9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9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900" b="0" i="1" dirty="0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sz="19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  <m:r>
                          <m:rPr>
                            <m:nor/>
                          </m:rPr>
                          <a:rPr lang="ko-KR" altLang="en-US" sz="1900" dirty="0"/>
                          <m:t> </m:t>
                        </m:r>
                      </m:sub>
                    </m:sSub>
                    <m:sSub>
                      <m:sSubPr>
                        <m:ctrlPr>
                          <a:rPr lang="en-US" altLang="ko-KR" sz="19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9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900" b="0" i="1" dirty="0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altLang="ko-KR" sz="1900" b="0" i="1" dirty="0" smtClean="0">
                            <a:latin typeface="Cambria Math" panose="02040503050406030204" pitchFamily="18" charset="0"/>
                          </a:rPr>
                          <m:t>𝐵𝑆</m:t>
                        </m:r>
                      </m:sub>
                    </m:sSub>
                    <m:r>
                      <m:rPr>
                        <m:nor/>
                      </m:rPr>
                      <a:rPr lang="ko-KR" altLang="en-US" sz="1900" dirty="0" smtClean="0">
                        <a:latin typeface="Cambria Math" panose="02040503050406030204" pitchFamily="18" charset="0"/>
                      </a:rPr>
                      <m:t>∣</m:t>
                    </m:r>
                    <m:r>
                      <m:rPr>
                        <m:nor/>
                      </m:rPr>
                      <a:rPr lang="en-US" altLang="ko-KR" sz="1900" b="0" i="0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m:rPr>
                        <m:nor/>
                      </m:rPr>
                      <a:rPr lang="en-US" altLang="ko-KR" sz="19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⟩</m:t>
                    </m:r>
                    <m:r>
                      <a:rPr lang="en-US" altLang="ko-KR" sz="19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9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9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9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9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9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9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9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  <m:f>
                      <m:fPr>
                        <m:ctrlPr>
                          <a:rPr lang="en-US" altLang="ko-KR" sz="19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9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19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9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altLang="ko-KR" sz="19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9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9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9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9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altLang="ko-KR" sz="19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ko-KR" sz="19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9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9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9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19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9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9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9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9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9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9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9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  <m:f>
                      <m:fPr>
                        <m:ctrlPr>
                          <a:rPr lang="en-US" altLang="ko-KR" sz="19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9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19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9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altLang="ko-KR" sz="19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9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9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9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1900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9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9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9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9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9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9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9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  <m:f>
                      <m:fPr>
                        <m:ctrlPr>
                          <a:rPr lang="en-US" altLang="ko-KR" sz="19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9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19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9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altLang="ko-KR" sz="19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9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9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9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1900" dirty="0"/>
                  <a:t> =</a:t>
                </a:r>
                <a14:m>
                  <m:oMath xmlns:m="http://schemas.openxmlformats.org/officeDocument/2006/math"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ko-KR" altLang="en-US" sz="2000" dirty="0" smtClean="0">
                        <a:latin typeface="Cambria Math" panose="02040503050406030204" pitchFamily="18" charset="0"/>
                      </a:rPr>
                      <m:t>∣</m:t>
                    </m:r>
                    <m:r>
                      <m:rPr>
                        <m:nor/>
                      </m:rP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altLang="ko-KR" sz="2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⟩</m:t>
                    </m:r>
                  </m:oMath>
                </a14:m>
                <a:endParaRPr lang="en-US" altLang="ko-KR" sz="2000" b="0" dirty="0">
                  <a:ea typeface="Cambria Math" panose="02040503050406030204" pitchFamily="18" charset="0"/>
                </a:endParaRPr>
              </a:p>
              <a:p>
                <a:endParaRPr lang="ko-KR" altLang="en-US" sz="1900" dirty="0"/>
              </a:p>
            </p:txBody>
          </p:sp>
        </mc:Choice>
        <mc:Fallback xmlns="">
          <p:sp>
            <p:nvSpPr>
              <p:cNvPr id="15" name="직사각형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567" y="4300072"/>
                <a:ext cx="8731054" cy="87229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직사각형 78"/>
              <p:cNvSpPr/>
              <p:nvPr/>
            </p:nvSpPr>
            <p:spPr>
              <a:xfrm>
                <a:off x="3039567" y="5007842"/>
                <a:ext cx="8731054" cy="895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9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9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900" b="0" i="1" dirty="0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sz="19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  <m:r>
                          <m:rPr>
                            <m:nor/>
                          </m:rPr>
                          <a:rPr lang="ko-KR" altLang="en-US" sz="1900" dirty="0"/>
                          <m:t> </m:t>
                        </m:r>
                      </m:sub>
                    </m:sSub>
                    <m:sSub>
                      <m:sSubPr>
                        <m:ctrlPr>
                          <a:rPr lang="en-US" altLang="ko-KR" sz="19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9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900" b="0" i="1" dirty="0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altLang="ko-KR" sz="1900" b="0" i="1" dirty="0" smtClean="0">
                            <a:latin typeface="Cambria Math" panose="02040503050406030204" pitchFamily="18" charset="0"/>
                          </a:rPr>
                          <m:t>𝐵𝑆</m:t>
                        </m:r>
                      </m:sub>
                    </m:sSub>
                    <m:r>
                      <m:rPr>
                        <m:nor/>
                      </m:rPr>
                      <a:rPr lang="ko-KR" altLang="en-US" sz="1900" dirty="0" smtClean="0">
                        <a:latin typeface="Cambria Math" panose="02040503050406030204" pitchFamily="18" charset="0"/>
                      </a:rPr>
                      <m:t>∣</m:t>
                    </m:r>
                    <m:r>
                      <m:rPr>
                        <m:nor/>
                      </m:rPr>
                      <a:rPr lang="en-US" altLang="ko-KR" sz="1900" b="0" i="0" dirty="0" smtClean="0">
                        <a:latin typeface="Cambria Math" panose="02040503050406030204" pitchFamily="18" charset="0"/>
                      </a:rPr>
                      <m:t>V</m:t>
                    </m:r>
                    <m:r>
                      <m:rPr>
                        <m:nor/>
                      </m:rPr>
                      <a:rPr lang="en-US" altLang="ko-KR" sz="19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⟩</m:t>
                    </m:r>
                    <m:r>
                      <a:rPr lang="en-US" altLang="ko-KR" sz="19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9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9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9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9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9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9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9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  <m:f>
                      <m:fPr>
                        <m:ctrlPr>
                          <a:rPr lang="en-US" altLang="ko-KR" sz="19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9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19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9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altLang="ko-KR" sz="19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9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9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9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9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altLang="ko-KR" sz="19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ko-KR" sz="19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9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9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9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19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9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9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9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9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9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9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9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  <m:f>
                      <m:fPr>
                        <m:ctrlPr>
                          <a:rPr lang="en-US" altLang="ko-KR" sz="19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9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19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9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altLang="ko-KR" sz="19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9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9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9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19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ko-KR" altLang="en-US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  <m:r>
                          <m:rPr>
                            <m:nor/>
                          </m:rPr>
                          <a:rPr lang="ko-KR" altLang="en-US" sz="2000" dirty="0"/>
                          <m:t> </m:t>
                        </m:r>
                      </m:sup>
                    </m:sSup>
                    <m:r>
                      <a:rPr lang="en-US" altLang="ko-KR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m:rPr>
                        <m:nor/>
                      </m:rPr>
                      <a:rPr lang="ko-KR" altLang="en-US" dirty="0">
                        <a:latin typeface="Cambria Math" panose="02040503050406030204" pitchFamily="18" charset="0"/>
                      </a:rPr>
                      <m:t>∣</m:t>
                    </m:r>
                    <m:r>
                      <m:rPr>
                        <m:nor/>
                      </m:rPr>
                      <a:rPr lang="en-US" altLang="ko-K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−⟩</m:t>
                    </m:r>
                  </m:oMath>
                </a14:m>
                <a:endParaRPr lang="en-US" altLang="ko-KR" dirty="0">
                  <a:ea typeface="Cambria Math" panose="02040503050406030204" pitchFamily="18" charset="0"/>
                </a:endParaRPr>
              </a:p>
              <a:p>
                <a:endParaRPr lang="ko-KR" altLang="en-US" sz="1900" dirty="0"/>
              </a:p>
            </p:txBody>
          </p:sp>
        </mc:Choice>
        <mc:Fallback xmlns="">
          <p:sp>
            <p:nvSpPr>
              <p:cNvPr id="79" name="직사각형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567" y="5007842"/>
                <a:ext cx="8731054" cy="89588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6591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440093" y="3023705"/>
            <a:ext cx="2566837" cy="24065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156519"/>
            <a:ext cx="12192000" cy="6672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57907" y="259318"/>
            <a:ext cx="8505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Universal Quantum Logic Gate : implemented optically</a:t>
            </a:r>
            <a:endParaRPr lang="ko-KR" altLang="en-US" sz="2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72382" y="963997"/>
            <a:ext cx="513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Controlled NOT(CNOT) gate</a:t>
            </a:r>
            <a:endParaRPr lang="ko-KR" altLang="en-US" b="1" dirty="0"/>
          </a:p>
        </p:txBody>
      </p:sp>
      <p:cxnSp>
        <p:nvCxnSpPr>
          <p:cNvPr id="47" name="직선 연결선 46"/>
          <p:cNvCxnSpPr/>
          <p:nvPr/>
        </p:nvCxnSpPr>
        <p:spPr>
          <a:xfrm>
            <a:off x="868793" y="4257035"/>
            <a:ext cx="162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 flipV="1">
            <a:off x="1668815" y="3447035"/>
            <a:ext cx="0" cy="162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371076" y="4072369"/>
                <a:ext cx="5453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ko-KR" altLang="en-US" dirty="0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nor/>
                        </m:rPr>
                        <a:rPr lang="en-US" altLang="ko-K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76" y="4072369"/>
                <a:ext cx="545342" cy="369332"/>
              </a:xfrm>
              <a:prstGeom prst="rect">
                <a:avLst/>
              </a:prstGeom>
              <a:blipFill>
                <a:blip r:embed="rId2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직사각형 69"/>
              <p:cNvSpPr/>
              <p:nvPr/>
            </p:nvSpPr>
            <p:spPr>
              <a:xfrm>
                <a:off x="1423590" y="5060956"/>
                <a:ext cx="5453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ko-KR" altLang="en-US" dirty="0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n-US" altLang="ko-K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0" name="직사각형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590" y="5060956"/>
                <a:ext cx="545342" cy="369332"/>
              </a:xfrm>
              <a:prstGeom prst="rect">
                <a:avLst/>
              </a:prstGeom>
              <a:blipFill>
                <a:blip r:embed="rId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직사각형 72"/>
              <p:cNvSpPr/>
              <p:nvPr/>
            </p:nvSpPr>
            <p:spPr>
              <a:xfrm>
                <a:off x="1368892" y="3119795"/>
                <a:ext cx="5998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ko-KR" altLang="en-US" dirty="0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1′</m:t>
                      </m:r>
                      <m:r>
                        <m:rPr>
                          <m:nor/>
                        </m:rPr>
                        <a:rPr lang="en-US" altLang="ko-K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3" name="직사각형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892" y="3119795"/>
                <a:ext cx="599844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직사각형 73"/>
              <p:cNvSpPr/>
              <p:nvPr/>
            </p:nvSpPr>
            <p:spPr>
              <a:xfrm>
                <a:off x="2426128" y="4072369"/>
                <a:ext cx="5998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ko-KR" altLang="en-US" dirty="0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0′</m:t>
                      </m:r>
                      <m:r>
                        <m:rPr>
                          <m:nor/>
                        </m:rPr>
                        <a:rPr lang="en-US" altLang="ko-K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4" name="직사각형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6128" y="4072369"/>
                <a:ext cx="599844" cy="369332"/>
              </a:xfrm>
              <a:prstGeom prst="rect">
                <a:avLst/>
              </a:prstGeom>
              <a:blipFill>
                <a:blip r:embed="rId5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직사각형 47"/>
          <p:cNvSpPr/>
          <p:nvPr/>
        </p:nvSpPr>
        <p:spPr>
          <a:xfrm>
            <a:off x="1399268" y="3888244"/>
            <a:ext cx="540000" cy="108000"/>
          </a:xfrm>
          <a:prstGeom prst="rect">
            <a:avLst/>
          </a:prstGeom>
          <a:solidFill>
            <a:schemeClr val="tx1">
              <a:lumMod val="50000"/>
              <a:lumOff val="50000"/>
              <a:alpha val="68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01249" y="2658130"/>
            <a:ext cx="2190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Polarization rotator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직사각형 78"/>
              <p:cNvSpPr/>
              <p:nvPr/>
            </p:nvSpPr>
            <p:spPr>
              <a:xfrm>
                <a:off x="202249" y="5530715"/>
                <a:ext cx="7541576" cy="6067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9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190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900" b="0" i="1" dirty="0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altLang="ko-KR" sz="1900" b="0" i="1" dirty="0" smtClean="0">
                              <a:latin typeface="Cambria Math" panose="02040503050406030204" pitchFamily="18" charset="0"/>
                            </a:rPr>
                            <m:t>𝑃𝑅</m:t>
                          </m:r>
                          <m:r>
                            <a:rPr lang="en-US" altLang="ko-KR" sz="19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ko-KR" altLang="en-US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/4</m:t>
                          </m:r>
                          <m:r>
                            <a:rPr lang="en-US" altLang="ko-KR" sz="19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altLang="ko-KR" sz="19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ko-KR" sz="2000" i="0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ko-KR" sz="2000" i="0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ko-KR" altLang="en-US" sz="20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sz="2000" i="0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ko-KR" altLang="en-US" sz="20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sz="2000" i="0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ko-KR" altLang="en-US" sz="20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altLang="ko-KR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ko-KR" sz="2000" i="0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ko-KR" sz="2000" i="0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ko-KR" altLang="en-US" sz="20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  <m:groupChr>
                        <m:groupChrPr>
                          <m:chr m:val="→"/>
                          <m:vertJc m:val="bot"/>
                          <m:ctrlPr>
                            <a:rPr lang="en-US" altLang="ko-KR" sz="19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ko-KR" altLang="en-US" sz="19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sz="19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/4</m:t>
                          </m:r>
                        </m:e>
                      </m:groupChr>
                      <m:d>
                        <m:dPr>
                          <m:ctrlPr>
                            <a:rPr lang="en-US" altLang="ko-KR" sz="19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9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9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9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9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9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900" dirty="0"/>
              </a:p>
            </p:txBody>
          </p:sp>
        </mc:Choice>
        <mc:Fallback xmlns="">
          <p:sp>
            <p:nvSpPr>
              <p:cNvPr id="79" name="직사각형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249" y="5530715"/>
                <a:ext cx="7541576" cy="6067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그림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30" y="1633987"/>
            <a:ext cx="1214867" cy="8811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직사각형 24"/>
              <p:cNvSpPr/>
              <p:nvPr/>
            </p:nvSpPr>
            <p:spPr>
              <a:xfrm>
                <a:off x="2207910" y="1467223"/>
                <a:ext cx="4976940" cy="14399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𝐶𝑁𝑂𝑇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ko-KR" altLang="en-US" dirty="0" smtClean="0">
                        <a:latin typeface="Cambria Math" panose="02040503050406030204" pitchFamily="18" charset="0"/>
                      </a:rPr>
                      <m:t>∣</m:t>
                    </m:r>
                    <m:r>
                      <m:rPr>
                        <m:nor/>
                      </m:rPr>
                      <a:rPr lang="en-US" altLang="ko-K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altLang="ko-KR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⟩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m:rPr>
                        <m:nor/>
                      </m:rPr>
                      <a:rPr lang="ko-KR" altLang="en-US" dirty="0" smtClean="0">
                        <a:latin typeface="Cambria Math" panose="02040503050406030204" pitchFamily="18" charset="0"/>
                      </a:rPr>
                      <m:t>∣</m:t>
                    </m:r>
                    <m:r>
                      <m:rPr>
                        <m:nor/>
                      </m:rPr>
                      <a:rPr lang="en-US" altLang="ko-K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US" altLang="ko-KR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⟩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ko-KR" altLang="en-US" dirty="0" smtClean="0">
                        <a:latin typeface="Cambria Math" panose="02040503050406030204" pitchFamily="18" charset="0"/>
                      </a:rPr>
                      <m:t>∣</m:t>
                    </m:r>
                    <m:r>
                      <m:rPr>
                        <m:nor/>
                      </m:rPr>
                      <a:rPr lang="en-US" altLang="ko-K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altLang="ko-KR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⟩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m:rPr>
                        <m:nor/>
                      </m:rPr>
                      <a:rPr lang="ko-KR" altLang="en-US" dirty="0" smtClean="0">
                        <a:latin typeface="Cambria Math" panose="02040503050406030204" pitchFamily="18" charset="0"/>
                      </a:rPr>
                      <m:t>∣</m:t>
                    </m:r>
                    <m:r>
                      <m:rPr>
                        <m:nor/>
                      </m:rPr>
                      <a:rPr lang="en-US" altLang="ko-K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r>
                      <m:rPr>
                        <m:nor/>
                      </m:rPr>
                      <a:rPr lang="en-US" altLang="ko-K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altLang="ko-KR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⟩</m:t>
                    </m:r>
                  </m:oMath>
                </a14:m>
                <a:endParaRPr lang="ko-KR" altLang="en-US" dirty="0">
                  <a:latin typeface="Cambria Math" panose="02040503050406030204" pitchFamily="18" charset="0"/>
                </a:endParaRP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25" name="직사각형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910" y="1467223"/>
                <a:ext cx="4976940" cy="14399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/>
              <p:cNvSpPr/>
              <p:nvPr/>
            </p:nvSpPr>
            <p:spPr>
              <a:xfrm>
                <a:off x="444779" y="1617301"/>
                <a:ext cx="5180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ko-KR" altLang="en-US" dirty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m:rPr>
                          <m:nor/>
                        </m:rPr>
                        <a:rPr lang="en-US" altLang="ko-K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직사각형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779" y="1617301"/>
                <a:ext cx="518091" cy="369332"/>
              </a:xfrm>
              <a:prstGeom prst="rect">
                <a:avLst/>
              </a:prstGeom>
              <a:blipFill>
                <a:blip r:embed="rId9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직사각형 26"/>
              <p:cNvSpPr/>
              <p:nvPr/>
            </p:nvSpPr>
            <p:spPr>
              <a:xfrm>
                <a:off x="444779" y="2126846"/>
                <a:ext cx="4956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ko-KR" altLang="en-US" dirty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en-US" altLang="ko-K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직사각형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779" y="2126846"/>
                <a:ext cx="495649" cy="369332"/>
              </a:xfrm>
              <a:prstGeom prst="rect">
                <a:avLst/>
              </a:prstGeom>
              <a:blipFill>
                <a:blip r:embed="rId1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7276206" y="1604132"/>
                <a:ext cx="2248730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ko-KR" altLang="en-US" dirty="0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en-US" altLang="ko-K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⟩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ko-KR" altLang="en-US" dirty="0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nor/>
                        </m:rPr>
                        <a:rPr lang="en-US" altLang="ko-K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⟩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ko-KR" altLang="en-US" dirty="0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m:rPr>
                          <m:nor/>
                        </m:rPr>
                        <a:rPr lang="en-US" altLang="ko-K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⟩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ko-KR" altLang="en-US" dirty="0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en-US" altLang="ko-K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⟩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b="0" i="0" dirty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m:rPr>
                        <m:nor/>
                      </m:rPr>
                      <a:rPr lang="ko-KR" altLang="en-US" dirty="0" smtClean="0">
                        <a:latin typeface="Cambria Math" panose="02040503050406030204" pitchFamily="18" charset="0"/>
                      </a:rPr>
                      <m:t>∣</m:t>
                    </m:r>
                    <m:r>
                      <m:rPr>
                        <m:nor/>
                      </m:rPr>
                      <a:rPr lang="en-US" altLang="ko-KR" b="0" i="0" dirty="0" smtClean="0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US" altLang="ko-KR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⟩</m:t>
                    </m:r>
                    <m:r>
                      <m:rPr>
                        <m:nor/>
                      </m:rPr>
                      <a:rPr lang="en-US" altLang="ko-K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ko-KR" altLang="en-US" dirty="0" smtClean="0">
                        <a:latin typeface="Cambria Math" panose="02040503050406030204" pitchFamily="18" charset="0"/>
                      </a:rPr>
                      <m:t>∣</m:t>
                    </m:r>
                    <m:r>
                      <m:rPr>
                        <m:nor/>
                      </m:rPr>
                      <a:rPr lang="en-US" altLang="ko-KR" b="0" i="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altLang="ko-KR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⟩</m:t>
                    </m:r>
                    <m:r>
                      <m:rPr>
                        <m:nor/>
                      </m:rPr>
                      <a:rPr lang="en-US" altLang="ko-K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   </m:t>
                    </m:r>
                  </m:oMath>
                </a14:m>
                <a:r>
                  <a:rPr lang="en-US" altLang="ko-KR" dirty="0"/>
                  <a:t>          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206" y="1604132"/>
                <a:ext cx="2248730" cy="92333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/>
          <p:cNvSpPr/>
          <p:nvPr/>
        </p:nvSpPr>
        <p:spPr>
          <a:xfrm>
            <a:off x="9317628" y="1586584"/>
            <a:ext cx="175208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copy the state!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9404991" y="2006276"/>
            <a:ext cx="157735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flip the state!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73230" y="3124964"/>
            <a:ext cx="2579817" cy="1896206"/>
          </a:xfrm>
          <a:prstGeom prst="rect">
            <a:avLst/>
          </a:prstGeom>
        </p:spPr>
      </p:pic>
      <p:pic>
        <p:nvPicPr>
          <p:cNvPr id="33" name="Picture 4" descr="https://upload.wikimedia.org/wikipedia/commons/thumb/6/6b/Bloch_sphere.svg/220px-Bloch_sphere.svg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2927" y="4883275"/>
            <a:ext cx="1821944" cy="1929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>
                <a:off x="1938363" y="3735105"/>
                <a:ext cx="6496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/4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363" y="3735105"/>
                <a:ext cx="649665" cy="369332"/>
              </a:xfrm>
              <a:prstGeom prst="rect">
                <a:avLst/>
              </a:prstGeom>
              <a:blipFill>
                <a:blip r:embed="rId1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701138" y="2662708"/>
            <a:ext cx="4675338" cy="2151966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6712346" y="4117118"/>
            <a:ext cx="7681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/>
              <a:t>thorlab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/>
              <p:cNvSpPr/>
              <p:nvPr/>
            </p:nvSpPr>
            <p:spPr>
              <a:xfrm>
                <a:off x="7632623" y="5508034"/>
                <a:ext cx="1892313" cy="10042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𝑃𝑅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/4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m:rPr>
                          <m:nor/>
                        </m:rPr>
                        <a:rPr lang="ko-KR" altLang="en-US" dirty="0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nor/>
                        </m:rPr>
                        <a:rPr lang="en-US" altLang="ko-K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⟩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ko-KR" altLang="en-US" dirty="0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n-US" altLang="ko-K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altLang="ko-KR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𝑃𝑅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/4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m:rPr>
                          <m:nor/>
                        </m:rPr>
                        <a:rPr lang="ko-KR" altLang="en-US" dirty="0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n-US" altLang="ko-K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⟩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ko-KR" altLang="en-US" dirty="0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nor/>
                        </m:rPr>
                        <a:rPr lang="en-US" altLang="ko-K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18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2623" y="5508034"/>
                <a:ext cx="1892313" cy="100424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202249" y="6334636"/>
            <a:ext cx="1030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 CNOT gate is similar to a conditional XOR operation in classical computing.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1158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1095</TotalTime>
  <Words>1377</Words>
  <Application>Microsoft Office PowerPoint</Application>
  <PresentationFormat>와이드스크린</PresentationFormat>
  <Paragraphs>204</Paragraphs>
  <Slides>15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사용자</dc:creator>
  <cp:lastModifiedBy>경민 권</cp:lastModifiedBy>
  <cp:revision>55</cp:revision>
  <dcterms:created xsi:type="dcterms:W3CDTF">2024-11-01T12:13:47Z</dcterms:created>
  <dcterms:modified xsi:type="dcterms:W3CDTF">2024-11-02T07:28:16Z</dcterms:modified>
</cp:coreProperties>
</file>