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1"/>
  </p:notesMasterIdLst>
  <p:sldIdLst>
    <p:sldId id="914" r:id="rId3"/>
    <p:sldId id="974" r:id="rId4"/>
    <p:sldId id="975" r:id="rId5"/>
    <p:sldId id="976" r:id="rId6"/>
    <p:sldId id="1196" r:id="rId7"/>
    <p:sldId id="1202" r:id="rId8"/>
    <p:sldId id="1201" r:id="rId9"/>
    <p:sldId id="1200" r:id="rId10"/>
  </p:sldIdLst>
  <p:sldSz cx="12192000" cy="6858000"/>
  <p:notesSz cx="6742113" cy="9875838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078"/>
    <a:srgbClr val="FAA0B5"/>
    <a:srgbClr val="CC0A37"/>
    <a:srgbClr val="FF6600"/>
    <a:srgbClr val="CC00CC"/>
    <a:srgbClr val="DCDAB2"/>
    <a:srgbClr val="8B6F4E"/>
    <a:srgbClr val="666666"/>
    <a:srgbClr val="0F0F70"/>
    <a:srgbClr val="D8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1512" autoAdjust="0"/>
  </p:normalViewPr>
  <p:slideViewPr>
    <p:cSldViewPr snapToGrid="0" showGuides="1">
      <p:cViewPr varScale="1">
        <p:scale>
          <a:sx n="94" d="100"/>
          <a:sy n="94" d="100"/>
        </p:scale>
        <p:origin x="1050" y="90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1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958BD-BF2B-464B-A4CF-84B8A142662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69CE-601A-4971-BCD2-31FD4B5FA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3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5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5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9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panppane/220735847574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E13335-3CD8-42CA-9BC2-D1C804267065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89687-0E23-41EA-90AC-74E1C377EF4C}"/>
              </a:ext>
            </a:extLst>
          </p:cNvPr>
          <p:cNvSpPr/>
          <p:nvPr userDrawn="1"/>
        </p:nvSpPr>
        <p:spPr>
          <a:xfrm>
            <a:off x="1429857" y="0"/>
            <a:ext cx="3224439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2DEEA-8562-47E4-8991-B5D1562A08E2}"/>
              </a:ext>
            </a:extLst>
          </p:cNvPr>
          <p:cNvSpPr/>
          <p:nvPr userDrawn="1"/>
        </p:nvSpPr>
        <p:spPr>
          <a:xfrm>
            <a:off x="4654296" y="0"/>
            <a:ext cx="7555538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4614" y="2194560"/>
            <a:ext cx="6633727" cy="3302725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8428" y="1360715"/>
            <a:ext cx="2841171" cy="413657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pic>
        <p:nvPicPr>
          <p:cNvPr id="8" name="Picture 2" descr="snu logo png에 대한 이미지 검색결과">
            <a:extLst>
              <a:ext uri="{FF2B5EF4-FFF2-40B4-BE49-F238E27FC236}">
                <a16:creationId xmlns:a16="http://schemas.microsoft.com/office/drawing/2014/main" id="{98D69F2C-EAF7-4B4A-AF91-58718C758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6" y="5574102"/>
            <a:ext cx="574302" cy="5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hlinkClick r:id="rId3"/>
            <a:extLst>
              <a:ext uri="{FF2B5EF4-FFF2-40B4-BE49-F238E27FC236}">
                <a16:creationId xmlns:a16="http://schemas.microsoft.com/office/drawing/2014/main" id="{16CC7470-6DF5-427C-8BF5-C362FAC8C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3" y="5871832"/>
            <a:ext cx="1208469" cy="120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A5DB04-31D0-4E5C-9C4F-7CD9066F71D5}"/>
              </a:ext>
            </a:extLst>
          </p:cNvPr>
          <p:cNvSpPr txBox="1"/>
          <p:nvPr userDrawn="1"/>
        </p:nvSpPr>
        <p:spPr>
          <a:xfrm>
            <a:off x="7878735" y="2194560"/>
            <a:ext cx="4028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0" i="1" dirty="0">
                <a:solidFill>
                  <a:srgbClr val="F65078"/>
                </a:solidFill>
                <a:latin typeface="Gill Sans MT" panose="020B0502020104020203" pitchFamily="34" charset="0"/>
              </a:rPr>
              <a:t>Python for Data Analytics</a:t>
            </a:r>
            <a:endParaRPr lang="ko-KR" altLang="en-US" sz="3200" b="0" i="1" dirty="0">
              <a:solidFill>
                <a:srgbClr val="F65078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2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D3C-642B-4870-BFD2-1836090BB7D6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D262-EC9A-4A31-A03F-836E81A41A83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850E-9E50-4543-A9EB-9EC83545D5C7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58836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00899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214572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13507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48664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26058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41081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3DBD471-3E42-4319-A56A-11411ECDAEE3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4C8E2D-565B-42BD-B86A-C0D721278855}"/>
              </a:ext>
            </a:extLst>
          </p:cNvPr>
          <p:cNvSpPr/>
          <p:nvPr userDrawn="1"/>
        </p:nvSpPr>
        <p:spPr>
          <a:xfrm>
            <a:off x="1429858" y="0"/>
            <a:ext cx="960646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1893A-C6FD-46AC-A8BE-2308FC5AACE5}"/>
              </a:ext>
            </a:extLst>
          </p:cNvPr>
          <p:cNvSpPr/>
          <p:nvPr userDrawn="1"/>
        </p:nvSpPr>
        <p:spPr>
          <a:xfrm>
            <a:off x="2390504" y="0"/>
            <a:ext cx="9819330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579E7C2-3465-479F-BE8A-CC0A9CDFC1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2058" y="1360714"/>
            <a:ext cx="8948055" cy="4136571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35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223986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871231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28133"/>
      </p:ext>
    </p:extLst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02987"/>
      </p:ext>
    </p:extLst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58683"/>
      </p:ext>
    </p:extLst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87700"/>
      </p:ext>
    </p:extLst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8492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78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30816"/>
      </p:ext>
    </p:extLst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226" y="379958"/>
            <a:ext cx="10955548" cy="772327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4800" b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76100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226" y="1314398"/>
            <a:ext cx="10955548" cy="5081885"/>
          </a:xfrm>
        </p:spPr>
        <p:txBody>
          <a:bodyPr/>
          <a:lstStyle>
            <a:lvl1pPr marL="361950" indent="-361950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49263" indent="-268288">
              <a:lnSpc>
                <a:spcPct val="100000"/>
              </a:lnSpc>
              <a:spcBef>
                <a:spcPts val="500"/>
              </a:spcBef>
              <a:tabLst>
                <a:tab pos="10229850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2pPr>
            <a:lvl3pPr marL="630238" indent="-268288">
              <a:lnSpc>
                <a:spcPct val="100000"/>
              </a:lnSpc>
              <a:spcBef>
                <a:spcPts val="300"/>
              </a:spcBef>
              <a:buFont typeface="Gill Sans MT" panose="020B0502020104020203" pitchFamily="34" charset="0"/>
              <a:buChar char="–"/>
              <a:defRPr>
                <a:solidFill>
                  <a:srgbClr val="6D6D6D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3pPr>
            <a:lvl4pPr marL="896938" indent="-266700">
              <a:spcBef>
                <a:spcPts val="300"/>
              </a:spcBef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4pPr>
            <a:lvl5pPr marL="982663" indent="-180975">
              <a:defRPr sz="800"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82436" y="6499172"/>
            <a:ext cx="3978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나눔명조" panose="02020603020101020101" pitchFamily="18" charset="-127"/>
              </a:rPr>
              <a:t>Python for Data Analytics | January 6 – 17, 2020 | Jin-Soo Kim (jinsoo.kim@snu.ac.kr) </a:t>
            </a:r>
            <a:endParaRPr lang="ko-KR" altLang="en-US" sz="900" i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052393" y="6499172"/>
            <a:ext cx="68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C649137-2043-422A-A650-B935B7609145}" type="slidenum">
              <a:rPr lang="ko-KR" altLang="en-US" sz="1000" i="1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pPr algn="r"/>
              <a:t>‹#›</a:t>
            </a:fld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DC-AEA0-4677-84C9-EB815786CA42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A03-BE83-44FA-8D39-E7BFFBD8D206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885-0999-4057-A8F5-C9BBBB35A591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F6-3B46-4B55-8841-33BD9A5F5E26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1649-51FC-49FF-85E1-0B06EF75CEDD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C806-B262-4E21-A811-D9981462B87E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676-9B09-400B-9B7B-68ABCEFEA382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</a:t>
            </a:r>
          </a:p>
          <a:p>
            <a:pPr lvl="2"/>
            <a:r>
              <a:rPr lang="en-GB"/>
              <a:t>Third</a:t>
            </a:r>
          </a:p>
          <a:p>
            <a:pPr lvl="3"/>
            <a:r>
              <a:rPr lang="en-GB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8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80B07-DAF0-4F07-8F6B-C1B7F6356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471C96-C73F-495D-8AF2-B32291388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Jin-Soo Kim</a:t>
            </a:r>
            <a:br>
              <a:rPr lang="en-US" altLang="ko-KR" dirty="0"/>
            </a:br>
            <a:r>
              <a:rPr lang="en-US" altLang="ko-KR" dirty="0"/>
              <a:t>(jinsoo.kim@snu.ac.kr)</a:t>
            </a:r>
          </a:p>
          <a:p>
            <a:r>
              <a:rPr lang="en-US" altLang="ko-KR" dirty="0"/>
              <a:t>Systems Software &amp;</a:t>
            </a:r>
            <a:br>
              <a:rPr lang="en-US" altLang="ko-KR" dirty="0"/>
            </a:br>
            <a:r>
              <a:rPr lang="en-US" altLang="ko-KR" dirty="0"/>
              <a:t>Architecture Lab.</a:t>
            </a:r>
          </a:p>
          <a:p>
            <a:r>
              <a:rPr lang="en-US" altLang="ko-KR" dirty="0"/>
              <a:t>Seoul National University</a:t>
            </a:r>
          </a:p>
          <a:p>
            <a:endParaRPr lang="en-US" altLang="ko-KR" dirty="0"/>
          </a:p>
          <a:p>
            <a:r>
              <a:rPr lang="en-US" altLang="ko-KR" dirty="0"/>
              <a:t>Jan. 6 – 17, 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6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D46-01ED-C944-8EE4-9D083B760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7703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8C64-4CAF-B543-A5D4-228CF92C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  <a:r>
              <a:rPr lang="ko-KR" altLang="en-US" dirty="0"/>
              <a:t> </a:t>
            </a:r>
            <a:r>
              <a:rPr lang="en-US"/>
              <a:t>Project. </a:t>
            </a:r>
            <a:r>
              <a:rPr lang="en-US" dirty="0"/>
              <a:t>Subway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CCDA-1B7E-1949-A9A8-9E1DCF79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Subway data</a:t>
            </a:r>
            <a:r>
              <a:rPr lang="ko-KR" altLang="en-US" dirty="0"/>
              <a:t>를 이용하여 자유로운 분석을 해 보자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필수 분석 </a:t>
            </a:r>
            <a:r>
              <a:rPr lang="en-US" altLang="ko-KR" dirty="0"/>
              <a:t>+ </a:t>
            </a:r>
            <a:r>
              <a:rPr lang="ko-KR" altLang="en-US" dirty="0"/>
              <a:t>자율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0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8C64-4CAF-B543-A5D4-228CF92C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CCDA-1B7E-1949-A9A8-9E1DCF79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호선 </a:t>
            </a:r>
            <a:r>
              <a:rPr lang="en-US" altLang="ko-KR" dirty="0"/>
              <a:t>~ 8</a:t>
            </a:r>
            <a:r>
              <a:rPr lang="ko-KR" altLang="en-US" dirty="0"/>
              <a:t>호선 </a:t>
            </a:r>
            <a:r>
              <a:rPr lang="en-US" altLang="ko-KR" dirty="0"/>
              <a:t>2018</a:t>
            </a:r>
            <a:r>
              <a:rPr lang="ko-KR" altLang="en-US" dirty="0"/>
              <a:t>년 시간별 승</a:t>
            </a:r>
            <a:r>
              <a:rPr lang="en-US" altLang="ko-KR" dirty="0"/>
              <a:t>/</a:t>
            </a:r>
            <a:r>
              <a:rPr lang="ko-KR" altLang="en-US" dirty="0"/>
              <a:t>하차 데이터</a:t>
            </a:r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B09F80-6624-4E76-947B-92104491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67302"/>
              </p:ext>
            </p:extLst>
          </p:nvPr>
        </p:nvGraphicFramePr>
        <p:xfrm>
          <a:off x="520706" y="3200407"/>
          <a:ext cx="11150588" cy="2343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88">
                  <a:extLst>
                    <a:ext uri="{9D8B030D-6E8A-4147-A177-3AD203B41FA5}">
                      <a16:colId xmlns:a16="http://schemas.microsoft.com/office/drawing/2014/main" val="2223624202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531345375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347998975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749124332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2716940853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125475196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1445704490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1686381294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485213413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3555789284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2147732022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3894332602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3571803085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1322187165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3240869196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3240595387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2849664279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3857079636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2243588845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1381386159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1688646005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682404243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2192911253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2903288644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882812523"/>
                    </a:ext>
                  </a:extLst>
                </a:gridCol>
                <a:gridCol w="419604">
                  <a:extLst>
                    <a:ext uri="{9D8B030D-6E8A-4147-A177-3AD203B41FA5}">
                      <a16:colId xmlns:a16="http://schemas.microsoft.com/office/drawing/2014/main" val="744671993"/>
                    </a:ext>
                  </a:extLst>
                </a:gridCol>
              </a:tblGrid>
              <a:tr h="156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날짜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역번호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역명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구분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05 ~ 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06 ~ 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07 ~ 08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08 ~ 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09 ~ 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10 ~ 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11 ~ 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12 ~ 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13 ~ 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14 ~ 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15 ~ 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16 ~ 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17 ~ 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18 ~ 19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19 ~ 20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20 ~ 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21 ~ 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22 ~ 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23 ~ 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00 ~ 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합 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3643122011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서울역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승차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785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1576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2510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3233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3145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2443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2980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3476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3891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3227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2945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2382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3070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1750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40393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3678655435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서울역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하차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872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1743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2175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2991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2877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2743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2687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2885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2845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2337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1669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1404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477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34730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12950537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시청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승차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197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975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12298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3068495532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시청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하차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497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820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958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877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308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10945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450198857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종각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승차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604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370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439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1392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1710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2172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1873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1935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2084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1458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22621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2743804180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종각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하차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989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1815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1822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1807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1698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1403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420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186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17806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2542811442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종로</a:t>
                      </a:r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r>
                        <a:rPr lang="ko-KR" altLang="en-US" sz="600" u="none" strike="noStrike">
                          <a:effectLst/>
                        </a:rPr>
                        <a:t>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승차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320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1075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1546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1742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1962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1984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1620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18698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617035242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종로</a:t>
                      </a:r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r>
                        <a:rPr lang="ko-KR" altLang="en-US" sz="600" u="none" strike="noStrike">
                          <a:effectLst/>
                        </a:rPr>
                        <a:t>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하차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1440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1863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2039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970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15948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205034620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종로</a:t>
                      </a:r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r>
                        <a:rPr lang="ko-KR" altLang="en-US" sz="600" u="none" strike="noStrike">
                          <a:effectLst/>
                        </a:rPr>
                        <a:t>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승차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1146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1061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10662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4093085532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종로</a:t>
                      </a:r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r>
                        <a:rPr lang="ko-KR" altLang="en-US" sz="600" u="none" strike="noStrike">
                          <a:effectLst/>
                        </a:rPr>
                        <a:t>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하차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340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874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267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10290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3265101664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동대문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승차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286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667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475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10121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4181941827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동대문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하차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198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887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474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392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10933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318288213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신설동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승차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249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628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297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197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170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7350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3790547958"/>
                  </a:ext>
                </a:extLst>
              </a:tr>
              <a:tr h="1562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2018-01-01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호선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신설동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하차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</a:rPr>
                        <a:t>393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397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459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383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</a:rPr>
                        <a:t>7183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6" marR="5496" marT="5496" marB="0" anchor="ctr"/>
                </a:tc>
                <a:extLst>
                  <a:ext uri="{0D108BD9-81ED-4DB2-BD59-A6C34878D82A}">
                    <a16:rowId xmlns:a16="http://schemas.microsoft.com/office/drawing/2014/main" val="423212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1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8C64-4CAF-B543-A5D4-228CF92C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CCDA-1B7E-1949-A9A8-9E1DCF79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약 </a:t>
            </a:r>
            <a:r>
              <a:rPr lang="en-US" altLang="ko-KR" dirty="0"/>
              <a:t>30MB</a:t>
            </a:r>
            <a:r>
              <a:rPr lang="ko-KR" altLang="en-US" dirty="0"/>
              <a:t>의 데이터</a:t>
            </a:r>
            <a:endParaRPr lang="en-US" altLang="ko-KR" dirty="0"/>
          </a:p>
          <a:p>
            <a:r>
              <a:rPr lang="en-US" dirty="0"/>
              <a:t>xlsx </a:t>
            </a:r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날짜 </a:t>
            </a:r>
            <a:r>
              <a:rPr lang="en-US" altLang="ko-KR" dirty="0"/>
              <a:t>– </a:t>
            </a:r>
            <a:r>
              <a:rPr lang="ko-KR" altLang="en-US" dirty="0"/>
              <a:t>호선 </a:t>
            </a:r>
            <a:r>
              <a:rPr lang="en-US" altLang="ko-KR" dirty="0"/>
              <a:t>– </a:t>
            </a:r>
            <a:r>
              <a:rPr lang="ko-KR" altLang="en-US" dirty="0"/>
              <a:t>역명 </a:t>
            </a:r>
            <a:r>
              <a:rPr lang="en-US" altLang="ko-KR" dirty="0"/>
              <a:t>– </a:t>
            </a:r>
            <a:r>
              <a:rPr lang="ko-KR" altLang="en-US" dirty="0"/>
              <a:t>구분</a:t>
            </a:r>
            <a:r>
              <a:rPr lang="en-US" altLang="ko-KR" dirty="0"/>
              <a:t>(</a:t>
            </a:r>
            <a:r>
              <a:rPr lang="ko-KR" altLang="en-US" dirty="0"/>
              <a:t>승</a:t>
            </a:r>
            <a:r>
              <a:rPr lang="en-US" altLang="ko-KR" dirty="0"/>
              <a:t>/</a:t>
            </a:r>
            <a:r>
              <a:rPr lang="ko-KR" altLang="en-US" dirty="0"/>
              <a:t>하차</a:t>
            </a:r>
            <a:r>
              <a:rPr lang="en-US" altLang="ko-KR" dirty="0"/>
              <a:t>) – </a:t>
            </a:r>
            <a:r>
              <a:rPr lang="ko-KR" altLang="en-US" dirty="0"/>
              <a:t>각 시간별 사람 수 </a:t>
            </a:r>
            <a:r>
              <a:rPr lang="en-US" altLang="ko-KR" dirty="0"/>
              <a:t>– </a:t>
            </a:r>
            <a:r>
              <a:rPr lang="ko-KR" altLang="en-US" dirty="0"/>
              <a:t>합계</a:t>
            </a:r>
            <a:endParaRPr lang="en-US" altLang="ko-KR" dirty="0"/>
          </a:p>
          <a:p>
            <a:r>
              <a:rPr lang="en-US" altLang="ko-KR" dirty="0"/>
              <a:t>26 column</a:t>
            </a:r>
          </a:p>
          <a:p>
            <a:r>
              <a:rPr lang="en-US" altLang="ko-KR" dirty="0"/>
              <a:t>275</a:t>
            </a:r>
            <a:r>
              <a:rPr lang="ko-KR" altLang="en-US" dirty="0"/>
              <a:t>개역 </a:t>
            </a:r>
            <a:r>
              <a:rPr lang="en-US" altLang="ko-KR" dirty="0"/>
              <a:t>365</a:t>
            </a:r>
            <a:r>
              <a:rPr lang="ko-KR" altLang="en-US" dirty="0"/>
              <a:t>일 승</a:t>
            </a:r>
            <a:r>
              <a:rPr lang="en-US" altLang="ko-KR" dirty="0"/>
              <a:t>/</a:t>
            </a:r>
            <a:r>
              <a:rPr lang="ko-KR" altLang="en-US" dirty="0"/>
              <a:t>하차 </a:t>
            </a:r>
            <a:r>
              <a:rPr lang="en-US" altLang="ko-KR" dirty="0"/>
              <a:t>= 200,750 row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A1EEEB-3ABD-43AE-94E2-F7C1F510BF0A}"/>
              </a:ext>
            </a:extLst>
          </p:cNvPr>
          <p:cNvSpPr/>
          <p:nvPr/>
        </p:nvSpPr>
        <p:spPr>
          <a:xfrm>
            <a:off x="2654663" y="1889760"/>
            <a:ext cx="6882674" cy="690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subway = </a:t>
            </a:r>
            <a:r>
              <a:rPr lang="en-US" altLang="ko-KR" sz="2400" dirty="0" err="1">
                <a:latin typeface="Consolas" panose="020B0609020204030204" pitchFamily="49" charset="0"/>
              </a:rPr>
              <a:t>pd.read_excel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'subway.xlsx'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23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8C64-4CAF-B543-A5D4-228CF92C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CCDA-1B7E-1949-A9A8-9E1DCF79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잘 관찰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분석 </a:t>
            </a:r>
            <a:r>
              <a:rPr lang="en-US" altLang="ko-KR" dirty="0"/>
              <a:t>/ </a:t>
            </a:r>
            <a:r>
              <a:rPr lang="ko-KR" altLang="en-US" dirty="0"/>
              <a:t>생각이 의미를 찾아낼 수 있을까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D46-01ED-C944-8EE4-9D083B760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Most Important part</a:t>
            </a:r>
          </a:p>
        </p:txBody>
      </p:sp>
    </p:spTree>
    <p:extLst>
      <p:ext uri="{BB962C8B-B14F-4D97-AF65-F5344CB8AC3E}">
        <p14:creationId xmlns:p14="http://schemas.microsoft.com/office/powerpoint/2010/main" val="174062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8C64-4CAF-B543-A5D4-228CF92C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 배정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CCDA-1B7E-1949-A9A8-9E1DCF79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92435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 cap="flat" cmpd="sng" algn="ctr">
          <a:solidFill>
            <a:srgbClr val="C00000"/>
          </a:solidFill>
          <a:prstDash val="solid"/>
          <a:headEnd type="none" w="med" len="med"/>
          <a:tailEnd type="triangle" w="med" len="me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 pitchFamily="34" charset="0"/>
            <a:ea typeface="맑은 고딕" panose="020B0503020000020004" pitchFamily="50" charset="-127"/>
            <a:cs typeface="Calibri" panose="020F0502020204030204" pitchFamily="34" charset="0"/>
          </a:defRPr>
        </a:defPPr>
      </a:lstStyle>
    </a:spDef>
    <a:lnDef>
      <a:spPr>
        <a:ln>
          <a:headEnd w="lg" len="lg"/>
          <a:tailEnd type="non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st3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47336</TotalTime>
  <Words>601</Words>
  <Application>Microsoft Office PowerPoint</Application>
  <PresentationFormat>와이드스크린</PresentationFormat>
  <Paragraphs>427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Georgia</vt:lpstr>
      <vt:lpstr>맑은 고딕</vt:lpstr>
      <vt:lpstr>Gill Sans MT</vt:lpstr>
      <vt:lpstr>Calibri</vt:lpstr>
      <vt:lpstr>Arial</vt:lpstr>
      <vt:lpstr>Consolas</vt:lpstr>
      <vt:lpstr>Wingdings</vt:lpstr>
      <vt:lpstr>Office 테마</vt:lpstr>
      <vt:lpstr>test3</vt:lpstr>
      <vt:lpstr>Final Project</vt:lpstr>
      <vt:lpstr>Final Project</vt:lpstr>
      <vt:lpstr>Final Project. Subway</vt:lpstr>
      <vt:lpstr>Data.</vt:lpstr>
      <vt:lpstr>Data.</vt:lpstr>
      <vt:lpstr>Data.</vt:lpstr>
      <vt:lpstr>Most Important part</vt:lpstr>
      <vt:lpstr>조 배정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jinsookim@skku.edu</dc:creator>
  <cp:lastModifiedBy>유석 정</cp:lastModifiedBy>
  <cp:revision>1371</cp:revision>
  <cp:lastPrinted>2016-05-20T02:57:24Z</cp:lastPrinted>
  <dcterms:created xsi:type="dcterms:W3CDTF">2013-12-18T12:51:48Z</dcterms:created>
  <dcterms:modified xsi:type="dcterms:W3CDTF">2020-01-16T01:32:37Z</dcterms:modified>
</cp:coreProperties>
</file>